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4290" r:id="rId5"/>
  </p:sldMasterIdLst>
  <p:notesMasterIdLst>
    <p:notesMasterId r:id="rId22"/>
  </p:notesMasterIdLst>
  <p:handoutMasterIdLst>
    <p:handoutMasterId r:id="rId23"/>
  </p:handoutMasterIdLst>
  <p:sldIdLst>
    <p:sldId id="331" r:id="rId6"/>
    <p:sldId id="361" r:id="rId7"/>
    <p:sldId id="384" r:id="rId8"/>
    <p:sldId id="380" r:id="rId9"/>
    <p:sldId id="371" r:id="rId10"/>
    <p:sldId id="365" r:id="rId11"/>
    <p:sldId id="386" r:id="rId12"/>
    <p:sldId id="379" r:id="rId13"/>
    <p:sldId id="387" r:id="rId14"/>
    <p:sldId id="382" r:id="rId15"/>
    <p:sldId id="385" r:id="rId16"/>
    <p:sldId id="383" r:id="rId17"/>
    <p:sldId id="388" r:id="rId18"/>
    <p:sldId id="389" r:id="rId19"/>
    <p:sldId id="360" r:id="rId20"/>
    <p:sldId id="376" r:id="rId21"/>
  </p:sldIdLst>
  <p:sldSz cx="7772400" cy="10058400"/>
  <p:notesSz cx="7010400" cy="9296400"/>
  <p:defaultTextStyle>
    <a:defPPr>
      <a:defRPr lang="en-US"/>
    </a:defPPr>
    <a:lvl1pPr algn="l" rtl="0" eaLnBrk="0" fontAlgn="base" hangingPunct="0">
      <a:spcBef>
        <a:spcPct val="0"/>
      </a:spcBef>
      <a:spcAft>
        <a:spcPct val="0"/>
      </a:spcAft>
      <a:defRPr sz="2500" kern="1200">
        <a:solidFill>
          <a:schemeClr val="tx1"/>
        </a:solidFill>
        <a:latin typeface="Times" panose="02020603050405020304" pitchFamily="18" charset="0"/>
        <a:ea typeface="+mn-ea"/>
        <a:cs typeface="+mn-cs"/>
      </a:defRPr>
    </a:lvl1pPr>
    <a:lvl2pPr marL="455613" indent="1588" algn="l" rtl="0" eaLnBrk="0" fontAlgn="base" hangingPunct="0">
      <a:spcBef>
        <a:spcPct val="0"/>
      </a:spcBef>
      <a:spcAft>
        <a:spcPct val="0"/>
      </a:spcAft>
      <a:defRPr sz="2500" kern="1200">
        <a:solidFill>
          <a:schemeClr val="tx1"/>
        </a:solidFill>
        <a:latin typeface="Times" panose="02020603050405020304" pitchFamily="18" charset="0"/>
        <a:ea typeface="+mn-ea"/>
        <a:cs typeface="+mn-cs"/>
      </a:defRPr>
    </a:lvl2pPr>
    <a:lvl3pPr marL="911225" indent="3175" algn="l" rtl="0" eaLnBrk="0" fontAlgn="base" hangingPunct="0">
      <a:spcBef>
        <a:spcPct val="0"/>
      </a:spcBef>
      <a:spcAft>
        <a:spcPct val="0"/>
      </a:spcAft>
      <a:defRPr sz="2500" kern="1200">
        <a:solidFill>
          <a:schemeClr val="tx1"/>
        </a:solidFill>
        <a:latin typeface="Times" panose="02020603050405020304" pitchFamily="18" charset="0"/>
        <a:ea typeface="+mn-ea"/>
        <a:cs typeface="+mn-cs"/>
      </a:defRPr>
    </a:lvl3pPr>
    <a:lvl4pPr marL="1366838" indent="4763" algn="l" rtl="0" eaLnBrk="0" fontAlgn="base" hangingPunct="0">
      <a:spcBef>
        <a:spcPct val="0"/>
      </a:spcBef>
      <a:spcAft>
        <a:spcPct val="0"/>
      </a:spcAft>
      <a:defRPr sz="2500" kern="1200">
        <a:solidFill>
          <a:schemeClr val="tx1"/>
        </a:solidFill>
        <a:latin typeface="Times" panose="02020603050405020304" pitchFamily="18" charset="0"/>
        <a:ea typeface="+mn-ea"/>
        <a:cs typeface="+mn-cs"/>
      </a:defRPr>
    </a:lvl4pPr>
    <a:lvl5pPr marL="1822450" indent="6350" algn="l" rtl="0" eaLnBrk="0" fontAlgn="base" hangingPunct="0">
      <a:spcBef>
        <a:spcPct val="0"/>
      </a:spcBef>
      <a:spcAft>
        <a:spcPct val="0"/>
      </a:spcAft>
      <a:defRPr sz="2500" kern="1200">
        <a:solidFill>
          <a:schemeClr val="tx1"/>
        </a:solidFill>
        <a:latin typeface="Times" panose="02020603050405020304" pitchFamily="18" charset="0"/>
        <a:ea typeface="+mn-ea"/>
        <a:cs typeface="+mn-cs"/>
      </a:defRPr>
    </a:lvl5pPr>
    <a:lvl6pPr marL="2286000" algn="l" defTabSz="914400" rtl="0" eaLnBrk="1" latinLnBrk="0" hangingPunct="1">
      <a:defRPr sz="2500" kern="1200">
        <a:solidFill>
          <a:schemeClr val="tx1"/>
        </a:solidFill>
        <a:latin typeface="Times" panose="02020603050405020304" pitchFamily="18" charset="0"/>
        <a:ea typeface="+mn-ea"/>
        <a:cs typeface="+mn-cs"/>
      </a:defRPr>
    </a:lvl6pPr>
    <a:lvl7pPr marL="2743200" algn="l" defTabSz="914400" rtl="0" eaLnBrk="1" latinLnBrk="0" hangingPunct="1">
      <a:defRPr sz="2500" kern="1200">
        <a:solidFill>
          <a:schemeClr val="tx1"/>
        </a:solidFill>
        <a:latin typeface="Times" panose="02020603050405020304" pitchFamily="18" charset="0"/>
        <a:ea typeface="+mn-ea"/>
        <a:cs typeface="+mn-cs"/>
      </a:defRPr>
    </a:lvl7pPr>
    <a:lvl8pPr marL="3200400" algn="l" defTabSz="914400" rtl="0" eaLnBrk="1" latinLnBrk="0" hangingPunct="1">
      <a:defRPr sz="2500" kern="1200">
        <a:solidFill>
          <a:schemeClr val="tx1"/>
        </a:solidFill>
        <a:latin typeface="Times" panose="02020603050405020304" pitchFamily="18" charset="0"/>
        <a:ea typeface="+mn-ea"/>
        <a:cs typeface="+mn-cs"/>
      </a:defRPr>
    </a:lvl8pPr>
    <a:lvl9pPr marL="3657600" algn="l" defTabSz="914400" rtl="0" eaLnBrk="1" latinLnBrk="0" hangingPunct="1">
      <a:defRPr sz="25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4"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ce, Julianne" initials="VJ" lastIdx="6" clrIdx="0">
    <p:extLst>
      <p:ext uri="{19B8F6BF-5375-455C-9EA6-DF929625EA0E}">
        <p15:presenceInfo xmlns:p15="http://schemas.microsoft.com/office/powerpoint/2012/main" userId="S::jvance@therichardsgrp.com::87a055fa-3597-46f5-9794-b686927a30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214B7D"/>
    <a:srgbClr val="A1C1E7"/>
    <a:srgbClr val="CADCF2"/>
    <a:srgbClr val="DB3958"/>
    <a:srgbClr val="AB1F3A"/>
    <a:srgbClr val="3170BD"/>
    <a:srgbClr val="A1C103"/>
    <a:srgbClr val="AB1519"/>
    <a:srgbClr val="6794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F09D13-BD12-4EE1-8E3E-8A9A8936A82A}" v="10" dt="2021-11-10T15:42:15.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6357" autoAdjust="0"/>
  </p:normalViewPr>
  <p:slideViewPr>
    <p:cSldViewPr>
      <p:cViewPr varScale="1">
        <p:scale>
          <a:sx n="73" d="100"/>
          <a:sy n="73" d="100"/>
        </p:scale>
        <p:origin x="1932" y="66"/>
      </p:cViewPr>
      <p:guideLst>
        <p:guide orient="horz" pos="3168"/>
        <p:guide pos="2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834" y="108"/>
      </p:cViewPr>
      <p:guideLst>
        <p:guide orient="horz" pos="2924"/>
        <p:guide pos="22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68" tIns="46584" rIns="93168" bIns="46584" rtlCol="0"/>
          <a:lstStyle>
            <a:lvl1pPr algn="l">
              <a:defRPr sz="1200">
                <a:latin typeface="Times" charset="0"/>
              </a:defRPr>
            </a:lvl1pPr>
          </a:lstStyle>
          <a:p>
            <a:pPr>
              <a:defRPr/>
            </a:pPr>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3168" tIns="46584" rIns="93168" bIns="46584" rtlCol="0"/>
          <a:lstStyle>
            <a:lvl1pPr algn="r">
              <a:defRPr sz="1200">
                <a:latin typeface="Times" charset="0"/>
              </a:defRPr>
            </a:lvl1pPr>
          </a:lstStyle>
          <a:p>
            <a:pPr>
              <a:defRPr/>
            </a:pPr>
            <a:fld id="{C9908609-08FA-453F-9842-AAAFE212D595}" type="datetimeFigureOut">
              <a:rPr lang="en-US"/>
              <a:pPr>
                <a:defRPr/>
              </a:pPr>
              <a:t>11/19/2021</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3168" tIns="46584" rIns="93168" bIns="46584" rtlCol="0" anchor="b"/>
          <a:lstStyle>
            <a:lvl1pPr algn="l">
              <a:defRPr sz="1200">
                <a:latin typeface="Times" charset="0"/>
              </a:defRPr>
            </a:lvl1pPr>
          </a:lstStyle>
          <a:p>
            <a:pPr>
              <a:defRPr/>
            </a:pPr>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wrap="square" lIns="93168" tIns="46584" rIns="93168" bIns="46584" numCol="1" anchor="b" anchorCtr="0" compatLnSpc="1">
            <a:prstTxWarp prst="textNoShape">
              <a:avLst/>
            </a:prstTxWarp>
          </a:bodyPr>
          <a:lstStyle>
            <a:lvl1pPr algn="r">
              <a:defRPr sz="1200"/>
            </a:lvl1pPr>
          </a:lstStyle>
          <a:p>
            <a:fld id="{9360C796-D410-432A-B9A8-D261B5929131}" type="slidenum">
              <a:rPr lang="en-US" altLang="en-US"/>
              <a:pPr/>
              <a:t>‹#›</a:t>
            </a:fld>
            <a:endParaRPr lang="en-US" altLang="en-US" dirty="0"/>
          </a:p>
        </p:txBody>
      </p:sp>
    </p:spTree>
    <p:extLst>
      <p:ext uri="{BB962C8B-B14F-4D97-AF65-F5344CB8AC3E}">
        <p14:creationId xmlns:p14="http://schemas.microsoft.com/office/powerpoint/2010/main" val="341248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defRPr sz="1200">
                <a:latin typeface="Times" charset="0"/>
              </a:defRPr>
            </a:lvl1pPr>
          </a:lstStyle>
          <a:p>
            <a:pPr>
              <a:defRPr/>
            </a:pPr>
            <a:endParaRPr lang="en-US" dirty="0"/>
          </a:p>
        </p:txBody>
      </p:sp>
      <p:sp>
        <p:nvSpPr>
          <p:cNvPr id="6147" name="Rectangle 3"/>
          <p:cNvSpPr>
            <a:spLocks noGrp="1" noChangeArrowheads="1"/>
          </p:cNvSpPr>
          <p:nvPr>
            <p:ph type="dt" idx="1"/>
          </p:nvPr>
        </p:nvSpPr>
        <p:spPr bwMode="auto">
          <a:xfrm>
            <a:off x="3971926"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r">
              <a:defRPr sz="1200">
                <a:latin typeface="Times"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2160588" y="696913"/>
            <a:ext cx="2690812"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35039" y="4416426"/>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1"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defRPr sz="1200">
                <a:latin typeface="Times" charset="0"/>
              </a:defRPr>
            </a:lvl1pPr>
          </a:lstStyle>
          <a:p>
            <a:pPr>
              <a:defRPr/>
            </a:pPr>
            <a:endParaRPr lang="en-US" dirty="0"/>
          </a:p>
        </p:txBody>
      </p:sp>
    </p:spTree>
    <p:extLst>
      <p:ext uri="{BB962C8B-B14F-4D97-AF65-F5344CB8AC3E}">
        <p14:creationId xmlns:p14="http://schemas.microsoft.com/office/powerpoint/2010/main" val="155737080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5613" algn="l" rtl="0" eaLnBrk="0" fontAlgn="base" hangingPunct="0">
      <a:spcBef>
        <a:spcPct val="30000"/>
      </a:spcBef>
      <a:spcAft>
        <a:spcPct val="0"/>
      </a:spcAft>
      <a:defRPr sz="1200" kern="1200">
        <a:solidFill>
          <a:schemeClr val="tx1"/>
        </a:solidFill>
        <a:latin typeface="Times" charset="0"/>
        <a:ea typeface="+mn-ea"/>
        <a:cs typeface="+mn-cs"/>
      </a:defRPr>
    </a:lvl2pPr>
    <a:lvl3pPr marL="911225" algn="l" rtl="0" eaLnBrk="0" fontAlgn="base" hangingPunct="0">
      <a:spcBef>
        <a:spcPct val="30000"/>
      </a:spcBef>
      <a:spcAft>
        <a:spcPct val="0"/>
      </a:spcAft>
      <a:defRPr sz="1200" kern="1200">
        <a:solidFill>
          <a:schemeClr val="tx1"/>
        </a:solidFill>
        <a:latin typeface="Times" charset="0"/>
        <a:ea typeface="+mn-ea"/>
        <a:cs typeface="+mn-cs"/>
      </a:defRPr>
    </a:lvl3pPr>
    <a:lvl4pPr marL="1366838" algn="l" rtl="0" eaLnBrk="0" fontAlgn="base" hangingPunct="0">
      <a:spcBef>
        <a:spcPct val="30000"/>
      </a:spcBef>
      <a:spcAft>
        <a:spcPct val="0"/>
      </a:spcAft>
      <a:defRPr sz="1200" kern="1200">
        <a:solidFill>
          <a:schemeClr val="tx1"/>
        </a:solidFill>
        <a:latin typeface="Times" charset="0"/>
        <a:ea typeface="+mn-ea"/>
        <a:cs typeface="+mn-cs"/>
      </a:defRPr>
    </a:lvl4pPr>
    <a:lvl5pPr marL="1822450" algn="l" rtl="0" eaLnBrk="0" fontAlgn="base" hangingPunct="0">
      <a:spcBef>
        <a:spcPct val="30000"/>
      </a:spcBef>
      <a:spcAft>
        <a:spcPct val="0"/>
      </a:spcAft>
      <a:defRPr sz="1200" kern="1200">
        <a:solidFill>
          <a:schemeClr val="tx1"/>
        </a:solidFill>
        <a:latin typeface="Times" charset="0"/>
        <a:ea typeface="+mn-ea"/>
        <a:cs typeface="+mn-cs"/>
      </a:defRPr>
    </a:lvl5pPr>
    <a:lvl6pPr marL="2278796" algn="l" defTabSz="911513" rtl="0" eaLnBrk="1" latinLnBrk="0" hangingPunct="1">
      <a:defRPr sz="1200" kern="1200">
        <a:solidFill>
          <a:schemeClr val="tx1"/>
        </a:solidFill>
        <a:latin typeface="+mn-lt"/>
        <a:ea typeface="+mn-ea"/>
        <a:cs typeface="+mn-cs"/>
      </a:defRPr>
    </a:lvl6pPr>
    <a:lvl7pPr marL="2734554" algn="l" defTabSz="911513" rtl="0" eaLnBrk="1" latinLnBrk="0" hangingPunct="1">
      <a:defRPr sz="1200" kern="1200">
        <a:solidFill>
          <a:schemeClr val="tx1"/>
        </a:solidFill>
        <a:latin typeface="+mn-lt"/>
        <a:ea typeface="+mn-ea"/>
        <a:cs typeface="+mn-cs"/>
      </a:defRPr>
    </a:lvl7pPr>
    <a:lvl8pPr marL="3190311" algn="l" defTabSz="911513" rtl="0" eaLnBrk="1" latinLnBrk="0" hangingPunct="1">
      <a:defRPr sz="1200" kern="1200">
        <a:solidFill>
          <a:schemeClr val="tx1"/>
        </a:solidFill>
        <a:latin typeface="+mn-lt"/>
        <a:ea typeface="+mn-ea"/>
        <a:cs typeface="+mn-cs"/>
      </a:defRPr>
    </a:lvl8pPr>
    <a:lvl9pPr marL="3646069" algn="l" defTabSz="91151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314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a:latin typeface="Times" panose="02020603050405020304" pitchFamily="18" charset="0"/>
            </a:endParaRPr>
          </a:p>
        </p:txBody>
      </p:sp>
    </p:spTree>
    <p:extLst>
      <p:ext uri="{BB962C8B-B14F-4D97-AF65-F5344CB8AC3E}">
        <p14:creationId xmlns:p14="http://schemas.microsoft.com/office/powerpoint/2010/main" val="1054534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a:latin typeface="Times" panose="02020603050405020304" pitchFamily="18" charset="0"/>
            </a:endParaRPr>
          </a:p>
        </p:txBody>
      </p:sp>
    </p:spTree>
    <p:extLst>
      <p:ext uri="{BB962C8B-B14F-4D97-AF65-F5344CB8AC3E}">
        <p14:creationId xmlns:p14="http://schemas.microsoft.com/office/powerpoint/2010/main" val="2867633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a:latin typeface="Times" panose="02020603050405020304" pitchFamily="18" charset="0"/>
            </a:endParaRPr>
          </a:p>
        </p:txBody>
      </p:sp>
    </p:spTree>
    <p:extLst>
      <p:ext uri="{BB962C8B-B14F-4D97-AF65-F5344CB8AC3E}">
        <p14:creationId xmlns:p14="http://schemas.microsoft.com/office/powerpoint/2010/main" val="3408300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a:latin typeface="Times" panose="02020603050405020304" pitchFamily="18" charset="0"/>
            </a:endParaRPr>
          </a:p>
        </p:txBody>
      </p:sp>
    </p:spTree>
    <p:extLst>
      <p:ext uri="{BB962C8B-B14F-4D97-AF65-F5344CB8AC3E}">
        <p14:creationId xmlns:p14="http://schemas.microsoft.com/office/powerpoint/2010/main" val="3886535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a:latin typeface="Times" panose="02020603050405020304" pitchFamily="18" charset="0"/>
            </a:endParaRPr>
          </a:p>
        </p:txBody>
      </p:sp>
    </p:spTree>
    <p:extLst>
      <p:ext uri="{BB962C8B-B14F-4D97-AF65-F5344CB8AC3E}">
        <p14:creationId xmlns:p14="http://schemas.microsoft.com/office/powerpoint/2010/main" val="3248194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a:latin typeface="Times" panose="02020603050405020304" pitchFamily="18" charset="0"/>
            </a:endParaRPr>
          </a:p>
        </p:txBody>
      </p:sp>
    </p:spTree>
    <p:extLst>
      <p:ext uri="{BB962C8B-B14F-4D97-AF65-F5344CB8AC3E}">
        <p14:creationId xmlns:p14="http://schemas.microsoft.com/office/powerpoint/2010/main" val="173025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a:latin typeface="Times" panose="02020603050405020304" pitchFamily="18" charset="0"/>
            </a:endParaRPr>
          </a:p>
        </p:txBody>
      </p:sp>
    </p:spTree>
    <p:extLst>
      <p:ext uri="{BB962C8B-B14F-4D97-AF65-F5344CB8AC3E}">
        <p14:creationId xmlns:p14="http://schemas.microsoft.com/office/powerpoint/2010/main" val="2129007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a:latin typeface="Times" panose="02020603050405020304" pitchFamily="18" charset="0"/>
            </a:endParaRPr>
          </a:p>
        </p:txBody>
      </p:sp>
    </p:spTree>
    <p:extLst>
      <p:ext uri="{BB962C8B-B14F-4D97-AF65-F5344CB8AC3E}">
        <p14:creationId xmlns:p14="http://schemas.microsoft.com/office/powerpoint/2010/main" val="250958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a:latin typeface="Times" panose="02020603050405020304" pitchFamily="18" charset="0"/>
            </a:endParaRPr>
          </a:p>
        </p:txBody>
      </p:sp>
    </p:spTree>
    <p:extLst>
      <p:ext uri="{BB962C8B-B14F-4D97-AF65-F5344CB8AC3E}">
        <p14:creationId xmlns:p14="http://schemas.microsoft.com/office/powerpoint/2010/main" val="411977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a:latin typeface="Times" panose="02020603050405020304" pitchFamily="18" charset="0"/>
            </a:endParaRPr>
          </a:p>
        </p:txBody>
      </p:sp>
    </p:spTree>
    <p:extLst>
      <p:ext uri="{BB962C8B-B14F-4D97-AF65-F5344CB8AC3E}">
        <p14:creationId xmlns:p14="http://schemas.microsoft.com/office/powerpoint/2010/main" val="315514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a:latin typeface="Times" panose="02020603050405020304" pitchFamily="18" charset="0"/>
            </a:endParaRPr>
          </a:p>
        </p:txBody>
      </p:sp>
    </p:spTree>
    <p:extLst>
      <p:ext uri="{BB962C8B-B14F-4D97-AF65-F5344CB8AC3E}">
        <p14:creationId xmlns:p14="http://schemas.microsoft.com/office/powerpoint/2010/main" val="329594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a:latin typeface="Times" panose="02020603050405020304" pitchFamily="18" charset="0"/>
            </a:endParaRPr>
          </a:p>
        </p:txBody>
      </p:sp>
    </p:spTree>
    <p:extLst>
      <p:ext uri="{BB962C8B-B14F-4D97-AF65-F5344CB8AC3E}">
        <p14:creationId xmlns:p14="http://schemas.microsoft.com/office/powerpoint/2010/main" val="1339425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a:latin typeface="Times" panose="02020603050405020304" pitchFamily="18" charset="0"/>
            </a:endParaRPr>
          </a:p>
        </p:txBody>
      </p:sp>
    </p:spTree>
    <p:extLst>
      <p:ext uri="{BB962C8B-B14F-4D97-AF65-F5344CB8AC3E}">
        <p14:creationId xmlns:p14="http://schemas.microsoft.com/office/powerpoint/2010/main" val="3309184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a:latin typeface="Times" panose="02020603050405020304" pitchFamily="18" charset="0"/>
            </a:endParaRPr>
          </a:p>
        </p:txBody>
      </p:sp>
    </p:spTree>
    <p:extLst>
      <p:ext uri="{BB962C8B-B14F-4D97-AF65-F5344CB8AC3E}">
        <p14:creationId xmlns:p14="http://schemas.microsoft.com/office/powerpoint/2010/main" val="2819946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924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7040569"/>
            <a:ext cx="4662488" cy="831850"/>
          </a:xfrm>
          <a:prstGeom prst="rect">
            <a:avLst/>
          </a:prstGeom>
        </p:spPr>
        <p:txBody>
          <a:bodyPr lIns="91162" tIns="45579" rIns="91162" bIns="45579"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4000" y="898555"/>
            <a:ext cx="4662488" cy="6035675"/>
          </a:xfrm>
        </p:spPr>
        <p:txBody>
          <a:bodyPr/>
          <a:lstStyle>
            <a:lvl1pPr marL="0" indent="0">
              <a:buNone/>
              <a:defRPr sz="3200"/>
            </a:lvl1pPr>
            <a:lvl2pPr marL="455757" indent="0">
              <a:buNone/>
              <a:defRPr sz="2800"/>
            </a:lvl2pPr>
            <a:lvl3pPr marL="911513" indent="0">
              <a:buNone/>
              <a:defRPr sz="2500"/>
            </a:lvl3pPr>
            <a:lvl4pPr marL="1367274" indent="0">
              <a:buNone/>
              <a:defRPr sz="2000"/>
            </a:lvl4pPr>
            <a:lvl5pPr marL="1823030" indent="0">
              <a:buNone/>
              <a:defRPr sz="2000"/>
            </a:lvl5pPr>
            <a:lvl6pPr marL="2278796" indent="0">
              <a:buNone/>
              <a:defRPr sz="2000"/>
            </a:lvl6pPr>
            <a:lvl7pPr marL="2734554" indent="0">
              <a:buNone/>
              <a:defRPr sz="2000"/>
            </a:lvl7pPr>
            <a:lvl8pPr marL="3190311" indent="0">
              <a:buNone/>
              <a:defRPr sz="2000"/>
            </a:lvl8pPr>
            <a:lvl9pPr marL="3646069" indent="0">
              <a:buNone/>
              <a:defRPr sz="2000"/>
            </a:lvl9pPr>
          </a:lstStyle>
          <a:p>
            <a:pPr lvl="0"/>
            <a:endParaRPr lang="en-US" noProof="0" dirty="0"/>
          </a:p>
        </p:txBody>
      </p:sp>
      <p:sp>
        <p:nvSpPr>
          <p:cNvPr id="4" name="Text Placeholder 3"/>
          <p:cNvSpPr>
            <a:spLocks noGrp="1"/>
          </p:cNvSpPr>
          <p:nvPr>
            <p:ph type="body" sz="half" idx="2"/>
          </p:nvPr>
        </p:nvSpPr>
        <p:spPr>
          <a:xfrm>
            <a:off x="1524000" y="7872413"/>
            <a:ext cx="4662488" cy="1179512"/>
          </a:xfrm>
        </p:spPr>
        <p:txBody>
          <a:bodyPr/>
          <a:lstStyle>
            <a:lvl1pPr marL="0" indent="0">
              <a:buNone/>
              <a:defRPr sz="1400"/>
            </a:lvl1pPr>
            <a:lvl2pPr marL="455757" indent="0">
              <a:buNone/>
              <a:defRPr sz="1200"/>
            </a:lvl2pPr>
            <a:lvl3pPr marL="911513" indent="0">
              <a:buNone/>
              <a:defRPr sz="1000"/>
            </a:lvl3pPr>
            <a:lvl4pPr marL="1367274" indent="0">
              <a:buNone/>
              <a:defRPr sz="900"/>
            </a:lvl4pPr>
            <a:lvl5pPr marL="1823030" indent="0">
              <a:buNone/>
              <a:defRPr sz="900"/>
            </a:lvl5pPr>
            <a:lvl6pPr marL="2278796" indent="0">
              <a:buNone/>
              <a:defRPr sz="900"/>
            </a:lvl6pPr>
            <a:lvl7pPr marL="2734554" indent="0">
              <a:buNone/>
              <a:defRPr sz="900"/>
            </a:lvl7pPr>
            <a:lvl8pPr marL="3190311" indent="0">
              <a:buNone/>
              <a:defRPr sz="900"/>
            </a:lvl8pPr>
            <a:lvl9pPr marL="3646069" indent="0">
              <a:buNone/>
              <a:defRPr sz="900"/>
            </a:lvl9pPr>
          </a:lstStyle>
          <a:p>
            <a:pPr lvl="0"/>
            <a:r>
              <a:rPr lang="en-US"/>
              <a:t>Click to edit Master text styles</a:t>
            </a:r>
          </a:p>
        </p:txBody>
      </p:sp>
    </p:spTree>
    <p:extLst>
      <p:ext uri="{BB962C8B-B14F-4D97-AF65-F5344CB8AC3E}">
        <p14:creationId xmlns:p14="http://schemas.microsoft.com/office/powerpoint/2010/main" val="204923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8942" y="403225"/>
            <a:ext cx="6994525" cy="663575"/>
          </a:xfrm>
          <a:prstGeom prst="rect">
            <a:avLst/>
          </a:prstGeom>
        </p:spPr>
        <p:txBody>
          <a:bodyPr lIns="91162" tIns="45579" rIns="91162" bIns="45579"/>
          <a:lstStyle>
            <a:lvl1pPr>
              <a:defRPr sz="30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7434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5625" y="403225"/>
            <a:ext cx="1747838" cy="7766050"/>
          </a:xfrm>
          <a:prstGeom prst="rect">
            <a:avLst/>
          </a:prstGeom>
        </p:spPr>
        <p:txBody>
          <a:bodyPr vert="eaVert" lIns="91162" tIns="45579" rIns="91162" bIns="45579"/>
          <a:lstStyle/>
          <a:p>
            <a:r>
              <a:rPr lang="en-US"/>
              <a:t>Click to edit Master title style</a:t>
            </a:r>
          </a:p>
        </p:txBody>
      </p:sp>
      <p:sp>
        <p:nvSpPr>
          <p:cNvPr id="3" name="Vertical Text Placeholder 2"/>
          <p:cNvSpPr>
            <a:spLocks noGrp="1"/>
          </p:cNvSpPr>
          <p:nvPr>
            <p:ph type="body" orient="vert" idx="1"/>
          </p:nvPr>
        </p:nvSpPr>
        <p:spPr>
          <a:xfrm>
            <a:off x="388968" y="403225"/>
            <a:ext cx="5094287" cy="7766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770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8942" y="403225"/>
            <a:ext cx="6994525" cy="1676400"/>
          </a:xfrm>
          <a:prstGeom prst="rect">
            <a:avLst/>
          </a:prstGeom>
        </p:spPr>
        <p:txBody>
          <a:bodyPr lIns="91162" tIns="45579" rIns="91162" bIns="45579"/>
          <a:lstStyle/>
          <a:p>
            <a:r>
              <a:rPr lang="en-US" dirty="0"/>
              <a:t>Click to edit Master title style</a:t>
            </a:r>
          </a:p>
        </p:txBody>
      </p:sp>
      <p:sp>
        <p:nvSpPr>
          <p:cNvPr id="3" name="Table Placeholder 2"/>
          <p:cNvSpPr>
            <a:spLocks noGrp="1"/>
          </p:cNvSpPr>
          <p:nvPr>
            <p:ph type="tbl" idx="1"/>
          </p:nvPr>
        </p:nvSpPr>
        <p:spPr>
          <a:xfrm>
            <a:off x="609604" y="2133630"/>
            <a:ext cx="6607175" cy="6035675"/>
          </a:xfrm>
        </p:spPr>
        <p:txBody>
          <a:bodyPr/>
          <a:lstStyle/>
          <a:p>
            <a:pPr lvl="0"/>
            <a:endParaRPr lang="en-US" noProof="0" dirty="0"/>
          </a:p>
        </p:txBody>
      </p:sp>
    </p:spTree>
    <p:extLst>
      <p:ext uri="{BB962C8B-B14F-4D97-AF65-F5344CB8AC3E}">
        <p14:creationId xmlns:p14="http://schemas.microsoft.com/office/powerpoint/2010/main" val="3952992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617" y="3124229"/>
            <a:ext cx="6607175" cy="2155825"/>
          </a:xfrm>
        </p:spPr>
        <p:txBody>
          <a:bodyPr/>
          <a:lstStyle/>
          <a:p>
            <a:r>
              <a:rPr lang="en-US"/>
              <a:t>Click to edit Master title style</a:t>
            </a:r>
          </a:p>
        </p:txBody>
      </p:sp>
      <p:sp>
        <p:nvSpPr>
          <p:cNvPr id="3" name="Subtitle 2"/>
          <p:cNvSpPr>
            <a:spLocks noGrp="1"/>
          </p:cNvSpPr>
          <p:nvPr>
            <p:ph type="subTitle" idx="1"/>
          </p:nvPr>
        </p:nvSpPr>
        <p:spPr>
          <a:xfrm>
            <a:off x="1165226" y="5699154"/>
            <a:ext cx="5441950" cy="2571751"/>
          </a:xfrm>
        </p:spPr>
        <p:txBody>
          <a:bodyPr/>
          <a:lstStyle>
            <a:lvl1pPr marL="0" indent="0" algn="ctr">
              <a:buNone/>
              <a:defRPr>
                <a:solidFill>
                  <a:schemeClr val="tx1">
                    <a:tint val="75000"/>
                  </a:schemeClr>
                </a:solidFill>
              </a:defRPr>
            </a:lvl1pPr>
            <a:lvl2pPr marL="455757" indent="0" algn="ctr">
              <a:buNone/>
              <a:defRPr>
                <a:solidFill>
                  <a:schemeClr val="tx1">
                    <a:tint val="75000"/>
                  </a:schemeClr>
                </a:solidFill>
              </a:defRPr>
            </a:lvl2pPr>
            <a:lvl3pPr marL="911513" indent="0" algn="ctr">
              <a:buNone/>
              <a:defRPr>
                <a:solidFill>
                  <a:schemeClr val="tx1">
                    <a:tint val="75000"/>
                  </a:schemeClr>
                </a:solidFill>
              </a:defRPr>
            </a:lvl3pPr>
            <a:lvl4pPr marL="1367274" indent="0" algn="ctr">
              <a:buNone/>
              <a:defRPr>
                <a:solidFill>
                  <a:schemeClr val="tx1">
                    <a:tint val="75000"/>
                  </a:schemeClr>
                </a:solidFill>
              </a:defRPr>
            </a:lvl4pPr>
            <a:lvl5pPr marL="1823030" indent="0" algn="ctr">
              <a:buNone/>
              <a:defRPr>
                <a:solidFill>
                  <a:schemeClr val="tx1">
                    <a:tint val="75000"/>
                  </a:schemeClr>
                </a:solidFill>
              </a:defRPr>
            </a:lvl5pPr>
            <a:lvl6pPr marL="2278796" indent="0" algn="ctr">
              <a:buNone/>
              <a:defRPr>
                <a:solidFill>
                  <a:schemeClr val="tx1">
                    <a:tint val="75000"/>
                  </a:schemeClr>
                </a:solidFill>
              </a:defRPr>
            </a:lvl6pPr>
            <a:lvl7pPr marL="2734554" indent="0" algn="ctr">
              <a:buNone/>
              <a:defRPr>
                <a:solidFill>
                  <a:schemeClr val="tx1">
                    <a:tint val="75000"/>
                  </a:schemeClr>
                </a:solidFill>
              </a:defRPr>
            </a:lvl7pPr>
            <a:lvl8pPr marL="3190311" indent="0" algn="ctr">
              <a:buNone/>
              <a:defRPr>
                <a:solidFill>
                  <a:schemeClr val="tx1">
                    <a:tint val="75000"/>
                  </a:schemeClr>
                </a:solidFill>
              </a:defRPr>
            </a:lvl8pPr>
            <a:lvl9pPr marL="364606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2</a:t>
            </a:r>
            <a:endParaRPr lang="en-US" dirty="0"/>
          </a:p>
        </p:txBody>
      </p:sp>
      <p:sp>
        <p:nvSpPr>
          <p:cNvPr id="6" name="Slide Number Placeholder 5"/>
          <p:cNvSpPr>
            <a:spLocks noGrp="1"/>
          </p:cNvSpPr>
          <p:nvPr>
            <p:ph type="sldNum" sz="quarter" idx="12"/>
          </p:nvPr>
        </p:nvSpPr>
        <p:spPr/>
        <p:txBody>
          <a:bodyPr/>
          <a:lstStyle>
            <a:lvl1pPr>
              <a:defRPr/>
            </a:lvl1pPr>
          </a:lstStyle>
          <a:p>
            <a:fld id="{CC929CC2-14E5-4BC6-BE75-0876B66263FC}" type="slidenum">
              <a:rPr lang="en-US" altLang="en-US"/>
              <a:pPr/>
              <a:t>‹#›</a:t>
            </a:fld>
            <a:endParaRPr lang="en-US" altLang="en-US" dirty="0"/>
          </a:p>
        </p:txBody>
      </p:sp>
    </p:spTree>
    <p:extLst>
      <p:ext uri="{BB962C8B-B14F-4D97-AF65-F5344CB8AC3E}">
        <p14:creationId xmlns:p14="http://schemas.microsoft.com/office/powerpoint/2010/main" val="2990977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2</a:t>
            </a:r>
            <a:endParaRPr lang="en-US" dirty="0"/>
          </a:p>
        </p:txBody>
      </p:sp>
      <p:sp>
        <p:nvSpPr>
          <p:cNvPr id="6" name="Slide Number Placeholder 5"/>
          <p:cNvSpPr>
            <a:spLocks noGrp="1"/>
          </p:cNvSpPr>
          <p:nvPr>
            <p:ph type="sldNum" sz="quarter" idx="12"/>
          </p:nvPr>
        </p:nvSpPr>
        <p:spPr/>
        <p:txBody>
          <a:bodyPr/>
          <a:lstStyle>
            <a:lvl1pPr>
              <a:defRPr/>
            </a:lvl1pPr>
          </a:lstStyle>
          <a:p>
            <a:fld id="{0D1B5E36-2061-4888-9631-9C35836F3C75}" type="slidenum">
              <a:rPr lang="en-US" altLang="en-US"/>
              <a:pPr/>
              <a:t>‹#›</a:t>
            </a:fld>
            <a:endParaRPr lang="en-US" altLang="en-US" dirty="0"/>
          </a:p>
        </p:txBody>
      </p:sp>
    </p:spTree>
    <p:extLst>
      <p:ext uri="{BB962C8B-B14F-4D97-AF65-F5344CB8AC3E}">
        <p14:creationId xmlns:p14="http://schemas.microsoft.com/office/powerpoint/2010/main" val="2823630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394" y="6462718"/>
            <a:ext cx="6605587" cy="19986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4394" y="4262438"/>
            <a:ext cx="6605587" cy="2200275"/>
          </a:xfrm>
        </p:spPr>
        <p:txBody>
          <a:bodyPr anchor="b"/>
          <a:lstStyle>
            <a:lvl1pPr marL="0" indent="0">
              <a:buNone/>
              <a:defRPr sz="2000">
                <a:solidFill>
                  <a:schemeClr val="tx1">
                    <a:tint val="75000"/>
                  </a:schemeClr>
                </a:solidFill>
              </a:defRPr>
            </a:lvl1pPr>
            <a:lvl2pPr marL="455757" indent="0">
              <a:buNone/>
              <a:defRPr sz="1800">
                <a:solidFill>
                  <a:schemeClr val="tx1">
                    <a:tint val="75000"/>
                  </a:schemeClr>
                </a:solidFill>
              </a:defRPr>
            </a:lvl2pPr>
            <a:lvl3pPr marL="911513" indent="0">
              <a:buNone/>
              <a:defRPr sz="1600">
                <a:solidFill>
                  <a:schemeClr val="tx1">
                    <a:tint val="75000"/>
                  </a:schemeClr>
                </a:solidFill>
              </a:defRPr>
            </a:lvl3pPr>
            <a:lvl4pPr marL="1367274" indent="0">
              <a:buNone/>
              <a:defRPr sz="1400">
                <a:solidFill>
                  <a:schemeClr val="tx1">
                    <a:tint val="75000"/>
                  </a:schemeClr>
                </a:solidFill>
              </a:defRPr>
            </a:lvl4pPr>
            <a:lvl5pPr marL="1823030" indent="0">
              <a:buNone/>
              <a:defRPr sz="1400">
                <a:solidFill>
                  <a:schemeClr val="tx1">
                    <a:tint val="75000"/>
                  </a:schemeClr>
                </a:solidFill>
              </a:defRPr>
            </a:lvl5pPr>
            <a:lvl6pPr marL="2278796" indent="0">
              <a:buNone/>
              <a:defRPr sz="1400">
                <a:solidFill>
                  <a:schemeClr val="tx1">
                    <a:tint val="75000"/>
                  </a:schemeClr>
                </a:solidFill>
              </a:defRPr>
            </a:lvl6pPr>
            <a:lvl7pPr marL="2734554" indent="0">
              <a:buNone/>
              <a:defRPr sz="1400">
                <a:solidFill>
                  <a:schemeClr val="tx1">
                    <a:tint val="75000"/>
                  </a:schemeClr>
                </a:solidFill>
              </a:defRPr>
            </a:lvl7pPr>
            <a:lvl8pPr marL="3190311" indent="0">
              <a:buNone/>
              <a:defRPr sz="1400">
                <a:solidFill>
                  <a:schemeClr val="tx1">
                    <a:tint val="75000"/>
                  </a:schemeClr>
                </a:solidFill>
              </a:defRPr>
            </a:lvl8pPr>
            <a:lvl9pPr marL="364606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2</a:t>
            </a:r>
            <a:endParaRPr lang="en-US" dirty="0"/>
          </a:p>
        </p:txBody>
      </p:sp>
      <p:sp>
        <p:nvSpPr>
          <p:cNvPr id="6" name="Slide Number Placeholder 5"/>
          <p:cNvSpPr>
            <a:spLocks noGrp="1"/>
          </p:cNvSpPr>
          <p:nvPr>
            <p:ph type="sldNum" sz="quarter" idx="12"/>
          </p:nvPr>
        </p:nvSpPr>
        <p:spPr/>
        <p:txBody>
          <a:bodyPr/>
          <a:lstStyle>
            <a:lvl1pPr>
              <a:defRPr/>
            </a:lvl1pPr>
          </a:lstStyle>
          <a:p>
            <a:fld id="{0B7F9BC6-8E7A-407B-BC05-1EAEFF6BB7AB}" type="slidenum">
              <a:rPr lang="en-US" altLang="en-US"/>
              <a:pPr/>
              <a:t>‹#›</a:t>
            </a:fld>
            <a:endParaRPr lang="en-US" altLang="en-US" dirty="0"/>
          </a:p>
        </p:txBody>
      </p:sp>
    </p:spTree>
    <p:extLst>
      <p:ext uri="{BB962C8B-B14F-4D97-AF65-F5344CB8AC3E}">
        <p14:creationId xmlns:p14="http://schemas.microsoft.com/office/powerpoint/2010/main" val="1206506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938" y="2346325"/>
            <a:ext cx="3421062" cy="6638925"/>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31" y="2346325"/>
            <a:ext cx="3421063" cy="6638925"/>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2</a:t>
            </a:r>
            <a:endParaRPr lang="en-US" dirty="0"/>
          </a:p>
        </p:txBody>
      </p:sp>
      <p:sp>
        <p:nvSpPr>
          <p:cNvPr id="7" name="Slide Number Placeholder 5"/>
          <p:cNvSpPr>
            <a:spLocks noGrp="1"/>
          </p:cNvSpPr>
          <p:nvPr>
            <p:ph type="sldNum" sz="quarter" idx="12"/>
          </p:nvPr>
        </p:nvSpPr>
        <p:spPr/>
        <p:txBody>
          <a:bodyPr/>
          <a:lstStyle>
            <a:lvl1pPr>
              <a:defRPr/>
            </a:lvl1pPr>
          </a:lstStyle>
          <a:p>
            <a:fld id="{11B5F949-8177-4AC7-ACAF-26884AB879CD}" type="slidenum">
              <a:rPr lang="en-US" altLang="en-US"/>
              <a:pPr/>
              <a:t>‹#›</a:t>
            </a:fld>
            <a:endParaRPr lang="en-US" altLang="en-US" dirty="0"/>
          </a:p>
        </p:txBody>
      </p:sp>
    </p:spTree>
    <p:extLst>
      <p:ext uri="{BB962C8B-B14F-4D97-AF65-F5344CB8AC3E}">
        <p14:creationId xmlns:p14="http://schemas.microsoft.com/office/powerpoint/2010/main" val="2266927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938" y="2251104"/>
            <a:ext cx="3433762" cy="938213"/>
          </a:xfrm>
        </p:spPr>
        <p:txBody>
          <a:bodyPr anchor="b"/>
          <a:lstStyle>
            <a:lvl1pPr marL="0" indent="0">
              <a:buNone/>
              <a:defRPr sz="2500" b="1"/>
            </a:lvl1pPr>
            <a:lvl2pPr marL="455757" indent="0">
              <a:buNone/>
              <a:defRPr sz="2000" b="1"/>
            </a:lvl2pPr>
            <a:lvl3pPr marL="911513" indent="0">
              <a:buNone/>
              <a:defRPr sz="1800" b="1"/>
            </a:lvl3pPr>
            <a:lvl4pPr marL="1367274" indent="0">
              <a:buNone/>
              <a:defRPr sz="1600" b="1"/>
            </a:lvl4pPr>
            <a:lvl5pPr marL="1823030" indent="0">
              <a:buNone/>
              <a:defRPr sz="1600" b="1"/>
            </a:lvl5pPr>
            <a:lvl6pPr marL="2278796" indent="0">
              <a:buNone/>
              <a:defRPr sz="1600" b="1"/>
            </a:lvl6pPr>
            <a:lvl7pPr marL="2734554" indent="0">
              <a:buNone/>
              <a:defRPr sz="1600" b="1"/>
            </a:lvl7pPr>
            <a:lvl8pPr marL="3190311" indent="0">
              <a:buNone/>
              <a:defRPr sz="1600" b="1"/>
            </a:lvl8pPr>
            <a:lvl9pPr marL="3646069" indent="0">
              <a:buNone/>
              <a:defRPr sz="1600" b="1"/>
            </a:lvl9pPr>
          </a:lstStyle>
          <a:p>
            <a:pPr lvl="0"/>
            <a:r>
              <a:rPr lang="en-US"/>
              <a:t>Click to edit Master text styles</a:t>
            </a:r>
          </a:p>
        </p:txBody>
      </p:sp>
      <p:sp>
        <p:nvSpPr>
          <p:cNvPr id="4" name="Content Placeholder 3"/>
          <p:cNvSpPr>
            <a:spLocks noGrp="1"/>
          </p:cNvSpPr>
          <p:nvPr>
            <p:ph sz="half" idx="2"/>
          </p:nvPr>
        </p:nvSpPr>
        <p:spPr>
          <a:xfrm>
            <a:off x="388938" y="3189288"/>
            <a:ext cx="3433762" cy="5795962"/>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113" y="2251104"/>
            <a:ext cx="3435350" cy="938213"/>
          </a:xfrm>
        </p:spPr>
        <p:txBody>
          <a:bodyPr anchor="b"/>
          <a:lstStyle>
            <a:lvl1pPr marL="0" indent="0">
              <a:buNone/>
              <a:defRPr sz="2500" b="1"/>
            </a:lvl1pPr>
            <a:lvl2pPr marL="455757" indent="0">
              <a:buNone/>
              <a:defRPr sz="2000" b="1"/>
            </a:lvl2pPr>
            <a:lvl3pPr marL="911513" indent="0">
              <a:buNone/>
              <a:defRPr sz="1800" b="1"/>
            </a:lvl3pPr>
            <a:lvl4pPr marL="1367274" indent="0">
              <a:buNone/>
              <a:defRPr sz="1600" b="1"/>
            </a:lvl4pPr>
            <a:lvl5pPr marL="1823030" indent="0">
              <a:buNone/>
              <a:defRPr sz="1600" b="1"/>
            </a:lvl5pPr>
            <a:lvl6pPr marL="2278796" indent="0">
              <a:buNone/>
              <a:defRPr sz="1600" b="1"/>
            </a:lvl6pPr>
            <a:lvl7pPr marL="2734554" indent="0">
              <a:buNone/>
              <a:defRPr sz="1600" b="1"/>
            </a:lvl7pPr>
            <a:lvl8pPr marL="3190311" indent="0">
              <a:buNone/>
              <a:defRPr sz="1600" b="1"/>
            </a:lvl8pPr>
            <a:lvl9pPr marL="36460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113" y="3189288"/>
            <a:ext cx="3435350" cy="5795962"/>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2</a:t>
            </a:r>
            <a:endParaRPr lang="en-US" dirty="0"/>
          </a:p>
        </p:txBody>
      </p:sp>
      <p:sp>
        <p:nvSpPr>
          <p:cNvPr id="9" name="Slide Number Placeholder 5"/>
          <p:cNvSpPr>
            <a:spLocks noGrp="1"/>
          </p:cNvSpPr>
          <p:nvPr>
            <p:ph type="sldNum" sz="quarter" idx="12"/>
          </p:nvPr>
        </p:nvSpPr>
        <p:spPr/>
        <p:txBody>
          <a:bodyPr/>
          <a:lstStyle>
            <a:lvl1pPr>
              <a:defRPr/>
            </a:lvl1pPr>
          </a:lstStyle>
          <a:p>
            <a:fld id="{9E1192E0-919E-4DDB-93E6-956F00AEFDD4}" type="slidenum">
              <a:rPr lang="en-US" altLang="en-US"/>
              <a:pPr/>
              <a:t>‹#›</a:t>
            </a:fld>
            <a:endParaRPr lang="en-US" altLang="en-US" dirty="0"/>
          </a:p>
        </p:txBody>
      </p:sp>
    </p:spTree>
    <p:extLst>
      <p:ext uri="{BB962C8B-B14F-4D97-AF65-F5344CB8AC3E}">
        <p14:creationId xmlns:p14="http://schemas.microsoft.com/office/powerpoint/2010/main" val="143243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2</a:t>
            </a:r>
            <a:endParaRPr lang="en-US" dirty="0"/>
          </a:p>
        </p:txBody>
      </p:sp>
      <p:sp>
        <p:nvSpPr>
          <p:cNvPr id="5" name="Slide Number Placeholder 5"/>
          <p:cNvSpPr>
            <a:spLocks noGrp="1"/>
          </p:cNvSpPr>
          <p:nvPr>
            <p:ph type="sldNum" sz="quarter" idx="12"/>
          </p:nvPr>
        </p:nvSpPr>
        <p:spPr/>
        <p:txBody>
          <a:bodyPr/>
          <a:lstStyle>
            <a:lvl1pPr>
              <a:defRPr/>
            </a:lvl1pPr>
          </a:lstStyle>
          <a:p>
            <a:fld id="{2B00B30B-4132-43FC-A179-FB39549973C5}" type="slidenum">
              <a:rPr lang="en-US" altLang="en-US"/>
              <a:pPr/>
              <a:t>‹#›</a:t>
            </a:fld>
            <a:endParaRPr lang="en-US" altLang="en-US" dirty="0"/>
          </a:p>
        </p:txBody>
      </p:sp>
    </p:spTree>
    <p:extLst>
      <p:ext uri="{BB962C8B-B14F-4D97-AF65-F5344CB8AC3E}">
        <p14:creationId xmlns:p14="http://schemas.microsoft.com/office/powerpoint/2010/main" val="67289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096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2</a:t>
            </a:r>
            <a:endParaRPr lang="en-US" dirty="0"/>
          </a:p>
        </p:txBody>
      </p:sp>
      <p:sp>
        <p:nvSpPr>
          <p:cNvPr id="4" name="Slide Number Placeholder 5"/>
          <p:cNvSpPr>
            <a:spLocks noGrp="1"/>
          </p:cNvSpPr>
          <p:nvPr>
            <p:ph type="sldNum" sz="quarter" idx="12"/>
          </p:nvPr>
        </p:nvSpPr>
        <p:spPr/>
        <p:txBody>
          <a:bodyPr/>
          <a:lstStyle>
            <a:lvl1pPr>
              <a:defRPr/>
            </a:lvl1pPr>
          </a:lstStyle>
          <a:p>
            <a:fld id="{2CE3C334-2A60-4FD6-AAF3-FC504B6248A0}" type="slidenum">
              <a:rPr lang="en-US" altLang="en-US"/>
              <a:pPr/>
              <a:t>‹#›</a:t>
            </a:fld>
            <a:endParaRPr lang="en-US" altLang="en-US" dirty="0"/>
          </a:p>
        </p:txBody>
      </p:sp>
    </p:spTree>
    <p:extLst>
      <p:ext uri="{BB962C8B-B14F-4D97-AF65-F5344CB8AC3E}">
        <p14:creationId xmlns:p14="http://schemas.microsoft.com/office/powerpoint/2010/main" val="795464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938" y="400079"/>
            <a:ext cx="2557462" cy="17049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475" y="400056"/>
            <a:ext cx="4344988" cy="8585200"/>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938" y="2105026"/>
            <a:ext cx="2557462" cy="6880225"/>
          </a:xfrm>
        </p:spPr>
        <p:txBody>
          <a:bodyPr/>
          <a:lstStyle>
            <a:lvl1pPr marL="0" indent="0">
              <a:buNone/>
              <a:defRPr sz="1400"/>
            </a:lvl1pPr>
            <a:lvl2pPr marL="455757" indent="0">
              <a:buNone/>
              <a:defRPr sz="1200"/>
            </a:lvl2pPr>
            <a:lvl3pPr marL="911513" indent="0">
              <a:buNone/>
              <a:defRPr sz="1000"/>
            </a:lvl3pPr>
            <a:lvl4pPr marL="1367274" indent="0">
              <a:buNone/>
              <a:defRPr sz="900"/>
            </a:lvl4pPr>
            <a:lvl5pPr marL="1823030" indent="0">
              <a:buNone/>
              <a:defRPr sz="900"/>
            </a:lvl5pPr>
            <a:lvl6pPr marL="2278796" indent="0">
              <a:buNone/>
              <a:defRPr sz="900"/>
            </a:lvl6pPr>
            <a:lvl7pPr marL="2734554" indent="0">
              <a:buNone/>
              <a:defRPr sz="900"/>
            </a:lvl7pPr>
            <a:lvl8pPr marL="3190311" indent="0">
              <a:buNone/>
              <a:defRPr sz="900"/>
            </a:lvl8pPr>
            <a:lvl9pPr marL="364606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2</a:t>
            </a:r>
            <a:endParaRPr lang="en-US" dirty="0"/>
          </a:p>
        </p:txBody>
      </p:sp>
      <p:sp>
        <p:nvSpPr>
          <p:cNvPr id="7" name="Slide Number Placeholder 5"/>
          <p:cNvSpPr>
            <a:spLocks noGrp="1"/>
          </p:cNvSpPr>
          <p:nvPr>
            <p:ph type="sldNum" sz="quarter" idx="12"/>
          </p:nvPr>
        </p:nvSpPr>
        <p:spPr/>
        <p:txBody>
          <a:bodyPr/>
          <a:lstStyle>
            <a:lvl1pPr>
              <a:defRPr/>
            </a:lvl1pPr>
          </a:lstStyle>
          <a:p>
            <a:fld id="{4C270314-BD11-45C0-8BC1-40FAACE0593D}" type="slidenum">
              <a:rPr lang="en-US" altLang="en-US"/>
              <a:pPr/>
              <a:t>‹#›</a:t>
            </a:fld>
            <a:endParaRPr lang="en-US" altLang="en-US" dirty="0"/>
          </a:p>
        </p:txBody>
      </p:sp>
    </p:spTree>
    <p:extLst>
      <p:ext uri="{BB962C8B-B14F-4D97-AF65-F5344CB8AC3E}">
        <p14:creationId xmlns:p14="http://schemas.microsoft.com/office/powerpoint/2010/main" val="963031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7040569"/>
            <a:ext cx="4662488" cy="8318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4000" y="898555"/>
            <a:ext cx="4662488" cy="6035675"/>
          </a:xfrm>
        </p:spPr>
        <p:txBody>
          <a:bodyPr rtlCol="0">
            <a:normAutofit/>
          </a:bodyPr>
          <a:lstStyle>
            <a:lvl1pPr marL="0" indent="0">
              <a:buNone/>
              <a:defRPr sz="3200"/>
            </a:lvl1pPr>
            <a:lvl2pPr marL="455757" indent="0">
              <a:buNone/>
              <a:defRPr sz="2800"/>
            </a:lvl2pPr>
            <a:lvl3pPr marL="911513" indent="0">
              <a:buNone/>
              <a:defRPr sz="2500"/>
            </a:lvl3pPr>
            <a:lvl4pPr marL="1367274" indent="0">
              <a:buNone/>
              <a:defRPr sz="2000"/>
            </a:lvl4pPr>
            <a:lvl5pPr marL="1823030" indent="0">
              <a:buNone/>
              <a:defRPr sz="2000"/>
            </a:lvl5pPr>
            <a:lvl6pPr marL="2278796" indent="0">
              <a:buNone/>
              <a:defRPr sz="2000"/>
            </a:lvl6pPr>
            <a:lvl7pPr marL="2734554" indent="0">
              <a:buNone/>
              <a:defRPr sz="2000"/>
            </a:lvl7pPr>
            <a:lvl8pPr marL="3190311" indent="0">
              <a:buNone/>
              <a:defRPr sz="2000"/>
            </a:lvl8pPr>
            <a:lvl9pPr marL="3646069" indent="0">
              <a:buNone/>
              <a:defRPr sz="2000"/>
            </a:lvl9pPr>
          </a:lstStyle>
          <a:p>
            <a:pPr lvl="0"/>
            <a:endParaRPr lang="en-US" noProof="0" dirty="0"/>
          </a:p>
        </p:txBody>
      </p:sp>
      <p:sp>
        <p:nvSpPr>
          <p:cNvPr id="4" name="Text Placeholder 3"/>
          <p:cNvSpPr>
            <a:spLocks noGrp="1"/>
          </p:cNvSpPr>
          <p:nvPr>
            <p:ph type="body" sz="half" idx="2"/>
          </p:nvPr>
        </p:nvSpPr>
        <p:spPr>
          <a:xfrm>
            <a:off x="1524000" y="7872413"/>
            <a:ext cx="4662488" cy="1179512"/>
          </a:xfrm>
        </p:spPr>
        <p:txBody>
          <a:bodyPr/>
          <a:lstStyle>
            <a:lvl1pPr marL="0" indent="0">
              <a:buNone/>
              <a:defRPr sz="1400"/>
            </a:lvl1pPr>
            <a:lvl2pPr marL="455757" indent="0">
              <a:buNone/>
              <a:defRPr sz="1200"/>
            </a:lvl2pPr>
            <a:lvl3pPr marL="911513" indent="0">
              <a:buNone/>
              <a:defRPr sz="1000"/>
            </a:lvl3pPr>
            <a:lvl4pPr marL="1367274" indent="0">
              <a:buNone/>
              <a:defRPr sz="900"/>
            </a:lvl4pPr>
            <a:lvl5pPr marL="1823030" indent="0">
              <a:buNone/>
              <a:defRPr sz="900"/>
            </a:lvl5pPr>
            <a:lvl6pPr marL="2278796" indent="0">
              <a:buNone/>
              <a:defRPr sz="900"/>
            </a:lvl6pPr>
            <a:lvl7pPr marL="2734554" indent="0">
              <a:buNone/>
              <a:defRPr sz="900"/>
            </a:lvl7pPr>
            <a:lvl8pPr marL="3190311" indent="0">
              <a:buNone/>
              <a:defRPr sz="900"/>
            </a:lvl8pPr>
            <a:lvl9pPr marL="364606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2</a:t>
            </a:r>
            <a:endParaRPr lang="en-US" dirty="0"/>
          </a:p>
        </p:txBody>
      </p:sp>
      <p:sp>
        <p:nvSpPr>
          <p:cNvPr id="7" name="Slide Number Placeholder 5"/>
          <p:cNvSpPr>
            <a:spLocks noGrp="1"/>
          </p:cNvSpPr>
          <p:nvPr>
            <p:ph type="sldNum" sz="quarter" idx="12"/>
          </p:nvPr>
        </p:nvSpPr>
        <p:spPr/>
        <p:txBody>
          <a:bodyPr/>
          <a:lstStyle>
            <a:lvl1pPr>
              <a:defRPr/>
            </a:lvl1pPr>
          </a:lstStyle>
          <a:p>
            <a:fld id="{41430FB4-F4C2-46D3-A163-2D682E6C1ECE}" type="slidenum">
              <a:rPr lang="en-US" altLang="en-US"/>
              <a:pPr/>
              <a:t>‹#›</a:t>
            </a:fld>
            <a:endParaRPr lang="en-US" altLang="en-US" dirty="0"/>
          </a:p>
        </p:txBody>
      </p:sp>
    </p:spTree>
    <p:extLst>
      <p:ext uri="{BB962C8B-B14F-4D97-AF65-F5344CB8AC3E}">
        <p14:creationId xmlns:p14="http://schemas.microsoft.com/office/powerpoint/2010/main" val="878909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2</a:t>
            </a:r>
            <a:endParaRPr lang="en-US" dirty="0"/>
          </a:p>
        </p:txBody>
      </p:sp>
      <p:sp>
        <p:nvSpPr>
          <p:cNvPr id="6" name="Slide Number Placeholder 5"/>
          <p:cNvSpPr>
            <a:spLocks noGrp="1"/>
          </p:cNvSpPr>
          <p:nvPr>
            <p:ph type="sldNum" sz="quarter" idx="12"/>
          </p:nvPr>
        </p:nvSpPr>
        <p:spPr/>
        <p:txBody>
          <a:bodyPr/>
          <a:lstStyle>
            <a:lvl1pPr>
              <a:defRPr/>
            </a:lvl1pPr>
          </a:lstStyle>
          <a:p>
            <a:fld id="{A38CD124-ACA6-430F-9384-5F01C09705FB}" type="slidenum">
              <a:rPr lang="en-US" altLang="en-US"/>
              <a:pPr/>
              <a:t>‹#›</a:t>
            </a:fld>
            <a:endParaRPr lang="en-US" altLang="en-US" dirty="0"/>
          </a:p>
        </p:txBody>
      </p:sp>
    </p:spTree>
    <p:extLst>
      <p:ext uri="{BB962C8B-B14F-4D97-AF65-F5344CB8AC3E}">
        <p14:creationId xmlns:p14="http://schemas.microsoft.com/office/powerpoint/2010/main" val="2645047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5625" y="403255"/>
            <a:ext cx="1747838" cy="858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968" y="403255"/>
            <a:ext cx="5094287" cy="858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2</a:t>
            </a:r>
            <a:endParaRPr lang="en-US" dirty="0"/>
          </a:p>
        </p:txBody>
      </p:sp>
      <p:sp>
        <p:nvSpPr>
          <p:cNvPr id="6" name="Slide Number Placeholder 5"/>
          <p:cNvSpPr>
            <a:spLocks noGrp="1"/>
          </p:cNvSpPr>
          <p:nvPr>
            <p:ph type="sldNum" sz="quarter" idx="12"/>
          </p:nvPr>
        </p:nvSpPr>
        <p:spPr/>
        <p:txBody>
          <a:bodyPr/>
          <a:lstStyle>
            <a:lvl1pPr>
              <a:defRPr/>
            </a:lvl1pPr>
          </a:lstStyle>
          <a:p>
            <a:fld id="{AFA2BF7B-2EDA-44BA-ADEE-36711F2B48A1}" type="slidenum">
              <a:rPr lang="en-US" altLang="en-US"/>
              <a:pPr/>
              <a:t>‹#›</a:t>
            </a:fld>
            <a:endParaRPr lang="en-US" altLang="en-US" dirty="0"/>
          </a:p>
        </p:txBody>
      </p:sp>
    </p:spTree>
    <p:extLst>
      <p:ext uri="{BB962C8B-B14F-4D97-AF65-F5344CB8AC3E}">
        <p14:creationId xmlns:p14="http://schemas.microsoft.com/office/powerpoint/2010/main" val="266503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411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394" y="6462718"/>
            <a:ext cx="6605587" cy="1998662"/>
          </a:xfrm>
          <a:prstGeom prst="rect">
            <a:avLst/>
          </a:prstGeom>
        </p:spPr>
        <p:txBody>
          <a:bodyPr lIns="91162" tIns="45579" rIns="91162" bIns="45579"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14394" y="4262438"/>
            <a:ext cx="6605587" cy="2200275"/>
          </a:xfrm>
        </p:spPr>
        <p:txBody>
          <a:bodyPr anchor="b"/>
          <a:lstStyle>
            <a:lvl1pPr marL="0" indent="0">
              <a:buNone/>
              <a:defRPr sz="2000"/>
            </a:lvl1pPr>
            <a:lvl2pPr marL="455757" indent="0">
              <a:buNone/>
              <a:defRPr sz="1800"/>
            </a:lvl2pPr>
            <a:lvl3pPr marL="911513" indent="0">
              <a:buNone/>
              <a:defRPr sz="1600"/>
            </a:lvl3pPr>
            <a:lvl4pPr marL="1367274" indent="0">
              <a:buNone/>
              <a:defRPr sz="1400"/>
            </a:lvl4pPr>
            <a:lvl5pPr marL="1823030" indent="0">
              <a:buNone/>
              <a:defRPr sz="1400"/>
            </a:lvl5pPr>
            <a:lvl6pPr marL="2278796" indent="0">
              <a:buNone/>
              <a:defRPr sz="1400"/>
            </a:lvl6pPr>
            <a:lvl7pPr marL="2734554" indent="0">
              <a:buNone/>
              <a:defRPr sz="1400"/>
            </a:lvl7pPr>
            <a:lvl8pPr marL="3190311" indent="0">
              <a:buNone/>
              <a:defRPr sz="1400"/>
            </a:lvl8pPr>
            <a:lvl9pPr marL="3646069" indent="0">
              <a:buNone/>
              <a:defRPr sz="1400"/>
            </a:lvl9pPr>
          </a:lstStyle>
          <a:p>
            <a:pPr lvl="0"/>
            <a:r>
              <a:rPr lang="en-US"/>
              <a:t>Click to edit Master text styles</a:t>
            </a:r>
          </a:p>
        </p:txBody>
      </p:sp>
    </p:spTree>
    <p:extLst>
      <p:ext uri="{BB962C8B-B14F-4D97-AF65-F5344CB8AC3E}">
        <p14:creationId xmlns:p14="http://schemas.microsoft.com/office/powerpoint/2010/main" val="103482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1" y="2133630"/>
            <a:ext cx="3227388" cy="6035675"/>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89392" y="2133630"/>
            <a:ext cx="3227387" cy="6035675"/>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438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942" y="403225"/>
            <a:ext cx="6994525" cy="669925"/>
          </a:xfrm>
          <a:prstGeom prst="rect">
            <a:avLst/>
          </a:prstGeom>
        </p:spPr>
        <p:txBody>
          <a:bodyPr lIns="91162" tIns="45579" rIns="91162" bIns="45579"/>
          <a:lstStyle>
            <a:lvl1pPr>
              <a:defRPr sz="3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88938" y="2251104"/>
            <a:ext cx="3433762" cy="938213"/>
          </a:xfrm>
        </p:spPr>
        <p:txBody>
          <a:bodyPr anchor="b"/>
          <a:lstStyle>
            <a:lvl1pPr marL="0" indent="0">
              <a:buNone/>
              <a:defRPr sz="2500" b="1"/>
            </a:lvl1pPr>
            <a:lvl2pPr marL="455757" indent="0">
              <a:buNone/>
              <a:defRPr sz="2000" b="1"/>
            </a:lvl2pPr>
            <a:lvl3pPr marL="911513" indent="0">
              <a:buNone/>
              <a:defRPr sz="1800" b="1"/>
            </a:lvl3pPr>
            <a:lvl4pPr marL="1367274" indent="0">
              <a:buNone/>
              <a:defRPr sz="1600" b="1"/>
            </a:lvl4pPr>
            <a:lvl5pPr marL="1823030" indent="0">
              <a:buNone/>
              <a:defRPr sz="1600" b="1"/>
            </a:lvl5pPr>
            <a:lvl6pPr marL="2278796" indent="0">
              <a:buNone/>
              <a:defRPr sz="1600" b="1"/>
            </a:lvl6pPr>
            <a:lvl7pPr marL="2734554" indent="0">
              <a:buNone/>
              <a:defRPr sz="1600" b="1"/>
            </a:lvl7pPr>
            <a:lvl8pPr marL="3190311" indent="0">
              <a:buNone/>
              <a:defRPr sz="1600" b="1"/>
            </a:lvl8pPr>
            <a:lvl9pPr marL="3646069" indent="0">
              <a:buNone/>
              <a:defRPr sz="1600" b="1"/>
            </a:lvl9pPr>
          </a:lstStyle>
          <a:p>
            <a:pPr lvl="0"/>
            <a:r>
              <a:rPr lang="en-US"/>
              <a:t>Click to edit Master text styles</a:t>
            </a:r>
          </a:p>
        </p:txBody>
      </p:sp>
      <p:sp>
        <p:nvSpPr>
          <p:cNvPr id="4" name="Content Placeholder 3"/>
          <p:cNvSpPr>
            <a:spLocks noGrp="1"/>
          </p:cNvSpPr>
          <p:nvPr>
            <p:ph sz="half" idx="2"/>
          </p:nvPr>
        </p:nvSpPr>
        <p:spPr>
          <a:xfrm>
            <a:off x="388938" y="3189288"/>
            <a:ext cx="3433762" cy="5795962"/>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113" y="2251104"/>
            <a:ext cx="3435350" cy="938213"/>
          </a:xfrm>
        </p:spPr>
        <p:txBody>
          <a:bodyPr anchor="b"/>
          <a:lstStyle>
            <a:lvl1pPr marL="0" indent="0">
              <a:buNone/>
              <a:defRPr sz="2500" b="1"/>
            </a:lvl1pPr>
            <a:lvl2pPr marL="455757" indent="0">
              <a:buNone/>
              <a:defRPr sz="2000" b="1"/>
            </a:lvl2pPr>
            <a:lvl3pPr marL="911513" indent="0">
              <a:buNone/>
              <a:defRPr sz="1800" b="1"/>
            </a:lvl3pPr>
            <a:lvl4pPr marL="1367274" indent="0">
              <a:buNone/>
              <a:defRPr sz="1600" b="1"/>
            </a:lvl4pPr>
            <a:lvl5pPr marL="1823030" indent="0">
              <a:buNone/>
              <a:defRPr sz="1600" b="1"/>
            </a:lvl5pPr>
            <a:lvl6pPr marL="2278796" indent="0">
              <a:buNone/>
              <a:defRPr sz="1600" b="1"/>
            </a:lvl6pPr>
            <a:lvl7pPr marL="2734554" indent="0">
              <a:buNone/>
              <a:defRPr sz="1600" b="1"/>
            </a:lvl7pPr>
            <a:lvl8pPr marL="3190311" indent="0">
              <a:buNone/>
              <a:defRPr sz="1600" b="1"/>
            </a:lvl8pPr>
            <a:lvl9pPr marL="36460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113" y="3189288"/>
            <a:ext cx="3435350" cy="5795962"/>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600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8942" y="403225"/>
            <a:ext cx="6994525" cy="663575"/>
          </a:xfrm>
          <a:prstGeom prst="rect">
            <a:avLst/>
          </a:prstGeom>
        </p:spPr>
        <p:txBody>
          <a:bodyPr lIns="91162" tIns="45579" rIns="91162" bIns="45579"/>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6768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808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938" y="400079"/>
            <a:ext cx="2557462" cy="1704975"/>
          </a:xfrm>
          <a:prstGeom prst="rect">
            <a:avLst/>
          </a:prstGeom>
        </p:spPr>
        <p:txBody>
          <a:bodyPr lIns="91162" tIns="45579" rIns="91162" bIns="45579"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475" y="400056"/>
            <a:ext cx="4344988" cy="8585200"/>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938" y="2105026"/>
            <a:ext cx="2557462" cy="6880225"/>
          </a:xfrm>
        </p:spPr>
        <p:txBody>
          <a:bodyPr/>
          <a:lstStyle>
            <a:lvl1pPr marL="0" indent="0">
              <a:buNone/>
              <a:defRPr sz="1400"/>
            </a:lvl1pPr>
            <a:lvl2pPr marL="455757" indent="0">
              <a:buNone/>
              <a:defRPr sz="1200"/>
            </a:lvl2pPr>
            <a:lvl3pPr marL="911513" indent="0">
              <a:buNone/>
              <a:defRPr sz="1000"/>
            </a:lvl3pPr>
            <a:lvl4pPr marL="1367274" indent="0">
              <a:buNone/>
              <a:defRPr sz="900"/>
            </a:lvl4pPr>
            <a:lvl5pPr marL="1823030" indent="0">
              <a:buNone/>
              <a:defRPr sz="900"/>
            </a:lvl5pPr>
            <a:lvl6pPr marL="2278796" indent="0">
              <a:buNone/>
              <a:defRPr sz="900"/>
            </a:lvl6pPr>
            <a:lvl7pPr marL="2734554" indent="0">
              <a:buNone/>
              <a:defRPr sz="900"/>
            </a:lvl7pPr>
            <a:lvl8pPr marL="3190311" indent="0">
              <a:buNone/>
              <a:defRPr sz="900"/>
            </a:lvl8pPr>
            <a:lvl9pPr marL="3646069" indent="0">
              <a:buNone/>
              <a:defRPr sz="900"/>
            </a:lvl9pPr>
          </a:lstStyle>
          <a:p>
            <a:pPr lvl="0"/>
            <a:r>
              <a:rPr lang="en-US"/>
              <a:t>Click to edit Master text styles</a:t>
            </a:r>
          </a:p>
        </p:txBody>
      </p:sp>
    </p:spTree>
    <p:extLst>
      <p:ext uri="{BB962C8B-B14F-4D97-AF65-F5344CB8AC3E}">
        <p14:creationId xmlns:p14="http://schemas.microsoft.com/office/powerpoint/2010/main" val="218088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3"/>
          <p:cNvSpPr>
            <a:spLocks noGrp="1" noChangeArrowheads="1"/>
          </p:cNvSpPr>
          <p:nvPr>
            <p:ph type="body" idx="1"/>
          </p:nvPr>
        </p:nvSpPr>
        <p:spPr bwMode="auto">
          <a:xfrm>
            <a:off x="609600" y="2133600"/>
            <a:ext cx="6607175"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562" tIns="50783" rIns="101562" bIns="50783" numCol="1" anchor="t" anchorCtr="0" compatLnSpc="1">
            <a:prstTxWarp prst="textNoShape">
              <a:avLst/>
            </a:prstTxWarp>
          </a:bodyPr>
          <a:lstStyle/>
          <a:p>
            <a:pPr lvl="0"/>
            <a:r>
              <a:rPr lang="en-US" altLang="en-US" dirty="0"/>
              <a:t>Click to edit Master text styles</a:t>
            </a:r>
          </a:p>
        </p:txBody>
      </p:sp>
    </p:spTree>
  </p:cSld>
  <p:clrMap bg1="lt1" tx1="dk1" bg2="lt2" tx2="dk2" accent1="accent1" accent2="accent2" accent3="accent3" accent4="accent4" accent5="accent5" accent6="accent6" hlink="hlink" folHlink="folHlink"/>
  <p:sldLayoutIdLst>
    <p:sldLayoutId id="2147486589" r:id="rId1"/>
    <p:sldLayoutId id="2147486590" r:id="rId2"/>
    <p:sldLayoutId id="2147486562" r:id="rId3"/>
    <p:sldLayoutId id="2147486563" r:id="rId4"/>
    <p:sldLayoutId id="2147486564" r:id="rId5"/>
    <p:sldLayoutId id="2147486565" r:id="rId6"/>
    <p:sldLayoutId id="2147486566" r:id="rId7"/>
    <p:sldLayoutId id="2147486567" r:id="rId8"/>
    <p:sldLayoutId id="2147486568" r:id="rId9"/>
    <p:sldLayoutId id="2147486569" r:id="rId10"/>
    <p:sldLayoutId id="2147486570" r:id="rId11"/>
    <p:sldLayoutId id="2147486571" r:id="rId12"/>
    <p:sldLayoutId id="2147486572" r:id="rId13"/>
  </p:sldLayoutIdLst>
  <p:hf hdr="0" dt="0"/>
  <p:txStyles>
    <p:titleStyle>
      <a:lvl1pPr algn="ctr" defTabSz="1014413" rtl="0" eaLnBrk="0" fontAlgn="base" hangingPunct="0">
        <a:spcBef>
          <a:spcPct val="0"/>
        </a:spcBef>
        <a:spcAft>
          <a:spcPct val="0"/>
        </a:spcAft>
        <a:defRPr sz="4900">
          <a:solidFill>
            <a:schemeClr val="tx2"/>
          </a:solidFill>
          <a:latin typeface="+mj-lt"/>
          <a:ea typeface="+mj-ea"/>
          <a:cs typeface="+mj-cs"/>
        </a:defRPr>
      </a:lvl1pPr>
      <a:lvl2pPr algn="ctr" defTabSz="1014413" rtl="0" eaLnBrk="0" fontAlgn="base" hangingPunct="0">
        <a:spcBef>
          <a:spcPct val="0"/>
        </a:spcBef>
        <a:spcAft>
          <a:spcPct val="0"/>
        </a:spcAft>
        <a:defRPr sz="4900">
          <a:solidFill>
            <a:schemeClr val="tx2"/>
          </a:solidFill>
          <a:latin typeface="Times" charset="0"/>
        </a:defRPr>
      </a:lvl2pPr>
      <a:lvl3pPr algn="ctr" defTabSz="1014413" rtl="0" eaLnBrk="0" fontAlgn="base" hangingPunct="0">
        <a:spcBef>
          <a:spcPct val="0"/>
        </a:spcBef>
        <a:spcAft>
          <a:spcPct val="0"/>
        </a:spcAft>
        <a:defRPr sz="4900">
          <a:solidFill>
            <a:schemeClr val="tx2"/>
          </a:solidFill>
          <a:latin typeface="Times" charset="0"/>
        </a:defRPr>
      </a:lvl3pPr>
      <a:lvl4pPr algn="ctr" defTabSz="1014413" rtl="0" eaLnBrk="0" fontAlgn="base" hangingPunct="0">
        <a:spcBef>
          <a:spcPct val="0"/>
        </a:spcBef>
        <a:spcAft>
          <a:spcPct val="0"/>
        </a:spcAft>
        <a:defRPr sz="4900">
          <a:solidFill>
            <a:schemeClr val="tx2"/>
          </a:solidFill>
          <a:latin typeface="Times" charset="0"/>
        </a:defRPr>
      </a:lvl4pPr>
      <a:lvl5pPr algn="ctr" defTabSz="1014413" rtl="0" eaLnBrk="0" fontAlgn="base" hangingPunct="0">
        <a:spcBef>
          <a:spcPct val="0"/>
        </a:spcBef>
        <a:spcAft>
          <a:spcPct val="0"/>
        </a:spcAft>
        <a:defRPr sz="4900">
          <a:solidFill>
            <a:schemeClr val="tx2"/>
          </a:solidFill>
          <a:latin typeface="Times" charset="0"/>
        </a:defRPr>
      </a:lvl5pPr>
      <a:lvl6pPr marL="455757" algn="ctr" defTabSz="1015963" rtl="0" fontAlgn="base">
        <a:spcBef>
          <a:spcPct val="0"/>
        </a:spcBef>
        <a:spcAft>
          <a:spcPct val="0"/>
        </a:spcAft>
        <a:defRPr sz="4900">
          <a:solidFill>
            <a:schemeClr val="tx2"/>
          </a:solidFill>
          <a:latin typeface="Times" charset="0"/>
        </a:defRPr>
      </a:lvl6pPr>
      <a:lvl7pPr marL="911513" algn="ctr" defTabSz="1015963" rtl="0" fontAlgn="base">
        <a:spcBef>
          <a:spcPct val="0"/>
        </a:spcBef>
        <a:spcAft>
          <a:spcPct val="0"/>
        </a:spcAft>
        <a:defRPr sz="4900">
          <a:solidFill>
            <a:schemeClr val="tx2"/>
          </a:solidFill>
          <a:latin typeface="Times" charset="0"/>
        </a:defRPr>
      </a:lvl7pPr>
      <a:lvl8pPr marL="1367274" algn="ctr" defTabSz="1015963" rtl="0" fontAlgn="base">
        <a:spcBef>
          <a:spcPct val="0"/>
        </a:spcBef>
        <a:spcAft>
          <a:spcPct val="0"/>
        </a:spcAft>
        <a:defRPr sz="4900">
          <a:solidFill>
            <a:schemeClr val="tx2"/>
          </a:solidFill>
          <a:latin typeface="Times" charset="0"/>
        </a:defRPr>
      </a:lvl8pPr>
      <a:lvl9pPr marL="1823030" algn="ctr" defTabSz="1015963" rtl="0" fontAlgn="base">
        <a:spcBef>
          <a:spcPct val="0"/>
        </a:spcBef>
        <a:spcAft>
          <a:spcPct val="0"/>
        </a:spcAft>
        <a:defRPr sz="4900">
          <a:solidFill>
            <a:schemeClr val="tx2"/>
          </a:solidFill>
          <a:latin typeface="Times" charset="0"/>
        </a:defRPr>
      </a:lvl9pPr>
    </p:titleStyle>
    <p:bodyStyle>
      <a:lvl1pPr marL="227013" indent="-227013" algn="l" defTabSz="1014413" rtl="0" eaLnBrk="0" fontAlgn="base" hangingPunct="0">
        <a:spcBef>
          <a:spcPct val="20000"/>
        </a:spcBef>
        <a:spcAft>
          <a:spcPct val="0"/>
        </a:spcAft>
        <a:defRPr sz="1400">
          <a:solidFill>
            <a:schemeClr val="tx1"/>
          </a:solidFill>
          <a:latin typeface="+mn-lt"/>
          <a:ea typeface="+mn-ea"/>
          <a:cs typeface="+mn-cs"/>
        </a:defRPr>
      </a:lvl1pPr>
      <a:lvl2pPr marL="568325" indent="-227013" algn="l" defTabSz="1014413" rtl="0" eaLnBrk="0" fontAlgn="base" hangingPunct="0">
        <a:spcBef>
          <a:spcPct val="20000"/>
        </a:spcBef>
        <a:spcAft>
          <a:spcPct val="0"/>
        </a:spcAft>
        <a:buFont typeface="Times" panose="02020603050405020304" pitchFamily="18" charset="0"/>
        <a:defRPr sz="1400">
          <a:solidFill>
            <a:schemeClr val="tx1"/>
          </a:solidFill>
          <a:latin typeface="+mn-lt"/>
        </a:defRPr>
      </a:lvl2pPr>
      <a:lvl3pPr marL="1268413" indent="-252413" algn="l" defTabSz="1014413" rtl="0" eaLnBrk="0" fontAlgn="base" hangingPunct="0">
        <a:spcBef>
          <a:spcPct val="20000"/>
        </a:spcBef>
        <a:spcAft>
          <a:spcPct val="0"/>
        </a:spcAft>
        <a:buChar char="•"/>
        <a:defRPr sz="1400">
          <a:solidFill>
            <a:schemeClr val="tx1"/>
          </a:solidFill>
          <a:latin typeface="+mn-lt"/>
        </a:defRPr>
      </a:lvl3pPr>
      <a:lvl4pPr marL="1776413" indent="-252413" algn="l" defTabSz="1014413" rtl="0" eaLnBrk="0" fontAlgn="base" hangingPunct="0">
        <a:spcBef>
          <a:spcPct val="20000"/>
        </a:spcBef>
        <a:spcAft>
          <a:spcPct val="0"/>
        </a:spcAft>
        <a:buChar char="–"/>
        <a:defRPr sz="1400">
          <a:solidFill>
            <a:schemeClr val="tx1"/>
          </a:solidFill>
          <a:latin typeface="+mn-lt"/>
        </a:defRPr>
      </a:lvl4pPr>
      <a:lvl5pPr marL="2284413" indent="-252413" algn="l" defTabSz="1014413" rtl="0" eaLnBrk="0" fontAlgn="base" hangingPunct="0">
        <a:spcBef>
          <a:spcPct val="20000"/>
        </a:spcBef>
        <a:spcAft>
          <a:spcPct val="0"/>
        </a:spcAft>
        <a:buChar char="»"/>
        <a:defRPr sz="1400">
          <a:solidFill>
            <a:schemeClr val="tx1"/>
          </a:solidFill>
          <a:latin typeface="+mn-lt"/>
        </a:defRPr>
      </a:lvl5pPr>
      <a:lvl6pPr marL="2740875" indent="-253211" algn="l" defTabSz="1015963" rtl="0" fontAlgn="base">
        <a:spcBef>
          <a:spcPct val="20000"/>
        </a:spcBef>
        <a:spcAft>
          <a:spcPct val="0"/>
        </a:spcAft>
        <a:buChar char="»"/>
        <a:defRPr sz="1400">
          <a:solidFill>
            <a:schemeClr val="tx1"/>
          </a:solidFill>
          <a:latin typeface="+mn-lt"/>
        </a:defRPr>
      </a:lvl6pPr>
      <a:lvl7pPr marL="3196642" indent="-253211" algn="l" defTabSz="1015963" rtl="0" fontAlgn="base">
        <a:spcBef>
          <a:spcPct val="20000"/>
        </a:spcBef>
        <a:spcAft>
          <a:spcPct val="0"/>
        </a:spcAft>
        <a:buChar char="»"/>
        <a:defRPr sz="1400">
          <a:solidFill>
            <a:schemeClr val="tx1"/>
          </a:solidFill>
          <a:latin typeface="+mn-lt"/>
        </a:defRPr>
      </a:lvl7pPr>
      <a:lvl8pPr marL="3652397" indent="-253211" algn="l" defTabSz="1015963" rtl="0" fontAlgn="base">
        <a:spcBef>
          <a:spcPct val="20000"/>
        </a:spcBef>
        <a:spcAft>
          <a:spcPct val="0"/>
        </a:spcAft>
        <a:buChar char="»"/>
        <a:defRPr sz="1400">
          <a:solidFill>
            <a:schemeClr val="tx1"/>
          </a:solidFill>
          <a:latin typeface="+mn-lt"/>
        </a:defRPr>
      </a:lvl8pPr>
      <a:lvl9pPr marL="4108160" indent="-253211" algn="l" defTabSz="1015963" rtl="0" fontAlgn="base">
        <a:spcBef>
          <a:spcPct val="20000"/>
        </a:spcBef>
        <a:spcAft>
          <a:spcPct val="0"/>
        </a:spcAft>
        <a:buChar char="»"/>
        <a:defRPr sz="1400">
          <a:solidFill>
            <a:schemeClr val="tx1"/>
          </a:solidFill>
          <a:latin typeface="+mn-lt"/>
        </a:defRPr>
      </a:lvl9pPr>
    </p:bodyStyle>
    <p:otherStyle>
      <a:defPPr>
        <a:defRPr lang="en-US"/>
      </a:defPPr>
      <a:lvl1pPr marL="0" algn="l" defTabSz="911513" rtl="0" eaLnBrk="1" latinLnBrk="0" hangingPunct="1">
        <a:defRPr sz="1800" kern="1200">
          <a:solidFill>
            <a:schemeClr val="tx1"/>
          </a:solidFill>
          <a:latin typeface="+mn-lt"/>
          <a:ea typeface="+mn-ea"/>
          <a:cs typeface="+mn-cs"/>
        </a:defRPr>
      </a:lvl1pPr>
      <a:lvl2pPr marL="455757" algn="l" defTabSz="911513" rtl="0" eaLnBrk="1" latinLnBrk="0" hangingPunct="1">
        <a:defRPr sz="1800" kern="1200">
          <a:solidFill>
            <a:schemeClr val="tx1"/>
          </a:solidFill>
          <a:latin typeface="+mn-lt"/>
          <a:ea typeface="+mn-ea"/>
          <a:cs typeface="+mn-cs"/>
        </a:defRPr>
      </a:lvl2pPr>
      <a:lvl3pPr marL="911513" algn="l" defTabSz="911513" rtl="0" eaLnBrk="1" latinLnBrk="0" hangingPunct="1">
        <a:defRPr sz="1800" kern="1200">
          <a:solidFill>
            <a:schemeClr val="tx1"/>
          </a:solidFill>
          <a:latin typeface="+mn-lt"/>
          <a:ea typeface="+mn-ea"/>
          <a:cs typeface="+mn-cs"/>
        </a:defRPr>
      </a:lvl3pPr>
      <a:lvl4pPr marL="1367274" algn="l" defTabSz="911513" rtl="0" eaLnBrk="1" latinLnBrk="0" hangingPunct="1">
        <a:defRPr sz="1800" kern="1200">
          <a:solidFill>
            <a:schemeClr val="tx1"/>
          </a:solidFill>
          <a:latin typeface="+mn-lt"/>
          <a:ea typeface="+mn-ea"/>
          <a:cs typeface="+mn-cs"/>
        </a:defRPr>
      </a:lvl4pPr>
      <a:lvl5pPr marL="1823030" algn="l" defTabSz="911513" rtl="0" eaLnBrk="1" latinLnBrk="0" hangingPunct="1">
        <a:defRPr sz="1800" kern="1200">
          <a:solidFill>
            <a:schemeClr val="tx1"/>
          </a:solidFill>
          <a:latin typeface="+mn-lt"/>
          <a:ea typeface="+mn-ea"/>
          <a:cs typeface="+mn-cs"/>
        </a:defRPr>
      </a:lvl5pPr>
      <a:lvl6pPr marL="2278796" algn="l" defTabSz="911513" rtl="0" eaLnBrk="1" latinLnBrk="0" hangingPunct="1">
        <a:defRPr sz="1800" kern="1200">
          <a:solidFill>
            <a:schemeClr val="tx1"/>
          </a:solidFill>
          <a:latin typeface="+mn-lt"/>
          <a:ea typeface="+mn-ea"/>
          <a:cs typeface="+mn-cs"/>
        </a:defRPr>
      </a:lvl6pPr>
      <a:lvl7pPr marL="2734554" algn="l" defTabSz="911513" rtl="0" eaLnBrk="1" latinLnBrk="0" hangingPunct="1">
        <a:defRPr sz="1800" kern="1200">
          <a:solidFill>
            <a:schemeClr val="tx1"/>
          </a:solidFill>
          <a:latin typeface="+mn-lt"/>
          <a:ea typeface="+mn-ea"/>
          <a:cs typeface="+mn-cs"/>
        </a:defRPr>
      </a:lvl7pPr>
      <a:lvl8pPr marL="3190311" algn="l" defTabSz="911513" rtl="0" eaLnBrk="1" latinLnBrk="0" hangingPunct="1">
        <a:defRPr sz="1800" kern="1200">
          <a:solidFill>
            <a:schemeClr val="tx1"/>
          </a:solidFill>
          <a:latin typeface="+mn-lt"/>
          <a:ea typeface="+mn-ea"/>
          <a:cs typeface="+mn-cs"/>
        </a:defRPr>
      </a:lvl8pPr>
      <a:lvl9pPr marL="3646069" algn="l" defTabSz="91151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88938" y="403225"/>
            <a:ext cx="69945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62" tIns="45579" rIns="91162" bIns="45579" numCol="1" anchor="ctr" anchorCtr="0" compatLnSpc="1">
            <a:prstTxWarp prst="textNoShape">
              <a:avLst/>
            </a:prstTxWarp>
          </a:bodyPr>
          <a:lstStyle/>
          <a:p>
            <a:pPr lvl="0"/>
            <a:r>
              <a:rPr lang="en-US" altLang="en-US" dirty="0"/>
              <a:t>Click to edit Master title style</a:t>
            </a:r>
          </a:p>
        </p:txBody>
      </p:sp>
      <p:sp>
        <p:nvSpPr>
          <p:cNvPr id="2051" name="Text Placeholder 2"/>
          <p:cNvSpPr>
            <a:spLocks noGrp="1"/>
          </p:cNvSpPr>
          <p:nvPr>
            <p:ph type="body" idx="1"/>
          </p:nvPr>
        </p:nvSpPr>
        <p:spPr bwMode="auto">
          <a:xfrm>
            <a:off x="388938" y="1219201"/>
            <a:ext cx="6994525" cy="776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62" tIns="45579" rIns="91162" bIns="4557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lIns="91162" tIns="45579" rIns="91162" bIns="45579" rtlCol="0" anchor="ctr"/>
          <a:lstStyle>
            <a:lvl1pPr algn="l">
              <a:defRPr sz="1200">
                <a:solidFill>
                  <a:schemeClr val="tx1">
                    <a:tint val="75000"/>
                  </a:schemeClr>
                </a:solidFill>
                <a:latin typeface="Times" charset="0"/>
              </a:defRPr>
            </a:lvl1pPr>
          </a:lstStyle>
          <a:p>
            <a:pPr>
              <a:defRPr/>
            </a:pPr>
            <a:endParaRPr lang="en-US" dirty="0"/>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162" tIns="45579" rIns="91162" bIns="45579" rtlCol="0" anchor="ctr"/>
          <a:lstStyle>
            <a:lvl1pPr algn="ctr">
              <a:defRPr sz="1200">
                <a:solidFill>
                  <a:schemeClr val="tx1">
                    <a:tint val="75000"/>
                  </a:schemeClr>
                </a:solidFill>
                <a:latin typeface="Times" charset="0"/>
              </a:defRPr>
            </a:lvl1pPr>
          </a:lstStyle>
          <a:p>
            <a:pPr>
              <a:defRPr/>
            </a:pPr>
            <a:r>
              <a:rPr lang="en-US"/>
              <a:t>2</a:t>
            </a:r>
            <a:endParaRPr lang="en-US" dirty="0"/>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162" tIns="45579" rIns="91162" bIns="45579" numCol="1" anchor="ctr" anchorCtr="0" compatLnSpc="1">
            <a:prstTxWarp prst="textNoShape">
              <a:avLst/>
            </a:prstTxWarp>
          </a:bodyPr>
          <a:lstStyle>
            <a:lvl1pPr algn="r">
              <a:defRPr sz="1200">
                <a:solidFill>
                  <a:srgbClr val="898989"/>
                </a:solidFill>
              </a:defRPr>
            </a:lvl1pPr>
          </a:lstStyle>
          <a:p>
            <a:fld id="{80DFCC99-EDEB-45B8-BB31-DF9AC4DAB47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575" r:id="rId1"/>
    <p:sldLayoutId id="2147486576" r:id="rId2"/>
    <p:sldLayoutId id="2147486577" r:id="rId3"/>
    <p:sldLayoutId id="2147486578" r:id="rId4"/>
    <p:sldLayoutId id="2147486579" r:id="rId5"/>
    <p:sldLayoutId id="2147486580" r:id="rId6"/>
    <p:sldLayoutId id="2147486581" r:id="rId7"/>
    <p:sldLayoutId id="2147486582" r:id="rId8"/>
    <p:sldLayoutId id="2147486583" r:id="rId9"/>
    <p:sldLayoutId id="2147486584" r:id="rId10"/>
    <p:sldLayoutId id="2147486585" r:id="rId11"/>
  </p:sldLayoutIdLst>
  <p:hf hdr="0" dt="0"/>
  <p:txStyles>
    <p:titleStyle>
      <a:lvl1pPr algn="ctr" rtl="0" eaLnBrk="0" fontAlgn="base" hangingPunct="0">
        <a:spcBef>
          <a:spcPct val="0"/>
        </a:spcBef>
        <a:spcAft>
          <a:spcPct val="0"/>
        </a:spcAft>
        <a:defRPr sz="3000"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5757" algn="ctr" rtl="0" fontAlgn="base">
        <a:spcBef>
          <a:spcPct val="0"/>
        </a:spcBef>
        <a:spcAft>
          <a:spcPct val="0"/>
        </a:spcAft>
        <a:defRPr sz="4300">
          <a:solidFill>
            <a:schemeClr val="tx1"/>
          </a:solidFill>
          <a:latin typeface="Calibri" pitchFamily="34" charset="0"/>
        </a:defRPr>
      </a:lvl6pPr>
      <a:lvl7pPr marL="911513" algn="ctr" rtl="0" fontAlgn="base">
        <a:spcBef>
          <a:spcPct val="0"/>
        </a:spcBef>
        <a:spcAft>
          <a:spcPct val="0"/>
        </a:spcAft>
        <a:defRPr sz="4300">
          <a:solidFill>
            <a:schemeClr val="tx1"/>
          </a:solidFill>
          <a:latin typeface="Calibri" pitchFamily="34" charset="0"/>
        </a:defRPr>
      </a:lvl7pPr>
      <a:lvl8pPr marL="1367274" algn="ctr" rtl="0" fontAlgn="base">
        <a:spcBef>
          <a:spcPct val="0"/>
        </a:spcBef>
        <a:spcAft>
          <a:spcPct val="0"/>
        </a:spcAft>
        <a:defRPr sz="4300">
          <a:solidFill>
            <a:schemeClr val="tx1"/>
          </a:solidFill>
          <a:latin typeface="Calibri" pitchFamily="34" charset="0"/>
        </a:defRPr>
      </a:lvl8pPr>
      <a:lvl9pPr marL="1823030" algn="ctr" rtl="0" fontAlgn="base">
        <a:spcBef>
          <a:spcPct val="0"/>
        </a:spcBef>
        <a:spcAft>
          <a:spcPct val="0"/>
        </a:spcAft>
        <a:defRPr sz="43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775"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38238" indent="-227013"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593850"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4946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06679" indent="-227878" algn="l" defTabSz="9115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433" indent="-227878" algn="l" defTabSz="9115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202" indent="-227878" algn="l" defTabSz="9115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3947" indent="-227878" algn="l" defTabSz="9115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513" rtl="0" eaLnBrk="1" latinLnBrk="0" hangingPunct="1">
        <a:defRPr sz="1800" kern="1200">
          <a:solidFill>
            <a:schemeClr val="tx1"/>
          </a:solidFill>
          <a:latin typeface="+mn-lt"/>
          <a:ea typeface="+mn-ea"/>
          <a:cs typeface="+mn-cs"/>
        </a:defRPr>
      </a:lvl1pPr>
      <a:lvl2pPr marL="455757" algn="l" defTabSz="911513" rtl="0" eaLnBrk="1" latinLnBrk="0" hangingPunct="1">
        <a:defRPr sz="1800" kern="1200">
          <a:solidFill>
            <a:schemeClr val="tx1"/>
          </a:solidFill>
          <a:latin typeface="+mn-lt"/>
          <a:ea typeface="+mn-ea"/>
          <a:cs typeface="+mn-cs"/>
        </a:defRPr>
      </a:lvl2pPr>
      <a:lvl3pPr marL="911513" algn="l" defTabSz="911513" rtl="0" eaLnBrk="1" latinLnBrk="0" hangingPunct="1">
        <a:defRPr sz="1800" kern="1200">
          <a:solidFill>
            <a:schemeClr val="tx1"/>
          </a:solidFill>
          <a:latin typeface="+mn-lt"/>
          <a:ea typeface="+mn-ea"/>
          <a:cs typeface="+mn-cs"/>
        </a:defRPr>
      </a:lvl3pPr>
      <a:lvl4pPr marL="1367274" algn="l" defTabSz="911513" rtl="0" eaLnBrk="1" latinLnBrk="0" hangingPunct="1">
        <a:defRPr sz="1800" kern="1200">
          <a:solidFill>
            <a:schemeClr val="tx1"/>
          </a:solidFill>
          <a:latin typeface="+mn-lt"/>
          <a:ea typeface="+mn-ea"/>
          <a:cs typeface="+mn-cs"/>
        </a:defRPr>
      </a:lvl4pPr>
      <a:lvl5pPr marL="1823030" algn="l" defTabSz="911513" rtl="0" eaLnBrk="1" latinLnBrk="0" hangingPunct="1">
        <a:defRPr sz="1800" kern="1200">
          <a:solidFill>
            <a:schemeClr val="tx1"/>
          </a:solidFill>
          <a:latin typeface="+mn-lt"/>
          <a:ea typeface="+mn-ea"/>
          <a:cs typeface="+mn-cs"/>
        </a:defRPr>
      </a:lvl5pPr>
      <a:lvl6pPr marL="2278796" algn="l" defTabSz="911513" rtl="0" eaLnBrk="1" latinLnBrk="0" hangingPunct="1">
        <a:defRPr sz="1800" kern="1200">
          <a:solidFill>
            <a:schemeClr val="tx1"/>
          </a:solidFill>
          <a:latin typeface="+mn-lt"/>
          <a:ea typeface="+mn-ea"/>
          <a:cs typeface="+mn-cs"/>
        </a:defRPr>
      </a:lvl6pPr>
      <a:lvl7pPr marL="2734554" algn="l" defTabSz="911513" rtl="0" eaLnBrk="1" latinLnBrk="0" hangingPunct="1">
        <a:defRPr sz="1800" kern="1200">
          <a:solidFill>
            <a:schemeClr val="tx1"/>
          </a:solidFill>
          <a:latin typeface="+mn-lt"/>
          <a:ea typeface="+mn-ea"/>
          <a:cs typeface="+mn-cs"/>
        </a:defRPr>
      </a:lvl7pPr>
      <a:lvl8pPr marL="3190311" algn="l" defTabSz="911513" rtl="0" eaLnBrk="1" latinLnBrk="0" hangingPunct="1">
        <a:defRPr sz="1800" kern="1200">
          <a:solidFill>
            <a:schemeClr val="tx1"/>
          </a:solidFill>
          <a:latin typeface="+mn-lt"/>
          <a:ea typeface="+mn-ea"/>
          <a:cs typeface="+mn-cs"/>
        </a:defRPr>
      </a:lvl8pPr>
      <a:lvl9pPr marL="3646069" algn="l" defTabSz="91151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78F8AE-1893-4705-81EB-256E8C3CCCEC}"/>
              </a:ext>
            </a:extLst>
          </p:cNvPr>
          <p:cNvSpPr/>
          <p:nvPr/>
        </p:nvSpPr>
        <p:spPr>
          <a:xfrm>
            <a:off x="381000" y="287088"/>
            <a:ext cx="7010400" cy="9263418"/>
          </a:xfrm>
          <a:prstGeom prst="rect">
            <a:avLst/>
          </a:prstGeom>
          <a:solidFill>
            <a:srgbClr val="6794CB"/>
          </a:solidFill>
          <a:ln>
            <a:solidFill>
              <a:srgbClr val="679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2E15AD5-8B22-4C62-85AE-C26AE681DBFA}"/>
              </a:ext>
            </a:extLst>
          </p:cNvPr>
          <p:cNvSpPr/>
          <p:nvPr/>
        </p:nvSpPr>
        <p:spPr>
          <a:xfrm rot="16200000">
            <a:off x="750101" y="2095851"/>
            <a:ext cx="6272200" cy="5079997"/>
          </a:xfrm>
          <a:prstGeom prst="rect">
            <a:avLst/>
          </a:prstGeom>
          <a:solidFill>
            <a:schemeClr val="bg1"/>
          </a:solidFill>
          <a:ln w="57150">
            <a:solidFill>
              <a:srgbClr val="679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FAC96C-9E26-4DDF-A12C-CA21DB362E3B}"/>
              </a:ext>
            </a:extLst>
          </p:cNvPr>
          <p:cNvSpPr txBox="1"/>
          <p:nvPr/>
        </p:nvSpPr>
        <p:spPr>
          <a:xfrm>
            <a:off x="1181100" y="5943600"/>
            <a:ext cx="5410199" cy="861774"/>
          </a:xfrm>
          <a:prstGeom prst="rect">
            <a:avLst/>
          </a:prstGeom>
          <a:noFill/>
        </p:spPr>
        <p:txBody>
          <a:bodyPr wrap="square" rtlCol="0">
            <a:spAutoFit/>
          </a:bodyPr>
          <a:lstStyle/>
          <a:p>
            <a:pPr algn="ctr"/>
            <a:r>
              <a:rPr lang="en-US" sz="2200" b="1" dirty="0">
                <a:solidFill>
                  <a:srgbClr val="17375E"/>
                </a:solidFill>
                <a:latin typeface="Arial" panose="020B0604020202020204" pitchFamily="34" charset="0"/>
                <a:cs typeface="Arial" panose="020B0604020202020204" pitchFamily="34" charset="0"/>
              </a:rPr>
              <a:t>Employee Benefits Summary</a:t>
            </a:r>
          </a:p>
          <a:p>
            <a:pPr algn="ctr"/>
            <a:r>
              <a:rPr lang="en-US" sz="400" b="1" dirty="0">
                <a:solidFill>
                  <a:srgbClr val="17375E"/>
                </a:solidFill>
                <a:latin typeface="Calibri" panose="020F0502020204030204" pitchFamily="34" charset="0"/>
                <a:cs typeface="Calibri" panose="020F0502020204030204" pitchFamily="34" charset="0"/>
              </a:rPr>
              <a:t>   </a:t>
            </a:r>
          </a:p>
          <a:p>
            <a:pPr algn="ctr"/>
            <a:r>
              <a:rPr lang="en-US" sz="2200" b="1" dirty="0">
                <a:solidFill>
                  <a:srgbClr val="17375E"/>
                </a:solidFill>
                <a:latin typeface="Arial" panose="020B0604020202020204" pitchFamily="34" charset="0"/>
                <a:cs typeface="Arial" panose="020B0604020202020204" pitchFamily="34" charset="0"/>
              </a:rPr>
              <a:t>2022</a:t>
            </a:r>
          </a:p>
        </p:txBody>
      </p:sp>
      <p:pic>
        <p:nvPicPr>
          <p:cNvPr id="15" name="Picture 14" descr="A picture containing text, sign&#10;&#10;Description automatically generated">
            <a:extLst>
              <a:ext uri="{FF2B5EF4-FFF2-40B4-BE49-F238E27FC236}">
                <a16:creationId xmlns:a16="http://schemas.microsoft.com/office/drawing/2014/main" id="{E2C35A30-9A7F-42FF-86B2-3C815EC1F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7859775"/>
            <a:ext cx="1223646" cy="1778555"/>
          </a:xfrm>
          <a:prstGeom prst="rect">
            <a:avLst/>
          </a:prstGeom>
        </p:spPr>
      </p:pic>
      <p:pic>
        <p:nvPicPr>
          <p:cNvPr id="7" name="Picture 6">
            <a:extLst>
              <a:ext uri="{FF2B5EF4-FFF2-40B4-BE49-F238E27FC236}">
                <a16:creationId xmlns:a16="http://schemas.microsoft.com/office/drawing/2014/main" id="{64D0E1AF-339E-4B7A-B4CE-07C525078440}"/>
              </a:ext>
            </a:extLst>
          </p:cNvPr>
          <p:cNvPicPr>
            <a:picLocks noChangeAspect="1"/>
          </p:cNvPicPr>
          <p:nvPr/>
        </p:nvPicPr>
        <p:blipFill>
          <a:blip r:embed="rId4"/>
          <a:stretch>
            <a:fillRect/>
          </a:stretch>
        </p:blipFill>
        <p:spPr>
          <a:xfrm>
            <a:off x="2362199" y="2265663"/>
            <a:ext cx="3048000" cy="2152415"/>
          </a:xfrm>
          <a:prstGeom prst="rect">
            <a:avLst/>
          </a:prstGeom>
        </p:spPr>
      </p:pic>
      <p:sp>
        <p:nvSpPr>
          <p:cNvPr id="12" name="Rectangle 11">
            <a:extLst>
              <a:ext uri="{FF2B5EF4-FFF2-40B4-BE49-F238E27FC236}">
                <a16:creationId xmlns:a16="http://schemas.microsoft.com/office/drawing/2014/main" id="{7A0AFB3F-5B2B-4B89-84E1-9B8DD5EDC475}"/>
              </a:ext>
            </a:extLst>
          </p:cNvPr>
          <p:cNvSpPr/>
          <p:nvPr/>
        </p:nvSpPr>
        <p:spPr>
          <a:xfrm>
            <a:off x="1346201" y="1499750"/>
            <a:ext cx="5079998" cy="6272201"/>
          </a:xfrm>
          <a:prstGeom prst="rect">
            <a:avLst/>
          </a:prstGeom>
          <a:noFill/>
          <a:ln w="38100">
            <a:solidFill>
              <a:srgbClr val="AB15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01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21F2058-38FA-45FD-A325-AEFB55C54F78}"/>
              </a:ext>
            </a:extLst>
          </p:cNvPr>
          <p:cNvSpPr>
            <a:spLocks noChangeArrowheads="1"/>
          </p:cNvSpPr>
          <p:nvPr/>
        </p:nvSpPr>
        <p:spPr bwMode="auto">
          <a:xfrm>
            <a:off x="367470" y="437752"/>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9" name="Rectangle 8">
            <a:extLst>
              <a:ext uri="{FF2B5EF4-FFF2-40B4-BE49-F238E27FC236}">
                <a16:creationId xmlns:a16="http://schemas.microsoft.com/office/drawing/2014/main" id="{76041710-613A-4753-9A86-8154E25EA4D0}"/>
              </a:ext>
            </a:extLst>
          </p:cNvPr>
          <p:cNvSpPr/>
          <p:nvPr/>
        </p:nvSpPr>
        <p:spPr bwMode="auto">
          <a:xfrm>
            <a:off x="371837" y="9341096"/>
            <a:ext cx="7037460" cy="425705"/>
          </a:xfrm>
          <a:prstGeom prst="rect">
            <a:avLst/>
          </a:prstGeom>
          <a:solidFill>
            <a:srgbClr val="17375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Rectangle 2">
            <a:extLst>
              <a:ext uri="{FF2B5EF4-FFF2-40B4-BE49-F238E27FC236}">
                <a16:creationId xmlns:a16="http://schemas.microsoft.com/office/drawing/2014/main" id="{07EE7992-2ED9-4EC8-A0FB-16EEA90E0B8F}"/>
              </a:ext>
            </a:extLst>
          </p:cNvPr>
          <p:cNvSpPr txBox="1">
            <a:spLocks noChangeArrowheads="1"/>
          </p:cNvSpPr>
          <p:nvPr/>
        </p:nvSpPr>
        <p:spPr bwMode="auto">
          <a:xfrm>
            <a:off x="377188" y="524452"/>
            <a:ext cx="6780110" cy="37217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62" tIns="45579" rIns="91162" bIns="45579"/>
          <a:lstStyle>
            <a:lvl1pPr algn="ctr" defTabSz="1014413" rtl="0" eaLnBrk="0" fontAlgn="base" hangingPunct="0">
              <a:spcBef>
                <a:spcPct val="0"/>
              </a:spcBef>
              <a:spcAft>
                <a:spcPct val="0"/>
              </a:spcAft>
              <a:defRPr sz="4900">
                <a:solidFill>
                  <a:schemeClr val="tx2"/>
                </a:solidFill>
                <a:latin typeface="+mj-lt"/>
                <a:ea typeface="+mj-ea"/>
                <a:cs typeface="+mj-cs"/>
              </a:defRPr>
            </a:lvl1pPr>
            <a:lvl2pPr algn="ctr" defTabSz="1014413" rtl="0" eaLnBrk="0" fontAlgn="base" hangingPunct="0">
              <a:spcBef>
                <a:spcPct val="0"/>
              </a:spcBef>
              <a:spcAft>
                <a:spcPct val="0"/>
              </a:spcAft>
              <a:defRPr sz="4900">
                <a:solidFill>
                  <a:schemeClr val="tx2"/>
                </a:solidFill>
                <a:latin typeface="Times" charset="0"/>
              </a:defRPr>
            </a:lvl2pPr>
            <a:lvl3pPr algn="ctr" defTabSz="1014413" rtl="0" eaLnBrk="0" fontAlgn="base" hangingPunct="0">
              <a:spcBef>
                <a:spcPct val="0"/>
              </a:spcBef>
              <a:spcAft>
                <a:spcPct val="0"/>
              </a:spcAft>
              <a:defRPr sz="4900">
                <a:solidFill>
                  <a:schemeClr val="tx2"/>
                </a:solidFill>
                <a:latin typeface="Times" charset="0"/>
              </a:defRPr>
            </a:lvl3pPr>
            <a:lvl4pPr algn="ctr" defTabSz="1014413" rtl="0" eaLnBrk="0" fontAlgn="base" hangingPunct="0">
              <a:spcBef>
                <a:spcPct val="0"/>
              </a:spcBef>
              <a:spcAft>
                <a:spcPct val="0"/>
              </a:spcAft>
              <a:defRPr sz="4900">
                <a:solidFill>
                  <a:schemeClr val="tx2"/>
                </a:solidFill>
                <a:latin typeface="Times" charset="0"/>
              </a:defRPr>
            </a:lvl4pPr>
            <a:lvl5pPr algn="ctr" defTabSz="1014413" rtl="0" eaLnBrk="0" fontAlgn="base" hangingPunct="0">
              <a:spcBef>
                <a:spcPct val="0"/>
              </a:spcBef>
              <a:spcAft>
                <a:spcPct val="0"/>
              </a:spcAft>
              <a:defRPr sz="4900">
                <a:solidFill>
                  <a:schemeClr val="tx2"/>
                </a:solidFill>
                <a:latin typeface="Times" charset="0"/>
              </a:defRPr>
            </a:lvl5pPr>
            <a:lvl6pPr marL="455757" algn="ctr" defTabSz="1015963" rtl="0" fontAlgn="base">
              <a:spcBef>
                <a:spcPct val="0"/>
              </a:spcBef>
              <a:spcAft>
                <a:spcPct val="0"/>
              </a:spcAft>
              <a:defRPr sz="4900">
                <a:solidFill>
                  <a:schemeClr val="tx2"/>
                </a:solidFill>
                <a:latin typeface="Times" charset="0"/>
              </a:defRPr>
            </a:lvl6pPr>
            <a:lvl7pPr marL="911513" algn="ctr" defTabSz="1015963" rtl="0" fontAlgn="base">
              <a:spcBef>
                <a:spcPct val="0"/>
              </a:spcBef>
              <a:spcAft>
                <a:spcPct val="0"/>
              </a:spcAft>
              <a:defRPr sz="4900">
                <a:solidFill>
                  <a:schemeClr val="tx2"/>
                </a:solidFill>
                <a:latin typeface="Times" charset="0"/>
              </a:defRPr>
            </a:lvl7pPr>
            <a:lvl8pPr marL="1367274" algn="ctr" defTabSz="1015963" rtl="0" fontAlgn="base">
              <a:spcBef>
                <a:spcPct val="0"/>
              </a:spcBef>
              <a:spcAft>
                <a:spcPct val="0"/>
              </a:spcAft>
              <a:defRPr sz="4900">
                <a:solidFill>
                  <a:schemeClr val="tx2"/>
                </a:solidFill>
                <a:latin typeface="Times" charset="0"/>
              </a:defRPr>
            </a:lvl8pPr>
            <a:lvl9pPr marL="1823030" algn="ctr" defTabSz="1015963" rtl="0" fontAlgn="base">
              <a:spcBef>
                <a:spcPct val="0"/>
              </a:spcBef>
              <a:spcAft>
                <a:spcPct val="0"/>
              </a:spcAft>
              <a:defRPr sz="4900">
                <a:solidFill>
                  <a:schemeClr val="tx2"/>
                </a:solidFill>
                <a:latin typeface="Times" charset="0"/>
              </a:defRPr>
            </a:lvl9pPr>
          </a:lstStyle>
          <a:p>
            <a:pPr algn="l"/>
            <a:r>
              <a:rPr lang="en-US" sz="2000" kern="0" dirty="0">
                <a:solidFill>
                  <a:srgbClr val="214B7D"/>
                </a:solidFill>
                <a:latin typeface="Arial" panose="020B0604020202020204" pitchFamily="34" charset="0"/>
                <a:cs typeface="Arial" panose="020B0604020202020204" pitchFamily="34" charset="0"/>
              </a:rPr>
              <a:t>Contributions &amp; Rates</a:t>
            </a:r>
            <a:br>
              <a:rPr lang="en-US" sz="2800" kern="0" dirty="0">
                <a:solidFill>
                  <a:srgbClr val="17375E"/>
                </a:solidFill>
                <a:latin typeface="Calibri" panose="020F0502020204030204" pitchFamily="34" charset="0"/>
                <a:cs typeface="Calibri" panose="020F0502020204030204" pitchFamily="34" charset="0"/>
              </a:rPr>
            </a:br>
            <a:endParaRPr lang="en-US" sz="2800" kern="0" dirty="0">
              <a:solidFill>
                <a:srgbClr val="17375E"/>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4B66B5D8-8D95-4386-95E2-F4A5D83DD580}"/>
              </a:ext>
            </a:extLst>
          </p:cNvPr>
          <p:cNvCxnSpPr/>
          <p:nvPr/>
        </p:nvCxnSpPr>
        <p:spPr bwMode="auto">
          <a:xfrm>
            <a:off x="1096174" y="2743200"/>
            <a:ext cx="5420025" cy="0"/>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81A14ACD-20D0-482D-A232-034F2CFEDAB6}"/>
              </a:ext>
            </a:extLst>
          </p:cNvPr>
          <p:cNvSpPr/>
          <p:nvPr/>
        </p:nvSpPr>
        <p:spPr>
          <a:xfrm>
            <a:off x="533400" y="2814965"/>
            <a:ext cx="1472952" cy="335299"/>
          </a:xfrm>
          <a:prstGeom prst="rect">
            <a:avLst/>
          </a:prstGeom>
          <a:solidFill>
            <a:srgbClr val="AB1F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Medical</a:t>
            </a:r>
          </a:p>
        </p:txBody>
      </p:sp>
      <p:graphicFrame>
        <p:nvGraphicFramePr>
          <p:cNvPr id="8" name="Table 7">
            <a:extLst>
              <a:ext uri="{FF2B5EF4-FFF2-40B4-BE49-F238E27FC236}">
                <a16:creationId xmlns:a16="http://schemas.microsoft.com/office/drawing/2014/main" id="{1414EA6B-2A55-4F31-AA6F-ADC6A4874F16}"/>
              </a:ext>
            </a:extLst>
          </p:cNvPr>
          <p:cNvGraphicFramePr>
            <a:graphicFrameLocks noGrp="1"/>
          </p:cNvGraphicFramePr>
          <p:nvPr>
            <p:extLst>
              <p:ext uri="{D42A27DB-BD31-4B8C-83A1-F6EECF244321}">
                <p14:modId xmlns:p14="http://schemas.microsoft.com/office/powerpoint/2010/main" val="996098591"/>
              </p:ext>
            </p:extLst>
          </p:nvPr>
        </p:nvGraphicFramePr>
        <p:xfrm>
          <a:off x="710844" y="3321253"/>
          <a:ext cx="6461482" cy="1941564"/>
        </p:xfrm>
        <a:graphic>
          <a:graphicData uri="http://schemas.openxmlformats.org/drawingml/2006/table">
            <a:tbl>
              <a:tblPr firstRow="1" bandRow="1">
                <a:tableStyleId>{5940675A-B579-460E-94D1-54222C63F5DA}</a:tableStyleId>
              </a:tblPr>
              <a:tblGrid>
                <a:gridCol w="1863447">
                  <a:extLst>
                    <a:ext uri="{9D8B030D-6E8A-4147-A177-3AD203B41FA5}">
                      <a16:colId xmlns:a16="http://schemas.microsoft.com/office/drawing/2014/main" val="20000"/>
                    </a:ext>
                  </a:extLst>
                </a:gridCol>
                <a:gridCol w="1566163">
                  <a:extLst>
                    <a:ext uri="{9D8B030D-6E8A-4147-A177-3AD203B41FA5}">
                      <a16:colId xmlns:a16="http://schemas.microsoft.com/office/drawing/2014/main" val="20003"/>
                    </a:ext>
                  </a:extLst>
                </a:gridCol>
                <a:gridCol w="1566163">
                  <a:extLst>
                    <a:ext uri="{9D8B030D-6E8A-4147-A177-3AD203B41FA5}">
                      <a16:colId xmlns:a16="http://schemas.microsoft.com/office/drawing/2014/main" val="20004"/>
                    </a:ext>
                  </a:extLst>
                </a:gridCol>
                <a:gridCol w="1465709">
                  <a:extLst>
                    <a:ext uri="{9D8B030D-6E8A-4147-A177-3AD203B41FA5}">
                      <a16:colId xmlns:a16="http://schemas.microsoft.com/office/drawing/2014/main" val="1178516943"/>
                    </a:ext>
                  </a:extLst>
                </a:gridCol>
              </a:tblGrid>
              <a:tr h="426688">
                <a:tc>
                  <a:txBody>
                    <a:bodyPr/>
                    <a:lstStyle/>
                    <a:p>
                      <a:pPr algn="ctr"/>
                      <a:endParaRPr lang="en-US" sz="1200" dirty="0">
                        <a:solidFill>
                          <a:schemeClr val="bg1"/>
                        </a:solidFill>
                        <a:latin typeface="Century Gothic" panose="020B0502020202020204" pitchFamily="34" charset="0"/>
                      </a:endParaRPr>
                    </a:p>
                  </a:txBody>
                  <a:tcPr marL="91428" marR="91428" marT="45704" marB="45704" anchor="ctr">
                    <a:solidFill>
                      <a:srgbClr val="AB1F3A"/>
                    </a:solidFill>
                  </a:tcPr>
                </a:tc>
                <a:tc>
                  <a:txBody>
                    <a:bodyPr/>
                    <a:lstStyle/>
                    <a:p>
                      <a:pPr algn="ctr"/>
                      <a:r>
                        <a:rPr lang="en-US" sz="1400" u="none" dirty="0">
                          <a:solidFill>
                            <a:schemeClr val="bg1"/>
                          </a:solidFill>
                          <a:latin typeface="Arial" panose="020B0604020202020204" pitchFamily="34" charset="0"/>
                          <a:cs typeface="Arial" panose="020B0604020202020204" pitchFamily="34" charset="0"/>
                        </a:rPr>
                        <a:t>Platinum</a:t>
                      </a:r>
                    </a:p>
                  </a:txBody>
                  <a:tcPr marL="91428" marR="91428" marT="45704" marB="45704" anchor="ctr">
                    <a:solidFill>
                      <a:srgbClr val="AB1F3A"/>
                    </a:solidFill>
                  </a:tcPr>
                </a:tc>
                <a:tc>
                  <a:txBody>
                    <a:bodyPr/>
                    <a:lstStyle/>
                    <a:p>
                      <a:pPr algn="ctr"/>
                      <a:r>
                        <a:rPr lang="en-US" sz="1400" b="0" u="none" dirty="0">
                          <a:solidFill>
                            <a:schemeClr val="bg1"/>
                          </a:solidFill>
                          <a:latin typeface="Arial" panose="020B0604020202020204" pitchFamily="34" charset="0"/>
                          <a:cs typeface="Arial" panose="020B0604020202020204" pitchFamily="34" charset="0"/>
                        </a:rPr>
                        <a:t>Gold CDHP</a:t>
                      </a:r>
                      <a:endParaRPr lang="en-US" sz="1400" u="none" dirty="0">
                        <a:solidFill>
                          <a:schemeClr val="bg1"/>
                        </a:solidFill>
                        <a:latin typeface="Arial" panose="020B0604020202020204" pitchFamily="34" charset="0"/>
                        <a:cs typeface="Arial" panose="020B0604020202020204" pitchFamily="34" charset="0"/>
                      </a:endParaRPr>
                    </a:p>
                  </a:txBody>
                  <a:tcPr marL="91428" marR="91428" marT="45704" marB="45704" anchor="ctr">
                    <a:solidFill>
                      <a:srgbClr val="AB1F3A"/>
                    </a:solidFill>
                  </a:tcPr>
                </a:tc>
                <a:tc>
                  <a:txBody>
                    <a:bodyPr/>
                    <a:lstStyle/>
                    <a:p>
                      <a:pPr algn="ctr"/>
                      <a:r>
                        <a:rPr lang="en-US" sz="1400" u="none" dirty="0">
                          <a:solidFill>
                            <a:schemeClr val="bg1"/>
                          </a:solidFill>
                          <a:latin typeface="Arial" panose="020B0604020202020204" pitchFamily="34" charset="0"/>
                          <a:cs typeface="Arial" panose="020B0604020202020204" pitchFamily="34" charset="0"/>
                        </a:rPr>
                        <a:t>Silver CDHP</a:t>
                      </a:r>
                    </a:p>
                  </a:txBody>
                  <a:tcPr marL="91428" marR="91428" marT="45704" marB="45704" anchor="ctr">
                    <a:solidFill>
                      <a:srgbClr val="AB1F3A"/>
                    </a:solidFill>
                  </a:tcPr>
                </a:tc>
                <a:extLst>
                  <a:ext uri="{0D108BD9-81ED-4DB2-BD59-A6C34878D82A}">
                    <a16:rowId xmlns:a16="http://schemas.microsoft.com/office/drawing/2014/main" val="10000"/>
                  </a:ext>
                </a:extLst>
              </a:tr>
              <a:tr h="371876">
                <a:tc>
                  <a:txBody>
                    <a:bodyPr/>
                    <a:lstStyle/>
                    <a:p>
                      <a:pPr algn="ctr"/>
                      <a:r>
                        <a:rPr lang="en-US" sz="1300" dirty="0">
                          <a:solidFill>
                            <a:schemeClr val="bg1"/>
                          </a:solidFill>
                          <a:latin typeface="Arial" panose="020B0604020202020204" pitchFamily="34" charset="0"/>
                          <a:cs typeface="Arial" panose="020B0604020202020204" pitchFamily="34" charset="0"/>
                        </a:rPr>
                        <a:t>Employee </a:t>
                      </a:r>
                      <a:endParaRPr lang="en-US" sz="1300" b="1" dirty="0">
                        <a:solidFill>
                          <a:schemeClr val="bg1"/>
                        </a:solidFill>
                        <a:latin typeface="Arial" panose="020B0604020202020204" pitchFamily="34" charset="0"/>
                        <a:cs typeface="Arial" panose="020B0604020202020204" pitchFamily="34" charset="0"/>
                      </a:endParaRPr>
                    </a:p>
                  </a:txBody>
                  <a:tcPr marL="91428" marR="91428" marT="45704" marB="45704" anchor="ctr">
                    <a:solidFill>
                      <a:srgbClr val="AB1F3A"/>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$810.54</a:t>
                      </a:r>
                    </a:p>
                  </a:txBody>
                  <a:tcPr marL="0" marR="0" marT="0" marB="0" anchor="ctr"/>
                </a:tc>
                <a:tc>
                  <a:txBody>
                    <a:bodyPr/>
                    <a:lstStyle/>
                    <a:p>
                      <a:pPr algn="ctr" fontAlgn="b"/>
                      <a:r>
                        <a:rPr lang="en-US" sz="1200" b="0" i="0" u="none" strike="noStrike" dirty="0">
                          <a:effectLst/>
                          <a:latin typeface="Arial" panose="020B0604020202020204" pitchFamily="34" charset="0"/>
                          <a:cs typeface="Arial" panose="020B0604020202020204" pitchFamily="34" charset="0"/>
                        </a:rPr>
                        <a:t>$683.24</a:t>
                      </a:r>
                    </a:p>
                  </a:txBody>
                  <a:tcPr marL="0" marR="0" marT="0" marB="0" anchor="ctr"/>
                </a:tc>
                <a:tc>
                  <a:txBody>
                    <a:bodyPr/>
                    <a:lstStyle/>
                    <a:p>
                      <a:pPr algn="ctr" fontAlgn="b"/>
                      <a:r>
                        <a:rPr lang="en-US" sz="1200" b="0" i="0" u="none" strike="noStrike" dirty="0">
                          <a:effectLst/>
                          <a:latin typeface="Arial" panose="020B0604020202020204" pitchFamily="34" charset="0"/>
                          <a:cs typeface="Arial" panose="020B0604020202020204" pitchFamily="34" charset="0"/>
                        </a:rPr>
                        <a:t>$593.43</a:t>
                      </a:r>
                    </a:p>
                  </a:txBody>
                  <a:tcPr marL="0" marR="0" marT="0" marB="0" anchor="ctr"/>
                </a:tc>
                <a:extLst>
                  <a:ext uri="{0D108BD9-81ED-4DB2-BD59-A6C34878D82A}">
                    <a16:rowId xmlns:a16="http://schemas.microsoft.com/office/drawing/2014/main" val="10001"/>
                  </a:ext>
                </a:extLst>
              </a:tr>
              <a:tr h="381000">
                <a:tc>
                  <a:txBody>
                    <a:bodyPr/>
                    <a:lstStyle/>
                    <a:p>
                      <a:pPr algn="ctr"/>
                      <a:r>
                        <a:rPr lang="en-US" sz="1300" dirty="0">
                          <a:solidFill>
                            <a:schemeClr val="bg1"/>
                          </a:solidFill>
                          <a:latin typeface="Arial" panose="020B0604020202020204" pitchFamily="34" charset="0"/>
                          <a:cs typeface="Arial" panose="020B0604020202020204" pitchFamily="34" charset="0"/>
                        </a:rPr>
                        <a:t>Employee +</a:t>
                      </a:r>
                      <a:r>
                        <a:rPr lang="en-US" sz="1300" baseline="0" dirty="0">
                          <a:solidFill>
                            <a:schemeClr val="bg1"/>
                          </a:solidFill>
                          <a:latin typeface="Arial" panose="020B0604020202020204" pitchFamily="34" charset="0"/>
                          <a:cs typeface="Arial" panose="020B0604020202020204" pitchFamily="34" charset="0"/>
                        </a:rPr>
                        <a:t> Spouse</a:t>
                      </a:r>
                      <a:endParaRPr lang="en-US" sz="1300" b="0" dirty="0">
                        <a:solidFill>
                          <a:schemeClr val="bg1"/>
                        </a:solidFill>
                        <a:latin typeface="Arial" panose="020B0604020202020204" pitchFamily="34" charset="0"/>
                        <a:cs typeface="Arial" panose="020B0604020202020204" pitchFamily="34" charset="0"/>
                      </a:endParaRPr>
                    </a:p>
                  </a:txBody>
                  <a:tcPr marL="91428" marR="91428" marT="45704" marB="45704" anchor="ctr">
                    <a:solidFill>
                      <a:srgbClr val="AB1F3A"/>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$1.621.08</a:t>
                      </a:r>
                    </a:p>
                  </a:txBody>
                  <a:tcPr marL="0" marR="0" marT="0" marB="0" anchor="ctr"/>
                </a:tc>
                <a:tc>
                  <a:txBody>
                    <a:bodyPr/>
                    <a:lstStyle/>
                    <a:p>
                      <a:pPr algn="ctr" fontAlgn="b"/>
                      <a:r>
                        <a:rPr lang="en-US" sz="1200" b="0" i="0" u="none" strike="noStrike" dirty="0">
                          <a:effectLst/>
                          <a:latin typeface="Arial" panose="020B0604020202020204" pitchFamily="34" charset="0"/>
                          <a:cs typeface="Arial" panose="020B0604020202020204" pitchFamily="34" charset="0"/>
                        </a:rPr>
                        <a:t>$1,366.48</a:t>
                      </a:r>
                    </a:p>
                  </a:txBody>
                  <a:tcPr marL="0" marR="0" marT="0" marB="0" anchor="ctr"/>
                </a:tc>
                <a:tc>
                  <a:txBody>
                    <a:bodyPr/>
                    <a:lstStyle/>
                    <a:p>
                      <a:pPr algn="ctr" fontAlgn="b"/>
                      <a:r>
                        <a:rPr lang="en-US" sz="1200" b="0" i="0" u="none" strike="noStrike" dirty="0">
                          <a:effectLst/>
                          <a:latin typeface="Arial" panose="020B0604020202020204" pitchFamily="34" charset="0"/>
                          <a:cs typeface="Arial" panose="020B0604020202020204" pitchFamily="34" charset="0"/>
                        </a:rPr>
                        <a:t>$1,186.86</a:t>
                      </a:r>
                    </a:p>
                  </a:txBody>
                  <a:tcPr marL="0" marR="0" marT="0" marB="0" anchor="ctr"/>
                </a:tc>
                <a:extLst>
                  <a:ext uri="{0D108BD9-81ED-4DB2-BD59-A6C34878D82A}">
                    <a16:rowId xmlns:a16="http://schemas.microsoft.com/office/drawing/2014/main" val="10002"/>
                  </a:ext>
                </a:extLst>
              </a:tr>
              <a:tr h="381000">
                <a:tc>
                  <a:txBody>
                    <a:bodyPr/>
                    <a:lstStyle/>
                    <a:p>
                      <a:pPr algn="ctr"/>
                      <a:r>
                        <a:rPr lang="en-US" sz="1300" dirty="0">
                          <a:solidFill>
                            <a:schemeClr val="bg1"/>
                          </a:solidFill>
                          <a:latin typeface="Arial" panose="020B0604020202020204" pitchFamily="34" charset="0"/>
                          <a:cs typeface="Arial" panose="020B0604020202020204" pitchFamily="34" charset="0"/>
                        </a:rPr>
                        <a:t>Employee</a:t>
                      </a:r>
                      <a:r>
                        <a:rPr lang="en-US" sz="1300" baseline="0" dirty="0">
                          <a:solidFill>
                            <a:schemeClr val="bg1"/>
                          </a:solidFill>
                          <a:latin typeface="Arial" panose="020B0604020202020204" pitchFamily="34" charset="0"/>
                          <a:cs typeface="Arial" panose="020B0604020202020204" pitchFamily="34" charset="0"/>
                        </a:rPr>
                        <a:t> + Child(</a:t>
                      </a:r>
                      <a:r>
                        <a:rPr lang="en-US" sz="1300" baseline="0" dirty="0" err="1">
                          <a:solidFill>
                            <a:schemeClr val="bg1"/>
                          </a:solidFill>
                          <a:latin typeface="Arial" panose="020B0604020202020204" pitchFamily="34" charset="0"/>
                          <a:cs typeface="Arial" panose="020B0604020202020204" pitchFamily="34" charset="0"/>
                        </a:rPr>
                        <a:t>ren</a:t>
                      </a:r>
                      <a:r>
                        <a:rPr lang="en-US" sz="1300" baseline="0" dirty="0">
                          <a:solidFill>
                            <a:schemeClr val="bg1"/>
                          </a:solidFill>
                          <a:latin typeface="Arial" panose="020B0604020202020204" pitchFamily="34" charset="0"/>
                          <a:cs typeface="Arial" panose="020B0604020202020204" pitchFamily="34" charset="0"/>
                        </a:rPr>
                        <a:t>)</a:t>
                      </a:r>
                      <a:endParaRPr lang="en-US" sz="1300" b="1" dirty="0">
                        <a:solidFill>
                          <a:schemeClr val="bg1"/>
                        </a:solidFill>
                        <a:latin typeface="Arial" panose="020B0604020202020204" pitchFamily="34" charset="0"/>
                        <a:cs typeface="Arial" panose="020B0604020202020204" pitchFamily="34" charset="0"/>
                      </a:endParaRPr>
                    </a:p>
                  </a:txBody>
                  <a:tcPr marL="91428" marR="91428" marT="45704" marB="45704" anchor="ctr">
                    <a:solidFill>
                      <a:srgbClr val="AB1F3A"/>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$1,564.34</a:t>
                      </a:r>
                    </a:p>
                  </a:txBody>
                  <a:tcPr marL="0" marR="0" marT="0" marB="0" anchor="ctr"/>
                </a:tc>
                <a:tc>
                  <a:txBody>
                    <a:bodyPr/>
                    <a:lstStyle/>
                    <a:p>
                      <a:pPr algn="ctr" fontAlgn="b"/>
                      <a:r>
                        <a:rPr lang="en-US" sz="1200" b="0" i="0" u="none" strike="noStrike" dirty="0">
                          <a:effectLst/>
                          <a:latin typeface="Arial" panose="020B0604020202020204" pitchFamily="34" charset="0"/>
                          <a:cs typeface="Arial" panose="020B0604020202020204" pitchFamily="34" charset="0"/>
                        </a:rPr>
                        <a:t>$1,318.65</a:t>
                      </a:r>
                    </a:p>
                  </a:txBody>
                  <a:tcPr marL="0" marR="0" marT="0" marB="0" anchor="ctr"/>
                </a:tc>
                <a:tc>
                  <a:txBody>
                    <a:bodyPr/>
                    <a:lstStyle/>
                    <a:p>
                      <a:pPr algn="ctr" fontAlgn="b"/>
                      <a:r>
                        <a:rPr lang="en-US" sz="1200" b="0" i="0" u="none" strike="noStrike" dirty="0">
                          <a:effectLst/>
                          <a:latin typeface="Arial" panose="020B0604020202020204" pitchFamily="34" charset="0"/>
                          <a:cs typeface="Arial" panose="020B0604020202020204" pitchFamily="34" charset="0"/>
                        </a:rPr>
                        <a:t>$1,145.32</a:t>
                      </a:r>
                    </a:p>
                  </a:txBody>
                  <a:tcPr marL="0" marR="0" marT="0" marB="0" anchor="ctr"/>
                </a:tc>
                <a:extLst>
                  <a:ext uri="{0D108BD9-81ED-4DB2-BD59-A6C34878D82A}">
                    <a16:rowId xmlns:a16="http://schemas.microsoft.com/office/drawing/2014/main" val="10003"/>
                  </a:ext>
                </a:extLst>
              </a:tr>
              <a:tr h="381000">
                <a:tc>
                  <a:txBody>
                    <a:bodyPr/>
                    <a:lstStyle/>
                    <a:p>
                      <a:pPr algn="ctr"/>
                      <a:r>
                        <a:rPr lang="en-US" sz="1300" dirty="0">
                          <a:solidFill>
                            <a:schemeClr val="bg1"/>
                          </a:solidFill>
                          <a:latin typeface="Arial" panose="020B0604020202020204" pitchFamily="34" charset="0"/>
                          <a:cs typeface="Arial" panose="020B0604020202020204" pitchFamily="34" charset="0"/>
                        </a:rPr>
                        <a:t>Employee</a:t>
                      </a:r>
                      <a:r>
                        <a:rPr lang="en-US" sz="1300" baseline="0" dirty="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Family</a:t>
                      </a:r>
                      <a:endParaRPr lang="en-US" sz="1300" b="1" dirty="0">
                        <a:solidFill>
                          <a:schemeClr val="bg1"/>
                        </a:solidFill>
                        <a:latin typeface="Arial" panose="020B0604020202020204" pitchFamily="34" charset="0"/>
                        <a:cs typeface="Arial" panose="020B0604020202020204" pitchFamily="34" charset="0"/>
                      </a:endParaRPr>
                    </a:p>
                  </a:txBody>
                  <a:tcPr marL="91428" marR="91428" marT="45704" marB="45704" anchor="ctr">
                    <a:solidFill>
                      <a:srgbClr val="AB1F3A"/>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$2,277.62</a:t>
                      </a:r>
                    </a:p>
                  </a:txBody>
                  <a:tcPr marL="0" marR="0" marT="0" marB="0" anchor="ctr"/>
                </a:tc>
                <a:tc>
                  <a:txBody>
                    <a:bodyPr/>
                    <a:lstStyle/>
                    <a:p>
                      <a:pPr algn="ctr" fontAlgn="b"/>
                      <a:r>
                        <a:rPr lang="en-US" sz="1200" b="0" i="0" u="none" strike="noStrike" dirty="0">
                          <a:effectLst/>
                          <a:latin typeface="Arial" panose="020B0604020202020204" pitchFamily="34" charset="0"/>
                          <a:cs typeface="Arial" panose="020B0604020202020204" pitchFamily="34" charset="0"/>
                        </a:rPr>
                        <a:t>$1,919.90</a:t>
                      </a:r>
                    </a:p>
                  </a:txBody>
                  <a:tcPr marL="0" marR="0" marT="0" marB="0" anchor="ctr"/>
                </a:tc>
                <a:tc>
                  <a:txBody>
                    <a:bodyPr/>
                    <a:lstStyle/>
                    <a:p>
                      <a:pPr algn="ctr" fontAlgn="b"/>
                      <a:r>
                        <a:rPr lang="en-US" sz="1200" b="0" i="0" u="none" strike="noStrike" dirty="0">
                          <a:effectLst/>
                          <a:latin typeface="Arial" panose="020B0604020202020204" pitchFamily="34" charset="0"/>
                          <a:cs typeface="Arial" panose="020B0604020202020204" pitchFamily="34" charset="0"/>
                        </a:rPr>
                        <a:t>$1,667.54</a:t>
                      </a:r>
                    </a:p>
                  </a:txBody>
                  <a:tcPr marL="0" marR="0" marT="0" marB="0" anchor="ctr"/>
                </a:tc>
                <a:extLst>
                  <a:ext uri="{0D108BD9-81ED-4DB2-BD59-A6C34878D82A}">
                    <a16:rowId xmlns:a16="http://schemas.microsoft.com/office/drawing/2014/main" val="10004"/>
                  </a:ext>
                </a:extLst>
              </a:tr>
            </a:tbl>
          </a:graphicData>
        </a:graphic>
      </p:graphicFrame>
      <p:sp>
        <p:nvSpPr>
          <p:cNvPr id="10" name="Rectangle 9">
            <a:extLst>
              <a:ext uri="{FF2B5EF4-FFF2-40B4-BE49-F238E27FC236}">
                <a16:creationId xmlns:a16="http://schemas.microsoft.com/office/drawing/2014/main" id="{AD35CDD0-E1CA-437A-94CE-825E8575B981}"/>
              </a:ext>
            </a:extLst>
          </p:cNvPr>
          <p:cNvSpPr/>
          <p:nvPr/>
        </p:nvSpPr>
        <p:spPr>
          <a:xfrm>
            <a:off x="533400" y="5491378"/>
            <a:ext cx="1472952" cy="322206"/>
          </a:xfrm>
          <a:prstGeom prst="rect">
            <a:avLst/>
          </a:prstGeom>
          <a:solidFill>
            <a:srgbClr val="AB1F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Delta Dental</a:t>
            </a:r>
          </a:p>
        </p:txBody>
      </p:sp>
      <p:graphicFrame>
        <p:nvGraphicFramePr>
          <p:cNvPr id="11" name="Table 10">
            <a:extLst>
              <a:ext uri="{FF2B5EF4-FFF2-40B4-BE49-F238E27FC236}">
                <a16:creationId xmlns:a16="http://schemas.microsoft.com/office/drawing/2014/main" id="{1DEEC497-40E5-41F8-BC6E-BB178D92DB35}"/>
              </a:ext>
            </a:extLst>
          </p:cNvPr>
          <p:cNvGraphicFramePr>
            <a:graphicFrameLocks noGrp="1"/>
          </p:cNvGraphicFramePr>
          <p:nvPr>
            <p:extLst>
              <p:ext uri="{D42A27DB-BD31-4B8C-83A1-F6EECF244321}">
                <p14:modId xmlns:p14="http://schemas.microsoft.com/office/powerpoint/2010/main" val="2292830995"/>
              </p:ext>
            </p:extLst>
          </p:nvPr>
        </p:nvGraphicFramePr>
        <p:xfrm>
          <a:off x="710844" y="5981085"/>
          <a:ext cx="3710212" cy="977578"/>
        </p:xfrm>
        <a:graphic>
          <a:graphicData uri="http://schemas.openxmlformats.org/drawingml/2006/table">
            <a:tbl>
              <a:tblPr firstRow="1" bandRow="1">
                <a:tableStyleId>{5940675A-B579-460E-94D1-54222C63F5DA}</a:tableStyleId>
              </a:tblPr>
              <a:tblGrid>
                <a:gridCol w="1855106">
                  <a:extLst>
                    <a:ext uri="{9D8B030D-6E8A-4147-A177-3AD203B41FA5}">
                      <a16:colId xmlns:a16="http://schemas.microsoft.com/office/drawing/2014/main" val="20000"/>
                    </a:ext>
                  </a:extLst>
                </a:gridCol>
                <a:gridCol w="1855106">
                  <a:extLst>
                    <a:ext uri="{9D8B030D-6E8A-4147-A177-3AD203B41FA5}">
                      <a16:colId xmlns:a16="http://schemas.microsoft.com/office/drawing/2014/main" val="20001"/>
                    </a:ext>
                  </a:extLst>
                </a:gridCol>
              </a:tblGrid>
              <a:tr h="340568">
                <a:tc>
                  <a:txBody>
                    <a:bodyPr/>
                    <a:lstStyle/>
                    <a:p>
                      <a:pPr algn="ctr"/>
                      <a:r>
                        <a:rPr lang="en-US" sz="1300" dirty="0">
                          <a:solidFill>
                            <a:schemeClr val="bg1"/>
                          </a:solidFill>
                          <a:latin typeface="Arial" panose="020B0604020202020204" pitchFamily="34" charset="0"/>
                          <a:cs typeface="Arial" panose="020B0604020202020204" pitchFamily="34" charset="0"/>
                        </a:rPr>
                        <a:t>Employee </a:t>
                      </a:r>
                      <a:endParaRPr lang="en-US" sz="1300" b="1" dirty="0">
                        <a:solidFill>
                          <a:schemeClr val="bg1"/>
                        </a:solidFill>
                        <a:latin typeface="Arial" panose="020B0604020202020204" pitchFamily="34" charset="0"/>
                        <a:cs typeface="Arial" panose="020B0604020202020204" pitchFamily="34" charset="0"/>
                      </a:endParaRPr>
                    </a:p>
                  </a:txBody>
                  <a:tcPr marL="91428" marR="91428" marT="45716" marB="45716" anchor="ctr">
                    <a:solidFill>
                      <a:srgbClr val="AB1F3A"/>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$43.81</a:t>
                      </a:r>
                    </a:p>
                  </a:txBody>
                  <a:tcPr marL="91428" marR="91428" marT="45716" marB="45716" anchor="ctr"/>
                </a:tc>
                <a:extLst>
                  <a:ext uri="{0D108BD9-81ED-4DB2-BD59-A6C34878D82A}">
                    <a16:rowId xmlns:a16="http://schemas.microsoft.com/office/drawing/2014/main" val="10000"/>
                  </a:ext>
                </a:extLst>
              </a:tr>
              <a:tr h="321313">
                <a:tc>
                  <a:txBody>
                    <a:bodyPr/>
                    <a:lstStyle/>
                    <a:p>
                      <a:pPr algn="ctr"/>
                      <a:r>
                        <a:rPr lang="en-US" sz="1300" kern="1200" dirty="0">
                          <a:solidFill>
                            <a:schemeClr val="bg1"/>
                          </a:solidFill>
                          <a:latin typeface="Arial" panose="020B0604020202020204" pitchFamily="34" charset="0"/>
                          <a:ea typeface="+mn-ea"/>
                          <a:cs typeface="Arial" panose="020B0604020202020204" pitchFamily="34" charset="0"/>
                        </a:rPr>
                        <a:t>Employee</a:t>
                      </a:r>
                      <a:r>
                        <a:rPr lang="en-US" sz="1300" b="1" baseline="0" dirty="0">
                          <a:solidFill>
                            <a:schemeClr val="bg1"/>
                          </a:solidFill>
                          <a:latin typeface="Arial" panose="020B0604020202020204" pitchFamily="34" charset="0"/>
                          <a:cs typeface="Arial" panose="020B0604020202020204" pitchFamily="34" charset="0"/>
                        </a:rPr>
                        <a:t> </a:t>
                      </a:r>
                      <a:r>
                        <a:rPr lang="en-US" sz="1300" kern="1200" dirty="0">
                          <a:solidFill>
                            <a:schemeClr val="bg1"/>
                          </a:solidFill>
                          <a:latin typeface="Arial" panose="020B0604020202020204" pitchFamily="34" charset="0"/>
                          <a:ea typeface="+mn-ea"/>
                          <a:cs typeface="Arial" panose="020B0604020202020204" pitchFamily="34" charset="0"/>
                        </a:rPr>
                        <a:t>+ 1</a:t>
                      </a:r>
                    </a:p>
                  </a:txBody>
                  <a:tcPr marL="91428" marR="91428" marT="45716" marB="45716" anchor="ctr">
                    <a:solidFill>
                      <a:srgbClr val="AB1F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$79.86</a:t>
                      </a:r>
                    </a:p>
                  </a:txBody>
                  <a:tcPr marL="91428" marR="91428" marT="45716" marB="45716" anchor="ctr"/>
                </a:tc>
                <a:extLst>
                  <a:ext uri="{0D108BD9-81ED-4DB2-BD59-A6C34878D82A}">
                    <a16:rowId xmlns:a16="http://schemas.microsoft.com/office/drawing/2014/main" val="10001"/>
                  </a:ext>
                </a:extLst>
              </a:tr>
              <a:tr h="315697">
                <a:tc>
                  <a:txBody>
                    <a:bodyPr/>
                    <a:lstStyle/>
                    <a:p>
                      <a:pPr algn="ctr"/>
                      <a:r>
                        <a:rPr lang="en-US" sz="1300" dirty="0">
                          <a:solidFill>
                            <a:schemeClr val="bg1"/>
                          </a:solidFill>
                          <a:latin typeface="Arial" panose="020B0604020202020204" pitchFamily="34" charset="0"/>
                          <a:cs typeface="Arial" panose="020B0604020202020204" pitchFamily="34" charset="0"/>
                        </a:rPr>
                        <a:t>Employee</a:t>
                      </a:r>
                      <a:r>
                        <a:rPr lang="en-US" sz="1300" baseline="0" dirty="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Family</a:t>
                      </a:r>
                      <a:endParaRPr lang="en-US" sz="1300" b="1" dirty="0">
                        <a:solidFill>
                          <a:schemeClr val="bg1"/>
                        </a:solidFill>
                        <a:latin typeface="Arial" panose="020B0604020202020204" pitchFamily="34" charset="0"/>
                        <a:cs typeface="Arial" panose="020B0604020202020204" pitchFamily="34" charset="0"/>
                      </a:endParaRPr>
                    </a:p>
                  </a:txBody>
                  <a:tcPr marL="91428" marR="91428" marT="45716" marB="45716" anchor="ctr">
                    <a:solidFill>
                      <a:srgbClr val="AB1F3A"/>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$134.78</a:t>
                      </a:r>
                    </a:p>
                  </a:txBody>
                  <a:tcPr marL="91428" marR="91428" marT="45716" marB="45716" anchor="ctr"/>
                </a:tc>
                <a:extLst>
                  <a:ext uri="{0D108BD9-81ED-4DB2-BD59-A6C34878D82A}">
                    <a16:rowId xmlns:a16="http://schemas.microsoft.com/office/drawing/2014/main" val="10003"/>
                  </a:ext>
                </a:extLst>
              </a:tr>
            </a:tbl>
          </a:graphicData>
        </a:graphic>
      </p:graphicFrame>
      <p:sp>
        <p:nvSpPr>
          <p:cNvPr id="12" name="Rectangle 11">
            <a:extLst>
              <a:ext uri="{FF2B5EF4-FFF2-40B4-BE49-F238E27FC236}">
                <a16:creationId xmlns:a16="http://schemas.microsoft.com/office/drawing/2014/main" id="{AAE0B138-CE2D-4CA1-AAD7-04C5A790E8B0}"/>
              </a:ext>
            </a:extLst>
          </p:cNvPr>
          <p:cNvSpPr/>
          <p:nvPr/>
        </p:nvSpPr>
        <p:spPr>
          <a:xfrm>
            <a:off x="533400" y="7179477"/>
            <a:ext cx="1472952" cy="335299"/>
          </a:xfrm>
          <a:prstGeom prst="rect">
            <a:avLst/>
          </a:prstGeom>
          <a:solidFill>
            <a:srgbClr val="AB1F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VSP Vision</a:t>
            </a:r>
          </a:p>
        </p:txBody>
      </p:sp>
      <p:graphicFrame>
        <p:nvGraphicFramePr>
          <p:cNvPr id="13" name="Table 12">
            <a:extLst>
              <a:ext uri="{FF2B5EF4-FFF2-40B4-BE49-F238E27FC236}">
                <a16:creationId xmlns:a16="http://schemas.microsoft.com/office/drawing/2014/main" id="{12EE0025-551B-4344-864C-53173FE5895A}"/>
              </a:ext>
            </a:extLst>
          </p:cNvPr>
          <p:cNvGraphicFramePr>
            <a:graphicFrameLocks noGrp="1"/>
          </p:cNvGraphicFramePr>
          <p:nvPr>
            <p:extLst>
              <p:ext uri="{D42A27DB-BD31-4B8C-83A1-F6EECF244321}">
                <p14:modId xmlns:p14="http://schemas.microsoft.com/office/powerpoint/2010/main" val="1707658053"/>
              </p:ext>
            </p:extLst>
          </p:nvPr>
        </p:nvGraphicFramePr>
        <p:xfrm>
          <a:off x="710844" y="7686237"/>
          <a:ext cx="3710212" cy="1467199"/>
        </p:xfrm>
        <a:graphic>
          <a:graphicData uri="http://schemas.openxmlformats.org/drawingml/2006/table">
            <a:tbl>
              <a:tblPr firstRow="1" bandRow="1">
                <a:tableStyleId>{5940675A-B579-460E-94D1-54222C63F5DA}</a:tableStyleId>
              </a:tblPr>
              <a:tblGrid>
                <a:gridCol w="1855106">
                  <a:extLst>
                    <a:ext uri="{9D8B030D-6E8A-4147-A177-3AD203B41FA5}">
                      <a16:colId xmlns:a16="http://schemas.microsoft.com/office/drawing/2014/main" val="20000"/>
                    </a:ext>
                  </a:extLst>
                </a:gridCol>
                <a:gridCol w="1855106">
                  <a:extLst>
                    <a:ext uri="{9D8B030D-6E8A-4147-A177-3AD203B41FA5}">
                      <a16:colId xmlns:a16="http://schemas.microsoft.com/office/drawing/2014/main" val="20001"/>
                    </a:ext>
                  </a:extLst>
                </a:gridCol>
              </a:tblGrid>
              <a:tr h="359277">
                <a:tc>
                  <a:txBody>
                    <a:bodyPr/>
                    <a:lstStyle/>
                    <a:p>
                      <a:pPr algn="ctr"/>
                      <a:r>
                        <a:rPr lang="en-US" sz="1300" dirty="0">
                          <a:solidFill>
                            <a:schemeClr val="bg1"/>
                          </a:solidFill>
                          <a:latin typeface="Arial" panose="020B0604020202020204" pitchFamily="34" charset="0"/>
                          <a:cs typeface="Arial" panose="020B0604020202020204" pitchFamily="34" charset="0"/>
                        </a:rPr>
                        <a:t>Employee</a:t>
                      </a:r>
                      <a:endParaRPr lang="en-US" sz="1300" b="1" dirty="0">
                        <a:solidFill>
                          <a:schemeClr val="bg1"/>
                        </a:solidFill>
                        <a:latin typeface="Arial" panose="020B0604020202020204" pitchFamily="34" charset="0"/>
                        <a:cs typeface="Arial" panose="020B0604020202020204" pitchFamily="34" charset="0"/>
                      </a:endParaRPr>
                    </a:p>
                  </a:txBody>
                  <a:tcPr marL="91428" marR="91428" marT="45716" marB="45716" anchor="ctr">
                    <a:solidFill>
                      <a:srgbClr val="AB1F3A"/>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$11.92</a:t>
                      </a:r>
                    </a:p>
                  </a:txBody>
                  <a:tcPr marL="91428" marR="91428" marT="45716" marB="45716" anchor="ctr"/>
                </a:tc>
                <a:extLst>
                  <a:ext uri="{0D108BD9-81ED-4DB2-BD59-A6C34878D82A}">
                    <a16:rowId xmlns:a16="http://schemas.microsoft.com/office/drawing/2014/main" val="10000"/>
                  </a:ext>
                </a:extLst>
              </a:tr>
              <a:tr h="363461">
                <a:tc>
                  <a:txBody>
                    <a:bodyPr/>
                    <a:lstStyle/>
                    <a:p>
                      <a:pPr algn="ctr"/>
                      <a:r>
                        <a:rPr lang="en-US" sz="1300" kern="1200" dirty="0">
                          <a:solidFill>
                            <a:schemeClr val="bg1"/>
                          </a:solidFill>
                          <a:latin typeface="Arial" panose="020B0604020202020204" pitchFamily="34" charset="0"/>
                          <a:ea typeface="+mn-ea"/>
                          <a:cs typeface="Arial" panose="020B0604020202020204" pitchFamily="34" charset="0"/>
                        </a:rPr>
                        <a:t>Employee</a:t>
                      </a:r>
                      <a:r>
                        <a:rPr lang="en-US" sz="1300" b="1" baseline="0" dirty="0">
                          <a:solidFill>
                            <a:schemeClr val="bg1"/>
                          </a:solidFill>
                          <a:latin typeface="Arial" panose="020B0604020202020204" pitchFamily="34" charset="0"/>
                          <a:cs typeface="Arial" panose="020B0604020202020204" pitchFamily="34" charset="0"/>
                        </a:rPr>
                        <a:t> </a:t>
                      </a:r>
                      <a:r>
                        <a:rPr lang="en-US" sz="1300" kern="1200" dirty="0">
                          <a:solidFill>
                            <a:schemeClr val="bg1"/>
                          </a:solidFill>
                          <a:latin typeface="Arial" panose="020B0604020202020204" pitchFamily="34" charset="0"/>
                          <a:ea typeface="+mn-ea"/>
                          <a:cs typeface="Arial" panose="020B0604020202020204" pitchFamily="34" charset="0"/>
                        </a:rPr>
                        <a:t>+ Spouse</a:t>
                      </a:r>
                    </a:p>
                  </a:txBody>
                  <a:tcPr marL="91428" marR="91428" marT="45716" marB="45716" anchor="ctr">
                    <a:solidFill>
                      <a:srgbClr val="AB1F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$19.07</a:t>
                      </a:r>
                    </a:p>
                  </a:txBody>
                  <a:tcPr marL="91428" marR="91428" marT="45716" marB="45716" anchor="ctr"/>
                </a:tc>
                <a:extLst>
                  <a:ext uri="{0D108BD9-81ED-4DB2-BD59-A6C34878D82A}">
                    <a16:rowId xmlns:a16="http://schemas.microsoft.com/office/drawing/2014/main" val="10001"/>
                  </a:ext>
                </a:extLst>
              </a:tr>
              <a:tr h="381000">
                <a:tc>
                  <a:txBody>
                    <a:bodyPr/>
                    <a:lstStyle/>
                    <a:p>
                      <a:pPr algn="ctr"/>
                      <a:r>
                        <a:rPr lang="en-US" sz="1300" dirty="0">
                          <a:solidFill>
                            <a:schemeClr val="bg1"/>
                          </a:solidFill>
                          <a:latin typeface="Arial" panose="020B0604020202020204" pitchFamily="34" charset="0"/>
                          <a:cs typeface="Arial" panose="020B0604020202020204" pitchFamily="34" charset="0"/>
                        </a:rPr>
                        <a:t>Employee</a:t>
                      </a:r>
                      <a:r>
                        <a:rPr lang="en-US" sz="1300" baseline="0" dirty="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Child(</a:t>
                      </a:r>
                      <a:r>
                        <a:rPr lang="en-US" sz="1300" dirty="0" err="1">
                          <a:solidFill>
                            <a:schemeClr val="bg1"/>
                          </a:solidFill>
                          <a:latin typeface="Arial" panose="020B0604020202020204" pitchFamily="34" charset="0"/>
                          <a:cs typeface="Arial" panose="020B0604020202020204" pitchFamily="34" charset="0"/>
                        </a:rPr>
                        <a:t>ren</a:t>
                      </a:r>
                      <a:r>
                        <a:rPr lang="en-US" sz="1300" dirty="0">
                          <a:solidFill>
                            <a:schemeClr val="bg1"/>
                          </a:solidFill>
                          <a:latin typeface="Arial" panose="020B0604020202020204" pitchFamily="34" charset="0"/>
                          <a:cs typeface="Arial" panose="020B0604020202020204" pitchFamily="34" charset="0"/>
                        </a:rPr>
                        <a:t>)</a:t>
                      </a:r>
                      <a:endParaRPr lang="en-US" sz="1300" b="1" dirty="0">
                        <a:solidFill>
                          <a:schemeClr val="bg1"/>
                        </a:solidFill>
                        <a:latin typeface="Arial" panose="020B0604020202020204" pitchFamily="34" charset="0"/>
                        <a:cs typeface="Arial" panose="020B0604020202020204" pitchFamily="34" charset="0"/>
                      </a:endParaRPr>
                    </a:p>
                  </a:txBody>
                  <a:tcPr marL="91428" marR="91428" marT="45716" marB="45716" anchor="ctr">
                    <a:solidFill>
                      <a:srgbClr val="AB1F3A"/>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$19.46</a:t>
                      </a:r>
                    </a:p>
                  </a:txBody>
                  <a:tcPr marL="91428" marR="91428" marT="45716" marB="45716" anchor="ctr"/>
                </a:tc>
                <a:extLst>
                  <a:ext uri="{0D108BD9-81ED-4DB2-BD59-A6C34878D82A}">
                    <a16:rowId xmlns:a16="http://schemas.microsoft.com/office/drawing/2014/main" val="10003"/>
                  </a:ext>
                </a:extLst>
              </a:tr>
              <a:tr h="363461">
                <a:tc>
                  <a:txBody>
                    <a:bodyPr/>
                    <a:lstStyle/>
                    <a:p>
                      <a:pPr algn="ctr"/>
                      <a:r>
                        <a:rPr lang="en-US" sz="1300" dirty="0">
                          <a:solidFill>
                            <a:schemeClr val="bg1"/>
                          </a:solidFill>
                          <a:latin typeface="Arial" panose="020B0604020202020204" pitchFamily="34" charset="0"/>
                          <a:cs typeface="Arial" panose="020B0604020202020204" pitchFamily="34" charset="0"/>
                        </a:rPr>
                        <a:t>Employee + Family</a:t>
                      </a:r>
                      <a:endParaRPr lang="en-US" sz="1300" b="1" dirty="0">
                        <a:solidFill>
                          <a:schemeClr val="bg1"/>
                        </a:solidFill>
                        <a:latin typeface="Arial" panose="020B0604020202020204" pitchFamily="34" charset="0"/>
                        <a:cs typeface="Arial" panose="020B0604020202020204" pitchFamily="34" charset="0"/>
                      </a:endParaRPr>
                    </a:p>
                  </a:txBody>
                  <a:tcPr marL="91428" marR="91428" marT="45716" marB="45716" anchor="ctr">
                    <a:solidFill>
                      <a:srgbClr val="AB1F3A"/>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$31.38</a:t>
                      </a:r>
                    </a:p>
                  </a:txBody>
                  <a:tcPr marL="91428" marR="91428" marT="45716" marB="45716" anchor="ctr"/>
                </a:tc>
                <a:extLst>
                  <a:ext uri="{0D108BD9-81ED-4DB2-BD59-A6C34878D82A}">
                    <a16:rowId xmlns:a16="http://schemas.microsoft.com/office/drawing/2014/main" val="2810919518"/>
                  </a:ext>
                </a:extLst>
              </a:tr>
            </a:tbl>
          </a:graphicData>
        </a:graphic>
      </p:graphicFrame>
      <p:sp>
        <p:nvSpPr>
          <p:cNvPr id="15" name="Rectangle 14">
            <a:extLst>
              <a:ext uri="{FF2B5EF4-FFF2-40B4-BE49-F238E27FC236}">
                <a16:creationId xmlns:a16="http://schemas.microsoft.com/office/drawing/2014/main" id="{37E1CA79-50A5-4170-8CB8-803E88442CF4}"/>
              </a:ext>
            </a:extLst>
          </p:cNvPr>
          <p:cNvSpPr/>
          <p:nvPr/>
        </p:nvSpPr>
        <p:spPr>
          <a:xfrm>
            <a:off x="533400" y="1242337"/>
            <a:ext cx="3581400" cy="377340"/>
          </a:xfrm>
          <a:prstGeom prst="rect">
            <a:avLst/>
          </a:prstGeom>
          <a:solidFill>
            <a:srgbClr val="AB1F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bg1"/>
                </a:solidFill>
                <a:latin typeface="Arial" panose="020B0604020202020204" pitchFamily="34" charset="0"/>
                <a:cs typeface="Arial" panose="020B0604020202020204" pitchFamily="34" charset="0"/>
              </a:rPr>
              <a:t>Upper Valley Haven Contribution</a:t>
            </a:r>
          </a:p>
        </p:txBody>
      </p:sp>
      <p:graphicFrame>
        <p:nvGraphicFramePr>
          <p:cNvPr id="30" name="Table 30">
            <a:extLst>
              <a:ext uri="{FF2B5EF4-FFF2-40B4-BE49-F238E27FC236}">
                <a16:creationId xmlns:a16="http://schemas.microsoft.com/office/drawing/2014/main" id="{158B7943-757F-4353-B1F1-63D39E0C16D3}"/>
              </a:ext>
            </a:extLst>
          </p:cNvPr>
          <p:cNvGraphicFramePr>
            <a:graphicFrameLocks noGrp="1"/>
          </p:cNvGraphicFramePr>
          <p:nvPr>
            <p:extLst>
              <p:ext uri="{D42A27DB-BD31-4B8C-83A1-F6EECF244321}">
                <p14:modId xmlns:p14="http://schemas.microsoft.com/office/powerpoint/2010/main" val="437784745"/>
              </p:ext>
            </p:extLst>
          </p:nvPr>
        </p:nvGraphicFramePr>
        <p:xfrm>
          <a:off x="710844" y="1784146"/>
          <a:ext cx="6613882" cy="741680"/>
        </p:xfrm>
        <a:graphic>
          <a:graphicData uri="http://schemas.openxmlformats.org/drawingml/2006/table">
            <a:tbl>
              <a:tblPr firstRow="1" bandRow="1">
                <a:tableStyleId>{5C22544A-7EE6-4342-B048-85BDC9FD1C3A}</a:tableStyleId>
              </a:tblPr>
              <a:tblGrid>
                <a:gridCol w="6613882">
                  <a:extLst>
                    <a:ext uri="{9D8B030D-6E8A-4147-A177-3AD203B41FA5}">
                      <a16:colId xmlns:a16="http://schemas.microsoft.com/office/drawing/2014/main" val="1255485824"/>
                    </a:ext>
                  </a:extLst>
                </a:gridCol>
              </a:tblGrid>
              <a:tr h="370840">
                <a:tc>
                  <a:txBody>
                    <a:bodyPr/>
                    <a:lstStyle/>
                    <a:p>
                      <a:r>
                        <a:rPr lang="en-US" sz="1300" b="1" dirty="0">
                          <a:solidFill>
                            <a:schemeClr val="tx1"/>
                          </a:solidFill>
                          <a:latin typeface="Arial" panose="020B0604020202020204" pitchFamily="34" charset="0"/>
                          <a:cs typeface="Arial" panose="020B0604020202020204" pitchFamily="34" charset="0"/>
                        </a:rPr>
                        <a:t>For each full-time (32+ hours) employee: </a:t>
                      </a:r>
                      <a:r>
                        <a:rPr lang="en-US" sz="1200" b="1" dirty="0">
                          <a:solidFill>
                            <a:schemeClr val="tx1"/>
                          </a:solidFill>
                          <a:latin typeface="Arial" panose="020B0604020202020204" pitchFamily="34" charset="0"/>
                          <a:cs typeface="Arial" panose="020B0604020202020204" pitchFamily="34" charset="0"/>
                        </a:rPr>
                        <a:t>$8,726, an average of $727.16 per month</a:t>
                      </a:r>
                      <a:endParaRPr lang="en-US" sz="1200" dirty="0"/>
                    </a:p>
                  </a:txBody>
                  <a:tcPr anchor="ctr">
                    <a:lnB w="38100" cap="flat" cmpd="sng" algn="ctr">
                      <a:solidFill>
                        <a:srgbClr val="214B7D"/>
                      </a:solidFill>
                      <a:prstDash val="solid"/>
                      <a:round/>
                      <a:headEnd type="none" w="med" len="med"/>
                      <a:tailEnd type="none" w="med" len="med"/>
                    </a:lnB>
                    <a:solidFill>
                      <a:srgbClr val="A1C1E7"/>
                    </a:solidFill>
                  </a:tcPr>
                </a:tc>
                <a:extLst>
                  <a:ext uri="{0D108BD9-81ED-4DB2-BD59-A6C34878D82A}">
                    <a16:rowId xmlns:a16="http://schemas.microsoft.com/office/drawing/2014/main" val="28062777"/>
                  </a:ext>
                </a:extLst>
              </a:tr>
              <a:tr h="370840">
                <a:tc>
                  <a:txBody>
                    <a:bodyPr/>
                    <a:lstStyle/>
                    <a:p>
                      <a:r>
                        <a:rPr lang="en-US" sz="1300" b="1" dirty="0">
                          <a:solidFill>
                            <a:schemeClr val="tx1"/>
                          </a:solidFill>
                          <a:latin typeface="Arial" panose="020B0604020202020204" pitchFamily="34" charset="0"/>
                          <a:cs typeface="Arial" panose="020B0604020202020204" pitchFamily="34" charset="0"/>
                        </a:rPr>
                        <a:t>For each part-time (20-31 hours) employee: </a:t>
                      </a:r>
                      <a:r>
                        <a:rPr lang="en-US" sz="1220" b="1" dirty="0">
                          <a:solidFill>
                            <a:schemeClr val="tx1"/>
                          </a:solidFill>
                          <a:latin typeface="Arial" panose="020B0604020202020204" pitchFamily="34" charset="0"/>
                          <a:cs typeface="Arial" panose="020B0604020202020204" pitchFamily="34" charset="0"/>
                        </a:rPr>
                        <a:t>$4,363, an average of $363.58 per month</a:t>
                      </a:r>
                      <a:endParaRPr lang="en-US" sz="1220" dirty="0"/>
                    </a:p>
                  </a:txBody>
                  <a:tcPr anchor="ctr">
                    <a:lnT w="38100" cap="flat" cmpd="sng" algn="ctr">
                      <a:solidFill>
                        <a:srgbClr val="214B7D"/>
                      </a:solidFill>
                      <a:prstDash val="solid"/>
                      <a:round/>
                      <a:headEnd type="none" w="med" len="med"/>
                      <a:tailEnd type="none" w="med" len="med"/>
                    </a:lnT>
                    <a:solidFill>
                      <a:srgbClr val="CADCF2"/>
                    </a:solidFill>
                  </a:tcPr>
                </a:tc>
                <a:extLst>
                  <a:ext uri="{0D108BD9-81ED-4DB2-BD59-A6C34878D82A}">
                    <a16:rowId xmlns:a16="http://schemas.microsoft.com/office/drawing/2014/main" val="2180889877"/>
                  </a:ext>
                </a:extLst>
              </a:tr>
            </a:tbl>
          </a:graphicData>
        </a:graphic>
      </p:graphicFrame>
      <p:sp>
        <p:nvSpPr>
          <p:cNvPr id="31" name="Rectangle 30">
            <a:extLst>
              <a:ext uri="{FF2B5EF4-FFF2-40B4-BE49-F238E27FC236}">
                <a16:creationId xmlns:a16="http://schemas.microsoft.com/office/drawing/2014/main" id="{E8AB961B-E17F-4E1C-826A-150AE7B1B426}"/>
              </a:ext>
            </a:extLst>
          </p:cNvPr>
          <p:cNvSpPr/>
          <p:nvPr/>
        </p:nvSpPr>
        <p:spPr bwMode="auto">
          <a:xfrm>
            <a:off x="701320" y="1794827"/>
            <a:ext cx="6623406" cy="741679"/>
          </a:xfrm>
          <a:prstGeom prst="rect">
            <a:avLst/>
          </a:prstGeom>
          <a:noFill/>
          <a:ln w="19050" cap="flat" cmpd="sng" algn="ctr">
            <a:solidFill>
              <a:srgbClr val="214B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TextBox 32">
            <a:extLst>
              <a:ext uri="{FF2B5EF4-FFF2-40B4-BE49-F238E27FC236}">
                <a16:creationId xmlns:a16="http://schemas.microsoft.com/office/drawing/2014/main" id="{6AA23206-C0CB-44CC-A0CD-389DFB59D6B8}"/>
              </a:ext>
            </a:extLst>
          </p:cNvPr>
          <p:cNvSpPr txBox="1"/>
          <p:nvPr/>
        </p:nvSpPr>
        <p:spPr>
          <a:xfrm>
            <a:off x="396600" y="9412277"/>
            <a:ext cx="6987933" cy="292388"/>
          </a:xfrm>
          <a:prstGeom prst="rect">
            <a:avLst/>
          </a:prstGeom>
          <a:noFill/>
        </p:spPr>
        <p:txBody>
          <a:bodyPr wrap="square" rtlCol="0">
            <a:spAutoFit/>
          </a:bodyPr>
          <a:lstStyle/>
          <a:p>
            <a:r>
              <a:rPr lang="en-US" sz="1300" dirty="0">
                <a:solidFill>
                  <a:schemeClr val="bg1"/>
                </a:solidFill>
                <a:latin typeface="Calibri" panose="020F0502020204030204" pitchFamily="34" charset="0"/>
                <a:cs typeface="Calibri" panose="020F0502020204030204" pitchFamily="34" charset="0"/>
              </a:rPr>
              <a:t>              10                  </a:t>
            </a:r>
            <a:r>
              <a:rPr lang="en-US" sz="1100" dirty="0">
                <a:solidFill>
                  <a:schemeClr val="bg1"/>
                </a:solidFill>
                <a:latin typeface="Arial" panose="020B0604020202020204" pitchFamily="34" charset="0"/>
                <a:cs typeface="Arial" panose="020B0604020202020204" pitchFamily="34" charset="0"/>
              </a:rPr>
              <a:t>Medical    |    Dental    |    Vision    |    Life    |    Disability    |    Retirement</a:t>
            </a:r>
          </a:p>
        </p:txBody>
      </p:sp>
    </p:spTree>
    <p:extLst>
      <p:ext uri="{BB962C8B-B14F-4D97-AF65-F5344CB8AC3E}">
        <p14:creationId xmlns:p14="http://schemas.microsoft.com/office/powerpoint/2010/main" val="265627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21F2058-38FA-45FD-A325-AEFB55C54F78}"/>
              </a:ext>
            </a:extLst>
          </p:cNvPr>
          <p:cNvSpPr>
            <a:spLocks noChangeArrowheads="1"/>
          </p:cNvSpPr>
          <p:nvPr/>
        </p:nvSpPr>
        <p:spPr bwMode="auto">
          <a:xfrm>
            <a:off x="381555" y="437752"/>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9" name="Rectangle 8">
            <a:extLst>
              <a:ext uri="{FF2B5EF4-FFF2-40B4-BE49-F238E27FC236}">
                <a16:creationId xmlns:a16="http://schemas.microsoft.com/office/drawing/2014/main" id="{76041710-613A-4753-9A86-8154E25EA4D0}"/>
              </a:ext>
            </a:extLst>
          </p:cNvPr>
          <p:cNvSpPr/>
          <p:nvPr/>
        </p:nvSpPr>
        <p:spPr bwMode="auto">
          <a:xfrm>
            <a:off x="371837" y="9341096"/>
            <a:ext cx="7037460" cy="425705"/>
          </a:xfrm>
          <a:prstGeom prst="rect">
            <a:avLst/>
          </a:prstGeom>
          <a:solidFill>
            <a:srgbClr val="17375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TextBox 13">
            <a:extLst>
              <a:ext uri="{FF2B5EF4-FFF2-40B4-BE49-F238E27FC236}">
                <a16:creationId xmlns:a16="http://schemas.microsoft.com/office/drawing/2014/main" id="{4108FA92-17FE-41C3-B15D-A4EA9E32F19F}"/>
              </a:ext>
            </a:extLst>
          </p:cNvPr>
          <p:cNvSpPr txBox="1"/>
          <p:nvPr/>
        </p:nvSpPr>
        <p:spPr>
          <a:xfrm>
            <a:off x="3400810" y="525957"/>
            <a:ext cx="3966212" cy="400110"/>
          </a:xfrm>
          <a:prstGeom prst="rect">
            <a:avLst/>
          </a:prstGeom>
          <a:noFill/>
        </p:spPr>
        <p:txBody>
          <a:bodyPr wrap="square" rtlCol="0">
            <a:spAutoFit/>
          </a:bodyPr>
          <a:lstStyle/>
          <a:p>
            <a:pPr algn="r"/>
            <a:r>
              <a:rPr lang="en-US" sz="2000" dirty="0">
                <a:solidFill>
                  <a:srgbClr val="214B7D"/>
                </a:solidFill>
                <a:latin typeface="Arial" panose="020B0604020202020204" pitchFamily="34" charset="0"/>
                <a:cs typeface="Arial" panose="020B0604020202020204" pitchFamily="34" charset="0"/>
              </a:rPr>
              <a:t>Life &amp; Disability Insurance </a:t>
            </a:r>
          </a:p>
        </p:txBody>
      </p:sp>
      <p:graphicFrame>
        <p:nvGraphicFramePr>
          <p:cNvPr id="10" name="Table 3">
            <a:extLst>
              <a:ext uri="{FF2B5EF4-FFF2-40B4-BE49-F238E27FC236}">
                <a16:creationId xmlns:a16="http://schemas.microsoft.com/office/drawing/2014/main" id="{11D2C968-BD8B-4382-9456-3CFDFF2C1D91}"/>
              </a:ext>
            </a:extLst>
          </p:cNvPr>
          <p:cNvGraphicFramePr>
            <a:graphicFrameLocks noGrp="1"/>
          </p:cNvGraphicFramePr>
          <p:nvPr>
            <p:extLst>
              <p:ext uri="{D42A27DB-BD31-4B8C-83A1-F6EECF244321}">
                <p14:modId xmlns:p14="http://schemas.microsoft.com/office/powerpoint/2010/main" val="3994803717"/>
              </p:ext>
            </p:extLst>
          </p:nvPr>
        </p:nvGraphicFramePr>
        <p:xfrm>
          <a:off x="461929" y="1932330"/>
          <a:ext cx="6947368" cy="2101242"/>
        </p:xfrm>
        <a:graphic>
          <a:graphicData uri="http://schemas.openxmlformats.org/drawingml/2006/table">
            <a:tbl>
              <a:tblPr firstRow="1" bandRow="1">
                <a:tableStyleId>{5C22544A-7EE6-4342-B048-85BDC9FD1C3A}</a:tableStyleId>
              </a:tblPr>
              <a:tblGrid>
                <a:gridCol w="1808311">
                  <a:extLst>
                    <a:ext uri="{9D8B030D-6E8A-4147-A177-3AD203B41FA5}">
                      <a16:colId xmlns:a16="http://schemas.microsoft.com/office/drawing/2014/main" val="3692110091"/>
                    </a:ext>
                  </a:extLst>
                </a:gridCol>
                <a:gridCol w="5139057">
                  <a:extLst>
                    <a:ext uri="{9D8B030D-6E8A-4147-A177-3AD203B41FA5}">
                      <a16:colId xmlns:a16="http://schemas.microsoft.com/office/drawing/2014/main" val="3215581344"/>
                    </a:ext>
                  </a:extLst>
                </a:gridCol>
              </a:tblGrid>
              <a:tr h="195824">
                <a:tc gridSpan="2">
                  <a:txBody>
                    <a:bodyPr/>
                    <a:lstStyle/>
                    <a:p>
                      <a:pPr algn="ctr"/>
                      <a:r>
                        <a:rPr lang="en-US" sz="1100" dirty="0">
                          <a:latin typeface="Arial" panose="020B0604020202020204" pitchFamily="34" charset="0"/>
                          <a:cs typeface="Arial" panose="020B0604020202020204" pitchFamily="34" charset="0"/>
                        </a:rPr>
                        <a:t>Basic Life and Accidental Death &amp; Dismemberment Insurance</a:t>
                      </a:r>
                    </a:p>
                  </a:txBody>
                  <a:tcPr anchor="ctr">
                    <a:solidFill>
                      <a:srgbClr val="214B7D"/>
                    </a:solidFill>
                  </a:tcPr>
                </a:tc>
                <a:tc hMerge="1">
                  <a:txBody>
                    <a:bodyPr/>
                    <a:lstStyle/>
                    <a:p>
                      <a:pPr algn="ctr"/>
                      <a:endParaRPr lang="en-US" sz="1100" dirty="0">
                        <a:latin typeface="Arial" panose="020B0604020202020204" pitchFamily="34" charset="0"/>
                        <a:cs typeface="Arial" panose="020B0604020202020204" pitchFamily="34" charset="0"/>
                      </a:endParaRPr>
                    </a:p>
                  </a:txBody>
                  <a:tcPr anchor="ctr">
                    <a:solidFill>
                      <a:srgbClr val="214B7D"/>
                    </a:solidFill>
                  </a:tcPr>
                </a:tc>
                <a:extLst>
                  <a:ext uri="{0D108BD9-81ED-4DB2-BD59-A6C34878D82A}">
                    <a16:rowId xmlns:a16="http://schemas.microsoft.com/office/drawing/2014/main" val="782608151"/>
                  </a:ext>
                </a:extLst>
              </a:tr>
              <a:tr h="446520">
                <a:tc rowSpan="2">
                  <a:txBody>
                    <a:bodyPr/>
                    <a:lstStyle/>
                    <a:p>
                      <a:pPr algn="ctr"/>
                      <a:r>
                        <a:rPr lang="en-US" sz="1100" dirty="0">
                          <a:latin typeface="Arial" panose="020B0604020202020204" pitchFamily="34" charset="0"/>
                          <a:cs typeface="Arial" panose="020B0604020202020204" pitchFamily="34" charset="0"/>
                        </a:rPr>
                        <a:t>100% Employer Paid</a:t>
                      </a:r>
                    </a:p>
                  </a:txBody>
                  <a:tcPr>
                    <a:lnR w="12700" cap="flat" cmpd="sng" algn="ctr">
                      <a:solidFill>
                        <a:srgbClr val="17375E"/>
                      </a:solidFill>
                      <a:prstDash val="solid"/>
                      <a:round/>
                      <a:headEnd type="none" w="med" len="med"/>
                      <a:tailEnd type="none" w="med" len="med"/>
                    </a:lnR>
                    <a:solidFill>
                      <a:srgbClr val="A1C1E7"/>
                    </a:solidFill>
                  </a:tcPr>
                </a:tc>
                <a:tc>
                  <a:txBody>
                    <a:bodyPr/>
                    <a:lstStyle/>
                    <a:p>
                      <a:r>
                        <a:rPr lang="en-US" sz="1100" dirty="0">
                          <a:latin typeface="Arial" panose="020B0604020202020204" pitchFamily="34" charset="0"/>
                          <a:cs typeface="Arial" panose="020B0604020202020204" pitchFamily="34" charset="0"/>
                        </a:rPr>
                        <a:t>$25,000 Basic Life Insurance</a:t>
                      </a:r>
                    </a:p>
                    <a:p>
                      <a:r>
                        <a:rPr lang="en-US" sz="1100" dirty="0">
                          <a:latin typeface="Arial" panose="020B0604020202020204" pitchFamily="34" charset="0"/>
                          <a:cs typeface="Arial" panose="020B0604020202020204" pitchFamily="34" charset="0"/>
                        </a:rPr>
                        <a:t>$25,000 Accidental Death &amp; Dismemberment</a:t>
                      </a:r>
                    </a:p>
                  </a:txBody>
                  <a:tcPr>
                    <a:lnL w="12700" cap="flat" cmpd="sng" algn="ctr">
                      <a:solidFill>
                        <a:srgbClr val="17375E"/>
                      </a:solidFill>
                      <a:prstDash val="solid"/>
                      <a:round/>
                      <a:headEnd type="none" w="med" len="med"/>
                      <a:tailEnd type="none" w="med" len="med"/>
                    </a:lnL>
                    <a:lnB w="12700" cap="flat" cmpd="sng" algn="ctr">
                      <a:solidFill>
                        <a:srgbClr val="17375E"/>
                      </a:solidFill>
                      <a:prstDash val="solid"/>
                      <a:round/>
                      <a:headEnd type="none" w="med" len="med"/>
                      <a:tailEnd type="none" w="med" len="med"/>
                    </a:lnB>
                    <a:solidFill>
                      <a:srgbClr val="CADCF2"/>
                    </a:solidFill>
                  </a:tcPr>
                </a:tc>
                <a:extLst>
                  <a:ext uri="{0D108BD9-81ED-4DB2-BD59-A6C34878D82A}">
                    <a16:rowId xmlns:a16="http://schemas.microsoft.com/office/drawing/2014/main" val="3586459753"/>
                  </a:ext>
                </a:extLst>
              </a:tr>
              <a:tr h="271101">
                <a:tc vMerge="1">
                  <a:txBody>
                    <a:bodyPr/>
                    <a:lstStyle/>
                    <a:p>
                      <a:pPr algn="ctr"/>
                      <a:endParaRPr lang="en-US" sz="1100" dirty="0">
                        <a:latin typeface="Arial" panose="020B0604020202020204" pitchFamily="34" charset="0"/>
                        <a:cs typeface="Arial" panose="020B0604020202020204" pitchFamily="34" charset="0"/>
                      </a:endParaRPr>
                    </a:p>
                  </a:txBody>
                  <a:tcPr>
                    <a:solidFill>
                      <a:srgbClr val="CADCF2"/>
                    </a:solidFill>
                  </a:tcPr>
                </a:tc>
                <a:tc>
                  <a:txBody>
                    <a:bodyPr/>
                    <a:lstStyle/>
                    <a:p>
                      <a:r>
                        <a:rPr lang="en-US" sz="1100" dirty="0">
                          <a:latin typeface="Arial" panose="020B0604020202020204" pitchFamily="34" charset="0"/>
                          <a:cs typeface="Arial" panose="020B0604020202020204" pitchFamily="34" charset="0"/>
                        </a:rPr>
                        <a:t>Benefit reduces by 50% at age 70  (reduction from pre-age 65 amount)</a:t>
                      </a:r>
                    </a:p>
                  </a:txBody>
                  <a:tcPr>
                    <a:lnL w="12700" cap="flat" cmpd="sng" algn="ctr">
                      <a:solidFill>
                        <a:srgbClr val="17375E"/>
                      </a:solidFill>
                      <a:prstDash val="solid"/>
                      <a:round/>
                      <a:headEnd type="none" w="med" len="med"/>
                      <a:tailEnd type="none" w="med" len="med"/>
                    </a:lnL>
                    <a:lnT w="12700" cap="flat" cmpd="sng" algn="ctr">
                      <a:solidFill>
                        <a:srgbClr val="17375E"/>
                      </a:solidFill>
                      <a:prstDash val="solid"/>
                      <a:round/>
                      <a:headEnd type="none" w="med" len="med"/>
                      <a:tailEnd type="none" w="med" len="med"/>
                    </a:lnT>
                    <a:solidFill>
                      <a:srgbClr val="A1C1E7"/>
                    </a:solidFill>
                  </a:tcPr>
                </a:tc>
                <a:extLst>
                  <a:ext uri="{0D108BD9-81ED-4DB2-BD59-A6C34878D82A}">
                    <a16:rowId xmlns:a16="http://schemas.microsoft.com/office/drawing/2014/main" val="1560992161"/>
                  </a:ext>
                </a:extLst>
              </a:tr>
              <a:tr h="0">
                <a:tc gridSpan="2">
                  <a:txBody>
                    <a:bodyPr/>
                    <a:lstStyle/>
                    <a:p>
                      <a:pPr algn="ctr"/>
                      <a:r>
                        <a:rPr lang="en-US" sz="1100" b="1" dirty="0">
                          <a:solidFill>
                            <a:schemeClr val="bg1"/>
                          </a:solidFill>
                          <a:latin typeface="Arial" panose="020B0604020202020204" pitchFamily="34" charset="0"/>
                          <a:cs typeface="Arial" panose="020B0604020202020204" pitchFamily="34" charset="0"/>
                        </a:rPr>
                        <a:t>Long-Term Disability Insurance</a:t>
                      </a:r>
                    </a:p>
                  </a:txBody>
                  <a:tcPr anchor="ctr">
                    <a:solidFill>
                      <a:srgbClr val="214B7D"/>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anchor="ctr">
                    <a:solidFill>
                      <a:srgbClr val="214B7D"/>
                    </a:solidFill>
                  </a:tcPr>
                </a:tc>
                <a:extLst>
                  <a:ext uri="{0D108BD9-81ED-4DB2-BD59-A6C34878D82A}">
                    <a16:rowId xmlns:a16="http://schemas.microsoft.com/office/drawing/2014/main" val="2306665571"/>
                  </a:ext>
                </a:extLst>
              </a:tr>
              <a:tr h="271101">
                <a:tc rowSpan="2">
                  <a:txBody>
                    <a:bodyPr/>
                    <a:lstStyle/>
                    <a:p>
                      <a:pPr algn="ctr"/>
                      <a:r>
                        <a:rPr lang="en-US" sz="1100" dirty="0">
                          <a:latin typeface="Arial" panose="020B0604020202020204" pitchFamily="34" charset="0"/>
                          <a:cs typeface="Arial" panose="020B0604020202020204" pitchFamily="34" charset="0"/>
                        </a:rPr>
                        <a:t>100% Employer Paid</a:t>
                      </a:r>
                    </a:p>
                  </a:txBody>
                  <a:tcPr>
                    <a:lnR w="12700" cap="flat" cmpd="sng" algn="ctr">
                      <a:solidFill>
                        <a:srgbClr val="17375E"/>
                      </a:solidFill>
                      <a:prstDash val="solid"/>
                      <a:round/>
                      <a:headEnd type="none" w="med" len="med"/>
                      <a:tailEnd type="none" w="med" len="med"/>
                    </a:lnR>
                    <a:solidFill>
                      <a:srgbClr val="CADCF2"/>
                    </a:solidFill>
                  </a:tcPr>
                </a:tc>
                <a:tc>
                  <a:txBody>
                    <a:bodyPr/>
                    <a:lstStyle/>
                    <a:p>
                      <a:r>
                        <a:rPr lang="en-US" sz="1100" dirty="0">
                          <a:latin typeface="Arial" panose="020B0604020202020204" pitchFamily="34" charset="0"/>
                          <a:cs typeface="Arial" panose="020B0604020202020204" pitchFamily="34" charset="0"/>
                        </a:rPr>
                        <a:t>Benefits begin after a 180 consecutive days of total disability</a:t>
                      </a:r>
                    </a:p>
                  </a:txBody>
                  <a:tcPr>
                    <a:lnL w="12700" cap="flat" cmpd="sng" algn="ctr">
                      <a:solidFill>
                        <a:srgbClr val="17375E"/>
                      </a:solidFill>
                      <a:prstDash val="solid"/>
                      <a:round/>
                      <a:headEnd type="none" w="med" len="med"/>
                      <a:tailEnd type="none" w="med" len="med"/>
                    </a:lnL>
                    <a:lnB w="12700" cap="flat" cmpd="sng" algn="ctr">
                      <a:solidFill>
                        <a:srgbClr val="17375E"/>
                      </a:solidFill>
                      <a:prstDash val="solid"/>
                      <a:round/>
                      <a:headEnd type="none" w="med" len="med"/>
                      <a:tailEnd type="none" w="med" len="med"/>
                    </a:lnB>
                    <a:solidFill>
                      <a:srgbClr val="CADCF2"/>
                    </a:solidFill>
                  </a:tcPr>
                </a:tc>
                <a:extLst>
                  <a:ext uri="{0D108BD9-81ED-4DB2-BD59-A6C34878D82A}">
                    <a16:rowId xmlns:a16="http://schemas.microsoft.com/office/drawing/2014/main" val="2309622931"/>
                  </a:ext>
                </a:extLst>
              </a:tr>
              <a:tr h="446520">
                <a:tc vMerge="1">
                  <a:txBody>
                    <a:bodyPr/>
                    <a:lstStyle/>
                    <a:p>
                      <a:pPr algn="ctr"/>
                      <a:endParaRPr lang="en-US" sz="1100" dirty="0">
                        <a:latin typeface="Arial" panose="020B0604020202020204" pitchFamily="34" charset="0"/>
                        <a:cs typeface="Arial" panose="020B0604020202020204" pitchFamily="34" charset="0"/>
                      </a:endParaRPr>
                    </a:p>
                  </a:txBody>
                  <a:tcPr>
                    <a:solidFill>
                      <a:srgbClr val="A1C1E7"/>
                    </a:solidFill>
                  </a:tcPr>
                </a:tc>
                <a:tc>
                  <a:txBody>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Benefit is 60% of monthly earnings up to a maximum of $6,000 per month</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Minimum monthly benefit is $50</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Maximum benefit period to age 65 or SSNRA</a:t>
                      </a:r>
                    </a:p>
                  </a:txBody>
                  <a:tcPr>
                    <a:lnL w="12700" cap="flat" cmpd="sng" algn="ctr">
                      <a:solidFill>
                        <a:srgbClr val="214B7D"/>
                      </a:solidFill>
                      <a:prstDash val="solid"/>
                      <a:round/>
                      <a:headEnd type="none" w="med" len="med"/>
                      <a:tailEnd type="none" w="med" len="med"/>
                    </a:lnL>
                    <a:lnT w="12700" cap="flat" cmpd="sng" algn="ctr">
                      <a:solidFill>
                        <a:srgbClr val="17375E"/>
                      </a:solidFill>
                      <a:prstDash val="solid"/>
                      <a:round/>
                      <a:headEnd type="none" w="med" len="med"/>
                      <a:tailEnd type="none" w="med" len="med"/>
                    </a:lnT>
                    <a:solidFill>
                      <a:srgbClr val="A1C1E7"/>
                    </a:solidFill>
                  </a:tcPr>
                </a:tc>
                <a:extLst>
                  <a:ext uri="{0D108BD9-81ED-4DB2-BD59-A6C34878D82A}">
                    <a16:rowId xmlns:a16="http://schemas.microsoft.com/office/drawing/2014/main" val="3395315863"/>
                  </a:ext>
                </a:extLst>
              </a:tr>
            </a:tbl>
          </a:graphicData>
        </a:graphic>
      </p:graphicFrame>
      <p:sp>
        <p:nvSpPr>
          <p:cNvPr id="3" name="Rectangle 2">
            <a:extLst>
              <a:ext uri="{FF2B5EF4-FFF2-40B4-BE49-F238E27FC236}">
                <a16:creationId xmlns:a16="http://schemas.microsoft.com/office/drawing/2014/main" id="{952D5D00-C6B2-41F4-9A17-D5093C7CAF0A}"/>
              </a:ext>
            </a:extLst>
          </p:cNvPr>
          <p:cNvSpPr/>
          <p:nvPr/>
        </p:nvSpPr>
        <p:spPr bwMode="auto">
          <a:xfrm>
            <a:off x="461930" y="1932331"/>
            <a:ext cx="6947367" cy="2101242"/>
          </a:xfrm>
          <a:prstGeom prst="rect">
            <a:avLst/>
          </a:prstGeom>
          <a:noFill/>
          <a:ln w="28575" cap="flat" cmpd="sng" algn="ctr">
            <a:solidFill>
              <a:srgbClr val="17375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aphicFrame>
        <p:nvGraphicFramePr>
          <p:cNvPr id="13" name="Table 3">
            <a:extLst>
              <a:ext uri="{FF2B5EF4-FFF2-40B4-BE49-F238E27FC236}">
                <a16:creationId xmlns:a16="http://schemas.microsoft.com/office/drawing/2014/main" id="{278E3BCB-D99A-45D8-8A9B-C0FA07970676}"/>
              </a:ext>
            </a:extLst>
          </p:cNvPr>
          <p:cNvGraphicFramePr>
            <a:graphicFrameLocks noGrp="1"/>
          </p:cNvGraphicFramePr>
          <p:nvPr>
            <p:extLst>
              <p:ext uri="{D42A27DB-BD31-4B8C-83A1-F6EECF244321}">
                <p14:modId xmlns:p14="http://schemas.microsoft.com/office/powerpoint/2010/main" val="216338537"/>
              </p:ext>
            </p:extLst>
          </p:nvPr>
        </p:nvGraphicFramePr>
        <p:xfrm>
          <a:off x="461929" y="5206961"/>
          <a:ext cx="6947368" cy="1021080"/>
        </p:xfrm>
        <a:graphic>
          <a:graphicData uri="http://schemas.openxmlformats.org/drawingml/2006/table">
            <a:tbl>
              <a:tblPr firstRow="1" bandRow="1">
                <a:tableStyleId>{5C22544A-7EE6-4342-B048-85BDC9FD1C3A}</a:tableStyleId>
              </a:tblPr>
              <a:tblGrid>
                <a:gridCol w="1808311">
                  <a:extLst>
                    <a:ext uri="{9D8B030D-6E8A-4147-A177-3AD203B41FA5}">
                      <a16:colId xmlns:a16="http://schemas.microsoft.com/office/drawing/2014/main" val="3692110091"/>
                    </a:ext>
                  </a:extLst>
                </a:gridCol>
                <a:gridCol w="5139057">
                  <a:extLst>
                    <a:ext uri="{9D8B030D-6E8A-4147-A177-3AD203B41FA5}">
                      <a16:colId xmlns:a16="http://schemas.microsoft.com/office/drawing/2014/main" val="3215581344"/>
                    </a:ext>
                  </a:extLst>
                </a:gridCol>
              </a:tblGrid>
              <a:tr h="0">
                <a:tc gridSpan="2">
                  <a:txBody>
                    <a:bodyPr/>
                    <a:lstStyle/>
                    <a:p>
                      <a:pPr algn="ctr"/>
                      <a:r>
                        <a:rPr lang="en-US" sz="1100" b="1" dirty="0">
                          <a:solidFill>
                            <a:schemeClr val="bg1"/>
                          </a:solidFill>
                          <a:latin typeface="Arial" panose="020B0604020202020204" pitchFamily="34" charset="0"/>
                          <a:cs typeface="Arial" panose="020B0604020202020204" pitchFamily="34" charset="0"/>
                        </a:rPr>
                        <a:t>Voluntary Short-Term Disability Insurance</a:t>
                      </a:r>
                    </a:p>
                  </a:txBody>
                  <a:tcPr anchor="ctr">
                    <a:solidFill>
                      <a:srgbClr val="214B7D"/>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anchor="ctr">
                    <a:solidFill>
                      <a:srgbClr val="214B7D"/>
                    </a:solidFill>
                  </a:tcPr>
                </a:tc>
                <a:extLst>
                  <a:ext uri="{0D108BD9-81ED-4DB2-BD59-A6C34878D82A}">
                    <a16:rowId xmlns:a16="http://schemas.microsoft.com/office/drawing/2014/main" val="3401074403"/>
                  </a:ext>
                </a:extLst>
              </a:tr>
              <a:tr h="446520">
                <a:tc>
                  <a:txBody>
                    <a:bodyPr/>
                    <a:lstStyle/>
                    <a:p>
                      <a:pPr algn="ctr"/>
                      <a:r>
                        <a:rPr lang="en-US" sz="1100" dirty="0">
                          <a:latin typeface="Arial" panose="020B0604020202020204" pitchFamily="34" charset="0"/>
                          <a:cs typeface="Arial" panose="020B0604020202020204" pitchFamily="34" charset="0"/>
                        </a:rPr>
                        <a:t>100% Employee Paid</a:t>
                      </a:r>
                    </a:p>
                  </a:txBody>
                  <a:tcPr>
                    <a:lnR w="12700" cap="flat" cmpd="sng" algn="ctr">
                      <a:solidFill>
                        <a:srgbClr val="17375E"/>
                      </a:solidFill>
                      <a:prstDash val="solid"/>
                      <a:round/>
                      <a:headEnd type="none" w="med" len="med"/>
                      <a:tailEnd type="none" w="med" len="med"/>
                    </a:lnR>
                    <a:solidFill>
                      <a:srgbClr val="A1C1E7"/>
                    </a:solidFill>
                  </a:tcPr>
                </a:tc>
                <a:tc>
                  <a:txBody>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Each employee may elect an amount of insurance in increments of $25 from a minimum of $100 per week to a maximum of $1,500 per week, not to exceed 60% of covered earnings.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There is a 30 day sickness/injury elimination period</a:t>
                      </a:r>
                    </a:p>
                  </a:txBody>
                  <a:tcPr>
                    <a:lnL w="12700" cap="flat" cmpd="sng" algn="ctr">
                      <a:solidFill>
                        <a:srgbClr val="17375E"/>
                      </a:solidFill>
                      <a:prstDash val="solid"/>
                      <a:round/>
                      <a:headEnd type="none" w="med" len="med"/>
                      <a:tailEnd type="none" w="med" len="med"/>
                    </a:lnL>
                    <a:solidFill>
                      <a:srgbClr val="CADCF2"/>
                    </a:solidFill>
                  </a:tcPr>
                </a:tc>
                <a:extLst>
                  <a:ext uri="{0D108BD9-81ED-4DB2-BD59-A6C34878D82A}">
                    <a16:rowId xmlns:a16="http://schemas.microsoft.com/office/drawing/2014/main" val="978804303"/>
                  </a:ext>
                </a:extLst>
              </a:tr>
            </a:tbl>
          </a:graphicData>
        </a:graphic>
      </p:graphicFrame>
      <p:sp>
        <p:nvSpPr>
          <p:cNvPr id="4" name="TextBox 3">
            <a:extLst>
              <a:ext uri="{FF2B5EF4-FFF2-40B4-BE49-F238E27FC236}">
                <a16:creationId xmlns:a16="http://schemas.microsoft.com/office/drawing/2014/main" id="{C8065D8E-40F4-434E-8784-E6369C550DEE}"/>
              </a:ext>
            </a:extLst>
          </p:cNvPr>
          <p:cNvSpPr txBox="1"/>
          <p:nvPr/>
        </p:nvSpPr>
        <p:spPr>
          <a:xfrm>
            <a:off x="457200" y="1191058"/>
            <a:ext cx="5410200" cy="969496"/>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Employer-Paid </a:t>
            </a:r>
          </a:p>
          <a:p>
            <a:r>
              <a:rPr lang="en-US" sz="1600" dirty="0">
                <a:latin typeface="Arial" panose="020B0604020202020204" pitchFamily="34" charset="0"/>
                <a:cs typeface="Arial" panose="020B0604020202020204" pitchFamily="34" charset="0"/>
              </a:rPr>
              <a:t>Life/AD&amp;D and Long-Term Disability</a:t>
            </a:r>
          </a:p>
          <a:p>
            <a:endParaRPr lang="en-US" dirty="0"/>
          </a:p>
        </p:txBody>
      </p:sp>
      <p:sp>
        <p:nvSpPr>
          <p:cNvPr id="15" name="TextBox 14">
            <a:extLst>
              <a:ext uri="{FF2B5EF4-FFF2-40B4-BE49-F238E27FC236}">
                <a16:creationId xmlns:a16="http://schemas.microsoft.com/office/drawing/2014/main" id="{E9D7D886-D813-4A45-9981-29AE273FB0B1}"/>
              </a:ext>
            </a:extLst>
          </p:cNvPr>
          <p:cNvSpPr txBox="1"/>
          <p:nvPr/>
        </p:nvSpPr>
        <p:spPr>
          <a:xfrm>
            <a:off x="466659" y="4542542"/>
            <a:ext cx="541020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Employee-Paid </a:t>
            </a:r>
          </a:p>
          <a:p>
            <a:r>
              <a:rPr lang="en-US" sz="1600" dirty="0">
                <a:latin typeface="Arial" panose="020B0604020202020204" pitchFamily="34" charset="0"/>
                <a:cs typeface="Arial" panose="020B0604020202020204" pitchFamily="34" charset="0"/>
              </a:rPr>
              <a:t>Voluntary Short-Term Disability</a:t>
            </a:r>
          </a:p>
        </p:txBody>
      </p:sp>
      <p:sp>
        <p:nvSpPr>
          <p:cNvPr id="6" name="Rectangle 5">
            <a:extLst>
              <a:ext uri="{FF2B5EF4-FFF2-40B4-BE49-F238E27FC236}">
                <a16:creationId xmlns:a16="http://schemas.microsoft.com/office/drawing/2014/main" id="{E8AF1116-895A-4028-B6DF-8B5AE092820E}"/>
              </a:ext>
            </a:extLst>
          </p:cNvPr>
          <p:cNvSpPr/>
          <p:nvPr/>
        </p:nvSpPr>
        <p:spPr bwMode="auto">
          <a:xfrm>
            <a:off x="466659" y="5206962"/>
            <a:ext cx="6947367" cy="1021080"/>
          </a:xfrm>
          <a:prstGeom prst="rect">
            <a:avLst/>
          </a:prstGeom>
          <a:noFill/>
          <a:ln w="28575" cap="flat" cmpd="sng" algn="ctr">
            <a:solidFill>
              <a:srgbClr val="214B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7" name="Picture 6">
            <a:extLst>
              <a:ext uri="{FF2B5EF4-FFF2-40B4-BE49-F238E27FC236}">
                <a16:creationId xmlns:a16="http://schemas.microsoft.com/office/drawing/2014/main" id="{3B1CE52D-54EA-4DC5-9920-F84E1D5B3B6A}"/>
              </a:ext>
            </a:extLst>
          </p:cNvPr>
          <p:cNvPicPr>
            <a:picLocks noChangeAspect="1"/>
          </p:cNvPicPr>
          <p:nvPr/>
        </p:nvPicPr>
        <p:blipFill rotWithShape="1">
          <a:blip r:embed="rId3"/>
          <a:srcRect t="21750" b="20106"/>
          <a:stretch/>
        </p:blipFill>
        <p:spPr>
          <a:xfrm>
            <a:off x="5105400" y="6524982"/>
            <a:ext cx="2303897" cy="697788"/>
          </a:xfrm>
          <a:prstGeom prst="rect">
            <a:avLst/>
          </a:prstGeom>
        </p:spPr>
      </p:pic>
      <p:pic>
        <p:nvPicPr>
          <p:cNvPr id="16" name="Picture 15">
            <a:extLst>
              <a:ext uri="{FF2B5EF4-FFF2-40B4-BE49-F238E27FC236}">
                <a16:creationId xmlns:a16="http://schemas.microsoft.com/office/drawing/2014/main" id="{AF5FF1EB-4634-433C-92C2-FBA20D711863}"/>
              </a:ext>
            </a:extLst>
          </p:cNvPr>
          <p:cNvPicPr>
            <a:picLocks noChangeAspect="1"/>
          </p:cNvPicPr>
          <p:nvPr/>
        </p:nvPicPr>
        <p:blipFill>
          <a:blip r:embed="rId4"/>
          <a:stretch>
            <a:fillRect/>
          </a:stretch>
        </p:blipFill>
        <p:spPr>
          <a:xfrm>
            <a:off x="574055" y="7778724"/>
            <a:ext cx="6633023" cy="1304657"/>
          </a:xfrm>
          <a:prstGeom prst="rect">
            <a:avLst/>
          </a:prstGeom>
        </p:spPr>
      </p:pic>
      <p:pic>
        <p:nvPicPr>
          <p:cNvPr id="17" name="Picture 16">
            <a:extLst>
              <a:ext uri="{FF2B5EF4-FFF2-40B4-BE49-F238E27FC236}">
                <a16:creationId xmlns:a16="http://schemas.microsoft.com/office/drawing/2014/main" id="{0CAF3E00-F648-453B-A524-199F8FD3264A}"/>
              </a:ext>
            </a:extLst>
          </p:cNvPr>
          <p:cNvPicPr>
            <a:picLocks noChangeAspect="1"/>
          </p:cNvPicPr>
          <p:nvPr/>
        </p:nvPicPr>
        <p:blipFill>
          <a:blip r:embed="rId5"/>
          <a:stretch>
            <a:fillRect/>
          </a:stretch>
        </p:blipFill>
        <p:spPr>
          <a:xfrm>
            <a:off x="574055" y="7797623"/>
            <a:ext cx="6663506" cy="1316850"/>
          </a:xfrm>
          <a:prstGeom prst="rect">
            <a:avLst/>
          </a:prstGeom>
        </p:spPr>
      </p:pic>
      <p:sp>
        <p:nvSpPr>
          <p:cNvPr id="20" name="TextBox 19">
            <a:extLst>
              <a:ext uri="{FF2B5EF4-FFF2-40B4-BE49-F238E27FC236}">
                <a16:creationId xmlns:a16="http://schemas.microsoft.com/office/drawing/2014/main" id="{F3473F62-F09E-4C90-8F3B-6A53DD6615B2}"/>
              </a:ext>
            </a:extLst>
          </p:cNvPr>
          <p:cNvSpPr txBox="1"/>
          <p:nvPr/>
        </p:nvSpPr>
        <p:spPr>
          <a:xfrm>
            <a:off x="376696" y="9427716"/>
            <a:ext cx="7037460" cy="261610"/>
          </a:xfrm>
          <a:prstGeom prst="rect">
            <a:avLst/>
          </a:prstGeom>
          <a:noFill/>
        </p:spPr>
        <p:txBody>
          <a:bodyPr wrap="square" rtlCol="0">
            <a:spAutoFit/>
          </a:bodyPr>
          <a:lstStyle/>
          <a:p>
            <a:pPr algn="r"/>
            <a:r>
              <a:rPr lang="en-US" sz="1100" dirty="0">
                <a:solidFill>
                  <a:schemeClr val="bg1"/>
                </a:solidFill>
                <a:latin typeface="Arial" panose="020B0604020202020204" pitchFamily="34" charset="0"/>
                <a:cs typeface="Arial" panose="020B0604020202020204" pitchFamily="34" charset="0"/>
              </a:rPr>
              <a:t>  Medical    |    Dental     |     Vision     |     Life     |     Disability     |     Retirement                  11</a:t>
            </a:r>
            <a:r>
              <a:rPr lang="en-US" sz="1100" dirty="0">
                <a:solidFill>
                  <a:srgbClr val="17375E"/>
                </a:solidFill>
                <a:latin typeface="Arial" panose="020B0604020202020204" pitchFamily="34" charset="0"/>
                <a:cs typeface="Arial" panose="020B0604020202020204" pitchFamily="34" charset="0"/>
              </a:rPr>
              <a:t>xxxxxxxxxxx</a:t>
            </a:r>
            <a:r>
              <a:rPr lang="en-US" sz="11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1917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21F2058-38FA-45FD-A325-AEFB55C54F78}"/>
              </a:ext>
            </a:extLst>
          </p:cNvPr>
          <p:cNvSpPr>
            <a:spLocks noChangeArrowheads="1"/>
          </p:cNvSpPr>
          <p:nvPr/>
        </p:nvSpPr>
        <p:spPr bwMode="auto">
          <a:xfrm>
            <a:off x="358138" y="440435"/>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10250" name="Rectangle 2"/>
          <p:cNvSpPr>
            <a:spLocks noGrp="1" noChangeArrowheads="1"/>
          </p:cNvSpPr>
          <p:nvPr>
            <p:ph type="title" idx="4294967295"/>
          </p:nvPr>
        </p:nvSpPr>
        <p:spPr bwMode="auto">
          <a:xfrm>
            <a:off x="377188" y="516161"/>
            <a:ext cx="7027742" cy="53337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62" tIns="45579" rIns="91162" bIns="45579"/>
          <a:lstStyle/>
          <a:p>
            <a:pPr algn="l"/>
            <a:r>
              <a:rPr lang="en-US" sz="2000" dirty="0">
                <a:solidFill>
                  <a:srgbClr val="214B7D"/>
                </a:solidFill>
                <a:latin typeface="Arial" panose="020B0604020202020204" pitchFamily="34" charset="0"/>
                <a:cs typeface="Arial" panose="020B0604020202020204" pitchFamily="34" charset="0"/>
              </a:rPr>
              <a:t>403(b) Retirement Plan</a:t>
            </a:r>
            <a:endParaRPr lang="en-US" sz="2800" dirty="0">
              <a:solidFill>
                <a:schemeClr val="bg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6041710-613A-4753-9A86-8154E25EA4D0}"/>
              </a:ext>
            </a:extLst>
          </p:cNvPr>
          <p:cNvSpPr/>
          <p:nvPr/>
        </p:nvSpPr>
        <p:spPr bwMode="auto">
          <a:xfrm>
            <a:off x="405763" y="9345689"/>
            <a:ext cx="7037460" cy="425705"/>
          </a:xfrm>
          <a:prstGeom prst="rect">
            <a:avLst/>
          </a:prstGeom>
          <a:solidFill>
            <a:srgbClr val="17375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extBox 1">
            <a:extLst>
              <a:ext uri="{FF2B5EF4-FFF2-40B4-BE49-F238E27FC236}">
                <a16:creationId xmlns:a16="http://schemas.microsoft.com/office/drawing/2014/main" id="{9DD361ED-974D-49F6-95B3-44F724391F28}"/>
              </a:ext>
            </a:extLst>
          </p:cNvPr>
          <p:cNvSpPr txBox="1"/>
          <p:nvPr/>
        </p:nvSpPr>
        <p:spPr>
          <a:xfrm>
            <a:off x="472438" y="4937167"/>
            <a:ext cx="4027114" cy="110799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The Employee Assistance Program (EAP) is a confidential referral service available to all employees and their immediate household members through Principal, in partnership with Magellan Health.  The program is designed to help those experiencing difficulties which may interfere with personal  health, family relationships, or job responsibilities.</a:t>
            </a:r>
          </a:p>
        </p:txBody>
      </p:sp>
      <p:pic>
        <p:nvPicPr>
          <p:cNvPr id="4" name="Picture 3">
            <a:extLst>
              <a:ext uri="{FF2B5EF4-FFF2-40B4-BE49-F238E27FC236}">
                <a16:creationId xmlns:a16="http://schemas.microsoft.com/office/drawing/2014/main" id="{FE4145A5-BF42-4931-8770-9FB32EAA011C}"/>
              </a:ext>
            </a:extLst>
          </p:cNvPr>
          <p:cNvPicPr>
            <a:picLocks noChangeAspect="1"/>
          </p:cNvPicPr>
          <p:nvPr/>
        </p:nvPicPr>
        <p:blipFill rotWithShape="1">
          <a:blip r:embed="rId3"/>
          <a:srcRect b="21976"/>
          <a:stretch/>
        </p:blipFill>
        <p:spPr>
          <a:xfrm>
            <a:off x="4572000" y="4908293"/>
            <a:ext cx="2445964" cy="1202856"/>
          </a:xfrm>
          <a:prstGeom prst="rect">
            <a:avLst/>
          </a:prstGeom>
        </p:spPr>
      </p:pic>
      <p:sp>
        <p:nvSpPr>
          <p:cNvPr id="10" name="Rectangle 2">
            <a:extLst>
              <a:ext uri="{FF2B5EF4-FFF2-40B4-BE49-F238E27FC236}">
                <a16:creationId xmlns:a16="http://schemas.microsoft.com/office/drawing/2014/main" id="{11268C6F-2C8B-47B1-9BD8-537A2E8E7D02}"/>
              </a:ext>
            </a:extLst>
          </p:cNvPr>
          <p:cNvSpPr>
            <a:spLocks noChangeArrowheads="1"/>
          </p:cNvSpPr>
          <p:nvPr/>
        </p:nvSpPr>
        <p:spPr bwMode="auto">
          <a:xfrm>
            <a:off x="351050" y="4197578"/>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11" name="Rectangle 2">
            <a:extLst>
              <a:ext uri="{FF2B5EF4-FFF2-40B4-BE49-F238E27FC236}">
                <a16:creationId xmlns:a16="http://schemas.microsoft.com/office/drawing/2014/main" id="{82079B9D-9AA2-481D-B77B-61145BFCD840}"/>
              </a:ext>
            </a:extLst>
          </p:cNvPr>
          <p:cNvSpPr txBox="1">
            <a:spLocks noChangeArrowheads="1"/>
          </p:cNvSpPr>
          <p:nvPr/>
        </p:nvSpPr>
        <p:spPr bwMode="auto">
          <a:xfrm>
            <a:off x="351050" y="4279679"/>
            <a:ext cx="7027742" cy="53337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62" tIns="45579" rIns="91162" bIns="45579"/>
          <a:lstStyle>
            <a:lvl1pPr algn="ctr" defTabSz="1014413" rtl="0" eaLnBrk="0" fontAlgn="base" hangingPunct="0">
              <a:spcBef>
                <a:spcPct val="0"/>
              </a:spcBef>
              <a:spcAft>
                <a:spcPct val="0"/>
              </a:spcAft>
              <a:defRPr sz="4900">
                <a:solidFill>
                  <a:schemeClr val="tx2"/>
                </a:solidFill>
                <a:latin typeface="+mj-lt"/>
                <a:ea typeface="+mj-ea"/>
                <a:cs typeface="+mj-cs"/>
              </a:defRPr>
            </a:lvl1pPr>
            <a:lvl2pPr algn="ctr" defTabSz="1014413" rtl="0" eaLnBrk="0" fontAlgn="base" hangingPunct="0">
              <a:spcBef>
                <a:spcPct val="0"/>
              </a:spcBef>
              <a:spcAft>
                <a:spcPct val="0"/>
              </a:spcAft>
              <a:defRPr sz="4900">
                <a:solidFill>
                  <a:schemeClr val="tx2"/>
                </a:solidFill>
                <a:latin typeface="Times" charset="0"/>
              </a:defRPr>
            </a:lvl2pPr>
            <a:lvl3pPr algn="ctr" defTabSz="1014413" rtl="0" eaLnBrk="0" fontAlgn="base" hangingPunct="0">
              <a:spcBef>
                <a:spcPct val="0"/>
              </a:spcBef>
              <a:spcAft>
                <a:spcPct val="0"/>
              </a:spcAft>
              <a:defRPr sz="4900">
                <a:solidFill>
                  <a:schemeClr val="tx2"/>
                </a:solidFill>
                <a:latin typeface="Times" charset="0"/>
              </a:defRPr>
            </a:lvl3pPr>
            <a:lvl4pPr algn="ctr" defTabSz="1014413" rtl="0" eaLnBrk="0" fontAlgn="base" hangingPunct="0">
              <a:spcBef>
                <a:spcPct val="0"/>
              </a:spcBef>
              <a:spcAft>
                <a:spcPct val="0"/>
              </a:spcAft>
              <a:defRPr sz="4900">
                <a:solidFill>
                  <a:schemeClr val="tx2"/>
                </a:solidFill>
                <a:latin typeface="Times" charset="0"/>
              </a:defRPr>
            </a:lvl4pPr>
            <a:lvl5pPr algn="ctr" defTabSz="1014413" rtl="0" eaLnBrk="0" fontAlgn="base" hangingPunct="0">
              <a:spcBef>
                <a:spcPct val="0"/>
              </a:spcBef>
              <a:spcAft>
                <a:spcPct val="0"/>
              </a:spcAft>
              <a:defRPr sz="4900">
                <a:solidFill>
                  <a:schemeClr val="tx2"/>
                </a:solidFill>
                <a:latin typeface="Times" charset="0"/>
              </a:defRPr>
            </a:lvl5pPr>
            <a:lvl6pPr marL="455757" algn="ctr" defTabSz="1015963" rtl="0" fontAlgn="base">
              <a:spcBef>
                <a:spcPct val="0"/>
              </a:spcBef>
              <a:spcAft>
                <a:spcPct val="0"/>
              </a:spcAft>
              <a:defRPr sz="4900">
                <a:solidFill>
                  <a:schemeClr val="tx2"/>
                </a:solidFill>
                <a:latin typeface="Times" charset="0"/>
              </a:defRPr>
            </a:lvl6pPr>
            <a:lvl7pPr marL="911513" algn="ctr" defTabSz="1015963" rtl="0" fontAlgn="base">
              <a:spcBef>
                <a:spcPct val="0"/>
              </a:spcBef>
              <a:spcAft>
                <a:spcPct val="0"/>
              </a:spcAft>
              <a:defRPr sz="4900">
                <a:solidFill>
                  <a:schemeClr val="tx2"/>
                </a:solidFill>
                <a:latin typeface="Times" charset="0"/>
              </a:defRPr>
            </a:lvl7pPr>
            <a:lvl8pPr marL="1367274" algn="ctr" defTabSz="1015963" rtl="0" fontAlgn="base">
              <a:spcBef>
                <a:spcPct val="0"/>
              </a:spcBef>
              <a:spcAft>
                <a:spcPct val="0"/>
              </a:spcAft>
              <a:defRPr sz="4900">
                <a:solidFill>
                  <a:schemeClr val="tx2"/>
                </a:solidFill>
                <a:latin typeface="Times" charset="0"/>
              </a:defRPr>
            </a:lvl8pPr>
            <a:lvl9pPr marL="1823030" algn="ctr" defTabSz="1015963" rtl="0" fontAlgn="base">
              <a:spcBef>
                <a:spcPct val="0"/>
              </a:spcBef>
              <a:spcAft>
                <a:spcPct val="0"/>
              </a:spcAft>
              <a:defRPr sz="4900">
                <a:solidFill>
                  <a:schemeClr val="tx2"/>
                </a:solidFill>
                <a:latin typeface="Times" charset="0"/>
              </a:defRPr>
            </a:lvl9pPr>
          </a:lstStyle>
          <a:p>
            <a:pPr algn="l"/>
            <a:r>
              <a:rPr lang="en-US" sz="2000" kern="0" dirty="0">
                <a:solidFill>
                  <a:srgbClr val="214B7D"/>
                </a:solidFill>
                <a:latin typeface="Arial" panose="020B0604020202020204" pitchFamily="34" charset="0"/>
                <a:cs typeface="Arial" panose="020B0604020202020204" pitchFamily="34" charset="0"/>
              </a:rPr>
              <a:t>Employee Assistance Program (EAP)</a:t>
            </a:r>
            <a:br>
              <a:rPr lang="en-US" sz="2800" kern="0" dirty="0">
                <a:solidFill>
                  <a:schemeClr val="bg1"/>
                </a:solidFill>
                <a:latin typeface="Calibri" panose="020F0502020204030204" pitchFamily="34" charset="0"/>
                <a:cs typeface="Calibri" panose="020F0502020204030204" pitchFamily="34" charset="0"/>
              </a:rPr>
            </a:br>
            <a:endParaRPr lang="en-US" sz="2800" kern="0"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E0244EE-FEDB-41C3-A524-081BE8543B6B}"/>
              </a:ext>
            </a:extLst>
          </p:cNvPr>
          <p:cNvSpPr txBox="1"/>
          <p:nvPr/>
        </p:nvSpPr>
        <p:spPr>
          <a:xfrm>
            <a:off x="443863" y="1295418"/>
            <a:ext cx="4572000" cy="2292935"/>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All employees are eligible to participate in the Upper Valley Haven 403(b) retirement plan through the Vanguard on their first day of employment.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To contribute to your plan, you will be asked to complete a salary deferral agreement to indicate how much of your income you wish to defer to your plan.  Contributions will be deducted from your paycheck on a pre-tax basis.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Your contribution to your 403(b) plan may not exceed $20,500 for the 2022 calendar year.  Annual limitations are set by the IRS and are subject to change.  If you are at least 50 </a:t>
            </a:r>
            <a:r>
              <a:rPr lang="en-US" sz="1100">
                <a:latin typeface="Arial" panose="020B0604020202020204" pitchFamily="34" charset="0"/>
                <a:cs typeface="Arial" panose="020B0604020202020204" pitchFamily="34" charset="0"/>
              </a:rPr>
              <a:t>years old</a:t>
            </a:r>
            <a:r>
              <a:rPr lang="en-US" sz="1100" dirty="0">
                <a:latin typeface="Arial" panose="020B0604020202020204" pitchFamily="34" charset="0"/>
                <a:cs typeface="Arial" panose="020B0604020202020204" pitchFamily="34" charset="0"/>
              </a:rPr>
              <a:t>, you may make an additional catch-up contribution of $6,500.  </a:t>
            </a:r>
          </a:p>
        </p:txBody>
      </p:sp>
      <p:pic>
        <p:nvPicPr>
          <p:cNvPr id="7" name="Picture 6">
            <a:extLst>
              <a:ext uri="{FF2B5EF4-FFF2-40B4-BE49-F238E27FC236}">
                <a16:creationId xmlns:a16="http://schemas.microsoft.com/office/drawing/2014/main" id="{4702883F-0F3B-4DB9-9516-C9BC7973A226}"/>
              </a:ext>
            </a:extLst>
          </p:cNvPr>
          <p:cNvPicPr>
            <a:picLocks noChangeAspect="1"/>
          </p:cNvPicPr>
          <p:nvPr/>
        </p:nvPicPr>
        <p:blipFill rotWithShape="1">
          <a:blip r:embed="rId4"/>
          <a:srcRect t="25635" b="26222"/>
          <a:stretch/>
        </p:blipFill>
        <p:spPr>
          <a:xfrm>
            <a:off x="5638800" y="3626342"/>
            <a:ext cx="1524000" cy="384268"/>
          </a:xfrm>
          <a:prstGeom prst="rect">
            <a:avLst/>
          </a:prstGeom>
        </p:spPr>
      </p:pic>
      <p:pic>
        <p:nvPicPr>
          <p:cNvPr id="8" name="Picture 7">
            <a:extLst>
              <a:ext uri="{FF2B5EF4-FFF2-40B4-BE49-F238E27FC236}">
                <a16:creationId xmlns:a16="http://schemas.microsoft.com/office/drawing/2014/main" id="{75999A01-FAB4-4853-8562-BC347BBDBADB}"/>
              </a:ext>
            </a:extLst>
          </p:cNvPr>
          <p:cNvPicPr>
            <a:picLocks noChangeAspect="1"/>
          </p:cNvPicPr>
          <p:nvPr/>
        </p:nvPicPr>
        <p:blipFill>
          <a:blip r:embed="rId5"/>
          <a:stretch>
            <a:fillRect/>
          </a:stretch>
        </p:blipFill>
        <p:spPr>
          <a:xfrm>
            <a:off x="5191125" y="1314450"/>
            <a:ext cx="2055439" cy="1930715"/>
          </a:xfrm>
          <a:prstGeom prst="rect">
            <a:avLst/>
          </a:prstGeom>
        </p:spPr>
      </p:pic>
      <p:sp>
        <p:nvSpPr>
          <p:cNvPr id="15" name="TextBox 14">
            <a:extLst>
              <a:ext uri="{FF2B5EF4-FFF2-40B4-BE49-F238E27FC236}">
                <a16:creationId xmlns:a16="http://schemas.microsoft.com/office/drawing/2014/main" id="{EE2FB850-E147-49E6-A283-3D8B233AD281}"/>
              </a:ext>
            </a:extLst>
          </p:cNvPr>
          <p:cNvSpPr txBox="1"/>
          <p:nvPr/>
        </p:nvSpPr>
        <p:spPr>
          <a:xfrm>
            <a:off x="3351678" y="6404500"/>
            <a:ext cx="4027114" cy="2600712"/>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Licensed professionals provide confidential support and guidance by phone or online, to assist with concerns, such as:</a:t>
            </a:r>
          </a:p>
          <a:p>
            <a:r>
              <a:rPr lang="en-US" sz="600" dirty="0">
                <a:latin typeface="Arial" panose="020B0604020202020204" pitchFamily="34" charset="0"/>
                <a:cs typeface="Arial" panose="020B0604020202020204" pitchFamily="34" charset="0"/>
              </a:rPr>
              <a:t>          </a:t>
            </a:r>
          </a:p>
          <a:p>
            <a:pPr marL="627063"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Family, relationship, and parenting issues</a:t>
            </a:r>
          </a:p>
          <a:p>
            <a:pPr marL="627063"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Basic child and elder care needs</a:t>
            </a:r>
          </a:p>
          <a:p>
            <a:pPr marL="627063"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Emotional and stress-related issues</a:t>
            </a:r>
          </a:p>
          <a:p>
            <a:pPr marL="627063"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Conflicts at work or home</a:t>
            </a:r>
          </a:p>
          <a:p>
            <a:pPr marL="627063"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Alcohol and drug dependencies</a:t>
            </a:r>
          </a:p>
          <a:p>
            <a:pPr marL="627063"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Personal development and general wellness</a:t>
            </a:r>
          </a:p>
          <a:p>
            <a:r>
              <a:rPr lang="en-US" sz="1400" dirty="0">
                <a:latin typeface="Arial" panose="020B0604020202020204" pitchFamily="34" charset="0"/>
                <a:cs typeface="Arial" panose="020B0604020202020204" pitchFamily="34" charset="0"/>
              </a:rPr>
              <a:t>                            </a:t>
            </a:r>
          </a:p>
          <a:p>
            <a:r>
              <a:rPr lang="en-US" sz="10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                     Available 24/7 by phone or online:   </a:t>
            </a:r>
          </a:p>
          <a:p>
            <a:r>
              <a:rPr lang="en-US" sz="900" b="1" dirty="0">
                <a:latin typeface="Arial" panose="020B0604020202020204" pitchFamily="34" charset="0"/>
                <a:cs typeface="Arial" panose="020B0604020202020204" pitchFamily="34" charset="0"/>
              </a:rPr>
              <a:t>        </a:t>
            </a:r>
          </a:p>
          <a:p>
            <a:r>
              <a:rPr lang="en-US" sz="1100" b="1" dirty="0">
                <a:latin typeface="Arial" panose="020B0604020202020204" pitchFamily="34" charset="0"/>
                <a:cs typeface="Arial" panose="020B0604020202020204" pitchFamily="34" charset="0"/>
              </a:rPr>
              <a:t>                                      800-450-1327 </a:t>
            </a:r>
          </a:p>
          <a:p>
            <a:r>
              <a:rPr lang="en-US" sz="900" b="1" dirty="0">
                <a:latin typeface="Arial" panose="020B0604020202020204" pitchFamily="34" charset="0"/>
                <a:cs typeface="Arial" panose="020B0604020202020204" pitchFamily="34" charset="0"/>
              </a:rPr>
              <a:t>          </a:t>
            </a:r>
          </a:p>
          <a:p>
            <a:r>
              <a:rPr lang="en-US" sz="1100" b="1" spc="10" dirty="0">
                <a:solidFill>
                  <a:srgbClr val="0070C0"/>
                </a:solidFill>
                <a:latin typeface="Arial" panose="020B0604020202020204" pitchFamily="34" charset="0"/>
                <a:cs typeface="Arial" panose="020B0604020202020204" pitchFamily="34" charset="0"/>
              </a:rPr>
              <a:t>                      www.magellanhealth.com/member</a:t>
            </a:r>
            <a:endParaRPr lang="en-US" sz="11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43A22E3-FDCD-447E-9C11-84C9435A5831}"/>
              </a:ext>
            </a:extLst>
          </p:cNvPr>
          <p:cNvPicPr>
            <a:picLocks noChangeAspect="1"/>
          </p:cNvPicPr>
          <p:nvPr/>
        </p:nvPicPr>
        <p:blipFill>
          <a:blip r:embed="rId6"/>
          <a:stretch>
            <a:fillRect/>
          </a:stretch>
        </p:blipFill>
        <p:spPr>
          <a:xfrm rot="21341287">
            <a:off x="694236" y="6506113"/>
            <a:ext cx="2367045" cy="2340523"/>
          </a:xfrm>
          <a:prstGeom prst="rect">
            <a:avLst/>
          </a:prstGeom>
        </p:spPr>
      </p:pic>
      <p:sp>
        <p:nvSpPr>
          <p:cNvPr id="17" name="TextBox 16">
            <a:extLst>
              <a:ext uri="{FF2B5EF4-FFF2-40B4-BE49-F238E27FC236}">
                <a16:creationId xmlns:a16="http://schemas.microsoft.com/office/drawing/2014/main" id="{FB2F884B-6869-4678-A46F-F8735C221772}"/>
              </a:ext>
            </a:extLst>
          </p:cNvPr>
          <p:cNvSpPr txBox="1"/>
          <p:nvPr/>
        </p:nvSpPr>
        <p:spPr>
          <a:xfrm>
            <a:off x="397947" y="9419568"/>
            <a:ext cx="6987933" cy="292388"/>
          </a:xfrm>
          <a:prstGeom prst="rect">
            <a:avLst/>
          </a:prstGeom>
          <a:noFill/>
        </p:spPr>
        <p:txBody>
          <a:bodyPr wrap="square" rtlCol="0">
            <a:spAutoFit/>
          </a:bodyPr>
          <a:lstStyle/>
          <a:p>
            <a:r>
              <a:rPr lang="en-US" sz="1300" dirty="0">
                <a:solidFill>
                  <a:schemeClr val="bg1"/>
                </a:solidFill>
                <a:latin typeface="Calibri" panose="020F0502020204030204" pitchFamily="34" charset="0"/>
                <a:cs typeface="Calibri" panose="020F0502020204030204" pitchFamily="34" charset="0"/>
              </a:rPr>
              <a:t>               12                  </a:t>
            </a:r>
            <a:r>
              <a:rPr lang="en-US" sz="1100" dirty="0">
                <a:solidFill>
                  <a:schemeClr val="bg1"/>
                </a:solidFill>
                <a:latin typeface="Arial" panose="020B0604020202020204" pitchFamily="34" charset="0"/>
                <a:cs typeface="Arial" panose="020B0604020202020204" pitchFamily="34" charset="0"/>
              </a:rPr>
              <a:t>Medical    |    Dental    |    Vision    |    Life    |    Disability    |    Retirement</a:t>
            </a:r>
          </a:p>
        </p:txBody>
      </p:sp>
    </p:spTree>
    <p:extLst>
      <p:ext uri="{BB962C8B-B14F-4D97-AF65-F5344CB8AC3E}">
        <p14:creationId xmlns:p14="http://schemas.microsoft.com/office/powerpoint/2010/main" val="370138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21F2058-38FA-45FD-A325-AEFB55C54F78}"/>
              </a:ext>
            </a:extLst>
          </p:cNvPr>
          <p:cNvSpPr>
            <a:spLocks noChangeArrowheads="1"/>
          </p:cNvSpPr>
          <p:nvPr/>
        </p:nvSpPr>
        <p:spPr bwMode="auto">
          <a:xfrm>
            <a:off x="367470" y="437752"/>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9" name="Rectangle 8">
            <a:extLst>
              <a:ext uri="{FF2B5EF4-FFF2-40B4-BE49-F238E27FC236}">
                <a16:creationId xmlns:a16="http://schemas.microsoft.com/office/drawing/2014/main" id="{76041710-613A-4753-9A86-8154E25EA4D0}"/>
              </a:ext>
            </a:extLst>
          </p:cNvPr>
          <p:cNvSpPr/>
          <p:nvPr/>
        </p:nvSpPr>
        <p:spPr bwMode="auto">
          <a:xfrm>
            <a:off x="371837" y="9341096"/>
            <a:ext cx="7037460" cy="425705"/>
          </a:xfrm>
          <a:prstGeom prst="rect">
            <a:avLst/>
          </a:prstGeom>
          <a:solidFill>
            <a:srgbClr val="17375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Rectangle 2">
            <a:extLst>
              <a:ext uri="{FF2B5EF4-FFF2-40B4-BE49-F238E27FC236}">
                <a16:creationId xmlns:a16="http://schemas.microsoft.com/office/drawing/2014/main" id="{B4D15976-920F-4F29-A13F-1B0988844A1D}"/>
              </a:ext>
            </a:extLst>
          </p:cNvPr>
          <p:cNvSpPr txBox="1">
            <a:spLocks noChangeArrowheads="1"/>
          </p:cNvSpPr>
          <p:nvPr/>
        </p:nvSpPr>
        <p:spPr bwMode="auto">
          <a:xfrm>
            <a:off x="420950" y="518002"/>
            <a:ext cx="6960085" cy="3932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62" tIns="45579" rIns="91162" bIns="45579"/>
          <a:lstStyle>
            <a:lvl1pPr algn="ctr" defTabSz="1014413" rtl="0" eaLnBrk="0" fontAlgn="base" hangingPunct="0">
              <a:spcBef>
                <a:spcPct val="0"/>
              </a:spcBef>
              <a:spcAft>
                <a:spcPct val="0"/>
              </a:spcAft>
              <a:defRPr sz="4900">
                <a:solidFill>
                  <a:schemeClr val="tx2"/>
                </a:solidFill>
                <a:latin typeface="+mj-lt"/>
                <a:ea typeface="+mj-ea"/>
                <a:cs typeface="+mj-cs"/>
              </a:defRPr>
            </a:lvl1pPr>
            <a:lvl2pPr algn="ctr" defTabSz="1014413" rtl="0" eaLnBrk="0" fontAlgn="base" hangingPunct="0">
              <a:spcBef>
                <a:spcPct val="0"/>
              </a:spcBef>
              <a:spcAft>
                <a:spcPct val="0"/>
              </a:spcAft>
              <a:defRPr sz="4900">
                <a:solidFill>
                  <a:schemeClr val="tx2"/>
                </a:solidFill>
                <a:latin typeface="Times" charset="0"/>
              </a:defRPr>
            </a:lvl2pPr>
            <a:lvl3pPr algn="ctr" defTabSz="1014413" rtl="0" eaLnBrk="0" fontAlgn="base" hangingPunct="0">
              <a:spcBef>
                <a:spcPct val="0"/>
              </a:spcBef>
              <a:spcAft>
                <a:spcPct val="0"/>
              </a:spcAft>
              <a:defRPr sz="4900">
                <a:solidFill>
                  <a:schemeClr val="tx2"/>
                </a:solidFill>
                <a:latin typeface="Times" charset="0"/>
              </a:defRPr>
            </a:lvl3pPr>
            <a:lvl4pPr algn="ctr" defTabSz="1014413" rtl="0" eaLnBrk="0" fontAlgn="base" hangingPunct="0">
              <a:spcBef>
                <a:spcPct val="0"/>
              </a:spcBef>
              <a:spcAft>
                <a:spcPct val="0"/>
              </a:spcAft>
              <a:defRPr sz="4900">
                <a:solidFill>
                  <a:schemeClr val="tx2"/>
                </a:solidFill>
                <a:latin typeface="Times" charset="0"/>
              </a:defRPr>
            </a:lvl4pPr>
            <a:lvl5pPr algn="ctr" defTabSz="1014413" rtl="0" eaLnBrk="0" fontAlgn="base" hangingPunct="0">
              <a:spcBef>
                <a:spcPct val="0"/>
              </a:spcBef>
              <a:spcAft>
                <a:spcPct val="0"/>
              </a:spcAft>
              <a:defRPr sz="4900">
                <a:solidFill>
                  <a:schemeClr val="tx2"/>
                </a:solidFill>
                <a:latin typeface="Times" charset="0"/>
              </a:defRPr>
            </a:lvl5pPr>
            <a:lvl6pPr marL="455757" algn="ctr" defTabSz="1015963" rtl="0" fontAlgn="base">
              <a:spcBef>
                <a:spcPct val="0"/>
              </a:spcBef>
              <a:spcAft>
                <a:spcPct val="0"/>
              </a:spcAft>
              <a:defRPr sz="4900">
                <a:solidFill>
                  <a:schemeClr val="tx2"/>
                </a:solidFill>
                <a:latin typeface="Times" charset="0"/>
              </a:defRPr>
            </a:lvl6pPr>
            <a:lvl7pPr marL="911513" algn="ctr" defTabSz="1015963" rtl="0" fontAlgn="base">
              <a:spcBef>
                <a:spcPct val="0"/>
              </a:spcBef>
              <a:spcAft>
                <a:spcPct val="0"/>
              </a:spcAft>
              <a:defRPr sz="4900">
                <a:solidFill>
                  <a:schemeClr val="tx2"/>
                </a:solidFill>
                <a:latin typeface="Times" charset="0"/>
              </a:defRPr>
            </a:lvl7pPr>
            <a:lvl8pPr marL="1367274" algn="ctr" defTabSz="1015963" rtl="0" fontAlgn="base">
              <a:spcBef>
                <a:spcPct val="0"/>
              </a:spcBef>
              <a:spcAft>
                <a:spcPct val="0"/>
              </a:spcAft>
              <a:defRPr sz="4900">
                <a:solidFill>
                  <a:schemeClr val="tx2"/>
                </a:solidFill>
                <a:latin typeface="Times" charset="0"/>
              </a:defRPr>
            </a:lvl8pPr>
            <a:lvl9pPr marL="1823030" algn="ctr" defTabSz="1015963" rtl="0" fontAlgn="base">
              <a:spcBef>
                <a:spcPct val="0"/>
              </a:spcBef>
              <a:spcAft>
                <a:spcPct val="0"/>
              </a:spcAft>
              <a:defRPr sz="4900">
                <a:solidFill>
                  <a:schemeClr val="tx2"/>
                </a:solidFill>
                <a:latin typeface="Times" charset="0"/>
              </a:defRPr>
            </a:lvl9pPr>
          </a:lstStyle>
          <a:p>
            <a:pPr algn="r"/>
            <a:r>
              <a:rPr lang="en-US" sz="2000" kern="0" dirty="0" err="1">
                <a:solidFill>
                  <a:srgbClr val="214B7D"/>
                </a:solidFill>
                <a:latin typeface="Arial" panose="020B0604020202020204" pitchFamily="34" charset="0"/>
                <a:cs typeface="Arial" panose="020B0604020202020204" pitchFamily="34" charset="0"/>
              </a:rPr>
              <a:t>GradFin</a:t>
            </a:r>
            <a:endParaRPr lang="en-US" sz="2000" kern="0" dirty="0">
              <a:solidFill>
                <a:srgbClr val="214B7D"/>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1998248-22CB-4A4E-9F41-6773C38327C6}"/>
              </a:ext>
            </a:extLst>
          </p:cNvPr>
          <p:cNvSpPr txBox="1"/>
          <p:nvPr/>
        </p:nvSpPr>
        <p:spPr>
          <a:xfrm>
            <a:off x="477078" y="1116569"/>
            <a:ext cx="6808525" cy="4062651"/>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The Upper Valley Haven offers a tuition assistance program designed to help employees repay student loan debit and improve their financial wellbeing through consultation services with </a:t>
            </a:r>
            <a:r>
              <a:rPr lang="en-US" sz="1100" dirty="0" err="1">
                <a:latin typeface="Arial" panose="020B0604020202020204" pitchFamily="34" charset="0"/>
                <a:cs typeface="Arial" panose="020B0604020202020204" pitchFamily="34" charset="0"/>
              </a:rPr>
              <a:t>GradFin</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GradFin</a:t>
            </a:r>
            <a:r>
              <a:rPr lang="en-US" sz="1100" dirty="0">
                <a:latin typeface="Arial" panose="020B0604020202020204" pitchFamily="34" charset="0"/>
                <a:cs typeface="Arial" panose="020B0604020202020204" pitchFamily="34" charset="0"/>
              </a:rPr>
              <a:t> is a benefit program that is revolutionizing the way employees can reduce their student loan debt.  This program is available to you at no cost.</a:t>
            </a:r>
          </a:p>
          <a:p>
            <a:endParaRPr lang="en-US" sz="12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Through </a:t>
            </a:r>
            <a:r>
              <a:rPr lang="en-US" sz="1100" dirty="0" err="1">
                <a:latin typeface="Arial" panose="020B0604020202020204" pitchFamily="34" charset="0"/>
                <a:cs typeface="Arial" panose="020B0604020202020204" pitchFamily="34" charset="0"/>
              </a:rPr>
              <a:t>GradFin</a:t>
            </a:r>
            <a:r>
              <a:rPr lang="en-US" sz="1100" dirty="0">
                <a:latin typeface="Arial" panose="020B0604020202020204" pitchFamily="34" charset="0"/>
                <a:cs typeface="Arial" panose="020B0604020202020204" pitchFamily="34" charset="0"/>
              </a:rPr>
              <a:t> you receive:</a:t>
            </a:r>
          </a:p>
          <a:p>
            <a:endParaRPr lang="en-US" sz="1200" dirty="0">
              <a:latin typeface="Arial" panose="020B0604020202020204" pitchFamily="34" charset="0"/>
              <a:cs typeface="Arial" panose="020B0604020202020204" pitchFamily="34" charset="0"/>
            </a:endParaRPr>
          </a:p>
          <a:p>
            <a:pPr marL="627063"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One-on-one education consultations with a </a:t>
            </a:r>
            <a:r>
              <a:rPr lang="en-US" sz="1100" dirty="0" err="1">
                <a:latin typeface="Arial" panose="020B0604020202020204" pitchFamily="34" charset="0"/>
                <a:cs typeface="Arial" panose="020B0604020202020204" pitchFamily="34" charset="0"/>
              </a:rPr>
              <a:t>GradFin</a:t>
            </a:r>
            <a:r>
              <a:rPr lang="en-US" sz="1100" dirty="0">
                <a:latin typeface="Arial" panose="020B0604020202020204" pitchFamily="34" charset="0"/>
                <a:cs typeface="Arial" panose="020B0604020202020204" pitchFamily="34" charset="0"/>
              </a:rPr>
              <a:t> Consultant to review your current loan status and discuss the best payoff option available to you.</a:t>
            </a:r>
          </a:p>
          <a:p>
            <a:pPr lvl="1" indent="0"/>
            <a:r>
              <a:rPr lang="en-US" sz="600" dirty="0">
                <a:latin typeface="Arial" panose="020B0604020202020204" pitchFamily="34" charset="0"/>
                <a:cs typeface="Arial" panose="020B0604020202020204" pitchFamily="34" charset="0"/>
              </a:rPr>
              <a:t>       </a:t>
            </a:r>
          </a:p>
          <a:p>
            <a:pPr marL="627063" lvl="1" indent="-171450">
              <a:buFont typeface="Arial" panose="020B0604020202020204" pitchFamily="34" charset="0"/>
              <a:buChar char="•"/>
            </a:pPr>
            <a:r>
              <a:rPr lang="en-US" sz="1100" dirty="0" err="1">
                <a:latin typeface="Arial" panose="020B0604020202020204" pitchFamily="34" charset="0"/>
                <a:cs typeface="Arial" panose="020B0604020202020204" pitchFamily="34" charset="0"/>
              </a:rPr>
              <a:t>GradFin</a:t>
            </a:r>
            <a:r>
              <a:rPr lang="en-US" sz="1100" dirty="0">
                <a:latin typeface="Arial" panose="020B0604020202020204" pitchFamily="34" charset="0"/>
                <a:cs typeface="Arial" panose="020B0604020202020204" pitchFamily="34" charset="0"/>
              </a:rPr>
              <a:t> will analyze your loans and provide payment and refinancing options for your federal and/or private loans.</a:t>
            </a:r>
          </a:p>
          <a:p>
            <a:pPr lvl="1" indent="0"/>
            <a:r>
              <a:rPr lang="en-US" sz="600" dirty="0">
                <a:latin typeface="Arial" panose="020B0604020202020204" pitchFamily="34" charset="0"/>
                <a:cs typeface="Arial" panose="020B0604020202020204" pitchFamily="34" charset="0"/>
              </a:rPr>
              <a:t>         </a:t>
            </a:r>
          </a:p>
          <a:p>
            <a:pPr marL="627063" lvl="1" indent="-171450">
              <a:buFont typeface="Arial" panose="020B0604020202020204" pitchFamily="34" charset="0"/>
              <a:buChar char="•"/>
            </a:pPr>
            <a:r>
              <a:rPr lang="en-US" sz="1100" dirty="0" err="1">
                <a:latin typeface="Arial" panose="020B0604020202020204" pitchFamily="34" charset="0"/>
                <a:cs typeface="Arial" panose="020B0604020202020204" pitchFamily="34" charset="0"/>
              </a:rPr>
              <a:t>GradFin</a:t>
            </a:r>
            <a:r>
              <a:rPr lang="en-US" sz="1100" dirty="0">
                <a:latin typeface="Arial" panose="020B0604020202020204" pitchFamily="34" charset="0"/>
                <a:cs typeface="Arial" panose="020B0604020202020204" pitchFamily="34" charset="0"/>
              </a:rPr>
              <a:t> will consult with you by phone to determine which loans to refinance and to make recommendations on the best payoff strategies for your remaining loans.</a:t>
            </a:r>
          </a:p>
          <a:p>
            <a:pPr lvl="1" indent="0"/>
            <a:r>
              <a:rPr lang="en-US" sz="600" dirty="0">
                <a:latin typeface="Arial" panose="020B0604020202020204" pitchFamily="34" charset="0"/>
                <a:cs typeface="Arial" panose="020B0604020202020204" pitchFamily="34" charset="0"/>
              </a:rPr>
              <a:t>           </a:t>
            </a:r>
          </a:p>
          <a:p>
            <a:pPr marL="627063" lvl="1" indent="-171450">
              <a:buFont typeface="Arial" panose="020B0604020202020204" pitchFamily="34" charset="0"/>
              <a:buChar char="•"/>
            </a:pPr>
            <a:r>
              <a:rPr lang="en-US" sz="1100" dirty="0" err="1">
                <a:latin typeface="Arial" panose="020B0604020202020204" pitchFamily="34" charset="0"/>
                <a:cs typeface="Arial" panose="020B0604020202020204" pitchFamily="34" charset="0"/>
              </a:rPr>
              <a:t>GradFin</a:t>
            </a:r>
            <a:r>
              <a:rPr lang="en-US" sz="1100" dirty="0">
                <a:latin typeface="Arial" panose="020B0604020202020204" pitchFamily="34" charset="0"/>
                <a:cs typeface="Arial" panose="020B0604020202020204" pitchFamily="34" charset="0"/>
              </a:rPr>
              <a:t> assists in cutting monthly student loan payments to help you put your hard-earned money toward other financial goals.</a:t>
            </a:r>
          </a:p>
          <a:p>
            <a:pPr lvl="1" indent="0"/>
            <a:r>
              <a:rPr lang="en-US" sz="600" dirty="0">
                <a:latin typeface="Arial" panose="020B0604020202020204" pitchFamily="34" charset="0"/>
                <a:cs typeface="Arial" panose="020B0604020202020204" pitchFamily="34" charset="0"/>
              </a:rPr>
              <a:t>           </a:t>
            </a:r>
          </a:p>
          <a:p>
            <a:pPr marL="627063" lvl="1" indent="-171450">
              <a:buFont typeface="Arial" panose="020B0604020202020204" pitchFamily="34" charset="0"/>
              <a:buChar char="•"/>
            </a:pPr>
            <a:r>
              <a:rPr lang="en-US" sz="1100" dirty="0" err="1">
                <a:latin typeface="Arial" panose="020B0604020202020204" pitchFamily="34" charset="0"/>
                <a:cs typeface="Arial" panose="020B0604020202020204" pitchFamily="34" charset="0"/>
              </a:rPr>
              <a:t>GradFin</a:t>
            </a:r>
            <a:r>
              <a:rPr lang="en-US" sz="1100" dirty="0">
                <a:latin typeface="Arial" panose="020B0604020202020204" pitchFamily="34" charset="0"/>
                <a:cs typeface="Arial" panose="020B0604020202020204" pitchFamily="34" charset="0"/>
              </a:rPr>
              <a:t> will work to offer a competitive interest rate reduction when you refinance your loans.</a:t>
            </a:r>
          </a:p>
          <a:p>
            <a:pPr lvl="1" indent="0"/>
            <a:r>
              <a:rPr lang="en-US" sz="600" dirty="0">
                <a:latin typeface="Arial" panose="020B0604020202020204" pitchFamily="34" charset="0"/>
                <a:cs typeface="Arial" panose="020B0604020202020204" pitchFamily="34" charset="0"/>
              </a:rPr>
              <a:t>         </a:t>
            </a:r>
          </a:p>
          <a:p>
            <a:pPr marL="627063" lvl="1" indent="-171450">
              <a:buFont typeface="Arial" panose="020B0604020202020204" pitchFamily="34" charset="0"/>
              <a:buChar char="•"/>
            </a:pPr>
            <a:r>
              <a:rPr lang="en-US" sz="1100" dirty="0" err="1">
                <a:latin typeface="Arial" panose="020B0604020202020204" pitchFamily="34" charset="0"/>
                <a:cs typeface="Arial" panose="020B0604020202020204" pitchFamily="34" charset="0"/>
              </a:rPr>
              <a:t>GradFin</a:t>
            </a:r>
            <a:r>
              <a:rPr lang="en-US" sz="1100" dirty="0">
                <a:latin typeface="Arial" panose="020B0604020202020204" pitchFamily="34" charset="0"/>
                <a:cs typeface="Arial" panose="020B0604020202020204" pitchFamily="34" charset="0"/>
              </a:rPr>
              <a:t> will provide up to a $300 bonus to you when you refinance.  The bonus will be applied to the principal of your closed loan.</a:t>
            </a:r>
          </a:p>
          <a:p>
            <a:pPr lvl="1" indent="0"/>
            <a:r>
              <a:rPr lang="en-US" sz="600" dirty="0">
                <a:latin typeface="Arial" panose="020B0604020202020204" pitchFamily="34" charset="0"/>
                <a:cs typeface="Arial" panose="020B0604020202020204" pitchFamily="34" charset="0"/>
              </a:rPr>
              <a:t>             </a:t>
            </a:r>
          </a:p>
          <a:p>
            <a:pPr marL="627063" lvl="1" indent="-171450">
              <a:buFont typeface="Arial" panose="020B0604020202020204" pitchFamily="34" charset="0"/>
              <a:buChar char="•"/>
            </a:pPr>
            <a:r>
              <a:rPr lang="en-US" sz="1100" dirty="0" err="1">
                <a:latin typeface="Arial" panose="020B0604020202020204" pitchFamily="34" charset="0"/>
                <a:cs typeface="Arial" panose="020B0604020202020204" pitchFamily="34" charset="0"/>
              </a:rPr>
              <a:t>GradFin</a:t>
            </a:r>
            <a:r>
              <a:rPr lang="en-US" sz="1100" dirty="0">
                <a:latin typeface="Arial" panose="020B0604020202020204" pitchFamily="34" charset="0"/>
                <a:cs typeface="Arial" panose="020B0604020202020204" pitchFamily="34" charset="0"/>
              </a:rPr>
              <a:t> will offer the lowest interest rates in the industry through their lending platform which is made up of ten lenders to maximize the chances that you will be approved for a new loan.</a:t>
            </a:r>
          </a:p>
        </p:txBody>
      </p:sp>
      <p:sp>
        <p:nvSpPr>
          <p:cNvPr id="10" name="TextBox 9">
            <a:extLst>
              <a:ext uri="{FF2B5EF4-FFF2-40B4-BE49-F238E27FC236}">
                <a16:creationId xmlns:a16="http://schemas.microsoft.com/office/drawing/2014/main" id="{8640644B-21F8-4BAF-B769-A39B4F7E95A8}"/>
              </a:ext>
            </a:extLst>
          </p:cNvPr>
          <p:cNvSpPr txBox="1"/>
          <p:nvPr/>
        </p:nvSpPr>
        <p:spPr>
          <a:xfrm>
            <a:off x="1780053" y="6874420"/>
            <a:ext cx="4465359" cy="492443"/>
          </a:xfrm>
          <a:prstGeom prst="rect">
            <a:avLst/>
          </a:prstGeom>
          <a:noFill/>
        </p:spPr>
        <p:txBody>
          <a:bodyPr wrap="square" rtlCol="0">
            <a:spAutoFit/>
          </a:bodyPr>
          <a:lstStyle/>
          <a:p>
            <a:pPr algn="ctr"/>
            <a:r>
              <a:rPr lang="en-US" sz="1100" b="1" spc="20" dirty="0">
                <a:latin typeface="Arial" panose="020B0604020202020204" pitchFamily="34" charset="0"/>
                <a:cs typeface="Arial" panose="020B0604020202020204" pitchFamily="34" charset="0"/>
              </a:rPr>
              <a:t>For more information or to schedule your consultation:</a:t>
            </a:r>
          </a:p>
          <a:p>
            <a:pPr algn="ctr"/>
            <a:r>
              <a:rPr lang="en-US" sz="400" b="1" spc="20" dirty="0">
                <a:latin typeface="Arial" panose="020B0604020202020204" pitchFamily="34" charset="0"/>
                <a:cs typeface="Arial" panose="020B0604020202020204" pitchFamily="34" charset="0"/>
              </a:rPr>
              <a:t>          </a:t>
            </a:r>
          </a:p>
          <a:p>
            <a:pPr algn="ctr"/>
            <a:r>
              <a:rPr lang="en-US" sz="1100" spc="10" dirty="0">
                <a:solidFill>
                  <a:srgbClr val="0070C0"/>
                </a:solidFill>
                <a:latin typeface="Arial" panose="020B0604020202020204" pitchFamily="34" charset="0"/>
                <a:cs typeface="Arial" panose="020B0604020202020204" pitchFamily="34" charset="0"/>
              </a:rPr>
              <a:t>www.gradfin.com/trg.html</a:t>
            </a:r>
          </a:p>
        </p:txBody>
      </p:sp>
      <p:sp>
        <p:nvSpPr>
          <p:cNvPr id="11" name="TextBox 10">
            <a:extLst>
              <a:ext uri="{FF2B5EF4-FFF2-40B4-BE49-F238E27FC236}">
                <a16:creationId xmlns:a16="http://schemas.microsoft.com/office/drawing/2014/main" id="{A980F43A-11E8-4C87-9DC8-6A5F561F5929}"/>
              </a:ext>
            </a:extLst>
          </p:cNvPr>
          <p:cNvSpPr txBox="1"/>
          <p:nvPr/>
        </p:nvSpPr>
        <p:spPr>
          <a:xfrm>
            <a:off x="2514600" y="7719417"/>
            <a:ext cx="4724400" cy="969496"/>
          </a:xfrm>
          <a:prstGeom prst="rect">
            <a:avLst/>
          </a:prstGeom>
          <a:noFill/>
        </p:spPr>
        <p:txBody>
          <a:bodyPr wrap="square" rtlCol="0">
            <a:spAutoFit/>
          </a:bodyPr>
          <a:lstStyle/>
          <a:p>
            <a:r>
              <a:rPr lang="en-US" sz="1100" u="sng" dirty="0">
                <a:latin typeface="Arial" panose="020B0604020202020204" pitchFamily="34" charset="0"/>
                <a:cs typeface="Arial" panose="020B0604020202020204" pitchFamily="34" charset="0"/>
              </a:rPr>
              <a:t>Eligibility</a:t>
            </a:r>
            <a:r>
              <a:rPr lang="en-US" sz="1100" dirty="0">
                <a:latin typeface="Arial" panose="020B0604020202020204" pitchFamily="34" charset="0"/>
                <a:cs typeface="Arial" panose="020B0604020202020204" pitchFamily="34" charset="0"/>
              </a:rPr>
              <a:t>:</a:t>
            </a:r>
          </a:p>
          <a:p>
            <a:r>
              <a:rPr lang="en-US" sz="2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To participate in the benefit, you must be an employee of Upper Valley Haven and must be at least 21 years old.  Student loans held by an employee’s dependent are not eligible for </a:t>
            </a:r>
            <a:r>
              <a:rPr lang="en-US" sz="1100" dirty="0" err="1">
                <a:latin typeface="Arial" panose="020B0604020202020204" pitchFamily="34" charset="0"/>
                <a:cs typeface="Arial" panose="020B0604020202020204" pitchFamily="34" charset="0"/>
              </a:rPr>
              <a:t>GradFin</a:t>
            </a:r>
            <a:r>
              <a:rPr lang="en-US" sz="1100" dirty="0">
                <a:latin typeface="Arial" panose="020B0604020202020204" pitchFamily="34" charset="0"/>
                <a:cs typeface="Arial" panose="020B0604020202020204" pitchFamily="34" charset="0"/>
              </a:rPr>
              <a:t> services unless the employee is also a co-signer of the loan.</a:t>
            </a:r>
          </a:p>
        </p:txBody>
      </p:sp>
      <p:pic>
        <p:nvPicPr>
          <p:cNvPr id="3" name="Picture 2">
            <a:extLst>
              <a:ext uri="{FF2B5EF4-FFF2-40B4-BE49-F238E27FC236}">
                <a16:creationId xmlns:a16="http://schemas.microsoft.com/office/drawing/2014/main" id="{9C391436-47F0-4BE4-BF26-1EDAF2D8D2D5}"/>
              </a:ext>
            </a:extLst>
          </p:cNvPr>
          <p:cNvPicPr>
            <a:picLocks noChangeAspect="1"/>
          </p:cNvPicPr>
          <p:nvPr/>
        </p:nvPicPr>
        <p:blipFill>
          <a:blip r:embed="rId3"/>
          <a:stretch>
            <a:fillRect/>
          </a:stretch>
        </p:blipFill>
        <p:spPr>
          <a:xfrm>
            <a:off x="1066800" y="7810939"/>
            <a:ext cx="1091279" cy="786452"/>
          </a:xfrm>
          <a:prstGeom prst="rect">
            <a:avLst/>
          </a:prstGeom>
        </p:spPr>
      </p:pic>
      <p:sp>
        <p:nvSpPr>
          <p:cNvPr id="12" name="TextBox 11">
            <a:extLst>
              <a:ext uri="{FF2B5EF4-FFF2-40B4-BE49-F238E27FC236}">
                <a16:creationId xmlns:a16="http://schemas.microsoft.com/office/drawing/2014/main" id="{C39E96DC-3E1E-4474-A5EF-DA51600FFE19}"/>
              </a:ext>
            </a:extLst>
          </p:cNvPr>
          <p:cNvSpPr txBox="1"/>
          <p:nvPr/>
        </p:nvSpPr>
        <p:spPr>
          <a:xfrm>
            <a:off x="381675" y="9432618"/>
            <a:ext cx="7037460" cy="261610"/>
          </a:xfrm>
          <a:prstGeom prst="rect">
            <a:avLst/>
          </a:prstGeom>
          <a:noFill/>
        </p:spPr>
        <p:txBody>
          <a:bodyPr wrap="square" rtlCol="0">
            <a:spAutoFit/>
          </a:bodyPr>
          <a:lstStyle/>
          <a:p>
            <a:pPr algn="r"/>
            <a:r>
              <a:rPr lang="en-US" sz="1100" dirty="0">
                <a:solidFill>
                  <a:schemeClr val="bg1"/>
                </a:solidFill>
                <a:latin typeface="Arial" panose="020B0604020202020204" pitchFamily="34" charset="0"/>
                <a:cs typeface="Arial" panose="020B0604020202020204" pitchFamily="34" charset="0"/>
              </a:rPr>
              <a:t> Medical    |    Dental     |     Vision     |     Life     |     Disability     |     Retirement                  13</a:t>
            </a:r>
            <a:r>
              <a:rPr lang="en-US" sz="1100" dirty="0">
                <a:solidFill>
                  <a:srgbClr val="17375E"/>
                </a:solidFill>
                <a:latin typeface="Arial" panose="020B0604020202020204" pitchFamily="34" charset="0"/>
                <a:cs typeface="Arial" panose="020B0604020202020204" pitchFamily="34" charset="0"/>
              </a:rPr>
              <a:t>xxxxxxxxxxx</a:t>
            </a:r>
            <a:r>
              <a:rPr lang="en-US" sz="1100" dirty="0">
                <a:solidFill>
                  <a:schemeClr val="bg1"/>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DADC9A15-4C71-46EA-89E0-C41196F107DC}"/>
              </a:ext>
            </a:extLst>
          </p:cNvPr>
          <p:cNvPicPr>
            <a:picLocks noChangeAspect="1"/>
          </p:cNvPicPr>
          <p:nvPr/>
        </p:nvPicPr>
        <p:blipFill>
          <a:blip r:embed="rId4"/>
          <a:stretch>
            <a:fillRect/>
          </a:stretch>
        </p:blipFill>
        <p:spPr>
          <a:xfrm>
            <a:off x="1993432" y="5412231"/>
            <a:ext cx="4038600" cy="1109635"/>
          </a:xfrm>
          <a:prstGeom prst="rect">
            <a:avLst/>
          </a:prstGeom>
        </p:spPr>
      </p:pic>
    </p:spTree>
    <p:extLst>
      <p:ext uri="{BB962C8B-B14F-4D97-AF65-F5344CB8AC3E}">
        <p14:creationId xmlns:p14="http://schemas.microsoft.com/office/powerpoint/2010/main" val="3346556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21F2058-38FA-45FD-A325-AEFB55C54F78}"/>
              </a:ext>
            </a:extLst>
          </p:cNvPr>
          <p:cNvSpPr>
            <a:spLocks noChangeArrowheads="1"/>
          </p:cNvSpPr>
          <p:nvPr/>
        </p:nvSpPr>
        <p:spPr bwMode="auto">
          <a:xfrm>
            <a:off x="367470" y="437752"/>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9" name="Rectangle 8">
            <a:extLst>
              <a:ext uri="{FF2B5EF4-FFF2-40B4-BE49-F238E27FC236}">
                <a16:creationId xmlns:a16="http://schemas.microsoft.com/office/drawing/2014/main" id="{76041710-613A-4753-9A86-8154E25EA4D0}"/>
              </a:ext>
            </a:extLst>
          </p:cNvPr>
          <p:cNvSpPr/>
          <p:nvPr/>
        </p:nvSpPr>
        <p:spPr bwMode="auto">
          <a:xfrm>
            <a:off x="371837" y="9341096"/>
            <a:ext cx="7037460" cy="425705"/>
          </a:xfrm>
          <a:prstGeom prst="rect">
            <a:avLst/>
          </a:prstGeom>
          <a:solidFill>
            <a:srgbClr val="17375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Rectangle 2">
            <a:extLst>
              <a:ext uri="{FF2B5EF4-FFF2-40B4-BE49-F238E27FC236}">
                <a16:creationId xmlns:a16="http://schemas.microsoft.com/office/drawing/2014/main" id="{B4D15976-920F-4F29-A13F-1B0988844A1D}"/>
              </a:ext>
            </a:extLst>
          </p:cNvPr>
          <p:cNvSpPr txBox="1">
            <a:spLocks noChangeArrowheads="1"/>
          </p:cNvSpPr>
          <p:nvPr/>
        </p:nvSpPr>
        <p:spPr bwMode="auto">
          <a:xfrm>
            <a:off x="363103" y="535903"/>
            <a:ext cx="6985275" cy="44837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62" tIns="45579" rIns="91162" bIns="45579"/>
          <a:lstStyle>
            <a:lvl1pPr algn="ctr" defTabSz="1014413" rtl="0" eaLnBrk="0" fontAlgn="base" hangingPunct="0">
              <a:spcBef>
                <a:spcPct val="0"/>
              </a:spcBef>
              <a:spcAft>
                <a:spcPct val="0"/>
              </a:spcAft>
              <a:defRPr sz="4900">
                <a:solidFill>
                  <a:schemeClr val="tx2"/>
                </a:solidFill>
                <a:latin typeface="+mj-lt"/>
                <a:ea typeface="+mj-ea"/>
                <a:cs typeface="+mj-cs"/>
              </a:defRPr>
            </a:lvl1pPr>
            <a:lvl2pPr algn="ctr" defTabSz="1014413" rtl="0" eaLnBrk="0" fontAlgn="base" hangingPunct="0">
              <a:spcBef>
                <a:spcPct val="0"/>
              </a:spcBef>
              <a:spcAft>
                <a:spcPct val="0"/>
              </a:spcAft>
              <a:defRPr sz="4900">
                <a:solidFill>
                  <a:schemeClr val="tx2"/>
                </a:solidFill>
                <a:latin typeface="Times" charset="0"/>
              </a:defRPr>
            </a:lvl2pPr>
            <a:lvl3pPr algn="ctr" defTabSz="1014413" rtl="0" eaLnBrk="0" fontAlgn="base" hangingPunct="0">
              <a:spcBef>
                <a:spcPct val="0"/>
              </a:spcBef>
              <a:spcAft>
                <a:spcPct val="0"/>
              </a:spcAft>
              <a:defRPr sz="4900">
                <a:solidFill>
                  <a:schemeClr val="tx2"/>
                </a:solidFill>
                <a:latin typeface="Times" charset="0"/>
              </a:defRPr>
            </a:lvl3pPr>
            <a:lvl4pPr algn="ctr" defTabSz="1014413" rtl="0" eaLnBrk="0" fontAlgn="base" hangingPunct="0">
              <a:spcBef>
                <a:spcPct val="0"/>
              </a:spcBef>
              <a:spcAft>
                <a:spcPct val="0"/>
              </a:spcAft>
              <a:defRPr sz="4900">
                <a:solidFill>
                  <a:schemeClr val="tx2"/>
                </a:solidFill>
                <a:latin typeface="Times" charset="0"/>
              </a:defRPr>
            </a:lvl4pPr>
            <a:lvl5pPr algn="ctr" defTabSz="1014413" rtl="0" eaLnBrk="0" fontAlgn="base" hangingPunct="0">
              <a:spcBef>
                <a:spcPct val="0"/>
              </a:spcBef>
              <a:spcAft>
                <a:spcPct val="0"/>
              </a:spcAft>
              <a:defRPr sz="4900">
                <a:solidFill>
                  <a:schemeClr val="tx2"/>
                </a:solidFill>
                <a:latin typeface="Times" charset="0"/>
              </a:defRPr>
            </a:lvl5pPr>
            <a:lvl6pPr marL="455757" algn="ctr" defTabSz="1015963" rtl="0" fontAlgn="base">
              <a:spcBef>
                <a:spcPct val="0"/>
              </a:spcBef>
              <a:spcAft>
                <a:spcPct val="0"/>
              </a:spcAft>
              <a:defRPr sz="4900">
                <a:solidFill>
                  <a:schemeClr val="tx2"/>
                </a:solidFill>
                <a:latin typeface="Times" charset="0"/>
              </a:defRPr>
            </a:lvl6pPr>
            <a:lvl7pPr marL="911513" algn="ctr" defTabSz="1015963" rtl="0" fontAlgn="base">
              <a:spcBef>
                <a:spcPct val="0"/>
              </a:spcBef>
              <a:spcAft>
                <a:spcPct val="0"/>
              </a:spcAft>
              <a:defRPr sz="4900">
                <a:solidFill>
                  <a:schemeClr val="tx2"/>
                </a:solidFill>
                <a:latin typeface="Times" charset="0"/>
              </a:defRPr>
            </a:lvl7pPr>
            <a:lvl8pPr marL="1367274" algn="ctr" defTabSz="1015963" rtl="0" fontAlgn="base">
              <a:spcBef>
                <a:spcPct val="0"/>
              </a:spcBef>
              <a:spcAft>
                <a:spcPct val="0"/>
              </a:spcAft>
              <a:defRPr sz="4900">
                <a:solidFill>
                  <a:schemeClr val="tx2"/>
                </a:solidFill>
                <a:latin typeface="Times" charset="0"/>
              </a:defRPr>
            </a:lvl8pPr>
            <a:lvl9pPr marL="1823030" algn="ctr" defTabSz="1015963" rtl="0" fontAlgn="base">
              <a:spcBef>
                <a:spcPct val="0"/>
              </a:spcBef>
              <a:spcAft>
                <a:spcPct val="0"/>
              </a:spcAft>
              <a:defRPr sz="4900">
                <a:solidFill>
                  <a:schemeClr val="tx2"/>
                </a:solidFill>
                <a:latin typeface="Times" charset="0"/>
              </a:defRPr>
            </a:lvl9pPr>
          </a:lstStyle>
          <a:p>
            <a:pPr algn="r"/>
            <a:r>
              <a:rPr lang="en-US" sz="2000" kern="0" dirty="0">
                <a:solidFill>
                  <a:srgbClr val="214B7D"/>
                </a:solidFill>
                <a:latin typeface="Arial" panose="020B0604020202020204" pitchFamily="34" charset="0"/>
                <a:cs typeface="Arial" panose="020B0604020202020204" pitchFamily="34" charset="0"/>
              </a:rPr>
              <a:t>Additional Information and Notices</a:t>
            </a:r>
          </a:p>
        </p:txBody>
      </p:sp>
      <p:sp>
        <p:nvSpPr>
          <p:cNvPr id="18" name="TextBox 17">
            <a:extLst>
              <a:ext uri="{FF2B5EF4-FFF2-40B4-BE49-F238E27FC236}">
                <a16:creationId xmlns:a16="http://schemas.microsoft.com/office/drawing/2014/main" id="{F4727571-5862-4BF4-91E2-4A22C2EB0F2A}"/>
              </a:ext>
            </a:extLst>
          </p:cNvPr>
          <p:cNvSpPr txBox="1"/>
          <p:nvPr/>
        </p:nvSpPr>
        <p:spPr>
          <a:xfrm>
            <a:off x="338102" y="1108462"/>
            <a:ext cx="7071195" cy="8309967"/>
          </a:xfrm>
          <a:prstGeom prst="rect">
            <a:avLst/>
          </a:prstGeom>
          <a:noFill/>
        </p:spPr>
        <p:txBody>
          <a:bodyPr wrap="square" rtlCol="0">
            <a:spAutoFit/>
          </a:bodyPr>
          <a:lstStyle/>
          <a:p>
            <a:r>
              <a:rPr lang="en-US" sz="1000" b="1" dirty="0">
                <a:solidFill>
                  <a:srgbClr val="17375E"/>
                </a:solidFill>
                <a:latin typeface="Arial" panose="020B0604020202020204" pitchFamily="34" charset="0"/>
                <a:cs typeface="Arial" panose="020B0604020202020204" pitchFamily="34" charset="0"/>
              </a:rPr>
              <a:t>COBRA Information:</a:t>
            </a:r>
          </a:p>
          <a:p>
            <a:pPr algn="just"/>
            <a:r>
              <a:rPr lang="en-US" sz="1000" dirty="0">
                <a:latin typeface="Arial" panose="020B0604020202020204" pitchFamily="34" charset="0"/>
                <a:cs typeface="Arial" panose="020B0604020202020204" pitchFamily="34" charset="0"/>
              </a:rPr>
              <a:t>COBRA continuation coverage is a temporary extension of coverage under the group health plan. The right to COBRA continuation coverage was created by a federal law, the Consolidated Omnibus Budget Reconciliation Act of 1985 (COBRA). COBRA continuation cover age can become available to you when you would otherwise lose your group health coverage. It can also become available to other members of your family who are covered under the Plan when they would otherwise lose their group health coverage. For additional information about your rights and obligations under the Plan and under federal law, you should review the Plan’s Summary Plan Description or contact the Benefits Coordinator in Human Resources.</a:t>
            </a:r>
          </a:p>
          <a:p>
            <a:r>
              <a:rPr lang="en-US" sz="800" dirty="0">
                <a:solidFill>
                  <a:srgbClr val="C00000"/>
                </a:solidFill>
                <a:latin typeface="Arial" panose="020B0604020202020204" pitchFamily="34" charset="0"/>
                <a:cs typeface="Arial" panose="020B0604020202020204" pitchFamily="34" charset="0"/>
              </a:rPr>
              <a:t>     </a:t>
            </a:r>
          </a:p>
          <a:p>
            <a:r>
              <a:rPr lang="en-US" sz="1000" b="1" dirty="0">
                <a:solidFill>
                  <a:srgbClr val="17375E"/>
                </a:solidFill>
                <a:latin typeface="Arial" panose="020B0604020202020204" pitchFamily="34" charset="0"/>
                <a:cs typeface="Arial" panose="020B0604020202020204" pitchFamily="34" charset="0"/>
              </a:rPr>
              <a:t>Health Insurance Marketplace:</a:t>
            </a:r>
          </a:p>
          <a:p>
            <a:pPr algn="just"/>
            <a:r>
              <a:rPr lang="en-US" sz="1000" dirty="0">
                <a:latin typeface="Arial" panose="020B0604020202020204" pitchFamily="34" charset="0"/>
                <a:cs typeface="Arial" panose="020B0604020202020204" pitchFamily="34" charset="0"/>
              </a:rPr>
              <a:t>You may have other options available to you when you lose group health coverage. You may be eligible to buy an individual plan through the Health Insurance Marketplace (www.healthcare.gov). By enrolling in coverage through the Marketplace, you may qualify for lower costs on your monthly premiums and lower out-of-pocket costs. Additionally, you may qualify for a 30- day special enrollment period for another group health plan for which you are eligible (such as a spouse’s plan), even if that plan generally doesn’t accept late enrollees.</a:t>
            </a:r>
          </a:p>
          <a:p>
            <a:r>
              <a:rPr lang="en-US" sz="800" dirty="0">
                <a:solidFill>
                  <a:srgbClr val="C00000"/>
                </a:solidFill>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a:p>
            <a:r>
              <a:rPr lang="en-US" sz="1000" b="1" dirty="0">
                <a:solidFill>
                  <a:srgbClr val="17375E"/>
                </a:solidFill>
                <a:latin typeface="Arial" panose="020B0604020202020204" pitchFamily="34" charset="0"/>
                <a:cs typeface="Arial" panose="020B0604020202020204" pitchFamily="34" charset="0"/>
              </a:rPr>
              <a:t>HIPAA Information:</a:t>
            </a:r>
          </a:p>
          <a:p>
            <a:r>
              <a:rPr lang="en-US" sz="1000" b="1" dirty="0">
                <a:latin typeface="Arial" panose="020B0604020202020204" pitchFamily="34" charset="0"/>
                <a:cs typeface="Arial" panose="020B0604020202020204" pitchFamily="34" charset="0"/>
              </a:rPr>
              <a:t>Special Enrollment Right Mandated by the Health Insurance Portability and Accountability Act of 1996</a:t>
            </a:r>
          </a:p>
          <a:p>
            <a:pPr algn="just"/>
            <a:r>
              <a:rPr lang="en-US" sz="1000" dirty="0">
                <a:latin typeface="Arial" panose="020B0604020202020204" pitchFamily="34" charset="0"/>
                <a:cs typeface="Arial" panose="020B0604020202020204" pitchFamily="34" charset="0"/>
              </a:rPr>
              <a:t>Group health plans and health insurance insurers are required to provide special enrollment periods during which individuals who previously declined coverage for themselves and their dependents may be allowed to enroll without having to wait for the plan’s next open enrollment period. A special enrollment period can occur if a person with other health coverage loses that coverage or if a person becomes a new dependent through marriage, birth, adoption or placement for adoption. If you refuse enrollment for yourself or your dependents for medical coverage, you may later enroll within 30 days of a change in family status or loss of health coverage.</a:t>
            </a:r>
          </a:p>
          <a:p>
            <a:r>
              <a:rPr lang="en-US" sz="600" dirty="0">
                <a:latin typeface="Arial" panose="020B0604020202020204" pitchFamily="34" charset="0"/>
                <a:cs typeface="Arial" panose="020B0604020202020204" pitchFamily="34" charset="0"/>
              </a:rPr>
              <a:t>    </a:t>
            </a:r>
          </a:p>
          <a:p>
            <a:pPr algn="just"/>
            <a:r>
              <a:rPr lang="en-US" sz="1000" dirty="0">
                <a:latin typeface="Arial" panose="020B0604020202020204" pitchFamily="34" charset="0"/>
                <a:cs typeface="Arial" panose="020B0604020202020204" pitchFamily="34" charset="0"/>
              </a:rPr>
              <a:t>Individuals may not be denied eligibility or continued eligibility to enroll for benefits under the terms of the plan based on specified health factors. In addition, an individual may not be charged more for coverage than similarly situated individuals based on these specific health factors.</a:t>
            </a:r>
          </a:p>
          <a:p>
            <a:r>
              <a:rPr lang="en-US" sz="600" dirty="0">
                <a:latin typeface="Arial" panose="020B0604020202020204" pitchFamily="34" charset="0"/>
                <a:cs typeface="Arial" panose="020B0604020202020204" pitchFamily="34" charset="0"/>
              </a:rPr>
              <a:t>   </a:t>
            </a:r>
          </a:p>
          <a:p>
            <a:pPr algn="just"/>
            <a:r>
              <a:rPr lang="en-US" sz="1000" dirty="0">
                <a:latin typeface="Arial" panose="020B0604020202020204" pitchFamily="34" charset="0"/>
                <a:cs typeface="Arial" panose="020B0604020202020204" pitchFamily="34" charset="0"/>
              </a:rPr>
              <a:t>Effective April 1, 2009, the Children’s Health Insurance Reauthorization Act of 2009 (CHIPRA) created a new 60-day special enrollment peri od for eligible employees and dependents to immediately enroll in the plan if they become ineligible for Medicaid or any state’s Children’s Health Insurance Program (CHIP) and lose coverage or become eligible for that state’s premium assistance program. The employee must request coverage within 60 days after the termination of coverage or the determination of subsidy eligibility.</a:t>
            </a:r>
          </a:p>
          <a:p>
            <a:r>
              <a:rPr lang="en-US" sz="800" dirty="0">
                <a:solidFill>
                  <a:srgbClr val="0064A7"/>
                </a:solidFill>
                <a:latin typeface="Arial" panose="020B0604020202020204" pitchFamily="34" charset="0"/>
                <a:cs typeface="Arial" panose="020B0604020202020204" pitchFamily="34" charset="0"/>
              </a:rPr>
              <a:t>  </a:t>
            </a:r>
          </a:p>
          <a:p>
            <a:r>
              <a:rPr lang="en-US" sz="1000" b="1" dirty="0">
                <a:solidFill>
                  <a:srgbClr val="17375E"/>
                </a:solidFill>
                <a:latin typeface="Arial" panose="020B0604020202020204" pitchFamily="34" charset="0"/>
                <a:cs typeface="Arial" panose="020B0604020202020204" pitchFamily="34" charset="0"/>
              </a:rPr>
              <a:t>Women’s Health and Cancer Rights Act of 1998 (WHCRA):</a:t>
            </a:r>
          </a:p>
          <a:p>
            <a:pPr algn="just"/>
            <a:r>
              <a:rPr lang="en-US" sz="1000" dirty="0">
                <a:latin typeface="Arial" panose="020B0604020202020204" pitchFamily="34" charset="0"/>
                <a:cs typeface="Arial" panose="020B0604020202020204" pitchFamily="34" charset="0"/>
              </a:rPr>
              <a:t>WHCRA requires a group health plan to notify you, as a participant or a beneficiary, of your potential rights related to coverage in connection with a mastectomy. Your plan may provide medical and surgical benefits in connection with a mastectomy and reconstructive surgery. If it does, coverage will be provided in a manner determined in consultation with your attending physician and the patient for a) all stages of reconstruction on the breast on which the mastectomy was performed; b) surgery and reconstruction of the other breast to produce a symmetrical appearance; c) prostheses; and d) treatment of physical complications of the mastectomy, including lymphedema. The cover age, if available under your group health plan, is subject to the same deductible and coinsurance applicable to other medical and surgical benefits provided under the plan. For specific information, please refer to your summary plan description or benefits booklet, or contact Human Resources.</a:t>
            </a:r>
          </a:p>
          <a:p>
            <a:r>
              <a:rPr lang="en-US" sz="800" dirty="0">
                <a:latin typeface="Arial" panose="020B0604020202020204" pitchFamily="34" charset="0"/>
                <a:cs typeface="Arial" panose="020B0604020202020204" pitchFamily="34" charset="0"/>
              </a:rPr>
              <a:t>   </a:t>
            </a:r>
          </a:p>
          <a:p>
            <a:r>
              <a:rPr lang="en-US" sz="1000" b="1" dirty="0">
                <a:solidFill>
                  <a:srgbClr val="17375E"/>
                </a:solidFill>
                <a:latin typeface="Arial" panose="020B0604020202020204" pitchFamily="34" charset="0"/>
                <a:cs typeface="Arial" panose="020B0604020202020204" pitchFamily="34" charset="0"/>
              </a:rPr>
              <a:t>This is only a Summary, not a Certificate of Insurance</a:t>
            </a:r>
          </a:p>
          <a:p>
            <a:r>
              <a:rPr lang="en-US" sz="1000" dirty="0">
                <a:latin typeface="Arial" panose="020B0604020202020204" pitchFamily="34" charset="0"/>
                <a:cs typeface="Arial" panose="020B0604020202020204" pitchFamily="34" charset="0"/>
              </a:rPr>
              <a:t>The information contained in this Employee Benefits Summary is presented for illustrative purposes only and is based on information provided by the employer and in certificates of insurance supplied by the insurance carrier. The Richards Group, your company’s insurance broker, has prepared this Summary to assist employees in understanding their company’s benefits plan. While every effort has been made to describe these benefits accurately, discrepancies or errors are possible. You should also read the actual plan documents in their entirety. If there is a discrepancy between the Employee Benefits Summary and the actual plan documents, the plan documents will prevail. If you have any questions about the Employee Benefits Summary, please contact Human Resources.</a:t>
            </a:r>
          </a:p>
        </p:txBody>
      </p:sp>
      <p:sp>
        <p:nvSpPr>
          <p:cNvPr id="20" name="TextBox 19">
            <a:extLst>
              <a:ext uri="{FF2B5EF4-FFF2-40B4-BE49-F238E27FC236}">
                <a16:creationId xmlns:a16="http://schemas.microsoft.com/office/drawing/2014/main" id="{7CB3A872-C16C-443A-8B3E-4EBD328C5654}"/>
              </a:ext>
            </a:extLst>
          </p:cNvPr>
          <p:cNvSpPr txBox="1"/>
          <p:nvPr/>
        </p:nvSpPr>
        <p:spPr>
          <a:xfrm>
            <a:off x="389020" y="9418429"/>
            <a:ext cx="6987933" cy="292388"/>
          </a:xfrm>
          <a:prstGeom prst="rect">
            <a:avLst/>
          </a:prstGeom>
          <a:noFill/>
        </p:spPr>
        <p:txBody>
          <a:bodyPr wrap="square" rtlCol="0">
            <a:spAutoFit/>
          </a:bodyPr>
          <a:lstStyle/>
          <a:p>
            <a:r>
              <a:rPr lang="en-US" sz="1300" dirty="0">
                <a:solidFill>
                  <a:schemeClr val="bg1"/>
                </a:solidFill>
                <a:latin typeface="Calibri" panose="020F0502020204030204" pitchFamily="34" charset="0"/>
                <a:cs typeface="Calibri" panose="020F0502020204030204" pitchFamily="34" charset="0"/>
              </a:rPr>
              <a:t>               14                  </a:t>
            </a:r>
            <a:r>
              <a:rPr lang="en-US" sz="1100" dirty="0">
                <a:solidFill>
                  <a:schemeClr val="bg1"/>
                </a:solidFill>
                <a:latin typeface="Arial" panose="020B0604020202020204" pitchFamily="34" charset="0"/>
                <a:cs typeface="Arial" panose="020B0604020202020204" pitchFamily="34" charset="0"/>
              </a:rPr>
              <a:t>Medical    |    Dental    |    Vision    |    Life    |    Disability    |    Retirement</a:t>
            </a:r>
          </a:p>
        </p:txBody>
      </p:sp>
    </p:spTree>
    <p:extLst>
      <p:ext uri="{BB962C8B-B14F-4D97-AF65-F5344CB8AC3E}">
        <p14:creationId xmlns:p14="http://schemas.microsoft.com/office/powerpoint/2010/main" val="331638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21F2058-38FA-45FD-A325-AEFB55C54F78}"/>
              </a:ext>
            </a:extLst>
          </p:cNvPr>
          <p:cNvSpPr>
            <a:spLocks noChangeArrowheads="1"/>
          </p:cNvSpPr>
          <p:nvPr/>
        </p:nvSpPr>
        <p:spPr bwMode="auto">
          <a:xfrm>
            <a:off x="367470" y="437752"/>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9" name="Rectangle 8">
            <a:extLst>
              <a:ext uri="{FF2B5EF4-FFF2-40B4-BE49-F238E27FC236}">
                <a16:creationId xmlns:a16="http://schemas.microsoft.com/office/drawing/2014/main" id="{76041710-613A-4753-9A86-8154E25EA4D0}"/>
              </a:ext>
            </a:extLst>
          </p:cNvPr>
          <p:cNvSpPr/>
          <p:nvPr/>
        </p:nvSpPr>
        <p:spPr bwMode="auto">
          <a:xfrm>
            <a:off x="371837" y="9341096"/>
            <a:ext cx="7037460" cy="425705"/>
          </a:xfrm>
          <a:prstGeom prst="rect">
            <a:avLst/>
          </a:prstGeom>
          <a:solidFill>
            <a:srgbClr val="17375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Rectangle 2">
            <a:extLst>
              <a:ext uri="{FF2B5EF4-FFF2-40B4-BE49-F238E27FC236}">
                <a16:creationId xmlns:a16="http://schemas.microsoft.com/office/drawing/2014/main" id="{B4D15976-920F-4F29-A13F-1B0988844A1D}"/>
              </a:ext>
            </a:extLst>
          </p:cNvPr>
          <p:cNvSpPr txBox="1">
            <a:spLocks noChangeArrowheads="1"/>
          </p:cNvSpPr>
          <p:nvPr/>
        </p:nvSpPr>
        <p:spPr bwMode="auto">
          <a:xfrm>
            <a:off x="363103" y="535903"/>
            <a:ext cx="6985275" cy="44837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62" tIns="45579" rIns="91162" bIns="45579"/>
          <a:lstStyle>
            <a:lvl1pPr algn="ctr" defTabSz="1014413" rtl="0" eaLnBrk="0" fontAlgn="base" hangingPunct="0">
              <a:spcBef>
                <a:spcPct val="0"/>
              </a:spcBef>
              <a:spcAft>
                <a:spcPct val="0"/>
              </a:spcAft>
              <a:defRPr sz="4900">
                <a:solidFill>
                  <a:schemeClr val="tx2"/>
                </a:solidFill>
                <a:latin typeface="+mj-lt"/>
                <a:ea typeface="+mj-ea"/>
                <a:cs typeface="+mj-cs"/>
              </a:defRPr>
            </a:lvl1pPr>
            <a:lvl2pPr algn="ctr" defTabSz="1014413" rtl="0" eaLnBrk="0" fontAlgn="base" hangingPunct="0">
              <a:spcBef>
                <a:spcPct val="0"/>
              </a:spcBef>
              <a:spcAft>
                <a:spcPct val="0"/>
              </a:spcAft>
              <a:defRPr sz="4900">
                <a:solidFill>
                  <a:schemeClr val="tx2"/>
                </a:solidFill>
                <a:latin typeface="Times" charset="0"/>
              </a:defRPr>
            </a:lvl2pPr>
            <a:lvl3pPr algn="ctr" defTabSz="1014413" rtl="0" eaLnBrk="0" fontAlgn="base" hangingPunct="0">
              <a:spcBef>
                <a:spcPct val="0"/>
              </a:spcBef>
              <a:spcAft>
                <a:spcPct val="0"/>
              </a:spcAft>
              <a:defRPr sz="4900">
                <a:solidFill>
                  <a:schemeClr val="tx2"/>
                </a:solidFill>
                <a:latin typeface="Times" charset="0"/>
              </a:defRPr>
            </a:lvl3pPr>
            <a:lvl4pPr algn="ctr" defTabSz="1014413" rtl="0" eaLnBrk="0" fontAlgn="base" hangingPunct="0">
              <a:spcBef>
                <a:spcPct val="0"/>
              </a:spcBef>
              <a:spcAft>
                <a:spcPct val="0"/>
              </a:spcAft>
              <a:defRPr sz="4900">
                <a:solidFill>
                  <a:schemeClr val="tx2"/>
                </a:solidFill>
                <a:latin typeface="Times" charset="0"/>
              </a:defRPr>
            </a:lvl4pPr>
            <a:lvl5pPr algn="ctr" defTabSz="1014413" rtl="0" eaLnBrk="0" fontAlgn="base" hangingPunct="0">
              <a:spcBef>
                <a:spcPct val="0"/>
              </a:spcBef>
              <a:spcAft>
                <a:spcPct val="0"/>
              </a:spcAft>
              <a:defRPr sz="4900">
                <a:solidFill>
                  <a:schemeClr val="tx2"/>
                </a:solidFill>
                <a:latin typeface="Times" charset="0"/>
              </a:defRPr>
            </a:lvl5pPr>
            <a:lvl6pPr marL="455757" algn="ctr" defTabSz="1015963" rtl="0" fontAlgn="base">
              <a:spcBef>
                <a:spcPct val="0"/>
              </a:spcBef>
              <a:spcAft>
                <a:spcPct val="0"/>
              </a:spcAft>
              <a:defRPr sz="4900">
                <a:solidFill>
                  <a:schemeClr val="tx2"/>
                </a:solidFill>
                <a:latin typeface="Times" charset="0"/>
              </a:defRPr>
            </a:lvl6pPr>
            <a:lvl7pPr marL="911513" algn="ctr" defTabSz="1015963" rtl="0" fontAlgn="base">
              <a:spcBef>
                <a:spcPct val="0"/>
              </a:spcBef>
              <a:spcAft>
                <a:spcPct val="0"/>
              </a:spcAft>
              <a:defRPr sz="4900">
                <a:solidFill>
                  <a:schemeClr val="tx2"/>
                </a:solidFill>
                <a:latin typeface="Times" charset="0"/>
              </a:defRPr>
            </a:lvl7pPr>
            <a:lvl8pPr marL="1367274" algn="ctr" defTabSz="1015963" rtl="0" fontAlgn="base">
              <a:spcBef>
                <a:spcPct val="0"/>
              </a:spcBef>
              <a:spcAft>
                <a:spcPct val="0"/>
              </a:spcAft>
              <a:defRPr sz="4900">
                <a:solidFill>
                  <a:schemeClr val="tx2"/>
                </a:solidFill>
                <a:latin typeface="Times" charset="0"/>
              </a:defRPr>
            </a:lvl8pPr>
            <a:lvl9pPr marL="1823030" algn="ctr" defTabSz="1015963" rtl="0" fontAlgn="base">
              <a:spcBef>
                <a:spcPct val="0"/>
              </a:spcBef>
              <a:spcAft>
                <a:spcPct val="0"/>
              </a:spcAft>
              <a:defRPr sz="4900">
                <a:solidFill>
                  <a:schemeClr val="tx2"/>
                </a:solidFill>
                <a:latin typeface="Times" charset="0"/>
              </a:defRPr>
            </a:lvl9pPr>
          </a:lstStyle>
          <a:p>
            <a:pPr algn="r"/>
            <a:r>
              <a:rPr lang="en-US" sz="2000" kern="0" dirty="0">
                <a:solidFill>
                  <a:srgbClr val="214B7D"/>
                </a:solidFill>
                <a:latin typeface="Arial" panose="020B0604020202020204" pitchFamily="34" charset="0"/>
                <a:cs typeface="Arial" panose="020B0604020202020204" pitchFamily="34" charset="0"/>
              </a:rPr>
              <a:t>Notes</a:t>
            </a:r>
          </a:p>
        </p:txBody>
      </p:sp>
      <p:graphicFrame>
        <p:nvGraphicFramePr>
          <p:cNvPr id="7" name="Table 6">
            <a:extLst>
              <a:ext uri="{FF2B5EF4-FFF2-40B4-BE49-F238E27FC236}">
                <a16:creationId xmlns:a16="http://schemas.microsoft.com/office/drawing/2014/main" id="{D8CEABF1-475D-4E5D-BB8C-0BBC7244EC65}"/>
              </a:ext>
            </a:extLst>
          </p:cNvPr>
          <p:cNvGraphicFramePr>
            <a:graphicFrameLocks noGrp="1"/>
          </p:cNvGraphicFramePr>
          <p:nvPr>
            <p:extLst>
              <p:ext uri="{D42A27DB-BD31-4B8C-83A1-F6EECF244321}">
                <p14:modId xmlns:p14="http://schemas.microsoft.com/office/powerpoint/2010/main" val="2489662194"/>
              </p:ext>
            </p:extLst>
          </p:nvPr>
        </p:nvGraphicFramePr>
        <p:xfrm>
          <a:off x="416757" y="1167150"/>
          <a:ext cx="6978455" cy="8046720"/>
        </p:xfrm>
        <a:graphic>
          <a:graphicData uri="http://schemas.openxmlformats.org/drawingml/2006/table">
            <a:tbl>
              <a:tblPr firstRow="1" bandRow="1">
                <a:tableStyleId>{5940675A-B579-460E-94D1-54222C63F5DA}</a:tableStyleId>
              </a:tblPr>
              <a:tblGrid>
                <a:gridCol w="6978455">
                  <a:extLst>
                    <a:ext uri="{9D8B030D-6E8A-4147-A177-3AD203B41FA5}">
                      <a16:colId xmlns:a16="http://schemas.microsoft.com/office/drawing/2014/main" val="1833247042"/>
                    </a:ext>
                  </a:extLst>
                </a:gridCol>
              </a:tblGrid>
              <a:tr h="335280">
                <a:tc>
                  <a:txBody>
                    <a:bodyPr/>
                    <a:lstStyle/>
                    <a:p>
                      <a:endParaRPr lang="en-US" dirty="0"/>
                    </a:p>
                  </a:txBody>
                  <a:tcPr/>
                </a:tc>
                <a:extLst>
                  <a:ext uri="{0D108BD9-81ED-4DB2-BD59-A6C34878D82A}">
                    <a16:rowId xmlns:a16="http://schemas.microsoft.com/office/drawing/2014/main" val="4236181411"/>
                  </a:ext>
                </a:extLst>
              </a:tr>
              <a:tr h="354052">
                <a:tc>
                  <a:txBody>
                    <a:bodyPr/>
                    <a:lstStyle/>
                    <a:p>
                      <a:endParaRPr lang="en-US" dirty="0"/>
                    </a:p>
                  </a:txBody>
                  <a:tcPr/>
                </a:tc>
                <a:extLst>
                  <a:ext uri="{0D108BD9-81ED-4DB2-BD59-A6C34878D82A}">
                    <a16:rowId xmlns:a16="http://schemas.microsoft.com/office/drawing/2014/main" val="3436468149"/>
                  </a:ext>
                </a:extLst>
              </a:tr>
              <a:tr h="354052">
                <a:tc>
                  <a:txBody>
                    <a:bodyPr/>
                    <a:lstStyle/>
                    <a:p>
                      <a:endParaRPr lang="en-US" dirty="0"/>
                    </a:p>
                  </a:txBody>
                  <a:tcPr/>
                </a:tc>
                <a:extLst>
                  <a:ext uri="{0D108BD9-81ED-4DB2-BD59-A6C34878D82A}">
                    <a16:rowId xmlns:a16="http://schemas.microsoft.com/office/drawing/2014/main" val="4402856"/>
                  </a:ext>
                </a:extLst>
              </a:tr>
              <a:tr h="354052">
                <a:tc>
                  <a:txBody>
                    <a:bodyPr/>
                    <a:lstStyle/>
                    <a:p>
                      <a:endParaRPr lang="en-US" dirty="0"/>
                    </a:p>
                  </a:txBody>
                  <a:tcPr/>
                </a:tc>
                <a:extLst>
                  <a:ext uri="{0D108BD9-81ED-4DB2-BD59-A6C34878D82A}">
                    <a16:rowId xmlns:a16="http://schemas.microsoft.com/office/drawing/2014/main" val="4027024911"/>
                  </a:ext>
                </a:extLst>
              </a:tr>
              <a:tr h="354052">
                <a:tc>
                  <a:txBody>
                    <a:bodyPr/>
                    <a:lstStyle/>
                    <a:p>
                      <a:endParaRPr lang="en-US" dirty="0"/>
                    </a:p>
                  </a:txBody>
                  <a:tcPr/>
                </a:tc>
                <a:extLst>
                  <a:ext uri="{0D108BD9-81ED-4DB2-BD59-A6C34878D82A}">
                    <a16:rowId xmlns:a16="http://schemas.microsoft.com/office/drawing/2014/main" val="362777924"/>
                  </a:ext>
                </a:extLst>
              </a:tr>
              <a:tr h="354052">
                <a:tc>
                  <a:txBody>
                    <a:bodyPr/>
                    <a:lstStyle/>
                    <a:p>
                      <a:endParaRPr lang="en-US" dirty="0"/>
                    </a:p>
                  </a:txBody>
                  <a:tcPr/>
                </a:tc>
                <a:extLst>
                  <a:ext uri="{0D108BD9-81ED-4DB2-BD59-A6C34878D82A}">
                    <a16:rowId xmlns:a16="http://schemas.microsoft.com/office/drawing/2014/main" val="2101490326"/>
                  </a:ext>
                </a:extLst>
              </a:tr>
              <a:tr h="354052">
                <a:tc>
                  <a:txBody>
                    <a:bodyPr/>
                    <a:lstStyle/>
                    <a:p>
                      <a:endParaRPr lang="en-US" dirty="0"/>
                    </a:p>
                  </a:txBody>
                  <a:tcPr/>
                </a:tc>
                <a:extLst>
                  <a:ext uri="{0D108BD9-81ED-4DB2-BD59-A6C34878D82A}">
                    <a16:rowId xmlns:a16="http://schemas.microsoft.com/office/drawing/2014/main" val="1367738303"/>
                  </a:ext>
                </a:extLst>
              </a:tr>
              <a:tr h="354052">
                <a:tc>
                  <a:txBody>
                    <a:bodyPr/>
                    <a:lstStyle/>
                    <a:p>
                      <a:endParaRPr lang="en-US"/>
                    </a:p>
                  </a:txBody>
                  <a:tcPr/>
                </a:tc>
                <a:extLst>
                  <a:ext uri="{0D108BD9-81ED-4DB2-BD59-A6C34878D82A}">
                    <a16:rowId xmlns:a16="http://schemas.microsoft.com/office/drawing/2014/main" val="4068060310"/>
                  </a:ext>
                </a:extLst>
              </a:tr>
              <a:tr h="354052">
                <a:tc>
                  <a:txBody>
                    <a:bodyPr/>
                    <a:lstStyle/>
                    <a:p>
                      <a:endParaRPr lang="en-US"/>
                    </a:p>
                  </a:txBody>
                  <a:tcPr/>
                </a:tc>
                <a:extLst>
                  <a:ext uri="{0D108BD9-81ED-4DB2-BD59-A6C34878D82A}">
                    <a16:rowId xmlns:a16="http://schemas.microsoft.com/office/drawing/2014/main" val="922614676"/>
                  </a:ext>
                </a:extLst>
              </a:tr>
              <a:tr h="354052">
                <a:tc>
                  <a:txBody>
                    <a:bodyPr/>
                    <a:lstStyle/>
                    <a:p>
                      <a:endParaRPr lang="en-US"/>
                    </a:p>
                  </a:txBody>
                  <a:tcPr/>
                </a:tc>
                <a:extLst>
                  <a:ext uri="{0D108BD9-81ED-4DB2-BD59-A6C34878D82A}">
                    <a16:rowId xmlns:a16="http://schemas.microsoft.com/office/drawing/2014/main" val="2981917000"/>
                  </a:ext>
                </a:extLst>
              </a:tr>
              <a:tr h="354052">
                <a:tc>
                  <a:txBody>
                    <a:bodyPr/>
                    <a:lstStyle/>
                    <a:p>
                      <a:endParaRPr lang="en-US"/>
                    </a:p>
                  </a:txBody>
                  <a:tcPr/>
                </a:tc>
                <a:extLst>
                  <a:ext uri="{0D108BD9-81ED-4DB2-BD59-A6C34878D82A}">
                    <a16:rowId xmlns:a16="http://schemas.microsoft.com/office/drawing/2014/main" val="62471625"/>
                  </a:ext>
                </a:extLst>
              </a:tr>
              <a:tr h="354052">
                <a:tc>
                  <a:txBody>
                    <a:bodyPr/>
                    <a:lstStyle/>
                    <a:p>
                      <a:endParaRPr lang="en-US"/>
                    </a:p>
                  </a:txBody>
                  <a:tcPr/>
                </a:tc>
                <a:extLst>
                  <a:ext uri="{0D108BD9-81ED-4DB2-BD59-A6C34878D82A}">
                    <a16:rowId xmlns:a16="http://schemas.microsoft.com/office/drawing/2014/main" val="1279598394"/>
                  </a:ext>
                </a:extLst>
              </a:tr>
              <a:tr h="354052">
                <a:tc>
                  <a:txBody>
                    <a:bodyPr/>
                    <a:lstStyle/>
                    <a:p>
                      <a:endParaRPr lang="en-US"/>
                    </a:p>
                  </a:txBody>
                  <a:tcPr/>
                </a:tc>
                <a:extLst>
                  <a:ext uri="{0D108BD9-81ED-4DB2-BD59-A6C34878D82A}">
                    <a16:rowId xmlns:a16="http://schemas.microsoft.com/office/drawing/2014/main" val="3973935090"/>
                  </a:ext>
                </a:extLst>
              </a:tr>
              <a:tr h="354052">
                <a:tc>
                  <a:txBody>
                    <a:bodyPr/>
                    <a:lstStyle/>
                    <a:p>
                      <a:endParaRPr lang="en-US" dirty="0"/>
                    </a:p>
                  </a:txBody>
                  <a:tcPr/>
                </a:tc>
                <a:extLst>
                  <a:ext uri="{0D108BD9-81ED-4DB2-BD59-A6C34878D82A}">
                    <a16:rowId xmlns:a16="http://schemas.microsoft.com/office/drawing/2014/main" val="2459353890"/>
                  </a:ext>
                </a:extLst>
              </a:tr>
              <a:tr h="354052">
                <a:tc>
                  <a:txBody>
                    <a:bodyPr/>
                    <a:lstStyle/>
                    <a:p>
                      <a:endParaRPr lang="en-US" dirty="0"/>
                    </a:p>
                  </a:txBody>
                  <a:tcPr/>
                </a:tc>
                <a:extLst>
                  <a:ext uri="{0D108BD9-81ED-4DB2-BD59-A6C34878D82A}">
                    <a16:rowId xmlns:a16="http://schemas.microsoft.com/office/drawing/2014/main" val="1665096457"/>
                  </a:ext>
                </a:extLst>
              </a:tr>
              <a:tr h="354052">
                <a:tc>
                  <a:txBody>
                    <a:bodyPr/>
                    <a:lstStyle/>
                    <a:p>
                      <a:endParaRPr lang="en-US" dirty="0"/>
                    </a:p>
                  </a:txBody>
                  <a:tcPr/>
                </a:tc>
                <a:extLst>
                  <a:ext uri="{0D108BD9-81ED-4DB2-BD59-A6C34878D82A}">
                    <a16:rowId xmlns:a16="http://schemas.microsoft.com/office/drawing/2014/main" val="3908918656"/>
                  </a:ext>
                </a:extLst>
              </a:tr>
              <a:tr h="354052">
                <a:tc>
                  <a:txBody>
                    <a:bodyPr/>
                    <a:lstStyle/>
                    <a:p>
                      <a:endParaRPr lang="en-US" dirty="0"/>
                    </a:p>
                  </a:txBody>
                  <a:tcPr/>
                </a:tc>
                <a:extLst>
                  <a:ext uri="{0D108BD9-81ED-4DB2-BD59-A6C34878D82A}">
                    <a16:rowId xmlns:a16="http://schemas.microsoft.com/office/drawing/2014/main" val="974451608"/>
                  </a:ext>
                </a:extLst>
              </a:tr>
              <a:tr h="354052">
                <a:tc>
                  <a:txBody>
                    <a:bodyPr/>
                    <a:lstStyle/>
                    <a:p>
                      <a:endParaRPr lang="en-US" dirty="0"/>
                    </a:p>
                  </a:txBody>
                  <a:tcPr/>
                </a:tc>
                <a:extLst>
                  <a:ext uri="{0D108BD9-81ED-4DB2-BD59-A6C34878D82A}">
                    <a16:rowId xmlns:a16="http://schemas.microsoft.com/office/drawing/2014/main" val="1131873905"/>
                  </a:ext>
                </a:extLst>
              </a:tr>
              <a:tr h="354052">
                <a:tc>
                  <a:txBody>
                    <a:bodyPr/>
                    <a:lstStyle/>
                    <a:p>
                      <a:endParaRPr lang="en-US" dirty="0"/>
                    </a:p>
                  </a:txBody>
                  <a:tcPr/>
                </a:tc>
                <a:extLst>
                  <a:ext uri="{0D108BD9-81ED-4DB2-BD59-A6C34878D82A}">
                    <a16:rowId xmlns:a16="http://schemas.microsoft.com/office/drawing/2014/main" val="3076116669"/>
                  </a:ext>
                </a:extLst>
              </a:tr>
              <a:tr h="354052">
                <a:tc>
                  <a:txBody>
                    <a:bodyPr/>
                    <a:lstStyle/>
                    <a:p>
                      <a:endParaRPr lang="en-US" dirty="0"/>
                    </a:p>
                  </a:txBody>
                  <a:tcPr/>
                </a:tc>
                <a:extLst>
                  <a:ext uri="{0D108BD9-81ED-4DB2-BD59-A6C34878D82A}">
                    <a16:rowId xmlns:a16="http://schemas.microsoft.com/office/drawing/2014/main" val="3295766353"/>
                  </a:ext>
                </a:extLst>
              </a:tr>
              <a:tr h="354052">
                <a:tc>
                  <a:txBody>
                    <a:bodyPr/>
                    <a:lstStyle/>
                    <a:p>
                      <a:endParaRPr lang="en-US" dirty="0"/>
                    </a:p>
                  </a:txBody>
                  <a:tcPr/>
                </a:tc>
                <a:extLst>
                  <a:ext uri="{0D108BD9-81ED-4DB2-BD59-A6C34878D82A}">
                    <a16:rowId xmlns:a16="http://schemas.microsoft.com/office/drawing/2014/main" val="3806580113"/>
                  </a:ext>
                </a:extLst>
              </a:tr>
              <a:tr h="354052">
                <a:tc>
                  <a:txBody>
                    <a:bodyPr/>
                    <a:lstStyle/>
                    <a:p>
                      <a:endParaRPr lang="en-US" dirty="0"/>
                    </a:p>
                  </a:txBody>
                  <a:tcPr/>
                </a:tc>
                <a:extLst>
                  <a:ext uri="{0D108BD9-81ED-4DB2-BD59-A6C34878D82A}">
                    <a16:rowId xmlns:a16="http://schemas.microsoft.com/office/drawing/2014/main" val="2580985343"/>
                  </a:ext>
                </a:extLst>
              </a:tr>
            </a:tbl>
          </a:graphicData>
        </a:graphic>
      </p:graphicFrame>
      <p:sp>
        <p:nvSpPr>
          <p:cNvPr id="10" name="TextBox 9">
            <a:extLst>
              <a:ext uri="{FF2B5EF4-FFF2-40B4-BE49-F238E27FC236}">
                <a16:creationId xmlns:a16="http://schemas.microsoft.com/office/drawing/2014/main" id="{7ED41082-90B4-4D8B-9603-7862CD6975CE}"/>
              </a:ext>
            </a:extLst>
          </p:cNvPr>
          <p:cNvSpPr txBox="1"/>
          <p:nvPr/>
        </p:nvSpPr>
        <p:spPr>
          <a:xfrm>
            <a:off x="371837" y="9423143"/>
            <a:ext cx="7037460" cy="261610"/>
          </a:xfrm>
          <a:prstGeom prst="rect">
            <a:avLst/>
          </a:prstGeom>
          <a:noFill/>
        </p:spPr>
        <p:txBody>
          <a:bodyPr wrap="square" rtlCol="0">
            <a:spAutoFit/>
          </a:bodyPr>
          <a:lstStyle/>
          <a:p>
            <a:pPr algn="r"/>
            <a:r>
              <a:rPr lang="en-US" sz="1100" dirty="0">
                <a:solidFill>
                  <a:schemeClr val="bg1"/>
                </a:solidFill>
                <a:latin typeface="Arial" panose="020B0604020202020204" pitchFamily="34" charset="0"/>
                <a:cs typeface="Arial" panose="020B0604020202020204" pitchFamily="34" charset="0"/>
              </a:rPr>
              <a:t> Medical    |    Dental     |     Vision     |     Life     |     Disability     |     Retirement                  15</a:t>
            </a:r>
            <a:r>
              <a:rPr lang="en-US" sz="1100" dirty="0">
                <a:solidFill>
                  <a:srgbClr val="17375E"/>
                </a:solidFill>
                <a:latin typeface="Arial" panose="020B0604020202020204" pitchFamily="34" charset="0"/>
                <a:cs typeface="Arial" panose="020B0604020202020204" pitchFamily="34" charset="0"/>
              </a:rPr>
              <a:t>xxxxxxxxxxx</a:t>
            </a:r>
            <a:r>
              <a:rPr lang="en-US" sz="11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42708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0C7D0C60-8A27-41E1-8195-582CA26C5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092" y="8001000"/>
            <a:ext cx="1258215" cy="1828800"/>
          </a:xfrm>
          <a:prstGeom prst="rect">
            <a:avLst/>
          </a:prstGeom>
        </p:spPr>
      </p:pic>
    </p:spTree>
    <p:extLst>
      <p:ext uri="{BB962C8B-B14F-4D97-AF65-F5344CB8AC3E}">
        <p14:creationId xmlns:p14="http://schemas.microsoft.com/office/powerpoint/2010/main" val="307856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21F2058-38FA-45FD-A325-AEFB55C54F78}"/>
              </a:ext>
            </a:extLst>
          </p:cNvPr>
          <p:cNvSpPr>
            <a:spLocks noChangeArrowheads="1"/>
          </p:cNvSpPr>
          <p:nvPr/>
        </p:nvSpPr>
        <p:spPr bwMode="auto">
          <a:xfrm>
            <a:off x="367470" y="426714"/>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10250" name="Rectangle 2"/>
          <p:cNvSpPr>
            <a:spLocks noGrp="1" noChangeArrowheads="1"/>
          </p:cNvSpPr>
          <p:nvPr>
            <p:ph type="title" idx="4294967295"/>
          </p:nvPr>
        </p:nvSpPr>
        <p:spPr bwMode="auto">
          <a:xfrm>
            <a:off x="392920" y="516135"/>
            <a:ext cx="6976568" cy="44204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62" tIns="45579" rIns="91162" bIns="45579"/>
          <a:lstStyle/>
          <a:p>
            <a:pPr algn="l"/>
            <a:r>
              <a:rPr lang="en-US" sz="2000" dirty="0">
                <a:solidFill>
                  <a:srgbClr val="214B7D"/>
                </a:solidFill>
                <a:latin typeface="Arial" panose="020B0604020202020204" pitchFamily="34" charset="0"/>
                <a:cs typeface="Arial" panose="020B0604020202020204" pitchFamily="34" charset="0"/>
              </a:rPr>
              <a:t>Benefit Eligibility</a:t>
            </a:r>
            <a:endParaRPr lang="en-US" sz="2800" dirty="0">
              <a:solidFill>
                <a:schemeClr val="bg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6041710-613A-4753-9A86-8154E25EA4D0}"/>
              </a:ext>
            </a:extLst>
          </p:cNvPr>
          <p:cNvSpPr/>
          <p:nvPr/>
        </p:nvSpPr>
        <p:spPr bwMode="auto">
          <a:xfrm>
            <a:off x="381555" y="9341095"/>
            <a:ext cx="7037460" cy="425705"/>
          </a:xfrm>
          <a:prstGeom prst="rect">
            <a:avLst/>
          </a:prstGeom>
          <a:solidFill>
            <a:srgbClr val="17375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aphicFrame>
        <p:nvGraphicFramePr>
          <p:cNvPr id="16" name="Table 10250">
            <a:extLst>
              <a:ext uri="{FF2B5EF4-FFF2-40B4-BE49-F238E27FC236}">
                <a16:creationId xmlns:a16="http://schemas.microsoft.com/office/drawing/2014/main" id="{33460CE4-7A5C-42AC-AD24-731E15CB37AE}"/>
              </a:ext>
            </a:extLst>
          </p:cNvPr>
          <p:cNvGraphicFramePr>
            <a:graphicFrameLocks noGrp="1"/>
          </p:cNvGraphicFramePr>
          <p:nvPr>
            <p:extLst>
              <p:ext uri="{D42A27DB-BD31-4B8C-83A1-F6EECF244321}">
                <p14:modId xmlns:p14="http://schemas.microsoft.com/office/powerpoint/2010/main" val="3975541459"/>
              </p:ext>
            </p:extLst>
          </p:nvPr>
        </p:nvGraphicFramePr>
        <p:xfrm>
          <a:off x="381000" y="1312659"/>
          <a:ext cx="6943475" cy="2535477"/>
        </p:xfrm>
        <a:graphic>
          <a:graphicData uri="http://schemas.openxmlformats.org/drawingml/2006/table">
            <a:tbl>
              <a:tblPr firstRow="1" bandRow="1">
                <a:tableStyleId>{5C22544A-7EE6-4342-B048-85BDC9FD1C3A}</a:tableStyleId>
              </a:tblPr>
              <a:tblGrid>
                <a:gridCol w="2421963">
                  <a:extLst>
                    <a:ext uri="{9D8B030D-6E8A-4147-A177-3AD203B41FA5}">
                      <a16:colId xmlns:a16="http://schemas.microsoft.com/office/drawing/2014/main" val="3978274633"/>
                    </a:ext>
                  </a:extLst>
                </a:gridCol>
                <a:gridCol w="1733765">
                  <a:extLst>
                    <a:ext uri="{9D8B030D-6E8A-4147-A177-3AD203B41FA5}">
                      <a16:colId xmlns:a16="http://schemas.microsoft.com/office/drawing/2014/main" val="440357992"/>
                    </a:ext>
                  </a:extLst>
                </a:gridCol>
                <a:gridCol w="2787747">
                  <a:extLst>
                    <a:ext uri="{9D8B030D-6E8A-4147-A177-3AD203B41FA5}">
                      <a16:colId xmlns:a16="http://schemas.microsoft.com/office/drawing/2014/main" val="3413086188"/>
                    </a:ext>
                  </a:extLst>
                </a:gridCol>
              </a:tblGrid>
              <a:tr h="295197">
                <a:tc>
                  <a:txBody>
                    <a:bodyPr/>
                    <a:lstStyle/>
                    <a:p>
                      <a:pPr algn="l"/>
                      <a:r>
                        <a:rPr lang="en-US" sz="1100" dirty="0">
                          <a:solidFill>
                            <a:schemeClr val="bg1"/>
                          </a:solidFill>
                          <a:latin typeface="Arial" panose="020B0604020202020204" pitchFamily="34" charset="0"/>
                          <a:cs typeface="Arial" panose="020B0604020202020204" pitchFamily="34" charset="0"/>
                        </a:rPr>
                        <a:t>Benefit</a:t>
                      </a:r>
                    </a:p>
                  </a:txBody>
                  <a:tcPr anchor="ctr">
                    <a:solidFill>
                      <a:srgbClr val="214B7D"/>
                    </a:solidFill>
                  </a:tcPr>
                </a:tc>
                <a:tc>
                  <a:txBody>
                    <a:bodyPr/>
                    <a:lstStyle/>
                    <a:p>
                      <a:pPr algn="l"/>
                      <a:r>
                        <a:rPr lang="en-US" sz="1100" dirty="0">
                          <a:latin typeface="Arial" panose="020B0604020202020204" pitchFamily="34" charset="0"/>
                          <a:cs typeface="Arial" panose="020B0604020202020204" pitchFamily="34" charset="0"/>
                        </a:rPr>
                        <a:t>Eligibility</a:t>
                      </a:r>
                    </a:p>
                  </a:txBody>
                  <a:tcPr anchor="ctr">
                    <a:solidFill>
                      <a:srgbClr val="214B7D"/>
                    </a:solidFill>
                  </a:tcPr>
                </a:tc>
                <a:tc>
                  <a:txBody>
                    <a:bodyPr/>
                    <a:lstStyle/>
                    <a:p>
                      <a:pPr algn="l"/>
                      <a:r>
                        <a:rPr lang="en-US" sz="1100" dirty="0">
                          <a:latin typeface="Arial" panose="020B0604020202020204" pitchFamily="34" charset="0"/>
                          <a:cs typeface="Arial" panose="020B0604020202020204" pitchFamily="34" charset="0"/>
                        </a:rPr>
                        <a:t>Waiting Period</a:t>
                      </a:r>
                    </a:p>
                  </a:txBody>
                  <a:tcPr anchor="ctr">
                    <a:solidFill>
                      <a:srgbClr val="214B7D"/>
                    </a:solidFill>
                  </a:tcPr>
                </a:tc>
                <a:extLst>
                  <a:ext uri="{0D108BD9-81ED-4DB2-BD59-A6C34878D82A}">
                    <a16:rowId xmlns:a16="http://schemas.microsoft.com/office/drawing/2014/main" val="2542605767"/>
                  </a:ext>
                </a:extLst>
              </a:tr>
              <a:tr h="229067">
                <a:tc>
                  <a:txBody>
                    <a:bodyPr/>
                    <a:lstStyle/>
                    <a:p>
                      <a:r>
                        <a:rPr lang="en-US" sz="400" dirty="0">
                          <a:solidFill>
                            <a:schemeClr val="tx1"/>
                          </a:solidFill>
                          <a:latin typeface="Arial" panose="020B0604020202020204" pitchFamily="34" charset="0"/>
                          <a:cs typeface="Arial" panose="020B0604020202020204" pitchFamily="34" charset="0"/>
                        </a:rPr>
                        <a:t>    </a:t>
                      </a:r>
                    </a:p>
                    <a:p>
                      <a:r>
                        <a:rPr lang="en-US" sz="1050" dirty="0">
                          <a:solidFill>
                            <a:schemeClr val="tx1"/>
                          </a:solidFill>
                          <a:latin typeface="Arial" panose="020B0604020202020204" pitchFamily="34" charset="0"/>
                          <a:cs typeface="Arial" panose="020B0604020202020204" pitchFamily="34" charset="0"/>
                        </a:rPr>
                        <a:t>Medical, Dental &amp; Vision Insurance</a:t>
                      </a:r>
                    </a:p>
                    <a:p>
                      <a:r>
                        <a:rPr lang="en-US" sz="400" dirty="0">
                          <a:solidFill>
                            <a:schemeClr val="tx1"/>
                          </a:solidFill>
                          <a:latin typeface="Arial" panose="020B0604020202020204" pitchFamily="34" charset="0"/>
                          <a:cs typeface="Arial" panose="020B0604020202020204" pitchFamily="34" charset="0"/>
                        </a:rPr>
                        <a:t>    </a:t>
                      </a:r>
                    </a:p>
                  </a:txBody>
                  <a:tcPr anchor="ctr">
                    <a:lnR w="12700" cap="flat" cmpd="sng" algn="ctr">
                      <a:solidFill>
                        <a:srgbClr val="17375E"/>
                      </a:solidFill>
                      <a:prstDash val="solid"/>
                      <a:round/>
                      <a:headEnd type="none" w="med" len="med"/>
                      <a:tailEnd type="none" w="med" len="med"/>
                    </a:lnR>
                    <a:lnB w="12700" cap="flat" cmpd="sng" algn="ctr">
                      <a:solidFill>
                        <a:srgbClr val="17375E"/>
                      </a:solidFill>
                      <a:prstDash val="solid"/>
                      <a:round/>
                      <a:headEnd type="none" w="med" len="med"/>
                      <a:tailEnd type="none" w="med" len="med"/>
                    </a:lnB>
                    <a:solidFill>
                      <a:srgbClr val="CADCF2"/>
                    </a:solidFill>
                  </a:tcPr>
                </a:tc>
                <a:tc>
                  <a:txBody>
                    <a:bodyPr/>
                    <a:lstStyle/>
                    <a:p>
                      <a:r>
                        <a:rPr lang="en-US" sz="1050" dirty="0">
                          <a:solidFill>
                            <a:schemeClr val="tx1"/>
                          </a:solidFill>
                          <a:latin typeface="Arial" panose="020B0604020202020204" pitchFamily="34" charset="0"/>
                          <a:cs typeface="Arial" panose="020B0604020202020204" pitchFamily="34" charset="0"/>
                        </a:rPr>
                        <a:t>Minimum 20 hours/week</a:t>
                      </a:r>
                    </a:p>
                  </a:txBody>
                  <a:tcPr anchor="ctr">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B w="12700" cap="flat" cmpd="sng" algn="ctr">
                      <a:solidFill>
                        <a:srgbClr val="17375E"/>
                      </a:solidFill>
                      <a:prstDash val="solid"/>
                      <a:round/>
                      <a:headEnd type="none" w="med" len="med"/>
                      <a:tailEnd type="none" w="med" len="med"/>
                    </a:lnB>
                    <a:solidFill>
                      <a:srgbClr val="CADCF2"/>
                    </a:solidFill>
                  </a:tcPr>
                </a:tc>
                <a:tc>
                  <a:txBody>
                    <a:bodyPr/>
                    <a:lstStyle/>
                    <a:p>
                      <a:r>
                        <a:rPr lang="en-US" sz="1050" dirty="0">
                          <a:solidFill>
                            <a:schemeClr val="tx1"/>
                          </a:solidFill>
                          <a:latin typeface="Arial" panose="020B0604020202020204" pitchFamily="34" charset="0"/>
                          <a:cs typeface="Arial" panose="020B0604020202020204" pitchFamily="34" charset="0"/>
                        </a:rPr>
                        <a:t>1</a:t>
                      </a:r>
                      <a:r>
                        <a:rPr lang="en-US" sz="1050" baseline="30000" dirty="0">
                          <a:solidFill>
                            <a:schemeClr val="tx1"/>
                          </a:solidFill>
                          <a:latin typeface="Arial" panose="020B0604020202020204" pitchFamily="34" charset="0"/>
                          <a:cs typeface="Arial" panose="020B0604020202020204" pitchFamily="34" charset="0"/>
                        </a:rPr>
                        <a:t>st</a:t>
                      </a:r>
                      <a:r>
                        <a:rPr lang="en-US" sz="1050" dirty="0">
                          <a:solidFill>
                            <a:schemeClr val="tx1"/>
                          </a:solidFill>
                          <a:latin typeface="Arial" panose="020B0604020202020204" pitchFamily="34" charset="0"/>
                          <a:cs typeface="Arial" panose="020B0604020202020204" pitchFamily="34" charset="0"/>
                        </a:rPr>
                        <a:t> of the month following date of hire</a:t>
                      </a:r>
                    </a:p>
                  </a:txBody>
                  <a:tcPr anchor="ctr">
                    <a:lnL w="12700" cap="flat" cmpd="sng" algn="ctr">
                      <a:solidFill>
                        <a:srgbClr val="17375E"/>
                      </a:solidFill>
                      <a:prstDash val="solid"/>
                      <a:round/>
                      <a:headEnd type="none" w="med" len="med"/>
                      <a:tailEnd type="none" w="med" len="med"/>
                    </a:lnL>
                    <a:lnB w="12700" cap="flat" cmpd="sng" algn="ctr">
                      <a:solidFill>
                        <a:srgbClr val="17375E"/>
                      </a:solidFill>
                      <a:prstDash val="solid"/>
                      <a:round/>
                      <a:headEnd type="none" w="med" len="med"/>
                      <a:tailEnd type="none" w="med" len="med"/>
                    </a:lnB>
                    <a:solidFill>
                      <a:srgbClr val="CADCF2"/>
                    </a:solidFill>
                  </a:tcPr>
                </a:tc>
                <a:extLst>
                  <a:ext uri="{0D108BD9-81ED-4DB2-BD59-A6C34878D82A}">
                    <a16:rowId xmlns:a16="http://schemas.microsoft.com/office/drawing/2014/main" val="3495439078"/>
                  </a:ext>
                </a:extLst>
              </a:tr>
              <a:tr h="0">
                <a:tc>
                  <a:txBody>
                    <a:bodyPr/>
                    <a:lstStyle/>
                    <a:p>
                      <a:r>
                        <a:rPr lang="en-US" sz="400" dirty="0">
                          <a:solidFill>
                            <a:schemeClr val="tx1"/>
                          </a:solidFill>
                          <a:latin typeface="Arial" panose="020B0604020202020204" pitchFamily="34" charset="0"/>
                          <a:cs typeface="Arial" panose="020B0604020202020204" pitchFamily="34" charset="0"/>
                        </a:rPr>
                        <a:t>   </a:t>
                      </a:r>
                    </a:p>
                    <a:p>
                      <a:r>
                        <a:rPr lang="en-US" sz="1050" dirty="0">
                          <a:solidFill>
                            <a:schemeClr val="tx1"/>
                          </a:solidFill>
                          <a:latin typeface="Arial" panose="020B0604020202020204" pitchFamily="34" charset="0"/>
                          <a:cs typeface="Arial" panose="020B0604020202020204" pitchFamily="34" charset="0"/>
                        </a:rPr>
                        <a:t>Group Life and AD&amp;D</a:t>
                      </a:r>
                    </a:p>
                    <a:p>
                      <a:r>
                        <a:rPr lang="en-US" sz="400" dirty="0">
                          <a:solidFill>
                            <a:schemeClr val="tx1"/>
                          </a:solidFill>
                          <a:latin typeface="Arial" panose="020B0604020202020204" pitchFamily="34" charset="0"/>
                          <a:cs typeface="Arial" panose="020B0604020202020204" pitchFamily="34" charset="0"/>
                        </a:rPr>
                        <a:t>    </a:t>
                      </a:r>
                    </a:p>
                  </a:txBody>
                  <a:tcPr anchor="ctr">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A1C1E7"/>
                    </a:solidFill>
                  </a:tcPr>
                </a:tc>
                <a:tc>
                  <a:txBody>
                    <a:bodyPr/>
                    <a:lstStyle/>
                    <a:p>
                      <a:r>
                        <a:rPr lang="en-US" sz="1050" dirty="0">
                          <a:solidFill>
                            <a:schemeClr val="tx1"/>
                          </a:solidFill>
                          <a:latin typeface="Arial" panose="020B0604020202020204" pitchFamily="34" charset="0"/>
                          <a:cs typeface="Arial" panose="020B0604020202020204" pitchFamily="34" charset="0"/>
                        </a:rPr>
                        <a:t>Minimum 24 hours/week</a:t>
                      </a:r>
                    </a:p>
                  </a:txBody>
                  <a:tcPr anchor="ctr">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A1C1E7"/>
                    </a:solidFill>
                  </a:tcPr>
                </a:tc>
                <a:tc>
                  <a:txBody>
                    <a:bodyPr/>
                    <a:lstStyle/>
                    <a:p>
                      <a:r>
                        <a:rPr lang="en-US" sz="1050" dirty="0">
                          <a:solidFill>
                            <a:schemeClr val="tx1"/>
                          </a:solidFill>
                          <a:latin typeface="Arial" panose="020B0604020202020204" pitchFamily="34" charset="0"/>
                          <a:cs typeface="Arial" panose="020B0604020202020204" pitchFamily="34" charset="0"/>
                        </a:rPr>
                        <a:t>1</a:t>
                      </a:r>
                      <a:r>
                        <a:rPr lang="en-US" sz="1050" baseline="30000" dirty="0">
                          <a:solidFill>
                            <a:schemeClr val="tx1"/>
                          </a:solidFill>
                          <a:latin typeface="Arial" panose="020B0604020202020204" pitchFamily="34" charset="0"/>
                          <a:cs typeface="Arial" panose="020B0604020202020204" pitchFamily="34" charset="0"/>
                        </a:rPr>
                        <a:t>st</a:t>
                      </a:r>
                      <a:r>
                        <a:rPr lang="en-US" sz="1050" dirty="0">
                          <a:solidFill>
                            <a:schemeClr val="tx1"/>
                          </a:solidFill>
                          <a:latin typeface="Arial" panose="020B0604020202020204" pitchFamily="34" charset="0"/>
                          <a:cs typeface="Arial" panose="020B0604020202020204" pitchFamily="34" charset="0"/>
                        </a:rPr>
                        <a:t> of the month following 90 days after hire</a:t>
                      </a:r>
                    </a:p>
                  </a:txBody>
                  <a:tcPr anchor="ctr">
                    <a:lnL w="12700" cap="flat" cmpd="sng" algn="ctr">
                      <a:solidFill>
                        <a:srgbClr val="17375E"/>
                      </a:solidFill>
                      <a:prstDash val="solid"/>
                      <a:round/>
                      <a:headEnd type="none" w="med" len="med"/>
                      <a:tailEnd type="none" w="med" len="med"/>
                    </a:lnL>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A1C1E7"/>
                    </a:solidFill>
                  </a:tcPr>
                </a:tc>
                <a:extLst>
                  <a:ext uri="{0D108BD9-81ED-4DB2-BD59-A6C34878D82A}">
                    <a16:rowId xmlns:a16="http://schemas.microsoft.com/office/drawing/2014/main" val="2661371495"/>
                  </a:ext>
                </a:extLst>
              </a:tr>
              <a:tr h="289003">
                <a:tc>
                  <a:txBody>
                    <a:bodyPr/>
                    <a:lstStyle/>
                    <a:p>
                      <a:r>
                        <a:rPr lang="en-US" sz="400" dirty="0">
                          <a:solidFill>
                            <a:schemeClr val="tx1"/>
                          </a:solidFill>
                          <a:latin typeface="Arial" panose="020B0604020202020204" pitchFamily="34" charset="0"/>
                          <a:cs typeface="Arial" panose="020B0604020202020204" pitchFamily="34" charset="0"/>
                        </a:rPr>
                        <a:t>    </a:t>
                      </a:r>
                    </a:p>
                    <a:p>
                      <a:r>
                        <a:rPr lang="en-US" sz="1050" dirty="0">
                          <a:solidFill>
                            <a:schemeClr val="tx1"/>
                          </a:solidFill>
                          <a:latin typeface="Arial" panose="020B0604020202020204" pitchFamily="34" charset="0"/>
                          <a:cs typeface="Arial" panose="020B0604020202020204" pitchFamily="34" charset="0"/>
                        </a:rPr>
                        <a:t>Group Long-Term Disability</a:t>
                      </a:r>
                    </a:p>
                    <a:p>
                      <a:r>
                        <a:rPr lang="en-US" sz="400" dirty="0">
                          <a:solidFill>
                            <a:schemeClr val="tx1"/>
                          </a:solidFill>
                          <a:latin typeface="Arial" panose="020B0604020202020204" pitchFamily="34" charset="0"/>
                          <a:cs typeface="Arial" panose="020B0604020202020204" pitchFamily="34" charset="0"/>
                        </a:rPr>
                        <a:t>    </a:t>
                      </a:r>
                    </a:p>
                  </a:txBody>
                  <a:tcPr anchor="ctr">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CADCF2"/>
                    </a:solidFill>
                  </a:tcPr>
                </a:tc>
                <a:tc>
                  <a:txBody>
                    <a:bodyPr/>
                    <a:lstStyle/>
                    <a:p>
                      <a:r>
                        <a:rPr lang="en-US" sz="1050" dirty="0">
                          <a:solidFill>
                            <a:schemeClr val="tx1"/>
                          </a:solidFill>
                          <a:latin typeface="Arial" panose="020B0604020202020204" pitchFamily="34" charset="0"/>
                          <a:cs typeface="Arial" panose="020B0604020202020204" pitchFamily="34" charset="0"/>
                        </a:rPr>
                        <a:t>Minimum 24 hours/week</a:t>
                      </a:r>
                    </a:p>
                  </a:txBody>
                  <a:tcPr anchor="ctr">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CADCF2"/>
                    </a:solidFill>
                  </a:tcPr>
                </a:tc>
                <a:tc>
                  <a:txBody>
                    <a:bodyPr/>
                    <a:lstStyle/>
                    <a:p>
                      <a:r>
                        <a:rPr lang="en-US" sz="1050" dirty="0">
                          <a:solidFill>
                            <a:schemeClr val="tx1"/>
                          </a:solidFill>
                          <a:latin typeface="Arial" panose="020B0604020202020204" pitchFamily="34" charset="0"/>
                          <a:cs typeface="Arial" panose="020B0604020202020204" pitchFamily="34" charset="0"/>
                        </a:rPr>
                        <a:t>1</a:t>
                      </a:r>
                      <a:r>
                        <a:rPr lang="en-US" sz="1050" baseline="30000" dirty="0">
                          <a:solidFill>
                            <a:schemeClr val="tx1"/>
                          </a:solidFill>
                          <a:latin typeface="Arial" panose="020B0604020202020204" pitchFamily="34" charset="0"/>
                          <a:cs typeface="Arial" panose="020B0604020202020204" pitchFamily="34" charset="0"/>
                        </a:rPr>
                        <a:t>st</a:t>
                      </a:r>
                      <a:r>
                        <a:rPr lang="en-US" sz="1050" dirty="0">
                          <a:solidFill>
                            <a:schemeClr val="tx1"/>
                          </a:solidFill>
                          <a:latin typeface="Arial" panose="020B0604020202020204" pitchFamily="34" charset="0"/>
                          <a:cs typeface="Arial" panose="020B0604020202020204" pitchFamily="34" charset="0"/>
                        </a:rPr>
                        <a:t> of the month following 90 days after hire    </a:t>
                      </a:r>
                    </a:p>
                  </a:txBody>
                  <a:tcPr anchor="ctr">
                    <a:lnL w="12700" cap="flat" cmpd="sng" algn="ctr">
                      <a:solidFill>
                        <a:srgbClr val="17375E"/>
                      </a:solidFill>
                      <a:prstDash val="solid"/>
                      <a:round/>
                      <a:headEnd type="none" w="med" len="med"/>
                      <a:tailEnd type="none" w="med" len="med"/>
                    </a:lnL>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CADCF2"/>
                    </a:solidFill>
                  </a:tcPr>
                </a:tc>
                <a:extLst>
                  <a:ext uri="{0D108BD9-81ED-4DB2-BD59-A6C34878D82A}">
                    <a16:rowId xmlns:a16="http://schemas.microsoft.com/office/drawing/2014/main" val="2946668604"/>
                  </a:ext>
                </a:extLst>
              </a:tr>
              <a:tr h="237472">
                <a:tc>
                  <a:txBody>
                    <a:bodyPr/>
                    <a:lstStyle/>
                    <a:p>
                      <a:r>
                        <a:rPr lang="en-US" sz="400" dirty="0">
                          <a:solidFill>
                            <a:schemeClr val="tx1"/>
                          </a:solidFill>
                          <a:latin typeface="Arial" panose="020B0604020202020204" pitchFamily="34" charset="0"/>
                          <a:cs typeface="Arial" panose="020B0604020202020204" pitchFamily="34" charset="0"/>
                        </a:rPr>
                        <a:t>     </a:t>
                      </a:r>
                    </a:p>
                    <a:p>
                      <a:r>
                        <a:rPr lang="en-US" sz="1050" dirty="0">
                          <a:solidFill>
                            <a:schemeClr val="tx1"/>
                          </a:solidFill>
                          <a:latin typeface="Arial" panose="020B0604020202020204" pitchFamily="34" charset="0"/>
                          <a:cs typeface="Arial" panose="020B0604020202020204" pitchFamily="34" charset="0"/>
                        </a:rPr>
                        <a:t>Voluntary Short-Term Disability</a:t>
                      </a:r>
                    </a:p>
                    <a:p>
                      <a:r>
                        <a:rPr lang="en-US" sz="400" dirty="0">
                          <a:solidFill>
                            <a:schemeClr val="tx1"/>
                          </a:solidFill>
                          <a:latin typeface="Arial" panose="020B0604020202020204" pitchFamily="34" charset="0"/>
                          <a:cs typeface="Arial" panose="020B0604020202020204" pitchFamily="34" charset="0"/>
                        </a:rPr>
                        <a:t>     </a:t>
                      </a:r>
                    </a:p>
                  </a:txBody>
                  <a:tcPr anchor="ctr">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A1C1E7"/>
                    </a:solidFill>
                  </a:tcPr>
                </a:tc>
                <a:tc>
                  <a:txBody>
                    <a:bodyPr/>
                    <a:lstStyle/>
                    <a:p>
                      <a:r>
                        <a:rPr lang="en-US" sz="1050" dirty="0">
                          <a:solidFill>
                            <a:schemeClr val="tx1"/>
                          </a:solidFill>
                          <a:latin typeface="Arial" panose="020B0604020202020204" pitchFamily="34" charset="0"/>
                          <a:cs typeface="Arial" panose="020B0604020202020204" pitchFamily="34" charset="0"/>
                        </a:rPr>
                        <a:t>Minimum 24 hours/week</a:t>
                      </a:r>
                    </a:p>
                  </a:txBody>
                  <a:tcPr anchor="ctr">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A1C1E7"/>
                    </a:solidFill>
                  </a:tcPr>
                </a:tc>
                <a:tc>
                  <a:txBody>
                    <a:bodyPr/>
                    <a:lstStyle/>
                    <a:p>
                      <a:r>
                        <a:rPr lang="en-US" sz="1050" dirty="0">
                          <a:solidFill>
                            <a:schemeClr val="tx1"/>
                          </a:solidFill>
                          <a:latin typeface="Arial" panose="020B0604020202020204" pitchFamily="34" charset="0"/>
                          <a:cs typeface="Arial" panose="020B0604020202020204" pitchFamily="34" charset="0"/>
                        </a:rPr>
                        <a:t>1</a:t>
                      </a:r>
                      <a:r>
                        <a:rPr lang="en-US" sz="1050" baseline="30000" dirty="0">
                          <a:solidFill>
                            <a:schemeClr val="tx1"/>
                          </a:solidFill>
                          <a:latin typeface="Arial" panose="020B0604020202020204" pitchFamily="34" charset="0"/>
                          <a:cs typeface="Arial" panose="020B0604020202020204" pitchFamily="34" charset="0"/>
                        </a:rPr>
                        <a:t>st</a:t>
                      </a:r>
                      <a:r>
                        <a:rPr lang="en-US" sz="1050" dirty="0">
                          <a:solidFill>
                            <a:schemeClr val="tx1"/>
                          </a:solidFill>
                          <a:latin typeface="Arial" panose="020B0604020202020204" pitchFamily="34" charset="0"/>
                          <a:cs typeface="Arial" panose="020B0604020202020204" pitchFamily="34" charset="0"/>
                        </a:rPr>
                        <a:t> of the month following 90 days after hire</a:t>
                      </a:r>
                    </a:p>
                  </a:txBody>
                  <a:tcPr anchor="ctr">
                    <a:lnL w="12700" cap="flat" cmpd="sng" algn="ctr">
                      <a:solidFill>
                        <a:srgbClr val="17375E"/>
                      </a:solidFill>
                      <a:prstDash val="solid"/>
                      <a:round/>
                      <a:headEnd type="none" w="med" len="med"/>
                      <a:tailEnd type="none" w="med" len="med"/>
                    </a:lnL>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A1C1E7"/>
                    </a:solidFill>
                  </a:tcPr>
                </a:tc>
                <a:extLst>
                  <a:ext uri="{0D108BD9-81ED-4DB2-BD59-A6C34878D82A}">
                    <a16:rowId xmlns:a16="http://schemas.microsoft.com/office/drawing/2014/main" val="1832217678"/>
                  </a:ext>
                </a:extLst>
              </a:tr>
              <a:tr h="121920">
                <a:tc>
                  <a:txBody>
                    <a:bodyPr/>
                    <a:lstStyle/>
                    <a:p>
                      <a:r>
                        <a:rPr lang="en-US" sz="400" dirty="0">
                          <a:solidFill>
                            <a:schemeClr val="tx1"/>
                          </a:solidFill>
                          <a:latin typeface="Arial" panose="020B0604020202020204" pitchFamily="34" charset="0"/>
                          <a:cs typeface="Arial" panose="020B0604020202020204" pitchFamily="34" charset="0"/>
                        </a:rPr>
                        <a:t>         </a:t>
                      </a:r>
                    </a:p>
                    <a:p>
                      <a:r>
                        <a:rPr lang="en-US" sz="1050" dirty="0">
                          <a:solidFill>
                            <a:schemeClr val="tx1"/>
                          </a:solidFill>
                          <a:latin typeface="Arial" panose="020B0604020202020204" pitchFamily="34" charset="0"/>
                          <a:cs typeface="Arial" panose="020B0604020202020204" pitchFamily="34" charset="0"/>
                        </a:rPr>
                        <a:t>403(b) Retirement Plan</a:t>
                      </a:r>
                    </a:p>
                    <a:p>
                      <a:r>
                        <a:rPr lang="en-US" sz="400" dirty="0">
                          <a:solidFill>
                            <a:schemeClr val="tx1"/>
                          </a:solidFill>
                          <a:latin typeface="Arial" panose="020B0604020202020204" pitchFamily="34" charset="0"/>
                          <a:cs typeface="Arial" panose="020B0604020202020204" pitchFamily="34" charset="0"/>
                        </a:rPr>
                        <a:t>    </a:t>
                      </a:r>
                    </a:p>
                  </a:txBody>
                  <a:tcPr anchor="ctr">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CADCF2"/>
                    </a:solidFill>
                  </a:tcPr>
                </a:tc>
                <a:tc>
                  <a:txBody>
                    <a:bodyPr/>
                    <a:lstStyle/>
                    <a:p>
                      <a:r>
                        <a:rPr lang="en-US" sz="1050" dirty="0">
                          <a:solidFill>
                            <a:schemeClr val="tx1"/>
                          </a:solidFill>
                          <a:latin typeface="Arial" panose="020B0604020202020204" pitchFamily="34" charset="0"/>
                          <a:cs typeface="Arial" panose="020B0604020202020204" pitchFamily="34" charset="0"/>
                        </a:rPr>
                        <a:t>No minimum hours</a:t>
                      </a:r>
                    </a:p>
                  </a:txBody>
                  <a:tcPr anchor="ctr">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CADCF2"/>
                    </a:solidFill>
                  </a:tcPr>
                </a:tc>
                <a:tc>
                  <a:txBody>
                    <a:bodyPr/>
                    <a:lstStyle/>
                    <a:p>
                      <a:r>
                        <a:rPr lang="en-US" sz="1050" dirty="0">
                          <a:solidFill>
                            <a:schemeClr val="tx1"/>
                          </a:solidFill>
                          <a:latin typeface="Arial" panose="020B0604020202020204" pitchFamily="34" charset="0"/>
                          <a:cs typeface="Arial" panose="020B0604020202020204" pitchFamily="34" charset="0"/>
                        </a:rPr>
                        <a:t>Date of hire</a:t>
                      </a:r>
                    </a:p>
                  </a:txBody>
                  <a:tcPr anchor="ctr">
                    <a:lnL w="12700" cap="flat" cmpd="sng" algn="ctr">
                      <a:solidFill>
                        <a:srgbClr val="17375E"/>
                      </a:solidFill>
                      <a:prstDash val="solid"/>
                      <a:round/>
                      <a:headEnd type="none" w="med" len="med"/>
                      <a:tailEnd type="none" w="med" len="med"/>
                    </a:lnL>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CADCF2"/>
                    </a:solidFill>
                  </a:tcPr>
                </a:tc>
                <a:extLst>
                  <a:ext uri="{0D108BD9-81ED-4DB2-BD59-A6C34878D82A}">
                    <a16:rowId xmlns:a16="http://schemas.microsoft.com/office/drawing/2014/main" val="1824689298"/>
                  </a:ext>
                </a:extLst>
              </a:tr>
              <a:tr h="257105">
                <a:tc>
                  <a:txBody>
                    <a:bodyPr/>
                    <a:lstStyle/>
                    <a:p>
                      <a:r>
                        <a:rPr lang="en-US" sz="400" dirty="0">
                          <a:solidFill>
                            <a:schemeClr val="tx1"/>
                          </a:solidFill>
                          <a:latin typeface="Arial" panose="020B0604020202020204" pitchFamily="34" charset="0"/>
                          <a:cs typeface="Arial" panose="020B0604020202020204" pitchFamily="34" charset="0"/>
                        </a:rPr>
                        <a:t> </a:t>
                      </a:r>
                    </a:p>
                    <a:p>
                      <a:r>
                        <a:rPr lang="en-US" sz="1050" dirty="0">
                          <a:solidFill>
                            <a:schemeClr val="tx1"/>
                          </a:solidFill>
                          <a:latin typeface="Arial" panose="020B0604020202020204" pitchFamily="34" charset="0"/>
                          <a:cs typeface="Arial" panose="020B0604020202020204" pitchFamily="34" charset="0"/>
                        </a:rPr>
                        <a:t>Employee Assistance Program </a:t>
                      </a:r>
                      <a:r>
                        <a:rPr lang="en-US" sz="900" dirty="0">
                          <a:solidFill>
                            <a:schemeClr val="tx1"/>
                          </a:solidFill>
                          <a:latin typeface="Arial" panose="020B0604020202020204" pitchFamily="34" charset="0"/>
                          <a:cs typeface="Arial" panose="020B0604020202020204" pitchFamily="34" charset="0"/>
                        </a:rPr>
                        <a:t>(EAP)</a:t>
                      </a:r>
                    </a:p>
                    <a:p>
                      <a:r>
                        <a:rPr lang="en-US" sz="400" dirty="0">
                          <a:solidFill>
                            <a:schemeClr val="tx1"/>
                          </a:solidFill>
                          <a:latin typeface="Arial" panose="020B0604020202020204" pitchFamily="34" charset="0"/>
                          <a:cs typeface="Arial" panose="020B0604020202020204" pitchFamily="34" charset="0"/>
                        </a:rPr>
                        <a:t>        </a:t>
                      </a:r>
                    </a:p>
                  </a:txBody>
                  <a:tcPr anchor="ctr">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A1C1E7"/>
                    </a:solidFill>
                  </a:tcPr>
                </a:tc>
                <a:tc>
                  <a:txBody>
                    <a:bodyPr/>
                    <a:lstStyle/>
                    <a:p>
                      <a:r>
                        <a:rPr lang="en-US" sz="1050" dirty="0">
                          <a:solidFill>
                            <a:schemeClr val="tx1"/>
                          </a:solidFill>
                          <a:latin typeface="Arial" panose="020B0604020202020204" pitchFamily="34" charset="0"/>
                          <a:cs typeface="Arial" panose="020B0604020202020204" pitchFamily="34" charset="0"/>
                        </a:rPr>
                        <a:t>No minimum hours</a:t>
                      </a:r>
                    </a:p>
                  </a:txBody>
                  <a:tcPr anchor="ctr">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A1C1E7"/>
                    </a:solidFill>
                  </a:tcPr>
                </a:tc>
                <a:tc>
                  <a:txBody>
                    <a:bodyPr/>
                    <a:lstStyle/>
                    <a:p>
                      <a:r>
                        <a:rPr lang="en-US" sz="1050" dirty="0">
                          <a:solidFill>
                            <a:schemeClr val="tx1"/>
                          </a:solidFill>
                          <a:latin typeface="Arial" panose="020B0604020202020204" pitchFamily="34" charset="0"/>
                          <a:cs typeface="Arial" panose="020B0604020202020204" pitchFamily="34" charset="0"/>
                        </a:rPr>
                        <a:t>Date of hire</a:t>
                      </a:r>
                    </a:p>
                  </a:txBody>
                  <a:tcPr anchor="ctr">
                    <a:lnL w="12700" cap="flat" cmpd="sng" algn="ctr">
                      <a:solidFill>
                        <a:srgbClr val="17375E"/>
                      </a:solidFill>
                      <a:prstDash val="solid"/>
                      <a:round/>
                      <a:headEnd type="none" w="med" len="med"/>
                      <a:tailEnd type="none" w="med" len="med"/>
                    </a:lnL>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A1C1E7"/>
                    </a:solidFill>
                  </a:tcPr>
                </a:tc>
                <a:extLst>
                  <a:ext uri="{0D108BD9-81ED-4DB2-BD59-A6C34878D82A}">
                    <a16:rowId xmlns:a16="http://schemas.microsoft.com/office/drawing/2014/main" val="367759801"/>
                  </a:ext>
                </a:extLst>
              </a:tr>
            </a:tbl>
          </a:graphicData>
        </a:graphic>
      </p:graphicFrame>
      <p:sp>
        <p:nvSpPr>
          <p:cNvPr id="6" name="Rectangle 5">
            <a:extLst>
              <a:ext uri="{FF2B5EF4-FFF2-40B4-BE49-F238E27FC236}">
                <a16:creationId xmlns:a16="http://schemas.microsoft.com/office/drawing/2014/main" id="{770464FC-43D0-40D5-A59C-820B0A9B549E}"/>
              </a:ext>
            </a:extLst>
          </p:cNvPr>
          <p:cNvSpPr/>
          <p:nvPr/>
        </p:nvSpPr>
        <p:spPr bwMode="auto">
          <a:xfrm>
            <a:off x="392920" y="1312659"/>
            <a:ext cx="6931555" cy="2535477"/>
          </a:xfrm>
          <a:prstGeom prst="rect">
            <a:avLst/>
          </a:prstGeom>
          <a:noFill/>
          <a:ln w="28575" cap="flat" cmpd="sng" algn="ctr">
            <a:solidFill>
              <a:srgbClr val="214B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7" name="Picture 6">
            <a:extLst>
              <a:ext uri="{FF2B5EF4-FFF2-40B4-BE49-F238E27FC236}">
                <a16:creationId xmlns:a16="http://schemas.microsoft.com/office/drawing/2014/main" id="{6E0C0F56-3A9D-4DF4-B737-C1636845ABFE}"/>
              </a:ext>
            </a:extLst>
          </p:cNvPr>
          <p:cNvPicPr>
            <a:picLocks noChangeAspect="1"/>
          </p:cNvPicPr>
          <p:nvPr/>
        </p:nvPicPr>
        <p:blipFill>
          <a:blip r:embed="rId3"/>
          <a:stretch>
            <a:fillRect/>
          </a:stretch>
        </p:blipFill>
        <p:spPr>
          <a:xfrm>
            <a:off x="1066800" y="5656511"/>
            <a:ext cx="5431326" cy="2553130"/>
          </a:xfrm>
          <a:prstGeom prst="rect">
            <a:avLst/>
          </a:prstGeom>
        </p:spPr>
      </p:pic>
      <p:sp>
        <p:nvSpPr>
          <p:cNvPr id="8" name="TextBox 7">
            <a:extLst>
              <a:ext uri="{FF2B5EF4-FFF2-40B4-BE49-F238E27FC236}">
                <a16:creationId xmlns:a16="http://schemas.microsoft.com/office/drawing/2014/main" id="{9EAB6545-0BE3-4B6E-98DE-ACEBF497BC5D}"/>
              </a:ext>
            </a:extLst>
          </p:cNvPr>
          <p:cNvSpPr txBox="1"/>
          <p:nvPr/>
        </p:nvSpPr>
        <p:spPr>
          <a:xfrm>
            <a:off x="352425" y="4949649"/>
            <a:ext cx="6934873"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The Employee Benefits Center (EBC) </a:t>
            </a:r>
            <a:r>
              <a:rPr lang="en-US" sz="1200" dirty="0">
                <a:latin typeface="Arial" panose="020B0604020202020204" pitchFamily="34" charset="0"/>
                <a:cs typeface="Arial" panose="020B0604020202020204" pitchFamily="34" charset="0"/>
              </a:rPr>
              <a:t>is your online benefits resource.  It is a one-stop resource which provides you with current benefits information, benefit summary documents, forms, and contact information for each carrier.</a:t>
            </a:r>
          </a:p>
        </p:txBody>
      </p:sp>
      <p:sp>
        <p:nvSpPr>
          <p:cNvPr id="11" name="TextBox 10">
            <a:extLst>
              <a:ext uri="{FF2B5EF4-FFF2-40B4-BE49-F238E27FC236}">
                <a16:creationId xmlns:a16="http://schemas.microsoft.com/office/drawing/2014/main" id="{2D54ED6F-DC1F-4A8F-AC5C-AC962293BCB7}"/>
              </a:ext>
            </a:extLst>
          </p:cNvPr>
          <p:cNvSpPr txBox="1"/>
          <p:nvPr/>
        </p:nvSpPr>
        <p:spPr>
          <a:xfrm>
            <a:off x="1066800" y="8319610"/>
            <a:ext cx="5205539" cy="84638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To log into the EBC, go to:   </a:t>
            </a:r>
            <a:r>
              <a:rPr lang="en-US" sz="1100" b="1" spc="30" dirty="0">
                <a:solidFill>
                  <a:srgbClr val="3170BD"/>
                </a:solidFill>
                <a:latin typeface="Arial" panose="020B0604020202020204" pitchFamily="34" charset="0"/>
                <a:cs typeface="Arial" panose="020B0604020202020204" pitchFamily="34" charset="0"/>
              </a:rPr>
              <a:t>uppervalleyhaven.trgportal.com</a:t>
            </a:r>
          </a:p>
          <a:p>
            <a:r>
              <a:rPr lang="en-US" sz="6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                                                       Username:   </a:t>
            </a:r>
            <a:r>
              <a:rPr lang="en-US" sz="1100" b="1" spc="30" dirty="0" err="1">
                <a:latin typeface="Arial" panose="020B0604020202020204" pitchFamily="34" charset="0"/>
                <a:cs typeface="Arial" panose="020B0604020202020204" pitchFamily="34" charset="0"/>
              </a:rPr>
              <a:t>uvh</a:t>
            </a:r>
            <a:r>
              <a:rPr lang="en-US" sz="1100" dirty="0">
                <a:latin typeface="Arial" panose="020B0604020202020204" pitchFamily="34" charset="0"/>
                <a:cs typeface="Arial" panose="020B0604020202020204" pitchFamily="34" charset="0"/>
              </a:rPr>
              <a:t>        </a:t>
            </a:r>
          </a:p>
          <a:p>
            <a:r>
              <a:rPr lang="en-US" sz="8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                                                        Password:   </a:t>
            </a:r>
            <a:r>
              <a:rPr lang="en-US" sz="1100" b="1" spc="30" dirty="0">
                <a:latin typeface="Arial" panose="020B0604020202020204" pitchFamily="34" charset="0"/>
                <a:cs typeface="Arial" panose="020B0604020202020204" pitchFamily="34" charset="0"/>
              </a:rPr>
              <a:t>benefits</a:t>
            </a:r>
          </a:p>
        </p:txBody>
      </p:sp>
      <p:sp>
        <p:nvSpPr>
          <p:cNvPr id="14" name="Rectangle 2">
            <a:extLst>
              <a:ext uri="{FF2B5EF4-FFF2-40B4-BE49-F238E27FC236}">
                <a16:creationId xmlns:a16="http://schemas.microsoft.com/office/drawing/2014/main" id="{C75147B9-7ACD-46C9-9A25-7EFC200023E3}"/>
              </a:ext>
            </a:extLst>
          </p:cNvPr>
          <p:cNvSpPr>
            <a:spLocks noChangeArrowheads="1"/>
          </p:cNvSpPr>
          <p:nvPr/>
        </p:nvSpPr>
        <p:spPr bwMode="auto">
          <a:xfrm>
            <a:off x="381000" y="4262705"/>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15" name="Rectangle 2">
            <a:extLst>
              <a:ext uri="{FF2B5EF4-FFF2-40B4-BE49-F238E27FC236}">
                <a16:creationId xmlns:a16="http://schemas.microsoft.com/office/drawing/2014/main" id="{0B064398-7498-48E0-88AB-3CE7F4C6CCCB}"/>
              </a:ext>
            </a:extLst>
          </p:cNvPr>
          <p:cNvSpPr txBox="1">
            <a:spLocks noChangeArrowheads="1"/>
          </p:cNvSpPr>
          <p:nvPr/>
        </p:nvSpPr>
        <p:spPr bwMode="auto">
          <a:xfrm>
            <a:off x="381000" y="4345078"/>
            <a:ext cx="7027742" cy="44204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62" tIns="45579" rIns="91162" bIns="45579"/>
          <a:lstStyle>
            <a:lvl1pPr algn="ctr" defTabSz="1014413" rtl="0" eaLnBrk="0" fontAlgn="base" hangingPunct="0">
              <a:spcBef>
                <a:spcPct val="0"/>
              </a:spcBef>
              <a:spcAft>
                <a:spcPct val="0"/>
              </a:spcAft>
              <a:defRPr sz="4900">
                <a:solidFill>
                  <a:schemeClr val="tx2"/>
                </a:solidFill>
                <a:latin typeface="+mj-lt"/>
                <a:ea typeface="+mj-ea"/>
                <a:cs typeface="+mj-cs"/>
              </a:defRPr>
            </a:lvl1pPr>
            <a:lvl2pPr algn="ctr" defTabSz="1014413" rtl="0" eaLnBrk="0" fontAlgn="base" hangingPunct="0">
              <a:spcBef>
                <a:spcPct val="0"/>
              </a:spcBef>
              <a:spcAft>
                <a:spcPct val="0"/>
              </a:spcAft>
              <a:defRPr sz="4900">
                <a:solidFill>
                  <a:schemeClr val="tx2"/>
                </a:solidFill>
                <a:latin typeface="Times" charset="0"/>
              </a:defRPr>
            </a:lvl2pPr>
            <a:lvl3pPr algn="ctr" defTabSz="1014413" rtl="0" eaLnBrk="0" fontAlgn="base" hangingPunct="0">
              <a:spcBef>
                <a:spcPct val="0"/>
              </a:spcBef>
              <a:spcAft>
                <a:spcPct val="0"/>
              </a:spcAft>
              <a:defRPr sz="4900">
                <a:solidFill>
                  <a:schemeClr val="tx2"/>
                </a:solidFill>
                <a:latin typeface="Times" charset="0"/>
              </a:defRPr>
            </a:lvl3pPr>
            <a:lvl4pPr algn="ctr" defTabSz="1014413" rtl="0" eaLnBrk="0" fontAlgn="base" hangingPunct="0">
              <a:spcBef>
                <a:spcPct val="0"/>
              </a:spcBef>
              <a:spcAft>
                <a:spcPct val="0"/>
              </a:spcAft>
              <a:defRPr sz="4900">
                <a:solidFill>
                  <a:schemeClr val="tx2"/>
                </a:solidFill>
                <a:latin typeface="Times" charset="0"/>
              </a:defRPr>
            </a:lvl4pPr>
            <a:lvl5pPr algn="ctr" defTabSz="1014413" rtl="0" eaLnBrk="0" fontAlgn="base" hangingPunct="0">
              <a:spcBef>
                <a:spcPct val="0"/>
              </a:spcBef>
              <a:spcAft>
                <a:spcPct val="0"/>
              </a:spcAft>
              <a:defRPr sz="4900">
                <a:solidFill>
                  <a:schemeClr val="tx2"/>
                </a:solidFill>
                <a:latin typeface="Times" charset="0"/>
              </a:defRPr>
            </a:lvl5pPr>
            <a:lvl6pPr marL="455757" algn="ctr" defTabSz="1015963" rtl="0" fontAlgn="base">
              <a:spcBef>
                <a:spcPct val="0"/>
              </a:spcBef>
              <a:spcAft>
                <a:spcPct val="0"/>
              </a:spcAft>
              <a:defRPr sz="4900">
                <a:solidFill>
                  <a:schemeClr val="tx2"/>
                </a:solidFill>
                <a:latin typeface="Times" charset="0"/>
              </a:defRPr>
            </a:lvl6pPr>
            <a:lvl7pPr marL="911513" algn="ctr" defTabSz="1015963" rtl="0" fontAlgn="base">
              <a:spcBef>
                <a:spcPct val="0"/>
              </a:spcBef>
              <a:spcAft>
                <a:spcPct val="0"/>
              </a:spcAft>
              <a:defRPr sz="4900">
                <a:solidFill>
                  <a:schemeClr val="tx2"/>
                </a:solidFill>
                <a:latin typeface="Times" charset="0"/>
              </a:defRPr>
            </a:lvl7pPr>
            <a:lvl8pPr marL="1367274" algn="ctr" defTabSz="1015963" rtl="0" fontAlgn="base">
              <a:spcBef>
                <a:spcPct val="0"/>
              </a:spcBef>
              <a:spcAft>
                <a:spcPct val="0"/>
              </a:spcAft>
              <a:defRPr sz="4900">
                <a:solidFill>
                  <a:schemeClr val="tx2"/>
                </a:solidFill>
                <a:latin typeface="Times" charset="0"/>
              </a:defRPr>
            </a:lvl8pPr>
            <a:lvl9pPr marL="1823030" algn="ctr" defTabSz="1015963" rtl="0" fontAlgn="base">
              <a:spcBef>
                <a:spcPct val="0"/>
              </a:spcBef>
              <a:spcAft>
                <a:spcPct val="0"/>
              </a:spcAft>
              <a:defRPr sz="4900">
                <a:solidFill>
                  <a:schemeClr val="tx2"/>
                </a:solidFill>
                <a:latin typeface="Times" charset="0"/>
              </a:defRPr>
            </a:lvl9pPr>
          </a:lstStyle>
          <a:p>
            <a:pPr algn="l"/>
            <a:r>
              <a:rPr lang="en-US" sz="2000" kern="0" dirty="0">
                <a:solidFill>
                  <a:srgbClr val="17375E"/>
                </a:solidFill>
                <a:latin typeface="Arial" panose="020B0604020202020204" pitchFamily="34" charset="0"/>
                <a:cs typeface="Arial" panose="020B0604020202020204" pitchFamily="34" charset="0"/>
              </a:rPr>
              <a:t>Employee Benefit Center (EBC)</a:t>
            </a:r>
            <a:endParaRPr lang="en-US" sz="2800" kern="0" dirty="0">
              <a:solidFill>
                <a:srgbClr val="17375E"/>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19C599A-8C2D-409A-B008-C0C1E27DBD8B}"/>
              </a:ext>
            </a:extLst>
          </p:cNvPr>
          <p:cNvSpPr txBox="1"/>
          <p:nvPr/>
        </p:nvSpPr>
        <p:spPr>
          <a:xfrm>
            <a:off x="431082" y="9413462"/>
            <a:ext cx="6987933" cy="292388"/>
          </a:xfrm>
          <a:prstGeom prst="rect">
            <a:avLst/>
          </a:prstGeom>
          <a:noFill/>
        </p:spPr>
        <p:txBody>
          <a:bodyPr wrap="square" rtlCol="0">
            <a:spAutoFit/>
          </a:bodyPr>
          <a:lstStyle/>
          <a:p>
            <a:r>
              <a:rPr lang="en-US" sz="1300" dirty="0">
                <a:solidFill>
                  <a:schemeClr val="bg1"/>
                </a:solidFill>
                <a:latin typeface="Calibri" panose="020F0502020204030204" pitchFamily="34" charset="0"/>
                <a:cs typeface="Calibri" panose="020F0502020204030204" pitchFamily="34" charset="0"/>
              </a:rPr>
              <a:t>               2                  </a:t>
            </a:r>
            <a:r>
              <a:rPr lang="en-US" sz="1100" dirty="0">
                <a:solidFill>
                  <a:schemeClr val="bg1"/>
                </a:solidFill>
                <a:latin typeface="Arial" panose="020B0604020202020204" pitchFamily="34" charset="0"/>
                <a:cs typeface="Arial" panose="020B0604020202020204" pitchFamily="34" charset="0"/>
              </a:rPr>
              <a:t>Medical    |    Dental    |    Vision    |    Life    |    Disability    |    Retirement</a:t>
            </a:r>
          </a:p>
        </p:txBody>
      </p:sp>
      <p:pic>
        <p:nvPicPr>
          <p:cNvPr id="18" name="Picture 17">
            <a:extLst>
              <a:ext uri="{FF2B5EF4-FFF2-40B4-BE49-F238E27FC236}">
                <a16:creationId xmlns:a16="http://schemas.microsoft.com/office/drawing/2014/main" id="{AB6EB9BA-2FAA-4088-B877-D854EAB0AC24}"/>
              </a:ext>
            </a:extLst>
          </p:cNvPr>
          <p:cNvPicPr>
            <a:picLocks noChangeAspect="1"/>
          </p:cNvPicPr>
          <p:nvPr/>
        </p:nvPicPr>
        <p:blipFill>
          <a:blip r:embed="rId4"/>
          <a:stretch>
            <a:fillRect/>
          </a:stretch>
        </p:blipFill>
        <p:spPr>
          <a:xfrm>
            <a:off x="3581400" y="5842017"/>
            <a:ext cx="2786989" cy="318513"/>
          </a:xfrm>
          <a:prstGeom prst="rect">
            <a:avLst/>
          </a:prstGeom>
        </p:spPr>
      </p:pic>
    </p:spTree>
    <p:extLst>
      <p:ext uri="{BB962C8B-B14F-4D97-AF65-F5344CB8AC3E}">
        <p14:creationId xmlns:p14="http://schemas.microsoft.com/office/powerpoint/2010/main" val="170811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21F2058-38FA-45FD-A325-AEFB55C54F78}"/>
              </a:ext>
            </a:extLst>
          </p:cNvPr>
          <p:cNvSpPr>
            <a:spLocks noChangeArrowheads="1"/>
          </p:cNvSpPr>
          <p:nvPr/>
        </p:nvSpPr>
        <p:spPr bwMode="auto">
          <a:xfrm>
            <a:off x="367470" y="424267"/>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9" name="Rectangle 8">
            <a:extLst>
              <a:ext uri="{FF2B5EF4-FFF2-40B4-BE49-F238E27FC236}">
                <a16:creationId xmlns:a16="http://schemas.microsoft.com/office/drawing/2014/main" id="{76041710-613A-4753-9A86-8154E25EA4D0}"/>
              </a:ext>
            </a:extLst>
          </p:cNvPr>
          <p:cNvSpPr/>
          <p:nvPr/>
        </p:nvSpPr>
        <p:spPr bwMode="auto">
          <a:xfrm>
            <a:off x="371837" y="9341096"/>
            <a:ext cx="7037460" cy="425705"/>
          </a:xfrm>
          <a:prstGeom prst="rect">
            <a:avLst/>
          </a:prstGeom>
          <a:solidFill>
            <a:srgbClr val="17375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TextBox 14">
            <a:extLst>
              <a:ext uri="{FF2B5EF4-FFF2-40B4-BE49-F238E27FC236}">
                <a16:creationId xmlns:a16="http://schemas.microsoft.com/office/drawing/2014/main" id="{22B338A7-CFD3-47CA-8B50-24E1BB116B2A}"/>
              </a:ext>
            </a:extLst>
          </p:cNvPr>
          <p:cNvSpPr txBox="1"/>
          <p:nvPr/>
        </p:nvSpPr>
        <p:spPr>
          <a:xfrm>
            <a:off x="2255124" y="505036"/>
            <a:ext cx="5149806" cy="400110"/>
          </a:xfrm>
          <a:prstGeom prst="rect">
            <a:avLst/>
          </a:prstGeom>
          <a:noFill/>
        </p:spPr>
        <p:txBody>
          <a:bodyPr wrap="square" rtlCol="0">
            <a:spAutoFit/>
          </a:bodyPr>
          <a:lstStyle/>
          <a:p>
            <a:pPr algn="r"/>
            <a:r>
              <a:rPr lang="en-US" sz="2000" dirty="0">
                <a:solidFill>
                  <a:srgbClr val="214B7D"/>
                </a:solidFill>
                <a:latin typeface="Arial" panose="020B0604020202020204" pitchFamily="34" charset="0"/>
                <a:cs typeface="Arial" panose="020B0604020202020204" pitchFamily="34" charset="0"/>
              </a:rPr>
              <a:t>Plan Contact Information</a:t>
            </a:r>
          </a:p>
        </p:txBody>
      </p:sp>
      <p:sp>
        <p:nvSpPr>
          <p:cNvPr id="7" name="TextBox 6">
            <a:extLst>
              <a:ext uri="{FF2B5EF4-FFF2-40B4-BE49-F238E27FC236}">
                <a16:creationId xmlns:a16="http://schemas.microsoft.com/office/drawing/2014/main" id="{8BAAB2BD-93B4-48C2-AAC0-4063502A27CE}"/>
              </a:ext>
            </a:extLst>
          </p:cNvPr>
          <p:cNvSpPr txBox="1"/>
          <p:nvPr/>
        </p:nvSpPr>
        <p:spPr>
          <a:xfrm>
            <a:off x="3890567" y="1395155"/>
            <a:ext cx="3424633" cy="761747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MVP Healthcare</a:t>
            </a:r>
          </a:p>
          <a:p>
            <a:r>
              <a:rPr lang="en-US" sz="1200" dirty="0">
                <a:latin typeface="Arial" panose="020B0604020202020204" pitchFamily="34" charset="0"/>
                <a:cs typeface="Arial" panose="020B0604020202020204" pitchFamily="34" charset="0"/>
              </a:rPr>
              <a:t>Medical Insurance</a:t>
            </a:r>
          </a:p>
          <a:p>
            <a:r>
              <a:rPr lang="en-US" sz="1200" dirty="0">
                <a:latin typeface="Arial" panose="020B0604020202020204" pitchFamily="34" charset="0"/>
                <a:cs typeface="Arial" panose="020B0604020202020204" pitchFamily="34" charset="0"/>
              </a:rPr>
              <a:t>mvphealthcare.com / (888) 687-6277</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p>
          <a:p>
            <a:r>
              <a:rPr lang="en-US" sz="1200" b="1" dirty="0">
                <a:latin typeface="Arial" panose="020B0604020202020204" pitchFamily="34" charset="0"/>
                <a:cs typeface="Arial" panose="020B0604020202020204" pitchFamily="34" charset="0"/>
              </a:rPr>
              <a:t>Northeast Delta Dental</a:t>
            </a:r>
          </a:p>
          <a:p>
            <a:r>
              <a:rPr lang="en-US" sz="1200" dirty="0">
                <a:latin typeface="Arial" panose="020B0604020202020204" pitchFamily="34" charset="0"/>
                <a:cs typeface="Arial" panose="020B0604020202020204" pitchFamily="34" charset="0"/>
              </a:rPr>
              <a:t>Dental Insurance   </a:t>
            </a:r>
          </a:p>
          <a:p>
            <a:r>
              <a:rPr lang="en-US" sz="1200" dirty="0">
                <a:latin typeface="Arial" panose="020B0604020202020204" pitchFamily="34" charset="0"/>
                <a:cs typeface="Arial" panose="020B0604020202020204" pitchFamily="34" charset="0"/>
              </a:rPr>
              <a:t>nedelta.com / (800) 832-5700</a:t>
            </a:r>
            <a:endParaRPr lang="en-US" sz="1200" i="1"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p>
          <a:p>
            <a:r>
              <a:rPr lang="en-US" sz="1200" b="1" dirty="0">
                <a:latin typeface="Arial" panose="020B0604020202020204" pitchFamily="34" charset="0"/>
                <a:cs typeface="Arial" panose="020B0604020202020204" pitchFamily="34" charset="0"/>
              </a:rPr>
              <a:t>VSP</a:t>
            </a:r>
          </a:p>
          <a:p>
            <a:r>
              <a:rPr lang="en-US" sz="1200" dirty="0">
                <a:latin typeface="Arial" panose="020B0604020202020204" pitchFamily="34" charset="0"/>
                <a:cs typeface="Arial" panose="020B0604020202020204" pitchFamily="34" charset="0"/>
              </a:rPr>
              <a:t>Vision Insurance   </a:t>
            </a:r>
          </a:p>
          <a:p>
            <a:r>
              <a:rPr lang="en-US" sz="1200" dirty="0">
                <a:latin typeface="Arial" panose="020B0604020202020204" pitchFamily="34" charset="0"/>
                <a:cs typeface="Arial" panose="020B0604020202020204" pitchFamily="34" charset="0"/>
              </a:rPr>
              <a:t>vsp.com / (800) 877-7195 </a:t>
            </a:r>
            <a:endParaRPr lang="en-US" sz="105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Reliance Standard</a:t>
            </a:r>
          </a:p>
          <a:p>
            <a:r>
              <a:rPr lang="en-US" sz="1200" dirty="0">
                <a:latin typeface="Arial" panose="020B0604020202020204" pitchFamily="34" charset="0"/>
                <a:cs typeface="Arial" panose="020B0604020202020204" pitchFamily="34" charset="0"/>
              </a:rPr>
              <a:t>Life/AD&amp;D and Long-Term Disability</a:t>
            </a:r>
          </a:p>
          <a:p>
            <a:r>
              <a:rPr lang="en-US" sz="1200" dirty="0">
                <a:latin typeface="Arial" panose="020B0604020202020204" pitchFamily="34" charset="0"/>
                <a:cs typeface="Arial" panose="020B0604020202020204" pitchFamily="34" charset="0"/>
              </a:rPr>
              <a:t>rsli.com  / (800) 351-7500</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Reliance Standard</a:t>
            </a:r>
          </a:p>
          <a:p>
            <a:r>
              <a:rPr lang="en-US" sz="1200" dirty="0">
                <a:latin typeface="Arial" panose="020B0604020202020204" pitchFamily="34" charset="0"/>
                <a:cs typeface="Arial" panose="020B0604020202020204" pitchFamily="34" charset="0"/>
              </a:rPr>
              <a:t>Voluntary Short-Term Disability   </a:t>
            </a:r>
            <a:endParaRPr lang="en-US"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rs</a:t>
            </a:r>
            <a:r>
              <a:rPr lang="en-US" sz="1200" dirty="0">
                <a:latin typeface="Arial" panose="020B0604020202020204" pitchFamily="34" charset="0"/>
                <a:cs typeface="Arial" panose="020B0604020202020204" pitchFamily="34" charset="0"/>
              </a:rPr>
              <a:t>li.com / (800) 351-7500</a:t>
            </a:r>
          </a:p>
          <a:p>
            <a:endParaRPr lang="en-US" sz="1200" i="1" dirty="0">
              <a:latin typeface="Arial" panose="020B0604020202020204" pitchFamily="34" charset="0"/>
              <a:cs typeface="Arial" panose="020B0604020202020204" pitchFamily="34" charset="0"/>
            </a:endParaRPr>
          </a:p>
          <a:p>
            <a:endParaRPr lang="en-US" sz="1200" i="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Vanguard Retirement</a:t>
            </a:r>
          </a:p>
          <a:p>
            <a:r>
              <a:rPr lang="en-US" sz="1200" dirty="0">
                <a:latin typeface="Arial" panose="020B0604020202020204" pitchFamily="34" charset="0"/>
                <a:cs typeface="Arial" panose="020B0604020202020204" pitchFamily="34" charset="0"/>
              </a:rPr>
              <a:t>403(b) Retirement Plan</a:t>
            </a:r>
          </a:p>
          <a:p>
            <a:r>
              <a:rPr lang="en-US" sz="1200" dirty="0">
                <a:latin typeface="Arial" panose="020B0604020202020204" pitchFamily="34" charset="0"/>
                <a:cs typeface="Arial" panose="020B0604020202020204" pitchFamily="34" charset="0"/>
              </a:rPr>
              <a:t>vanguard.com / (800) 962-5068</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Magellan Healthcare</a:t>
            </a:r>
          </a:p>
          <a:p>
            <a:r>
              <a:rPr lang="en-US" sz="1200" dirty="0">
                <a:latin typeface="Arial" panose="020B0604020202020204" pitchFamily="34" charset="0"/>
                <a:cs typeface="Arial" panose="020B0604020202020204" pitchFamily="34" charset="0"/>
              </a:rPr>
              <a:t>Employee Assistance Program</a:t>
            </a:r>
          </a:p>
          <a:p>
            <a:r>
              <a:rPr lang="en-US" sz="1200" dirty="0">
                <a:latin typeface="Arial" panose="020B0604020202020204" pitchFamily="34" charset="0"/>
                <a:cs typeface="Arial" panose="020B0604020202020204" pitchFamily="34" charset="0"/>
              </a:rPr>
              <a:t>magellanhealthcare.com / (800) 450-1357</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GradFin</a:t>
            </a:r>
            <a:endParaRPr lang="en-US" sz="1200" b="1"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Tuition Assistance</a:t>
            </a:r>
          </a:p>
          <a:p>
            <a:r>
              <a:rPr lang="en-US" sz="1200" dirty="0">
                <a:latin typeface="Arial" panose="020B0604020202020204" pitchFamily="34" charset="0"/>
                <a:cs typeface="Arial" panose="020B0604020202020204" pitchFamily="34" charset="0"/>
              </a:rPr>
              <a:t>gradfin.com/trg.html</a:t>
            </a:r>
            <a:endParaRPr lang="en-US" sz="1200" i="1" dirty="0">
              <a:latin typeface="Arial" panose="020B0604020202020204" pitchFamily="34" charset="0"/>
              <a:cs typeface="Arial" panose="020B0604020202020204" pitchFamily="34" charset="0"/>
            </a:endParaRPr>
          </a:p>
          <a:p>
            <a:endParaRPr lang="en-US" sz="1600" dirty="0">
              <a:solidFill>
                <a:srgbClr val="17375E"/>
              </a:solidFill>
              <a:latin typeface="Calibri" panose="020F0502020204030204" pitchFamily="34" charset="0"/>
              <a:cs typeface="Calibri" panose="020F0502020204030204" pitchFamily="34" charset="0"/>
            </a:endParaRPr>
          </a:p>
        </p:txBody>
      </p:sp>
      <p:pic>
        <p:nvPicPr>
          <p:cNvPr id="12" name="Picture 3">
            <a:extLst>
              <a:ext uri="{FF2B5EF4-FFF2-40B4-BE49-F238E27FC236}">
                <a16:creationId xmlns:a16="http://schemas.microsoft.com/office/drawing/2014/main" id="{345B220B-DE66-4228-9B62-C35085A1CF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0092" y="2475828"/>
            <a:ext cx="1630064" cy="40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39DC0DE-8D3E-4A95-B33E-818C4987D7B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71696"/>
            <a:ext cx="1206711" cy="561649"/>
          </a:xfrm>
          <a:prstGeom prst="rect">
            <a:avLst/>
          </a:prstGeom>
          <a:noFill/>
        </p:spPr>
      </p:pic>
      <p:pic>
        <p:nvPicPr>
          <p:cNvPr id="17" name="Picture 16">
            <a:extLst>
              <a:ext uri="{FF2B5EF4-FFF2-40B4-BE49-F238E27FC236}">
                <a16:creationId xmlns:a16="http://schemas.microsoft.com/office/drawing/2014/main" id="{D4192AC9-2348-4FCE-9CA5-14F3008095DC}"/>
              </a:ext>
            </a:extLst>
          </p:cNvPr>
          <p:cNvPicPr>
            <a:picLocks noChangeAspect="1"/>
          </p:cNvPicPr>
          <p:nvPr/>
        </p:nvPicPr>
        <p:blipFill rotWithShape="1">
          <a:blip r:embed="rId5"/>
          <a:srcRect l="19831" t="25554" r="22167" b="21351"/>
          <a:stretch/>
        </p:blipFill>
        <p:spPr>
          <a:xfrm>
            <a:off x="1757749" y="3317484"/>
            <a:ext cx="739212" cy="612692"/>
          </a:xfrm>
          <a:prstGeom prst="rect">
            <a:avLst/>
          </a:prstGeom>
        </p:spPr>
      </p:pic>
      <p:pic>
        <p:nvPicPr>
          <p:cNvPr id="18" name="Picture 17">
            <a:extLst>
              <a:ext uri="{FF2B5EF4-FFF2-40B4-BE49-F238E27FC236}">
                <a16:creationId xmlns:a16="http://schemas.microsoft.com/office/drawing/2014/main" id="{246A8787-9EF3-444F-AFAC-3DA75830EB87}"/>
              </a:ext>
            </a:extLst>
          </p:cNvPr>
          <p:cNvPicPr>
            <a:picLocks noChangeAspect="1"/>
          </p:cNvPicPr>
          <p:nvPr/>
        </p:nvPicPr>
        <p:blipFill>
          <a:blip r:embed="rId6"/>
          <a:stretch>
            <a:fillRect/>
          </a:stretch>
        </p:blipFill>
        <p:spPr>
          <a:xfrm>
            <a:off x="1073461" y="4277934"/>
            <a:ext cx="2289258" cy="553238"/>
          </a:xfrm>
          <a:prstGeom prst="rect">
            <a:avLst/>
          </a:prstGeom>
        </p:spPr>
      </p:pic>
      <p:pic>
        <p:nvPicPr>
          <p:cNvPr id="13" name="Picture 12">
            <a:extLst>
              <a:ext uri="{FF2B5EF4-FFF2-40B4-BE49-F238E27FC236}">
                <a16:creationId xmlns:a16="http://schemas.microsoft.com/office/drawing/2014/main" id="{AB3F8547-4E32-4BF6-917B-84EDB491E753}"/>
              </a:ext>
            </a:extLst>
          </p:cNvPr>
          <p:cNvPicPr>
            <a:picLocks noChangeAspect="1"/>
          </p:cNvPicPr>
          <p:nvPr/>
        </p:nvPicPr>
        <p:blipFill>
          <a:blip r:embed="rId6"/>
          <a:stretch>
            <a:fillRect/>
          </a:stretch>
        </p:blipFill>
        <p:spPr>
          <a:xfrm>
            <a:off x="1105681" y="5155020"/>
            <a:ext cx="2289258" cy="553238"/>
          </a:xfrm>
          <a:prstGeom prst="rect">
            <a:avLst/>
          </a:prstGeom>
        </p:spPr>
      </p:pic>
      <p:sp>
        <p:nvSpPr>
          <p:cNvPr id="16" name="TextBox 15">
            <a:extLst>
              <a:ext uri="{FF2B5EF4-FFF2-40B4-BE49-F238E27FC236}">
                <a16:creationId xmlns:a16="http://schemas.microsoft.com/office/drawing/2014/main" id="{96F819E2-E1C2-47C8-AEC8-4EF899E53FA9}"/>
              </a:ext>
            </a:extLst>
          </p:cNvPr>
          <p:cNvSpPr txBox="1"/>
          <p:nvPr/>
        </p:nvSpPr>
        <p:spPr>
          <a:xfrm>
            <a:off x="381362" y="9435560"/>
            <a:ext cx="7037460" cy="261610"/>
          </a:xfrm>
          <a:prstGeom prst="rect">
            <a:avLst/>
          </a:prstGeom>
          <a:noFill/>
        </p:spPr>
        <p:txBody>
          <a:bodyPr wrap="square" rtlCol="0">
            <a:spAutoFit/>
          </a:bodyPr>
          <a:lstStyle/>
          <a:p>
            <a:pPr algn="r"/>
            <a:r>
              <a:rPr lang="en-US" sz="1100" dirty="0">
                <a:solidFill>
                  <a:schemeClr val="bg1"/>
                </a:solidFill>
                <a:latin typeface="Arial" panose="020B0604020202020204" pitchFamily="34" charset="0"/>
                <a:cs typeface="Arial" panose="020B0604020202020204" pitchFamily="34" charset="0"/>
              </a:rPr>
              <a:t>Medical    |    Dental     |     Vision     |     Life     |     Disability     |     Retirement                  3</a:t>
            </a:r>
            <a:r>
              <a:rPr lang="en-US" sz="1100" dirty="0">
                <a:solidFill>
                  <a:srgbClr val="17375E"/>
                </a:solidFill>
                <a:latin typeface="Arial" panose="020B0604020202020204" pitchFamily="34" charset="0"/>
                <a:cs typeface="Arial" panose="020B0604020202020204" pitchFamily="34" charset="0"/>
              </a:rPr>
              <a:t>xxxxxxxxxxxx</a:t>
            </a:r>
            <a:r>
              <a:rPr lang="en-US" sz="1100" dirty="0">
                <a:solidFill>
                  <a:schemeClr val="bg1"/>
                </a:solidFill>
                <a:latin typeface="Arial" panose="020B0604020202020204" pitchFamily="34" charset="0"/>
                <a:cs typeface="Arial" panose="020B0604020202020204" pitchFamily="34" charset="0"/>
              </a:rPr>
              <a:t>            </a:t>
            </a:r>
          </a:p>
        </p:txBody>
      </p:sp>
      <p:pic>
        <p:nvPicPr>
          <p:cNvPr id="20" name="Picture 19">
            <a:extLst>
              <a:ext uri="{FF2B5EF4-FFF2-40B4-BE49-F238E27FC236}">
                <a16:creationId xmlns:a16="http://schemas.microsoft.com/office/drawing/2014/main" id="{C79093D9-9017-4CE1-A5B9-ACE27ABA445D}"/>
              </a:ext>
            </a:extLst>
          </p:cNvPr>
          <p:cNvPicPr>
            <a:picLocks noChangeAspect="1"/>
          </p:cNvPicPr>
          <p:nvPr/>
        </p:nvPicPr>
        <p:blipFill rotWithShape="1">
          <a:blip r:embed="rId7"/>
          <a:srcRect t="25635" b="26222"/>
          <a:stretch/>
        </p:blipFill>
        <p:spPr>
          <a:xfrm>
            <a:off x="1679576" y="6226260"/>
            <a:ext cx="1246199" cy="314222"/>
          </a:xfrm>
          <a:prstGeom prst="rect">
            <a:avLst/>
          </a:prstGeom>
        </p:spPr>
      </p:pic>
      <p:pic>
        <p:nvPicPr>
          <p:cNvPr id="3" name="Picture 2">
            <a:extLst>
              <a:ext uri="{FF2B5EF4-FFF2-40B4-BE49-F238E27FC236}">
                <a16:creationId xmlns:a16="http://schemas.microsoft.com/office/drawing/2014/main" id="{B60F6810-13DE-4A4F-B92B-4CB34420A52A}"/>
              </a:ext>
            </a:extLst>
          </p:cNvPr>
          <p:cNvPicPr>
            <a:picLocks noChangeAspect="1"/>
          </p:cNvPicPr>
          <p:nvPr/>
        </p:nvPicPr>
        <p:blipFill rotWithShape="1">
          <a:blip r:embed="rId8"/>
          <a:srcRect l="26470" t="33516" r="22550" b="30345"/>
          <a:stretch/>
        </p:blipFill>
        <p:spPr>
          <a:xfrm>
            <a:off x="1679576" y="7077348"/>
            <a:ext cx="1151096" cy="428404"/>
          </a:xfrm>
          <a:prstGeom prst="rect">
            <a:avLst/>
          </a:prstGeom>
        </p:spPr>
      </p:pic>
      <p:pic>
        <p:nvPicPr>
          <p:cNvPr id="4" name="Picture 3">
            <a:extLst>
              <a:ext uri="{FF2B5EF4-FFF2-40B4-BE49-F238E27FC236}">
                <a16:creationId xmlns:a16="http://schemas.microsoft.com/office/drawing/2014/main" id="{DD543FDB-FC05-4B94-B75D-6C570E670DDD}"/>
              </a:ext>
            </a:extLst>
          </p:cNvPr>
          <p:cNvPicPr>
            <a:picLocks noChangeAspect="1"/>
          </p:cNvPicPr>
          <p:nvPr/>
        </p:nvPicPr>
        <p:blipFill>
          <a:blip r:embed="rId9"/>
          <a:stretch>
            <a:fillRect/>
          </a:stretch>
        </p:blipFill>
        <p:spPr>
          <a:xfrm>
            <a:off x="1825124" y="7879664"/>
            <a:ext cx="860000" cy="619776"/>
          </a:xfrm>
          <a:prstGeom prst="rect">
            <a:avLst/>
          </a:prstGeom>
        </p:spPr>
      </p:pic>
    </p:spTree>
    <p:extLst>
      <p:ext uri="{BB962C8B-B14F-4D97-AF65-F5344CB8AC3E}">
        <p14:creationId xmlns:p14="http://schemas.microsoft.com/office/powerpoint/2010/main" val="4528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21F2058-38FA-45FD-A325-AEFB55C54F78}"/>
              </a:ext>
            </a:extLst>
          </p:cNvPr>
          <p:cNvSpPr>
            <a:spLocks noChangeArrowheads="1"/>
          </p:cNvSpPr>
          <p:nvPr/>
        </p:nvSpPr>
        <p:spPr bwMode="auto">
          <a:xfrm>
            <a:off x="367470" y="447635"/>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15" name="Rectangle 2">
            <a:extLst>
              <a:ext uri="{FF2B5EF4-FFF2-40B4-BE49-F238E27FC236}">
                <a16:creationId xmlns:a16="http://schemas.microsoft.com/office/drawing/2014/main" id="{BBA5BD8B-E9CD-4B43-AC91-CFCFFFC1E59E}"/>
              </a:ext>
            </a:extLst>
          </p:cNvPr>
          <p:cNvSpPr txBox="1">
            <a:spLocks noChangeArrowheads="1"/>
          </p:cNvSpPr>
          <p:nvPr/>
        </p:nvSpPr>
        <p:spPr bwMode="auto">
          <a:xfrm>
            <a:off x="403179" y="531087"/>
            <a:ext cx="6962291" cy="5030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62" tIns="45579" rIns="91162" bIns="45579"/>
          <a:lstStyle>
            <a:lvl1pPr algn="ctr" defTabSz="1014413" rtl="0" eaLnBrk="0" fontAlgn="base" hangingPunct="0">
              <a:spcBef>
                <a:spcPct val="0"/>
              </a:spcBef>
              <a:spcAft>
                <a:spcPct val="0"/>
              </a:spcAft>
              <a:defRPr sz="4900">
                <a:solidFill>
                  <a:schemeClr val="tx2"/>
                </a:solidFill>
                <a:latin typeface="+mj-lt"/>
                <a:ea typeface="+mj-ea"/>
                <a:cs typeface="+mj-cs"/>
              </a:defRPr>
            </a:lvl1pPr>
            <a:lvl2pPr algn="ctr" defTabSz="1014413" rtl="0" eaLnBrk="0" fontAlgn="base" hangingPunct="0">
              <a:spcBef>
                <a:spcPct val="0"/>
              </a:spcBef>
              <a:spcAft>
                <a:spcPct val="0"/>
              </a:spcAft>
              <a:defRPr sz="4900">
                <a:solidFill>
                  <a:schemeClr val="tx2"/>
                </a:solidFill>
                <a:latin typeface="Times" charset="0"/>
              </a:defRPr>
            </a:lvl2pPr>
            <a:lvl3pPr algn="ctr" defTabSz="1014413" rtl="0" eaLnBrk="0" fontAlgn="base" hangingPunct="0">
              <a:spcBef>
                <a:spcPct val="0"/>
              </a:spcBef>
              <a:spcAft>
                <a:spcPct val="0"/>
              </a:spcAft>
              <a:defRPr sz="4900">
                <a:solidFill>
                  <a:schemeClr val="tx2"/>
                </a:solidFill>
                <a:latin typeface="Times" charset="0"/>
              </a:defRPr>
            </a:lvl3pPr>
            <a:lvl4pPr algn="ctr" defTabSz="1014413" rtl="0" eaLnBrk="0" fontAlgn="base" hangingPunct="0">
              <a:spcBef>
                <a:spcPct val="0"/>
              </a:spcBef>
              <a:spcAft>
                <a:spcPct val="0"/>
              </a:spcAft>
              <a:defRPr sz="4900">
                <a:solidFill>
                  <a:schemeClr val="tx2"/>
                </a:solidFill>
                <a:latin typeface="Times" charset="0"/>
              </a:defRPr>
            </a:lvl4pPr>
            <a:lvl5pPr algn="ctr" defTabSz="1014413" rtl="0" eaLnBrk="0" fontAlgn="base" hangingPunct="0">
              <a:spcBef>
                <a:spcPct val="0"/>
              </a:spcBef>
              <a:spcAft>
                <a:spcPct val="0"/>
              </a:spcAft>
              <a:defRPr sz="4900">
                <a:solidFill>
                  <a:schemeClr val="tx2"/>
                </a:solidFill>
                <a:latin typeface="Times" charset="0"/>
              </a:defRPr>
            </a:lvl5pPr>
            <a:lvl6pPr marL="455757" algn="ctr" defTabSz="1015963" rtl="0" fontAlgn="base">
              <a:spcBef>
                <a:spcPct val="0"/>
              </a:spcBef>
              <a:spcAft>
                <a:spcPct val="0"/>
              </a:spcAft>
              <a:defRPr sz="4900">
                <a:solidFill>
                  <a:schemeClr val="tx2"/>
                </a:solidFill>
                <a:latin typeface="Times" charset="0"/>
              </a:defRPr>
            </a:lvl6pPr>
            <a:lvl7pPr marL="911513" algn="ctr" defTabSz="1015963" rtl="0" fontAlgn="base">
              <a:spcBef>
                <a:spcPct val="0"/>
              </a:spcBef>
              <a:spcAft>
                <a:spcPct val="0"/>
              </a:spcAft>
              <a:defRPr sz="4900">
                <a:solidFill>
                  <a:schemeClr val="tx2"/>
                </a:solidFill>
                <a:latin typeface="Times" charset="0"/>
              </a:defRPr>
            </a:lvl7pPr>
            <a:lvl8pPr marL="1367274" algn="ctr" defTabSz="1015963" rtl="0" fontAlgn="base">
              <a:spcBef>
                <a:spcPct val="0"/>
              </a:spcBef>
              <a:spcAft>
                <a:spcPct val="0"/>
              </a:spcAft>
              <a:defRPr sz="4900">
                <a:solidFill>
                  <a:schemeClr val="tx2"/>
                </a:solidFill>
                <a:latin typeface="Times" charset="0"/>
              </a:defRPr>
            </a:lvl8pPr>
            <a:lvl9pPr marL="1823030" algn="ctr" defTabSz="1015963" rtl="0" fontAlgn="base">
              <a:spcBef>
                <a:spcPct val="0"/>
              </a:spcBef>
              <a:spcAft>
                <a:spcPct val="0"/>
              </a:spcAft>
              <a:defRPr sz="4900">
                <a:solidFill>
                  <a:schemeClr val="tx2"/>
                </a:solidFill>
                <a:latin typeface="Times" charset="0"/>
              </a:defRPr>
            </a:lvl9pPr>
          </a:lstStyle>
          <a:p>
            <a:pPr algn="l"/>
            <a:r>
              <a:rPr lang="en-US" sz="2000" kern="0" dirty="0">
                <a:solidFill>
                  <a:srgbClr val="214B7D"/>
                </a:solidFill>
                <a:latin typeface="Arial" panose="020B0604020202020204" pitchFamily="34" charset="0"/>
                <a:cs typeface="Arial" panose="020B0604020202020204" pitchFamily="34" charset="0"/>
              </a:rPr>
              <a:t>Medical Plans</a:t>
            </a:r>
            <a:br>
              <a:rPr lang="en-US" sz="2800" kern="0" dirty="0">
                <a:solidFill>
                  <a:schemeClr val="bg1"/>
                </a:solidFill>
                <a:latin typeface="Calibri" panose="020F0502020204030204" pitchFamily="34" charset="0"/>
                <a:cs typeface="Calibri" panose="020F0502020204030204" pitchFamily="34" charset="0"/>
              </a:rPr>
            </a:br>
            <a:endParaRPr lang="en-US" sz="2800" kern="0" dirty="0">
              <a:solidFill>
                <a:schemeClr val="bg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7C7A16C-0896-47E8-89AC-F6BC94F321B4}"/>
              </a:ext>
            </a:extLst>
          </p:cNvPr>
          <p:cNvSpPr txBox="1"/>
          <p:nvPr/>
        </p:nvSpPr>
        <p:spPr>
          <a:xfrm>
            <a:off x="475016" y="9681622"/>
            <a:ext cx="7023375" cy="292388"/>
          </a:xfrm>
          <a:prstGeom prst="rect">
            <a:avLst/>
          </a:prstGeom>
          <a:noFill/>
        </p:spPr>
        <p:txBody>
          <a:bodyPr wrap="square" rtlCol="0">
            <a:spAutoFit/>
          </a:bodyPr>
          <a:lstStyle/>
          <a:p>
            <a:pPr algn="ctr"/>
            <a:r>
              <a:rPr lang="en-US" sz="1300" dirty="0">
                <a:solidFill>
                  <a:schemeClr val="bg1"/>
                </a:solidFill>
                <a:latin typeface="Calibri" panose="020F0502020204030204" pitchFamily="34" charset="0"/>
                <a:cs typeface="Calibri" panose="020F0502020204030204" pitchFamily="34" charset="0"/>
              </a:rPr>
              <a:t>Medical   |   Dental   |   Vision   |   Life   |   Disability   |  HRA   |   FSA  |  Retirement                  5</a:t>
            </a:r>
          </a:p>
        </p:txBody>
      </p:sp>
      <p:pic>
        <p:nvPicPr>
          <p:cNvPr id="3" name="Picture 2">
            <a:extLst>
              <a:ext uri="{FF2B5EF4-FFF2-40B4-BE49-F238E27FC236}">
                <a16:creationId xmlns:a16="http://schemas.microsoft.com/office/drawing/2014/main" id="{269F216D-53F3-4128-88B8-ABCA829DB871}"/>
              </a:ext>
            </a:extLst>
          </p:cNvPr>
          <p:cNvPicPr>
            <a:picLocks noChangeAspect="1"/>
          </p:cNvPicPr>
          <p:nvPr/>
        </p:nvPicPr>
        <p:blipFill>
          <a:blip r:embed="rId3"/>
          <a:stretch>
            <a:fillRect/>
          </a:stretch>
        </p:blipFill>
        <p:spPr>
          <a:xfrm>
            <a:off x="431754" y="9329086"/>
            <a:ext cx="7047587" cy="438950"/>
          </a:xfrm>
          <a:prstGeom prst="rect">
            <a:avLst/>
          </a:prstGeom>
        </p:spPr>
      </p:pic>
      <p:graphicFrame>
        <p:nvGraphicFramePr>
          <p:cNvPr id="5" name="Table 5">
            <a:extLst>
              <a:ext uri="{FF2B5EF4-FFF2-40B4-BE49-F238E27FC236}">
                <a16:creationId xmlns:a16="http://schemas.microsoft.com/office/drawing/2014/main" id="{7FD85F65-A6AC-42B5-8F19-1CD618DC4F03}"/>
              </a:ext>
            </a:extLst>
          </p:cNvPr>
          <p:cNvGraphicFramePr>
            <a:graphicFrameLocks noGrp="1"/>
          </p:cNvGraphicFramePr>
          <p:nvPr>
            <p:extLst>
              <p:ext uri="{D42A27DB-BD31-4B8C-83A1-F6EECF244321}">
                <p14:modId xmlns:p14="http://schemas.microsoft.com/office/powerpoint/2010/main" val="1619425915"/>
              </p:ext>
            </p:extLst>
          </p:nvPr>
        </p:nvGraphicFramePr>
        <p:xfrm>
          <a:off x="374512" y="1150470"/>
          <a:ext cx="6990958" cy="6970325"/>
        </p:xfrm>
        <a:graphic>
          <a:graphicData uri="http://schemas.openxmlformats.org/drawingml/2006/table">
            <a:tbl>
              <a:tblPr firstRow="1" bandRow="1">
                <a:tableStyleId>{5C22544A-7EE6-4342-B048-85BDC9FD1C3A}</a:tableStyleId>
              </a:tblPr>
              <a:tblGrid>
                <a:gridCol w="2082846">
                  <a:extLst>
                    <a:ext uri="{9D8B030D-6E8A-4147-A177-3AD203B41FA5}">
                      <a16:colId xmlns:a16="http://schemas.microsoft.com/office/drawing/2014/main" val="974605348"/>
                    </a:ext>
                  </a:extLst>
                </a:gridCol>
                <a:gridCol w="1752600">
                  <a:extLst>
                    <a:ext uri="{9D8B030D-6E8A-4147-A177-3AD203B41FA5}">
                      <a16:colId xmlns:a16="http://schemas.microsoft.com/office/drawing/2014/main" val="1771830818"/>
                    </a:ext>
                  </a:extLst>
                </a:gridCol>
                <a:gridCol w="1656081">
                  <a:extLst>
                    <a:ext uri="{9D8B030D-6E8A-4147-A177-3AD203B41FA5}">
                      <a16:colId xmlns:a16="http://schemas.microsoft.com/office/drawing/2014/main" val="981370774"/>
                    </a:ext>
                  </a:extLst>
                </a:gridCol>
                <a:gridCol w="1499431">
                  <a:extLst>
                    <a:ext uri="{9D8B030D-6E8A-4147-A177-3AD203B41FA5}">
                      <a16:colId xmlns:a16="http://schemas.microsoft.com/office/drawing/2014/main" val="2307649230"/>
                    </a:ext>
                  </a:extLst>
                </a:gridCol>
              </a:tblGrid>
              <a:tr h="370840">
                <a:tc>
                  <a:txBody>
                    <a:bodyPr/>
                    <a:lstStyle/>
                    <a:p>
                      <a:endParaRPr lang="en-US" sz="1200" dirty="0">
                        <a:solidFill>
                          <a:schemeClr val="bg1"/>
                        </a:solidFill>
                        <a:latin typeface="Arial" panose="020B0604020202020204" pitchFamily="34" charset="0"/>
                        <a:cs typeface="Arial" panose="020B0604020202020204" pitchFamily="34" charset="0"/>
                      </a:endParaRPr>
                    </a:p>
                  </a:txBody>
                  <a:tcPr anchor="ctr">
                    <a:noFill/>
                  </a:tcPr>
                </a:tc>
                <a:tc>
                  <a:txBody>
                    <a:bodyPr/>
                    <a:lstStyle/>
                    <a:p>
                      <a:pPr algn="ctr"/>
                      <a:r>
                        <a:rPr lang="en-US" sz="1100" dirty="0">
                          <a:solidFill>
                            <a:schemeClr val="bg1"/>
                          </a:solidFill>
                          <a:latin typeface="Arial" panose="020B0604020202020204" pitchFamily="34" charset="0"/>
                          <a:cs typeface="Arial" panose="020B0604020202020204" pitchFamily="34" charset="0"/>
                        </a:rPr>
                        <a:t>VT Platinum</a:t>
                      </a:r>
                    </a:p>
                  </a:txBody>
                  <a:tcPr anchor="ctr">
                    <a:solidFill>
                      <a:srgbClr val="214B7D"/>
                    </a:solidFill>
                  </a:tcPr>
                </a:tc>
                <a:tc>
                  <a:txBody>
                    <a:bodyPr/>
                    <a:lstStyle/>
                    <a:p>
                      <a:r>
                        <a:rPr lang="en-US" sz="1100">
                          <a:solidFill>
                            <a:schemeClr val="bg1"/>
                          </a:solidFill>
                          <a:latin typeface="Arial" panose="020B0604020202020204" pitchFamily="34" charset="0"/>
                          <a:cs typeface="Arial" panose="020B0604020202020204" pitchFamily="34" charset="0"/>
                        </a:rPr>
                        <a:t>VT Plus Gold 3 HDHP</a:t>
                      </a:r>
                      <a:endParaRPr lang="en-US" dirty="0"/>
                    </a:p>
                  </a:txBody>
                  <a:tcPr anchor="ctr">
                    <a:solidFill>
                      <a:srgbClr val="214B7D"/>
                    </a:solidFill>
                  </a:tcPr>
                </a:tc>
                <a:tc>
                  <a:txBody>
                    <a:bodyPr/>
                    <a:lstStyle/>
                    <a:p>
                      <a:pPr algn="ctr"/>
                      <a:r>
                        <a:rPr lang="en-US" sz="1100" dirty="0">
                          <a:solidFill>
                            <a:schemeClr val="bg1"/>
                          </a:solidFill>
                          <a:latin typeface="Arial" panose="020B0604020202020204" pitchFamily="34" charset="0"/>
                          <a:cs typeface="Arial" panose="020B0604020202020204" pitchFamily="34" charset="0"/>
                        </a:rPr>
                        <a:t>Reflective Silver 2 HDHP</a:t>
                      </a:r>
                    </a:p>
                  </a:txBody>
                  <a:tcPr anchor="ctr">
                    <a:solidFill>
                      <a:srgbClr val="214B7D"/>
                    </a:solidFill>
                  </a:tcPr>
                </a:tc>
                <a:extLst>
                  <a:ext uri="{0D108BD9-81ED-4DB2-BD59-A6C34878D82A}">
                    <a16:rowId xmlns:a16="http://schemas.microsoft.com/office/drawing/2014/main" val="4073610723"/>
                  </a:ext>
                </a:extLst>
              </a:tr>
              <a:tr h="370840">
                <a:tc>
                  <a:txBody>
                    <a:bodyPr/>
                    <a:lstStyle/>
                    <a:p>
                      <a:pPr algn="l"/>
                      <a:r>
                        <a:rPr lang="en-US" sz="1050" dirty="0">
                          <a:latin typeface="Arial" panose="020B0604020202020204" pitchFamily="34" charset="0"/>
                          <a:cs typeface="Arial" panose="020B0604020202020204" pitchFamily="34" charset="0"/>
                        </a:rPr>
                        <a:t>Medical Deductible</a:t>
                      </a:r>
                    </a:p>
                  </a:txBody>
                  <a:tcPr anchor="ctr">
                    <a:solidFill>
                      <a:srgbClr val="CADCF2"/>
                    </a:solidFill>
                  </a:tcPr>
                </a:tc>
                <a:tc>
                  <a:txBody>
                    <a:bodyPr/>
                    <a:lstStyle/>
                    <a:p>
                      <a:pPr algn="ctr"/>
                      <a:r>
                        <a:rPr lang="en-US" sz="1050" dirty="0">
                          <a:latin typeface="Arial" panose="020B0604020202020204" pitchFamily="34" charset="0"/>
                          <a:cs typeface="Arial" panose="020B0604020202020204" pitchFamily="34" charset="0"/>
                        </a:rPr>
                        <a:t>$400 / $800</a:t>
                      </a:r>
                    </a:p>
                    <a:p>
                      <a:pPr algn="ctr"/>
                      <a:r>
                        <a:rPr lang="en-US" sz="900" dirty="0">
                          <a:latin typeface="Arial" panose="020B0604020202020204" pitchFamily="34" charset="0"/>
                          <a:cs typeface="Arial" panose="020B0604020202020204" pitchFamily="34" charset="0"/>
                        </a:rPr>
                        <a:t>Embedded Deductible</a:t>
                      </a:r>
                      <a:r>
                        <a:rPr lang="en-US" sz="900" baseline="30000" dirty="0">
                          <a:latin typeface="Arial" panose="020B0604020202020204" pitchFamily="34" charset="0"/>
                          <a:cs typeface="Arial" panose="020B0604020202020204" pitchFamily="34" charset="0"/>
                        </a:rPr>
                        <a:t>1</a:t>
                      </a:r>
                      <a:endParaRPr lang="en-US" sz="900" baseline="30000" dirty="0"/>
                    </a:p>
                  </a:txBody>
                  <a:tcPr anchor="ctr">
                    <a:solidFill>
                      <a:srgbClr val="CADCF2"/>
                    </a:solidFill>
                  </a:tcPr>
                </a:tc>
                <a:tc>
                  <a:txBody>
                    <a:bodyPr/>
                    <a:lstStyle/>
                    <a:p>
                      <a:pPr algn="ctr"/>
                      <a:r>
                        <a:rPr lang="en-US" sz="1050" dirty="0">
                          <a:latin typeface="Arial" panose="020B0604020202020204" pitchFamily="34" charset="0"/>
                          <a:cs typeface="Arial" panose="020B0604020202020204" pitchFamily="34" charset="0"/>
                        </a:rPr>
                        <a:t>$3,200 / $6,400</a:t>
                      </a:r>
                    </a:p>
                    <a:p>
                      <a:pPr algn="ctr"/>
                      <a:r>
                        <a:rPr lang="en-US" sz="900" dirty="0">
                          <a:latin typeface="Arial" panose="020B0604020202020204" pitchFamily="34" charset="0"/>
                          <a:cs typeface="Arial" panose="020B0604020202020204" pitchFamily="34" charset="0"/>
                        </a:rPr>
                        <a:t>Aggregate Deductible</a:t>
                      </a:r>
                      <a:r>
                        <a:rPr lang="en-US" sz="900" baseline="30000" dirty="0">
                          <a:latin typeface="Arial" panose="020B0604020202020204" pitchFamily="34" charset="0"/>
                          <a:cs typeface="Arial" panose="020B0604020202020204" pitchFamily="34" charset="0"/>
                        </a:rPr>
                        <a:t>1</a:t>
                      </a:r>
                    </a:p>
                  </a:txBody>
                  <a:tcPr anchor="ctr">
                    <a:solidFill>
                      <a:srgbClr val="CADCF2"/>
                    </a:solidFill>
                  </a:tcPr>
                </a:tc>
                <a:tc>
                  <a:txBody>
                    <a:bodyPr/>
                    <a:lstStyle/>
                    <a:p>
                      <a:pPr algn="ctr"/>
                      <a:r>
                        <a:rPr lang="en-US" sz="1050" dirty="0">
                          <a:latin typeface="Arial" panose="020B0604020202020204" pitchFamily="34" charset="0"/>
                          <a:cs typeface="Arial" panose="020B0604020202020204" pitchFamily="34" charset="0"/>
                        </a:rPr>
                        <a:t>$5,100 / $10,200</a:t>
                      </a:r>
                    </a:p>
                    <a:p>
                      <a:pPr algn="ctr"/>
                      <a:r>
                        <a:rPr lang="en-US" sz="900" dirty="0">
                          <a:latin typeface="Arial" panose="020B0604020202020204" pitchFamily="34" charset="0"/>
                          <a:cs typeface="Arial" panose="020B0604020202020204" pitchFamily="34" charset="0"/>
                        </a:rPr>
                        <a:t>Embedded Deductible</a:t>
                      </a:r>
                      <a:r>
                        <a:rPr lang="en-US" sz="900" baseline="30000" dirty="0">
                          <a:latin typeface="Arial" panose="020B0604020202020204" pitchFamily="34" charset="0"/>
                          <a:cs typeface="Arial" panose="020B0604020202020204" pitchFamily="34" charset="0"/>
                        </a:rPr>
                        <a:t>1</a:t>
                      </a:r>
                    </a:p>
                  </a:txBody>
                  <a:tcPr anchor="ctr">
                    <a:solidFill>
                      <a:srgbClr val="CADCF2"/>
                    </a:solidFill>
                  </a:tcPr>
                </a:tc>
                <a:extLst>
                  <a:ext uri="{0D108BD9-81ED-4DB2-BD59-A6C34878D82A}">
                    <a16:rowId xmlns:a16="http://schemas.microsoft.com/office/drawing/2014/main" val="2964435385"/>
                  </a:ext>
                </a:extLst>
              </a:tr>
              <a:tr h="0">
                <a:tc>
                  <a:txBody>
                    <a:bodyPr/>
                    <a:lstStyle/>
                    <a:p>
                      <a:r>
                        <a:rPr lang="en-US" sz="1050" dirty="0">
                          <a:latin typeface="Arial" panose="020B0604020202020204" pitchFamily="34" charset="0"/>
                          <a:cs typeface="Arial" panose="020B0604020202020204" pitchFamily="34" charset="0"/>
                        </a:rPr>
                        <a:t>Medical OOPM</a:t>
                      </a:r>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$1,400 / $2,800</a:t>
                      </a:r>
                      <a:endParaRPr lang="en-US" sz="1050" dirty="0"/>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$3,200 / $6,400</a:t>
                      </a:r>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$5,100 / $10,200</a:t>
                      </a:r>
                    </a:p>
                  </a:txBody>
                  <a:tcPr anchor="ctr">
                    <a:solidFill>
                      <a:srgbClr val="A1C1E7"/>
                    </a:solidFill>
                  </a:tcPr>
                </a:tc>
                <a:extLst>
                  <a:ext uri="{0D108BD9-81ED-4DB2-BD59-A6C34878D82A}">
                    <a16:rowId xmlns:a16="http://schemas.microsoft.com/office/drawing/2014/main" val="2522295290"/>
                  </a:ext>
                </a:extLst>
              </a:tr>
              <a:tr h="0">
                <a:tc>
                  <a:txBody>
                    <a:bodyPr/>
                    <a:lstStyle/>
                    <a:p>
                      <a:r>
                        <a:rPr lang="en-US" sz="1050" dirty="0">
                          <a:latin typeface="Arial" panose="020B0604020202020204" pitchFamily="34" charset="0"/>
                          <a:cs typeface="Arial" panose="020B0604020202020204" pitchFamily="34" charset="0"/>
                        </a:rPr>
                        <a:t>Rx OOPM</a:t>
                      </a:r>
                    </a:p>
                  </a:txBody>
                  <a:tcPr anchor="ctr">
                    <a:solidFill>
                      <a:srgbClr val="CADCF2"/>
                    </a:solidFill>
                  </a:tcPr>
                </a:tc>
                <a:tc>
                  <a:txBody>
                    <a:bodyPr/>
                    <a:lstStyle/>
                    <a:p>
                      <a:pPr algn="ctr"/>
                      <a:r>
                        <a:rPr lang="en-US" sz="1050" dirty="0">
                          <a:latin typeface="Arial" panose="020B0604020202020204" pitchFamily="34" charset="0"/>
                          <a:cs typeface="Arial" panose="020B0604020202020204" pitchFamily="34" charset="0"/>
                        </a:rPr>
                        <a:t>$1,400 / $2,800</a:t>
                      </a:r>
                    </a:p>
                    <a:p>
                      <a:pPr algn="ctr"/>
                      <a:r>
                        <a:rPr lang="en-US" sz="1050" dirty="0">
                          <a:latin typeface="Arial" panose="020B0604020202020204" pitchFamily="34" charset="0"/>
                          <a:cs typeface="Arial" panose="020B0604020202020204" pitchFamily="34" charset="0"/>
                        </a:rPr>
                        <a:t>Med &amp; Rx Separate</a:t>
                      </a:r>
                      <a:endParaRPr lang="en-US" sz="1050" dirty="0"/>
                    </a:p>
                  </a:txBody>
                  <a:tcPr anchor="ctr">
                    <a:solidFill>
                      <a:srgbClr val="CADCF2"/>
                    </a:solidFill>
                  </a:tcPr>
                </a:tc>
                <a:tc>
                  <a:txBody>
                    <a:bodyPr/>
                    <a:lstStyle/>
                    <a:p>
                      <a:pPr algn="ctr"/>
                      <a:r>
                        <a:rPr lang="en-US" sz="1050" dirty="0">
                          <a:latin typeface="Arial" panose="020B0604020202020204" pitchFamily="34" charset="0"/>
                          <a:cs typeface="Arial" panose="020B0604020202020204" pitchFamily="34" charset="0"/>
                        </a:rPr>
                        <a:t>$1,400 / $2,800</a:t>
                      </a:r>
                    </a:p>
                    <a:p>
                      <a:pPr algn="ctr"/>
                      <a:r>
                        <a:rPr lang="en-US" sz="1050" dirty="0">
                          <a:latin typeface="Arial" panose="020B0604020202020204" pitchFamily="34" charset="0"/>
                          <a:cs typeface="Arial" panose="020B0604020202020204" pitchFamily="34" charset="0"/>
                        </a:rPr>
                        <a:t>Med &amp; Rx Combined</a:t>
                      </a:r>
                    </a:p>
                  </a:txBody>
                  <a:tcPr anchor="ctr">
                    <a:solidFill>
                      <a:srgbClr val="CADCF2"/>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$1,400 / $2,800</a:t>
                      </a:r>
                    </a:p>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Med &amp; Rx Combined</a:t>
                      </a:r>
                    </a:p>
                  </a:txBody>
                  <a:tcPr anchor="ctr">
                    <a:solidFill>
                      <a:srgbClr val="CADCF2"/>
                    </a:solidFill>
                  </a:tcPr>
                </a:tc>
                <a:extLst>
                  <a:ext uri="{0D108BD9-81ED-4DB2-BD59-A6C34878D82A}">
                    <a16:rowId xmlns:a16="http://schemas.microsoft.com/office/drawing/2014/main" val="3375639776"/>
                  </a:ext>
                </a:extLst>
              </a:tr>
              <a:tr h="0">
                <a:tc>
                  <a:txBody>
                    <a:bodyPr/>
                    <a:lstStyle/>
                    <a:p>
                      <a:r>
                        <a:rPr lang="en-US" sz="1050" dirty="0">
                          <a:latin typeface="Arial" panose="020B0604020202020204" pitchFamily="34" charset="0"/>
                          <a:cs typeface="Arial" panose="020B0604020202020204" pitchFamily="34" charset="0"/>
                        </a:rPr>
                        <a:t>Preventive Care</a:t>
                      </a:r>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Covered in Full</a:t>
                      </a:r>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Covered in Full</a:t>
                      </a:r>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Covered in Full</a:t>
                      </a:r>
                    </a:p>
                  </a:txBody>
                  <a:tcPr anchor="ctr">
                    <a:solidFill>
                      <a:srgbClr val="A1C1E7"/>
                    </a:solidFill>
                  </a:tcPr>
                </a:tc>
                <a:extLst>
                  <a:ext uri="{0D108BD9-81ED-4DB2-BD59-A6C34878D82A}">
                    <a16:rowId xmlns:a16="http://schemas.microsoft.com/office/drawing/2014/main" val="2403546543"/>
                  </a:ext>
                </a:extLst>
              </a:tr>
              <a:tr h="0">
                <a:tc>
                  <a:txBody>
                    <a:bodyPr/>
                    <a:lstStyle/>
                    <a:p>
                      <a:r>
                        <a:rPr lang="en-US" sz="1050" dirty="0">
                          <a:latin typeface="Arial" panose="020B0604020202020204" pitchFamily="34" charset="0"/>
                          <a:cs typeface="Arial" panose="020B0604020202020204" pitchFamily="34" charset="0"/>
                        </a:rPr>
                        <a:t>PCP &amp; MH/BH Office Visit</a:t>
                      </a:r>
                    </a:p>
                  </a:txBody>
                  <a:tcPr anchor="ctr">
                    <a:solidFill>
                      <a:srgbClr val="CADCF2"/>
                    </a:solidFill>
                  </a:tcPr>
                </a:tc>
                <a:tc>
                  <a:txBody>
                    <a:bodyPr/>
                    <a:lstStyle/>
                    <a:p>
                      <a:pPr algn="ctr"/>
                      <a:r>
                        <a:rPr lang="en-US" sz="1050" dirty="0">
                          <a:latin typeface="Arial" panose="020B0604020202020204" pitchFamily="34" charset="0"/>
                          <a:cs typeface="Arial" panose="020B0604020202020204" pitchFamily="34" charset="0"/>
                        </a:rPr>
                        <a:t>$15 copay</a:t>
                      </a:r>
                    </a:p>
                  </a:txBody>
                  <a:tcPr anchor="ctr">
                    <a:solidFill>
                      <a:srgbClr val="CADCF2"/>
                    </a:solidFill>
                  </a:tcPr>
                </a:tc>
                <a:tc>
                  <a:txBody>
                    <a:bodyPr/>
                    <a:lstStyle/>
                    <a:p>
                      <a:pPr algn="ctr"/>
                      <a:r>
                        <a:rPr lang="en-US" sz="1050">
                          <a:latin typeface="Arial" panose="020B0604020202020204" pitchFamily="34" charset="0"/>
                          <a:cs typeface="Arial" panose="020B0604020202020204" pitchFamily="34" charset="0"/>
                        </a:rPr>
                        <a:t>Deductible, then 0%</a:t>
                      </a:r>
                      <a:endParaRPr lang="en-US" sz="1050" dirty="0">
                        <a:latin typeface="Arial" panose="020B0604020202020204" pitchFamily="34" charset="0"/>
                        <a:cs typeface="Arial" panose="020B0604020202020204" pitchFamily="34" charset="0"/>
                      </a:endParaRPr>
                    </a:p>
                  </a:txBody>
                  <a:tcPr anchor="ctr">
                    <a:solidFill>
                      <a:srgbClr val="CADCF2"/>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Deductible, then 0%</a:t>
                      </a:r>
                    </a:p>
                  </a:txBody>
                  <a:tcPr anchor="ctr">
                    <a:solidFill>
                      <a:srgbClr val="CADCF2"/>
                    </a:solidFill>
                  </a:tcPr>
                </a:tc>
                <a:extLst>
                  <a:ext uri="{0D108BD9-81ED-4DB2-BD59-A6C34878D82A}">
                    <a16:rowId xmlns:a16="http://schemas.microsoft.com/office/drawing/2014/main" val="358176883"/>
                  </a:ext>
                </a:extLst>
              </a:tr>
              <a:tr h="221545">
                <a:tc>
                  <a:txBody>
                    <a:bodyPr/>
                    <a:lstStyle/>
                    <a:p>
                      <a:r>
                        <a:rPr lang="en-US" sz="1050" dirty="0">
                          <a:latin typeface="Arial" panose="020B0604020202020204" pitchFamily="34" charset="0"/>
                          <a:cs typeface="Arial" panose="020B0604020202020204" pitchFamily="34" charset="0"/>
                        </a:rPr>
                        <a:t>Specialist Office Visit</a:t>
                      </a:r>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$40 copay</a:t>
                      </a:r>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Deductible, then 0%</a:t>
                      </a:r>
                    </a:p>
                  </a:txBody>
                  <a:tcPr anchor="ctr">
                    <a:solidFill>
                      <a:srgbClr val="A1C1E7"/>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Deductible, then 0%</a:t>
                      </a:r>
                    </a:p>
                  </a:txBody>
                  <a:tcPr anchor="ctr">
                    <a:solidFill>
                      <a:srgbClr val="A1C1E7"/>
                    </a:solidFill>
                  </a:tcPr>
                </a:tc>
                <a:extLst>
                  <a:ext uri="{0D108BD9-81ED-4DB2-BD59-A6C34878D82A}">
                    <a16:rowId xmlns:a16="http://schemas.microsoft.com/office/drawing/2014/main" val="815688899"/>
                  </a:ext>
                </a:extLst>
              </a:tr>
              <a:tr h="0">
                <a:tc>
                  <a:txBody>
                    <a:bodyPr/>
                    <a:lstStyle/>
                    <a:p>
                      <a:r>
                        <a:rPr lang="en-US" sz="1050" dirty="0">
                          <a:latin typeface="Arial" panose="020B0604020202020204" pitchFamily="34" charset="0"/>
                          <a:cs typeface="Arial" panose="020B0604020202020204" pitchFamily="34" charset="0"/>
                        </a:rPr>
                        <a:t>Diagnostic Tests</a:t>
                      </a:r>
                    </a:p>
                    <a:p>
                      <a:r>
                        <a:rPr lang="en-US" sz="1050" dirty="0">
                          <a:latin typeface="Arial" panose="020B0604020202020204" pitchFamily="34" charset="0"/>
                          <a:cs typeface="Arial" panose="020B0604020202020204" pitchFamily="34" charset="0"/>
                        </a:rPr>
                        <a:t>     Labs / X-rays  </a:t>
                      </a:r>
                    </a:p>
                  </a:txBody>
                  <a:tcPr anchor="ctr">
                    <a:solidFill>
                      <a:srgbClr val="CADCF2"/>
                    </a:solidFill>
                  </a:tcPr>
                </a:tc>
                <a:tc>
                  <a:txBody>
                    <a:bodyPr/>
                    <a:lstStyle/>
                    <a:p>
                      <a:pPr algn="ctr"/>
                      <a:r>
                        <a:rPr lang="en-US" sz="1050" dirty="0">
                          <a:latin typeface="Arial" panose="020B0604020202020204" pitchFamily="34" charset="0"/>
                          <a:cs typeface="Arial" panose="020B0604020202020204" pitchFamily="34" charset="0"/>
                        </a:rPr>
                        <a:t>Lab/Ofc: $15 copay</a:t>
                      </a:r>
                    </a:p>
                    <a:p>
                      <a:pPr algn="ctr"/>
                      <a:r>
                        <a:rPr lang="en-US" sz="1050" dirty="0">
                          <a:latin typeface="Arial" panose="020B0604020202020204" pitchFamily="34" charset="0"/>
                          <a:cs typeface="Arial" panose="020B0604020202020204" pitchFamily="34" charset="0"/>
                        </a:rPr>
                        <a:t>Hosp: </a:t>
                      </a:r>
                      <a:r>
                        <a:rPr lang="en-US" sz="1050" dirty="0" err="1">
                          <a:latin typeface="Arial" panose="020B0604020202020204" pitchFamily="34" charset="0"/>
                          <a:cs typeface="Arial" panose="020B0604020202020204" pitchFamily="34" charset="0"/>
                        </a:rPr>
                        <a:t>Ded</a:t>
                      </a:r>
                      <a:r>
                        <a:rPr lang="en-US" sz="1050" dirty="0">
                          <a:latin typeface="Arial" panose="020B0604020202020204" pitchFamily="34" charset="0"/>
                          <a:cs typeface="Arial" panose="020B0604020202020204" pitchFamily="34" charset="0"/>
                        </a:rPr>
                        <a:t>, then 10%</a:t>
                      </a:r>
                    </a:p>
                  </a:txBody>
                  <a:tcPr anchor="ctr">
                    <a:solidFill>
                      <a:srgbClr val="CADCF2"/>
                    </a:solidFill>
                  </a:tcPr>
                </a:tc>
                <a:tc>
                  <a:txBody>
                    <a:bodyPr/>
                    <a:lstStyle/>
                    <a:p>
                      <a:pPr algn="ctr"/>
                      <a:r>
                        <a:rPr lang="en-US" sz="1050" dirty="0">
                          <a:latin typeface="Arial" panose="020B0604020202020204" pitchFamily="34" charset="0"/>
                          <a:cs typeface="Arial" panose="020B0604020202020204" pitchFamily="34" charset="0"/>
                        </a:rPr>
                        <a:t>Deductible, then 0%</a:t>
                      </a:r>
                    </a:p>
                  </a:txBody>
                  <a:tcPr anchor="ctr">
                    <a:solidFill>
                      <a:srgbClr val="CADCF2"/>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Deductible, then 0%</a:t>
                      </a:r>
                    </a:p>
                  </a:txBody>
                  <a:tcPr anchor="ctr">
                    <a:solidFill>
                      <a:srgbClr val="CADCF2"/>
                    </a:solidFill>
                  </a:tcPr>
                </a:tc>
                <a:extLst>
                  <a:ext uri="{0D108BD9-81ED-4DB2-BD59-A6C34878D82A}">
                    <a16:rowId xmlns:a16="http://schemas.microsoft.com/office/drawing/2014/main" val="562403406"/>
                  </a:ext>
                </a:extLst>
              </a:tr>
              <a:tr h="0">
                <a:tc>
                  <a:txBody>
                    <a:bodyPr/>
                    <a:lstStyle/>
                    <a:p>
                      <a:r>
                        <a:rPr lang="en-US" sz="1050" dirty="0">
                          <a:latin typeface="Arial" panose="020B0604020202020204" pitchFamily="34" charset="0"/>
                          <a:cs typeface="Arial" panose="020B0604020202020204" pitchFamily="34" charset="0"/>
                        </a:rPr>
                        <a:t>Adv Radiology (MRI, CT, PET)</a:t>
                      </a:r>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Deductible, then 10%</a:t>
                      </a:r>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Deductible, then 0%</a:t>
                      </a:r>
                    </a:p>
                  </a:txBody>
                  <a:tcPr anchor="ctr">
                    <a:solidFill>
                      <a:srgbClr val="A1C1E7"/>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Deductible, then 0%</a:t>
                      </a:r>
                    </a:p>
                  </a:txBody>
                  <a:tcPr anchor="ctr">
                    <a:solidFill>
                      <a:srgbClr val="A1C1E7"/>
                    </a:solidFill>
                  </a:tcPr>
                </a:tc>
                <a:extLst>
                  <a:ext uri="{0D108BD9-81ED-4DB2-BD59-A6C34878D82A}">
                    <a16:rowId xmlns:a16="http://schemas.microsoft.com/office/drawing/2014/main" val="3361559285"/>
                  </a:ext>
                </a:extLst>
              </a:tr>
              <a:tr h="0">
                <a:tc>
                  <a:txBody>
                    <a:bodyPr/>
                    <a:lstStyle/>
                    <a:p>
                      <a:r>
                        <a:rPr lang="en-US" sz="1050" dirty="0">
                          <a:latin typeface="Arial" panose="020B0604020202020204" pitchFamily="34" charset="0"/>
                          <a:cs typeface="Arial" panose="020B0604020202020204" pitchFamily="34" charset="0"/>
                        </a:rPr>
                        <a:t>Urgent Care</a:t>
                      </a:r>
                    </a:p>
                  </a:txBody>
                  <a:tcPr anchor="ctr">
                    <a:solidFill>
                      <a:srgbClr val="CADCF2"/>
                    </a:solidFill>
                  </a:tcPr>
                </a:tc>
                <a:tc>
                  <a:txBody>
                    <a:bodyPr/>
                    <a:lstStyle/>
                    <a:p>
                      <a:pPr algn="ctr"/>
                      <a:r>
                        <a:rPr lang="en-US" sz="1050" dirty="0">
                          <a:latin typeface="Arial" panose="020B0604020202020204" pitchFamily="34" charset="0"/>
                          <a:cs typeface="Arial" panose="020B0604020202020204" pitchFamily="34" charset="0"/>
                        </a:rPr>
                        <a:t>$50 copay</a:t>
                      </a:r>
                    </a:p>
                  </a:txBody>
                  <a:tcPr anchor="ctr">
                    <a:solidFill>
                      <a:srgbClr val="CADCF2"/>
                    </a:solidFill>
                  </a:tcPr>
                </a:tc>
                <a:tc>
                  <a:txBody>
                    <a:bodyPr/>
                    <a:lstStyle/>
                    <a:p>
                      <a:pPr algn="ctr"/>
                      <a:r>
                        <a:rPr lang="en-US" sz="1050" dirty="0">
                          <a:latin typeface="Arial" panose="020B0604020202020204" pitchFamily="34" charset="0"/>
                          <a:cs typeface="Arial" panose="020B0604020202020204" pitchFamily="34" charset="0"/>
                        </a:rPr>
                        <a:t>Deductible, then 0%</a:t>
                      </a:r>
                    </a:p>
                  </a:txBody>
                  <a:tcPr anchor="ctr">
                    <a:solidFill>
                      <a:srgbClr val="CADCF2"/>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a:latin typeface="Arial" panose="020B0604020202020204" pitchFamily="34" charset="0"/>
                          <a:cs typeface="Arial" panose="020B0604020202020204" pitchFamily="34" charset="0"/>
                        </a:rPr>
                        <a:t>Deductible, then 0%</a:t>
                      </a:r>
                      <a:endParaRPr lang="en-US" sz="1050" dirty="0">
                        <a:latin typeface="Arial" panose="020B0604020202020204" pitchFamily="34" charset="0"/>
                        <a:cs typeface="Arial" panose="020B0604020202020204" pitchFamily="34" charset="0"/>
                      </a:endParaRPr>
                    </a:p>
                  </a:txBody>
                  <a:tcPr anchor="ctr">
                    <a:solidFill>
                      <a:srgbClr val="CADCF2"/>
                    </a:solidFill>
                  </a:tcPr>
                </a:tc>
                <a:extLst>
                  <a:ext uri="{0D108BD9-81ED-4DB2-BD59-A6C34878D82A}">
                    <a16:rowId xmlns:a16="http://schemas.microsoft.com/office/drawing/2014/main" val="2521147681"/>
                  </a:ext>
                </a:extLst>
              </a:tr>
              <a:tr h="0">
                <a:tc>
                  <a:txBody>
                    <a:bodyPr/>
                    <a:lstStyle/>
                    <a:p>
                      <a:r>
                        <a:rPr lang="en-US" sz="1050" dirty="0">
                          <a:latin typeface="Arial" panose="020B0604020202020204" pitchFamily="34" charset="0"/>
                          <a:cs typeface="Arial" panose="020B0604020202020204" pitchFamily="34" charset="0"/>
                        </a:rPr>
                        <a:t>Emergency Room</a:t>
                      </a:r>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Deductible, then $100</a:t>
                      </a:r>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Deductible, then 0%</a:t>
                      </a:r>
                    </a:p>
                  </a:txBody>
                  <a:tcPr anchor="ctr">
                    <a:solidFill>
                      <a:srgbClr val="A1C1E7"/>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Deductible, then 0%</a:t>
                      </a:r>
                    </a:p>
                  </a:txBody>
                  <a:tcPr anchor="ctr">
                    <a:solidFill>
                      <a:srgbClr val="A1C1E7"/>
                    </a:solidFill>
                  </a:tcPr>
                </a:tc>
                <a:extLst>
                  <a:ext uri="{0D108BD9-81ED-4DB2-BD59-A6C34878D82A}">
                    <a16:rowId xmlns:a16="http://schemas.microsoft.com/office/drawing/2014/main" val="3579958260"/>
                  </a:ext>
                </a:extLst>
              </a:tr>
              <a:tr h="0">
                <a:tc>
                  <a:txBody>
                    <a:bodyPr/>
                    <a:lstStyle/>
                    <a:p>
                      <a:r>
                        <a:rPr lang="en-US" sz="1050" dirty="0">
                          <a:latin typeface="Arial" panose="020B0604020202020204" pitchFamily="34" charset="0"/>
                          <a:cs typeface="Arial" panose="020B0604020202020204" pitchFamily="34" charset="0"/>
                        </a:rPr>
                        <a:t>Inpatient Services</a:t>
                      </a:r>
                    </a:p>
                  </a:txBody>
                  <a:tcPr anchor="ctr">
                    <a:solidFill>
                      <a:srgbClr val="CADCF2"/>
                    </a:solidFill>
                  </a:tcPr>
                </a:tc>
                <a:tc>
                  <a:txBody>
                    <a:bodyPr/>
                    <a:lstStyle/>
                    <a:p>
                      <a:pPr algn="ctr"/>
                      <a:r>
                        <a:rPr lang="en-US" sz="1050" dirty="0">
                          <a:latin typeface="Arial" panose="020B0604020202020204" pitchFamily="34" charset="0"/>
                          <a:cs typeface="Arial" panose="020B0604020202020204" pitchFamily="34" charset="0"/>
                        </a:rPr>
                        <a:t>Deductible, then 10%</a:t>
                      </a:r>
                    </a:p>
                  </a:txBody>
                  <a:tcPr anchor="ctr">
                    <a:solidFill>
                      <a:srgbClr val="CADCF2"/>
                    </a:solidFill>
                  </a:tcPr>
                </a:tc>
                <a:tc>
                  <a:txBody>
                    <a:bodyPr/>
                    <a:lstStyle/>
                    <a:p>
                      <a:pPr algn="ctr"/>
                      <a:r>
                        <a:rPr lang="en-US" sz="1050" dirty="0">
                          <a:latin typeface="Arial" panose="020B0604020202020204" pitchFamily="34" charset="0"/>
                          <a:cs typeface="Arial" panose="020B0604020202020204" pitchFamily="34" charset="0"/>
                        </a:rPr>
                        <a:t>Deductible, then 0%</a:t>
                      </a:r>
                    </a:p>
                  </a:txBody>
                  <a:tcPr anchor="ctr">
                    <a:solidFill>
                      <a:srgbClr val="CADCF2"/>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Deductible, then 0%</a:t>
                      </a:r>
                    </a:p>
                  </a:txBody>
                  <a:tcPr anchor="ctr">
                    <a:solidFill>
                      <a:srgbClr val="CADCF2"/>
                    </a:solidFill>
                  </a:tcPr>
                </a:tc>
                <a:extLst>
                  <a:ext uri="{0D108BD9-81ED-4DB2-BD59-A6C34878D82A}">
                    <a16:rowId xmlns:a16="http://schemas.microsoft.com/office/drawing/2014/main" val="3578674186"/>
                  </a:ext>
                </a:extLst>
              </a:tr>
              <a:tr h="0">
                <a:tc>
                  <a:txBody>
                    <a:bodyPr/>
                    <a:lstStyle/>
                    <a:p>
                      <a:r>
                        <a:rPr lang="en-US" sz="1050" dirty="0">
                          <a:latin typeface="Arial" panose="020B0604020202020204" pitchFamily="34" charset="0"/>
                          <a:cs typeface="Arial" panose="020B0604020202020204" pitchFamily="34" charset="0"/>
                        </a:rPr>
                        <a:t>Outpatient Surgery</a:t>
                      </a:r>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Deductible, then 10%</a:t>
                      </a:r>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Deductible, then 0%</a:t>
                      </a:r>
                    </a:p>
                  </a:txBody>
                  <a:tcPr anchor="ctr">
                    <a:solidFill>
                      <a:srgbClr val="A1C1E7"/>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Deductible, then 0%</a:t>
                      </a:r>
                    </a:p>
                  </a:txBody>
                  <a:tcPr anchor="ctr">
                    <a:solidFill>
                      <a:srgbClr val="A1C1E7"/>
                    </a:solidFill>
                  </a:tcPr>
                </a:tc>
                <a:extLst>
                  <a:ext uri="{0D108BD9-81ED-4DB2-BD59-A6C34878D82A}">
                    <a16:rowId xmlns:a16="http://schemas.microsoft.com/office/drawing/2014/main" val="3367726972"/>
                  </a:ext>
                </a:extLst>
              </a:tr>
              <a:tr h="0">
                <a:tc>
                  <a:txBody>
                    <a:bodyPr/>
                    <a:lstStyle/>
                    <a:p>
                      <a:r>
                        <a:rPr lang="en-US" sz="1050" dirty="0">
                          <a:latin typeface="Arial" panose="020B0604020202020204" pitchFamily="34" charset="0"/>
                          <a:cs typeface="Arial" panose="020B0604020202020204" pitchFamily="34" charset="0"/>
                        </a:rPr>
                        <a:t>Chiropractic Office Visit</a:t>
                      </a:r>
                    </a:p>
                  </a:txBody>
                  <a:tcPr anchor="ctr">
                    <a:solidFill>
                      <a:srgbClr val="CADCF2"/>
                    </a:solidFill>
                  </a:tcPr>
                </a:tc>
                <a:tc>
                  <a:txBody>
                    <a:bodyPr/>
                    <a:lstStyle/>
                    <a:p>
                      <a:pPr algn="ctr"/>
                      <a:r>
                        <a:rPr lang="en-US" sz="1050" dirty="0">
                          <a:latin typeface="Arial" panose="020B0604020202020204" pitchFamily="34" charset="0"/>
                          <a:cs typeface="Arial" panose="020B0604020202020204" pitchFamily="34" charset="0"/>
                        </a:rPr>
                        <a:t>$20 copay</a:t>
                      </a:r>
                    </a:p>
                  </a:txBody>
                  <a:tcPr anchor="ctr">
                    <a:solidFill>
                      <a:srgbClr val="CADCF2"/>
                    </a:solidFill>
                  </a:tcPr>
                </a:tc>
                <a:tc>
                  <a:txBody>
                    <a:bodyPr/>
                    <a:lstStyle/>
                    <a:p>
                      <a:pPr algn="ctr"/>
                      <a:r>
                        <a:rPr lang="en-US" sz="1050">
                          <a:latin typeface="Arial" panose="020B0604020202020204" pitchFamily="34" charset="0"/>
                          <a:cs typeface="Arial" panose="020B0604020202020204" pitchFamily="34" charset="0"/>
                        </a:rPr>
                        <a:t>Deductible, then 0%</a:t>
                      </a:r>
                      <a:endParaRPr lang="en-US" sz="1050" dirty="0">
                        <a:latin typeface="Arial" panose="020B0604020202020204" pitchFamily="34" charset="0"/>
                        <a:cs typeface="Arial" panose="020B0604020202020204" pitchFamily="34" charset="0"/>
                      </a:endParaRPr>
                    </a:p>
                  </a:txBody>
                  <a:tcPr anchor="ctr">
                    <a:solidFill>
                      <a:srgbClr val="CADCF2"/>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Deductible, then 0%</a:t>
                      </a:r>
                    </a:p>
                  </a:txBody>
                  <a:tcPr anchor="ctr">
                    <a:solidFill>
                      <a:srgbClr val="CADCF2"/>
                    </a:solidFill>
                  </a:tcPr>
                </a:tc>
                <a:extLst>
                  <a:ext uri="{0D108BD9-81ED-4DB2-BD59-A6C34878D82A}">
                    <a16:rowId xmlns:a16="http://schemas.microsoft.com/office/drawing/2014/main" val="2694844542"/>
                  </a:ext>
                </a:extLst>
              </a:tr>
              <a:tr h="0">
                <a:tc>
                  <a:txBody>
                    <a:bodyPr/>
                    <a:lstStyle/>
                    <a:p>
                      <a:r>
                        <a:rPr lang="en-US" sz="1050" dirty="0">
                          <a:latin typeface="Arial" panose="020B0604020202020204" pitchFamily="34" charset="0"/>
                          <a:cs typeface="Arial" panose="020B0604020202020204" pitchFamily="34" charset="0"/>
                        </a:rPr>
                        <a:t>Outpatient PT/OT/ST  </a:t>
                      </a:r>
                    </a:p>
                    <a:p>
                      <a:r>
                        <a:rPr lang="en-US" sz="900" dirty="0">
                          <a:latin typeface="Arial" panose="020B0604020202020204" pitchFamily="34" charset="0"/>
                          <a:cs typeface="Arial" panose="020B0604020202020204" pitchFamily="34" charset="0"/>
                        </a:rPr>
                        <a:t>(30 combined visits maximum)</a:t>
                      </a:r>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Deductible, then 10%</a:t>
                      </a:r>
                    </a:p>
                  </a:txBody>
                  <a:tcPr anchor="ctr">
                    <a:solidFill>
                      <a:srgbClr val="A1C1E7"/>
                    </a:solidFill>
                  </a:tcPr>
                </a:tc>
                <a:tc>
                  <a:txBody>
                    <a:bodyPr/>
                    <a:lstStyle/>
                    <a:p>
                      <a:pPr algn="ctr"/>
                      <a:r>
                        <a:rPr lang="en-US" sz="1050" dirty="0">
                          <a:latin typeface="Arial" panose="020B0604020202020204" pitchFamily="34" charset="0"/>
                          <a:cs typeface="Arial" panose="020B0604020202020204" pitchFamily="34" charset="0"/>
                        </a:rPr>
                        <a:t>Deductible, then 0%</a:t>
                      </a:r>
                    </a:p>
                  </a:txBody>
                  <a:tcPr anchor="ctr">
                    <a:solidFill>
                      <a:srgbClr val="A1C1E7"/>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Deductible, then 0%</a:t>
                      </a:r>
                    </a:p>
                  </a:txBody>
                  <a:tcPr anchor="ctr">
                    <a:solidFill>
                      <a:srgbClr val="A1C1E7"/>
                    </a:solidFill>
                  </a:tcPr>
                </a:tc>
                <a:extLst>
                  <a:ext uri="{0D108BD9-81ED-4DB2-BD59-A6C34878D82A}">
                    <a16:rowId xmlns:a16="http://schemas.microsoft.com/office/drawing/2014/main" val="3104221642"/>
                  </a:ext>
                </a:extLst>
              </a:tr>
              <a:tr h="0">
                <a:tc>
                  <a:txBody>
                    <a:bodyPr/>
                    <a:lstStyle/>
                    <a:p>
                      <a:r>
                        <a:rPr lang="en-US" sz="1050" dirty="0">
                          <a:latin typeface="Arial" panose="020B0604020202020204" pitchFamily="34" charset="0"/>
                          <a:cs typeface="Arial" panose="020B0604020202020204" pitchFamily="34" charset="0"/>
                        </a:rPr>
                        <a:t>Acupuncture</a:t>
                      </a:r>
                    </a:p>
                  </a:txBody>
                  <a:tcPr anchor="ctr">
                    <a:solidFill>
                      <a:srgbClr val="CADCF2"/>
                    </a:solidFill>
                  </a:tcPr>
                </a:tc>
                <a:tc>
                  <a:txBody>
                    <a:bodyPr/>
                    <a:lstStyle/>
                    <a:p>
                      <a:pPr algn="ctr"/>
                      <a:r>
                        <a:rPr lang="en-US" sz="1050" dirty="0">
                          <a:latin typeface="Arial" panose="020B0604020202020204" pitchFamily="34" charset="0"/>
                          <a:cs typeface="Arial" panose="020B0604020202020204" pitchFamily="34" charset="0"/>
                        </a:rPr>
                        <a:t>Not Covered</a:t>
                      </a:r>
                    </a:p>
                  </a:txBody>
                  <a:tcPr anchor="ctr">
                    <a:solidFill>
                      <a:srgbClr val="CADCF2"/>
                    </a:solidFill>
                  </a:tcPr>
                </a:tc>
                <a:tc>
                  <a:txBody>
                    <a:bodyPr/>
                    <a:lstStyle/>
                    <a:p>
                      <a:pPr algn="ctr"/>
                      <a:r>
                        <a:rPr lang="en-US" sz="1050" dirty="0">
                          <a:latin typeface="Arial" panose="020B0604020202020204" pitchFamily="34" charset="0"/>
                          <a:cs typeface="Arial" panose="020B0604020202020204" pitchFamily="34" charset="0"/>
                        </a:rPr>
                        <a:t>$500 allowance</a:t>
                      </a:r>
                      <a:r>
                        <a:rPr lang="en-US" sz="1050" baseline="30000" dirty="0">
                          <a:latin typeface="Arial" panose="020B0604020202020204" pitchFamily="34" charset="0"/>
                          <a:cs typeface="Arial" panose="020B0604020202020204" pitchFamily="34" charset="0"/>
                        </a:rPr>
                        <a:t>2</a:t>
                      </a:r>
                    </a:p>
                  </a:txBody>
                  <a:tcPr anchor="ctr">
                    <a:solidFill>
                      <a:srgbClr val="CADCF2"/>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$500 allowance</a:t>
                      </a:r>
                      <a:r>
                        <a:rPr lang="en-US" sz="1050" baseline="30000" dirty="0">
                          <a:latin typeface="Arial" panose="020B0604020202020204" pitchFamily="34" charset="0"/>
                          <a:cs typeface="Arial" panose="020B0604020202020204" pitchFamily="34" charset="0"/>
                        </a:rPr>
                        <a:t>2</a:t>
                      </a:r>
                    </a:p>
                  </a:txBody>
                  <a:tcPr anchor="ctr">
                    <a:solidFill>
                      <a:srgbClr val="CADCF2"/>
                    </a:solidFill>
                  </a:tcPr>
                </a:tc>
                <a:extLst>
                  <a:ext uri="{0D108BD9-81ED-4DB2-BD59-A6C34878D82A}">
                    <a16:rowId xmlns:a16="http://schemas.microsoft.com/office/drawing/2014/main" val="564455524"/>
                  </a:ext>
                </a:extLst>
              </a:tr>
              <a:tr h="370840">
                <a:tc>
                  <a:txBody>
                    <a:bodyPr/>
                    <a:lstStyle/>
                    <a:p>
                      <a:r>
                        <a:rPr lang="en-US" sz="1050" b="1" dirty="0">
                          <a:latin typeface="Arial" panose="020B0604020202020204" pitchFamily="34" charset="0"/>
                          <a:cs typeface="Arial" panose="020B0604020202020204" pitchFamily="34" charset="0"/>
                        </a:rPr>
                        <a:t>Prescriptions</a:t>
                      </a:r>
                    </a:p>
                  </a:txBody>
                  <a:tcPr anchor="ctr">
                    <a:solidFill>
                      <a:srgbClr val="6794CB"/>
                    </a:solidFill>
                  </a:tcPr>
                </a:tc>
                <a:tc>
                  <a:txBody>
                    <a:bodyPr/>
                    <a:lstStyle/>
                    <a:p>
                      <a:endParaRPr lang="en-US" sz="1050" dirty="0">
                        <a:latin typeface="Arial" panose="020B0604020202020204" pitchFamily="34" charset="0"/>
                        <a:cs typeface="Arial" panose="020B0604020202020204" pitchFamily="34" charset="0"/>
                      </a:endParaRPr>
                    </a:p>
                  </a:txBody>
                  <a:tcPr>
                    <a:solidFill>
                      <a:srgbClr val="6794CB"/>
                    </a:solidFill>
                  </a:tcPr>
                </a:tc>
                <a:tc>
                  <a:txBody>
                    <a:bodyPr/>
                    <a:lstStyle/>
                    <a:p>
                      <a:pPr algn="ctr"/>
                      <a:endParaRPr lang="en-US" sz="1050" dirty="0">
                        <a:latin typeface="Arial" panose="020B0604020202020204" pitchFamily="34" charset="0"/>
                        <a:cs typeface="Arial" panose="020B0604020202020204" pitchFamily="34" charset="0"/>
                      </a:endParaRPr>
                    </a:p>
                  </a:txBody>
                  <a:tcPr>
                    <a:solidFill>
                      <a:srgbClr val="6794CB"/>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endParaRPr lang="en-US" sz="1050" dirty="0">
                        <a:latin typeface="Arial" panose="020B0604020202020204" pitchFamily="34" charset="0"/>
                        <a:cs typeface="Arial" panose="020B0604020202020204" pitchFamily="34" charset="0"/>
                      </a:endParaRPr>
                    </a:p>
                  </a:txBody>
                  <a:tcPr>
                    <a:solidFill>
                      <a:srgbClr val="6794CB"/>
                    </a:solidFill>
                  </a:tcPr>
                </a:tc>
                <a:extLst>
                  <a:ext uri="{0D108BD9-81ED-4DB2-BD59-A6C34878D82A}">
                    <a16:rowId xmlns:a16="http://schemas.microsoft.com/office/drawing/2014/main" val="2591050344"/>
                  </a:ext>
                </a:extLst>
              </a:tr>
              <a:tr h="180905">
                <a:tc>
                  <a:txBody>
                    <a:bodyPr/>
                    <a:lstStyle/>
                    <a:p>
                      <a:pPr algn="ctr"/>
                      <a:r>
                        <a:rPr lang="en-US" sz="1050" b="1" dirty="0">
                          <a:latin typeface="Arial" panose="020B0604020202020204" pitchFamily="34" charset="0"/>
                          <a:cs typeface="Arial" panose="020B0604020202020204" pitchFamily="34" charset="0"/>
                        </a:rPr>
                        <a:t>Preventive Rx</a:t>
                      </a:r>
                    </a:p>
                  </a:txBody>
                  <a:tcPr anchor="ctr">
                    <a:solidFill>
                      <a:srgbClr val="CADCF2"/>
                    </a:solidFill>
                  </a:tcPr>
                </a:tc>
                <a:tc>
                  <a:txBody>
                    <a:bodyPr/>
                    <a:lstStyle/>
                    <a:p>
                      <a:pPr algn="ctr"/>
                      <a:r>
                        <a:rPr lang="en-US" sz="1050" dirty="0" err="1">
                          <a:latin typeface="Arial" panose="020B0604020202020204" pitchFamily="34" charset="0"/>
                          <a:cs typeface="Arial" panose="020B0604020202020204" pitchFamily="34" charset="0"/>
                        </a:rPr>
                        <a:t>Prev</a:t>
                      </a:r>
                      <a:r>
                        <a:rPr lang="en-US" sz="1050" dirty="0">
                          <a:latin typeface="Arial" panose="020B0604020202020204" pitchFamily="34" charset="0"/>
                          <a:cs typeface="Arial" panose="020B0604020202020204" pitchFamily="34" charset="0"/>
                        </a:rPr>
                        <a:t> Rx process the </a:t>
                      </a:r>
                    </a:p>
                    <a:p>
                      <a:pPr algn="ctr"/>
                      <a:r>
                        <a:rPr lang="en-US" sz="1050" dirty="0">
                          <a:latin typeface="Arial" panose="020B0604020202020204" pitchFamily="34" charset="0"/>
                          <a:cs typeface="Arial" panose="020B0604020202020204" pitchFamily="34" charset="0"/>
                        </a:rPr>
                        <a:t>same as any other </a:t>
                      </a:r>
                    </a:p>
                    <a:p>
                      <a:pPr algn="ctr"/>
                      <a:r>
                        <a:rPr lang="en-US" sz="1050" dirty="0">
                          <a:latin typeface="Arial" panose="020B0604020202020204" pitchFamily="34" charset="0"/>
                          <a:cs typeface="Arial" panose="020B0604020202020204" pitchFamily="34" charset="0"/>
                        </a:rPr>
                        <a:t>prescription</a:t>
                      </a:r>
                    </a:p>
                  </a:txBody>
                  <a:tcPr anchor="ctr">
                    <a:solidFill>
                      <a:srgbClr val="CADCF2"/>
                    </a:solidFill>
                  </a:tcPr>
                </a:tc>
                <a:tc>
                  <a:txBody>
                    <a:bodyPr/>
                    <a:lstStyle/>
                    <a:p>
                      <a:pPr algn="ctr"/>
                      <a:r>
                        <a:rPr lang="en-US" sz="1050" dirty="0" err="1">
                          <a:latin typeface="Arial" panose="020B0604020202020204" pitchFamily="34" charset="0"/>
                          <a:cs typeface="Arial" panose="020B0604020202020204" pitchFamily="34" charset="0"/>
                        </a:rPr>
                        <a:t>Ded</a:t>
                      </a:r>
                      <a:r>
                        <a:rPr lang="en-US" sz="1050" dirty="0">
                          <a:latin typeface="Arial" panose="020B0604020202020204" pitchFamily="34" charset="0"/>
                          <a:cs typeface="Arial" panose="020B0604020202020204" pitchFamily="34" charset="0"/>
                        </a:rPr>
                        <a:t> waived for </a:t>
                      </a:r>
                      <a:r>
                        <a:rPr lang="en-US" sz="1050" dirty="0" err="1">
                          <a:latin typeface="Arial" panose="020B0604020202020204" pitchFamily="34" charset="0"/>
                          <a:cs typeface="Arial" panose="020B0604020202020204" pitchFamily="34" charset="0"/>
                        </a:rPr>
                        <a:t>Prev</a:t>
                      </a:r>
                      <a:r>
                        <a:rPr lang="en-US" sz="1050" dirty="0">
                          <a:latin typeface="Arial" panose="020B0604020202020204" pitchFamily="34" charset="0"/>
                          <a:cs typeface="Arial" panose="020B0604020202020204" pitchFamily="34" charset="0"/>
                        </a:rPr>
                        <a:t> Rx </a:t>
                      </a:r>
                    </a:p>
                    <a:p>
                      <a:r>
                        <a:rPr lang="en-US" sz="400" dirty="0">
                          <a:latin typeface="Arial" panose="020B0604020202020204" pitchFamily="34" charset="0"/>
                          <a:cs typeface="Arial" panose="020B0604020202020204" pitchFamily="34" charset="0"/>
                        </a:rPr>
                        <a:t>         </a:t>
                      </a:r>
                    </a:p>
                    <a:p>
                      <a:pPr algn="ctr"/>
                      <a:r>
                        <a:rPr lang="en-US" sz="1050" dirty="0">
                          <a:latin typeface="Arial" panose="020B0604020202020204" pitchFamily="34" charset="0"/>
                          <a:cs typeface="Arial" panose="020B0604020202020204" pitchFamily="34" charset="0"/>
                        </a:rPr>
                        <a:t>Tier 1   $10 copay </a:t>
                      </a:r>
                    </a:p>
                    <a:p>
                      <a:pPr algn="ctr"/>
                      <a:r>
                        <a:rPr lang="en-US" sz="1050" dirty="0">
                          <a:latin typeface="Arial" panose="020B0604020202020204" pitchFamily="34" charset="0"/>
                          <a:cs typeface="Arial" panose="020B0604020202020204" pitchFamily="34" charset="0"/>
                        </a:rPr>
                        <a:t>Tier 2   $15 copay</a:t>
                      </a:r>
                    </a:p>
                    <a:p>
                      <a:pPr algn="l"/>
                      <a:r>
                        <a:rPr lang="en-US" sz="1050" dirty="0">
                          <a:latin typeface="Arial" panose="020B0604020202020204" pitchFamily="34" charset="0"/>
                          <a:cs typeface="Arial" panose="020B0604020202020204" pitchFamily="34" charset="0"/>
                        </a:rPr>
                        <a:t>      Tier 3    5% coins</a:t>
                      </a:r>
                      <a:endParaRPr lang="en-US" dirty="0"/>
                    </a:p>
                  </a:txBody>
                  <a:tcPr>
                    <a:solidFill>
                      <a:srgbClr val="CADCF2"/>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err="1">
                          <a:latin typeface="Arial" panose="020B0604020202020204" pitchFamily="34" charset="0"/>
                          <a:cs typeface="Arial" panose="020B0604020202020204" pitchFamily="34" charset="0"/>
                        </a:rPr>
                        <a:t>Ded</a:t>
                      </a:r>
                      <a:r>
                        <a:rPr lang="en-US" sz="1050" dirty="0">
                          <a:latin typeface="Arial" panose="020B0604020202020204" pitchFamily="34" charset="0"/>
                          <a:cs typeface="Arial" panose="020B0604020202020204" pitchFamily="34" charset="0"/>
                        </a:rPr>
                        <a:t> waived for </a:t>
                      </a:r>
                    </a:p>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err="1">
                          <a:latin typeface="Arial" panose="020B0604020202020204" pitchFamily="34" charset="0"/>
                          <a:cs typeface="Arial" panose="020B0604020202020204" pitchFamily="34" charset="0"/>
                        </a:rPr>
                        <a:t>Prev</a:t>
                      </a:r>
                      <a:r>
                        <a:rPr lang="en-US" sz="1050" dirty="0">
                          <a:latin typeface="Arial" panose="020B0604020202020204" pitchFamily="34" charset="0"/>
                          <a:cs typeface="Arial" panose="020B0604020202020204" pitchFamily="34" charset="0"/>
                        </a:rPr>
                        <a:t> Rx </a:t>
                      </a:r>
                    </a:p>
                  </a:txBody>
                  <a:tcPr anchor="ctr">
                    <a:solidFill>
                      <a:srgbClr val="CADCF2"/>
                    </a:solidFill>
                  </a:tcPr>
                </a:tc>
                <a:extLst>
                  <a:ext uri="{0D108BD9-81ED-4DB2-BD59-A6C34878D82A}">
                    <a16:rowId xmlns:a16="http://schemas.microsoft.com/office/drawing/2014/main" val="2282558219"/>
                  </a:ext>
                </a:extLst>
              </a:tr>
              <a:tr h="130105">
                <a:tc>
                  <a:txBody>
                    <a:bodyPr/>
                    <a:lstStyle/>
                    <a:p>
                      <a:r>
                        <a:rPr lang="en-US" sz="1050" dirty="0">
                          <a:latin typeface="Arial" panose="020B0604020202020204" pitchFamily="34" charset="0"/>
                          <a:cs typeface="Arial" panose="020B0604020202020204" pitchFamily="34" charset="0"/>
                        </a:rPr>
                        <a:t>Tier 1:  Generic Rx</a:t>
                      </a:r>
                    </a:p>
                  </a:txBody>
                  <a:tcPr>
                    <a:solidFill>
                      <a:srgbClr val="A1C1E7"/>
                    </a:solidFill>
                  </a:tcPr>
                </a:tc>
                <a:tc>
                  <a:txBody>
                    <a:bodyPr/>
                    <a:lstStyle/>
                    <a:p>
                      <a:pPr algn="ctr"/>
                      <a:r>
                        <a:rPr lang="en-US" sz="1050" dirty="0">
                          <a:latin typeface="Arial" panose="020B0604020202020204" pitchFamily="34" charset="0"/>
                          <a:cs typeface="Arial" panose="020B0604020202020204" pitchFamily="34" charset="0"/>
                        </a:rPr>
                        <a:t>$10 copay (no </a:t>
                      </a:r>
                      <a:r>
                        <a:rPr lang="en-US" sz="1050" dirty="0" err="1">
                          <a:latin typeface="Arial" panose="020B0604020202020204" pitchFamily="34" charset="0"/>
                          <a:cs typeface="Arial" panose="020B0604020202020204" pitchFamily="34" charset="0"/>
                        </a:rPr>
                        <a:t>Ded</a:t>
                      </a:r>
                      <a:r>
                        <a:rPr lang="en-US" sz="1050" dirty="0">
                          <a:latin typeface="Arial" panose="020B0604020202020204" pitchFamily="34" charset="0"/>
                          <a:cs typeface="Arial" panose="020B0604020202020204" pitchFamily="34" charset="0"/>
                        </a:rPr>
                        <a:t>)</a:t>
                      </a:r>
                    </a:p>
                  </a:txBody>
                  <a:tcPr>
                    <a:solidFill>
                      <a:srgbClr val="A1C1E7"/>
                    </a:solidFill>
                  </a:tcPr>
                </a:tc>
                <a:tc>
                  <a:txBody>
                    <a:bodyPr/>
                    <a:lstStyle/>
                    <a:p>
                      <a:pPr algn="ctr"/>
                      <a:r>
                        <a:rPr lang="en-US" sz="1050" dirty="0">
                          <a:latin typeface="Arial" panose="020B0604020202020204" pitchFamily="34" charset="0"/>
                          <a:cs typeface="Arial" panose="020B0604020202020204" pitchFamily="34" charset="0"/>
                        </a:rPr>
                        <a:t>Deductible, then 0%</a:t>
                      </a:r>
                    </a:p>
                  </a:txBody>
                  <a:tcPr>
                    <a:solidFill>
                      <a:srgbClr val="A1C1E7"/>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Deductible, then 0%</a:t>
                      </a:r>
                    </a:p>
                  </a:txBody>
                  <a:tcPr>
                    <a:solidFill>
                      <a:srgbClr val="A1C1E7"/>
                    </a:solidFill>
                  </a:tcPr>
                </a:tc>
                <a:extLst>
                  <a:ext uri="{0D108BD9-81ED-4DB2-BD59-A6C34878D82A}">
                    <a16:rowId xmlns:a16="http://schemas.microsoft.com/office/drawing/2014/main" val="4092973581"/>
                  </a:ext>
                </a:extLst>
              </a:tr>
              <a:tr h="259645">
                <a:tc>
                  <a:txBody>
                    <a:bodyPr/>
                    <a:lstStyle/>
                    <a:p>
                      <a:r>
                        <a:rPr lang="en-US" sz="1050" dirty="0">
                          <a:latin typeface="Arial" panose="020B0604020202020204" pitchFamily="34" charset="0"/>
                          <a:cs typeface="Arial" panose="020B0604020202020204" pitchFamily="34" charset="0"/>
                        </a:rPr>
                        <a:t>Tier 2:  Preferred Brand Rx</a:t>
                      </a:r>
                    </a:p>
                  </a:txBody>
                  <a:tcPr>
                    <a:solidFill>
                      <a:srgbClr val="CADCF2"/>
                    </a:solidFill>
                  </a:tcPr>
                </a:tc>
                <a:tc>
                  <a:txBody>
                    <a:bodyPr/>
                    <a:lstStyle/>
                    <a:p>
                      <a:pPr algn="ctr"/>
                      <a:r>
                        <a:rPr lang="en-US" sz="1050" dirty="0">
                          <a:latin typeface="Arial" panose="020B0604020202020204" pitchFamily="34" charset="0"/>
                          <a:cs typeface="Arial" panose="020B0604020202020204" pitchFamily="34" charset="0"/>
                        </a:rPr>
                        <a:t>$50 copay (no </a:t>
                      </a:r>
                      <a:r>
                        <a:rPr lang="en-US" sz="1050" dirty="0" err="1">
                          <a:latin typeface="Arial" panose="020B0604020202020204" pitchFamily="34" charset="0"/>
                          <a:cs typeface="Arial" panose="020B0604020202020204" pitchFamily="34" charset="0"/>
                        </a:rPr>
                        <a:t>Ded</a:t>
                      </a:r>
                      <a:r>
                        <a:rPr lang="en-US" sz="1050" dirty="0">
                          <a:latin typeface="Arial" panose="020B0604020202020204" pitchFamily="34" charset="0"/>
                          <a:cs typeface="Arial" panose="020B0604020202020204" pitchFamily="34" charset="0"/>
                        </a:rPr>
                        <a:t>)</a:t>
                      </a:r>
                    </a:p>
                  </a:txBody>
                  <a:tcPr>
                    <a:solidFill>
                      <a:srgbClr val="CADCF2"/>
                    </a:solidFill>
                  </a:tcPr>
                </a:tc>
                <a:tc>
                  <a:txBody>
                    <a:bodyPr/>
                    <a:lstStyle/>
                    <a:p>
                      <a:pPr algn="ctr"/>
                      <a:r>
                        <a:rPr lang="en-US" sz="1050" dirty="0">
                          <a:latin typeface="Arial" panose="020B0604020202020204" pitchFamily="34" charset="0"/>
                          <a:cs typeface="Arial" panose="020B0604020202020204" pitchFamily="34" charset="0"/>
                        </a:rPr>
                        <a:t>Deductible, then 0%</a:t>
                      </a:r>
                    </a:p>
                  </a:txBody>
                  <a:tcPr>
                    <a:solidFill>
                      <a:srgbClr val="CADCF2"/>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Deductible, then 0%</a:t>
                      </a:r>
                    </a:p>
                  </a:txBody>
                  <a:tcPr>
                    <a:solidFill>
                      <a:srgbClr val="CADCF2"/>
                    </a:solidFill>
                  </a:tcPr>
                </a:tc>
                <a:extLst>
                  <a:ext uri="{0D108BD9-81ED-4DB2-BD59-A6C34878D82A}">
                    <a16:rowId xmlns:a16="http://schemas.microsoft.com/office/drawing/2014/main" val="3608916775"/>
                  </a:ext>
                </a:extLst>
              </a:tr>
              <a:tr h="228600">
                <a:tc>
                  <a:txBody>
                    <a:bodyPr/>
                    <a:lstStyle/>
                    <a:p>
                      <a:r>
                        <a:rPr lang="en-US" sz="1050" dirty="0">
                          <a:latin typeface="Arial" panose="020B0604020202020204" pitchFamily="34" charset="0"/>
                          <a:cs typeface="Arial" panose="020B0604020202020204" pitchFamily="34" charset="0"/>
                        </a:rPr>
                        <a:t>Tier 3:  Non-Preferred Brand Rx</a:t>
                      </a:r>
                    </a:p>
                  </a:txBody>
                  <a:tcPr>
                    <a:solidFill>
                      <a:srgbClr val="A1C1E7"/>
                    </a:solidFill>
                  </a:tcPr>
                </a:tc>
                <a:tc>
                  <a:txBody>
                    <a:bodyPr/>
                    <a:lstStyle/>
                    <a:p>
                      <a:pPr algn="ctr"/>
                      <a:r>
                        <a:rPr lang="en-US" sz="1050" dirty="0">
                          <a:latin typeface="Arial" panose="020B0604020202020204" pitchFamily="34" charset="0"/>
                          <a:cs typeface="Arial" panose="020B0604020202020204" pitchFamily="34" charset="0"/>
                        </a:rPr>
                        <a:t>50% coins (No </a:t>
                      </a:r>
                      <a:r>
                        <a:rPr lang="en-US" sz="1050" dirty="0" err="1">
                          <a:latin typeface="Arial" panose="020B0604020202020204" pitchFamily="34" charset="0"/>
                          <a:cs typeface="Arial" panose="020B0604020202020204" pitchFamily="34" charset="0"/>
                        </a:rPr>
                        <a:t>Ded</a:t>
                      </a:r>
                      <a:r>
                        <a:rPr lang="en-US" sz="1050" dirty="0">
                          <a:latin typeface="Arial" panose="020B0604020202020204" pitchFamily="34" charset="0"/>
                          <a:cs typeface="Arial" panose="020B0604020202020204" pitchFamily="34" charset="0"/>
                        </a:rPr>
                        <a:t>)</a:t>
                      </a:r>
                    </a:p>
                  </a:txBody>
                  <a:tcPr>
                    <a:solidFill>
                      <a:srgbClr val="A1C1E7"/>
                    </a:solidFill>
                  </a:tcPr>
                </a:tc>
                <a:tc>
                  <a:txBody>
                    <a:bodyPr/>
                    <a:lstStyle/>
                    <a:p>
                      <a:pPr algn="ctr"/>
                      <a:r>
                        <a:rPr lang="en-US" sz="1050" dirty="0">
                          <a:latin typeface="Arial" panose="020B0604020202020204" pitchFamily="34" charset="0"/>
                          <a:cs typeface="Arial" panose="020B0604020202020204" pitchFamily="34" charset="0"/>
                        </a:rPr>
                        <a:t>Deductible, then 0%</a:t>
                      </a:r>
                    </a:p>
                  </a:txBody>
                  <a:tcPr>
                    <a:solidFill>
                      <a:srgbClr val="A1C1E7"/>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Deductible, then 0%</a:t>
                      </a:r>
                    </a:p>
                  </a:txBody>
                  <a:tcPr>
                    <a:solidFill>
                      <a:srgbClr val="A1C1E7"/>
                    </a:solidFill>
                  </a:tcPr>
                </a:tc>
                <a:extLst>
                  <a:ext uri="{0D108BD9-81ED-4DB2-BD59-A6C34878D82A}">
                    <a16:rowId xmlns:a16="http://schemas.microsoft.com/office/drawing/2014/main" val="1583611426"/>
                  </a:ext>
                </a:extLst>
              </a:tr>
              <a:tr h="0">
                <a:tc>
                  <a:txBody>
                    <a:bodyPr/>
                    <a:lstStyle/>
                    <a:p>
                      <a:r>
                        <a:rPr lang="en-US" sz="1050" dirty="0">
                          <a:latin typeface="Arial" panose="020B0604020202020204" pitchFamily="34" charset="0"/>
                          <a:cs typeface="Arial" panose="020B0604020202020204" pitchFamily="34" charset="0"/>
                        </a:rPr>
                        <a:t>Tier 4:  Specialty Rx</a:t>
                      </a:r>
                    </a:p>
                  </a:txBody>
                  <a:tcPr>
                    <a:solidFill>
                      <a:srgbClr val="CADCF2"/>
                    </a:solidFill>
                  </a:tcPr>
                </a:tc>
                <a:tc>
                  <a:txBody>
                    <a:bodyPr/>
                    <a:lstStyle/>
                    <a:p>
                      <a:pPr algn="ctr"/>
                      <a:r>
                        <a:rPr lang="en-US" sz="1050" dirty="0">
                          <a:latin typeface="Arial" panose="020B0604020202020204" pitchFamily="34" charset="0"/>
                          <a:cs typeface="Arial" panose="020B0604020202020204" pitchFamily="34" charset="0"/>
                        </a:rPr>
                        <a:t>50% coins (No </a:t>
                      </a:r>
                      <a:r>
                        <a:rPr lang="en-US" sz="1050" dirty="0" err="1">
                          <a:latin typeface="Arial" panose="020B0604020202020204" pitchFamily="34" charset="0"/>
                          <a:cs typeface="Arial" panose="020B0604020202020204" pitchFamily="34" charset="0"/>
                        </a:rPr>
                        <a:t>Ded</a:t>
                      </a:r>
                      <a:r>
                        <a:rPr lang="en-US" sz="1050" dirty="0">
                          <a:latin typeface="Arial" panose="020B0604020202020204" pitchFamily="34" charset="0"/>
                          <a:cs typeface="Arial" panose="020B0604020202020204" pitchFamily="34" charset="0"/>
                        </a:rPr>
                        <a:t>)</a:t>
                      </a:r>
                    </a:p>
                  </a:txBody>
                  <a:tcPr>
                    <a:solidFill>
                      <a:srgbClr val="CADCF2"/>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Deductible, then 0%</a:t>
                      </a:r>
                    </a:p>
                  </a:txBody>
                  <a:tcPr>
                    <a:solidFill>
                      <a:srgbClr val="CADCF2"/>
                    </a:solidFill>
                  </a:tcPr>
                </a:tc>
                <a:tc>
                  <a:txBody>
                    <a:bodyPr/>
                    <a:lstStyle/>
                    <a:p>
                      <a:pPr algn="ctr"/>
                      <a:r>
                        <a:rPr lang="en-US" sz="1050" dirty="0">
                          <a:latin typeface="Arial" panose="020B0604020202020204" pitchFamily="34" charset="0"/>
                          <a:cs typeface="Arial" panose="020B0604020202020204" pitchFamily="34" charset="0"/>
                        </a:rPr>
                        <a:t>Deductible, then 0%</a:t>
                      </a:r>
                    </a:p>
                  </a:txBody>
                  <a:tcPr>
                    <a:solidFill>
                      <a:srgbClr val="CADCF2"/>
                    </a:solidFill>
                  </a:tcPr>
                </a:tc>
                <a:extLst>
                  <a:ext uri="{0D108BD9-81ED-4DB2-BD59-A6C34878D82A}">
                    <a16:rowId xmlns:a16="http://schemas.microsoft.com/office/drawing/2014/main" val="601205126"/>
                  </a:ext>
                </a:extLst>
              </a:tr>
            </a:tbl>
          </a:graphicData>
        </a:graphic>
      </p:graphicFrame>
      <p:pic>
        <p:nvPicPr>
          <p:cNvPr id="2" name="Picture 1">
            <a:extLst>
              <a:ext uri="{FF2B5EF4-FFF2-40B4-BE49-F238E27FC236}">
                <a16:creationId xmlns:a16="http://schemas.microsoft.com/office/drawing/2014/main" id="{3A7A5D45-9756-4A56-9352-2987FEBF3557}"/>
              </a:ext>
            </a:extLst>
          </p:cNvPr>
          <p:cNvPicPr>
            <a:picLocks noChangeAspect="1"/>
          </p:cNvPicPr>
          <p:nvPr/>
        </p:nvPicPr>
        <p:blipFill>
          <a:blip r:embed="rId4"/>
          <a:stretch>
            <a:fillRect/>
          </a:stretch>
        </p:blipFill>
        <p:spPr>
          <a:xfrm>
            <a:off x="838200" y="1184835"/>
            <a:ext cx="810838" cy="377985"/>
          </a:xfrm>
          <a:prstGeom prst="rect">
            <a:avLst/>
          </a:prstGeom>
        </p:spPr>
      </p:pic>
      <p:sp>
        <p:nvSpPr>
          <p:cNvPr id="4" name="Rectangle 3">
            <a:extLst>
              <a:ext uri="{FF2B5EF4-FFF2-40B4-BE49-F238E27FC236}">
                <a16:creationId xmlns:a16="http://schemas.microsoft.com/office/drawing/2014/main" id="{F2A2067D-837E-4EDA-B40D-C029CFC80FC7}"/>
              </a:ext>
            </a:extLst>
          </p:cNvPr>
          <p:cNvSpPr/>
          <p:nvPr/>
        </p:nvSpPr>
        <p:spPr bwMode="auto">
          <a:xfrm>
            <a:off x="374512" y="1145855"/>
            <a:ext cx="6990958" cy="6993185"/>
          </a:xfrm>
          <a:prstGeom prst="rect">
            <a:avLst/>
          </a:prstGeom>
          <a:noFill/>
          <a:ln w="28575" cap="flat" cmpd="sng" algn="ctr">
            <a:solidFill>
              <a:srgbClr val="214B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 name="TextBox 5">
            <a:extLst>
              <a:ext uri="{FF2B5EF4-FFF2-40B4-BE49-F238E27FC236}">
                <a16:creationId xmlns:a16="http://schemas.microsoft.com/office/drawing/2014/main" id="{AEDA864F-95EE-469F-BB9E-70F404F7D252}"/>
              </a:ext>
            </a:extLst>
          </p:cNvPr>
          <p:cNvSpPr txBox="1"/>
          <p:nvPr/>
        </p:nvSpPr>
        <p:spPr>
          <a:xfrm>
            <a:off x="374512" y="8163880"/>
            <a:ext cx="6990958" cy="1123384"/>
          </a:xfrm>
          <a:prstGeom prst="rect">
            <a:avLst/>
          </a:prstGeom>
          <a:noFill/>
        </p:spPr>
        <p:txBody>
          <a:bodyPr wrap="square" rtlCol="0">
            <a:spAutoFit/>
          </a:bodyPr>
          <a:lstStyle/>
          <a:p>
            <a:r>
              <a:rPr lang="en-US" sz="900" baseline="30000" dirty="0">
                <a:latin typeface="Arial" panose="020B0604020202020204" pitchFamily="34" charset="0"/>
                <a:cs typeface="Arial" panose="020B0604020202020204" pitchFamily="34" charset="0"/>
              </a:rPr>
              <a:t>1 </a:t>
            </a:r>
            <a:r>
              <a:rPr lang="en-US" sz="900" dirty="0">
                <a:latin typeface="Arial" panose="020B0604020202020204" pitchFamily="34" charset="0"/>
                <a:cs typeface="Arial" panose="020B0604020202020204" pitchFamily="34" charset="0"/>
              </a:rPr>
              <a:t>If your plan has a </a:t>
            </a:r>
            <a:r>
              <a:rPr lang="en-US" sz="900" b="1" dirty="0">
                <a:latin typeface="Arial" panose="020B0604020202020204" pitchFamily="34" charset="0"/>
                <a:cs typeface="Arial" panose="020B0604020202020204" pitchFamily="34" charset="0"/>
              </a:rPr>
              <a:t>embedded deductible</a:t>
            </a:r>
            <a:r>
              <a:rPr lang="en-US" sz="900" dirty="0">
                <a:latin typeface="Arial" panose="020B0604020202020204" pitchFamily="34" charset="0"/>
                <a:cs typeface="Arial" panose="020B0604020202020204" pitchFamily="34" charset="0"/>
              </a:rPr>
              <a:t>, the plan will begin to pay covered services for an individual member (enrolled in EE, ES,</a:t>
            </a:r>
          </a:p>
          <a:p>
            <a:r>
              <a:rPr lang="en-US" sz="900" dirty="0">
                <a:latin typeface="Arial" panose="020B0604020202020204" pitchFamily="34" charset="0"/>
                <a:cs typeface="Arial" panose="020B0604020202020204" pitchFamily="34" charset="0"/>
              </a:rPr>
              <a:t>  EC, or Fam) once they have met the individual deductible.  If your plan has an </a:t>
            </a:r>
            <a:r>
              <a:rPr lang="en-US" sz="900" b="1" dirty="0">
                <a:latin typeface="Arial" panose="020B0604020202020204" pitchFamily="34" charset="0"/>
                <a:cs typeface="Arial" panose="020B0604020202020204" pitchFamily="34" charset="0"/>
              </a:rPr>
              <a:t>aggregate deductible</a:t>
            </a:r>
            <a:r>
              <a:rPr lang="en-US" sz="900" dirty="0">
                <a:latin typeface="Arial" panose="020B0604020202020204" pitchFamily="34" charset="0"/>
                <a:cs typeface="Arial" panose="020B0604020202020204" pitchFamily="34" charset="0"/>
              </a:rPr>
              <a:t>, the entire family deductible</a:t>
            </a:r>
          </a:p>
          <a:p>
            <a:r>
              <a:rPr lang="en-US" sz="900" dirty="0">
                <a:latin typeface="Arial" panose="020B0604020202020204" pitchFamily="34" charset="0"/>
                <a:cs typeface="Arial" panose="020B0604020202020204" pitchFamily="34" charset="0"/>
              </a:rPr>
              <a:t>  must be met before the plan begins to pay covered services for any member of the family.</a:t>
            </a:r>
          </a:p>
          <a:p>
            <a:r>
              <a:rPr lang="en-US" sz="400" dirty="0">
                <a:latin typeface="Arial" panose="020B0604020202020204" pitchFamily="34" charset="0"/>
                <a:cs typeface="Arial" panose="020B0604020202020204" pitchFamily="34" charset="0"/>
              </a:rPr>
              <a:t>  </a:t>
            </a:r>
          </a:p>
          <a:p>
            <a:r>
              <a:rPr lang="en-US" sz="900" baseline="300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 Members are reimbursed up to $500 for acupuncture services from a licensed provider. Once this allowance is met, no further</a:t>
            </a:r>
          </a:p>
          <a:p>
            <a:r>
              <a:rPr lang="en-US" sz="900" dirty="0">
                <a:latin typeface="Arial" panose="020B0604020202020204" pitchFamily="34" charset="0"/>
                <a:cs typeface="Arial" panose="020B0604020202020204" pitchFamily="34" charset="0"/>
              </a:rPr>
              <a:t>  acupuncture services will be covered.  This benefit is  subject to the deductible and OOPM on high deductible plans.  For those plans, </a:t>
            </a:r>
          </a:p>
          <a:p>
            <a:r>
              <a:rPr lang="en-US" sz="900" dirty="0">
                <a:latin typeface="Arial" panose="020B0604020202020204" pitchFamily="34" charset="0"/>
                <a:cs typeface="Arial" panose="020B0604020202020204" pitchFamily="34" charset="0"/>
              </a:rPr>
              <a:t>  services will be reimbursed up to $500 in the same manner billed if the deductible has been met. If the deductible has been met, MVP</a:t>
            </a:r>
          </a:p>
          <a:p>
            <a:r>
              <a:rPr lang="en-US" sz="900" dirty="0">
                <a:latin typeface="Arial" panose="020B0604020202020204" pitchFamily="34" charset="0"/>
                <a:cs typeface="Arial" panose="020B0604020202020204" pitchFamily="34" charset="0"/>
              </a:rPr>
              <a:t>  will apply the allowance to the deductible and OOPM until the deductible is met. </a:t>
            </a:r>
          </a:p>
        </p:txBody>
      </p:sp>
      <p:sp>
        <p:nvSpPr>
          <p:cNvPr id="13" name="TextBox 12">
            <a:extLst>
              <a:ext uri="{FF2B5EF4-FFF2-40B4-BE49-F238E27FC236}">
                <a16:creationId xmlns:a16="http://schemas.microsoft.com/office/drawing/2014/main" id="{813BA3BD-FEF5-4E1C-9F38-42CB4B5C4092}"/>
              </a:ext>
            </a:extLst>
          </p:cNvPr>
          <p:cNvSpPr txBox="1"/>
          <p:nvPr/>
        </p:nvSpPr>
        <p:spPr>
          <a:xfrm>
            <a:off x="441279" y="9402981"/>
            <a:ext cx="6987933" cy="292388"/>
          </a:xfrm>
          <a:prstGeom prst="rect">
            <a:avLst/>
          </a:prstGeom>
          <a:noFill/>
        </p:spPr>
        <p:txBody>
          <a:bodyPr wrap="square" rtlCol="0">
            <a:spAutoFit/>
          </a:bodyPr>
          <a:lstStyle/>
          <a:p>
            <a:r>
              <a:rPr lang="en-US" sz="1300" dirty="0">
                <a:solidFill>
                  <a:schemeClr val="bg1"/>
                </a:solidFill>
                <a:latin typeface="Calibri" panose="020F0502020204030204" pitchFamily="34" charset="0"/>
                <a:cs typeface="Calibri" panose="020F0502020204030204" pitchFamily="34" charset="0"/>
              </a:rPr>
              <a:t>               4                  </a:t>
            </a:r>
            <a:r>
              <a:rPr lang="en-US" sz="1100" dirty="0">
                <a:solidFill>
                  <a:schemeClr val="bg1"/>
                </a:solidFill>
                <a:latin typeface="Arial" panose="020B0604020202020204" pitchFamily="34" charset="0"/>
                <a:cs typeface="Arial" panose="020B0604020202020204" pitchFamily="34" charset="0"/>
              </a:rPr>
              <a:t>Medical    |    Dental    |    Vision    |    Life    |    Disability    |    Retirement</a:t>
            </a:r>
          </a:p>
        </p:txBody>
      </p:sp>
    </p:spTree>
    <p:extLst>
      <p:ext uri="{BB962C8B-B14F-4D97-AF65-F5344CB8AC3E}">
        <p14:creationId xmlns:p14="http://schemas.microsoft.com/office/powerpoint/2010/main" val="98859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21F2058-38FA-45FD-A325-AEFB55C54F78}"/>
              </a:ext>
            </a:extLst>
          </p:cNvPr>
          <p:cNvSpPr>
            <a:spLocks noChangeArrowheads="1"/>
          </p:cNvSpPr>
          <p:nvPr/>
        </p:nvSpPr>
        <p:spPr bwMode="auto">
          <a:xfrm>
            <a:off x="381555" y="437752"/>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9" name="Rectangle 8">
            <a:extLst>
              <a:ext uri="{FF2B5EF4-FFF2-40B4-BE49-F238E27FC236}">
                <a16:creationId xmlns:a16="http://schemas.microsoft.com/office/drawing/2014/main" id="{76041710-613A-4753-9A86-8154E25EA4D0}"/>
              </a:ext>
            </a:extLst>
          </p:cNvPr>
          <p:cNvSpPr/>
          <p:nvPr/>
        </p:nvSpPr>
        <p:spPr bwMode="auto">
          <a:xfrm>
            <a:off x="371837" y="9341096"/>
            <a:ext cx="7037460" cy="425705"/>
          </a:xfrm>
          <a:prstGeom prst="rect">
            <a:avLst/>
          </a:prstGeom>
          <a:solidFill>
            <a:srgbClr val="17375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2" name="Picture 1">
            <a:extLst>
              <a:ext uri="{FF2B5EF4-FFF2-40B4-BE49-F238E27FC236}">
                <a16:creationId xmlns:a16="http://schemas.microsoft.com/office/drawing/2014/main" id="{CE7B374C-EAE7-4935-8FFB-B241BEF49B18}"/>
              </a:ext>
            </a:extLst>
          </p:cNvPr>
          <p:cNvPicPr>
            <a:picLocks noChangeAspect="1"/>
          </p:cNvPicPr>
          <p:nvPr/>
        </p:nvPicPr>
        <p:blipFill>
          <a:blip r:embed="rId3"/>
          <a:stretch>
            <a:fillRect/>
          </a:stretch>
        </p:blipFill>
        <p:spPr>
          <a:xfrm>
            <a:off x="6418984" y="484979"/>
            <a:ext cx="719666" cy="440726"/>
          </a:xfrm>
          <a:prstGeom prst="rect">
            <a:avLst/>
          </a:prstGeom>
        </p:spPr>
      </p:pic>
      <p:pic>
        <p:nvPicPr>
          <p:cNvPr id="6" name="Picture 5">
            <a:extLst>
              <a:ext uri="{FF2B5EF4-FFF2-40B4-BE49-F238E27FC236}">
                <a16:creationId xmlns:a16="http://schemas.microsoft.com/office/drawing/2014/main" id="{FD22851B-5030-4DE0-AF7A-5BA47B8F72EA}"/>
              </a:ext>
            </a:extLst>
          </p:cNvPr>
          <p:cNvPicPr>
            <a:picLocks noChangeAspect="1"/>
          </p:cNvPicPr>
          <p:nvPr/>
        </p:nvPicPr>
        <p:blipFill>
          <a:blip r:embed="rId4"/>
          <a:stretch>
            <a:fillRect/>
          </a:stretch>
        </p:blipFill>
        <p:spPr>
          <a:xfrm>
            <a:off x="419852" y="1218974"/>
            <a:ext cx="2505075" cy="647700"/>
          </a:xfrm>
          <a:prstGeom prst="rect">
            <a:avLst/>
          </a:prstGeom>
        </p:spPr>
      </p:pic>
      <p:sp>
        <p:nvSpPr>
          <p:cNvPr id="13" name="TextBox 12">
            <a:extLst>
              <a:ext uri="{FF2B5EF4-FFF2-40B4-BE49-F238E27FC236}">
                <a16:creationId xmlns:a16="http://schemas.microsoft.com/office/drawing/2014/main" id="{9BCEEF45-04D5-43B8-8020-FBC077ECAEE9}"/>
              </a:ext>
            </a:extLst>
          </p:cNvPr>
          <p:cNvSpPr txBox="1"/>
          <p:nvPr/>
        </p:nvSpPr>
        <p:spPr>
          <a:xfrm>
            <a:off x="444368" y="2119220"/>
            <a:ext cx="4491874" cy="1338828"/>
          </a:xfrm>
          <a:prstGeom prst="rect">
            <a:avLst/>
          </a:prstGeom>
          <a:noFill/>
        </p:spPr>
        <p:txBody>
          <a:bodyPr wrap="square" rtlCol="0">
            <a:spAutoFit/>
          </a:bodyPr>
          <a:lstStyle/>
          <a:p>
            <a:r>
              <a:rPr lang="en-US" sz="1200" b="1" dirty="0">
                <a:solidFill>
                  <a:srgbClr val="C00000"/>
                </a:solidFill>
                <a:latin typeface="Arial" panose="020B0604020202020204" pitchFamily="34" charset="0"/>
                <a:cs typeface="Arial" panose="020B0604020202020204" pitchFamily="34" charset="0"/>
              </a:rPr>
              <a:t>Welcome to a whole new world of care.</a:t>
            </a:r>
          </a:p>
          <a:p>
            <a:r>
              <a:rPr lang="en-US" sz="6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Easy access.  Expert answers.  Advice you can trust.</a:t>
            </a:r>
          </a:p>
          <a:p>
            <a:r>
              <a:rPr lang="en-US" sz="1100" dirty="0">
                <a:latin typeface="Arial" panose="020B0604020202020204" pitchFamily="34" charset="0"/>
                <a:cs typeface="Arial" panose="020B0604020202020204" pitchFamily="34" charset="0"/>
              </a:rPr>
              <a:t>It’s all at your fingertips with Gia.  </a:t>
            </a:r>
          </a:p>
          <a:p>
            <a:r>
              <a:rPr lang="en-US" sz="8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Gia can help you figure out if you need to see a doctor.  And can help you find the right doctor…virtual care or in-person.  Gia can also help with prescription refills, lab work, and more.</a:t>
            </a:r>
          </a:p>
        </p:txBody>
      </p:sp>
      <p:sp>
        <p:nvSpPr>
          <p:cNvPr id="16" name="TextBox 15">
            <a:extLst>
              <a:ext uri="{FF2B5EF4-FFF2-40B4-BE49-F238E27FC236}">
                <a16:creationId xmlns:a16="http://schemas.microsoft.com/office/drawing/2014/main" id="{DA0240C1-614A-45D8-BC29-7834ADE98D24}"/>
              </a:ext>
            </a:extLst>
          </p:cNvPr>
          <p:cNvSpPr txBox="1"/>
          <p:nvPr/>
        </p:nvSpPr>
        <p:spPr>
          <a:xfrm>
            <a:off x="419852" y="3566733"/>
            <a:ext cx="6855382" cy="877163"/>
          </a:xfrm>
          <a:prstGeom prst="rect">
            <a:avLst/>
          </a:prstGeom>
          <a:noFill/>
        </p:spPr>
        <p:txBody>
          <a:bodyPr wrap="square" rtlCol="0">
            <a:spAutoFit/>
          </a:bodyPr>
          <a:lstStyle/>
          <a:p>
            <a:r>
              <a:rPr lang="en-US" sz="1200" b="1" dirty="0">
                <a:solidFill>
                  <a:srgbClr val="C00000"/>
                </a:solidFill>
                <a:latin typeface="Arial" panose="020B0604020202020204" pitchFamily="34" charset="0"/>
                <a:cs typeface="Arial" panose="020B0604020202020204" pitchFamily="34" charset="0"/>
              </a:rPr>
              <a:t>Health Questions?  Gia has the answers.</a:t>
            </a:r>
          </a:p>
          <a:p>
            <a:r>
              <a:rPr lang="en-US" sz="6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Use Gia’s simple but powerful search tool, giving you helpful </a:t>
            </a:r>
          </a:p>
          <a:p>
            <a:r>
              <a:rPr lang="en-US" sz="1100" dirty="0">
                <a:latin typeface="Arial" panose="020B0604020202020204" pitchFamily="34" charset="0"/>
                <a:cs typeface="Arial" panose="020B0604020202020204" pitchFamily="34" charset="0"/>
              </a:rPr>
              <a:t>and relevant health information you can trust.</a:t>
            </a:r>
          </a:p>
          <a:p>
            <a:endParaRPr lang="en-US" sz="11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5C98651-B8EA-4CC3-B009-6D2A735DC70F}"/>
              </a:ext>
            </a:extLst>
          </p:cNvPr>
          <p:cNvSpPr txBox="1"/>
          <p:nvPr/>
        </p:nvSpPr>
        <p:spPr>
          <a:xfrm>
            <a:off x="381555" y="4370728"/>
            <a:ext cx="3867896" cy="2015936"/>
          </a:xfrm>
          <a:prstGeom prst="rect">
            <a:avLst/>
          </a:prstGeom>
          <a:noFill/>
        </p:spPr>
        <p:txBody>
          <a:bodyPr wrap="square" rtlCol="0">
            <a:spAutoFit/>
          </a:bodyPr>
          <a:lstStyle/>
          <a:p>
            <a:r>
              <a:rPr lang="en-US" sz="1200" b="1" dirty="0">
                <a:solidFill>
                  <a:srgbClr val="C00000"/>
                </a:solidFill>
                <a:latin typeface="Arial" panose="020B0604020202020204" pitchFamily="34" charset="0"/>
                <a:cs typeface="Arial" panose="020B0604020202020204" pitchFamily="34" charset="0"/>
              </a:rPr>
              <a:t>Through Gia, you can access virtual care services</a:t>
            </a:r>
            <a:r>
              <a:rPr lang="en-US" sz="1200" b="1" baseline="30000" dirty="0">
                <a:solidFill>
                  <a:srgbClr val="C00000"/>
                </a:solidFill>
                <a:latin typeface="Arial" panose="020B0604020202020204" pitchFamily="34" charset="0"/>
                <a:cs typeface="Arial" panose="020B0604020202020204" pitchFamily="34" charset="0"/>
              </a:rPr>
              <a:t>1</a:t>
            </a:r>
            <a:endParaRPr lang="en-US" sz="1200" baseline="300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Gia can refer you to MVP’s virtual care services including:</a:t>
            </a:r>
          </a:p>
          <a:p>
            <a:r>
              <a:rPr lang="en-US" sz="400" dirty="0">
                <a:latin typeface="Arial" panose="020B0604020202020204" pitchFamily="34" charset="0"/>
                <a:cs typeface="Arial" panose="020B0604020202020204" pitchFamily="34" charset="0"/>
              </a:rPr>
              <a:t>        </a:t>
            </a:r>
          </a:p>
          <a:p>
            <a:pPr marL="627063"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24/7 Emergency Care</a:t>
            </a:r>
          </a:p>
          <a:p>
            <a:pPr marL="627063"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24/7 Urgent Care</a:t>
            </a:r>
          </a:p>
          <a:p>
            <a:pPr marL="627063"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Mental Health and Psychiatry</a:t>
            </a:r>
          </a:p>
          <a:p>
            <a:pPr marL="627063"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Primary Care</a:t>
            </a:r>
          </a:p>
          <a:p>
            <a:pPr marL="627063"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Lactation Consultants</a:t>
            </a:r>
          </a:p>
          <a:p>
            <a:pPr marL="627063"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Nutritionists and Dieticians</a:t>
            </a:r>
          </a:p>
          <a:p>
            <a:pPr lvl="1"/>
            <a:r>
              <a:rPr lang="en-US" sz="400" dirty="0">
                <a:latin typeface="Arial" panose="020B0604020202020204" pitchFamily="34" charset="0"/>
                <a:cs typeface="Arial" panose="020B0604020202020204" pitchFamily="34" charset="0"/>
              </a:rPr>
              <a:t>         </a:t>
            </a:r>
          </a:p>
          <a:p>
            <a:pPr marL="627063" lvl="1" indent="-171450">
              <a:buFont typeface="Arial" panose="020B0604020202020204" pitchFamily="34" charset="0"/>
              <a:buChar char="•"/>
            </a:pPr>
            <a:r>
              <a:rPr lang="en-US" sz="1100" b="1" dirty="0">
                <a:solidFill>
                  <a:srgbClr val="C00000"/>
                </a:solidFill>
                <a:latin typeface="Arial" panose="020B0604020202020204" pitchFamily="34" charset="0"/>
                <a:cs typeface="Arial" panose="020B0604020202020204" pitchFamily="34" charset="0"/>
              </a:rPr>
              <a:t>NEW!  Virtual Physical Therapy!</a:t>
            </a:r>
          </a:p>
          <a:p>
            <a:endParaRPr lang="en-US" sz="11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8FC67438-9ED4-41A0-B1FE-BA19F5D94175}"/>
              </a:ext>
            </a:extLst>
          </p:cNvPr>
          <p:cNvPicPr>
            <a:picLocks noChangeAspect="1"/>
          </p:cNvPicPr>
          <p:nvPr/>
        </p:nvPicPr>
        <p:blipFill rotWithShape="1">
          <a:blip r:embed="rId5"/>
          <a:srcRect l="4004" t="2380" r="2361" b="-260"/>
          <a:stretch/>
        </p:blipFill>
        <p:spPr>
          <a:xfrm>
            <a:off x="1562100" y="6462847"/>
            <a:ext cx="2057400" cy="1854777"/>
          </a:xfrm>
          <a:prstGeom prst="rect">
            <a:avLst/>
          </a:prstGeom>
        </p:spPr>
      </p:pic>
      <p:sp>
        <p:nvSpPr>
          <p:cNvPr id="20" name="TextBox 19">
            <a:extLst>
              <a:ext uri="{FF2B5EF4-FFF2-40B4-BE49-F238E27FC236}">
                <a16:creationId xmlns:a16="http://schemas.microsoft.com/office/drawing/2014/main" id="{E883C374-6D14-4D47-BDB9-B5F52FFCF8D7}"/>
              </a:ext>
            </a:extLst>
          </p:cNvPr>
          <p:cNvSpPr txBox="1"/>
          <p:nvPr/>
        </p:nvSpPr>
        <p:spPr>
          <a:xfrm>
            <a:off x="2095500" y="7119862"/>
            <a:ext cx="990600" cy="646331"/>
          </a:xfrm>
          <a:prstGeom prst="rect">
            <a:avLst/>
          </a:prstGeom>
          <a:solidFill>
            <a:schemeClr val="bg1"/>
          </a:solidFill>
        </p:spPr>
        <p:txBody>
          <a:bodyPr wrap="square" rtlCol="0">
            <a:spAutoFit/>
          </a:bodyPr>
          <a:lstStyle/>
          <a:p>
            <a:pPr algn="ctr"/>
            <a:r>
              <a:rPr lang="en-US" sz="900" b="1" dirty="0">
                <a:solidFill>
                  <a:srgbClr val="56534E"/>
                </a:solidFill>
                <a:latin typeface="Arial" panose="020B0604020202020204" pitchFamily="34" charset="0"/>
                <a:cs typeface="Arial" panose="020B0604020202020204" pitchFamily="34" charset="0"/>
              </a:rPr>
              <a:t>Save time &amp; money with virtual access </a:t>
            </a:r>
          </a:p>
          <a:p>
            <a:pPr algn="ctr"/>
            <a:r>
              <a:rPr lang="en-US" sz="900" b="1" dirty="0">
                <a:solidFill>
                  <a:srgbClr val="56534E"/>
                </a:solidFill>
                <a:latin typeface="Arial" panose="020B0604020202020204" pitchFamily="34" charset="0"/>
                <a:cs typeface="Arial" panose="020B0604020202020204" pitchFamily="34" charset="0"/>
              </a:rPr>
              <a:t>to care</a:t>
            </a:r>
          </a:p>
        </p:txBody>
      </p:sp>
      <p:pic>
        <p:nvPicPr>
          <p:cNvPr id="7" name="Picture 6">
            <a:extLst>
              <a:ext uri="{FF2B5EF4-FFF2-40B4-BE49-F238E27FC236}">
                <a16:creationId xmlns:a16="http://schemas.microsoft.com/office/drawing/2014/main" id="{4D663B7F-05FF-4F0A-948A-83182C2574C9}"/>
              </a:ext>
            </a:extLst>
          </p:cNvPr>
          <p:cNvPicPr>
            <a:picLocks noChangeAspect="1"/>
          </p:cNvPicPr>
          <p:nvPr/>
        </p:nvPicPr>
        <p:blipFill>
          <a:blip r:embed="rId6"/>
          <a:stretch>
            <a:fillRect/>
          </a:stretch>
        </p:blipFill>
        <p:spPr>
          <a:xfrm rot="21276203">
            <a:off x="5006366" y="1109011"/>
            <a:ext cx="2603218" cy="2603218"/>
          </a:xfrm>
          <a:prstGeom prst="rect">
            <a:avLst/>
          </a:prstGeom>
        </p:spPr>
      </p:pic>
      <p:sp>
        <p:nvSpPr>
          <p:cNvPr id="22" name="TextBox 21">
            <a:extLst>
              <a:ext uri="{FF2B5EF4-FFF2-40B4-BE49-F238E27FC236}">
                <a16:creationId xmlns:a16="http://schemas.microsoft.com/office/drawing/2014/main" id="{9CBA4392-2F01-4A9D-84C1-9297C83C21CF}"/>
              </a:ext>
            </a:extLst>
          </p:cNvPr>
          <p:cNvSpPr txBox="1"/>
          <p:nvPr/>
        </p:nvSpPr>
        <p:spPr>
          <a:xfrm>
            <a:off x="4676364" y="4477927"/>
            <a:ext cx="2867920" cy="1708160"/>
          </a:xfrm>
          <a:prstGeom prst="rect">
            <a:avLst/>
          </a:prstGeom>
          <a:noFill/>
          <a:ln>
            <a:noFill/>
          </a:ln>
        </p:spPr>
        <p:txBody>
          <a:bodyPr wrap="square" rtlCol="0">
            <a:spAutoFit/>
          </a:bodyPr>
          <a:lstStyle/>
          <a:p>
            <a:r>
              <a:rPr lang="en-US" sz="1100" b="1" dirty="0" err="1">
                <a:solidFill>
                  <a:srgbClr val="C00000"/>
                </a:solidFill>
                <a:latin typeface="Arial" panose="020B0604020202020204" pitchFamily="34" charset="0"/>
                <a:cs typeface="Arial" panose="020B0604020202020204" pitchFamily="34" charset="0"/>
              </a:rPr>
              <a:t>myVisitNow</a:t>
            </a:r>
            <a:endParaRPr lang="en-US" sz="1100" b="1" dirty="0">
              <a:solidFill>
                <a:srgbClr val="C00000"/>
              </a:solidFill>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Schedule online appointment for psychiatry, behavioral health, nutrition, and lactation services. Have your appointments at home, on-the-go, or anywhere from your smartphone, tablet, or computer with a webcam.</a:t>
            </a:r>
          </a:p>
          <a:p>
            <a:r>
              <a:rPr lang="en-US" sz="600" dirty="0">
                <a:latin typeface="Arial" panose="020B0604020202020204" pitchFamily="34" charset="0"/>
                <a:cs typeface="Arial" panose="020B0604020202020204" pitchFamily="34" charset="0"/>
              </a:rPr>
              <a:t>     </a:t>
            </a:r>
          </a:p>
          <a:p>
            <a:r>
              <a:rPr lang="en-US" sz="1100" b="1" dirty="0">
                <a:latin typeface="Arial" panose="020B0604020202020204" pitchFamily="34" charset="0"/>
                <a:cs typeface="Arial" panose="020B0604020202020204" pitchFamily="34" charset="0"/>
              </a:rPr>
              <a:t>Learn more:  </a:t>
            </a:r>
            <a:r>
              <a:rPr lang="en-US" sz="1100" b="1" dirty="0">
                <a:solidFill>
                  <a:srgbClr val="C00000"/>
                </a:solidFill>
                <a:latin typeface="Arial" panose="020B0604020202020204" pitchFamily="34" charset="0"/>
                <a:cs typeface="Arial" panose="020B0604020202020204" pitchFamily="34" charset="0"/>
              </a:rPr>
              <a:t>myVisitNow.com </a:t>
            </a:r>
            <a:r>
              <a:rPr lang="en-US" sz="1100" dirty="0">
                <a:latin typeface="Arial" panose="020B0604020202020204" pitchFamily="34" charset="0"/>
                <a:cs typeface="Arial" panose="020B0604020202020204" pitchFamily="34" charset="0"/>
              </a:rPr>
              <a:t>or</a:t>
            </a:r>
            <a:endParaRPr lang="en-US" sz="1100" b="1" dirty="0">
              <a:solidFill>
                <a:srgbClr val="C00000"/>
              </a:solidFill>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download the </a:t>
            </a:r>
            <a:r>
              <a:rPr lang="en-US" sz="1100" dirty="0" err="1">
                <a:latin typeface="Arial" panose="020B0604020202020204" pitchFamily="34" charset="0"/>
                <a:cs typeface="Arial" panose="020B0604020202020204" pitchFamily="34" charset="0"/>
              </a:rPr>
              <a:t>myVisitNow</a:t>
            </a:r>
            <a:r>
              <a:rPr lang="en-US" sz="1100" dirty="0">
                <a:latin typeface="Arial" panose="020B0604020202020204" pitchFamily="34" charset="0"/>
                <a:cs typeface="Arial" panose="020B0604020202020204" pitchFamily="34" charset="0"/>
              </a:rPr>
              <a:t> app</a:t>
            </a:r>
          </a:p>
        </p:txBody>
      </p:sp>
      <p:sp>
        <p:nvSpPr>
          <p:cNvPr id="24" name="TextBox 23">
            <a:extLst>
              <a:ext uri="{FF2B5EF4-FFF2-40B4-BE49-F238E27FC236}">
                <a16:creationId xmlns:a16="http://schemas.microsoft.com/office/drawing/2014/main" id="{EFF2B7CD-65F6-45FD-A489-30A4902C793F}"/>
              </a:ext>
            </a:extLst>
          </p:cNvPr>
          <p:cNvSpPr txBox="1"/>
          <p:nvPr/>
        </p:nvSpPr>
        <p:spPr>
          <a:xfrm>
            <a:off x="4676364" y="6346151"/>
            <a:ext cx="2867920" cy="1031051"/>
          </a:xfrm>
          <a:prstGeom prst="rect">
            <a:avLst/>
          </a:prstGeom>
          <a:noFill/>
        </p:spPr>
        <p:txBody>
          <a:bodyPr wrap="square" rtlCol="0">
            <a:spAutoFit/>
          </a:bodyPr>
          <a:lstStyle/>
          <a:p>
            <a:r>
              <a:rPr lang="en-US" sz="1100" b="1" dirty="0">
                <a:solidFill>
                  <a:srgbClr val="C00000"/>
                </a:solidFill>
                <a:latin typeface="Arial" panose="020B0604020202020204" pitchFamily="34" charset="0"/>
                <a:cs typeface="Arial" panose="020B0604020202020204" pitchFamily="34" charset="0"/>
              </a:rPr>
              <a:t>Virtual Physical Therapy</a:t>
            </a:r>
          </a:p>
          <a:p>
            <a:r>
              <a:rPr lang="en-US" sz="1100" dirty="0">
                <a:latin typeface="Arial" panose="020B0604020202020204" pitchFamily="34" charset="0"/>
                <a:cs typeface="Arial" panose="020B0604020202020204" pitchFamily="34" charset="0"/>
              </a:rPr>
              <a:t>Treat and help prevent pain and injuries anytime, anywhere from your smartphone with virtual physical therapy.</a:t>
            </a:r>
          </a:p>
          <a:p>
            <a:r>
              <a:rPr lang="en-US" sz="600" dirty="0">
                <a:latin typeface="Arial" panose="020B0604020202020204" pitchFamily="34" charset="0"/>
                <a:cs typeface="Arial" panose="020B0604020202020204" pitchFamily="34" charset="0"/>
              </a:rPr>
              <a:t>         </a:t>
            </a:r>
          </a:p>
          <a:p>
            <a:r>
              <a:rPr lang="en-US" sz="1100" b="1" dirty="0">
                <a:latin typeface="Arial" panose="020B0604020202020204" pitchFamily="34" charset="0"/>
                <a:cs typeface="Arial" panose="020B0604020202020204" pitchFamily="34" charset="0"/>
              </a:rPr>
              <a:t>Learn more:  </a:t>
            </a:r>
            <a:r>
              <a:rPr lang="en-US" sz="1100" dirty="0">
                <a:latin typeface="Arial" panose="020B0604020202020204" pitchFamily="34" charset="0"/>
                <a:cs typeface="Arial" panose="020B0604020202020204" pitchFamily="34" charset="0"/>
              </a:rPr>
              <a:t>mvphealthcare.physera.com</a:t>
            </a:r>
          </a:p>
        </p:txBody>
      </p:sp>
      <p:sp>
        <p:nvSpPr>
          <p:cNvPr id="25" name="TextBox 24">
            <a:extLst>
              <a:ext uri="{FF2B5EF4-FFF2-40B4-BE49-F238E27FC236}">
                <a16:creationId xmlns:a16="http://schemas.microsoft.com/office/drawing/2014/main" id="{7C71209D-63AE-4A48-87C5-3173C05035AD}"/>
              </a:ext>
            </a:extLst>
          </p:cNvPr>
          <p:cNvSpPr txBox="1"/>
          <p:nvPr/>
        </p:nvSpPr>
        <p:spPr>
          <a:xfrm>
            <a:off x="6024225" y="7649788"/>
            <a:ext cx="1143000" cy="430887"/>
          </a:xfrm>
          <a:prstGeom prst="rect">
            <a:avLst/>
          </a:prstGeom>
          <a:noFill/>
        </p:spPr>
        <p:txBody>
          <a:bodyPr wrap="square" rtlCol="0">
            <a:spAutoFit/>
          </a:bodyPr>
          <a:lstStyle/>
          <a:p>
            <a:pPr algn="ctr"/>
            <a:r>
              <a:rPr lang="en-US" sz="1100" b="1" i="1" spc="120" dirty="0">
                <a:solidFill>
                  <a:srgbClr val="C00000"/>
                </a:solidFill>
                <a:latin typeface="Arial" panose="020B0604020202020204" pitchFamily="34" charset="0"/>
                <a:cs typeface="Arial" panose="020B0604020202020204" pitchFamily="34" charset="0"/>
              </a:rPr>
              <a:t>Scan to learn more!</a:t>
            </a:r>
          </a:p>
        </p:txBody>
      </p:sp>
      <p:pic>
        <p:nvPicPr>
          <p:cNvPr id="8" name="Picture 7">
            <a:extLst>
              <a:ext uri="{FF2B5EF4-FFF2-40B4-BE49-F238E27FC236}">
                <a16:creationId xmlns:a16="http://schemas.microsoft.com/office/drawing/2014/main" id="{0881FAB8-2F67-4905-8AD5-AFF42D0710B5}"/>
              </a:ext>
            </a:extLst>
          </p:cNvPr>
          <p:cNvPicPr>
            <a:picLocks noChangeAspect="1"/>
          </p:cNvPicPr>
          <p:nvPr/>
        </p:nvPicPr>
        <p:blipFill>
          <a:blip r:embed="rId7"/>
          <a:stretch>
            <a:fillRect/>
          </a:stretch>
        </p:blipFill>
        <p:spPr>
          <a:xfrm>
            <a:off x="6144582" y="8187214"/>
            <a:ext cx="902286" cy="896190"/>
          </a:xfrm>
          <a:prstGeom prst="rect">
            <a:avLst/>
          </a:prstGeom>
        </p:spPr>
      </p:pic>
      <p:sp>
        <p:nvSpPr>
          <p:cNvPr id="26" name="TextBox 25">
            <a:extLst>
              <a:ext uri="{FF2B5EF4-FFF2-40B4-BE49-F238E27FC236}">
                <a16:creationId xmlns:a16="http://schemas.microsoft.com/office/drawing/2014/main" id="{7AD6631C-0CBE-4CB9-8794-AF99F726FFDC}"/>
              </a:ext>
            </a:extLst>
          </p:cNvPr>
          <p:cNvSpPr txBox="1"/>
          <p:nvPr/>
        </p:nvSpPr>
        <p:spPr>
          <a:xfrm>
            <a:off x="321210" y="8499392"/>
            <a:ext cx="5437622" cy="861774"/>
          </a:xfrm>
          <a:prstGeom prst="rect">
            <a:avLst/>
          </a:prstGeom>
          <a:noFill/>
        </p:spPr>
        <p:txBody>
          <a:bodyPr wrap="square" rtlCol="0">
            <a:spAutoFit/>
          </a:bodyPr>
          <a:lstStyle/>
          <a:p>
            <a:r>
              <a:rPr lang="en-US" sz="1000" i="1" baseline="30000" dirty="0">
                <a:latin typeface="Arial" panose="020B0604020202020204" pitchFamily="34" charset="0"/>
                <a:cs typeface="Arial" panose="020B0604020202020204" pitchFamily="34" charset="0"/>
              </a:rPr>
              <a:t>1 </a:t>
            </a:r>
            <a:r>
              <a:rPr lang="en-US" sz="1000" i="1" dirty="0">
                <a:latin typeface="Arial" panose="020B0604020202020204" pitchFamily="34" charset="0"/>
                <a:cs typeface="Arial" panose="020B0604020202020204" pitchFamily="34" charset="0"/>
              </a:rPr>
              <a:t>Gia virtual care services and virtual physical therapy are $0 on all plans, </a:t>
            </a:r>
            <a:r>
              <a:rPr lang="en-US" sz="1000" i="1" u="sng" dirty="0">
                <a:latin typeface="Arial" panose="020B0604020202020204" pitchFamily="34" charset="0"/>
                <a:cs typeface="Arial" panose="020B0604020202020204" pitchFamily="34" charset="0"/>
              </a:rPr>
              <a:t>except</a:t>
            </a:r>
            <a:r>
              <a:rPr lang="en-US" sz="1000" i="1" dirty="0">
                <a:latin typeface="Arial" panose="020B0604020202020204" pitchFamily="34" charset="0"/>
                <a:cs typeface="Arial" panose="020B0604020202020204" pitchFamily="34" charset="0"/>
              </a:rPr>
              <a:t> qualified</a:t>
            </a:r>
          </a:p>
          <a:p>
            <a:r>
              <a:rPr lang="en-US" sz="1000" i="1" dirty="0">
                <a:latin typeface="Arial" panose="020B0604020202020204" pitchFamily="34" charset="0"/>
                <a:cs typeface="Arial" panose="020B0604020202020204" pitchFamily="34" charset="0"/>
              </a:rPr>
              <a:t>  high-deductible health plans (QHDHPs) in 2022.  The IRS now requires members enrolled </a:t>
            </a:r>
          </a:p>
          <a:p>
            <a:r>
              <a:rPr lang="en-US" sz="1000" i="1" dirty="0">
                <a:latin typeface="Arial" panose="020B0604020202020204" pitchFamily="34" charset="0"/>
                <a:cs typeface="Arial" panose="020B0604020202020204" pitchFamily="34" charset="0"/>
              </a:rPr>
              <a:t>  in QHDHPs to pay for virtual care services until their plan deductible is met.  After the </a:t>
            </a:r>
          </a:p>
          <a:p>
            <a:r>
              <a:rPr lang="en-US" sz="1000" i="1" dirty="0">
                <a:latin typeface="Arial" panose="020B0604020202020204" pitchFamily="34" charset="0"/>
                <a:cs typeface="Arial" panose="020B0604020202020204" pitchFamily="34" charset="0"/>
              </a:rPr>
              <a:t>  deductible is met, virtual care services are $0.  In-person or virtual care excluding Gia is </a:t>
            </a:r>
          </a:p>
          <a:p>
            <a:r>
              <a:rPr lang="en-US" sz="1000" i="1" dirty="0">
                <a:latin typeface="Arial" panose="020B0604020202020204" pitchFamily="34" charset="0"/>
                <a:cs typeface="Arial" panose="020B0604020202020204" pitchFamily="34" charset="0"/>
              </a:rPr>
              <a:t>  subject to co-pay/cost-share per plan details.</a:t>
            </a:r>
          </a:p>
        </p:txBody>
      </p:sp>
      <p:sp>
        <p:nvSpPr>
          <p:cNvPr id="12" name="Rectangle 11">
            <a:extLst>
              <a:ext uri="{FF2B5EF4-FFF2-40B4-BE49-F238E27FC236}">
                <a16:creationId xmlns:a16="http://schemas.microsoft.com/office/drawing/2014/main" id="{2F2A9115-2946-421E-8DAD-3356F6E30B31}"/>
              </a:ext>
            </a:extLst>
          </p:cNvPr>
          <p:cNvSpPr/>
          <p:nvPr/>
        </p:nvSpPr>
        <p:spPr bwMode="auto">
          <a:xfrm>
            <a:off x="1371600" y="6373321"/>
            <a:ext cx="838200" cy="274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8" name="Rectangle 27">
            <a:extLst>
              <a:ext uri="{FF2B5EF4-FFF2-40B4-BE49-F238E27FC236}">
                <a16:creationId xmlns:a16="http://schemas.microsoft.com/office/drawing/2014/main" id="{3E044934-4203-4A71-BD91-8C13EC0684B7}"/>
              </a:ext>
            </a:extLst>
          </p:cNvPr>
          <p:cNvSpPr/>
          <p:nvPr/>
        </p:nvSpPr>
        <p:spPr bwMode="auto">
          <a:xfrm rot="1348107">
            <a:off x="5115346" y="1902522"/>
            <a:ext cx="566783" cy="87716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9" name="Rectangle 28">
            <a:extLst>
              <a:ext uri="{FF2B5EF4-FFF2-40B4-BE49-F238E27FC236}">
                <a16:creationId xmlns:a16="http://schemas.microsoft.com/office/drawing/2014/main" id="{A31BA06D-1A66-4D35-A29F-88D9DE462AD2}"/>
              </a:ext>
            </a:extLst>
          </p:cNvPr>
          <p:cNvSpPr/>
          <p:nvPr/>
        </p:nvSpPr>
        <p:spPr bwMode="auto">
          <a:xfrm rot="17048278">
            <a:off x="5637732" y="3034264"/>
            <a:ext cx="381000" cy="124454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1" name="Rectangle 30">
            <a:extLst>
              <a:ext uri="{FF2B5EF4-FFF2-40B4-BE49-F238E27FC236}">
                <a16:creationId xmlns:a16="http://schemas.microsoft.com/office/drawing/2014/main" id="{D2E04307-8299-43C4-8A9F-C6EDC8E2491E}"/>
              </a:ext>
            </a:extLst>
          </p:cNvPr>
          <p:cNvSpPr/>
          <p:nvPr/>
        </p:nvSpPr>
        <p:spPr bwMode="auto">
          <a:xfrm rot="1213544">
            <a:off x="6728508" y="2518988"/>
            <a:ext cx="599955" cy="115659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Rectangle 32">
            <a:extLst>
              <a:ext uri="{FF2B5EF4-FFF2-40B4-BE49-F238E27FC236}">
                <a16:creationId xmlns:a16="http://schemas.microsoft.com/office/drawing/2014/main" id="{A334C7B5-68B6-4F72-B3F0-EC685D67EE16}"/>
              </a:ext>
            </a:extLst>
          </p:cNvPr>
          <p:cNvSpPr/>
          <p:nvPr/>
        </p:nvSpPr>
        <p:spPr bwMode="auto">
          <a:xfrm>
            <a:off x="7213126" y="2667000"/>
            <a:ext cx="406874" cy="83307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1" name="TextBox 20">
            <a:extLst>
              <a:ext uri="{FF2B5EF4-FFF2-40B4-BE49-F238E27FC236}">
                <a16:creationId xmlns:a16="http://schemas.microsoft.com/office/drawing/2014/main" id="{07FFA87A-D5AD-4739-9549-0D7FA5ACF16A}"/>
              </a:ext>
            </a:extLst>
          </p:cNvPr>
          <p:cNvSpPr txBox="1"/>
          <p:nvPr/>
        </p:nvSpPr>
        <p:spPr>
          <a:xfrm>
            <a:off x="5038250" y="3571418"/>
            <a:ext cx="2144148" cy="600164"/>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Learn more:</a:t>
            </a:r>
          </a:p>
          <a:p>
            <a:r>
              <a:rPr lang="en-US" sz="1100" b="1" dirty="0">
                <a:solidFill>
                  <a:srgbClr val="C00000"/>
                </a:solidFill>
                <a:latin typeface="Arial" panose="020B0604020202020204" pitchFamily="34" charset="0"/>
                <a:cs typeface="Arial" panose="020B0604020202020204" pitchFamily="34" charset="0"/>
              </a:rPr>
              <a:t>GoAskGia.com </a:t>
            </a:r>
            <a:r>
              <a:rPr lang="en-US" sz="1100" dirty="0">
                <a:latin typeface="Arial" panose="020B0604020202020204" pitchFamily="34" charset="0"/>
                <a:cs typeface="Arial" panose="020B0604020202020204" pitchFamily="34" charset="0"/>
              </a:rPr>
              <a:t>or </a:t>
            </a:r>
          </a:p>
          <a:p>
            <a:r>
              <a:rPr lang="en-US" sz="1100" dirty="0">
                <a:latin typeface="Arial" panose="020B0604020202020204" pitchFamily="34" charset="0"/>
                <a:cs typeface="Arial" panose="020B0604020202020204" pitchFamily="34" charset="0"/>
              </a:rPr>
              <a:t>download the Gia app today</a:t>
            </a:r>
          </a:p>
        </p:txBody>
      </p:sp>
      <p:sp>
        <p:nvSpPr>
          <p:cNvPr id="34" name="Rectangle 33">
            <a:extLst>
              <a:ext uri="{FF2B5EF4-FFF2-40B4-BE49-F238E27FC236}">
                <a16:creationId xmlns:a16="http://schemas.microsoft.com/office/drawing/2014/main" id="{3CDC2E9B-96B2-4583-84FF-66C96FD7BEC5}"/>
              </a:ext>
            </a:extLst>
          </p:cNvPr>
          <p:cNvSpPr/>
          <p:nvPr/>
        </p:nvSpPr>
        <p:spPr bwMode="auto">
          <a:xfrm>
            <a:off x="4676364" y="4475202"/>
            <a:ext cx="2836512" cy="170816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5" name="Rectangle 34">
            <a:extLst>
              <a:ext uri="{FF2B5EF4-FFF2-40B4-BE49-F238E27FC236}">
                <a16:creationId xmlns:a16="http://schemas.microsoft.com/office/drawing/2014/main" id="{7F10BC7D-9E94-4B55-B565-FCB9563CFA32}"/>
              </a:ext>
            </a:extLst>
          </p:cNvPr>
          <p:cNvSpPr/>
          <p:nvPr/>
        </p:nvSpPr>
        <p:spPr bwMode="auto">
          <a:xfrm>
            <a:off x="4676364" y="6346151"/>
            <a:ext cx="2836512" cy="1031051"/>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7" name="TextBox 36">
            <a:extLst>
              <a:ext uri="{FF2B5EF4-FFF2-40B4-BE49-F238E27FC236}">
                <a16:creationId xmlns:a16="http://schemas.microsoft.com/office/drawing/2014/main" id="{FD76C6CE-5101-40A0-91BF-3562F2AB350C}"/>
              </a:ext>
            </a:extLst>
          </p:cNvPr>
          <p:cNvSpPr txBox="1"/>
          <p:nvPr/>
        </p:nvSpPr>
        <p:spPr>
          <a:xfrm>
            <a:off x="321210" y="9433178"/>
            <a:ext cx="7037460" cy="261610"/>
          </a:xfrm>
          <a:prstGeom prst="rect">
            <a:avLst/>
          </a:prstGeom>
          <a:noFill/>
        </p:spPr>
        <p:txBody>
          <a:bodyPr wrap="square" rtlCol="0">
            <a:spAutoFit/>
          </a:bodyPr>
          <a:lstStyle/>
          <a:p>
            <a:pPr algn="r"/>
            <a:r>
              <a:rPr lang="en-US" sz="1100" dirty="0">
                <a:solidFill>
                  <a:schemeClr val="bg1"/>
                </a:solidFill>
                <a:latin typeface="Arial" panose="020B0604020202020204" pitchFamily="34" charset="0"/>
                <a:cs typeface="Arial" panose="020B0604020202020204" pitchFamily="34" charset="0"/>
              </a:rPr>
              <a:t>Medical    |    Dental     |     Vision     |     Life     |     Disability     |     Retirement                  5</a:t>
            </a:r>
            <a:r>
              <a:rPr lang="en-US" sz="1100" dirty="0">
                <a:solidFill>
                  <a:srgbClr val="17375E"/>
                </a:solidFill>
                <a:latin typeface="Arial" panose="020B0604020202020204" pitchFamily="34" charset="0"/>
                <a:cs typeface="Arial" panose="020B0604020202020204" pitchFamily="34" charset="0"/>
              </a:rPr>
              <a:t>xxxxxxxxxxxx</a:t>
            </a:r>
            <a:r>
              <a:rPr lang="en-US" sz="11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9559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21F2058-38FA-45FD-A325-AEFB55C54F78}"/>
              </a:ext>
            </a:extLst>
          </p:cNvPr>
          <p:cNvSpPr>
            <a:spLocks noChangeArrowheads="1"/>
          </p:cNvSpPr>
          <p:nvPr/>
        </p:nvSpPr>
        <p:spPr bwMode="auto">
          <a:xfrm>
            <a:off x="367470" y="427744"/>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9" name="Rectangle 8">
            <a:extLst>
              <a:ext uri="{FF2B5EF4-FFF2-40B4-BE49-F238E27FC236}">
                <a16:creationId xmlns:a16="http://schemas.microsoft.com/office/drawing/2014/main" id="{76041710-613A-4753-9A86-8154E25EA4D0}"/>
              </a:ext>
            </a:extLst>
          </p:cNvPr>
          <p:cNvSpPr/>
          <p:nvPr/>
        </p:nvSpPr>
        <p:spPr bwMode="auto">
          <a:xfrm>
            <a:off x="371837" y="9341096"/>
            <a:ext cx="7037460" cy="425705"/>
          </a:xfrm>
          <a:prstGeom prst="rect">
            <a:avLst/>
          </a:prstGeom>
          <a:solidFill>
            <a:srgbClr val="17375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Rectangle 2">
            <a:extLst>
              <a:ext uri="{FF2B5EF4-FFF2-40B4-BE49-F238E27FC236}">
                <a16:creationId xmlns:a16="http://schemas.microsoft.com/office/drawing/2014/main" id="{D8216637-6AD5-4C40-8CDC-501096D88DC9}"/>
              </a:ext>
            </a:extLst>
          </p:cNvPr>
          <p:cNvSpPr txBox="1">
            <a:spLocks noChangeArrowheads="1"/>
          </p:cNvSpPr>
          <p:nvPr/>
        </p:nvSpPr>
        <p:spPr bwMode="auto">
          <a:xfrm>
            <a:off x="386713" y="516053"/>
            <a:ext cx="6990492" cy="4789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62" tIns="45579" rIns="91162" bIns="45579"/>
          <a:lstStyle>
            <a:lvl1pPr algn="ctr" defTabSz="1014413" rtl="0" eaLnBrk="0" fontAlgn="base" hangingPunct="0">
              <a:spcBef>
                <a:spcPct val="0"/>
              </a:spcBef>
              <a:spcAft>
                <a:spcPct val="0"/>
              </a:spcAft>
              <a:defRPr sz="4900">
                <a:solidFill>
                  <a:schemeClr val="tx2"/>
                </a:solidFill>
                <a:latin typeface="+mj-lt"/>
                <a:ea typeface="+mj-ea"/>
                <a:cs typeface="+mj-cs"/>
              </a:defRPr>
            </a:lvl1pPr>
            <a:lvl2pPr algn="ctr" defTabSz="1014413" rtl="0" eaLnBrk="0" fontAlgn="base" hangingPunct="0">
              <a:spcBef>
                <a:spcPct val="0"/>
              </a:spcBef>
              <a:spcAft>
                <a:spcPct val="0"/>
              </a:spcAft>
              <a:defRPr sz="4900">
                <a:solidFill>
                  <a:schemeClr val="tx2"/>
                </a:solidFill>
                <a:latin typeface="Times" charset="0"/>
              </a:defRPr>
            </a:lvl2pPr>
            <a:lvl3pPr algn="ctr" defTabSz="1014413" rtl="0" eaLnBrk="0" fontAlgn="base" hangingPunct="0">
              <a:spcBef>
                <a:spcPct val="0"/>
              </a:spcBef>
              <a:spcAft>
                <a:spcPct val="0"/>
              </a:spcAft>
              <a:defRPr sz="4900">
                <a:solidFill>
                  <a:schemeClr val="tx2"/>
                </a:solidFill>
                <a:latin typeface="Times" charset="0"/>
              </a:defRPr>
            </a:lvl3pPr>
            <a:lvl4pPr algn="ctr" defTabSz="1014413" rtl="0" eaLnBrk="0" fontAlgn="base" hangingPunct="0">
              <a:spcBef>
                <a:spcPct val="0"/>
              </a:spcBef>
              <a:spcAft>
                <a:spcPct val="0"/>
              </a:spcAft>
              <a:defRPr sz="4900">
                <a:solidFill>
                  <a:schemeClr val="tx2"/>
                </a:solidFill>
                <a:latin typeface="Times" charset="0"/>
              </a:defRPr>
            </a:lvl4pPr>
            <a:lvl5pPr algn="ctr" defTabSz="1014413" rtl="0" eaLnBrk="0" fontAlgn="base" hangingPunct="0">
              <a:spcBef>
                <a:spcPct val="0"/>
              </a:spcBef>
              <a:spcAft>
                <a:spcPct val="0"/>
              </a:spcAft>
              <a:defRPr sz="4900">
                <a:solidFill>
                  <a:schemeClr val="tx2"/>
                </a:solidFill>
                <a:latin typeface="Times" charset="0"/>
              </a:defRPr>
            </a:lvl5pPr>
            <a:lvl6pPr marL="455757" algn="ctr" defTabSz="1015963" rtl="0" fontAlgn="base">
              <a:spcBef>
                <a:spcPct val="0"/>
              </a:spcBef>
              <a:spcAft>
                <a:spcPct val="0"/>
              </a:spcAft>
              <a:defRPr sz="4900">
                <a:solidFill>
                  <a:schemeClr val="tx2"/>
                </a:solidFill>
                <a:latin typeface="Times" charset="0"/>
              </a:defRPr>
            </a:lvl6pPr>
            <a:lvl7pPr marL="911513" algn="ctr" defTabSz="1015963" rtl="0" fontAlgn="base">
              <a:spcBef>
                <a:spcPct val="0"/>
              </a:spcBef>
              <a:spcAft>
                <a:spcPct val="0"/>
              </a:spcAft>
              <a:defRPr sz="4900">
                <a:solidFill>
                  <a:schemeClr val="tx2"/>
                </a:solidFill>
                <a:latin typeface="Times" charset="0"/>
              </a:defRPr>
            </a:lvl7pPr>
            <a:lvl8pPr marL="1367274" algn="ctr" defTabSz="1015963" rtl="0" fontAlgn="base">
              <a:spcBef>
                <a:spcPct val="0"/>
              </a:spcBef>
              <a:spcAft>
                <a:spcPct val="0"/>
              </a:spcAft>
              <a:defRPr sz="4900">
                <a:solidFill>
                  <a:schemeClr val="tx2"/>
                </a:solidFill>
                <a:latin typeface="Times" charset="0"/>
              </a:defRPr>
            </a:lvl8pPr>
            <a:lvl9pPr marL="1823030" algn="ctr" defTabSz="1015963" rtl="0" fontAlgn="base">
              <a:spcBef>
                <a:spcPct val="0"/>
              </a:spcBef>
              <a:spcAft>
                <a:spcPct val="0"/>
              </a:spcAft>
              <a:defRPr sz="4900">
                <a:solidFill>
                  <a:schemeClr val="tx2"/>
                </a:solidFill>
                <a:latin typeface="Times" charset="0"/>
              </a:defRPr>
            </a:lvl9pPr>
          </a:lstStyle>
          <a:p>
            <a:pPr algn="l"/>
            <a:r>
              <a:rPr lang="en-US" sz="2000" kern="0" dirty="0">
                <a:solidFill>
                  <a:srgbClr val="214B7D"/>
                </a:solidFill>
                <a:latin typeface="Arial" panose="020B0604020202020204" pitchFamily="34" charset="0"/>
                <a:cs typeface="Arial" panose="020B0604020202020204" pitchFamily="34" charset="0"/>
              </a:rPr>
              <a:t>MVP </a:t>
            </a:r>
            <a:r>
              <a:rPr lang="en-US" sz="2000" kern="0" dirty="0" err="1">
                <a:solidFill>
                  <a:srgbClr val="214B7D"/>
                </a:solidFill>
                <a:latin typeface="Arial" panose="020B0604020202020204" pitchFamily="34" charset="0"/>
                <a:cs typeface="Arial" panose="020B0604020202020204" pitchFamily="34" charset="0"/>
              </a:rPr>
              <a:t>WellBeing</a:t>
            </a:r>
            <a:r>
              <a:rPr lang="en-US" sz="2000" kern="0" dirty="0">
                <a:solidFill>
                  <a:srgbClr val="214B7D"/>
                </a:solidFill>
                <a:latin typeface="Arial" panose="020B0604020202020204" pitchFamily="34" charset="0"/>
                <a:cs typeface="Arial" panose="020B0604020202020204" pitchFamily="34" charset="0"/>
              </a:rPr>
              <a:t> Rewards </a:t>
            </a:r>
            <a:r>
              <a:rPr lang="en-US" sz="1100" kern="0" dirty="0">
                <a:solidFill>
                  <a:srgbClr val="214B7D"/>
                </a:solidFill>
                <a:latin typeface="Arial" panose="020B0604020202020204" pitchFamily="34" charset="0"/>
                <a:cs typeface="Arial" panose="020B0604020202020204" pitchFamily="34" charset="0"/>
              </a:rPr>
              <a:t>(for Silver &amp; Bronze Plan participants)</a:t>
            </a:r>
          </a:p>
        </p:txBody>
      </p:sp>
      <p:pic>
        <p:nvPicPr>
          <p:cNvPr id="7" name="Picture 6">
            <a:extLst>
              <a:ext uri="{FF2B5EF4-FFF2-40B4-BE49-F238E27FC236}">
                <a16:creationId xmlns:a16="http://schemas.microsoft.com/office/drawing/2014/main" id="{DF0AED6D-85B9-4181-ADBB-AEE83C7ADDBC}"/>
              </a:ext>
            </a:extLst>
          </p:cNvPr>
          <p:cNvPicPr>
            <a:picLocks noChangeAspect="1"/>
          </p:cNvPicPr>
          <p:nvPr/>
        </p:nvPicPr>
        <p:blipFill rotWithShape="1">
          <a:blip r:embed="rId3"/>
          <a:srcRect b="27636"/>
          <a:stretch/>
        </p:blipFill>
        <p:spPr>
          <a:xfrm>
            <a:off x="360243" y="1047718"/>
            <a:ext cx="6370188" cy="4274263"/>
          </a:xfrm>
          <a:prstGeom prst="rect">
            <a:avLst/>
          </a:prstGeom>
        </p:spPr>
      </p:pic>
      <p:pic>
        <p:nvPicPr>
          <p:cNvPr id="8" name="Picture 7">
            <a:extLst>
              <a:ext uri="{FF2B5EF4-FFF2-40B4-BE49-F238E27FC236}">
                <a16:creationId xmlns:a16="http://schemas.microsoft.com/office/drawing/2014/main" id="{6E6D5124-CF8B-446D-8DC0-ED4FB30D9683}"/>
              </a:ext>
            </a:extLst>
          </p:cNvPr>
          <p:cNvPicPr>
            <a:picLocks noChangeAspect="1"/>
          </p:cNvPicPr>
          <p:nvPr/>
        </p:nvPicPr>
        <p:blipFill>
          <a:blip r:embed="rId4"/>
          <a:stretch>
            <a:fillRect/>
          </a:stretch>
        </p:blipFill>
        <p:spPr>
          <a:xfrm>
            <a:off x="640212" y="5355532"/>
            <a:ext cx="2905125" cy="1400175"/>
          </a:xfrm>
          <a:prstGeom prst="rect">
            <a:avLst/>
          </a:prstGeom>
        </p:spPr>
      </p:pic>
      <p:pic>
        <p:nvPicPr>
          <p:cNvPr id="10" name="Picture 9">
            <a:extLst>
              <a:ext uri="{FF2B5EF4-FFF2-40B4-BE49-F238E27FC236}">
                <a16:creationId xmlns:a16="http://schemas.microsoft.com/office/drawing/2014/main" id="{3E4C5371-EF28-4606-8720-4FC680FD194A}"/>
              </a:ext>
            </a:extLst>
          </p:cNvPr>
          <p:cNvPicPr>
            <a:picLocks noChangeAspect="1"/>
          </p:cNvPicPr>
          <p:nvPr/>
        </p:nvPicPr>
        <p:blipFill>
          <a:blip r:embed="rId5"/>
          <a:stretch>
            <a:fillRect/>
          </a:stretch>
        </p:blipFill>
        <p:spPr>
          <a:xfrm>
            <a:off x="3885773" y="5257800"/>
            <a:ext cx="2792756" cy="924499"/>
          </a:xfrm>
          <a:prstGeom prst="rect">
            <a:avLst/>
          </a:prstGeom>
        </p:spPr>
      </p:pic>
      <p:sp>
        <p:nvSpPr>
          <p:cNvPr id="12" name="TextBox 11">
            <a:extLst>
              <a:ext uri="{FF2B5EF4-FFF2-40B4-BE49-F238E27FC236}">
                <a16:creationId xmlns:a16="http://schemas.microsoft.com/office/drawing/2014/main" id="{8D9D2AD4-E74D-432D-9421-17ECC587F231}"/>
              </a:ext>
            </a:extLst>
          </p:cNvPr>
          <p:cNvSpPr txBox="1"/>
          <p:nvPr/>
        </p:nvSpPr>
        <p:spPr>
          <a:xfrm>
            <a:off x="2092774" y="6909450"/>
            <a:ext cx="5143091" cy="2262158"/>
          </a:xfrm>
          <a:prstGeom prst="rect">
            <a:avLst/>
          </a:prstGeom>
          <a:noFill/>
        </p:spPr>
        <p:txBody>
          <a:bodyPr wrap="square" rtlCol="0">
            <a:spAutoFit/>
          </a:bodyPr>
          <a:lstStyle/>
          <a:p>
            <a:r>
              <a:rPr lang="en-US" sz="1200" b="1" dirty="0">
                <a:solidFill>
                  <a:srgbClr val="C00000"/>
                </a:solidFill>
                <a:latin typeface="Arial" panose="020B0604020202020204" pitchFamily="34" charset="0"/>
                <a:cs typeface="Arial" panose="020B0604020202020204" pitchFamily="34" charset="0"/>
              </a:rPr>
              <a:t>You can earn up to $600 by:</a:t>
            </a:r>
          </a:p>
          <a:p>
            <a:r>
              <a:rPr lang="en-US" sz="600" dirty="0">
                <a:latin typeface="Arial" panose="020B0604020202020204" pitchFamily="34" charset="0"/>
                <a:cs typeface="Arial" panose="020B0604020202020204" pitchFamily="34" charset="0"/>
              </a:rPr>
              <a:t>          </a:t>
            </a:r>
          </a:p>
          <a:p>
            <a:r>
              <a:rPr lang="en-US" sz="1050" dirty="0">
                <a:latin typeface="Arial" panose="020B0604020202020204" pitchFamily="34" charset="0"/>
                <a:cs typeface="Arial" panose="020B0604020202020204" pitchFamily="34" charset="0"/>
              </a:rPr>
              <a:t>Earn $200 by completing healthy activities—start with a personal health assessment &amp; a biometric screening, then you can  take online classes, compete in an online challenge, and participate in activity tracking programs.</a:t>
            </a:r>
          </a:p>
          <a:p>
            <a:r>
              <a:rPr lang="en-US" sz="600" dirty="0">
                <a:latin typeface="Arial" panose="020B0604020202020204" pitchFamily="34" charset="0"/>
                <a:cs typeface="Arial" panose="020B0604020202020204" pitchFamily="34" charset="0"/>
              </a:rPr>
              <a:t>        </a:t>
            </a:r>
          </a:p>
          <a:p>
            <a:r>
              <a:rPr lang="en-US" sz="1050" dirty="0">
                <a:latin typeface="Arial" panose="020B0604020202020204" pitchFamily="34" charset="0"/>
                <a:cs typeface="Arial" panose="020B0604020202020204" pitchFamily="34" charset="0"/>
              </a:rPr>
              <a:t>Then get reimbursed up to $200 for activities that are great for your wellbeing—stress reduction apps, continuing education classes, healthy weight programs, gym memberships, yoga, massage, and more.</a:t>
            </a:r>
          </a:p>
          <a:p>
            <a:r>
              <a:rPr lang="en-US" sz="600" dirty="0">
                <a:latin typeface="Arial" panose="020B0604020202020204" pitchFamily="34" charset="0"/>
                <a:cs typeface="Arial" panose="020B0604020202020204" pitchFamily="34" charset="0"/>
              </a:rPr>
              <a:t>           </a:t>
            </a:r>
          </a:p>
          <a:p>
            <a:r>
              <a:rPr lang="en-US" sz="1050" dirty="0">
                <a:latin typeface="Arial" panose="020B0604020202020204" pitchFamily="34" charset="0"/>
                <a:cs typeface="Arial" panose="020B0604020202020204" pitchFamily="34" charset="0"/>
              </a:rPr>
              <a:t>Finally earn another $200 for meeting activity goals—track your steps and log workouts to help create healthy habits.</a:t>
            </a:r>
          </a:p>
          <a:p>
            <a:r>
              <a:rPr lang="en-US" sz="600" dirty="0">
                <a:latin typeface="Arial" panose="020B0604020202020204" pitchFamily="34" charset="0"/>
                <a:cs typeface="Arial" panose="020B0604020202020204" pitchFamily="34" charset="0"/>
              </a:rPr>
              <a:t>         </a:t>
            </a:r>
          </a:p>
          <a:p>
            <a:r>
              <a:rPr lang="en-US" sz="1050" dirty="0">
                <a:latin typeface="Arial" panose="020B0604020202020204" pitchFamily="34" charset="0"/>
                <a:cs typeface="Arial" panose="020B0604020202020204" pitchFamily="34" charset="0"/>
              </a:rPr>
              <a:t>Need an activity tracker or home exercise equipment?  MVP offers discounts on these products—up to 55%.</a:t>
            </a:r>
          </a:p>
        </p:txBody>
      </p:sp>
      <p:sp>
        <p:nvSpPr>
          <p:cNvPr id="13" name="TextBox 12">
            <a:extLst>
              <a:ext uri="{FF2B5EF4-FFF2-40B4-BE49-F238E27FC236}">
                <a16:creationId xmlns:a16="http://schemas.microsoft.com/office/drawing/2014/main" id="{D95DF2EA-3341-4E06-A0D2-9F666344EFE6}"/>
              </a:ext>
            </a:extLst>
          </p:cNvPr>
          <p:cNvSpPr txBox="1"/>
          <p:nvPr/>
        </p:nvSpPr>
        <p:spPr>
          <a:xfrm>
            <a:off x="660113" y="7128795"/>
            <a:ext cx="1143000" cy="430887"/>
          </a:xfrm>
          <a:prstGeom prst="rect">
            <a:avLst/>
          </a:prstGeom>
          <a:noFill/>
        </p:spPr>
        <p:txBody>
          <a:bodyPr wrap="square" rtlCol="0">
            <a:spAutoFit/>
          </a:bodyPr>
          <a:lstStyle/>
          <a:p>
            <a:pPr algn="ctr"/>
            <a:r>
              <a:rPr lang="en-US" sz="1100" b="1" i="1" spc="120" dirty="0">
                <a:solidFill>
                  <a:srgbClr val="C00000"/>
                </a:solidFill>
                <a:latin typeface="Arial" panose="020B0604020202020204" pitchFamily="34" charset="0"/>
                <a:cs typeface="Arial" panose="020B0604020202020204" pitchFamily="34" charset="0"/>
              </a:rPr>
              <a:t>Scan to learn more!</a:t>
            </a:r>
          </a:p>
        </p:txBody>
      </p:sp>
      <p:pic>
        <p:nvPicPr>
          <p:cNvPr id="14" name="Picture 13">
            <a:extLst>
              <a:ext uri="{FF2B5EF4-FFF2-40B4-BE49-F238E27FC236}">
                <a16:creationId xmlns:a16="http://schemas.microsoft.com/office/drawing/2014/main" id="{750C16BD-98CC-41CF-9E69-10D60040F8CA}"/>
              </a:ext>
            </a:extLst>
          </p:cNvPr>
          <p:cNvPicPr>
            <a:picLocks noChangeAspect="1"/>
          </p:cNvPicPr>
          <p:nvPr/>
        </p:nvPicPr>
        <p:blipFill>
          <a:blip r:embed="rId6"/>
          <a:stretch>
            <a:fillRect/>
          </a:stretch>
        </p:blipFill>
        <p:spPr>
          <a:xfrm>
            <a:off x="843910" y="7870343"/>
            <a:ext cx="775406" cy="766859"/>
          </a:xfrm>
          <a:prstGeom prst="rect">
            <a:avLst/>
          </a:prstGeom>
        </p:spPr>
      </p:pic>
      <p:pic>
        <p:nvPicPr>
          <p:cNvPr id="16" name="Picture 15">
            <a:extLst>
              <a:ext uri="{FF2B5EF4-FFF2-40B4-BE49-F238E27FC236}">
                <a16:creationId xmlns:a16="http://schemas.microsoft.com/office/drawing/2014/main" id="{F49FA893-8232-4FB2-88BE-DC8A4A0886FD}"/>
              </a:ext>
            </a:extLst>
          </p:cNvPr>
          <p:cNvPicPr>
            <a:picLocks noChangeAspect="1"/>
          </p:cNvPicPr>
          <p:nvPr/>
        </p:nvPicPr>
        <p:blipFill>
          <a:blip r:embed="rId7"/>
          <a:stretch>
            <a:fillRect/>
          </a:stretch>
        </p:blipFill>
        <p:spPr>
          <a:xfrm>
            <a:off x="6345038" y="1646254"/>
            <a:ext cx="888790" cy="412857"/>
          </a:xfrm>
          <a:prstGeom prst="rect">
            <a:avLst/>
          </a:prstGeom>
        </p:spPr>
      </p:pic>
      <p:sp>
        <p:nvSpPr>
          <p:cNvPr id="17" name="TextBox 16">
            <a:extLst>
              <a:ext uri="{FF2B5EF4-FFF2-40B4-BE49-F238E27FC236}">
                <a16:creationId xmlns:a16="http://schemas.microsoft.com/office/drawing/2014/main" id="{FC7BC37C-527B-44B5-8084-742F0B65BF77}"/>
              </a:ext>
            </a:extLst>
          </p:cNvPr>
          <p:cNvSpPr txBox="1"/>
          <p:nvPr/>
        </p:nvSpPr>
        <p:spPr>
          <a:xfrm>
            <a:off x="407279" y="9407754"/>
            <a:ext cx="6987933" cy="292388"/>
          </a:xfrm>
          <a:prstGeom prst="rect">
            <a:avLst/>
          </a:prstGeom>
          <a:noFill/>
        </p:spPr>
        <p:txBody>
          <a:bodyPr wrap="square" rtlCol="0">
            <a:spAutoFit/>
          </a:bodyPr>
          <a:lstStyle/>
          <a:p>
            <a:r>
              <a:rPr lang="en-US" sz="1300" dirty="0">
                <a:solidFill>
                  <a:schemeClr val="bg1"/>
                </a:solidFill>
                <a:latin typeface="Calibri" panose="020F0502020204030204" pitchFamily="34" charset="0"/>
                <a:cs typeface="Calibri" panose="020F0502020204030204" pitchFamily="34" charset="0"/>
              </a:rPr>
              <a:t>               6                  </a:t>
            </a:r>
            <a:r>
              <a:rPr lang="en-US" sz="1100" dirty="0">
                <a:solidFill>
                  <a:schemeClr val="bg1"/>
                </a:solidFill>
                <a:latin typeface="Arial" panose="020B0604020202020204" pitchFamily="34" charset="0"/>
                <a:cs typeface="Arial" panose="020B0604020202020204" pitchFamily="34" charset="0"/>
              </a:rPr>
              <a:t>Medical    |    Dental    |    Vision    |    Life    |    Disability    |    Retirement</a:t>
            </a:r>
          </a:p>
        </p:txBody>
      </p:sp>
    </p:spTree>
    <p:extLst>
      <p:ext uri="{BB962C8B-B14F-4D97-AF65-F5344CB8AC3E}">
        <p14:creationId xmlns:p14="http://schemas.microsoft.com/office/powerpoint/2010/main" val="297295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21F2058-38FA-45FD-A325-AEFB55C54F78}"/>
              </a:ext>
            </a:extLst>
          </p:cNvPr>
          <p:cNvSpPr>
            <a:spLocks noChangeArrowheads="1"/>
          </p:cNvSpPr>
          <p:nvPr/>
        </p:nvSpPr>
        <p:spPr bwMode="auto">
          <a:xfrm>
            <a:off x="367470" y="437752"/>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9" name="Rectangle 8">
            <a:extLst>
              <a:ext uri="{FF2B5EF4-FFF2-40B4-BE49-F238E27FC236}">
                <a16:creationId xmlns:a16="http://schemas.microsoft.com/office/drawing/2014/main" id="{76041710-613A-4753-9A86-8154E25EA4D0}"/>
              </a:ext>
            </a:extLst>
          </p:cNvPr>
          <p:cNvSpPr/>
          <p:nvPr/>
        </p:nvSpPr>
        <p:spPr bwMode="auto">
          <a:xfrm>
            <a:off x="371837" y="9341096"/>
            <a:ext cx="7037460" cy="425705"/>
          </a:xfrm>
          <a:prstGeom prst="rect">
            <a:avLst/>
          </a:prstGeom>
          <a:solidFill>
            <a:srgbClr val="17375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TextBox 14">
            <a:extLst>
              <a:ext uri="{FF2B5EF4-FFF2-40B4-BE49-F238E27FC236}">
                <a16:creationId xmlns:a16="http://schemas.microsoft.com/office/drawing/2014/main" id="{22B338A7-CFD3-47CA-8B50-24E1BB116B2A}"/>
              </a:ext>
            </a:extLst>
          </p:cNvPr>
          <p:cNvSpPr txBox="1"/>
          <p:nvPr/>
        </p:nvSpPr>
        <p:spPr>
          <a:xfrm>
            <a:off x="377188" y="528062"/>
            <a:ext cx="6982590" cy="400110"/>
          </a:xfrm>
          <a:prstGeom prst="rect">
            <a:avLst/>
          </a:prstGeom>
          <a:noFill/>
        </p:spPr>
        <p:txBody>
          <a:bodyPr wrap="square" rtlCol="0">
            <a:spAutoFit/>
          </a:bodyPr>
          <a:lstStyle/>
          <a:p>
            <a:pPr algn="r"/>
            <a:r>
              <a:rPr lang="en-US" sz="2000" dirty="0">
                <a:solidFill>
                  <a:srgbClr val="214B7D"/>
                </a:solidFill>
                <a:latin typeface="Arial" panose="020B0604020202020204" pitchFamily="34" charset="0"/>
                <a:cs typeface="Arial" panose="020B0604020202020204" pitchFamily="34" charset="0"/>
              </a:rPr>
              <a:t>Dental Plan</a:t>
            </a:r>
            <a:endParaRPr lang="en-US" sz="1100" dirty="0">
              <a:solidFill>
                <a:srgbClr val="214B7D"/>
              </a:solidFill>
              <a:latin typeface="Arial" panose="020B0604020202020204" pitchFamily="34" charset="0"/>
              <a:cs typeface="Arial" panose="020B0604020202020204" pitchFamily="34" charset="0"/>
            </a:endParaRPr>
          </a:p>
        </p:txBody>
      </p:sp>
      <p:graphicFrame>
        <p:nvGraphicFramePr>
          <p:cNvPr id="27" name="Table 9">
            <a:extLst>
              <a:ext uri="{FF2B5EF4-FFF2-40B4-BE49-F238E27FC236}">
                <a16:creationId xmlns:a16="http://schemas.microsoft.com/office/drawing/2014/main" id="{558B4F7F-2E41-4887-8D0C-E0B43FCB8955}"/>
              </a:ext>
            </a:extLst>
          </p:cNvPr>
          <p:cNvGraphicFramePr>
            <a:graphicFrameLocks noGrp="1"/>
          </p:cNvGraphicFramePr>
          <p:nvPr>
            <p:extLst>
              <p:ext uri="{D42A27DB-BD31-4B8C-83A1-F6EECF244321}">
                <p14:modId xmlns:p14="http://schemas.microsoft.com/office/powerpoint/2010/main" val="3895582827"/>
              </p:ext>
            </p:extLst>
          </p:nvPr>
        </p:nvGraphicFramePr>
        <p:xfrm>
          <a:off x="428638" y="1231750"/>
          <a:ext cx="6903353" cy="6614160"/>
        </p:xfrm>
        <a:graphic>
          <a:graphicData uri="http://schemas.openxmlformats.org/drawingml/2006/table">
            <a:tbl>
              <a:tblPr firstRow="1" bandRow="1">
                <a:tableStyleId>{5C22544A-7EE6-4342-B048-85BDC9FD1C3A}</a:tableStyleId>
              </a:tblPr>
              <a:tblGrid>
                <a:gridCol w="2330407">
                  <a:extLst>
                    <a:ext uri="{9D8B030D-6E8A-4147-A177-3AD203B41FA5}">
                      <a16:colId xmlns:a16="http://schemas.microsoft.com/office/drawing/2014/main" val="2791911102"/>
                    </a:ext>
                  </a:extLst>
                </a:gridCol>
                <a:gridCol w="2336991">
                  <a:extLst>
                    <a:ext uri="{9D8B030D-6E8A-4147-A177-3AD203B41FA5}">
                      <a16:colId xmlns:a16="http://schemas.microsoft.com/office/drawing/2014/main" val="820547885"/>
                    </a:ext>
                  </a:extLst>
                </a:gridCol>
                <a:gridCol w="2235955">
                  <a:extLst>
                    <a:ext uri="{9D8B030D-6E8A-4147-A177-3AD203B41FA5}">
                      <a16:colId xmlns:a16="http://schemas.microsoft.com/office/drawing/2014/main" val="683625859"/>
                    </a:ext>
                  </a:extLst>
                </a:gridCol>
              </a:tblGrid>
              <a:tr h="133616">
                <a:tc gridSpan="3">
                  <a:txBody>
                    <a:bodyPr/>
                    <a:lstStyle/>
                    <a:p>
                      <a:pPr algn="ctr"/>
                      <a:endParaRPr lang="en-US" sz="400" dirty="0">
                        <a:latin typeface="Arial" panose="020B0604020202020204" pitchFamily="34" charset="0"/>
                        <a:cs typeface="Arial" panose="020B0604020202020204" pitchFamily="34" charset="0"/>
                      </a:endParaRPr>
                    </a:p>
                  </a:txBody>
                  <a:tcPr anchor="ctr">
                    <a:solidFill>
                      <a:srgbClr val="214B7D"/>
                    </a:solidFill>
                  </a:tcPr>
                </a:tc>
                <a:tc hMerge="1">
                  <a:txBody>
                    <a:bodyPr/>
                    <a:lstStyle/>
                    <a:p>
                      <a:pPr algn="ctr"/>
                      <a:endParaRPr lang="en-US" sz="1100" dirty="0">
                        <a:latin typeface="Arial" panose="020B0604020202020204" pitchFamily="34" charset="0"/>
                        <a:cs typeface="Arial" panose="020B0604020202020204" pitchFamily="34" charset="0"/>
                      </a:endParaRPr>
                    </a:p>
                  </a:txBody>
                  <a:tcPr anchor="ctr">
                    <a:solidFill>
                      <a:srgbClr val="214B7D"/>
                    </a:solidFill>
                  </a:tcPr>
                </a:tc>
                <a:tc hMerge="1">
                  <a:txBody>
                    <a:bodyPr/>
                    <a:lstStyle/>
                    <a:p>
                      <a:pPr algn="ctr"/>
                      <a:endParaRPr lang="en-US" sz="1100" dirty="0">
                        <a:latin typeface="Arial" panose="020B0604020202020204" pitchFamily="34" charset="0"/>
                        <a:cs typeface="Arial" panose="020B0604020202020204" pitchFamily="34" charset="0"/>
                      </a:endParaRPr>
                    </a:p>
                  </a:txBody>
                  <a:tcPr anchor="ctr">
                    <a:solidFill>
                      <a:srgbClr val="214B7D"/>
                    </a:solidFill>
                  </a:tcPr>
                </a:tc>
                <a:extLst>
                  <a:ext uri="{0D108BD9-81ED-4DB2-BD59-A6C34878D82A}">
                    <a16:rowId xmlns:a16="http://schemas.microsoft.com/office/drawing/2014/main" val="1543619410"/>
                  </a:ext>
                </a:extLst>
              </a:tr>
              <a:tr h="847285">
                <a:tc gridSpan="3">
                  <a:txBody>
                    <a:bodyPr/>
                    <a:lstStyle/>
                    <a:p>
                      <a:pPr algn="ctr"/>
                      <a:endParaRPr lang="en-US" sz="1100" b="1"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Calendar Year Maximum:  </a:t>
                      </a:r>
                      <a:r>
                        <a:rPr lang="en-US" sz="1100" b="0" dirty="0">
                          <a:latin typeface="Arial" panose="020B0604020202020204" pitchFamily="34" charset="0"/>
                          <a:cs typeface="Arial" panose="020B0604020202020204" pitchFamily="34" charset="0"/>
                        </a:rPr>
                        <a:t>$2,000 per person  (Coverage A, B and C combined)</a:t>
                      </a:r>
                    </a:p>
                    <a:p>
                      <a:pPr algn="ctr"/>
                      <a:r>
                        <a:rPr lang="en-US" sz="600" b="0" dirty="0">
                          <a:latin typeface="Arial" panose="020B0604020202020204" pitchFamily="34" charset="0"/>
                          <a:cs typeface="Arial" panose="020B0604020202020204" pitchFamily="34" charset="0"/>
                        </a:rPr>
                        <a:t>   </a:t>
                      </a:r>
                    </a:p>
                    <a:p>
                      <a:pPr algn="ctr"/>
                      <a:r>
                        <a:rPr lang="en-US" sz="1100" b="1" dirty="0">
                          <a:latin typeface="Arial" panose="020B0604020202020204" pitchFamily="34" charset="0"/>
                          <a:cs typeface="Arial" panose="020B0604020202020204" pitchFamily="34" charset="0"/>
                        </a:rPr>
                        <a:t>One-time Deductible:  </a:t>
                      </a:r>
                      <a:r>
                        <a:rPr lang="en-US" sz="1100" b="0" dirty="0">
                          <a:latin typeface="Arial" panose="020B0604020202020204" pitchFamily="34" charset="0"/>
                          <a:cs typeface="Arial" panose="020B0604020202020204" pitchFamily="34" charset="0"/>
                        </a:rPr>
                        <a:t>$100 / $300  Individual / Family (Coverage B &amp; C combined)</a:t>
                      </a:r>
                    </a:p>
                    <a:p>
                      <a:pPr algn="ctr"/>
                      <a:endParaRPr lang="en-US" sz="1100" b="0" dirty="0">
                        <a:latin typeface="Arial" panose="020B0604020202020204" pitchFamily="34" charset="0"/>
                        <a:cs typeface="Arial" panose="020B0604020202020204" pitchFamily="34" charset="0"/>
                      </a:endParaRPr>
                    </a:p>
                  </a:txBody>
                  <a:tcPr anchor="ctr">
                    <a:lnB w="12700" cap="flat" cmpd="sng" algn="ctr">
                      <a:solidFill>
                        <a:srgbClr val="17375E"/>
                      </a:solidFill>
                      <a:prstDash val="solid"/>
                      <a:round/>
                      <a:headEnd type="none" w="med" len="med"/>
                      <a:tailEnd type="none" w="med" len="med"/>
                    </a:lnB>
                    <a:solidFill>
                      <a:srgbClr val="CADC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7684224"/>
                  </a:ext>
                </a:extLst>
              </a:tr>
              <a:tr h="431208">
                <a:tc>
                  <a:txBody>
                    <a:bodyPr/>
                    <a:lstStyle/>
                    <a:p>
                      <a:pPr algn="ctr"/>
                      <a:r>
                        <a:rPr lang="en-US" sz="600" b="1" dirty="0">
                          <a:latin typeface="Arial" panose="020B0604020202020204" pitchFamily="34" charset="0"/>
                          <a:cs typeface="Arial" panose="020B0604020202020204" pitchFamily="34" charset="0"/>
                        </a:rPr>
                        <a:t>     </a:t>
                      </a:r>
                    </a:p>
                    <a:p>
                      <a:pPr algn="ctr"/>
                      <a:r>
                        <a:rPr lang="en-US" sz="1050" b="1" dirty="0">
                          <a:latin typeface="Arial" panose="020B0604020202020204" pitchFamily="34" charset="0"/>
                          <a:cs typeface="Arial" panose="020B0604020202020204" pitchFamily="34" charset="0"/>
                        </a:rPr>
                        <a:t>DIAGNOSTIC / PREVENTIVE</a:t>
                      </a:r>
                    </a:p>
                    <a:p>
                      <a:pPr algn="ctr"/>
                      <a:r>
                        <a:rPr lang="en-US" sz="600" b="0" dirty="0">
                          <a:latin typeface="Arial" panose="020B0604020202020204" pitchFamily="34" charset="0"/>
                          <a:cs typeface="Arial" panose="020B0604020202020204" pitchFamily="34" charset="0"/>
                        </a:rPr>
                        <a:t>    </a:t>
                      </a:r>
                    </a:p>
                  </a:txBody>
                  <a:tcPr anchor="ctr">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A1C1E7"/>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Arial" panose="020B0604020202020204" pitchFamily="34" charset="0"/>
                          <a:cs typeface="Arial" panose="020B0604020202020204" pitchFamily="34" charset="0"/>
                        </a:rPr>
                        <a:t>BASIC</a:t>
                      </a:r>
                    </a:p>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Arial" panose="020B0604020202020204" pitchFamily="34" charset="0"/>
                          <a:cs typeface="Arial" panose="020B0604020202020204" pitchFamily="34" charset="0"/>
                        </a:rPr>
                        <a:t>RESTORATIVE</a:t>
                      </a:r>
                      <a:endParaRPr lang="en-US" dirty="0"/>
                    </a:p>
                  </a:txBody>
                  <a:tcPr anchor="ctr">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A1C1E7"/>
                    </a:solidFill>
                  </a:tcPr>
                </a:tc>
                <a:tc>
                  <a:txBody>
                    <a:bodyPr/>
                    <a:lstStyle/>
                    <a:p>
                      <a:pPr algn="ctr"/>
                      <a:r>
                        <a:rPr lang="en-US" sz="1050" b="1" baseline="0" dirty="0">
                          <a:solidFill>
                            <a:schemeClr val="tx1"/>
                          </a:solidFill>
                          <a:latin typeface="Arial" panose="020B0604020202020204" pitchFamily="34" charset="0"/>
                          <a:cs typeface="Arial" panose="020B0604020202020204" pitchFamily="34" charset="0"/>
                        </a:rPr>
                        <a:t>MAJOR</a:t>
                      </a:r>
                    </a:p>
                    <a:p>
                      <a:pPr algn="ctr"/>
                      <a:r>
                        <a:rPr lang="en-US" sz="1050" b="1" baseline="0" dirty="0">
                          <a:solidFill>
                            <a:schemeClr val="tx1"/>
                          </a:solidFill>
                          <a:latin typeface="Arial" panose="020B0604020202020204" pitchFamily="34" charset="0"/>
                          <a:cs typeface="Arial" panose="020B0604020202020204" pitchFamily="34" charset="0"/>
                        </a:rPr>
                        <a:t>RESTORATIVE</a:t>
                      </a:r>
                      <a:endParaRPr lang="en-US" dirty="0"/>
                    </a:p>
                  </a:txBody>
                  <a:tcPr anchor="ctr">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A1C1E7"/>
                    </a:solidFill>
                  </a:tcPr>
                </a:tc>
                <a:extLst>
                  <a:ext uri="{0D108BD9-81ED-4DB2-BD59-A6C34878D82A}">
                    <a16:rowId xmlns:a16="http://schemas.microsoft.com/office/drawing/2014/main" val="2765679273"/>
                  </a:ext>
                </a:extLst>
              </a:tr>
              <a:tr h="627900">
                <a:tc>
                  <a:txBody>
                    <a:bodyPr/>
                    <a:lstStyle/>
                    <a:p>
                      <a:pPr algn="ctr"/>
                      <a:r>
                        <a:rPr lang="en-US" sz="600" b="1" dirty="0">
                          <a:latin typeface="Arial" panose="020B0604020202020204" pitchFamily="34" charset="0"/>
                          <a:cs typeface="Arial" panose="020B0604020202020204" pitchFamily="34" charset="0"/>
                        </a:rPr>
                        <a:t>   </a:t>
                      </a:r>
                    </a:p>
                    <a:p>
                      <a:pPr algn="ctr"/>
                      <a:r>
                        <a:rPr lang="en-US" sz="1050" b="1" dirty="0">
                          <a:latin typeface="Arial" panose="020B0604020202020204" pitchFamily="34" charset="0"/>
                          <a:cs typeface="Arial" panose="020B0604020202020204" pitchFamily="34" charset="0"/>
                        </a:rPr>
                        <a:t>Covered at 100%</a:t>
                      </a:r>
                    </a:p>
                    <a:p>
                      <a:pPr algn="ctr"/>
                      <a:r>
                        <a:rPr lang="en-US" sz="1000" b="0" dirty="0">
                          <a:latin typeface="Arial" panose="020B0604020202020204" pitchFamily="34" charset="0"/>
                          <a:cs typeface="Arial" panose="020B0604020202020204" pitchFamily="34" charset="0"/>
                        </a:rPr>
                        <a:t>No Waiting Period</a:t>
                      </a:r>
                    </a:p>
                    <a:p>
                      <a:pPr algn="ctr"/>
                      <a:r>
                        <a:rPr lang="en-US" sz="600" b="0" dirty="0">
                          <a:latin typeface="Arial" panose="020B0604020202020204" pitchFamily="34" charset="0"/>
                          <a:cs typeface="Arial" panose="020B0604020202020204" pitchFamily="34" charset="0"/>
                        </a:rPr>
                        <a:t>    </a:t>
                      </a:r>
                      <a:r>
                        <a:rPr lang="en-US" sz="900" b="0" dirty="0">
                          <a:latin typeface="Arial" panose="020B0604020202020204" pitchFamily="34" charset="0"/>
                          <a:cs typeface="Arial" panose="020B0604020202020204" pitchFamily="34" charset="0"/>
                        </a:rPr>
                        <a:t> </a:t>
                      </a:r>
                    </a:p>
                  </a:txBody>
                  <a:tcPr anchor="ctr">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CADCF2"/>
                    </a:solidFill>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050" b="1" dirty="0">
                          <a:latin typeface="Arial" panose="020B0604020202020204" pitchFamily="34" charset="0"/>
                          <a:cs typeface="Arial" panose="020B0604020202020204" pitchFamily="34" charset="0"/>
                        </a:rPr>
                        <a:t>Covered at 80%</a:t>
                      </a:r>
                    </a:p>
                    <a:p>
                      <a:pPr marL="0" marR="0" lvl="0" indent="0" algn="ctr" defTabSz="911513" rtl="0" eaLnBrk="1" fontAlgn="auto" latinLnBrk="0" hangingPunct="1">
                        <a:lnSpc>
                          <a:spcPct val="10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No Waiting Period</a:t>
                      </a:r>
                      <a:endParaRPr lang="en-US" sz="1000" dirty="0"/>
                    </a:p>
                  </a:txBody>
                  <a:tcPr anchor="ctr">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CADCF2"/>
                    </a:solidFill>
                  </a:tcPr>
                </a:tc>
                <a:tc>
                  <a:txBody>
                    <a:bodyPr/>
                    <a:lstStyle/>
                    <a:p>
                      <a:pPr algn="ctr"/>
                      <a:r>
                        <a:rPr lang="en-US" sz="1050" b="1" baseline="0" dirty="0">
                          <a:solidFill>
                            <a:schemeClr val="tx1"/>
                          </a:solidFill>
                          <a:latin typeface="Arial" panose="020B0604020202020204" pitchFamily="34" charset="0"/>
                          <a:cs typeface="Arial" panose="020B0604020202020204" pitchFamily="34" charset="0"/>
                        </a:rPr>
                        <a:t>Covered at 50%</a:t>
                      </a:r>
                    </a:p>
                    <a:p>
                      <a:pPr algn="ctr"/>
                      <a:r>
                        <a:rPr lang="en-US" sz="1000" b="0" baseline="0" dirty="0">
                          <a:solidFill>
                            <a:schemeClr val="tx1"/>
                          </a:solidFill>
                          <a:latin typeface="Arial" panose="020B0604020202020204" pitchFamily="34" charset="0"/>
                          <a:cs typeface="Arial" panose="020B0604020202020204" pitchFamily="34" charset="0"/>
                        </a:rPr>
                        <a:t>After a 6-mo waiting period</a:t>
                      </a:r>
                      <a:endParaRPr lang="en-US" sz="1000" dirty="0"/>
                    </a:p>
                  </a:txBody>
                  <a:tcPr anchor="ctr">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CADCF2"/>
                    </a:solidFill>
                  </a:tcPr>
                </a:tc>
                <a:extLst>
                  <a:ext uri="{0D108BD9-81ED-4DB2-BD59-A6C34878D82A}">
                    <a16:rowId xmlns:a16="http://schemas.microsoft.com/office/drawing/2014/main" val="2153114610"/>
                  </a:ext>
                </a:extLst>
              </a:tr>
              <a:tr h="3888436">
                <a:tc>
                  <a:txBody>
                    <a:bodyPr/>
                    <a:lstStyle/>
                    <a:p>
                      <a:pPr algn="l"/>
                      <a:r>
                        <a:rPr lang="en-US" sz="600" b="1" dirty="0">
                          <a:latin typeface="Arial" panose="020B0604020202020204" pitchFamily="34" charset="0"/>
                          <a:cs typeface="Arial" panose="020B0604020202020204" pitchFamily="34" charset="0"/>
                        </a:rPr>
                        <a:t>   </a:t>
                      </a:r>
                    </a:p>
                    <a:p>
                      <a:pPr algn="l"/>
                      <a:r>
                        <a:rPr lang="en-US" sz="1100" b="1" dirty="0">
                          <a:latin typeface="Arial" panose="020B0604020202020204" pitchFamily="34" charset="0"/>
                          <a:cs typeface="Arial" panose="020B0604020202020204" pitchFamily="34" charset="0"/>
                        </a:rPr>
                        <a:t>DIAGNOSTIC:</a:t>
                      </a:r>
                    </a:p>
                    <a:p>
                      <a:pPr marL="171450" indent="-171450" algn="l">
                        <a:buSzPct val="75000"/>
                        <a:buFont typeface="Arial" panose="020B0604020202020204" pitchFamily="34" charset="0"/>
                        <a:buChar char="•"/>
                      </a:pPr>
                      <a:r>
                        <a:rPr lang="en-US" sz="1100" b="0" dirty="0">
                          <a:latin typeface="Arial" panose="020B0604020202020204" pitchFamily="34" charset="0"/>
                          <a:cs typeface="Arial" panose="020B0604020202020204" pitchFamily="34" charset="0"/>
                        </a:rPr>
                        <a:t>Oral evaluations twice in a 12-month period, this includes periodic, limited, problem focused, and comprehensive evaluations</a:t>
                      </a:r>
                    </a:p>
                    <a:p>
                      <a:pPr marL="171450" indent="-171450" algn="l">
                        <a:buSzPct val="75000"/>
                        <a:buFont typeface="Arial" panose="020B0604020202020204" pitchFamily="34" charset="0"/>
                        <a:buChar char="•"/>
                      </a:pPr>
                      <a:r>
                        <a:rPr lang="en-US" sz="1100" b="0" dirty="0">
                          <a:latin typeface="Arial" panose="020B0604020202020204" pitchFamily="34" charset="0"/>
                          <a:cs typeface="Arial" panose="020B0604020202020204" pitchFamily="34" charset="0"/>
                        </a:rPr>
                        <a:t>Bitewing x-rays once in a 12-month period</a:t>
                      </a:r>
                    </a:p>
                    <a:p>
                      <a:pPr marL="171450" indent="-171450" algn="l">
                        <a:buSzPct val="75000"/>
                        <a:buFont typeface="Arial" panose="020B0604020202020204" pitchFamily="34" charset="0"/>
                        <a:buChar char="•"/>
                      </a:pPr>
                      <a:r>
                        <a:rPr lang="en-US" sz="1100" b="0" dirty="0">
                          <a:latin typeface="Arial" panose="020B0604020202020204" pitchFamily="34" charset="0"/>
                          <a:cs typeface="Arial" panose="020B0604020202020204" pitchFamily="34" charset="0"/>
                        </a:rPr>
                        <a:t>X-rays of individual teeth as necessary</a:t>
                      </a:r>
                    </a:p>
                    <a:p>
                      <a:pPr marL="171450" indent="-171450" algn="l">
                        <a:buSzPct val="75000"/>
                        <a:buFont typeface="Arial" panose="020B0604020202020204" pitchFamily="34" charset="0"/>
                        <a:buChar char="•"/>
                      </a:pPr>
                      <a:r>
                        <a:rPr lang="en-US" sz="1100" b="0" dirty="0">
                          <a:latin typeface="Arial" panose="020B0604020202020204" pitchFamily="34" charset="0"/>
                          <a:cs typeface="Arial" panose="020B0604020202020204" pitchFamily="34" charset="0"/>
                        </a:rPr>
                        <a:t>Brush biopsy once in a 12-month period</a:t>
                      </a:r>
                    </a:p>
                    <a:p>
                      <a:pPr algn="l"/>
                      <a:r>
                        <a:rPr lang="en-US" sz="600" b="1" dirty="0">
                          <a:latin typeface="Arial" panose="020B0604020202020204" pitchFamily="34" charset="0"/>
                          <a:cs typeface="Arial" panose="020B0604020202020204" pitchFamily="34" charset="0"/>
                        </a:rPr>
                        <a:t>    </a:t>
                      </a:r>
                    </a:p>
                    <a:p>
                      <a:pPr algn="l"/>
                      <a:r>
                        <a:rPr lang="en-US" sz="1100" b="1" dirty="0">
                          <a:latin typeface="Arial" panose="020B0604020202020204" pitchFamily="34" charset="0"/>
                          <a:cs typeface="Arial" panose="020B0604020202020204" pitchFamily="34" charset="0"/>
                        </a:rPr>
                        <a:t>PREVENTIVE:</a:t>
                      </a:r>
                    </a:p>
                    <a:p>
                      <a:pPr marL="171450" indent="-171450" algn="l">
                        <a:buSzPct val="75000"/>
                        <a:buFont typeface="Arial" panose="020B0604020202020204" pitchFamily="34" charset="0"/>
                        <a:buChar char="•"/>
                      </a:pPr>
                      <a:r>
                        <a:rPr lang="en-US" sz="1100" b="0" dirty="0">
                          <a:latin typeface="Arial" panose="020B0604020202020204" pitchFamily="34" charset="0"/>
                          <a:cs typeface="Arial" panose="020B0604020202020204" pitchFamily="34" charset="0"/>
                        </a:rPr>
                        <a:t>Cleanings twice in a 12-month period</a:t>
                      </a:r>
                    </a:p>
                    <a:p>
                      <a:pPr marL="171450" indent="-171450" algn="l">
                        <a:buSzPct val="75000"/>
                        <a:buFont typeface="Arial" panose="020B0604020202020204" pitchFamily="34" charset="0"/>
                        <a:buChar char="•"/>
                      </a:pPr>
                      <a:r>
                        <a:rPr lang="en-US" sz="1100" b="0" dirty="0">
                          <a:latin typeface="Arial" panose="020B0604020202020204" pitchFamily="34" charset="0"/>
                          <a:cs typeface="Arial" panose="020B0604020202020204" pitchFamily="34" charset="0"/>
                        </a:rPr>
                        <a:t>Fluoride twice in a 12-month period to age 15</a:t>
                      </a:r>
                    </a:p>
                    <a:p>
                      <a:pPr marL="171450" indent="-171450" algn="l">
                        <a:buSzPct val="75000"/>
                        <a:buFont typeface="Arial" panose="020B0604020202020204" pitchFamily="34" charset="0"/>
                        <a:buChar char="•"/>
                      </a:pPr>
                      <a:r>
                        <a:rPr lang="en-US" sz="1100" b="0" dirty="0">
                          <a:latin typeface="Arial" panose="020B0604020202020204" pitchFamily="34" charset="0"/>
                          <a:cs typeface="Arial" panose="020B0604020202020204" pitchFamily="34" charset="0"/>
                        </a:rPr>
                        <a:t>Sealant application to permanent molars, once in a life per tooth, for children to age 15</a:t>
                      </a:r>
                    </a:p>
                  </a:txBody>
                  <a:tcPr>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A1C1E7"/>
                    </a:solidFill>
                  </a:tcPr>
                </a:tc>
                <a:tc>
                  <a:txBody>
                    <a:bodyPr/>
                    <a:lstStyle/>
                    <a:p>
                      <a:pPr algn="l"/>
                      <a:r>
                        <a:rPr lang="en-US" sz="600" b="1" dirty="0">
                          <a:latin typeface="Arial" panose="020B0604020202020204" pitchFamily="34" charset="0"/>
                          <a:cs typeface="Arial" panose="020B0604020202020204" pitchFamily="34" charset="0"/>
                        </a:rPr>
                        <a:t>   </a:t>
                      </a:r>
                    </a:p>
                    <a:p>
                      <a:pPr algn="l"/>
                      <a:r>
                        <a:rPr lang="en-US" sz="1100" b="1" dirty="0">
                          <a:latin typeface="Arial" panose="020B0604020202020204" pitchFamily="34" charset="0"/>
                          <a:cs typeface="Arial" panose="020B0604020202020204" pitchFamily="34" charset="0"/>
                        </a:rPr>
                        <a:t>RESTORATIVE:</a:t>
                      </a:r>
                    </a:p>
                    <a:p>
                      <a:pPr marL="171450" indent="-171450" algn="l">
                        <a:buSzPct val="75000"/>
                        <a:buFont typeface="Arial" panose="020B0604020202020204" pitchFamily="34" charset="0"/>
                        <a:buChar char="•"/>
                      </a:pPr>
                      <a:r>
                        <a:rPr lang="en-US" sz="1100" b="0" dirty="0">
                          <a:latin typeface="Arial" panose="020B0604020202020204" pitchFamily="34" charset="0"/>
                          <a:cs typeface="Arial" panose="020B0604020202020204" pitchFamily="34" charset="0"/>
                        </a:rPr>
                        <a:t>Amalgam (silver) fillings; Composite (white) fillings</a:t>
                      </a:r>
                    </a:p>
                    <a:p>
                      <a:pPr algn="l"/>
                      <a:r>
                        <a:rPr lang="en-US" sz="600" b="1" dirty="0">
                          <a:latin typeface="Arial" panose="020B0604020202020204" pitchFamily="34" charset="0"/>
                          <a:cs typeface="Arial" panose="020B0604020202020204" pitchFamily="34" charset="0"/>
                        </a:rPr>
                        <a:t>   </a:t>
                      </a:r>
                    </a:p>
                    <a:p>
                      <a:pPr algn="l"/>
                      <a:r>
                        <a:rPr lang="en-US" sz="1100" b="1" dirty="0">
                          <a:latin typeface="Arial" panose="020B0604020202020204" pitchFamily="34" charset="0"/>
                          <a:cs typeface="Arial" panose="020B0604020202020204" pitchFamily="34" charset="0"/>
                        </a:rPr>
                        <a:t>ORAL SURGERY:</a:t>
                      </a:r>
                    </a:p>
                    <a:p>
                      <a:pPr marL="171450" indent="-171450" algn="l">
                        <a:buSzPct val="75000"/>
                        <a:buFont typeface="Arial" panose="020B0604020202020204" pitchFamily="34" charset="0"/>
                        <a:buChar char="•"/>
                      </a:pPr>
                      <a:r>
                        <a:rPr lang="en-US" sz="1100" b="0" dirty="0">
                          <a:latin typeface="Arial" panose="020B0604020202020204" pitchFamily="34" charset="0"/>
                          <a:cs typeface="Arial" panose="020B0604020202020204" pitchFamily="34" charset="0"/>
                        </a:rPr>
                        <a:t>Routine extractions</a:t>
                      </a:r>
                    </a:p>
                    <a:p>
                      <a:pPr algn="l"/>
                      <a:r>
                        <a:rPr lang="en-US" sz="600" b="1" dirty="0">
                          <a:latin typeface="Arial" panose="020B0604020202020204" pitchFamily="34" charset="0"/>
                          <a:cs typeface="Arial" panose="020B0604020202020204" pitchFamily="34" charset="0"/>
                        </a:rPr>
                        <a:t>    </a:t>
                      </a:r>
                    </a:p>
                    <a:p>
                      <a:pPr algn="l"/>
                      <a:r>
                        <a:rPr lang="en-US" sz="1100" b="1" dirty="0">
                          <a:latin typeface="Arial" panose="020B0604020202020204" pitchFamily="34" charset="0"/>
                          <a:cs typeface="Arial" panose="020B0604020202020204" pitchFamily="34" charset="0"/>
                        </a:rPr>
                        <a:t>ENDODONTICS:</a:t>
                      </a:r>
                    </a:p>
                    <a:p>
                      <a:pPr marL="171450" indent="-171450" algn="l">
                        <a:buSzPct val="75000"/>
                        <a:buFont typeface="Arial" panose="020B0604020202020204" pitchFamily="34" charset="0"/>
                        <a:buChar char="•"/>
                      </a:pPr>
                      <a:r>
                        <a:rPr lang="en-US" sz="1100" b="0" dirty="0">
                          <a:latin typeface="Arial" panose="020B0604020202020204" pitchFamily="34" charset="0"/>
                          <a:cs typeface="Arial" panose="020B0604020202020204" pitchFamily="34" charset="0"/>
                        </a:rPr>
                        <a:t>Root canal therapy</a:t>
                      </a:r>
                    </a:p>
                    <a:p>
                      <a:pPr algn="l"/>
                      <a:r>
                        <a:rPr lang="en-US" sz="600" b="1" dirty="0">
                          <a:latin typeface="Arial" panose="020B0604020202020204" pitchFamily="34" charset="0"/>
                          <a:cs typeface="Arial" panose="020B0604020202020204" pitchFamily="34" charset="0"/>
                        </a:rPr>
                        <a:t>    </a:t>
                      </a:r>
                    </a:p>
                    <a:p>
                      <a:pPr algn="l"/>
                      <a:r>
                        <a:rPr lang="en-US" sz="1100" b="1" dirty="0">
                          <a:latin typeface="Arial" panose="020B0604020202020204" pitchFamily="34" charset="0"/>
                          <a:cs typeface="Arial" panose="020B0604020202020204" pitchFamily="34" charset="0"/>
                        </a:rPr>
                        <a:t>PERIODONTICS:</a:t>
                      </a:r>
                    </a:p>
                    <a:p>
                      <a:pPr marL="171450" indent="-171450" algn="l">
                        <a:buSzPct val="75000"/>
                        <a:buFont typeface="Arial" panose="020B0604020202020204" pitchFamily="34" charset="0"/>
                        <a:buChar char="•"/>
                      </a:pPr>
                      <a:r>
                        <a:rPr lang="en-US" sz="1100" b="0" dirty="0">
                          <a:latin typeface="Arial" panose="020B0604020202020204" pitchFamily="34" charset="0"/>
                          <a:cs typeface="Arial" panose="020B0604020202020204" pitchFamily="34" charset="0"/>
                        </a:rPr>
                        <a:t>Treatment of gum disease</a:t>
                      </a:r>
                    </a:p>
                    <a:p>
                      <a:pPr marL="171450" indent="-171450" algn="l">
                        <a:buSzPct val="75000"/>
                        <a:buFont typeface="Arial" panose="020B0604020202020204" pitchFamily="34" charset="0"/>
                        <a:buChar char="•"/>
                      </a:pPr>
                      <a:r>
                        <a:rPr lang="en-US" sz="1100" b="0" dirty="0">
                          <a:latin typeface="Arial" panose="020B0604020202020204" pitchFamily="34" charset="0"/>
                          <a:cs typeface="Arial" panose="020B0604020202020204" pitchFamily="34" charset="0"/>
                        </a:rPr>
                        <a:t>Periodontal Cleaning (Maintenance procedures)</a:t>
                      </a:r>
                    </a:p>
                    <a:p>
                      <a:pPr algn="l"/>
                      <a:r>
                        <a:rPr lang="en-US" sz="1000" b="1" i="1" dirty="0">
                          <a:latin typeface="Arial" panose="020B0604020202020204" pitchFamily="34" charset="0"/>
                          <a:cs typeface="Arial" panose="020B0604020202020204" pitchFamily="34" charset="0"/>
                        </a:rPr>
                        <a:t>Note:</a:t>
                      </a:r>
                      <a:r>
                        <a:rPr lang="en-US" sz="1000" b="0" i="1" dirty="0">
                          <a:latin typeface="Arial" panose="020B0604020202020204" pitchFamily="34" charset="0"/>
                          <a:cs typeface="Arial" panose="020B0604020202020204" pitchFamily="34" charset="0"/>
                        </a:rPr>
                        <a:t>  Only two cleanings are covered in a 12-month period.  These may be any combination of routine (</a:t>
                      </a:r>
                      <a:r>
                        <a:rPr lang="en-US" sz="1000" b="0" i="1" dirty="0" err="1">
                          <a:latin typeface="Arial" panose="020B0604020202020204" pitchFamily="34" charset="0"/>
                          <a:cs typeface="Arial" panose="020B0604020202020204" pitchFamily="34" charset="0"/>
                        </a:rPr>
                        <a:t>Cov</a:t>
                      </a:r>
                      <a:r>
                        <a:rPr lang="en-US" sz="1000" b="0" i="1" dirty="0">
                          <a:latin typeface="Arial" panose="020B0604020202020204" pitchFamily="34" charset="0"/>
                          <a:cs typeface="Arial" panose="020B0604020202020204" pitchFamily="34" charset="0"/>
                        </a:rPr>
                        <a:t> A) or periodontal (</a:t>
                      </a:r>
                      <a:r>
                        <a:rPr lang="en-US" sz="1000" b="0" i="1" dirty="0" err="1">
                          <a:latin typeface="Arial" panose="020B0604020202020204" pitchFamily="34" charset="0"/>
                          <a:cs typeface="Arial" panose="020B0604020202020204" pitchFamily="34" charset="0"/>
                        </a:rPr>
                        <a:t>Cov</a:t>
                      </a:r>
                      <a:r>
                        <a:rPr lang="en-US" sz="1000" b="0" i="1" dirty="0">
                          <a:latin typeface="Arial" panose="020B0604020202020204" pitchFamily="34" charset="0"/>
                          <a:cs typeface="Arial" panose="020B0604020202020204" pitchFamily="34" charset="0"/>
                        </a:rPr>
                        <a:t> B)</a:t>
                      </a:r>
                    </a:p>
                    <a:p>
                      <a:pPr marL="171450" indent="-171450" algn="l">
                        <a:buSzPct val="75000"/>
                        <a:buFont typeface="Arial" panose="020B0604020202020204" pitchFamily="34" charset="0"/>
                        <a:buChar char="•"/>
                      </a:pPr>
                      <a:r>
                        <a:rPr lang="en-US" sz="1100" b="0" dirty="0">
                          <a:latin typeface="Arial" panose="020B0604020202020204" pitchFamily="34" charset="0"/>
                          <a:cs typeface="Arial" panose="020B0604020202020204" pitchFamily="34" charset="0"/>
                        </a:rPr>
                        <a:t>Space maintainers to age 15</a:t>
                      </a:r>
                    </a:p>
                    <a:p>
                      <a:pPr marL="171450" indent="-171450" algn="l">
                        <a:buSzPct val="75000"/>
                        <a:buFont typeface="Arial" panose="020B0604020202020204" pitchFamily="34" charset="0"/>
                        <a:buChar char="•"/>
                      </a:pPr>
                      <a:r>
                        <a:rPr lang="en-US" sz="1100" b="0" dirty="0">
                          <a:latin typeface="Arial" panose="020B0604020202020204" pitchFamily="34" charset="0"/>
                          <a:cs typeface="Arial" panose="020B0604020202020204" pitchFamily="34" charset="0"/>
                        </a:rPr>
                        <a:t>Full-mouth/panoramic x-rays once in a 5-year period</a:t>
                      </a:r>
                    </a:p>
                    <a:p>
                      <a:pPr algn="l"/>
                      <a:r>
                        <a:rPr lang="en-US" sz="800" b="0" dirty="0">
                          <a:latin typeface="Arial" panose="020B0604020202020204" pitchFamily="34" charset="0"/>
                          <a:cs typeface="Arial" panose="020B0604020202020204" pitchFamily="34" charset="0"/>
                        </a:rPr>
                        <a:t>  </a:t>
                      </a:r>
                    </a:p>
                    <a:p>
                      <a:pPr algn="ctr"/>
                      <a:r>
                        <a:rPr lang="en-US" sz="1050" b="1" dirty="0">
                          <a:latin typeface="Arial" panose="020B0604020202020204" pitchFamily="34" charset="0"/>
                          <a:cs typeface="Arial" panose="020B0604020202020204" pitchFamily="34" charset="0"/>
                        </a:rPr>
                        <a:t>EMERGENCY PALLIATIVE TREATMENT</a:t>
                      </a:r>
                    </a:p>
                    <a:p>
                      <a:pPr algn="ctr"/>
                      <a:r>
                        <a:rPr lang="en-US" sz="400" b="1" dirty="0">
                          <a:latin typeface="Arial" panose="020B0604020202020204" pitchFamily="34" charset="0"/>
                          <a:cs typeface="Arial" panose="020B0604020202020204" pitchFamily="34" charset="0"/>
                        </a:rPr>
                        <a:t>   </a:t>
                      </a:r>
                      <a:endParaRPr lang="en-US" dirty="0"/>
                    </a:p>
                  </a:txBody>
                  <a:tcPr>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A1C1E7"/>
                    </a:solidFill>
                  </a:tcPr>
                </a:tc>
                <a:tc>
                  <a:txBody>
                    <a:bodyPr/>
                    <a:lstStyle/>
                    <a:p>
                      <a:pPr algn="l"/>
                      <a:r>
                        <a:rPr lang="en-US" sz="600" b="1" baseline="0" dirty="0">
                          <a:solidFill>
                            <a:schemeClr val="tx1"/>
                          </a:solidFill>
                          <a:latin typeface="Arial" panose="020B0604020202020204" pitchFamily="34" charset="0"/>
                          <a:cs typeface="Arial" panose="020B0604020202020204" pitchFamily="34" charset="0"/>
                        </a:rPr>
                        <a:t>   </a:t>
                      </a:r>
                    </a:p>
                    <a:p>
                      <a:pPr algn="l"/>
                      <a:r>
                        <a:rPr lang="en-US" sz="1100" b="1" baseline="0" dirty="0">
                          <a:solidFill>
                            <a:schemeClr val="tx1"/>
                          </a:solidFill>
                          <a:latin typeface="Arial" panose="020B0604020202020204" pitchFamily="34" charset="0"/>
                          <a:cs typeface="Arial" panose="020B0604020202020204" pitchFamily="34" charset="0"/>
                        </a:rPr>
                        <a:t>PROSTHODONTICS:</a:t>
                      </a:r>
                    </a:p>
                    <a:p>
                      <a:pPr marL="171450" indent="-171450" algn="l">
                        <a:buSzPct val="75000"/>
                        <a:buFont typeface="Arial" panose="020B0604020202020204" pitchFamily="34" charset="0"/>
                        <a:buChar char="•"/>
                      </a:pPr>
                      <a:r>
                        <a:rPr lang="en-US" sz="1100" baseline="0" dirty="0">
                          <a:solidFill>
                            <a:schemeClr val="tx1"/>
                          </a:solidFill>
                          <a:latin typeface="Arial" panose="020B0604020202020204" pitchFamily="34" charset="0"/>
                          <a:cs typeface="Arial" panose="020B0604020202020204" pitchFamily="34" charset="0"/>
                        </a:rPr>
                        <a:t>Removable and fixed partial dentures (bridge); complete dentures</a:t>
                      </a:r>
                    </a:p>
                    <a:p>
                      <a:pPr marL="171450" indent="-171450" algn="l">
                        <a:buSzPct val="75000"/>
                        <a:buFont typeface="Arial" panose="020B0604020202020204" pitchFamily="34" charset="0"/>
                        <a:buChar char="•"/>
                      </a:pPr>
                      <a:r>
                        <a:rPr lang="en-US" sz="1100" baseline="0" dirty="0">
                          <a:solidFill>
                            <a:schemeClr val="tx1"/>
                          </a:solidFill>
                          <a:latin typeface="Arial" panose="020B0604020202020204" pitchFamily="34" charset="0"/>
                          <a:cs typeface="Arial" panose="020B0604020202020204" pitchFamily="34" charset="0"/>
                        </a:rPr>
                        <a:t>Rebase &amp; reline </a:t>
                      </a:r>
                      <a:r>
                        <a:rPr lang="en-US" sz="1050" baseline="0" dirty="0">
                          <a:solidFill>
                            <a:schemeClr val="tx1"/>
                          </a:solidFill>
                          <a:latin typeface="Arial" panose="020B0604020202020204" pitchFamily="34" charset="0"/>
                          <a:cs typeface="Arial" panose="020B0604020202020204" pitchFamily="34" charset="0"/>
                        </a:rPr>
                        <a:t>(dentures)</a:t>
                      </a:r>
                    </a:p>
                    <a:p>
                      <a:pPr marL="171450" indent="-171450" algn="l">
                        <a:buSzPct val="75000"/>
                        <a:buFont typeface="Arial" panose="020B0604020202020204" pitchFamily="34" charset="0"/>
                        <a:buChar char="•"/>
                      </a:pPr>
                      <a:r>
                        <a:rPr lang="en-US" sz="1050" baseline="0" dirty="0">
                          <a:solidFill>
                            <a:schemeClr val="tx1"/>
                          </a:solidFill>
                          <a:latin typeface="Arial" panose="020B0604020202020204" pitchFamily="34" charset="0"/>
                          <a:cs typeface="Arial" panose="020B0604020202020204" pitchFamily="34" charset="0"/>
                        </a:rPr>
                        <a:t>Crowns</a:t>
                      </a:r>
                    </a:p>
                    <a:p>
                      <a:pPr marL="171450" indent="-171450" algn="l">
                        <a:buSzPct val="75000"/>
                        <a:buFont typeface="Arial" panose="020B0604020202020204" pitchFamily="34" charset="0"/>
                        <a:buChar char="•"/>
                      </a:pPr>
                      <a:r>
                        <a:rPr lang="en-US" sz="1050" baseline="0" dirty="0" err="1">
                          <a:solidFill>
                            <a:schemeClr val="tx1"/>
                          </a:solidFill>
                          <a:latin typeface="Arial" panose="020B0604020202020204" pitchFamily="34" charset="0"/>
                          <a:cs typeface="Arial" panose="020B0604020202020204" pitchFamily="34" charset="0"/>
                        </a:rPr>
                        <a:t>Onlays</a:t>
                      </a:r>
                      <a:endParaRPr lang="en-US" sz="1050" baseline="0" dirty="0">
                        <a:solidFill>
                          <a:schemeClr val="tx1"/>
                        </a:solidFill>
                        <a:latin typeface="Arial" panose="020B0604020202020204" pitchFamily="34" charset="0"/>
                        <a:cs typeface="Arial" panose="020B0604020202020204" pitchFamily="34" charset="0"/>
                      </a:endParaRPr>
                    </a:p>
                    <a:p>
                      <a:pPr marL="171450" indent="-171450" algn="l">
                        <a:buSzPct val="75000"/>
                        <a:buFont typeface="Arial" panose="020B0604020202020204" pitchFamily="34" charset="0"/>
                        <a:buChar char="•"/>
                      </a:pPr>
                      <a:r>
                        <a:rPr lang="en-US" sz="1050" baseline="0" dirty="0">
                          <a:solidFill>
                            <a:schemeClr val="tx1"/>
                          </a:solidFill>
                          <a:latin typeface="Arial" panose="020B0604020202020204" pitchFamily="34" charset="0"/>
                          <a:cs typeface="Arial" panose="020B0604020202020204" pitchFamily="34" charset="0"/>
                        </a:rPr>
                        <a:t>Implants</a:t>
                      </a:r>
                    </a:p>
                    <a:p>
                      <a:pPr algn="l"/>
                      <a:r>
                        <a:rPr lang="en-US" sz="600" b="1" baseline="0" dirty="0">
                          <a:solidFill>
                            <a:schemeClr val="tx1"/>
                          </a:solidFill>
                          <a:latin typeface="Arial" panose="020B0604020202020204" pitchFamily="34" charset="0"/>
                          <a:cs typeface="Arial" panose="020B0604020202020204" pitchFamily="34" charset="0"/>
                        </a:rPr>
                        <a:t>    </a:t>
                      </a:r>
                    </a:p>
                    <a:p>
                      <a:pPr algn="l"/>
                      <a:r>
                        <a:rPr lang="en-US" sz="1050" b="1" baseline="0" dirty="0">
                          <a:solidFill>
                            <a:schemeClr val="tx1"/>
                          </a:solidFill>
                          <a:latin typeface="Arial" panose="020B0604020202020204" pitchFamily="34" charset="0"/>
                          <a:cs typeface="Arial" panose="020B0604020202020204" pitchFamily="34" charset="0"/>
                        </a:rPr>
                        <a:t>DENTURE REPAIR:</a:t>
                      </a:r>
                    </a:p>
                    <a:p>
                      <a:pPr marL="171450" indent="-171450" algn="l">
                        <a:buSzPct val="75000"/>
                        <a:buFont typeface="Arial" panose="020B0604020202020204" pitchFamily="34" charset="0"/>
                        <a:buChar char="•"/>
                      </a:pPr>
                      <a:r>
                        <a:rPr lang="en-US" sz="1050" baseline="0" dirty="0">
                          <a:solidFill>
                            <a:schemeClr val="tx1"/>
                          </a:solidFill>
                          <a:latin typeface="Arial" panose="020B0604020202020204" pitchFamily="34" charset="0"/>
                          <a:cs typeface="Arial" panose="020B0604020202020204" pitchFamily="34" charset="0"/>
                        </a:rPr>
                        <a:t>Repair of removable denture to its original condition</a:t>
                      </a:r>
                    </a:p>
                    <a:p>
                      <a:pPr algn="l"/>
                      <a:r>
                        <a:rPr lang="en-US" sz="600" b="1" baseline="0" dirty="0">
                          <a:solidFill>
                            <a:schemeClr val="tx1"/>
                          </a:solidFill>
                          <a:latin typeface="Arial" panose="020B0604020202020204" pitchFamily="34" charset="0"/>
                          <a:cs typeface="Arial" panose="020B0604020202020204" pitchFamily="34" charset="0"/>
                        </a:rPr>
                        <a:t>    </a:t>
                      </a:r>
                    </a:p>
                    <a:p>
                      <a:pPr algn="l"/>
                      <a:r>
                        <a:rPr lang="en-US" sz="1050" b="1" baseline="0" dirty="0">
                          <a:solidFill>
                            <a:schemeClr val="tx1"/>
                          </a:solidFill>
                          <a:latin typeface="Arial" panose="020B0604020202020204" pitchFamily="34" charset="0"/>
                          <a:cs typeface="Arial" panose="020B0604020202020204" pitchFamily="34" charset="0"/>
                        </a:rPr>
                        <a:t>ORAL SURGERY:</a:t>
                      </a:r>
                    </a:p>
                    <a:p>
                      <a:pPr marL="171450" indent="-171450" algn="l">
                        <a:buSzPct val="75000"/>
                        <a:buFont typeface="Arial" panose="020B0604020202020204" pitchFamily="34" charset="0"/>
                        <a:buChar char="•"/>
                      </a:pPr>
                      <a:r>
                        <a:rPr lang="en-US" sz="1050" baseline="0" dirty="0">
                          <a:solidFill>
                            <a:schemeClr val="tx1"/>
                          </a:solidFill>
                          <a:latin typeface="Arial" panose="020B0604020202020204" pitchFamily="34" charset="0"/>
                          <a:cs typeface="Arial" panose="020B0604020202020204" pitchFamily="34" charset="0"/>
                        </a:rPr>
                        <a:t>Complex extractions and other surgical procedures</a:t>
                      </a:r>
                    </a:p>
                    <a:p>
                      <a:pPr algn="l"/>
                      <a:r>
                        <a:rPr lang="en-US" sz="600" b="1" baseline="0" dirty="0">
                          <a:solidFill>
                            <a:schemeClr val="tx1"/>
                          </a:solidFill>
                          <a:latin typeface="Arial" panose="020B0604020202020204" pitchFamily="34" charset="0"/>
                          <a:cs typeface="Arial" panose="020B0604020202020204" pitchFamily="34" charset="0"/>
                        </a:rPr>
                        <a:t>   </a:t>
                      </a:r>
                    </a:p>
                    <a:p>
                      <a:pPr algn="l"/>
                      <a:r>
                        <a:rPr lang="en-US" sz="1050" b="1" baseline="0" dirty="0">
                          <a:solidFill>
                            <a:schemeClr val="tx1"/>
                          </a:solidFill>
                          <a:latin typeface="Arial" panose="020B0604020202020204" pitchFamily="34" charset="0"/>
                          <a:cs typeface="Arial" panose="020B0604020202020204" pitchFamily="34" charset="0"/>
                        </a:rPr>
                        <a:t>CROWN LENGTHENING:</a:t>
                      </a:r>
                    </a:p>
                    <a:p>
                      <a:pPr marL="171450" indent="-171450" algn="l">
                        <a:buSzPct val="75000"/>
                        <a:buFont typeface="Arial" panose="020B0604020202020204" pitchFamily="34" charset="0"/>
                        <a:buChar char="•"/>
                      </a:pPr>
                      <a:r>
                        <a:rPr lang="en-US" sz="1050" baseline="0" dirty="0">
                          <a:solidFill>
                            <a:schemeClr val="tx1"/>
                          </a:solidFill>
                          <a:latin typeface="Arial" panose="020B0604020202020204" pitchFamily="34" charset="0"/>
                          <a:cs typeface="Arial" panose="020B0604020202020204" pitchFamily="34" charset="0"/>
                        </a:rPr>
                        <a:t>Clinical crown lengthening once in a lifetime per site</a:t>
                      </a:r>
                      <a:endParaRPr lang="en-US" dirty="0"/>
                    </a:p>
                  </a:txBody>
                  <a:tcPr>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solidFill>
                      <a:srgbClr val="A1C1E7"/>
                    </a:solidFill>
                  </a:tcPr>
                </a:tc>
                <a:extLst>
                  <a:ext uri="{0D108BD9-81ED-4DB2-BD59-A6C34878D82A}">
                    <a16:rowId xmlns:a16="http://schemas.microsoft.com/office/drawing/2014/main" val="3901902605"/>
                  </a:ext>
                </a:extLst>
              </a:tr>
              <a:tr h="491729">
                <a:tc gridSpan="3">
                  <a:txBody>
                    <a:bodyPr/>
                    <a:lstStyle/>
                    <a:p>
                      <a:pPr algn="l"/>
                      <a:r>
                        <a:rPr lang="en-US" sz="200" b="1" dirty="0">
                          <a:latin typeface="Arial" panose="020B0604020202020204" pitchFamily="34" charset="0"/>
                          <a:cs typeface="Arial" panose="020B0604020202020204" pitchFamily="34" charset="0"/>
                        </a:rPr>
                        <a:t>         </a:t>
                      </a:r>
                    </a:p>
                    <a:p>
                      <a:pPr algn="l"/>
                      <a:r>
                        <a:rPr lang="en-US" sz="1100" b="1" dirty="0">
                          <a:latin typeface="Arial" panose="020B0604020202020204" pitchFamily="34" charset="0"/>
                          <a:cs typeface="Arial" panose="020B0604020202020204" pitchFamily="34" charset="0"/>
                        </a:rPr>
                        <a:t>Calendar Year Maximum:</a:t>
                      </a:r>
                    </a:p>
                    <a:p>
                      <a:pPr algn="ctr"/>
                      <a:r>
                        <a:rPr lang="en-US" sz="1100" b="0" dirty="0">
                          <a:latin typeface="Arial" panose="020B0604020202020204" pitchFamily="34" charset="0"/>
                          <a:cs typeface="Arial" panose="020B0604020202020204" pitchFamily="34" charset="0"/>
                        </a:rPr>
                        <a:t>$2,000 per Person (up to $4,000 with Double-Up Max)</a:t>
                      </a:r>
                    </a:p>
                    <a:p>
                      <a:pPr algn="ctr"/>
                      <a:endParaRPr lang="en-US" sz="1100" b="0" dirty="0">
                        <a:latin typeface="Arial" panose="020B0604020202020204" pitchFamily="34" charset="0"/>
                        <a:cs typeface="Arial" panose="020B0604020202020204" pitchFamily="34" charset="0"/>
                      </a:endParaRPr>
                    </a:p>
                  </a:txBody>
                  <a:tcPr>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solidFill>
                      <a:srgbClr val="CADC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5807963"/>
                  </a:ext>
                </a:extLst>
              </a:tr>
            </a:tbl>
          </a:graphicData>
        </a:graphic>
      </p:graphicFrame>
      <p:pic>
        <p:nvPicPr>
          <p:cNvPr id="14" name="Picture 13">
            <a:extLst>
              <a:ext uri="{FF2B5EF4-FFF2-40B4-BE49-F238E27FC236}">
                <a16:creationId xmlns:a16="http://schemas.microsoft.com/office/drawing/2014/main" id="{3977A24F-C3DC-46A9-8A1C-F29153139BAC}"/>
              </a:ext>
            </a:extLst>
          </p:cNvPr>
          <p:cNvPicPr>
            <a:picLocks noChangeAspect="1"/>
          </p:cNvPicPr>
          <p:nvPr/>
        </p:nvPicPr>
        <p:blipFill>
          <a:blip r:embed="rId3"/>
          <a:stretch>
            <a:fillRect/>
          </a:stretch>
        </p:blipFill>
        <p:spPr>
          <a:xfrm>
            <a:off x="533400" y="8646881"/>
            <a:ext cx="1666810" cy="497555"/>
          </a:xfrm>
          <a:prstGeom prst="rect">
            <a:avLst/>
          </a:prstGeom>
        </p:spPr>
      </p:pic>
      <p:sp>
        <p:nvSpPr>
          <p:cNvPr id="2" name="Rectangle 1">
            <a:extLst>
              <a:ext uri="{FF2B5EF4-FFF2-40B4-BE49-F238E27FC236}">
                <a16:creationId xmlns:a16="http://schemas.microsoft.com/office/drawing/2014/main" id="{6D60195C-2C48-4FFD-B9AA-14ED57238FB6}"/>
              </a:ext>
            </a:extLst>
          </p:cNvPr>
          <p:cNvSpPr/>
          <p:nvPr/>
        </p:nvSpPr>
        <p:spPr bwMode="auto">
          <a:xfrm>
            <a:off x="419113" y="1231750"/>
            <a:ext cx="6898740" cy="6614160"/>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7" name="Picture 6">
            <a:extLst>
              <a:ext uri="{FF2B5EF4-FFF2-40B4-BE49-F238E27FC236}">
                <a16:creationId xmlns:a16="http://schemas.microsoft.com/office/drawing/2014/main" id="{923C1DDB-2B76-49E3-BB77-75CAF8A7685E}"/>
              </a:ext>
            </a:extLst>
          </p:cNvPr>
          <p:cNvPicPr>
            <a:picLocks noChangeAspect="1"/>
          </p:cNvPicPr>
          <p:nvPr/>
        </p:nvPicPr>
        <p:blipFill>
          <a:blip r:embed="rId4"/>
          <a:stretch>
            <a:fillRect/>
          </a:stretch>
        </p:blipFill>
        <p:spPr>
          <a:xfrm>
            <a:off x="2386127" y="8409853"/>
            <a:ext cx="4944285" cy="908383"/>
          </a:xfrm>
          <a:prstGeom prst="rect">
            <a:avLst/>
          </a:prstGeom>
        </p:spPr>
      </p:pic>
      <p:sp>
        <p:nvSpPr>
          <p:cNvPr id="12" name="TextBox 11">
            <a:extLst>
              <a:ext uri="{FF2B5EF4-FFF2-40B4-BE49-F238E27FC236}">
                <a16:creationId xmlns:a16="http://schemas.microsoft.com/office/drawing/2014/main" id="{41C41ACF-9813-4E10-8811-23ABD7BDCF0C}"/>
              </a:ext>
            </a:extLst>
          </p:cNvPr>
          <p:cNvSpPr txBox="1"/>
          <p:nvPr/>
        </p:nvSpPr>
        <p:spPr>
          <a:xfrm>
            <a:off x="349753" y="9445331"/>
            <a:ext cx="7037460" cy="261610"/>
          </a:xfrm>
          <a:prstGeom prst="rect">
            <a:avLst/>
          </a:prstGeom>
          <a:noFill/>
        </p:spPr>
        <p:txBody>
          <a:bodyPr wrap="square" rtlCol="0">
            <a:spAutoFit/>
          </a:bodyPr>
          <a:lstStyle/>
          <a:p>
            <a:pPr algn="r"/>
            <a:r>
              <a:rPr lang="en-US" sz="1100" dirty="0">
                <a:solidFill>
                  <a:schemeClr val="bg1"/>
                </a:solidFill>
                <a:latin typeface="Arial" panose="020B0604020202020204" pitchFamily="34" charset="0"/>
                <a:cs typeface="Arial" panose="020B0604020202020204" pitchFamily="34" charset="0"/>
              </a:rPr>
              <a:t>Medical    |    Dental     |     Vision     |     Life     |     Disability     |     Retirement                  7</a:t>
            </a:r>
            <a:r>
              <a:rPr lang="en-US" sz="1100" dirty="0">
                <a:solidFill>
                  <a:srgbClr val="17375E"/>
                </a:solidFill>
                <a:latin typeface="Arial" panose="020B0604020202020204" pitchFamily="34" charset="0"/>
                <a:cs typeface="Arial" panose="020B0604020202020204" pitchFamily="34" charset="0"/>
              </a:rPr>
              <a:t>xxxxxxxxxxxx</a:t>
            </a:r>
            <a:r>
              <a:rPr lang="en-US" sz="11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54721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21F2058-38FA-45FD-A325-AEFB55C54F78}"/>
              </a:ext>
            </a:extLst>
          </p:cNvPr>
          <p:cNvSpPr>
            <a:spLocks noChangeArrowheads="1"/>
          </p:cNvSpPr>
          <p:nvPr/>
        </p:nvSpPr>
        <p:spPr bwMode="auto">
          <a:xfrm>
            <a:off x="367470" y="437752"/>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9" name="Rectangle 8">
            <a:extLst>
              <a:ext uri="{FF2B5EF4-FFF2-40B4-BE49-F238E27FC236}">
                <a16:creationId xmlns:a16="http://schemas.microsoft.com/office/drawing/2014/main" id="{76041710-613A-4753-9A86-8154E25EA4D0}"/>
              </a:ext>
            </a:extLst>
          </p:cNvPr>
          <p:cNvSpPr/>
          <p:nvPr/>
        </p:nvSpPr>
        <p:spPr bwMode="auto">
          <a:xfrm>
            <a:off x="371837" y="9341096"/>
            <a:ext cx="7037460" cy="425705"/>
          </a:xfrm>
          <a:prstGeom prst="rect">
            <a:avLst/>
          </a:prstGeom>
          <a:solidFill>
            <a:srgbClr val="17375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TextBox 14">
            <a:extLst>
              <a:ext uri="{FF2B5EF4-FFF2-40B4-BE49-F238E27FC236}">
                <a16:creationId xmlns:a16="http://schemas.microsoft.com/office/drawing/2014/main" id="{3CFF2595-85B6-4DE5-B343-A67FDD20AEE3}"/>
              </a:ext>
            </a:extLst>
          </p:cNvPr>
          <p:cNvSpPr txBox="1"/>
          <p:nvPr/>
        </p:nvSpPr>
        <p:spPr>
          <a:xfrm>
            <a:off x="377188" y="528975"/>
            <a:ext cx="7009290" cy="400110"/>
          </a:xfrm>
          <a:prstGeom prst="rect">
            <a:avLst/>
          </a:prstGeom>
          <a:noFill/>
        </p:spPr>
        <p:txBody>
          <a:bodyPr wrap="square" rtlCol="0">
            <a:spAutoFit/>
          </a:bodyPr>
          <a:lstStyle/>
          <a:p>
            <a:r>
              <a:rPr lang="en-US" sz="2000" dirty="0">
                <a:solidFill>
                  <a:srgbClr val="214B7D"/>
                </a:solidFill>
                <a:latin typeface="Arial" panose="020B0604020202020204" pitchFamily="34" charset="0"/>
                <a:cs typeface="Arial" panose="020B0604020202020204" pitchFamily="34" charset="0"/>
              </a:rPr>
              <a:t>Dental Wellness</a:t>
            </a:r>
          </a:p>
        </p:txBody>
      </p:sp>
      <p:sp>
        <p:nvSpPr>
          <p:cNvPr id="11" name="object 5">
            <a:extLst>
              <a:ext uri="{FF2B5EF4-FFF2-40B4-BE49-F238E27FC236}">
                <a16:creationId xmlns:a16="http://schemas.microsoft.com/office/drawing/2014/main" id="{2F0C6BD5-E635-480F-BD5A-294A8D7FE38E}"/>
              </a:ext>
            </a:extLst>
          </p:cNvPr>
          <p:cNvSpPr txBox="1"/>
          <p:nvPr/>
        </p:nvSpPr>
        <p:spPr>
          <a:xfrm>
            <a:off x="719352" y="1352964"/>
            <a:ext cx="6675859" cy="2931572"/>
          </a:xfrm>
          <a:prstGeom prst="rect">
            <a:avLst/>
          </a:prstGeom>
        </p:spPr>
        <p:txBody>
          <a:bodyPr vert="horz" wrap="square" lIns="0" tIns="0" rIns="0" bIns="0" rtlCol="0">
            <a:spAutoFit/>
          </a:bodyPr>
          <a:lstStyle/>
          <a:p>
            <a:pPr marL="749935" marR="81280" algn="just">
              <a:lnSpc>
                <a:spcPct val="100000"/>
              </a:lnSpc>
            </a:pPr>
            <a:r>
              <a:rPr lang="en-US" sz="1200" dirty="0">
                <a:latin typeface="Calibri"/>
                <a:cs typeface="Calibri"/>
              </a:rPr>
              <a:t>         </a:t>
            </a:r>
            <a:r>
              <a:rPr sz="1200" dirty="0">
                <a:latin typeface="Calibri"/>
                <a:cs typeface="Calibri"/>
              </a:rPr>
              <a:t>A </a:t>
            </a:r>
            <a:r>
              <a:rPr sz="1200" spc="-5" dirty="0">
                <a:latin typeface="Calibri"/>
                <a:cs typeface="Calibri"/>
              </a:rPr>
              <a:t>healthy mouth </a:t>
            </a:r>
            <a:r>
              <a:rPr sz="1200" dirty="0">
                <a:latin typeface="Calibri"/>
                <a:cs typeface="Calibri"/>
              </a:rPr>
              <a:t>is part </a:t>
            </a:r>
            <a:r>
              <a:rPr sz="1200" spc="-5" dirty="0">
                <a:latin typeface="Calibri"/>
                <a:cs typeface="Calibri"/>
              </a:rPr>
              <a:t>of </a:t>
            </a:r>
            <a:r>
              <a:rPr sz="1200" dirty="0">
                <a:latin typeface="Calibri"/>
                <a:cs typeface="Calibri"/>
              </a:rPr>
              <a:t>a </a:t>
            </a:r>
            <a:r>
              <a:rPr sz="1200" spc="-5" dirty="0">
                <a:latin typeface="Calibri"/>
                <a:cs typeface="Calibri"/>
              </a:rPr>
              <a:t>healthy life, </a:t>
            </a:r>
            <a:r>
              <a:rPr sz="1200" dirty="0">
                <a:latin typeface="Calibri"/>
                <a:cs typeface="Calibri"/>
              </a:rPr>
              <a:t>and </a:t>
            </a:r>
            <a:r>
              <a:rPr sz="1200" spc="-5" dirty="0">
                <a:latin typeface="Calibri"/>
                <a:cs typeface="Calibri"/>
              </a:rPr>
              <a:t>Northeast </a:t>
            </a:r>
            <a:r>
              <a:rPr sz="1200" dirty="0">
                <a:latin typeface="Calibri"/>
                <a:cs typeface="Calibri"/>
              </a:rPr>
              <a:t>Delta </a:t>
            </a:r>
            <a:r>
              <a:rPr sz="1200" spc="-15" dirty="0">
                <a:latin typeface="Calibri"/>
                <a:cs typeface="Calibri"/>
              </a:rPr>
              <a:t>Dental’s </a:t>
            </a:r>
            <a:r>
              <a:rPr sz="1200" spc="-5" dirty="0">
                <a:latin typeface="Calibri"/>
                <a:cs typeface="Calibri"/>
              </a:rPr>
              <a:t>innovative </a:t>
            </a:r>
            <a:r>
              <a:rPr sz="1200" spc="-10" dirty="0">
                <a:latin typeface="Calibri"/>
                <a:cs typeface="Calibri"/>
              </a:rPr>
              <a:t>HOW  </a:t>
            </a:r>
            <a:endParaRPr lang="en-US" sz="1200" spc="-10" dirty="0">
              <a:latin typeface="Calibri"/>
              <a:cs typeface="Calibri"/>
            </a:endParaRPr>
          </a:p>
          <a:p>
            <a:pPr marL="749935" marR="81280" algn="just">
              <a:lnSpc>
                <a:spcPct val="100000"/>
              </a:lnSpc>
            </a:pPr>
            <a:r>
              <a:rPr lang="en-US" sz="1200" spc="-10" dirty="0">
                <a:latin typeface="Calibri"/>
                <a:cs typeface="Calibri"/>
              </a:rPr>
              <a:t>         </a:t>
            </a:r>
            <a:r>
              <a:rPr sz="1200" spc="-10" dirty="0">
                <a:latin typeface="Calibri"/>
                <a:cs typeface="Calibri"/>
              </a:rPr>
              <a:t>program works </a:t>
            </a:r>
            <a:r>
              <a:rPr sz="1200" spc="-5" dirty="0">
                <a:latin typeface="Calibri"/>
                <a:cs typeface="Calibri"/>
              </a:rPr>
              <a:t>with your dental benefits to </a:t>
            </a:r>
            <a:r>
              <a:rPr sz="1200" dirty="0">
                <a:latin typeface="Calibri"/>
                <a:cs typeface="Calibri"/>
              </a:rPr>
              <a:t>help </a:t>
            </a:r>
            <a:r>
              <a:rPr sz="1200" spc="-10" dirty="0">
                <a:latin typeface="Calibri"/>
                <a:cs typeface="Calibri"/>
              </a:rPr>
              <a:t>you </a:t>
            </a:r>
            <a:r>
              <a:rPr sz="1200" spc="-5" dirty="0">
                <a:latin typeface="Calibri"/>
                <a:cs typeface="Calibri"/>
              </a:rPr>
              <a:t>achieve </a:t>
            </a:r>
            <a:r>
              <a:rPr sz="1200" dirty="0">
                <a:latin typeface="Calibri"/>
                <a:cs typeface="Calibri"/>
              </a:rPr>
              <a:t>and </a:t>
            </a:r>
            <a:r>
              <a:rPr sz="1200" spc="-5" dirty="0">
                <a:latin typeface="Calibri"/>
                <a:cs typeface="Calibri"/>
              </a:rPr>
              <a:t>maintain better </a:t>
            </a:r>
            <a:r>
              <a:rPr sz="1200" spc="-10" dirty="0">
                <a:latin typeface="Calibri"/>
                <a:cs typeface="Calibri"/>
              </a:rPr>
              <a:t>oral  </a:t>
            </a:r>
            <a:endParaRPr lang="en-US" sz="1200" spc="-10" dirty="0">
              <a:latin typeface="Calibri"/>
              <a:cs typeface="Calibri"/>
            </a:endParaRPr>
          </a:p>
          <a:p>
            <a:pPr marL="749935" marR="81280" algn="just">
              <a:lnSpc>
                <a:spcPct val="100000"/>
              </a:lnSpc>
            </a:pPr>
            <a:r>
              <a:rPr lang="en-US" sz="1200" spc="-10" dirty="0">
                <a:latin typeface="Calibri"/>
                <a:cs typeface="Calibri"/>
              </a:rPr>
              <a:t>         </a:t>
            </a:r>
            <a:r>
              <a:rPr sz="1200" spc="-5" dirty="0">
                <a:latin typeface="Calibri"/>
                <a:cs typeface="Calibri"/>
              </a:rPr>
              <a:t>wellness. </a:t>
            </a:r>
            <a:r>
              <a:rPr sz="1200" spc="-10" dirty="0">
                <a:latin typeface="Calibri"/>
                <a:cs typeface="Calibri"/>
              </a:rPr>
              <a:t>HOW </a:t>
            </a:r>
            <a:r>
              <a:rPr sz="1200" dirty="0">
                <a:latin typeface="Calibri"/>
                <a:cs typeface="Calibri"/>
              </a:rPr>
              <a:t>is all about </a:t>
            </a:r>
            <a:r>
              <a:rPr sz="1200" spc="-10" dirty="0">
                <a:latin typeface="Calibri"/>
                <a:cs typeface="Calibri"/>
              </a:rPr>
              <a:t>you </a:t>
            </a:r>
            <a:r>
              <a:rPr sz="1200" spc="-5" dirty="0">
                <a:latin typeface="Calibri"/>
                <a:cs typeface="Calibri"/>
              </a:rPr>
              <a:t>because </a:t>
            </a:r>
            <a:r>
              <a:rPr sz="1200" spc="-10" dirty="0">
                <a:latin typeface="Calibri"/>
                <a:cs typeface="Calibri"/>
              </a:rPr>
              <a:t>it’s </a:t>
            </a:r>
            <a:r>
              <a:rPr sz="1200" spc="-5" dirty="0">
                <a:latin typeface="Calibri"/>
                <a:cs typeface="Calibri"/>
              </a:rPr>
              <a:t>based on your </a:t>
            </a:r>
            <a:r>
              <a:rPr sz="1200" dirty="0">
                <a:latin typeface="Calibri"/>
                <a:cs typeface="Calibri"/>
              </a:rPr>
              <a:t>specific </a:t>
            </a:r>
            <a:r>
              <a:rPr sz="1200" spc="-5" dirty="0">
                <a:latin typeface="Calibri"/>
                <a:cs typeface="Calibri"/>
              </a:rPr>
              <a:t>oral </a:t>
            </a:r>
            <a:r>
              <a:rPr sz="1200" dirty="0">
                <a:latin typeface="Calibri"/>
                <a:cs typeface="Calibri"/>
              </a:rPr>
              <a:t>health risk and  </a:t>
            </a:r>
            <a:endParaRPr lang="en-US" sz="1200" dirty="0">
              <a:latin typeface="Calibri"/>
              <a:cs typeface="Calibri"/>
            </a:endParaRPr>
          </a:p>
          <a:p>
            <a:pPr marL="749935" marR="81280" algn="just">
              <a:lnSpc>
                <a:spcPct val="100000"/>
              </a:lnSpc>
            </a:pPr>
            <a:r>
              <a:rPr lang="en-US" sz="1200" dirty="0">
                <a:latin typeface="Calibri"/>
                <a:cs typeface="Calibri"/>
              </a:rPr>
              <a:t>         </a:t>
            </a:r>
            <a:r>
              <a:rPr sz="1200" dirty="0">
                <a:latin typeface="Calibri"/>
                <a:cs typeface="Calibri"/>
              </a:rPr>
              <a:t>needs. </a:t>
            </a:r>
            <a:r>
              <a:rPr sz="1200" spc="-5" dirty="0">
                <a:latin typeface="Calibri"/>
                <a:cs typeface="Calibri"/>
              </a:rPr>
              <a:t>Best of </a:t>
            </a:r>
            <a:r>
              <a:rPr sz="1200" dirty="0">
                <a:latin typeface="Calibri"/>
                <a:cs typeface="Calibri"/>
              </a:rPr>
              <a:t>all, </a:t>
            </a:r>
            <a:r>
              <a:rPr sz="1200" spc="-10" dirty="0">
                <a:latin typeface="Calibri"/>
                <a:cs typeface="Calibri"/>
              </a:rPr>
              <a:t>it’s </a:t>
            </a:r>
            <a:r>
              <a:rPr sz="1200" spc="-5" dirty="0">
                <a:latin typeface="Calibri"/>
                <a:cs typeface="Calibri"/>
              </a:rPr>
              <a:t>secure </a:t>
            </a:r>
            <a:r>
              <a:rPr sz="1200" dirty="0">
                <a:latin typeface="Calibri"/>
                <a:cs typeface="Calibri"/>
              </a:rPr>
              <a:t>and</a:t>
            </a:r>
            <a:r>
              <a:rPr sz="1200" spc="-20" dirty="0">
                <a:latin typeface="Calibri"/>
                <a:cs typeface="Calibri"/>
              </a:rPr>
              <a:t> </a:t>
            </a:r>
            <a:r>
              <a:rPr sz="1200" spc="-5" dirty="0">
                <a:latin typeface="Calibri"/>
                <a:cs typeface="Calibri"/>
              </a:rPr>
              <a:t>confidential.</a:t>
            </a:r>
            <a:endParaRPr lang="en-US" sz="1200" spc="-5" dirty="0">
              <a:latin typeface="Calibri"/>
              <a:cs typeface="Calibri"/>
            </a:endParaRPr>
          </a:p>
          <a:p>
            <a:pPr marL="749935" marR="81280" algn="just">
              <a:lnSpc>
                <a:spcPct val="100000"/>
              </a:lnSpc>
            </a:pPr>
            <a:endParaRPr sz="1200" dirty="0">
              <a:latin typeface="Calibri"/>
              <a:cs typeface="Calibri"/>
            </a:endParaRPr>
          </a:p>
          <a:p>
            <a:pPr>
              <a:lnSpc>
                <a:spcPct val="100000"/>
              </a:lnSpc>
              <a:spcBef>
                <a:spcPts val="25"/>
              </a:spcBef>
            </a:pPr>
            <a:endParaRPr sz="1700" dirty="0">
              <a:latin typeface="Times New Roman"/>
              <a:cs typeface="Times New Roman"/>
            </a:endParaRPr>
          </a:p>
          <a:p>
            <a:pPr marL="13970">
              <a:lnSpc>
                <a:spcPct val="100000"/>
              </a:lnSpc>
            </a:pPr>
            <a:r>
              <a:rPr sz="1200" spc="-15" dirty="0">
                <a:latin typeface="Calibri"/>
                <a:cs typeface="Calibri"/>
              </a:rPr>
              <a:t>Here’s </a:t>
            </a:r>
            <a:r>
              <a:rPr sz="1200" spc="-5" dirty="0">
                <a:latin typeface="Calibri"/>
                <a:cs typeface="Calibri"/>
              </a:rPr>
              <a:t>how to </a:t>
            </a:r>
            <a:r>
              <a:rPr sz="1200" spc="-10" dirty="0">
                <a:latin typeface="Calibri"/>
                <a:cs typeface="Calibri"/>
              </a:rPr>
              <a:t>get</a:t>
            </a:r>
            <a:r>
              <a:rPr sz="1200" spc="-30" dirty="0">
                <a:latin typeface="Calibri"/>
                <a:cs typeface="Calibri"/>
              </a:rPr>
              <a:t> </a:t>
            </a:r>
            <a:r>
              <a:rPr sz="1200" spc="-5" dirty="0">
                <a:latin typeface="Calibri"/>
                <a:cs typeface="Calibri"/>
              </a:rPr>
              <a:t>started:</a:t>
            </a:r>
            <a:endParaRPr sz="1200" dirty="0">
              <a:latin typeface="Calibri"/>
              <a:cs typeface="Calibri"/>
            </a:endParaRPr>
          </a:p>
          <a:p>
            <a:pPr marL="12700">
              <a:lnSpc>
                <a:spcPct val="100000"/>
              </a:lnSpc>
              <a:spcBef>
                <a:spcPts val="720"/>
              </a:spcBef>
            </a:pPr>
            <a:r>
              <a:rPr lang="en-US" sz="1200" b="1" i="1" dirty="0">
                <a:latin typeface="Calibri"/>
                <a:cs typeface="Calibri"/>
              </a:rPr>
              <a:t>1.  </a:t>
            </a:r>
            <a:r>
              <a:rPr sz="1200" b="1" i="1" dirty="0">
                <a:latin typeface="Calibri"/>
                <a:cs typeface="Calibri"/>
              </a:rPr>
              <a:t>Go </a:t>
            </a:r>
            <a:r>
              <a:rPr sz="1200" b="1" i="1" spc="-5" dirty="0">
                <a:latin typeface="Calibri"/>
                <a:cs typeface="Calibri"/>
              </a:rPr>
              <a:t>to </a:t>
            </a:r>
            <a:r>
              <a:rPr sz="1200" i="1" spc="-10" dirty="0">
                <a:solidFill>
                  <a:srgbClr val="0070C0"/>
                </a:solidFill>
                <a:latin typeface="Calibri"/>
                <a:cs typeface="Calibri"/>
              </a:rPr>
              <a:t>www.healththroughoralwellness.com </a:t>
            </a:r>
            <a:r>
              <a:rPr sz="1200" b="1" i="1" spc="-5" dirty="0">
                <a:latin typeface="Calibri"/>
                <a:cs typeface="Calibri"/>
              </a:rPr>
              <a:t>and </a:t>
            </a:r>
            <a:r>
              <a:rPr sz="1200" b="1" i="1" dirty="0">
                <a:latin typeface="Calibri"/>
                <a:cs typeface="Calibri"/>
              </a:rPr>
              <a:t>click on </a:t>
            </a:r>
            <a:r>
              <a:rPr sz="1200" b="1" i="1" spc="-10" dirty="0">
                <a:latin typeface="Calibri"/>
                <a:cs typeface="Calibri"/>
              </a:rPr>
              <a:t>“Register</a:t>
            </a:r>
            <a:r>
              <a:rPr sz="1200" b="1" i="1" spc="85" dirty="0">
                <a:latin typeface="Calibri"/>
                <a:cs typeface="Calibri"/>
              </a:rPr>
              <a:t> </a:t>
            </a:r>
            <a:r>
              <a:rPr sz="1200" b="1" i="1" spc="-15" dirty="0">
                <a:latin typeface="Calibri"/>
                <a:cs typeface="Calibri"/>
              </a:rPr>
              <a:t>Now”.</a:t>
            </a:r>
            <a:endParaRPr sz="1200" i="1" dirty="0">
              <a:latin typeface="Calibri"/>
              <a:cs typeface="Calibri"/>
            </a:endParaRPr>
          </a:p>
          <a:p>
            <a:pPr marL="165735" indent="-153035">
              <a:lnSpc>
                <a:spcPct val="100000"/>
              </a:lnSpc>
              <a:spcBef>
                <a:spcPts val="720"/>
              </a:spcBef>
              <a:buAutoNum type="arabicPeriod" startAt="2"/>
              <a:tabLst>
                <a:tab pos="166370" algn="l"/>
              </a:tabLst>
            </a:pPr>
            <a:r>
              <a:rPr lang="en-US" sz="1200" b="1" i="1" dirty="0">
                <a:latin typeface="Calibri"/>
                <a:cs typeface="Calibri"/>
              </a:rPr>
              <a:t> </a:t>
            </a:r>
            <a:r>
              <a:rPr sz="1200" b="1" i="1" dirty="0">
                <a:latin typeface="Calibri"/>
                <a:cs typeface="Calibri"/>
              </a:rPr>
              <a:t>Know </a:t>
            </a:r>
            <a:r>
              <a:rPr sz="1200" b="1" i="1" spc="-25" dirty="0">
                <a:latin typeface="Calibri"/>
                <a:cs typeface="Calibri"/>
              </a:rPr>
              <a:t>Your</a:t>
            </a:r>
            <a:r>
              <a:rPr sz="1200" b="1" i="1" spc="-60" dirty="0">
                <a:latin typeface="Calibri"/>
                <a:cs typeface="Calibri"/>
              </a:rPr>
              <a:t> </a:t>
            </a:r>
            <a:r>
              <a:rPr sz="1200" b="1" i="1" spc="-10" dirty="0">
                <a:latin typeface="Calibri"/>
                <a:cs typeface="Calibri"/>
              </a:rPr>
              <a:t>Score</a:t>
            </a:r>
            <a:endParaRPr sz="1200" dirty="0">
              <a:latin typeface="Calibri"/>
              <a:cs typeface="Calibri"/>
            </a:endParaRPr>
          </a:p>
          <a:p>
            <a:pPr marL="12700">
              <a:lnSpc>
                <a:spcPct val="100000"/>
              </a:lnSpc>
            </a:pPr>
            <a:r>
              <a:rPr lang="en-US" sz="1200" spc="-5" dirty="0">
                <a:latin typeface="Calibri"/>
                <a:cs typeface="Calibri"/>
              </a:rPr>
              <a:t>     </a:t>
            </a:r>
            <a:r>
              <a:rPr sz="1200" spc="-5" dirty="0">
                <a:latin typeface="Calibri"/>
                <a:cs typeface="Calibri"/>
              </a:rPr>
              <a:t>After </a:t>
            </a:r>
            <a:r>
              <a:rPr sz="1200" spc="-10" dirty="0">
                <a:latin typeface="Calibri"/>
                <a:cs typeface="Calibri"/>
              </a:rPr>
              <a:t>you </a:t>
            </a:r>
            <a:r>
              <a:rPr sz="1200" spc="-20" dirty="0">
                <a:latin typeface="Calibri"/>
                <a:cs typeface="Calibri"/>
              </a:rPr>
              <a:t>register, </a:t>
            </a:r>
            <a:r>
              <a:rPr sz="1200" dirty="0">
                <a:latin typeface="Calibri"/>
                <a:cs typeface="Calibri"/>
              </a:rPr>
              <a:t>please </a:t>
            </a:r>
            <a:r>
              <a:rPr sz="1200" spc="-15" dirty="0">
                <a:latin typeface="Calibri"/>
                <a:cs typeface="Calibri"/>
              </a:rPr>
              <a:t>take </a:t>
            </a:r>
            <a:r>
              <a:rPr sz="1200" dirty="0">
                <a:latin typeface="Calibri"/>
                <a:cs typeface="Calibri"/>
              </a:rPr>
              <a:t>the </a:t>
            </a:r>
            <a:r>
              <a:rPr sz="1200" spc="-5" dirty="0">
                <a:latin typeface="Calibri"/>
                <a:cs typeface="Calibri"/>
              </a:rPr>
              <a:t>free oral </a:t>
            </a:r>
            <a:r>
              <a:rPr sz="1200" dirty="0">
                <a:latin typeface="Calibri"/>
                <a:cs typeface="Calibri"/>
              </a:rPr>
              <a:t>health risk </a:t>
            </a:r>
            <a:r>
              <a:rPr sz="1200" spc="-5" dirty="0">
                <a:latin typeface="Calibri"/>
                <a:cs typeface="Calibri"/>
              </a:rPr>
              <a:t>assessment </a:t>
            </a:r>
            <a:r>
              <a:rPr sz="1200" dirty="0">
                <a:latin typeface="Calibri"/>
                <a:cs typeface="Calibri"/>
              </a:rPr>
              <a:t>by </a:t>
            </a:r>
            <a:r>
              <a:rPr sz="1200" spc="-5" dirty="0">
                <a:latin typeface="Calibri"/>
                <a:cs typeface="Calibri"/>
              </a:rPr>
              <a:t>clicking on “Free</a:t>
            </a:r>
            <a:r>
              <a:rPr sz="1200" spc="60" dirty="0">
                <a:latin typeface="Calibri"/>
                <a:cs typeface="Calibri"/>
              </a:rPr>
              <a:t> </a:t>
            </a:r>
            <a:r>
              <a:rPr sz="1200" dirty="0">
                <a:latin typeface="Calibri"/>
                <a:cs typeface="Calibri"/>
              </a:rPr>
              <a:t>Assessment”</a:t>
            </a:r>
            <a:endParaRPr lang="en-US" sz="1200" dirty="0">
              <a:latin typeface="Calibri"/>
              <a:cs typeface="Calibri"/>
            </a:endParaRPr>
          </a:p>
          <a:p>
            <a:pPr marL="12700">
              <a:lnSpc>
                <a:spcPct val="100000"/>
              </a:lnSpc>
            </a:pPr>
            <a:r>
              <a:rPr lang="en-US" sz="1200" dirty="0">
                <a:latin typeface="Calibri"/>
                <a:cs typeface="Calibri"/>
              </a:rPr>
              <a:t>     </a:t>
            </a:r>
            <a:r>
              <a:rPr sz="1200" dirty="0">
                <a:latin typeface="Calibri"/>
                <a:cs typeface="Calibri"/>
              </a:rPr>
              <a:t>in the </a:t>
            </a:r>
            <a:r>
              <a:rPr sz="1200" spc="-10" dirty="0">
                <a:latin typeface="Calibri"/>
                <a:cs typeface="Calibri"/>
              </a:rPr>
              <a:t>Know </a:t>
            </a:r>
            <a:r>
              <a:rPr sz="1200" spc="-20" dirty="0">
                <a:latin typeface="Calibri"/>
                <a:cs typeface="Calibri"/>
              </a:rPr>
              <a:t>Your </a:t>
            </a:r>
            <a:r>
              <a:rPr sz="1200" spc="-10" dirty="0">
                <a:latin typeface="Calibri"/>
                <a:cs typeface="Calibri"/>
              </a:rPr>
              <a:t>Score </a:t>
            </a:r>
            <a:r>
              <a:rPr sz="1200" spc="-5" dirty="0">
                <a:latin typeface="Calibri"/>
                <a:cs typeface="Calibri"/>
              </a:rPr>
              <a:t>section of </a:t>
            </a:r>
            <a:r>
              <a:rPr sz="1200" dirty="0">
                <a:latin typeface="Calibri"/>
                <a:cs typeface="Calibri"/>
              </a:rPr>
              <a:t>the</a:t>
            </a:r>
            <a:r>
              <a:rPr sz="1200" spc="-55" dirty="0">
                <a:latin typeface="Calibri"/>
                <a:cs typeface="Calibri"/>
              </a:rPr>
              <a:t> </a:t>
            </a:r>
            <a:r>
              <a:rPr sz="1200" spc="-5" dirty="0">
                <a:latin typeface="Calibri"/>
                <a:cs typeface="Calibri"/>
              </a:rPr>
              <a:t>website.</a:t>
            </a:r>
            <a:endParaRPr sz="1200" dirty="0">
              <a:latin typeface="Calibri"/>
              <a:cs typeface="Calibri"/>
            </a:endParaRPr>
          </a:p>
          <a:p>
            <a:pPr marL="165735" indent="-153035">
              <a:lnSpc>
                <a:spcPct val="100000"/>
              </a:lnSpc>
              <a:spcBef>
                <a:spcPts val="720"/>
              </a:spcBef>
              <a:buAutoNum type="arabicPeriod" startAt="3"/>
              <a:tabLst>
                <a:tab pos="166370" algn="l"/>
              </a:tabLst>
            </a:pPr>
            <a:r>
              <a:rPr lang="en-US" sz="1200" b="1" i="1" dirty="0">
                <a:latin typeface="Calibri"/>
                <a:cs typeface="Calibri"/>
              </a:rPr>
              <a:t> </a:t>
            </a:r>
            <a:r>
              <a:rPr sz="1200" b="1" i="1" dirty="0">
                <a:latin typeface="Calibri"/>
                <a:cs typeface="Calibri"/>
              </a:rPr>
              <a:t>Share </a:t>
            </a:r>
            <a:r>
              <a:rPr sz="1200" b="1" i="1" spc="-25" dirty="0">
                <a:latin typeface="Calibri"/>
                <a:cs typeface="Calibri"/>
              </a:rPr>
              <a:t>Your </a:t>
            </a:r>
            <a:r>
              <a:rPr sz="1200" b="1" i="1" spc="-5" dirty="0">
                <a:latin typeface="Calibri"/>
                <a:cs typeface="Calibri"/>
              </a:rPr>
              <a:t>Score </a:t>
            </a:r>
            <a:r>
              <a:rPr sz="1200" b="1" i="1" dirty="0">
                <a:latin typeface="Calibri"/>
                <a:cs typeface="Calibri"/>
              </a:rPr>
              <a:t>With </a:t>
            </a:r>
            <a:r>
              <a:rPr sz="1200" b="1" i="1" spc="-25" dirty="0">
                <a:latin typeface="Calibri"/>
                <a:cs typeface="Calibri"/>
              </a:rPr>
              <a:t>Your</a:t>
            </a:r>
            <a:r>
              <a:rPr sz="1200" b="1" i="1" spc="-30" dirty="0">
                <a:latin typeface="Calibri"/>
                <a:cs typeface="Calibri"/>
              </a:rPr>
              <a:t> </a:t>
            </a:r>
            <a:r>
              <a:rPr sz="1200" b="1" i="1" spc="-5" dirty="0">
                <a:latin typeface="Calibri"/>
                <a:cs typeface="Calibri"/>
              </a:rPr>
              <a:t>Dentist</a:t>
            </a:r>
            <a:endParaRPr sz="1200" dirty="0">
              <a:latin typeface="Calibri"/>
              <a:cs typeface="Calibri"/>
            </a:endParaRPr>
          </a:p>
          <a:p>
            <a:pPr marL="12700" marR="243204">
              <a:lnSpc>
                <a:spcPct val="100000"/>
              </a:lnSpc>
            </a:pPr>
            <a:r>
              <a:rPr lang="en-US" sz="1200" dirty="0">
                <a:latin typeface="Calibri"/>
                <a:cs typeface="Calibri"/>
              </a:rPr>
              <a:t>     </a:t>
            </a:r>
            <a:r>
              <a:rPr sz="1200" dirty="0">
                <a:latin typeface="Calibri"/>
                <a:cs typeface="Calibri"/>
              </a:rPr>
              <a:t>The </a:t>
            </a:r>
            <a:r>
              <a:rPr sz="1200" spc="-5" dirty="0">
                <a:latin typeface="Calibri"/>
                <a:cs typeface="Calibri"/>
              </a:rPr>
              <a:t>next </a:t>
            </a:r>
            <a:r>
              <a:rPr sz="1200" spc="-10" dirty="0">
                <a:latin typeface="Calibri"/>
                <a:cs typeface="Calibri"/>
              </a:rPr>
              <a:t>step </a:t>
            </a:r>
            <a:r>
              <a:rPr sz="1200" dirty="0">
                <a:latin typeface="Calibri"/>
                <a:cs typeface="Calibri"/>
              </a:rPr>
              <a:t>is </a:t>
            </a:r>
            <a:r>
              <a:rPr sz="1200" spc="-5" dirty="0">
                <a:latin typeface="Calibri"/>
                <a:cs typeface="Calibri"/>
              </a:rPr>
              <a:t>to share your results with your dentist </a:t>
            </a:r>
            <a:r>
              <a:rPr sz="1200" spc="-10" dirty="0">
                <a:latin typeface="Calibri"/>
                <a:cs typeface="Calibri"/>
              </a:rPr>
              <a:t>at </a:t>
            </a:r>
            <a:r>
              <a:rPr sz="1200" spc="-5" dirty="0">
                <a:latin typeface="Calibri"/>
                <a:cs typeface="Calibri"/>
              </a:rPr>
              <a:t>your next dental visit. </a:t>
            </a:r>
            <a:r>
              <a:rPr sz="1200" spc="-20" dirty="0">
                <a:latin typeface="Calibri"/>
                <a:cs typeface="Calibri"/>
              </a:rPr>
              <a:t>Your </a:t>
            </a:r>
            <a:r>
              <a:rPr sz="1200" spc="-5" dirty="0">
                <a:latin typeface="Calibri"/>
                <a:cs typeface="Calibri"/>
              </a:rPr>
              <a:t>dentist </a:t>
            </a:r>
            <a:r>
              <a:rPr sz="1200" spc="-10" dirty="0">
                <a:latin typeface="Calibri"/>
                <a:cs typeface="Calibri"/>
              </a:rPr>
              <a:t>can </a:t>
            </a:r>
            <a:r>
              <a:rPr lang="en-US" sz="1200" spc="-10" dirty="0">
                <a:latin typeface="Calibri"/>
                <a:cs typeface="Calibri"/>
              </a:rPr>
              <a:t>   </a:t>
            </a:r>
          </a:p>
          <a:p>
            <a:pPr marL="12700" marR="243204">
              <a:lnSpc>
                <a:spcPct val="100000"/>
              </a:lnSpc>
            </a:pPr>
            <a:r>
              <a:rPr lang="en-US" sz="1200" spc="-10" dirty="0">
                <a:latin typeface="Calibri"/>
                <a:cs typeface="Calibri"/>
              </a:rPr>
              <a:t>     </a:t>
            </a:r>
            <a:r>
              <a:rPr sz="1200" spc="-5" dirty="0">
                <a:latin typeface="Calibri"/>
                <a:cs typeface="Calibri"/>
              </a:rPr>
              <a:t>discuss your results with </a:t>
            </a:r>
            <a:r>
              <a:rPr sz="1200" spc="-10" dirty="0">
                <a:latin typeface="Calibri"/>
                <a:cs typeface="Calibri"/>
              </a:rPr>
              <a:t>you </a:t>
            </a:r>
            <a:r>
              <a:rPr sz="1200" dirty="0">
                <a:latin typeface="Calibri"/>
                <a:cs typeface="Calibri"/>
              </a:rPr>
              <a:t>and </a:t>
            </a:r>
            <a:r>
              <a:rPr sz="1200" spc="-5" dirty="0">
                <a:latin typeface="Calibri"/>
                <a:cs typeface="Calibri"/>
              </a:rPr>
              <a:t>perform </a:t>
            </a:r>
            <a:r>
              <a:rPr sz="1200" dirty="0">
                <a:latin typeface="Calibri"/>
                <a:cs typeface="Calibri"/>
              </a:rPr>
              <a:t>a </a:t>
            </a:r>
            <a:r>
              <a:rPr sz="1200" spc="-5" dirty="0">
                <a:latin typeface="Calibri"/>
                <a:cs typeface="Calibri"/>
              </a:rPr>
              <a:t>clinical </a:t>
            </a:r>
            <a:r>
              <a:rPr sz="1200" spc="-10" dirty="0">
                <a:latin typeface="Calibri"/>
                <a:cs typeface="Calibri"/>
              </a:rPr>
              <a:t>version </a:t>
            </a:r>
            <a:r>
              <a:rPr sz="1200" spc="-5" dirty="0">
                <a:latin typeface="Calibri"/>
                <a:cs typeface="Calibri"/>
              </a:rPr>
              <a:t>of </a:t>
            </a:r>
            <a:r>
              <a:rPr sz="1200" dirty="0">
                <a:latin typeface="Calibri"/>
                <a:cs typeface="Calibri"/>
              </a:rPr>
              <a:t>the risk</a:t>
            </a:r>
            <a:r>
              <a:rPr sz="1200" spc="20" dirty="0">
                <a:latin typeface="Calibri"/>
                <a:cs typeface="Calibri"/>
              </a:rPr>
              <a:t> </a:t>
            </a:r>
            <a:r>
              <a:rPr sz="1200" spc="-5" dirty="0">
                <a:latin typeface="Calibri"/>
                <a:cs typeface="Calibri"/>
              </a:rPr>
              <a:t>assessment</a:t>
            </a:r>
            <a:endParaRPr sz="1200" dirty="0">
              <a:latin typeface="Calibri"/>
              <a:cs typeface="Calibri"/>
            </a:endParaRPr>
          </a:p>
        </p:txBody>
      </p:sp>
      <p:pic>
        <p:nvPicPr>
          <p:cNvPr id="4" name="Picture 3">
            <a:extLst>
              <a:ext uri="{FF2B5EF4-FFF2-40B4-BE49-F238E27FC236}">
                <a16:creationId xmlns:a16="http://schemas.microsoft.com/office/drawing/2014/main" id="{64DBA7A5-AC6E-4622-AC3D-AC54F6607CCB}"/>
              </a:ext>
            </a:extLst>
          </p:cNvPr>
          <p:cNvPicPr>
            <a:picLocks noChangeAspect="1"/>
          </p:cNvPicPr>
          <p:nvPr/>
        </p:nvPicPr>
        <p:blipFill>
          <a:blip r:embed="rId3"/>
          <a:stretch>
            <a:fillRect/>
          </a:stretch>
        </p:blipFill>
        <p:spPr>
          <a:xfrm>
            <a:off x="624801" y="4667773"/>
            <a:ext cx="2102172" cy="352225"/>
          </a:xfrm>
          <a:prstGeom prst="rect">
            <a:avLst/>
          </a:prstGeom>
        </p:spPr>
      </p:pic>
      <p:sp>
        <p:nvSpPr>
          <p:cNvPr id="14" name="object 6">
            <a:extLst>
              <a:ext uri="{FF2B5EF4-FFF2-40B4-BE49-F238E27FC236}">
                <a16:creationId xmlns:a16="http://schemas.microsoft.com/office/drawing/2014/main" id="{926918F2-454F-489A-9DBD-02FC33275711}"/>
              </a:ext>
            </a:extLst>
          </p:cNvPr>
          <p:cNvSpPr txBox="1"/>
          <p:nvPr/>
        </p:nvSpPr>
        <p:spPr>
          <a:xfrm>
            <a:off x="2895600" y="4656736"/>
            <a:ext cx="3967479" cy="568960"/>
          </a:xfrm>
          <a:prstGeom prst="rect">
            <a:avLst/>
          </a:prstGeom>
        </p:spPr>
        <p:txBody>
          <a:bodyPr vert="horz" wrap="square" lIns="0" tIns="0" rIns="0" bIns="0" rtlCol="0">
            <a:spAutoFit/>
          </a:bodyPr>
          <a:lstStyle/>
          <a:p>
            <a:pPr marL="12700" marR="5080">
              <a:lnSpc>
                <a:spcPct val="100000"/>
              </a:lnSpc>
            </a:pPr>
            <a:r>
              <a:rPr sz="1200" dirty="0">
                <a:latin typeface="Calibri"/>
                <a:cs typeface="Calibri"/>
              </a:rPr>
              <a:t>This </a:t>
            </a:r>
            <a:r>
              <a:rPr sz="1200" spc="-5" dirty="0">
                <a:latin typeface="Calibri"/>
                <a:cs typeface="Calibri"/>
              </a:rPr>
              <a:t>Northeast </a:t>
            </a:r>
            <a:r>
              <a:rPr sz="1200" dirty="0">
                <a:latin typeface="Calibri"/>
                <a:cs typeface="Calibri"/>
              </a:rPr>
              <a:t>Delta </a:t>
            </a:r>
            <a:r>
              <a:rPr sz="1200" spc="-5" dirty="0">
                <a:latin typeface="Calibri"/>
                <a:cs typeface="Calibri"/>
              </a:rPr>
              <a:t>Dental </a:t>
            </a:r>
            <a:r>
              <a:rPr sz="1200" dirty="0">
                <a:latin typeface="Calibri"/>
                <a:cs typeface="Calibri"/>
              </a:rPr>
              <a:t>Plan </a:t>
            </a:r>
            <a:r>
              <a:rPr sz="1200" spc="-5" dirty="0">
                <a:latin typeface="Calibri"/>
                <a:cs typeface="Calibri"/>
              </a:rPr>
              <a:t>allows </a:t>
            </a:r>
            <a:r>
              <a:rPr sz="1200" spc="-10" dirty="0">
                <a:latin typeface="Calibri"/>
                <a:cs typeface="Calibri"/>
              </a:rPr>
              <a:t>you </a:t>
            </a:r>
            <a:r>
              <a:rPr sz="1200" spc="-5" dirty="0">
                <a:latin typeface="Calibri"/>
                <a:cs typeface="Calibri"/>
              </a:rPr>
              <a:t>to </a:t>
            </a:r>
            <a:r>
              <a:rPr sz="1200" b="1" dirty="0">
                <a:latin typeface="Calibri"/>
                <a:cs typeface="Calibri"/>
              </a:rPr>
              <a:t>double </a:t>
            </a:r>
            <a:r>
              <a:rPr sz="1200" b="1" spc="-5" dirty="0">
                <a:latin typeface="Calibri"/>
                <a:cs typeface="Calibri"/>
              </a:rPr>
              <a:t>your  calendar </a:t>
            </a:r>
            <a:r>
              <a:rPr sz="1200" b="1" spc="-10" dirty="0">
                <a:latin typeface="Calibri"/>
                <a:cs typeface="Calibri"/>
              </a:rPr>
              <a:t>year </a:t>
            </a:r>
            <a:r>
              <a:rPr sz="1200" b="1" spc="-5" dirty="0">
                <a:latin typeface="Calibri"/>
                <a:cs typeface="Calibri"/>
              </a:rPr>
              <a:t>maximum </a:t>
            </a:r>
            <a:r>
              <a:rPr sz="1200" dirty="0">
                <a:latin typeface="Calibri"/>
                <a:cs typeface="Calibri"/>
              </a:rPr>
              <a:t>by earning an additional $250 per</a:t>
            </a:r>
            <a:r>
              <a:rPr sz="1200" spc="-145" dirty="0">
                <a:latin typeface="Calibri"/>
                <a:cs typeface="Calibri"/>
              </a:rPr>
              <a:t> </a:t>
            </a:r>
            <a:r>
              <a:rPr sz="1200" spc="-5" dirty="0">
                <a:latin typeface="Calibri"/>
                <a:cs typeface="Calibri"/>
              </a:rPr>
              <a:t>year  </a:t>
            </a:r>
            <a:r>
              <a:rPr sz="1200" spc="-10" dirty="0">
                <a:latin typeface="Calibri"/>
                <a:cs typeface="Calibri"/>
              </a:rPr>
              <a:t>for </a:t>
            </a:r>
            <a:r>
              <a:rPr sz="1200" spc="-5" dirty="0">
                <a:latin typeface="Calibri"/>
                <a:cs typeface="Calibri"/>
              </a:rPr>
              <a:t>use </a:t>
            </a:r>
            <a:r>
              <a:rPr sz="1200" dirty="0">
                <a:latin typeface="Calibri"/>
                <a:cs typeface="Calibri"/>
              </a:rPr>
              <a:t>in </a:t>
            </a:r>
            <a:r>
              <a:rPr sz="1200" spc="-5" dirty="0">
                <a:latin typeface="Calibri"/>
                <a:cs typeface="Calibri"/>
              </a:rPr>
              <a:t>future benefit</a:t>
            </a:r>
            <a:r>
              <a:rPr sz="1200" spc="-85" dirty="0">
                <a:latin typeface="Calibri"/>
                <a:cs typeface="Calibri"/>
              </a:rPr>
              <a:t> </a:t>
            </a:r>
            <a:r>
              <a:rPr sz="1200" spc="-5" dirty="0">
                <a:latin typeface="Calibri"/>
                <a:cs typeface="Calibri"/>
              </a:rPr>
              <a:t>periods.</a:t>
            </a:r>
            <a:endParaRPr sz="1200" dirty="0">
              <a:latin typeface="Calibri"/>
              <a:cs typeface="Calibri"/>
            </a:endParaRPr>
          </a:p>
        </p:txBody>
      </p:sp>
      <p:sp>
        <p:nvSpPr>
          <p:cNvPr id="16" name="object 8">
            <a:extLst>
              <a:ext uri="{FF2B5EF4-FFF2-40B4-BE49-F238E27FC236}">
                <a16:creationId xmlns:a16="http://schemas.microsoft.com/office/drawing/2014/main" id="{098293AB-A255-4A79-A620-429847B20BE6}"/>
              </a:ext>
            </a:extLst>
          </p:cNvPr>
          <p:cNvSpPr txBox="1"/>
          <p:nvPr/>
        </p:nvSpPr>
        <p:spPr>
          <a:xfrm>
            <a:off x="792322" y="5260090"/>
            <a:ext cx="1358900" cy="203200"/>
          </a:xfrm>
          <a:prstGeom prst="rect">
            <a:avLst/>
          </a:prstGeom>
        </p:spPr>
        <p:txBody>
          <a:bodyPr vert="horz" wrap="square" lIns="0" tIns="0" rIns="0" bIns="0" rtlCol="0">
            <a:spAutoFit/>
          </a:bodyPr>
          <a:lstStyle/>
          <a:p>
            <a:pPr marL="12700">
              <a:lnSpc>
                <a:spcPct val="100000"/>
              </a:lnSpc>
            </a:pPr>
            <a:r>
              <a:rPr sz="1200" b="1" spc="-5" dirty="0">
                <a:latin typeface="Calibri"/>
                <a:cs typeface="Calibri"/>
              </a:rPr>
              <a:t>Here </a:t>
            </a:r>
            <a:r>
              <a:rPr sz="1200" b="1" dirty="0">
                <a:latin typeface="Calibri"/>
                <a:cs typeface="Calibri"/>
              </a:rPr>
              <a:t>is how it</a:t>
            </a:r>
            <a:r>
              <a:rPr sz="1200" b="1" spc="-85" dirty="0">
                <a:latin typeface="Calibri"/>
                <a:cs typeface="Calibri"/>
              </a:rPr>
              <a:t> </a:t>
            </a:r>
            <a:r>
              <a:rPr sz="1200" b="1" spc="-5" dirty="0">
                <a:latin typeface="Calibri"/>
                <a:cs typeface="Calibri"/>
              </a:rPr>
              <a:t>works:</a:t>
            </a:r>
            <a:endParaRPr sz="1200" dirty="0">
              <a:latin typeface="Calibri"/>
              <a:cs typeface="Calibri"/>
            </a:endParaRPr>
          </a:p>
        </p:txBody>
      </p:sp>
      <p:sp>
        <p:nvSpPr>
          <p:cNvPr id="17" name="object 9">
            <a:extLst>
              <a:ext uri="{FF2B5EF4-FFF2-40B4-BE49-F238E27FC236}">
                <a16:creationId xmlns:a16="http://schemas.microsoft.com/office/drawing/2014/main" id="{A733B62E-E9FC-4FB2-A0C1-A13AC2268A66}"/>
              </a:ext>
            </a:extLst>
          </p:cNvPr>
          <p:cNvSpPr txBox="1"/>
          <p:nvPr/>
        </p:nvSpPr>
        <p:spPr>
          <a:xfrm>
            <a:off x="792322" y="5557061"/>
            <a:ext cx="6298722" cy="1301115"/>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 pos="356235" algn="l"/>
              </a:tabLst>
            </a:pPr>
            <a:r>
              <a:rPr sz="1200" spc="-55" dirty="0">
                <a:latin typeface="Calibri"/>
                <a:cs typeface="Calibri"/>
              </a:rPr>
              <a:t>To </a:t>
            </a:r>
            <a:r>
              <a:rPr sz="1200" dirty="0">
                <a:latin typeface="Calibri"/>
                <a:cs typeface="Calibri"/>
              </a:rPr>
              <a:t>qualify </a:t>
            </a:r>
            <a:r>
              <a:rPr sz="1200" spc="-10" dirty="0">
                <a:latin typeface="Calibri"/>
                <a:cs typeface="Calibri"/>
              </a:rPr>
              <a:t>for </a:t>
            </a:r>
            <a:r>
              <a:rPr sz="1200" dirty="0">
                <a:latin typeface="Calibri"/>
                <a:cs typeface="Calibri"/>
              </a:rPr>
              <a:t>the </a:t>
            </a:r>
            <a:r>
              <a:rPr sz="1200" spc="-20" dirty="0">
                <a:latin typeface="Calibri"/>
                <a:cs typeface="Calibri"/>
              </a:rPr>
              <a:t>carryover, </a:t>
            </a:r>
            <a:r>
              <a:rPr sz="1200" spc="-10" dirty="0">
                <a:latin typeface="Calibri"/>
                <a:cs typeface="Calibri"/>
              </a:rPr>
              <a:t>you </a:t>
            </a:r>
            <a:r>
              <a:rPr sz="1200" spc="-5" dirty="0">
                <a:latin typeface="Calibri"/>
                <a:cs typeface="Calibri"/>
              </a:rPr>
              <a:t>must </a:t>
            </a:r>
            <a:r>
              <a:rPr sz="1200" spc="-10" dirty="0">
                <a:latin typeface="Calibri"/>
                <a:cs typeface="Calibri"/>
              </a:rPr>
              <a:t>have </a:t>
            </a:r>
            <a:r>
              <a:rPr sz="1200" dirty="0">
                <a:latin typeface="Calibri"/>
                <a:cs typeface="Calibri"/>
              </a:rPr>
              <a:t>a claim paid </a:t>
            </a:r>
            <a:r>
              <a:rPr sz="1200" spc="-10" dirty="0">
                <a:latin typeface="Calibri"/>
                <a:cs typeface="Calibri"/>
              </a:rPr>
              <a:t>for </a:t>
            </a:r>
            <a:r>
              <a:rPr sz="1200" dirty="0">
                <a:latin typeface="Calibri"/>
                <a:cs typeface="Calibri"/>
              </a:rPr>
              <a:t>either an </a:t>
            </a:r>
            <a:r>
              <a:rPr sz="1200" spc="-10" dirty="0">
                <a:latin typeface="Calibri"/>
                <a:cs typeface="Calibri"/>
              </a:rPr>
              <a:t>oral exam </a:t>
            </a:r>
            <a:r>
              <a:rPr sz="1200" dirty="0">
                <a:latin typeface="Calibri"/>
                <a:cs typeface="Calibri"/>
              </a:rPr>
              <a:t>or a cleaning </a:t>
            </a:r>
            <a:r>
              <a:rPr sz="1200" spc="-5" dirty="0">
                <a:latin typeface="Calibri"/>
                <a:cs typeface="Calibri"/>
              </a:rPr>
              <a:t>during  </a:t>
            </a:r>
            <a:r>
              <a:rPr sz="1200" dirty="0">
                <a:latin typeface="Calibri"/>
                <a:cs typeface="Calibri"/>
              </a:rPr>
              <a:t>a </a:t>
            </a:r>
            <a:r>
              <a:rPr sz="1200" spc="-5" dirty="0">
                <a:latin typeface="Calibri"/>
                <a:cs typeface="Calibri"/>
              </a:rPr>
              <a:t>calendar year (a focus on prevention), </a:t>
            </a:r>
            <a:r>
              <a:rPr sz="1200" dirty="0">
                <a:latin typeface="Calibri"/>
                <a:cs typeface="Calibri"/>
              </a:rPr>
              <a:t>and </a:t>
            </a:r>
            <a:r>
              <a:rPr sz="1200" spc="-5" dirty="0">
                <a:latin typeface="Calibri"/>
                <a:cs typeface="Calibri"/>
              </a:rPr>
              <a:t>your total </a:t>
            </a:r>
            <a:r>
              <a:rPr sz="1200" dirty="0">
                <a:latin typeface="Calibri"/>
                <a:cs typeface="Calibri"/>
              </a:rPr>
              <a:t>paid </a:t>
            </a:r>
            <a:r>
              <a:rPr sz="1200" spc="-5" dirty="0">
                <a:latin typeface="Calibri"/>
                <a:cs typeface="Calibri"/>
              </a:rPr>
              <a:t>claims cannot </a:t>
            </a:r>
            <a:r>
              <a:rPr sz="1200" spc="-10" dirty="0">
                <a:latin typeface="Calibri"/>
                <a:cs typeface="Calibri"/>
              </a:rPr>
              <a:t>exceed </a:t>
            </a:r>
            <a:r>
              <a:rPr sz="1200" dirty="0">
                <a:latin typeface="Calibri"/>
                <a:cs typeface="Calibri"/>
              </a:rPr>
              <a:t>$500 during the  </a:t>
            </a:r>
            <a:r>
              <a:rPr sz="1200" spc="-5" dirty="0">
                <a:latin typeface="Calibri"/>
                <a:cs typeface="Calibri"/>
              </a:rPr>
              <a:t>same calendar</a:t>
            </a:r>
            <a:r>
              <a:rPr sz="1200" spc="-65" dirty="0">
                <a:latin typeface="Calibri"/>
                <a:cs typeface="Calibri"/>
              </a:rPr>
              <a:t> </a:t>
            </a:r>
            <a:r>
              <a:rPr sz="1200" spc="-30" dirty="0">
                <a:latin typeface="Calibri"/>
                <a:cs typeface="Calibri"/>
              </a:rPr>
              <a:t>year.</a:t>
            </a:r>
            <a:endParaRPr sz="1200" dirty="0">
              <a:latin typeface="Calibri"/>
              <a:cs typeface="Calibri"/>
            </a:endParaRPr>
          </a:p>
          <a:p>
            <a:pPr>
              <a:lnSpc>
                <a:spcPct val="100000"/>
              </a:lnSpc>
              <a:buFont typeface="Arial"/>
              <a:buChar char="•"/>
            </a:pPr>
            <a:endParaRPr sz="1250" dirty="0">
              <a:latin typeface="Times New Roman"/>
              <a:cs typeface="Times New Roman"/>
            </a:endParaRPr>
          </a:p>
          <a:p>
            <a:pPr marL="355600" marR="97155" indent="-342900">
              <a:lnSpc>
                <a:spcPct val="100000"/>
              </a:lnSpc>
              <a:buFont typeface="Arial"/>
              <a:buChar char="•"/>
              <a:tabLst>
                <a:tab pos="355600" algn="l"/>
                <a:tab pos="356235" algn="l"/>
              </a:tabLst>
            </a:pPr>
            <a:r>
              <a:rPr sz="1200" dirty="0">
                <a:latin typeface="Calibri"/>
                <a:cs typeface="Calibri"/>
              </a:rPr>
              <a:t>The </a:t>
            </a:r>
            <a:r>
              <a:rPr sz="1200" spc="-10" dirty="0">
                <a:latin typeface="Calibri"/>
                <a:cs typeface="Calibri"/>
              </a:rPr>
              <a:t>carryover </a:t>
            </a:r>
            <a:r>
              <a:rPr sz="1200" spc="-5" dirty="0">
                <a:latin typeface="Calibri"/>
                <a:cs typeface="Calibri"/>
              </a:rPr>
              <a:t>will accumulate </a:t>
            </a:r>
            <a:r>
              <a:rPr sz="1200" spc="-10" dirty="0">
                <a:latin typeface="Calibri"/>
                <a:cs typeface="Calibri"/>
              </a:rPr>
              <a:t>for </a:t>
            </a:r>
            <a:r>
              <a:rPr sz="1200" spc="-5" dirty="0">
                <a:latin typeface="Calibri"/>
                <a:cs typeface="Calibri"/>
              </a:rPr>
              <a:t>each year of qualification up </a:t>
            </a:r>
            <a:r>
              <a:rPr sz="1200" spc="-10" dirty="0">
                <a:latin typeface="Calibri"/>
                <a:cs typeface="Calibri"/>
              </a:rPr>
              <a:t>to </a:t>
            </a:r>
            <a:r>
              <a:rPr sz="1200" spc="-5" dirty="0">
                <a:latin typeface="Calibri"/>
                <a:cs typeface="Calibri"/>
              </a:rPr>
              <a:t>an amount </a:t>
            </a:r>
            <a:r>
              <a:rPr sz="1200" dirty="0">
                <a:latin typeface="Calibri"/>
                <a:cs typeface="Calibri"/>
              </a:rPr>
              <a:t>equal </a:t>
            </a:r>
            <a:r>
              <a:rPr sz="1200" spc="-10" dirty="0">
                <a:latin typeface="Calibri"/>
                <a:cs typeface="Calibri"/>
              </a:rPr>
              <a:t>to </a:t>
            </a:r>
            <a:r>
              <a:rPr sz="1200" dirty="0">
                <a:latin typeface="Calibri"/>
                <a:cs typeface="Calibri"/>
              </a:rPr>
              <a:t>the </a:t>
            </a:r>
            <a:r>
              <a:rPr sz="1200" spc="-15" dirty="0">
                <a:latin typeface="Calibri"/>
                <a:cs typeface="Calibri"/>
              </a:rPr>
              <a:t>plan’s  </a:t>
            </a:r>
            <a:r>
              <a:rPr sz="1200" spc="-5" dirty="0">
                <a:latin typeface="Calibri"/>
                <a:cs typeface="Calibri"/>
              </a:rPr>
              <a:t>original calendar year maximum. </a:t>
            </a:r>
            <a:r>
              <a:rPr sz="1200" spc="-25" dirty="0">
                <a:latin typeface="Calibri"/>
                <a:cs typeface="Calibri"/>
              </a:rPr>
              <a:t>If, </a:t>
            </a:r>
            <a:r>
              <a:rPr sz="1200" spc="-10" dirty="0">
                <a:latin typeface="Calibri"/>
                <a:cs typeface="Calibri"/>
              </a:rPr>
              <a:t>for </a:t>
            </a:r>
            <a:r>
              <a:rPr sz="1200" spc="-5" dirty="0">
                <a:latin typeface="Calibri"/>
                <a:cs typeface="Calibri"/>
              </a:rPr>
              <a:t>example, </a:t>
            </a:r>
            <a:r>
              <a:rPr sz="1200" dirty="0">
                <a:latin typeface="Calibri"/>
                <a:cs typeface="Calibri"/>
              </a:rPr>
              <a:t>the </a:t>
            </a:r>
            <a:r>
              <a:rPr sz="1200" spc="-5" dirty="0">
                <a:latin typeface="Calibri"/>
                <a:cs typeface="Calibri"/>
              </a:rPr>
              <a:t>calendar year maximum </a:t>
            </a:r>
            <a:r>
              <a:rPr sz="1200" dirty="0">
                <a:latin typeface="Calibri"/>
                <a:cs typeface="Calibri"/>
              </a:rPr>
              <a:t>is $2,000, </a:t>
            </a:r>
            <a:r>
              <a:rPr sz="1200" spc="-5" dirty="0">
                <a:latin typeface="Calibri"/>
                <a:cs typeface="Calibri"/>
              </a:rPr>
              <a:t>enrollees  </a:t>
            </a:r>
            <a:r>
              <a:rPr sz="1200" spc="-10" dirty="0">
                <a:latin typeface="Calibri"/>
                <a:cs typeface="Calibri"/>
              </a:rPr>
              <a:t>can </a:t>
            </a:r>
            <a:r>
              <a:rPr sz="1200" spc="-5" dirty="0">
                <a:latin typeface="Calibri"/>
                <a:cs typeface="Calibri"/>
              </a:rPr>
              <a:t>ultimately achieve </a:t>
            </a:r>
            <a:r>
              <a:rPr sz="1200" dirty="0">
                <a:latin typeface="Calibri"/>
                <a:cs typeface="Calibri"/>
              </a:rPr>
              <a:t>an annual </a:t>
            </a:r>
            <a:r>
              <a:rPr sz="1200" spc="-5" dirty="0">
                <a:latin typeface="Calibri"/>
                <a:cs typeface="Calibri"/>
              </a:rPr>
              <a:t>maximum of</a:t>
            </a:r>
            <a:r>
              <a:rPr sz="1200" spc="-40" dirty="0">
                <a:latin typeface="Calibri"/>
                <a:cs typeface="Calibri"/>
              </a:rPr>
              <a:t> </a:t>
            </a:r>
            <a:r>
              <a:rPr sz="1200" spc="5" dirty="0">
                <a:latin typeface="Calibri"/>
                <a:cs typeface="Calibri"/>
              </a:rPr>
              <a:t>$4,000</a:t>
            </a:r>
            <a:r>
              <a:rPr sz="1200" spc="5" dirty="0">
                <a:latin typeface="Times New Roman"/>
                <a:cs typeface="Times New Roman"/>
              </a:rPr>
              <a:t>.</a:t>
            </a:r>
            <a:endParaRPr sz="1200" dirty="0">
              <a:latin typeface="Times New Roman"/>
              <a:cs typeface="Times New Roman"/>
            </a:endParaRPr>
          </a:p>
        </p:txBody>
      </p:sp>
      <p:pic>
        <p:nvPicPr>
          <p:cNvPr id="5" name="Picture 4">
            <a:extLst>
              <a:ext uri="{FF2B5EF4-FFF2-40B4-BE49-F238E27FC236}">
                <a16:creationId xmlns:a16="http://schemas.microsoft.com/office/drawing/2014/main" id="{ADDF381E-2122-4A5F-A00B-7FC9254C9408}"/>
              </a:ext>
            </a:extLst>
          </p:cNvPr>
          <p:cNvPicPr>
            <a:picLocks noChangeAspect="1"/>
          </p:cNvPicPr>
          <p:nvPr/>
        </p:nvPicPr>
        <p:blipFill>
          <a:blip r:embed="rId4"/>
          <a:stretch>
            <a:fillRect/>
          </a:stretch>
        </p:blipFill>
        <p:spPr>
          <a:xfrm>
            <a:off x="617559" y="7509821"/>
            <a:ext cx="1085182" cy="664522"/>
          </a:xfrm>
          <a:prstGeom prst="rect">
            <a:avLst/>
          </a:prstGeom>
        </p:spPr>
      </p:pic>
      <p:pic>
        <p:nvPicPr>
          <p:cNvPr id="6" name="Picture 5">
            <a:extLst>
              <a:ext uri="{FF2B5EF4-FFF2-40B4-BE49-F238E27FC236}">
                <a16:creationId xmlns:a16="http://schemas.microsoft.com/office/drawing/2014/main" id="{3C7B8A60-80C2-4E14-9125-B41ED8A81D3F}"/>
              </a:ext>
            </a:extLst>
          </p:cNvPr>
          <p:cNvPicPr>
            <a:picLocks noChangeAspect="1"/>
          </p:cNvPicPr>
          <p:nvPr/>
        </p:nvPicPr>
        <p:blipFill>
          <a:blip r:embed="rId5"/>
          <a:stretch>
            <a:fillRect/>
          </a:stretch>
        </p:blipFill>
        <p:spPr>
          <a:xfrm>
            <a:off x="629921" y="7312129"/>
            <a:ext cx="1085182" cy="140220"/>
          </a:xfrm>
          <a:prstGeom prst="rect">
            <a:avLst/>
          </a:prstGeom>
        </p:spPr>
      </p:pic>
      <p:sp>
        <p:nvSpPr>
          <p:cNvPr id="21" name="object 10">
            <a:extLst>
              <a:ext uri="{FF2B5EF4-FFF2-40B4-BE49-F238E27FC236}">
                <a16:creationId xmlns:a16="http://schemas.microsoft.com/office/drawing/2014/main" id="{3FF07C6A-D027-4B4C-A017-6AA428F42CD2}"/>
              </a:ext>
            </a:extLst>
          </p:cNvPr>
          <p:cNvSpPr txBox="1"/>
          <p:nvPr/>
        </p:nvSpPr>
        <p:spPr>
          <a:xfrm>
            <a:off x="710430" y="7239633"/>
            <a:ext cx="6444412" cy="1949252"/>
          </a:xfrm>
          <a:prstGeom prst="rect">
            <a:avLst/>
          </a:prstGeom>
        </p:spPr>
        <p:txBody>
          <a:bodyPr vert="horz" wrap="square" lIns="0" tIns="0" rIns="0" bIns="0" rtlCol="0">
            <a:spAutoFit/>
          </a:bodyPr>
          <a:lstStyle/>
          <a:p>
            <a:pPr marL="1183640">
              <a:lnSpc>
                <a:spcPct val="100000"/>
              </a:lnSpc>
            </a:pPr>
            <a:r>
              <a:rPr sz="1200" b="1" spc="-10" dirty="0">
                <a:latin typeface="Calibri"/>
                <a:cs typeface="Calibri"/>
              </a:rPr>
              <a:t>Great </a:t>
            </a:r>
            <a:r>
              <a:rPr sz="1200" b="1" spc="-5" dirty="0">
                <a:latin typeface="Calibri"/>
                <a:cs typeface="Calibri"/>
              </a:rPr>
              <a:t>Savings—Up to </a:t>
            </a:r>
            <a:r>
              <a:rPr sz="1200" b="1" dirty="0">
                <a:latin typeface="Calibri"/>
                <a:cs typeface="Calibri"/>
              </a:rPr>
              <a:t>35% oﬀ</a:t>
            </a:r>
            <a:r>
              <a:rPr sz="1200" b="1" spc="-45" dirty="0">
                <a:latin typeface="Calibri"/>
                <a:cs typeface="Calibri"/>
              </a:rPr>
              <a:t> </a:t>
            </a:r>
            <a:r>
              <a:rPr sz="1200" b="1" spc="-10" dirty="0">
                <a:latin typeface="Calibri"/>
                <a:cs typeface="Calibri"/>
              </a:rPr>
              <a:t>eyewear</a:t>
            </a:r>
            <a:endParaRPr sz="1200" dirty="0">
              <a:latin typeface="Calibri"/>
              <a:cs typeface="Calibri"/>
            </a:endParaRPr>
          </a:p>
          <a:p>
            <a:pPr marL="1183640" marR="5080">
              <a:lnSpc>
                <a:spcPct val="100000"/>
              </a:lnSpc>
            </a:pPr>
            <a:r>
              <a:rPr sz="1200" spc="-5" dirty="0">
                <a:latin typeface="Calibri"/>
                <a:cs typeface="Calibri"/>
              </a:rPr>
              <a:t>Choose </a:t>
            </a:r>
            <a:r>
              <a:rPr sz="1200" spc="-10" dirty="0">
                <a:latin typeface="Calibri"/>
                <a:cs typeface="Calibri"/>
              </a:rPr>
              <a:t>from any </a:t>
            </a:r>
            <a:r>
              <a:rPr sz="1200" spc="-5" dirty="0">
                <a:latin typeface="Calibri"/>
                <a:cs typeface="Calibri"/>
              </a:rPr>
              <a:t>available frame including </a:t>
            </a:r>
            <a:r>
              <a:rPr sz="1200" dirty="0">
                <a:latin typeface="Calibri"/>
                <a:cs typeface="Calibri"/>
              </a:rPr>
              <a:t>quality </a:t>
            </a:r>
            <a:r>
              <a:rPr sz="1200" spc="-5" dirty="0">
                <a:latin typeface="Calibri"/>
                <a:cs typeface="Calibri"/>
              </a:rPr>
              <a:t>name-brand products such </a:t>
            </a:r>
            <a:r>
              <a:rPr sz="1200" dirty="0">
                <a:latin typeface="Calibri"/>
                <a:cs typeface="Calibri"/>
              </a:rPr>
              <a:t>as </a:t>
            </a:r>
            <a:r>
              <a:rPr sz="1200" spc="-10" dirty="0">
                <a:latin typeface="Calibri"/>
                <a:cs typeface="Calibri"/>
              </a:rPr>
              <a:t>Brooks  Brothers®, </a:t>
            </a:r>
            <a:r>
              <a:rPr sz="1200" dirty="0">
                <a:latin typeface="Calibri"/>
                <a:cs typeface="Calibri"/>
              </a:rPr>
              <a:t>Ann Klein®, </a:t>
            </a:r>
            <a:r>
              <a:rPr sz="1200" spc="-10" dirty="0">
                <a:latin typeface="Calibri"/>
                <a:cs typeface="Calibri"/>
              </a:rPr>
              <a:t>Vogue® </a:t>
            </a:r>
            <a:r>
              <a:rPr sz="1200" dirty="0">
                <a:latin typeface="Calibri"/>
                <a:cs typeface="Calibri"/>
              </a:rPr>
              <a:t>and </a:t>
            </a:r>
            <a:r>
              <a:rPr sz="1200" spc="-5" dirty="0">
                <a:latin typeface="Calibri"/>
                <a:cs typeface="Calibri"/>
              </a:rPr>
              <a:t>more </a:t>
            </a:r>
            <a:r>
              <a:rPr sz="1200" spc="-10" dirty="0">
                <a:latin typeface="Calibri"/>
                <a:cs typeface="Calibri"/>
              </a:rPr>
              <a:t>at </a:t>
            </a:r>
            <a:r>
              <a:rPr sz="1200" spc="-5" dirty="0">
                <a:latin typeface="Calibri"/>
                <a:cs typeface="Calibri"/>
              </a:rPr>
              <a:t>provider locations. </a:t>
            </a:r>
            <a:r>
              <a:rPr sz="1200" dirty="0">
                <a:latin typeface="Calibri"/>
                <a:cs typeface="Calibri"/>
              </a:rPr>
              <a:t>With </a:t>
            </a:r>
            <a:r>
              <a:rPr sz="1200" spc="-10" dirty="0">
                <a:latin typeface="Calibri"/>
                <a:cs typeface="Calibri"/>
              </a:rPr>
              <a:t>EyeMed </a:t>
            </a:r>
            <a:r>
              <a:rPr sz="1200" dirty="0">
                <a:latin typeface="Calibri"/>
                <a:cs typeface="Calibri"/>
              </a:rPr>
              <a:t>Vision  </a:t>
            </a:r>
            <a:r>
              <a:rPr sz="1200" spc="-5" dirty="0">
                <a:latin typeface="Calibri"/>
                <a:cs typeface="Calibri"/>
              </a:rPr>
              <a:t>Care, Northeast </a:t>
            </a:r>
            <a:r>
              <a:rPr sz="1200" dirty="0">
                <a:latin typeface="Calibri"/>
                <a:cs typeface="Calibri"/>
              </a:rPr>
              <a:t>Delta </a:t>
            </a:r>
            <a:r>
              <a:rPr sz="1200" spc="-5" dirty="0">
                <a:latin typeface="Calibri"/>
                <a:cs typeface="Calibri"/>
              </a:rPr>
              <a:t>Dental members </a:t>
            </a:r>
            <a:r>
              <a:rPr sz="1200" spc="-10" dirty="0">
                <a:latin typeface="Calibri"/>
                <a:cs typeface="Calibri"/>
              </a:rPr>
              <a:t>have </a:t>
            </a:r>
            <a:r>
              <a:rPr sz="1200" spc="-5" dirty="0">
                <a:latin typeface="Calibri"/>
                <a:cs typeface="Calibri"/>
              </a:rPr>
              <a:t>access to over </a:t>
            </a:r>
            <a:r>
              <a:rPr sz="1200" dirty="0">
                <a:latin typeface="Calibri"/>
                <a:cs typeface="Calibri"/>
              </a:rPr>
              <a:t>71,000 </a:t>
            </a:r>
            <a:r>
              <a:rPr sz="1200" spc="-5" dirty="0">
                <a:latin typeface="Calibri"/>
                <a:cs typeface="Calibri"/>
              </a:rPr>
              <a:t>vision </a:t>
            </a:r>
            <a:r>
              <a:rPr sz="1200" spc="-10" dirty="0">
                <a:latin typeface="Calibri"/>
                <a:cs typeface="Calibri"/>
              </a:rPr>
              <a:t>care providers  </a:t>
            </a:r>
            <a:r>
              <a:rPr sz="1200" spc="-5" dirty="0">
                <a:latin typeface="Calibri"/>
                <a:cs typeface="Calibri"/>
              </a:rPr>
              <a:t>nationwide </a:t>
            </a:r>
            <a:r>
              <a:rPr sz="1200" spc="-10" dirty="0">
                <a:latin typeface="Calibri"/>
                <a:cs typeface="Calibri"/>
              </a:rPr>
              <a:t>at </a:t>
            </a:r>
            <a:r>
              <a:rPr sz="1200" dirty="0">
                <a:latin typeface="Calibri"/>
                <a:cs typeface="Calibri"/>
              </a:rPr>
              <a:t>27,000 </a:t>
            </a:r>
            <a:r>
              <a:rPr sz="1200" spc="-5" dirty="0">
                <a:latin typeface="Calibri"/>
                <a:cs typeface="Calibri"/>
              </a:rPr>
              <a:t>locations including optometrists, ophthalmologists, opticians, </a:t>
            </a:r>
            <a:r>
              <a:rPr sz="1200" dirty="0">
                <a:latin typeface="Calibri"/>
                <a:cs typeface="Calibri"/>
              </a:rPr>
              <a:t>and  the </a:t>
            </a:r>
            <a:r>
              <a:rPr sz="1200" spc="-15" dirty="0">
                <a:latin typeface="Calibri"/>
                <a:cs typeface="Calibri"/>
              </a:rPr>
              <a:t>nation’s </a:t>
            </a:r>
            <a:r>
              <a:rPr sz="1200" dirty="0">
                <a:latin typeface="Calibri"/>
                <a:cs typeface="Calibri"/>
              </a:rPr>
              <a:t>leading </a:t>
            </a:r>
            <a:r>
              <a:rPr sz="1200" spc="-5" dirty="0">
                <a:latin typeface="Calibri"/>
                <a:cs typeface="Calibri"/>
              </a:rPr>
              <a:t>optical</a:t>
            </a:r>
            <a:r>
              <a:rPr sz="1200" spc="-70" dirty="0">
                <a:latin typeface="Calibri"/>
                <a:cs typeface="Calibri"/>
              </a:rPr>
              <a:t> </a:t>
            </a:r>
            <a:r>
              <a:rPr sz="1200" spc="-10" dirty="0">
                <a:latin typeface="Calibri"/>
                <a:cs typeface="Calibri"/>
              </a:rPr>
              <a:t>retailers.</a:t>
            </a:r>
            <a:endParaRPr sz="1200" dirty="0">
              <a:latin typeface="Calibri"/>
              <a:cs typeface="Calibri"/>
            </a:endParaRPr>
          </a:p>
          <a:p>
            <a:pPr marL="12700" marR="244475">
              <a:lnSpc>
                <a:spcPct val="100000"/>
              </a:lnSpc>
              <a:spcBef>
                <a:spcPts val="810"/>
              </a:spcBef>
            </a:pPr>
            <a:r>
              <a:rPr sz="1200" spc="-10" dirty="0">
                <a:latin typeface="Calibri"/>
                <a:cs typeface="Calibri"/>
              </a:rPr>
              <a:t>It’s easy! </a:t>
            </a:r>
            <a:r>
              <a:rPr sz="1200" spc="-55" dirty="0">
                <a:latin typeface="Calibri"/>
                <a:cs typeface="Calibri"/>
              </a:rPr>
              <a:t>To </a:t>
            </a:r>
            <a:r>
              <a:rPr sz="1200" spc="-5" dirty="0">
                <a:latin typeface="Calibri"/>
                <a:cs typeface="Calibri"/>
              </a:rPr>
              <a:t>request your discount, </a:t>
            </a:r>
            <a:r>
              <a:rPr sz="1200" dirty="0">
                <a:latin typeface="Calibri"/>
                <a:cs typeface="Calibri"/>
              </a:rPr>
              <a:t>simply </a:t>
            </a:r>
            <a:r>
              <a:rPr sz="1200" spc="-5" dirty="0">
                <a:latin typeface="Calibri"/>
                <a:cs typeface="Calibri"/>
              </a:rPr>
              <a:t>present your </a:t>
            </a:r>
            <a:r>
              <a:rPr sz="1200" dirty="0">
                <a:latin typeface="Calibri"/>
                <a:cs typeface="Calibri"/>
              </a:rPr>
              <a:t>Delta </a:t>
            </a:r>
            <a:r>
              <a:rPr sz="1200" spc="-5" dirty="0">
                <a:latin typeface="Calibri"/>
                <a:cs typeface="Calibri"/>
              </a:rPr>
              <a:t>Dental </a:t>
            </a:r>
            <a:r>
              <a:rPr sz="1200" dirty="0">
                <a:latin typeface="Calibri"/>
                <a:cs typeface="Calibri"/>
              </a:rPr>
              <a:t>member </a:t>
            </a:r>
            <a:r>
              <a:rPr sz="1200" spc="-5" dirty="0">
                <a:latin typeface="Calibri"/>
                <a:cs typeface="Calibri"/>
              </a:rPr>
              <a:t>ID </a:t>
            </a:r>
            <a:r>
              <a:rPr sz="1200" spc="-10" dirty="0">
                <a:latin typeface="Calibri"/>
                <a:cs typeface="Calibri"/>
              </a:rPr>
              <a:t>card </a:t>
            </a:r>
            <a:r>
              <a:rPr sz="1200" dirty="0">
                <a:latin typeface="Calibri"/>
                <a:cs typeface="Calibri"/>
              </a:rPr>
              <a:t>or this </a:t>
            </a:r>
            <a:r>
              <a:rPr sz="1200" spc="-5" dirty="0">
                <a:latin typeface="Calibri"/>
                <a:cs typeface="Calibri"/>
              </a:rPr>
              <a:t>ﬂyer when  </a:t>
            </a:r>
            <a:r>
              <a:rPr sz="1200" spc="-10" dirty="0">
                <a:latin typeface="Calibri"/>
                <a:cs typeface="Calibri"/>
              </a:rPr>
              <a:t>you </a:t>
            </a:r>
            <a:r>
              <a:rPr sz="1200" spc="-5" dirty="0">
                <a:latin typeface="Calibri"/>
                <a:cs typeface="Calibri"/>
              </a:rPr>
              <a:t>arrive </a:t>
            </a:r>
            <a:r>
              <a:rPr sz="1200" spc="-10" dirty="0">
                <a:latin typeface="Calibri"/>
                <a:cs typeface="Calibri"/>
              </a:rPr>
              <a:t>at </a:t>
            </a:r>
            <a:r>
              <a:rPr sz="1200" dirty="0">
                <a:latin typeface="Calibri"/>
                <a:cs typeface="Calibri"/>
              </a:rPr>
              <a:t>the </a:t>
            </a:r>
            <a:r>
              <a:rPr sz="1200" spc="-5" dirty="0">
                <a:latin typeface="Calibri"/>
                <a:cs typeface="Calibri"/>
              </a:rPr>
              <a:t>provider office or location. </a:t>
            </a:r>
            <a:r>
              <a:rPr sz="1200" spc="-25" dirty="0">
                <a:latin typeface="Calibri"/>
                <a:cs typeface="Calibri"/>
              </a:rPr>
              <a:t>Your </a:t>
            </a:r>
            <a:r>
              <a:rPr sz="1200" spc="-10" dirty="0">
                <a:latin typeface="Calibri"/>
                <a:cs typeface="Calibri"/>
              </a:rPr>
              <a:t>EyeMed </a:t>
            </a:r>
            <a:r>
              <a:rPr sz="1200" spc="-5" dirty="0">
                <a:latin typeface="Calibri"/>
                <a:cs typeface="Calibri"/>
              </a:rPr>
              <a:t>provider will </a:t>
            </a:r>
            <a:r>
              <a:rPr sz="1200" spc="-15" dirty="0">
                <a:latin typeface="Calibri"/>
                <a:cs typeface="Calibri"/>
              </a:rPr>
              <a:t>take </a:t>
            </a:r>
            <a:r>
              <a:rPr sz="1200" spc="-10" dirty="0">
                <a:latin typeface="Calibri"/>
                <a:cs typeface="Calibri"/>
              </a:rPr>
              <a:t>care </a:t>
            </a:r>
            <a:r>
              <a:rPr sz="1200" spc="-5" dirty="0">
                <a:latin typeface="Calibri"/>
                <a:cs typeface="Calibri"/>
              </a:rPr>
              <a:t>of </a:t>
            </a:r>
            <a:r>
              <a:rPr sz="1200" dirty="0">
                <a:latin typeface="Calibri"/>
                <a:cs typeface="Calibri"/>
              </a:rPr>
              <a:t>the </a:t>
            </a:r>
            <a:r>
              <a:rPr sz="1200" spc="-10" dirty="0">
                <a:latin typeface="Calibri"/>
                <a:cs typeface="Calibri"/>
              </a:rPr>
              <a:t>rest! </a:t>
            </a:r>
            <a:r>
              <a:rPr sz="1200" spc="-55" dirty="0">
                <a:latin typeface="Calibri"/>
                <a:cs typeface="Calibri"/>
              </a:rPr>
              <a:t>To </a:t>
            </a:r>
            <a:r>
              <a:rPr sz="1200" dirty="0">
                <a:latin typeface="Calibri"/>
                <a:cs typeface="Calibri"/>
              </a:rPr>
              <a:t>learn  </a:t>
            </a:r>
            <a:r>
              <a:rPr sz="1200" spc="-5" dirty="0">
                <a:latin typeface="Calibri"/>
                <a:cs typeface="Calibri"/>
              </a:rPr>
              <a:t>more </a:t>
            </a:r>
            <a:r>
              <a:rPr sz="1200" dirty="0">
                <a:latin typeface="Calibri"/>
                <a:cs typeface="Calibri"/>
              </a:rPr>
              <a:t>about the </a:t>
            </a:r>
            <a:r>
              <a:rPr sz="1200" spc="-10" dirty="0">
                <a:latin typeface="Calibri"/>
                <a:cs typeface="Calibri"/>
              </a:rPr>
              <a:t>EyeMed </a:t>
            </a:r>
            <a:r>
              <a:rPr sz="1200" dirty="0">
                <a:latin typeface="Calibri"/>
                <a:cs typeface="Calibri"/>
              </a:rPr>
              <a:t>Vision </a:t>
            </a:r>
            <a:r>
              <a:rPr sz="1200" spc="-5" dirty="0">
                <a:latin typeface="Calibri"/>
                <a:cs typeface="Calibri"/>
              </a:rPr>
              <a:t>Care Discount </a:t>
            </a:r>
            <a:r>
              <a:rPr sz="1200" dirty="0">
                <a:latin typeface="Calibri"/>
                <a:cs typeface="Calibri"/>
              </a:rPr>
              <a:t>Plan, </a:t>
            </a:r>
            <a:r>
              <a:rPr sz="1200" spc="-5" dirty="0">
                <a:latin typeface="Calibri"/>
                <a:cs typeface="Calibri"/>
              </a:rPr>
              <a:t>please visit </a:t>
            </a:r>
            <a:r>
              <a:rPr sz="1200" dirty="0">
                <a:latin typeface="Calibri"/>
                <a:cs typeface="Calibri"/>
              </a:rPr>
              <a:t>our </a:t>
            </a:r>
            <a:r>
              <a:rPr sz="1200" spc="-5" dirty="0">
                <a:latin typeface="Calibri"/>
                <a:cs typeface="Calibri"/>
              </a:rPr>
              <a:t>website </a:t>
            </a:r>
            <a:r>
              <a:rPr sz="1200" spc="-10" dirty="0">
                <a:latin typeface="Calibri"/>
                <a:cs typeface="Calibri"/>
              </a:rPr>
              <a:t>at</a:t>
            </a:r>
            <a:r>
              <a:rPr sz="1200" spc="240" dirty="0">
                <a:latin typeface="Calibri"/>
                <a:cs typeface="Calibri"/>
              </a:rPr>
              <a:t> </a:t>
            </a:r>
            <a:r>
              <a:rPr sz="1200" spc="-10" dirty="0">
                <a:solidFill>
                  <a:srgbClr val="0070C0"/>
                </a:solidFill>
                <a:latin typeface="Calibri"/>
                <a:cs typeface="Calibri"/>
              </a:rPr>
              <a:t>www.nedelta.com</a:t>
            </a:r>
            <a:endParaRPr sz="1200" dirty="0">
              <a:solidFill>
                <a:srgbClr val="0070C0"/>
              </a:solidFill>
              <a:latin typeface="Calibri"/>
              <a:cs typeface="Calibri"/>
            </a:endParaRPr>
          </a:p>
        </p:txBody>
      </p:sp>
      <p:pic>
        <p:nvPicPr>
          <p:cNvPr id="7" name="Picture 6">
            <a:extLst>
              <a:ext uri="{FF2B5EF4-FFF2-40B4-BE49-F238E27FC236}">
                <a16:creationId xmlns:a16="http://schemas.microsoft.com/office/drawing/2014/main" id="{66C75D23-0E7D-4C95-BE4A-81A344729637}"/>
              </a:ext>
            </a:extLst>
          </p:cNvPr>
          <p:cNvPicPr>
            <a:picLocks noChangeAspect="1"/>
          </p:cNvPicPr>
          <p:nvPr/>
        </p:nvPicPr>
        <p:blipFill>
          <a:blip r:embed="rId6"/>
          <a:stretch>
            <a:fillRect/>
          </a:stretch>
        </p:blipFill>
        <p:spPr>
          <a:xfrm>
            <a:off x="535418" y="1204688"/>
            <a:ext cx="1081216" cy="1081216"/>
          </a:xfrm>
          <a:prstGeom prst="rect">
            <a:avLst/>
          </a:prstGeom>
        </p:spPr>
      </p:pic>
      <p:sp>
        <p:nvSpPr>
          <p:cNvPr id="20" name="TextBox 19">
            <a:extLst>
              <a:ext uri="{FF2B5EF4-FFF2-40B4-BE49-F238E27FC236}">
                <a16:creationId xmlns:a16="http://schemas.microsoft.com/office/drawing/2014/main" id="{5124B296-C7F5-4BA1-AFEA-0C5A9C09CEC0}"/>
              </a:ext>
            </a:extLst>
          </p:cNvPr>
          <p:cNvSpPr txBox="1"/>
          <p:nvPr/>
        </p:nvSpPr>
        <p:spPr>
          <a:xfrm>
            <a:off x="371837" y="9424148"/>
            <a:ext cx="6987933" cy="292388"/>
          </a:xfrm>
          <a:prstGeom prst="rect">
            <a:avLst/>
          </a:prstGeom>
          <a:noFill/>
        </p:spPr>
        <p:txBody>
          <a:bodyPr wrap="square" rtlCol="0">
            <a:spAutoFit/>
          </a:bodyPr>
          <a:lstStyle/>
          <a:p>
            <a:r>
              <a:rPr lang="en-US" sz="1300" dirty="0">
                <a:solidFill>
                  <a:schemeClr val="bg1"/>
                </a:solidFill>
                <a:latin typeface="Calibri" panose="020F0502020204030204" pitchFamily="34" charset="0"/>
                <a:cs typeface="Calibri" panose="020F0502020204030204" pitchFamily="34" charset="0"/>
              </a:rPr>
              <a:t>               8                  </a:t>
            </a:r>
            <a:r>
              <a:rPr lang="en-US" sz="1100" dirty="0">
                <a:solidFill>
                  <a:schemeClr val="bg1"/>
                </a:solidFill>
                <a:latin typeface="Arial" panose="020B0604020202020204" pitchFamily="34" charset="0"/>
                <a:cs typeface="Arial" panose="020B0604020202020204" pitchFamily="34" charset="0"/>
              </a:rPr>
              <a:t>Medical    |    Dental    |    Vision    |    Life    |    Disability    |    Retirement</a:t>
            </a:r>
          </a:p>
        </p:txBody>
      </p:sp>
    </p:spTree>
    <p:extLst>
      <p:ext uri="{BB962C8B-B14F-4D97-AF65-F5344CB8AC3E}">
        <p14:creationId xmlns:p14="http://schemas.microsoft.com/office/powerpoint/2010/main" val="238874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21F2058-38FA-45FD-A325-AEFB55C54F78}"/>
              </a:ext>
            </a:extLst>
          </p:cNvPr>
          <p:cNvSpPr>
            <a:spLocks noChangeArrowheads="1"/>
          </p:cNvSpPr>
          <p:nvPr/>
        </p:nvSpPr>
        <p:spPr bwMode="auto">
          <a:xfrm>
            <a:off x="376696" y="453215"/>
            <a:ext cx="7027742" cy="561648"/>
          </a:xfrm>
          <a:prstGeom prst="rect">
            <a:avLst/>
          </a:prstGeom>
          <a:solidFill>
            <a:schemeClr val="bg1"/>
          </a:solidFill>
          <a:ln w="38100" cmpd="dbl" algn="ctr">
            <a:solidFill>
              <a:srgbClr val="204C82"/>
            </a:solidFill>
            <a:round/>
            <a:headEnd/>
            <a:tailEnd/>
          </a:ln>
        </p:spPr>
        <p:txBody>
          <a:bodyPr lIns="91162" tIns="45579" rIns="91162" bIns="45579"/>
          <a:lstStyle/>
          <a:p>
            <a:endParaRPr lang="en-US" altLang="en-US" dirty="0"/>
          </a:p>
          <a:p>
            <a:endParaRPr lang="en-US" altLang="en-US" dirty="0"/>
          </a:p>
          <a:p>
            <a:endParaRPr lang="en-US" altLang="en-US" dirty="0"/>
          </a:p>
          <a:p>
            <a:endParaRPr lang="en-US" altLang="en-US" dirty="0"/>
          </a:p>
        </p:txBody>
      </p:sp>
      <p:sp>
        <p:nvSpPr>
          <p:cNvPr id="9" name="Rectangle 8">
            <a:extLst>
              <a:ext uri="{FF2B5EF4-FFF2-40B4-BE49-F238E27FC236}">
                <a16:creationId xmlns:a16="http://schemas.microsoft.com/office/drawing/2014/main" id="{76041710-613A-4753-9A86-8154E25EA4D0}"/>
              </a:ext>
            </a:extLst>
          </p:cNvPr>
          <p:cNvSpPr/>
          <p:nvPr/>
        </p:nvSpPr>
        <p:spPr bwMode="auto">
          <a:xfrm>
            <a:off x="371837" y="9341096"/>
            <a:ext cx="7037460" cy="425705"/>
          </a:xfrm>
          <a:prstGeom prst="rect">
            <a:avLst/>
          </a:prstGeom>
          <a:solidFill>
            <a:srgbClr val="17375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TextBox 13">
            <a:extLst>
              <a:ext uri="{FF2B5EF4-FFF2-40B4-BE49-F238E27FC236}">
                <a16:creationId xmlns:a16="http://schemas.microsoft.com/office/drawing/2014/main" id="{4108FA92-17FE-41C3-B15D-A4EA9E32F19F}"/>
              </a:ext>
            </a:extLst>
          </p:cNvPr>
          <p:cNvSpPr txBox="1"/>
          <p:nvPr/>
        </p:nvSpPr>
        <p:spPr>
          <a:xfrm>
            <a:off x="413916" y="541363"/>
            <a:ext cx="6972561" cy="400110"/>
          </a:xfrm>
          <a:prstGeom prst="rect">
            <a:avLst/>
          </a:prstGeom>
          <a:noFill/>
        </p:spPr>
        <p:txBody>
          <a:bodyPr wrap="square" rtlCol="0">
            <a:spAutoFit/>
          </a:bodyPr>
          <a:lstStyle/>
          <a:p>
            <a:pPr algn="r"/>
            <a:r>
              <a:rPr lang="en-US" sz="2000" dirty="0">
                <a:solidFill>
                  <a:srgbClr val="214B7D"/>
                </a:solidFill>
                <a:latin typeface="Arial" panose="020B0604020202020204" pitchFamily="34" charset="0"/>
                <a:cs typeface="Arial" panose="020B0604020202020204" pitchFamily="34" charset="0"/>
              </a:rPr>
              <a:t>VSP Vision</a:t>
            </a:r>
          </a:p>
        </p:txBody>
      </p:sp>
      <p:pic>
        <p:nvPicPr>
          <p:cNvPr id="3" name="Picture 2">
            <a:extLst>
              <a:ext uri="{FF2B5EF4-FFF2-40B4-BE49-F238E27FC236}">
                <a16:creationId xmlns:a16="http://schemas.microsoft.com/office/drawing/2014/main" id="{C352AA86-A1FC-49EC-97A9-1DFB721E4255}"/>
              </a:ext>
            </a:extLst>
          </p:cNvPr>
          <p:cNvPicPr>
            <a:picLocks noChangeAspect="1"/>
          </p:cNvPicPr>
          <p:nvPr/>
        </p:nvPicPr>
        <p:blipFill>
          <a:blip r:embed="rId3"/>
          <a:stretch>
            <a:fillRect/>
          </a:stretch>
        </p:blipFill>
        <p:spPr>
          <a:xfrm>
            <a:off x="838200" y="7006059"/>
            <a:ext cx="609600" cy="494497"/>
          </a:xfrm>
          <a:prstGeom prst="rect">
            <a:avLst/>
          </a:prstGeom>
        </p:spPr>
      </p:pic>
      <p:graphicFrame>
        <p:nvGraphicFramePr>
          <p:cNvPr id="10" name="object 8">
            <a:extLst>
              <a:ext uri="{FF2B5EF4-FFF2-40B4-BE49-F238E27FC236}">
                <a16:creationId xmlns:a16="http://schemas.microsoft.com/office/drawing/2014/main" id="{FEDAF87A-57EA-4207-AE08-70661C7747E9}"/>
              </a:ext>
            </a:extLst>
          </p:cNvPr>
          <p:cNvGraphicFramePr>
            <a:graphicFrameLocks noGrp="1"/>
          </p:cNvGraphicFramePr>
          <p:nvPr>
            <p:extLst>
              <p:ext uri="{D42A27DB-BD31-4B8C-83A1-F6EECF244321}">
                <p14:modId xmlns:p14="http://schemas.microsoft.com/office/powerpoint/2010/main" val="2354141007"/>
              </p:ext>
            </p:extLst>
          </p:nvPr>
        </p:nvGraphicFramePr>
        <p:xfrm>
          <a:off x="425260" y="1131538"/>
          <a:ext cx="7037459" cy="5854096"/>
        </p:xfrm>
        <a:graphic>
          <a:graphicData uri="http://schemas.openxmlformats.org/drawingml/2006/table">
            <a:tbl>
              <a:tblPr firstRow="1" bandRow="1">
                <a:tableStyleId>{2D5ABB26-0587-4C30-8999-92F81FD0307C}</a:tableStyleId>
              </a:tblPr>
              <a:tblGrid>
                <a:gridCol w="1418103">
                  <a:extLst>
                    <a:ext uri="{9D8B030D-6E8A-4147-A177-3AD203B41FA5}">
                      <a16:colId xmlns:a16="http://schemas.microsoft.com/office/drawing/2014/main" val="20000"/>
                    </a:ext>
                  </a:extLst>
                </a:gridCol>
                <a:gridCol w="183754">
                  <a:extLst>
                    <a:ext uri="{9D8B030D-6E8A-4147-A177-3AD203B41FA5}">
                      <a16:colId xmlns:a16="http://schemas.microsoft.com/office/drawing/2014/main" val="3586283371"/>
                    </a:ext>
                  </a:extLst>
                </a:gridCol>
                <a:gridCol w="2431688">
                  <a:extLst>
                    <a:ext uri="{9D8B030D-6E8A-4147-A177-3AD203B41FA5}">
                      <a16:colId xmlns:a16="http://schemas.microsoft.com/office/drawing/2014/main" val="2790472329"/>
                    </a:ext>
                  </a:extLst>
                </a:gridCol>
                <a:gridCol w="153848">
                  <a:extLst>
                    <a:ext uri="{9D8B030D-6E8A-4147-A177-3AD203B41FA5}">
                      <a16:colId xmlns:a16="http://schemas.microsoft.com/office/drawing/2014/main" val="1684676945"/>
                    </a:ext>
                  </a:extLst>
                </a:gridCol>
                <a:gridCol w="1549058">
                  <a:extLst>
                    <a:ext uri="{9D8B030D-6E8A-4147-A177-3AD203B41FA5}">
                      <a16:colId xmlns:a16="http://schemas.microsoft.com/office/drawing/2014/main" val="1724529822"/>
                    </a:ext>
                  </a:extLst>
                </a:gridCol>
                <a:gridCol w="1301008">
                  <a:extLst>
                    <a:ext uri="{9D8B030D-6E8A-4147-A177-3AD203B41FA5}">
                      <a16:colId xmlns:a16="http://schemas.microsoft.com/office/drawing/2014/main" val="1263092034"/>
                    </a:ext>
                  </a:extLst>
                </a:gridCol>
              </a:tblGrid>
              <a:tr h="193484">
                <a:tc gridSpan="2">
                  <a:txBody>
                    <a:bodyPr/>
                    <a:lstStyle/>
                    <a:p>
                      <a:pPr marL="354330">
                        <a:lnSpc>
                          <a:spcPct val="100000"/>
                        </a:lnSpc>
                        <a:spcBef>
                          <a:spcPts val="220"/>
                        </a:spcBef>
                      </a:pPr>
                      <a:r>
                        <a:rPr sz="1100" b="1" spc="-10" dirty="0">
                          <a:solidFill>
                            <a:schemeClr val="bg1"/>
                          </a:solidFill>
                          <a:latin typeface="Arial" panose="020B0604020202020204" pitchFamily="34" charset="0"/>
                          <a:cs typeface="Arial" panose="020B0604020202020204" pitchFamily="34" charset="0"/>
                        </a:rPr>
                        <a:t>Benefit</a:t>
                      </a:r>
                      <a:endParaRPr sz="1100" dirty="0">
                        <a:solidFill>
                          <a:schemeClr val="bg1"/>
                        </a:solidFill>
                        <a:latin typeface="Arial" panose="020B0604020202020204" pitchFamily="34" charset="0"/>
                        <a:cs typeface="Arial" panose="020B0604020202020204" pitchFamily="34" charset="0"/>
                      </a:endParaRPr>
                    </a:p>
                  </a:txBody>
                  <a:tcPr marL="0" marR="0" marT="27940" marB="0">
                    <a:lnL w="12052">
                      <a:solidFill>
                        <a:srgbClr val="231F20"/>
                      </a:solidFill>
                      <a:prstDash val="solid"/>
                    </a:lnL>
                    <a:lnR w="19050" cap="flat" cmpd="sng" algn="ctr">
                      <a:solidFill>
                        <a:schemeClr val="bg1"/>
                      </a:solidFill>
                      <a:prstDash val="solid"/>
                      <a:round/>
                      <a:headEnd type="none" w="med" len="med"/>
                      <a:tailEnd type="none" w="med" len="med"/>
                    </a:lnR>
                    <a:lnT w="24117">
                      <a:solidFill>
                        <a:srgbClr val="231F20"/>
                      </a:solidFill>
                      <a:prstDash val="solid"/>
                    </a:lnT>
                    <a:lnB w="12700" cap="flat" cmpd="sng" algn="ctr">
                      <a:solidFill>
                        <a:schemeClr val="tx1"/>
                      </a:solidFill>
                      <a:prstDash val="solid"/>
                      <a:round/>
                      <a:headEnd type="none" w="med" len="med"/>
                      <a:tailEnd type="none" w="med" len="med"/>
                    </a:lnB>
                    <a:solidFill>
                      <a:srgbClr val="204C82"/>
                    </a:solidFill>
                  </a:tcPr>
                </a:tc>
                <a:tc hMerge="1">
                  <a:txBody>
                    <a:bodyPr/>
                    <a:lstStyle/>
                    <a:p>
                      <a:pPr marL="354330">
                        <a:lnSpc>
                          <a:spcPct val="100000"/>
                        </a:lnSpc>
                        <a:spcBef>
                          <a:spcPts val="220"/>
                        </a:spcBef>
                      </a:pPr>
                      <a:endParaRPr sz="1100" dirty="0">
                        <a:solidFill>
                          <a:schemeClr val="bg1"/>
                        </a:solidFill>
                        <a:latin typeface="Arial" panose="020B0604020202020204" pitchFamily="34" charset="0"/>
                        <a:cs typeface="Arial" panose="020B0604020202020204" pitchFamily="34" charset="0"/>
                      </a:endParaRPr>
                    </a:p>
                  </a:txBody>
                  <a:tcPr marL="0" marR="0" marT="279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4117">
                      <a:solidFill>
                        <a:srgbClr val="231F20"/>
                      </a:solidFill>
                      <a:prstDash val="solid"/>
                    </a:lnT>
                    <a:lnB w="12700" cap="flat" cmpd="sng" algn="ctr">
                      <a:solidFill>
                        <a:schemeClr val="tx1"/>
                      </a:solidFill>
                      <a:prstDash val="solid"/>
                      <a:round/>
                      <a:headEnd type="none" w="med" len="med"/>
                      <a:tailEnd type="none" w="med" len="med"/>
                    </a:lnB>
                    <a:solidFill>
                      <a:srgbClr val="204C82"/>
                    </a:solidFill>
                  </a:tcPr>
                </a:tc>
                <a:tc>
                  <a:txBody>
                    <a:bodyPr/>
                    <a:lstStyle/>
                    <a:p>
                      <a:pPr algn="ctr"/>
                      <a:r>
                        <a:rPr lang="en-US" sz="1100" b="1" spc="-10" dirty="0">
                          <a:solidFill>
                            <a:schemeClr val="bg1"/>
                          </a:solidFill>
                          <a:latin typeface="Arial" panose="020B0604020202020204" pitchFamily="34" charset="0"/>
                          <a:cs typeface="Arial" panose="020B0604020202020204" pitchFamily="34" charset="0"/>
                        </a:rPr>
                        <a:t>Description</a:t>
                      </a:r>
                      <a:endParaRPr lang="en-US" dirty="0">
                        <a:solidFill>
                          <a:schemeClr val="bg1"/>
                        </a:solidFill>
                      </a:endParaRPr>
                    </a:p>
                  </a:txBody>
                  <a:tcPr marL="0" marR="0" marT="2794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4117">
                      <a:solidFill>
                        <a:srgbClr val="231F20"/>
                      </a:solidFill>
                      <a:prstDash val="solid"/>
                    </a:lnT>
                    <a:lnB w="12700" cap="flat" cmpd="sng" algn="ctr">
                      <a:solidFill>
                        <a:schemeClr val="tx1"/>
                      </a:solidFill>
                      <a:prstDash val="solid"/>
                      <a:round/>
                      <a:headEnd type="none" w="med" len="med"/>
                      <a:tailEnd type="none" w="med" len="med"/>
                    </a:lnB>
                    <a:solidFill>
                      <a:srgbClr val="204C82"/>
                    </a:solidFill>
                  </a:tcPr>
                </a:tc>
                <a:tc gridSpan="2">
                  <a:txBody>
                    <a:bodyPr/>
                    <a:lstStyle/>
                    <a:p>
                      <a:pPr algn="ctr"/>
                      <a:r>
                        <a:rPr lang="en-US" sz="1100" b="1" spc="-10" dirty="0">
                          <a:solidFill>
                            <a:schemeClr val="bg1"/>
                          </a:solidFill>
                          <a:latin typeface="Arial" panose="020B0604020202020204" pitchFamily="34" charset="0"/>
                          <a:cs typeface="Arial" panose="020B0604020202020204" pitchFamily="34" charset="0"/>
                        </a:rPr>
                        <a:t>Copay</a:t>
                      </a:r>
                      <a:endParaRPr lang="en-US" dirty="0">
                        <a:solidFill>
                          <a:schemeClr val="bg1"/>
                        </a:solidFill>
                      </a:endParaRPr>
                    </a:p>
                  </a:txBody>
                  <a:tcPr marL="0" marR="0" marT="279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4117">
                      <a:solidFill>
                        <a:srgbClr val="231F20"/>
                      </a:solidFill>
                      <a:prstDash val="solid"/>
                    </a:lnT>
                    <a:lnB w="12700" cap="flat" cmpd="sng" algn="ctr">
                      <a:solidFill>
                        <a:schemeClr val="tx1"/>
                      </a:solidFill>
                      <a:prstDash val="solid"/>
                      <a:round/>
                      <a:headEnd type="none" w="med" len="med"/>
                      <a:tailEnd type="none" w="med" len="med"/>
                    </a:lnB>
                    <a:solidFill>
                      <a:srgbClr val="204C82"/>
                    </a:solidFill>
                  </a:tcPr>
                </a:tc>
                <a:tc hMerge="1">
                  <a:txBody>
                    <a:bodyPr/>
                    <a:lstStyle/>
                    <a:p>
                      <a:pPr algn="ctr"/>
                      <a:endParaRPr lang="en-US" dirty="0">
                        <a:solidFill>
                          <a:schemeClr val="bg1"/>
                        </a:solidFill>
                      </a:endParaRPr>
                    </a:p>
                  </a:txBody>
                  <a:tcPr marL="0" marR="0" marT="279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4117">
                      <a:solidFill>
                        <a:srgbClr val="231F20"/>
                      </a:solidFill>
                      <a:prstDash val="solid"/>
                    </a:lnT>
                    <a:lnB w="12700" cap="flat" cmpd="sng" algn="ctr">
                      <a:solidFill>
                        <a:schemeClr val="tx1"/>
                      </a:solidFill>
                      <a:prstDash val="solid"/>
                      <a:round/>
                      <a:headEnd type="none" w="med" len="med"/>
                      <a:tailEnd type="none" w="med" len="med"/>
                    </a:lnB>
                    <a:solidFill>
                      <a:srgbClr val="204C82"/>
                    </a:solidFill>
                  </a:tcPr>
                </a:tc>
                <a:tc>
                  <a:txBody>
                    <a:bodyPr/>
                    <a:lstStyle/>
                    <a:p>
                      <a:pPr algn="ctr"/>
                      <a:r>
                        <a:rPr lang="en-US" sz="1100" b="1" spc="-5" dirty="0">
                          <a:solidFill>
                            <a:schemeClr val="bg1"/>
                          </a:solidFill>
                          <a:latin typeface="Arial" panose="020B0604020202020204" pitchFamily="34" charset="0"/>
                          <a:cs typeface="Arial" panose="020B0604020202020204" pitchFamily="34" charset="0"/>
                        </a:rPr>
                        <a:t>Frequency</a:t>
                      </a:r>
                      <a:endParaRPr lang="en-US" dirty="0">
                        <a:solidFill>
                          <a:schemeClr val="bg1"/>
                        </a:solidFill>
                      </a:endParaRPr>
                    </a:p>
                  </a:txBody>
                  <a:tcPr marL="0" marR="0" marT="27940" marB="0">
                    <a:lnL w="19050" cap="flat" cmpd="sng" algn="ctr">
                      <a:solidFill>
                        <a:schemeClr val="bg1"/>
                      </a:solidFill>
                      <a:prstDash val="solid"/>
                      <a:round/>
                      <a:headEnd type="none" w="med" len="med"/>
                      <a:tailEnd type="none" w="med" len="med"/>
                    </a:lnL>
                    <a:lnR w="12052">
                      <a:solidFill>
                        <a:srgbClr val="231F20"/>
                      </a:solidFill>
                      <a:prstDash val="solid"/>
                    </a:lnR>
                    <a:lnT w="24117">
                      <a:solidFill>
                        <a:srgbClr val="231F20"/>
                      </a:solidFill>
                      <a:prstDash val="solid"/>
                    </a:lnT>
                    <a:lnB w="12700" cap="flat" cmpd="sng" algn="ctr">
                      <a:solidFill>
                        <a:schemeClr val="tx1"/>
                      </a:solidFill>
                      <a:prstDash val="solid"/>
                      <a:round/>
                      <a:headEnd type="none" w="med" len="med"/>
                      <a:tailEnd type="none" w="med" len="med"/>
                    </a:lnB>
                    <a:solidFill>
                      <a:srgbClr val="204C82"/>
                    </a:solidFill>
                  </a:tcPr>
                </a:tc>
                <a:extLst>
                  <a:ext uri="{0D108BD9-81ED-4DB2-BD59-A6C34878D82A}">
                    <a16:rowId xmlns:a16="http://schemas.microsoft.com/office/drawing/2014/main" val="10000"/>
                  </a:ext>
                </a:extLst>
              </a:tr>
              <a:tr h="227092">
                <a:tc gridSpan="6">
                  <a:txBody>
                    <a:bodyPr/>
                    <a:lstStyle/>
                    <a:p>
                      <a:pPr marL="635" algn="ctr">
                        <a:lnSpc>
                          <a:spcPct val="100000"/>
                        </a:lnSpc>
                        <a:spcBef>
                          <a:spcPts val="310"/>
                        </a:spcBef>
                      </a:pPr>
                      <a:r>
                        <a:rPr sz="1050" b="1" spc="-5" dirty="0">
                          <a:solidFill>
                            <a:srgbClr val="231F20"/>
                          </a:solidFill>
                          <a:latin typeface="Arial" panose="020B0604020202020204" pitchFamily="34" charset="0"/>
                          <a:cs typeface="Arial" panose="020B0604020202020204" pitchFamily="34" charset="0"/>
                        </a:rPr>
                        <a:t>Your Coverage </a:t>
                      </a:r>
                      <a:r>
                        <a:rPr sz="1050" b="1" spc="-10" dirty="0">
                          <a:solidFill>
                            <a:srgbClr val="231F20"/>
                          </a:solidFill>
                          <a:latin typeface="Arial" panose="020B0604020202020204" pitchFamily="34" charset="0"/>
                          <a:cs typeface="Arial" panose="020B0604020202020204" pitchFamily="34" charset="0"/>
                        </a:rPr>
                        <a:t>with </a:t>
                      </a:r>
                      <a:r>
                        <a:rPr sz="1050" b="1" spc="-5" dirty="0">
                          <a:solidFill>
                            <a:srgbClr val="231F20"/>
                          </a:solidFill>
                          <a:latin typeface="Arial" panose="020B0604020202020204" pitchFamily="34" charset="0"/>
                          <a:cs typeface="Arial" panose="020B0604020202020204" pitchFamily="34" charset="0"/>
                        </a:rPr>
                        <a:t>a VSP</a:t>
                      </a:r>
                      <a:r>
                        <a:rPr sz="1050" b="1" spc="20" dirty="0">
                          <a:solidFill>
                            <a:srgbClr val="231F20"/>
                          </a:solidFill>
                          <a:latin typeface="Arial" panose="020B0604020202020204" pitchFamily="34" charset="0"/>
                          <a:cs typeface="Arial" panose="020B0604020202020204" pitchFamily="34" charset="0"/>
                        </a:rPr>
                        <a:t> </a:t>
                      </a:r>
                      <a:r>
                        <a:rPr sz="1050" b="1" spc="-5" dirty="0">
                          <a:solidFill>
                            <a:srgbClr val="231F20"/>
                          </a:solidFill>
                          <a:latin typeface="Arial" panose="020B0604020202020204" pitchFamily="34" charset="0"/>
                          <a:cs typeface="Arial" panose="020B0604020202020204" pitchFamily="34" charset="0"/>
                        </a:rPr>
                        <a:t>Provider</a:t>
                      </a:r>
                      <a:endParaRPr sz="1050" dirty="0">
                        <a:latin typeface="Arial" panose="020B0604020202020204" pitchFamily="34" charset="0"/>
                        <a:cs typeface="Arial" panose="020B0604020202020204" pitchFamily="34" charset="0"/>
                      </a:endParaRPr>
                    </a:p>
                  </a:txBody>
                  <a:tcPr marL="0" marR="0" marT="393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204C82"/>
                      </a:solidFill>
                      <a:prstDash val="solid"/>
                      <a:round/>
                      <a:headEnd type="none" w="med" len="med"/>
                      <a:tailEnd type="none" w="med" len="med"/>
                    </a:lnB>
                    <a:solidFill>
                      <a:srgbClr val="AFCAEB"/>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87432">
                <a:tc>
                  <a:txBody>
                    <a:bodyPr/>
                    <a:lstStyle/>
                    <a:p>
                      <a:pPr marL="116839" algn="l">
                        <a:lnSpc>
                          <a:spcPct val="100000"/>
                        </a:lnSpc>
                        <a:spcBef>
                          <a:spcPts val="270"/>
                        </a:spcBef>
                      </a:pPr>
                      <a:r>
                        <a:rPr sz="1000" b="1" spc="-5" dirty="0">
                          <a:solidFill>
                            <a:srgbClr val="231F20"/>
                          </a:solidFill>
                          <a:latin typeface="Arial" panose="020B0604020202020204" pitchFamily="34" charset="0"/>
                          <a:cs typeface="Arial" panose="020B0604020202020204" pitchFamily="34" charset="0"/>
                        </a:rPr>
                        <a:t>WellVision</a:t>
                      </a:r>
                      <a:r>
                        <a:rPr sz="1000" b="1" spc="-75" dirty="0">
                          <a:solidFill>
                            <a:srgbClr val="231F20"/>
                          </a:solidFill>
                          <a:latin typeface="Arial" panose="020B0604020202020204" pitchFamily="34" charset="0"/>
                          <a:cs typeface="Arial" panose="020B0604020202020204" pitchFamily="34" charset="0"/>
                        </a:rPr>
                        <a:t> </a:t>
                      </a:r>
                      <a:r>
                        <a:rPr sz="1000" b="1" spc="-5" dirty="0">
                          <a:solidFill>
                            <a:srgbClr val="231F20"/>
                          </a:solidFill>
                          <a:latin typeface="Arial" panose="020B0604020202020204" pitchFamily="34" charset="0"/>
                          <a:cs typeface="Arial" panose="020B0604020202020204" pitchFamily="34" charset="0"/>
                        </a:rPr>
                        <a:t>Exam</a:t>
                      </a:r>
                      <a:endParaRPr sz="1000" b="1" dirty="0">
                        <a:latin typeface="Arial" panose="020B0604020202020204" pitchFamily="34" charset="0"/>
                        <a:cs typeface="Arial" panose="020B0604020202020204" pitchFamily="34" charset="0"/>
                      </a:endParaRPr>
                    </a:p>
                  </a:txBody>
                  <a:tcPr marL="0" marR="0" marT="34290" marB="0" anchor="ctr">
                    <a:lnL w="12052">
                      <a:solidFill>
                        <a:srgbClr val="231F20"/>
                      </a:solidFill>
                      <a:prstDash val="soli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gridSpan="3">
                  <a:txBody>
                    <a:bodyPr/>
                    <a:lstStyle/>
                    <a:p>
                      <a:r>
                        <a:rPr lang="en-US" sz="1000" spc="-5" dirty="0">
                          <a:solidFill>
                            <a:srgbClr val="231F20"/>
                          </a:solidFill>
                          <a:latin typeface="Arial" panose="020B0604020202020204" pitchFamily="34" charset="0"/>
                          <a:cs typeface="Arial" panose="020B0604020202020204" pitchFamily="34" charset="0"/>
                        </a:rPr>
                        <a:t>  Focuses on your </a:t>
                      </a:r>
                      <a:r>
                        <a:rPr lang="en-US" sz="1000" spc="-10" dirty="0">
                          <a:solidFill>
                            <a:srgbClr val="231F20"/>
                          </a:solidFill>
                          <a:latin typeface="Arial" panose="020B0604020202020204" pitchFamily="34" charset="0"/>
                          <a:cs typeface="Arial" panose="020B0604020202020204" pitchFamily="34" charset="0"/>
                        </a:rPr>
                        <a:t>eyes </a:t>
                      </a:r>
                      <a:r>
                        <a:rPr lang="en-US" sz="1000" spc="-5" dirty="0">
                          <a:solidFill>
                            <a:srgbClr val="231F20"/>
                          </a:solidFill>
                          <a:latin typeface="Arial" panose="020B0604020202020204" pitchFamily="34" charset="0"/>
                          <a:cs typeface="Arial" panose="020B0604020202020204" pitchFamily="34" charset="0"/>
                        </a:rPr>
                        <a:t>and overall</a:t>
                      </a:r>
                      <a:r>
                        <a:rPr lang="en-US" sz="1000" spc="-45" dirty="0">
                          <a:solidFill>
                            <a:srgbClr val="231F20"/>
                          </a:solidFill>
                          <a:latin typeface="Arial" panose="020B0604020202020204" pitchFamily="34" charset="0"/>
                          <a:cs typeface="Arial" panose="020B0604020202020204" pitchFamily="34" charset="0"/>
                        </a:rPr>
                        <a:t> </a:t>
                      </a:r>
                      <a:r>
                        <a:rPr lang="en-US" sz="1000" spc="-10" dirty="0">
                          <a:solidFill>
                            <a:srgbClr val="231F20"/>
                          </a:solidFill>
                          <a:latin typeface="Arial" panose="020B0604020202020204" pitchFamily="34" charset="0"/>
                          <a:cs typeface="Arial" panose="020B0604020202020204" pitchFamily="34" charset="0"/>
                        </a:rPr>
                        <a:t>wellness</a:t>
                      </a:r>
                      <a:endParaRPr sz="1000" b="1" dirty="0">
                        <a:latin typeface="Arial" panose="020B0604020202020204" pitchFamily="34" charset="0"/>
                        <a:cs typeface="Arial" panose="020B0604020202020204" pitchFamily="34" charset="0"/>
                      </a:endParaRPr>
                    </a:p>
                  </a:txBody>
                  <a:tcPr marL="0" marR="0" marT="34290" marB="0" anchor="ctr">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r>
                        <a:rPr lang="en-US" sz="1000" spc="-5" dirty="0">
                          <a:solidFill>
                            <a:srgbClr val="231F20"/>
                          </a:solidFill>
                          <a:latin typeface="Arial" panose="020B0604020202020204" pitchFamily="34" charset="0"/>
                          <a:cs typeface="Arial" panose="020B0604020202020204" pitchFamily="34" charset="0"/>
                        </a:rPr>
                        <a:t>  Focuses on your </a:t>
                      </a:r>
                      <a:r>
                        <a:rPr lang="en-US" sz="1000" spc="-10" dirty="0">
                          <a:solidFill>
                            <a:srgbClr val="231F20"/>
                          </a:solidFill>
                          <a:latin typeface="Arial" panose="020B0604020202020204" pitchFamily="34" charset="0"/>
                          <a:cs typeface="Arial" panose="020B0604020202020204" pitchFamily="34" charset="0"/>
                        </a:rPr>
                        <a:t>eyes </a:t>
                      </a:r>
                      <a:r>
                        <a:rPr lang="en-US" sz="1000" spc="-5" dirty="0">
                          <a:solidFill>
                            <a:srgbClr val="231F20"/>
                          </a:solidFill>
                          <a:latin typeface="Arial" panose="020B0604020202020204" pitchFamily="34" charset="0"/>
                          <a:cs typeface="Arial" panose="020B0604020202020204" pitchFamily="34" charset="0"/>
                        </a:rPr>
                        <a:t>and overall</a:t>
                      </a:r>
                    </a:p>
                    <a:p>
                      <a:r>
                        <a:rPr lang="en-US" sz="1000" spc="-45" dirty="0">
                          <a:solidFill>
                            <a:srgbClr val="231F20"/>
                          </a:solidFill>
                          <a:latin typeface="Arial" panose="020B0604020202020204" pitchFamily="34" charset="0"/>
                          <a:cs typeface="Arial" panose="020B0604020202020204" pitchFamily="34" charset="0"/>
                        </a:rPr>
                        <a:t>  </a:t>
                      </a:r>
                      <a:r>
                        <a:rPr lang="en-US" sz="1000" spc="-10" dirty="0">
                          <a:solidFill>
                            <a:srgbClr val="231F20"/>
                          </a:solidFill>
                          <a:latin typeface="Arial" panose="020B0604020202020204" pitchFamily="34" charset="0"/>
                          <a:cs typeface="Arial" panose="020B0604020202020204" pitchFamily="34" charset="0"/>
                        </a:rPr>
                        <a:t>wellness</a:t>
                      </a:r>
                      <a:endParaRPr sz="1000" b="1" dirty="0">
                        <a:latin typeface="Arial" panose="020B0604020202020204" pitchFamily="34" charset="0"/>
                        <a:cs typeface="Arial" panose="020B0604020202020204" pitchFamily="34" charset="0"/>
                      </a:endParaRPr>
                    </a:p>
                  </a:txBody>
                  <a:tcPr marL="0" marR="0" marT="34290" marB="0" anchor="ctr">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pPr algn="ctr"/>
                      <a:r>
                        <a:rPr lang="en-US" sz="1000" spc="-5" dirty="0">
                          <a:solidFill>
                            <a:srgbClr val="231F20"/>
                          </a:solidFill>
                          <a:latin typeface="Arial" panose="020B0604020202020204" pitchFamily="34" charset="0"/>
                          <a:cs typeface="Arial" panose="020B0604020202020204" pitchFamily="34" charset="0"/>
                        </a:rPr>
                        <a:t>$20 for </a:t>
                      </a:r>
                      <a:r>
                        <a:rPr lang="en-US" sz="1000" spc="-10" dirty="0">
                          <a:solidFill>
                            <a:srgbClr val="231F20"/>
                          </a:solidFill>
                          <a:latin typeface="Arial" panose="020B0604020202020204" pitchFamily="34" charset="0"/>
                          <a:cs typeface="Arial" panose="020B0604020202020204" pitchFamily="34" charset="0"/>
                        </a:rPr>
                        <a:t>exam </a:t>
                      </a:r>
                      <a:r>
                        <a:rPr lang="en-US" sz="1000" spc="-5" dirty="0">
                          <a:solidFill>
                            <a:srgbClr val="231F20"/>
                          </a:solidFill>
                          <a:latin typeface="Arial" panose="020B0604020202020204" pitchFamily="34" charset="0"/>
                          <a:cs typeface="Arial" panose="020B0604020202020204" pitchFamily="34" charset="0"/>
                        </a:rPr>
                        <a:t>and</a:t>
                      </a:r>
                      <a:r>
                        <a:rPr lang="en-US" sz="1000" spc="-30" dirty="0">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glasses</a:t>
                      </a:r>
                      <a:endParaRPr sz="1000" b="1" dirty="0">
                        <a:latin typeface="Arial" panose="020B0604020202020204" pitchFamily="34" charset="0"/>
                        <a:cs typeface="Arial" panose="020B0604020202020204" pitchFamily="34" charset="0"/>
                      </a:endParaRPr>
                    </a:p>
                  </a:txBody>
                  <a:tcPr marL="0" marR="0" marT="34290" marB="0" anchor="ctr">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a:txBody>
                    <a:bodyPr/>
                    <a:lstStyle/>
                    <a:p>
                      <a:pPr algn="ctr"/>
                      <a:r>
                        <a:rPr lang="en-US" sz="1000" spc="-5" dirty="0">
                          <a:solidFill>
                            <a:srgbClr val="231F20"/>
                          </a:solidFill>
                          <a:latin typeface="Arial" panose="020B0604020202020204" pitchFamily="34" charset="0"/>
                          <a:cs typeface="Arial" panose="020B0604020202020204" pitchFamily="34" charset="0"/>
                        </a:rPr>
                        <a:t>$20 for </a:t>
                      </a:r>
                      <a:r>
                        <a:rPr lang="en-US" sz="1000" spc="-10" dirty="0">
                          <a:solidFill>
                            <a:srgbClr val="231F20"/>
                          </a:solidFill>
                          <a:latin typeface="Arial" panose="020B0604020202020204" pitchFamily="34" charset="0"/>
                          <a:cs typeface="Arial" panose="020B0604020202020204" pitchFamily="34" charset="0"/>
                        </a:rPr>
                        <a:t>exam </a:t>
                      </a:r>
                      <a:r>
                        <a:rPr lang="en-US" sz="1000" spc="-5" dirty="0">
                          <a:solidFill>
                            <a:srgbClr val="231F20"/>
                          </a:solidFill>
                          <a:latin typeface="Arial" panose="020B0604020202020204" pitchFamily="34" charset="0"/>
                          <a:cs typeface="Arial" panose="020B0604020202020204" pitchFamily="34" charset="0"/>
                        </a:rPr>
                        <a:t>and</a:t>
                      </a:r>
                      <a:r>
                        <a:rPr lang="en-US" sz="1000" spc="-30" dirty="0">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glasses</a:t>
                      </a:r>
                      <a:endParaRPr sz="1000" b="1" dirty="0">
                        <a:latin typeface="Arial" panose="020B0604020202020204" pitchFamily="34" charset="0"/>
                        <a:cs typeface="Arial" panose="020B0604020202020204" pitchFamily="34" charset="0"/>
                      </a:endParaRPr>
                    </a:p>
                  </a:txBody>
                  <a:tcPr marL="0" marR="0" marT="34290" marB="0" anchor="ctr">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a:txBody>
                    <a:bodyPr/>
                    <a:lstStyle/>
                    <a:p>
                      <a:pPr algn="ctr">
                        <a:lnSpc>
                          <a:spcPct val="100000"/>
                        </a:lnSpc>
                        <a:spcBef>
                          <a:spcPts val="270"/>
                        </a:spcBef>
                      </a:pPr>
                      <a:r>
                        <a:rPr lang="en-US" sz="1000" spc="-10" dirty="0">
                          <a:solidFill>
                            <a:srgbClr val="231F20"/>
                          </a:solidFill>
                          <a:latin typeface="Arial" panose="020B0604020202020204" pitchFamily="34" charset="0"/>
                          <a:cs typeface="Arial" panose="020B0604020202020204" pitchFamily="34" charset="0"/>
                        </a:rPr>
                        <a:t>Every </a:t>
                      </a:r>
                    </a:p>
                    <a:p>
                      <a:pPr algn="ctr">
                        <a:lnSpc>
                          <a:spcPct val="100000"/>
                        </a:lnSpc>
                        <a:spcBef>
                          <a:spcPts val="270"/>
                        </a:spcBef>
                      </a:pPr>
                      <a:r>
                        <a:rPr lang="en-US" sz="1000" spc="-10" dirty="0">
                          <a:solidFill>
                            <a:srgbClr val="231F20"/>
                          </a:solidFill>
                          <a:latin typeface="Arial" panose="020B0604020202020204" pitchFamily="34" charset="0"/>
                          <a:cs typeface="Arial" panose="020B0604020202020204" pitchFamily="34" charset="0"/>
                        </a:rPr>
                        <a:t>calendar year</a:t>
                      </a:r>
                      <a:endParaRPr sz="1000" dirty="0">
                        <a:latin typeface="Arial" panose="020B0604020202020204" pitchFamily="34" charset="0"/>
                        <a:cs typeface="Arial" panose="020B0604020202020204" pitchFamily="34" charset="0"/>
                      </a:endParaRPr>
                    </a:p>
                  </a:txBody>
                  <a:tcPr marL="0" marR="0" marT="34290" marB="0" anchor="ctr">
                    <a:lnL w="19050" cap="flat" cmpd="sng" algn="ctr">
                      <a:solidFill>
                        <a:srgbClr val="204C82"/>
                      </a:solidFill>
                      <a:prstDash val="solid"/>
                      <a:round/>
                      <a:headEnd type="none" w="med" len="med"/>
                      <a:tailEnd type="none" w="med" len="med"/>
                    </a:lnL>
                    <a:lnR w="12052">
                      <a:solidFill>
                        <a:srgbClr val="231F20"/>
                      </a:solidFill>
                      <a:prstDash val="soli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extLst>
                  <a:ext uri="{0D108BD9-81ED-4DB2-BD59-A6C34878D82A}">
                    <a16:rowId xmlns:a16="http://schemas.microsoft.com/office/drawing/2014/main" val="10002"/>
                  </a:ext>
                </a:extLst>
              </a:tr>
              <a:tr h="268099">
                <a:tc gridSpan="6">
                  <a:txBody>
                    <a:bodyPr/>
                    <a:lstStyle/>
                    <a:p>
                      <a:pPr marL="80645">
                        <a:lnSpc>
                          <a:spcPct val="100000"/>
                        </a:lnSpc>
                        <a:spcBef>
                          <a:spcPts val="270"/>
                        </a:spcBef>
                      </a:pPr>
                      <a:r>
                        <a:rPr sz="1050" b="1" spc="-5" dirty="0">
                          <a:solidFill>
                            <a:schemeClr val="tx1"/>
                          </a:solidFill>
                          <a:latin typeface="Arial" panose="020B0604020202020204" pitchFamily="34" charset="0"/>
                          <a:cs typeface="Arial" panose="020B0604020202020204" pitchFamily="34" charset="0"/>
                        </a:rPr>
                        <a:t>Prescription</a:t>
                      </a:r>
                      <a:r>
                        <a:rPr sz="1050" b="1" spc="-55" dirty="0">
                          <a:solidFill>
                            <a:schemeClr val="tx1"/>
                          </a:solidFill>
                          <a:latin typeface="Arial" panose="020B0604020202020204" pitchFamily="34" charset="0"/>
                          <a:cs typeface="Arial" panose="020B0604020202020204" pitchFamily="34" charset="0"/>
                        </a:rPr>
                        <a:t> </a:t>
                      </a:r>
                      <a:r>
                        <a:rPr sz="1050" b="1" spc="-5" dirty="0">
                          <a:solidFill>
                            <a:schemeClr val="tx1"/>
                          </a:solidFill>
                          <a:latin typeface="Arial" panose="020B0604020202020204" pitchFamily="34" charset="0"/>
                          <a:cs typeface="Arial" panose="020B0604020202020204" pitchFamily="34" charset="0"/>
                        </a:rPr>
                        <a:t>Glasses</a:t>
                      </a:r>
                      <a:endParaRPr sz="1050" dirty="0">
                        <a:solidFill>
                          <a:schemeClr val="tx1"/>
                        </a:solidFill>
                        <a:latin typeface="Arial" panose="020B0604020202020204" pitchFamily="34" charset="0"/>
                        <a:cs typeface="Arial" panose="020B0604020202020204" pitchFamily="34" charset="0"/>
                      </a:endParaRPr>
                    </a:p>
                  </a:txBody>
                  <a:tcPr marL="0" marR="0" marT="342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solidFill>
                      <a:srgbClr val="AFCAEB"/>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rgbClr val="204C82"/>
                      </a:solidFill>
                      <a:prstDash val="solid"/>
                      <a:round/>
                      <a:headEnd type="none" w="med" len="med"/>
                      <a:tailEnd type="none" w="med" len="med"/>
                    </a:lnT>
                  </a:tcPr>
                </a:tc>
                <a:extLst>
                  <a:ext uri="{0D108BD9-81ED-4DB2-BD59-A6C34878D82A}">
                    <a16:rowId xmlns:a16="http://schemas.microsoft.com/office/drawing/2014/main" val="10003"/>
                  </a:ext>
                </a:extLst>
              </a:tr>
              <a:tr h="708943">
                <a:tc>
                  <a:txBody>
                    <a:bodyPr/>
                    <a:lstStyle/>
                    <a:p>
                      <a:pPr marL="80645">
                        <a:lnSpc>
                          <a:spcPct val="100000"/>
                        </a:lnSpc>
                        <a:spcBef>
                          <a:spcPts val="270"/>
                        </a:spcBef>
                      </a:pPr>
                      <a:r>
                        <a:rPr sz="1050" b="1" spc="-10" dirty="0">
                          <a:solidFill>
                            <a:srgbClr val="231F20"/>
                          </a:solidFill>
                          <a:latin typeface="Arial" panose="020B0604020202020204" pitchFamily="34" charset="0"/>
                          <a:cs typeface="Arial" panose="020B0604020202020204" pitchFamily="34" charset="0"/>
                        </a:rPr>
                        <a:t>Frame</a:t>
                      </a:r>
                      <a:endParaRPr sz="1050" dirty="0">
                        <a:latin typeface="Arial" panose="020B0604020202020204" pitchFamily="34" charset="0"/>
                        <a:cs typeface="Arial" panose="020B0604020202020204" pitchFamily="34" charset="0"/>
                      </a:endParaRPr>
                    </a:p>
                  </a:txBody>
                  <a:tcPr marL="0" marR="0" marT="34290" marB="0">
                    <a:lnL w="12052">
                      <a:solidFill>
                        <a:srgbClr val="231F20"/>
                      </a:solidFill>
                      <a:prstDash val="soli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gridSpan="3">
                  <a:txBody>
                    <a:bodyPr/>
                    <a:lstStyle/>
                    <a:p>
                      <a:pPr marL="244475" marR="180340" indent="-163830">
                        <a:lnSpc>
                          <a:spcPct val="100000"/>
                        </a:lnSpc>
                        <a:spcBef>
                          <a:spcPts val="270"/>
                        </a:spcBef>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$150 allowance for a</a:t>
                      </a:r>
                      <a:r>
                        <a:rPr lang="en-US" sz="900" spc="-50" dirty="0">
                          <a:solidFill>
                            <a:srgbClr val="231F20"/>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wide </a:t>
                      </a:r>
                      <a:r>
                        <a:rPr lang="en-US" sz="900" spc="-10" dirty="0">
                          <a:solidFill>
                            <a:srgbClr val="231F20"/>
                          </a:solidFill>
                          <a:latin typeface="Arial" panose="020B0604020202020204" pitchFamily="34" charset="0"/>
                          <a:cs typeface="Arial" panose="020B0604020202020204" pitchFamily="34" charset="0"/>
                        </a:rPr>
                        <a:t>selection </a:t>
                      </a:r>
                      <a:r>
                        <a:rPr lang="en-US" sz="900" spc="-5" dirty="0">
                          <a:solidFill>
                            <a:srgbClr val="231F20"/>
                          </a:solidFill>
                          <a:latin typeface="Arial" panose="020B0604020202020204" pitchFamily="34" charset="0"/>
                          <a:cs typeface="Arial" panose="020B0604020202020204" pitchFamily="34" charset="0"/>
                        </a:rPr>
                        <a:t>of</a:t>
                      </a:r>
                      <a:r>
                        <a:rPr lang="en-US" sz="900" spc="-20" dirty="0">
                          <a:solidFill>
                            <a:srgbClr val="231F20"/>
                          </a:solidFill>
                          <a:latin typeface="Arial" panose="020B0604020202020204" pitchFamily="34" charset="0"/>
                          <a:cs typeface="Arial" panose="020B0604020202020204" pitchFamily="34" charset="0"/>
                        </a:rPr>
                        <a:t> </a:t>
                      </a:r>
                      <a:r>
                        <a:rPr lang="en-US" sz="900" spc="-10" dirty="0">
                          <a:solidFill>
                            <a:srgbClr val="231F20"/>
                          </a:solidFill>
                          <a:latin typeface="Arial" panose="020B0604020202020204" pitchFamily="34" charset="0"/>
                          <a:cs typeface="Arial" panose="020B0604020202020204" pitchFamily="34" charset="0"/>
                        </a:rPr>
                        <a:t>frames</a:t>
                      </a:r>
                      <a:endParaRPr lang="en-US" sz="900" dirty="0">
                        <a:latin typeface="Arial" panose="020B0604020202020204" pitchFamily="34" charset="0"/>
                        <a:cs typeface="Arial" panose="020B0604020202020204" pitchFamily="34" charset="0"/>
                      </a:endParaRPr>
                    </a:p>
                    <a:p>
                      <a:pPr marL="244475" marR="82550" indent="-163830">
                        <a:lnSpc>
                          <a:spcPct val="100000"/>
                        </a:lnSpc>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$170 allowance for </a:t>
                      </a:r>
                      <a:r>
                        <a:rPr lang="en-US" sz="900" spc="-10" dirty="0">
                          <a:solidFill>
                            <a:srgbClr val="231F20"/>
                          </a:solidFill>
                          <a:latin typeface="Arial" panose="020B0604020202020204" pitchFamily="34" charset="0"/>
                          <a:cs typeface="Arial" panose="020B0604020202020204" pitchFamily="34" charset="0"/>
                        </a:rPr>
                        <a:t>featured </a:t>
                      </a:r>
                      <a:r>
                        <a:rPr lang="en-US" sz="900" spc="-5" dirty="0">
                          <a:solidFill>
                            <a:srgbClr val="231F20"/>
                          </a:solidFill>
                          <a:latin typeface="Arial" panose="020B0604020202020204" pitchFamily="34" charset="0"/>
                          <a:cs typeface="Arial" panose="020B0604020202020204" pitchFamily="34" charset="0"/>
                        </a:rPr>
                        <a:t>frame</a:t>
                      </a:r>
                      <a:r>
                        <a:rPr lang="en-US" sz="900" spc="-85" dirty="0">
                          <a:solidFill>
                            <a:srgbClr val="231F20"/>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brands</a:t>
                      </a:r>
                      <a:endParaRPr lang="en-US" sz="900" dirty="0">
                        <a:latin typeface="Arial" panose="020B0604020202020204" pitchFamily="34" charset="0"/>
                        <a:cs typeface="Arial" panose="020B0604020202020204" pitchFamily="34" charset="0"/>
                      </a:endParaRPr>
                    </a:p>
                    <a:p>
                      <a:pPr marL="244475" marR="102235" indent="-163830">
                        <a:lnSpc>
                          <a:spcPct val="100000"/>
                        </a:lnSpc>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20% savings on </a:t>
                      </a:r>
                      <a:r>
                        <a:rPr lang="en-US" sz="900" spc="-10" dirty="0">
                          <a:solidFill>
                            <a:srgbClr val="231F20"/>
                          </a:solidFill>
                          <a:latin typeface="Arial" panose="020B0604020202020204" pitchFamily="34" charset="0"/>
                          <a:cs typeface="Arial" panose="020B0604020202020204" pitchFamily="34" charset="0"/>
                        </a:rPr>
                        <a:t>the </a:t>
                      </a:r>
                      <a:r>
                        <a:rPr lang="en-US" sz="900" spc="-5" dirty="0">
                          <a:solidFill>
                            <a:srgbClr val="231F20"/>
                          </a:solidFill>
                          <a:latin typeface="Arial" panose="020B0604020202020204" pitchFamily="34" charset="0"/>
                          <a:cs typeface="Arial" panose="020B0604020202020204" pitchFamily="34" charset="0"/>
                        </a:rPr>
                        <a:t>amount over your</a:t>
                      </a:r>
                      <a:r>
                        <a:rPr lang="en-US" sz="900" spc="-65" dirty="0">
                          <a:solidFill>
                            <a:srgbClr val="231F20"/>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allowance</a:t>
                      </a:r>
                      <a:endParaRPr sz="1050" dirty="0">
                        <a:latin typeface="Arial" panose="020B0604020202020204" pitchFamily="34" charset="0"/>
                        <a:cs typeface="Arial" panose="020B0604020202020204" pitchFamily="34" charset="0"/>
                      </a:endParaRPr>
                    </a:p>
                  </a:txBody>
                  <a:tcPr marL="0" marR="0" marT="34290" marB="0" anchor="ctr">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pPr marL="244475" marR="180340" indent="-163830">
                        <a:lnSpc>
                          <a:spcPct val="100000"/>
                        </a:lnSpc>
                        <a:spcBef>
                          <a:spcPts val="270"/>
                        </a:spcBef>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$150 allowance for a</a:t>
                      </a:r>
                      <a:r>
                        <a:rPr lang="en-US" sz="900" spc="-50" dirty="0">
                          <a:solidFill>
                            <a:srgbClr val="231F20"/>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wide </a:t>
                      </a:r>
                      <a:r>
                        <a:rPr lang="en-US" sz="900" spc="-10" dirty="0">
                          <a:solidFill>
                            <a:srgbClr val="231F20"/>
                          </a:solidFill>
                          <a:latin typeface="Arial" panose="020B0604020202020204" pitchFamily="34" charset="0"/>
                          <a:cs typeface="Arial" panose="020B0604020202020204" pitchFamily="34" charset="0"/>
                        </a:rPr>
                        <a:t>selection </a:t>
                      </a:r>
                      <a:r>
                        <a:rPr lang="en-US" sz="900" spc="-5" dirty="0">
                          <a:solidFill>
                            <a:srgbClr val="231F20"/>
                          </a:solidFill>
                          <a:latin typeface="Arial" panose="020B0604020202020204" pitchFamily="34" charset="0"/>
                          <a:cs typeface="Arial" panose="020B0604020202020204" pitchFamily="34" charset="0"/>
                        </a:rPr>
                        <a:t>of</a:t>
                      </a:r>
                      <a:r>
                        <a:rPr lang="en-US" sz="900" spc="-20" dirty="0">
                          <a:solidFill>
                            <a:srgbClr val="231F20"/>
                          </a:solidFill>
                          <a:latin typeface="Arial" panose="020B0604020202020204" pitchFamily="34" charset="0"/>
                          <a:cs typeface="Arial" panose="020B0604020202020204" pitchFamily="34" charset="0"/>
                        </a:rPr>
                        <a:t> </a:t>
                      </a:r>
                      <a:r>
                        <a:rPr lang="en-US" sz="900" spc="-10" dirty="0">
                          <a:solidFill>
                            <a:srgbClr val="231F20"/>
                          </a:solidFill>
                          <a:latin typeface="Arial" panose="020B0604020202020204" pitchFamily="34" charset="0"/>
                          <a:cs typeface="Arial" panose="020B0604020202020204" pitchFamily="34" charset="0"/>
                        </a:rPr>
                        <a:t>frames</a:t>
                      </a:r>
                      <a:endParaRPr lang="en-US" sz="900" dirty="0">
                        <a:latin typeface="Arial" panose="020B0604020202020204" pitchFamily="34" charset="0"/>
                        <a:cs typeface="Arial" panose="020B0604020202020204" pitchFamily="34" charset="0"/>
                      </a:endParaRPr>
                    </a:p>
                    <a:p>
                      <a:pPr marL="244475" marR="82550" indent="-163830">
                        <a:lnSpc>
                          <a:spcPct val="100000"/>
                        </a:lnSpc>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$170 allowance for </a:t>
                      </a:r>
                      <a:r>
                        <a:rPr lang="en-US" sz="900" spc="-10" dirty="0">
                          <a:solidFill>
                            <a:srgbClr val="231F20"/>
                          </a:solidFill>
                          <a:latin typeface="Arial" panose="020B0604020202020204" pitchFamily="34" charset="0"/>
                          <a:cs typeface="Arial" panose="020B0604020202020204" pitchFamily="34" charset="0"/>
                        </a:rPr>
                        <a:t>featured </a:t>
                      </a:r>
                      <a:r>
                        <a:rPr lang="en-US" sz="900" spc="-5" dirty="0">
                          <a:solidFill>
                            <a:srgbClr val="231F20"/>
                          </a:solidFill>
                          <a:latin typeface="Arial" panose="020B0604020202020204" pitchFamily="34" charset="0"/>
                          <a:cs typeface="Arial" panose="020B0604020202020204" pitchFamily="34" charset="0"/>
                        </a:rPr>
                        <a:t>frame</a:t>
                      </a:r>
                      <a:r>
                        <a:rPr lang="en-US" sz="900" spc="-85" dirty="0">
                          <a:solidFill>
                            <a:srgbClr val="231F20"/>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brands</a:t>
                      </a:r>
                      <a:endParaRPr lang="en-US" sz="900" dirty="0">
                        <a:latin typeface="Arial" panose="020B0604020202020204" pitchFamily="34" charset="0"/>
                        <a:cs typeface="Arial" panose="020B0604020202020204" pitchFamily="34" charset="0"/>
                      </a:endParaRPr>
                    </a:p>
                    <a:p>
                      <a:pPr marL="244475" marR="102235" indent="-163830">
                        <a:lnSpc>
                          <a:spcPct val="100000"/>
                        </a:lnSpc>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20% savings on </a:t>
                      </a:r>
                      <a:r>
                        <a:rPr lang="en-US" sz="900" spc="-10" dirty="0">
                          <a:solidFill>
                            <a:srgbClr val="231F20"/>
                          </a:solidFill>
                          <a:latin typeface="Arial" panose="020B0604020202020204" pitchFamily="34" charset="0"/>
                          <a:cs typeface="Arial" panose="020B0604020202020204" pitchFamily="34" charset="0"/>
                        </a:rPr>
                        <a:t>the </a:t>
                      </a:r>
                      <a:r>
                        <a:rPr lang="en-US" sz="900" spc="-5" dirty="0">
                          <a:solidFill>
                            <a:srgbClr val="231F20"/>
                          </a:solidFill>
                          <a:latin typeface="Arial" panose="020B0604020202020204" pitchFamily="34" charset="0"/>
                          <a:cs typeface="Arial" panose="020B0604020202020204" pitchFamily="34" charset="0"/>
                        </a:rPr>
                        <a:t>amount over your</a:t>
                      </a:r>
                      <a:r>
                        <a:rPr lang="en-US" sz="900" spc="-65" dirty="0">
                          <a:solidFill>
                            <a:srgbClr val="231F20"/>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allowance</a:t>
                      </a:r>
                      <a:endParaRPr lang="en-US" sz="900" dirty="0">
                        <a:latin typeface="Arial" panose="020B0604020202020204" pitchFamily="34" charset="0"/>
                        <a:cs typeface="Arial" panose="020B0604020202020204" pitchFamily="34" charset="0"/>
                      </a:endParaRPr>
                    </a:p>
                  </a:txBody>
                  <a:tcPr marL="0" marR="0" marT="34290" marB="0" anchor="ctr">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pPr>
                        <a:lnSpc>
                          <a:spcPct val="100000"/>
                        </a:lnSpc>
                      </a:pPr>
                      <a:endParaRPr lang="en-US" sz="1000" dirty="0">
                        <a:latin typeface="Arial" panose="020B0604020202020204" pitchFamily="34" charset="0"/>
                        <a:cs typeface="Arial" panose="020B0604020202020204" pitchFamily="34" charset="0"/>
                      </a:endParaRPr>
                    </a:p>
                    <a:p>
                      <a:pPr>
                        <a:lnSpc>
                          <a:spcPct val="100000"/>
                        </a:lnSpc>
                      </a:pPr>
                      <a:endParaRPr lang="en-US" sz="1000" dirty="0">
                        <a:latin typeface="Arial" panose="020B0604020202020204" pitchFamily="34" charset="0"/>
                        <a:cs typeface="Arial" panose="020B0604020202020204" pitchFamily="34" charset="0"/>
                      </a:endParaRPr>
                    </a:p>
                    <a:p>
                      <a:pPr>
                        <a:lnSpc>
                          <a:spcPct val="100000"/>
                        </a:lnSpc>
                        <a:spcBef>
                          <a:spcPts val="5"/>
                        </a:spcBef>
                      </a:pPr>
                      <a:endParaRPr lang="en-US" sz="1000" dirty="0">
                        <a:latin typeface="Arial" panose="020B0604020202020204" pitchFamily="34" charset="0"/>
                        <a:cs typeface="Arial" panose="020B0604020202020204" pitchFamily="34" charset="0"/>
                      </a:endParaRPr>
                    </a:p>
                    <a:p>
                      <a:pPr algn="ctr">
                        <a:lnSpc>
                          <a:spcPct val="100000"/>
                        </a:lnSpc>
                      </a:pPr>
                      <a:r>
                        <a:rPr lang="en-US" sz="1000" spc="-10" dirty="0">
                          <a:solidFill>
                            <a:srgbClr val="231F20"/>
                          </a:solidFill>
                          <a:latin typeface="Arial" panose="020B0604020202020204" pitchFamily="34" charset="0"/>
                          <a:cs typeface="Arial" panose="020B0604020202020204" pitchFamily="34" charset="0"/>
                        </a:rPr>
                        <a:t>Combined with</a:t>
                      </a:r>
                      <a:r>
                        <a:rPr lang="en-US" sz="1000" spc="5" dirty="0">
                          <a:solidFill>
                            <a:srgbClr val="231F20"/>
                          </a:solidFill>
                          <a:latin typeface="Arial" panose="020B0604020202020204" pitchFamily="34" charset="0"/>
                          <a:cs typeface="Arial" panose="020B0604020202020204" pitchFamily="34" charset="0"/>
                        </a:rPr>
                        <a:t> </a:t>
                      </a:r>
                      <a:r>
                        <a:rPr lang="en-US" sz="1000" spc="-10" dirty="0">
                          <a:solidFill>
                            <a:srgbClr val="231F20"/>
                          </a:solidFill>
                          <a:latin typeface="Arial" panose="020B0604020202020204" pitchFamily="34" charset="0"/>
                          <a:cs typeface="Arial" panose="020B0604020202020204" pitchFamily="34" charset="0"/>
                        </a:rPr>
                        <a:t>exam</a:t>
                      </a:r>
                      <a:endParaRPr sz="1050" dirty="0">
                        <a:latin typeface="Arial" panose="020B0604020202020204" pitchFamily="34" charset="0"/>
                        <a:cs typeface="Arial" panose="020B0604020202020204" pitchFamily="34" charset="0"/>
                      </a:endParaRPr>
                    </a:p>
                  </a:txBody>
                  <a:tcPr marL="0" marR="0" marT="0" marB="0">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a:txBody>
                    <a:bodyPr/>
                    <a:lstStyle/>
                    <a:p>
                      <a:pPr algn="ctr">
                        <a:lnSpc>
                          <a:spcPct val="100000"/>
                        </a:lnSpc>
                      </a:pPr>
                      <a:r>
                        <a:rPr lang="en-US" sz="1050" dirty="0">
                          <a:latin typeface="Arial" panose="020B0604020202020204" pitchFamily="34" charset="0"/>
                          <a:cs typeface="Arial" panose="020B0604020202020204" pitchFamily="34" charset="0"/>
                        </a:rPr>
                        <a:t>$20 copay</a:t>
                      </a:r>
                      <a:endParaRPr sz="1050" dirty="0">
                        <a:latin typeface="Arial" panose="020B0604020202020204" pitchFamily="34" charset="0"/>
                        <a:cs typeface="Arial" panose="020B0604020202020204" pitchFamily="34" charset="0"/>
                      </a:endParaRPr>
                    </a:p>
                  </a:txBody>
                  <a:tcPr marL="0" marR="0" marT="0" marB="0" anchor="ctr">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a:txBody>
                    <a:bodyPr/>
                    <a:lstStyle/>
                    <a:p>
                      <a:pPr marL="100330" marR="91440" indent="47625" algn="ctr">
                        <a:lnSpc>
                          <a:spcPct val="100000"/>
                        </a:lnSpc>
                      </a:pPr>
                      <a:r>
                        <a:rPr lang="en-US" sz="1000" spc="-5" dirty="0">
                          <a:solidFill>
                            <a:srgbClr val="231F20"/>
                          </a:solidFill>
                          <a:latin typeface="Arial" panose="020B0604020202020204" pitchFamily="34" charset="0"/>
                          <a:cs typeface="Arial" panose="020B0604020202020204" pitchFamily="34" charset="0"/>
                        </a:rPr>
                        <a:t>Every other  </a:t>
                      </a:r>
                    </a:p>
                    <a:p>
                      <a:pPr marL="100330" marR="91440" indent="47625" algn="ctr">
                        <a:lnSpc>
                          <a:spcPct val="100000"/>
                        </a:lnSpc>
                      </a:pPr>
                      <a:r>
                        <a:rPr lang="en-US" sz="1000" spc="-5" dirty="0">
                          <a:solidFill>
                            <a:srgbClr val="231F20"/>
                          </a:solidFill>
                          <a:latin typeface="Arial" panose="020B0604020202020204" pitchFamily="34" charset="0"/>
                          <a:cs typeface="Arial" panose="020B0604020202020204" pitchFamily="34" charset="0"/>
                        </a:rPr>
                        <a:t>calendar</a:t>
                      </a:r>
                      <a:r>
                        <a:rPr lang="en-US" sz="1000" spc="-85" dirty="0">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year</a:t>
                      </a:r>
                      <a:endParaRPr sz="1000" dirty="0">
                        <a:latin typeface="Arial" panose="020B0604020202020204" pitchFamily="34" charset="0"/>
                        <a:cs typeface="Arial" panose="020B0604020202020204" pitchFamily="34" charset="0"/>
                      </a:endParaRPr>
                    </a:p>
                  </a:txBody>
                  <a:tcPr marL="0" marR="0" marT="0" marB="0" anchor="ctr">
                    <a:lnL w="19050" cap="flat" cmpd="sng" algn="ctr">
                      <a:solidFill>
                        <a:srgbClr val="204C82"/>
                      </a:solidFill>
                      <a:prstDash val="solid"/>
                      <a:round/>
                      <a:headEnd type="none" w="med" len="med"/>
                      <a:tailEnd type="none" w="med" len="med"/>
                    </a:lnL>
                    <a:lnR w="12052">
                      <a:solidFill>
                        <a:srgbClr val="231F20"/>
                      </a:solidFill>
                      <a:prstDash val="soli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extLst>
                  <a:ext uri="{0D108BD9-81ED-4DB2-BD59-A6C34878D82A}">
                    <a16:rowId xmlns:a16="http://schemas.microsoft.com/office/drawing/2014/main" val="10004"/>
                  </a:ext>
                </a:extLst>
              </a:tr>
              <a:tr h="533400">
                <a:tc>
                  <a:txBody>
                    <a:bodyPr/>
                    <a:lstStyle/>
                    <a:p>
                      <a:pPr marL="80645">
                        <a:lnSpc>
                          <a:spcPct val="100000"/>
                        </a:lnSpc>
                        <a:spcBef>
                          <a:spcPts val="275"/>
                        </a:spcBef>
                      </a:pPr>
                      <a:r>
                        <a:rPr sz="1050" b="1" spc="-5" dirty="0">
                          <a:solidFill>
                            <a:srgbClr val="231F20"/>
                          </a:solidFill>
                          <a:latin typeface="Arial" panose="020B0604020202020204" pitchFamily="34" charset="0"/>
                          <a:cs typeface="Arial" panose="020B0604020202020204" pitchFamily="34" charset="0"/>
                        </a:rPr>
                        <a:t>Lenses</a:t>
                      </a:r>
                      <a:endParaRPr sz="1050" dirty="0">
                        <a:latin typeface="Arial" panose="020B0604020202020204" pitchFamily="34" charset="0"/>
                        <a:cs typeface="Arial" panose="020B0604020202020204" pitchFamily="34" charset="0"/>
                      </a:endParaRPr>
                    </a:p>
                  </a:txBody>
                  <a:tcPr marL="0" marR="0" marT="34925" marB="0">
                    <a:lnL w="12052">
                      <a:solidFill>
                        <a:srgbClr val="231F20"/>
                      </a:solidFill>
                      <a:prstDash val="soli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gridSpan="3">
                  <a:txBody>
                    <a:bodyPr/>
                    <a:lstStyle/>
                    <a:p>
                      <a:pPr marL="243840" marR="172085" indent="-163195">
                        <a:lnSpc>
                          <a:spcPct val="100000"/>
                        </a:lnSpc>
                        <a:spcBef>
                          <a:spcPts val="275"/>
                        </a:spcBef>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Single vision, lined bifocal, and lined trifocal</a:t>
                      </a:r>
                      <a:r>
                        <a:rPr lang="en-US" sz="900" spc="-35" dirty="0">
                          <a:solidFill>
                            <a:srgbClr val="231F20"/>
                          </a:solidFill>
                          <a:latin typeface="Arial" panose="020B0604020202020204" pitchFamily="34" charset="0"/>
                          <a:cs typeface="Arial" panose="020B0604020202020204" pitchFamily="34" charset="0"/>
                        </a:rPr>
                        <a:t> </a:t>
                      </a:r>
                      <a:r>
                        <a:rPr lang="en-US" sz="900" spc="-10" dirty="0">
                          <a:solidFill>
                            <a:srgbClr val="231F20"/>
                          </a:solidFill>
                          <a:latin typeface="Arial" panose="020B0604020202020204" pitchFamily="34" charset="0"/>
                          <a:cs typeface="Arial" panose="020B0604020202020204" pitchFamily="34" charset="0"/>
                        </a:rPr>
                        <a:t>lenses</a:t>
                      </a:r>
                      <a:endParaRPr lang="en-US" sz="900" dirty="0">
                        <a:latin typeface="Arial" panose="020B0604020202020204" pitchFamily="34" charset="0"/>
                        <a:cs typeface="Arial" panose="020B0604020202020204" pitchFamily="34" charset="0"/>
                      </a:endParaRPr>
                    </a:p>
                    <a:p>
                      <a:pPr marL="243840" marR="259715" indent="-163195">
                        <a:lnSpc>
                          <a:spcPct val="100000"/>
                        </a:lnSpc>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Polycarbonate </a:t>
                      </a:r>
                      <a:r>
                        <a:rPr lang="en-US" sz="900" spc="-10" dirty="0">
                          <a:solidFill>
                            <a:srgbClr val="231F20"/>
                          </a:solidFill>
                          <a:latin typeface="Arial" panose="020B0604020202020204" pitchFamily="34" charset="0"/>
                          <a:cs typeface="Arial" panose="020B0604020202020204" pitchFamily="34" charset="0"/>
                        </a:rPr>
                        <a:t>lenses </a:t>
                      </a:r>
                      <a:r>
                        <a:rPr lang="en-US" sz="900" spc="-5" dirty="0">
                          <a:solidFill>
                            <a:srgbClr val="231F20"/>
                          </a:solidFill>
                          <a:latin typeface="Arial" panose="020B0604020202020204" pitchFamily="34" charset="0"/>
                          <a:cs typeface="Arial" panose="020B0604020202020204" pitchFamily="34" charset="0"/>
                        </a:rPr>
                        <a:t>for dependent children</a:t>
                      </a:r>
                      <a:endParaRPr sz="1050" dirty="0">
                        <a:latin typeface="Arial" panose="020B0604020202020204" pitchFamily="34" charset="0"/>
                        <a:cs typeface="Arial" panose="020B0604020202020204" pitchFamily="34" charset="0"/>
                      </a:endParaRPr>
                    </a:p>
                  </a:txBody>
                  <a:tcPr marL="0" marR="0" marT="34925" marB="0" anchor="ctr">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pPr marL="243840" marR="172085" indent="-163195">
                        <a:lnSpc>
                          <a:spcPct val="100000"/>
                        </a:lnSpc>
                        <a:spcBef>
                          <a:spcPts val="275"/>
                        </a:spcBef>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Single vision, lined bifocal, and lined trifocal</a:t>
                      </a:r>
                      <a:r>
                        <a:rPr lang="en-US" sz="900" spc="-35" dirty="0">
                          <a:solidFill>
                            <a:srgbClr val="231F20"/>
                          </a:solidFill>
                          <a:latin typeface="Arial" panose="020B0604020202020204" pitchFamily="34" charset="0"/>
                          <a:cs typeface="Arial" panose="020B0604020202020204" pitchFamily="34" charset="0"/>
                        </a:rPr>
                        <a:t> </a:t>
                      </a:r>
                      <a:r>
                        <a:rPr lang="en-US" sz="900" spc="-10" dirty="0">
                          <a:solidFill>
                            <a:srgbClr val="231F20"/>
                          </a:solidFill>
                          <a:latin typeface="Arial" panose="020B0604020202020204" pitchFamily="34" charset="0"/>
                          <a:cs typeface="Arial" panose="020B0604020202020204" pitchFamily="34" charset="0"/>
                        </a:rPr>
                        <a:t>lenses</a:t>
                      </a:r>
                      <a:endParaRPr lang="en-US" sz="900" dirty="0">
                        <a:latin typeface="Arial" panose="020B0604020202020204" pitchFamily="34" charset="0"/>
                        <a:cs typeface="Arial" panose="020B0604020202020204" pitchFamily="34" charset="0"/>
                      </a:endParaRPr>
                    </a:p>
                    <a:p>
                      <a:pPr marL="243840" marR="259715" indent="-163195">
                        <a:lnSpc>
                          <a:spcPct val="100000"/>
                        </a:lnSpc>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Polycarbonate </a:t>
                      </a:r>
                      <a:r>
                        <a:rPr lang="en-US" sz="900" spc="-10" dirty="0">
                          <a:solidFill>
                            <a:srgbClr val="231F20"/>
                          </a:solidFill>
                          <a:latin typeface="Arial" panose="020B0604020202020204" pitchFamily="34" charset="0"/>
                          <a:cs typeface="Arial" panose="020B0604020202020204" pitchFamily="34" charset="0"/>
                        </a:rPr>
                        <a:t>lenses </a:t>
                      </a:r>
                      <a:r>
                        <a:rPr lang="en-US" sz="900" spc="-5" dirty="0">
                          <a:solidFill>
                            <a:srgbClr val="231F20"/>
                          </a:solidFill>
                          <a:latin typeface="Arial" panose="020B0604020202020204" pitchFamily="34" charset="0"/>
                          <a:cs typeface="Arial" panose="020B0604020202020204" pitchFamily="34" charset="0"/>
                        </a:rPr>
                        <a:t>for dependent children</a:t>
                      </a:r>
                      <a:endParaRPr sz="1050" dirty="0">
                        <a:latin typeface="Arial" panose="020B0604020202020204" pitchFamily="34" charset="0"/>
                        <a:cs typeface="Arial" panose="020B0604020202020204" pitchFamily="34" charset="0"/>
                      </a:endParaRPr>
                    </a:p>
                  </a:txBody>
                  <a:tcPr marL="0" marR="0" marT="34925" marB="0" anchor="ctr">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pPr>
                        <a:lnSpc>
                          <a:spcPct val="100000"/>
                        </a:lnSpc>
                      </a:pPr>
                      <a:endParaRPr lang="en-US" sz="1000" dirty="0">
                        <a:latin typeface="Arial" panose="020B0604020202020204" pitchFamily="34" charset="0"/>
                        <a:cs typeface="Arial" panose="020B0604020202020204" pitchFamily="34" charset="0"/>
                      </a:endParaRPr>
                    </a:p>
                    <a:p>
                      <a:pPr algn="ctr">
                        <a:lnSpc>
                          <a:spcPct val="100000"/>
                        </a:lnSpc>
                        <a:spcBef>
                          <a:spcPts val="720"/>
                        </a:spcBef>
                      </a:pPr>
                      <a:r>
                        <a:rPr lang="en-US" sz="1000" spc="-10" dirty="0">
                          <a:solidFill>
                            <a:srgbClr val="231F20"/>
                          </a:solidFill>
                          <a:latin typeface="Arial" panose="020B0604020202020204" pitchFamily="34" charset="0"/>
                          <a:cs typeface="Arial" panose="020B0604020202020204" pitchFamily="34" charset="0"/>
                        </a:rPr>
                        <a:t>Combined with</a:t>
                      </a:r>
                      <a:r>
                        <a:rPr lang="en-US" sz="1000" spc="5" dirty="0">
                          <a:solidFill>
                            <a:srgbClr val="231F20"/>
                          </a:solidFill>
                          <a:latin typeface="Arial" panose="020B0604020202020204" pitchFamily="34" charset="0"/>
                          <a:cs typeface="Arial" panose="020B0604020202020204" pitchFamily="34" charset="0"/>
                        </a:rPr>
                        <a:t> </a:t>
                      </a:r>
                      <a:r>
                        <a:rPr lang="en-US" sz="1000" spc="-10" dirty="0">
                          <a:solidFill>
                            <a:srgbClr val="231F20"/>
                          </a:solidFill>
                          <a:latin typeface="Arial" panose="020B0604020202020204" pitchFamily="34" charset="0"/>
                          <a:cs typeface="Arial" panose="020B0604020202020204" pitchFamily="34" charset="0"/>
                        </a:rPr>
                        <a:t>exam</a:t>
                      </a:r>
                      <a:endParaRPr sz="1050" dirty="0">
                        <a:latin typeface="Arial" panose="020B0604020202020204" pitchFamily="34" charset="0"/>
                        <a:cs typeface="Arial" panose="020B0604020202020204" pitchFamily="34" charset="0"/>
                      </a:endParaRPr>
                    </a:p>
                  </a:txBody>
                  <a:tcPr marL="0" marR="0" marT="0" marB="0">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a:txBody>
                    <a:bodyPr/>
                    <a:lstStyle/>
                    <a:p>
                      <a:pPr>
                        <a:lnSpc>
                          <a:spcPct val="100000"/>
                        </a:lnSpc>
                      </a:pPr>
                      <a:endParaRPr lang="en-US" sz="1000" dirty="0">
                        <a:latin typeface="Arial" panose="020B0604020202020204" pitchFamily="34" charset="0"/>
                        <a:cs typeface="Arial" panose="020B0604020202020204" pitchFamily="34" charset="0"/>
                      </a:endParaRPr>
                    </a:p>
                  </a:txBody>
                  <a:tcPr marL="0" marR="0" marT="0" marB="0" anchor="ctr">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a:txBody>
                    <a:bodyPr/>
                    <a:lstStyle/>
                    <a:p>
                      <a:pPr algn="ctr">
                        <a:lnSpc>
                          <a:spcPct val="100000"/>
                        </a:lnSpc>
                        <a:spcBef>
                          <a:spcPts val="720"/>
                        </a:spcBef>
                      </a:pPr>
                      <a:r>
                        <a:rPr lang="en-US" sz="1000" spc="-10" dirty="0">
                          <a:solidFill>
                            <a:srgbClr val="231F20"/>
                          </a:solidFill>
                          <a:latin typeface="Arial" panose="020B0604020202020204" pitchFamily="34" charset="0"/>
                          <a:cs typeface="Arial" panose="020B0604020202020204" pitchFamily="34" charset="0"/>
                        </a:rPr>
                        <a:t>Every c</a:t>
                      </a:r>
                      <a:r>
                        <a:rPr lang="en-US" sz="1000" spc="-5" dirty="0">
                          <a:solidFill>
                            <a:srgbClr val="231F20"/>
                          </a:solidFill>
                          <a:latin typeface="Arial" panose="020B0604020202020204" pitchFamily="34" charset="0"/>
                          <a:cs typeface="Arial" panose="020B0604020202020204" pitchFamily="34" charset="0"/>
                        </a:rPr>
                        <a:t>alendar year</a:t>
                      </a:r>
                      <a:endParaRPr sz="1000" dirty="0">
                        <a:latin typeface="Arial" panose="020B0604020202020204" pitchFamily="34" charset="0"/>
                        <a:cs typeface="Arial" panose="020B0604020202020204" pitchFamily="34" charset="0"/>
                      </a:endParaRPr>
                    </a:p>
                  </a:txBody>
                  <a:tcPr marL="0" marR="0" marT="4445" marB="0" anchor="ctr">
                    <a:lnL w="19050" cap="flat" cmpd="sng" algn="ctr">
                      <a:solidFill>
                        <a:srgbClr val="204C82"/>
                      </a:solidFill>
                      <a:prstDash val="solid"/>
                      <a:round/>
                      <a:headEnd type="none" w="med" len="med"/>
                      <a:tailEnd type="none" w="med" len="med"/>
                    </a:lnL>
                    <a:lnR w="12052">
                      <a:solidFill>
                        <a:srgbClr val="231F20"/>
                      </a:solidFill>
                      <a:prstDash val="soli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extLst>
                  <a:ext uri="{0D108BD9-81ED-4DB2-BD59-A6C34878D82A}">
                    <a16:rowId xmlns:a16="http://schemas.microsoft.com/office/drawing/2014/main" val="10005"/>
                  </a:ext>
                </a:extLst>
              </a:tr>
              <a:tr h="1058005">
                <a:tc>
                  <a:txBody>
                    <a:bodyPr/>
                    <a:lstStyle/>
                    <a:p>
                      <a:pPr marL="80645" marR="206375">
                        <a:lnSpc>
                          <a:spcPct val="100000"/>
                        </a:lnSpc>
                        <a:spcBef>
                          <a:spcPts val="275"/>
                        </a:spcBef>
                      </a:pPr>
                      <a:r>
                        <a:rPr sz="1050" b="1" spc="-5" dirty="0">
                          <a:solidFill>
                            <a:srgbClr val="231F20"/>
                          </a:solidFill>
                          <a:latin typeface="Arial" panose="020B0604020202020204" pitchFamily="34" charset="0"/>
                          <a:cs typeface="Arial" panose="020B0604020202020204" pitchFamily="34" charset="0"/>
                        </a:rPr>
                        <a:t>Lens  </a:t>
                      </a:r>
                      <a:r>
                        <a:rPr sz="1050" b="1" dirty="0">
                          <a:solidFill>
                            <a:srgbClr val="231F20"/>
                          </a:solidFill>
                          <a:latin typeface="Arial" panose="020B0604020202020204" pitchFamily="34" charset="0"/>
                          <a:cs typeface="Arial" panose="020B0604020202020204" pitchFamily="34" charset="0"/>
                        </a:rPr>
                        <a:t>Enh</a:t>
                      </a:r>
                      <a:r>
                        <a:rPr sz="1050" b="1" spc="-5" dirty="0">
                          <a:solidFill>
                            <a:srgbClr val="231F20"/>
                          </a:solidFill>
                          <a:latin typeface="Arial" panose="020B0604020202020204" pitchFamily="34" charset="0"/>
                          <a:cs typeface="Arial" panose="020B0604020202020204" pitchFamily="34" charset="0"/>
                        </a:rPr>
                        <a:t>a</a:t>
                      </a:r>
                      <a:r>
                        <a:rPr sz="1050" b="1" dirty="0">
                          <a:solidFill>
                            <a:srgbClr val="231F20"/>
                          </a:solidFill>
                          <a:latin typeface="Arial" panose="020B0604020202020204" pitchFamily="34" charset="0"/>
                          <a:cs typeface="Arial" panose="020B0604020202020204" pitchFamily="34" charset="0"/>
                        </a:rPr>
                        <a:t>ncemen</a:t>
                      </a:r>
                      <a:r>
                        <a:rPr sz="1050" b="1" spc="-10" dirty="0">
                          <a:solidFill>
                            <a:srgbClr val="231F20"/>
                          </a:solidFill>
                          <a:latin typeface="Arial" panose="020B0604020202020204" pitchFamily="34" charset="0"/>
                          <a:cs typeface="Arial" panose="020B0604020202020204" pitchFamily="34" charset="0"/>
                        </a:rPr>
                        <a:t>t</a:t>
                      </a:r>
                      <a:r>
                        <a:rPr sz="1050" b="1" dirty="0">
                          <a:solidFill>
                            <a:srgbClr val="231F20"/>
                          </a:solidFill>
                          <a:latin typeface="Arial" panose="020B0604020202020204" pitchFamily="34" charset="0"/>
                          <a:cs typeface="Arial" panose="020B0604020202020204" pitchFamily="34" charset="0"/>
                        </a:rPr>
                        <a:t>s</a:t>
                      </a:r>
                      <a:endParaRPr sz="1050" dirty="0">
                        <a:latin typeface="Arial" panose="020B0604020202020204" pitchFamily="34" charset="0"/>
                        <a:cs typeface="Arial" panose="020B0604020202020204" pitchFamily="34" charset="0"/>
                      </a:endParaRPr>
                    </a:p>
                  </a:txBody>
                  <a:tcPr marL="0" marR="0" marT="34925" marB="0">
                    <a:lnL w="12052">
                      <a:solidFill>
                        <a:srgbClr val="231F20"/>
                      </a:solidFill>
                      <a:prstDash val="soli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gridSpan="3">
                  <a:txBody>
                    <a:bodyPr/>
                    <a:lstStyle/>
                    <a:p>
                      <a:pPr marL="243840" indent="-163195" algn="l">
                        <a:lnSpc>
                          <a:spcPct val="100000"/>
                        </a:lnSpc>
                        <a:spcBef>
                          <a:spcPts val="275"/>
                        </a:spcBef>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Progressive</a:t>
                      </a:r>
                      <a:r>
                        <a:rPr lang="en-US" sz="900" spc="-70" dirty="0">
                          <a:solidFill>
                            <a:srgbClr val="231F20"/>
                          </a:solidFill>
                          <a:latin typeface="Arial" panose="020B0604020202020204" pitchFamily="34" charset="0"/>
                          <a:cs typeface="Arial" panose="020B0604020202020204" pitchFamily="34" charset="0"/>
                        </a:rPr>
                        <a:t> </a:t>
                      </a:r>
                      <a:r>
                        <a:rPr lang="en-US" sz="900" spc="-10" dirty="0">
                          <a:solidFill>
                            <a:srgbClr val="231F20"/>
                          </a:solidFill>
                          <a:latin typeface="Arial" panose="020B0604020202020204" pitchFamily="34" charset="0"/>
                          <a:cs typeface="Arial" panose="020B0604020202020204" pitchFamily="34" charset="0"/>
                        </a:rPr>
                        <a:t>lenses</a:t>
                      </a:r>
                    </a:p>
                    <a:p>
                      <a:pPr marL="243840" indent="-163195" algn="l">
                        <a:lnSpc>
                          <a:spcPct val="100000"/>
                        </a:lnSpc>
                        <a:spcBef>
                          <a:spcPts val="275"/>
                        </a:spcBef>
                        <a:buFont typeface="Arial"/>
                        <a:buChar char="•"/>
                        <a:tabLst>
                          <a:tab pos="244475" algn="l"/>
                        </a:tabLst>
                      </a:pPr>
                      <a:r>
                        <a:rPr lang="en-US" sz="900" spc="-10" dirty="0">
                          <a:solidFill>
                            <a:srgbClr val="231F20"/>
                          </a:solidFill>
                          <a:latin typeface="Arial" panose="020B0604020202020204" pitchFamily="34" charset="0"/>
                          <a:cs typeface="Arial" panose="020B0604020202020204" pitchFamily="34" charset="0"/>
                        </a:rPr>
                        <a:t>Anti-reflective coating</a:t>
                      </a:r>
                    </a:p>
                    <a:p>
                      <a:pPr marL="243840" indent="-163195" algn="l">
                        <a:lnSpc>
                          <a:spcPct val="100000"/>
                        </a:lnSpc>
                        <a:spcBef>
                          <a:spcPts val="275"/>
                        </a:spcBef>
                        <a:buFont typeface="Arial"/>
                        <a:buChar char="•"/>
                        <a:tabLst>
                          <a:tab pos="244475" algn="l"/>
                        </a:tabLst>
                      </a:pPr>
                      <a:r>
                        <a:rPr lang="en-US" sz="900" spc="-10" dirty="0">
                          <a:solidFill>
                            <a:srgbClr val="231F20"/>
                          </a:solidFill>
                          <a:latin typeface="Arial" panose="020B0604020202020204" pitchFamily="34" charset="0"/>
                          <a:cs typeface="Arial" panose="020B0604020202020204" pitchFamily="34" charset="0"/>
                        </a:rPr>
                        <a:t>Tints/Photochromic adaptive lenses</a:t>
                      </a:r>
                      <a:endParaRPr lang="en-US" sz="900" dirty="0">
                        <a:latin typeface="Arial" panose="020B0604020202020204" pitchFamily="34" charset="0"/>
                        <a:cs typeface="Arial" panose="020B0604020202020204" pitchFamily="34" charset="0"/>
                      </a:endParaRPr>
                    </a:p>
                    <a:p>
                      <a:pPr marL="243840" indent="-163195" algn="l">
                        <a:lnSpc>
                          <a:spcPct val="100000"/>
                        </a:lnSpc>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Scratch Resistant</a:t>
                      </a:r>
                      <a:r>
                        <a:rPr lang="en-US" sz="900" spc="-60" dirty="0">
                          <a:solidFill>
                            <a:srgbClr val="231F20"/>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Coating</a:t>
                      </a:r>
                    </a:p>
                    <a:p>
                      <a:pPr marL="243840" marR="80645" indent="-163195" algn="l">
                        <a:lnSpc>
                          <a:spcPct val="100000"/>
                        </a:lnSpc>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Average savings of 35-40% on other </a:t>
                      </a:r>
                      <a:r>
                        <a:rPr lang="en-US" sz="900" spc="-10" dirty="0">
                          <a:solidFill>
                            <a:srgbClr val="231F20"/>
                          </a:solidFill>
                          <a:latin typeface="Arial" panose="020B0604020202020204" pitchFamily="34" charset="0"/>
                          <a:cs typeface="Arial" panose="020B0604020202020204" pitchFamily="34" charset="0"/>
                        </a:rPr>
                        <a:t>lens enhancements</a:t>
                      </a:r>
                      <a:endParaRPr sz="1050" dirty="0">
                        <a:latin typeface="Arial" panose="020B0604020202020204" pitchFamily="34" charset="0"/>
                        <a:cs typeface="Arial" panose="020B0604020202020204" pitchFamily="34" charset="0"/>
                      </a:endParaRPr>
                    </a:p>
                  </a:txBody>
                  <a:tcPr marL="0" marR="0" marT="34925" marB="0" anchor="ctr">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pPr marL="243840" indent="-163195" algn="l">
                        <a:lnSpc>
                          <a:spcPct val="100000"/>
                        </a:lnSpc>
                        <a:spcBef>
                          <a:spcPts val="275"/>
                        </a:spcBef>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Progressive</a:t>
                      </a:r>
                      <a:r>
                        <a:rPr lang="en-US" sz="900" spc="-70" dirty="0">
                          <a:solidFill>
                            <a:srgbClr val="231F20"/>
                          </a:solidFill>
                          <a:latin typeface="Arial" panose="020B0604020202020204" pitchFamily="34" charset="0"/>
                          <a:cs typeface="Arial" panose="020B0604020202020204" pitchFamily="34" charset="0"/>
                        </a:rPr>
                        <a:t> </a:t>
                      </a:r>
                      <a:r>
                        <a:rPr lang="en-US" sz="900" spc="-10" dirty="0">
                          <a:solidFill>
                            <a:srgbClr val="231F20"/>
                          </a:solidFill>
                          <a:latin typeface="Arial" panose="020B0604020202020204" pitchFamily="34" charset="0"/>
                          <a:cs typeface="Arial" panose="020B0604020202020204" pitchFamily="34" charset="0"/>
                        </a:rPr>
                        <a:t>lenses</a:t>
                      </a:r>
                      <a:endParaRPr lang="en-US" sz="900" dirty="0">
                        <a:latin typeface="Arial" panose="020B0604020202020204" pitchFamily="34" charset="0"/>
                        <a:cs typeface="Arial" panose="020B0604020202020204" pitchFamily="34" charset="0"/>
                      </a:endParaRPr>
                    </a:p>
                    <a:p>
                      <a:pPr marL="243840" indent="-163195" algn="l">
                        <a:lnSpc>
                          <a:spcPct val="100000"/>
                        </a:lnSpc>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Scratch Resistant</a:t>
                      </a:r>
                      <a:r>
                        <a:rPr lang="en-US" sz="900" spc="-60" dirty="0">
                          <a:solidFill>
                            <a:srgbClr val="231F20"/>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Coating</a:t>
                      </a:r>
                      <a:endParaRPr lang="en-US" sz="900" dirty="0">
                        <a:latin typeface="Arial" panose="020B0604020202020204" pitchFamily="34" charset="0"/>
                        <a:cs typeface="Arial" panose="020B0604020202020204" pitchFamily="34" charset="0"/>
                      </a:endParaRPr>
                    </a:p>
                    <a:p>
                      <a:pPr marL="243840" marR="80645" indent="-163195" algn="l">
                        <a:lnSpc>
                          <a:spcPct val="100000"/>
                        </a:lnSpc>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Average savings of 35-40% on other </a:t>
                      </a:r>
                      <a:r>
                        <a:rPr lang="en-US" sz="900" spc="-10" dirty="0">
                          <a:solidFill>
                            <a:srgbClr val="231F20"/>
                          </a:solidFill>
                          <a:latin typeface="Arial" panose="020B0604020202020204" pitchFamily="34" charset="0"/>
                          <a:cs typeface="Arial" panose="020B0604020202020204" pitchFamily="34" charset="0"/>
                        </a:rPr>
                        <a:t>lens enhancements</a:t>
                      </a:r>
                      <a:endParaRPr sz="1050" dirty="0">
                        <a:latin typeface="Arial" panose="020B0604020202020204" pitchFamily="34" charset="0"/>
                        <a:cs typeface="Arial" panose="020B0604020202020204" pitchFamily="34" charset="0"/>
                      </a:endParaRPr>
                    </a:p>
                  </a:txBody>
                  <a:tcPr marL="0" marR="0" marT="34925" marB="0" anchor="ctr">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pPr algn="ctr">
                        <a:lnSpc>
                          <a:spcPct val="100000"/>
                        </a:lnSpc>
                        <a:spcBef>
                          <a:spcPts val="0"/>
                        </a:spcBef>
                      </a:pPr>
                      <a:r>
                        <a:rPr lang="en-US" sz="400" spc="-5" dirty="0">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$0</a:t>
                      </a:r>
                      <a:endParaRPr lang="en-US" sz="1000" dirty="0">
                        <a:latin typeface="Arial" panose="020B0604020202020204" pitchFamily="34" charset="0"/>
                        <a:cs typeface="Arial" panose="020B0604020202020204" pitchFamily="34" charset="0"/>
                      </a:endParaRPr>
                    </a:p>
                    <a:p>
                      <a:pPr algn="ctr">
                        <a:lnSpc>
                          <a:spcPct val="100000"/>
                        </a:lnSpc>
                      </a:pPr>
                      <a:r>
                        <a:rPr lang="en-US" sz="1000" spc="-5" dirty="0">
                          <a:solidFill>
                            <a:srgbClr val="231F20"/>
                          </a:solidFill>
                          <a:latin typeface="Arial" panose="020B0604020202020204" pitchFamily="34" charset="0"/>
                          <a:cs typeface="Arial" panose="020B0604020202020204" pitchFamily="34" charset="0"/>
                        </a:rPr>
                        <a:t> $0</a:t>
                      </a:r>
                      <a:endParaRPr sz="1050" dirty="0">
                        <a:latin typeface="Arial" panose="020B0604020202020204" pitchFamily="34" charset="0"/>
                        <a:cs typeface="Arial" panose="020B0604020202020204" pitchFamily="34" charset="0"/>
                      </a:endParaRPr>
                    </a:p>
                  </a:txBody>
                  <a:tcPr marL="0" marR="0" marT="34925" marB="0">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a:txBody>
                    <a:bodyPr/>
                    <a:lstStyle/>
                    <a:p>
                      <a:pPr algn="ctr">
                        <a:lnSpc>
                          <a:spcPct val="100000"/>
                        </a:lnSpc>
                        <a:spcBef>
                          <a:spcPts val="0"/>
                        </a:spcBef>
                      </a:pPr>
                      <a:r>
                        <a:rPr lang="en-US" sz="400" spc="-5" dirty="0">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$0</a:t>
                      </a:r>
                      <a:endParaRPr lang="en-US" sz="1000" dirty="0">
                        <a:latin typeface="Arial" panose="020B0604020202020204" pitchFamily="34" charset="0"/>
                        <a:cs typeface="Arial" panose="020B0604020202020204" pitchFamily="34" charset="0"/>
                      </a:endParaRPr>
                    </a:p>
                    <a:p>
                      <a:pPr algn="ctr">
                        <a:lnSpc>
                          <a:spcPct val="100000"/>
                        </a:lnSpc>
                      </a:pPr>
                      <a:r>
                        <a:rPr lang="en-US" sz="1000" spc="-5" dirty="0">
                          <a:solidFill>
                            <a:srgbClr val="231F20"/>
                          </a:solidFill>
                          <a:latin typeface="Arial" panose="020B0604020202020204" pitchFamily="34" charset="0"/>
                          <a:cs typeface="Arial" panose="020B0604020202020204" pitchFamily="34" charset="0"/>
                        </a:rPr>
                        <a:t> $0</a:t>
                      </a:r>
                    </a:p>
                    <a:p>
                      <a:pPr algn="ctr">
                        <a:lnSpc>
                          <a:spcPct val="100000"/>
                        </a:lnSpc>
                      </a:pPr>
                      <a:r>
                        <a:rPr lang="en-US" sz="1000" spc="-5" dirty="0">
                          <a:solidFill>
                            <a:srgbClr val="231F20"/>
                          </a:solidFill>
                          <a:latin typeface="Arial" panose="020B0604020202020204" pitchFamily="34" charset="0"/>
                          <a:cs typeface="Arial" panose="020B0604020202020204" pitchFamily="34" charset="0"/>
                        </a:rPr>
                        <a:t> $0</a:t>
                      </a:r>
                    </a:p>
                    <a:p>
                      <a:pPr algn="ctr">
                        <a:lnSpc>
                          <a:spcPct val="100000"/>
                        </a:lnSpc>
                      </a:pPr>
                      <a:r>
                        <a:rPr lang="en-US" sz="1000" spc="-5">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0</a:t>
                      </a:r>
                      <a:endParaRPr sz="1050" dirty="0">
                        <a:latin typeface="Arial" panose="020B0604020202020204" pitchFamily="34" charset="0"/>
                        <a:cs typeface="Arial" panose="020B0604020202020204" pitchFamily="34" charset="0"/>
                      </a:endParaRPr>
                    </a:p>
                  </a:txBody>
                  <a:tcPr marL="0" marR="0" marT="34925" marB="0">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a:txBody>
                    <a:bodyPr/>
                    <a:lstStyle/>
                    <a:p>
                      <a:pPr algn="ctr">
                        <a:lnSpc>
                          <a:spcPct val="100000"/>
                        </a:lnSpc>
                      </a:pPr>
                      <a:r>
                        <a:rPr lang="en-US" sz="1000" spc="-10" dirty="0">
                          <a:solidFill>
                            <a:srgbClr val="231F20"/>
                          </a:solidFill>
                          <a:latin typeface="Arial" panose="020B0604020202020204" pitchFamily="34" charset="0"/>
                          <a:cs typeface="Arial" panose="020B0604020202020204" pitchFamily="34" charset="0"/>
                        </a:rPr>
                        <a:t> Every </a:t>
                      </a:r>
                      <a:r>
                        <a:rPr lang="en-US" sz="1000" spc="-5" dirty="0">
                          <a:solidFill>
                            <a:srgbClr val="231F20"/>
                          </a:solidFill>
                          <a:latin typeface="Arial" panose="020B0604020202020204" pitchFamily="34" charset="0"/>
                          <a:cs typeface="Arial" panose="020B0604020202020204" pitchFamily="34" charset="0"/>
                        </a:rPr>
                        <a:t>calendar</a:t>
                      </a:r>
                      <a:r>
                        <a:rPr lang="en-US" sz="1000" spc="-85" dirty="0">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year</a:t>
                      </a:r>
                      <a:endParaRPr sz="1000" dirty="0">
                        <a:latin typeface="Arial" panose="020B0604020202020204" pitchFamily="34" charset="0"/>
                        <a:cs typeface="Arial" panose="020B0604020202020204" pitchFamily="34" charset="0"/>
                      </a:endParaRPr>
                    </a:p>
                  </a:txBody>
                  <a:tcPr marL="0" marR="0" marT="4445" marB="0" anchor="ctr">
                    <a:lnL w="19050" cap="flat" cmpd="sng" algn="ctr">
                      <a:solidFill>
                        <a:srgbClr val="204C82"/>
                      </a:solidFill>
                      <a:prstDash val="solid"/>
                      <a:round/>
                      <a:headEnd type="none" w="med" len="med"/>
                      <a:tailEnd type="none" w="med" len="med"/>
                    </a:lnL>
                    <a:lnR w="12052">
                      <a:solidFill>
                        <a:srgbClr val="231F20"/>
                      </a:solidFill>
                      <a:prstDash val="soli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extLst>
                  <a:ext uri="{0D108BD9-81ED-4DB2-BD59-A6C34878D82A}">
                    <a16:rowId xmlns:a16="http://schemas.microsoft.com/office/drawing/2014/main" val="10006"/>
                  </a:ext>
                </a:extLst>
              </a:tr>
              <a:tr h="539655">
                <a:tc>
                  <a:txBody>
                    <a:bodyPr/>
                    <a:lstStyle/>
                    <a:p>
                      <a:pPr marL="80010" marR="424815">
                        <a:lnSpc>
                          <a:spcPct val="100000"/>
                        </a:lnSpc>
                        <a:spcBef>
                          <a:spcPts val="280"/>
                        </a:spcBef>
                      </a:pPr>
                      <a:r>
                        <a:rPr sz="1050" b="1" spc="-5" dirty="0">
                          <a:solidFill>
                            <a:srgbClr val="231F20"/>
                          </a:solidFill>
                          <a:latin typeface="Arial" panose="020B0604020202020204" pitchFamily="34" charset="0"/>
                          <a:cs typeface="Arial" panose="020B0604020202020204" pitchFamily="34" charset="0"/>
                        </a:rPr>
                        <a:t>Contacts  </a:t>
                      </a:r>
                      <a:endParaRPr lang="en-US" sz="1050" b="1" spc="-5" dirty="0">
                        <a:solidFill>
                          <a:srgbClr val="231F20"/>
                        </a:solidFill>
                        <a:latin typeface="Arial" panose="020B0604020202020204" pitchFamily="34" charset="0"/>
                        <a:cs typeface="Arial" panose="020B0604020202020204" pitchFamily="34" charset="0"/>
                      </a:endParaRPr>
                    </a:p>
                    <a:p>
                      <a:pPr marL="80010" marR="424815" algn="l">
                        <a:lnSpc>
                          <a:spcPct val="100000"/>
                        </a:lnSpc>
                        <a:spcBef>
                          <a:spcPts val="280"/>
                        </a:spcBef>
                      </a:pPr>
                      <a:r>
                        <a:rPr sz="900" b="1" spc="-10" dirty="0">
                          <a:solidFill>
                            <a:srgbClr val="231F20"/>
                          </a:solidFill>
                          <a:latin typeface="Arial" panose="020B0604020202020204" pitchFamily="34" charset="0"/>
                          <a:cs typeface="Arial" panose="020B0604020202020204" pitchFamily="34" charset="0"/>
                        </a:rPr>
                        <a:t>(instead o</a:t>
                      </a:r>
                      <a:r>
                        <a:rPr lang="en-US" sz="900" b="1" spc="-10" dirty="0">
                          <a:solidFill>
                            <a:srgbClr val="231F20"/>
                          </a:solidFill>
                          <a:latin typeface="Arial" panose="020B0604020202020204" pitchFamily="34" charset="0"/>
                          <a:cs typeface="Arial" panose="020B0604020202020204" pitchFamily="34" charset="0"/>
                        </a:rPr>
                        <a:t>f gl</a:t>
                      </a:r>
                      <a:r>
                        <a:rPr sz="900" b="1" spc="-5" dirty="0">
                          <a:solidFill>
                            <a:srgbClr val="231F20"/>
                          </a:solidFill>
                          <a:latin typeface="Arial" panose="020B0604020202020204" pitchFamily="34" charset="0"/>
                          <a:cs typeface="Arial" panose="020B0604020202020204" pitchFamily="34" charset="0"/>
                        </a:rPr>
                        <a:t>asses)</a:t>
                      </a:r>
                      <a:endParaRPr sz="900" dirty="0">
                        <a:latin typeface="Arial" panose="020B0604020202020204" pitchFamily="34" charset="0"/>
                        <a:cs typeface="Arial" panose="020B0604020202020204" pitchFamily="34" charset="0"/>
                      </a:endParaRPr>
                    </a:p>
                  </a:txBody>
                  <a:tcPr marL="0" marR="0" marT="35560" marB="0">
                    <a:lnL w="12052">
                      <a:solidFill>
                        <a:srgbClr val="231F20"/>
                      </a:solidFill>
                      <a:prstDash val="soli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gridSpan="3">
                  <a:txBody>
                    <a:bodyPr/>
                    <a:lstStyle/>
                    <a:p>
                      <a:pPr marL="243840" marR="273685" indent="-163830" algn="l">
                        <a:lnSpc>
                          <a:spcPct val="100000"/>
                        </a:lnSpc>
                        <a:spcBef>
                          <a:spcPts val="280"/>
                        </a:spcBef>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$150 allowance for contacts; copay does</a:t>
                      </a:r>
                      <a:r>
                        <a:rPr lang="en-US" sz="900" spc="-80" dirty="0">
                          <a:solidFill>
                            <a:srgbClr val="231F20"/>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not apply</a:t>
                      </a:r>
                      <a:endParaRPr lang="en-US" sz="900" dirty="0">
                        <a:latin typeface="Arial" panose="020B0604020202020204" pitchFamily="34" charset="0"/>
                        <a:cs typeface="Arial" panose="020B0604020202020204" pitchFamily="34" charset="0"/>
                      </a:endParaRPr>
                    </a:p>
                    <a:p>
                      <a:pPr marL="243840" marR="208915" indent="-163830" algn="l">
                        <a:lnSpc>
                          <a:spcPct val="100000"/>
                        </a:lnSpc>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Contact </a:t>
                      </a:r>
                      <a:r>
                        <a:rPr lang="en-US" sz="900" spc="-10" dirty="0">
                          <a:solidFill>
                            <a:srgbClr val="231F20"/>
                          </a:solidFill>
                          <a:latin typeface="Arial" panose="020B0604020202020204" pitchFamily="34" charset="0"/>
                          <a:cs typeface="Arial" panose="020B0604020202020204" pitchFamily="34" charset="0"/>
                        </a:rPr>
                        <a:t>lens exam </a:t>
                      </a:r>
                      <a:r>
                        <a:rPr lang="en-US" sz="900" spc="-5" dirty="0">
                          <a:solidFill>
                            <a:srgbClr val="231F20"/>
                          </a:solidFill>
                          <a:latin typeface="Arial" panose="020B0604020202020204" pitchFamily="34" charset="0"/>
                          <a:cs typeface="Arial" panose="020B0604020202020204" pitchFamily="34" charset="0"/>
                        </a:rPr>
                        <a:t>(fitting and</a:t>
                      </a:r>
                      <a:r>
                        <a:rPr lang="en-US" sz="900" spc="-85" dirty="0">
                          <a:solidFill>
                            <a:srgbClr val="231F20"/>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evaluation)</a:t>
                      </a:r>
                      <a:endParaRPr sz="900" dirty="0">
                        <a:latin typeface="Arial" panose="020B0604020202020204" pitchFamily="34" charset="0"/>
                        <a:cs typeface="Arial" panose="020B0604020202020204" pitchFamily="34" charset="0"/>
                      </a:endParaRPr>
                    </a:p>
                  </a:txBody>
                  <a:tcPr marL="0" marR="0" marT="35560" marB="0" anchor="ctr">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pPr marL="243840" marR="273685" indent="-163830" algn="l">
                        <a:lnSpc>
                          <a:spcPct val="100000"/>
                        </a:lnSpc>
                        <a:spcBef>
                          <a:spcPts val="280"/>
                        </a:spcBef>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$130 allowance for contacts; copay does</a:t>
                      </a:r>
                      <a:r>
                        <a:rPr lang="en-US" sz="900" spc="-80" dirty="0">
                          <a:solidFill>
                            <a:srgbClr val="231F20"/>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not apply</a:t>
                      </a:r>
                      <a:endParaRPr lang="en-US" sz="900" dirty="0">
                        <a:latin typeface="Arial" panose="020B0604020202020204" pitchFamily="34" charset="0"/>
                        <a:cs typeface="Arial" panose="020B0604020202020204" pitchFamily="34" charset="0"/>
                      </a:endParaRPr>
                    </a:p>
                    <a:p>
                      <a:pPr marL="243840" marR="208915" indent="-163830" algn="l">
                        <a:lnSpc>
                          <a:spcPct val="100000"/>
                        </a:lnSpc>
                        <a:buFont typeface="Arial"/>
                        <a:buChar char="•"/>
                        <a:tabLst>
                          <a:tab pos="244475" algn="l"/>
                        </a:tabLst>
                      </a:pPr>
                      <a:r>
                        <a:rPr lang="en-US" sz="900" spc="-5" dirty="0">
                          <a:solidFill>
                            <a:srgbClr val="231F20"/>
                          </a:solidFill>
                          <a:latin typeface="Arial" panose="020B0604020202020204" pitchFamily="34" charset="0"/>
                          <a:cs typeface="Arial" panose="020B0604020202020204" pitchFamily="34" charset="0"/>
                        </a:rPr>
                        <a:t>Contact </a:t>
                      </a:r>
                      <a:r>
                        <a:rPr lang="en-US" sz="900" spc="-10" dirty="0">
                          <a:solidFill>
                            <a:srgbClr val="231F20"/>
                          </a:solidFill>
                          <a:latin typeface="Arial" panose="020B0604020202020204" pitchFamily="34" charset="0"/>
                          <a:cs typeface="Arial" panose="020B0604020202020204" pitchFamily="34" charset="0"/>
                        </a:rPr>
                        <a:t>lens exam </a:t>
                      </a:r>
                      <a:r>
                        <a:rPr lang="en-US" sz="900" spc="-5" dirty="0">
                          <a:solidFill>
                            <a:srgbClr val="231F20"/>
                          </a:solidFill>
                          <a:latin typeface="Arial" panose="020B0604020202020204" pitchFamily="34" charset="0"/>
                          <a:cs typeface="Arial" panose="020B0604020202020204" pitchFamily="34" charset="0"/>
                        </a:rPr>
                        <a:t>(fitting and</a:t>
                      </a:r>
                      <a:r>
                        <a:rPr lang="en-US" sz="900" spc="-85" dirty="0">
                          <a:solidFill>
                            <a:srgbClr val="231F20"/>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evaluation)</a:t>
                      </a:r>
                    </a:p>
                  </a:txBody>
                  <a:tcPr marL="0" marR="0" marT="35560" marB="0" anchor="ctr">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pPr>
                        <a:lnSpc>
                          <a:spcPct val="100000"/>
                        </a:lnSpc>
                      </a:pPr>
                      <a:endParaRPr lang="en-US" sz="1000" dirty="0">
                        <a:latin typeface="Arial" panose="020B0604020202020204" pitchFamily="34" charset="0"/>
                        <a:cs typeface="Arial" panose="020B0604020202020204" pitchFamily="34" charset="0"/>
                      </a:endParaRPr>
                    </a:p>
                    <a:p>
                      <a:pPr>
                        <a:lnSpc>
                          <a:spcPct val="100000"/>
                        </a:lnSpc>
                        <a:spcBef>
                          <a:spcPts val="25"/>
                        </a:spcBef>
                      </a:pPr>
                      <a:endParaRPr lang="en-US" sz="800" dirty="0">
                        <a:latin typeface="Arial" panose="020B0604020202020204" pitchFamily="34" charset="0"/>
                        <a:cs typeface="Arial" panose="020B0604020202020204" pitchFamily="34" charset="0"/>
                      </a:endParaRPr>
                    </a:p>
                    <a:p>
                      <a:pPr algn="ctr">
                        <a:lnSpc>
                          <a:spcPct val="100000"/>
                        </a:lnSpc>
                      </a:pPr>
                      <a:r>
                        <a:rPr lang="en-US" sz="400" spc="-5" dirty="0">
                          <a:solidFill>
                            <a:srgbClr val="231F20"/>
                          </a:solidFill>
                          <a:latin typeface="Arial" panose="020B0604020202020204" pitchFamily="34" charset="0"/>
                          <a:cs typeface="Arial" panose="020B0604020202020204" pitchFamily="34" charset="0"/>
                        </a:rPr>
                        <a:t>   </a:t>
                      </a:r>
                    </a:p>
                    <a:p>
                      <a:pPr algn="ctr">
                        <a:lnSpc>
                          <a:spcPct val="100000"/>
                        </a:lnSpc>
                      </a:pPr>
                      <a:r>
                        <a:rPr lang="en-US" sz="1000" spc="-5" dirty="0">
                          <a:solidFill>
                            <a:srgbClr val="231F20"/>
                          </a:solidFill>
                          <a:latin typeface="Arial" panose="020B0604020202020204" pitchFamily="34" charset="0"/>
                          <a:cs typeface="Arial" panose="020B0604020202020204" pitchFamily="34" charset="0"/>
                        </a:rPr>
                        <a:t>Up to</a:t>
                      </a:r>
                      <a:r>
                        <a:rPr lang="en-US" sz="1000" spc="-90" dirty="0">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$60</a:t>
                      </a:r>
                      <a:endParaRPr sz="1050" dirty="0">
                        <a:latin typeface="Arial" panose="020B0604020202020204" pitchFamily="34" charset="0"/>
                        <a:cs typeface="Arial" panose="020B0604020202020204" pitchFamily="34" charset="0"/>
                      </a:endParaRPr>
                    </a:p>
                  </a:txBody>
                  <a:tcPr marL="0" marR="0" marT="0" marB="0">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a:txBody>
                    <a:bodyPr/>
                    <a:lstStyle/>
                    <a:p>
                      <a:pPr>
                        <a:lnSpc>
                          <a:spcPct val="100000"/>
                        </a:lnSpc>
                      </a:pPr>
                      <a:endParaRPr lang="en-US" sz="1000" dirty="0">
                        <a:latin typeface="Arial" panose="020B0604020202020204" pitchFamily="34" charset="0"/>
                        <a:cs typeface="Arial" panose="020B0604020202020204" pitchFamily="34" charset="0"/>
                      </a:endParaRPr>
                    </a:p>
                    <a:p>
                      <a:pPr>
                        <a:lnSpc>
                          <a:spcPct val="100000"/>
                        </a:lnSpc>
                        <a:spcBef>
                          <a:spcPts val="25"/>
                        </a:spcBef>
                      </a:pPr>
                      <a:endParaRPr lang="en-US" sz="800" dirty="0">
                        <a:latin typeface="Arial" panose="020B0604020202020204" pitchFamily="34" charset="0"/>
                        <a:cs typeface="Arial" panose="020B0604020202020204" pitchFamily="34" charset="0"/>
                      </a:endParaRPr>
                    </a:p>
                    <a:p>
                      <a:pPr algn="ctr">
                        <a:lnSpc>
                          <a:spcPct val="100000"/>
                        </a:lnSpc>
                      </a:pPr>
                      <a:r>
                        <a:rPr lang="en-US" sz="400" spc="-5" dirty="0">
                          <a:solidFill>
                            <a:srgbClr val="231F20"/>
                          </a:solidFill>
                          <a:latin typeface="Arial" panose="020B0604020202020204" pitchFamily="34" charset="0"/>
                          <a:cs typeface="Arial" panose="020B0604020202020204" pitchFamily="34" charset="0"/>
                        </a:rPr>
                        <a:t>   </a:t>
                      </a:r>
                    </a:p>
                    <a:p>
                      <a:pPr algn="ctr">
                        <a:lnSpc>
                          <a:spcPct val="100000"/>
                        </a:lnSpc>
                      </a:pPr>
                      <a:r>
                        <a:rPr lang="en-US" sz="1000" spc="-5" dirty="0">
                          <a:solidFill>
                            <a:srgbClr val="231F20"/>
                          </a:solidFill>
                          <a:latin typeface="Arial" panose="020B0604020202020204" pitchFamily="34" charset="0"/>
                          <a:cs typeface="Arial" panose="020B0604020202020204" pitchFamily="34" charset="0"/>
                        </a:rPr>
                        <a:t>Up to</a:t>
                      </a:r>
                      <a:r>
                        <a:rPr lang="en-US" sz="1000" spc="-90" dirty="0">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$60</a:t>
                      </a:r>
                      <a:endParaRPr sz="1050" dirty="0">
                        <a:latin typeface="Arial" panose="020B0604020202020204" pitchFamily="34" charset="0"/>
                        <a:cs typeface="Arial" panose="020B0604020202020204" pitchFamily="34" charset="0"/>
                      </a:endParaRPr>
                    </a:p>
                  </a:txBody>
                  <a:tcPr marL="0" marR="0" marT="0" marB="0">
                    <a:lnL w="19050" cap="flat" cmpd="sng" algn="ctr">
                      <a:solidFill>
                        <a:srgbClr val="204C82"/>
                      </a:solidFill>
                      <a:prstDash val="solid"/>
                      <a:round/>
                      <a:headEnd type="none" w="med" len="med"/>
                      <a:tailEnd type="none" w="med" len="me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a:txBody>
                    <a:bodyPr/>
                    <a:lstStyle/>
                    <a:p>
                      <a:pPr algn="ctr">
                        <a:lnSpc>
                          <a:spcPct val="100000"/>
                        </a:lnSpc>
                      </a:pPr>
                      <a:r>
                        <a:rPr lang="en-US" sz="1000" spc="-10" dirty="0">
                          <a:solidFill>
                            <a:srgbClr val="231F20"/>
                          </a:solidFill>
                          <a:latin typeface="Arial" panose="020B0604020202020204" pitchFamily="34" charset="0"/>
                          <a:cs typeface="Arial" panose="020B0604020202020204" pitchFamily="34" charset="0"/>
                        </a:rPr>
                        <a:t> Every </a:t>
                      </a:r>
                      <a:r>
                        <a:rPr lang="en-US" sz="1000" spc="-5" dirty="0">
                          <a:solidFill>
                            <a:srgbClr val="231F20"/>
                          </a:solidFill>
                          <a:latin typeface="Arial" panose="020B0604020202020204" pitchFamily="34" charset="0"/>
                          <a:cs typeface="Arial" panose="020B0604020202020204" pitchFamily="34" charset="0"/>
                        </a:rPr>
                        <a:t>calendar</a:t>
                      </a:r>
                      <a:r>
                        <a:rPr lang="en-US" sz="1000" spc="-85" dirty="0">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year</a:t>
                      </a:r>
                      <a:endParaRPr sz="1000" dirty="0">
                        <a:latin typeface="Arial" panose="020B0604020202020204" pitchFamily="34" charset="0"/>
                        <a:cs typeface="Arial" panose="020B0604020202020204" pitchFamily="34" charset="0"/>
                      </a:endParaRPr>
                    </a:p>
                  </a:txBody>
                  <a:tcPr marL="0" marR="0" marT="0" marB="0" anchor="ctr">
                    <a:lnL w="19050" cap="flat" cmpd="sng" algn="ctr">
                      <a:solidFill>
                        <a:srgbClr val="204C82"/>
                      </a:solidFill>
                      <a:prstDash val="solid"/>
                      <a:round/>
                      <a:headEnd type="none" w="med" len="med"/>
                      <a:tailEnd type="none" w="med" len="med"/>
                    </a:lnL>
                    <a:lnR w="12052">
                      <a:solidFill>
                        <a:srgbClr val="231F20"/>
                      </a:solidFill>
                      <a:prstDash val="soli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extLst>
                  <a:ext uri="{0D108BD9-81ED-4DB2-BD59-A6C34878D82A}">
                    <a16:rowId xmlns:a16="http://schemas.microsoft.com/office/drawing/2014/main" val="10007"/>
                  </a:ext>
                </a:extLst>
              </a:tr>
              <a:tr h="971749">
                <a:tc rowSpan="3">
                  <a:txBody>
                    <a:bodyPr/>
                    <a:lstStyle/>
                    <a:p>
                      <a:pPr>
                        <a:lnSpc>
                          <a:spcPct val="100000"/>
                        </a:lnSpc>
                      </a:pPr>
                      <a:endParaRPr sz="1050" dirty="0">
                        <a:latin typeface="Arial" panose="020B0604020202020204" pitchFamily="34" charset="0"/>
                        <a:cs typeface="Arial" panose="020B0604020202020204" pitchFamily="34" charset="0"/>
                      </a:endParaRPr>
                    </a:p>
                    <a:p>
                      <a:pPr>
                        <a:lnSpc>
                          <a:spcPct val="100000"/>
                        </a:lnSpc>
                      </a:pPr>
                      <a:endParaRPr lang="en-US" sz="1050" dirty="0">
                        <a:latin typeface="Arial" panose="020B0604020202020204" pitchFamily="34" charset="0"/>
                        <a:cs typeface="Arial" panose="020B0604020202020204" pitchFamily="34" charset="0"/>
                      </a:endParaRPr>
                    </a:p>
                    <a:p>
                      <a:pPr>
                        <a:lnSpc>
                          <a:spcPct val="100000"/>
                        </a:lnSpc>
                        <a:spcBef>
                          <a:spcPts val="50"/>
                        </a:spcBef>
                      </a:pPr>
                      <a:endParaRPr lang="en-US" sz="1050" dirty="0">
                        <a:latin typeface="Arial" panose="020B0604020202020204" pitchFamily="34" charset="0"/>
                        <a:cs typeface="Arial" panose="020B0604020202020204" pitchFamily="34" charset="0"/>
                      </a:endParaRPr>
                    </a:p>
                    <a:p>
                      <a:pPr>
                        <a:lnSpc>
                          <a:spcPct val="100000"/>
                        </a:lnSpc>
                        <a:spcBef>
                          <a:spcPts val="50"/>
                        </a:spcBef>
                      </a:pPr>
                      <a:endParaRPr lang="en-US" sz="1050" dirty="0">
                        <a:latin typeface="Arial" panose="020B0604020202020204" pitchFamily="34" charset="0"/>
                        <a:cs typeface="Arial" panose="020B0604020202020204" pitchFamily="34" charset="0"/>
                      </a:endParaRPr>
                    </a:p>
                    <a:p>
                      <a:pPr marL="80010">
                        <a:lnSpc>
                          <a:spcPct val="100000"/>
                        </a:lnSpc>
                        <a:spcBef>
                          <a:spcPts val="5"/>
                        </a:spcBef>
                      </a:pPr>
                      <a:r>
                        <a:rPr sz="1050" b="1" spc="-5" dirty="0">
                          <a:solidFill>
                            <a:srgbClr val="231F20"/>
                          </a:solidFill>
                          <a:latin typeface="Arial" panose="020B0604020202020204" pitchFamily="34" charset="0"/>
                          <a:cs typeface="Arial" panose="020B0604020202020204" pitchFamily="34" charset="0"/>
                        </a:rPr>
                        <a:t>Extra</a:t>
                      </a:r>
                      <a:r>
                        <a:rPr sz="1050" b="1" spc="-80" dirty="0">
                          <a:solidFill>
                            <a:srgbClr val="231F20"/>
                          </a:solidFill>
                          <a:latin typeface="Arial" panose="020B0604020202020204" pitchFamily="34" charset="0"/>
                          <a:cs typeface="Arial" panose="020B0604020202020204" pitchFamily="34" charset="0"/>
                        </a:rPr>
                        <a:t> </a:t>
                      </a:r>
                      <a:r>
                        <a:rPr sz="1050" b="1" spc="-5" dirty="0">
                          <a:solidFill>
                            <a:srgbClr val="231F20"/>
                          </a:solidFill>
                          <a:latin typeface="Arial" panose="020B0604020202020204" pitchFamily="34" charset="0"/>
                          <a:cs typeface="Arial" panose="020B0604020202020204" pitchFamily="34" charset="0"/>
                        </a:rPr>
                        <a:t>Savings</a:t>
                      </a:r>
                      <a:endParaRPr sz="1050" dirty="0">
                        <a:latin typeface="Arial" panose="020B0604020202020204" pitchFamily="34" charset="0"/>
                        <a:cs typeface="Arial" panose="020B0604020202020204" pitchFamily="34" charset="0"/>
                      </a:endParaRPr>
                    </a:p>
                  </a:txBody>
                  <a:tcPr marL="0" marR="0" marT="0" marB="0">
                    <a:lnL w="12052">
                      <a:solidFill>
                        <a:srgbClr val="231F20"/>
                      </a:solidFill>
                      <a:prstDash val="solid"/>
                    </a:lnL>
                    <a:lnR w="19050" cap="flat" cmpd="sng" algn="ctr">
                      <a:solidFill>
                        <a:srgbClr val="204C82"/>
                      </a:solidFill>
                      <a:prstDash val="solid"/>
                      <a:round/>
                      <a:headEnd type="none" w="med" len="med"/>
                      <a:tailEnd type="none" w="med" len="med"/>
                    </a:lnR>
                    <a:lnT w="19050" cap="flat" cmpd="sng" algn="ctr">
                      <a:solidFill>
                        <a:srgbClr val="204C82"/>
                      </a:solidFill>
                      <a:prstDash val="solid"/>
                      <a:round/>
                      <a:headEnd type="none" w="med" len="med"/>
                      <a:tailEnd type="none" w="med" len="med"/>
                    </a:lnT>
                    <a:lnB w="12052" cap="flat" cmpd="sng" algn="ctr">
                      <a:solidFill>
                        <a:srgbClr val="231F20"/>
                      </a:solidFill>
                      <a:prstDash val="solid"/>
                      <a:round/>
                      <a:headEnd type="none" w="med" len="med"/>
                      <a:tailEnd type="none" w="med" len="med"/>
                    </a:lnB>
                  </a:tcPr>
                </a:tc>
                <a:tc gridSpan="5">
                  <a:txBody>
                    <a:bodyPr/>
                    <a:lstStyle/>
                    <a:p>
                      <a:pPr marL="80010">
                        <a:lnSpc>
                          <a:spcPct val="100000"/>
                        </a:lnSpc>
                        <a:spcBef>
                          <a:spcPts val="280"/>
                        </a:spcBef>
                      </a:pPr>
                      <a:r>
                        <a:rPr lang="en-US" sz="100" b="1" spc="-5" dirty="0">
                          <a:solidFill>
                            <a:srgbClr val="231F20"/>
                          </a:solidFill>
                          <a:latin typeface="Arial" panose="020B0604020202020204" pitchFamily="34" charset="0"/>
                          <a:cs typeface="Arial" panose="020B0604020202020204" pitchFamily="34" charset="0"/>
                        </a:rPr>
                        <a:t>              </a:t>
                      </a:r>
                    </a:p>
                    <a:p>
                      <a:pPr marL="80010">
                        <a:lnSpc>
                          <a:spcPct val="100000"/>
                        </a:lnSpc>
                        <a:spcBef>
                          <a:spcPts val="0"/>
                        </a:spcBef>
                      </a:pPr>
                      <a:r>
                        <a:rPr lang="en-US" sz="1000" b="1" spc="-5" dirty="0">
                          <a:solidFill>
                            <a:srgbClr val="231F20"/>
                          </a:solidFill>
                          <a:latin typeface="Arial" panose="020B0604020202020204" pitchFamily="34" charset="0"/>
                          <a:cs typeface="Arial" panose="020B0604020202020204" pitchFamily="34" charset="0"/>
                        </a:rPr>
                        <a:t>Glasses and</a:t>
                      </a:r>
                      <a:r>
                        <a:rPr lang="en-US" sz="1000" b="1" spc="-30" dirty="0">
                          <a:solidFill>
                            <a:srgbClr val="231F20"/>
                          </a:solidFill>
                          <a:latin typeface="Arial" panose="020B0604020202020204" pitchFamily="34" charset="0"/>
                          <a:cs typeface="Arial" panose="020B0604020202020204" pitchFamily="34" charset="0"/>
                        </a:rPr>
                        <a:t> </a:t>
                      </a:r>
                      <a:r>
                        <a:rPr lang="en-US" sz="1000" b="1" spc="-5" dirty="0">
                          <a:solidFill>
                            <a:srgbClr val="231F20"/>
                          </a:solidFill>
                          <a:latin typeface="Arial" panose="020B0604020202020204" pitchFamily="34" charset="0"/>
                          <a:cs typeface="Arial" panose="020B0604020202020204" pitchFamily="34" charset="0"/>
                        </a:rPr>
                        <a:t>Sunglasses</a:t>
                      </a:r>
                      <a:endParaRPr lang="en-US" sz="1000" dirty="0">
                        <a:latin typeface="Arial" panose="020B0604020202020204" pitchFamily="34" charset="0"/>
                        <a:cs typeface="Arial" panose="020B0604020202020204" pitchFamily="34" charset="0"/>
                      </a:endParaRPr>
                    </a:p>
                    <a:p>
                      <a:pPr marL="243204" indent="-163195">
                        <a:lnSpc>
                          <a:spcPct val="100000"/>
                        </a:lnSpc>
                        <a:buFont typeface="Arial"/>
                        <a:buChar char="•"/>
                        <a:tabLst>
                          <a:tab pos="244475" algn="l"/>
                        </a:tabLst>
                      </a:pPr>
                      <a:r>
                        <a:rPr lang="en-US" sz="1000" spc="-10" dirty="0">
                          <a:solidFill>
                            <a:srgbClr val="231F20"/>
                          </a:solidFill>
                          <a:latin typeface="Arial" panose="020B0604020202020204" pitchFamily="34" charset="0"/>
                          <a:cs typeface="Arial" panose="020B0604020202020204" pitchFamily="34" charset="0"/>
                        </a:rPr>
                        <a:t>Extra </a:t>
                      </a:r>
                      <a:r>
                        <a:rPr lang="en-US" sz="1000" spc="-5" dirty="0">
                          <a:solidFill>
                            <a:srgbClr val="231F20"/>
                          </a:solidFill>
                          <a:latin typeface="Arial" panose="020B0604020202020204" pitchFamily="34" charset="0"/>
                          <a:cs typeface="Arial" panose="020B0604020202020204" pitchFamily="34" charset="0"/>
                        </a:rPr>
                        <a:t>$20 to </a:t>
                      </a:r>
                      <a:r>
                        <a:rPr lang="en-US" sz="1000" spc="-10" dirty="0">
                          <a:solidFill>
                            <a:srgbClr val="231F20"/>
                          </a:solidFill>
                          <a:latin typeface="Arial" panose="020B0604020202020204" pitchFamily="34" charset="0"/>
                          <a:cs typeface="Arial" panose="020B0604020202020204" pitchFamily="34" charset="0"/>
                        </a:rPr>
                        <a:t>spend </a:t>
                      </a:r>
                      <a:r>
                        <a:rPr lang="en-US" sz="1000" spc="-5" dirty="0">
                          <a:solidFill>
                            <a:srgbClr val="231F20"/>
                          </a:solidFill>
                          <a:latin typeface="Arial" panose="020B0604020202020204" pitchFamily="34" charset="0"/>
                          <a:cs typeface="Arial" panose="020B0604020202020204" pitchFamily="34" charset="0"/>
                        </a:rPr>
                        <a:t>on </a:t>
                      </a:r>
                      <a:r>
                        <a:rPr lang="en-US" sz="1000" spc="-10" dirty="0">
                          <a:solidFill>
                            <a:srgbClr val="231F20"/>
                          </a:solidFill>
                          <a:latin typeface="Arial" panose="020B0604020202020204" pitchFamily="34" charset="0"/>
                          <a:cs typeface="Arial" panose="020B0604020202020204" pitchFamily="34" charset="0"/>
                        </a:rPr>
                        <a:t>featured </a:t>
                      </a:r>
                      <a:r>
                        <a:rPr lang="en-US" sz="1000" spc="-5" dirty="0">
                          <a:solidFill>
                            <a:srgbClr val="231F20"/>
                          </a:solidFill>
                          <a:latin typeface="Arial" panose="020B0604020202020204" pitchFamily="34" charset="0"/>
                          <a:cs typeface="Arial" panose="020B0604020202020204" pitchFamily="34" charset="0"/>
                        </a:rPr>
                        <a:t>frame brands. Go to vsp.com/special offers for</a:t>
                      </a:r>
                      <a:r>
                        <a:rPr lang="en-US" sz="1000" spc="145" dirty="0">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details</a:t>
                      </a:r>
                      <a:endParaRPr lang="en-US" sz="1000" dirty="0">
                        <a:latin typeface="Arial" panose="020B0604020202020204" pitchFamily="34" charset="0"/>
                        <a:cs typeface="Arial" panose="020B0604020202020204" pitchFamily="34" charset="0"/>
                      </a:endParaRPr>
                    </a:p>
                    <a:p>
                      <a:pPr marL="243204" marR="196850" indent="-163195">
                        <a:lnSpc>
                          <a:spcPct val="100000"/>
                        </a:lnSpc>
                        <a:buFont typeface="Arial"/>
                        <a:buChar char="•"/>
                        <a:tabLst>
                          <a:tab pos="243840" algn="l"/>
                        </a:tabLst>
                      </a:pPr>
                      <a:r>
                        <a:rPr lang="en-US" sz="1000" spc="-5" dirty="0">
                          <a:solidFill>
                            <a:srgbClr val="231F20"/>
                          </a:solidFill>
                          <a:latin typeface="Arial" panose="020B0604020202020204" pitchFamily="34" charset="0"/>
                          <a:cs typeface="Arial" panose="020B0604020202020204" pitchFamily="34" charset="0"/>
                        </a:rPr>
                        <a:t>30% savings on additional glasses and sunglasses, including </a:t>
                      </a:r>
                      <a:r>
                        <a:rPr lang="en-US" sz="1000" spc="-10" dirty="0">
                          <a:solidFill>
                            <a:srgbClr val="231F20"/>
                          </a:solidFill>
                          <a:latin typeface="Arial" panose="020B0604020202020204" pitchFamily="34" charset="0"/>
                          <a:cs typeface="Arial" panose="020B0604020202020204" pitchFamily="34" charset="0"/>
                        </a:rPr>
                        <a:t>lens enhancements, </a:t>
                      </a:r>
                      <a:r>
                        <a:rPr lang="en-US" sz="1000" spc="-5" dirty="0">
                          <a:solidFill>
                            <a:srgbClr val="231F20"/>
                          </a:solidFill>
                          <a:latin typeface="Arial" panose="020B0604020202020204" pitchFamily="34" charset="0"/>
                          <a:cs typeface="Arial" panose="020B0604020202020204" pitchFamily="34" charset="0"/>
                        </a:rPr>
                        <a:t>from </a:t>
                      </a:r>
                      <a:r>
                        <a:rPr lang="en-US" sz="1000" spc="-10" dirty="0">
                          <a:solidFill>
                            <a:srgbClr val="231F20"/>
                          </a:solidFill>
                          <a:latin typeface="Arial" panose="020B0604020202020204" pitchFamily="34" charset="0"/>
                          <a:cs typeface="Arial" panose="020B0604020202020204" pitchFamily="34" charset="0"/>
                        </a:rPr>
                        <a:t>the </a:t>
                      </a:r>
                      <a:r>
                        <a:rPr lang="en-US" sz="1000" spc="-5" dirty="0">
                          <a:solidFill>
                            <a:srgbClr val="231F20"/>
                          </a:solidFill>
                          <a:latin typeface="Arial" panose="020B0604020202020204" pitchFamily="34" charset="0"/>
                          <a:cs typeface="Arial" panose="020B0604020202020204" pitchFamily="34" charset="0"/>
                        </a:rPr>
                        <a:t>same  VSP </a:t>
                      </a:r>
                      <a:r>
                        <a:rPr lang="en-US" sz="1000" spc="-10" dirty="0">
                          <a:solidFill>
                            <a:srgbClr val="231F20"/>
                          </a:solidFill>
                          <a:latin typeface="Arial" panose="020B0604020202020204" pitchFamily="34" charset="0"/>
                          <a:cs typeface="Arial" panose="020B0604020202020204" pitchFamily="34" charset="0"/>
                        </a:rPr>
                        <a:t>provider </a:t>
                      </a:r>
                      <a:r>
                        <a:rPr lang="en-US" sz="1000" spc="-5" dirty="0">
                          <a:solidFill>
                            <a:srgbClr val="231F20"/>
                          </a:solidFill>
                          <a:latin typeface="Arial" panose="020B0604020202020204" pitchFamily="34" charset="0"/>
                          <a:cs typeface="Arial" panose="020B0604020202020204" pitchFamily="34" charset="0"/>
                        </a:rPr>
                        <a:t>on </a:t>
                      </a:r>
                      <a:r>
                        <a:rPr lang="en-US" sz="1000" spc="-10" dirty="0">
                          <a:solidFill>
                            <a:srgbClr val="231F20"/>
                          </a:solidFill>
                          <a:latin typeface="Arial" panose="020B0604020202020204" pitchFamily="34" charset="0"/>
                          <a:cs typeface="Arial" panose="020B0604020202020204" pitchFamily="34" charset="0"/>
                        </a:rPr>
                        <a:t>the </a:t>
                      </a:r>
                      <a:r>
                        <a:rPr lang="en-US" sz="1000" spc="-5" dirty="0">
                          <a:solidFill>
                            <a:srgbClr val="231F20"/>
                          </a:solidFill>
                          <a:latin typeface="Arial" panose="020B0604020202020204" pitchFamily="34" charset="0"/>
                          <a:cs typeface="Arial" panose="020B0604020202020204" pitchFamily="34" charset="0"/>
                        </a:rPr>
                        <a:t>same day as your </a:t>
                      </a:r>
                      <a:r>
                        <a:rPr lang="en-US" sz="1000" spc="-5" dirty="0" err="1">
                          <a:solidFill>
                            <a:srgbClr val="231F20"/>
                          </a:solidFill>
                          <a:latin typeface="Arial" panose="020B0604020202020204" pitchFamily="34" charset="0"/>
                          <a:cs typeface="Arial" panose="020B0604020202020204" pitchFamily="34" charset="0"/>
                        </a:rPr>
                        <a:t>WellVision</a:t>
                      </a:r>
                      <a:r>
                        <a:rPr lang="en-US" sz="1000" spc="-5" dirty="0">
                          <a:solidFill>
                            <a:srgbClr val="231F20"/>
                          </a:solidFill>
                          <a:latin typeface="Arial" panose="020B0604020202020204" pitchFamily="34" charset="0"/>
                          <a:cs typeface="Arial" panose="020B0604020202020204" pitchFamily="34" charset="0"/>
                        </a:rPr>
                        <a:t> Exam. Or </a:t>
                      </a:r>
                      <a:r>
                        <a:rPr lang="en-US" sz="1000" spc="-10" dirty="0">
                          <a:solidFill>
                            <a:srgbClr val="231F20"/>
                          </a:solidFill>
                          <a:latin typeface="Arial" panose="020B0604020202020204" pitchFamily="34" charset="0"/>
                          <a:cs typeface="Arial" panose="020B0604020202020204" pitchFamily="34" charset="0"/>
                        </a:rPr>
                        <a:t>get </a:t>
                      </a:r>
                      <a:r>
                        <a:rPr lang="en-US" sz="1000" spc="-5" dirty="0">
                          <a:solidFill>
                            <a:srgbClr val="231F20"/>
                          </a:solidFill>
                          <a:latin typeface="Arial" panose="020B0604020202020204" pitchFamily="34" charset="0"/>
                          <a:cs typeface="Arial" panose="020B0604020202020204" pitchFamily="34" charset="0"/>
                        </a:rPr>
                        <a:t>20% from any VSP </a:t>
                      </a:r>
                      <a:r>
                        <a:rPr lang="en-US" sz="1000" spc="-10" dirty="0">
                          <a:solidFill>
                            <a:srgbClr val="231F20"/>
                          </a:solidFill>
                          <a:latin typeface="Arial" panose="020B0604020202020204" pitchFamily="34" charset="0"/>
                          <a:cs typeface="Arial" panose="020B0604020202020204" pitchFamily="34" charset="0"/>
                        </a:rPr>
                        <a:t>provider  within </a:t>
                      </a:r>
                      <a:r>
                        <a:rPr lang="en-US" sz="1000" spc="-5" dirty="0">
                          <a:solidFill>
                            <a:srgbClr val="231F20"/>
                          </a:solidFill>
                          <a:latin typeface="Arial" panose="020B0604020202020204" pitchFamily="34" charset="0"/>
                          <a:cs typeface="Arial" panose="020B0604020202020204" pitchFamily="34" charset="0"/>
                        </a:rPr>
                        <a:t>12 </a:t>
                      </a:r>
                      <a:r>
                        <a:rPr lang="en-US" sz="1000" spc="-10" dirty="0">
                          <a:solidFill>
                            <a:srgbClr val="231F20"/>
                          </a:solidFill>
                          <a:latin typeface="Arial" panose="020B0604020202020204" pitchFamily="34" charset="0"/>
                          <a:cs typeface="Arial" panose="020B0604020202020204" pitchFamily="34" charset="0"/>
                        </a:rPr>
                        <a:t>months </a:t>
                      </a:r>
                      <a:r>
                        <a:rPr lang="en-US" sz="1000" spc="-5" dirty="0">
                          <a:solidFill>
                            <a:srgbClr val="231F20"/>
                          </a:solidFill>
                          <a:latin typeface="Arial" panose="020B0604020202020204" pitchFamily="34" charset="0"/>
                          <a:cs typeface="Arial" panose="020B0604020202020204" pitchFamily="34" charset="0"/>
                        </a:rPr>
                        <a:t>of our last </a:t>
                      </a:r>
                      <a:r>
                        <a:rPr lang="en-US" sz="1000" spc="-5" dirty="0" err="1">
                          <a:solidFill>
                            <a:srgbClr val="231F20"/>
                          </a:solidFill>
                          <a:latin typeface="Arial" panose="020B0604020202020204" pitchFamily="34" charset="0"/>
                          <a:cs typeface="Arial" panose="020B0604020202020204" pitchFamily="34" charset="0"/>
                        </a:rPr>
                        <a:t>WellVision</a:t>
                      </a:r>
                      <a:r>
                        <a:rPr lang="en-US" sz="1000" spc="60" dirty="0">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Exam.</a:t>
                      </a:r>
                      <a:endParaRPr sz="1050" dirty="0">
                        <a:latin typeface="Arial" panose="020B0604020202020204" pitchFamily="34" charset="0"/>
                        <a:cs typeface="Arial" panose="020B0604020202020204" pitchFamily="34" charset="0"/>
                      </a:endParaRPr>
                    </a:p>
                  </a:txBody>
                  <a:tcPr marL="0" marR="0" marT="35560" marB="0" anchor="ctr">
                    <a:lnL w="19050" cap="flat" cmpd="sng" algn="ctr">
                      <a:solidFill>
                        <a:srgbClr val="204C82"/>
                      </a:solidFill>
                      <a:prstDash val="solid"/>
                      <a:round/>
                      <a:headEnd type="none" w="med" len="med"/>
                      <a:tailEnd type="none" w="med" len="med"/>
                    </a:lnL>
                    <a:lnR w="12052">
                      <a:solidFill>
                        <a:srgbClr val="231F20"/>
                      </a:solidFill>
                      <a:prstDash val="soli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pPr marL="80010">
                        <a:lnSpc>
                          <a:spcPct val="100000"/>
                        </a:lnSpc>
                        <a:spcBef>
                          <a:spcPts val="280"/>
                        </a:spcBef>
                      </a:pPr>
                      <a:r>
                        <a:rPr lang="en-US" sz="1000" b="1" spc="-5" dirty="0">
                          <a:solidFill>
                            <a:srgbClr val="231F20"/>
                          </a:solidFill>
                          <a:latin typeface="Arial" panose="020B0604020202020204" pitchFamily="34" charset="0"/>
                          <a:cs typeface="Arial" panose="020B0604020202020204" pitchFamily="34" charset="0"/>
                        </a:rPr>
                        <a:t>Glasses and</a:t>
                      </a:r>
                      <a:r>
                        <a:rPr lang="en-US" sz="1000" b="1" spc="-30" dirty="0">
                          <a:solidFill>
                            <a:srgbClr val="231F20"/>
                          </a:solidFill>
                          <a:latin typeface="Arial" panose="020B0604020202020204" pitchFamily="34" charset="0"/>
                          <a:cs typeface="Arial" panose="020B0604020202020204" pitchFamily="34" charset="0"/>
                        </a:rPr>
                        <a:t> </a:t>
                      </a:r>
                      <a:r>
                        <a:rPr lang="en-US" sz="1000" b="1" spc="-5" dirty="0">
                          <a:solidFill>
                            <a:srgbClr val="231F20"/>
                          </a:solidFill>
                          <a:latin typeface="Arial" panose="020B0604020202020204" pitchFamily="34" charset="0"/>
                          <a:cs typeface="Arial" panose="020B0604020202020204" pitchFamily="34" charset="0"/>
                        </a:rPr>
                        <a:t>Sunglasses</a:t>
                      </a:r>
                      <a:endParaRPr lang="en-US" sz="1000" dirty="0">
                        <a:latin typeface="Arial" panose="020B0604020202020204" pitchFamily="34" charset="0"/>
                        <a:cs typeface="Arial" panose="020B0604020202020204" pitchFamily="34" charset="0"/>
                      </a:endParaRPr>
                    </a:p>
                    <a:p>
                      <a:pPr marL="243204" indent="-163195">
                        <a:lnSpc>
                          <a:spcPct val="100000"/>
                        </a:lnSpc>
                        <a:buFont typeface="Arial"/>
                        <a:buChar char="•"/>
                        <a:tabLst>
                          <a:tab pos="244475" algn="l"/>
                        </a:tabLst>
                      </a:pPr>
                      <a:r>
                        <a:rPr lang="en-US" sz="1000" spc="-10" dirty="0">
                          <a:solidFill>
                            <a:srgbClr val="231F20"/>
                          </a:solidFill>
                          <a:latin typeface="Arial" panose="020B0604020202020204" pitchFamily="34" charset="0"/>
                          <a:cs typeface="Arial" panose="020B0604020202020204" pitchFamily="34" charset="0"/>
                        </a:rPr>
                        <a:t>Extra </a:t>
                      </a:r>
                      <a:r>
                        <a:rPr lang="en-US" sz="1000" spc="-5" dirty="0">
                          <a:solidFill>
                            <a:srgbClr val="231F20"/>
                          </a:solidFill>
                          <a:latin typeface="Arial" panose="020B0604020202020204" pitchFamily="34" charset="0"/>
                          <a:cs typeface="Arial" panose="020B0604020202020204" pitchFamily="34" charset="0"/>
                        </a:rPr>
                        <a:t>$20 to </a:t>
                      </a:r>
                      <a:r>
                        <a:rPr lang="en-US" sz="1000" spc="-10" dirty="0">
                          <a:solidFill>
                            <a:srgbClr val="231F20"/>
                          </a:solidFill>
                          <a:latin typeface="Arial" panose="020B0604020202020204" pitchFamily="34" charset="0"/>
                          <a:cs typeface="Arial" panose="020B0604020202020204" pitchFamily="34" charset="0"/>
                        </a:rPr>
                        <a:t>spend </a:t>
                      </a:r>
                      <a:r>
                        <a:rPr lang="en-US" sz="1000" spc="-5" dirty="0">
                          <a:solidFill>
                            <a:srgbClr val="231F20"/>
                          </a:solidFill>
                          <a:latin typeface="Arial" panose="020B0604020202020204" pitchFamily="34" charset="0"/>
                          <a:cs typeface="Arial" panose="020B0604020202020204" pitchFamily="34" charset="0"/>
                        </a:rPr>
                        <a:t>on </a:t>
                      </a:r>
                      <a:r>
                        <a:rPr lang="en-US" sz="1000" spc="-10" dirty="0">
                          <a:solidFill>
                            <a:srgbClr val="231F20"/>
                          </a:solidFill>
                          <a:latin typeface="Arial" panose="020B0604020202020204" pitchFamily="34" charset="0"/>
                          <a:cs typeface="Arial" panose="020B0604020202020204" pitchFamily="34" charset="0"/>
                        </a:rPr>
                        <a:t>featured </a:t>
                      </a:r>
                      <a:r>
                        <a:rPr lang="en-US" sz="1000" spc="-5" dirty="0">
                          <a:solidFill>
                            <a:srgbClr val="231F20"/>
                          </a:solidFill>
                          <a:latin typeface="Arial" panose="020B0604020202020204" pitchFamily="34" charset="0"/>
                          <a:cs typeface="Arial" panose="020B0604020202020204" pitchFamily="34" charset="0"/>
                        </a:rPr>
                        <a:t>frame brands. Go to vsp.com/special offers for</a:t>
                      </a:r>
                      <a:r>
                        <a:rPr lang="en-US" sz="1000" spc="145" dirty="0">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details</a:t>
                      </a:r>
                      <a:endParaRPr lang="en-US" sz="1000" dirty="0">
                        <a:latin typeface="Arial" panose="020B0604020202020204" pitchFamily="34" charset="0"/>
                        <a:cs typeface="Arial" panose="020B0604020202020204" pitchFamily="34" charset="0"/>
                      </a:endParaRPr>
                    </a:p>
                    <a:p>
                      <a:pPr marL="243204" marR="196850" indent="-163195">
                        <a:lnSpc>
                          <a:spcPct val="100000"/>
                        </a:lnSpc>
                        <a:buFont typeface="Arial"/>
                        <a:buChar char="•"/>
                        <a:tabLst>
                          <a:tab pos="243840" algn="l"/>
                        </a:tabLst>
                      </a:pPr>
                      <a:r>
                        <a:rPr lang="en-US" sz="1000" spc="-5" dirty="0">
                          <a:solidFill>
                            <a:srgbClr val="231F20"/>
                          </a:solidFill>
                          <a:latin typeface="Arial" panose="020B0604020202020204" pitchFamily="34" charset="0"/>
                          <a:cs typeface="Arial" panose="020B0604020202020204" pitchFamily="34" charset="0"/>
                        </a:rPr>
                        <a:t>30% savings on additional glasses and sunglasses, including </a:t>
                      </a:r>
                      <a:r>
                        <a:rPr lang="en-US" sz="1000" spc="-10" dirty="0">
                          <a:solidFill>
                            <a:srgbClr val="231F20"/>
                          </a:solidFill>
                          <a:latin typeface="Arial" panose="020B0604020202020204" pitchFamily="34" charset="0"/>
                          <a:cs typeface="Arial" panose="020B0604020202020204" pitchFamily="34" charset="0"/>
                        </a:rPr>
                        <a:t>lens enhancements, </a:t>
                      </a:r>
                      <a:r>
                        <a:rPr lang="en-US" sz="1000" spc="-5" dirty="0">
                          <a:solidFill>
                            <a:srgbClr val="231F20"/>
                          </a:solidFill>
                          <a:latin typeface="Arial" panose="020B0604020202020204" pitchFamily="34" charset="0"/>
                          <a:cs typeface="Arial" panose="020B0604020202020204" pitchFamily="34" charset="0"/>
                        </a:rPr>
                        <a:t>from </a:t>
                      </a:r>
                      <a:r>
                        <a:rPr lang="en-US" sz="1000" spc="-10" dirty="0">
                          <a:solidFill>
                            <a:srgbClr val="231F20"/>
                          </a:solidFill>
                          <a:latin typeface="Arial" panose="020B0604020202020204" pitchFamily="34" charset="0"/>
                          <a:cs typeface="Arial" panose="020B0604020202020204" pitchFamily="34" charset="0"/>
                        </a:rPr>
                        <a:t>the </a:t>
                      </a:r>
                      <a:r>
                        <a:rPr lang="en-US" sz="1000" spc="-5" dirty="0">
                          <a:solidFill>
                            <a:srgbClr val="231F20"/>
                          </a:solidFill>
                          <a:latin typeface="Arial" panose="020B0604020202020204" pitchFamily="34" charset="0"/>
                          <a:cs typeface="Arial" panose="020B0604020202020204" pitchFamily="34" charset="0"/>
                        </a:rPr>
                        <a:t>same  VSP </a:t>
                      </a:r>
                      <a:r>
                        <a:rPr lang="en-US" sz="1000" spc="-10" dirty="0">
                          <a:solidFill>
                            <a:srgbClr val="231F20"/>
                          </a:solidFill>
                          <a:latin typeface="Arial" panose="020B0604020202020204" pitchFamily="34" charset="0"/>
                          <a:cs typeface="Arial" panose="020B0604020202020204" pitchFamily="34" charset="0"/>
                        </a:rPr>
                        <a:t>provider </a:t>
                      </a:r>
                      <a:r>
                        <a:rPr lang="en-US" sz="1000" spc="-5" dirty="0">
                          <a:solidFill>
                            <a:srgbClr val="231F20"/>
                          </a:solidFill>
                          <a:latin typeface="Arial" panose="020B0604020202020204" pitchFamily="34" charset="0"/>
                          <a:cs typeface="Arial" panose="020B0604020202020204" pitchFamily="34" charset="0"/>
                        </a:rPr>
                        <a:t>on </a:t>
                      </a:r>
                      <a:r>
                        <a:rPr lang="en-US" sz="1000" spc="-10" dirty="0">
                          <a:solidFill>
                            <a:srgbClr val="231F20"/>
                          </a:solidFill>
                          <a:latin typeface="Arial" panose="020B0604020202020204" pitchFamily="34" charset="0"/>
                          <a:cs typeface="Arial" panose="020B0604020202020204" pitchFamily="34" charset="0"/>
                        </a:rPr>
                        <a:t>the </a:t>
                      </a:r>
                      <a:r>
                        <a:rPr lang="en-US" sz="1000" spc="-5" dirty="0">
                          <a:solidFill>
                            <a:srgbClr val="231F20"/>
                          </a:solidFill>
                          <a:latin typeface="Arial" panose="020B0604020202020204" pitchFamily="34" charset="0"/>
                          <a:cs typeface="Arial" panose="020B0604020202020204" pitchFamily="34" charset="0"/>
                        </a:rPr>
                        <a:t>same day as your </a:t>
                      </a:r>
                      <a:r>
                        <a:rPr lang="en-US" sz="1000" spc="-5" dirty="0" err="1">
                          <a:solidFill>
                            <a:srgbClr val="231F20"/>
                          </a:solidFill>
                          <a:latin typeface="Arial" panose="020B0604020202020204" pitchFamily="34" charset="0"/>
                          <a:cs typeface="Arial" panose="020B0604020202020204" pitchFamily="34" charset="0"/>
                        </a:rPr>
                        <a:t>WellVision</a:t>
                      </a:r>
                      <a:r>
                        <a:rPr lang="en-US" sz="1000" spc="-5" dirty="0">
                          <a:solidFill>
                            <a:srgbClr val="231F20"/>
                          </a:solidFill>
                          <a:latin typeface="Arial" panose="020B0604020202020204" pitchFamily="34" charset="0"/>
                          <a:cs typeface="Arial" panose="020B0604020202020204" pitchFamily="34" charset="0"/>
                        </a:rPr>
                        <a:t> Exam. Or </a:t>
                      </a:r>
                      <a:r>
                        <a:rPr lang="en-US" sz="1000" spc="-10" dirty="0">
                          <a:solidFill>
                            <a:srgbClr val="231F20"/>
                          </a:solidFill>
                          <a:latin typeface="Arial" panose="020B0604020202020204" pitchFamily="34" charset="0"/>
                          <a:cs typeface="Arial" panose="020B0604020202020204" pitchFamily="34" charset="0"/>
                        </a:rPr>
                        <a:t>get </a:t>
                      </a:r>
                      <a:r>
                        <a:rPr lang="en-US" sz="1000" spc="-5" dirty="0">
                          <a:solidFill>
                            <a:srgbClr val="231F20"/>
                          </a:solidFill>
                          <a:latin typeface="Arial" panose="020B0604020202020204" pitchFamily="34" charset="0"/>
                          <a:cs typeface="Arial" panose="020B0604020202020204" pitchFamily="34" charset="0"/>
                        </a:rPr>
                        <a:t>20% from any VSP </a:t>
                      </a:r>
                      <a:r>
                        <a:rPr lang="en-US" sz="1000" spc="-10" dirty="0">
                          <a:solidFill>
                            <a:srgbClr val="231F20"/>
                          </a:solidFill>
                          <a:latin typeface="Arial" panose="020B0604020202020204" pitchFamily="34" charset="0"/>
                          <a:cs typeface="Arial" panose="020B0604020202020204" pitchFamily="34" charset="0"/>
                        </a:rPr>
                        <a:t>provider  within </a:t>
                      </a:r>
                      <a:r>
                        <a:rPr lang="en-US" sz="1000" spc="-5" dirty="0">
                          <a:solidFill>
                            <a:srgbClr val="231F20"/>
                          </a:solidFill>
                          <a:latin typeface="Arial" panose="020B0604020202020204" pitchFamily="34" charset="0"/>
                          <a:cs typeface="Arial" panose="020B0604020202020204" pitchFamily="34" charset="0"/>
                        </a:rPr>
                        <a:t>12 </a:t>
                      </a:r>
                      <a:r>
                        <a:rPr lang="en-US" sz="1000" spc="-10" dirty="0">
                          <a:solidFill>
                            <a:srgbClr val="231F20"/>
                          </a:solidFill>
                          <a:latin typeface="Arial" panose="020B0604020202020204" pitchFamily="34" charset="0"/>
                          <a:cs typeface="Arial" panose="020B0604020202020204" pitchFamily="34" charset="0"/>
                        </a:rPr>
                        <a:t>months </a:t>
                      </a:r>
                      <a:r>
                        <a:rPr lang="en-US" sz="1000" spc="-5" dirty="0">
                          <a:solidFill>
                            <a:srgbClr val="231F20"/>
                          </a:solidFill>
                          <a:latin typeface="Arial" panose="020B0604020202020204" pitchFamily="34" charset="0"/>
                          <a:cs typeface="Arial" panose="020B0604020202020204" pitchFamily="34" charset="0"/>
                        </a:rPr>
                        <a:t>of our last </a:t>
                      </a:r>
                      <a:r>
                        <a:rPr lang="en-US" sz="1000" spc="-5" dirty="0" err="1">
                          <a:solidFill>
                            <a:srgbClr val="231F20"/>
                          </a:solidFill>
                          <a:latin typeface="Arial" panose="020B0604020202020204" pitchFamily="34" charset="0"/>
                          <a:cs typeface="Arial" panose="020B0604020202020204" pitchFamily="34" charset="0"/>
                        </a:rPr>
                        <a:t>WellVision</a:t>
                      </a:r>
                      <a:r>
                        <a:rPr lang="en-US" sz="1000" spc="60" dirty="0">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Exam.</a:t>
                      </a:r>
                      <a:endParaRPr sz="1050" dirty="0">
                        <a:latin typeface="Arial" panose="020B0604020202020204" pitchFamily="34" charset="0"/>
                        <a:cs typeface="Arial" panose="020B0604020202020204" pitchFamily="34" charset="0"/>
                      </a:endParaRPr>
                    </a:p>
                  </a:txBody>
                  <a:tcPr marL="0" marR="0" marT="35560" marB="0" anchor="ctr">
                    <a:lnL w="19050" cap="flat" cmpd="sng" algn="ctr">
                      <a:solidFill>
                        <a:srgbClr val="204C82"/>
                      </a:solidFill>
                      <a:prstDash val="solid"/>
                      <a:round/>
                      <a:headEnd type="none" w="med" len="med"/>
                      <a:tailEnd type="none" w="med" len="med"/>
                    </a:lnL>
                    <a:lnR w="12052">
                      <a:solidFill>
                        <a:srgbClr val="231F20"/>
                      </a:solidFill>
                      <a:prstDash val="soli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lnL w="12052" cap="flat" cmpd="sng" algn="ctr">
                      <a:solidFill>
                        <a:srgbClr val="231F20"/>
                      </a:solidFill>
                      <a:prstDash val="solid"/>
                      <a:round/>
                      <a:headEnd type="none" w="med" len="med"/>
                      <a:tailEnd type="none" w="med" len="med"/>
                    </a:lnL>
                    <a:lnT w="12700" cap="flat" cmpd="sng" algn="ctr">
                      <a:solidFill>
                        <a:srgbClr val="204C82"/>
                      </a:solidFill>
                      <a:prstDash val="solid"/>
                      <a:round/>
                      <a:headEnd type="none" w="med" len="med"/>
                      <a:tailEnd type="none" w="med" len="med"/>
                    </a:lnT>
                  </a:tcPr>
                </a:tc>
                <a:extLst>
                  <a:ext uri="{0D108BD9-81ED-4DB2-BD59-A6C34878D82A}">
                    <a16:rowId xmlns:a16="http://schemas.microsoft.com/office/drawing/2014/main" val="10008"/>
                  </a:ext>
                </a:extLst>
              </a:tr>
              <a:tr h="389549">
                <a:tc vMerge="1">
                  <a:txBody>
                    <a:bodyPr/>
                    <a:lstStyle/>
                    <a:p>
                      <a:endParaRPr dirty="0"/>
                    </a:p>
                  </a:txBody>
                  <a:tcPr marL="0" marR="0" marT="0" marB="0">
                    <a:lnL w="12052" cap="flat" cmpd="sng" algn="ctr">
                      <a:solidFill>
                        <a:srgbClr val="231F20"/>
                      </a:solidFill>
                      <a:prstDash val="solid"/>
                      <a:round/>
                      <a:headEnd type="none" w="med" len="med"/>
                      <a:tailEnd type="none" w="med" len="med"/>
                    </a:lnL>
                    <a:lnR w="12052" cap="flat" cmpd="sng" algn="ctr">
                      <a:solidFill>
                        <a:srgbClr val="231F20"/>
                      </a:solidFill>
                      <a:prstDash val="solid"/>
                      <a:round/>
                      <a:headEnd type="none" w="med" len="med"/>
                      <a:tailEnd type="none" w="med" len="med"/>
                    </a:lnR>
                    <a:lnT w="12052" cap="flat" cmpd="sng" algn="ctr">
                      <a:solidFill>
                        <a:srgbClr val="231F20"/>
                      </a:solidFill>
                      <a:prstDash val="solid"/>
                      <a:round/>
                      <a:headEnd type="none" w="med" len="med"/>
                      <a:tailEnd type="none" w="med" len="med"/>
                    </a:lnT>
                    <a:lnB w="12052" cap="flat" cmpd="sng" algn="ctr">
                      <a:solidFill>
                        <a:srgbClr val="231F20"/>
                      </a:solidFill>
                      <a:prstDash val="solid"/>
                      <a:round/>
                      <a:headEnd type="none" w="med" len="med"/>
                      <a:tailEnd type="none" w="med" len="med"/>
                    </a:lnB>
                  </a:tcPr>
                </a:tc>
                <a:tc gridSpan="5">
                  <a:txBody>
                    <a:bodyPr/>
                    <a:lstStyle/>
                    <a:p>
                      <a:pPr marL="80010">
                        <a:lnSpc>
                          <a:spcPct val="100000"/>
                        </a:lnSpc>
                        <a:spcBef>
                          <a:spcPts val="280"/>
                        </a:spcBef>
                      </a:pPr>
                      <a:r>
                        <a:rPr lang="en-US" sz="1000" b="1" spc="-40" dirty="0">
                          <a:solidFill>
                            <a:srgbClr val="231F20"/>
                          </a:solidFill>
                          <a:latin typeface="Arial" panose="020B0604020202020204" pitchFamily="34" charset="0"/>
                          <a:cs typeface="Arial" panose="020B0604020202020204" pitchFamily="34" charset="0"/>
                        </a:rPr>
                        <a:t>Retinal </a:t>
                      </a:r>
                      <a:r>
                        <a:rPr lang="en-US" sz="1000" b="1" spc="-5" dirty="0">
                          <a:solidFill>
                            <a:srgbClr val="231F20"/>
                          </a:solidFill>
                          <a:latin typeface="Arial" panose="020B0604020202020204" pitchFamily="34" charset="0"/>
                          <a:cs typeface="Arial" panose="020B0604020202020204" pitchFamily="34" charset="0"/>
                        </a:rPr>
                        <a:t>Screening</a:t>
                      </a:r>
                      <a:endParaRPr lang="en-US" sz="1000" dirty="0">
                        <a:latin typeface="Arial" panose="020B0604020202020204" pitchFamily="34" charset="0"/>
                        <a:cs typeface="Arial" panose="020B0604020202020204" pitchFamily="34" charset="0"/>
                      </a:endParaRPr>
                    </a:p>
                    <a:p>
                      <a:pPr marL="243204" indent="-163195">
                        <a:lnSpc>
                          <a:spcPct val="100000"/>
                        </a:lnSpc>
                        <a:buFont typeface="Arial"/>
                        <a:buChar char="•"/>
                        <a:tabLst>
                          <a:tab pos="243840" algn="l"/>
                        </a:tabLst>
                      </a:pPr>
                      <a:r>
                        <a:rPr lang="en-US" sz="1000" spc="-5" dirty="0">
                          <a:solidFill>
                            <a:srgbClr val="231F20"/>
                          </a:solidFill>
                          <a:latin typeface="Arial" panose="020B0604020202020204" pitchFamily="34" charset="0"/>
                          <a:cs typeface="Arial" panose="020B0604020202020204" pitchFamily="34" charset="0"/>
                        </a:rPr>
                        <a:t>No more than $39 copay on routine </a:t>
                      </a:r>
                      <a:r>
                        <a:rPr lang="en-US" sz="1000" spc="-10" dirty="0">
                          <a:solidFill>
                            <a:srgbClr val="231F20"/>
                          </a:solidFill>
                          <a:latin typeface="Arial" panose="020B0604020202020204" pitchFamily="34" charset="0"/>
                          <a:cs typeface="Arial" panose="020B0604020202020204" pitchFamily="34" charset="0"/>
                        </a:rPr>
                        <a:t>retinal screenings </a:t>
                      </a:r>
                      <a:r>
                        <a:rPr lang="en-US" sz="1000" spc="-5" dirty="0">
                          <a:solidFill>
                            <a:srgbClr val="231F20"/>
                          </a:solidFill>
                          <a:latin typeface="Arial" panose="020B0604020202020204" pitchFamily="34" charset="0"/>
                          <a:cs typeface="Arial" panose="020B0604020202020204" pitchFamily="34" charset="0"/>
                        </a:rPr>
                        <a:t>as an </a:t>
                      </a:r>
                      <a:r>
                        <a:rPr lang="en-US" sz="1000" spc="-10" dirty="0">
                          <a:solidFill>
                            <a:srgbClr val="231F20"/>
                          </a:solidFill>
                          <a:latin typeface="Arial" panose="020B0604020202020204" pitchFamily="34" charset="0"/>
                          <a:cs typeface="Arial" panose="020B0604020202020204" pitchFamily="34" charset="0"/>
                        </a:rPr>
                        <a:t>enhancement </a:t>
                      </a:r>
                      <a:r>
                        <a:rPr lang="en-US" sz="1000" spc="-5" dirty="0">
                          <a:solidFill>
                            <a:srgbClr val="231F20"/>
                          </a:solidFill>
                          <a:latin typeface="Arial" panose="020B0604020202020204" pitchFamily="34" charset="0"/>
                          <a:cs typeface="Arial" panose="020B0604020202020204" pitchFamily="34" charset="0"/>
                        </a:rPr>
                        <a:t>to a </a:t>
                      </a:r>
                      <a:r>
                        <a:rPr lang="en-US" sz="1000" spc="-5" dirty="0" err="1">
                          <a:solidFill>
                            <a:srgbClr val="231F20"/>
                          </a:solidFill>
                          <a:latin typeface="Arial" panose="020B0604020202020204" pitchFamily="34" charset="0"/>
                          <a:cs typeface="Arial" panose="020B0604020202020204" pitchFamily="34" charset="0"/>
                        </a:rPr>
                        <a:t>WellVision</a:t>
                      </a:r>
                      <a:r>
                        <a:rPr lang="en-US" sz="1000" spc="-5" dirty="0">
                          <a:solidFill>
                            <a:srgbClr val="231F20"/>
                          </a:solidFill>
                          <a:latin typeface="Arial" panose="020B0604020202020204" pitchFamily="34" charset="0"/>
                          <a:cs typeface="Arial" panose="020B0604020202020204" pitchFamily="34" charset="0"/>
                        </a:rPr>
                        <a:t> Exam</a:t>
                      </a:r>
                      <a:endParaRPr lang="en-US" dirty="0"/>
                    </a:p>
                  </a:txBody>
                  <a:tcPr marL="0" marR="0" marT="35560" marB="0" anchor="ctr">
                    <a:lnL w="12052" cap="flat" cmpd="sng" algn="ctr">
                      <a:solidFill>
                        <a:srgbClr val="231F20"/>
                      </a:solidFill>
                      <a:prstDash val="solid"/>
                      <a:round/>
                      <a:headEnd type="none" w="med" len="med"/>
                      <a:tailEnd type="none" w="med" len="med"/>
                    </a:lnL>
                    <a:lnR w="12052">
                      <a:solidFill>
                        <a:srgbClr val="231F20"/>
                      </a:solidFill>
                      <a:prstDash val="soli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pPr marL="80010">
                        <a:lnSpc>
                          <a:spcPct val="100000"/>
                        </a:lnSpc>
                        <a:spcBef>
                          <a:spcPts val="280"/>
                        </a:spcBef>
                      </a:pPr>
                      <a:r>
                        <a:rPr lang="en-US" sz="1000" b="1" spc="-10" dirty="0">
                          <a:solidFill>
                            <a:srgbClr val="231F20"/>
                          </a:solidFill>
                          <a:latin typeface="Arial" panose="020B0604020202020204" pitchFamily="34" charset="0"/>
                          <a:cs typeface="Arial" panose="020B0604020202020204" pitchFamily="34" charset="0"/>
                        </a:rPr>
                        <a:t>Retinal</a:t>
                      </a:r>
                      <a:r>
                        <a:rPr lang="en-US" sz="1000" b="1" spc="-40" dirty="0">
                          <a:solidFill>
                            <a:srgbClr val="231F20"/>
                          </a:solidFill>
                          <a:latin typeface="Arial" panose="020B0604020202020204" pitchFamily="34" charset="0"/>
                          <a:cs typeface="Arial" panose="020B0604020202020204" pitchFamily="34" charset="0"/>
                        </a:rPr>
                        <a:t> </a:t>
                      </a:r>
                      <a:r>
                        <a:rPr lang="en-US" sz="1000" b="1" spc="-5" dirty="0">
                          <a:solidFill>
                            <a:srgbClr val="231F20"/>
                          </a:solidFill>
                          <a:latin typeface="Arial" panose="020B0604020202020204" pitchFamily="34" charset="0"/>
                          <a:cs typeface="Arial" panose="020B0604020202020204" pitchFamily="34" charset="0"/>
                        </a:rPr>
                        <a:t>Screening</a:t>
                      </a:r>
                      <a:endParaRPr lang="en-US" sz="1000" dirty="0">
                        <a:latin typeface="Arial" panose="020B0604020202020204" pitchFamily="34" charset="0"/>
                        <a:cs typeface="Arial" panose="020B0604020202020204" pitchFamily="34" charset="0"/>
                      </a:endParaRPr>
                    </a:p>
                    <a:p>
                      <a:pPr marL="243204" indent="-163195">
                        <a:lnSpc>
                          <a:spcPct val="100000"/>
                        </a:lnSpc>
                        <a:buFont typeface="Arial"/>
                        <a:buChar char="•"/>
                        <a:tabLst>
                          <a:tab pos="243840" algn="l"/>
                        </a:tabLst>
                      </a:pPr>
                      <a:r>
                        <a:rPr lang="en-US" sz="1000" spc="-5" dirty="0">
                          <a:solidFill>
                            <a:srgbClr val="231F20"/>
                          </a:solidFill>
                          <a:latin typeface="Arial" panose="020B0604020202020204" pitchFamily="34" charset="0"/>
                          <a:cs typeface="Arial" panose="020B0604020202020204" pitchFamily="34" charset="0"/>
                        </a:rPr>
                        <a:t>No more than $39 copay on routine </a:t>
                      </a:r>
                      <a:r>
                        <a:rPr lang="en-US" sz="1000" spc="-10" dirty="0">
                          <a:solidFill>
                            <a:srgbClr val="231F20"/>
                          </a:solidFill>
                          <a:latin typeface="Arial" panose="020B0604020202020204" pitchFamily="34" charset="0"/>
                          <a:cs typeface="Arial" panose="020B0604020202020204" pitchFamily="34" charset="0"/>
                        </a:rPr>
                        <a:t>retinal screenings </a:t>
                      </a:r>
                      <a:r>
                        <a:rPr lang="en-US" sz="1000" spc="-5" dirty="0">
                          <a:solidFill>
                            <a:srgbClr val="231F20"/>
                          </a:solidFill>
                          <a:latin typeface="Arial" panose="020B0604020202020204" pitchFamily="34" charset="0"/>
                          <a:cs typeface="Arial" panose="020B0604020202020204" pitchFamily="34" charset="0"/>
                        </a:rPr>
                        <a:t>as an </a:t>
                      </a:r>
                      <a:r>
                        <a:rPr lang="en-US" sz="1000" spc="-10" dirty="0">
                          <a:solidFill>
                            <a:srgbClr val="231F20"/>
                          </a:solidFill>
                          <a:latin typeface="Arial" panose="020B0604020202020204" pitchFamily="34" charset="0"/>
                          <a:cs typeface="Arial" panose="020B0604020202020204" pitchFamily="34" charset="0"/>
                        </a:rPr>
                        <a:t>enhancement </a:t>
                      </a:r>
                      <a:r>
                        <a:rPr lang="en-US" sz="1000" spc="-5" dirty="0">
                          <a:solidFill>
                            <a:srgbClr val="231F20"/>
                          </a:solidFill>
                          <a:latin typeface="Arial" panose="020B0604020202020204" pitchFamily="34" charset="0"/>
                          <a:cs typeface="Arial" panose="020B0604020202020204" pitchFamily="34" charset="0"/>
                        </a:rPr>
                        <a:t>to a </a:t>
                      </a:r>
                      <a:r>
                        <a:rPr lang="en-US" sz="1000" spc="-5" dirty="0" err="1">
                          <a:solidFill>
                            <a:srgbClr val="231F20"/>
                          </a:solidFill>
                          <a:latin typeface="Arial" panose="020B0604020202020204" pitchFamily="34" charset="0"/>
                          <a:cs typeface="Arial" panose="020B0604020202020204" pitchFamily="34" charset="0"/>
                        </a:rPr>
                        <a:t>WellVision</a:t>
                      </a:r>
                      <a:r>
                        <a:rPr lang="en-US" sz="1000" spc="-5" dirty="0">
                          <a:solidFill>
                            <a:srgbClr val="231F20"/>
                          </a:solidFill>
                          <a:latin typeface="Arial" panose="020B0604020202020204" pitchFamily="34" charset="0"/>
                          <a:cs typeface="Arial" panose="020B0604020202020204" pitchFamily="34" charset="0"/>
                        </a:rPr>
                        <a:t> Exam</a:t>
                      </a:r>
                      <a:endParaRPr lang="en-US" dirty="0"/>
                    </a:p>
                  </a:txBody>
                  <a:tcPr marL="0" marR="0" marT="35560" marB="0" anchor="ctr">
                    <a:lnL w="12052" cap="flat" cmpd="sng" algn="ctr">
                      <a:solidFill>
                        <a:srgbClr val="231F20"/>
                      </a:solidFill>
                      <a:prstDash val="solid"/>
                      <a:round/>
                      <a:headEnd type="none" w="med" len="med"/>
                      <a:tailEnd type="none" w="med" len="med"/>
                    </a:lnL>
                    <a:lnR w="12052">
                      <a:solidFill>
                        <a:srgbClr val="231F20"/>
                      </a:solidFill>
                      <a:prstDash val="soli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lnL w="12052" cap="flat" cmpd="sng" algn="ctr">
                      <a:solidFill>
                        <a:srgbClr val="231F20"/>
                      </a:solidFill>
                      <a:prstDash val="solid"/>
                      <a:round/>
                      <a:headEnd type="none" w="med" len="med"/>
                      <a:tailEnd type="none" w="med" len="med"/>
                    </a:lnL>
                  </a:tcPr>
                </a:tc>
                <a:extLst>
                  <a:ext uri="{0D108BD9-81ED-4DB2-BD59-A6C34878D82A}">
                    <a16:rowId xmlns:a16="http://schemas.microsoft.com/office/drawing/2014/main" val="10009"/>
                  </a:ext>
                </a:extLst>
              </a:tr>
              <a:tr h="333111">
                <a:tc vMerge="1">
                  <a:txBody>
                    <a:bodyPr/>
                    <a:lstStyle/>
                    <a:p>
                      <a:endParaRPr/>
                    </a:p>
                  </a:txBody>
                  <a:tcPr marL="0" marR="0" marT="0" marB="0">
                    <a:lnL w="12052">
                      <a:solidFill>
                        <a:srgbClr val="231F20"/>
                      </a:solidFill>
                      <a:prstDash val="solid"/>
                    </a:lnL>
                    <a:lnR w="12052" cap="flat" cmpd="sng" algn="ctr">
                      <a:solidFill>
                        <a:srgbClr val="231F20"/>
                      </a:solidFill>
                      <a:prstDash val="solid"/>
                      <a:round/>
                      <a:headEnd type="none" w="med" len="med"/>
                      <a:tailEnd type="none" w="med" len="med"/>
                    </a:lnR>
                    <a:lnT w="12052" cap="flat" cmpd="sng" algn="ctr">
                      <a:solidFill>
                        <a:srgbClr val="231F20"/>
                      </a:solidFill>
                      <a:prstDash val="solid"/>
                      <a:round/>
                      <a:headEnd type="none" w="med" len="med"/>
                      <a:tailEnd type="none" w="med" len="med"/>
                    </a:lnT>
                    <a:lnB w="12052">
                      <a:solidFill>
                        <a:srgbClr val="231F20"/>
                      </a:solidFill>
                      <a:prstDash val="solid"/>
                    </a:lnB>
                  </a:tcPr>
                </a:tc>
                <a:tc gridSpan="5">
                  <a:txBody>
                    <a:bodyPr/>
                    <a:lstStyle/>
                    <a:p>
                      <a:pPr marL="80010">
                        <a:lnSpc>
                          <a:spcPct val="100000"/>
                        </a:lnSpc>
                        <a:spcBef>
                          <a:spcPts val="284"/>
                        </a:spcBef>
                      </a:pPr>
                      <a:r>
                        <a:rPr lang="en-US" sz="1000" b="1" spc="-5" dirty="0">
                          <a:solidFill>
                            <a:srgbClr val="231F20"/>
                          </a:solidFill>
                          <a:latin typeface="Arial" panose="020B0604020202020204" pitchFamily="34" charset="0"/>
                          <a:cs typeface="Arial" panose="020B0604020202020204" pitchFamily="34" charset="0"/>
                        </a:rPr>
                        <a:t>Laser </a:t>
                      </a:r>
                      <a:r>
                        <a:rPr lang="en-US" sz="1000" b="1" spc="-10" dirty="0">
                          <a:solidFill>
                            <a:srgbClr val="231F20"/>
                          </a:solidFill>
                          <a:latin typeface="Arial" panose="020B0604020202020204" pitchFamily="34" charset="0"/>
                          <a:cs typeface="Arial" panose="020B0604020202020204" pitchFamily="34" charset="0"/>
                        </a:rPr>
                        <a:t>Vision</a:t>
                      </a:r>
                      <a:r>
                        <a:rPr lang="en-US" sz="1000" b="1" spc="15" dirty="0">
                          <a:solidFill>
                            <a:srgbClr val="231F20"/>
                          </a:solidFill>
                          <a:latin typeface="Arial" panose="020B0604020202020204" pitchFamily="34" charset="0"/>
                          <a:cs typeface="Arial" panose="020B0604020202020204" pitchFamily="34" charset="0"/>
                        </a:rPr>
                        <a:t> </a:t>
                      </a:r>
                      <a:r>
                        <a:rPr lang="en-US" sz="1000" b="1" spc="-10" dirty="0">
                          <a:solidFill>
                            <a:srgbClr val="231F20"/>
                          </a:solidFill>
                          <a:latin typeface="Arial" panose="020B0604020202020204" pitchFamily="34" charset="0"/>
                          <a:cs typeface="Arial" panose="020B0604020202020204" pitchFamily="34" charset="0"/>
                        </a:rPr>
                        <a:t>Correction</a:t>
                      </a:r>
                      <a:endParaRPr lang="en-US" sz="1000" dirty="0">
                        <a:latin typeface="Arial" panose="020B0604020202020204" pitchFamily="34" charset="0"/>
                        <a:cs typeface="Arial" panose="020B0604020202020204" pitchFamily="34" charset="0"/>
                      </a:endParaRPr>
                    </a:p>
                    <a:p>
                      <a:pPr marL="244475" marR="125730" indent="-164465">
                        <a:lnSpc>
                          <a:spcPct val="100000"/>
                        </a:lnSpc>
                        <a:buFont typeface="Arial"/>
                        <a:buChar char="•"/>
                        <a:tabLst>
                          <a:tab pos="243840" algn="l"/>
                        </a:tabLst>
                      </a:pPr>
                      <a:r>
                        <a:rPr lang="en-US" sz="1000" spc="-5" dirty="0">
                          <a:solidFill>
                            <a:srgbClr val="231F20"/>
                          </a:solidFill>
                          <a:latin typeface="Arial" panose="020B0604020202020204" pitchFamily="34" charset="0"/>
                          <a:cs typeface="Arial" panose="020B0604020202020204" pitchFamily="34" charset="0"/>
                        </a:rPr>
                        <a:t>Average 15% off </a:t>
                      </a:r>
                      <a:r>
                        <a:rPr lang="en-US" sz="1000" spc="-10" dirty="0">
                          <a:solidFill>
                            <a:srgbClr val="231F20"/>
                          </a:solidFill>
                          <a:latin typeface="Arial" panose="020B0604020202020204" pitchFamily="34" charset="0"/>
                          <a:cs typeface="Arial" panose="020B0604020202020204" pitchFamily="34" charset="0"/>
                        </a:rPr>
                        <a:t>the </a:t>
                      </a:r>
                      <a:r>
                        <a:rPr lang="en-US" sz="1000" spc="-5" dirty="0">
                          <a:solidFill>
                            <a:srgbClr val="231F20"/>
                          </a:solidFill>
                          <a:latin typeface="Arial" panose="020B0604020202020204" pitchFamily="34" charset="0"/>
                          <a:cs typeface="Arial" panose="020B0604020202020204" pitchFamily="34" charset="0"/>
                        </a:rPr>
                        <a:t>regular price or 5% off </a:t>
                      </a:r>
                      <a:r>
                        <a:rPr lang="en-US" sz="1000" spc="-10" dirty="0">
                          <a:solidFill>
                            <a:srgbClr val="231F20"/>
                          </a:solidFill>
                          <a:latin typeface="Arial" panose="020B0604020202020204" pitchFamily="34" charset="0"/>
                          <a:cs typeface="Arial" panose="020B0604020202020204" pitchFamily="34" charset="0"/>
                        </a:rPr>
                        <a:t>the </a:t>
                      </a:r>
                      <a:r>
                        <a:rPr lang="en-US" sz="1000" spc="-5" dirty="0">
                          <a:solidFill>
                            <a:srgbClr val="231F20"/>
                          </a:solidFill>
                          <a:latin typeface="Arial" panose="020B0604020202020204" pitchFamily="34" charset="0"/>
                          <a:cs typeface="Arial" panose="020B0604020202020204" pitchFamily="34" charset="0"/>
                        </a:rPr>
                        <a:t>promotional </a:t>
                      </a:r>
                      <a:r>
                        <a:rPr lang="en-US" sz="1000" spc="-10" dirty="0">
                          <a:solidFill>
                            <a:srgbClr val="231F20"/>
                          </a:solidFill>
                          <a:latin typeface="Arial" panose="020B0604020202020204" pitchFamily="34" charset="0"/>
                          <a:cs typeface="Arial" panose="020B0604020202020204" pitchFamily="34" charset="0"/>
                        </a:rPr>
                        <a:t>price; </a:t>
                      </a:r>
                      <a:r>
                        <a:rPr lang="en-US" sz="1000" spc="-5" dirty="0">
                          <a:solidFill>
                            <a:srgbClr val="231F20"/>
                          </a:solidFill>
                          <a:latin typeface="Arial" panose="020B0604020202020204" pitchFamily="34" charset="0"/>
                          <a:cs typeface="Arial" panose="020B0604020202020204" pitchFamily="34" charset="0"/>
                        </a:rPr>
                        <a:t>discounts only available from contracted</a:t>
                      </a:r>
                      <a:r>
                        <a:rPr lang="en-US" sz="1000" spc="-75" dirty="0">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facilities</a:t>
                      </a:r>
                    </a:p>
                    <a:p>
                      <a:pPr marL="80010" marR="125730" indent="0">
                        <a:lnSpc>
                          <a:spcPct val="100000"/>
                        </a:lnSpc>
                        <a:buFont typeface="Arial"/>
                        <a:buNone/>
                        <a:tabLst>
                          <a:tab pos="243840" algn="l"/>
                        </a:tabLst>
                      </a:pPr>
                      <a:r>
                        <a:rPr lang="en-US" sz="600" spc="-5" dirty="0">
                          <a:solidFill>
                            <a:srgbClr val="231F20"/>
                          </a:solidFill>
                          <a:latin typeface="Arial" panose="020B0604020202020204" pitchFamily="34" charset="0"/>
                          <a:cs typeface="Arial" panose="020B0604020202020204" pitchFamily="34" charset="0"/>
                        </a:rPr>
                        <a:t>    </a:t>
                      </a:r>
                      <a:endParaRPr lang="en-US" dirty="0"/>
                    </a:p>
                  </a:txBody>
                  <a:tcPr marL="0" marR="0" marT="36194" marB="0" anchor="ctr">
                    <a:lnL w="12052" cap="flat" cmpd="sng" algn="ctr">
                      <a:solidFill>
                        <a:srgbClr val="231F20"/>
                      </a:solidFill>
                      <a:prstDash val="solid"/>
                      <a:round/>
                      <a:headEnd type="none" w="med" len="med"/>
                      <a:tailEnd type="none" w="med" len="med"/>
                    </a:lnL>
                    <a:lnR w="12052">
                      <a:solidFill>
                        <a:srgbClr val="231F20"/>
                      </a:solidFill>
                      <a:prstDash val="soli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pPr marL="80010">
                        <a:lnSpc>
                          <a:spcPct val="100000"/>
                        </a:lnSpc>
                        <a:spcBef>
                          <a:spcPts val="284"/>
                        </a:spcBef>
                      </a:pPr>
                      <a:r>
                        <a:rPr lang="en-US" sz="1000" b="1" spc="-5" dirty="0">
                          <a:solidFill>
                            <a:srgbClr val="231F20"/>
                          </a:solidFill>
                          <a:latin typeface="Arial" panose="020B0604020202020204" pitchFamily="34" charset="0"/>
                          <a:cs typeface="Arial" panose="020B0604020202020204" pitchFamily="34" charset="0"/>
                        </a:rPr>
                        <a:t>Laser </a:t>
                      </a:r>
                      <a:r>
                        <a:rPr lang="en-US" sz="1000" b="1" spc="-10" dirty="0">
                          <a:solidFill>
                            <a:srgbClr val="231F20"/>
                          </a:solidFill>
                          <a:latin typeface="Arial" panose="020B0604020202020204" pitchFamily="34" charset="0"/>
                          <a:cs typeface="Arial" panose="020B0604020202020204" pitchFamily="34" charset="0"/>
                        </a:rPr>
                        <a:t>Vision</a:t>
                      </a:r>
                      <a:r>
                        <a:rPr lang="en-US" sz="1000" b="1" spc="15" dirty="0">
                          <a:solidFill>
                            <a:srgbClr val="231F20"/>
                          </a:solidFill>
                          <a:latin typeface="Arial" panose="020B0604020202020204" pitchFamily="34" charset="0"/>
                          <a:cs typeface="Arial" panose="020B0604020202020204" pitchFamily="34" charset="0"/>
                        </a:rPr>
                        <a:t> </a:t>
                      </a:r>
                      <a:r>
                        <a:rPr lang="en-US" sz="1000" b="1" spc="-10" dirty="0">
                          <a:solidFill>
                            <a:srgbClr val="231F20"/>
                          </a:solidFill>
                          <a:latin typeface="Arial" panose="020B0604020202020204" pitchFamily="34" charset="0"/>
                          <a:cs typeface="Arial" panose="020B0604020202020204" pitchFamily="34" charset="0"/>
                        </a:rPr>
                        <a:t>Correction</a:t>
                      </a:r>
                      <a:endParaRPr lang="en-US" sz="1000" dirty="0">
                        <a:latin typeface="Arial" panose="020B0604020202020204" pitchFamily="34" charset="0"/>
                        <a:cs typeface="Arial" panose="020B0604020202020204" pitchFamily="34" charset="0"/>
                      </a:endParaRPr>
                    </a:p>
                    <a:p>
                      <a:pPr marL="244475" marR="125730" indent="-164465">
                        <a:lnSpc>
                          <a:spcPct val="100000"/>
                        </a:lnSpc>
                        <a:buFont typeface="Arial"/>
                        <a:buChar char="•"/>
                        <a:tabLst>
                          <a:tab pos="243840" algn="l"/>
                        </a:tabLst>
                      </a:pPr>
                      <a:r>
                        <a:rPr lang="en-US" sz="1000" spc="-5" dirty="0">
                          <a:solidFill>
                            <a:srgbClr val="231F20"/>
                          </a:solidFill>
                          <a:latin typeface="Arial" panose="020B0604020202020204" pitchFamily="34" charset="0"/>
                          <a:cs typeface="Arial" panose="020B0604020202020204" pitchFamily="34" charset="0"/>
                        </a:rPr>
                        <a:t>Average 15% off </a:t>
                      </a:r>
                      <a:r>
                        <a:rPr lang="en-US" sz="1000" spc="-10" dirty="0">
                          <a:solidFill>
                            <a:srgbClr val="231F20"/>
                          </a:solidFill>
                          <a:latin typeface="Arial" panose="020B0604020202020204" pitchFamily="34" charset="0"/>
                          <a:cs typeface="Arial" panose="020B0604020202020204" pitchFamily="34" charset="0"/>
                        </a:rPr>
                        <a:t>the </a:t>
                      </a:r>
                      <a:r>
                        <a:rPr lang="en-US" sz="1000" spc="-5" dirty="0">
                          <a:solidFill>
                            <a:srgbClr val="231F20"/>
                          </a:solidFill>
                          <a:latin typeface="Arial" panose="020B0604020202020204" pitchFamily="34" charset="0"/>
                          <a:cs typeface="Arial" panose="020B0604020202020204" pitchFamily="34" charset="0"/>
                        </a:rPr>
                        <a:t>regular price or 5% off </a:t>
                      </a:r>
                      <a:r>
                        <a:rPr lang="en-US" sz="1000" spc="-10" dirty="0">
                          <a:solidFill>
                            <a:srgbClr val="231F20"/>
                          </a:solidFill>
                          <a:latin typeface="Arial" panose="020B0604020202020204" pitchFamily="34" charset="0"/>
                          <a:cs typeface="Arial" panose="020B0604020202020204" pitchFamily="34" charset="0"/>
                        </a:rPr>
                        <a:t>the </a:t>
                      </a:r>
                      <a:r>
                        <a:rPr lang="en-US" sz="1000" spc="-5" dirty="0">
                          <a:solidFill>
                            <a:srgbClr val="231F20"/>
                          </a:solidFill>
                          <a:latin typeface="Arial" panose="020B0604020202020204" pitchFamily="34" charset="0"/>
                          <a:cs typeface="Arial" panose="020B0604020202020204" pitchFamily="34" charset="0"/>
                        </a:rPr>
                        <a:t>promotional </a:t>
                      </a:r>
                      <a:r>
                        <a:rPr lang="en-US" sz="1000" spc="-10" dirty="0">
                          <a:solidFill>
                            <a:srgbClr val="231F20"/>
                          </a:solidFill>
                          <a:latin typeface="Arial" panose="020B0604020202020204" pitchFamily="34" charset="0"/>
                          <a:cs typeface="Arial" panose="020B0604020202020204" pitchFamily="34" charset="0"/>
                        </a:rPr>
                        <a:t>price; </a:t>
                      </a:r>
                      <a:r>
                        <a:rPr lang="en-US" sz="1000" spc="-5" dirty="0">
                          <a:solidFill>
                            <a:srgbClr val="231F20"/>
                          </a:solidFill>
                          <a:latin typeface="Arial" panose="020B0604020202020204" pitchFamily="34" charset="0"/>
                          <a:cs typeface="Arial" panose="020B0604020202020204" pitchFamily="34" charset="0"/>
                        </a:rPr>
                        <a:t>discounts only available from contracted</a:t>
                      </a:r>
                      <a:r>
                        <a:rPr lang="en-US" sz="1000" spc="-75" dirty="0">
                          <a:solidFill>
                            <a:srgbClr val="231F20"/>
                          </a:solidFill>
                          <a:latin typeface="Arial" panose="020B0604020202020204" pitchFamily="34" charset="0"/>
                          <a:cs typeface="Arial" panose="020B0604020202020204" pitchFamily="34" charset="0"/>
                        </a:rPr>
                        <a:t> </a:t>
                      </a:r>
                      <a:r>
                        <a:rPr lang="en-US" sz="1000" spc="-5" dirty="0">
                          <a:solidFill>
                            <a:srgbClr val="231F20"/>
                          </a:solidFill>
                          <a:latin typeface="Arial" panose="020B0604020202020204" pitchFamily="34" charset="0"/>
                          <a:cs typeface="Arial" panose="020B0604020202020204" pitchFamily="34" charset="0"/>
                        </a:rPr>
                        <a:t>facilities</a:t>
                      </a:r>
                    </a:p>
                    <a:p>
                      <a:pPr marL="80010" marR="125730" indent="0">
                        <a:lnSpc>
                          <a:spcPct val="100000"/>
                        </a:lnSpc>
                        <a:buFont typeface="Arial"/>
                        <a:buNone/>
                        <a:tabLst>
                          <a:tab pos="243840" algn="l"/>
                        </a:tabLst>
                      </a:pPr>
                      <a:r>
                        <a:rPr lang="en-US" sz="600" spc="-5" dirty="0">
                          <a:solidFill>
                            <a:srgbClr val="231F20"/>
                          </a:solidFill>
                          <a:latin typeface="Arial" panose="020B0604020202020204" pitchFamily="34" charset="0"/>
                          <a:cs typeface="Arial" panose="020B0604020202020204" pitchFamily="34" charset="0"/>
                        </a:rPr>
                        <a:t>    </a:t>
                      </a:r>
                    </a:p>
                  </a:txBody>
                  <a:tcPr marL="0" marR="0" marT="36194" marB="0" anchor="ctr">
                    <a:lnL w="12052" cap="flat" cmpd="sng" algn="ctr">
                      <a:solidFill>
                        <a:srgbClr val="231F20"/>
                      </a:solidFill>
                      <a:prstDash val="solid"/>
                      <a:round/>
                      <a:headEnd type="none" w="med" len="med"/>
                      <a:tailEnd type="none" w="med" len="med"/>
                    </a:lnL>
                    <a:lnR w="12052">
                      <a:solidFill>
                        <a:srgbClr val="231F20"/>
                      </a:solidFill>
                      <a:prstDash val="solid"/>
                    </a:lnR>
                    <a:lnT w="19050" cap="flat" cmpd="sng" algn="ctr">
                      <a:solidFill>
                        <a:srgbClr val="204C82"/>
                      </a:solidFill>
                      <a:prstDash val="solid"/>
                      <a:round/>
                      <a:headEnd type="none" w="med" len="med"/>
                      <a:tailEnd type="none" w="med" len="med"/>
                    </a:lnT>
                    <a:lnB w="19050" cap="flat" cmpd="sng" algn="ctr">
                      <a:solidFill>
                        <a:srgbClr val="204C8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lnL w="12052" cap="flat" cmpd="sng" algn="ctr">
                      <a:solidFill>
                        <a:srgbClr val="231F20"/>
                      </a:solidFill>
                      <a:prstDash val="solid"/>
                      <a:round/>
                      <a:headEnd type="none" w="med" len="med"/>
                      <a:tailEnd type="none" w="med" len="med"/>
                    </a:lnL>
                  </a:tcPr>
                </a:tc>
                <a:extLst>
                  <a:ext uri="{0D108BD9-81ED-4DB2-BD59-A6C34878D82A}">
                    <a16:rowId xmlns:a16="http://schemas.microsoft.com/office/drawing/2014/main" val="10010"/>
                  </a:ext>
                </a:extLst>
              </a:tr>
            </a:tbl>
          </a:graphicData>
        </a:graphic>
      </p:graphicFrame>
      <p:sp>
        <p:nvSpPr>
          <p:cNvPr id="11" name="object 6">
            <a:extLst>
              <a:ext uri="{FF2B5EF4-FFF2-40B4-BE49-F238E27FC236}">
                <a16:creationId xmlns:a16="http://schemas.microsoft.com/office/drawing/2014/main" id="{963807C0-BE6A-48A6-B3A5-6BA28C6708C6}"/>
              </a:ext>
            </a:extLst>
          </p:cNvPr>
          <p:cNvSpPr txBox="1"/>
          <p:nvPr/>
        </p:nvSpPr>
        <p:spPr>
          <a:xfrm>
            <a:off x="542496" y="7627726"/>
            <a:ext cx="6809594" cy="1592744"/>
          </a:xfrm>
          <a:prstGeom prst="rect">
            <a:avLst/>
          </a:prstGeom>
        </p:spPr>
        <p:txBody>
          <a:bodyPr vert="horz" wrap="square" lIns="0" tIns="0" rIns="0" bIns="0" rtlCol="0">
            <a:spAutoFit/>
          </a:bodyPr>
          <a:lstStyle/>
          <a:p>
            <a:pPr marL="12700">
              <a:lnSpc>
                <a:spcPct val="100000"/>
              </a:lnSpc>
            </a:pPr>
            <a:r>
              <a:rPr lang="en-US" sz="1050" dirty="0" err="1">
                <a:latin typeface="Calibri"/>
                <a:cs typeface="Calibri"/>
              </a:rPr>
              <a:t>TruHearing</a:t>
            </a:r>
            <a:r>
              <a:rPr lang="en-US" sz="1050" dirty="0">
                <a:latin typeface="Calibri"/>
                <a:cs typeface="Calibri"/>
              </a:rPr>
              <a:t> is making hearing aids affordable by providing exclusive savings to all VSP members.  You can save up to 60% on a pair of hearing aid with </a:t>
            </a:r>
            <a:r>
              <a:rPr lang="en-US" sz="1050" dirty="0" err="1">
                <a:latin typeface="Calibri"/>
                <a:cs typeface="Calibri"/>
              </a:rPr>
              <a:t>TruHearing</a:t>
            </a:r>
            <a:r>
              <a:rPr lang="en-US" sz="1050" dirty="0">
                <a:latin typeface="Calibri"/>
                <a:cs typeface="Calibri"/>
              </a:rPr>
              <a:t> pricing.  What’s more, your dependents and even extended family members are eligible.  </a:t>
            </a:r>
          </a:p>
          <a:p>
            <a:pPr marL="12700">
              <a:lnSpc>
                <a:spcPct val="100000"/>
              </a:lnSpc>
            </a:pPr>
            <a:r>
              <a:rPr lang="en-US" sz="500" dirty="0">
                <a:latin typeface="Calibri"/>
                <a:cs typeface="Calibri"/>
              </a:rPr>
              <a:t>     </a:t>
            </a:r>
          </a:p>
          <a:p>
            <a:pPr marL="12700">
              <a:lnSpc>
                <a:spcPct val="100000"/>
              </a:lnSpc>
            </a:pPr>
            <a:r>
              <a:rPr sz="1050" dirty="0">
                <a:latin typeface="Calibri"/>
                <a:cs typeface="Calibri"/>
              </a:rPr>
              <a:t>In addition </a:t>
            </a:r>
            <a:r>
              <a:rPr sz="1050" spc="-5" dirty="0">
                <a:latin typeface="Calibri"/>
                <a:cs typeface="Calibri"/>
              </a:rPr>
              <a:t>to great </a:t>
            </a:r>
            <a:r>
              <a:rPr sz="1050" dirty="0">
                <a:latin typeface="Calibri"/>
                <a:cs typeface="Calibri"/>
              </a:rPr>
              <a:t>pricing, </a:t>
            </a:r>
            <a:r>
              <a:rPr sz="1050" spc="-10" dirty="0" err="1">
                <a:latin typeface="Calibri"/>
                <a:cs typeface="Calibri"/>
              </a:rPr>
              <a:t>TruHearing</a:t>
            </a:r>
            <a:r>
              <a:rPr sz="1050" spc="-10" dirty="0">
                <a:latin typeface="Calibri"/>
                <a:cs typeface="Calibri"/>
              </a:rPr>
              <a:t> </a:t>
            </a:r>
            <a:r>
              <a:rPr sz="1050" spc="-5" dirty="0">
                <a:latin typeface="Calibri"/>
                <a:cs typeface="Calibri"/>
              </a:rPr>
              <a:t>provid</a:t>
            </a:r>
            <a:r>
              <a:rPr lang="en-US" sz="1050" spc="-5" dirty="0">
                <a:latin typeface="Calibri"/>
                <a:cs typeface="Calibri"/>
              </a:rPr>
              <a:t>es you with</a:t>
            </a:r>
            <a:r>
              <a:rPr sz="1050" spc="-5" dirty="0">
                <a:latin typeface="Calibri"/>
                <a:cs typeface="Calibri"/>
              </a:rPr>
              <a:t>:</a:t>
            </a:r>
            <a:endParaRPr lang="en-US" sz="1050" spc="-5" dirty="0">
              <a:latin typeface="Calibri"/>
              <a:cs typeface="Calibri"/>
            </a:endParaRPr>
          </a:p>
          <a:p>
            <a:pPr marL="12700">
              <a:lnSpc>
                <a:spcPct val="100000"/>
              </a:lnSpc>
            </a:pPr>
            <a:r>
              <a:rPr lang="en-US" sz="500" spc="-5" dirty="0">
                <a:latin typeface="Calibri"/>
                <a:cs typeface="Calibri"/>
              </a:rPr>
              <a:t>     </a:t>
            </a:r>
          </a:p>
          <a:p>
            <a:pPr marL="639763" lvl="1" indent="-171450">
              <a:buFont typeface="Arial" panose="020B0604020202020204" pitchFamily="34" charset="0"/>
              <a:buChar char="•"/>
            </a:pPr>
            <a:r>
              <a:rPr lang="en-US" sz="1050" spc="-5" dirty="0">
                <a:latin typeface="Calibri"/>
                <a:cs typeface="Calibri"/>
              </a:rPr>
              <a:t>Three provider visits for fitting, adjustments, and cleanings</a:t>
            </a:r>
          </a:p>
          <a:p>
            <a:pPr marL="639763" lvl="1" indent="-171450">
              <a:buFont typeface="Arial" panose="020B0604020202020204" pitchFamily="34" charset="0"/>
              <a:buChar char="•"/>
            </a:pPr>
            <a:r>
              <a:rPr lang="en-US" sz="1050" spc="-5" dirty="0">
                <a:latin typeface="Calibri"/>
                <a:cs typeface="Calibri"/>
              </a:rPr>
              <a:t>A 45-day money back guarantee</a:t>
            </a:r>
          </a:p>
          <a:p>
            <a:pPr marL="639763" lvl="1" indent="-171450">
              <a:buFont typeface="Arial" panose="020B0604020202020204" pitchFamily="34" charset="0"/>
              <a:buChar char="•"/>
            </a:pPr>
            <a:r>
              <a:rPr lang="en-US" sz="1050" spc="-5" dirty="0">
                <a:latin typeface="Calibri"/>
                <a:cs typeface="Calibri"/>
              </a:rPr>
              <a:t>Three-year manufacturer’s warranty for repairs and one-tine loss &amp; damage</a:t>
            </a:r>
          </a:p>
          <a:p>
            <a:pPr marL="639763" lvl="1" indent="-171450">
              <a:buFont typeface="Arial" panose="020B0604020202020204" pitchFamily="34" charset="0"/>
              <a:buChar char="•"/>
            </a:pPr>
            <a:r>
              <a:rPr lang="en-US" sz="1050" spc="-5" dirty="0">
                <a:latin typeface="Calibri"/>
                <a:cs typeface="Calibri"/>
              </a:rPr>
              <a:t>48 free batteries per hearing aid</a:t>
            </a:r>
          </a:p>
          <a:p>
            <a:pPr marL="12700">
              <a:lnSpc>
                <a:spcPct val="100000"/>
              </a:lnSpc>
            </a:pPr>
            <a:r>
              <a:rPr lang="en-US" sz="600" spc="-5" dirty="0">
                <a:latin typeface="Calibri"/>
                <a:cs typeface="Calibri"/>
              </a:rPr>
              <a:t>     </a:t>
            </a:r>
          </a:p>
          <a:p>
            <a:pPr marL="12700">
              <a:lnSpc>
                <a:spcPct val="100000"/>
              </a:lnSpc>
            </a:pPr>
            <a:r>
              <a:rPr sz="1100" spc="-5" dirty="0">
                <a:latin typeface="Calibri"/>
                <a:cs typeface="Calibri"/>
              </a:rPr>
              <a:t>Learn </a:t>
            </a:r>
            <a:r>
              <a:rPr sz="1100" spc="-10" dirty="0">
                <a:latin typeface="Calibri"/>
                <a:cs typeface="Calibri"/>
              </a:rPr>
              <a:t>more </a:t>
            </a:r>
            <a:r>
              <a:rPr sz="1100" spc="-5" dirty="0">
                <a:latin typeface="Calibri"/>
                <a:cs typeface="Calibri"/>
              </a:rPr>
              <a:t>about this </a:t>
            </a:r>
            <a:r>
              <a:rPr sz="1100" spc="-10" dirty="0">
                <a:latin typeface="Calibri"/>
                <a:cs typeface="Calibri"/>
              </a:rPr>
              <a:t>VSP Exclusive </a:t>
            </a:r>
            <a:r>
              <a:rPr sz="1100" spc="-5" dirty="0">
                <a:latin typeface="Calibri"/>
                <a:cs typeface="Calibri"/>
              </a:rPr>
              <a:t>Member </a:t>
            </a:r>
            <a:r>
              <a:rPr sz="1100" spc="-10" dirty="0">
                <a:latin typeface="Calibri"/>
                <a:cs typeface="Calibri"/>
              </a:rPr>
              <a:t>Extra at </a:t>
            </a:r>
            <a:r>
              <a:rPr sz="1100" spc="30" dirty="0">
                <a:latin typeface="Calibri"/>
                <a:cs typeface="Calibri"/>
              </a:rPr>
              <a:t> </a:t>
            </a:r>
            <a:r>
              <a:rPr sz="1100" spc="40" dirty="0">
                <a:solidFill>
                  <a:srgbClr val="0070C0"/>
                </a:solidFill>
                <a:latin typeface="Calibri"/>
                <a:cs typeface="Calibri"/>
              </a:rPr>
              <a:t>www.vsptruhearing.com</a:t>
            </a:r>
          </a:p>
        </p:txBody>
      </p:sp>
      <p:pic>
        <p:nvPicPr>
          <p:cNvPr id="6" name="Picture 5">
            <a:extLst>
              <a:ext uri="{FF2B5EF4-FFF2-40B4-BE49-F238E27FC236}">
                <a16:creationId xmlns:a16="http://schemas.microsoft.com/office/drawing/2014/main" id="{28551B98-17A4-4B9C-ACA4-8EE36B56A652}"/>
              </a:ext>
            </a:extLst>
          </p:cNvPr>
          <p:cNvPicPr>
            <a:picLocks noChangeAspect="1"/>
          </p:cNvPicPr>
          <p:nvPr/>
        </p:nvPicPr>
        <p:blipFill>
          <a:blip r:embed="rId4"/>
          <a:stretch>
            <a:fillRect/>
          </a:stretch>
        </p:blipFill>
        <p:spPr>
          <a:xfrm>
            <a:off x="5638800" y="8217948"/>
            <a:ext cx="1493649" cy="487722"/>
          </a:xfrm>
          <a:prstGeom prst="rect">
            <a:avLst/>
          </a:prstGeom>
        </p:spPr>
      </p:pic>
      <p:sp>
        <p:nvSpPr>
          <p:cNvPr id="7" name="Rectangle 6">
            <a:extLst>
              <a:ext uri="{FF2B5EF4-FFF2-40B4-BE49-F238E27FC236}">
                <a16:creationId xmlns:a16="http://schemas.microsoft.com/office/drawing/2014/main" id="{63F326A7-C40C-4199-A24A-49A858F06510}"/>
              </a:ext>
            </a:extLst>
          </p:cNvPr>
          <p:cNvSpPr/>
          <p:nvPr/>
        </p:nvSpPr>
        <p:spPr bwMode="auto">
          <a:xfrm>
            <a:off x="458410" y="7516138"/>
            <a:ext cx="6971157" cy="1719927"/>
          </a:xfrm>
          <a:prstGeom prst="rect">
            <a:avLst/>
          </a:prstGeom>
          <a:noFill/>
          <a:ln w="28575" cap="flat" cmpd="sng" algn="ctr">
            <a:solidFill>
              <a:srgbClr val="214B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8" name="Picture 7">
            <a:extLst>
              <a:ext uri="{FF2B5EF4-FFF2-40B4-BE49-F238E27FC236}">
                <a16:creationId xmlns:a16="http://schemas.microsoft.com/office/drawing/2014/main" id="{058C7E5E-2A07-496A-A9C1-79E30CD1BD48}"/>
              </a:ext>
            </a:extLst>
          </p:cNvPr>
          <p:cNvPicPr>
            <a:picLocks noChangeAspect="1"/>
          </p:cNvPicPr>
          <p:nvPr/>
        </p:nvPicPr>
        <p:blipFill>
          <a:blip r:embed="rId5"/>
          <a:stretch>
            <a:fillRect/>
          </a:stretch>
        </p:blipFill>
        <p:spPr>
          <a:xfrm>
            <a:off x="2069134" y="7077528"/>
            <a:ext cx="5244856" cy="363838"/>
          </a:xfrm>
          <a:prstGeom prst="rect">
            <a:avLst/>
          </a:prstGeom>
        </p:spPr>
      </p:pic>
      <p:sp>
        <p:nvSpPr>
          <p:cNvPr id="13" name="TextBox 12">
            <a:extLst>
              <a:ext uri="{FF2B5EF4-FFF2-40B4-BE49-F238E27FC236}">
                <a16:creationId xmlns:a16="http://schemas.microsoft.com/office/drawing/2014/main" id="{C2E7B6D9-02B8-4DD1-8CC6-132DB6710675}"/>
              </a:ext>
            </a:extLst>
          </p:cNvPr>
          <p:cNvSpPr txBox="1"/>
          <p:nvPr/>
        </p:nvSpPr>
        <p:spPr>
          <a:xfrm>
            <a:off x="366978" y="9423143"/>
            <a:ext cx="7037460" cy="261610"/>
          </a:xfrm>
          <a:prstGeom prst="rect">
            <a:avLst/>
          </a:prstGeom>
          <a:noFill/>
        </p:spPr>
        <p:txBody>
          <a:bodyPr wrap="square" rtlCol="0">
            <a:spAutoFit/>
          </a:bodyPr>
          <a:lstStyle/>
          <a:p>
            <a:pPr algn="r"/>
            <a:r>
              <a:rPr lang="en-US" sz="1100" dirty="0">
                <a:solidFill>
                  <a:schemeClr val="bg1"/>
                </a:solidFill>
                <a:latin typeface="Arial" panose="020B0604020202020204" pitchFamily="34" charset="0"/>
                <a:cs typeface="Arial" panose="020B0604020202020204" pitchFamily="34" charset="0"/>
              </a:rPr>
              <a:t>Medical    |    Dental     |     Vision     |     Life     |     Disability     |     Retirement                  9</a:t>
            </a:r>
            <a:r>
              <a:rPr lang="en-US" sz="1100" dirty="0">
                <a:solidFill>
                  <a:srgbClr val="17375E"/>
                </a:solidFill>
                <a:latin typeface="Arial" panose="020B0604020202020204" pitchFamily="34" charset="0"/>
                <a:cs typeface="Arial" panose="020B0604020202020204" pitchFamily="34" charset="0"/>
              </a:rPr>
              <a:t>xxxxxxxxxxxx</a:t>
            </a:r>
            <a:r>
              <a:rPr lang="en-US" sz="11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6620800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980BFF797C8A43A29EDC5A666CCEBB" ma:contentTypeVersion="14" ma:contentTypeDescription="Create a new document." ma:contentTypeScope="" ma:versionID="809392d3bfb33e82cd977e487d3dcad4">
  <xsd:schema xmlns:xsd="http://www.w3.org/2001/XMLSchema" xmlns:xs="http://www.w3.org/2001/XMLSchema" xmlns:p="http://schemas.microsoft.com/office/2006/metadata/properties" xmlns:ns2="df5f1c64-a2d3-4332-9f8d-c8619b2cba23" xmlns:ns3="0a71efb1-5250-41f9-9a5a-0cbae10a56dd" targetNamespace="http://schemas.microsoft.com/office/2006/metadata/properties" ma:root="true" ma:fieldsID="e7e1e8e0abd55cd4c0a3a9b1c8577f96" ns2:_="" ns3:_="">
    <xsd:import namespace="df5f1c64-a2d3-4332-9f8d-c8619b2cba23"/>
    <xsd:import namespace="0a71efb1-5250-41f9-9a5a-0cbae10a56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f1c64-a2d3-4332-9f8d-c8619b2cba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test" ma:index="21" nillable="true" ma:displayName="test" ma:format="DateTime" ma:internalName="test">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71efb1-5250-41f9-9a5a-0cbae10a56d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st xmlns="df5f1c64-a2d3-4332-9f8d-c8619b2cba23" xsi:nil="true"/>
  </documentManagement>
</p:properties>
</file>

<file path=customXml/itemProps1.xml><?xml version="1.0" encoding="utf-8"?>
<ds:datastoreItem xmlns:ds="http://schemas.openxmlformats.org/officeDocument/2006/customXml" ds:itemID="{B285E4D7-39C0-493D-9451-C21B1E82C9B2}">
  <ds:schemaRefs>
    <ds:schemaRef ds:uri="http://schemas.microsoft.com/sharepoint/v3/contenttype/forms"/>
  </ds:schemaRefs>
</ds:datastoreItem>
</file>

<file path=customXml/itemProps2.xml><?xml version="1.0" encoding="utf-8"?>
<ds:datastoreItem xmlns:ds="http://schemas.openxmlformats.org/officeDocument/2006/customXml" ds:itemID="{07F7FD5C-936C-4AB0-8054-A6448D921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5f1c64-a2d3-4332-9f8d-c8619b2cba23"/>
    <ds:schemaRef ds:uri="0a71efb1-5250-41f9-9a5a-0cbae10a56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23AD42-4575-46F0-8700-39FB4529F023}">
  <ds:schemaRefs>
    <ds:schemaRef ds:uri="http://schemas.microsoft.com/office/2006/metadata/properties"/>
    <ds:schemaRef ds:uri="http://schemas.microsoft.com/office/infopath/2007/PartnerControls"/>
    <ds:schemaRef ds:uri="df5f1c64-a2d3-4332-9f8d-c8619b2cba23"/>
  </ds:schemaRefs>
</ds:datastoreItem>
</file>

<file path=docProps/app.xml><?xml version="1.0" encoding="utf-8"?>
<Properties xmlns="http://schemas.openxmlformats.org/officeDocument/2006/extended-properties" xmlns:vt="http://schemas.openxmlformats.org/officeDocument/2006/docPropsVTypes">
  <TotalTime>9630</TotalTime>
  <Words>4353</Words>
  <Application>Microsoft Office PowerPoint</Application>
  <PresentationFormat>Custom</PresentationFormat>
  <Paragraphs>578</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Century Gothic</vt:lpstr>
      <vt:lpstr>Times</vt:lpstr>
      <vt:lpstr>Times New Roman</vt:lpstr>
      <vt:lpstr>Blank Presentation</vt:lpstr>
      <vt:lpstr>Custom Design</vt:lpstr>
      <vt:lpstr>PowerPoint Presentation</vt:lpstr>
      <vt:lpstr>Benefit Eligibility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403(b) Retirement Plan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Hayes, Emmy</dc:creator>
  <cp:lastModifiedBy>Vance, Julianne</cp:lastModifiedBy>
  <cp:revision>597</cp:revision>
  <cp:lastPrinted>2020-10-29T16:21:32Z</cp:lastPrinted>
  <dcterms:created xsi:type="dcterms:W3CDTF">2020-06-29T13:33:50Z</dcterms:created>
  <dcterms:modified xsi:type="dcterms:W3CDTF">2021-11-19T23:38:45Z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0x0101000B980BFF797C8A43A29EDC5A666CCEBB</vt:lpwstr>
  </property>
  <property fmtid="{D5CDD505-2E9C-101B-9397-08002B2CF9AE}" pid="3" name="Order">
    <vt:r8>5733400</vt:r8>
  </property>
</Properties>
</file>