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sldIdLst>
    <p:sldId id="503" r:id="rId2"/>
    <p:sldId id="1088" r:id="rId3"/>
    <p:sldId id="1091" r:id="rId4"/>
    <p:sldId id="1105" r:id="rId5"/>
    <p:sldId id="1106" r:id="rId6"/>
    <p:sldId id="1107" r:id="rId7"/>
    <p:sldId id="1108" r:id="rId8"/>
    <p:sldId id="1109" r:id="rId9"/>
    <p:sldId id="1110" r:id="rId10"/>
    <p:sldId id="1094" r:id="rId11"/>
    <p:sldId id="1095" r:id="rId12"/>
    <p:sldId id="1096" r:id="rId13"/>
    <p:sldId id="1102" r:id="rId14"/>
    <p:sldId id="1101" r:id="rId15"/>
    <p:sldId id="1104" r:id="rId16"/>
    <p:sldId id="1098" r:id="rId17"/>
    <p:sldId id="1099" r:id="rId18"/>
    <p:sldId id="1100" r:id="rId19"/>
    <p:sldId id="1079" r:id="rId20"/>
    <p:sldId id="50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F4"/>
    <a:srgbClr val="F2F4FF"/>
    <a:srgbClr val="FAF9FC"/>
    <a:srgbClr val="B6E6FF"/>
    <a:srgbClr val="FFF4E2"/>
    <a:srgbClr val="FBE9C8"/>
    <a:srgbClr val="6F263C"/>
    <a:srgbClr val="555555"/>
    <a:srgbClr val="D4E6F4"/>
    <a:srgbClr val="A7D2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347"/>
    <p:restoredTop sz="86443"/>
  </p:normalViewPr>
  <p:slideViewPr>
    <p:cSldViewPr snapToGrid="0" snapToObjects="1">
      <p:cViewPr varScale="1">
        <p:scale>
          <a:sx n="94" d="100"/>
          <a:sy n="94" d="100"/>
        </p:scale>
        <p:origin x="432" y="90"/>
      </p:cViewPr>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02709E-318A-3E45-B4E5-FB3238C7AFBE}" type="datetimeFigureOut">
              <a:rPr lang="en-US" smtClean="0"/>
              <a:t>10/21/2020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45E0E0-0F7D-B543-89D1-79AE4939C49C}" type="slidenum">
              <a:rPr lang="en-US" smtClean="0"/>
              <a:t>‹#›</a:t>
            </a:fld>
            <a:endParaRPr lang="en-US"/>
          </a:p>
        </p:txBody>
      </p:sp>
    </p:spTree>
    <p:extLst>
      <p:ext uri="{BB962C8B-B14F-4D97-AF65-F5344CB8AC3E}">
        <p14:creationId xmlns:p14="http://schemas.microsoft.com/office/powerpoint/2010/main" val="162613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5E0E0-0F7D-B543-89D1-79AE4939C49C}" type="slidenum">
              <a:rPr lang="en-US" smtClean="0"/>
              <a:t>7</a:t>
            </a:fld>
            <a:endParaRPr lang="en-US"/>
          </a:p>
        </p:txBody>
      </p:sp>
    </p:spTree>
    <p:extLst>
      <p:ext uri="{BB962C8B-B14F-4D97-AF65-F5344CB8AC3E}">
        <p14:creationId xmlns:p14="http://schemas.microsoft.com/office/powerpoint/2010/main" val="329545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Disease/Condition Management</a:t>
            </a:r>
          </a:p>
        </p:txBody>
      </p:sp>
      <p:sp>
        <p:nvSpPr>
          <p:cNvPr id="4" name="Slide Number Placeholder 3"/>
          <p:cNvSpPr>
            <a:spLocks noGrp="1"/>
          </p:cNvSpPr>
          <p:nvPr>
            <p:ph type="sldNum" sz="quarter" idx="5"/>
          </p:nvPr>
        </p:nvSpPr>
        <p:spPr/>
        <p:txBody>
          <a:bodyPr/>
          <a:lstStyle/>
          <a:p>
            <a:fld id="{2245E0E0-0F7D-B543-89D1-79AE4939C49C}" type="slidenum">
              <a:rPr lang="en-US" smtClean="0"/>
              <a:t>11</a:t>
            </a:fld>
            <a:endParaRPr lang="en-US"/>
          </a:p>
        </p:txBody>
      </p:sp>
    </p:spTree>
    <p:extLst>
      <p:ext uri="{BB962C8B-B14F-4D97-AF65-F5344CB8AC3E}">
        <p14:creationId xmlns:p14="http://schemas.microsoft.com/office/powerpoint/2010/main" val="4038874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 Condition Management</a:t>
            </a:r>
          </a:p>
        </p:txBody>
      </p:sp>
      <p:sp>
        <p:nvSpPr>
          <p:cNvPr id="4" name="Slide Number Placeholder 3"/>
          <p:cNvSpPr>
            <a:spLocks noGrp="1"/>
          </p:cNvSpPr>
          <p:nvPr>
            <p:ph type="sldNum" sz="quarter" idx="5"/>
          </p:nvPr>
        </p:nvSpPr>
        <p:spPr/>
        <p:txBody>
          <a:bodyPr/>
          <a:lstStyle/>
          <a:p>
            <a:fld id="{2245E0E0-0F7D-B543-89D1-79AE4939C49C}" type="slidenum">
              <a:rPr lang="en-US" smtClean="0"/>
              <a:t>12</a:t>
            </a:fld>
            <a:endParaRPr lang="en-US"/>
          </a:p>
        </p:txBody>
      </p:sp>
    </p:spTree>
    <p:extLst>
      <p:ext uri="{BB962C8B-B14F-4D97-AF65-F5344CB8AC3E}">
        <p14:creationId xmlns:p14="http://schemas.microsoft.com/office/powerpoint/2010/main" val="1425885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5E0E0-0F7D-B543-89D1-79AE4939C49C}" type="slidenum">
              <a:rPr lang="en-US" smtClean="0"/>
              <a:t>14</a:t>
            </a:fld>
            <a:endParaRPr lang="en-US"/>
          </a:p>
        </p:txBody>
      </p:sp>
    </p:spTree>
    <p:extLst>
      <p:ext uri="{BB962C8B-B14F-4D97-AF65-F5344CB8AC3E}">
        <p14:creationId xmlns:p14="http://schemas.microsoft.com/office/powerpoint/2010/main" val="303412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45E0E0-0F7D-B543-89D1-79AE4939C49C}" type="slidenum">
              <a:rPr lang="en-US" smtClean="0"/>
              <a:t>16</a:t>
            </a:fld>
            <a:endParaRPr lang="en-US"/>
          </a:p>
        </p:txBody>
      </p:sp>
    </p:spTree>
    <p:extLst>
      <p:ext uri="{BB962C8B-B14F-4D97-AF65-F5344CB8AC3E}">
        <p14:creationId xmlns:p14="http://schemas.microsoft.com/office/powerpoint/2010/main" val="47863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45E0E0-0F7D-B543-89D1-79AE4939C49C}" type="slidenum">
              <a:rPr lang="en-US" smtClean="0"/>
              <a:t>20</a:t>
            </a:fld>
            <a:endParaRPr lang="en-US"/>
          </a:p>
        </p:txBody>
      </p:sp>
    </p:spTree>
    <p:extLst>
      <p:ext uri="{BB962C8B-B14F-4D97-AF65-F5344CB8AC3E}">
        <p14:creationId xmlns:p14="http://schemas.microsoft.com/office/powerpoint/2010/main" val="9467919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659A4C7-84C9-1841-BD7E-6EC1AA8AB47B}"/>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37">
            <a:extLst>
              <a:ext uri="{FF2B5EF4-FFF2-40B4-BE49-F238E27FC236}">
                <a16:creationId xmlns:a16="http://schemas.microsoft.com/office/drawing/2014/main" id="{1CCA841B-9683-4F40-B53D-C3675E9373EF}"/>
              </a:ext>
            </a:extLst>
          </p:cNvPr>
          <p:cNvSpPr/>
          <p:nvPr userDrawn="1"/>
        </p:nvSpPr>
        <p:spPr>
          <a:xfrm>
            <a:off x="0" y="1"/>
            <a:ext cx="8405870" cy="6559695"/>
          </a:xfrm>
          <a:custGeom>
            <a:avLst/>
            <a:gdLst>
              <a:gd name="connsiteX0" fmla="*/ 0 w 8235452"/>
              <a:gd name="connsiteY0" fmla="*/ 0 h 6520767"/>
              <a:gd name="connsiteX1" fmla="*/ 7823973 w 8235452"/>
              <a:gd name="connsiteY1" fmla="*/ 0 h 6520767"/>
              <a:gd name="connsiteX2" fmla="*/ 7872690 w 8235452"/>
              <a:gd name="connsiteY2" fmla="*/ 107759 h 6520767"/>
              <a:gd name="connsiteX3" fmla="*/ 8235452 w 8235452"/>
              <a:gd name="connsiteY3" fmla="*/ 1904585 h 6520767"/>
              <a:gd name="connsiteX4" fmla="*/ 3619270 w 8235452"/>
              <a:gd name="connsiteY4" fmla="*/ 6520767 h 6520767"/>
              <a:gd name="connsiteX5" fmla="*/ 57200 w 8235452"/>
              <a:gd name="connsiteY5" fmla="*/ 4840905 h 6520767"/>
              <a:gd name="connsiteX6" fmla="*/ 0 w 8235452"/>
              <a:gd name="connsiteY6" fmla="*/ 4768118 h 6520767"/>
              <a:gd name="connsiteX7" fmla="*/ 0 w 8235452"/>
              <a:gd name="connsiteY7" fmla="*/ 0 h 6520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35452" h="6520767">
                <a:moveTo>
                  <a:pt x="0" y="0"/>
                </a:moveTo>
                <a:lnTo>
                  <a:pt x="7823973" y="0"/>
                </a:lnTo>
                <a:lnTo>
                  <a:pt x="7872690" y="107759"/>
                </a:lnTo>
                <a:cubicBezTo>
                  <a:pt x="8106281" y="660031"/>
                  <a:pt x="8235452" y="1267223"/>
                  <a:pt x="8235452" y="1904585"/>
                </a:cubicBezTo>
                <a:cubicBezTo>
                  <a:pt x="8235452" y="4454032"/>
                  <a:pt x="6168717" y="6520767"/>
                  <a:pt x="3619270" y="6520767"/>
                </a:cubicBezTo>
                <a:cubicBezTo>
                  <a:pt x="2185206" y="6520767"/>
                  <a:pt x="903875" y="5866839"/>
                  <a:pt x="57200" y="4840905"/>
                </a:cubicBezTo>
                <a:lnTo>
                  <a:pt x="0" y="4768118"/>
                </a:lnTo>
                <a:lnTo>
                  <a:pt x="0" y="0"/>
                </a:lnTo>
                <a:close/>
              </a:path>
            </a:pathLst>
          </a:custGeom>
          <a:gradFill>
            <a:gsLst>
              <a:gs pos="0">
                <a:schemeClr val="accent1">
                  <a:lumMod val="5000"/>
                  <a:lumOff val="95000"/>
                  <a:alpha val="96000"/>
                </a:schemeClr>
              </a:gs>
              <a:gs pos="100000">
                <a:schemeClr val="bg2">
                  <a:alpha val="46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9">
            <a:extLst>
              <a:ext uri="{FF2B5EF4-FFF2-40B4-BE49-F238E27FC236}">
                <a16:creationId xmlns:a16="http://schemas.microsoft.com/office/drawing/2014/main" id="{0EB355EE-95F6-0C45-A100-75190D7BD7A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378" y="664049"/>
            <a:ext cx="1056999" cy="808130"/>
          </a:xfrm>
          <a:prstGeom prst="rect">
            <a:avLst/>
          </a:prstGeom>
        </p:spPr>
      </p:pic>
      <p:sp>
        <p:nvSpPr>
          <p:cNvPr id="14" name="Freeform 13">
            <a:extLst>
              <a:ext uri="{FF2B5EF4-FFF2-40B4-BE49-F238E27FC236}">
                <a16:creationId xmlns:a16="http://schemas.microsoft.com/office/drawing/2014/main" id="{9AF46AB5-997C-C343-94EA-5B087CD8C0E7}"/>
              </a:ext>
            </a:extLst>
          </p:cNvPr>
          <p:cNvSpPr/>
          <p:nvPr userDrawn="1"/>
        </p:nvSpPr>
        <p:spPr>
          <a:xfrm>
            <a:off x="4588625" y="0"/>
            <a:ext cx="7281478" cy="5062943"/>
          </a:xfrm>
          <a:custGeom>
            <a:avLst/>
            <a:gdLst>
              <a:gd name="connsiteX0" fmla="*/ 66747 w 7826889"/>
              <a:gd name="connsiteY0" fmla="*/ 0 h 5062943"/>
              <a:gd name="connsiteX1" fmla="*/ 6217594 w 7826889"/>
              <a:gd name="connsiteY1" fmla="*/ 0 h 5062943"/>
              <a:gd name="connsiteX2" fmla="*/ 6430174 w 7826889"/>
              <a:gd name="connsiteY2" fmla="*/ 192640 h 5062943"/>
              <a:gd name="connsiteX3" fmla="*/ 7522070 w 7826889"/>
              <a:gd name="connsiteY3" fmla="*/ 4070645 h 5062943"/>
              <a:gd name="connsiteX4" fmla="*/ 2401853 w 7826889"/>
              <a:gd name="connsiteY4" fmla="*/ 4119935 h 5062943"/>
              <a:gd name="connsiteX5" fmla="*/ 40659 w 7826889"/>
              <a:gd name="connsiteY5" fmla="*/ 111223 h 5062943"/>
              <a:gd name="connsiteX6" fmla="*/ 66747 w 7826889"/>
              <a:gd name="connsiteY6" fmla="*/ 0 h 5062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6889" h="5062943">
                <a:moveTo>
                  <a:pt x="66747" y="0"/>
                </a:moveTo>
                <a:lnTo>
                  <a:pt x="6217594" y="0"/>
                </a:lnTo>
                <a:lnTo>
                  <a:pt x="6430174" y="192640"/>
                </a:lnTo>
                <a:cubicBezTo>
                  <a:pt x="7707747" y="1432231"/>
                  <a:pt x="8200369" y="3011495"/>
                  <a:pt x="7522070" y="4070645"/>
                </a:cubicBezTo>
                <a:cubicBezTo>
                  <a:pt x="6687240" y="5374214"/>
                  <a:pt x="4394841" y="5396282"/>
                  <a:pt x="2401853" y="4119935"/>
                </a:cubicBezTo>
                <a:cubicBezTo>
                  <a:pt x="720269" y="3043018"/>
                  <a:pt x="-210876" y="1385828"/>
                  <a:pt x="40659" y="111223"/>
                </a:cubicBezTo>
                <a:lnTo>
                  <a:pt x="66747" y="0"/>
                </a:lnTo>
                <a:close/>
              </a:path>
            </a:pathLst>
          </a:custGeom>
          <a:no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ctrTitle"/>
          </p:nvPr>
        </p:nvSpPr>
        <p:spPr>
          <a:xfrm>
            <a:off x="1069976" y="1808032"/>
            <a:ext cx="5997886" cy="2201023"/>
          </a:xfrm>
          <a:effectLst/>
        </p:spPr>
        <p:txBody>
          <a:bodyPr anchor="b">
            <a:noAutofit/>
          </a:bodyPr>
          <a:lstStyle>
            <a:lvl1pPr algn="l">
              <a:defRPr sz="4000" b="1">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userDrawn="1">
            <p:ph type="subTitle" idx="1"/>
          </p:nvPr>
        </p:nvSpPr>
        <p:spPr>
          <a:xfrm>
            <a:off x="1069976" y="4190829"/>
            <a:ext cx="5997886" cy="1290084"/>
          </a:xfrm>
          <a:effectLst/>
        </p:spPr>
        <p:txBody>
          <a:bodyPr anchor="t" anchorCtr="0">
            <a:noAutofit/>
          </a:bodyPr>
          <a:lstStyle>
            <a:lvl1pPr marL="0" indent="0" algn="l">
              <a:buNone/>
              <a:defRPr sz="24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Arc 11">
            <a:extLst>
              <a:ext uri="{FF2B5EF4-FFF2-40B4-BE49-F238E27FC236}">
                <a16:creationId xmlns:a16="http://schemas.microsoft.com/office/drawing/2014/main" id="{F8EAEE07-A893-2E40-8033-C5DD5E463CC2}"/>
              </a:ext>
            </a:extLst>
          </p:cNvPr>
          <p:cNvSpPr/>
          <p:nvPr userDrawn="1"/>
        </p:nvSpPr>
        <p:spPr>
          <a:xfrm rot="11095947">
            <a:off x="3227379" y="-4686979"/>
            <a:ext cx="6225334" cy="6242579"/>
          </a:xfrm>
          <a:prstGeom prst="arc">
            <a:avLst>
              <a:gd name="adj1" fmla="val 16200000"/>
              <a:gd name="adj2" fmla="val 511922"/>
            </a:avLst>
          </a:prstGeom>
          <a:ln>
            <a:solidFill>
              <a:schemeClr val="bg1">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6" name="Graphic 25">
            <a:extLst>
              <a:ext uri="{FF2B5EF4-FFF2-40B4-BE49-F238E27FC236}">
                <a16:creationId xmlns:a16="http://schemas.microsoft.com/office/drawing/2014/main" id="{0826FEF2-DE2A-A94E-B9C9-D6835E224419}"/>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58510" y="1253057"/>
            <a:ext cx="381533" cy="381533"/>
          </a:xfrm>
          <a:prstGeom prst="rect">
            <a:avLst/>
          </a:prstGeom>
        </p:spPr>
      </p:pic>
      <p:sp>
        <p:nvSpPr>
          <p:cNvPr id="30" name="Arc 29">
            <a:extLst>
              <a:ext uri="{FF2B5EF4-FFF2-40B4-BE49-F238E27FC236}">
                <a16:creationId xmlns:a16="http://schemas.microsoft.com/office/drawing/2014/main" id="{0A9E54EE-A62C-8145-AB7F-BB8831B678A7}"/>
              </a:ext>
            </a:extLst>
          </p:cNvPr>
          <p:cNvSpPr/>
          <p:nvPr userDrawn="1"/>
        </p:nvSpPr>
        <p:spPr>
          <a:xfrm rot="8707176">
            <a:off x="-655007" y="-3223443"/>
            <a:ext cx="11985800" cy="9195560"/>
          </a:xfrm>
          <a:prstGeom prst="arc">
            <a:avLst>
              <a:gd name="adj1" fmla="val 12046694"/>
              <a:gd name="adj2" fmla="val 511922"/>
            </a:avLst>
          </a:prstGeom>
          <a:ln>
            <a:solidFill>
              <a:schemeClr val="accent1">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0E8E2518-7A62-4C49-ADC4-DDFAAA36E989}"/>
              </a:ext>
            </a:extLst>
          </p:cNvPr>
          <p:cNvSpPr/>
          <p:nvPr userDrawn="1"/>
        </p:nvSpPr>
        <p:spPr>
          <a:xfrm rot="10800000">
            <a:off x="4011746" y="-1795057"/>
            <a:ext cx="5469393" cy="3411701"/>
          </a:xfrm>
          <a:prstGeom prst="arc">
            <a:avLst>
              <a:gd name="adj1" fmla="val 16200000"/>
              <a:gd name="adj2" fmla="val 21496228"/>
            </a:avLst>
          </a:prstGeom>
          <a:ln w="6350">
            <a:solidFill>
              <a:schemeClr val="accent5">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Freeform 31">
            <a:extLst>
              <a:ext uri="{FF2B5EF4-FFF2-40B4-BE49-F238E27FC236}">
                <a16:creationId xmlns:a16="http://schemas.microsoft.com/office/drawing/2014/main" id="{8A3D96FD-F2A4-054A-9CFC-0E1E9936687C}"/>
              </a:ext>
            </a:extLst>
          </p:cNvPr>
          <p:cNvSpPr/>
          <p:nvPr userDrawn="1"/>
        </p:nvSpPr>
        <p:spPr>
          <a:xfrm>
            <a:off x="5020662" y="-32055"/>
            <a:ext cx="5942469" cy="3796196"/>
          </a:xfrm>
          <a:custGeom>
            <a:avLst/>
            <a:gdLst>
              <a:gd name="connsiteX0" fmla="*/ 0 w 1817313"/>
              <a:gd name="connsiteY0" fmla="*/ 0 h 862687"/>
              <a:gd name="connsiteX1" fmla="*/ 1693007 w 1817313"/>
              <a:gd name="connsiteY1" fmla="*/ 0 h 862687"/>
              <a:gd name="connsiteX2" fmla="*/ 1743997 w 1817313"/>
              <a:gd name="connsiteY2" fmla="*/ 90270 h 862687"/>
              <a:gd name="connsiteX3" fmla="*/ 1745443 w 1817313"/>
              <a:gd name="connsiteY3" fmla="*/ 635774 h 862687"/>
              <a:gd name="connsiteX4" fmla="*/ 538197 w 1817313"/>
              <a:gd name="connsiteY4" fmla="*/ 647045 h 862687"/>
              <a:gd name="connsiteX5" fmla="*/ 27020 w 1817313"/>
              <a:gd name="connsiteY5" fmla="*/ 83556 h 862687"/>
              <a:gd name="connsiteX6" fmla="*/ 0 w 1817313"/>
              <a:gd name="connsiteY6" fmla="*/ 0 h 862687"/>
              <a:gd name="connsiteX0" fmla="*/ 0 w 1817313"/>
              <a:gd name="connsiteY0" fmla="*/ 0 h 862687"/>
              <a:gd name="connsiteX1" fmla="*/ 1693007 w 1817313"/>
              <a:gd name="connsiteY1" fmla="*/ 0 h 862687"/>
              <a:gd name="connsiteX2" fmla="*/ 1743997 w 1817313"/>
              <a:gd name="connsiteY2" fmla="*/ 90270 h 862687"/>
              <a:gd name="connsiteX3" fmla="*/ 1745443 w 1817313"/>
              <a:gd name="connsiteY3" fmla="*/ 635774 h 862687"/>
              <a:gd name="connsiteX4" fmla="*/ 538197 w 1817313"/>
              <a:gd name="connsiteY4" fmla="*/ 647045 h 862687"/>
              <a:gd name="connsiteX5" fmla="*/ 27020 w 1817313"/>
              <a:gd name="connsiteY5" fmla="*/ 83556 h 862687"/>
              <a:gd name="connsiteX6" fmla="*/ 91440 w 1817313"/>
              <a:gd name="connsiteY6" fmla="*/ 91440 h 862687"/>
              <a:gd name="connsiteX0" fmla="*/ 1666753 w 1791059"/>
              <a:gd name="connsiteY0" fmla="*/ 0 h 862687"/>
              <a:gd name="connsiteX1" fmla="*/ 1717743 w 1791059"/>
              <a:gd name="connsiteY1" fmla="*/ 90270 h 862687"/>
              <a:gd name="connsiteX2" fmla="*/ 1719189 w 1791059"/>
              <a:gd name="connsiteY2" fmla="*/ 635774 h 862687"/>
              <a:gd name="connsiteX3" fmla="*/ 511943 w 1791059"/>
              <a:gd name="connsiteY3" fmla="*/ 647045 h 862687"/>
              <a:gd name="connsiteX4" fmla="*/ 766 w 1791059"/>
              <a:gd name="connsiteY4" fmla="*/ 83556 h 862687"/>
              <a:gd name="connsiteX5" fmla="*/ 65186 w 1791059"/>
              <a:gd name="connsiteY5" fmla="*/ 91440 h 862687"/>
              <a:gd name="connsiteX0" fmla="*/ 1717743 w 1791059"/>
              <a:gd name="connsiteY0" fmla="*/ 17335 h 789752"/>
              <a:gd name="connsiteX1" fmla="*/ 1719189 w 1791059"/>
              <a:gd name="connsiteY1" fmla="*/ 562839 h 789752"/>
              <a:gd name="connsiteX2" fmla="*/ 511943 w 1791059"/>
              <a:gd name="connsiteY2" fmla="*/ 574110 h 789752"/>
              <a:gd name="connsiteX3" fmla="*/ 766 w 1791059"/>
              <a:gd name="connsiteY3" fmla="*/ 10621 h 789752"/>
              <a:gd name="connsiteX4" fmla="*/ 65186 w 1791059"/>
              <a:gd name="connsiteY4" fmla="*/ 18505 h 789752"/>
              <a:gd name="connsiteX0" fmla="*/ 1716977 w 1790293"/>
              <a:gd name="connsiteY0" fmla="*/ 6714 h 779131"/>
              <a:gd name="connsiteX1" fmla="*/ 1718423 w 1790293"/>
              <a:gd name="connsiteY1" fmla="*/ 552218 h 779131"/>
              <a:gd name="connsiteX2" fmla="*/ 511177 w 1790293"/>
              <a:gd name="connsiteY2" fmla="*/ 563489 h 779131"/>
              <a:gd name="connsiteX3" fmla="*/ 0 w 1790293"/>
              <a:gd name="connsiteY3" fmla="*/ 0 h 779131"/>
            </a:gdLst>
            <a:ahLst/>
            <a:cxnLst>
              <a:cxn ang="0">
                <a:pos x="connsiteX0" y="connsiteY0"/>
              </a:cxn>
              <a:cxn ang="0">
                <a:pos x="connsiteX1" y="connsiteY1"/>
              </a:cxn>
              <a:cxn ang="0">
                <a:pos x="connsiteX2" y="connsiteY2"/>
              </a:cxn>
              <a:cxn ang="0">
                <a:pos x="connsiteX3" y="connsiteY3"/>
              </a:cxn>
            </a:cxnLst>
            <a:rect l="l" t="t" r="r" b="b"/>
            <a:pathLst>
              <a:path w="1790293" h="779131">
                <a:moveTo>
                  <a:pt x="1716977" y="6714"/>
                </a:moveTo>
                <a:cubicBezTo>
                  <a:pt x="1810491" y="203008"/>
                  <a:pt x="1818379" y="400843"/>
                  <a:pt x="1718423" y="552218"/>
                </a:cubicBezTo>
                <a:cubicBezTo>
                  <a:pt x="1521586" y="850311"/>
                  <a:pt x="981084" y="855357"/>
                  <a:pt x="511177" y="563489"/>
                </a:cubicBezTo>
                <a:cubicBezTo>
                  <a:pt x="263374" y="409575"/>
                  <a:pt x="84688" y="203827"/>
                  <a:pt x="0" y="0"/>
                </a:cubicBezTo>
              </a:path>
            </a:pathLst>
          </a:custGeom>
          <a:noFill/>
          <a:ln w="6350">
            <a:solidFill>
              <a:schemeClr val="accent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icture Placeholder 21">
            <a:extLst>
              <a:ext uri="{FF2B5EF4-FFF2-40B4-BE49-F238E27FC236}">
                <a16:creationId xmlns:a16="http://schemas.microsoft.com/office/drawing/2014/main" id="{63031F32-6B07-F64D-82BF-1B415D1AD238}"/>
              </a:ext>
            </a:extLst>
          </p:cNvPr>
          <p:cNvSpPr>
            <a:spLocks noGrp="1"/>
          </p:cNvSpPr>
          <p:nvPr>
            <p:ph type="pic" sz="quarter" idx="12"/>
          </p:nvPr>
        </p:nvSpPr>
        <p:spPr>
          <a:xfrm>
            <a:off x="7368515" y="573736"/>
            <a:ext cx="3834180" cy="3832042"/>
          </a:xfrm>
          <a:prstGeom prst="ellipse">
            <a:avLst/>
          </a:prstGeom>
          <a:solidFill>
            <a:schemeClr val="bg1"/>
          </a:solidFill>
          <a:ln w="6350">
            <a:solidFill>
              <a:schemeClr val="accent5">
                <a:alpha val="50000"/>
              </a:schemeClr>
            </a:solidFill>
          </a:ln>
          <a:effectLst>
            <a:outerShdw blurRad="381000" dist="38100" dir="2700000" algn="tl" rotWithShape="0">
              <a:prstClr val="black">
                <a:alpha val="20000"/>
              </a:prstClr>
            </a:outerShdw>
          </a:effectLst>
        </p:spPr>
        <p:txBody>
          <a:bodyPr anchor="ctr"/>
          <a:lstStyle>
            <a:lvl1pPr marL="114300" indent="0" algn="ctr">
              <a:buNone/>
              <a:defRPr/>
            </a:lvl1pPr>
          </a:lstStyle>
          <a:p>
            <a:endParaRPr lang="en-US" dirty="0"/>
          </a:p>
        </p:txBody>
      </p:sp>
      <p:sp>
        <p:nvSpPr>
          <p:cNvPr id="23" name="Text Placeholder 11"/>
          <p:cNvSpPr>
            <a:spLocks noGrp="1"/>
          </p:cNvSpPr>
          <p:nvPr userDrawn="1">
            <p:ph type="body" sz="quarter" idx="11" hasCustomPrompt="1"/>
          </p:nvPr>
        </p:nvSpPr>
        <p:spPr>
          <a:xfrm>
            <a:off x="7796989" y="6035100"/>
            <a:ext cx="3775023" cy="381556"/>
          </a:xfrm>
          <a:prstGeom prst="rect">
            <a:avLst/>
          </a:prstGeom>
          <a:noFill/>
          <a:ln>
            <a:noFill/>
          </a:ln>
        </p:spPr>
        <p:txBody>
          <a:bodyPr anchor="ctr"/>
          <a:lstStyle>
            <a:lvl1pPr marL="0" indent="0" algn="r">
              <a:buNone/>
              <a:defRPr sz="1500" b="0">
                <a:solidFill>
                  <a:schemeClr val="bg2">
                    <a:lumMod val="50000"/>
                  </a:schemeClr>
                </a:solidFill>
                <a:latin typeface="Arial" panose="020B0604020202020204" pitchFamily="34" charset="0"/>
                <a:cs typeface="Arial" panose="020B0604020202020204" pitchFamily="34" charset="0"/>
              </a:defRPr>
            </a:lvl1pPr>
          </a:lstStyle>
          <a:p>
            <a:pPr lvl="0"/>
            <a:r>
              <a:rPr lang="en-US" dirty="0"/>
              <a:t>Date</a:t>
            </a:r>
          </a:p>
        </p:txBody>
      </p:sp>
      <p:sp>
        <p:nvSpPr>
          <p:cNvPr id="24" name="Text Placeholder 11"/>
          <p:cNvSpPr>
            <a:spLocks noGrp="1"/>
          </p:cNvSpPr>
          <p:nvPr userDrawn="1">
            <p:ph type="body" sz="quarter" idx="10" hasCustomPrompt="1"/>
          </p:nvPr>
        </p:nvSpPr>
        <p:spPr>
          <a:xfrm>
            <a:off x="7796989" y="5647708"/>
            <a:ext cx="3775023" cy="381556"/>
          </a:xfrm>
          <a:prstGeom prst="rect">
            <a:avLst/>
          </a:prstGeom>
        </p:spPr>
        <p:txBody>
          <a:bodyPr anchor="ctr">
            <a:normAutofit/>
          </a:bodyPr>
          <a:lstStyle>
            <a:lvl1pPr marL="0" indent="0" algn="r">
              <a:buNone/>
              <a:defRPr sz="1500" b="0">
                <a:solidFill>
                  <a:schemeClr val="bg2">
                    <a:lumMod val="50000"/>
                  </a:schemeClr>
                </a:solidFill>
                <a:latin typeface="Arial" panose="020B0604020202020204" pitchFamily="34" charset="0"/>
                <a:cs typeface="Arial" panose="020B0604020202020204" pitchFamily="34" charset="0"/>
              </a:defRPr>
            </a:lvl1pPr>
          </a:lstStyle>
          <a:p>
            <a:pPr lvl="0"/>
            <a:r>
              <a:rPr lang="en-US" dirty="0"/>
              <a:t>Name  |  Title</a:t>
            </a:r>
          </a:p>
        </p:txBody>
      </p:sp>
      <p:sp>
        <p:nvSpPr>
          <p:cNvPr id="41" name="Arc 40">
            <a:extLst>
              <a:ext uri="{FF2B5EF4-FFF2-40B4-BE49-F238E27FC236}">
                <a16:creationId xmlns:a16="http://schemas.microsoft.com/office/drawing/2014/main" id="{CB10D2D6-4235-204F-BD5C-A33E425EFCD2}"/>
              </a:ext>
            </a:extLst>
          </p:cNvPr>
          <p:cNvSpPr/>
          <p:nvPr userDrawn="1"/>
        </p:nvSpPr>
        <p:spPr>
          <a:xfrm rot="9822320">
            <a:off x="-335262" y="-1186447"/>
            <a:ext cx="13464819" cy="7131770"/>
          </a:xfrm>
          <a:prstGeom prst="arc">
            <a:avLst>
              <a:gd name="adj1" fmla="val 12040275"/>
              <a:gd name="adj2" fmla="val 21526090"/>
            </a:avLst>
          </a:prstGeom>
          <a:ln>
            <a:solidFill>
              <a:schemeClr val="tx2">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2" name="Picture Placeholder 21">
            <a:extLst>
              <a:ext uri="{FF2B5EF4-FFF2-40B4-BE49-F238E27FC236}">
                <a16:creationId xmlns:a16="http://schemas.microsoft.com/office/drawing/2014/main" id="{9EB3F6C9-4A14-6A43-98E5-764CF2A2F175}"/>
              </a:ext>
            </a:extLst>
          </p:cNvPr>
          <p:cNvSpPr>
            <a:spLocks noGrp="1"/>
          </p:cNvSpPr>
          <p:nvPr>
            <p:ph type="pic" sz="quarter" idx="13"/>
          </p:nvPr>
        </p:nvSpPr>
        <p:spPr>
          <a:xfrm>
            <a:off x="10217634" y="4008590"/>
            <a:ext cx="1473145" cy="1472323"/>
          </a:xfrm>
          <a:prstGeom prst="ellipse">
            <a:avLst/>
          </a:prstGeom>
          <a:solidFill>
            <a:schemeClr val="bg1"/>
          </a:solidFill>
          <a:ln w="6350">
            <a:solidFill>
              <a:schemeClr val="accent5">
                <a:alpha val="50000"/>
              </a:schemeClr>
            </a:solidFill>
          </a:ln>
          <a:effectLst>
            <a:outerShdw blurRad="381000" dist="38100" dir="2700000" algn="tl" rotWithShape="0">
              <a:prstClr val="black">
                <a:alpha val="35000"/>
              </a:prstClr>
            </a:outerShdw>
          </a:effectLst>
        </p:spPr>
        <p:txBody>
          <a:bodyPr anchor="ctr"/>
          <a:lstStyle>
            <a:lvl1pPr marL="114300" indent="0" algn="ctr">
              <a:buNone/>
              <a:defRPr/>
            </a:lvl1pPr>
          </a:lstStyle>
          <a:p>
            <a:endParaRPr lang="en-US" dirty="0"/>
          </a:p>
        </p:txBody>
      </p:sp>
    </p:spTree>
    <p:extLst>
      <p:ext uri="{BB962C8B-B14F-4D97-AF65-F5344CB8AC3E}">
        <p14:creationId xmlns:p14="http://schemas.microsoft.com/office/powerpoint/2010/main" val="237037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F532ED-69E4-9A4E-8758-8021AAC2B3CC}"/>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a:extLst>
              <a:ext uri="{FF2B5EF4-FFF2-40B4-BE49-F238E27FC236}">
                <a16:creationId xmlns:a16="http://schemas.microsoft.com/office/drawing/2014/main" id="{C6215052-DEC1-3B44-9F24-DBCFB9EB3F14}"/>
              </a:ext>
            </a:extLst>
          </p:cNvPr>
          <p:cNvSpPr/>
          <p:nvPr userDrawn="1"/>
        </p:nvSpPr>
        <p:spPr>
          <a:xfrm>
            <a:off x="-1" y="0"/>
            <a:ext cx="12192001" cy="6172915"/>
          </a:xfrm>
          <a:custGeom>
            <a:avLst/>
            <a:gdLst>
              <a:gd name="connsiteX0" fmla="*/ 1 w 12192001"/>
              <a:gd name="connsiteY0" fmla="*/ 0 h 6172915"/>
              <a:gd name="connsiteX1" fmla="*/ 12192001 w 12192001"/>
              <a:gd name="connsiteY1" fmla="*/ 0 h 6172915"/>
              <a:gd name="connsiteX2" fmla="*/ 12192001 w 12192001"/>
              <a:gd name="connsiteY2" fmla="*/ 4944479 h 6172915"/>
              <a:gd name="connsiteX3" fmla="*/ 12192001 w 12192001"/>
              <a:gd name="connsiteY3" fmla="*/ 5224072 h 6172915"/>
              <a:gd name="connsiteX4" fmla="*/ 12192001 w 12192001"/>
              <a:gd name="connsiteY4" fmla="*/ 5911092 h 6172915"/>
              <a:gd name="connsiteX5" fmla="*/ 11968775 w 12192001"/>
              <a:gd name="connsiteY5" fmla="*/ 5931629 h 6172915"/>
              <a:gd name="connsiteX6" fmla="*/ 6096000 w 12192001"/>
              <a:gd name="connsiteY6" fmla="*/ 6172915 h 6172915"/>
              <a:gd name="connsiteX7" fmla="*/ 223225 w 12192001"/>
              <a:gd name="connsiteY7" fmla="*/ 5931629 h 6172915"/>
              <a:gd name="connsiteX8" fmla="*/ 0 w 12192001"/>
              <a:gd name="connsiteY8" fmla="*/ 5911092 h 6172915"/>
              <a:gd name="connsiteX9" fmla="*/ 0 w 12192001"/>
              <a:gd name="connsiteY9" fmla="*/ 4944479 h 6172915"/>
              <a:gd name="connsiteX10" fmla="*/ 1 w 12192001"/>
              <a:gd name="connsiteY10" fmla="*/ 4944479 h 6172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192001" h="6172915">
                <a:moveTo>
                  <a:pt x="1" y="0"/>
                </a:moveTo>
                <a:lnTo>
                  <a:pt x="12192001" y="0"/>
                </a:lnTo>
                <a:lnTo>
                  <a:pt x="12192001" y="4944479"/>
                </a:lnTo>
                <a:lnTo>
                  <a:pt x="12192001" y="5224072"/>
                </a:lnTo>
                <a:lnTo>
                  <a:pt x="12192001" y="5911092"/>
                </a:lnTo>
                <a:lnTo>
                  <a:pt x="11968775" y="5931629"/>
                </a:lnTo>
                <a:cubicBezTo>
                  <a:pt x="10163720" y="6086998"/>
                  <a:pt x="8179163" y="6172915"/>
                  <a:pt x="6096000" y="6172915"/>
                </a:cubicBezTo>
                <a:cubicBezTo>
                  <a:pt x="4012837" y="6172915"/>
                  <a:pt x="2028281" y="6086998"/>
                  <a:pt x="223225" y="5931629"/>
                </a:cubicBezTo>
                <a:lnTo>
                  <a:pt x="0" y="5911092"/>
                </a:lnTo>
                <a:lnTo>
                  <a:pt x="0" y="4944479"/>
                </a:lnTo>
                <a:lnTo>
                  <a:pt x="1" y="4944479"/>
                </a:lnTo>
                <a:close/>
              </a:path>
            </a:pathLst>
          </a:custGeom>
          <a:gradFill>
            <a:gsLst>
              <a:gs pos="0">
                <a:schemeClr val="accent1">
                  <a:lumMod val="5000"/>
                  <a:lumOff val="95000"/>
                  <a:alpha val="37000"/>
                </a:schemeClr>
              </a:gs>
              <a:gs pos="100000">
                <a:schemeClr val="bg2">
                  <a:alpha val="57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E58ADEC3-0995-564F-BB65-635A8EDE9170}" type="slidenum">
              <a:rPr lang="en-US" smtClean="0"/>
              <a:t>‹#›</a:t>
            </a:fld>
            <a:endParaRPr lang="en-US"/>
          </a:p>
        </p:txBody>
      </p:sp>
      <p:pic>
        <p:nvPicPr>
          <p:cNvPr id="10" name="Graphic 9">
            <a:extLst>
              <a:ext uri="{FF2B5EF4-FFF2-40B4-BE49-F238E27FC236}">
                <a16:creationId xmlns:a16="http://schemas.microsoft.com/office/drawing/2014/main" id="{29CED06F-D30E-4041-847C-AECAE3B4F52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391400" y="1937545"/>
            <a:ext cx="337159" cy="337159"/>
          </a:xfrm>
          <a:prstGeom prst="rect">
            <a:avLst/>
          </a:prstGeom>
        </p:spPr>
      </p:pic>
      <p:sp>
        <p:nvSpPr>
          <p:cNvPr id="11" name="Freeform 10">
            <a:extLst>
              <a:ext uri="{FF2B5EF4-FFF2-40B4-BE49-F238E27FC236}">
                <a16:creationId xmlns:a16="http://schemas.microsoft.com/office/drawing/2014/main" id="{748B503C-E948-3349-A545-17E98F9FE2F5}"/>
              </a:ext>
            </a:extLst>
          </p:cNvPr>
          <p:cNvSpPr/>
          <p:nvPr userDrawn="1"/>
        </p:nvSpPr>
        <p:spPr>
          <a:xfrm>
            <a:off x="-1" y="4987600"/>
            <a:ext cx="12192001" cy="1302057"/>
          </a:xfrm>
          <a:custGeom>
            <a:avLst/>
            <a:gdLst>
              <a:gd name="connsiteX0" fmla="*/ 0 w 12023172"/>
              <a:gd name="connsiteY0" fmla="*/ 0 h 1508847"/>
              <a:gd name="connsiteX1" fmla="*/ 11743615 w 12023172"/>
              <a:gd name="connsiteY1" fmla="*/ 0 h 1508847"/>
              <a:gd name="connsiteX2" fmla="*/ 11781244 w 12023172"/>
              <a:gd name="connsiteY2" fmla="*/ 25932 h 1508847"/>
              <a:gd name="connsiteX3" fmla="*/ 12022872 w 12023172"/>
              <a:gd name="connsiteY3" fmla="*/ 400732 h 1508847"/>
              <a:gd name="connsiteX4" fmla="*/ 3725636 w 12023172"/>
              <a:gd name="connsiteY4" fmla="*/ 1455615 h 1508847"/>
              <a:gd name="connsiteX5" fmla="*/ 165489 w 12023172"/>
              <a:gd name="connsiteY5" fmla="*/ 1141362 h 1508847"/>
              <a:gd name="connsiteX6" fmla="*/ 0 w 12023172"/>
              <a:gd name="connsiteY6" fmla="*/ 1118379 h 1508847"/>
              <a:gd name="connsiteX7" fmla="*/ 0 w 12023172"/>
              <a:gd name="connsiteY7" fmla="*/ 0 h 1508847"/>
              <a:gd name="connsiteX0" fmla="*/ 11743615 w 12023172"/>
              <a:gd name="connsiteY0" fmla="*/ 0 h 1508847"/>
              <a:gd name="connsiteX1" fmla="*/ 11781244 w 12023172"/>
              <a:gd name="connsiteY1" fmla="*/ 25932 h 1508847"/>
              <a:gd name="connsiteX2" fmla="*/ 12022872 w 12023172"/>
              <a:gd name="connsiteY2" fmla="*/ 400732 h 1508847"/>
              <a:gd name="connsiteX3" fmla="*/ 3725636 w 12023172"/>
              <a:gd name="connsiteY3" fmla="*/ 1455615 h 1508847"/>
              <a:gd name="connsiteX4" fmla="*/ 165489 w 12023172"/>
              <a:gd name="connsiteY4" fmla="*/ 1141362 h 1508847"/>
              <a:gd name="connsiteX5" fmla="*/ 0 w 12023172"/>
              <a:gd name="connsiteY5" fmla="*/ 1118379 h 1508847"/>
              <a:gd name="connsiteX6" fmla="*/ 0 w 12023172"/>
              <a:gd name="connsiteY6" fmla="*/ 0 h 1508847"/>
              <a:gd name="connsiteX7" fmla="*/ 11835055 w 12023172"/>
              <a:gd name="connsiteY7" fmla="*/ 91440 h 1508847"/>
              <a:gd name="connsiteX0" fmla="*/ 11743615 w 12023172"/>
              <a:gd name="connsiteY0" fmla="*/ 0 h 1508847"/>
              <a:gd name="connsiteX1" fmla="*/ 11781244 w 12023172"/>
              <a:gd name="connsiteY1" fmla="*/ 25932 h 1508847"/>
              <a:gd name="connsiteX2" fmla="*/ 12022872 w 12023172"/>
              <a:gd name="connsiteY2" fmla="*/ 400732 h 1508847"/>
              <a:gd name="connsiteX3" fmla="*/ 3725636 w 12023172"/>
              <a:gd name="connsiteY3" fmla="*/ 1455615 h 1508847"/>
              <a:gd name="connsiteX4" fmla="*/ 165489 w 12023172"/>
              <a:gd name="connsiteY4" fmla="*/ 1141362 h 1508847"/>
              <a:gd name="connsiteX5" fmla="*/ 0 w 12023172"/>
              <a:gd name="connsiteY5" fmla="*/ 1118379 h 1508847"/>
              <a:gd name="connsiteX6" fmla="*/ 0 w 12023172"/>
              <a:gd name="connsiteY6" fmla="*/ 0 h 1508847"/>
              <a:gd name="connsiteX0" fmla="*/ 11743615 w 12022872"/>
              <a:gd name="connsiteY0" fmla="*/ 0 h 1508847"/>
              <a:gd name="connsiteX1" fmla="*/ 12022872 w 12022872"/>
              <a:gd name="connsiteY1" fmla="*/ 400732 h 1508847"/>
              <a:gd name="connsiteX2" fmla="*/ 3725636 w 12022872"/>
              <a:gd name="connsiteY2" fmla="*/ 1455615 h 1508847"/>
              <a:gd name="connsiteX3" fmla="*/ 165489 w 12022872"/>
              <a:gd name="connsiteY3" fmla="*/ 1141362 h 1508847"/>
              <a:gd name="connsiteX4" fmla="*/ 0 w 12022872"/>
              <a:gd name="connsiteY4" fmla="*/ 1118379 h 1508847"/>
              <a:gd name="connsiteX5" fmla="*/ 0 w 12022872"/>
              <a:gd name="connsiteY5" fmla="*/ 0 h 1508847"/>
              <a:gd name="connsiteX0" fmla="*/ 12022872 w 12022872"/>
              <a:gd name="connsiteY0" fmla="*/ 400732 h 1508847"/>
              <a:gd name="connsiteX1" fmla="*/ 3725636 w 12022872"/>
              <a:gd name="connsiteY1" fmla="*/ 1455615 h 1508847"/>
              <a:gd name="connsiteX2" fmla="*/ 165489 w 12022872"/>
              <a:gd name="connsiteY2" fmla="*/ 1141362 h 1508847"/>
              <a:gd name="connsiteX3" fmla="*/ 0 w 12022872"/>
              <a:gd name="connsiteY3" fmla="*/ 1118379 h 1508847"/>
              <a:gd name="connsiteX4" fmla="*/ 0 w 12022872"/>
              <a:gd name="connsiteY4" fmla="*/ 0 h 1508847"/>
              <a:gd name="connsiteX0" fmla="*/ 12022872 w 12022872"/>
              <a:gd name="connsiteY0" fmla="*/ 0 h 1108115"/>
              <a:gd name="connsiteX1" fmla="*/ 3725636 w 12022872"/>
              <a:gd name="connsiteY1" fmla="*/ 1054883 h 1108115"/>
              <a:gd name="connsiteX2" fmla="*/ 165489 w 12022872"/>
              <a:gd name="connsiteY2" fmla="*/ 740630 h 1108115"/>
              <a:gd name="connsiteX3" fmla="*/ 0 w 12022872"/>
              <a:gd name="connsiteY3" fmla="*/ 717647 h 1108115"/>
            </a:gdLst>
            <a:ahLst/>
            <a:cxnLst>
              <a:cxn ang="0">
                <a:pos x="connsiteX0" y="connsiteY0"/>
              </a:cxn>
              <a:cxn ang="0">
                <a:pos x="connsiteX1" y="connsiteY1"/>
              </a:cxn>
              <a:cxn ang="0">
                <a:pos x="connsiteX2" y="connsiteY2"/>
              </a:cxn>
              <a:cxn ang="0">
                <a:pos x="connsiteX3" y="connsiteY3"/>
              </a:cxn>
            </a:cxnLst>
            <a:rect l="l" t="t" r="r" b="b"/>
            <a:pathLst>
              <a:path w="12022872" h="1108115">
                <a:moveTo>
                  <a:pt x="12022872" y="0"/>
                </a:moveTo>
                <a:cubicBezTo>
                  <a:pt x="11984422" y="800779"/>
                  <a:pt x="8269623" y="1273066"/>
                  <a:pt x="3725636" y="1054883"/>
                </a:cubicBezTo>
                <a:cubicBezTo>
                  <a:pt x="2447640" y="993519"/>
                  <a:pt x="1240165" y="884073"/>
                  <a:pt x="165489" y="740630"/>
                </a:cubicBezTo>
                <a:lnTo>
                  <a:pt x="0" y="717647"/>
                </a:lnTo>
              </a:path>
            </a:pathLst>
          </a:custGeom>
          <a:noFill/>
          <a:ln w="63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a:extLst>
              <a:ext uri="{FF2B5EF4-FFF2-40B4-BE49-F238E27FC236}">
                <a16:creationId xmlns:a16="http://schemas.microsoft.com/office/drawing/2014/main" id="{3674873B-A2B5-1B48-BDF5-80D843BCE312}"/>
              </a:ext>
            </a:extLst>
          </p:cNvPr>
          <p:cNvSpPr/>
          <p:nvPr userDrawn="1"/>
        </p:nvSpPr>
        <p:spPr>
          <a:xfrm>
            <a:off x="-3" y="5785978"/>
            <a:ext cx="12192004" cy="545791"/>
          </a:xfrm>
          <a:custGeom>
            <a:avLst/>
            <a:gdLst>
              <a:gd name="connsiteX0" fmla="*/ 5591580 w 12192003"/>
              <a:gd name="connsiteY0" fmla="*/ 0 h 2903220"/>
              <a:gd name="connsiteX1" fmla="*/ 11947723 w 12192003"/>
              <a:gd name="connsiteY1" fmla="*/ 528251 h 2903220"/>
              <a:gd name="connsiteX2" fmla="*/ 12192003 w 12192003"/>
              <a:gd name="connsiteY2" fmla="*/ 583032 h 2903220"/>
              <a:gd name="connsiteX3" fmla="*/ 12192003 w 12192003"/>
              <a:gd name="connsiteY3" fmla="*/ 2320188 h 2903220"/>
              <a:gd name="connsiteX4" fmla="*/ 11947723 w 12192003"/>
              <a:gd name="connsiteY4" fmla="*/ 2374969 h 2903220"/>
              <a:gd name="connsiteX5" fmla="*/ 5591580 w 12192003"/>
              <a:gd name="connsiteY5" fmla="*/ 2903220 h 2903220"/>
              <a:gd name="connsiteX6" fmla="*/ 53143 w 12192003"/>
              <a:gd name="connsiteY6" fmla="*/ 2526118 h 2903220"/>
              <a:gd name="connsiteX7" fmla="*/ 0 w 12192003"/>
              <a:gd name="connsiteY7" fmla="*/ 2517189 h 2903220"/>
              <a:gd name="connsiteX8" fmla="*/ 0 w 12192003"/>
              <a:gd name="connsiteY8" fmla="*/ 386031 h 2903220"/>
              <a:gd name="connsiteX9" fmla="*/ 53143 w 12192003"/>
              <a:gd name="connsiteY9" fmla="*/ 377102 h 2903220"/>
              <a:gd name="connsiteX10" fmla="*/ 5591580 w 12192003"/>
              <a:gd name="connsiteY10" fmla="*/ 0 h 2903220"/>
              <a:gd name="connsiteX0" fmla="*/ 0 w 12192003"/>
              <a:gd name="connsiteY0" fmla="*/ 2517189 h 2903220"/>
              <a:gd name="connsiteX1" fmla="*/ 0 w 12192003"/>
              <a:gd name="connsiteY1" fmla="*/ 386031 h 2903220"/>
              <a:gd name="connsiteX2" fmla="*/ 53143 w 12192003"/>
              <a:gd name="connsiteY2" fmla="*/ 377102 h 2903220"/>
              <a:gd name="connsiteX3" fmla="*/ 5591580 w 12192003"/>
              <a:gd name="connsiteY3" fmla="*/ 0 h 2903220"/>
              <a:gd name="connsiteX4" fmla="*/ 11947723 w 12192003"/>
              <a:gd name="connsiteY4" fmla="*/ 528251 h 2903220"/>
              <a:gd name="connsiteX5" fmla="*/ 12192003 w 12192003"/>
              <a:gd name="connsiteY5" fmla="*/ 583032 h 2903220"/>
              <a:gd name="connsiteX6" fmla="*/ 12192003 w 12192003"/>
              <a:gd name="connsiteY6" fmla="*/ 2320188 h 2903220"/>
              <a:gd name="connsiteX7" fmla="*/ 11947723 w 12192003"/>
              <a:gd name="connsiteY7" fmla="*/ 2374969 h 2903220"/>
              <a:gd name="connsiteX8" fmla="*/ 5591580 w 12192003"/>
              <a:gd name="connsiteY8" fmla="*/ 2903220 h 2903220"/>
              <a:gd name="connsiteX9" fmla="*/ 53143 w 12192003"/>
              <a:gd name="connsiteY9" fmla="*/ 2526118 h 2903220"/>
              <a:gd name="connsiteX10" fmla="*/ 91440 w 12192003"/>
              <a:gd name="connsiteY10" fmla="*/ 2608629 h 2903220"/>
              <a:gd name="connsiteX0" fmla="*/ 0 w 12192003"/>
              <a:gd name="connsiteY0" fmla="*/ 2517189 h 2903220"/>
              <a:gd name="connsiteX1" fmla="*/ 0 w 12192003"/>
              <a:gd name="connsiteY1" fmla="*/ 386031 h 2903220"/>
              <a:gd name="connsiteX2" fmla="*/ 53143 w 12192003"/>
              <a:gd name="connsiteY2" fmla="*/ 377102 h 2903220"/>
              <a:gd name="connsiteX3" fmla="*/ 5591580 w 12192003"/>
              <a:gd name="connsiteY3" fmla="*/ 0 h 2903220"/>
              <a:gd name="connsiteX4" fmla="*/ 10823174 w 12192003"/>
              <a:gd name="connsiteY4" fmla="*/ 54449 h 2903220"/>
              <a:gd name="connsiteX5" fmla="*/ 11947723 w 12192003"/>
              <a:gd name="connsiteY5" fmla="*/ 528251 h 2903220"/>
              <a:gd name="connsiteX6" fmla="*/ 12192003 w 12192003"/>
              <a:gd name="connsiteY6" fmla="*/ 583032 h 2903220"/>
              <a:gd name="connsiteX7" fmla="*/ 12192003 w 12192003"/>
              <a:gd name="connsiteY7" fmla="*/ 2320188 h 2903220"/>
              <a:gd name="connsiteX8" fmla="*/ 11947723 w 12192003"/>
              <a:gd name="connsiteY8" fmla="*/ 2374969 h 2903220"/>
              <a:gd name="connsiteX9" fmla="*/ 5591580 w 12192003"/>
              <a:gd name="connsiteY9" fmla="*/ 2903220 h 2903220"/>
              <a:gd name="connsiteX10" fmla="*/ 53143 w 12192003"/>
              <a:gd name="connsiteY10" fmla="*/ 2526118 h 2903220"/>
              <a:gd name="connsiteX11" fmla="*/ 91440 w 12192003"/>
              <a:gd name="connsiteY11" fmla="*/ 2608629 h 2903220"/>
              <a:gd name="connsiteX0" fmla="*/ 0 w 12192003"/>
              <a:gd name="connsiteY0" fmla="*/ 386031 h 2903220"/>
              <a:gd name="connsiteX1" fmla="*/ 53143 w 12192003"/>
              <a:gd name="connsiteY1" fmla="*/ 377102 h 2903220"/>
              <a:gd name="connsiteX2" fmla="*/ 5591580 w 12192003"/>
              <a:gd name="connsiteY2" fmla="*/ 0 h 2903220"/>
              <a:gd name="connsiteX3" fmla="*/ 10823174 w 12192003"/>
              <a:gd name="connsiteY3" fmla="*/ 54449 h 2903220"/>
              <a:gd name="connsiteX4" fmla="*/ 11947723 w 12192003"/>
              <a:gd name="connsiteY4" fmla="*/ 528251 h 2903220"/>
              <a:gd name="connsiteX5" fmla="*/ 12192003 w 12192003"/>
              <a:gd name="connsiteY5" fmla="*/ 583032 h 2903220"/>
              <a:gd name="connsiteX6" fmla="*/ 12192003 w 12192003"/>
              <a:gd name="connsiteY6" fmla="*/ 2320188 h 2903220"/>
              <a:gd name="connsiteX7" fmla="*/ 11947723 w 12192003"/>
              <a:gd name="connsiteY7" fmla="*/ 2374969 h 2903220"/>
              <a:gd name="connsiteX8" fmla="*/ 5591580 w 12192003"/>
              <a:gd name="connsiteY8" fmla="*/ 2903220 h 2903220"/>
              <a:gd name="connsiteX9" fmla="*/ 53143 w 12192003"/>
              <a:gd name="connsiteY9" fmla="*/ 2526118 h 2903220"/>
              <a:gd name="connsiteX10" fmla="*/ 91440 w 12192003"/>
              <a:gd name="connsiteY10" fmla="*/ 2608629 h 2903220"/>
              <a:gd name="connsiteX0" fmla="*/ 0 w 12192003"/>
              <a:gd name="connsiteY0" fmla="*/ 386031 h 2903220"/>
              <a:gd name="connsiteX1" fmla="*/ 5591580 w 12192003"/>
              <a:gd name="connsiteY1" fmla="*/ 0 h 2903220"/>
              <a:gd name="connsiteX2" fmla="*/ 10823174 w 12192003"/>
              <a:gd name="connsiteY2" fmla="*/ 54449 h 2903220"/>
              <a:gd name="connsiteX3" fmla="*/ 11947723 w 12192003"/>
              <a:gd name="connsiteY3" fmla="*/ 528251 h 2903220"/>
              <a:gd name="connsiteX4" fmla="*/ 12192003 w 12192003"/>
              <a:gd name="connsiteY4" fmla="*/ 583032 h 2903220"/>
              <a:gd name="connsiteX5" fmla="*/ 12192003 w 12192003"/>
              <a:gd name="connsiteY5" fmla="*/ 2320188 h 2903220"/>
              <a:gd name="connsiteX6" fmla="*/ 11947723 w 12192003"/>
              <a:gd name="connsiteY6" fmla="*/ 2374969 h 2903220"/>
              <a:gd name="connsiteX7" fmla="*/ 5591580 w 12192003"/>
              <a:gd name="connsiteY7" fmla="*/ 2903220 h 2903220"/>
              <a:gd name="connsiteX8" fmla="*/ 53143 w 12192003"/>
              <a:gd name="connsiteY8" fmla="*/ 2526118 h 2903220"/>
              <a:gd name="connsiteX9" fmla="*/ 91440 w 12192003"/>
              <a:gd name="connsiteY9" fmla="*/ 2608629 h 2903220"/>
              <a:gd name="connsiteX0" fmla="*/ 5541900 w 12142323"/>
              <a:gd name="connsiteY0" fmla="*/ 0 h 2903220"/>
              <a:gd name="connsiteX1" fmla="*/ 10773494 w 12142323"/>
              <a:gd name="connsiteY1" fmla="*/ 54449 h 2903220"/>
              <a:gd name="connsiteX2" fmla="*/ 11898043 w 12142323"/>
              <a:gd name="connsiteY2" fmla="*/ 528251 h 2903220"/>
              <a:gd name="connsiteX3" fmla="*/ 12142323 w 12142323"/>
              <a:gd name="connsiteY3" fmla="*/ 583032 h 2903220"/>
              <a:gd name="connsiteX4" fmla="*/ 12142323 w 12142323"/>
              <a:gd name="connsiteY4" fmla="*/ 2320188 h 2903220"/>
              <a:gd name="connsiteX5" fmla="*/ 11898043 w 12142323"/>
              <a:gd name="connsiteY5" fmla="*/ 2374969 h 2903220"/>
              <a:gd name="connsiteX6" fmla="*/ 5541900 w 12142323"/>
              <a:gd name="connsiteY6" fmla="*/ 2903220 h 2903220"/>
              <a:gd name="connsiteX7" fmla="*/ 3463 w 12142323"/>
              <a:gd name="connsiteY7" fmla="*/ 2526118 h 2903220"/>
              <a:gd name="connsiteX8" fmla="*/ 41760 w 12142323"/>
              <a:gd name="connsiteY8" fmla="*/ 2608629 h 2903220"/>
              <a:gd name="connsiteX0" fmla="*/ 5538437 w 12138860"/>
              <a:gd name="connsiteY0" fmla="*/ 0 h 2903220"/>
              <a:gd name="connsiteX1" fmla="*/ 10770031 w 12138860"/>
              <a:gd name="connsiteY1" fmla="*/ 54449 h 2903220"/>
              <a:gd name="connsiteX2" fmla="*/ 11894580 w 12138860"/>
              <a:gd name="connsiteY2" fmla="*/ 528251 h 2903220"/>
              <a:gd name="connsiteX3" fmla="*/ 12138860 w 12138860"/>
              <a:gd name="connsiteY3" fmla="*/ 583032 h 2903220"/>
              <a:gd name="connsiteX4" fmla="*/ 12138860 w 12138860"/>
              <a:gd name="connsiteY4" fmla="*/ 2320188 h 2903220"/>
              <a:gd name="connsiteX5" fmla="*/ 11894580 w 12138860"/>
              <a:gd name="connsiteY5" fmla="*/ 2374969 h 2903220"/>
              <a:gd name="connsiteX6" fmla="*/ 5538437 w 12138860"/>
              <a:gd name="connsiteY6" fmla="*/ 2903220 h 2903220"/>
              <a:gd name="connsiteX7" fmla="*/ 0 w 12138860"/>
              <a:gd name="connsiteY7" fmla="*/ 2526118 h 2903220"/>
              <a:gd name="connsiteX0" fmla="*/ 10770031 w 12138860"/>
              <a:gd name="connsiteY0" fmla="*/ 0 h 2848771"/>
              <a:gd name="connsiteX1" fmla="*/ 11894580 w 12138860"/>
              <a:gd name="connsiteY1" fmla="*/ 473802 h 2848771"/>
              <a:gd name="connsiteX2" fmla="*/ 12138860 w 12138860"/>
              <a:gd name="connsiteY2" fmla="*/ 528583 h 2848771"/>
              <a:gd name="connsiteX3" fmla="*/ 12138860 w 12138860"/>
              <a:gd name="connsiteY3" fmla="*/ 2265739 h 2848771"/>
              <a:gd name="connsiteX4" fmla="*/ 11894580 w 12138860"/>
              <a:gd name="connsiteY4" fmla="*/ 2320520 h 2848771"/>
              <a:gd name="connsiteX5" fmla="*/ 5538437 w 12138860"/>
              <a:gd name="connsiteY5" fmla="*/ 2848771 h 2848771"/>
              <a:gd name="connsiteX6" fmla="*/ 0 w 12138860"/>
              <a:gd name="connsiteY6" fmla="*/ 2471669 h 2848771"/>
              <a:gd name="connsiteX0" fmla="*/ 11894580 w 12138860"/>
              <a:gd name="connsiteY0" fmla="*/ 0 h 2374969"/>
              <a:gd name="connsiteX1" fmla="*/ 12138860 w 12138860"/>
              <a:gd name="connsiteY1" fmla="*/ 54781 h 2374969"/>
              <a:gd name="connsiteX2" fmla="*/ 12138860 w 12138860"/>
              <a:gd name="connsiteY2" fmla="*/ 1791937 h 2374969"/>
              <a:gd name="connsiteX3" fmla="*/ 11894580 w 12138860"/>
              <a:gd name="connsiteY3" fmla="*/ 1846718 h 2374969"/>
              <a:gd name="connsiteX4" fmla="*/ 5538437 w 12138860"/>
              <a:gd name="connsiteY4" fmla="*/ 2374969 h 2374969"/>
              <a:gd name="connsiteX5" fmla="*/ 0 w 12138860"/>
              <a:gd name="connsiteY5" fmla="*/ 1997867 h 2374969"/>
              <a:gd name="connsiteX0" fmla="*/ 12138860 w 12138860"/>
              <a:gd name="connsiteY0" fmla="*/ 0 h 2320188"/>
              <a:gd name="connsiteX1" fmla="*/ 12138860 w 12138860"/>
              <a:gd name="connsiteY1" fmla="*/ 1737156 h 2320188"/>
              <a:gd name="connsiteX2" fmla="*/ 11894580 w 12138860"/>
              <a:gd name="connsiteY2" fmla="*/ 1791937 h 2320188"/>
              <a:gd name="connsiteX3" fmla="*/ 5538437 w 12138860"/>
              <a:gd name="connsiteY3" fmla="*/ 2320188 h 2320188"/>
              <a:gd name="connsiteX4" fmla="*/ 0 w 12138860"/>
              <a:gd name="connsiteY4" fmla="*/ 1943086 h 2320188"/>
              <a:gd name="connsiteX0" fmla="*/ 12138860 w 12138860"/>
              <a:gd name="connsiteY0" fmla="*/ 0 h 583032"/>
              <a:gd name="connsiteX1" fmla="*/ 11894580 w 12138860"/>
              <a:gd name="connsiteY1" fmla="*/ 54781 h 583032"/>
              <a:gd name="connsiteX2" fmla="*/ 5538437 w 12138860"/>
              <a:gd name="connsiteY2" fmla="*/ 583032 h 583032"/>
              <a:gd name="connsiteX3" fmla="*/ 0 w 12138860"/>
              <a:gd name="connsiteY3" fmla="*/ 205930 h 583032"/>
            </a:gdLst>
            <a:ahLst/>
            <a:cxnLst>
              <a:cxn ang="0">
                <a:pos x="connsiteX0" y="connsiteY0"/>
              </a:cxn>
              <a:cxn ang="0">
                <a:pos x="connsiteX1" y="connsiteY1"/>
              </a:cxn>
              <a:cxn ang="0">
                <a:pos x="connsiteX2" y="connsiteY2"/>
              </a:cxn>
              <a:cxn ang="0">
                <a:pos x="connsiteX3" y="connsiteY3"/>
              </a:cxn>
            </a:cxnLst>
            <a:rect l="l" t="t" r="r" b="b"/>
            <a:pathLst>
              <a:path w="12138860" h="583032">
                <a:moveTo>
                  <a:pt x="12138860" y="0"/>
                </a:moveTo>
                <a:lnTo>
                  <a:pt x="11894580" y="54781"/>
                </a:lnTo>
                <a:cubicBezTo>
                  <a:pt x="10383776" y="377397"/>
                  <a:pt x="8097374" y="583032"/>
                  <a:pt x="5538437" y="583032"/>
                </a:cubicBezTo>
                <a:cubicBezTo>
                  <a:pt x="3405989" y="583032"/>
                  <a:pt x="1462803" y="440230"/>
                  <a:pt x="0" y="205930"/>
                </a:cubicBezTo>
              </a:path>
            </a:pathLst>
          </a:custGeom>
          <a:noFill/>
          <a:ln w="63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c 12">
            <a:extLst>
              <a:ext uri="{FF2B5EF4-FFF2-40B4-BE49-F238E27FC236}">
                <a16:creationId xmlns:a16="http://schemas.microsoft.com/office/drawing/2014/main" id="{5A103392-138B-3047-B178-D1AFBB51450A}"/>
              </a:ext>
            </a:extLst>
          </p:cNvPr>
          <p:cNvSpPr/>
          <p:nvPr userDrawn="1"/>
        </p:nvSpPr>
        <p:spPr>
          <a:xfrm rot="10800000">
            <a:off x="4098175" y="-2478795"/>
            <a:ext cx="6450676" cy="4764002"/>
          </a:xfrm>
          <a:prstGeom prst="arc">
            <a:avLst>
              <a:gd name="adj1" fmla="val 16200000"/>
              <a:gd name="adj2" fmla="val 21496228"/>
            </a:avLst>
          </a:prstGeom>
          <a:ln w="6350">
            <a:solidFill>
              <a:schemeClr val="accent5">
                <a:alpha val="3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13">
            <a:extLst>
              <a:ext uri="{FF2B5EF4-FFF2-40B4-BE49-F238E27FC236}">
                <a16:creationId xmlns:a16="http://schemas.microsoft.com/office/drawing/2014/main" id="{5D499302-4D0D-C641-9097-2F204B9F93A9}"/>
              </a:ext>
            </a:extLst>
          </p:cNvPr>
          <p:cNvSpPr/>
          <p:nvPr userDrawn="1"/>
        </p:nvSpPr>
        <p:spPr>
          <a:xfrm>
            <a:off x="5020662" y="-32055"/>
            <a:ext cx="5942469" cy="3796196"/>
          </a:xfrm>
          <a:custGeom>
            <a:avLst/>
            <a:gdLst>
              <a:gd name="connsiteX0" fmla="*/ 0 w 1817313"/>
              <a:gd name="connsiteY0" fmla="*/ 0 h 862687"/>
              <a:gd name="connsiteX1" fmla="*/ 1693007 w 1817313"/>
              <a:gd name="connsiteY1" fmla="*/ 0 h 862687"/>
              <a:gd name="connsiteX2" fmla="*/ 1743997 w 1817313"/>
              <a:gd name="connsiteY2" fmla="*/ 90270 h 862687"/>
              <a:gd name="connsiteX3" fmla="*/ 1745443 w 1817313"/>
              <a:gd name="connsiteY3" fmla="*/ 635774 h 862687"/>
              <a:gd name="connsiteX4" fmla="*/ 538197 w 1817313"/>
              <a:gd name="connsiteY4" fmla="*/ 647045 h 862687"/>
              <a:gd name="connsiteX5" fmla="*/ 27020 w 1817313"/>
              <a:gd name="connsiteY5" fmla="*/ 83556 h 862687"/>
              <a:gd name="connsiteX6" fmla="*/ 0 w 1817313"/>
              <a:gd name="connsiteY6" fmla="*/ 0 h 862687"/>
              <a:gd name="connsiteX0" fmla="*/ 0 w 1817313"/>
              <a:gd name="connsiteY0" fmla="*/ 0 h 862687"/>
              <a:gd name="connsiteX1" fmla="*/ 1693007 w 1817313"/>
              <a:gd name="connsiteY1" fmla="*/ 0 h 862687"/>
              <a:gd name="connsiteX2" fmla="*/ 1743997 w 1817313"/>
              <a:gd name="connsiteY2" fmla="*/ 90270 h 862687"/>
              <a:gd name="connsiteX3" fmla="*/ 1745443 w 1817313"/>
              <a:gd name="connsiteY3" fmla="*/ 635774 h 862687"/>
              <a:gd name="connsiteX4" fmla="*/ 538197 w 1817313"/>
              <a:gd name="connsiteY4" fmla="*/ 647045 h 862687"/>
              <a:gd name="connsiteX5" fmla="*/ 27020 w 1817313"/>
              <a:gd name="connsiteY5" fmla="*/ 83556 h 862687"/>
              <a:gd name="connsiteX6" fmla="*/ 91440 w 1817313"/>
              <a:gd name="connsiteY6" fmla="*/ 91440 h 862687"/>
              <a:gd name="connsiteX0" fmla="*/ 1666753 w 1791059"/>
              <a:gd name="connsiteY0" fmla="*/ 0 h 862687"/>
              <a:gd name="connsiteX1" fmla="*/ 1717743 w 1791059"/>
              <a:gd name="connsiteY1" fmla="*/ 90270 h 862687"/>
              <a:gd name="connsiteX2" fmla="*/ 1719189 w 1791059"/>
              <a:gd name="connsiteY2" fmla="*/ 635774 h 862687"/>
              <a:gd name="connsiteX3" fmla="*/ 511943 w 1791059"/>
              <a:gd name="connsiteY3" fmla="*/ 647045 h 862687"/>
              <a:gd name="connsiteX4" fmla="*/ 766 w 1791059"/>
              <a:gd name="connsiteY4" fmla="*/ 83556 h 862687"/>
              <a:gd name="connsiteX5" fmla="*/ 65186 w 1791059"/>
              <a:gd name="connsiteY5" fmla="*/ 91440 h 862687"/>
              <a:gd name="connsiteX0" fmla="*/ 1717743 w 1791059"/>
              <a:gd name="connsiteY0" fmla="*/ 17335 h 789752"/>
              <a:gd name="connsiteX1" fmla="*/ 1719189 w 1791059"/>
              <a:gd name="connsiteY1" fmla="*/ 562839 h 789752"/>
              <a:gd name="connsiteX2" fmla="*/ 511943 w 1791059"/>
              <a:gd name="connsiteY2" fmla="*/ 574110 h 789752"/>
              <a:gd name="connsiteX3" fmla="*/ 766 w 1791059"/>
              <a:gd name="connsiteY3" fmla="*/ 10621 h 789752"/>
              <a:gd name="connsiteX4" fmla="*/ 65186 w 1791059"/>
              <a:gd name="connsiteY4" fmla="*/ 18505 h 789752"/>
              <a:gd name="connsiteX0" fmla="*/ 1716977 w 1790293"/>
              <a:gd name="connsiteY0" fmla="*/ 6714 h 779131"/>
              <a:gd name="connsiteX1" fmla="*/ 1718423 w 1790293"/>
              <a:gd name="connsiteY1" fmla="*/ 552218 h 779131"/>
              <a:gd name="connsiteX2" fmla="*/ 511177 w 1790293"/>
              <a:gd name="connsiteY2" fmla="*/ 563489 h 779131"/>
              <a:gd name="connsiteX3" fmla="*/ 0 w 1790293"/>
              <a:gd name="connsiteY3" fmla="*/ 0 h 779131"/>
            </a:gdLst>
            <a:ahLst/>
            <a:cxnLst>
              <a:cxn ang="0">
                <a:pos x="connsiteX0" y="connsiteY0"/>
              </a:cxn>
              <a:cxn ang="0">
                <a:pos x="connsiteX1" y="connsiteY1"/>
              </a:cxn>
              <a:cxn ang="0">
                <a:pos x="connsiteX2" y="connsiteY2"/>
              </a:cxn>
              <a:cxn ang="0">
                <a:pos x="connsiteX3" y="connsiteY3"/>
              </a:cxn>
            </a:cxnLst>
            <a:rect l="l" t="t" r="r" b="b"/>
            <a:pathLst>
              <a:path w="1790293" h="779131">
                <a:moveTo>
                  <a:pt x="1716977" y="6714"/>
                </a:moveTo>
                <a:cubicBezTo>
                  <a:pt x="1810491" y="203008"/>
                  <a:pt x="1818379" y="400843"/>
                  <a:pt x="1718423" y="552218"/>
                </a:cubicBezTo>
                <a:cubicBezTo>
                  <a:pt x="1521586" y="850311"/>
                  <a:pt x="981084" y="855357"/>
                  <a:pt x="511177" y="563489"/>
                </a:cubicBezTo>
                <a:cubicBezTo>
                  <a:pt x="263374" y="409575"/>
                  <a:pt x="84688" y="203827"/>
                  <a:pt x="0" y="0"/>
                </a:cubicBezTo>
              </a:path>
            </a:pathLst>
          </a:custGeom>
          <a:noFill/>
          <a:ln w="6350">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D09280-426B-4A4B-AF29-754EBDBCED36}"/>
              </a:ext>
            </a:extLst>
          </p:cNvPr>
          <p:cNvSpPr/>
          <p:nvPr userDrawn="1"/>
        </p:nvSpPr>
        <p:spPr>
          <a:xfrm>
            <a:off x="0" y="0"/>
            <a:ext cx="12192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1850" y="787842"/>
            <a:ext cx="6559550" cy="2720825"/>
          </a:xfrm>
        </p:spPr>
        <p:txBody>
          <a:bodyPr anchor="b">
            <a:normAutofit/>
          </a:bodyPr>
          <a:lstStyle>
            <a:lvl1pPr>
              <a:defRPr sz="4400">
                <a:solidFill>
                  <a:schemeClr val="bg2">
                    <a:lumMod val="50000"/>
                  </a:schemeClr>
                </a:solidFill>
              </a:defRPr>
            </a:lvl1pPr>
          </a:lstStyle>
          <a:p>
            <a:r>
              <a:rPr lang="en-US" dirty="0"/>
              <a:t>Click to edit Master title style</a:t>
            </a:r>
          </a:p>
        </p:txBody>
      </p:sp>
      <p:sp>
        <p:nvSpPr>
          <p:cNvPr id="3" name="Text Placeholder 2"/>
          <p:cNvSpPr>
            <a:spLocks noGrp="1"/>
          </p:cNvSpPr>
          <p:nvPr>
            <p:ph type="body" idx="1"/>
          </p:nvPr>
        </p:nvSpPr>
        <p:spPr>
          <a:xfrm>
            <a:off x="831850" y="3667567"/>
            <a:ext cx="655955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Picture Placeholder 4">
            <a:extLst>
              <a:ext uri="{FF2B5EF4-FFF2-40B4-BE49-F238E27FC236}">
                <a16:creationId xmlns:a16="http://schemas.microsoft.com/office/drawing/2014/main" id="{5EADB480-09E3-E54F-AF61-8DD2246927F5}"/>
              </a:ext>
            </a:extLst>
          </p:cNvPr>
          <p:cNvSpPr>
            <a:spLocks noGrp="1"/>
          </p:cNvSpPr>
          <p:nvPr>
            <p:ph type="pic" sz="quarter" idx="13"/>
          </p:nvPr>
        </p:nvSpPr>
        <p:spPr>
          <a:xfrm>
            <a:off x="8223250" y="1114541"/>
            <a:ext cx="3392488" cy="3392488"/>
          </a:xfrm>
          <a:prstGeom prst="ellipse">
            <a:avLst/>
          </a:prstGeom>
          <a:solidFill>
            <a:schemeClr val="bg1"/>
          </a:solidFill>
          <a:ln w="6350">
            <a:solidFill>
              <a:schemeClr val="accent5">
                <a:alpha val="75000"/>
              </a:schemeClr>
            </a:solidFill>
          </a:ln>
          <a:effectLst>
            <a:outerShdw blurRad="381000" dist="38100" dir="2700000" algn="tl" rotWithShape="0">
              <a:prstClr val="black">
                <a:alpha val="20000"/>
              </a:prstClr>
            </a:outerShdw>
          </a:effectLst>
        </p:spPr>
        <p:txBody>
          <a:bodyPr anchor="ctr"/>
          <a:lstStyle>
            <a:lvl1pPr marL="114300" indent="0" algn="ctr">
              <a:buNone/>
              <a:defRPr/>
            </a:lvl1pPr>
          </a:lstStyle>
          <a:p>
            <a:endParaRPr lang="en-US"/>
          </a:p>
        </p:txBody>
      </p:sp>
      <p:sp>
        <p:nvSpPr>
          <p:cNvPr id="18" name="Picture Placeholder 4">
            <a:extLst>
              <a:ext uri="{FF2B5EF4-FFF2-40B4-BE49-F238E27FC236}">
                <a16:creationId xmlns:a16="http://schemas.microsoft.com/office/drawing/2014/main" id="{2A55CB8C-791C-0B4D-A68B-DC630FF411E1}"/>
              </a:ext>
            </a:extLst>
          </p:cNvPr>
          <p:cNvSpPr>
            <a:spLocks noGrp="1"/>
          </p:cNvSpPr>
          <p:nvPr>
            <p:ph type="pic" sz="quarter" idx="14"/>
          </p:nvPr>
        </p:nvSpPr>
        <p:spPr>
          <a:xfrm>
            <a:off x="7695884" y="4352077"/>
            <a:ext cx="2095815" cy="2095815"/>
          </a:xfrm>
          <a:prstGeom prst="ellipse">
            <a:avLst/>
          </a:prstGeom>
          <a:solidFill>
            <a:schemeClr val="bg1"/>
          </a:solidFill>
          <a:ln w="6350">
            <a:solidFill>
              <a:schemeClr val="accent5">
                <a:alpha val="75000"/>
              </a:schemeClr>
            </a:solidFill>
          </a:ln>
          <a:effectLst>
            <a:outerShdw blurRad="381000" dist="38100" dir="2700000" algn="tl" rotWithShape="0">
              <a:prstClr val="black">
                <a:alpha val="20000"/>
              </a:prstClr>
            </a:outerShdw>
          </a:effectLst>
        </p:spPr>
        <p:txBody>
          <a:bodyPr anchor="ctr"/>
          <a:lstStyle>
            <a:lvl1pPr marL="114300" indent="0" algn="ctr">
              <a:buNone/>
              <a:defRPr/>
            </a:lvl1pPr>
          </a:lstStyle>
          <a:p>
            <a:endParaRPr lang="en-US" dirty="0"/>
          </a:p>
        </p:txBody>
      </p:sp>
      <p:sp>
        <p:nvSpPr>
          <p:cNvPr id="15" name="TextBox 14">
            <a:extLst>
              <a:ext uri="{FF2B5EF4-FFF2-40B4-BE49-F238E27FC236}">
                <a16:creationId xmlns:a16="http://schemas.microsoft.com/office/drawing/2014/main" id="{80BFD07A-751E-FB4E-B526-D618430D1BAB}"/>
              </a:ext>
            </a:extLst>
          </p:cNvPr>
          <p:cNvSpPr txBox="1"/>
          <p:nvPr userDrawn="1"/>
        </p:nvSpPr>
        <p:spPr>
          <a:xfrm>
            <a:off x="3950662" y="6545224"/>
            <a:ext cx="7386452" cy="215444"/>
          </a:xfrm>
          <a:prstGeom prst="rect">
            <a:avLst/>
          </a:prstGeom>
          <a:noFill/>
        </p:spPr>
        <p:txBody>
          <a:bodyPr wrap="square" rtlCol="0">
            <a:spAutoFit/>
          </a:bodyPr>
          <a:lstStyle/>
          <a:p>
            <a:pPr algn="r"/>
            <a:r>
              <a:rPr lang="en-US" sz="800" b="1" i="0" kern="0" cap="all" spc="200" baseline="0" dirty="0">
                <a:solidFill>
                  <a:schemeClr val="tx2"/>
                </a:solidFill>
                <a:latin typeface="Calibri" panose="020F0502020204030204" pitchFamily="34" charset="0"/>
                <a:ea typeface="Georgia" charset="0"/>
                <a:cs typeface="Calibri" panose="020F0502020204030204" pitchFamily="34" charset="0"/>
              </a:rPr>
              <a:t>Innovative Health Plans Built Around You.</a:t>
            </a:r>
          </a:p>
        </p:txBody>
      </p:sp>
      <p:pic>
        <p:nvPicPr>
          <p:cNvPr id="16" name="Picture 9">
            <a:extLst>
              <a:ext uri="{FF2B5EF4-FFF2-40B4-BE49-F238E27FC236}">
                <a16:creationId xmlns:a16="http://schemas.microsoft.com/office/drawing/2014/main" id="{99AE5CD3-8715-6F4D-873A-D8892EA807F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435592" y="6536667"/>
            <a:ext cx="339141" cy="259291"/>
          </a:xfrm>
          <a:prstGeom prst="rect">
            <a:avLst/>
          </a:prstGeom>
        </p:spPr>
      </p:pic>
    </p:spTree>
    <p:extLst>
      <p:ext uri="{BB962C8B-B14F-4D97-AF65-F5344CB8AC3E}">
        <p14:creationId xmlns:p14="http://schemas.microsoft.com/office/powerpoint/2010/main" val="1482502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340922" y="1551210"/>
            <a:ext cx="11429899" cy="47566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58ADEC3-0995-564F-BB65-635A8EDE9170}" type="slidenum">
              <a:rPr lang="en-US" smtClean="0"/>
              <a:t>‹#›</a:t>
            </a:fld>
            <a:endParaRPr lang="en-US"/>
          </a:p>
        </p:txBody>
      </p:sp>
      <p:sp>
        <p:nvSpPr>
          <p:cNvPr id="4" name="TextBox 3">
            <a:extLst>
              <a:ext uri="{FF2B5EF4-FFF2-40B4-BE49-F238E27FC236}">
                <a16:creationId xmlns:a16="http://schemas.microsoft.com/office/drawing/2014/main" id="{4B6341A8-08B0-9F48-B582-ED625BBBCDE1}"/>
              </a:ext>
            </a:extLst>
          </p:cNvPr>
          <p:cNvSpPr txBox="1"/>
          <p:nvPr userDrawn="1"/>
        </p:nvSpPr>
        <p:spPr>
          <a:xfrm>
            <a:off x="11595652" y="5698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337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962660" y="2269474"/>
            <a:ext cx="4783172" cy="40383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58ADEC3-0995-564F-BB65-635A8EDE9170}" type="slidenum">
              <a:rPr lang="en-US" smtClean="0"/>
              <a:t>‹#›</a:t>
            </a:fld>
            <a:endParaRPr lang="en-US"/>
          </a:p>
        </p:txBody>
      </p:sp>
    </p:spTree>
    <p:extLst>
      <p:ext uri="{BB962C8B-B14F-4D97-AF65-F5344CB8AC3E}">
        <p14:creationId xmlns:p14="http://schemas.microsoft.com/office/powerpoint/2010/main" val="651470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alibri" panose="020F0502020204030204" pitchFamily="34" charset="0"/>
                <a:cs typeface="Calibri" panose="020F0502020204030204" pitchFamily="34" charset="0"/>
              </a:defRPr>
            </a:lvl1pPr>
          </a:lstStyle>
          <a:p>
            <a:fld id="{E58ADEC3-0995-564F-BB65-635A8EDE9170}" type="slidenum">
              <a:rPr lang="en-US" smtClean="0"/>
              <a:pPr/>
              <a:t>‹#›</a:t>
            </a:fld>
            <a:endParaRPr lang="en-US" dirty="0"/>
          </a:p>
        </p:txBody>
      </p:sp>
      <p:sp>
        <p:nvSpPr>
          <p:cNvPr id="5" name="Content Placeholder 4"/>
          <p:cNvSpPr>
            <a:spLocks noGrp="1"/>
          </p:cNvSpPr>
          <p:nvPr>
            <p:ph sz="quarter" idx="11"/>
          </p:nvPr>
        </p:nvSpPr>
        <p:spPr>
          <a:xfrm>
            <a:off x="340922" y="2258458"/>
            <a:ext cx="11429899" cy="3980776"/>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2" hasCustomPrompt="1"/>
          </p:nvPr>
        </p:nvSpPr>
        <p:spPr>
          <a:xfrm>
            <a:off x="340922" y="1476506"/>
            <a:ext cx="11429900" cy="693817"/>
          </a:xfrm>
        </p:spPr>
        <p:txBody>
          <a:bodyPr anchor="ctr">
            <a:normAutofit/>
          </a:bodyPr>
          <a:lstStyle>
            <a:lvl1pPr marL="0" indent="0">
              <a:lnSpc>
                <a:spcPct val="110000"/>
              </a:lnSpc>
              <a:buNone/>
              <a:defRPr sz="2400" b="1" i="0">
                <a:solidFill>
                  <a:schemeClr val="accent4"/>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Click to edit Master text styles</a:t>
            </a:r>
          </a:p>
        </p:txBody>
      </p:sp>
    </p:spTree>
    <p:extLst>
      <p:ext uri="{BB962C8B-B14F-4D97-AF65-F5344CB8AC3E}">
        <p14:creationId xmlns:p14="http://schemas.microsoft.com/office/powerpoint/2010/main" val="26806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7942" y="2299450"/>
            <a:ext cx="5181600" cy="3951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612775" y="2299450"/>
            <a:ext cx="5181600" cy="395172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E58ADEC3-0995-564F-BB65-635A8EDE9170}" type="slidenum">
              <a:rPr lang="en-US" smtClean="0"/>
              <a:t>‹#›</a:t>
            </a:fld>
            <a:endParaRPr lang="en-US"/>
          </a:p>
        </p:txBody>
      </p:sp>
      <p:sp>
        <p:nvSpPr>
          <p:cNvPr id="9" name="Text Placeholder 8"/>
          <p:cNvSpPr>
            <a:spLocks noGrp="1"/>
          </p:cNvSpPr>
          <p:nvPr>
            <p:ph type="body" sz="quarter" idx="13" hasCustomPrompt="1"/>
          </p:nvPr>
        </p:nvSpPr>
        <p:spPr>
          <a:xfrm>
            <a:off x="327942" y="1458075"/>
            <a:ext cx="5181600" cy="751953"/>
          </a:xfrm>
        </p:spPr>
        <p:txBody>
          <a:bodyPr anchor="b"/>
          <a:lstStyle>
            <a:lvl1pPr marL="0" indent="0">
              <a:buNone/>
              <a:defRPr b="1">
                <a:solidFill>
                  <a:schemeClr val="accent4"/>
                </a:solidFill>
              </a:defRPr>
            </a:lvl1pPr>
          </a:lstStyle>
          <a:p>
            <a:pPr lvl="0"/>
            <a:r>
              <a:rPr lang="en-US" dirty="0"/>
              <a:t>Click to edit Master text styles</a:t>
            </a:r>
          </a:p>
        </p:txBody>
      </p:sp>
      <p:sp>
        <p:nvSpPr>
          <p:cNvPr id="11" name="Text Placeholder 8"/>
          <p:cNvSpPr>
            <a:spLocks noGrp="1"/>
          </p:cNvSpPr>
          <p:nvPr>
            <p:ph type="body" sz="quarter" idx="14" hasCustomPrompt="1"/>
          </p:nvPr>
        </p:nvSpPr>
        <p:spPr>
          <a:xfrm>
            <a:off x="6612775" y="1458075"/>
            <a:ext cx="5181600" cy="751953"/>
          </a:xfrm>
        </p:spPr>
        <p:txBody>
          <a:bodyPr anchor="b"/>
          <a:lstStyle>
            <a:lvl1pPr marL="0" indent="0">
              <a:buNone/>
              <a:defRPr b="1">
                <a:solidFill>
                  <a:schemeClr val="accent4"/>
                </a:solidFill>
              </a:defRPr>
            </a:lvl1pPr>
          </a:lstStyle>
          <a:p>
            <a:pPr lvl="0"/>
            <a:r>
              <a:rPr lang="en-US" dirty="0"/>
              <a:t>Click to edit Master text styles</a:t>
            </a:r>
          </a:p>
        </p:txBody>
      </p:sp>
    </p:spTree>
    <p:extLst>
      <p:ext uri="{BB962C8B-B14F-4D97-AF65-F5344CB8AC3E}">
        <p14:creationId xmlns:p14="http://schemas.microsoft.com/office/powerpoint/2010/main" val="131644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0"/>
          </p:nvPr>
        </p:nvSpPr>
        <p:spPr/>
        <p:txBody>
          <a:bodyPr/>
          <a:lstStyle/>
          <a:p>
            <a:fld id="{E58ADEC3-0995-564F-BB65-635A8EDE9170}" type="slidenum">
              <a:rPr lang="en-US" smtClean="0"/>
              <a:pPr/>
              <a:t>‹#›</a:t>
            </a:fld>
            <a:endParaRPr lang="en-US" dirty="0"/>
          </a:p>
        </p:txBody>
      </p:sp>
    </p:spTree>
    <p:extLst>
      <p:ext uri="{BB962C8B-B14F-4D97-AF65-F5344CB8AC3E}">
        <p14:creationId xmlns:p14="http://schemas.microsoft.com/office/powerpoint/2010/main" val="4051141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Freeform 14">
            <a:extLst>
              <a:ext uri="{FF2B5EF4-FFF2-40B4-BE49-F238E27FC236}">
                <a16:creationId xmlns:a16="http://schemas.microsoft.com/office/drawing/2014/main" id="{7F004283-DE90-FD4F-AD62-E2F4735DFA1C}"/>
              </a:ext>
            </a:extLst>
          </p:cNvPr>
          <p:cNvSpPr/>
          <p:nvPr userDrawn="1"/>
        </p:nvSpPr>
        <p:spPr>
          <a:xfrm>
            <a:off x="-3" y="1"/>
            <a:ext cx="12192004" cy="1228436"/>
          </a:xfrm>
          <a:custGeom>
            <a:avLst/>
            <a:gdLst>
              <a:gd name="connsiteX0" fmla="*/ 0 w 12192001"/>
              <a:gd name="connsiteY0" fmla="*/ 0 h 1034256"/>
              <a:gd name="connsiteX1" fmla="*/ 12192001 w 12192001"/>
              <a:gd name="connsiteY1" fmla="*/ 0 h 1034256"/>
              <a:gd name="connsiteX2" fmla="*/ 12192001 w 12192001"/>
              <a:gd name="connsiteY2" fmla="*/ 813819 h 1034256"/>
              <a:gd name="connsiteX3" fmla="*/ 11968775 w 12192001"/>
              <a:gd name="connsiteY3" fmla="*/ 831110 h 1034256"/>
              <a:gd name="connsiteX4" fmla="*/ 6096000 w 12192001"/>
              <a:gd name="connsiteY4" fmla="*/ 1034256 h 1034256"/>
              <a:gd name="connsiteX5" fmla="*/ 223225 w 12192001"/>
              <a:gd name="connsiteY5" fmla="*/ 831110 h 1034256"/>
              <a:gd name="connsiteX6" fmla="*/ 0 w 12192001"/>
              <a:gd name="connsiteY6" fmla="*/ 813819 h 1034256"/>
              <a:gd name="connsiteX7" fmla="*/ 0 w 12192001"/>
              <a:gd name="connsiteY7" fmla="*/ 0 h 1034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1" h="1034256">
                <a:moveTo>
                  <a:pt x="0" y="0"/>
                </a:moveTo>
                <a:lnTo>
                  <a:pt x="12192001" y="0"/>
                </a:lnTo>
                <a:lnTo>
                  <a:pt x="12192001" y="813819"/>
                </a:lnTo>
                <a:lnTo>
                  <a:pt x="11968775" y="831110"/>
                </a:lnTo>
                <a:cubicBezTo>
                  <a:pt x="10163720" y="961920"/>
                  <a:pt x="8179163" y="1034256"/>
                  <a:pt x="6096000" y="1034256"/>
                </a:cubicBezTo>
                <a:cubicBezTo>
                  <a:pt x="4012837" y="1034256"/>
                  <a:pt x="2028281" y="961920"/>
                  <a:pt x="223225" y="831110"/>
                </a:cubicBezTo>
                <a:lnTo>
                  <a:pt x="0" y="813819"/>
                </a:lnTo>
                <a:lnTo>
                  <a:pt x="0" y="0"/>
                </a:lnTo>
                <a:close/>
              </a:path>
            </a:pathLst>
          </a:custGeom>
          <a:gradFill>
            <a:gsLst>
              <a:gs pos="0">
                <a:schemeClr val="accent1">
                  <a:lumMod val="5000"/>
                  <a:lumOff val="95000"/>
                </a:schemeClr>
              </a:gs>
              <a:gs pos="100000">
                <a:schemeClr val="bg2">
                  <a:alpha val="24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2" name="Title Placeholder 1"/>
          <p:cNvSpPr>
            <a:spLocks noGrp="1"/>
          </p:cNvSpPr>
          <p:nvPr>
            <p:ph type="title"/>
          </p:nvPr>
        </p:nvSpPr>
        <p:spPr>
          <a:xfrm>
            <a:off x="340922" y="304035"/>
            <a:ext cx="10922823" cy="57175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40923" y="1560373"/>
            <a:ext cx="11464682" cy="46245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327942" y="6554918"/>
            <a:ext cx="687779" cy="226832"/>
          </a:xfrm>
          <a:prstGeom prst="rect">
            <a:avLst/>
          </a:prstGeom>
        </p:spPr>
        <p:txBody>
          <a:bodyPr vert="horz" lIns="91440" tIns="45720" rIns="91440" bIns="45720" rtlCol="0" anchor="ctr"/>
          <a:lstStyle>
            <a:lvl1pPr algn="l">
              <a:defRPr sz="800" b="0" i="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fld id="{E58ADEC3-0995-564F-BB65-635A8EDE9170}" type="slidenum">
              <a:rPr lang="en-US" smtClean="0"/>
              <a:pPr/>
              <a:t>‹#›</a:t>
            </a:fld>
            <a:endParaRPr lang="en-US" dirty="0"/>
          </a:p>
        </p:txBody>
      </p:sp>
      <p:sp>
        <p:nvSpPr>
          <p:cNvPr id="9" name="TextBox 8"/>
          <p:cNvSpPr txBox="1"/>
          <p:nvPr userDrawn="1"/>
        </p:nvSpPr>
        <p:spPr>
          <a:xfrm>
            <a:off x="3950662" y="6545224"/>
            <a:ext cx="7386452" cy="215444"/>
          </a:xfrm>
          <a:prstGeom prst="rect">
            <a:avLst/>
          </a:prstGeom>
          <a:noFill/>
        </p:spPr>
        <p:txBody>
          <a:bodyPr wrap="square" rtlCol="0">
            <a:spAutoFit/>
          </a:bodyPr>
          <a:lstStyle/>
          <a:p>
            <a:pPr algn="r"/>
            <a:r>
              <a:rPr lang="en-US" sz="800" b="1" kern="0" cap="all" spc="200" baseline="0" dirty="0">
                <a:solidFill>
                  <a:schemeClr val="tx2"/>
                </a:solidFill>
                <a:latin typeface="Calibri" panose="020F0502020204030204" pitchFamily="34" charset="0"/>
                <a:ea typeface="Arial" charset="0"/>
                <a:cs typeface="Calibri" panose="020F0502020204030204" pitchFamily="34" charset="0"/>
              </a:rPr>
              <a:t>Innovative Health Plans Built Around you.</a:t>
            </a:r>
            <a:endParaRPr lang="en-US" sz="800" b="1" i="0" kern="0" cap="all" spc="200" baseline="0" dirty="0">
              <a:solidFill>
                <a:schemeClr val="tx2"/>
              </a:solidFill>
              <a:latin typeface="Calibri" panose="020F0502020204030204" pitchFamily="34" charset="0"/>
              <a:ea typeface="Georgia" charset="0"/>
              <a:cs typeface="Calibri" panose="020F0502020204030204" pitchFamily="34" charset="0"/>
            </a:endParaRPr>
          </a:p>
        </p:txBody>
      </p:sp>
      <p:pic>
        <p:nvPicPr>
          <p:cNvPr id="10" name="Picture 9"/>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1435593" y="6531777"/>
            <a:ext cx="329362" cy="251814"/>
          </a:xfrm>
          <a:prstGeom prst="rect">
            <a:avLst/>
          </a:prstGeom>
        </p:spPr>
      </p:pic>
      <p:sp>
        <p:nvSpPr>
          <p:cNvPr id="18" name="Freeform 17">
            <a:extLst>
              <a:ext uri="{FF2B5EF4-FFF2-40B4-BE49-F238E27FC236}">
                <a16:creationId xmlns:a16="http://schemas.microsoft.com/office/drawing/2014/main" id="{E030E49F-DEB9-214C-A490-3C4F3C520ECC}"/>
              </a:ext>
            </a:extLst>
          </p:cNvPr>
          <p:cNvSpPr/>
          <p:nvPr userDrawn="1"/>
        </p:nvSpPr>
        <p:spPr>
          <a:xfrm>
            <a:off x="10550088" y="6351"/>
            <a:ext cx="1645920" cy="742950"/>
          </a:xfrm>
          <a:custGeom>
            <a:avLst/>
            <a:gdLst>
              <a:gd name="connsiteX0" fmla="*/ 0 w 1817313"/>
              <a:gd name="connsiteY0" fmla="*/ 0 h 862687"/>
              <a:gd name="connsiteX1" fmla="*/ 1693007 w 1817313"/>
              <a:gd name="connsiteY1" fmla="*/ 0 h 862687"/>
              <a:gd name="connsiteX2" fmla="*/ 1743997 w 1817313"/>
              <a:gd name="connsiteY2" fmla="*/ 90270 h 862687"/>
              <a:gd name="connsiteX3" fmla="*/ 1745443 w 1817313"/>
              <a:gd name="connsiteY3" fmla="*/ 635774 h 862687"/>
              <a:gd name="connsiteX4" fmla="*/ 538197 w 1817313"/>
              <a:gd name="connsiteY4" fmla="*/ 647045 h 862687"/>
              <a:gd name="connsiteX5" fmla="*/ 27020 w 1817313"/>
              <a:gd name="connsiteY5" fmla="*/ 83556 h 862687"/>
              <a:gd name="connsiteX6" fmla="*/ 0 w 1817313"/>
              <a:gd name="connsiteY6" fmla="*/ 0 h 862687"/>
              <a:gd name="connsiteX0" fmla="*/ 0 w 1817313"/>
              <a:gd name="connsiteY0" fmla="*/ 0 h 862687"/>
              <a:gd name="connsiteX1" fmla="*/ 1693007 w 1817313"/>
              <a:gd name="connsiteY1" fmla="*/ 0 h 862687"/>
              <a:gd name="connsiteX2" fmla="*/ 1743997 w 1817313"/>
              <a:gd name="connsiteY2" fmla="*/ 90270 h 862687"/>
              <a:gd name="connsiteX3" fmla="*/ 1745443 w 1817313"/>
              <a:gd name="connsiteY3" fmla="*/ 635774 h 862687"/>
              <a:gd name="connsiteX4" fmla="*/ 538197 w 1817313"/>
              <a:gd name="connsiteY4" fmla="*/ 647045 h 862687"/>
              <a:gd name="connsiteX5" fmla="*/ 27020 w 1817313"/>
              <a:gd name="connsiteY5" fmla="*/ 83556 h 862687"/>
              <a:gd name="connsiteX6" fmla="*/ 91440 w 1817313"/>
              <a:gd name="connsiteY6" fmla="*/ 91440 h 862687"/>
              <a:gd name="connsiteX0" fmla="*/ 1666753 w 1791059"/>
              <a:gd name="connsiteY0" fmla="*/ 0 h 862687"/>
              <a:gd name="connsiteX1" fmla="*/ 1717743 w 1791059"/>
              <a:gd name="connsiteY1" fmla="*/ 90270 h 862687"/>
              <a:gd name="connsiteX2" fmla="*/ 1719189 w 1791059"/>
              <a:gd name="connsiteY2" fmla="*/ 635774 h 862687"/>
              <a:gd name="connsiteX3" fmla="*/ 511943 w 1791059"/>
              <a:gd name="connsiteY3" fmla="*/ 647045 h 862687"/>
              <a:gd name="connsiteX4" fmla="*/ 766 w 1791059"/>
              <a:gd name="connsiteY4" fmla="*/ 83556 h 862687"/>
              <a:gd name="connsiteX5" fmla="*/ 65186 w 1791059"/>
              <a:gd name="connsiteY5" fmla="*/ 91440 h 862687"/>
              <a:gd name="connsiteX0" fmla="*/ 1717743 w 1791059"/>
              <a:gd name="connsiteY0" fmla="*/ 17335 h 789752"/>
              <a:gd name="connsiteX1" fmla="*/ 1719189 w 1791059"/>
              <a:gd name="connsiteY1" fmla="*/ 562839 h 789752"/>
              <a:gd name="connsiteX2" fmla="*/ 511943 w 1791059"/>
              <a:gd name="connsiteY2" fmla="*/ 574110 h 789752"/>
              <a:gd name="connsiteX3" fmla="*/ 766 w 1791059"/>
              <a:gd name="connsiteY3" fmla="*/ 10621 h 789752"/>
              <a:gd name="connsiteX4" fmla="*/ 65186 w 1791059"/>
              <a:gd name="connsiteY4" fmla="*/ 18505 h 789752"/>
              <a:gd name="connsiteX0" fmla="*/ 1716977 w 1790293"/>
              <a:gd name="connsiteY0" fmla="*/ 6714 h 779131"/>
              <a:gd name="connsiteX1" fmla="*/ 1718423 w 1790293"/>
              <a:gd name="connsiteY1" fmla="*/ 552218 h 779131"/>
              <a:gd name="connsiteX2" fmla="*/ 511177 w 1790293"/>
              <a:gd name="connsiteY2" fmla="*/ 563489 h 779131"/>
              <a:gd name="connsiteX3" fmla="*/ 0 w 1790293"/>
              <a:gd name="connsiteY3" fmla="*/ 0 h 779131"/>
            </a:gdLst>
            <a:ahLst/>
            <a:cxnLst>
              <a:cxn ang="0">
                <a:pos x="connsiteX0" y="connsiteY0"/>
              </a:cxn>
              <a:cxn ang="0">
                <a:pos x="connsiteX1" y="connsiteY1"/>
              </a:cxn>
              <a:cxn ang="0">
                <a:pos x="connsiteX2" y="connsiteY2"/>
              </a:cxn>
              <a:cxn ang="0">
                <a:pos x="connsiteX3" y="connsiteY3"/>
              </a:cxn>
            </a:cxnLst>
            <a:rect l="l" t="t" r="r" b="b"/>
            <a:pathLst>
              <a:path w="1790293" h="779131">
                <a:moveTo>
                  <a:pt x="1716977" y="6714"/>
                </a:moveTo>
                <a:cubicBezTo>
                  <a:pt x="1810491" y="203008"/>
                  <a:pt x="1818379" y="400843"/>
                  <a:pt x="1718423" y="552218"/>
                </a:cubicBezTo>
                <a:cubicBezTo>
                  <a:pt x="1521586" y="850311"/>
                  <a:pt x="981084" y="855357"/>
                  <a:pt x="511177" y="563489"/>
                </a:cubicBezTo>
                <a:cubicBezTo>
                  <a:pt x="263374" y="409575"/>
                  <a:pt x="84688" y="203827"/>
                  <a:pt x="0" y="0"/>
                </a:cubicBezTo>
              </a:path>
            </a:pathLst>
          </a:custGeom>
          <a:noFill/>
          <a:ln w="6350">
            <a:solidFill>
              <a:schemeClr val="accent5">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1" name="Freeform 30">
            <a:extLst>
              <a:ext uri="{FF2B5EF4-FFF2-40B4-BE49-F238E27FC236}">
                <a16:creationId xmlns:a16="http://schemas.microsoft.com/office/drawing/2014/main" id="{C723093E-D5EA-2748-9EC2-0E8E47747F93}"/>
              </a:ext>
            </a:extLst>
          </p:cNvPr>
          <p:cNvSpPr/>
          <p:nvPr userDrawn="1"/>
        </p:nvSpPr>
        <p:spPr>
          <a:xfrm>
            <a:off x="-1" y="-1"/>
            <a:ext cx="11435593" cy="1302057"/>
          </a:xfrm>
          <a:custGeom>
            <a:avLst/>
            <a:gdLst>
              <a:gd name="connsiteX0" fmla="*/ 0 w 12023172"/>
              <a:gd name="connsiteY0" fmla="*/ 0 h 1508847"/>
              <a:gd name="connsiteX1" fmla="*/ 11743615 w 12023172"/>
              <a:gd name="connsiteY1" fmla="*/ 0 h 1508847"/>
              <a:gd name="connsiteX2" fmla="*/ 11781244 w 12023172"/>
              <a:gd name="connsiteY2" fmla="*/ 25932 h 1508847"/>
              <a:gd name="connsiteX3" fmla="*/ 12022872 w 12023172"/>
              <a:gd name="connsiteY3" fmla="*/ 400732 h 1508847"/>
              <a:gd name="connsiteX4" fmla="*/ 3725636 w 12023172"/>
              <a:gd name="connsiteY4" fmla="*/ 1455615 h 1508847"/>
              <a:gd name="connsiteX5" fmla="*/ 165489 w 12023172"/>
              <a:gd name="connsiteY5" fmla="*/ 1141362 h 1508847"/>
              <a:gd name="connsiteX6" fmla="*/ 0 w 12023172"/>
              <a:gd name="connsiteY6" fmla="*/ 1118379 h 1508847"/>
              <a:gd name="connsiteX7" fmla="*/ 0 w 12023172"/>
              <a:gd name="connsiteY7" fmla="*/ 0 h 1508847"/>
              <a:gd name="connsiteX0" fmla="*/ 11743615 w 12023172"/>
              <a:gd name="connsiteY0" fmla="*/ 0 h 1508847"/>
              <a:gd name="connsiteX1" fmla="*/ 11781244 w 12023172"/>
              <a:gd name="connsiteY1" fmla="*/ 25932 h 1508847"/>
              <a:gd name="connsiteX2" fmla="*/ 12022872 w 12023172"/>
              <a:gd name="connsiteY2" fmla="*/ 400732 h 1508847"/>
              <a:gd name="connsiteX3" fmla="*/ 3725636 w 12023172"/>
              <a:gd name="connsiteY3" fmla="*/ 1455615 h 1508847"/>
              <a:gd name="connsiteX4" fmla="*/ 165489 w 12023172"/>
              <a:gd name="connsiteY4" fmla="*/ 1141362 h 1508847"/>
              <a:gd name="connsiteX5" fmla="*/ 0 w 12023172"/>
              <a:gd name="connsiteY5" fmla="*/ 1118379 h 1508847"/>
              <a:gd name="connsiteX6" fmla="*/ 0 w 12023172"/>
              <a:gd name="connsiteY6" fmla="*/ 0 h 1508847"/>
              <a:gd name="connsiteX7" fmla="*/ 11835055 w 12023172"/>
              <a:gd name="connsiteY7" fmla="*/ 91440 h 1508847"/>
              <a:gd name="connsiteX0" fmla="*/ 11743615 w 12023172"/>
              <a:gd name="connsiteY0" fmla="*/ 0 h 1508847"/>
              <a:gd name="connsiteX1" fmla="*/ 11781244 w 12023172"/>
              <a:gd name="connsiteY1" fmla="*/ 25932 h 1508847"/>
              <a:gd name="connsiteX2" fmla="*/ 12022872 w 12023172"/>
              <a:gd name="connsiteY2" fmla="*/ 400732 h 1508847"/>
              <a:gd name="connsiteX3" fmla="*/ 3725636 w 12023172"/>
              <a:gd name="connsiteY3" fmla="*/ 1455615 h 1508847"/>
              <a:gd name="connsiteX4" fmla="*/ 165489 w 12023172"/>
              <a:gd name="connsiteY4" fmla="*/ 1141362 h 1508847"/>
              <a:gd name="connsiteX5" fmla="*/ 0 w 12023172"/>
              <a:gd name="connsiteY5" fmla="*/ 1118379 h 1508847"/>
              <a:gd name="connsiteX6" fmla="*/ 0 w 12023172"/>
              <a:gd name="connsiteY6" fmla="*/ 0 h 1508847"/>
              <a:gd name="connsiteX0" fmla="*/ 11743615 w 12022872"/>
              <a:gd name="connsiteY0" fmla="*/ 0 h 1508847"/>
              <a:gd name="connsiteX1" fmla="*/ 12022872 w 12022872"/>
              <a:gd name="connsiteY1" fmla="*/ 400732 h 1508847"/>
              <a:gd name="connsiteX2" fmla="*/ 3725636 w 12022872"/>
              <a:gd name="connsiteY2" fmla="*/ 1455615 h 1508847"/>
              <a:gd name="connsiteX3" fmla="*/ 165489 w 12022872"/>
              <a:gd name="connsiteY3" fmla="*/ 1141362 h 1508847"/>
              <a:gd name="connsiteX4" fmla="*/ 0 w 12022872"/>
              <a:gd name="connsiteY4" fmla="*/ 1118379 h 1508847"/>
              <a:gd name="connsiteX5" fmla="*/ 0 w 12022872"/>
              <a:gd name="connsiteY5" fmla="*/ 0 h 1508847"/>
              <a:gd name="connsiteX0" fmla="*/ 12022872 w 12022872"/>
              <a:gd name="connsiteY0" fmla="*/ 400732 h 1508847"/>
              <a:gd name="connsiteX1" fmla="*/ 3725636 w 12022872"/>
              <a:gd name="connsiteY1" fmla="*/ 1455615 h 1508847"/>
              <a:gd name="connsiteX2" fmla="*/ 165489 w 12022872"/>
              <a:gd name="connsiteY2" fmla="*/ 1141362 h 1508847"/>
              <a:gd name="connsiteX3" fmla="*/ 0 w 12022872"/>
              <a:gd name="connsiteY3" fmla="*/ 1118379 h 1508847"/>
              <a:gd name="connsiteX4" fmla="*/ 0 w 12022872"/>
              <a:gd name="connsiteY4" fmla="*/ 0 h 1508847"/>
              <a:gd name="connsiteX0" fmla="*/ 12022872 w 12022872"/>
              <a:gd name="connsiteY0" fmla="*/ 0 h 1108115"/>
              <a:gd name="connsiteX1" fmla="*/ 3725636 w 12022872"/>
              <a:gd name="connsiteY1" fmla="*/ 1054883 h 1108115"/>
              <a:gd name="connsiteX2" fmla="*/ 165489 w 12022872"/>
              <a:gd name="connsiteY2" fmla="*/ 740630 h 1108115"/>
              <a:gd name="connsiteX3" fmla="*/ 0 w 12022872"/>
              <a:gd name="connsiteY3" fmla="*/ 717647 h 1108115"/>
            </a:gdLst>
            <a:ahLst/>
            <a:cxnLst>
              <a:cxn ang="0">
                <a:pos x="connsiteX0" y="connsiteY0"/>
              </a:cxn>
              <a:cxn ang="0">
                <a:pos x="connsiteX1" y="connsiteY1"/>
              </a:cxn>
              <a:cxn ang="0">
                <a:pos x="connsiteX2" y="connsiteY2"/>
              </a:cxn>
              <a:cxn ang="0">
                <a:pos x="connsiteX3" y="connsiteY3"/>
              </a:cxn>
            </a:cxnLst>
            <a:rect l="l" t="t" r="r" b="b"/>
            <a:pathLst>
              <a:path w="12022872" h="1108115">
                <a:moveTo>
                  <a:pt x="12022872" y="0"/>
                </a:moveTo>
                <a:cubicBezTo>
                  <a:pt x="11984422" y="800779"/>
                  <a:pt x="8269623" y="1273066"/>
                  <a:pt x="3725636" y="1054883"/>
                </a:cubicBezTo>
                <a:cubicBezTo>
                  <a:pt x="2447640" y="993519"/>
                  <a:pt x="1240165" y="884073"/>
                  <a:pt x="165489" y="740630"/>
                </a:cubicBezTo>
                <a:lnTo>
                  <a:pt x="0" y="717647"/>
                </a:lnTo>
              </a:path>
            </a:pathLst>
          </a:custGeom>
          <a:noFill/>
          <a:ln w="63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15BE3C8B-96B1-DB4E-9604-7D475D4CFCF3}"/>
              </a:ext>
            </a:extLst>
          </p:cNvPr>
          <p:cNvSpPr/>
          <p:nvPr userDrawn="1"/>
        </p:nvSpPr>
        <p:spPr>
          <a:xfrm>
            <a:off x="-3" y="798377"/>
            <a:ext cx="12192004" cy="545791"/>
          </a:xfrm>
          <a:custGeom>
            <a:avLst/>
            <a:gdLst>
              <a:gd name="connsiteX0" fmla="*/ 5591580 w 12192003"/>
              <a:gd name="connsiteY0" fmla="*/ 0 h 2903220"/>
              <a:gd name="connsiteX1" fmla="*/ 11947723 w 12192003"/>
              <a:gd name="connsiteY1" fmla="*/ 528251 h 2903220"/>
              <a:gd name="connsiteX2" fmla="*/ 12192003 w 12192003"/>
              <a:gd name="connsiteY2" fmla="*/ 583032 h 2903220"/>
              <a:gd name="connsiteX3" fmla="*/ 12192003 w 12192003"/>
              <a:gd name="connsiteY3" fmla="*/ 2320188 h 2903220"/>
              <a:gd name="connsiteX4" fmla="*/ 11947723 w 12192003"/>
              <a:gd name="connsiteY4" fmla="*/ 2374969 h 2903220"/>
              <a:gd name="connsiteX5" fmla="*/ 5591580 w 12192003"/>
              <a:gd name="connsiteY5" fmla="*/ 2903220 h 2903220"/>
              <a:gd name="connsiteX6" fmla="*/ 53143 w 12192003"/>
              <a:gd name="connsiteY6" fmla="*/ 2526118 h 2903220"/>
              <a:gd name="connsiteX7" fmla="*/ 0 w 12192003"/>
              <a:gd name="connsiteY7" fmla="*/ 2517189 h 2903220"/>
              <a:gd name="connsiteX8" fmla="*/ 0 w 12192003"/>
              <a:gd name="connsiteY8" fmla="*/ 386031 h 2903220"/>
              <a:gd name="connsiteX9" fmla="*/ 53143 w 12192003"/>
              <a:gd name="connsiteY9" fmla="*/ 377102 h 2903220"/>
              <a:gd name="connsiteX10" fmla="*/ 5591580 w 12192003"/>
              <a:gd name="connsiteY10" fmla="*/ 0 h 2903220"/>
              <a:gd name="connsiteX0" fmla="*/ 0 w 12192003"/>
              <a:gd name="connsiteY0" fmla="*/ 2517189 h 2903220"/>
              <a:gd name="connsiteX1" fmla="*/ 0 w 12192003"/>
              <a:gd name="connsiteY1" fmla="*/ 386031 h 2903220"/>
              <a:gd name="connsiteX2" fmla="*/ 53143 w 12192003"/>
              <a:gd name="connsiteY2" fmla="*/ 377102 h 2903220"/>
              <a:gd name="connsiteX3" fmla="*/ 5591580 w 12192003"/>
              <a:gd name="connsiteY3" fmla="*/ 0 h 2903220"/>
              <a:gd name="connsiteX4" fmla="*/ 11947723 w 12192003"/>
              <a:gd name="connsiteY4" fmla="*/ 528251 h 2903220"/>
              <a:gd name="connsiteX5" fmla="*/ 12192003 w 12192003"/>
              <a:gd name="connsiteY5" fmla="*/ 583032 h 2903220"/>
              <a:gd name="connsiteX6" fmla="*/ 12192003 w 12192003"/>
              <a:gd name="connsiteY6" fmla="*/ 2320188 h 2903220"/>
              <a:gd name="connsiteX7" fmla="*/ 11947723 w 12192003"/>
              <a:gd name="connsiteY7" fmla="*/ 2374969 h 2903220"/>
              <a:gd name="connsiteX8" fmla="*/ 5591580 w 12192003"/>
              <a:gd name="connsiteY8" fmla="*/ 2903220 h 2903220"/>
              <a:gd name="connsiteX9" fmla="*/ 53143 w 12192003"/>
              <a:gd name="connsiteY9" fmla="*/ 2526118 h 2903220"/>
              <a:gd name="connsiteX10" fmla="*/ 91440 w 12192003"/>
              <a:gd name="connsiteY10" fmla="*/ 2608629 h 2903220"/>
              <a:gd name="connsiteX0" fmla="*/ 0 w 12192003"/>
              <a:gd name="connsiteY0" fmla="*/ 2517189 h 2903220"/>
              <a:gd name="connsiteX1" fmla="*/ 0 w 12192003"/>
              <a:gd name="connsiteY1" fmla="*/ 386031 h 2903220"/>
              <a:gd name="connsiteX2" fmla="*/ 53143 w 12192003"/>
              <a:gd name="connsiteY2" fmla="*/ 377102 h 2903220"/>
              <a:gd name="connsiteX3" fmla="*/ 5591580 w 12192003"/>
              <a:gd name="connsiteY3" fmla="*/ 0 h 2903220"/>
              <a:gd name="connsiteX4" fmla="*/ 10823174 w 12192003"/>
              <a:gd name="connsiteY4" fmla="*/ 54449 h 2903220"/>
              <a:gd name="connsiteX5" fmla="*/ 11947723 w 12192003"/>
              <a:gd name="connsiteY5" fmla="*/ 528251 h 2903220"/>
              <a:gd name="connsiteX6" fmla="*/ 12192003 w 12192003"/>
              <a:gd name="connsiteY6" fmla="*/ 583032 h 2903220"/>
              <a:gd name="connsiteX7" fmla="*/ 12192003 w 12192003"/>
              <a:gd name="connsiteY7" fmla="*/ 2320188 h 2903220"/>
              <a:gd name="connsiteX8" fmla="*/ 11947723 w 12192003"/>
              <a:gd name="connsiteY8" fmla="*/ 2374969 h 2903220"/>
              <a:gd name="connsiteX9" fmla="*/ 5591580 w 12192003"/>
              <a:gd name="connsiteY9" fmla="*/ 2903220 h 2903220"/>
              <a:gd name="connsiteX10" fmla="*/ 53143 w 12192003"/>
              <a:gd name="connsiteY10" fmla="*/ 2526118 h 2903220"/>
              <a:gd name="connsiteX11" fmla="*/ 91440 w 12192003"/>
              <a:gd name="connsiteY11" fmla="*/ 2608629 h 2903220"/>
              <a:gd name="connsiteX0" fmla="*/ 0 w 12192003"/>
              <a:gd name="connsiteY0" fmla="*/ 386031 h 2903220"/>
              <a:gd name="connsiteX1" fmla="*/ 53143 w 12192003"/>
              <a:gd name="connsiteY1" fmla="*/ 377102 h 2903220"/>
              <a:gd name="connsiteX2" fmla="*/ 5591580 w 12192003"/>
              <a:gd name="connsiteY2" fmla="*/ 0 h 2903220"/>
              <a:gd name="connsiteX3" fmla="*/ 10823174 w 12192003"/>
              <a:gd name="connsiteY3" fmla="*/ 54449 h 2903220"/>
              <a:gd name="connsiteX4" fmla="*/ 11947723 w 12192003"/>
              <a:gd name="connsiteY4" fmla="*/ 528251 h 2903220"/>
              <a:gd name="connsiteX5" fmla="*/ 12192003 w 12192003"/>
              <a:gd name="connsiteY5" fmla="*/ 583032 h 2903220"/>
              <a:gd name="connsiteX6" fmla="*/ 12192003 w 12192003"/>
              <a:gd name="connsiteY6" fmla="*/ 2320188 h 2903220"/>
              <a:gd name="connsiteX7" fmla="*/ 11947723 w 12192003"/>
              <a:gd name="connsiteY7" fmla="*/ 2374969 h 2903220"/>
              <a:gd name="connsiteX8" fmla="*/ 5591580 w 12192003"/>
              <a:gd name="connsiteY8" fmla="*/ 2903220 h 2903220"/>
              <a:gd name="connsiteX9" fmla="*/ 53143 w 12192003"/>
              <a:gd name="connsiteY9" fmla="*/ 2526118 h 2903220"/>
              <a:gd name="connsiteX10" fmla="*/ 91440 w 12192003"/>
              <a:gd name="connsiteY10" fmla="*/ 2608629 h 2903220"/>
              <a:gd name="connsiteX0" fmla="*/ 0 w 12192003"/>
              <a:gd name="connsiteY0" fmla="*/ 386031 h 2903220"/>
              <a:gd name="connsiteX1" fmla="*/ 5591580 w 12192003"/>
              <a:gd name="connsiteY1" fmla="*/ 0 h 2903220"/>
              <a:gd name="connsiteX2" fmla="*/ 10823174 w 12192003"/>
              <a:gd name="connsiteY2" fmla="*/ 54449 h 2903220"/>
              <a:gd name="connsiteX3" fmla="*/ 11947723 w 12192003"/>
              <a:gd name="connsiteY3" fmla="*/ 528251 h 2903220"/>
              <a:gd name="connsiteX4" fmla="*/ 12192003 w 12192003"/>
              <a:gd name="connsiteY4" fmla="*/ 583032 h 2903220"/>
              <a:gd name="connsiteX5" fmla="*/ 12192003 w 12192003"/>
              <a:gd name="connsiteY5" fmla="*/ 2320188 h 2903220"/>
              <a:gd name="connsiteX6" fmla="*/ 11947723 w 12192003"/>
              <a:gd name="connsiteY6" fmla="*/ 2374969 h 2903220"/>
              <a:gd name="connsiteX7" fmla="*/ 5591580 w 12192003"/>
              <a:gd name="connsiteY7" fmla="*/ 2903220 h 2903220"/>
              <a:gd name="connsiteX8" fmla="*/ 53143 w 12192003"/>
              <a:gd name="connsiteY8" fmla="*/ 2526118 h 2903220"/>
              <a:gd name="connsiteX9" fmla="*/ 91440 w 12192003"/>
              <a:gd name="connsiteY9" fmla="*/ 2608629 h 2903220"/>
              <a:gd name="connsiteX0" fmla="*/ 5541900 w 12142323"/>
              <a:gd name="connsiteY0" fmla="*/ 0 h 2903220"/>
              <a:gd name="connsiteX1" fmla="*/ 10773494 w 12142323"/>
              <a:gd name="connsiteY1" fmla="*/ 54449 h 2903220"/>
              <a:gd name="connsiteX2" fmla="*/ 11898043 w 12142323"/>
              <a:gd name="connsiteY2" fmla="*/ 528251 h 2903220"/>
              <a:gd name="connsiteX3" fmla="*/ 12142323 w 12142323"/>
              <a:gd name="connsiteY3" fmla="*/ 583032 h 2903220"/>
              <a:gd name="connsiteX4" fmla="*/ 12142323 w 12142323"/>
              <a:gd name="connsiteY4" fmla="*/ 2320188 h 2903220"/>
              <a:gd name="connsiteX5" fmla="*/ 11898043 w 12142323"/>
              <a:gd name="connsiteY5" fmla="*/ 2374969 h 2903220"/>
              <a:gd name="connsiteX6" fmla="*/ 5541900 w 12142323"/>
              <a:gd name="connsiteY6" fmla="*/ 2903220 h 2903220"/>
              <a:gd name="connsiteX7" fmla="*/ 3463 w 12142323"/>
              <a:gd name="connsiteY7" fmla="*/ 2526118 h 2903220"/>
              <a:gd name="connsiteX8" fmla="*/ 41760 w 12142323"/>
              <a:gd name="connsiteY8" fmla="*/ 2608629 h 2903220"/>
              <a:gd name="connsiteX0" fmla="*/ 5538437 w 12138860"/>
              <a:gd name="connsiteY0" fmla="*/ 0 h 2903220"/>
              <a:gd name="connsiteX1" fmla="*/ 10770031 w 12138860"/>
              <a:gd name="connsiteY1" fmla="*/ 54449 h 2903220"/>
              <a:gd name="connsiteX2" fmla="*/ 11894580 w 12138860"/>
              <a:gd name="connsiteY2" fmla="*/ 528251 h 2903220"/>
              <a:gd name="connsiteX3" fmla="*/ 12138860 w 12138860"/>
              <a:gd name="connsiteY3" fmla="*/ 583032 h 2903220"/>
              <a:gd name="connsiteX4" fmla="*/ 12138860 w 12138860"/>
              <a:gd name="connsiteY4" fmla="*/ 2320188 h 2903220"/>
              <a:gd name="connsiteX5" fmla="*/ 11894580 w 12138860"/>
              <a:gd name="connsiteY5" fmla="*/ 2374969 h 2903220"/>
              <a:gd name="connsiteX6" fmla="*/ 5538437 w 12138860"/>
              <a:gd name="connsiteY6" fmla="*/ 2903220 h 2903220"/>
              <a:gd name="connsiteX7" fmla="*/ 0 w 12138860"/>
              <a:gd name="connsiteY7" fmla="*/ 2526118 h 2903220"/>
              <a:gd name="connsiteX0" fmla="*/ 10770031 w 12138860"/>
              <a:gd name="connsiteY0" fmla="*/ 0 h 2848771"/>
              <a:gd name="connsiteX1" fmla="*/ 11894580 w 12138860"/>
              <a:gd name="connsiteY1" fmla="*/ 473802 h 2848771"/>
              <a:gd name="connsiteX2" fmla="*/ 12138860 w 12138860"/>
              <a:gd name="connsiteY2" fmla="*/ 528583 h 2848771"/>
              <a:gd name="connsiteX3" fmla="*/ 12138860 w 12138860"/>
              <a:gd name="connsiteY3" fmla="*/ 2265739 h 2848771"/>
              <a:gd name="connsiteX4" fmla="*/ 11894580 w 12138860"/>
              <a:gd name="connsiteY4" fmla="*/ 2320520 h 2848771"/>
              <a:gd name="connsiteX5" fmla="*/ 5538437 w 12138860"/>
              <a:gd name="connsiteY5" fmla="*/ 2848771 h 2848771"/>
              <a:gd name="connsiteX6" fmla="*/ 0 w 12138860"/>
              <a:gd name="connsiteY6" fmla="*/ 2471669 h 2848771"/>
              <a:gd name="connsiteX0" fmla="*/ 11894580 w 12138860"/>
              <a:gd name="connsiteY0" fmla="*/ 0 h 2374969"/>
              <a:gd name="connsiteX1" fmla="*/ 12138860 w 12138860"/>
              <a:gd name="connsiteY1" fmla="*/ 54781 h 2374969"/>
              <a:gd name="connsiteX2" fmla="*/ 12138860 w 12138860"/>
              <a:gd name="connsiteY2" fmla="*/ 1791937 h 2374969"/>
              <a:gd name="connsiteX3" fmla="*/ 11894580 w 12138860"/>
              <a:gd name="connsiteY3" fmla="*/ 1846718 h 2374969"/>
              <a:gd name="connsiteX4" fmla="*/ 5538437 w 12138860"/>
              <a:gd name="connsiteY4" fmla="*/ 2374969 h 2374969"/>
              <a:gd name="connsiteX5" fmla="*/ 0 w 12138860"/>
              <a:gd name="connsiteY5" fmla="*/ 1997867 h 2374969"/>
              <a:gd name="connsiteX0" fmla="*/ 12138860 w 12138860"/>
              <a:gd name="connsiteY0" fmla="*/ 0 h 2320188"/>
              <a:gd name="connsiteX1" fmla="*/ 12138860 w 12138860"/>
              <a:gd name="connsiteY1" fmla="*/ 1737156 h 2320188"/>
              <a:gd name="connsiteX2" fmla="*/ 11894580 w 12138860"/>
              <a:gd name="connsiteY2" fmla="*/ 1791937 h 2320188"/>
              <a:gd name="connsiteX3" fmla="*/ 5538437 w 12138860"/>
              <a:gd name="connsiteY3" fmla="*/ 2320188 h 2320188"/>
              <a:gd name="connsiteX4" fmla="*/ 0 w 12138860"/>
              <a:gd name="connsiteY4" fmla="*/ 1943086 h 2320188"/>
              <a:gd name="connsiteX0" fmla="*/ 12138860 w 12138860"/>
              <a:gd name="connsiteY0" fmla="*/ 0 h 583032"/>
              <a:gd name="connsiteX1" fmla="*/ 11894580 w 12138860"/>
              <a:gd name="connsiteY1" fmla="*/ 54781 h 583032"/>
              <a:gd name="connsiteX2" fmla="*/ 5538437 w 12138860"/>
              <a:gd name="connsiteY2" fmla="*/ 583032 h 583032"/>
              <a:gd name="connsiteX3" fmla="*/ 0 w 12138860"/>
              <a:gd name="connsiteY3" fmla="*/ 205930 h 583032"/>
            </a:gdLst>
            <a:ahLst/>
            <a:cxnLst>
              <a:cxn ang="0">
                <a:pos x="connsiteX0" y="connsiteY0"/>
              </a:cxn>
              <a:cxn ang="0">
                <a:pos x="connsiteX1" y="connsiteY1"/>
              </a:cxn>
              <a:cxn ang="0">
                <a:pos x="connsiteX2" y="connsiteY2"/>
              </a:cxn>
              <a:cxn ang="0">
                <a:pos x="connsiteX3" y="connsiteY3"/>
              </a:cxn>
            </a:cxnLst>
            <a:rect l="l" t="t" r="r" b="b"/>
            <a:pathLst>
              <a:path w="12138860" h="583032">
                <a:moveTo>
                  <a:pt x="12138860" y="0"/>
                </a:moveTo>
                <a:lnTo>
                  <a:pt x="11894580" y="54781"/>
                </a:lnTo>
                <a:cubicBezTo>
                  <a:pt x="10383776" y="377397"/>
                  <a:pt x="8097374" y="583032"/>
                  <a:pt x="5538437" y="583032"/>
                </a:cubicBezTo>
                <a:cubicBezTo>
                  <a:pt x="3405989" y="583032"/>
                  <a:pt x="1462803" y="440230"/>
                  <a:pt x="0" y="205930"/>
                </a:cubicBezTo>
              </a:path>
            </a:pathLst>
          </a:custGeom>
          <a:noFill/>
          <a:ln w="63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4" name="Freeform 43">
            <a:extLst>
              <a:ext uri="{FF2B5EF4-FFF2-40B4-BE49-F238E27FC236}">
                <a16:creationId xmlns:a16="http://schemas.microsoft.com/office/drawing/2014/main" id="{3C426FAC-DF75-1141-BD2A-14A8F7ADF789}"/>
              </a:ext>
            </a:extLst>
          </p:cNvPr>
          <p:cNvSpPr/>
          <p:nvPr userDrawn="1"/>
        </p:nvSpPr>
        <p:spPr>
          <a:xfrm>
            <a:off x="10382596" y="0"/>
            <a:ext cx="1620984" cy="862689"/>
          </a:xfrm>
          <a:custGeom>
            <a:avLst/>
            <a:gdLst>
              <a:gd name="connsiteX0" fmla="*/ 0 w 1817313"/>
              <a:gd name="connsiteY0" fmla="*/ 0 h 862687"/>
              <a:gd name="connsiteX1" fmla="*/ 1693007 w 1817313"/>
              <a:gd name="connsiteY1" fmla="*/ 0 h 862687"/>
              <a:gd name="connsiteX2" fmla="*/ 1743997 w 1817313"/>
              <a:gd name="connsiteY2" fmla="*/ 90270 h 862687"/>
              <a:gd name="connsiteX3" fmla="*/ 1745443 w 1817313"/>
              <a:gd name="connsiteY3" fmla="*/ 635774 h 862687"/>
              <a:gd name="connsiteX4" fmla="*/ 538197 w 1817313"/>
              <a:gd name="connsiteY4" fmla="*/ 647045 h 862687"/>
              <a:gd name="connsiteX5" fmla="*/ 27020 w 1817313"/>
              <a:gd name="connsiteY5" fmla="*/ 83556 h 862687"/>
              <a:gd name="connsiteX6" fmla="*/ 0 w 1817313"/>
              <a:gd name="connsiteY6" fmla="*/ 0 h 862687"/>
              <a:gd name="connsiteX0" fmla="*/ 0 w 1817313"/>
              <a:gd name="connsiteY0" fmla="*/ 0 h 862687"/>
              <a:gd name="connsiteX1" fmla="*/ 1693007 w 1817313"/>
              <a:gd name="connsiteY1" fmla="*/ 0 h 862687"/>
              <a:gd name="connsiteX2" fmla="*/ 1743997 w 1817313"/>
              <a:gd name="connsiteY2" fmla="*/ 90270 h 862687"/>
              <a:gd name="connsiteX3" fmla="*/ 1745443 w 1817313"/>
              <a:gd name="connsiteY3" fmla="*/ 635774 h 862687"/>
              <a:gd name="connsiteX4" fmla="*/ 538197 w 1817313"/>
              <a:gd name="connsiteY4" fmla="*/ 647045 h 862687"/>
              <a:gd name="connsiteX5" fmla="*/ 27020 w 1817313"/>
              <a:gd name="connsiteY5" fmla="*/ 83556 h 862687"/>
              <a:gd name="connsiteX6" fmla="*/ 91440 w 1817313"/>
              <a:gd name="connsiteY6" fmla="*/ 91440 h 862687"/>
              <a:gd name="connsiteX0" fmla="*/ 1666753 w 1791059"/>
              <a:gd name="connsiteY0" fmla="*/ 0 h 862687"/>
              <a:gd name="connsiteX1" fmla="*/ 1717743 w 1791059"/>
              <a:gd name="connsiteY1" fmla="*/ 90270 h 862687"/>
              <a:gd name="connsiteX2" fmla="*/ 1719189 w 1791059"/>
              <a:gd name="connsiteY2" fmla="*/ 635774 h 862687"/>
              <a:gd name="connsiteX3" fmla="*/ 511943 w 1791059"/>
              <a:gd name="connsiteY3" fmla="*/ 647045 h 862687"/>
              <a:gd name="connsiteX4" fmla="*/ 766 w 1791059"/>
              <a:gd name="connsiteY4" fmla="*/ 83556 h 862687"/>
              <a:gd name="connsiteX5" fmla="*/ 65186 w 1791059"/>
              <a:gd name="connsiteY5" fmla="*/ 91440 h 862687"/>
              <a:gd name="connsiteX0" fmla="*/ 1717743 w 1791059"/>
              <a:gd name="connsiteY0" fmla="*/ 17335 h 789752"/>
              <a:gd name="connsiteX1" fmla="*/ 1719189 w 1791059"/>
              <a:gd name="connsiteY1" fmla="*/ 562839 h 789752"/>
              <a:gd name="connsiteX2" fmla="*/ 511943 w 1791059"/>
              <a:gd name="connsiteY2" fmla="*/ 574110 h 789752"/>
              <a:gd name="connsiteX3" fmla="*/ 766 w 1791059"/>
              <a:gd name="connsiteY3" fmla="*/ 10621 h 789752"/>
              <a:gd name="connsiteX4" fmla="*/ 65186 w 1791059"/>
              <a:gd name="connsiteY4" fmla="*/ 18505 h 789752"/>
              <a:gd name="connsiteX0" fmla="*/ 1716977 w 1790293"/>
              <a:gd name="connsiteY0" fmla="*/ 6714 h 779131"/>
              <a:gd name="connsiteX1" fmla="*/ 1718423 w 1790293"/>
              <a:gd name="connsiteY1" fmla="*/ 552218 h 779131"/>
              <a:gd name="connsiteX2" fmla="*/ 511177 w 1790293"/>
              <a:gd name="connsiteY2" fmla="*/ 563489 h 779131"/>
              <a:gd name="connsiteX3" fmla="*/ 0 w 1790293"/>
              <a:gd name="connsiteY3" fmla="*/ 0 h 779131"/>
            </a:gdLst>
            <a:ahLst/>
            <a:cxnLst>
              <a:cxn ang="0">
                <a:pos x="connsiteX0" y="connsiteY0"/>
              </a:cxn>
              <a:cxn ang="0">
                <a:pos x="connsiteX1" y="connsiteY1"/>
              </a:cxn>
              <a:cxn ang="0">
                <a:pos x="connsiteX2" y="connsiteY2"/>
              </a:cxn>
              <a:cxn ang="0">
                <a:pos x="connsiteX3" y="connsiteY3"/>
              </a:cxn>
            </a:cxnLst>
            <a:rect l="l" t="t" r="r" b="b"/>
            <a:pathLst>
              <a:path w="1790293" h="779131">
                <a:moveTo>
                  <a:pt x="1716977" y="6714"/>
                </a:moveTo>
                <a:cubicBezTo>
                  <a:pt x="1810491" y="203008"/>
                  <a:pt x="1818379" y="400843"/>
                  <a:pt x="1718423" y="552218"/>
                </a:cubicBezTo>
                <a:cubicBezTo>
                  <a:pt x="1521586" y="850311"/>
                  <a:pt x="981084" y="855357"/>
                  <a:pt x="511177" y="563489"/>
                </a:cubicBezTo>
                <a:cubicBezTo>
                  <a:pt x="263374" y="409575"/>
                  <a:pt x="84688" y="203827"/>
                  <a:pt x="0" y="0"/>
                </a:cubicBezTo>
              </a:path>
            </a:pathLst>
          </a:custGeom>
          <a:noFill/>
          <a:ln w="6350">
            <a:solidFill>
              <a:schemeClr val="accent2">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7" name="Rectangle 46">
            <a:extLst>
              <a:ext uri="{FF2B5EF4-FFF2-40B4-BE49-F238E27FC236}">
                <a16:creationId xmlns:a16="http://schemas.microsoft.com/office/drawing/2014/main" id="{36A6688A-B023-DB4D-BA25-5E892814CBB5}"/>
              </a:ext>
            </a:extLst>
          </p:cNvPr>
          <p:cNvSpPr/>
          <p:nvPr userDrawn="1"/>
        </p:nvSpPr>
        <p:spPr>
          <a:xfrm>
            <a:off x="0" y="0"/>
            <a:ext cx="121920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cs typeface="Calibri" panose="020F0502020204030204" pitchFamily="34" charset="0"/>
            </a:endParaRPr>
          </a:p>
        </p:txBody>
      </p:sp>
      <p:sp>
        <p:nvSpPr>
          <p:cNvPr id="48" name="Freeform 47">
            <a:extLst>
              <a:ext uri="{FF2B5EF4-FFF2-40B4-BE49-F238E27FC236}">
                <a16:creationId xmlns:a16="http://schemas.microsoft.com/office/drawing/2014/main" id="{5B624B80-7776-AE4B-8203-25F976BA5382}"/>
              </a:ext>
            </a:extLst>
          </p:cNvPr>
          <p:cNvSpPr/>
          <p:nvPr userDrawn="1"/>
        </p:nvSpPr>
        <p:spPr>
          <a:xfrm>
            <a:off x="0" y="6282685"/>
            <a:ext cx="12192004" cy="152537"/>
          </a:xfrm>
          <a:custGeom>
            <a:avLst/>
            <a:gdLst>
              <a:gd name="connsiteX0" fmla="*/ 5591580 w 12192003"/>
              <a:gd name="connsiteY0" fmla="*/ 0 h 2903220"/>
              <a:gd name="connsiteX1" fmla="*/ 11947723 w 12192003"/>
              <a:gd name="connsiteY1" fmla="*/ 528251 h 2903220"/>
              <a:gd name="connsiteX2" fmla="*/ 12192003 w 12192003"/>
              <a:gd name="connsiteY2" fmla="*/ 583032 h 2903220"/>
              <a:gd name="connsiteX3" fmla="*/ 12192003 w 12192003"/>
              <a:gd name="connsiteY3" fmla="*/ 2320188 h 2903220"/>
              <a:gd name="connsiteX4" fmla="*/ 11947723 w 12192003"/>
              <a:gd name="connsiteY4" fmla="*/ 2374969 h 2903220"/>
              <a:gd name="connsiteX5" fmla="*/ 5591580 w 12192003"/>
              <a:gd name="connsiteY5" fmla="*/ 2903220 h 2903220"/>
              <a:gd name="connsiteX6" fmla="*/ 53143 w 12192003"/>
              <a:gd name="connsiteY6" fmla="*/ 2526118 h 2903220"/>
              <a:gd name="connsiteX7" fmla="*/ 0 w 12192003"/>
              <a:gd name="connsiteY7" fmla="*/ 2517189 h 2903220"/>
              <a:gd name="connsiteX8" fmla="*/ 0 w 12192003"/>
              <a:gd name="connsiteY8" fmla="*/ 386031 h 2903220"/>
              <a:gd name="connsiteX9" fmla="*/ 53143 w 12192003"/>
              <a:gd name="connsiteY9" fmla="*/ 377102 h 2903220"/>
              <a:gd name="connsiteX10" fmla="*/ 5591580 w 12192003"/>
              <a:gd name="connsiteY10" fmla="*/ 0 h 2903220"/>
              <a:gd name="connsiteX0" fmla="*/ 0 w 12192003"/>
              <a:gd name="connsiteY0" fmla="*/ 2517189 h 2903220"/>
              <a:gd name="connsiteX1" fmla="*/ 0 w 12192003"/>
              <a:gd name="connsiteY1" fmla="*/ 386031 h 2903220"/>
              <a:gd name="connsiteX2" fmla="*/ 53143 w 12192003"/>
              <a:gd name="connsiteY2" fmla="*/ 377102 h 2903220"/>
              <a:gd name="connsiteX3" fmla="*/ 5591580 w 12192003"/>
              <a:gd name="connsiteY3" fmla="*/ 0 h 2903220"/>
              <a:gd name="connsiteX4" fmla="*/ 11947723 w 12192003"/>
              <a:gd name="connsiteY4" fmla="*/ 528251 h 2903220"/>
              <a:gd name="connsiteX5" fmla="*/ 12192003 w 12192003"/>
              <a:gd name="connsiteY5" fmla="*/ 583032 h 2903220"/>
              <a:gd name="connsiteX6" fmla="*/ 12192003 w 12192003"/>
              <a:gd name="connsiteY6" fmla="*/ 2320188 h 2903220"/>
              <a:gd name="connsiteX7" fmla="*/ 11947723 w 12192003"/>
              <a:gd name="connsiteY7" fmla="*/ 2374969 h 2903220"/>
              <a:gd name="connsiteX8" fmla="*/ 5591580 w 12192003"/>
              <a:gd name="connsiteY8" fmla="*/ 2903220 h 2903220"/>
              <a:gd name="connsiteX9" fmla="*/ 53143 w 12192003"/>
              <a:gd name="connsiteY9" fmla="*/ 2526118 h 2903220"/>
              <a:gd name="connsiteX10" fmla="*/ 91440 w 12192003"/>
              <a:gd name="connsiteY10" fmla="*/ 2608629 h 2903220"/>
              <a:gd name="connsiteX0" fmla="*/ 0 w 12192003"/>
              <a:gd name="connsiteY0" fmla="*/ 2517189 h 2903220"/>
              <a:gd name="connsiteX1" fmla="*/ 0 w 12192003"/>
              <a:gd name="connsiteY1" fmla="*/ 386031 h 2903220"/>
              <a:gd name="connsiteX2" fmla="*/ 53143 w 12192003"/>
              <a:gd name="connsiteY2" fmla="*/ 377102 h 2903220"/>
              <a:gd name="connsiteX3" fmla="*/ 5591580 w 12192003"/>
              <a:gd name="connsiteY3" fmla="*/ 0 h 2903220"/>
              <a:gd name="connsiteX4" fmla="*/ 10823174 w 12192003"/>
              <a:gd name="connsiteY4" fmla="*/ 54449 h 2903220"/>
              <a:gd name="connsiteX5" fmla="*/ 11947723 w 12192003"/>
              <a:gd name="connsiteY5" fmla="*/ 528251 h 2903220"/>
              <a:gd name="connsiteX6" fmla="*/ 12192003 w 12192003"/>
              <a:gd name="connsiteY6" fmla="*/ 583032 h 2903220"/>
              <a:gd name="connsiteX7" fmla="*/ 12192003 w 12192003"/>
              <a:gd name="connsiteY7" fmla="*/ 2320188 h 2903220"/>
              <a:gd name="connsiteX8" fmla="*/ 11947723 w 12192003"/>
              <a:gd name="connsiteY8" fmla="*/ 2374969 h 2903220"/>
              <a:gd name="connsiteX9" fmla="*/ 5591580 w 12192003"/>
              <a:gd name="connsiteY9" fmla="*/ 2903220 h 2903220"/>
              <a:gd name="connsiteX10" fmla="*/ 53143 w 12192003"/>
              <a:gd name="connsiteY10" fmla="*/ 2526118 h 2903220"/>
              <a:gd name="connsiteX11" fmla="*/ 91440 w 12192003"/>
              <a:gd name="connsiteY11" fmla="*/ 2608629 h 2903220"/>
              <a:gd name="connsiteX0" fmla="*/ 0 w 12192003"/>
              <a:gd name="connsiteY0" fmla="*/ 386031 h 2903220"/>
              <a:gd name="connsiteX1" fmla="*/ 53143 w 12192003"/>
              <a:gd name="connsiteY1" fmla="*/ 377102 h 2903220"/>
              <a:gd name="connsiteX2" fmla="*/ 5591580 w 12192003"/>
              <a:gd name="connsiteY2" fmla="*/ 0 h 2903220"/>
              <a:gd name="connsiteX3" fmla="*/ 10823174 w 12192003"/>
              <a:gd name="connsiteY3" fmla="*/ 54449 h 2903220"/>
              <a:gd name="connsiteX4" fmla="*/ 11947723 w 12192003"/>
              <a:gd name="connsiteY4" fmla="*/ 528251 h 2903220"/>
              <a:gd name="connsiteX5" fmla="*/ 12192003 w 12192003"/>
              <a:gd name="connsiteY5" fmla="*/ 583032 h 2903220"/>
              <a:gd name="connsiteX6" fmla="*/ 12192003 w 12192003"/>
              <a:gd name="connsiteY6" fmla="*/ 2320188 h 2903220"/>
              <a:gd name="connsiteX7" fmla="*/ 11947723 w 12192003"/>
              <a:gd name="connsiteY7" fmla="*/ 2374969 h 2903220"/>
              <a:gd name="connsiteX8" fmla="*/ 5591580 w 12192003"/>
              <a:gd name="connsiteY8" fmla="*/ 2903220 h 2903220"/>
              <a:gd name="connsiteX9" fmla="*/ 53143 w 12192003"/>
              <a:gd name="connsiteY9" fmla="*/ 2526118 h 2903220"/>
              <a:gd name="connsiteX10" fmla="*/ 91440 w 12192003"/>
              <a:gd name="connsiteY10" fmla="*/ 2608629 h 2903220"/>
              <a:gd name="connsiteX0" fmla="*/ 0 w 12192003"/>
              <a:gd name="connsiteY0" fmla="*/ 386031 h 2903220"/>
              <a:gd name="connsiteX1" fmla="*/ 5591580 w 12192003"/>
              <a:gd name="connsiteY1" fmla="*/ 0 h 2903220"/>
              <a:gd name="connsiteX2" fmla="*/ 10823174 w 12192003"/>
              <a:gd name="connsiteY2" fmla="*/ 54449 h 2903220"/>
              <a:gd name="connsiteX3" fmla="*/ 11947723 w 12192003"/>
              <a:gd name="connsiteY3" fmla="*/ 528251 h 2903220"/>
              <a:gd name="connsiteX4" fmla="*/ 12192003 w 12192003"/>
              <a:gd name="connsiteY4" fmla="*/ 583032 h 2903220"/>
              <a:gd name="connsiteX5" fmla="*/ 12192003 w 12192003"/>
              <a:gd name="connsiteY5" fmla="*/ 2320188 h 2903220"/>
              <a:gd name="connsiteX6" fmla="*/ 11947723 w 12192003"/>
              <a:gd name="connsiteY6" fmla="*/ 2374969 h 2903220"/>
              <a:gd name="connsiteX7" fmla="*/ 5591580 w 12192003"/>
              <a:gd name="connsiteY7" fmla="*/ 2903220 h 2903220"/>
              <a:gd name="connsiteX8" fmla="*/ 53143 w 12192003"/>
              <a:gd name="connsiteY8" fmla="*/ 2526118 h 2903220"/>
              <a:gd name="connsiteX9" fmla="*/ 91440 w 12192003"/>
              <a:gd name="connsiteY9" fmla="*/ 2608629 h 2903220"/>
              <a:gd name="connsiteX0" fmla="*/ 5541900 w 12142323"/>
              <a:gd name="connsiteY0" fmla="*/ 0 h 2903220"/>
              <a:gd name="connsiteX1" fmla="*/ 10773494 w 12142323"/>
              <a:gd name="connsiteY1" fmla="*/ 54449 h 2903220"/>
              <a:gd name="connsiteX2" fmla="*/ 11898043 w 12142323"/>
              <a:gd name="connsiteY2" fmla="*/ 528251 h 2903220"/>
              <a:gd name="connsiteX3" fmla="*/ 12142323 w 12142323"/>
              <a:gd name="connsiteY3" fmla="*/ 583032 h 2903220"/>
              <a:gd name="connsiteX4" fmla="*/ 12142323 w 12142323"/>
              <a:gd name="connsiteY4" fmla="*/ 2320188 h 2903220"/>
              <a:gd name="connsiteX5" fmla="*/ 11898043 w 12142323"/>
              <a:gd name="connsiteY5" fmla="*/ 2374969 h 2903220"/>
              <a:gd name="connsiteX6" fmla="*/ 5541900 w 12142323"/>
              <a:gd name="connsiteY6" fmla="*/ 2903220 h 2903220"/>
              <a:gd name="connsiteX7" fmla="*/ 3463 w 12142323"/>
              <a:gd name="connsiteY7" fmla="*/ 2526118 h 2903220"/>
              <a:gd name="connsiteX8" fmla="*/ 41760 w 12142323"/>
              <a:gd name="connsiteY8" fmla="*/ 2608629 h 2903220"/>
              <a:gd name="connsiteX0" fmla="*/ 5538437 w 12138860"/>
              <a:gd name="connsiteY0" fmla="*/ 0 h 2903220"/>
              <a:gd name="connsiteX1" fmla="*/ 10770031 w 12138860"/>
              <a:gd name="connsiteY1" fmla="*/ 54449 h 2903220"/>
              <a:gd name="connsiteX2" fmla="*/ 11894580 w 12138860"/>
              <a:gd name="connsiteY2" fmla="*/ 528251 h 2903220"/>
              <a:gd name="connsiteX3" fmla="*/ 12138860 w 12138860"/>
              <a:gd name="connsiteY3" fmla="*/ 583032 h 2903220"/>
              <a:gd name="connsiteX4" fmla="*/ 12138860 w 12138860"/>
              <a:gd name="connsiteY4" fmla="*/ 2320188 h 2903220"/>
              <a:gd name="connsiteX5" fmla="*/ 11894580 w 12138860"/>
              <a:gd name="connsiteY5" fmla="*/ 2374969 h 2903220"/>
              <a:gd name="connsiteX6" fmla="*/ 5538437 w 12138860"/>
              <a:gd name="connsiteY6" fmla="*/ 2903220 h 2903220"/>
              <a:gd name="connsiteX7" fmla="*/ 0 w 12138860"/>
              <a:gd name="connsiteY7" fmla="*/ 2526118 h 2903220"/>
              <a:gd name="connsiteX0" fmla="*/ 10770031 w 12138860"/>
              <a:gd name="connsiteY0" fmla="*/ 0 h 2848771"/>
              <a:gd name="connsiteX1" fmla="*/ 11894580 w 12138860"/>
              <a:gd name="connsiteY1" fmla="*/ 473802 h 2848771"/>
              <a:gd name="connsiteX2" fmla="*/ 12138860 w 12138860"/>
              <a:gd name="connsiteY2" fmla="*/ 528583 h 2848771"/>
              <a:gd name="connsiteX3" fmla="*/ 12138860 w 12138860"/>
              <a:gd name="connsiteY3" fmla="*/ 2265739 h 2848771"/>
              <a:gd name="connsiteX4" fmla="*/ 11894580 w 12138860"/>
              <a:gd name="connsiteY4" fmla="*/ 2320520 h 2848771"/>
              <a:gd name="connsiteX5" fmla="*/ 5538437 w 12138860"/>
              <a:gd name="connsiteY5" fmla="*/ 2848771 h 2848771"/>
              <a:gd name="connsiteX6" fmla="*/ 0 w 12138860"/>
              <a:gd name="connsiteY6" fmla="*/ 2471669 h 2848771"/>
              <a:gd name="connsiteX0" fmla="*/ 11894580 w 12138860"/>
              <a:gd name="connsiteY0" fmla="*/ 0 h 2374969"/>
              <a:gd name="connsiteX1" fmla="*/ 12138860 w 12138860"/>
              <a:gd name="connsiteY1" fmla="*/ 54781 h 2374969"/>
              <a:gd name="connsiteX2" fmla="*/ 12138860 w 12138860"/>
              <a:gd name="connsiteY2" fmla="*/ 1791937 h 2374969"/>
              <a:gd name="connsiteX3" fmla="*/ 11894580 w 12138860"/>
              <a:gd name="connsiteY3" fmla="*/ 1846718 h 2374969"/>
              <a:gd name="connsiteX4" fmla="*/ 5538437 w 12138860"/>
              <a:gd name="connsiteY4" fmla="*/ 2374969 h 2374969"/>
              <a:gd name="connsiteX5" fmla="*/ 0 w 12138860"/>
              <a:gd name="connsiteY5" fmla="*/ 1997867 h 2374969"/>
              <a:gd name="connsiteX0" fmla="*/ 12138860 w 12138860"/>
              <a:gd name="connsiteY0" fmla="*/ 0 h 2320188"/>
              <a:gd name="connsiteX1" fmla="*/ 12138860 w 12138860"/>
              <a:gd name="connsiteY1" fmla="*/ 1737156 h 2320188"/>
              <a:gd name="connsiteX2" fmla="*/ 11894580 w 12138860"/>
              <a:gd name="connsiteY2" fmla="*/ 1791937 h 2320188"/>
              <a:gd name="connsiteX3" fmla="*/ 5538437 w 12138860"/>
              <a:gd name="connsiteY3" fmla="*/ 2320188 h 2320188"/>
              <a:gd name="connsiteX4" fmla="*/ 0 w 12138860"/>
              <a:gd name="connsiteY4" fmla="*/ 1943086 h 2320188"/>
              <a:gd name="connsiteX0" fmla="*/ 12138860 w 12138860"/>
              <a:gd name="connsiteY0" fmla="*/ 0 h 583032"/>
              <a:gd name="connsiteX1" fmla="*/ 11894580 w 12138860"/>
              <a:gd name="connsiteY1" fmla="*/ 54781 h 583032"/>
              <a:gd name="connsiteX2" fmla="*/ 5538437 w 12138860"/>
              <a:gd name="connsiteY2" fmla="*/ 583032 h 583032"/>
              <a:gd name="connsiteX3" fmla="*/ 0 w 12138860"/>
              <a:gd name="connsiteY3" fmla="*/ 205930 h 583032"/>
            </a:gdLst>
            <a:ahLst/>
            <a:cxnLst>
              <a:cxn ang="0">
                <a:pos x="connsiteX0" y="connsiteY0"/>
              </a:cxn>
              <a:cxn ang="0">
                <a:pos x="connsiteX1" y="connsiteY1"/>
              </a:cxn>
              <a:cxn ang="0">
                <a:pos x="connsiteX2" y="connsiteY2"/>
              </a:cxn>
              <a:cxn ang="0">
                <a:pos x="connsiteX3" y="connsiteY3"/>
              </a:cxn>
            </a:cxnLst>
            <a:rect l="l" t="t" r="r" b="b"/>
            <a:pathLst>
              <a:path w="12138860" h="583032">
                <a:moveTo>
                  <a:pt x="12138860" y="0"/>
                </a:moveTo>
                <a:lnTo>
                  <a:pt x="11894580" y="54781"/>
                </a:lnTo>
                <a:cubicBezTo>
                  <a:pt x="10383776" y="377397"/>
                  <a:pt x="8097374" y="583032"/>
                  <a:pt x="5538437" y="583032"/>
                </a:cubicBezTo>
                <a:cubicBezTo>
                  <a:pt x="3405989" y="583032"/>
                  <a:pt x="1462803" y="440230"/>
                  <a:pt x="0" y="205930"/>
                </a:cubicBezTo>
              </a:path>
            </a:pathLst>
          </a:custGeom>
          <a:noFill/>
          <a:ln w="6350">
            <a:solidFill>
              <a:schemeClr val="accent1">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1AE7245E-B5F2-F747-8E16-8A3E398DC16C}"/>
              </a:ext>
            </a:extLst>
          </p:cNvPr>
          <p:cNvSpPr/>
          <p:nvPr userDrawn="1"/>
        </p:nvSpPr>
        <p:spPr>
          <a:xfrm flipV="1">
            <a:off x="-22738" y="6401790"/>
            <a:ext cx="12192004" cy="45719"/>
          </a:xfrm>
          <a:custGeom>
            <a:avLst/>
            <a:gdLst>
              <a:gd name="connsiteX0" fmla="*/ 5591580 w 12192003"/>
              <a:gd name="connsiteY0" fmla="*/ 0 h 2903220"/>
              <a:gd name="connsiteX1" fmla="*/ 11947723 w 12192003"/>
              <a:gd name="connsiteY1" fmla="*/ 528251 h 2903220"/>
              <a:gd name="connsiteX2" fmla="*/ 12192003 w 12192003"/>
              <a:gd name="connsiteY2" fmla="*/ 583032 h 2903220"/>
              <a:gd name="connsiteX3" fmla="*/ 12192003 w 12192003"/>
              <a:gd name="connsiteY3" fmla="*/ 2320188 h 2903220"/>
              <a:gd name="connsiteX4" fmla="*/ 11947723 w 12192003"/>
              <a:gd name="connsiteY4" fmla="*/ 2374969 h 2903220"/>
              <a:gd name="connsiteX5" fmla="*/ 5591580 w 12192003"/>
              <a:gd name="connsiteY5" fmla="*/ 2903220 h 2903220"/>
              <a:gd name="connsiteX6" fmla="*/ 53143 w 12192003"/>
              <a:gd name="connsiteY6" fmla="*/ 2526118 h 2903220"/>
              <a:gd name="connsiteX7" fmla="*/ 0 w 12192003"/>
              <a:gd name="connsiteY7" fmla="*/ 2517189 h 2903220"/>
              <a:gd name="connsiteX8" fmla="*/ 0 w 12192003"/>
              <a:gd name="connsiteY8" fmla="*/ 386031 h 2903220"/>
              <a:gd name="connsiteX9" fmla="*/ 53143 w 12192003"/>
              <a:gd name="connsiteY9" fmla="*/ 377102 h 2903220"/>
              <a:gd name="connsiteX10" fmla="*/ 5591580 w 12192003"/>
              <a:gd name="connsiteY10" fmla="*/ 0 h 2903220"/>
              <a:gd name="connsiteX0" fmla="*/ 0 w 12192003"/>
              <a:gd name="connsiteY0" fmla="*/ 2517189 h 2903220"/>
              <a:gd name="connsiteX1" fmla="*/ 0 w 12192003"/>
              <a:gd name="connsiteY1" fmla="*/ 386031 h 2903220"/>
              <a:gd name="connsiteX2" fmla="*/ 53143 w 12192003"/>
              <a:gd name="connsiteY2" fmla="*/ 377102 h 2903220"/>
              <a:gd name="connsiteX3" fmla="*/ 5591580 w 12192003"/>
              <a:gd name="connsiteY3" fmla="*/ 0 h 2903220"/>
              <a:gd name="connsiteX4" fmla="*/ 11947723 w 12192003"/>
              <a:gd name="connsiteY4" fmla="*/ 528251 h 2903220"/>
              <a:gd name="connsiteX5" fmla="*/ 12192003 w 12192003"/>
              <a:gd name="connsiteY5" fmla="*/ 583032 h 2903220"/>
              <a:gd name="connsiteX6" fmla="*/ 12192003 w 12192003"/>
              <a:gd name="connsiteY6" fmla="*/ 2320188 h 2903220"/>
              <a:gd name="connsiteX7" fmla="*/ 11947723 w 12192003"/>
              <a:gd name="connsiteY7" fmla="*/ 2374969 h 2903220"/>
              <a:gd name="connsiteX8" fmla="*/ 5591580 w 12192003"/>
              <a:gd name="connsiteY8" fmla="*/ 2903220 h 2903220"/>
              <a:gd name="connsiteX9" fmla="*/ 53143 w 12192003"/>
              <a:gd name="connsiteY9" fmla="*/ 2526118 h 2903220"/>
              <a:gd name="connsiteX10" fmla="*/ 91440 w 12192003"/>
              <a:gd name="connsiteY10" fmla="*/ 2608629 h 2903220"/>
              <a:gd name="connsiteX0" fmla="*/ 0 w 12192003"/>
              <a:gd name="connsiteY0" fmla="*/ 2517189 h 2903220"/>
              <a:gd name="connsiteX1" fmla="*/ 0 w 12192003"/>
              <a:gd name="connsiteY1" fmla="*/ 386031 h 2903220"/>
              <a:gd name="connsiteX2" fmla="*/ 53143 w 12192003"/>
              <a:gd name="connsiteY2" fmla="*/ 377102 h 2903220"/>
              <a:gd name="connsiteX3" fmla="*/ 5591580 w 12192003"/>
              <a:gd name="connsiteY3" fmla="*/ 0 h 2903220"/>
              <a:gd name="connsiteX4" fmla="*/ 10823174 w 12192003"/>
              <a:gd name="connsiteY4" fmla="*/ 54449 h 2903220"/>
              <a:gd name="connsiteX5" fmla="*/ 11947723 w 12192003"/>
              <a:gd name="connsiteY5" fmla="*/ 528251 h 2903220"/>
              <a:gd name="connsiteX6" fmla="*/ 12192003 w 12192003"/>
              <a:gd name="connsiteY6" fmla="*/ 583032 h 2903220"/>
              <a:gd name="connsiteX7" fmla="*/ 12192003 w 12192003"/>
              <a:gd name="connsiteY7" fmla="*/ 2320188 h 2903220"/>
              <a:gd name="connsiteX8" fmla="*/ 11947723 w 12192003"/>
              <a:gd name="connsiteY8" fmla="*/ 2374969 h 2903220"/>
              <a:gd name="connsiteX9" fmla="*/ 5591580 w 12192003"/>
              <a:gd name="connsiteY9" fmla="*/ 2903220 h 2903220"/>
              <a:gd name="connsiteX10" fmla="*/ 53143 w 12192003"/>
              <a:gd name="connsiteY10" fmla="*/ 2526118 h 2903220"/>
              <a:gd name="connsiteX11" fmla="*/ 91440 w 12192003"/>
              <a:gd name="connsiteY11" fmla="*/ 2608629 h 2903220"/>
              <a:gd name="connsiteX0" fmla="*/ 0 w 12192003"/>
              <a:gd name="connsiteY0" fmla="*/ 386031 h 2903220"/>
              <a:gd name="connsiteX1" fmla="*/ 53143 w 12192003"/>
              <a:gd name="connsiteY1" fmla="*/ 377102 h 2903220"/>
              <a:gd name="connsiteX2" fmla="*/ 5591580 w 12192003"/>
              <a:gd name="connsiteY2" fmla="*/ 0 h 2903220"/>
              <a:gd name="connsiteX3" fmla="*/ 10823174 w 12192003"/>
              <a:gd name="connsiteY3" fmla="*/ 54449 h 2903220"/>
              <a:gd name="connsiteX4" fmla="*/ 11947723 w 12192003"/>
              <a:gd name="connsiteY4" fmla="*/ 528251 h 2903220"/>
              <a:gd name="connsiteX5" fmla="*/ 12192003 w 12192003"/>
              <a:gd name="connsiteY5" fmla="*/ 583032 h 2903220"/>
              <a:gd name="connsiteX6" fmla="*/ 12192003 w 12192003"/>
              <a:gd name="connsiteY6" fmla="*/ 2320188 h 2903220"/>
              <a:gd name="connsiteX7" fmla="*/ 11947723 w 12192003"/>
              <a:gd name="connsiteY7" fmla="*/ 2374969 h 2903220"/>
              <a:gd name="connsiteX8" fmla="*/ 5591580 w 12192003"/>
              <a:gd name="connsiteY8" fmla="*/ 2903220 h 2903220"/>
              <a:gd name="connsiteX9" fmla="*/ 53143 w 12192003"/>
              <a:gd name="connsiteY9" fmla="*/ 2526118 h 2903220"/>
              <a:gd name="connsiteX10" fmla="*/ 91440 w 12192003"/>
              <a:gd name="connsiteY10" fmla="*/ 2608629 h 2903220"/>
              <a:gd name="connsiteX0" fmla="*/ 0 w 12192003"/>
              <a:gd name="connsiteY0" fmla="*/ 386031 h 2903220"/>
              <a:gd name="connsiteX1" fmla="*/ 5591580 w 12192003"/>
              <a:gd name="connsiteY1" fmla="*/ 0 h 2903220"/>
              <a:gd name="connsiteX2" fmla="*/ 10823174 w 12192003"/>
              <a:gd name="connsiteY2" fmla="*/ 54449 h 2903220"/>
              <a:gd name="connsiteX3" fmla="*/ 11947723 w 12192003"/>
              <a:gd name="connsiteY3" fmla="*/ 528251 h 2903220"/>
              <a:gd name="connsiteX4" fmla="*/ 12192003 w 12192003"/>
              <a:gd name="connsiteY4" fmla="*/ 583032 h 2903220"/>
              <a:gd name="connsiteX5" fmla="*/ 12192003 w 12192003"/>
              <a:gd name="connsiteY5" fmla="*/ 2320188 h 2903220"/>
              <a:gd name="connsiteX6" fmla="*/ 11947723 w 12192003"/>
              <a:gd name="connsiteY6" fmla="*/ 2374969 h 2903220"/>
              <a:gd name="connsiteX7" fmla="*/ 5591580 w 12192003"/>
              <a:gd name="connsiteY7" fmla="*/ 2903220 h 2903220"/>
              <a:gd name="connsiteX8" fmla="*/ 53143 w 12192003"/>
              <a:gd name="connsiteY8" fmla="*/ 2526118 h 2903220"/>
              <a:gd name="connsiteX9" fmla="*/ 91440 w 12192003"/>
              <a:gd name="connsiteY9" fmla="*/ 2608629 h 2903220"/>
              <a:gd name="connsiteX0" fmla="*/ 5541900 w 12142323"/>
              <a:gd name="connsiteY0" fmla="*/ 0 h 2903220"/>
              <a:gd name="connsiteX1" fmla="*/ 10773494 w 12142323"/>
              <a:gd name="connsiteY1" fmla="*/ 54449 h 2903220"/>
              <a:gd name="connsiteX2" fmla="*/ 11898043 w 12142323"/>
              <a:gd name="connsiteY2" fmla="*/ 528251 h 2903220"/>
              <a:gd name="connsiteX3" fmla="*/ 12142323 w 12142323"/>
              <a:gd name="connsiteY3" fmla="*/ 583032 h 2903220"/>
              <a:gd name="connsiteX4" fmla="*/ 12142323 w 12142323"/>
              <a:gd name="connsiteY4" fmla="*/ 2320188 h 2903220"/>
              <a:gd name="connsiteX5" fmla="*/ 11898043 w 12142323"/>
              <a:gd name="connsiteY5" fmla="*/ 2374969 h 2903220"/>
              <a:gd name="connsiteX6" fmla="*/ 5541900 w 12142323"/>
              <a:gd name="connsiteY6" fmla="*/ 2903220 h 2903220"/>
              <a:gd name="connsiteX7" fmla="*/ 3463 w 12142323"/>
              <a:gd name="connsiteY7" fmla="*/ 2526118 h 2903220"/>
              <a:gd name="connsiteX8" fmla="*/ 41760 w 12142323"/>
              <a:gd name="connsiteY8" fmla="*/ 2608629 h 2903220"/>
              <a:gd name="connsiteX0" fmla="*/ 5538437 w 12138860"/>
              <a:gd name="connsiteY0" fmla="*/ 0 h 2903220"/>
              <a:gd name="connsiteX1" fmla="*/ 10770031 w 12138860"/>
              <a:gd name="connsiteY1" fmla="*/ 54449 h 2903220"/>
              <a:gd name="connsiteX2" fmla="*/ 11894580 w 12138860"/>
              <a:gd name="connsiteY2" fmla="*/ 528251 h 2903220"/>
              <a:gd name="connsiteX3" fmla="*/ 12138860 w 12138860"/>
              <a:gd name="connsiteY3" fmla="*/ 583032 h 2903220"/>
              <a:gd name="connsiteX4" fmla="*/ 12138860 w 12138860"/>
              <a:gd name="connsiteY4" fmla="*/ 2320188 h 2903220"/>
              <a:gd name="connsiteX5" fmla="*/ 11894580 w 12138860"/>
              <a:gd name="connsiteY5" fmla="*/ 2374969 h 2903220"/>
              <a:gd name="connsiteX6" fmla="*/ 5538437 w 12138860"/>
              <a:gd name="connsiteY6" fmla="*/ 2903220 h 2903220"/>
              <a:gd name="connsiteX7" fmla="*/ 0 w 12138860"/>
              <a:gd name="connsiteY7" fmla="*/ 2526118 h 2903220"/>
              <a:gd name="connsiteX0" fmla="*/ 10770031 w 12138860"/>
              <a:gd name="connsiteY0" fmla="*/ 0 h 2848771"/>
              <a:gd name="connsiteX1" fmla="*/ 11894580 w 12138860"/>
              <a:gd name="connsiteY1" fmla="*/ 473802 h 2848771"/>
              <a:gd name="connsiteX2" fmla="*/ 12138860 w 12138860"/>
              <a:gd name="connsiteY2" fmla="*/ 528583 h 2848771"/>
              <a:gd name="connsiteX3" fmla="*/ 12138860 w 12138860"/>
              <a:gd name="connsiteY3" fmla="*/ 2265739 h 2848771"/>
              <a:gd name="connsiteX4" fmla="*/ 11894580 w 12138860"/>
              <a:gd name="connsiteY4" fmla="*/ 2320520 h 2848771"/>
              <a:gd name="connsiteX5" fmla="*/ 5538437 w 12138860"/>
              <a:gd name="connsiteY5" fmla="*/ 2848771 h 2848771"/>
              <a:gd name="connsiteX6" fmla="*/ 0 w 12138860"/>
              <a:gd name="connsiteY6" fmla="*/ 2471669 h 2848771"/>
              <a:gd name="connsiteX0" fmla="*/ 11894580 w 12138860"/>
              <a:gd name="connsiteY0" fmla="*/ 0 h 2374969"/>
              <a:gd name="connsiteX1" fmla="*/ 12138860 w 12138860"/>
              <a:gd name="connsiteY1" fmla="*/ 54781 h 2374969"/>
              <a:gd name="connsiteX2" fmla="*/ 12138860 w 12138860"/>
              <a:gd name="connsiteY2" fmla="*/ 1791937 h 2374969"/>
              <a:gd name="connsiteX3" fmla="*/ 11894580 w 12138860"/>
              <a:gd name="connsiteY3" fmla="*/ 1846718 h 2374969"/>
              <a:gd name="connsiteX4" fmla="*/ 5538437 w 12138860"/>
              <a:gd name="connsiteY4" fmla="*/ 2374969 h 2374969"/>
              <a:gd name="connsiteX5" fmla="*/ 0 w 12138860"/>
              <a:gd name="connsiteY5" fmla="*/ 1997867 h 2374969"/>
              <a:gd name="connsiteX0" fmla="*/ 12138860 w 12138860"/>
              <a:gd name="connsiteY0" fmla="*/ 0 h 2320188"/>
              <a:gd name="connsiteX1" fmla="*/ 12138860 w 12138860"/>
              <a:gd name="connsiteY1" fmla="*/ 1737156 h 2320188"/>
              <a:gd name="connsiteX2" fmla="*/ 11894580 w 12138860"/>
              <a:gd name="connsiteY2" fmla="*/ 1791937 h 2320188"/>
              <a:gd name="connsiteX3" fmla="*/ 5538437 w 12138860"/>
              <a:gd name="connsiteY3" fmla="*/ 2320188 h 2320188"/>
              <a:gd name="connsiteX4" fmla="*/ 0 w 12138860"/>
              <a:gd name="connsiteY4" fmla="*/ 1943086 h 2320188"/>
              <a:gd name="connsiteX0" fmla="*/ 12138860 w 12138860"/>
              <a:gd name="connsiteY0" fmla="*/ 0 h 583032"/>
              <a:gd name="connsiteX1" fmla="*/ 11894580 w 12138860"/>
              <a:gd name="connsiteY1" fmla="*/ 54781 h 583032"/>
              <a:gd name="connsiteX2" fmla="*/ 5538437 w 12138860"/>
              <a:gd name="connsiteY2" fmla="*/ 583032 h 583032"/>
              <a:gd name="connsiteX3" fmla="*/ 0 w 12138860"/>
              <a:gd name="connsiteY3" fmla="*/ 205930 h 583032"/>
            </a:gdLst>
            <a:ahLst/>
            <a:cxnLst>
              <a:cxn ang="0">
                <a:pos x="connsiteX0" y="connsiteY0"/>
              </a:cxn>
              <a:cxn ang="0">
                <a:pos x="connsiteX1" y="connsiteY1"/>
              </a:cxn>
              <a:cxn ang="0">
                <a:pos x="connsiteX2" y="connsiteY2"/>
              </a:cxn>
              <a:cxn ang="0">
                <a:pos x="connsiteX3" y="connsiteY3"/>
              </a:cxn>
            </a:cxnLst>
            <a:rect l="l" t="t" r="r" b="b"/>
            <a:pathLst>
              <a:path w="12138860" h="583032">
                <a:moveTo>
                  <a:pt x="12138860" y="0"/>
                </a:moveTo>
                <a:lnTo>
                  <a:pt x="11894580" y="54781"/>
                </a:lnTo>
                <a:cubicBezTo>
                  <a:pt x="10383776" y="377397"/>
                  <a:pt x="8097374" y="583032"/>
                  <a:pt x="5538437" y="583032"/>
                </a:cubicBezTo>
                <a:cubicBezTo>
                  <a:pt x="3405989" y="583032"/>
                  <a:pt x="1462803" y="440230"/>
                  <a:pt x="0" y="205930"/>
                </a:cubicBezTo>
              </a:path>
            </a:pathLst>
          </a:custGeom>
          <a:noFill/>
          <a:ln w="6350">
            <a:solidFill>
              <a:schemeClr val="tx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44609655"/>
      </p:ext>
    </p:extLst>
  </p:cSld>
  <p:clrMap bg1="lt1" tx1="dk1" bg2="lt2" tx2="dk2" accent1="accent1" accent2="accent2" accent3="accent3" accent4="accent4" accent5="accent5" accent6="accent6" hlink="hlink" folHlink="folHlink"/>
  <p:sldLayoutIdLst>
    <p:sldLayoutId id="2147483661" r:id="rId1"/>
    <p:sldLayoutId id="2147483651" r:id="rId2"/>
    <p:sldLayoutId id="2147483650" r:id="rId3"/>
    <p:sldLayoutId id="2147483660" r:id="rId4"/>
    <p:sldLayoutId id="2147483656" r:id="rId5"/>
    <p:sldLayoutId id="2147483652" r:id="rId6"/>
    <p:sldLayoutId id="2147483657" r:id="rId7"/>
  </p:sldLayoutIdLst>
  <p:hf hdr="0" ftr="0" dt="0"/>
  <p:txStyles>
    <p:titleStyle>
      <a:lvl1pPr algn="l" defTabSz="914400" rtl="0" eaLnBrk="1" latinLnBrk="0" hangingPunct="1">
        <a:lnSpc>
          <a:spcPct val="90000"/>
        </a:lnSpc>
        <a:spcBef>
          <a:spcPct val="0"/>
        </a:spcBef>
        <a:buNone/>
        <a:defRPr sz="3200" b="1" i="0" kern="1200">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defRPr>
      </a:lvl1pPr>
    </p:titleStyle>
    <p:bodyStyle>
      <a:lvl1pPr marL="342900" indent="-228600" algn="l" defTabSz="914400" rtl="0" eaLnBrk="1" latinLnBrk="0" hangingPunct="1">
        <a:lnSpc>
          <a:spcPct val="110000"/>
        </a:lnSpc>
        <a:spcBef>
          <a:spcPts val="1200"/>
        </a:spcBef>
        <a:buClr>
          <a:schemeClr val="accent2"/>
        </a:buClr>
        <a:buFont typeface="Arial" panose="020B0604020202020204" pitchFamily="34" charset="0"/>
        <a:buChar char="•"/>
        <a:tabLst/>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22300" indent="-228600" algn="l" defTabSz="914400" rtl="0" eaLnBrk="1" latinLnBrk="0" hangingPunct="1">
        <a:lnSpc>
          <a:spcPct val="110000"/>
        </a:lnSpc>
        <a:spcBef>
          <a:spcPts val="600"/>
        </a:spcBef>
        <a:buClr>
          <a:schemeClr val="accent2"/>
        </a:buClr>
        <a:buFont typeface="System Font Regular"/>
        <a:buChar char="-"/>
        <a:tabLst/>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indent="-228600" algn="l" defTabSz="914400" rtl="0" eaLnBrk="1" latinLnBrk="0" hangingPunct="1">
        <a:lnSpc>
          <a:spcPct val="110000"/>
        </a:lnSpc>
        <a:spcBef>
          <a:spcPts val="600"/>
        </a:spcBef>
        <a:buClr>
          <a:schemeClr val="accent2"/>
        </a:buClr>
        <a:buFont typeface="Arial" panose="020B0604020202020204" pitchFamily="34" charset="0"/>
        <a:buChar char="•"/>
        <a:tabLs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193800" indent="-215900" algn="l" defTabSz="914400" rtl="0" eaLnBrk="1" latinLnBrk="0" hangingPunct="1">
        <a:lnSpc>
          <a:spcPct val="110000"/>
        </a:lnSpc>
        <a:spcBef>
          <a:spcPts val="600"/>
        </a:spcBef>
        <a:buClr>
          <a:schemeClr val="accent2"/>
        </a:buClr>
        <a:buFont typeface="System Font Regular"/>
        <a:buChar char="-"/>
        <a:tabLst/>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485900" indent="-215900" algn="l" defTabSz="914400" rtl="0" eaLnBrk="1" latinLnBrk="0" hangingPunct="1">
        <a:lnSpc>
          <a:spcPct val="110000"/>
        </a:lnSpc>
        <a:spcBef>
          <a:spcPts val="600"/>
        </a:spcBef>
        <a:buClr>
          <a:schemeClr val="accent2"/>
        </a:buClr>
        <a:buFont typeface="Arial" panose="020B0604020202020204" pitchFamily="34" charset="0"/>
        <a:buChar char="•"/>
        <a:tabLst/>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9976" y="1573969"/>
            <a:ext cx="5997886" cy="1955406"/>
          </a:xfrm>
        </p:spPr>
        <p:txBody>
          <a:bodyPr/>
          <a:lstStyle/>
          <a:p>
            <a:r>
              <a:rPr lang="en-US" dirty="0"/>
              <a:t>Understanding Your </a:t>
            </a:r>
            <a:br>
              <a:rPr lang="en-US" dirty="0"/>
            </a:br>
            <a:r>
              <a:rPr lang="en-US" dirty="0"/>
              <a:t>Health Plan</a:t>
            </a:r>
          </a:p>
        </p:txBody>
      </p:sp>
      <p:sp>
        <p:nvSpPr>
          <p:cNvPr id="3" name="Subtitle 2"/>
          <p:cNvSpPr>
            <a:spLocks noGrp="1"/>
          </p:cNvSpPr>
          <p:nvPr>
            <p:ph type="subTitle" idx="1"/>
          </p:nvPr>
        </p:nvSpPr>
        <p:spPr>
          <a:xfrm>
            <a:off x="1069976" y="3846056"/>
            <a:ext cx="5997886" cy="1670325"/>
          </a:xfrm>
        </p:spPr>
        <p:txBody>
          <a:bodyPr/>
          <a:lstStyle/>
          <a:p>
            <a:r>
              <a:rPr lang="en-US" dirty="0"/>
              <a:t>Open Enrollment Presentation for </a:t>
            </a:r>
            <a:r>
              <a:rPr lang="en-US" sz="2800" b="1" dirty="0"/>
              <a:t>Brattleboro Retreat</a:t>
            </a:r>
            <a:endParaRPr lang="en-US" dirty="0"/>
          </a:p>
        </p:txBody>
      </p:sp>
      <p:pic>
        <p:nvPicPr>
          <p:cNvPr id="8" name="Picture Placeholder 7" descr="A group of people sitting at a table in front of a window&#10;&#10;Description automatically generated">
            <a:extLst>
              <a:ext uri="{FF2B5EF4-FFF2-40B4-BE49-F238E27FC236}">
                <a16:creationId xmlns:a16="http://schemas.microsoft.com/office/drawing/2014/main" id="{01F4E65D-A6A2-4047-B4FC-A0D9BEC28933}"/>
              </a:ext>
            </a:extLst>
          </p:cNvPr>
          <p:cNvPicPr>
            <a:picLocks noGrp="1" noChangeAspect="1"/>
          </p:cNvPicPr>
          <p:nvPr>
            <p:ph type="pic" sz="quarter" idx="12"/>
          </p:nvPr>
        </p:nvPicPr>
        <p:blipFill rotWithShape="1">
          <a:blip r:embed="rId2" cstate="print">
            <a:extLst>
              <a:ext uri="{28A0092B-C50C-407E-A947-70E740481C1C}">
                <a14:useLocalDpi xmlns:a14="http://schemas.microsoft.com/office/drawing/2010/main"/>
              </a:ext>
            </a:extLst>
          </a:blip>
          <a:srcRect/>
          <a:stretch/>
        </p:blipFill>
        <p:spPr>
          <a:xfrm>
            <a:off x="7368515" y="573736"/>
            <a:ext cx="3834180" cy="3832042"/>
          </a:xfrm>
        </p:spPr>
      </p:pic>
      <p:pic>
        <p:nvPicPr>
          <p:cNvPr id="15" name="Picture Placeholder 14" descr="A person standing in front of a refrigerator&#10;&#10;Description automatically generated">
            <a:extLst>
              <a:ext uri="{FF2B5EF4-FFF2-40B4-BE49-F238E27FC236}">
                <a16:creationId xmlns:a16="http://schemas.microsoft.com/office/drawing/2014/main" id="{27D3161A-202C-204F-83C1-66B69E0D194A}"/>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10217634" y="4008590"/>
            <a:ext cx="1473145" cy="1472323"/>
          </a:xfrm>
        </p:spPr>
      </p:pic>
    </p:spTree>
    <p:extLst>
      <p:ext uri="{BB962C8B-B14F-4D97-AF65-F5344CB8AC3E}">
        <p14:creationId xmlns:p14="http://schemas.microsoft.com/office/powerpoint/2010/main" val="150252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4C53-C6BE-EC47-9401-8A80483F7DD7}"/>
              </a:ext>
            </a:extLst>
          </p:cNvPr>
          <p:cNvSpPr>
            <a:spLocks noGrp="1"/>
          </p:cNvSpPr>
          <p:nvPr>
            <p:ph type="title"/>
          </p:nvPr>
        </p:nvSpPr>
        <p:spPr/>
        <p:txBody>
          <a:bodyPr/>
          <a:lstStyle/>
          <a:p>
            <a:r>
              <a:rPr lang="en-US" dirty="0"/>
              <a:t>One Member ID Card for Medical and Prescription Services</a:t>
            </a:r>
          </a:p>
        </p:txBody>
      </p:sp>
      <p:sp>
        <p:nvSpPr>
          <p:cNvPr id="3" name="Content Placeholder 2">
            <a:extLst>
              <a:ext uri="{FF2B5EF4-FFF2-40B4-BE49-F238E27FC236}">
                <a16:creationId xmlns:a16="http://schemas.microsoft.com/office/drawing/2014/main" id="{1E81F017-F766-6D40-B4B9-317F0004D880}"/>
              </a:ext>
            </a:extLst>
          </p:cNvPr>
          <p:cNvSpPr>
            <a:spLocks noGrp="1"/>
          </p:cNvSpPr>
          <p:nvPr>
            <p:ph idx="1"/>
          </p:nvPr>
        </p:nvSpPr>
        <p:spPr>
          <a:xfrm>
            <a:off x="5199722" y="2033735"/>
            <a:ext cx="6332833" cy="3917360"/>
          </a:xfrm>
        </p:spPr>
        <p:txBody>
          <a:bodyPr>
            <a:normAutofit/>
          </a:bodyPr>
          <a:lstStyle/>
          <a:p>
            <a:pPr marL="114300" indent="0">
              <a:buNone/>
            </a:pPr>
            <a:r>
              <a:rPr lang="en-US" sz="2000" b="1" dirty="0">
                <a:solidFill>
                  <a:schemeClr val="accent2"/>
                </a:solidFill>
              </a:rPr>
              <a:t>Watch the mail for your Member ID Card if you are a new employee or new plan participant</a:t>
            </a:r>
          </a:p>
          <a:p>
            <a:pPr marL="688975" indent="-365125">
              <a:spcBef>
                <a:spcPts val="1800"/>
              </a:spcBef>
              <a:buFont typeface="Wingdings" pitchFamily="2" charset="2"/>
              <a:buChar char="ü"/>
            </a:pPr>
            <a:r>
              <a:rPr lang="en-US" dirty="0"/>
              <a:t>Includes copay amounts and your healthcare provider network, Harvard Pilgrim Health Care</a:t>
            </a:r>
          </a:p>
          <a:p>
            <a:pPr marL="688975" indent="-365125">
              <a:spcBef>
                <a:spcPts val="1800"/>
              </a:spcBef>
              <a:buFont typeface="Wingdings" pitchFamily="2" charset="2"/>
              <a:buChar char="ü"/>
            </a:pPr>
            <a:r>
              <a:rPr lang="en-US" dirty="0"/>
              <a:t>Tells your provider how to bill for services </a:t>
            </a:r>
          </a:p>
          <a:p>
            <a:pPr marL="688975" indent="-365125">
              <a:spcBef>
                <a:spcPts val="1800"/>
              </a:spcBef>
              <a:buFont typeface="Wingdings" pitchFamily="2" charset="2"/>
              <a:buChar char="ü"/>
            </a:pPr>
            <a:r>
              <a:rPr lang="en-US" dirty="0"/>
              <a:t>Lists the customer service phone numbers and our website</a:t>
            </a:r>
          </a:p>
          <a:p>
            <a:pPr marL="114300" indent="0">
              <a:spcBef>
                <a:spcPts val="2400"/>
              </a:spcBef>
              <a:buNone/>
            </a:pPr>
            <a:r>
              <a:rPr lang="en-US" sz="2000" i="1" dirty="0">
                <a:solidFill>
                  <a:schemeClr val="tx1">
                    <a:lumMod val="60000"/>
                    <a:lumOff val="40000"/>
                  </a:schemeClr>
                </a:solidFill>
              </a:rPr>
              <a:t>Always keep your card with you for when you need care</a:t>
            </a:r>
          </a:p>
        </p:txBody>
      </p:sp>
      <p:sp>
        <p:nvSpPr>
          <p:cNvPr id="4" name="Slide Number Placeholder 3">
            <a:extLst>
              <a:ext uri="{FF2B5EF4-FFF2-40B4-BE49-F238E27FC236}">
                <a16:creationId xmlns:a16="http://schemas.microsoft.com/office/drawing/2014/main" id="{77E40496-32B8-8947-8C09-032D90C9689E}"/>
              </a:ext>
            </a:extLst>
          </p:cNvPr>
          <p:cNvSpPr>
            <a:spLocks noGrp="1"/>
          </p:cNvSpPr>
          <p:nvPr>
            <p:ph type="sldNum" sz="quarter" idx="12"/>
          </p:nvPr>
        </p:nvSpPr>
        <p:spPr/>
        <p:txBody>
          <a:bodyPr/>
          <a:lstStyle/>
          <a:p>
            <a:fld id="{E58ADEC3-0995-564F-BB65-635A8EDE9170}" type="slidenum">
              <a:rPr lang="en-US" smtClean="0"/>
              <a:t>10</a:t>
            </a:fld>
            <a:endParaRPr lang="en-US"/>
          </a:p>
        </p:txBody>
      </p:sp>
      <p:grpSp>
        <p:nvGrpSpPr>
          <p:cNvPr id="5" name="Group 4">
            <a:extLst>
              <a:ext uri="{FF2B5EF4-FFF2-40B4-BE49-F238E27FC236}">
                <a16:creationId xmlns:a16="http://schemas.microsoft.com/office/drawing/2014/main" id="{9239729B-A817-B441-80E9-93F1F294EF07}"/>
              </a:ext>
            </a:extLst>
          </p:cNvPr>
          <p:cNvGrpSpPr/>
          <p:nvPr/>
        </p:nvGrpSpPr>
        <p:grpSpPr>
          <a:xfrm>
            <a:off x="1180019" y="1751178"/>
            <a:ext cx="3361600" cy="2119422"/>
            <a:chOff x="273052" y="1676840"/>
            <a:chExt cx="3361600" cy="2119422"/>
          </a:xfrm>
        </p:grpSpPr>
        <p:pic>
          <p:nvPicPr>
            <p:cNvPr id="6" name="Picture 5">
              <a:extLst>
                <a:ext uri="{FF2B5EF4-FFF2-40B4-BE49-F238E27FC236}">
                  <a16:creationId xmlns:a16="http://schemas.microsoft.com/office/drawing/2014/main" id="{2707A8BF-5AD5-1649-9ADE-5375B8814CA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73052" y="1676840"/>
              <a:ext cx="3333032" cy="2119422"/>
            </a:xfrm>
            <a:prstGeom prst="rect">
              <a:avLst/>
            </a:prstGeom>
          </p:spPr>
        </p:pic>
        <p:sp>
          <p:nvSpPr>
            <p:cNvPr id="7" name="TextBox 6">
              <a:extLst>
                <a:ext uri="{FF2B5EF4-FFF2-40B4-BE49-F238E27FC236}">
                  <a16:creationId xmlns:a16="http://schemas.microsoft.com/office/drawing/2014/main" id="{D4A15FAE-869E-EB49-9FC8-97DE2FF29B5F}"/>
                </a:ext>
              </a:extLst>
            </p:cNvPr>
            <p:cNvSpPr txBox="1"/>
            <p:nvPr/>
          </p:nvSpPr>
          <p:spPr>
            <a:xfrm>
              <a:off x="405627" y="2156645"/>
              <a:ext cx="2451235" cy="253916"/>
            </a:xfrm>
            <a:prstGeom prst="rect">
              <a:avLst/>
            </a:prstGeom>
            <a:noFill/>
          </p:spPr>
          <p:txBody>
            <a:bodyPr wrap="square" rtlCol="0">
              <a:spAutoFit/>
            </a:bodyPr>
            <a:lstStyle/>
            <a:p>
              <a:r>
                <a:rPr lang="en-US" sz="1050" b="1" dirty="0">
                  <a:latin typeface="Arial"/>
                  <a:cs typeface="Arial"/>
                </a:rPr>
                <a:t>ABC COMPANY</a:t>
              </a:r>
            </a:p>
          </p:txBody>
        </p:sp>
        <p:sp>
          <p:nvSpPr>
            <p:cNvPr id="8" name="TextBox 7">
              <a:extLst>
                <a:ext uri="{FF2B5EF4-FFF2-40B4-BE49-F238E27FC236}">
                  <a16:creationId xmlns:a16="http://schemas.microsoft.com/office/drawing/2014/main" id="{18E431C0-3E0B-5545-A6AF-B8EE76A16E3D}"/>
                </a:ext>
              </a:extLst>
            </p:cNvPr>
            <p:cNvSpPr txBox="1"/>
            <p:nvPr/>
          </p:nvSpPr>
          <p:spPr>
            <a:xfrm>
              <a:off x="661424" y="2414942"/>
              <a:ext cx="1294859" cy="246221"/>
            </a:xfrm>
            <a:prstGeom prst="rect">
              <a:avLst/>
            </a:prstGeom>
            <a:noFill/>
          </p:spPr>
          <p:txBody>
            <a:bodyPr wrap="square" rtlCol="0">
              <a:spAutoFit/>
            </a:bodyPr>
            <a:lstStyle/>
            <a:p>
              <a:r>
                <a:rPr lang="en-US" sz="1000" b="1" dirty="0">
                  <a:latin typeface="Arial"/>
                  <a:cs typeface="Arial"/>
                </a:rPr>
                <a:t>HHZ010000</a:t>
              </a:r>
            </a:p>
          </p:txBody>
        </p:sp>
        <p:sp>
          <p:nvSpPr>
            <p:cNvPr id="9" name="TextBox 8">
              <a:extLst>
                <a:ext uri="{FF2B5EF4-FFF2-40B4-BE49-F238E27FC236}">
                  <a16:creationId xmlns:a16="http://schemas.microsoft.com/office/drawing/2014/main" id="{E0451751-CC16-A546-B684-63A6B6B6B54C}"/>
                </a:ext>
              </a:extLst>
            </p:cNvPr>
            <p:cNvSpPr txBox="1"/>
            <p:nvPr/>
          </p:nvSpPr>
          <p:spPr>
            <a:xfrm>
              <a:off x="789147" y="2599854"/>
              <a:ext cx="477074" cy="246221"/>
            </a:xfrm>
            <a:prstGeom prst="rect">
              <a:avLst/>
            </a:prstGeom>
            <a:noFill/>
          </p:spPr>
          <p:txBody>
            <a:bodyPr wrap="square" rtlCol="0">
              <a:spAutoFit/>
            </a:bodyPr>
            <a:lstStyle/>
            <a:p>
              <a:r>
                <a:rPr lang="en-US" sz="1000" dirty="0">
                  <a:latin typeface="Arial"/>
                  <a:cs typeface="Arial"/>
                </a:rPr>
                <a:t>Z01</a:t>
              </a:r>
            </a:p>
          </p:txBody>
        </p:sp>
        <p:grpSp>
          <p:nvGrpSpPr>
            <p:cNvPr id="10" name="Group 9">
              <a:extLst>
                <a:ext uri="{FF2B5EF4-FFF2-40B4-BE49-F238E27FC236}">
                  <a16:creationId xmlns:a16="http://schemas.microsoft.com/office/drawing/2014/main" id="{252734BE-F369-E640-9C55-621A13A55682}"/>
                </a:ext>
              </a:extLst>
            </p:cNvPr>
            <p:cNvGrpSpPr/>
            <p:nvPr/>
          </p:nvGrpSpPr>
          <p:grpSpPr>
            <a:xfrm>
              <a:off x="2414127" y="2578266"/>
              <a:ext cx="1220525" cy="423563"/>
              <a:chOff x="2580942" y="2492038"/>
              <a:chExt cx="1220525" cy="423563"/>
            </a:xfrm>
          </p:grpSpPr>
          <p:sp>
            <p:nvSpPr>
              <p:cNvPr id="15" name="TextBox 14">
                <a:extLst>
                  <a:ext uri="{FF2B5EF4-FFF2-40B4-BE49-F238E27FC236}">
                    <a16:creationId xmlns:a16="http://schemas.microsoft.com/office/drawing/2014/main" id="{F04946BA-8277-4748-AAA2-0FF0474E35A6}"/>
                  </a:ext>
                </a:extLst>
              </p:cNvPr>
              <p:cNvSpPr txBox="1"/>
              <p:nvPr/>
            </p:nvSpPr>
            <p:spPr>
              <a:xfrm>
                <a:off x="2580942" y="2500103"/>
                <a:ext cx="614968" cy="415498"/>
              </a:xfrm>
              <a:prstGeom prst="rect">
                <a:avLst/>
              </a:prstGeom>
              <a:noFill/>
            </p:spPr>
            <p:txBody>
              <a:bodyPr wrap="square" rtlCol="0">
                <a:spAutoFit/>
              </a:bodyPr>
              <a:lstStyle/>
              <a:p>
                <a:r>
                  <a:rPr lang="en-US" sz="700" dirty="0">
                    <a:latin typeface="Arial"/>
                    <a:cs typeface="Arial"/>
                  </a:rPr>
                  <a:t>Preventive</a:t>
                </a:r>
              </a:p>
              <a:p>
                <a:r>
                  <a:rPr lang="en-US" sz="700" dirty="0">
                    <a:latin typeface="Arial"/>
                    <a:cs typeface="Arial"/>
                  </a:rPr>
                  <a:t>Office Visit</a:t>
                </a:r>
              </a:p>
              <a:p>
                <a:r>
                  <a:rPr lang="en-US" sz="700" dirty="0">
                    <a:latin typeface="Arial"/>
                    <a:cs typeface="Arial"/>
                  </a:rPr>
                  <a:t>Specialist</a:t>
                </a:r>
              </a:p>
            </p:txBody>
          </p:sp>
          <p:sp>
            <p:nvSpPr>
              <p:cNvPr id="16" name="TextBox 15">
                <a:extLst>
                  <a:ext uri="{FF2B5EF4-FFF2-40B4-BE49-F238E27FC236}">
                    <a16:creationId xmlns:a16="http://schemas.microsoft.com/office/drawing/2014/main" id="{0F11A944-56CD-E244-8553-D2B62698567C}"/>
                  </a:ext>
                </a:extLst>
              </p:cNvPr>
              <p:cNvSpPr txBox="1"/>
              <p:nvPr/>
            </p:nvSpPr>
            <p:spPr>
              <a:xfrm>
                <a:off x="3186499" y="2492038"/>
                <a:ext cx="614968" cy="415498"/>
              </a:xfrm>
              <a:prstGeom prst="rect">
                <a:avLst/>
              </a:prstGeom>
              <a:noFill/>
            </p:spPr>
            <p:txBody>
              <a:bodyPr wrap="square" rtlCol="0">
                <a:spAutoFit/>
              </a:bodyPr>
              <a:lstStyle/>
              <a:p>
                <a:r>
                  <a:rPr lang="en-US" sz="700" dirty="0">
                    <a:latin typeface="Arial"/>
                    <a:cs typeface="Arial"/>
                  </a:rPr>
                  <a:t>$0</a:t>
                </a:r>
              </a:p>
              <a:p>
                <a:r>
                  <a:rPr lang="en-US" sz="700" dirty="0">
                    <a:latin typeface="Arial"/>
                    <a:cs typeface="Arial"/>
                  </a:rPr>
                  <a:t>$20</a:t>
                </a:r>
              </a:p>
              <a:p>
                <a:r>
                  <a:rPr lang="en-US" sz="700" dirty="0">
                    <a:latin typeface="Arial"/>
                    <a:cs typeface="Arial"/>
                  </a:rPr>
                  <a:t>$20</a:t>
                </a:r>
              </a:p>
            </p:txBody>
          </p:sp>
        </p:grpSp>
        <p:grpSp>
          <p:nvGrpSpPr>
            <p:cNvPr id="11" name="Group 10">
              <a:extLst>
                <a:ext uri="{FF2B5EF4-FFF2-40B4-BE49-F238E27FC236}">
                  <a16:creationId xmlns:a16="http://schemas.microsoft.com/office/drawing/2014/main" id="{392E85B4-F50F-5344-AF37-24B29EE84DBF}"/>
                </a:ext>
              </a:extLst>
            </p:cNvPr>
            <p:cNvGrpSpPr/>
            <p:nvPr/>
          </p:nvGrpSpPr>
          <p:grpSpPr>
            <a:xfrm>
              <a:off x="2409581" y="2401930"/>
              <a:ext cx="894561" cy="200055"/>
              <a:chOff x="2576396" y="2315702"/>
              <a:chExt cx="894561" cy="200055"/>
            </a:xfrm>
          </p:grpSpPr>
          <p:sp>
            <p:nvSpPr>
              <p:cNvPr id="13" name="TextBox 12">
                <a:extLst>
                  <a:ext uri="{FF2B5EF4-FFF2-40B4-BE49-F238E27FC236}">
                    <a16:creationId xmlns:a16="http://schemas.microsoft.com/office/drawing/2014/main" id="{E11B22CE-A2AD-A243-85CE-033248032399}"/>
                  </a:ext>
                </a:extLst>
              </p:cNvPr>
              <p:cNvSpPr txBox="1"/>
              <p:nvPr/>
            </p:nvSpPr>
            <p:spPr>
              <a:xfrm>
                <a:off x="2576396" y="2315702"/>
                <a:ext cx="894561" cy="200055"/>
              </a:xfrm>
              <a:prstGeom prst="rect">
                <a:avLst/>
              </a:prstGeom>
              <a:noFill/>
            </p:spPr>
            <p:txBody>
              <a:bodyPr wrap="square" rtlCol="0">
                <a:spAutoFit/>
              </a:bodyPr>
              <a:lstStyle/>
              <a:p>
                <a:r>
                  <a:rPr lang="en-US" sz="700" dirty="0">
                    <a:latin typeface="Arial"/>
                    <a:cs typeface="Arial"/>
                  </a:rPr>
                  <a:t>Medical Copays</a:t>
                </a:r>
              </a:p>
            </p:txBody>
          </p:sp>
          <p:cxnSp>
            <p:nvCxnSpPr>
              <p:cNvPr id="14" name="Straight Connector 13">
                <a:extLst>
                  <a:ext uri="{FF2B5EF4-FFF2-40B4-BE49-F238E27FC236}">
                    <a16:creationId xmlns:a16="http://schemas.microsoft.com/office/drawing/2014/main" id="{8037636D-DF55-FC45-B0E9-B23EA9400DCB}"/>
                  </a:ext>
                </a:extLst>
              </p:cNvPr>
              <p:cNvCxnSpPr>
                <a:cxnSpLocks/>
              </p:cNvCxnSpPr>
              <p:nvPr/>
            </p:nvCxnSpPr>
            <p:spPr>
              <a:xfrm>
                <a:off x="2633169" y="2489220"/>
                <a:ext cx="837788"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pic>
          <p:nvPicPr>
            <p:cNvPr id="12" name="Picture 11" descr="A close up of a sign&#10;&#10;Description automatically generated">
              <a:extLst>
                <a:ext uri="{FF2B5EF4-FFF2-40B4-BE49-F238E27FC236}">
                  <a16:creationId xmlns:a16="http://schemas.microsoft.com/office/drawing/2014/main" id="{7674C9AB-1108-1E42-8FEF-A46E9F905AE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84816" y="3475729"/>
              <a:ext cx="788228" cy="166895"/>
            </a:xfrm>
            <a:prstGeom prst="rect">
              <a:avLst/>
            </a:prstGeom>
          </p:spPr>
        </p:pic>
      </p:grpSp>
      <p:pic>
        <p:nvPicPr>
          <p:cNvPr id="17" name="Picture 16">
            <a:extLst>
              <a:ext uri="{FF2B5EF4-FFF2-40B4-BE49-F238E27FC236}">
                <a16:creationId xmlns:a16="http://schemas.microsoft.com/office/drawing/2014/main" id="{C7BEC5BD-2760-674E-B921-53A3F23FAD7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1177919" y="4013108"/>
            <a:ext cx="3333034" cy="2119423"/>
          </a:xfrm>
          <a:prstGeom prst="rect">
            <a:avLst/>
          </a:prstGeom>
        </p:spPr>
      </p:pic>
    </p:spTree>
    <p:extLst>
      <p:ext uri="{BB962C8B-B14F-4D97-AF65-F5344CB8AC3E}">
        <p14:creationId xmlns:p14="http://schemas.microsoft.com/office/powerpoint/2010/main" val="1496596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AB9-281C-B94A-AB89-A346FFAB0E85}"/>
              </a:ext>
            </a:extLst>
          </p:cNvPr>
          <p:cNvSpPr>
            <a:spLocks noGrp="1"/>
          </p:cNvSpPr>
          <p:nvPr>
            <p:ph type="title"/>
          </p:nvPr>
        </p:nvSpPr>
        <p:spPr/>
        <p:txBody>
          <a:bodyPr/>
          <a:lstStyle/>
          <a:p>
            <a:r>
              <a:rPr lang="en-US" dirty="0"/>
              <a:t>Programs for Your Health</a:t>
            </a:r>
          </a:p>
        </p:txBody>
      </p:sp>
      <p:sp>
        <p:nvSpPr>
          <p:cNvPr id="3" name="Content Placeholder 2">
            <a:extLst>
              <a:ext uri="{FF2B5EF4-FFF2-40B4-BE49-F238E27FC236}">
                <a16:creationId xmlns:a16="http://schemas.microsoft.com/office/drawing/2014/main" id="{FBF76976-C061-9B42-AACA-09A7846A0B54}"/>
              </a:ext>
            </a:extLst>
          </p:cNvPr>
          <p:cNvSpPr>
            <a:spLocks noGrp="1"/>
          </p:cNvSpPr>
          <p:nvPr>
            <p:ph idx="1"/>
          </p:nvPr>
        </p:nvSpPr>
        <p:spPr>
          <a:xfrm>
            <a:off x="890554" y="1533845"/>
            <a:ext cx="7239293" cy="3753051"/>
          </a:xfrm>
        </p:spPr>
        <p:txBody>
          <a:bodyPr/>
          <a:lstStyle/>
          <a:p>
            <a:pPr marL="114300" indent="0">
              <a:buNone/>
            </a:pPr>
            <a:r>
              <a:rPr lang="en-US" sz="2000" b="1" dirty="0">
                <a:solidFill>
                  <a:schemeClr val="accent2"/>
                </a:solidFill>
              </a:rPr>
              <a:t>Manage diabetes, heart, lung or other chronic conditions</a:t>
            </a:r>
          </a:p>
          <a:p>
            <a:pPr marL="114300" indent="0">
              <a:spcBef>
                <a:spcPts val="400"/>
              </a:spcBef>
              <a:buNone/>
            </a:pPr>
            <a:r>
              <a:rPr lang="en-US" dirty="0"/>
              <a:t>Enroll in our condition management program to work with a dedicated nurse who can help you improve well being. </a:t>
            </a:r>
          </a:p>
          <a:p>
            <a:pPr marL="114300" indent="0">
              <a:spcBef>
                <a:spcPts val="1800"/>
              </a:spcBef>
              <a:buNone/>
            </a:pPr>
            <a:r>
              <a:rPr lang="en-US" sz="2000" b="1" dirty="0">
                <a:solidFill>
                  <a:schemeClr val="accent2"/>
                </a:solidFill>
              </a:rPr>
              <a:t>Breathe easier </a:t>
            </a:r>
          </a:p>
          <a:p>
            <a:pPr marL="114300" indent="0">
              <a:spcBef>
                <a:spcPts val="400"/>
              </a:spcBef>
              <a:buNone/>
            </a:pPr>
            <a:r>
              <a:rPr lang="en-US" dirty="0"/>
              <a:t>Get help managing your asthma and avoiding your triggers to </a:t>
            </a:r>
            <a:br>
              <a:rPr lang="en-US" dirty="0"/>
            </a:br>
            <a:r>
              <a:rPr lang="en-US" dirty="0"/>
              <a:t>reduce missed days at work or school.</a:t>
            </a:r>
          </a:p>
          <a:p>
            <a:pPr marL="114300" indent="0">
              <a:spcBef>
                <a:spcPts val="1800"/>
              </a:spcBef>
              <a:buNone/>
            </a:pPr>
            <a:r>
              <a:rPr lang="en-US" sz="2000" b="1" dirty="0">
                <a:solidFill>
                  <a:schemeClr val="accent2"/>
                </a:solidFill>
              </a:rPr>
              <a:t>You don’t have to face serious illness alone</a:t>
            </a:r>
          </a:p>
          <a:p>
            <a:pPr marL="114300" indent="0">
              <a:spcBef>
                <a:spcPts val="400"/>
              </a:spcBef>
              <a:buNone/>
            </a:pPr>
            <a:r>
              <a:rPr lang="en-US" dirty="0"/>
              <a:t>You and your family will get personal support from an experienced nurse care manager to help you get the right care at the right time. </a:t>
            </a:r>
          </a:p>
        </p:txBody>
      </p:sp>
      <p:sp>
        <p:nvSpPr>
          <p:cNvPr id="4" name="Slide Number Placeholder 3">
            <a:extLst>
              <a:ext uri="{FF2B5EF4-FFF2-40B4-BE49-F238E27FC236}">
                <a16:creationId xmlns:a16="http://schemas.microsoft.com/office/drawing/2014/main" id="{A87AEDC4-715B-3549-8673-BFD8B294A3FA}"/>
              </a:ext>
            </a:extLst>
          </p:cNvPr>
          <p:cNvSpPr>
            <a:spLocks noGrp="1"/>
          </p:cNvSpPr>
          <p:nvPr>
            <p:ph type="sldNum" sz="quarter" idx="12"/>
          </p:nvPr>
        </p:nvSpPr>
        <p:spPr/>
        <p:txBody>
          <a:bodyPr/>
          <a:lstStyle/>
          <a:p>
            <a:fld id="{E58ADEC3-0995-564F-BB65-635A8EDE9170}" type="slidenum">
              <a:rPr lang="en-US" smtClean="0"/>
              <a:t>11</a:t>
            </a:fld>
            <a:endParaRPr lang="en-US"/>
          </a:p>
        </p:txBody>
      </p:sp>
      <p:pic>
        <p:nvPicPr>
          <p:cNvPr id="6" name="Picture 5">
            <a:extLst>
              <a:ext uri="{FF2B5EF4-FFF2-40B4-BE49-F238E27FC236}">
                <a16:creationId xmlns:a16="http://schemas.microsoft.com/office/drawing/2014/main" id="{F5368E97-8782-AE40-8A6F-1469D1A85EB3}"/>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8514606" y="2487225"/>
            <a:ext cx="2478984" cy="2096051"/>
          </a:xfrm>
          <a:prstGeom prst="rect">
            <a:avLst/>
          </a:prstGeom>
        </p:spPr>
      </p:pic>
      <p:grpSp>
        <p:nvGrpSpPr>
          <p:cNvPr id="12" name="Group 11">
            <a:extLst>
              <a:ext uri="{FF2B5EF4-FFF2-40B4-BE49-F238E27FC236}">
                <a16:creationId xmlns:a16="http://schemas.microsoft.com/office/drawing/2014/main" id="{36C50258-CA7D-0F4C-960C-00679F60CF85}"/>
              </a:ext>
            </a:extLst>
          </p:cNvPr>
          <p:cNvGrpSpPr/>
          <p:nvPr/>
        </p:nvGrpSpPr>
        <p:grpSpPr>
          <a:xfrm>
            <a:off x="2218945" y="5447763"/>
            <a:ext cx="7595616" cy="669703"/>
            <a:chOff x="2218945" y="5447763"/>
            <a:chExt cx="7595616" cy="669703"/>
          </a:xfrm>
        </p:grpSpPr>
        <p:sp>
          <p:nvSpPr>
            <p:cNvPr id="7" name="Rounded Rectangle 6">
              <a:extLst>
                <a:ext uri="{FF2B5EF4-FFF2-40B4-BE49-F238E27FC236}">
                  <a16:creationId xmlns:a16="http://schemas.microsoft.com/office/drawing/2014/main" id="{384A8999-4F8C-1244-AAA3-E154870CA0A4}"/>
                </a:ext>
              </a:extLst>
            </p:cNvPr>
            <p:cNvSpPr/>
            <p:nvPr/>
          </p:nvSpPr>
          <p:spPr>
            <a:xfrm>
              <a:off x="2218945" y="5447763"/>
              <a:ext cx="7595616" cy="669703"/>
            </a:xfrm>
            <a:prstGeom prst="roundRect">
              <a:avLst>
                <a:gd name="adj" fmla="val 13008"/>
              </a:avLst>
            </a:prstGeom>
            <a:gradFill>
              <a:gsLst>
                <a:gs pos="0">
                  <a:schemeClr val="tx2">
                    <a:lumMod val="20000"/>
                    <a:lumOff val="80000"/>
                  </a:schemeClr>
                </a:gs>
                <a:gs pos="98000">
                  <a:schemeClr val="bg1">
                    <a:lumMod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A6D1D8F-1293-CE4F-BB3B-4EB94FB412A0}"/>
                </a:ext>
              </a:extLst>
            </p:cNvPr>
            <p:cNvSpPr txBox="1"/>
            <p:nvPr/>
          </p:nvSpPr>
          <p:spPr>
            <a:xfrm>
              <a:off x="2726575" y="5596894"/>
              <a:ext cx="6749934" cy="338554"/>
            </a:xfrm>
            <a:prstGeom prst="rect">
              <a:avLst/>
            </a:prstGeom>
            <a:noFill/>
          </p:spPr>
          <p:txBody>
            <a:bodyPr wrap="square" rtlCol="0">
              <a:spAutoFit/>
            </a:bodyPr>
            <a:lstStyle/>
            <a:p>
              <a:pPr algn="ctr"/>
              <a:r>
                <a:rPr lang="en-US" sz="1600" b="1" dirty="0">
                  <a:solidFill>
                    <a:schemeClr val="accent4"/>
                  </a:solidFill>
                </a:rPr>
                <a:t>Call us at the number on the back of your ID card for more information   </a:t>
              </a:r>
            </a:p>
          </p:txBody>
        </p:sp>
        <p:pic>
          <p:nvPicPr>
            <p:cNvPr id="11" name="Picture 10">
              <a:extLst>
                <a:ext uri="{FF2B5EF4-FFF2-40B4-BE49-F238E27FC236}">
                  <a16:creationId xmlns:a16="http://schemas.microsoft.com/office/drawing/2014/main" id="{41581784-5C4B-2C40-9637-56C054943965}"/>
                </a:ext>
              </a:extLst>
            </p:cNvPr>
            <p:cNvPicPr>
              <a:picLocks noChangeAspect="1"/>
            </p:cNvPicPr>
            <p:nvPr/>
          </p:nvPicPr>
          <p:blipFill>
            <a:blip r:embed="rId4"/>
            <a:srcRect/>
            <a:stretch/>
          </p:blipFill>
          <p:spPr>
            <a:xfrm>
              <a:off x="2499360" y="5539232"/>
              <a:ext cx="463296" cy="463296"/>
            </a:xfrm>
            <a:prstGeom prst="rect">
              <a:avLst/>
            </a:prstGeom>
          </p:spPr>
        </p:pic>
      </p:grpSp>
    </p:spTree>
    <p:extLst>
      <p:ext uri="{BB962C8B-B14F-4D97-AF65-F5344CB8AC3E}">
        <p14:creationId xmlns:p14="http://schemas.microsoft.com/office/powerpoint/2010/main" val="377395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FAB9-281C-B94A-AB89-A346FFAB0E85}"/>
              </a:ext>
            </a:extLst>
          </p:cNvPr>
          <p:cNvSpPr>
            <a:spLocks noGrp="1"/>
          </p:cNvSpPr>
          <p:nvPr>
            <p:ph type="title"/>
          </p:nvPr>
        </p:nvSpPr>
        <p:spPr/>
        <p:txBody>
          <a:bodyPr/>
          <a:lstStyle/>
          <a:p>
            <a:r>
              <a:rPr lang="en-US" dirty="0"/>
              <a:t>Get Help with Your Complex Condition</a:t>
            </a:r>
          </a:p>
        </p:txBody>
      </p:sp>
      <p:sp>
        <p:nvSpPr>
          <p:cNvPr id="3" name="Content Placeholder 2">
            <a:extLst>
              <a:ext uri="{FF2B5EF4-FFF2-40B4-BE49-F238E27FC236}">
                <a16:creationId xmlns:a16="http://schemas.microsoft.com/office/drawing/2014/main" id="{FBF76976-C061-9B42-AACA-09A7846A0B54}"/>
              </a:ext>
            </a:extLst>
          </p:cNvPr>
          <p:cNvSpPr>
            <a:spLocks noGrp="1"/>
          </p:cNvSpPr>
          <p:nvPr>
            <p:ph idx="1"/>
          </p:nvPr>
        </p:nvSpPr>
        <p:spPr>
          <a:xfrm>
            <a:off x="890555" y="1793996"/>
            <a:ext cx="7006536" cy="3370433"/>
          </a:xfrm>
        </p:spPr>
        <p:txBody>
          <a:bodyPr>
            <a:normAutofit/>
          </a:bodyPr>
          <a:lstStyle/>
          <a:p>
            <a:pPr marL="114300" indent="0">
              <a:buNone/>
            </a:pPr>
            <a:r>
              <a:rPr lang="en-US" sz="2000" b="1" dirty="0">
                <a:solidFill>
                  <a:schemeClr val="accent2"/>
                </a:solidFill>
              </a:rPr>
              <a:t>Get help managing specific complex chronic conditions</a:t>
            </a:r>
          </a:p>
          <a:p>
            <a:pPr marL="114300" indent="0">
              <a:spcBef>
                <a:spcPts val="600"/>
              </a:spcBef>
              <a:buNone/>
            </a:pPr>
            <a:r>
              <a:rPr lang="en-US" dirty="0"/>
              <a:t>Enroll in our complex condition management program to work with a dedicated nurse who can help you self-manage your condition and feel as good as possible. </a:t>
            </a:r>
          </a:p>
          <a:p>
            <a:pPr marL="114300" indent="0">
              <a:lnSpc>
                <a:spcPct val="100000"/>
              </a:lnSpc>
              <a:spcBef>
                <a:spcPts val="1800"/>
              </a:spcBef>
              <a:buNone/>
            </a:pPr>
            <a:r>
              <a:rPr lang="en-US" sz="2000" b="1" dirty="0">
                <a:solidFill>
                  <a:schemeClr val="accent2"/>
                </a:solidFill>
              </a:rPr>
              <a:t>One-on-one support so you don’t have to face </a:t>
            </a:r>
            <a:br>
              <a:rPr lang="en-US" sz="2000" b="1" dirty="0">
                <a:solidFill>
                  <a:schemeClr val="accent2"/>
                </a:solidFill>
              </a:rPr>
            </a:br>
            <a:r>
              <a:rPr lang="en-US" sz="2000" b="1" dirty="0">
                <a:solidFill>
                  <a:schemeClr val="accent2"/>
                </a:solidFill>
              </a:rPr>
              <a:t>serious illness alone</a:t>
            </a:r>
          </a:p>
          <a:p>
            <a:pPr marL="114300" indent="0">
              <a:spcBef>
                <a:spcPts val="600"/>
              </a:spcBef>
              <a:buNone/>
            </a:pPr>
            <a:r>
              <a:rPr lang="en-US" dirty="0"/>
              <a:t>Get personal support from an experienced nurse care manager to help you get the right care at the right time and develop ways to stay motivated and on track with your medications and treatment.</a:t>
            </a:r>
          </a:p>
        </p:txBody>
      </p:sp>
      <p:sp>
        <p:nvSpPr>
          <p:cNvPr id="4" name="Slide Number Placeholder 3">
            <a:extLst>
              <a:ext uri="{FF2B5EF4-FFF2-40B4-BE49-F238E27FC236}">
                <a16:creationId xmlns:a16="http://schemas.microsoft.com/office/drawing/2014/main" id="{A87AEDC4-715B-3549-8673-BFD8B294A3FA}"/>
              </a:ext>
            </a:extLst>
          </p:cNvPr>
          <p:cNvSpPr>
            <a:spLocks noGrp="1"/>
          </p:cNvSpPr>
          <p:nvPr>
            <p:ph type="sldNum" sz="quarter" idx="12"/>
          </p:nvPr>
        </p:nvSpPr>
        <p:spPr/>
        <p:txBody>
          <a:bodyPr/>
          <a:lstStyle/>
          <a:p>
            <a:fld id="{E58ADEC3-0995-564F-BB65-635A8EDE9170}" type="slidenum">
              <a:rPr lang="en-US" smtClean="0"/>
              <a:t>12</a:t>
            </a:fld>
            <a:endParaRPr lang="en-US"/>
          </a:p>
        </p:txBody>
      </p:sp>
      <p:pic>
        <p:nvPicPr>
          <p:cNvPr id="9" name="Picture 8" descr="A close up of a logo&#10;&#10;Description automatically generated">
            <a:extLst>
              <a:ext uri="{FF2B5EF4-FFF2-40B4-BE49-F238E27FC236}">
                <a16:creationId xmlns:a16="http://schemas.microsoft.com/office/drawing/2014/main" id="{2BD4A1D9-0ED3-2A42-BEAC-A7DAED7089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641724" y="2393895"/>
            <a:ext cx="2255940" cy="2294015"/>
          </a:xfrm>
          <a:prstGeom prst="rect">
            <a:avLst/>
          </a:prstGeom>
        </p:spPr>
      </p:pic>
      <p:grpSp>
        <p:nvGrpSpPr>
          <p:cNvPr id="5" name="Group 4">
            <a:extLst>
              <a:ext uri="{FF2B5EF4-FFF2-40B4-BE49-F238E27FC236}">
                <a16:creationId xmlns:a16="http://schemas.microsoft.com/office/drawing/2014/main" id="{BA7521E1-CD18-D549-8627-C5CD2523B539}"/>
              </a:ext>
            </a:extLst>
          </p:cNvPr>
          <p:cNvGrpSpPr/>
          <p:nvPr/>
        </p:nvGrpSpPr>
        <p:grpSpPr>
          <a:xfrm>
            <a:off x="2218945" y="5447763"/>
            <a:ext cx="7595616" cy="669703"/>
            <a:chOff x="2218945" y="5447763"/>
            <a:chExt cx="7595616" cy="669703"/>
          </a:xfrm>
        </p:grpSpPr>
        <p:sp>
          <p:nvSpPr>
            <p:cNvPr id="8" name="Rounded Rectangle 7">
              <a:extLst>
                <a:ext uri="{FF2B5EF4-FFF2-40B4-BE49-F238E27FC236}">
                  <a16:creationId xmlns:a16="http://schemas.microsoft.com/office/drawing/2014/main" id="{2F6A0D10-D283-F943-87E5-97F90892DBF4}"/>
                </a:ext>
              </a:extLst>
            </p:cNvPr>
            <p:cNvSpPr/>
            <p:nvPr/>
          </p:nvSpPr>
          <p:spPr>
            <a:xfrm>
              <a:off x="2218945" y="5447763"/>
              <a:ext cx="7595616" cy="669703"/>
            </a:xfrm>
            <a:prstGeom prst="roundRect">
              <a:avLst>
                <a:gd name="adj" fmla="val 13008"/>
              </a:avLst>
            </a:prstGeom>
            <a:gradFill>
              <a:gsLst>
                <a:gs pos="0">
                  <a:schemeClr val="tx2">
                    <a:lumMod val="20000"/>
                    <a:lumOff val="80000"/>
                  </a:schemeClr>
                </a:gs>
                <a:gs pos="98000">
                  <a:schemeClr val="bg1">
                    <a:lumMod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8DD317F-5BA8-8440-A511-66BB32B96F19}"/>
                </a:ext>
              </a:extLst>
            </p:cNvPr>
            <p:cNvSpPr txBox="1"/>
            <p:nvPr/>
          </p:nvSpPr>
          <p:spPr>
            <a:xfrm>
              <a:off x="2726575" y="5596894"/>
              <a:ext cx="6749934" cy="338554"/>
            </a:xfrm>
            <a:prstGeom prst="rect">
              <a:avLst/>
            </a:prstGeom>
            <a:noFill/>
          </p:spPr>
          <p:txBody>
            <a:bodyPr wrap="square" rtlCol="0">
              <a:spAutoFit/>
            </a:bodyPr>
            <a:lstStyle/>
            <a:p>
              <a:pPr algn="ctr"/>
              <a:r>
                <a:rPr lang="en-US" sz="1600" b="1" dirty="0">
                  <a:solidFill>
                    <a:schemeClr val="accent4"/>
                  </a:solidFill>
                </a:rPr>
                <a:t>Call us at the number on the back of your ID card for more information   </a:t>
              </a:r>
            </a:p>
          </p:txBody>
        </p:sp>
        <p:pic>
          <p:nvPicPr>
            <p:cNvPr id="13" name="Picture 12">
              <a:extLst>
                <a:ext uri="{FF2B5EF4-FFF2-40B4-BE49-F238E27FC236}">
                  <a16:creationId xmlns:a16="http://schemas.microsoft.com/office/drawing/2014/main" id="{4A65BC85-0A9D-2C4C-B1A7-63A02C177215}"/>
                </a:ext>
              </a:extLst>
            </p:cNvPr>
            <p:cNvPicPr>
              <a:picLocks noChangeAspect="1"/>
            </p:cNvPicPr>
            <p:nvPr/>
          </p:nvPicPr>
          <p:blipFill>
            <a:blip r:embed="rId4"/>
            <a:srcRect/>
            <a:stretch/>
          </p:blipFill>
          <p:spPr>
            <a:xfrm>
              <a:off x="2499360" y="5539232"/>
              <a:ext cx="463296" cy="463296"/>
            </a:xfrm>
            <a:prstGeom prst="rect">
              <a:avLst/>
            </a:prstGeom>
          </p:spPr>
        </p:pic>
      </p:grpSp>
    </p:spTree>
    <p:extLst>
      <p:ext uri="{BB962C8B-B14F-4D97-AF65-F5344CB8AC3E}">
        <p14:creationId xmlns:p14="http://schemas.microsoft.com/office/powerpoint/2010/main" val="3087210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E8C3-2E23-E948-91B1-9D371BB8B5F2}"/>
              </a:ext>
            </a:extLst>
          </p:cNvPr>
          <p:cNvSpPr>
            <a:spLocks noGrp="1"/>
          </p:cNvSpPr>
          <p:nvPr>
            <p:ph type="title"/>
          </p:nvPr>
        </p:nvSpPr>
        <p:spPr/>
        <p:txBody>
          <a:bodyPr/>
          <a:lstStyle/>
          <a:p>
            <a:r>
              <a:rPr lang="en-US" dirty="0"/>
              <a:t>Your Doctor On Demand Benefit</a:t>
            </a:r>
          </a:p>
        </p:txBody>
      </p:sp>
      <p:sp>
        <p:nvSpPr>
          <p:cNvPr id="3" name="Slide Number Placeholder 2">
            <a:extLst>
              <a:ext uri="{FF2B5EF4-FFF2-40B4-BE49-F238E27FC236}">
                <a16:creationId xmlns:a16="http://schemas.microsoft.com/office/drawing/2014/main" id="{B29EFFAA-CA9E-3D45-B774-132C14DD5967}"/>
              </a:ext>
            </a:extLst>
          </p:cNvPr>
          <p:cNvSpPr>
            <a:spLocks noGrp="1"/>
          </p:cNvSpPr>
          <p:nvPr>
            <p:ph type="sldNum" sz="quarter" idx="10"/>
          </p:nvPr>
        </p:nvSpPr>
        <p:spPr/>
        <p:txBody>
          <a:bodyPr/>
          <a:lstStyle/>
          <a:p>
            <a:fld id="{E58ADEC3-0995-564F-BB65-635A8EDE9170}" type="slidenum">
              <a:rPr lang="en-US" smtClean="0"/>
              <a:pPr/>
              <a:t>13</a:t>
            </a:fld>
            <a:endParaRPr lang="en-US" dirty="0"/>
          </a:p>
        </p:txBody>
      </p:sp>
      <p:sp>
        <p:nvSpPr>
          <p:cNvPr id="4" name="Content Placeholder 3">
            <a:extLst>
              <a:ext uri="{FF2B5EF4-FFF2-40B4-BE49-F238E27FC236}">
                <a16:creationId xmlns:a16="http://schemas.microsoft.com/office/drawing/2014/main" id="{9295094C-FDB9-F943-BC28-50AA8C5629C2}"/>
              </a:ext>
            </a:extLst>
          </p:cNvPr>
          <p:cNvSpPr>
            <a:spLocks noGrp="1"/>
          </p:cNvSpPr>
          <p:nvPr>
            <p:ph sz="quarter" idx="11"/>
          </p:nvPr>
        </p:nvSpPr>
        <p:spPr>
          <a:xfrm>
            <a:off x="650014" y="2316305"/>
            <a:ext cx="7318329" cy="3045963"/>
          </a:xfrm>
        </p:spPr>
        <p:txBody>
          <a:bodyPr>
            <a:normAutofit fontScale="92500" lnSpcReduction="20000"/>
          </a:bodyPr>
          <a:lstStyle/>
          <a:p>
            <a:r>
              <a:rPr lang="en-US" dirty="0">
                <a:solidFill>
                  <a:schemeClr val="tx1">
                    <a:lumMod val="75000"/>
                    <a:lumOff val="25000"/>
                  </a:schemeClr>
                </a:solidFill>
                <a:cs typeface="UHC Sans Regular"/>
              </a:rPr>
              <a:t>You can see a doctor right away from your smart phone, tablet or computer</a:t>
            </a:r>
          </a:p>
          <a:p>
            <a:r>
              <a:rPr lang="en-US" dirty="0">
                <a:solidFill>
                  <a:schemeClr val="tx1">
                    <a:lumMod val="75000"/>
                    <a:lumOff val="25000"/>
                  </a:schemeClr>
                </a:solidFill>
                <a:cs typeface="UHC Sans Regular"/>
              </a:rPr>
              <a:t>Available to you and your covered dependents</a:t>
            </a:r>
          </a:p>
          <a:p>
            <a:r>
              <a:rPr lang="en-US" dirty="0">
                <a:solidFill>
                  <a:schemeClr val="tx1">
                    <a:lumMod val="75000"/>
                    <a:lumOff val="25000"/>
                  </a:schemeClr>
                </a:solidFill>
                <a:cs typeface="UHC Sans Regular"/>
              </a:rPr>
              <a:t>Saves you the time and cost of traveling to the ER or Urgent Care</a:t>
            </a:r>
          </a:p>
          <a:p>
            <a:r>
              <a:rPr lang="en-US" dirty="0">
                <a:solidFill>
                  <a:schemeClr val="tx1">
                    <a:lumMod val="75000"/>
                    <a:lumOff val="25000"/>
                  </a:schemeClr>
                </a:solidFill>
                <a:cs typeface="UHC Sans Regular"/>
              </a:rPr>
              <a:t>Treatment for urgent care, behavioral health and everyday care, including:</a:t>
            </a:r>
          </a:p>
          <a:p>
            <a:pPr lvl="1"/>
            <a:r>
              <a:rPr lang="en-US" dirty="0">
                <a:solidFill>
                  <a:schemeClr val="tx1">
                    <a:lumMod val="75000"/>
                    <a:lumOff val="25000"/>
                  </a:schemeClr>
                </a:solidFill>
                <a:cs typeface="UHC Sans Regular"/>
              </a:rPr>
              <a:t>Cold &amp; flu</a:t>
            </a:r>
          </a:p>
          <a:p>
            <a:pPr lvl="1"/>
            <a:r>
              <a:rPr lang="en-US" dirty="0">
                <a:solidFill>
                  <a:schemeClr val="tx1">
                    <a:lumMod val="75000"/>
                    <a:lumOff val="25000"/>
                  </a:schemeClr>
                </a:solidFill>
                <a:cs typeface="UHC Sans Regular"/>
              </a:rPr>
              <a:t>Sinus infections</a:t>
            </a:r>
          </a:p>
          <a:p>
            <a:pPr lvl="1"/>
            <a:r>
              <a:rPr lang="en-US" dirty="0">
                <a:solidFill>
                  <a:schemeClr val="tx1">
                    <a:lumMod val="75000"/>
                    <a:lumOff val="25000"/>
                  </a:schemeClr>
                </a:solidFill>
                <a:cs typeface="UHC Sans Regular"/>
              </a:rPr>
              <a:t>Skin conditions</a:t>
            </a:r>
          </a:p>
          <a:p>
            <a:pPr lvl="1"/>
            <a:r>
              <a:rPr lang="en-US" dirty="0">
                <a:solidFill>
                  <a:schemeClr val="tx1">
                    <a:lumMod val="75000"/>
                    <a:lumOff val="25000"/>
                  </a:schemeClr>
                </a:solidFill>
                <a:cs typeface="UHC Sans Regular"/>
              </a:rPr>
              <a:t>Allergies</a:t>
            </a:r>
          </a:p>
          <a:p>
            <a:pPr lvl="1"/>
            <a:r>
              <a:rPr lang="en-US" dirty="0">
                <a:solidFill>
                  <a:schemeClr val="tx1">
                    <a:lumMod val="75000"/>
                    <a:lumOff val="25000"/>
                  </a:schemeClr>
                </a:solidFill>
                <a:cs typeface="UHC Sans Regular"/>
              </a:rPr>
              <a:t>Anxiety &amp; depression</a:t>
            </a:r>
          </a:p>
        </p:txBody>
      </p:sp>
      <p:sp>
        <p:nvSpPr>
          <p:cNvPr id="5" name="Text Placeholder 4">
            <a:extLst>
              <a:ext uri="{FF2B5EF4-FFF2-40B4-BE49-F238E27FC236}">
                <a16:creationId xmlns:a16="http://schemas.microsoft.com/office/drawing/2014/main" id="{5089BAAD-8E97-294B-A8FF-33CB40A21F17}"/>
              </a:ext>
            </a:extLst>
          </p:cNvPr>
          <p:cNvSpPr>
            <a:spLocks noGrp="1"/>
          </p:cNvSpPr>
          <p:nvPr>
            <p:ph type="body" sz="quarter" idx="12"/>
          </p:nvPr>
        </p:nvSpPr>
        <p:spPr>
          <a:xfrm>
            <a:off x="340922" y="1506006"/>
            <a:ext cx="7997974" cy="693817"/>
          </a:xfrm>
        </p:spPr>
        <p:txBody>
          <a:bodyPr>
            <a:normAutofit fontScale="85000" lnSpcReduction="20000"/>
          </a:bodyPr>
          <a:lstStyle/>
          <a:p>
            <a:r>
              <a:rPr lang="en-US" dirty="0"/>
              <a:t>Quality medical and behavioral health services any time you need them —right from home.</a:t>
            </a:r>
          </a:p>
        </p:txBody>
      </p:sp>
      <p:grpSp>
        <p:nvGrpSpPr>
          <p:cNvPr id="13" name="Group 12">
            <a:extLst>
              <a:ext uri="{FF2B5EF4-FFF2-40B4-BE49-F238E27FC236}">
                <a16:creationId xmlns:a16="http://schemas.microsoft.com/office/drawing/2014/main" id="{78D2BF89-8938-2C4D-86FB-AED47895C625}"/>
              </a:ext>
            </a:extLst>
          </p:cNvPr>
          <p:cNvGrpSpPr/>
          <p:nvPr/>
        </p:nvGrpSpPr>
        <p:grpSpPr>
          <a:xfrm>
            <a:off x="8344501" y="1416221"/>
            <a:ext cx="2509029" cy="3337534"/>
            <a:chOff x="8680368" y="1490630"/>
            <a:chExt cx="2789539" cy="3710672"/>
          </a:xfrm>
        </p:grpSpPr>
        <p:grpSp>
          <p:nvGrpSpPr>
            <p:cNvPr id="14" name="Group 13">
              <a:extLst>
                <a:ext uri="{FF2B5EF4-FFF2-40B4-BE49-F238E27FC236}">
                  <a16:creationId xmlns:a16="http://schemas.microsoft.com/office/drawing/2014/main" id="{1800CF23-540D-4C43-9AA4-07095DDA0A9E}"/>
                </a:ext>
              </a:extLst>
            </p:cNvPr>
            <p:cNvGrpSpPr/>
            <p:nvPr/>
          </p:nvGrpSpPr>
          <p:grpSpPr>
            <a:xfrm rot="16200000">
              <a:off x="8219802" y="1951196"/>
              <a:ext cx="3710672" cy="2789539"/>
              <a:chOff x="672044" y="4529286"/>
              <a:chExt cx="2244437" cy="1282535"/>
            </a:xfrm>
          </p:grpSpPr>
          <p:sp>
            <p:nvSpPr>
              <p:cNvPr id="16" name="Rounded Rectangle 15">
                <a:extLst>
                  <a:ext uri="{FF2B5EF4-FFF2-40B4-BE49-F238E27FC236}">
                    <a16:creationId xmlns:a16="http://schemas.microsoft.com/office/drawing/2014/main" id="{2EDDB124-AAE0-0C41-845B-FC9953690B5A}"/>
                  </a:ext>
                </a:extLst>
              </p:cNvPr>
              <p:cNvSpPr/>
              <p:nvPr/>
            </p:nvSpPr>
            <p:spPr>
              <a:xfrm>
                <a:off x="672044" y="4529286"/>
                <a:ext cx="2244437" cy="1282535"/>
              </a:xfrm>
              <a:prstGeom prst="roundRect">
                <a:avLst>
                  <a:gd name="adj" fmla="val 6094"/>
                </a:avLst>
              </a:prstGeom>
              <a:solidFill>
                <a:schemeClr val="tx1"/>
              </a:solidFill>
              <a:ln>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75FDDE7-F836-0748-9BF9-292E8E21F6E5}"/>
                  </a:ext>
                </a:extLst>
              </p:cNvPr>
              <p:cNvSpPr/>
              <p:nvPr/>
            </p:nvSpPr>
            <p:spPr>
              <a:xfrm>
                <a:off x="833015" y="4605512"/>
                <a:ext cx="1974770" cy="11346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Graphical user interface, website&#10;&#10;Description automatically generated">
              <a:extLst>
                <a:ext uri="{FF2B5EF4-FFF2-40B4-BE49-F238E27FC236}">
                  <a16:creationId xmlns:a16="http://schemas.microsoft.com/office/drawing/2014/main" id="{C5B45E39-E9A3-BB4D-B327-9A1F7CD698B1}"/>
                </a:ext>
              </a:extLst>
            </p:cNvPr>
            <p:cNvPicPr>
              <a:picLocks noChangeAspect="1"/>
            </p:cNvPicPr>
            <p:nvPr/>
          </p:nvPicPr>
          <p:blipFill>
            <a:blip r:embed="rId2"/>
            <a:stretch>
              <a:fillRect/>
            </a:stretch>
          </p:blipFill>
          <p:spPr>
            <a:xfrm>
              <a:off x="8830058" y="1671982"/>
              <a:ext cx="2517538" cy="3264408"/>
            </a:xfrm>
            <a:prstGeom prst="rect">
              <a:avLst/>
            </a:prstGeom>
          </p:spPr>
        </p:pic>
      </p:grpSp>
      <p:grpSp>
        <p:nvGrpSpPr>
          <p:cNvPr id="18" name="Group 17">
            <a:extLst>
              <a:ext uri="{FF2B5EF4-FFF2-40B4-BE49-F238E27FC236}">
                <a16:creationId xmlns:a16="http://schemas.microsoft.com/office/drawing/2014/main" id="{1F9FFF42-13B3-BE45-978B-D40A2AF272CC}"/>
              </a:ext>
            </a:extLst>
          </p:cNvPr>
          <p:cNvGrpSpPr/>
          <p:nvPr/>
        </p:nvGrpSpPr>
        <p:grpSpPr>
          <a:xfrm>
            <a:off x="2218945" y="5447763"/>
            <a:ext cx="7595616" cy="733906"/>
            <a:chOff x="2218945" y="5447763"/>
            <a:chExt cx="7595616" cy="733906"/>
          </a:xfrm>
        </p:grpSpPr>
        <p:sp>
          <p:nvSpPr>
            <p:cNvPr id="19" name="Rounded Rectangle 18">
              <a:extLst>
                <a:ext uri="{FF2B5EF4-FFF2-40B4-BE49-F238E27FC236}">
                  <a16:creationId xmlns:a16="http://schemas.microsoft.com/office/drawing/2014/main" id="{599DB36C-4F6C-8844-8237-EA4C02869685}"/>
                </a:ext>
              </a:extLst>
            </p:cNvPr>
            <p:cNvSpPr/>
            <p:nvPr/>
          </p:nvSpPr>
          <p:spPr>
            <a:xfrm>
              <a:off x="2218945" y="5447763"/>
              <a:ext cx="7595616" cy="669703"/>
            </a:xfrm>
            <a:prstGeom prst="roundRect">
              <a:avLst>
                <a:gd name="adj" fmla="val 13008"/>
              </a:avLst>
            </a:prstGeom>
            <a:gradFill>
              <a:gsLst>
                <a:gs pos="0">
                  <a:schemeClr val="tx2">
                    <a:lumMod val="20000"/>
                    <a:lumOff val="80000"/>
                  </a:schemeClr>
                </a:gs>
                <a:gs pos="98000">
                  <a:schemeClr val="bg1">
                    <a:lumMod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D5A2C35-3008-4144-A5D1-E84B347CF376}"/>
                </a:ext>
              </a:extLst>
            </p:cNvPr>
            <p:cNvSpPr txBox="1"/>
            <p:nvPr/>
          </p:nvSpPr>
          <p:spPr>
            <a:xfrm>
              <a:off x="2726575" y="5596894"/>
              <a:ext cx="6749934" cy="584775"/>
            </a:xfrm>
            <a:prstGeom prst="rect">
              <a:avLst/>
            </a:prstGeom>
            <a:noFill/>
          </p:spPr>
          <p:txBody>
            <a:bodyPr wrap="square" rtlCol="0">
              <a:spAutoFit/>
            </a:bodyPr>
            <a:lstStyle/>
            <a:p>
              <a:pPr algn="ctr"/>
              <a:r>
                <a:rPr lang="en-US" sz="1600" b="1" dirty="0">
                  <a:solidFill>
                    <a:schemeClr val="accent4"/>
                  </a:solidFill>
                </a:rPr>
                <a:t>Download the app free from the Apple Store or Google Play, or visit </a:t>
              </a:r>
              <a:r>
                <a:rPr lang="en-US" sz="1600" b="1" dirty="0" err="1">
                  <a:solidFill>
                    <a:schemeClr val="accent4"/>
                  </a:solidFill>
                </a:rPr>
                <a:t>doctorondemand.com</a:t>
              </a:r>
              <a:r>
                <a:rPr lang="en-US" sz="1600" b="1" dirty="0">
                  <a:solidFill>
                    <a:schemeClr val="accent4"/>
                  </a:solidFill>
                </a:rPr>
                <a:t>/health-plans-</a:t>
              </a:r>
              <a:r>
                <a:rPr lang="en-US" sz="1600" b="1" dirty="0" err="1">
                  <a:solidFill>
                    <a:schemeClr val="accent4"/>
                  </a:solidFill>
                </a:rPr>
                <a:t>inc</a:t>
              </a:r>
              <a:r>
                <a:rPr lang="en-US" sz="1600" b="1" dirty="0">
                  <a:solidFill>
                    <a:schemeClr val="accent4"/>
                  </a:solidFill>
                </a:rPr>
                <a:t> from a Google Chrome browser</a:t>
              </a:r>
            </a:p>
          </p:txBody>
        </p:sp>
        <p:pic>
          <p:nvPicPr>
            <p:cNvPr id="21" name="Picture 20">
              <a:extLst>
                <a:ext uri="{FF2B5EF4-FFF2-40B4-BE49-F238E27FC236}">
                  <a16:creationId xmlns:a16="http://schemas.microsoft.com/office/drawing/2014/main" id="{8E9A7DC3-8FA2-AF4F-BCF4-9D7AC6B5C809}"/>
                </a:ext>
              </a:extLst>
            </p:cNvPr>
            <p:cNvPicPr>
              <a:picLocks noChangeAspect="1"/>
            </p:cNvPicPr>
            <p:nvPr/>
          </p:nvPicPr>
          <p:blipFill>
            <a:blip r:embed="rId3"/>
            <a:srcRect/>
            <a:stretch/>
          </p:blipFill>
          <p:spPr>
            <a:xfrm>
              <a:off x="2499360" y="5539232"/>
              <a:ext cx="463296" cy="463296"/>
            </a:xfrm>
            <a:prstGeom prst="rect">
              <a:avLst/>
            </a:prstGeom>
          </p:spPr>
        </p:pic>
      </p:grpSp>
      <p:pic>
        <p:nvPicPr>
          <p:cNvPr id="22" name="Google Shape;146;p9">
            <a:extLst>
              <a:ext uri="{FF2B5EF4-FFF2-40B4-BE49-F238E27FC236}">
                <a16:creationId xmlns:a16="http://schemas.microsoft.com/office/drawing/2014/main" id="{2BF29BCE-628E-6E45-8388-19D6E14A6605}"/>
              </a:ext>
            </a:extLst>
          </p:cNvPr>
          <p:cNvPicPr preferRelativeResize="0"/>
          <p:nvPr/>
        </p:nvPicPr>
        <p:blipFill rotWithShape="1">
          <a:blip r:embed="rId4">
            <a:alphaModFix/>
          </a:blip>
          <a:srcRect/>
          <a:stretch/>
        </p:blipFill>
        <p:spPr>
          <a:xfrm>
            <a:off x="9631173" y="4781945"/>
            <a:ext cx="1447800" cy="596197"/>
          </a:xfrm>
          <a:prstGeom prst="rect">
            <a:avLst/>
          </a:prstGeom>
          <a:noFill/>
          <a:ln>
            <a:noFill/>
          </a:ln>
        </p:spPr>
      </p:pic>
      <p:pic>
        <p:nvPicPr>
          <p:cNvPr id="23" name="Google Shape;145;p9">
            <a:extLst>
              <a:ext uri="{FF2B5EF4-FFF2-40B4-BE49-F238E27FC236}">
                <a16:creationId xmlns:a16="http://schemas.microsoft.com/office/drawing/2014/main" id="{5A84E1B1-5CB6-6E41-ABC5-18BD38A5EBA9}"/>
              </a:ext>
            </a:extLst>
          </p:cNvPr>
          <p:cNvPicPr preferRelativeResize="0"/>
          <p:nvPr/>
        </p:nvPicPr>
        <p:blipFill rotWithShape="1">
          <a:blip r:embed="rId5">
            <a:alphaModFix/>
          </a:blip>
          <a:srcRect/>
          <a:stretch/>
        </p:blipFill>
        <p:spPr>
          <a:xfrm>
            <a:off x="8245644" y="4881426"/>
            <a:ext cx="1385529" cy="397237"/>
          </a:xfrm>
          <a:prstGeom prst="rect">
            <a:avLst/>
          </a:prstGeom>
          <a:noFill/>
          <a:ln>
            <a:noFill/>
          </a:ln>
        </p:spPr>
      </p:pic>
    </p:spTree>
    <p:extLst>
      <p:ext uri="{BB962C8B-B14F-4D97-AF65-F5344CB8AC3E}">
        <p14:creationId xmlns:p14="http://schemas.microsoft.com/office/powerpoint/2010/main" val="4286361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B4B9290D-B4F4-5546-8262-1282B79F2397}"/>
              </a:ext>
            </a:extLst>
          </p:cNvPr>
          <p:cNvSpPr/>
          <p:nvPr/>
        </p:nvSpPr>
        <p:spPr>
          <a:xfrm>
            <a:off x="682581" y="2687474"/>
            <a:ext cx="10780784" cy="3458094"/>
          </a:xfrm>
          <a:prstGeom prst="roundRect">
            <a:avLst>
              <a:gd name="adj" fmla="val 13008"/>
            </a:avLst>
          </a:prstGeom>
          <a:gradFill>
            <a:gsLst>
              <a:gs pos="0">
                <a:srgbClr val="F2F4F2">
                  <a:alpha val="70000"/>
                </a:srgbClr>
              </a:gs>
              <a:gs pos="98000">
                <a:schemeClr val="bg1">
                  <a:lumMod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65FAB9-281C-B94A-AB89-A346FFAB0E85}"/>
              </a:ext>
            </a:extLst>
          </p:cNvPr>
          <p:cNvSpPr>
            <a:spLocks noGrp="1"/>
          </p:cNvSpPr>
          <p:nvPr>
            <p:ph type="title"/>
          </p:nvPr>
        </p:nvSpPr>
        <p:spPr/>
        <p:txBody>
          <a:bodyPr/>
          <a:lstStyle/>
          <a:p>
            <a:r>
              <a:rPr lang="en-US" dirty="0"/>
              <a:t>Exclusive Discounts on Health-Related Products and Services</a:t>
            </a:r>
          </a:p>
        </p:txBody>
      </p:sp>
      <p:sp>
        <p:nvSpPr>
          <p:cNvPr id="4" name="Slide Number Placeholder 3">
            <a:extLst>
              <a:ext uri="{FF2B5EF4-FFF2-40B4-BE49-F238E27FC236}">
                <a16:creationId xmlns:a16="http://schemas.microsoft.com/office/drawing/2014/main" id="{A87AEDC4-715B-3549-8673-BFD8B294A3FA}"/>
              </a:ext>
            </a:extLst>
          </p:cNvPr>
          <p:cNvSpPr>
            <a:spLocks noGrp="1"/>
          </p:cNvSpPr>
          <p:nvPr>
            <p:ph type="sldNum" sz="quarter" idx="12"/>
          </p:nvPr>
        </p:nvSpPr>
        <p:spPr/>
        <p:txBody>
          <a:bodyPr/>
          <a:lstStyle/>
          <a:p>
            <a:fld id="{E58ADEC3-0995-564F-BB65-635A8EDE9170}" type="slidenum">
              <a:rPr lang="en-US" smtClean="0"/>
              <a:t>14</a:t>
            </a:fld>
            <a:endParaRPr lang="en-US"/>
          </a:p>
        </p:txBody>
      </p:sp>
      <p:sp>
        <p:nvSpPr>
          <p:cNvPr id="6" name="Content Placeholder 4">
            <a:extLst>
              <a:ext uri="{FF2B5EF4-FFF2-40B4-BE49-F238E27FC236}">
                <a16:creationId xmlns:a16="http://schemas.microsoft.com/office/drawing/2014/main" id="{DE919ED8-5A7A-D54A-A69D-4F280970AA0A}"/>
              </a:ext>
            </a:extLst>
          </p:cNvPr>
          <p:cNvSpPr txBox="1">
            <a:spLocks/>
          </p:cNvSpPr>
          <p:nvPr/>
        </p:nvSpPr>
        <p:spPr>
          <a:xfrm>
            <a:off x="352351" y="1472836"/>
            <a:ext cx="9691059" cy="1045512"/>
          </a:xfrm>
          <a:prstGeom prst="rect">
            <a:avLst/>
          </a:prstGeom>
        </p:spPr>
        <p:txBody>
          <a:bodyPr vert="horz" lIns="91440" tIns="45720" rIns="91440" bIns="45720" numCol="1" rtlCol="0">
            <a:noAutofit/>
          </a:bodyPr>
          <a:lstStyle>
            <a:lvl1pPr marL="228600" indent="-228600" algn="l" defTabSz="914400" rtl="0" eaLnBrk="1" latinLnBrk="0" hangingPunct="1">
              <a:lnSpc>
                <a:spcPct val="110000"/>
              </a:lnSpc>
              <a:spcBef>
                <a:spcPts val="1200"/>
              </a:spcBef>
              <a:buClr>
                <a:srgbClr val="E22131"/>
              </a:buClr>
              <a:buFont typeface="Wingdings" pitchFamily="2" charset="2"/>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1200"/>
              </a:spcBef>
              <a:buClr>
                <a:srgbClr val="E22131"/>
              </a:buClr>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1200"/>
              </a:spcBef>
              <a:buClr>
                <a:srgbClr val="E22131"/>
              </a:buClr>
              <a:buFont typeface="Wingdings"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1200"/>
              </a:spcBef>
              <a:buClr>
                <a:srgbClr val="E22131"/>
              </a:buClr>
              <a:buFont typeface="System Font Regular"/>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1200"/>
              </a:spcBef>
              <a:buClr>
                <a:srgbClr val="E22131"/>
              </a:buClr>
              <a:buFont typeface="Wingdings"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 indent="0">
              <a:buFont typeface="Wingdings" pitchFamily="2" charset="2"/>
              <a:buNone/>
            </a:pPr>
            <a:r>
              <a:rPr lang="en-US" b="1" dirty="0">
                <a:solidFill>
                  <a:schemeClr val="accent4"/>
                </a:solidFill>
              </a:rPr>
              <a:t>As an HPI member, you are entitled to special savings on many health-related products and services.</a:t>
            </a:r>
          </a:p>
        </p:txBody>
      </p:sp>
      <p:sp>
        <p:nvSpPr>
          <p:cNvPr id="7" name="Rectangle 6">
            <a:extLst>
              <a:ext uri="{FF2B5EF4-FFF2-40B4-BE49-F238E27FC236}">
                <a16:creationId xmlns:a16="http://schemas.microsoft.com/office/drawing/2014/main" id="{1A555DB6-B39E-024C-8FAA-A1E7EFDAF1AF}"/>
              </a:ext>
            </a:extLst>
          </p:cNvPr>
          <p:cNvSpPr/>
          <p:nvPr/>
        </p:nvSpPr>
        <p:spPr>
          <a:xfrm>
            <a:off x="9620700" y="4449339"/>
            <a:ext cx="1614592" cy="400110"/>
          </a:xfrm>
          <a:prstGeom prst="rect">
            <a:avLst/>
          </a:prstGeom>
        </p:spPr>
        <p:txBody>
          <a:bodyPr wrap="square" anchor="ctr">
            <a:spAutoFit/>
          </a:bodyPr>
          <a:lstStyle/>
          <a:p>
            <a:pPr marL="45720" lvl="1" algn="ctr">
              <a:spcBef>
                <a:spcPts val="300"/>
              </a:spcBef>
              <a:buClr>
                <a:srgbClr val="C00000"/>
              </a:buClr>
              <a:buSzPct val="88000"/>
            </a:pPr>
            <a:r>
              <a:rPr lang="en-US" sz="2000" b="1" dirty="0">
                <a:solidFill>
                  <a:schemeClr val="bg1">
                    <a:lumMod val="50000"/>
                  </a:schemeClr>
                </a:solidFill>
                <a:cs typeface="UHC Sans Regular"/>
              </a:rPr>
              <a:t>Nutrition</a:t>
            </a:r>
          </a:p>
        </p:txBody>
      </p:sp>
      <p:sp>
        <p:nvSpPr>
          <p:cNvPr id="10" name="TextBox 9">
            <a:extLst>
              <a:ext uri="{FF2B5EF4-FFF2-40B4-BE49-F238E27FC236}">
                <a16:creationId xmlns:a16="http://schemas.microsoft.com/office/drawing/2014/main" id="{C2EADEDC-9F4B-1D49-8914-9C6372ED411E}"/>
              </a:ext>
            </a:extLst>
          </p:cNvPr>
          <p:cNvSpPr txBox="1"/>
          <p:nvPr/>
        </p:nvSpPr>
        <p:spPr>
          <a:xfrm>
            <a:off x="1077220" y="5512459"/>
            <a:ext cx="9928127" cy="369332"/>
          </a:xfrm>
          <a:prstGeom prst="rect">
            <a:avLst/>
          </a:prstGeom>
          <a:noFill/>
        </p:spPr>
        <p:txBody>
          <a:bodyPr wrap="square" rtlCol="0">
            <a:spAutoFit/>
          </a:bodyPr>
          <a:lstStyle/>
          <a:p>
            <a:pPr algn="ctr"/>
            <a:r>
              <a:rPr lang="en-US" dirty="0"/>
              <a:t>For a list of available member discounts go to </a:t>
            </a:r>
            <a:r>
              <a:rPr lang="en-US" u="sng" dirty="0" err="1">
                <a:solidFill>
                  <a:schemeClr val="tx2">
                    <a:lumMod val="75000"/>
                  </a:schemeClr>
                </a:solidFill>
              </a:rPr>
              <a:t>hpiTPA.com</a:t>
            </a:r>
            <a:endParaRPr lang="en-US" b="1" dirty="0"/>
          </a:p>
        </p:txBody>
      </p:sp>
      <p:sp>
        <p:nvSpPr>
          <p:cNvPr id="8" name="Rectangle 7">
            <a:extLst>
              <a:ext uri="{FF2B5EF4-FFF2-40B4-BE49-F238E27FC236}">
                <a16:creationId xmlns:a16="http://schemas.microsoft.com/office/drawing/2014/main" id="{66A71552-681F-9842-B0AB-E21F7526EC12}"/>
              </a:ext>
            </a:extLst>
          </p:cNvPr>
          <p:cNvSpPr/>
          <p:nvPr/>
        </p:nvSpPr>
        <p:spPr>
          <a:xfrm>
            <a:off x="767168" y="4282572"/>
            <a:ext cx="1731333" cy="707886"/>
          </a:xfrm>
          <a:prstGeom prst="rect">
            <a:avLst/>
          </a:prstGeom>
        </p:spPr>
        <p:txBody>
          <a:bodyPr wrap="square" anchor="ctr">
            <a:spAutoFit/>
          </a:bodyPr>
          <a:lstStyle/>
          <a:p>
            <a:pPr marL="45720" lvl="1" algn="ctr">
              <a:spcBef>
                <a:spcPts val="300"/>
              </a:spcBef>
              <a:buClr>
                <a:srgbClr val="C00000"/>
              </a:buClr>
              <a:buSzPct val="88000"/>
            </a:pPr>
            <a:r>
              <a:rPr lang="en-US" sz="2000" b="1" dirty="0">
                <a:solidFill>
                  <a:schemeClr val="bg1">
                    <a:lumMod val="50000"/>
                  </a:schemeClr>
                </a:solidFill>
                <a:cs typeface="UHC Sans Regular"/>
              </a:rPr>
              <a:t>Fitness </a:t>
            </a:r>
            <a:br>
              <a:rPr lang="en-US" sz="2000" b="1" dirty="0">
                <a:solidFill>
                  <a:schemeClr val="bg1">
                    <a:lumMod val="50000"/>
                  </a:schemeClr>
                </a:solidFill>
                <a:cs typeface="UHC Sans Regular"/>
              </a:rPr>
            </a:br>
            <a:r>
              <a:rPr lang="en-US" sz="2000" b="1" dirty="0">
                <a:solidFill>
                  <a:schemeClr val="bg1">
                    <a:lumMod val="50000"/>
                  </a:schemeClr>
                </a:solidFill>
                <a:cs typeface="UHC Sans Regular"/>
              </a:rPr>
              <a:t>Discounts</a:t>
            </a:r>
          </a:p>
        </p:txBody>
      </p:sp>
      <p:sp>
        <p:nvSpPr>
          <p:cNvPr id="9" name="Rectangle 8">
            <a:extLst>
              <a:ext uri="{FF2B5EF4-FFF2-40B4-BE49-F238E27FC236}">
                <a16:creationId xmlns:a16="http://schemas.microsoft.com/office/drawing/2014/main" id="{79DC9EE7-075F-6E4B-B54B-6ABD178123D7}"/>
              </a:ext>
            </a:extLst>
          </p:cNvPr>
          <p:cNvSpPr/>
          <p:nvPr/>
        </p:nvSpPr>
        <p:spPr>
          <a:xfrm>
            <a:off x="2633044" y="4295451"/>
            <a:ext cx="2653146" cy="707886"/>
          </a:xfrm>
          <a:prstGeom prst="rect">
            <a:avLst/>
          </a:prstGeom>
        </p:spPr>
        <p:txBody>
          <a:bodyPr wrap="square" anchor="ctr">
            <a:spAutoFit/>
          </a:bodyPr>
          <a:lstStyle/>
          <a:p>
            <a:pPr marL="45720" lvl="1" algn="ctr">
              <a:spcBef>
                <a:spcPts val="300"/>
              </a:spcBef>
              <a:buClr>
                <a:srgbClr val="C00000"/>
              </a:buClr>
              <a:buSzPct val="88000"/>
            </a:pPr>
            <a:r>
              <a:rPr lang="en-US" sz="2000" b="1" dirty="0">
                <a:solidFill>
                  <a:schemeClr val="bg1">
                    <a:lumMod val="50000"/>
                  </a:schemeClr>
                </a:solidFill>
                <a:cs typeface="UHC Sans Regular"/>
              </a:rPr>
              <a:t>Wellness and Healthy Product Discounts</a:t>
            </a:r>
          </a:p>
        </p:txBody>
      </p:sp>
      <p:sp>
        <p:nvSpPr>
          <p:cNvPr id="11" name="Rectangle 10">
            <a:extLst>
              <a:ext uri="{FF2B5EF4-FFF2-40B4-BE49-F238E27FC236}">
                <a16:creationId xmlns:a16="http://schemas.microsoft.com/office/drawing/2014/main" id="{D4906BC3-62A8-0A4E-9AEC-93A62901A96E}"/>
              </a:ext>
            </a:extLst>
          </p:cNvPr>
          <p:cNvSpPr/>
          <p:nvPr/>
        </p:nvSpPr>
        <p:spPr>
          <a:xfrm>
            <a:off x="5538087" y="4295451"/>
            <a:ext cx="1841269" cy="707886"/>
          </a:xfrm>
          <a:prstGeom prst="rect">
            <a:avLst/>
          </a:prstGeom>
        </p:spPr>
        <p:txBody>
          <a:bodyPr wrap="square" anchor="ctr">
            <a:spAutoFit/>
          </a:bodyPr>
          <a:lstStyle/>
          <a:p>
            <a:pPr marL="45720" lvl="1" algn="ctr">
              <a:spcBef>
                <a:spcPts val="300"/>
              </a:spcBef>
              <a:buClr>
                <a:srgbClr val="C00000"/>
              </a:buClr>
              <a:buSzPct val="88000"/>
            </a:pPr>
            <a:r>
              <a:rPr lang="en-US" sz="2000" b="1" dirty="0">
                <a:solidFill>
                  <a:schemeClr val="bg1">
                    <a:lumMod val="50000"/>
                  </a:schemeClr>
                </a:solidFill>
                <a:cs typeface="UHC Sans Regular"/>
              </a:rPr>
              <a:t>Vision and Hearing Care</a:t>
            </a:r>
          </a:p>
        </p:txBody>
      </p:sp>
      <p:sp>
        <p:nvSpPr>
          <p:cNvPr id="12" name="Rectangle 11">
            <a:extLst>
              <a:ext uri="{FF2B5EF4-FFF2-40B4-BE49-F238E27FC236}">
                <a16:creationId xmlns:a16="http://schemas.microsoft.com/office/drawing/2014/main" id="{42518714-8E20-B04F-929D-0882CA830F54}"/>
              </a:ext>
            </a:extLst>
          </p:cNvPr>
          <p:cNvSpPr/>
          <p:nvPr/>
        </p:nvSpPr>
        <p:spPr>
          <a:xfrm>
            <a:off x="7534586" y="4295451"/>
            <a:ext cx="2060171" cy="707886"/>
          </a:xfrm>
          <a:prstGeom prst="rect">
            <a:avLst/>
          </a:prstGeom>
        </p:spPr>
        <p:txBody>
          <a:bodyPr wrap="square" anchor="ctr">
            <a:spAutoFit/>
          </a:bodyPr>
          <a:lstStyle/>
          <a:p>
            <a:pPr marL="45720" lvl="1" algn="ctr">
              <a:spcBef>
                <a:spcPts val="300"/>
              </a:spcBef>
              <a:buClr>
                <a:srgbClr val="C00000"/>
              </a:buClr>
              <a:buSzPct val="88000"/>
            </a:pPr>
            <a:r>
              <a:rPr lang="en-US" sz="2000" b="1" dirty="0">
                <a:solidFill>
                  <a:schemeClr val="bg1">
                    <a:lumMod val="50000"/>
                  </a:schemeClr>
                </a:solidFill>
                <a:cs typeface="UHC Sans Regular"/>
              </a:rPr>
              <a:t>Safety and Comfort Care</a:t>
            </a:r>
          </a:p>
        </p:txBody>
      </p:sp>
      <p:pic>
        <p:nvPicPr>
          <p:cNvPr id="5" name="Picture 4" descr="A picture containing food, drawing&#10;&#10;Description automatically generated">
            <a:extLst>
              <a:ext uri="{FF2B5EF4-FFF2-40B4-BE49-F238E27FC236}">
                <a16:creationId xmlns:a16="http://schemas.microsoft.com/office/drawing/2014/main" id="{3C5234FF-23B6-5A45-B5F4-8B4CEB9E25C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128965" y="3066780"/>
            <a:ext cx="784464" cy="998408"/>
          </a:xfrm>
          <a:prstGeom prst="rect">
            <a:avLst/>
          </a:prstGeom>
        </p:spPr>
      </p:pic>
      <p:pic>
        <p:nvPicPr>
          <p:cNvPr id="15" name="Picture 14" descr="A close up of a sign&#10;&#10;Description automatically generated">
            <a:extLst>
              <a:ext uri="{FF2B5EF4-FFF2-40B4-BE49-F238E27FC236}">
                <a16:creationId xmlns:a16="http://schemas.microsoft.com/office/drawing/2014/main" id="{80EB9039-B7F9-734C-B2C9-0C07B1D6AED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77191" y="3362508"/>
            <a:ext cx="1044698" cy="587256"/>
          </a:xfrm>
          <a:prstGeom prst="rect">
            <a:avLst/>
          </a:prstGeom>
        </p:spPr>
      </p:pic>
      <p:pic>
        <p:nvPicPr>
          <p:cNvPr id="17" name="Picture 16" descr="A picture containing drawing, food&#10;&#10;Description automatically generated">
            <a:extLst>
              <a:ext uri="{FF2B5EF4-FFF2-40B4-BE49-F238E27FC236}">
                <a16:creationId xmlns:a16="http://schemas.microsoft.com/office/drawing/2014/main" id="{9209471B-1BF0-8641-B524-F43652DC1B0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495456" y="3115478"/>
            <a:ext cx="1192318" cy="901013"/>
          </a:xfrm>
          <a:prstGeom prst="rect">
            <a:avLst/>
          </a:prstGeom>
        </p:spPr>
      </p:pic>
      <p:pic>
        <p:nvPicPr>
          <p:cNvPr id="19" name="Picture 18" descr="A picture containing candelabra, object, light&#10;&#10;Description automatically generated">
            <a:extLst>
              <a:ext uri="{FF2B5EF4-FFF2-40B4-BE49-F238E27FC236}">
                <a16:creationId xmlns:a16="http://schemas.microsoft.com/office/drawing/2014/main" id="{648AD76A-EF87-5E4D-A191-86270AE66BE8}"/>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0125638" y="3072462"/>
            <a:ext cx="566477" cy="987045"/>
          </a:xfrm>
          <a:prstGeom prst="rect">
            <a:avLst/>
          </a:prstGeom>
        </p:spPr>
      </p:pic>
      <p:pic>
        <p:nvPicPr>
          <p:cNvPr id="21" name="Picture 20" descr="A picture containing drawing&#10;&#10;Description automatically generated">
            <a:extLst>
              <a:ext uri="{FF2B5EF4-FFF2-40B4-BE49-F238E27FC236}">
                <a16:creationId xmlns:a16="http://schemas.microsoft.com/office/drawing/2014/main" id="{D38E571B-D708-554E-8CF3-0B30DA2B57E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911379" y="3216237"/>
            <a:ext cx="1062439" cy="699494"/>
          </a:xfrm>
          <a:prstGeom prst="rect">
            <a:avLst/>
          </a:prstGeom>
        </p:spPr>
      </p:pic>
    </p:spTree>
    <p:extLst>
      <p:ext uri="{BB962C8B-B14F-4D97-AF65-F5344CB8AC3E}">
        <p14:creationId xmlns:p14="http://schemas.microsoft.com/office/powerpoint/2010/main" val="1040844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AB002-E0E9-D145-A7BE-639307CCC807}"/>
              </a:ext>
            </a:extLst>
          </p:cNvPr>
          <p:cNvSpPr>
            <a:spLocks noGrp="1"/>
          </p:cNvSpPr>
          <p:nvPr>
            <p:ph type="title"/>
          </p:nvPr>
        </p:nvSpPr>
        <p:spPr/>
        <p:txBody>
          <a:bodyPr/>
          <a:lstStyle/>
          <a:p>
            <a:r>
              <a:rPr lang="en-US" dirty="0"/>
              <a:t>COVID-19 Information</a:t>
            </a:r>
          </a:p>
        </p:txBody>
      </p:sp>
      <p:sp>
        <p:nvSpPr>
          <p:cNvPr id="3" name="Slide Number Placeholder 2">
            <a:extLst>
              <a:ext uri="{FF2B5EF4-FFF2-40B4-BE49-F238E27FC236}">
                <a16:creationId xmlns:a16="http://schemas.microsoft.com/office/drawing/2014/main" id="{CECC5673-AF62-8343-8935-6C5768E70E41}"/>
              </a:ext>
            </a:extLst>
          </p:cNvPr>
          <p:cNvSpPr>
            <a:spLocks noGrp="1"/>
          </p:cNvSpPr>
          <p:nvPr>
            <p:ph type="sldNum" sz="quarter" idx="10"/>
          </p:nvPr>
        </p:nvSpPr>
        <p:spPr/>
        <p:txBody>
          <a:bodyPr/>
          <a:lstStyle/>
          <a:p>
            <a:fld id="{E58ADEC3-0995-564F-BB65-635A8EDE9170}" type="slidenum">
              <a:rPr lang="en-US" smtClean="0"/>
              <a:pPr/>
              <a:t>15</a:t>
            </a:fld>
            <a:endParaRPr lang="en-US" dirty="0"/>
          </a:p>
        </p:txBody>
      </p:sp>
      <p:sp>
        <p:nvSpPr>
          <p:cNvPr id="4" name="Content Placeholder 3">
            <a:extLst>
              <a:ext uri="{FF2B5EF4-FFF2-40B4-BE49-F238E27FC236}">
                <a16:creationId xmlns:a16="http://schemas.microsoft.com/office/drawing/2014/main" id="{C34E78E4-8889-FC49-B845-BDD9BDB2C7C6}"/>
              </a:ext>
            </a:extLst>
          </p:cNvPr>
          <p:cNvSpPr>
            <a:spLocks noGrp="1"/>
          </p:cNvSpPr>
          <p:nvPr>
            <p:ph sz="quarter" idx="11"/>
          </p:nvPr>
        </p:nvSpPr>
        <p:spPr>
          <a:xfrm>
            <a:off x="327942" y="2105246"/>
            <a:ext cx="11429899" cy="874486"/>
          </a:xfrm>
        </p:spPr>
        <p:txBody>
          <a:bodyPr/>
          <a:lstStyle/>
          <a:p>
            <a:r>
              <a:rPr lang="en-US" dirty="0"/>
              <a:t>Give us a call at the phone number listed on the back of your Member ID card, or call 800-532-7575, Monday through Friday, 8am to 6pm (ET).</a:t>
            </a:r>
          </a:p>
          <a:p>
            <a:endParaRPr lang="en-US" dirty="0"/>
          </a:p>
        </p:txBody>
      </p:sp>
      <p:sp>
        <p:nvSpPr>
          <p:cNvPr id="5" name="Text Placeholder 4">
            <a:extLst>
              <a:ext uri="{FF2B5EF4-FFF2-40B4-BE49-F238E27FC236}">
                <a16:creationId xmlns:a16="http://schemas.microsoft.com/office/drawing/2014/main" id="{444EBC42-1B2D-B94A-8099-3C6F948FAB0E}"/>
              </a:ext>
            </a:extLst>
          </p:cNvPr>
          <p:cNvSpPr>
            <a:spLocks noGrp="1"/>
          </p:cNvSpPr>
          <p:nvPr>
            <p:ph type="body" sz="quarter" idx="12"/>
          </p:nvPr>
        </p:nvSpPr>
        <p:spPr>
          <a:xfrm>
            <a:off x="340922" y="1476506"/>
            <a:ext cx="11429900" cy="693817"/>
          </a:xfrm>
        </p:spPr>
        <p:txBody>
          <a:bodyPr/>
          <a:lstStyle/>
          <a:p>
            <a:r>
              <a:rPr lang="en-US" dirty="0"/>
              <a:t>Who can I call </a:t>
            </a:r>
            <a:r>
              <a:rPr lang="en-US"/>
              <a:t>at HPI </a:t>
            </a:r>
            <a:r>
              <a:rPr lang="en-US" dirty="0"/>
              <a:t>if I have COVID-19 benefit and coverage questions?</a:t>
            </a:r>
          </a:p>
        </p:txBody>
      </p:sp>
      <p:sp>
        <p:nvSpPr>
          <p:cNvPr id="6" name="Text Placeholder 4">
            <a:extLst>
              <a:ext uri="{FF2B5EF4-FFF2-40B4-BE49-F238E27FC236}">
                <a16:creationId xmlns:a16="http://schemas.microsoft.com/office/drawing/2014/main" id="{477CF47C-2CBD-C942-8739-B1C9CD929C11}"/>
              </a:ext>
            </a:extLst>
          </p:cNvPr>
          <p:cNvSpPr txBox="1">
            <a:spLocks/>
          </p:cNvSpPr>
          <p:nvPr/>
        </p:nvSpPr>
        <p:spPr>
          <a:xfrm>
            <a:off x="340922" y="3081344"/>
            <a:ext cx="11429900" cy="693817"/>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tabLst/>
              <a:defRPr sz="2400" b="1" i="0" kern="1200">
                <a:solidFill>
                  <a:schemeClr val="accent4"/>
                </a:solidFill>
                <a:latin typeface="Calibri" panose="020F0502020204030204" pitchFamily="34" charset="0"/>
                <a:ea typeface="Calibri" panose="020F0502020204030204" pitchFamily="34" charset="0"/>
                <a:cs typeface="Calibri" panose="020F0502020204030204" pitchFamily="34" charset="0"/>
              </a:defRPr>
            </a:lvl1pPr>
            <a:lvl2pPr marL="622300" indent="-228600" algn="l" defTabSz="914400" rtl="0" eaLnBrk="1" latinLnBrk="0" hangingPunct="1">
              <a:lnSpc>
                <a:spcPct val="110000"/>
              </a:lnSpc>
              <a:spcBef>
                <a:spcPts val="600"/>
              </a:spcBef>
              <a:buClr>
                <a:schemeClr val="accent2"/>
              </a:buClr>
              <a:buFont typeface="System Font Regular"/>
              <a:buChar char="-"/>
              <a:tabLst/>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indent="-228600" algn="l" defTabSz="914400" rtl="0" eaLnBrk="1" latinLnBrk="0" hangingPunct="1">
              <a:lnSpc>
                <a:spcPct val="110000"/>
              </a:lnSpc>
              <a:spcBef>
                <a:spcPts val="600"/>
              </a:spcBef>
              <a:buClr>
                <a:schemeClr val="accent2"/>
              </a:buClr>
              <a:buFont typeface="Arial" panose="020B0604020202020204" pitchFamily="34" charset="0"/>
              <a:buChar char="•"/>
              <a:tabLs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193800" indent="-215900" algn="l" defTabSz="914400" rtl="0" eaLnBrk="1" latinLnBrk="0" hangingPunct="1">
              <a:lnSpc>
                <a:spcPct val="110000"/>
              </a:lnSpc>
              <a:spcBef>
                <a:spcPts val="600"/>
              </a:spcBef>
              <a:buClr>
                <a:schemeClr val="accent2"/>
              </a:buClr>
              <a:buFont typeface="System Font Regular"/>
              <a:buChar char="-"/>
              <a:tabLst/>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485900" indent="-215900" algn="l" defTabSz="914400" rtl="0" eaLnBrk="1" latinLnBrk="0" hangingPunct="1">
              <a:lnSpc>
                <a:spcPct val="110000"/>
              </a:lnSpc>
              <a:spcBef>
                <a:spcPts val="600"/>
              </a:spcBef>
              <a:buClr>
                <a:schemeClr val="accent2"/>
              </a:buClr>
              <a:buFont typeface="Arial" panose="020B0604020202020204" pitchFamily="34" charset="0"/>
              <a:buChar char="•"/>
              <a:tabLst/>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Where can I get up-to-date information on COVID-19?</a:t>
            </a:r>
          </a:p>
        </p:txBody>
      </p:sp>
      <p:sp>
        <p:nvSpPr>
          <p:cNvPr id="7" name="Content Placeholder 3">
            <a:extLst>
              <a:ext uri="{FF2B5EF4-FFF2-40B4-BE49-F238E27FC236}">
                <a16:creationId xmlns:a16="http://schemas.microsoft.com/office/drawing/2014/main" id="{3F07A2DE-E0A3-8D47-96CC-CEF97089E4FE}"/>
              </a:ext>
            </a:extLst>
          </p:cNvPr>
          <p:cNvSpPr txBox="1">
            <a:spLocks/>
          </p:cNvSpPr>
          <p:nvPr/>
        </p:nvSpPr>
        <p:spPr>
          <a:xfrm>
            <a:off x="327942" y="3687051"/>
            <a:ext cx="11429899" cy="874486"/>
          </a:xfrm>
          <a:prstGeom prst="rect">
            <a:avLst/>
          </a:prstGeom>
        </p:spPr>
        <p:txBody>
          <a:bodyPr vert="horz" lIns="91440" tIns="45720" rIns="91440" bIns="45720" rtlCol="0">
            <a:normAutofit/>
          </a:bodyPr>
          <a:lstStyle>
            <a:lvl1pPr marL="342900" indent="-228600" algn="l" defTabSz="914400" rtl="0" eaLnBrk="1" latinLnBrk="0" hangingPunct="1">
              <a:lnSpc>
                <a:spcPct val="110000"/>
              </a:lnSpc>
              <a:spcBef>
                <a:spcPts val="1200"/>
              </a:spcBef>
              <a:buClr>
                <a:schemeClr val="accent2"/>
              </a:buClr>
              <a:buFont typeface="Arial" panose="020B0604020202020204" pitchFamily="34" charset="0"/>
              <a:buChar char="•"/>
              <a:tabLst/>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22300" indent="-228600" algn="l" defTabSz="914400" rtl="0" eaLnBrk="1" latinLnBrk="0" hangingPunct="1">
              <a:lnSpc>
                <a:spcPct val="110000"/>
              </a:lnSpc>
              <a:spcBef>
                <a:spcPts val="600"/>
              </a:spcBef>
              <a:buClr>
                <a:schemeClr val="accent2"/>
              </a:buClr>
              <a:buFont typeface="System Font Regular"/>
              <a:buChar char="-"/>
              <a:tabLst/>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indent="-228600" algn="l" defTabSz="914400" rtl="0" eaLnBrk="1" latinLnBrk="0" hangingPunct="1">
              <a:lnSpc>
                <a:spcPct val="110000"/>
              </a:lnSpc>
              <a:spcBef>
                <a:spcPts val="600"/>
              </a:spcBef>
              <a:buClr>
                <a:schemeClr val="accent2"/>
              </a:buClr>
              <a:buFont typeface="Arial" panose="020B0604020202020204" pitchFamily="34" charset="0"/>
              <a:buChar char="•"/>
              <a:tabLs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193800" indent="-215900" algn="l" defTabSz="914400" rtl="0" eaLnBrk="1" latinLnBrk="0" hangingPunct="1">
              <a:lnSpc>
                <a:spcPct val="110000"/>
              </a:lnSpc>
              <a:spcBef>
                <a:spcPts val="600"/>
              </a:spcBef>
              <a:buClr>
                <a:schemeClr val="accent2"/>
              </a:buClr>
              <a:buFont typeface="System Font Regular"/>
              <a:buChar char="-"/>
              <a:tabLst/>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485900" indent="-215900" algn="l" defTabSz="914400" rtl="0" eaLnBrk="1" latinLnBrk="0" hangingPunct="1">
              <a:lnSpc>
                <a:spcPct val="110000"/>
              </a:lnSpc>
              <a:spcBef>
                <a:spcPts val="600"/>
              </a:spcBef>
              <a:buClr>
                <a:schemeClr val="accent2"/>
              </a:buClr>
              <a:buFont typeface="Arial" panose="020B0604020202020204" pitchFamily="34" charset="0"/>
              <a:buChar char="•"/>
              <a:tabLst/>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Visit the Centers for Disease Control and Prevention (CDC) website at </a:t>
            </a:r>
            <a:r>
              <a:rPr lang="en-US" dirty="0" err="1"/>
              <a:t>cdc.gov</a:t>
            </a:r>
            <a:r>
              <a:rPr lang="en-US" dirty="0"/>
              <a:t>.</a:t>
            </a:r>
          </a:p>
          <a:p>
            <a:endParaRPr lang="en-US" dirty="0"/>
          </a:p>
        </p:txBody>
      </p:sp>
      <p:sp>
        <p:nvSpPr>
          <p:cNvPr id="8" name="Text Placeholder 4">
            <a:extLst>
              <a:ext uri="{FF2B5EF4-FFF2-40B4-BE49-F238E27FC236}">
                <a16:creationId xmlns:a16="http://schemas.microsoft.com/office/drawing/2014/main" id="{B2949E4A-0C99-7A47-8C4D-5C925E3F7C76}"/>
              </a:ext>
            </a:extLst>
          </p:cNvPr>
          <p:cNvSpPr txBox="1">
            <a:spLocks/>
          </p:cNvSpPr>
          <p:nvPr/>
        </p:nvSpPr>
        <p:spPr>
          <a:xfrm>
            <a:off x="340922" y="4497839"/>
            <a:ext cx="11429900" cy="693817"/>
          </a:xfrm>
          <a:prstGeom prst="rect">
            <a:avLst/>
          </a:prstGeom>
        </p:spPr>
        <p:txBody>
          <a:bodyPr vert="horz" lIns="91440" tIns="45720" rIns="91440" bIns="45720" rtlCol="0" anchor="ctr">
            <a:norm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tabLst/>
              <a:defRPr sz="2400" b="1" i="0" kern="1200">
                <a:solidFill>
                  <a:schemeClr val="accent4"/>
                </a:solidFill>
                <a:latin typeface="Calibri" panose="020F0502020204030204" pitchFamily="34" charset="0"/>
                <a:ea typeface="Calibri" panose="020F0502020204030204" pitchFamily="34" charset="0"/>
                <a:cs typeface="Calibri" panose="020F0502020204030204" pitchFamily="34" charset="0"/>
              </a:defRPr>
            </a:lvl1pPr>
            <a:lvl2pPr marL="622300" indent="-228600" algn="l" defTabSz="914400" rtl="0" eaLnBrk="1" latinLnBrk="0" hangingPunct="1">
              <a:lnSpc>
                <a:spcPct val="110000"/>
              </a:lnSpc>
              <a:spcBef>
                <a:spcPts val="600"/>
              </a:spcBef>
              <a:buClr>
                <a:schemeClr val="accent2"/>
              </a:buClr>
              <a:buFont typeface="System Font Regular"/>
              <a:buChar char="-"/>
              <a:tabLst/>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indent="-228600" algn="l" defTabSz="914400" rtl="0" eaLnBrk="1" latinLnBrk="0" hangingPunct="1">
              <a:lnSpc>
                <a:spcPct val="110000"/>
              </a:lnSpc>
              <a:spcBef>
                <a:spcPts val="600"/>
              </a:spcBef>
              <a:buClr>
                <a:schemeClr val="accent2"/>
              </a:buClr>
              <a:buFont typeface="Arial" panose="020B0604020202020204" pitchFamily="34" charset="0"/>
              <a:buChar char="•"/>
              <a:tabLs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193800" indent="-215900" algn="l" defTabSz="914400" rtl="0" eaLnBrk="1" latinLnBrk="0" hangingPunct="1">
              <a:lnSpc>
                <a:spcPct val="110000"/>
              </a:lnSpc>
              <a:spcBef>
                <a:spcPts val="600"/>
              </a:spcBef>
              <a:buClr>
                <a:schemeClr val="accent2"/>
              </a:buClr>
              <a:buFont typeface="System Font Regular"/>
              <a:buChar char="-"/>
              <a:tabLst/>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485900" indent="-215900" algn="l" defTabSz="914400" rtl="0" eaLnBrk="1" latinLnBrk="0" hangingPunct="1">
              <a:lnSpc>
                <a:spcPct val="110000"/>
              </a:lnSpc>
              <a:spcBef>
                <a:spcPts val="600"/>
              </a:spcBef>
              <a:buClr>
                <a:schemeClr val="accent2"/>
              </a:buClr>
              <a:buFont typeface="Arial" panose="020B0604020202020204" pitchFamily="34" charset="0"/>
              <a:buChar char="•"/>
              <a:tabLst/>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Does HPI have information about COVID-19 on its website?</a:t>
            </a:r>
          </a:p>
        </p:txBody>
      </p:sp>
      <p:sp>
        <p:nvSpPr>
          <p:cNvPr id="9" name="Content Placeholder 3">
            <a:extLst>
              <a:ext uri="{FF2B5EF4-FFF2-40B4-BE49-F238E27FC236}">
                <a16:creationId xmlns:a16="http://schemas.microsoft.com/office/drawing/2014/main" id="{106D66E7-D97F-D749-A864-CCE2D3A46CF2}"/>
              </a:ext>
            </a:extLst>
          </p:cNvPr>
          <p:cNvSpPr txBox="1">
            <a:spLocks/>
          </p:cNvSpPr>
          <p:nvPr/>
        </p:nvSpPr>
        <p:spPr>
          <a:xfrm>
            <a:off x="327942" y="5191681"/>
            <a:ext cx="11429899" cy="874486"/>
          </a:xfrm>
          <a:prstGeom prst="rect">
            <a:avLst/>
          </a:prstGeom>
        </p:spPr>
        <p:txBody>
          <a:bodyPr vert="horz" lIns="91440" tIns="45720" rIns="91440" bIns="45720" rtlCol="0">
            <a:normAutofit/>
          </a:bodyPr>
          <a:lstStyle>
            <a:lvl1pPr marL="342900" indent="-228600" algn="l" defTabSz="914400" rtl="0" eaLnBrk="1" latinLnBrk="0" hangingPunct="1">
              <a:lnSpc>
                <a:spcPct val="110000"/>
              </a:lnSpc>
              <a:spcBef>
                <a:spcPts val="1200"/>
              </a:spcBef>
              <a:buClr>
                <a:schemeClr val="accent2"/>
              </a:buClr>
              <a:buFont typeface="Arial" panose="020B0604020202020204" pitchFamily="34" charset="0"/>
              <a:buChar char="•"/>
              <a:tabLst/>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22300" indent="-228600" algn="l" defTabSz="914400" rtl="0" eaLnBrk="1" latinLnBrk="0" hangingPunct="1">
              <a:lnSpc>
                <a:spcPct val="110000"/>
              </a:lnSpc>
              <a:spcBef>
                <a:spcPts val="600"/>
              </a:spcBef>
              <a:buClr>
                <a:schemeClr val="accent2"/>
              </a:buClr>
              <a:buFont typeface="System Font Regular"/>
              <a:buChar char="-"/>
              <a:tabLst/>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indent="-228600" algn="l" defTabSz="914400" rtl="0" eaLnBrk="1" latinLnBrk="0" hangingPunct="1">
              <a:lnSpc>
                <a:spcPct val="110000"/>
              </a:lnSpc>
              <a:spcBef>
                <a:spcPts val="600"/>
              </a:spcBef>
              <a:buClr>
                <a:schemeClr val="accent2"/>
              </a:buClr>
              <a:buFont typeface="Arial" panose="020B0604020202020204" pitchFamily="34" charset="0"/>
              <a:buChar char="•"/>
              <a:tabLst/>
              <a:defRPr sz="14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193800" indent="-215900" algn="l" defTabSz="914400" rtl="0" eaLnBrk="1" latinLnBrk="0" hangingPunct="1">
              <a:lnSpc>
                <a:spcPct val="110000"/>
              </a:lnSpc>
              <a:spcBef>
                <a:spcPts val="600"/>
              </a:spcBef>
              <a:buClr>
                <a:schemeClr val="accent2"/>
              </a:buClr>
              <a:buFont typeface="System Font Regular"/>
              <a:buChar char="-"/>
              <a:tabLst/>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485900" indent="-215900" algn="l" defTabSz="914400" rtl="0" eaLnBrk="1" latinLnBrk="0" hangingPunct="1">
              <a:lnSpc>
                <a:spcPct val="110000"/>
              </a:lnSpc>
              <a:spcBef>
                <a:spcPts val="600"/>
              </a:spcBef>
              <a:buClr>
                <a:schemeClr val="accent2"/>
              </a:buClr>
              <a:buFont typeface="Arial" panose="020B0604020202020204" pitchFamily="34" charset="0"/>
              <a:buChar char="•"/>
              <a:tabLst/>
              <a:defRPr sz="12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For information about COVID-19 and your health plan coverage, visit </a:t>
            </a:r>
            <a:r>
              <a:rPr lang="en-US" dirty="0" err="1"/>
              <a:t>healthplansinc.com</a:t>
            </a:r>
            <a:r>
              <a:rPr lang="en-US" dirty="0"/>
              <a:t>/COVID-19</a:t>
            </a:r>
          </a:p>
          <a:p>
            <a:endParaRPr lang="en-US" dirty="0"/>
          </a:p>
        </p:txBody>
      </p:sp>
    </p:spTree>
    <p:extLst>
      <p:ext uri="{BB962C8B-B14F-4D97-AF65-F5344CB8AC3E}">
        <p14:creationId xmlns:p14="http://schemas.microsoft.com/office/powerpoint/2010/main" val="2919182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58ADEC3-0995-564F-BB65-635A8EDE9170}" type="slidenum">
              <a:rPr lang="en-US" smtClean="0"/>
              <a:pPr/>
              <a:t>16</a:t>
            </a:fld>
            <a:endParaRPr lang="en-US"/>
          </a:p>
        </p:txBody>
      </p:sp>
      <p:sp>
        <p:nvSpPr>
          <p:cNvPr id="10" name="Title 9">
            <a:extLst>
              <a:ext uri="{FF2B5EF4-FFF2-40B4-BE49-F238E27FC236}">
                <a16:creationId xmlns:a16="http://schemas.microsoft.com/office/drawing/2014/main" id="{70037725-AD25-2042-88E1-1CBB60554160}"/>
              </a:ext>
            </a:extLst>
          </p:cNvPr>
          <p:cNvSpPr>
            <a:spLocks noGrp="1"/>
          </p:cNvSpPr>
          <p:nvPr>
            <p:ph type="title"/>
          </p:nvPr>
        </p:nvSpPr>
        <p:spPr/>
        <p:txBody>
          <a:bodyPr/>
          <a:lstStyle/>
          <a:p>
            <a:r>
              <a:rPr lang="en-US" dirty="0"/>
              <a:t>Online Tools and Resources</a:t>
            </a:r>
          </a:p>
        </p:txBody>
      </p:sp>
      <p:sp>
        <p:nvSpPr>
          <p:cNvPr id="2" name="Text Placeholder 1"/>
          <p:cNvSpPr>
            <a:spLocks noGrp="1"/>
          </p:cNvSpPr>
          <p:nvPr>
            <p:ph type="body" idx="1"/>
          </p:nvPr>
        </p:nvSpPr>
        <p:spPr/>
        <p:txBody>
          <a:bodyPr/>
          <a:lstStyle/>
          <a:p>
            <a:r>
              <a:rPr lang="en-US" dirty="0"/>
              <a:t>HPI Online:  </a:t>
            </a:r>
            <a:r>
              <a:rPr lang="en-US" u="sng" dirty="0" err="1">
                <a:solidFill>
                  <a:schemeClr val="tx2">
                    <a:lumMod val="75000"/>
                  </a:schemeClr>
                </a:solidFill>
              </a:rPr>
              <a:t>hpiTPA.com</a:t>
            </a:r>
            <a:endParaRPr lang="en-US" u="sng" dirty="0">
              <a:solidFill>
                <a:schemeClr val="tx2">
                  <a:lumMod val="75000"/>
                </a:schemeClr>
              </a:solidFill>
            </a:endParaRPr>
          </a:p>
        </p:txBody>
      </p:sp>
      <p:pic>
        <p:nvPicPr>
          <p:cNvPr id="9" name="Picture Placeholder 8" descr="A group of people standing in a room&#10;&#10;Description automatically generated">
            <a:extLst>
              <a:ext uri="{FF2B5EF4-FFF2-40B4-BE49-F238E27FC236}">
                <a16:creationId xmlns:a16="http://schemas.microsoft.com/office/drawing/2014/main" id="{BCC3193D-20F6-4C41-95FB-32B70C5D2A0D}"/>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b="-360"/>
          <a:stretch/>
        </p:blipFill>
        <p:spPr>
          <a:xfrm>
            <a:off x="8223250" y="1114541"/>
            <a:ext cx="3392488" cy="3392488"/>
          </a:xfrm>
        </p:spPr>
      </p:pic>
      <p:pic>
        <p:nvPicPr>
          <p:cNvPr id="12" name="Picture Placeholder 11" descr="A person sitting at a table using a computer&#10;&#10;Description automatically generated">
            <a:extLst>
              <a:ext uri="{FF2B5EF4-FFF2-40B4-BE49-F238E27FC236}">
                <a16:creationId xmlns:a16="http://schemas.microsoft.com/office/drawing/2014/main" id="{A6A85CF0-89AA-A749-BDC5-2EB90D8519C5}"/>
              </a:ext>
            </a:extLst>
          </p:cNvPr>
          <p:cNvPicPr>
            <a:picLocks noGrp="1" noChangeAspect="1"/>
          </p:cNvPicPr>
          <p:nvPr>
            <p:ph type="pic" sz="quarter" idx="14"/>
          </p:nvPr>
        </p:nvPicPr>
        <p:blipFill rotWithShape="1">
          <a:blip r:embed="rId4" cstate="print">
            <a:extLst>
              <a:ext uri="{28A0092B-C50C-407E-A947-70E740481C1C}">
                <a14:useLocalDpi xmlns:a14="http://schemas.microsoft.com/office/drawing/2010/main"/>
              </a:ext>
            </a:extLst>
          </a:blip>
          <a:srcRect b="-585"/>
          <a:stretch/>
        </p:blipFill>
        <p:spPr>
          <a:xfrm>
            <a:off x="7695884" y="4352077"/>
            <a:ext cx="2095815" cy="2095815"/>
          </a:xfrm>
        </p:spPr>
      </p:pic>
    </p:spTree>
    <p:extLst>
      <p:ext uri="{BB962C8B-B14F-4D97-AF65-F5344CB8AC3E}">
        <p14:creationId xmlns:p14="http://schemas.microsoft.com/office/powerpoint/2010/main" val="2025433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AE8C3-2E23-E948-91B1-9D371BB8B5F2}"/>
              </a:ext>
            </a:extLst>
          </p:cNvPr>
          <p:cNvSpPr>
            <a:spLocks noGrp="1"/>
          </p:cNvSpPr>
          <p:nvPr>
            <p:ph type="title"/>
          </p:nvPr>
        </p:nvSpPr>
        <p:spPr/>
        <p:txBody>
          <a:bodyPr/>
          <a:lstStyle/>
          <a:p>
            <a:r>
              <a:rPr lang="en-US" dirty="0"/>
              <a:t>Manage Your Plan at Home or On the Go with My Plan</a:t>
            </a:r>
          </a:p>
        </p:txBody>
      </p:sp>
      <p:sp>
        <p:nvSpPr>
          <p:cNvPr id="3" name="Slide Number Placeholder 2">
            <a:extLst>
              <a:ext uri="{FF2B5EF4-FFF2-40B4-BE49-F238E27FC236}">
                <a16:creationId xmlns:a16="http://schemas.microsoft.com/office/drawing/2014/main" id="{B29EFFAA-CA9E-3D45-B774-132C14DD5967}"/>
              </a:ext>
            </a:extLst>
          </p:cNvPr>
          <p:cNvSpPr>
            <a:spLocks noGrp="1"/>
          </p:cNvSpPr>
          <p:nvPr>
            <p:ph type="sldNum" sz="quarter" idx="10"/>
          </p:nvPr>
        </p:nvSpPr>
        <p:spPr/>
        <p:txBody>
          <a:bodyPr/>
          <a:lstStyle/>
          <a:p>
            <a:fld id="{E58ADEC3-0995-564F-BB65-635A8EDE9170}" type="slidenum">
              <a:rPr lang="en-US" smtClean="0"/>
              <a:pPr/>
              <a:t>17</a:t>
            </a:fld>
            <a:endParaRPr lang="en-US" dirty="0"/>
          </a:p>
        </p:txBody>
      </p:sp>
      <p:sp>
        <p:nvSpPr>
          <p:cNvPr id="4" name="Content Placeholder 3">
            <a:extLst>
              <a:ext uri="{FF2B5EF4-FFF2-40B4-BE49-F238E27FC236}">
                <a16:creationId xmlns:a16="http://schemas.microsoft.com/office/drawing/2014/main" id="{9295094C-FDB9-F943-BC28-50AA8C5629C2}"/>
              </a:ext>
            </a:extLst>
          </p:cNvPr>
          <p:cNvSpPr>
            <a:spLocks noGrp="1"/>
          </p:cNvSpPr>
          <p:nvPr>
            <p:ph sz="quarter" idx="11"/>
          </p:nvPr>
        </p:nvSpPr>
        <p:spPr>
          <a:xfrm>
            <a:off x="650015" y="2232700"/>
            <a:ext cx="5390177" cy="3980776"/>
          </a:xfrm>
        </p:spPr>
        <p:txBody>
          <a:bodyPr/>
          <a:lstStyle/>
          <a:p>
            <a:r>
              <a:rPr lang="en-US" dirty="0">
                <a:solidFill>
                  <a:schemeClr val="tx1">
                    <a:lumMod val="75000"/>
                    <a:lumOff val="25000"/>
                  </a:schemeClr>
                </a:solidFill>
                <a:cs typeface="UHC Sans Regular"/>
              </a:rPr>
              <a:t>Find doctors and hospitals in your network</a:t>
            </a:r>
          </a:p>
          <a:p>
            <a:r>
              <a:rPr lang="en-US" dirty="0">
                <a:solidFill>
                  <a:schemeClr val="tx1">
                    <a:lumMod val="75000"/>
                    <a:lumOff val="25000"/>
                  </a:schemeClr>
                </a:solidFill>
                <a:cs typeface="UHC Sans Regular"/>
              </a:rPr>
              <a:t>Check the status of a claim</a:t>
            </a:r>
          </a:p>
          <a:p>
            <a:r>
              <a:rPr lang="en-US" dirty="0">
                <a:solidFill>
                  <a:schemeClr val="tx1">
                    <a:lumMod val="75000"/>
                    <a:lumOff val="25000"/>
                  </a:schemeClr>
                </a:solidFill>
                <a:cs typeface="UHC Sans Regular"/>
              </a:rPr>
              <a:t>Review your benefits</a:t>
            </a:r>
          </a:p>
          <a:p>
            <a:r>
              <a:rPr lang="en-US" dirty="0">
                <a:solidFill>
                  <a:schemeClr val="tx1">
                    <a:lumMod val="75000"/>
                    <a:lumOff val="25000"/>
                  </a:schemeClr>
                </a:solidFill>
                <a:cs typeface="UHC Sans Regular"/>
              </a:rPr>
              <a:t>Access your prescription drug plan</a:t>
            </a:r>
          </a:p>
          <a:p>
            <a:r>
              <a:rPr lang="en-US" dirty="0">
                <a:solidFill>
                  <a:schemeClr val="tx1">
                    <a:lumMod val="75000"/>
                    <a:lumOff val="25000"/>
                  </a:schemeClr>
                </a:solidFill>
                <a:cs typeface="UHC Sans Regular"/>
              </a:rPr>
              <a:t>Print a claims history summary report</a:t>
            </a:r>
          </a:p>
          <a:p>
            <a:r>
              <a:rPr lang="en-US" dirty="0">
                <a:solidFill>
                  <a:schemeClr val="tx1">
                    <a:lumMod val="75000"/>
                    <a:lumOff val="25000"/>
                  </a:schemeClr>
                </a:solidFill>
                <a:cs typeface="UHC Sans Regular"/>
              </a:rPr>
              <a:t>Submit a request for claims reimbursement</a:t>
            </a:r>
          </a:p>
          <a:p>
            <a:r>
              <a:rPr lang="en-US" dirty="0">
                <a:solidFill>
                  <a:schemeClr val="tx1">
                    <a:lumMod val="75000"/>
                    <a:lumOff val="25000"/>
                  </a:schemeClr>
                </a:solidFill>
                <a:cs typeface="UHC Sans Regular"/>
              </a:rPr>
              <a:t>Print or submit forms </a:t>
            </a:r>
          </a:p>
          <a:p>
            <a:r>
              <a:rPr lang="en-US" dirty="0">
                <a:solidFill>
                  <a:schemeClr val="tx1">
                    <a:lumMod val="75000"/>
                    <a:lumOff val="25000"/>
                  </a:schemeClr>
                </a:solidFill>
                <a:cs typeface="UHC Sans Regular"/>
              </a:rPr>
              <a:t>View, print, or order your member ID card</a:t>
            </a:r>
          </a:p>
        </p:txBody>
      </p:sp>
      <p:sp>
        <p:nvSpPr>
          <p:cNvPr id="5" name="Text Placeholder 4">
            <a:extLst>
              <a:ext uri="{FF2B5EF4-FFF2-40B4-BE49-F238E27FC236}">
                <a16:creationId xmlns:a16="http://schemas.microsoft.com/office/drawing/2014/main" id="{5089BAAD-8E97-294B-A8FF-33CB40A21F17}"/>
              </a:ext>
            </a:extLst>
          </p:cNvPr>
          <p:cNvSpPr>
            <a:spLocks noGrp="1"/>
          </p:cNvSpPr>
          <p:nvPr>
            <p:ph type="body" sz="quarter" idx="12"/>
          </p:nvPr>
        </p:nvSpPr>
        <p:spPr>
          <a:xfrm>
            <a:off x="340922" y="1356586"/>
            <a:ext cx="11429900" cy="693817"/>
          </a:xfrm>
        </p:spPr>
        <p:txBody>
          <a:bodyPr>
            <a:normAutofit fontScale="92500"/>
          </a:bodyPr>
          <a:lstStyle/>
          <a:p>
            <a:r>
              <a:rPr lang="en-US" dirty="0"/>
              <a:t>Use your Member ID number to register for instant secure access to your plan information:</a:t>
            </a:r>
          </a:p>
        </p:txBody>
      </p:sp>
      <p:grpSp>
        <p:nvGrpSpPr>
          <p:cNvPr id="12" name="Group 11">
            <a:extLst>
              <a:ext uri="{FF2B5EF4-FFF2-40B4-BE49-F238E27FC236}">
                <a16:creationId xmlns:a16="http://schemas.microsoft.com/office/drawing/2014/main" id="{E839CEC8-7137-274D-8B13-725CFBC0A16A}"/>
              </a:ext>
            </a:extLst>
          </p:cNvPr>
          <p:cNvGrpSpPr/>
          <p:nvPr/>
        </p:nvGrpSpPr>
        <p:grpSpPr>
          <a:xfrm>
            <a:off x="6143222" y="2408349"/>
            <a:ext cx="4661734" cy="3727290"/>
            <a:chOff x="5934226" y="2425271"/>
            <a:chExt cx="4729063" cy="3710368"/>
          </a:xfrm>
        </p:grpSpPr>
        <p:pic>
          <p:nvPicPr>
            <p:cNvPr id="6" name="Picture 5">
              <a:extLst>
                <a:ext uri="{FF2B5EF4-FFF2-40B4-BE49-F238E27FC236}">
                  <a16:creationId xmlns:a16="http://schemas.microsoft.com/office/drawing/2014/main" id="{EEF9BEDF-3E92-714E-BB0C-391B31404550}"/>
                </a:ext>
              </a:extLst>
            </p:cNvPr>
            <p:cNvPicPr/>
            <p:nvPr/>
          </p:nvPicPr>
          <p:blipFill>
            <a:blip r:embed="rId2" cstate="print">
              <a:extLst>
                <a:ext uri="{28A0092B-C50C-407E-A947-70E740481C1C}">
                  <a14:useLocalDpi xmlns:a14="http://schemas.microsoft.com/office/drawing/2010/main"/>
                </a:ext>
              </a:extLst>
            </a:blip>
            <a:srcRect/>
            <a:stretch/>
          </p:blipFill>
          <p:spPr>
            <a:xfrm>
              <a:off x="5934226" y="2425271"/>
              <a:ext cx="4729063" cy="3710368"/>
            </a:xfrm>
            <a:prstGeom prst="rect">
              <a:avLst/>
            </a:prstGeom>
            <a:effectLst>
              <a:outerShdw blurRad="50800" dist="38100" dir="2700000" algn="tl" rotWithShape="0">
                <a:prstClr val="black">
                  <a:alpha val="40000"/>
                </a:prstClr>
              </a:outerShdw>
            </a:effectLst>
            <a:extLst>
              <a:ext uri="{FAA26D3D-D897-4be2-8F04-BA451C77F1D7}">
                <ma14:placeholderFlag xmlns="" xmlns:ma14="http://schemas.microsoft.com/office/mac/drawingml/2011/main"/>
              </a:ext>
            </a:extLst>
          </p:spPr>
        </p:pic>
        <p:grpSp>
          <p:nvGrpSpPr>
            <p:cNvPr id="7" name="Group 6">
              <a:extLst>
                <a:ext uri="{FF2B5EF4-FFF2-40B4-BE49-F238E27FC236}">
                  <a16:creationId xmlns:a16="http://schemas.microsoft.com/office/drawing/2014/main" id="{66C441EE-2919-E746-B278-93D2FEB0A5A4}"/>
                </a:ext>
              </a:extLst>
            </p:cNvPr>
            <p:cNvGrpSpPr/>
            <p:nvPr/>
          </p:nvGrpSpPr>
          <p:grpSpPr>
            <a:xfrm rot="16718740">
              <a:off x="8899126" y="4129553"/>
              <a:ext cx="1909719" cy="1091267"/>
              <a:chOff x="5003058" y="4359509"/>
              <a:chExt cx="2244437" cy="1282535"/>
            </a:xfrm>
            <a:effectLst>
              <a:outerShdw blurRad="76200" dist="38100" dir="2700000" sx="101000" sy="101000" algn="tl" rotWithShape="0">
                <a:prstClr val="black">
                  <a:alpha val="27000"/>
                </a:prstClr>
              </a:outerShdw>
            </a:effectLst>
          </p:grpSpPr>
          <p:grpSp>
            <p:nvGrpSpPr>
              <p:cNvPr id="8" name="Group 7">
                <a:extLst>
                  <a:ext uri="{FF2B5EF4-FFF2-40B4-BE49-F238E27FC236}">
                    <a16:creationId xmlns:a16="http://schemas.microsoft.com/office/drawing/2014/main" id="{0D29D6AE-C346-6645-9E2D-1529A1F51940}"/>
                  </a:ext>
                </a:extLst>
              </p:cNvPr>
              <p:cNvGrpSpPr/>
              <p:nvPr/>
            </p:nvGrpSpPr>
            <p:grpSpPr>
              <a:xfrm rot="21309892">
                <a:off x="5003058" y="4359509"/>
                <a:ext cx="2244437" cy="1282535"/>
                <a:chOff x="672044" y="4529286"/>
                <a:chExt cx="2244437" cy="1282535"/>
              </a:xfrm>
            </p:grpSpPr>
            <p:sp>
              <p:nvSpPr>
                <p:cNvPr id="10" name="Rounded Rectangle 9">
                  <a:extLst>
                    <a:ext uri="{FF2B5EF4-FFF2-40B4-BE49-F238E27FC236}">
                      <a16:creationId xmlns:a16="http://schemas.microsoft.com/office/drawing/2014/main" id="{D0A6D6DD-5246-3749-A3BE-D4FB63A749AA}"/>
                    </a:ext>
                  </a:extLst>
                </p:cNvPr>
                <p:cNvSpPr/>
                <p:nvPr/>
              </p:nvSpPr>
              <p:spPr>
                <a:xfrm>
                  <a:off x="672044" y="4529286"/>
                  <a:ext cx="2244437" cy="1282535"/>
                </a:xfrm>
                <a:prstGeom prst="roundRect">
                  <a:avLst>
                    <a:gd name="adj" fmla="val 6094"/>
                  </a:avLst>
                </a:prstGeom>
                <a:solidFill>
                  <a:schemeClr val="tx1"/>
                </a:solidFill>
                <a:ln>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FB24CF-C176-BA4C-B984-31B90DD3D3AA}"/>
                    </a:ext>
                  </a:extLst>
                </p:cNvPr>
                <p:cNvSpPr/>
                <p:nvPr/>
              </p:nvSpPr>
              <p:spPr>
                <a:xfrm>
                  <a:off x="833014" y="4605512"/>
                  <a:ext cx="2012402" cy="11346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screenshot of a cell phone&#10;&#10;Description automatically generated">
                <a:extLst>
                  <a:ext uri="{FF2B5EF4-FFF2-40B4-BE49-F238E27FC236}">
                    <a16:creationId xmlns:a16="http://schemas.microsoft.com/office/drawing/2014/main" id="{4A29ACFD-82CE-EF40-B459-05E459FF11C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098172">
                <a:off x="5606258" y="3996128"/>
                <a:ext cx="1114757" cy="2000839"/>
              </a:xfrm>
              <a:prstGeom prst="rect">
                <a:avLst/>
              </a:prstGeom>
            </p:spPr>
          </p:pic>
        </p:grpSp>
      </p:grpSp>
      <p:grpSp>
        <p:nvGrpSpPr>
          <p:cNvPr id="18" name="Group 17">
            <a:extLst>
              <a:ext uri="{FF2B5EF4-FFF2-40B4-BE49-F238E27FC236}">
                <a16:creationId xmlns:a16="http://schemas.microsoft.com/office/drawing/2014/main" id="{EB1CDE07-6D6E-0A48-97C5-0F82F470164F}"/>
              </a:ext>
            </a:extLst>
          </p:cNvPr>
          <p:cNvGrpSpPr/>
          <p:nvPr/>
        </p:nvGrpSpPr>
        <p:grpSpPr>
          <a:xfrm>
            <a:off x="6696278" y="2336161"/>
            <a:ext cx="1583777" cy="1583777"/>
            <a:chOff x="5927653" y="2222734"/>
            <a:chExt cx="1583777" cy="1583777"/>
          </a:xfrm>
        </p:grpSpPr>
        <p:sp>
          <p:nvSpPr>
            <p:cNvPr id="16" name="Oval 15">
              <a:extLst>
                <a:ext uri="{FF2B5EF4-FFF2-40B4-BE49-F238E27FC236}">
                  <a16:creationId xmlns:a16="http://schemas.microsoft.com/office/drawing/2014/main" id="{332877B0-E960-AC41-860D-0A199E0D6C68}"/>
                </a:ext>
              </a:extLst>
            </p:cNvPr>
            <p:cNvSpPr/>
            <p:nvPr/>
          </p:nvSpPr>
          <p:spPr>
            <a:xfrm>
              <a:off x="5927653" y="2222734"/>
              <a:ext cx="1583777" cy="1583777"/>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E5D9AE69-E3BA-1D4A-9B2F-7C5D960D01EE}"/>
                </a:ext>
              </a:extLst>
            </p:cNvPr>
            <p:cNvSpPr txBox="1"/>
            <p:nvPr/>
          </p:nvSpPr>
          <p:spPr>
            <a:xfrm>
              <a:off x="6003204" y="2414457"/>
              <a:ext cx="1416148" cy="1200329"/>
            </a:xfrm>
            <a:prstGeom prst="rect">
              <a:avLst/>
            </a:prstGeom>
            <a:noFill/>
          </p:spPr>
          <p:txBody>
            <a:bodyPr wrap="square" rtlCol="0">
              <a:spAutoFit/>
            </a:bodyPr>
            <a:lstStyle/>
            <a:p>
              <a:pPr algn="ctr"/>
              <a:r>
                <a:rPr lang="en-US" dirty="0">
                  <a:solidFill>
                    <a:schemeClr val="accent1"/>
                  </a:solidFill>
                </a:rPr>
                <a:t>Watch our video tour to see what you can do.</a:t>
              </a:r>
            </a:p>
          </p:txBody>
        </p:sp>
      </p:grpSp>
    </p:spTree>
    <p:extLst>
      <p:ext uri="{BB962C8B-B14F-4D97-AF65-F5344CB8AC3E}">
        <p14:creationId xmlns:p14="http://schemas.microsoft.com/office/powerpoint/2010/main" val="448396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DD0F9-EF04-0B4E-AC53-91D244EB6FD3}"/>
              </a:ext>
            </a:extLst>
          </p:cNvPr>
          <p:cNvSpPr>
            <a:spLocks noGrp="1"/>
          </p:cNvSpPr>
          <p:nvPr>
            <p:ph type="title"/>
          </p:nvPr>
        </p:nvSpPr>
        <p:spPr/>
        <p:txBody>
          <a:bodyPr/>
          <a:lstStyle/>
          <a:p>
            <a:r>
              <a:rPr lang="en-US" dirty="0"/>
              <a:t>Find Providers in Your Network</a:t>
            </a:r>
          </a:p>
        </p:txBody>
      </p:sp>
      <p:sp>
        <p:nvSpPr>
          <p:cNvPr id="3" name="Slide Number Placeholder 2">
            <a:extLst>
              <a:ext uri="{FF2B5EF4-FFF2-40B4-BE49-F238E27FC236}">
                <a16:creationId xmlns:a16="http://schemas.microsoft.com/office/drawing/2014/main" id="{8BA2397E-04C4-8846-9DE9-21F8CB7981B3}"/>
              </a:ext>
            </a:extLst>
          </p:cNvPr>
          <p:cNvSpPr>
            <a:spLocks noGrp="1"/>
          </p:cNvSpPr>
          <p:nvPr>
            <p:ph type="sldNum" sz="quarter" idx="10"/>
          </p:nvPr>
        </p:nvSpPr>
        <p:spPr/>
        <p:txBody>
          <a:bodyPr/>
          <a:lstStyle/>
          <a:p>
            <a:fld id="{E58ADEC3-0995-564F-BB65-635A8EDE9170}" type="slidenum">
              <a:rPr lang="en-US" smtClean="0"/>
              <a:pPr/>
              <a:t>18</a:t>
            </a:fld>
            <a:endParaRPr lang="en-US" dirty="0"/>
          </a:p>
        </p:txBody>
      </p:sp>
      <p:sp>
        <p:nvSpPr>
          <p:cNvPr id="5" name="Text Placeholder 4">
            <a:extLst>
              <a:ext uri="{FF2B5EF4-FFF2-40B4-BE49-F238E27FC236}">
                <a16:creationId xmlns:a16="http://schemas.microsoft.com/office/drawing/2014/main" id="{1945B11B-6656-4642-8974-C69AC0BD14FD}"/>
              </a:ext>
            </a:extLst>
          </p:cNvPr>
          <p:cNvSpPr>
            <a:spLocks noGrp="1"/>
          </p:cNvSpPr>
          <p:nvPr>
            <p:ph type="body" sz="quarter" idx="12"/>
          </p:nvPr>
        </p:nvSpPr>
        <p:spPr>
          <a:xfrm>
            <a:off x="340922" y="1356586"/>
            <a:ext cx="11429900" cy="693817"/>
          </a:xfrm>
        </p:spPr>
        <p:txBody>
          <a:bodyPr/>
          <a:lstStyle/>
          <a:p>
            <a:r>
              <a:rPr lang="en-US" dirty="0"/>
              <a:t>To find providers in your network, go to </a:t>
            </a:r>
            <a:r>
              <a:rPr lang="en-US" dirty="0" err="1"/>
              <a:t>hpiTPA.com</a:t>
            </a:r>
            <a:r>
              <a:rPr lang="en-US" dirty="0"/>
              <a:t>: </a:t>
            </a:r>
          </a:p>
        </p:txBody>
      </p:sp>
      <p:cxnSp>
        <p:nvCxnSpPr>
          <p:cNvPr id="7" name="Straight Connector 6">
            <a:extLst>
              <a:ext uri="{FF2B5EF4-FFF2-40B4-BE49-F238E27FC236}">
                <a16:creationId xmlns:a16="http://schemas.microsoft.com/office/drawing/2014/main" id="{3D5F8201-6122-F54E-A953-9F67F5AF9D35}"/>
              </a:ext>
            </a:extLst>
          </p:cNvPr>
          <p:cNvCxnSpPr/>
          <p:nvPr/>
        </p:nvCxnSpPr>
        <p:spPr>
          <a:xfrm>
            <a:off x="1119117" y="4019132"/>
            <a:ext cx="6155140" cy="0"/>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Rounded Rectangle 7">
            <a:extLst>
              <a:ext uri="{FF2B5EF4-FFF2-40B4-BE49-F238E27FC236}">
                <a16:creationId xmlns:a16="http://schemas.microsoft.com/office/drawing/2014/main" id="{2044F55B-EA0F-764E-9A78-868EE46A6028}"/>
              </a:ext>
            </a:extLst>
          </p:cNvPr>
          <p:cNvSpPr/>
          <p:nvPr/>
        </p:nvSpPr>
        <p:spPr>
          <a:xfrm>
            <a:off x="1139251" y="2218544"/>
            <a:ext cx="6130979" cy="1573967"/>
          </a:xfrm>
          <a:prstGeom prst="roundRect">
            <a:avLst>
              <a:gd name="adj" fmla="val 13008"/>
            </a:avLst>
          </a:prstGeom>
          <a:gradFill>
            <a:gsLst>
              <a:gs pos="0">
                <a:schemeClr val="accent6">
                  <a:lumMod val="20000"/>
                  <a:lumOff val="80000"/>
                  <a:alpha val="60000"/>
                </a:schemeClr>
              </a:gs>
              <a:gs pos="98000">
                <a:schemeClr val="bg1">
                  <a:lumMod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DAECBC0D-875F-AC4C-95D6-E8F38172D5CD}"/>
              </a:ext>
            </a:extLst>
          </p:cNvPr>
          <p:cNvSpPr/>
          <p:nvPr/>
        </p:nvSpPr>
        <p:spPr>
          <a:xfrm>
            <a:off x="1169233" y="4267200"/>
            <a:ext cx="6160957" cy="1828800"/>
          </a:xfrm>
          <a:prstGeom prst="roundRect">
            <a:avLst>
              <a:gd name="adj" fmla="val 13008"/>
            </a:avLst>
          </a:prstGeom>
          <a:gradFill>
            <a:gsLst>
              <a:gs pos="0">
                <a:schemeClr val="accent6">
                  <a:lumMod val="20000"/>
                  <a:lumOff val="80000"/>
                  <a:alpha val="60000"/>
                </a:schemeClr>
              </a:gs>
              <a:gs pos="98000">
                <a:schemeClr val="bg1">
                  <a:lumMod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71D0BC-235B-2A43-9E78-C860C2AF29C9}"/>
              </a:ext>
            </a:extLst>
          </p:cNvPr>
          <p:cNvSpPr txBox="1"/>
          <p:nvPr/>
        </p:nvSpPr>
        <p:spPr>
          <a:xfrm>
            <a:off x="1347866" y="2288797"/>
            <a:ext cx="477671" cy="646331"/>
          </a:xfrm>
          <a:prstGeom prst="rect">
            <a:avLst/>
          </a:prstGeom>
          <a:noFill/>
        </p:spPr>
        <p:txBody>
          <a:bodyPr wrap="square" rtlCol="0">
            <a:spAutoFit/>
          </a:bodyPr>
          <a:lstStyle/>
          <a:p>
            <a:r>
              <a:rPr lang="en-US" sz="3600" dirty="0">
                <a:solidFill>
                  <a:schemeClr val="accent2"/>
                </a:solidFill>
              </a:rPr>
              <a:t>1</a:t>
            </a:r>
          </a:p>
        </p:txBody>
      </p:sp>
      <p:sp>
        <p:nvSpPr>
          <p:cNvPr id="11" name="TextBox 10">
            <a:extLst>
              <a:ext uri="{FF2B5EF4-FFF2-40B4-BE49-F238E27FC236}">
                <a16:creationId xmlns:a16="http://schemas.microsoft.com/office/drawing/2014/main" id="{BF26905B-EE67-0448-8867-78AACF7D49E7}"/>
              </a:ext>
            </a:extLst>
          </p:cNvPr>
          <p:cNvSpPr txBox="1"/>
          <p:nvPr/>
        </p:nvSpPr>
        <p:spPr>
          <a:xfrm>
            <a:off x="1347866" y="2911430"/>
            <a:ext cx="477671" cy="646331"/>
          </a:xfrm>
          <a:prstGeom prst="rect">
            <a:avLst/>
          </a:prstGeom>
          <a:noFill/>
        </p:spPr>
        <p:txBody>
          <a:bodyPr wrap="square" rtlCol="0">
            <a:spAutoFit/>
          </a:bodyPr>
          <a:lstStyle/>
          <a:p>
            <a:r>
              <a:rPr lang="en-US" sz="3600" dirty="0">
                <a:solidFill>
                  <a:schemeClr val="accent2"/>
                </a:solidFill>
              </a:rPr>
              <a:t>2</a:t>
            </a:r>
          </a:p>
        </p:txBody>
      </p:sp>
      <p:sp>
        <p:nvSpPr>
          <p:cNvPr id="12" name="TextBox 11">
            <a:extLst>
              <a:ext uri="{FF2B5EF4-FFF2-40B4-BE49-F238E27FC236}">
                <a16:creationId xmlns:a16="http://schemas.microsoft.com/office/drawing/2014/main" id="{D232A6BE-111B-A94C-9D7C-1F3E68B13572}"/>
              </a:ext>
            </a:extLst>
          </p:cNvPr>
          <p:cNvSpPr txBox="1"/>
          <p:nvPr/>
        </p:nvSpPr>
        <p:spPr>
          <a:xfrm>
            <a:off x="1347866" y="4329660"/>
            <a:ext cx="477671" cy="646331"/>
          </a:xfrm>
          <a:prstGeom prst="rect">
            <a:avLst/>
          </a:prstGeom>
          <a:noFill/>
        </p:spPr>
        <p:txBody>
          <a:bodyPr wrap="square" rtlCol="0">
            <a:spAutoFit/>
          </a:bodyPr>
          <a:lstStyle/>
          <a:p>
            <a:r>
              <a:rPr lang="en-US" sz="3600" dirty="0">
                <a:solidFill>
                  <a:schemeClr val="accent2"/>
                </a:solidFill>
              </a:rPr>
              <a:t>1</a:t>
            </a:r>
          </a:p>
        </p:txBody>
      </p:sp>
      <p:sp>
        <p:nvSpPr>
          <p:cNvPr id="13" name="TextBox 12">
            <a:extLst>
              <a:ext uri="{FF2B5EF4-FFF2-40B4-BE49-F238E27FC236}">
                <a16:creationId xmlns:a16="http://schemas.microsoft.com/office/drawing/2014/main" id="{5D076E61-2A0C-5D45-AAB9-F54B4A3BFFA5}"/>
              </a:ext>
            </a:extLst>
          </p:cNvPr>
          <p:cNvSpPr txBox="1"/>
          <p:nvPr/>
        </p:nvSpPr>
        <p:spPr>
          <a:xfrm>
            <a:off x="1347866" y="4959209"/>
            <a:ext cx="477671" cy="646331"/>
          </a:xfrm>
          <a:prstGeom prst="rect">
            <a:avLst/>
          </a:prstGeom>
          <a:noFill/>
        </p:spPr>
        <p:txBody>
          <a:bodyPr wrap="square" rtlCol="0">
            <a:spAutoFit/>
          </a:bodyPr>
          <a:lstStyle/>
          <a:p>
            <a:r>
              <a:rPr lang="en-US" sz="3600" dirty="0">
                <a:solidFill>
                  <a:schemeClr val="accent2"/>
                </a:solidFill>
              </a:rPr>
              <a:t>2</a:t>
            </a:r>
          </a:p>
        </p:txBody>
      </p:sp>
      <p:sp>
        <p:nvSpPr>
          <p:cNvPr id="14" name="TextBox 13">
            <a:extLst>
              <a:ext uri="{FF2B5EF4-FFF2-40B4-BE49-F238E27FC236}">
                <a16:creationId xmlns:a16="http://schemas.microsoft.com/office/drawing/2014/main" id="{F77C9D4A-DADA-C146-8D76-98FB26545C36}"/>
              </a:ext>
            </a:extLst>
          </p:cNvPr>
          <p:cNvSpPr txBox="1"/>
          <p:nvPr/>
        </p:nvSpPr>
        <p:spPr>
          <a:xfrm>
            <a:off x="1856096" y="2369341"/>
            <a:ext cx="4271749" cy="430887"/>
          </a:xfrm>
          <a:prstGeom prst="rect">
            <a:avLst/>
          </a:prstGeom>
          <a:noFill/>
        </p:spPr>
        <p:txBody>
          <a:bodyPr wrap="square" rtlCol="0">
            <a:spAutoFit/>
          </a:bodyPr>
          <a:lstStyle/>
          <a:p>
            <a:r>
              <a:rPr lang="en-US" sz="2200" dirty="0"/>
              <a:t>Log in to </a:t>
            </a:r>
            <a:r>
              <a:rPr lang="en-US" sz="2200" b="1" i="1" dirty="0"/>
              <a:t>My Plan</a:t>
            </a:r>
          </a:p>
        </p:txBody>
      </p:sp>
      <p:sp>
        <p:nvSpPr>
          <p:cNvPr id="15" name="TextBox 14">
            <a:extLst>
              <a:ext uri="{FF2B5EF4-FFF2-40B4-BE49-F238E27FC236}">
                <a16:creationId xmlns:a16="http://schemas.microsoft.com/office/drawing/2014/main" id="{82E66738-C1A1-B54A-8529-6E8BAE27B4CB}"/>
              </a:ext>
            </a:extLst>
          </p:cNvPr>
          <p:cNvSpPr txBox="1"/>
          <p:nvPr/>
        </p:nvSpPr>
        <p:spPr>
          <a:xfrm>
            <a:off x="1828801" y="2999619"/>
            <a:ext cx="4271749" cy="769441"/>
          </a:xfrm>
          <a:prstGeom prst="rect">
            <a:avLst/>
          </a:prstGeom>
          <a:noFill/>
        </p:spPr>
        <p:txBody>
          <a:bodyPr wrap="square" rtlCol="0">
            <a:spAutoFit/>
          </a:bodyPr>
          <a:lstStyle/>
          <a:p>
            <a:r>
              <a:rPr lang="en-US" sz="2200" dirty="0"/>
              <a:t>Click on your network under </a:t>
            </a:r>
            <a:br>
              <a:rPr lang="en-US" sz="2200" dirty="0"/>
            </a:br>
            <a:r>
              <a:rPr lang="en-US" sz="2200" dirty="0">
                <a:solidFill>
                  <a:schemeClr val="tx2">
                    <a:lumMod val="75000"/>
                  </a:schemeClr>
                </a:solidFill>
              </a:rPr>
              <a:t>My Provider Networks</a:t>
            </a:r>
            <a:endParaRPr lang="en-US" sz="2200" b="1" i="1" dirty="0">
              <a:solidFill>
                <a:schemeClr val="tx2">
                  <a:lumMod val="75000"/>
                </a:schemeClr>
              </a:solidFill>
            </a:endParaRPr>
          </a:p>
        </p:txBody>
      </p:sp>
      <p:sp>
        <p:nvSpPr>
          <p:cNvPr id="18" name="TextBox 17">
            <a:extLst>
              <a:ext uri="{FF2B5EF4-FFF2-40B4-BE49-F238E27FC236}">
                <a16:creationId xmlns:a16="http://schemas.microsoft.com/office/drawing/2014/main" id="{C03A9307-0EE7-AB40-A49A-EBC5C16CBA9B}"/>
              </a:ext>
            </a:extLst>
          </p:cNvPr>
          <p:cNvSpPr txBox="1"/>
          <p:nvPr/>
        </p:nvSpPr>
        <p:spPr>
          <a:xfrm>
            <a:off x="1891352" y="4402856"/>
            <a:ext cx="4271749" cy="430887"/>
          </a:xfrm>
          <a:prstGeom prst="rect">
            <a:avLst/>
          </a:prstGeom>
          <a:noFill/>
        </p:spPr>
        <p:txBody>
          <a:bodyPr wrap="square" rtlCol="0">
            <a:spAutoFit/>
          </a:bodyPr>
          <a:lstStyle/>
          <a:p>
            <a:r>
              <a:rPr lang="en-US" sz="2200" dirty="0"/>
              <a:t>Visit our </a:t>
            </a:r>
            <a:r>
              <a:rPr lang="en-US" sz="2200" dirty="0">
                <a:solidFill>
                  <a:schemeClr val="tx2">
                    <a:lumMod val="75000"/>
                  </a:schemeClr>
                </a:solidFill>
              </a:rPr>
              <a:t>Find a Provider </a:t>
            </a:r>
            <a:r>
              <a:rPr lang="en-US" sz="2200" dirty="0"/>
              <a:t>page</a:t>
            </a:r>
            <a:endParaRPr lang="en-US" sz="2200" b="1" i="1" dirty="0"/>
          </a:p>
        </p:txBody>
      </p:sp>
      <p:sp>
        <p:nvSpPr>
          <p:cNvPr id="19" name="TextBox 18">
            <a:extLst>
              <a:ext uri="{FF2B5EF4-FFF2-40B4-BE49-F238E27FC236}">
                <a16:creationId xmlns:a16="http://schemas.microsoft.com/office/drawing/2014/main" id="{44C213F2-9289-4648-A29D-9ACC24F5EB63}"/>
              </a:ext>
            </a:extLst>
          </p:cNvPr>
          <p:cNvSpPr txBox="1"/>
          <p:nvPr/>
        </p:nvSpPr>
        <p:spPr>
          <a:xfrm>
            <a:off x="1877704" y="5006454"/>
            <a:ext cx="5642212" cy="1107996"/>
          </a:xfrm>
          <a:prstGeom prst="rect">
            <a:avLst/>
          </a:prstGeom>
          <a:noFill/>
        </p:spPr>
        <p:txBody>
          <a:bodyPr wrap="square" rtlCol="0">
            <a:spAutoFit/>
          </a:bodyPr>
          <a:lstStyle/>
          <a:p>
            <a:r>
              <a:rPr lang="en-US" sz="2200" dirty="0"/>
              <a:t>Select </a:t>
            </a:r>
            <a:r>
              <a:rPr lang="en-US" sz="2200" b="1" dirty="0"/>
              <a:t>Harvard Pilgrim Health Care and UnitedHealthcare Options PPO network </a:t>
            </a:r>
            <a:r>
              <a:rPr lang="en-US" sz="2200" dirty="0"/>
              <a:t>to begin your search</a:t>
            </a:r>
            <a:endParaRPr lang="en-US" sz="2200" b="1" i="1" dirty="0">
              <a:solidFill>
                <a:schemeClr val="tx2">
                  <a:lumMod val="75000"/>
                </a:schemeClr>
              </a:solidFill>
            </a:endParaRPr>
          </a:p>
        </p:txBody>
      </p:sp>
      <p:sp>
        <p:nvSpPr>
          <p:cNvPr id="20" name="TextBox 19">
            <a:extLst>
              <a:ext uri="{FF2B5EF4-FFF2-40B4-BE49-F238E27FC236}">
                <a16:creationId xmlns:a16="http://schemas.microsoft.com/office/drawing/2014/main" id="{48791658-B22D-9D49-BFD7-D3B2BFFBB71B}"/>
              </a:ext>
            </a:extLst>
          </p:cNvPr>
          <p:cNvSpPr txBox="1"/>
          <p:nvPr/>
        </p:nvSpPr>
        <p:spPr>
          <a:xfrm>
            <a:off x="3794078" y="3800767"/>
            <a:ext cx="559558" cy="369332"/>
          </a:xfrm>
          <a:prstGeom prst="rect">
            <a:avLst/>
          </a:prstGeom>
          <a:solidFill>
            <a:schemeClr val="bg1"/>
          </a:solidFill>
        </p:spPr>
        <p:txBody>
          <a:bodyPr wrap="square" rtlCol="0">
            <a:spAutoFit/>
          </a:bodyPr>
          <a:lstStyle/>
          <a:p>
            <a:pPr algn="ctr"/>
            <a:r>
              <a:rPr lang="en-US" b="1" i="1" dirty="0"/>
              <a:t>or</a:t>
            </a:r>
          </a:p>
        </p:txBody>
      </p:sp>
      <p:grpSp>
        <p:nvGrpSpPr>
          <p:cNvPr id="4" name="Group 3">
            <a:extLst>
              <a:ext uri="{FF2B5EF4-FFF2-40B4-BE49-F238E27FC236}">
                <a16:creationId xmlns:a16="http://schemas.microsoft.com/office/drawing/2014/main" id="{2C6F3F7B-9BF7-DB4A-94FE-D47DCAB05C71}"/>
              </a:ext>
            </a:extLst>
          </p:cNvPr>
          <p:cNvGrpSpPr/>
          <p:nvPr/>
        </p:nvGrpSpPr>
        <p:grpSpPr>
          <a:xfrm>
            <a:off x="8544763" y="2138220"/>
            <a:ext cx="2789539" cy="3710672"/>
            <a:chOff x="8544763" y="2138220"/>
            <a:chExt cx="2789539" cy="3710672"/>
          </a:xfrm>
        </p:grpSpPr>
        <p:grpSp>
          <p:nvGrpSpPr>
            <p:cNvPr id="22" name="Group 21">
              <a:extLst>
                <a:ext uri="{FF2B5EF4-FFF2-40B4-BE49-F238E27FC236}">
                  <a16:creationId xmlns:a16="http://schemas.microsoft.com/office/drawing/2014/main" id="{5FCFDE81-C2E2-1749-A87B-130231EAD66C}"/>
                </a:ext>
              </a:extLst>
            </p:cNvPr>
            <p:cNvGrpSpPr/>
            <p:nvPr/>
          </p:nvGrpSpPr>
          <p:grpSpPr>
            <a:xfrm rot="16200000">
              <a:off x="8084197" y="2598786"/>
              <a:ext cx="3710672" cy="2789539"/>
              <a:chOff x="672044" y="4529286"/>
              <a:chExt cx="2244437" cy="1282535"/>
            </a:xfrm>
          </p:grpSpPr>
          <p:sp>
            <p:nvSpPr>
              <p:cNvPr id="24" name="Rounded Rectangle 23">
                <a:extLst>
                  <a:ext uri="{FF2B5EF4-FFF2-40B4-BE49-F238E27FC236}">
                    <a16:creationId xmlns:a16="http://schemas.microsoft.com/office/drawing/2014/main" id="{A8371584-85B4-9B46-99FD-FD6F3D5D694F}"/>
                  </a:ext>
                </a:extLst>
              </p:cNvPr>
              <p:cNvSpPr/>
              <p:nvPr/>
            </p:nvSpPr>
            <p:spPr>
              <a:xfrm>
                <a:off x="672044" y="4529286"/>
                <a:ext cx="2244437" cy="1282535"/>
              </a:xfrm>
              <a:prstGeom prst="roundRect">
                <a:avLst>
                  <a:gd name="adj" fmla="val 6094"/>
                </a:avLst>
              </a:prstGeom>
              <a:solidFill>
                <a:schemeClr val="tx1"/>
              </a:solidFill>
              <a:ln>
                <a:solidFill>
                  <a:srgbClr val="4646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F8A3316-3E40-284A-863C-1288F0469184}"/>
                  </a:ext>
                </a:extLst>
              </p:cNvPr>
              <p:cNvSpPr/>
              <p:nvPr/>
            </p:nvSpPr>
            <p:spPr>
              <a:xfrm>
                <a:off x="833015" y="4605512"/>
                <a:ext cx="1974770" cy="113462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7" name="Picture 26">
              <a:extLst>
                <a:ext uri="{FF2B5EF4-FFF2-40B4-BE49-F238E27FC236}">
                  <a16:creationId xmlns:a16="http://schemas.microsoft.com/office/drawing/2014/main" id="{253265C1-31E2-9841-A9E4-BE5A109E726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686802" y="2312415"/>
              <a:ext cx="2488018" cy="3290943"/>
            </a:xfrm>
            <a:prstGeom prst="rect">
              <a:avLst/>
            </a:prstGeom>
          </p:spPr>
        </p:pic>
      </p:grpSp>
    </p:spTree>
    <p:extLst>
      <p:ext uri="{BB962C8B-B14F-4D97-AF65-F5344CB8AC3E}">
        <p14:creationId xmlns:p14="http://schemas.microsoft.com/office/powerpoint/2010/main" val="2556623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9E44D698-3412-8B41-AB84-96488B933873}"/>
              </a:ext>
            </a:extLst>
          </p:cNvPr>
          <p:cNvSpPr/>
          <p:nvPr/>
        </p:nvSpPr>
        <p:spPr>
          <a:xfrm>
            <a:off x="5969765" y="2413416"/>
            <a:ext cx="5451922" cy="3297562"/>
          </a:xfrm>
          <a:prstGeom prst="roundRect">
            <a:avLst>
              <a:gd name="adj" fmla="val 13008"/>
            </a:avLst>
          </a:prstGeom>
          <a:gradFill>
            <a:gsLst>
              <a:gs pos="0">
                <a:schemeClr val="accent6">
                  <a:lumMod val="20000"/>
                  <a:lumOff val="80000"/>
                </a:schemeClr>
              </a:gs>
              <a:gs pos="98000">
                <a:schemeClr val="bg1">
                  <a:lumMod val="10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D9C374-F1C2-3E49-A804-E1DFF63337A7}"/>
              </a:ext>
            </a:extLst>
          </p:cNvPr>
          <p:cNvSpPr>
            <a:spLocks noGrp="1"/>
          </p:cNvSpPr>
          <p:nvPr>
            <p:ph type="title"/>
          </p:nvPr>
        </p:nvSpPr>
        <p:spPr/>
        <p:txBody>
          <a:bodyPr/>
          <a:lstStyle/>
          <a:p>
            <a:r>
              <a:rPr lang="en-US" dirty="0"/>
              <a:t>Access Helpful Health and Wellness Resources</a:t>
            </a:r>
          </a:p>
        </p:txBody>
      </p:sp>
      <p:sp>
        <p:nvSpPr>
          <p:cNvPr id="3" name="Content Placeholder 2">
            <a:extLst>
              <a:ext uri="{FF2B5EF4-FFF2-40B4-BE49-F238E27FC236}">
                <a16:creationId xmlns:a16="http://schemas.microsoft.com/office/drawing/2014/main" id="{C1FB6E92-ED51-284A-8104-01AB4AADC03F}"/>
              </a:ext>
            </a:extLst>
          </p:cNvPr>
          <p:cNvSpPr>
            <a:spLocks noGrp="1"/>
          </p:cNvSpPr>
          <p:nvPr>
            <p:ph idx="1"/>
          </p:nvPr>
        </p:nvSpPr>
        <p:spPr>
          <a:xfrm>
            <a:off x="723776" y="1992329"/>
            <a:ext cx="4817932" cy="2952551"/>
          </a:xfrm>
        </p:spPr>
        <p:txBody>
          <a:bodyPr/>
          <a:lstStyle/>
          <a:p>
            <a:pPr marL="114300" indent="0">
              <a:buNone/>
            </a:pPr>
            <a:r>
              <a:rPr lang="en-US" sz="2400" b="1" dirty="0">
                <a:solidFill>
                  <a:schemeClr val="accent2"/>
                </a:solidFill>
              </a:rPr>
              <a:t>Your Health Resources</a:t>
            </a:r>
          </a:p>
          <a:p>
            <a:r>
              <a:rPr lang="en-US" sz="2000" dirty="0"/>
              <a:t>Educational library </a:t>
            </a:r>
          </a:p>
          <a:p>
            <a:r>
              <a:rPr lang="en-US" sz="2000" dirty="0"/>
              <a:t>Health quizzes and interactive tools</a:t>
            </a:r>
          </a:p>
          <a:p>
            <a:r>
              <a:rPr lang="en-US" sz="2000" dirty="0"/>
              <a:t>Healthy pregnancy</a:t>
            </a:r>
          </a:p>
          <a:p>
            <a:r>
              <a:rPr lang="en-US" sz="2000" dirty="0"/>
              <a:t>Kick the habit </a:t>
            </a:r>
          </a:p>
          <a:p>
            <a:r>
              <a:rPr lang="en-US" sz="2000" dirty="0"/>
              <a:t>Lots more </a:t>
            </a:r>
          </a:p>
          <a:p>
            <a:endParaRPr lang="en-US" dirty="0"/>
          </a:p>
        </p:txBody>
      </p:sp>
      <p:sp>
        <p:nvSpPr>
          <p:cNvPr id="4" name="Slide Number Placeholder 3">
            <a:extLst>
              <a:ext uri="{FF2B5EF4-FFF2-40B4-BE49-F238E27FC236}">
                <a16:creationId xmlns:a16="http://schemas.microsoft.com/office/drawing/2014/main" id="{539C33A3-E432-EB4B-BC55-BD77F361DA5F}"/>
              </a:ext>
            </a:extLst>
          </p:cNvPr>
          <p:cNvSpPr>
            <a:spLocks noGrp="1"/>
          </p:cNvSpPr>
          <p:nvPr>
            <p:ph type="sldNum" sz="quarter" idx="12"/>
          </p:nvPr>
        </p:nvSpPr>
        <p:spPr/>
        <p:txBody>
          <a:bodyPr/>
          <a:lstStyle/>
          <a:p>
            <a:fld id="{E58ADEC3-0995-564F-BB65-635A8EDE9170}" type="slidenum">
              <a:rPr lang="en-US" smtClean="0"/>
              <a:t>19</a:t>
            </a:fld>
            <a:endParaRPr lang="en-US"/>
          </a:p>
        </p:txBody>
      </p:sp>
      <p:grpSp>
        <p:nvGrpSpPr>
          <p:cNvPr id="11" name="Group 10">
            <a:extLst>
              <a:ext uri="{FF2B5EF4-FFF2-40B4-BE49-F238E27FC236}">
                <a16:creationId xmlns:a16="http://schemas.microsoft.com/office/drawing/2014/main" id="{6874ED95-0505-FA48-B2B1-ECEB6EDA96F7}"/>
              </a:ext>
            </a:extLst>
          </p:cNvPr>
          <p:cNvGrpSpPr/>
          <p:nvPr/>
        </p:nvGrpSpPr>
        <p:grpSpPr>
          <a:xfrm>
            <a:off x="6621545" y="2662252"/>
            <a:ext cx="4514239" cy="2704027"/>
            <a:chOff x="6521792" y="3285571"/>
            <a:chExt cx="4514239" cy="2704027"/>
          </a:xfrm>
        </p:grpSpPr>
        <p:pic>
          <p:nvPicPr>
            <p:cNvPr id="7" name="Picture 2" descr="https://scontent.xx.fbcdn.net/v/t1.0-1/p160x160/13882605_1228031847227875_6841988578004525610_n.png?oh=1900ff71bbac8973dab5b54a196edac0&amp;oe=58931755">
              <a:extLst>
                <a:ext uri="{FF2B5EF4-FFF2-40B4-BE49-F238E27FC236}">
                  <a16:creationId xmlns:a16="http://schemas.microsoft.com/office/drawing/2014/main" id="{840EE6E7-4E09-D749-B55C-9CEE0A518E0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21792" y="3989909"/>
              <a:ext cx="1524000" cy="152400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Find us on Facebook">
              <a:extLst>
                <a:ext uri="{FF2B5EF4-FFF2-40B4-BE49-F238E27FC236}">
                  <a16:creationId xmlns:a16="http://schemas.microsoft.com/office/drawing/2014/main" id="{C5F468C3-D4B2-8546-902E-217262F07AD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07542" y="5703848"/>
              <a:ext cx="952500" cy="28575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8F2E77BE-2DFB-FC4E-A3B7-B042280BE148}"/>
                </a:ext>
              </a:extLst>
            </p:cNvPr>
            <p:cNvSpPr/>
            <p:nvPr/>
          </p:nvSpPr>
          <p:spPr>
            <a:xfrm>
              <a:off x="8269514" y="3836309"/>
              <a:ext cx="2766517" cy="1729191"/>
            </a:xfrm>
            <a:prstGeom prst="rect">
              <a:avLst/>
            </a:prstGeom>
          </p:spPr>
          <p:txBody>
            <a:bodyPr wrap="square">
              <a:spAutoFit/>
            </a:bodyPr>
            <a:lstStyle/>
            <a:p>
              <a:pPr marL="400050" indent="-219075">
                <a:lnSpc>
                  <a:spcPct val="150000"/>
                </a:lnSpc>
                <a:spcBef>
                  <a:spcPts val="800"/>
                </a:spcBef>
                <a:buClr>
                  <a:schemeClr val="accent6"/>
                </a:buClr>
                <a:buSzPct val="88000"/>
                <a:buFont typeface="Arial" panose="020B0604020202020204" pitchFamily="34" charset="0"/>
                <a:buChar char="•"/>
              </a:pPr>
              <a:r>
                <a:rPr lang="en-US" sz="1600" dirty="0">
                  <a:latin typeface="+mj-lt"/>
                  <a:ea typeface="Arial" charset="0"/>
                  <a:cs typeface="Arial" charset="0"/>
                </a:rPr>
                <a:t>Stream or download free guided meditations</a:t>
              </a:r>
            </a:p>
            <a:p>
              <a:pPr marL="400050" indent="-219075">
                <a:lnSpc>
                  <a:spcPct val="150000"/>
                </a:lnSpc>
                <a:spcBef>
                  <a:spcPts val="1600"/>
                </a:spcBef>
                <a:buClr>
                  <a:schemeClr val="accent6"/>
                </a:buClr>
                <a:buSzPct val="88000"/>
                <a:buFont typeface="Arial" panose="020B0604020202020204" pitchFamily="34" charset="0"/>
                <a:buChar char="•"/>
              </a:pPr>
              <a:r>
                <a:rPr lang="en-US" sz="1600" dirty="0">
                  <a:latin typeface="+mj-lt"/>
                  <a:ea typeface="Arial" charset="0"/>
                  <a:cs typeface="Arial" charset="0"/>
                </a:rPr>
                <a:t>Explore free learning and practice videos</a:t>
              </a:r>
            </a:p>
          </p:txBody>
        </p:sp>
        <p:sp>
          <p:nvSpPr>
            <p:cNvPr id="10" name="Rectangle 9">
              <a:extLst>
                <a:ext uri="{FF2B5EF4-FFF2-40B4-BE49-F238E27FC236}">
                  <a16:creationId xmlns:a16="http://schemas.microsoft.com/office/drawing/2014/main" id="{57C10610-5C13-8D48-BD6D-D8130ACAA51A}"/>
                </a:ext>
              </a:extLst>
            </p:cNvPr>
            <p:cNvSpPr/>
            <p:nvPr/>
          </p:nvSpPr>
          <p:spPr>
            <a:xfrm>
              <a:off x="7714211" y="3285571"/>
              <a:ext cx="2094807" cy="400110"/>
            </a:xfrm>
            <a:prstGeom prst="rect">
              <a:avLst/>
            </a:prstGeom>
          </p:spPr>
          <p:txBody>
            <a:bodyPr wrap="square">
              <a:spAutoFit/>
            </a:bodyPr>
            <a:lstStyle/>
            <a:p>
              <a:pPr algn="ctr">
                <a:spcBef>
                  <a:spcPct val="20000"/>
                </a:spcBef>
              </a:pPr>
              <a:r>
                <a:rPr lang="en-US" sz="2000" b="1" dirty="0">
                  <a:solidFill>
                    <a:schemeClr val="accent4"/>
                  </a:solidFill>
                  <a:latin typeface="+mj-lt"/>
                  <a:ea typeface="Arial" charset="0"/>
                  <a:cs typeface="Arial" charset="0"/>
                </a:rPr>
                <a:t>Mindfulness</a:t>
              </a:r>
              <a:r>
                <a:rPr lang="en-US" b="1" dirty="0">
                  <a:solidFill>
                    <a:schemeClr val="accent6"/>
                  </a:solidFill>
                  <a:latin typeface="Arial" charset="0"/>
                  <a:ea typeface="Arial" charset="0"/>
                  <a:cs typeface="Arial" charset="0"/>
                </a:rPr>
                <a:t> </a:t>
              </a:r>
            </a:p>
          </p:txBody>
        </p:sp>
      </p:grpSp>
    </p:spTree>
    <p:extLst>
      <p:ext uri="{BB962C8B-B14F-4D97-AF65-F5344CB8AC3E}">
        <p14:creationId xmlns:p14="http://schemas.microsoft.com/office/powerpoint/2010/main" val="1441863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5551-35BB-AD49-94DB-2D10E2223F0C}"/>
              </a:ext>
            </a:extLst>
          </p:cNvPr>
          <p:cNvSpPr>
            <a:spLocks noGrp="1"/>
          </p:cNvSpPr>
          <p:nvPr>
            <p:ph type="title"/>
          </p:nvPr>
        </p:nvSpPr>
        <p:spPr/>
        <p:txBody>
          <a:bodyPr/>
          <a:lstStyle/>
          <a:p>
            <a:r>
              <a:rPr lang="en-US" dirty="0"/>
              <a:t>Health Plans, Inc. (HPI)</a:t>
            </a:r>
          </a:p>
        </p:txBody>
      </p:sp>
      <p:sp>
        <p:nvSpPr>
          <p:cNvPr id="3" name="Slide Number Placeholder 2">
            <a:extLst>
              <a:ext uri="{FF2B5EF4-FFF2-40B4-BE49-F238E27FC236}">
                <a16:creationId xmlns:a16="http://schemas.microsoft.com/office/drawing/2014/main" id="{253F6B0F-86EA-C24C-AC1A-F6D660959422}"/>
              </a:ext>
            </a:extLst>
          </p:cNvPr>
          <p:cNvSpPr>
            <a:spLocks noGrp="1"/>
          </p:cNvSpPr>
          <p:nvPr>
            <p:ph type="sldNum" sz="quarter" idx="10"/>
          </p:nvPr>
        </p:nvSpPr>
        <p:spPr/>
        <p:txBody>
          <a:bodyPr/>
          <a:lstStyle/>
          <a:p>
            <a:fld id="{E58ADEC3-0995-564F-BB65-635A8EDE9170}" type="slidenum">
              <a:rPr lang="en-US" smtClean="0"/>
              <a:pPr/>
              <a:t>2</a:t>
            </a:fld>
            <a:endParaRPr lang="en-US" dirty="0"/>
          </a:p>
        </p:txBody>
      </p:sp>
      <p:sp>
        <p:nvSpPr>
          <p:cNvPr id="4" name="Content Placeholder 3">
            <a:extLst>
              <a:ext uri="{FF2B5EF4-FFF2-40B4-BE49-F238E27FC236}">
                <a16:creationId xmlns:a16="http://schemas.microsoft.com/office/drawing/2014/main" id="{D5AAE973-C614-5B4E-AD92-07D06FA74FD9}"/>
              </a:ext>
            </a:extLst>
          </p:cNvPr>
          <p:cNvSpPr>
            <a:spLocks noGrp="1"/>
          </p:cNvSpPr>
          <p:nvPr>
            <p:ph sz="quarter" idx="11"/>
          </p:nvPr>
        </p:nvSpPr>
        <p:spPr>
          <a:xfrm>
            <a:off x="1590174" y="2322852"/>
            <a:ext cx="9240960" cy="2922248"/>
          </a:xfrm>
        </p:spPr>
        <p:txBody>
          <a:bodyPr>
            <a:normAutofit/>
          </a:bodyPr>
          <a:lstStyle/>
          <a:p>
            <a:r>
              <a:rPr lang="en-US" sz="2200" dirty="0"/>
              <a:t>HPI will continue to be your health benefits administrator.</a:t>
            </a:r>
          </a:p>
          <a:p>
            <a:r>
              <a:rPr lang="en-US" sz="2200" dirty="0"/>
              <a:t>We’ve been helping members make the most of their health benefits for more than 38 years. </a:t>
            </a:r>
          </a:p>
          <a:p>
            <a:r>
              <a:rPr lang="en-US" sz="2200" dirty="0"/>
              <a:t>Our member services team is specially trained to answer any of your health benefit questions and quickly  get you the information you need.</a:t>
            </a:r>
          </a:p>
        </p:txBody>
      </p:sp>
      <p:sp>
        <p:nvSpPr>
          <p:cNvPr id="5" name="Text Placeholder 4">
            <a:extLst>
              <a:ext uri="{FF2B5EF4-FFF2-40B4-BE49-F238E27FC236}">
                <a16:creationId xmlns:a16="http://schemas.microsoft.com/office/drawing/2014/main" id="{BD42EA71-CF17-3849-B390-0166423E3058}"/>
              </a:ext>
            </a:extLst>
          </p:cNvPr>
          <p:cNvSpPr>
            <a:spLocks noGrp="1"/>
          </p:cNvSpPr>
          <p:nvPr>
            <p:ph type="body" sz="quarter" idx="12"/>
          </p:nvPr>
        </p:nvSpPr>
        <p:spPr>
          <a:xfrm>
            <a:off x="907592" y="1450749"/>
            <a:ext cx="9665963" cy="693817"/>
          </a:xfrm>
        </p:spPr>
        <p:txBody>
          <a:bodyPr/>
          <a:lstStyle/>
          <a:p>
            <a:r>
              <a:rPr lang="en-US" dirty="0"/>
              <a:t>We’re glad you’re here.</a:t>
            </a:r>
          </a:p>
        </p:txBody>
      </p:sp>
    </p:spTree>
    <p:extLst>
      <p:ext uri="{BB962C8B-B14F-4D97-AF65-F5344CB8AC3E}">
        <p14:creationId xmlns:p14="http://schemas.microsoft.com/office/powerpoint/2010/main" val="37211644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94F241B-2616-6C48-AFA3-5978A8FA056E}"/>
              </a:ext>
            </a:extLst>
          </p:cNvPr>
          <p:cNvSpPr>
            <a:spLocks noGrp="1"/>
          </p:cNvSpPr>
          <p:nvPr>
            <p:ph type="ctrTitle"/>
          </p:nvPr>
        </p:nvSpPr>
        <p:spPr>
          <a:xfrm>
            <a:off x="1585131" y="1798457"/>
            <a:ext cx="5997886" cy="1006548"/>
          </a:xfrm>
        </p:spPr>
        <p:txBody>
          <a:bodyPr/>
          <a:lstStyle/>
          <a:p>
            <a:r>
              <a:rPr lang="en-US" dirty="0"/>
              <a:t>Thank You</a:t>
            </a:r>
          </a:p>
        </p:txBody>
      </p:sp>
      <p:sp>
        <p:nvSpPr>
          <p:cNvPr id="10" name="Subtitle 9">
            <a:extLst>
              <a:ext uri="{FF2B5EF4-FFF2-40B4-BE49-F238E27FC236}">
                <a16:creationId xmlns:a16="http://schemas.microsoft.com/office/drawing/2014/main" id="{B446EA92-EA4E-EC42-95AD-20B982E5AB0F}"/>
              </a:ext>
            </a:extLst>
          </p:cNvPr>
          <p:cNvSpPr>
            <a:spLocks noGrp="1"/>
          </p:cNvSpPr>
          <p:nvPr>
            <p:ph type="subTitle" idx="1"/>
          </p:nvPr>
        </p:nvSpPr>
        <p:spPr>
          <a:xfrm>
            <a:off x="1585131" y="2838567"/>
            <a:ext cx="5997886" cy="667774"/>
          </a:xfrm>
        </p:spPr>
        <p:txBody>
          <a:bodyPr/>
          <a:lstStyle/>
          <a:p>
            <a:r>
              <a:rPr lang="en-US" dirty="0"/>
              <a:t>Questions? </a:t>
            </a:r>
          </a:p>
        </p:txBody>
      </p:sp>
      <p:pic>
        <p:nvPicPr>
          <p:cNvPr id="5" name="Picture Placeholder 4" descr="A group of people looking at a computer&#10;&#10;Description automatically generated">
            <a:extLst>
              <a:ext uri="{FF2B5EF4-FFF2-40B4-BE49-F238E27FC236}">
                <a16:creationId xmlns:a16="http://schemas.microsoft.com/office/drawing/2014/main" id="{66EAFAE9-E845-6740-8EF5-219F310B38D2}"/>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7368515" y="573736"/>
            <a:ext cx="3834180" cy="3832042"/>
          </a:xfrm>
        </p:spPr>
      </p:pic>
      <p:pic>
        <p:nvPicPr>
          <p:cNvPr id="12" name="Picture Placeholder 11" descr="A group of people around a table&#10;&#10;Description automatically generated">
            <a:extLst>
              <a:ext uri="{FF2B5EF4-FFF2-40B4-BE49-F238E27FC236}">
                <a16:creationId xmlns:a16="http://schemas.microsoft.com/office/drawing/2014/main" id="{D9019FA8-0349-B84A-B665-0A4FEECF7574}"/>
              </a:ext>
            </a:extLst>
          </p:cNvPr>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a:stretch/>
        </p:blipFill>
        <p:spPr>
          <a:xfrm>
            <a:off x="10217634" y="4008590"/>
            <a:ext cx="1473145" cy="1472323"/>
          </a:xfrm>
        </p:spPr>
      </p:pic>
      <p:sp>
        <p:nvSpPr>
          <p:cNvPr id="4" name="TextBox 3">
            <a:extLst>
              <a:ext uri="{FF2B5EF4-FFF2-40B4-BE49-F238E27FC236}">
                <a16:creationId xmlns:a16="http://schemas.microsoft.com/office/drawing/2014/main" id="{2D4CB9E0-9DE4-8E43-A84D-241DAD1127C0}"/>
              </a:ext>
            </a:extLst>
          </p:cNvPr>
          <p:cNvSpPr txBox="1"/>
          <p:nvPr/>
        </p:nvSpPr>
        <p:spPr>
          <a:xfrm>
            <a:off x="3444615" y="3823882"/>
            <a:ext cx="2183642" cy="400110"/>
          </a:xfrm>
          <a:prstGeom prst="rect">
            <a:avLst/>
          </a:prstGeom>
          <a:noFill/>
        </p:spPr>
        <p:txBody>
          <a:bodyPr wrap="square" rtlCol="0">
            <a:spAutoFit/>
          </a:bodyPr>
          <a:lstStyle/>
          <a:p>
            <a:r>
              <a:rPr lang="en-US" sz="2000" b="1" u="sng" spc="150" dirty="0" err="1">
                <a:solidFill>
                  <a:schemeClr val="tx2">
                    <a:lumMod val="75000"/>
                  </a:schemeClr>
                </a:solidFill>
              </a:rPr>
              <a:t>hpiTPA.com</a:t>
            </a:r>
            <a:endParaRPr lang="en-US" sz="2000" b="1" u="sng" spc="150" dirty="0">
              <a:solidFill>
                <a:schemeClr val="tx2">
                  <a:lumMod val="75000"/>
                </a:schemeClr>
              </a:solidFill>
            </a:endParaRPr>
          </a:p>
        </p:txBody>
      </p:sp>
      <p:sp>
        <p:nvSpPr>
          <p:cNvPr id="14" name="TextBox 13">
            <a:extLst>
              <a:ext uri="{FF2B5EF4-FFF2-40B4-BE49-F238E27FC236}">
                <a16:creationId xmlns:a16="http://schemas.microsoft.com/office/drawing/2014/main" id="{C12D8012-7389-7C44-B280-F9A5A2CFC753}"/>
              </a:ext>
            </a:extLst>
          </p:cNvPr>
          <p:cNvSpPr txBox="1"/>
          <p:nvPr/>
        </p:nvSpPr>
        <p:spPr>
          <a:xfrm>
            <a:off x="3418856" y="4758885"/>
            <a:ext cx="2951963" cy="707886"/>
          </a:xfrm>
          <a:prstGeom prst="rect">
            <a:avLst/>
          </a:prstGeom>
          <a:noFill/>
        </p:spPr>
        <p:txBody>
          <a:bodyPr wrap="square" rtlCol="0">
            <a:spAutoFit/>
          </a:bodyPr>
          <a:lstStyle/>
          <a:p>
            <a:r>
              <a:rPr lang="en-US" sz="2000" b="1" spc="170" dirty="0"/>
              <a:t>800-532-7575</a:t>
            </a:r>
          </a:p>
          <a:p>
            <a:r>
              <a:rPr lang="en-US" sz="2000" dirty="0"/>
              <a:t>Weekdays 8am–6pm (ET</a:t>
            </a:r>
            <a:r>
              <a:rPr lang="en-US" dirty="0"/>
              <a:t>)</a:t>
            </a:r>
          </a:p>
        </p:txBody>
      </p:sp>
      <p:pic>
        <p:nvPicPr>
          <p:cNvPr id="3" name="Picture 2" descr="A close up of a sign&#10;&#10;Description automatically generated">
            <a:extLst>
              <a:ext uri="{FF2B5EF4-FFF2-40B4-BE49-F238E27FC236}">
                <a16:creationId xmlns:a16="http://schemas.microsoft.com/office/drawing/2014/main" id="{38093BD8-D24E-0148-8419-9E5D410072D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02286" y="3687789"/>
            <a:ext cx="893916" cy="650437"/>
          </a:xfrm>
          <a:prstGeom prst="rect">
            <a:avLst/>
          </a:prstGeom>
        </p:spPr>
      </p:pic>
      <p:pic>
        <p:nvPicPr>
          <p:cNvPr id="8" name="Picture 7" descr="A close up of a sign&#10;&#10;Description automatically generated">
            <a:extLst>
              <a:ext uri="{FF2B5EF4-FFF2-40B4-BE49-F238E27FC236}">
                <a16:creationId xmlns:a16="http://schemas.microsoft.com/office/drawing/2014/main" id="{0A26E29D-368B-FC4D-9287-6A8BADB3F83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318193" y="4691269"/>
            <a:ext cx="750820" cy="750820"/>
          </a:xfrm>
          <a:prstGeom prst="rect">
            <a:avLst/>
          </a:prstGeom>
        </p:spPr>
      </p:pic>
    </p:spTree>
    <p:extLst>
      <p:ext uri="{BB962C8B-B14F-4D97-AF65-F5344CB8AC3E}">
        <p14:creationId xmlns:p14="http://schemas.microsoft.com/office/powerpoint/2010/main" val="51336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401A8-5884-5549-A5F0-A30D2BCB4209}"/>
              </a:ext>
            </a:extLst>
          </p:cNvPr>
          <p:cNvSpPr>
            <a:spLocks noGrp="1"/>
          </p:cNvSpPr>
          <p:nvPr>
            <p:ph type="title"/>
          </p:nvPr>
        </p:nvSpPr>
        <p:spPr/>
        <p:txBody>
          <a:bodyPr/>
          <a:lstStyle/>
          <a:p>
            <a:r>
              <a:rPr lang="en-US" dirty="0"/>
              <a:t>Nationwide healthcare coverage</a:t>
            </a:r>
          </a:p>
        </p:txBody>
      </p:sp>
      <p:sp>
        <p:nvSpPr>
          <p:cNvPr id="3" name="Slide Number Placeholder 2">
            <a:extLst>
              <a:ext uri="{FF2B5EF4-FFF2-40B4-BE49-F238E27FC236}">
                <a16:creationId xmlns:a16="http://schemas.microsoft.com/office/drawing/2014/main" id="{9960CCBD-E400-FF45-8A2A-947137F9B7D1}"/>
              </a:ext>
            </a:extLst>
          </p:cNvPr>
          <p:cNvSpPr>
            <a:spLocks noGrp="1"/>
          </p:cNvSpPr>
          <p:nvPr>
            <p:ph type="sldNum" sz="quarter" idx="10"/>
          </p:nvPr>
        </p:nvSpPr>
        <p:spPr/>
        <p:txBody>
          <a:bodyPr/>
          <a:lstStyle/>
          <a:p>
            <a:fld id="{E58ADEC3-0995-564F-BB65-635A8EDE9170}" type="slidenum">
              <a:rPr lang="en-US" smtClean="0"/>
              <a:pPr/>
              <a:t>3</a:t>
            </a:fld>
            <a:endParaRPr lang="en-US" dirty="0"/>
          </a:p>
        </p:txBody>
      </p:sp>
      <p:sp>
        <p:nvSpPr>
          <p:cNvPr id="4" name="Content Placeholder 3">
            <a:extLst>
              <a:ext uri="{FF2B5EF4-FFF2-40B4-BE49-F238E27FC236}">
                <a16:creationId xmlns:a16="http://schemas.microsoft.com/office/drawing/2014/main" id="{11E874F5-7718-EA49-A9AA-66D6A794FA06}"/>
              </a:ext>
            </a:extLst>
          </p:cNvPr>
          <p:cNvSpPr>
            <a:spLocks noGrp="1"/>
          </p:cNvSpPr>
          <p:nvPr>
            <p:ph sz="quarter" idx="11"/>
          </p:nvPr>
        </p:nvSpPr>
        <p:spPr>
          <a:xfrm>
            <a:off x="5320817" y="2645018"/>
            <a:ext cx="6182708" cy="3268884"/>
          </a:xfrm>
        </p:spPr>
        <p:txBody>
          <a:bodyPr/>
          <a:lstStyle/>
          <a:p>
            <a:pPr marL="525463" indent="-350838">
              <a:buFont typeface="Wingdings" pitchFamily="2" charset="2"/>
              <a:buChar char="ü"/>
            </a:pPr>
            <a:r>
              <a:rPr lang="en-US" dirty="0"/>
              <a:t>In New England: over 80,000 doctors and clinicians </a:t>
            </a:r>
            <a:br>
              <a:rPr lang="en-US" dirty="0"/>
            </a:br>
            <a:r>
              <a:rPr lang="en-US" dirty="0"/>
              <a:t>and 183 hospitals</a:t>
            </a:r>
          </a:p>
          <a:p>
            <a:pPr marL="525463" indent="-350838">
              <a:buFont typeface="Wingdings" pitchFamily="2" charset="2"/>
              <a:buChar char="ü"/>
            </a:pPr>
            <a:r>
              <a:rPr lang="en-US" dirty="0"/>
              <a:t>Outside New England: coverage through the UnitedHealthcare Options PPO network</a:t>
            </a:r>
          </a:p>
          <a:p>
            <a:pPr marL="525463" indent="-350838">
              <a:buFont typeface="Wingdings" pitchFamily="2" charset="2"/>
              <a:buChar char="ü"/>
            </a:pPr>
            <a:r>
              <a:rPr lang="en-US" dirty="0"/>
              <a:t>Save money when you stay in-network</a:t>
            </a:r>
          </a:p>
          <a:p>
            <a:pPr marL="525463" indent="-350838">
              <a:buFont typeface="Wingdings" pitchFamily="2" charset="2"/>
              <a:buChar char="ü"/>
            </a:pPr>
            <a:r>
              <a:rPr lang="en-US" dirty="0"/>
              <a:t>No need to choose a primary care provider (PCP) or </a:t>
            </a:r>
            <a:br>
              <a:rPr lang="en-US" dirty="0"/>
            </a:br>
            <a:r>
              <a:rPr lang="en-US" dirty="0"/>
              <a:t>get referrals to see a specialist</a:t>
            </a:r>
          </a:p>
          <a:p>
            <a:pPr marL="525463" indent="-350838">
              <a:buFont typeface="Wingdings" pitchFamily="2" charset="2"/>
              <a:buChar char="ü"/>
            </a:pPr>
            <a:r>
              <a:rPr lang="en-US" dirty="0"/>
              <a:t>Preventive care is covered 100% in-network</a:t>
            </a:r>
          </a:p>
        </p:txBody>
      </p:sp>
      <p:sp>
        <p:nvSpPr>
          <p:cNvPr id="5" name="Text Placeholder 4">
            <a:extLst>
              <a:ext uri="{FF2B5EF4-FFF2-40B4-BE49-F238E27FC236}">
                <a16:creationId xmlns:a16="http://schemas.microsoft.com/office/drawing/2014/main" id="{8B69E3DC-D1B3-F645-B474-12FCF68CDF4F}"/>
              </a:ext>
            </a:extLst>
          </p:cNvPr>
          <p:cNvSpPr>
            <a:spLocks noGrp="1"/>
          </p:cNvSpPr>
          <p:nvPr>
            <p:ph type="body" sz="quarter" idx="12"/>
          </p:nvPr>
        </p:nvSpPr>
        <p:spPr/>
        <p:txBody>
          <a:bodyPr/>
          <a:lstStyle/>
          <a:p>
            <a:r>
              <a:rPr lang="en-US" dirty="0"/>
              <a:t>Access to in-network care with the Harvard Pilgrim provider network</a:t>
            </a:r>
          </a:p>
        </p:txBody>
      </p:sp>
      <p:grpSp>
        <p:nvGrpSpPr>
          <p:cNvPr id="6" name="Group 5">
            <a:extLst>
              <a:ext uri="{FF2B5EF4-FFF2-40B4-BE49-F238E27FC236}">
                <a16:creationId xmlns:a16="http://schemas.microsoft.com/office/drawing/2014/main" id="{97858080-7C54-5F4C-B338-9F66D800800A}"/>
              </a:ext>
            </a:extLst>
          </p:cNvPr>
          <p:cNvGrpSpPr/>
          <p:nvPr/>
        </p:nvGrpSpPr>
        <p:grpSpPr>
          <a:xfrm>
            <a:off x="1168730" y="3274605"/>
            <a:ext cx="2417773" cy="1648392"/>
            <a:chOff x="680274" y="3065196"/>
            <a:chExt cx="1618795" cy="1103664"/>
          </a:xfrm>
        </p:grpSpPr>
        <p:pic>
          <p:nvPicPr>
            <p:cNvPr id="7" name="Picture 6">
              <a:extLst>
                <a:ext uri="{FF2B5EF4-FFF2-40B4-BE49-F238E27FC236}">
                  <a16:creationId xmlns:a16="http://schemas.microsoft.com/office/drawing/2014/main" id="{D6335AA7-EB80-634E-879C-2747BE6F1DF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8063" y="3065196"/>
              <a:ext cx="1603216" cy="343180"/>
            </a:xfrm>
            <a:prstGeom prst="rect">
              <a:avLst/>
            </a:prstGeom>
          </p:spPr>
        </p:pic>
        <p:pic>
          <p:nvPicPr>
            <p:cNvPr id="8" name="Picture 7">
              <a:extLst>
                <a:ext uri="{FF2B5EF4-FFF2-40B4-BE49-F238E27FC236}">
                  <a16:creationId xmlns:a16="http://schemas.microsoft.com/office/drawing/2014/main" id="{004A33C4-C296-804F-9BF1-4C901A1166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0274" y="3825804"/>
              <a:ext cx="1618795" cy="343056"/>
            </a:xfrm>
            <a:prstGeom prst="rect">
              <a:avLst/>
            </a:prstGeom>
          </p:spPr>
        </p:pic>
      </p:grpSp>
      <p:cxnSp>
        <p:nvCxnSpPr>
          <p:cNvPr id="10" name="Straight Connector 9">
            <a:extLst>
              <a:ext uri="{FF2B5EF4-FFF2-40B4-BE49-F238E27FC236}">
                <a16:creationId xmlns:a16="http://schemas.microsoft.com/office/drawing/2014/main" id="{B4537350-8E6F-644B-8944-4A12FBFA7279}"/>
              </a:ext>
            </a:extLst>
          </p:cNvPr>
          <p:cNvCxnSpPr/>
          <p:nvPr/>
        </p:nvCxnSpPr>
        <p:spPr>
          <a:xfrm>
            <a:off x="4653119" y="2827202"/>
            <a:ext cx="0" cy="2811438"/>
          </a:xfrm>
          <a:prstGeom prst="line">
            <a:avLst/>
          </a:prstGeom>
          <a:ln w="952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240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5CB4-E06B-4B46-BFA0-E20185E272F1}"/>
              </a:ext>
            </a:extLst>
          </p:cNvPr>
          <p:cNvSpPr>
            <a:spLocks noGrp="1"/>
          </p:cNvSpPr>
          <p:nvPr>
            <p:ph type="title"/>
          </p:nvPr>
        </p:nvSpPr>
        <p:spPr>
          <a:xfrm>
            <a:off x="340922" y="207133"/>
            <a:ext cx="10922823" cy="571757"/>
          </a:xfrm>
        </p:spPr>
        <p:txBody>
          <a:bodyPr/>
          <a:lstStyle/>
          <a:p>
            <a:r>
              <a:rPr lang="en-US" dirty="0"/>
              <a:t>Plan Benefit Highlights: Gold Plan - HRA </a:t>
            </a:r>
          </a:p>
        </p:txBody>
      </p:sp>
      <p:sp>
        <p:nvSpPr>
          <p:cNvPr id="4" name="Slide Number Placeholder 3">
            <a:extLst>
              <a:ext uri="{FF2B5EF4-FFF2-40B4-BE49-F238E27FC236}">
                <a16:creationId xmlns:a16="http://schemas.microsoft.com/office/drawing/2014/main" id="{F9C84E53-46B4-C844-82FC-98021892EE3D}"/>
              </a:ext>
            </a:extLst>
          </p:cNvPr>
          <p:cNvSpPr>
            <a:spLocks noGrp="1"/>
          </p:cNvSpPr>
          <p:nvPr>
            <p:ph type="sldNum" sz="quarter" idx="12"/>
          </p:nvPr>
        </p:nvSpPr>
        <p:spPr/>
        <p:txBody>
          <a:bodyPr/>
          <a:lstStyle/>
          <a:p>
            <a:fld id="{E58ADEC3-0995-564F-BB65-635A8EDE9170}" type="slidenum">
              <a:rPr lang="en-US" smtClean="0"/>
              <a:t>4</a:t>
            </a:fld>
            <a:endParaRPr lang="en-US"/>
          </a:p>
        </p:txBody>
      </p:sp>
      <p:graphicFrame>
        <p:nvGraphicFramePr>
          <p:cNvPr id="5" name="Table 4">
            <a:extLst>
              <a:ext uri="{FF2B5EF4-FFF2-40B4-BE49-F238E27FC236}">
                <a16:creationId xmlns:a16="http://schemas.microsoft.com/office/drawing/2014/main" id="{D3B0E1BA-CA65-2B45-8303-EC8A0A122FED}"/>
              </a:ext>
            </a:extLst>
          </p:cNvPr>
          <p:cNvGraphicFramePr>
            <a:graphicFrameLocks noGrp="1"/>
          </p:cNvGraphicFramePr>
          <p:nvPr>
            <p:extLst>
              <p:ext uri="{D42A27DB-BD31-4B8C-83A1-F6EECF244321}">
                <p14:modId xmlns:p14="http://schemas.microsoft.com/office/powerpoint/2010/main" val="2672146254"/>
              </p:ext>
            </p:extLst>
          </p:nvPr>
        </p:nvGraphicFramePr>
        <p:xfrm>
          <a:off x="327942" y="817233"/>
          <a:ext cx="10703680" cy="6122223"/>
        </p:xfrm>
        <a:graphic>
          <a:graphicData uri="http://schemas.openxmlformats.org/drawingml/2006/table">
            <a:tbl>
              <a:tblPr/>
              <a:tblGrid>
                <a:gridCol w="2685453">
                  <a:extLst>
                    <a:ext uri="{9D8B030D-6E8A-4147-A177-3AD203B41FA5}">
                      <a16:colId xmlns:a16="http://schemas.microsoft.com/office/drawing/2014/main" val="20000"/>
                    </a:ext>
                  </a:extLst>
                </a:gridCol>
                <a:gridCol w="2851355">
                  <a:extLst>
                    <a:ext uri="{9D8B030D-6E8A-4147-A177-3AD203B41FA5}">
                      <a16:colId xmlns:a16="http://schemas.microsoft.com/office/drawing/2014/main" val="20001"/>
                    </a:ext>
                  </a:extLst>
                </a:gridCol>
                <a:gridCol w="2583436">
                  <a:extLst>
                    <a:ext uri="{9D8B030D-6E8A-4147-A177-3AD203B41FA5}">
                      <a16:colId xmlns:a16="http://schemas.microsoft.com/office/drawing/2014/main" val="20002"/>
                    </a:ext>
                  </a:extLst>
                </a:gridCol>
                <a:gridCol w="2583436">
                  <a:extLst>
                    <a:ext uri="{9D8B030D-6E8A-4147-A177-3AD203B41FA5}">
                      <a16:colId xmlns:a16="http://schemas.microsoft.com/office/drawing/2014/main" val="1248304023"/>
                    </a:ext>
                  </a:extLst>
                </a:gridCol>
              </a:tblGrid>
              <a:tr h="41235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latin typeface="Arial"/>
                        </a:rPr>
                        <a:t>Category</a:t>
                      </a:r>
                      <a:endParaRPr lang="en-US" sz="1400" b="1" i="0" u="none" strike="noStrike" baseline="0" dirty="0">
                        <a:solidFill>
                          <a:schemeClr val="tx1"/>
                        </a:solidFill>
                        <a:latin typeface="Arial"/>
                      </a:endParaRPr>
                    </a:p>
                  </a:txBody>
                  <a:tcPr marL="0" marR="0" marT="0" marB="0" anchor="ctr">
                    <a:lnL w="28575" cap="flat" cmpd="sng" algn="ctr">
                      <a:solidFill>
                        <a:prstClr val="whit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schemeClr val="accent3"/>
                      </a:solidFill>
                      <a:prstDash val="solid"/>
                      <a:round/>
                      <a:headEnd type="none" w="med" len="med"/>
                      <a:tailEnd type="none" w="med" len="med"/>
                    </a:lnB>
                  </a:tcPr>
                </a:tc>
                <a:tc>
                  <a:txBody>
                    <a:bodyPr/>
                    <a:lstStyle/>
                    <a:p>
                      <a:pPr algn="ctr" fontAlgn="ctr"/>
                      <a:endParaRPr lang="en-US" sz="1400" b="1" i="0" u="none" strike="noStrike" baseline="0" dirty="0">
                        <a:solidFill>
                          <a:schemeClr val="tx1"/>
                        </a:solidFill>
                        <a:latin typeface="Arial"/>
                      </a:endParaRPr>
                    </a:p>
                    <a:p>
                      <a:pPr algn="ctr" fontAlgn="ctr"/>
                      <a:r>
                        <a:rPr lang="en-US" sz="1400" b="1" i="0" u="none" strike="noStrike" baseline="0" dirty="0">
                          <a:solidFill>
                            <a:schemeClr val="tx1"/>
                          </a:solidFill>
                          <a:latin typeface="Arial"/>
                        </a:rPr>
                        <a:t>Tier 1</a:t>
                      </a:r>
                    </a:p>
                    <a:p>
                      <a:pPr algn="ctr" fontAlgn="ctr"/>
                      <a:r>
                        <a:rPr lang="en-US" sz="1400" b="1" i="0" u="none" strike="noStrike" baseline="0" dirty="0">
                          <a:solidFill>
                            <a:schemeClr val="tx1"/>
                          </a:solidFill>
                          <a:latin typeface="Arial"/>
                        </a:rPr>
                        <a:t> Dartmouth Hitchcock Facility Services</a:t>
                      </a:r>
                      <a:endParaRPr lang="en-US" sz="1200" b="1" i="0" u="none" strike="noStrike" baseline="0" dirty="0">
                        <a:solidFill>
                          <a:schemeClr val="tx1"/>
                        </a:solidFill>
                        <a:latin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en-US" sz="1400" b="1" i="0" u="none" strike="noStrike" baseline="0" dirty="0">
                          <a:solidFill>
                            <a:schemeClr val="tx1"/>
                          </a:solidFill>
                          <a:latin typeface="Arial"/>
                        </a:rPr>
                        <a:t>Tier 2</a:t>
                      </a:r>
                    </a:p>
                    <a:p>
                      <a:pPr algn="ctr" fontAlgn="ctr"/>
                      <a:r>
                        <a:rPr lang="en-US" sz="1400" b="1" i="0" u="none" strike="noStrike" baseline="0" dirty="0">
                          <a:solidFill>
                            <a:schemeClr val="tx1"/>
                          </a:solidFill>
                          <a:latin typeface="Arial"/>
                        </a:rPr>
                        <a:t>HPHC In-Network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en-US" sz="1400" b="1" i="0" u="none" strike="noStrike" baseline="0" dirty="0">
                          <a:solidFill>
                            <a:schemeClr val="tx1"/>
                          </a:solidFill>
                          <a:latin typeface="Arial"/>
                        </a:rPr>
                        <a:t>Tier 3</a:t>
                      </a:r>
                    </a:p>
                    <a:p>
                      <a:pPr algn="ctr" fontAlgn="ctr"/>
                      <a:r>
                        <a:rPr lang="en-US" sz="1400" b="1" i="0" u="none" strike="noStrike" baseline="0" dirty="0">
                          <a:solidFill>
                            <a:schemeClr val="tx1"/>
                          </a:solidFill>
                          <a:latin typeface="Arial"/>
                        </a:rPr>
                        <a:t>Non-Network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0"/>
                  </a:ext>
                </a:extLst>
              </a:tr>
              <a:tr h="368173">
                <a:tc>
                  <a:txBody>
                    <a:bodyPr/>
                    <a:lstStyle/>
                    <a:p>
                      <a:pPr algn="l" fontAlgn="ctr"/>
                      <a:r>
                        <a:rPr lang="en-US" sz="1300" b="0" i="0" u="none" strike="noStrike">
                          <a:solidFill>
                            <a:schemeClr val="tx1"/>
                          </a:solidFill>
                          <a:latin typeface="Arial"/>
                          <a:cs typeface="Arial"/>
                        </a:rPr>
                        <a:t>Plan Year Deductible*</a:t>
                      </a: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$4,500 / $9,000</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dirty="0">
                          <a:solidFill>
                            <a:schemeClr val="tx1"/>
                          </a:solidFill>
                          <a:latin typeface="Arial"/>
                          <a:cs typeface="Arial"/>
                        </a:rPr>
                        <a:t>$5,000 / $10,000</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dirty="0">
                          <a:solidFill>
                            <a:schemeClr val="tx1"/>
                          </a:solidFill>
                          <a:latin typeface="Arial"/>
                          <a:cs typeface="Arial"/>
                        </a:rPr>
                        <a:t>$10,000 / 20,000</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8173">
                <a:tc>
                  <a:txBody>
                    <a:bodyPr/>
                    <a:lstStyle/>
                    <a:p>
                      <a:pPr algn="l" fontAlgn="ctr"/>
                      <a:r>
                        <a:rPr lang="en-US" sz="1300" b="0" i="0" u="none" strike="noStrike" dirty="0">
                          <a:solidFill>
                            <a:schemeClr val="tx1"/>
                          </a:solidFill>
                          <a:latin typeface="Arial"/>
                          <a:cs typeface="Arial"/>
                        </a:rPr>
                        <a:t>Routine Physical Exam</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100%, deductible waived</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 deductible waived</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 allowed after</a:t>
                      </a:r>
                      <a:r>
                        <a:rPr lang="en-US" sz="1300" b="0" i="0" u="none" strike="noStrike" baseline="0" dirty="0">
                          <a:solidFill>
                            <a:schemeClr val="tx1"/>
                          </a:solidFill>
                          <a:latin typeface="Arial"/>
                          <a:cs typeface="Arial"/>
                        </a:rPr>
                        <a:t>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10002"/>
                  </a:ext>
                </a:extLst>
              </a:tr>
              <a:tr h="559623">
                <a:tc>
                  <a:txBody>
                    <a:bodyPr/>
                    <a:lstStyle/>
                    <a:p>
                      <a:pPr algn="l" fontAlgn="ctr"/>
                      <a:r>
                        <a:rPr lang="en-US" sz="1300" b="0" i="0" u="none" strike="noStrike" dirty="0">
                          <a:solidFill>
                            <a:schemeClr val="tx1"/>
                          </a:solidFill>
                          <a:latin typeface="Arial"/>
                          <a:cs typeface="Arial"/>
                        </a:rPr>
                        <a:t>Primary Care Office Visit</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100% after deductible</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a:t>
                      </a:r>
                      <a:r>
                        <a:rPr lang="en-US" sz="1300" b="0" i="0" u="none" strike="noStrike" baseline="0" dirty="0">
                          <a:solidFill>
                            <a:schemeClr val="tx1"/>
                          </a:solidFill>
                          <a:latin typeface="Arial"/>
                          <a:cs typeface="Arial"/>
                        </a:rPr>
                        <a:t> after deductible </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 allowed after</a:t>
                      </a:r>
                      <a:r>
                        <a:rPr lang="en-US" sz="1300" b="0" i="0" u="none" strike="noStrike" baseline="0" dirty="0">
                          <a:solidFill>
                            <a:schemeClr val="tx1"/>
                          </a:solidFill>
                          <a:latin typeface="Arial"/>
                          <a:cs typeface="Arial"/>
                        </a:rPr>
                        <a:t>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3228028005"/>
                  </a:ext>
                </a:extLst>
              </a:tr>
              <a:tr h="368173">
                <a:tc>
                  <a:txBody>
                    <a:bodyPr/>
                    <a:lstStyle/>
                    <a:p>
                      <a:pPr algn="l" fontAlgn="ctr"/>
                      <a:r>
                        <a:rPr lang="en-US" sz="1300" b="0" i="0" u="none" strike="noStrike" dirty="0">
                          <a:solidFill>
                            <a:schemeClr val="tx1"/>
                          </a:solidFill>
                          <a:latin typeface="Arial"/>
                          <a:cs typeface="Arial"/>
                        </a:rPr>
                        <a:t>MRI, PET, CT</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100%</a:t>
                      </a:r>
                      <a:r>
                        <a:rPr lang="en-US" sz="1300" b="0" i="0" u="none" strike="noStrike" baseline="0" dirty="0">
                          <a:solidFill>
                            <a:schemeClr val="tx1"/>
                          </a:solidFill>
                          <a:latin typeface="Arial"/>
                          <a:cs typeface="Arial"/>
                        </a:rPr>
                        <a:t>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a:t>
                      </a:r>
                      <a:r>
                        <a:rPr lang="en-US" sz="1300" b="0" i="0" u="none" strike="noStrike" baseline="0" dirty="0">
                          <a:solidFill>
                            <a:schemeClr val="tx1"/>
                          </a:solidFill>
                          <a:latin typeface="Arial"/>
                          <a:cs typeface="Arial"/>
                        </a:rPr>
                        <a:t> after deductible </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 allowed after</a:t>
                      </a:r>
                      <a:r>
                        <a:rPr lang="en-US" sz="1300" b="0" i="0" u="none" strike="noStrike" baseline="0" dirty="0">
                          <a:solidFill>
                            <a:schemeClr val="tx1"/>
                          </a:solidFill>
                          <a:latin typeface="Arial"/>
                          <a:cs typeface="Arial"/>
                        </a:rPr>
                        <a:t>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1570825660"/>
                  </a:ext>
                </a:extLst>
              </a:tr>
              <a:tr h="559623">
                <a:tc>
                  <a:txBody>
                    <a:bodyPr/>
                    <a:lstStyle/>
                    <a:p>
                      <a:pPr algn="l" fontAlgn="ctr"/>
                      <a:r>
                        <a:rPr lang="en-US" sz="1300" b="0" i="0" u="none" strike="noStrike" dirty="0">
                          <a:solidFill>
                            <a:schemeClr val="tx1"/>
                          </a:solidFill>
                          <a:latin typeface="Arial"/>
                          <a:cs typeface="Arial"/>
                        </a:rPr>
                        <a:t>Emergency Room (Deductible waived)</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100% after deductible</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a:t>
                      </a:r>
                      <a:r>
                        <a:rPr lang="en-US" sz="1300" b="0" i="0" u="none" strike="noStrike" baseline="0" dirty="0">
                          <a:solidFill>
                            <a:schemeClr val="tx1"/>
                          </a:solidFill>
                          <a:latin typeface="Arial"/>
                          <a:cs typeface="Arial"/>
                        </a:rPr>
                        <a:t>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 allowed</a:t>
                      </a:r>
                      <a:r>
                        <a:rPr lang="en-US" sz="1300" b="0" i="0" u="none" strike="noStrike" baseline="0" dirty="0">
                          <a:solidFill>
                            <a:schemeClr val="tx1"/>
                          </a:solidFill>
                          <a:latin typeface="Arial"/>
                          <a:cs typeface="Arial"/>
                        </a:rPr>
                        <a:t>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44140156"/>
                  </a:ext>
                </a:extLst>
              </a:tr>
              <a:tr h="368173">
                <a:tc>
                  <a:txBody>
                    <a:bodyPr/>
                    <a:lstStyle/>
                    <a:p>
                      <a:pPr algn="l" fontAlgn="ctr"/>
                      <a:r>
                        <a:rPr lang="en-US" sz="1300" b="0" i="0" u="none" strike="noStrike" dirty="0">
                          <a:solidFill>
                            <a:schemeClr val="tx1"/>
                          </a:solidFill>
                          <a:latin typeface="Arial"/>
                          <a:cs typeface="Arial"/>
                        </a:rPr>
                        <a:t>Inpatient Hospitalization</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100% after deductible</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a:t>
                      </a:r>
                      <a:r>
                        <a:rPr lang="en-US" sz="1300" b="0" i="0" u="none" strike="noStrike" baseline="0" dirty="0">
                          <a:solidFill>
                            <a:schemeClr val="tx1"/>
                          </a:solidFill>
                          <a:latin typeface="Arial"/>
                          <a:cs typeface="Arial"/>
                        </a:rPr>
                        <a:t>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 allowed after deductible </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2850671836"/>
                  </a:ext>
                </a:extLst>
              </a:tr>
              <a:tr h="368173">
                <a:tc>
                  <a:txBody>
                    <a:bodyPr/>
                    <a:lstStyle/>
                    <a:p>
                      <a:pPr algn="l" fontAlgn="ctr"/>
                      <a:r>
                        <a:rPr lang="en-US" sz="1300" b="0" i="0" u="none" strike="noStrike" dirty="0">
                          <a:solidFill>
                            <a:schemeClr val="tx1"/>
                          </a:solidFill>
                          <a:latin typeface="Arial"/>
                          <a:cs typeface="Arial"/>
                        </a:rPr>
                        <a:t>Day Surgery</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100%</a:t>
                      </a:r>
                      <a:r>
                        <a:rPr lang="en-US" sz="1300" b="0" i="0" u="none" strike="noStrike" baseline="0" dirty="0">
                          <a:solidFill>
                            <a:schemeClr val="tx1"/>
                          </a:solidFill>
                          <a:latin typeface="Arial"/>
                          <a:cs typeface="Arial"/>
                        </a:rPr>
                        <a:t>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a:t>
                      </a:r>
                      <a:r>
                        <a:rPr lang="en-US" sz="1300" b="0" i="0" u="none" strike="noStrike" baseline="0" dirty="0">
                          <a:solidFill>
                            <a:schemeClr val="tx1"/>
                          </a:solidFill>
                          <a:latin typeface="Arial"/>
                          <a:cs typeface="Arial"/>
                        </a:rPr>
                        <a:t>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 allowed after deductible </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3148422982"/>
                  </a:ext>
                </a:extLst>
              </a:tr>
              <a:tr h="368173">
                <a:tc>
                  <a:txBody>
                    <a:bodyPr/>
                    <a:lstStyle/>
                    <a:p>
                      <a:pPr algn="l" fontAlgn="ctr"/>
                      <a:r>
                        <a:rPr lang="en-US" sz="1300" b="0" i="0" u="none" strike="noStrike">
                          <a:solidFill>
                            <a:schemeClr val="tx1"/>
                          </a:solidFill>
                          <a:latin typeface="Arial"/>
                          <a:cs typeface="Arial"/>
                        </a:rPr>
                        <a:t>Out-of-Pocket Max</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$4,500 / $9,000</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$5,000</a:t>
                      </a:r>
                      <a:r>
                        <a:rPr lang="en-US" sz="1300" b="0" i="0" u="none" strike="noStrike" baseline="0" dirty="0">
                          <a:solidFill>
                            <a:schemeClr val="tx1"/>
                          </a:solidFill>
                          <a:latin typeface="Arial"/>
                          <a:cs typeface="Arial"/>
                        </a:rPr>
                        <a:t> / $10,000</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$10,000</a:t>
                      </a:r>
                      <a:r>
                        <a:rPr lang="en-US" sz="1300" b="0" i="0" u="none" strike="noStrike" baseline="0" dirty="0">
                          <a:solidFill>
                            <a:schemeClr val="tx1"/>
                          </a:solidFill>
                          <a:latin typeface="Arial"/>
                          <a:cs typeface="Arial"/>
                        </a:rPr>
                        <a:t> / $20,000</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0003"/>
                  </a:ext>
                </a:extLst>
              </a:tr>
              <a:tr h="559623">
                <a:tc>
                  <a:txBody>
                    <a:bodyPr/>
                    <a:lstStyle/>
                    <a:p>
                      <a:pPr algn="l" fontAlgn="ctr"/>
                      <a:r>
                        <a:rPr lang="en-US" sz="1300" b="0" i="0" u="none" strike="noStrike" dirty="0">
                          <a:solidFill>
                            <a:schemeClr val="tx1"/>
                          </a:solidFill>
                          <a:latin typeface="Arial"/>
                          <a:cs typeface="Arial"/>
                        </a:rPr>
                        <a:t>Retail Prescriptions: </a:t>
                      </a:r>
                      <a:r>
                        <a:rPr lang="en-US" sz="1300" b="0" i="0" u="none" strike="noStrike" dirty="0" err="1">
                          <a:solidFill>
                            <a:schemeClr val="tx1"/>
                          </a:solidFill>
                          <a:latin typeface="Arial"/>
                          <a:cs typeface="Arial"/>
                        </a:rPr>
                        <a:t>Optum</a:t>
                      </a:r>
                      <a:r>
                        <a:rPr lang="en-US" sz="1300" b="0" i="0" u="none" strike="noStrike" baseline="0" dirty="0">
                          <a:solidFill>
                            <a:schemeClr val="tx1"/>
                          </a:solidFill>
                          <a:latin typeface="Arial"/>
                          <a:cs typeface="Arial"/>
                        </a:rPr>
                        <a:t> / </a:t>
                      </a:r>
                      <a:r>
                        <a:rPr lang="en-US" sz="1300" b="0" i="0" u="none" strike="noStrike" baseline="0" dirty="0" err="1">
                          <a:solidFill>
                            <a:schemeClr val="tx1"/>
                          </a:solidFill>
                          <a:latin typeface="Arial"/>
                          <a:cs typeface="Arial"/>
                        </a:rPr>
                        <a:t>RxBenefits</a:t>
                      </a: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gridSpan="2">
                  <a:txBody>
                    <a:bodyPr/>
                    <a:lstStyle/>
                    <a:p>
                      <a:pPr algn="ctr" fontAlgn="ctr"/>
                      <a:r>
                        <a:rPr lang="en-US" sz="1300" b="0" i="0" u="none" strike="noStrike" dirty="0">
                          <a:solidFill>
                            <a:schemeClr val="tx1"/>
                          </a:solidFill>
                          <a:latin typeface="Arial"/>
                          <a:cs typeface="Arial"/>
                        </a:rPr>
                        <a:t>$5 / $45 / $90 (</a:t>
                      </a:r>
                      <a:r>
                        <a:rPr lang="en-US" sz="1300" b="0" i="1" u="none" strike="noStrike" dirty="0">
                          <a:solidFill>
                            <a:schemeClr val="tx1"/>
                          </a:solidFill>
                          <a:latin typeface="Arial"/>
                          <a:cs typeface="Arial"/>
                        </a:rPr>
                        <a:t>30-day supply</a:t>
                      </a:r>
                      <a:r>
                        <a:rPr lang="en-US" sz="1300" b="0" i="0" u="none" strike="noStrike" dirty="0">
                          <a:solidFill>
                            <a:schemeClr val="tx1"/>
                          </a:solidFill>
                          <a:latin typeface="Arial"/>
                          <a:cs typeface="Arial"/>
                        </a:rPr>
                        <a:t>)</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1619">
                <a:tc>
                  <a:txBody>
                    <a:bodyPr/>
                    <a:lstStyle/>
                    <a:p>
                      <a:pPr algn="l" fontAlgn="ctr"/>
                      <a:r>
                        <a:rPr lang="en-US" sz="1300" b="0" i="0" u="none" strike="noStrike" dirty="0">
                          <a:solidFill>
                            <a:schemeClr val="tx1"/>
                          </a:solidFill>
                          <a:latin typeface="Arial"/>
                          <a:cs typeface="Arial"/>
                        </a:rPr>
                        <a:t>Mail Order Prescriptions: </a:t>
                      </a:r>
                      <a:r>
                        <a:rPr lang="en-US" sz="1300" b="0" i="0" u="none" strike="noStrike" dirty="0" err="1">
                          <a:solidFill>
                            <a:schemeClr val="tx1"/>
                          </a:solidFill>
                          <a:latin typeface="Arial"/>
                          <a:cs typeface="Arial"/>
                        </a:rPr>
                        <a:t>Optum</a:t>
                      </a:r>
                      <a:r>
                        <a:rPr lang="en-US" sz="1300" b="0" i="0" u="none" strike="noStrike" baseline="0" dirty="0">
                          <a:solidFill>
                            <a:schemeClr val="tx1"/>
                          </a:solidFill>
                          <a:latin typeface="Arial"/>
                          <a:cs typeface="Arial"/>
                        </a:rPr>
                        <a:t> Rx. </a:t>
                      </a:r>
                      <a:r>
                        <a:rPr lang="en-US" sz="1100" b="0" i="1" u="none" strike="noStrike" dirty="0">
                          <a:solidFill>
                            <a:schemeClr val="tx1"/>
                          </a:solidFill>
                          <a:latin typeface="Arial"/>
                          <a:cs typeface="Arial"/>
                        </a:rPr>
                        <a:t>(new prescription needed for mail order)</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4">
                        <a:alpha val="10000"/>
                      </a:schemeClr>
                    </a:solidFill>
                  </a:tcPr>
                </a:tc>
                <a:tc gridSpan="2">
                  <a:txBody>
                    <a:bodyPr/>
                    <a:lstStyle/>
                    <a:p>
                      <a:pPr algn="ctr" fontAlgn="ctr"/>
                      <a:r>
                        <a:rPr lang="en-US" sz="1300" b="0" i="0" u="none" strike="noStrike" dirty="0">
                          <a:solidFill>
                            <a:schemeClr val="tx1"/>
                          </a:solidFill>
                          <a:latin typeface="Arial"/>
                          <a:cs typeface="Arial"/>
                        </a:rPr>
                        <a:t>$10 / $90 / $180 (</a:t>
                      </a:r>
                      <a:r>
                        <a:rPr lang="en-US" sz="1300" b="0" i="1" u="none" strike="noStrike" dirty="0">
                          <a:solidFill>
                            <a:schemeClr val="tx1"/>
                          </a:solidFill>
                          <a:latin typeface="Arial"/>
                          <a:cs typeface="Arial"/>
                        </a:rPr>
                        <a:t>90-day supply</a:t>
                      </a:r>
                      <a:r>
                        <a:rPr lang="en-US" sz="1300" b="0" i="0" u="none" strike="noStrike" dirty="0">
                          <a:solidFill>
                            <a:schemeClr val="tx1"/>
                          </a:solidFill>
                          <a:latin typeface="Arial"/>
                          <a:cs typeface="Arial"/>
                        </a:rPr>
                        <a:t>)</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500715">
                <a:tc gridSpan="3">
                  <a:txBody>
                    <a:bodyPr/>
                    <a:lstStyle/>
                    <a:p>
                      <a:pPr algn="l" fontAlgn="ctr"/>
                      <a:r>
                        <a:rPr lang="en-US" sz="1100" b="1" i="1" u="none" strike="noStrike" dirty="0">
                          <a:solidFill>
                            <a:schemeClr val="accent6">
                              <a:lumMod val="50000"/>
                            </a:schemeClr>
                          </a:solidFill>
                          <a:latin typeface="Arial"/>
                          <a:cs typeface="Arial"/>
                        </a:rPr>
                        <a:t>*Deductibles and out-of-pocket maximums are not combined</a:t>
                      </a:r>
                    </a:p>
                    <a:p>
                      <a:pPr algn="l" fontAlgn="ctr"/>
                      <a:r>
                        <a:rPr lang="en-US" sz="1100" b="0" i="1" u="none" strike="noStrike" dirty="0">
                          <a:solidFill>
                            <a:schemeClr val="accent6">
                              <a:lumMod val="50000"/>
                            </a:schemeClr>
                          </a:solidFill>
                          <a:latin typeface="Arial"/>
                          <a:cs typeface="Arial"/>
                        </a:rPr>
                        <a:t>This is a high-level summary for illustrative purposes. Contact HPI to confirm all benefits.</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hMerge="1">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hMerge="1">
                  <a:txBody>
                    <a:bodyPr/>
                    <a:lstStyle/>
                    <a:p>
                      <a:endParaRPr lang="en-US"/>
                    </a:p>
                  </a:txBody>
                  <a:tcPr/>
                </a:tc>
                <a:tc>
                  <a:txBody>
                    <a:bodyPr/>
                    <a:lstStyle/>
                    <a:p>
                      <a:pPr algn="l" fontAlgn="ctr"/>
                      <a:endParaRPr lang="en-US" sz="1100" b="0" i="1" u="none" strike="noStrike" dirty="0">
                        <a:solidFill>
                          <a:schemeClr val="accent6">
                            <a:lumMod val="50000"/>
                          </a:schemeClr>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1016502434"/>
                  </a:ext>
                </a:extLst>
              </a:tr>
            </a:tbl>
          </a:graphicData>
        </a:graphic>
      </p:graphicFrame>
    </p:spTree>
    <p:extLst>
      <p:ext uri="{BB962C8B-B14F-4D97-AF65-F5344CB8AC3E}">
        <p14:creationId xmlns:p14="http://schemas.microsoft.com/office/powerpoint/2010/main" val="3380307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5CB4-E06B-4B46-BFA0-E20185E272F1}"/>
              </a:ext>
            </a:extLst>
          </p:cNvPr>
          <p:cNvSpPr>
            <a:spLocks noGrp="1"/>
          </p:cNvSpPr>
          <p:nvPr>
            <p:ph type="title"/>
          </p:nvPr>
        </p:nvSpPr>
        <p:spPr>
          <a:xfrm>
            <a:off x="340922" y="207133"/>
            <a:ext cx="10922823" cy="571757"/>
          </a:xfrm>
        </p:spPr>
        <p:txBody>
          <a:bodyPr/>
          <a:lstStyle/>
          <a:p>
            <a:r>
              <a:rPr lang="en-US" dirty="0"/>
              <a:t>Plan Benefit Highlights: Silver Plan </a:t>
            </a:r>
          </a:p>
        </p:txBody>
      </p:sp>
      <p:sp>
        <p:nvSpPr>
          <p:cNvPr id="4" name="Slide Number Placeholder 3">
            <a:extLst>
              <a:ext uri="{FF2B5EF4-FFF2-40B4-BE49-F238E27FC236}">
                <a16:creationId xmlns:a16="http://schemas.microsoft.com/office/drawing/2014/main" id="{F9C84E53-46B4-C844-82FC-98021892EE3D}"/>
              </a:ext>
            </a:extLst>
          </p:cNvPr>
          <p:cNvSpPr>
            <a:spLocks noGrp="1"/>
          </p:cNvSpPr>
          <p:nvPr>
            <p:ph type="sldNum" sz="quarter" idx="12"/>
          </p:nvPr>
        </p:nvSpPr>
        <p:spPr/>
        <p:txBody>
          <a:bodyPr/>
          <a:lstStyle/>
          <a:p>
            <a:fld id="{E58ADEC3-0995-564F-BB65-635A8EDE9170}" type="slidenum">
              <a:rPr lang="en-US" smtClean="0"/>
              <a:t>5</a:t>
            </a:fld>
            <a:endParaRPr lang="en-US"/>
          </a:p>
        </p:txBody>
      </p:sp>
      <p:graphicFrame>
        <p:nvGraphicFramePr>
          <p:cNvPr id="5" name="Table 4">
            <a:extLst>
              <a:ext uri="{FF2B5EF4-FFF2-40B4-BE49-F238E27FC236}">
                <a16:creationId xmlns:a16="http://schemas.microsoft.com/office/drawing/2014/main" id="{D3B0E1BA-CA65-2B45-8303-EC8A0A122FED}"/>
              </a:ext>
            </a:extLst>
          </p:cNvPr>
          <p:cNvGraphicFramePr>
            <a:graphicFrameLocks noGrp="1"/>
          </p:cNvGraphicFramePr>
          <p:nvPr>
            <p:extLst>
              <p:ext uri="{D42A27DB-BD31-4B8C-83A1-F6EECF244321}">
                <p14:modId xmlns:p14="http://schemas.microsoft.com/office/powerpoint/2010/main" val="3363699565"/>
              </p:ext>
            </p:extLst>
          </p:nvPr>
        </p:nvGraphicFramePr>
        <p:xfrm>
          <a:off x="450493" y="725148"/>
          <a:ext cx="10336956" cy="6095495"/>
        </p:xfrm>
        <a:graphic>
          <a:graphicData uri="http://schemas.openxmlformats.org/drawingml/2006/table">
            <a:tbl>
              <a:tblPr/>
              <a:tblGrid>
                <a:gridCol w="2593445">
                  <a:extLst>
                    <a:ext uri="{9D8B030D-6E8A-4147-A177-3AD203B41FA5}">
                      <a16:colId xmlns:a16="http://schemas.microsoft.com/office/drawing/2014/main" val="20000"/>
                    </a:ext>
                  </a:extLst>
                </a:gridCol>
                <a:gridCol w="2753663">
                  <a:extLst>
                    <a:ext uri="{9D8B030D-6E8A-4147-A177-3AD203B41FA5}">
                      <a16:colId xmlns:a16="http://schemas.microsoft.com/office/drawing/2014/main" val="20001"/>
                    </a:ext>
                  </a:extLst>
                </a:gridCol>
                <a:gridCol w="2494924">
                  <a:extLst>
                    <a:ext uri="{9D8B030D-6E8A-4147-A177-3AD203B41FA5}">
                      <a16:colId xmlns:a16="http://schemas.microsoft.com/office/drawing/2014/main" val="20002"/>
                    </a:ext>
                  </a:extLst>
                </a:gridCol>
                <a:gridCol w="2494924">
                  <a:extLst>
                    <a:ext uri="{9D8B030D-6E8A-4147-A177-3AD203B41FA5}">
                      <a16:colId xmlns:a16="http://schemas.microsoft.com/office/drawing/2014/main" val="1248304023"/>
                    </a:ext>
                  </a:extLst>
                </a:gridCol>
              </a:tblGrid>
              <a:tr h="8288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latin typeface="Arial"/>
                        </a:rPr>
                        <a:t>Category</a:t>
                      </a:r>
                      <a:endParaRPr lang="en-US" sz="1400" b="1" i="0" u="none" strike="noStrike" baseline="0" dirty="0">
                        <a:solidFill>
                          <a:schemeClr val="tx1"/>
                        </a:solidFill>
                        <a:latin typeface="Arial"/>
                      </a:endParaRPr>
                    </a:p>
                  </a:txBody>
                  <a:tcPr marL="0" marR="0" marT="0" marB="0" anchor="ctr">
                    <a:lnL w="28575" cap="flat" cmpd="sng" algn="ctr">
                      <a:solidFill>
                        <a:prstClr val="whit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schemeClr val="accent3"/>
                      </a:solidFill>
                      <a:prstDash val="solid"/>
                      <a:round/>
                      <a:headEnd type="none" w="med" len="med"/>
                      <a:tailEnd type="none" w="med" len="med"/>
                    </a:lnB>
                  </a:tcPr>
                </a:tc>
                <a:tc>
                  <a:txBody>
                    <a:bodyPr/>
                    <a:lstStyle/>
                    <a:p>
                      <a:pPr algn="ctr" fontAlgn="ctr"/>
                      <a:endParaRPr lang="en-US" sz="1400" b="1" i="0" u="none" strike="noStrike" baseline="0" dirty="0">
                        <a:solidFill>
                          <a:schemeClr val="tx1"/>
                        </a:solidFill>
                        <a:latin typeface="Arial"/>
                      </a:endParaRPr>
                    </a:p>
                    <a:p>
                      <a:pPr algn="ctr" fontAlgn="ctr"/>
                      <a:r>
                        <a:rPr lang="en-US" sz="1400" b="1" i="0" u="none" strike="noStrike" baseline="0" dirty="0">
                          <a:solidFill>
                            <a:schemeClr val="tx1"/>
                          </a:solidFill>
                          <a:latin typeface="Arial"/>
                        </a:rPr>
                        <a:t>Tier 1:</a:t>
                      </a:r>
                    </a:p>
                    <a:p>
                      <a:pPr algn="ctr" fontAlgn="ctr"/>
                      <a:r>
                        <a:rPr lang="en-US" sz="1400" b="1" i="0" u="none" strike="noStrike" baseline="0" dirty="0">
                          <a:solidFill>
                            <a:schemeClr val="tx1"/>
                          </a:solidFill>
                          <a:latin typeface="Arial"/>
                        </a:rPr>
                        <a:t>Dartmouth Hitchcock Facility Services</a:t>
                      </a:r>
                      <a:endParaRPr lang="en-US" sz="1200" b="1" i="0" u="none" strike="noStrike" baseline="0" dirty="0">
                        <a:solidFill>
                          <a:schemeClr val="tx1"/>
                        </a:solidFill>
                        <a:latin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en-US" sz="1400" b="1" i="0" u="none" strike="noStrike" baseline="0" dirty="0">
                          <a:solidFill>
                            <a:schemeClr val="tx1"/>
                          </a:solidFill>
                          <a:latin typeface="Arial"/>
                        </a:rPr>
                        <a:t>Tier 2</a:t>
                      </a:r>
                    </a:p>
                    <a:p>
                      <a:pPr algn="ctr" fontAlgn="ctr"/>
                      <a:r>
                        <a:rPr lang="en-US" sz="1400" b="1" i="0" u="none" strike="noStrike" baseline="0" dirty="0">
                          <a:solidFill>
                            <a:schemeClr val="tx1"/>
                          </a:solidFill>
                          <a:latin typeface="Arial"/>
                        </a:rPr>
                        <a:t>HPHC In-Network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en-US" sz="1400" b="1" i="0" u="none" strike="noStrike" baseline="0" dirty="0">
                          <a:solidFill>
                            <a:schemeClr val="tx1"/>
                          </a:solidFill>
                          <a:latin typeface="Arial"/>
                        </a:rPr>
                        <a:t>Tier 3</a:t>
                      </a:r>
                    </a:p>
                    <a:p>
                      <a:pPr algn="ctr" fontAlgn="ctr"/>
                      <a:r>
                        <a:rPr lang="en-US" sz="1400" b="1" i="0" u="none" strike="noStrike" baseline="0" dirty="0">
                          <a:solidFill>
                            <a:schemeClr val="tx1"/>
                          </a:solidFill>
                          <a:latin typeface="Arial"/>
                        </a:rPr>
                        <a:t>Non-Network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0"/>
                  </a:ext>
                </a:extLst>
              </a:tr>
              <a:tr h="370017">
                <a:tc>
                  <a:txBody>
                    <a:bodyPr/>
                    <a:lstStyle/>
                    <a:p>
                      <a:pPr algn="l" fontAlgn="ctr"/>
                      <a:r>
                        <a:rPr lang="en-US" sz="1300" b="0" i="0" u="none" strike="noStrike">
                          <a:solidFill>
                            <a:schemeClr val="tx1"/>
                          </a:solidFill>
                          <a:latin typeface="Arial"/>
                          <a:cs typeface="Arial"/>
                        </a:rPr>
                        <a:t>Plan Year Deductible*</a:t>
                      </a: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$2,500 / $5,000</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dirty="0">
                          <a:solidFill>
                            <a:schemeClr val="tx1"/>
                          </a:solidFill>
                          <a:latin typeface="Arial"/>
                          <a:cs typeface="Arial"/>
                        </a:rPr>
                        <a:t>$3,000 / $6,000</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dirty="0">
                          <a:solidFill>
                            <a:schemeClr val="tx1"/>
                          </a:solidFill>
                          <a:latin typeface="Arial"/>
                          <a:cs typeface="Arial"/>
                        </a:rPr>
                        <a:t>$6,000 / $12,000</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017">
                <a:tc>
                  <a:txBody>
                    <a:bodyPr/>
                    <a:lstStyle/>
                    <a:p>
                      <a:pPr algn="l" fontAlgn="ctr"/>
                      <a:r>
                        <a:rPr lang="en-US" sz="1300" b="0" i="0" u="none" strike="noStrike" dirty="0">
                          <a:solidFill>
                            <a:schemeClr val="tx1"/>
                          </a:solidFill>
                          <a:latin typeface="Arial"/>
                          <a:cs typeface="Arial"/>
                        </a:rPr>
                        <a:t>Routine Physical Exam</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100%, deductible waived</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 deductible waived</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70% allowed after</a:t>
                      </a:r>
                      <a:r>
                        <a:rPr lang="en-US" sz="1300" b="0" i="0" u="none" strike="noStrike" baseline="0" dirty="0">
                          <a:solidFill>
                            <a:schemeClr val="tx1"/>
                          </a:solidFill>
                          <a:latin typeface="Arial"/>
                          <a:cs typeface="Arial"/>
                        </a:rPr>
                        <a:t>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10002"/>
                  </a:ext>
                </a:extLst>
              </a:tr>
              <a:tr h="532895">
                <a:tc>
                  <a:txBody>
                    <a:bodyPr/>
                    <a:lstStyle/>
                    <a:p>
                      <a:pPr algn="l" fontAlgn="ctr"/>
                      <a:r>
                        <a:rPr lang="en-US" sz="1300" b="0" i="0" u="none" strike="noStrike" dirty="0">
                          <a:solidFill>
                            <a:schemeClr val="tx1"/>
                          </a:solidFill>
                          <a:latin typeface="Arial"/>
                          <a:cs typeface="Arial"/>
                        </a:rPr>
                        <a:t>Primary Care Office Visit</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$25 copay</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$25</a:t>
                      </a:r>
                      <a:r>
                        <a:rPr lang="en-US" sz="1300" b="0" i="0" u="none" strike="noStrike" baseline="0" dirty="0">
                          <a:solidFill>
                            <a:schemeClr val="tx1"/>
                          </a:solidFill>
                          <a:latin typeface="Arial"/>
                          <a:cs typeface="Arial"/>
                        </a:rPr>
                        <a:t> copay</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70% allowed after</a:t>
                      </a:r>
                      <a:r>
                        <a:rPr lang="en-US" sz="1300" b="0" i="0" u="none" strike="noStrike" baseline="0" dirty="0">
                          <a:solidFill>
                            <a:schemeClr val="tx1"/>
                          </a:solidFill>
                          <a:latin typeface="Arial"/>
                          <a:cs typeface="Arial"/>
                        </a:rPr>
                        <a:t>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3228028005"/>
                  </a:ext>
                </a:extLst>
              </a:tr>
              <a:tr h="370017">
                <a:tc>
                  <a:txBody>
                    <a:bodyPr/>
                    <a:lstStyle/>
                    <a:p>
                      <a:pPr algn="l" fontAlgn="ctr"/>
                      <a:r>
                        <a:rPr lang="en-US" sz="1300" b="0" i="0" u="none" strike="noStrike" dirty="0">
                          <a:solidFill>
                            <a:schemeClr val="tx1"/>
                          </a:solidFill>
                          <a:latin typeface="Arial"/>
                          <a:cs typeface="Arial"/>
                        </a:rPr>
                        <a:t>MRI, PET, CT</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80%</a:t>
                      </a:r>
                      <a:r>
                        <a:rPr lang="en-US" sz="1300" b="0" i="0" u="none" strike="noStrike" baseline="0" dirty="0">
                          <a:solidFill>
                            <a:schemeClr val="tx1"/>
                          </a:solidFill>
                          <a:latin typeface="Arial"/>
                          <a:cs typeface="Arial"/>
                        </a:rPr>
                        <a:t>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80%</a:t>
                      </a:r>
                      <a:r>
                        <a:rPr lang="en-US" sz="1300" b="0" i="0" u="none" strike="noStrike" baseline="0" dirty="0">
                          <a:solidFill>
                            <a:schemeClr val="tx1"/>
                          </a:solidFill>
                          <a:latin typeface="Arial"/>
                          <a:cs typeface="Arial"/>
                        </a:rPr>
                        <a:t> after deductible </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70% allowed after</a:t>
                      </a:r>
                      <a:r>
                        <a:rPr lang="en-US" sz="1300" b="0" i="0" u="none" strike="noStrike" baseline="0" dirty="0">
                          <a:solidFill>
                            <a:schemeClr val="tx1"/>
                          </a:solidFill>
                          <a:latin typeface="Arial"/>
                          <a:cs typeface="Arial"/>
                        </a:rPr>
                        <a:t>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1570825660"/>
                  </a:ext>
                </a:extLst>
              </a:tr>
              <a:tr h="562426">
                <a:tc>
                  <a:txBody>
                    <a:bodyPr/>
                    <a:lstStyle/>
                    <a:p>
                      <a:pPr algn="l" fontAlgn="ctr"/>
                      <a:r>
                        <a:rPr lang="en-US" sz="1300" b="0" i="0" u="none" strike="noStrike" dirty="0">
                          <a:solidFill>
                            <a:schemeClr val="tx1"/>
                          </a:solidFill>
                          <a:latin typeface="Arial"/>
                          <a:cs typeface="Arial"/>
                        </a:rPr>
                        <a:t>Emergency Room (Deductible waived)</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$150</a:t>
                      </a:r>
                      <a:r>
                        <a:rPr lang="en-US" sz="1300" b="0" i="0" u="none" strike="noStrike" baseline="0" dirty="0">
                          <a:solidFill>
                            <a:schemeClr val="tx1"/>
                          </a:solidFill>
                          <a:latin typeface="Arial"/>
                          <a:cs typeface="Arial"/>
                        </a:rPr>
                        <a:t> copay</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$150</a:t>
                      </a:r>
                      <a:r>
                        <a:rPr lang="en-US" sz="1300" b="0" i="0" u="none" strike="noStrike" baseline="0" dirty="0">
                          <a:solidFill>
                            <a:schemeClr val="tx1"/>
                          </a:solidFill>
                          <a:latin typeface="Arial"/>
                          <a:cs typeface="Arial"/>
                        </a:rPr>
                        <a:t> copay</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$150</a:t>
                      </a:r>
                      <a:r>
                        <a:rPr lang="en-US" sz="1300" b="0" i="0" u="none" strike="noStrike" baseline="0" dirty="0">
                          <a:solidFill>
                            <a:schemeClr val="tx1"/>
                          </a:solidFill>
                          <a:latin typeface="Arial"/>
                          <a:cs typeface="Arial"/>
                        </a:rPr>
                        <a:t> copay then 100% allowed</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44140156"/>
                  </a:ext>
                </a:extLst>
              </a:tr>
              <a:tr h="370017">
                <a:tc>
                  <a:txBody>
                    <a:bodyPr/>
                    <a:lstStyle/>
                    <a:p>
                      <a:pPr algn="l" fontAlgn="ctr"/>
                      <a:r>
                        <a:rPr lang="en-US" sz="1300" b="0" i="0" u="none" strike="noStrike" dirty="0">
                          <a:solidFill>
                            <a:schemeClr val="tx1"/>
                          </a:solidFill>
                          <a:latin typeface="Arial"/>
                          <a:cs typeface="Arial"/>
                        </a:rPr>
                        <a:t>Inpatient Hospitalization</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90% after deductible</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80%</a:t>
                      </a:r>
                      <a:r>
                        <a:rPr lang="en-US" sz="1300" b="0" i="0" u="none" strike="noStrike" baseline="0" dirty="0">
                          <a:solidFill>
                            <a:schemeClr val="tx1"/>
                          </a:solidFill>
                          <a:latin typeface="Arial"/>
                          <a:cs typeface="Arial"/>
                        </a:rPr>
                        <a:t>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70% allowed after deductible </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2850671836"/>
                  </a:ext>
                </a:extLst>
              </a:tr>
              <a:tr h="370017">
                <a:tc>
                  <a:txBody>
                    <a:bodyPr/>
                    <a:lstStyle/>
                    <a:p>
                      <a:pPr algn="l" fontAlgn="ctr"/>
                      <a:r>
                        <a:rPr lang="en-US" sz="1300" b="0" i="0" u="none" strike="noStrike" dirty="0">
                          <a:solidFill>
                            <a:schemeClr val="tx1"/>
                          </a:solidFill>
                          <a:latin typeface="Arial"/>
                          <a:cs typeface="Arial"/>
                        </a:rPr>
                        <a:t>Day Surgery</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90%</a:t>
                      </a:r>
                      <a:r>
                        <a:rPr lang="en-US" sz="1300" b="0" i="0" u="none" strike="noStrike" baseline="0" dirty="0">
                          <a:solidFill>
                            <a:schemeClr val="tx1"/>
                          </a:solidFill>
                          <a:latin typeface="Arial"/>
                          <a:cs typeface="Arial"/>
                        </a:rPr>
                        <a:t>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80%</a:t>
                      </a:r>
                      <a:r>
                        <a:rPr lang="en-US" sz="1300" b="0" i="0" u="none" strike="noStrike" baseline="0" dirty="0">
                          <a:solidFill>
                            <a:schemeClr val="tx1"/>
                          </a:solidFill>
                          <a:latin typeface="Arial"/>
                          <a:cs typeface="Arial"/>
                        </a:rPr>
                        <a:t>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70% allowed after deductible </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3148422982"/>
                  </a:ext>
                </a:extLst>
              </a:tr>
              <a:tr h="370017">
                <a:tc>
                  <a:txBody>
                    <a:bodyPr/>
                    <a:lstStyle/>
                    <a:p>
                      <a:pPr algn="l" fontAlgn="ctr"/>
                      <a:r>
                        <a:rPr lang="en-US" sz="1300" b="0" i="0" u="none" strike="noStrike">
                          <a:solidFill>
                            <a:schemeClr val="tx1"/>
                          </a:solidFill>
                          <a:latin typeface="Arial"/>
                          <a:cs typeface="Arial"/>
                        </a:rPr>
                        <a:t>Out-of-Pocket Max</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$4,500 / $9,000</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$5,000</a:t>
                      </a:r>
                      <a:r>
                        <a:rPr lang="en-US" sz="1300" b="0" i="0" u="none" strike="noStrike" baseline="0" dirty="0">
                          <a:solidFill>
                            <a:schemeClr val="tx1"/>
                          </a:solidFill>
                          <a:latin typeface="Arial"/>
                          <a:cs typeface="Arial"/>
                        </a:rPr>
                        <a:t> / $10,000</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$10,000</a:t>
                      </a:r>
                      <a:r>
                        <a:rPr lang="en-US" sz="1300" b="0" i="0" u="none" strike="noStrike" baseline="0" dirty="0">
                          <a:solidFill>
                            <a:schemeClr val="tx1"/>
                          </a:solidFill>
                          <a:latin typeface="Arial"/>
                          <a:cs typeface="Arial"/>
                        </a:rPr>
                        <a:t> / $20,000</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0003"/>
                  </a:ext>
                </a:extLst>
              </a:tr>
              <a:tr h="562426">
                <a:tc>
                  <a:txBody>
                    <a:bodyPr/>
                    <a:lstStyle/>
                    <a:p>
                      <a:pPr algn="l" fontAlgn="ctr"/>
                      <a:r>
                        <a:rPr lang="en-US" sz="1300" b="0" i="0" u="none" strike="noStrike" dirty="0">
                          <a:solidFill>
                            <a:schemeClr val="tx1"/>
                          </a:solidFill>
                          <a:latin typeface="Arial"/>
                          <a:cs typeface="Arial"/>
                        </a:rPr>
                        <a:t>Retail Prescriptions: </a:t>
                      </a:r>
                      <a:r>
                        <a:rPr lang="en-US" sz="1300" b="0" i="0" u="none" strike="noStrike" dirty="0" err="1">
                          <a:solidFill>
                            <a:schemeClr val="tx1"/>
                          </a:solidFill>
                          <a:latin typeface="Arial"/>
                          <a:cs typeface="Arial"/>
                        </a:rPr>
                        <a:t>Optum</a:t>
                      </a:r>
                      <a:r>
                        <a:rPr lang="en-US" sz="1300" b="0" i="0" u="none" strike="noStrike" baseline="0" dirty="0">
                          <a:solidFill>
                            <a:schemeClr val="tx1"/>
                          </a:solidFill>
                          <a:latin typeface="Arial"/>
                          <a:cs typeface="Arial"/>
                        </a:rPr>
                        <a:t> / </a:t>
                      </a:r>
                      <a:r>
                        <a:rPr lang="en-US" sz="1300" b="0" i="0" u="none" strike="noStrike" baseline="0" dirty="0" err="1">
                          <a:solidFill>
                            <a:schemeClr val="tx1"/>
                          </a:solidFill>
                          <a:latin typeface="Arial"/>
                          <a:cs typeface="Arial"/>
                        </a:rPr>
                        <a:t>RxBenefits</a:t>
                      </a: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gridSpan="2">
                  <a:txBody>
                    <a:bodyPr/>
                    <a:lstStyle/>
                    <a:p>
                      <a:pPr algn="ctr" fontAlgn="ctr"/>
                      <a:r>
                        <a:rPr lang="en-US" sz="1300" b="0" i="0" u="none" strike="noStrike" dirty="0">
                          <a:solidFill>
                            <a:schemeClr val="tx1"/>
                          </a:solidFill>
                          <a:latin typeface="Arial"/>
                          <a:cs typeface="Arial"/>
                        </a:rPr>
                        <a:t>$5 / $30 / $50 (</a:t>
                      </a:r>
                      <a:r>
                        <a:rPr lang="en-US" sz="1300" b="0" i="1" u="none" strike="noStrike" dirty="0">
                          <a:solidFill>
                            <a:schemeClr val="tx1"/>
                          </a:solidFill>
                          <a:latin typeface="Arial"/>
                          <a:cs typeface="Arial"/>
                        </a:rPr>
                        <a:t>30-day supply</a:t>
                      </a:r>
                      <a:r>
                        <a:rPr lang="en-US" sz="1300" b="0" i="0" u="none" strike="noStrike" dirty="0">
                          <a:solidFill>
                            <a:schemeClr val="tx1"/>
                          </a:solidFill>
                          <a:latin typeface="Arial"/>
                          <a:cs typeface="Arial"/>
                        </a:rPr>
                        <a:t>)</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5233">
                <a:tc>
                  <a:txBody>
                    <a:bodyPr/>
                    <a:lstStyle/>
                    <a:p>
                      <a:pPr algn="l" fontAlgn="ctr"/>
                      <a:r>
                        <a:rPr lang="en-US" sz="1300" b="0" i="0" u="none" strike="noStrike" dirty="0">
                          <a:solidFill>
                            <a:schemeClr val="tx1"/>
                          </a:solidFill>
                          <a:latin typeface="Arial"/>
                          <a:cs typeface="Arial"/>
                        </a:rPr>
                        <a:t>Mail Order Prescriptions: </a:t>
                      </a:r>
                      <a:r>
                        <a:rPr lang="en-US" sz="1300" b="0" i="0" u="none" strike="noStrike" dirty="0" err="1">
                          <a:solidFill>
                            <a:schemeClr val="tx1"/>
                          </a:solidFill>
                          <a:latin typeface="Arial"/>
                          <a:cs typeface="Arial"/>
                        </a:rPr>
                        <a:t>Optum</a:t>
                      </a:r>
                      <a:r>
                        <a:rPr lang="en-US" sz="1300" b="0" i="0" u="none" strike="noStrike" baseline="0" dirty="0">
                          <a:solidFill>
                            <a:schemeClr val="tx1"/>
                          </a:solidFill>
                          <a:latin typeface="Arial"/>
                          <a:cs typeface="Arial"/>
                        </a:rPr>
                        <a:t> Rx. </a:t>
                      </a:r>
                      <a:r>
                        <a:rPr lang="en-US" sz="1100" b="0" i="1" u="none" strike="noStrike" dirty="0">
                          <a:solidFill>
                            <a:schemeClr val="tx1"/>
                          </a:solidFill>
                          <a:latin typeface="Arial"/>
                          <a:cs typeface="Arial"/>
                        </a:rPr>
                        <a:t>(new prescription needed for mail order)</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4">
                        <a:alpha val="10000"/>
                      </a:schemeClr>
                    </a:solidFill>
                  </a:tcPr>
                </a:tc>
                <a:tc gridSpan="2">
                  <a:txBody>
                    <a:bodyPr/>
                    <a:lstStyle/>
                    <a:p>
                      <a:pPr algn="ctr" fontAlgn="ctr"/>
                      <a:r>
                        <a:rPr lang="en-US" sz="1300" b="0" i="0" u="none" strike="noStrike" dirty="0">
                          <a:solidFill>
                            <a:schemeClr val="tx1"/>
                          </a:solidFill>
                          <a:latin typeface="Arial"/>
                          <a:cs typeface="Arial"/>
                        </a:rPr>
                        <a:t>$10 / $60 / $100 (</a:t>
                      </a:r>
                      <a:r>
                        <a:rPr lang="en-US" sz="1300" b="0" i="1" u="none" strike="noStrike" dirty="0">
                          <a:solidFill>
                            <a:schemeClr val="tx1"/>
                          </a:solidFill>
                          <a:latin typeface="Arial"/>
                          <a:cs typeface="Arial"/>
                        </a:rPr>
                        <a:t>90-day supply</a:t>
                      </a:r>
                      <a:r>
                        <a:rPr lang="en-US" sz="1300" b="0" i="0" u="none" strike="noStrike" dirty="0">
                          <a:solidFill>
                            <a:schemeClr val="tx1"/>
                          </a:solidFill>
                          <a:latin typeface="Arial"/>
                          <a:cs typeface="Arial"/>
                        </a:rPr>
                        <a:t>)</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503223">
                <a:tc gridSpan="3">
                  <a:txBody>
                    <a:bodyPr/>
                    <a:lstStyle/>
                    <a:p>
                      <a:pPr algn="l" fontAlgn="ctr"/>
                      <a:r>
                        <a:rPr lang="en-US" sz="1100" b="1" i="1" u="none" strike="noStrike" dirty="0">
                          <a:solidFill>
                            <a:schemeClr val="accent6">
                              <a:lumMod val="50000"/>
                            </a:schemeClr>
                          </a:solidFill>
                          <a:latin typeface="Arial"/>
                          <a:cs typeface="Arial"/>
                        </a:rPr>
                        <a:t>*Deductibles and out-of-pocket maximums are not combined</a:t>
                      </a:r>
                    </a:p>
                    <a:p>
                      <a:pPr algn="l" fontAlgn="ctr"/>
                      <a:r>
                        <a:rPr lang="en-US" sz="1100" b="0" i="1" u="none" strike="noStrike" dirty="0">
                          <a:solidFill>
                            <a:schemeClr val="accent6">
                              <a:lumMod val="50000"/>
                            </a:schemeClr>
                          </a:solidFill>
                          <a:latin typeface="Arial"/>
                          <a:cs typeface="Arial"/>
                        </a:rPr>
                        <a:t>This is a high-level summary for illustrative purposes. Contact HPI to confirm all benefits.</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hMerge="1">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hMerge="1">
                  <a:txBody>
                    <a:bodyPr/>
                    <a:lstStyle/>
                    <a:p>
                      <a:endParaRPr lang="en-US"/>
                    </a:p>
                  </a:txBody>
                  <a:tcPr/>
                </a:tc>
                <a:tc>
                  <a:txBody>
                    <a:bodyPr/>
                    <a:lstStyle/>
                    <a:p>
                      <a:pPr algn="l" fontAlgn="ctr"/>
                      <a:endParaRPr lang="en-US" sz="1100" b="0" i="1" u="none" strike="noStrike" dirty="0">
                        <a:solidFill>
                          <a:schemeClr val="accent6">
                            <a:lumMod val="50000"/>
                          </a:schemeClr>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1016502434"/>
                  </a:ext>
                </a:extLst>
              </a:tr>
            </a:tbl>
          </a:graphicData>
        </a:graphic>
      </p:graphicFrame>
    </p:spTree>
    <p:extLst>
      <p:ext uri="{BB962C8B-B14F-4D97-AF65-F5344CB8AC3E}">
        <p14:creationId xmlns:p14="http://schemas.microsoft.com/office/powerpoint/2010/main" val="2855035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5CB4-E06B-4B46-BFA0-E20185E272F1}"/>
              </a:ext>
            </a:extLst>
          </p:cNvPr>
          <p:cNvSpPr>
            <a:spLocks noGrp="1"/>
          </p:cNvSpPr>
          <p:nvPr>
            <p:ph type="title"/>
          </p:nvPr>
        </p:nvSpPr>
        <p:spPr>
          <a:xfrm>
            <a:off x="340922" y="207133"/>
            <a:ext cx="10922823" cy="571757"/>
          </a:xfrm>
        </p:spPr>
        <p:txBody>
          <a:bodyPr/>
          <a:lstStyle/>
          <a:p>
            <a:r>
              <a:rPr lang="en-US" dirty="0"/>
              <a:t>Plan Benefit Highlights: Basic Plan </a:t>
            </a:r>
          </a:p>
        </p:txBody>
      </p:sp>
      <p:sp>
        <p:nvSpPr>
          <p:cNvPr id="4" name="Slide Number Placeholder 3">
            <a:extLst>
              <a:ext uri="{FF2B5EF4-FFF2-40B4-BE49-F238E27FC236}">
                <a16:creationId xmlns:a16="http://schemas.microsoft.com/office/drawing/2014/main" id="{F9C84E53-46B4-C844-82FC-98021892EE3D}"/>
              </a:ext>
            </a:extLst>
          </p:cNvPr>
          <p:cNvSpPr>
            <a:spLocks noGrp="1"/>
          </p:cNvSpPr>
          <p:nvPr>
            <p:ph type="sldNum" sz="quarter" idx="12"/>
          </p:nvPr>
        </p:nvSpPr>
        <p:spPr/>
        <p:txBody>
          <a:bodyPr/>
          <a:lstStyle/>
          <a:p>
            <a:fld id="{E58ADEC3-0995-564F-BB65-635A8EDE9170}" type="slidenum">
              <a:rPr lang="en-US" smtClean="0"/>
              <a:t>6</a:t>
            </a:fld>
            <a:endParaRPr lang="en-US"/>
          </a:p>
        </p:txBody>
      </p:sp>
      <p:graphicFrame>
        <p:nvGraphicFramePr>
          <p:cNvPr id="5" name="Table 4">
            <a:extLst>
              <a:ext uri="{FF2B5EF4-FFF2-40B4-BE49-F238E27FC236}">
                <a16:creationId xmlns:a16="http://schemas.microsoft.com/office/drawing/2014/main" id="{D3B0E1BA-CA65-2B45-8303-EC8A0A122FED}"/>
              </a:ext>
            </a:extLst>
          </p:cNvPr>
          <p:cNvGraphicFramePr>
            <a:graphicFrameLocks noGrp="1"/>
          </p:cNvGraphicFramePr>
          <p:nvPr>
            <p:extLst>
              <p:ext uri="{D42A27DB-BD31-4B8C-83A1-F6EECF244321}">
                <p14:modId xmlns:p14="http://schemas.microsoft.com/office/powerpoint/2010/main" val="4001037842"/>
              </p:ext>
            </p:extLst>
          </p:nvPr>
        </p:nvGraphicFramePr>
        <p:xfrm>
          <a:off x="500937" y="726569"/>
          <a:ext cx="10125874" cy="6103368"/>
        </p:xfrm>
        <a:graphic>
          <a:graphicData uri="http://schemas.openxmlformats.org/drawingml/2006/table">
            <a:tbl>
              <a:tblPr/>
              <a:tblGrid>
                <a:gridCol w="2540487">
                  <a:extLst>
                    <a:ext uri="{9D8B030D-6E8A-4147-A177-3AD203B41FA5}">
                      <a16:colId xmlns:a16="http://schemas.microsoft.com/office/drawing/2014/main" val="20000"/>
                    </a:ext>
                  </a:extLst>
                </a:gridCol>
                <a:gridCol w="2697433">
                  <a:extLst>
                    <a:ext uri="{9D8B030D-6E8A-4147-A177-3AD203B41FA5}">
                      <a16:colId xmlns:a16="http://schemas.microsoft.com/office/drawing/2014/main" val="20001"/>
                    </a:ext>
                  </a:extLst>
                </a:gridCol>
                <a:gridCol w="2443977">
                  <a:extLst>
                    <a:ext uri="{9D8B030D-6E8A-4147-A177-3AD203B41FA5}">
                      <a16:colId xmlns:a16="http://schemas.microsoft.com/office/drawing/2014/main" val="20002"/>
                    </a:ext>
                  </a:extLst>
                </a:gridCol>
                <a:gridCol w="2443977">
                  <a:extLst>
                    <a:ext uri="{9D8B030D-6E8A-4147-A177-3AD203B41FA5}">
                      <a16:colId xmlns:a16="http://schemas.microsoft.com/office/drawing/2014/main" val="1248304023"/>
                    </a:ext>
                  </a:extLst>
                </a:gridCol>
              </a:tblGrid>
              <a:tr h="79321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latin typeface="Arial"/>
                        </a:rPr>
                        <a:t>Category</a:t>
                      </a:r>
                      <a:endParaRPr lang="en-US" sz="1400" b="1" i="0" u="none" strike="noStrike" baseline="0" dirty="0">
                        <a:solidFill>
                          <a:schemeClr val="tx1"/>
                        </a:solidFill>
                        <a:latin typeface="Arial"/>
                      </a:endParaRPr>
                    </a:p>
                  </a:txBody>
                  <a:tcPr marL="0" marR="0" marT="0" marB="0" anchor="ctr">
                    <a:lnL w="28575" cap="flat" cmpd="sng" algn="ctr">
                      <a:solidFill>
                        <a:prstClr val="whit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schemeClr val="accent3"/>
                      </a:solidFill>
                      <a:prstDash val="solid"/>
                      <a:round/>
                      <a:headEnd type="none" w="med" len="med"/>
                      <a:tailEnd type="none" w="med" len="med"/>
                    </a:lnB>
                  </a:tcPr>
                </a:tc>
                <a:tc>
                  <a:txBody>
                    <a:bodyPr/>
                    <a:lstStyle/>
                    <a:p>
                      <a:pPr algn="ctr" fontAlgn="ctr"/>
                      <a:endParaRPr lang="en-US" sz="1400" b="1" i="0" u="none" strike="noStrike" baseline="0" dirty="0">
                        <a:solidFill>
                          <a:schemeClr val="tx1"/>
                        </a:solidFill>
                        <a:latin typeface="Arial"/>
                      </a:endParaRPr>
                    </a:p>
                    <a:p>
                      <a:pPr algn="ctr" fontAlgn="ctr"/>
                      <a:r>
                        <a:rPr lang="en-US" sz="1400" b="1" i="0" u="none" strike="noStrike" baseline="0" dirty="0">
                          <a:solidFill>
                            <a:schemeClr val="tx1"/>
                          </a:solidFill>
                          <a:latin typeface="Arial"/>
                        </a:rPr>
                        <a:t>Tier 1</a:t>
                      </a:r>
                    </a:p>
                    <a:p>
                      <a:pPr algn="ctr" fontAlgn="ctr"/>
                      <a:r>
                        <a:rPr lang="en-US" sz="1400" b="1" i="0" u="none" strike="noStrike" baseline="0" dirty="0">
                          <a:solidFill>
                            <a:schemeClr val="tx1"/>
                          </a:solidFill>
                          <a:latin typeface="Arial"/>
                        </a:rPr>
                        <a:t>Dartmouth Hitchcock Facility Services</a:t>
                      </a:r>
                      <a:endParaRPr lang="en-US" sz="1200" b="1" i="0" u="none" strike="noStrike" baseline="0" dirty="0">
                        <a:solidFill>
                          <a:schemeClr val="tx1"/>
                        </a:solidFill>
                        <a:latin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en-US" sz="1400" b="1" i="0" u="none" strike="noStrike" baseline="0" dirty="0">
                          <a:solidFill>
                            <a:schemeClr val="tx1"/>
                          </a:solidFill>
                          <a:latin typeface="Arial"/>
                        </a:rPr>
                        <a:t>Tier 2</a:t>
                      </a:r>
                    </a:p>
                    <a:p>
                      <a:pPr algn="ctr" fontAlgn="ctr"/>
                      <a:r>
                        <a:rPr lang="en-US" sz="1400" b="1" i="0" u="none" strike="noStrike" baseline="0" dirty="0">
                          <a:solidFill>
                            <a:schemeClr val="tx1"/>
                          </a:solidFill>
                          <a:latin typeface="Arial"/>
                        </a:rPr>
                        <a:t>HPHC In-Network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en-US" sz="1400" b="1" i="0" u="none" strike="noStrike" baseline="0" dirty="0">
                          <a:solidFill>
                            <a:schemeClr val="tx1"/>
                          </a:solidFill>
                          <a:latin typeface="Arial"/>
                        </a:rPr>
                        <a:t>Tier 3</a:t>
                      </a:r>
                    </a:p>
                    <a:p>
                      <a:pPr algn="ctr" fontAlgn="ctr"/>
                      <a:r>
                        <a:rPr lang="en-US" sz="1400" b="1" i="0" u="none" strike="noStrike" baseline="0" dirty="0">
                          <a:solidFill>
                            <a:schemeClr val="tx1"/>
                          </a:solidFill>
                          <a:latin typeface="Arial"/>
                        </a:rPr>
                        <a:t>Non-Network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0"/>
                  </a:ext>
                </a:extLst>
              </a:tr>
              <a:tr h="354112">
                <a:tc>
                  <a:txBody>
                    <a:bodyPr/>
                    <a:lstStyle/>
                    <a:p>
                      <a:pPr algn="l" fontAlgn="ctr"/>
                      <a:r>
                        <a:rPr lang="en-US" sz="1300" b="0" i="0" u="none" strike="noStrike">
                          <a:solidFill>
                            <a:schemeClr val="tx1"/>
                          </a:solidFill>
                          <a:latin typeface="Arial"/>
                          <a:cs typeface="Arial"/>
                        </a:rPr>
                        <a:t>Plan Year Deductible*</a:t>
                      </a: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$5,000 / $10,000</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dirty="0">
                          <a:solidFill>
                            <a:schemeClr val="tx1"/>
                          </a:solidFill>
                          <a:latin typeface="Arial"/>
                          <a:cs typeface="Arial"/>
                        </a:rPr>
                        <a:t>$6,000 / $12,000</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dirty="0">
                          <a:solidFill>
                            <a:schemeClr val="tx1"/>
                          </a:solidFill>
                          <a:latin typeface="Arial"/>
                          <a:cs typeface="Arial"/>
                        </a:rPr>
                        <a:t>$12,000 / $24,000</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4112">
                <a:tc>
                  <a:txBody>
                    <a:bodyPr/>
                    <a:lstStyle/>
                    <a:p>
                      <a:pPr algn="l" fontAlgn="ctr"/>
                      <a:r>
                        <a:rPr lang="en-US" sz="1300" b="0" i="0" u="none" strike="noStrike" dirty="0">
                          <a:solidFill>
                            <a:schemeClr val="tx1"/>
                          </a:solidFill>
                          <a:latin typeface="Arial"/>
                          <a:cs typeface="Arial"/>
                        </a:rPr>
                        <a:t>Routine Physical Exam</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100%, deductible waived</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 deductible waived</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70% allowed after</a:t>
                      </a:r>
                      <a:r>
                        <a:rPr lang="en-US" sz="1300" b="0" i="0" u="none" strike="noStrike" baseline="0" dirty="0">
                          <a:solidFill>
                            <a:schemeClr val="tx1"/>
                          </a:solidFill>
                          <a:latin typeface="Arial"/>
                          <a:cs typeface="Arial"/>
                        </a:rPr>
                        <a:t>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10002"/>
                  </a:ext>
                </a:extLst>
              </a:tr>
              <a:tr h="520129">
                <a:tc>
                  <a:txBody>
                    <a:bodyPr/>
                    <a:lstStyle/>
                    <a:p>
                      <a:pPr algn="l" fontAlgn="ctr"/>
                      <a:r>
                        <a:rPr lang="en-US" sz="1300" b="0" i="0" u="none" strike="noStrike" dirty="0">
                          <a:solidFill>
                            <a:schemeClr val="tx1"/>
                          </a:solidFill>
                          <a:latin typeface="Arial"/>
                          <a:cs typeface="Arial"/>
                        </a:rPr>
                        <a:t>Primary Care Office Visit</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$40 copay</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$40</a:t>
                      </a:r>
                      <a:r>
                        <a:rPr lang="en-US" sz="1300" b="0" i="0" u="none" strike="noStrike" baseline="0" dirty="0">
                          <a:solidFill>
                            <a:schemeClr val="tx1"/>
                          </a:solidFill>
                          <a:latin typeface="Arial"/>
                          <a:cs typeface="Arial"/>
                        </a:rPr>
                        <a:t> copay</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70% allowed after</a:t>
                      </a:r>
                      <a:r>
                        <a:rPr lang="en-US" sz="1300" b="0" i="0" u="none" strike="noStrike" baseline="0" dirty="0">
                          <a:solidFill>
                            <a:schemeClr val="tx1"/>
                          </a:solidFill>
                          <a:latin typeface="Arial"/>
                          <a:cs typeface="Arial"/>
                        </a:rPr>
                        <a:t>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3228028005"/>
                  </a:ext>
                </a:extLst>
              </a:tr>
              <a:tr h="401639">
                <a:tc>
                  <a:txBody>
                    <a:bodyPr/>
                    <a:lstStyle/>
                    <a:p>
                      <a:pPr algn="l" fontAlgn="ctr"/>
                      <a:r>
                        <a:rPr lang="en-US" sz="1300" b="0" i="0" u="none" strike="noStrike" dirty="0">
                          <a:solidFill>
                            <a:schemeClr val="tx1"/>
                          </a:solidFill>
                          <a:latin typeface="Arial"/>
                          <a:cs typeface="Arial"/>
                        </a:rPr>
                        <a:t>MRI, PET, CT</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100%</a:t>
                      </a:r>
                      <a:r>
                        <a:rPr lang="en-US" sz="1300" b="0" i="0" u="none" strike="noStrike" baseline="0" dirty="0">
                          <a:solidFill>
                            <a:schemeClr val="tx1"/>
                          </a:solidFill>
                          <a:latin typeface="Arial"/>
                          <a:cs typeface="Arial"/>
                        </a:rPr>
                        <a:t>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a:t>
                      </a:r>
                      <a:r>
                        <a:rPr lang="en-US" sz="1300" b="0" i="0" u="none" strike="noStrike" baseline="0" dirty="0">
                          <a:solidFill>
                            <a:schemeClr val="tx1"/>
                          </a:solidFill>
                          <a:latin typeface="Arial"/>
                          <a:cs typeface="Arial"/>
                        </a:rPr>
                        <a:t> after deductible </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70% allowed after</a:t>
                      </a:r>
                      <a:r>
                        <a:rPr lang="en-US" sz="1300" b="0" i="0" u="none" strike="noStrike" baseline="0" dirty="0">
                          <a:solidFill>
                            <a:schemeClr val="tx1"/>
                          </a:solidFill>
                          <a:latin typeface="Arial"/>
                          <a:cs typeface="Arial"/>
                        </a:rPr>
                        <a:t>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1570825660"/>
                  </a:ext>
                </a:extLst>
              </a:tr>
              <a:tr h="538250">
                <a:tc>
                  <a:txBody>
                    <a:bodyPr/>
                    <a:lstStyle/>
                    <a:p>
                      <a:pPr algn="l" fontAlgn="ctr"/>
                      <a:r>
                        <a:rPr lang="en-US" sz="1300" b="0" i="0" u="none" strike="noStrike" dirty="0">
                          <a:solidFill>
                            <a:schemeClr val="tx1"/>
                          </a:solidFill>
                          <a:latin typeface="Arial"/>
                          <a:cs typeface="Arial"/>
                        </a:rPr>
                        <a:t>Emergency Room (Deductible waived)</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$300</a:t>
                      </a:r>
                      <a:r>
                        <a:rPr lang="en-US" sz="1300" b="0" i="0" u="none" strike="noStrike" baseline="0" dirty="0">
                          <a:solidFill>
                            <a:schemeClr val="tx1"/>
                          </a:solidFill>
                          <a:latin typeface="Arial"/>
                          <a:cs typeface="Arial"/>
                        </a:rPr>
                        <a:t> copay</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$300</a:t>
                      </a:r>
                      <a:r>
                        <a:rPr lang="en-US" sz="1300" b="0" i="0" u="none" strike="noStrike" baseline="0" dirty="0">
                          <a:solidFill>
                            <a:schemeClr val="tx1"/>
                          </a:solidFill>
                          <a:latin typeface="Arial"/>
                          <a:cs typeface="Arial"/>
                        </a:rPr>
                        <a:t> copay</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$300</a:t>
                      </a:r>
                      <a:r>
                        <a:rPr lang="en-US" sz="1300" b="0" i="0" u="none" strike="noStrike" baseline="0" dirty="0">
                          <a:solidFill>
                            <a:schemeClr val="tx1"/>
                          </a:solidFill>
                          <a:latin typeface="Arial"/>
                          <a:cs typeface="Arial"/>
                        </a:rPr>
                        <a:t> copay then 100% allowed</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44140156"/>
                  </a:ext>
                </a:extLst>
              </a:tr>
              <a:tr h="354112">
                <a:tc>
                  <a:txBody>
                    <a:bodyPr/>
                    <a:lstStyle/>
                    <a:p>
                      <a:pPr algn="l" fontAlgn="ctr"/>
                      <a:r>
                        <a:rPr lang="en-US" sz="1300" b="0" i="0" u="none" strike="noStrike" dirty="0">
                          <a:solidFill>
                            <a:schemeClr val="tx1"/>
                          </a:solidFill>
                          <a:latin typeface="Arial"/>
                          <a:cs typeface="Arial"/>
                        </a:rPr>
                        <a:t>Inpatient Hospitalization</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100% after deductible</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a:t>
                      </a:r>
                      <a:r>
                        <a:rPr lang="en-US" sz="1300" b="0" i="0" u="none" strike="noStrike" baseline="0" dirty="0">
                          <a:solidFill>
                            <a:schemeClr val="tx1"/>
                          </a:solidFill>
                          <a:latin typeface="Arial"/>
                          <a:cs typeface="Arial"/>
                        </a:rPr>
                        <a:t>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70% allowed after deductible </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2850671836"/>
                  </a:ext>
                </a:extLst>
              </a:tr>
              <a:tr h="354112">
                <a:tc>
                  <a:txBody>
                    <a:bodyPr/>
                    <a:lstStyle/>
                    <a:p>
                      <a:pPr algn="l" fontAlgn="ctr"/>
                      <a:r>
                        <a:rPr lang="en-US" sz="1300" b="0" i="0" u="none" strike="noStrike" dirty="0">
                          <a:solidFill>
                            <a:schemeClr val="tx1"/>
                          </a:solidFill>
                          <a:latin typeface="Arial"/>
                          <a:cs typeface="Arial"/>
                        </a:rPr>
                        <a:t>Day Surgery</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100%</a:t>
                      </a:r>
                      <a:r>
                        <a:rPr lang="en-US" sz="1300" b="0" i="0" u="none" strike="noStrike" baseline="0" dirty="0">
                          <a:solidFill>
                            <a:schemeClr val="tx1"/>
                          </a:solidFill>
                          <a:latin typeface="Arial"/>
                          <a:cs typeface="Arial"/>
                        </a:rPr>
                        <a:t>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a:t>
                      </a:r>
                      <a:r>
                        <a:rPr lang="en-US" sz="1300" b="0" i="0" u="none" strike="noStrike" baseline="0" dirty="0">
                          <a:solidFill>
                            <a:schemeClr val="tx1"/>
                          </a:solidFill>
                          <a:latin typeface="Arial"/>
                          <a:cs typeface="Arial"/>
                        </a:rPr>
                        <a:t>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70% allowed after deductible </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3148422982"/>
                  </a:ext>
                </a:extLst>
              </a:tr>
              <a:tr h="354112">
                <a:tc>
                  <a:txBody>
                    <a:bodyPr/>
                    <a:lstStyle/>
                    <a:p>
                      <a:pPr algn="l" fontAlgn="ctr"/>
                      <a:r>
                        <a:rPr lang="en-US" sz="1300" b="0" i="0" u="none" strike="noStrike">
                          <a:solidFill>
                            <a:schemeClr val="tx1"/>
                          </a:solidFill>
                          <a:latin typeface="Arial"/>
                          <a:cs typeface="Arial"/>
                        </a:rPr>
                        <a:t>Out-of-Pocket Max</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$5,000 / $10,000</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$6,000</a:t>
                      </a:r>
                      <a:r>
                        <a:rPr lang="en-US" sz="1300" b="0" i="0" u="none" strike="noStrike" baseline="0" dirty="0">
                          <a:solidFill>
                            <a:schemeClr val="tx1"/>
                          </a:solidFill>
                          <a:latin typeface="Arial"/>
                          <a:cs typeface="Arial"/>
                        </a:rPr>
                        <a:t> / $12,000</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$15,000</a:t>
                      </a:r>
                      <a:r>
                        <a:rPr lang="en-US" sz="1300" b="0" i="0" u="none" strike="noStrike" baseline="0" dirty="0">
                          <a:solidFill>
                            <a:schemeClr val="tx1"/>
                          </a:solidFill>
                          <a:latin typeface="Arial"/>
                          <a:cs typeface="Arial"/>
                        </a:rPr>
                        <a:t> / $30,000</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0003"/>
                  </a:ext>
                </a:extLst>
              </a:tr>
              <a:tr h="538250">
                <a:tc>
                  <a:txBody>
                    <a:bodyPr/>
                    <a:lstStyle/>
                    <a:p>
                      <a:pPr algn="l" fontAlgn="ctr"/>
                      <a:r>
                        <a:rPr lang="en-US" sz="1300" b="0" i="0" u="none" strike="noStrike" dirty="0">
                          <a:solidFill>
                            <a:schemeClr val="tx1"/>
                          </a:solidFill>
                          <a:latin typeface="Arial"/>
                          <a:cs typeface="Arial"/>
                        </a:rPr>
                        <a:t>Retail Prescriptions: </a:t>
                      </a:r>
                      <a:r>
                        <a:rPr lang="en-US" sz="1300" b="0" i="0" u="none" strike="noStrike" dirty="0" err="1">
                          <a:solidFill>
                            <a:schemeClr val="tx1"/>
                          </a:solidFill>
                          <a:latin typeface="Arial"/>
                          <a:cs typeface="Arial"/>
                        </a:rPr>
                        <a:t>Optum</a:t>
                      </a:r>
                      <a:r>
                        <a:rPr lang="en-US" sz="1300" b="0" i="0" u="none" strike="noStrike" baseline="0" dirty="0">
                          <a:solidFill>
                            <a:schemeClr val="tx1"/>
                          </a:solidFill>
                          <a:latin typeface="Arial"/>
                          <a:cs typeface="Arial"/>
                        </a:rPr>
                        <a:t> / </a:t>
                      </a:r>
                      <a:r>
                        <a:rPr lang="en-US" sz="1300" b="0" i="0" u="none" strike="noStrike" baseline="0" dirty="0" err="1">
                          <a:solidFill>
                            <a:schemeClr val="tx1"/>
                          </a:solidFill>
                          <a:latin typeface="Arial"/>
                          <a:cs typeface="Arial"/>
                        </a:rPr>
                        <a:t>RxBenefits</a:t>
                      </a: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gridSpan="2">
                  <a:txBody>
                    <a:bodyPr/>
                    <a:lstStyle/>
                    <a:p>
                      <a:pPr algn="ctr" fontAlgn="ctr"/>
                      <a:r>
                        <a:rPr lang="en-US" sz="1300" b="0" i="0" u="none" strike="noStrike" dirty="0">
                          <a:solidFill>
                            <a:schemeClr val="tx1"/>
                          </a:solidFill>
                          <a:latin typeface="Arial"/>
                          <a:cs typeface="Arial"/>
                        </a:rPr>
                        <a:t>$10 / $30 / $50 (</a:t>
                      </a:r>
                      <a:r>
                        <a:rPr lang="en-US" sz="1300" b="0" i="1" u="none" strike="noStrike" dirty="0">
                          <a:solidFill>
                            <a:schemeClr val="tx1"/>
                          </a:solidFill>
                          <a:latin typeface="Arial"/>
                          <a:cs typeface="Arial"/>
                        </a:rPr>
                        <a:t>30-day supply</a:t>
                      </a:r>
                      <a:r>
                        <a:rPr lang="en-US" sz="1300" b="0" i="0" u="none" strike="noStrike" dirty="0">
                          <a:solidFill>
                            <a:schemeClr val="tx1"/>
                          </a:solidFill>
                          <a:latin typeface="Arial"/>
                          <a:cs typeface="Arial"/>
                        </a:rPr>
                        <a:t>)</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694059">
                <a:tc>
                  <a:txBody>
                    <a:bodyPr/>
                    <a:lstStyle/>
                    <a:p>
                      <a:pPr algn="l" fontAlgn="ctr"/>
                      <a:r>
                        <a:rPr lang="en-US" sz="1300" b="0" i="0" u="none" strike="noStrike" dirty="0">
                          <a:solidFill>
                            <a:schemeClr val="tx1"/>
                          </a:solidFill>
                          <a:latin typeface="Arial"/>
                          <a:cs typeface="Arial"/>
                        </a:rPr>
                        <a:t>Mail Order Prescriptions: </a:t>
                      </a:r>
                      <a:r>
                        <a:rPr lang="en-US" sz="1300" b="0" i="0" u="none" strike="noStrike" dirty="0" err="1">
                          <a:solidFill>
                            <a:schemeClr val="tx1"/>
                          </a:solidFill>
                          <a:latin typeface="Arial"/>
                          <a:cs typeface="Arial"/>
                        </a:rPr>
                        <a:t>Optum</a:t>
                      </a:r>
                      <a:r>
                        <a:rPr lang="en-US" sz="1300" b="0" i="0" u="none" strike="noStrike" baseline="0" dirty="0">
                          <a:solidFill>
                            <a:schemeClr val="tx1"/>
                          </a:solidFill>
                          <a:latin typeface="Arial"/>
                          <a:cs typeface="Arial"/>
                        </a:rPr>
                        <a:t> Rx. </a:t>
                      </a:r>
                      <a:r>
                        <a:rPr lang="en-US" sz="1100" b="0" i="1" u="none" strike="noStrike" dirty="0">
                          <a:solidFill>
                            <a:schemeClr val="tx1"/>
                          </a:solidFill>
                          <a:latin typeface="Arial"/>
                          <a:cs typeface="Arial"/>
                        </a:rPr>
                        <a:t>(new prescription needed for mail order)</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4">
                        <a:alpha val="10000"/>
                      </a:schemeClr>
                    </a:solidFill>
                  </a:tcPr>
                </a:tc>
                <a:tc gridSpan="2">
                  <a:txBody>
                    <a:bodyPr/>
                    <a:lstStyle/>
                    <a:p>
                      <a:pPr algn="ctr" fontAlgn="ctr"/>
                      <a:r>
                        <a:rPr lang="en-US" sz="1300" b="0" i="0" u="none" strike="noStrike" dirty="0">
                          <a:solidFill>
                            <a:schemeClr val="tx1"/>
                          </a:solidFill>
                          <a:latin typeface="Arial"/>
                          <a:cs typeface="Arial"/>
                        </a:rPr>
                        <a:t>$20 / $60 / $100 (</a:t>
                      </a:r>
                      <a:r>
                        <a:rPr lang="en-US" sz="1300" b="0" i="1" u="none" strike="noStrike" dirty="0">
                          <a:solidFill>
                            <a:schemeClr val="tx1"/>
                          </a:solidFill>
                          <a:latin typeface="Arial"/>
                          <a:cs typeface="Arial"/>
                        </a:rPr>
                        <a:t>90-day supply</a:t>
                      </a:r>
                      <a:r>
                        <a:rPr lang="en-US" sz="1300" b="0" i="0" u="none" strike="noStrike" dirty="0">
                          <a:solidFill>
                            <a:schemeClr val="tx1"/>
                          </a:solidFill>
                          <a:latin typeface="Arial"/>
                          <a:cs typeface="Arial"/>
                        </a:rPr>
                        <a:t>)</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481592">
                <a:tc gridSpan="3">
                  <a:txBody>
                    <a:bodyPr/>
                    <a:lstStyle/>
                    <a:p>
                      <a:pPr algn="l" fontAlgn="ctr"/>
                      <a:r>
                        <a:rPr lang="en-US" sz="1100" b="1" i="1" u="none" strike="noStrike" dirty="0">
                          <a:solidFill>
                            <a:schemeClr val="accent6">
                              <a:lumMod val="50000"/>
                            </a:schemeClr>
                          </a:solidFill>
                          <a:latin typeface="Arial"/>
                          <a:cs typeface="Arial"/>
                        </a:rPr>
                        <a:t>*Deductibles and out-of-pocket maximums are not combined</a:t>
                      </a:r>
                    </a:p>
                    <a:p>
                      <a:pPr algn="l" fontAlgn="ctr"/>
                      <a:r>
                        <a:rPr lang="en-US" sz="1100" b="0" i="1" u="none" strike="noStrike" dirty="0">
                          <a:solidFill>
                            <a:schemeClr val="accent6">
                              <a:lumMod val="50000"/>
                            </a:schemeClr>
                          </a:solidFill>
                          <a:latin typeface="Arial"/>
                          <a:cs typeface="Arial"/>
                        </a:rPr>
                        <a:t>This is a high-level summary for illustrative purposes. Contact HPI to confirm all benefits.</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hMerge="1">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hMerge="1">
                  <a:txBody>
                    <a:bodyPr/>
                    <a:lstStyle/>
                    <a:p>
                      <a:endParaRPr lang="en-US"/>
                    </a:p>
                  </a:txBody>
                  <a:tcPr/>
                </a:tc>
                <a:tc>
                  <a:txBody>
                    <a:bodyPr/>
                    <a:lstStyle/>
                    <a:p>
                      <a:pPr algn="l" fontAlgn="ctr"/>
                      <a:endParaRPr lang="en-US" sz="1100" b="0" i="1" u="none" strike="noStrike" dirty="0">
                        <a:solidFill>
                          <a:schemeClr val="accent6">
                            <a:lumMod val="50000"/>
                          </a:schemeClr>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1016502434"/>
                  </a:ext>
                </a:extLst>
              </a:tr>
            </a:tbl>
          </a:graphicData>
        </a:graphic>
      </p:graphicFrame>
    </p:spTree>
    <p:extLst>
      <p:ext uri="{BB962C8B-B14F-4D97-AF65-F5344CB8AC3E}">
        <p14:creationId xmlns:p14="http://schemas.microsoft.com/office/powerpoint/2010/main" val="56429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C5CB4-E06B-4B46-BFA0-E20185E272F1}"/>
              </a:ext>
            </a:extLst>
          </p:cNvPr>
          <p:cNvSpPr>
            <a:spLocks noGrp="1"/>
          </p:cNvSpPr>
          <p:nvPr>
            <p:ph type="title"/>
          </p:nvPr>
        </p:nvSpPr>
        <p:spPr>
          <a:xfrm>
            <a:off x="327942" y="211672"/>
            <a:ext cx="10922823" cy="571757"/>
          </a:xfrm>
        </p:spPr>
        <p:txBody>
          <a:bodyPr/>
          <a:lstStyle/>
          <a:p>
            <a:r>
              <a:rPr lang="en-US" dirty="0"/>
              <a:t>Plan Benefit Highlights: Bronze Plan HDHP - HSA</a:t>
            </a:r>
          </a:p>
        </p:txBody>
      </p:sp>
      <p:sp>
        <p:nvSpPr>
          <p:cNvPr id="4" name="Slide Number Placeholder 3">
            <a:extLst>
              <a:ext uri="{FF2B5EF4-FFF2-40B4-BE49-F238E27FC236}">
                <a16:creationId xmlns:a16="http://schemas.microsoft.com/office/drawing/2014/main" id="{F9C84E53-46B4-C844-82FC-98021892EE3D}"/>
              </a:ext>
            </a:extLst>
          </p:cNvPr>
          <p:cNvSpPr>
            <a:spLocks noGrp="1"/>
          </p:cNvSpPr>
          <p:nvPr>
            <p:ph type="sldNum" sz="quarter" idx="12"/>
          </p:nvPr>
        </p:nvSpPr>
        <p:spPr/>
        <p:txBody>
          <a:bodyPr/>
          <a:lstStyle/>
          <a:p>
            <a:fld id="{E58ADEC3-0995-564F-BB65-635A8EDE9170}" type="slidenum">
              <a:rPr lang="en-US" smtClean="0"/>
              <a:t>7</a:t>
            </a:fld>
            <a:endParaRPr lang="en-US"/>
          </a:p>
        </p:txBody>
      </p:sp>
      <p:graphicFrame>
        <p:nvGraphicFramePr>
          <p:cNvPr id="5" name="Table 4">
            <a:extLst>
              <a:ext uri="{FF2B5EF4-FFF2-40B4-BE49-F238E27FC236}">
                <a16:creationId xmlns:a16="http://schemas.microsoft.com/office/drawing/2014/main" id="{D3B0E1BA-CA65-2B45-8303-EC8A0A122FED}"/>
              </a:ext>
            </a:extLst>
          </p:cNvPr>
          <p:cNvGraphicFramePr>
            <a:graphicFrameLocks noGrp="1"/>
          </p:cNvGraphicFramePr>
          <p:nvPr>
            <p:extLst>
              <p:ext uri="{D42A27DB-BD31-4B8C-83A1-F6EECF244321}">
                <p14:modId xmlns:p14="http://schemas.microsoft.com/office/powerpoint/2010/main" val="3893154064"/>
              </p:ext>
            </p:extLst>
          </p:nvPr>
        </p:nvGraphicFramePr>
        <p:xfrm>
          <a:off x="327942" y="716280"/>
          <a:ext cx="10484219" cy="6141720"/>
        </p:xfrm>
        <a:graphic>
          <a:graphicData uri="http://schemas.openxmlformats.org/drawingml/2006/table">
            <a:tbl>
              <a:tblPr/>
              <a:tblGrid>
                <a:gridCol w="2630392">
                  <a:extLst>
                    <a:ext uri="{9D8B030D-6E8A-4147-A177-3AD203B41FA5}">
                      <a16:colId xmlns:a16="http://schemas.microsoft.com/office/drawing/2014/main" val="20000"/>
                    </a:ext>
                  </a:extLst>
                </a:gridCol>
                <a:gridCol w="2792893">
                  <a:extLst>
                    <a:ext uri="{9D8B030D-6E8A-4147-A177-3AD203B41FA5}">
                      <a16:colId xmlns:a16="http://schemas.microsoft.com/office/drawing/2014/main" val="20001"/>
                    </a:ext>
                  </a:extLst>
                </a:gridCol>
                <a:gridCol w="2530467">
                  <a:extLst>
                    <a:ext uri="{9D8B030D-6E8A-4147-A177-3AD203B41FA5}">
                      <a16:colId xmlns:a16="http://schemas.microsoft.com/office/drawing/2014/main" val="20002"/>
                    </a:ext>
                  </a:extLst>
                </a:gridCol>
                <a:gridCol w="2530467">
                  <a:extLst>
                    <a:ext uri="{9D8B030D-6E8A-4147-A177-3AD203B41FA5}">
                      <a16:colId xmlns:a16="http://schemas.microsoft.com/office/drawing/2014/main" val="1136890507"/>
                    </a:ext>
                  </a:extLst>
                </a:gridCol>
              </a:tblGrid>
              <a:tr h="83402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latin typeface="Arial"/>
                        </a:rPr>
                        <a:t>Category</a:t>
                      </a:r>
                      <a:endParaRPr lang="en-US" sz="1400" b="1" i="0" u="none" strike="noStrike" baseline="0" dirty="0">
                        <a:solidFill>
                          <a:schemeClr val="tx1"/>
                        </a:solidFill>
                        <a:latin typeface="Arial"/>
                      </a:endParaRPr>
                    </a:p>
                  </a:txBody>
                  <a:tcPr marL="0" marR="0" marT="0" marB="0" anchor="ctr">
                    <a:lnL w="28575" cap="flat" cmpd="sng" algn="ctr">
                      <a:solidFill>
                        <a:prstClr val="white"/>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prstClr val="white"/>
                      </a:solidFill>
                      <a:prstDash val="solid"/>
                      <a:round/>
                      <a:headEnd type="none" w="med" len="med"/>
                      <a:tailEnd type="none" w="med" len="med"/>
                    </a:lnT>
                    <a:lnB w="28575" cap="flat" cmpd="sng" algn="ctr">
                      <a:solidFill>
                        <a:schemeClr val="accent3"/>
                      </a:solidFill>
                      <a:prstDash val="solid"/>
                      <a:round/>
                      <a:headEnd type="none" w="med" len="med"/>
                      <a:tailEnd type="none" w="med" len="med"/>
                    </a:lnB>
                  </a:tcPr>
                </a:tc>
                <a:tc>
                  <a:txBody>
                    <a:bodyPr/>
                    <a:lstStyle/>
                    <a:p>
                      <a:pPr algn="ctr" fontAlgn="ctr"/>
                      <a:endParaRPr lang="en-US" sz="1400" b="1" i="0" u="none" strike="noStrike" baseline="0" dirty="0">
                        <a:solidFill>
                          <a:schemeClr val="tx1"/>
                        </a:solidFill>
                        <a:latin typeface="Arial"/>
                      </a:endParaRPr>
                    </a:p>
                    <a:p>
                      <a:pPr algn="ctr" fontAlgn="ctr"/>
                      <a:r>
                        <a:rPr lang="en-US" sz="1400" b="1" i="0" u="none" strike="noStrike" baseline="0" dirty="0">
                          <a:solidFill>
                            <a:schemeClr val="tx1"/>
                          </a:solidFill>
                          <a:latin typeface="Arial"/>
                        </a:rPr>
                        <a:t>Tier1</a:t>
                      </a:r>
                    </a:p>
                    <a:p>
                      <a:pPr algn="ctr" fontAlgn="ctr"/>
                      <a:r>
                        <a:rPr lang="en-US" sz="1400" b="1" i="0" u="none" strike="noStrike" baseline="0" dirty="0">
                          <a:solidFill>
                            <a:schemeClr val="tx1"/>
                          </a:solidFill>
                          <a:latin typeface="Arial"/>
                        </a:rPr>
                        <a:t>Dartmouth Hitchcock Facility Services</a:t>
                      </a:r>
                      <a:endParaRPr lang="en-US" sz="1200" b="1" i="0" u="none" strike="noStrike" baseline="0" dirty="0">
                        <a:solidFill>
                          <a:schemeClr val="tx1"/>
                        </a:solidFill>
                        <a:latin typeface="Aria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en-US" sz="1400" b="1" i="0" u="none" strike="noStrike" baseline="0" dirty="0">
                          <a:solidFill>
                            <a:schemeClr val="tx1"/>
                          </a:solidFill>
                          <a:latin typeface="Arial"/>
                        </a:rPr>
                        <a:t>Tier 2</a:t>
                      </a:r>
                    </a:p>
                    <a:p>
                      <a:pPr algn="ctr" fontAlgn="ctr"/>
                      <a:r>
                        <a:rPr lang="en-US" sz="1400" b="1" i="0" u="none" strike="noStrike" baseline="0" dirty="0">
                          <a:solidFill>
                            <a:schemeClr val="tx1"/>
                          </a:solidFill>
                          <a:latin typeface="Arial"/>
                        </a:rPr>
                        <a:t>HPHC In-Network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fontAlgn="ctr"/>
                      <a:r>
                        <a:rPr lang="en-US" sz="1400" b="1" i="0" u="none" strike="noStrike" baseline="0" dirty="0">
                          <a:solidFill>
                            <a:schemeClr val="tx1"/>
                          </a:solidFill>
                          <a:latin typeface="Arial"/>
                        </a:rPr>
                        <a:t>Tier 3</a:t>
                      </a:r>
                    </a:p>
                    <a:p>
                      <a:pPr algn="ctr" fontAlgn="ctr"/>
                      <a:r>
                        <a:rPr lang="en-US" sz="1400" b="1" i="0" u="none" strike="noStrike" baseline="0" dirty="0">
                          <a:solidFill>
                            <a:schemeClr val="tx1"/>
                          </a:solidFill>
                          <a:latin typeface="Arial"/>
                        </a:rPr>
                        <a:t>Non-Network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10000"/>
                  </a:ext>
                </a:extLst>
              </a:tr>
              <a:tr h="372332">
                <a:tc>
                  <a:txBody>
                    <a:bodyPr/>
                    <a:lstStyle/>
                    <a:p>
                      <a:pPr algn="l" fontAlgn="ctr"/>
                      <a:r>
                        <a:rPr lang="en-US" sz="1300" b="0" i="0" u="none" strike="noStrike">
                          <a:solidFill>
                            <a:schemeClr val="tx1"/>
                          </a:solidFill>
                          <a:latin typeface="Arial"/>
                          <a:cs typeface="Arial"/>
                        </a:rPr>
                        <a:t>Plan Year Deductible*</a:t>
                      </a: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$2,500 / $5,000</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dirty="0">
                          <a:solidFill>
                            <a:schemeClr val="tx1"/>
                          </a:solidFill>
                          <a:latin typeface="Arial"/>
                          <a:cs typeface="Arial"/>
                        </a:rPr>
                        <a:t>$3,000 / $6,000</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300" b="0" i="0" u="none" strike="noStrike" dirty="0">
                          <a:solidFill>
                            <a:schemeClr val="tx1"/>
                          </a:solidFill>
                          <a:latin typeface="Arial"/>
                          <a:cs typeface="Arial"/>
                        </a:rPr>
                        <a:t>$3,000/ $6,000</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65944">
                <a:tc>
                  <a:txBody>
                    <a:bodyPr/>
                    <a:lstStyle/>
                    <a:p>
                      <a:pPr algn="l" fontAlgn="ctr"/>
                      <a:r>
                        <a:rPr lang="en-US" sz="1300" b="0" i="0" u="none" strike="noStrike" dirty="0">
                          <a:solidFill>
                            <a:schemeClr val="tx1"/>
                          </a:solidFill>
                          <a:latin typeface="Arial"/>
                          <a:cs typeface="Arial"/>
                        </a:rPr>
                        <a:t>Routine Physical Exam</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100%, deductible waived</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 deductible waived</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100% allowed</a:t>
                      </a:r>
                      <a:r>
                        <a:rPr lang="en-US" sz="1300" b="0" i="0" u="none" strike="noStrike" baseline="0" dirty="0">
                          <a:solidFill>
                            <a:schemeClr val="tx1"/>
                          </a:solidFill>
                          <a:latin typeface="Arial"/>
                          <a:cs typeface="Arial"/>
                        </a:rPr>
                        <a:t> deductible waived</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10002"/>
                  </a:ext>
                </a:extLst>
              </a:tr>
              <a:tr h="372332">
                <a:tc>
                  <a:txBody>
                    <a:bodyPr/>
                    <a:lstStyle/>
                    <a:p>
                      <a:pPr algn="l" fontAlgn="ctr"/>
                      <a:r>
                        <a:rPr lang="en-US" sz="1300" b="0" i="0" u="none" strike="noStrike" dirty="0">
                          <a:solidFill>
                            <a:schemeClr val="tx1"/>
                          </a:solidFill>
                          <a:latin typeface="Arial"/>
                          <a:cs typeface="Arial"/>
                        </a:rPr>
                        <a:t>Primary Care Office Visit</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80% after deductible</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80% after deductible</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80%</a:t>
                      </a:r>
                      <a:r>
                        <a:rPr lang="en-US" sz="1300" b="0" i="0" u="none" strike="noStrike" baseline="0" dirty="0">
                          <a:solidFill>
                            <a:schemeClr val="tx1"/>
                          </a:solidFill>
                          <a:latin typeface="Arial"/>
                          <a:cs typeface="Arial"/>
                        </a:rPr>
                        <a:t> allowed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3228028005"/>
                  </a:ext>
                </a:extLst>
              </a:tr>
              <a:tr h="372332">
                <a:tc>
                  <a:txBody>
                    <a:bodyPr/>
                    <a:lstStyle/>
                    <a:p>
                      <a:pPr algn="l" fontAlgn="ctr"/>
                      <a:r>
                        <a:rPr lang="en-US" sz="1300" b="0" i="0" u="none" strike="noStrike" dirty="0">
                          <a:solidFill>
                            <a:schemeClr val="tx1"/>
                          </a:solidFill>
                          <a:latin typeface="Arial"/>
                          <a:cs typeface="Arial"/>
                        </a:rPr>
                        <a:t>MRI, PET, CT</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80% after deductible</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80% after deductible</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80% allowed after deductible </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1570825660"/>
                  </a:ext>
                </a:extLst>
              </a:tr>
              <a:tr h="565944">
                <a:tc>
                  <a:txBody>
                    <a:bodyPr/>
                    <a:lstStyle/>
                    <a:p>
                      <a:pPr algn="l" fontAlgn="ctr"/>
                      <a:r>
                        <a:rPr lang="en-US" sz="1300" b="0" i="0" u="none" strike="noStrike" dirty="0">
                          <a:solidFill>
                            <a:schemeClr val="tx1"/>
                          </a:solidFill>
                          <a:latin typeface="Arial"/>
                          <a:cs typeface="Arial"/>
                        </a:rPr>
                        <a:t>Emergency Room (Deductible waived)</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90% after deductible</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90% after deductible</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90% allowed after</a:t>
                      </a:r>
                      <a:r>
                        <a:rPr lang="en-US" sz="1300" b="0" i="0" u="none" strike="noStrike" baseline="0" dirty="0">
                          <a:solidFill>
                            <a:schemeClr val="tx1"/>
                          </a:solidFill>
                          <a:latin typeface="Arial"/>
                          <a:cs typeface="Arial"/>
                        </a:rPr>
                        <a:t> deductible </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44140156"/>
                  </a:ext>
                </a:extLst>
              </a:tr>
              <a:tr h="372332">
                <a:tc>
                  <a:txBody>
                    <a:bodyPr/>
                    <a:lstStyle/>
                    <a:p>
                      <a:pPr algn="l" fontAlgn="ctr"/>
                      <a:r>
                        <a:rPr lang="en-US" sz="1300" b="0" i="0" u="none" strike="noStrike" dirty="0">
                          <a:solidFill>
                            <a:schemeClr val="tx1"/>
                          </a:solidFill>
                          <a:latin typeface="Arial"/>
                          <a:cs typeface="Arial"/>
                        </a:rPr>
                        <a:t>Inpatient Hospitalization</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90% after deductible</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80% after deductible</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80%</a:t>
                      </a:r>
                      <a:r>
                        <a:rPr lang="en-US" sz="1300" b="0" i="0" u="none" strike="noStrike" baseline="0" dirty="0">
                          <a:solidFill>
                            <a:schemeClr val="tx1"/>
                          </a:solidFill>
                          <a:latin typeface="Arial"/>
                          <a:cs typeface="Arial"/>
                        </a:rPr>
                        <a:t> allowed after deductible</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2850671836"/>
                  </a:ext>
                </a:extLst>
              </a:tr>
              <a:tr h="372332">
                <a:tc>
                  <a:txBody>
                    <a:bodyPr/>
                    <a:lstStyle/>
                    <a:p>
                      <a:pPr algn="l" fontAlgn="ctr"/>
                      <a:r>
                        <a:rPr lang="en-US" sz="1300" b="0" i="0" u="none" strike="noStrike" dirty="0">
                          <a:solidFill>
                            <a:schemeClr val="tx1"/>
                          </a:solidFill>
                          <a:latin typeface="Arial"/>
                          <a:cs typeface="Arial"/>
                        </a:rPr>
                        <a:t>Day Surgery</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90% after deductible</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80% after deductible</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80%</a:t>
                      </a:r>
                      <a:r>
                        <a:rPr lang="en-US" sz="1300" b="0" i="0" u="none" strike="noStrike" baseline="0" dirty="0">
                          <a:solidFill>
                            <a:schemeClr val="tx1"/>
                          </a:solidFill>
                          <a:latin typeface="Arial"/>
                          <a:cs typeface="Arial"/>
                        </a:rPr>
                        <a:t> allowed </a:t>
                      </a:r>
                      <a:r>
                        <a:rPr lang="en-US" sz="1300" b="0" i="0" u="none" strike="noStrike" baseline="0">
                          <a:solidFill>
                            <a:schemeClr val="tx1"/>
                          </a:solidFill>
                          <a:latin typeface="Arial"/>
                          <a:cs typeface="Arial"/>
                        </a:rPr>
                        <a:t>after deductible </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3148422982"/>
                  </a:ext>
                </a:extLst>
              </a:tr>
              <a:tr h="372332">
                <a:tc>
                  <a:txBody>
                    <a:bodyPr/>
                    <a:lstStyle/>
                    <a:p>
                      <a:pPr algn="l" fontAlgn="ctr"/>
                      <a:r>
                        <a:rPr lang="en-US" sz="1300" b="0" i="0" u="none" strike="noStrike" dirty="0">
                          <a:solidFill>
                            <a:schemeClr val="tx1"/>
                          </a:solidFill>
                          <a:latin typeface="Arial"/>
                          <a:cs typeface="Arial"/>
                        </a:rPr>
                        <a:t>Out-of-Pocket Max**</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solidFill>
                      <a:schemeClr val="tx2">
                        <a:alpha val="10000"/>
                      </a:schemeClr>
                    </a:solidFill>
                  </a:tcPr>
                </a:tc>
                <a:tc>
                  <a:txBody>
                    <a:bodyPr/>
                    <a:lstStyle/>
                    <a:p>
                      <a:pPr algn="ctr" fontAlgn="ctr"/>
                      <a:r>
                        <a:rPr lang="en-US" sz="1300" b="0" i="0" u="none" strike="noStrike" dirty="0">
                          <a:solidFill>
                            <a:schemeClr val="tx1"/>
                          </a:solidFill>
                          <a:latin typeface="Arial"/>
                          <a:cs typeface="Arial"/>
                        </a:rPr>
                        <a:t>$3,500</a:t>
                      </a:r>
                      <a:r>
                        <a:rPr lang="en-US" sz="1300" b="0" i="0" u="none" strike="noStrike" baseline="0" dirty="0">
                          <a:solidFill>
                            <a:schemeClr val="tx1"/>
                          </a:solidFill>
                          <a:latin typeface="Arial"/>
                          <a:cs typeface="Arial"/>
                        </a:rPr>
                        <a:t> / $7,000</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noFill/>
                  </a:tcPr>
                </a:tc>
                <a:tc>
                  <a:txBody>
                    <a:bodyPr/>
                    <a:lstStyle/>
                    <a:p>
                      <a:pPr algn="ctr" fontAlgn="ctr"/>
                      <a:r>
                        <a:rPr lang="en-US" sz="1300" b="0" i="0" u="none" strike="noStrike" dirty="0">
                          <a:solidFill>
                            <a:schemeClr val="tx1"/>
                          </a:solidFill>
                          <a:latin typeface="Arial"/>
                          <a:cs typeface="Arial"/>
                        </a:rPr>
                        <a:t>$4,000</a:t>
                      </a:r>
                      <a:r>
                        <a:rPr lang="en-US" sz="1300" b="0" i="0" u="none" strike="noStrike" baseline="0" dirty="0">
                          <a:solidFill>
                            <a:schemeClr val="tx1"/>
                          </a:solidFill>
                          <a:latin typeface="Arial"/>
                          <a:cs typeface="Arial"/>
                        </a:rPr>
                        <a:t>/ $8,000</a:t>
                      </a: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noFill/>
                  </a:tcPr>
                </a:tc>
                <a:tc>
                  <a:txBody>
                    <a:bodyPr/>
                    <a:lstStyle/>
                    <a:p>
                      <a:pPr algn="ctr" fontAlgn="ctr"/>
                      <a:r>
                        <a:rPr lang="en-US" sz="1300" b="0" i="0" u="none" strike="noStrike">
                          <a:solidFill>
                            <a:schemeClr val="tx1"/>
                          </a:solidFill>
                          <a:latin typeface="Arial"/>
                          <a:cs typeface="Arial"/>
                        </a:rPr>
                        <a:t>$4,000 </a:t>
                      </a:r>
                      <a:r>
                        <a:rPr lang="en-US" sz="1300" b="0" i="0" u="none" strike="noStrike" dirty="0">
                          <a:solidFill>
                            <a:schemeClr val="tx1"/>
                          </a:solidFill>
                          <a:latin typeface="Arial"/>
                          <a:cs typeface="Arial"/>
                        </a:rPr>
                        <a:t>/ $8,000</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28575" cap="flat" cmpd="sng" algn="ctr">
                      <a:solidFill>
                        <a:schemeClr val="accent4"/>
                      </a:solidFill>
                      <a:prstDash val="solid"/>
                      <a:round/>
                      <a:headEnd type="none" w="med" len="med"/>
                      <a:tailEnd type="none" w="med" len="med"/>
                    </a:lnB>
                    <a:noFill/>
                  </a:tcPr>
                </a:tc>
                <a:extLst>
                  <a:ext uri="{0D108BD9-81ED-4DB2-BD59-A6C34878D82A}">
                    <a16:rowId xmlns:a16="http://schemas.microsoft.com/office/drawing/2014/main" val="10003"/>
                  </a:ext>
                </a:extLst>
              </a:tr>
              <a:tr h="565944">
                <a:tc>
                  <a:txBody>
                    <a:bodyPr/>
                    <a:lstStyle/>
                    <a:p>
                      <a:pPr algn="l" fontAlgn="ctr"/>
                      <a:r>
                        <a:rPr lang="en-US" sz="1300" b="0" i="0" u="none" strike="noStrike" dirty="0">
                          <a:solidFill>
                            <a:schemeClr val="tx1"/>
                          </a:solidFill>
                          <a:latin typeface="Arial"/>
                          <a:cs typeface="Arial"/>
                        </a:rPr>
                        <a:t>Prescriptions: In network, </a:t>
                      </a:r>
                      <a:r>
                        <a:rPr lang="en-US" sz="1300" b="0" i="0" u="none" strike="noStrike" dirty="0" err="1">
                          <a:solidFill>
                            <a:schemeClr val="tx1"/>
                          </a:solidFill>
                          <a:latin typeface="Arial"/>
                          <a:cs typeface="Arial"/>
                        </a:rPr>
                        <a:t>Optum</a:t>
                      </a:r>
                      <a:r>
                        <a:rPr lang="en-US" sz="1300" b="0" i="0" u="none" strike="noStrike" baseline="0" dirty="0">
                          <a:solidFill>
                            <a:schemeClr val="tx1"/>
                          </a:solidFill>
                          <a:latin typeface="Arial"/>
                          <a:cs typeface="Arial"/>
                        </a:rPr>
                        <a:t> Rx/</a:t>
                      </a:r>
                      <a:r>
                        <a:rPr lang="en-US" sz="1300" b="0" i="0" u="none" strike="noStrike" baseline="0" dirty="0" err="1">
                          <a:solidFill>
                            <a:schemeClr val="tx1"/>
                          </a:solidFill>
                          <a:latin typeface="Arial"/>
                          <a:cs typeface="Arial"/>
                        </a:rPr>
                        <a:t>RxBenefits</a:t>
                      </a: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alpha val="10000"/>
                      </a:schemeClr>
                    </a:solidFill>
                  </a:tcPr>
                </a:tc>
                <a:tc gridSpan="2">
                  <a:txBody>
                    <a:bodyPr/>
                    <a:lstStyle/>
                    <a:p>
                      <a:pPr algn="ctr" fontAlgn="ctr"/>
                      <a:r>
                        <a:rPr lang="en-US" sz="1300" b="0" i="0" u="none" strike="noStrike" dirty="0">
                          <a:solidFill>
                            <a:schemeClr val="tx1"/>
                          </a:solidFill>
                          <a:latin typeface="Arial"/>
                          <a:cs typeface="Arial"/>
                        </a:rPr>
                        <a:t>$10 / $30 / $50 (</a:t>
                      </a:r>
                      <a:r>
                        <a:rPr lang="en-US" sz="1300" b="0" i="1" u="none" strike="noStrike" dirty="0">
                          <a:solidFill>
                            <a:schemeClr val="tx1"/>
                          </a:solidFill>
                          <a:latin typeface="Arial"/>
                          <a:cs typeface="Arial"/>
                        </a:rPr>
                        <a:t>30-day supply</a:t>
                      </a:r>
                      <a:r>
                        <a:rPr lang="en-US" sz="1300" b="0" i="0" u="none" strike="noStrike" dirty="0">
                          <a:solidFill>
                            <a:schemeClr val="tx1"/>
                          </a:solidFill>
                          <a:latin typeface="Arial"/>
                          <a:cs typeface="Arial"/>
                        </a:rPr>
                        <a:t>)</a:t>
                      </a: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29770">
                <a:tc>
                  <a:txBody>
                    <a:bodyPr/>
                    <a:lstStyle/>
                    <a:p>
                      <a:pPr algn="l" fontAlgn="ctr"/>
                      <a:r>
                        <a:rPr lang="en-US" sz="1300" b="0" i="0" u="none" strike="noStrike" dirty="0">
                          <a:solidFill>
                            <a:schemeClr val="tx1"/>
                          </a:solidFill>
                          <a:latin typeface="Arial"/>
                          <a:cs typeface="Arial"/>
                        </a:rPr>
                        <a:t>Prescriptions: </a:t>
                      </a:r>
                      <a:r>
                        <a:rPr lang="en-US" sz="1300" b="0" i="0" u="none" strike="noStrike" dirty="0" err="1">
                          <a:solidFill>
                            <a:schemeClr val="tx1"/>
                          </a:solidFill>
                          <a:latin typeface="Arial"/>
                          <a:cs typeface="Arial"/>
                        </a:rPr>
                        <a:t>Optum</a:t>
                      </a:r>
                      <a:r>
                        <a:rPr lang="en-US" sz="1300" b="0" i="0" u="none" strike="noStrike" baseline="0" dirty="0">
                          <a:solidFill>
                            <a:schemeClr val="tx1"/>
                          </a:solidFill>
                          <a:latin typeface="Arial"/>
                          <a:cs typeface="Arial"/>
                        </a:rPr>
                        <a:t> </a:t>
                      </a:r>
                      <a:r>
                        <a:rPr lang="en-US" sz="1300" b="0" i="0" u="none" strike="noStrike" baseline="0" dirty="0" err="1">
                          <a:solidFill>
                            <a:schemeClr val="tx1"/>
                          </a:solidFill>
                          <a:latin typeface="Arial"/>
                          <a:cs typeface="Arial"/>
                        </a:rPr>
                        <a:t>rx</a:t>
                      </a:r>
                      <a:r>
                        <a:rPr lang="en-US" sz="1300" b="0" i="0" u="none" strike="noStrike" baseline="0" dirty="0">
                          <a:solidFill>
                            <a:schemeClr val="tx1"/>
                          </a:solidFill>
                          <a:latin typeface="Arial"/>
                          <a:cs typeface="Arial"/>
                        </a:rPr>
                        <a:t>:</a:t>
                      </a:r>
                      <a:r>
                        <a:rPr lang="en-US" sz="1300" b="0" i="0" u="none" strike="noStrike" dirty="0">
                          <a:solidFill>
                            <a:schemeClr val="tx1"/>
                          </a:solidFill>
                          <a:latin typeface="Arial"/>
                          <a:cs typeface="Arial"/>
                        </a:rPr>
                        <a:t> Mail Order </a:t>
                      </a:r>
                      <a:r>
                        <a:rPr lang="en-US" sz="1100" b="0" i="1" u="none" strike="noStrike" dirty="0">
                          <a:solidFill>
                            <a:schemeClr val="tx1"/>
                          </a:solidFill>
                          <a:latin typeface="Arial"/>
                          <a:cs typeface="Arial"/>
                        </a:rPr>
                        <a:t>(new prescription needed for mail order)</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solidFill>
                      <a:schemeClr val="accent4">
                        <a:alpha val="10000"/>
                      </a:schemeClr>
                    </a:solidFill>
                  </a:tcPr>
                </a:tc>
                <a:tc gridSpan="2">
                  <a:txBody>
                    <a:bodyPr/>
                    <a:lstStyle/>
                    <a:p>
                      <a:pPr algn="ctr" fontAlgn="ctr"/>
                      <a:r>
                        <a:rPr lang="en-US" sz="1300" b="0" i="0" u="none" strike="noStrike" dirty="0">
                          <a:solidFill>
                            <a:schemeClr val="tx1"/>
                          </a:solidFill>
                          <a:latin typeface="Arial"/>
                          <a:cs typeface="Arial"/>
                        </a:rPr>
                        <a:t>$20 / $60 / $100 (</a:t>
                      </a:r>
                      <a:r>
                        <a:rPr lang="en-US" sz="1300" b="0" i="1" u="none" strike="noStrike" dirty="0">
                          <a:solidFill>
                            <a:schemeClr val="tx1"/>
                          </a:solidFill>
                          <a:latin typeface="Arial"/>
                          <a:cs typeface="Arial"/>
                        </a:rPr>
                        <a:t>90-day supply</a:t>
                      </a:r>
                      <a:r>
                        <a:rPr lang="en-US" sz="1300" b="0" i="0" u="none" strike="noStrike" dirty="0">
                          <a:solidFill>
                            <a:schemeClr val="tx1"/>
                          </a:solidFill>
                          <a:latin typeface="Arial"/>
                          <a:cs typeface="Arial"/>
                        </a:rPr>
                        <a:t>)</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tc hMerge="1">
                  <a:txBody>
                    <a:bodyPr/>
                    <a:lstStyle/>
                    <a:p>
                      <a:pPr marL="0" marR="0" indent="0" algn="ctr" defTabSz="457200" rtl="0" eaLnBrk="1" fontAlgn="ctr" latinLnBrk="0" hangingPunct="1">
                        <a:lnSpc>
                          <a:spcPct val="100000"/>
                        </a:lnSpc>
                        <a:spcBef>
                          <a:spcPts val="0"/>
                        </a:spcBef>
                        <a:spcAft>
                          <a:spcPts val="0"/>
                        </a:spcAft>
                        <a:buClrTx/>
                        <a:buSzTx/>
                        <a:buFontTx/>
                        <a:buNone/>
                        <a:tabLst/>
                        <a:defRPr/>
                      </a:pP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noFill/>
                  </a:tcPr>
                </a:tc>
                <a:extLst>
                  <a:ext uri="{0D108BD9-81ED-4DB2-BD59-A6C34878D82A}">
                    <a16:rowId xmlns:a16="http://schemas.microsoft.com/office/drawing/2014/main" val="10007"/>
                  </a:ext>
                </a:extLst>
              </a:tr>
              <a:tr h="506371">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100" b="1" i="1" u="none" strike="noStrike" dirty="0">
                          <a:solidFill>
                            <a:schemeClr val="accent6">
                              <a:lumMod val="50000"/>
                            </a:schemeClr>
                          </a:solidFill>
                          <a:latin typeface="Arial"/>
                          <a:cs typeface="Arial"/>
                        </a:rPr>
                        <a:t>*Deductibles are combined.    **Out-of-pocket maximums are not combined.</a:t>
                      </a:r>
                    </a:p>
                    <a:p>
                      <a:pPr algn="l" fontAlgn="ctr"/>
                      <a:r>
                        <a:rPr lang="en-US" sz="1100" b="0" i="1" u="none" strike="noStrike" dirty="0">
                          <a:solidFill>
                            <a:schemeClr val="accent6">
                              <a:lumMod val="50000"/>
                            </a:schemeClr>
                          </a:solidFill>
                          <a:latin typeface="Arial"/>
                          <a:cs typeface="Arial"/>
                        </a:rPr>
                        <a:t>This is a high-level summary for illustrative purposes. Contact HPI to confirm all benefits.</a:t>
                      </a: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hMerge="1">
                  <a:txBody>
                    <a:bodyPr/>
                    <a:lstStyle/>
                    <a:p>
                      <a:pPr algn="ctr" fontAlgn="ctr"/>
                      <a:endParaRPr lang="en-US" sz="1300" b="0" i="0" u="none" strike="noStrike" dirty="0">
                        <a:solidFill>
                          <a:schemeClr val="tx1"/>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tc hMerge="1">
                  <a:txBody>
                    <a:bodyPr/>
                    <a:lstStyle/>
                    <a:p>
                      <a:endParaRPr lang="en-US"/>
                    </a:p>
                  </a:txBody>
                  <a:tcPr/>
                </a:tc>
                <a:tc>
                  <a:txBody>
                    <a:bodyPr/>
                    <a:lstStyle/>
                    <a:p>
                      <a:pPr algn="l" fontAlgn="ctr"/>
                      <a:endParaRPr lang="en-US" sz="1100" b="0" i="1" u="none" strike="noStrike" dirty="0">
                        <a:solidFill>
                          <a:schemeClr val="accent6">
                            <a:lumMod val="50000"/>
                          </a:schemeClr>
                        </a:solidFill>
                        <a:latin typeface="Arial"/>
                        <a:cs typeface="Arial"/>
                      </a:endParaRPr>
                    </a:p>
                  </a:txBody>
                  <a:tcPr marT="91440" marB="91440"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prstClr val="white"/>
                      </a:solidFill>
                      <a:prstDash val="solid"/>
                      <a:round/>
                      <a:headEnd type="none" w="med" len="med"/>
                      <a:tailEnd type="none" w="med" len="med"/>
                    </a:lnB>
                    <a:noFill/>
                  </a:tcPr>
                </a:tc>
                <a:extLst>
                  <a:ext uri="{0D108BD9-81ED-4DB2-BD59-A6C34878D82A}">
                    <a16:rowId xmlns:a16="http://schemas.microsoft.com/office/drawing/2014/main" val="1016502434"/>
                  </a:ext>
                </a:extLst>
              </a:tr>
            </a:tbl>
          </a:graphicData>
        </a:graphic>
      </p:graphicFrame>
    </p:spTree>
    <p:extLst>
      <p:ext uri="{BB962C8B-B14F-4D97-AF65-F5344CB8AC3E}">
        <p14:creationId xmlns:p14="http://schemas.microsoft.com/office/powerpoint/2010/main" val="207300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5551-35BB-AD49-94DB-2D10E2223F0C}"/>
              </a:ext>
            </a:extLst>
          </p:cNvPr>
          <p:cNvSpPr>
            <a:spLocks noGrp="1"/>
          </p:cNvSpPr>
          <p:nvPr>
            <p:ph type="title"/>
          </p:nvPr>
        </p:nvSpPr>
        <p:spPr/>
        <p:txBody>
          <a:bodyPr/>
          <a:lstStyle/>
          <a:p>
            <a:r>
              <a:rPr lang="en-US" dirty="0"/>
              <a:t>Comparing Plans</a:t>
            </a:r>
          </a:p>
        </p:txBody>
      </p:sp>
      <p:sp>
        <p:nvSpPr>
          <p:cNvPr id="3" name="Slide Number Placeholder 2">
            <a:extLst>
              <a:ext uri="{FF2B5EF4-FFF2-40B4-BE49-F238E27FC236}">
                <a16:creationId xmlns:a16="http://schemas.microsoft.com/office/drawing/2014/main" id="{253F6B0F-86EA-C24C-AC1A-F6D660959422}"/>
              </a:ext>
            </a:extLst>
          </p:cNvPr>
          <p:cNvSpPr>
            <a:spLocks noGrp="1"/>
          </p:cNvSpPr>
          <p:nvPr>
            <p:ph type="sldNum" sz="quarter" idx="10"/>
          </p:nvPr>
        </p:nvSpPr>
        <p:spPr/>
        <p:txBody>
          <a:bodyPr/>
          <a:lstStyle/>
          <a:p>
            <a:fld id="{E58ADEC3-0995-564F-BB65-635A8EDE9170}" type="slidenum">
              <a:rPr lang="en-US" smtClean="0"/>
              <a:pPr/>
              <a:t>8</a:t>
            </a:fld>
            <a:endParaRPr lang="en-US" dirty="0"/>
          </a:p>
        </p:txBody>
      </p:sp>
      <p:sp>
        <p:nvSpPr>
          <p:cNvPr id="4" name="Content Placeholder 3">
            <a:extLst>
              <a:ext uri="{FF2B5EF4-FFF2-40B4-BE49-F238E27FC236}">
                <a16:creationId xmlns:a16="http://schemas.microsoft.com/office/drawing/2014/main" id="{D5AAE973-C614-5B4E-AD92-07D06FA74FD9}"/>
              </a:ext>
            </a:extLst>
          </p:cNvPr>
          <p:cNvSpPr>
            <a:spLocks noGrp="1"/>
          </p:cNvSpPr>
          <p:nvPr>
            <p:ph sz="quarter" idx="11"/>
          </p:nvPr>
        </p:nvSpPr>
        <p:spPr>
          <a:xfrm>
            <a:off x="1590174" y="2322852"/>
            <a:ext cx="9240960" cy="2922248"/>
          </a:xfrm>
        </p:spPr>
        <p:txBody>
          <a:bodyPr>
            <a:normAutofit lnSpcReduction="10000"/>
          </a:bodyPr>
          <a:lstStyle/>
          <a:p>
            <a:r>
              <a:rPr lang="en-US" sz="2200" dirty="0"/>
              <a:t>No pre-existing condition limitations</a:t>
            </a:r>
          </a:p>
          <a:p>
            <a:r>
              <a:rPr lang="en-US" sz="2200" dirty="0"/>
              <a:t>Unlimited Lifetime Maximum</a:t>
            </a:r>
          </a:p>
          <a:p>
            <a:r>
              <a:rPr lang="en-US" sz="2200" dirty="0"/>
              <a:t>No referrals required for care</a:t>
            </a:r>
          </a:p>
          <a:p>
            <a:r>
              <a:rPr lang="en-US" sz="2200" dirty="0"/>
              <a:t>Preventative care covered at 100%</a:t>
            </a:r>
          </a:p>
          <a:p>
            <a:r>
              <a:rPr lang="en-US" sz="2200" dirty="0"/>
              <a:t>Same HPI nationwide provider network</a:t>
            </a:r>
          </a:p>
          <a:p>
            <a:r>
              <a:rPr lang="en-US" sz="2200" dirty="0"/>
              <a:t>Same services covered by each plan</a:t>
            </a:r>
          </a:p>
        </p:txBody>
      </p:sp>
      <p:sp>
        <p:nvSpPr>
          <p:cNvPr id="5" name="Text Placeholder 4">
            <a:extLst>
              <a:ext uri="{FF2B5EF4-FFF2-40B4-BE49-F238E27FC236}">
                <a16:creationId xmlns:a16="http://schemas.microsoft.com/office/drawing/2014/main" id="{BD42EA71-CF17-3849-B390-0166423E3058}"/>
              </a:ext>
            </a:extLst>
          </p:cNvPr>
          <p:cNvSpPr>
            <a:spLocks noGrp="1"/>
          </p:cNvSpPr>
          <p:nvPr>
            <p:ph type="body" sz="quarter" idx="12"/>
          </p:nvPr>
        </p:nvSpPr>
        <p:spPr>
          <a:xfrm>
            <a:off x="907592" y="1450749"/>
            <a:ext cx="9665963" cy="693817"/>
          </a:xfrm>
        </p:spPr>
        <p:txBody>
          <a:bodyPr/>
          <a:lstStyle/>
          <a:p>
            <a:r>
              <a:rPr lang="en-US" dirty="0"/>
              <a:t>How the plans are the same</a:t>
            </a:r>
          </a:p>
        </p:txBody>
      </p:sp>
    </p:spTree>
    <p:extLst>
      <p:ext uri="{BB962C8B-B14F-4D97-AF65-F5344CB8AC3E}">
        <p14:creationId xmlns:p14="http://schemas.microsoft.com/office/powerpoint/2010/main" val="69460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5551-35BB-AD49-94DB-2D10E2223F0C}"/>
              </a:ext>
            </a:extLst>
          </p:cNvPr>
          <p:cNvSpPr>
            <a:spLocks noGrp="1"/>
          </p:cNvSpPr>
          <p:nvPr>
            <p:ph type="title"/>
          </p:nvPr>
        </p:nvSpPr>
        <p:spPr/>
        <p:txBody>
          <a:bodyPr/>
          <a:lstStyle/>
          <a:p>
            <a:r>
              <a:rPr lang="en-US" dirty="0"/>
              <a:t>Comparing Plans</a:t>
            </a:r>
          </a:p>
        </p:txBody>
      </p:sp>
      <p:sp>
        <p:nvSpPr>
          <p:cNvPr id="3" name="Slide Number Placeholder 2">
            <a:extLst>
              <a:ext uri="{FF2B5EF4-FFF2-40B4-BE49-F238E27FC236}">
                <a16:creationId xmlns:a16="http://schemas.microsoft.com/office/drawing/2014/main" id="{253F6B0F-86EA-C24C-AC1A-F6D660959422}"/>
              </a:ext>
            </a:extLst>
          </p:cNvPr>
          <p:cNvSpPr>
            <a:spLocks noGrp="1"/>
          </p:cNvSpPr>
          <p:nvPr>
            <p:ph type="sldNum" sz="quarter" idx="10"/>
          </p:nvPr>
        </p:nvSpPr>
        <p:spPr/>
        <p:txBody>
          <a:bodyPr/>
          <a:lstStyle/>
          <a:p>
            <a:fld id="{E58ADEC3-0995-564F-BB65-635A8EDE9170}" type="slidenum">
              <a:rPr lang="en-US" smtClean="0"/>
              <a:pPr/>
              <a:t>9</a:t>
            </a:fld>
            <a:endParaRPr lang="en-US" dirty="0"/>
          </a:p>
        </p:txBody>
      </p:sp>
      <p:sp>
        <p:nvSpPr>
          <p:cNvPr id="4" name="Content Placeholder 3">
            <a:extLst>
              <a:ext uri="{FF2B5EF4-FFF2-40B4-BE49-F238E27FC236}">
                <a16:creationId xmlns:a16="http://schemas.microsoft.com/office/drawing/2014/main" id="{D5AAE973-C614-5B4E-AD92-07D06FA74FD9}"/>
              </a:ext>
            </a:extLst>
          </p:cNvPr>
          <p:cNvSpPr>
            <a:spLocks noGrp="1"/>
          </p:cNvSpPr>
          <p:nvPr>
            <p:ph sz="quarter" idx="11"/>
          </p:nvPr>
        </p:nvSpPr>
        <p:spPr>
          <a:xfrm>
            <a:off x="1590174" y="2322852"/>
            <a:ext cx="9240960" cy="2922248"/>
          </a:xfrm>
        </p:spPr>
        <p:txBody>
          <a:bodyPr>
            <a:normAutofit/>
          </a:bodyPr>
          <a:lstStyle/>
          <a:p>
            <a:r>
              <a:rPr lang="en-US" sz="2200" dirty="0"/>
              <a:t>Who pays when (when does a copay, deductible, or coinsurance apply?)</a:t>
            </a:r>
          </a:p>
          <a:p>
            <a:r>
              <a:rPr lang="en-US" sz="2200" dirty="0"/>
              <a:t>Out of Pocket Maximum (maximum exposure)</a:t>
            </a:r>
          </a:p>
          <a:p>
            <a:r>
              <a:rPr lang="en-US" sz="2200" dirty="0"/>
              <a:t>Out of pocket vs. out of paycheck</a:t>
            </a:r>
          </a:p>
          <a:p>
            <a:r>
              <a:rPr lang="en-US" sz="2200" dirty="0"/>
              <a:t>The Gold plan has a Health Reimbursement Account (HRA)</a:t>
            </a:r>
          </a:p>
          <a:p>
            <a:r>
              <a:rPr lang="en-US" sz="2200" dirty="0"/>
              <a:t>The Bronze plan is Health Savings Account (HSA)- eligible</a:t>
            </a:r>
          </a:p>
        </p:txBody>
      </p:sp>
      <p:sp>
        <p:nvSpPr>
          <p:cNvPr id="5" name="Text Placeholder 4">
            <a:extLst>
              <a:ext uri="{FF2B5EF4-FFF2-40B4-BE49-F238E27FC236}">
                <a16:creationId xmlns:a16="http://schemas.microsoft.com/office/drawing/2014/main" id="{BD42EA71-CF17-3849-B390-0166423E3058}"/>
              </a:ext>
            </a:extLst>
          </p:cNvPr>
          <p:cNvSpPr>
            <a:spLocks noGrp="1"/>
          </p:cNvSpPr>
          <p:nvPr>
            <p:ph type="body" sz="quarter" idx="12"/>
          </p:nvPr>
        </p:nvSpPr>
        <p:spPr>
          <a:xfrm>
            <a:off x="907592" y="1450749"/>
            <a:ext cx="9665963" cy="693817"/>
          </a:xfrm>
        </p:spPr>
        <p:txBody>
          <a:bodyPr/>
          <a:lstStyle/>
          <a:p>
            <a:r>
              <a:rPr lang="en-US" dirty="0"/>
              <a:t>How the plans are different</a:t>
            </a:r>
          </a:p>
        </p:txBody>
      </p:sp>
    </p:spTree>
    <p:extLst>
      <p:ext uri="{BB962C8B-B14F-4D97-AF65-F5344CB8AC3E}">
        <p14:creationId xmlns:p14="http://schemas.microsoft.com/office/powerpoint/2010/main" val="1798973474"/>
      </p:ext>
    </p:extLst>
  </p:cSld>
  <p:clrMapOvr>
    <a:masterClrMapping/>
  </p:clrMapOvr>
</p:sld>
</file>

<file path=ppt/theme/theme1.xml><?xml version="1.0" encoding="utf-8"?>
<a:theme xmlns:a="http://schemas.openxmlformats.org/drawingml/2006/main" name="Office Theme">
  <a:themeElements>
    <a:clrScheme name="Custom 135">
      <a:dk1>
        <a:srgbClr val="333333"/>
      </a:dk1>
      <a:lt1>
        <a:srgbClr val="FFFFFF"/>
      </a:lt1>
      <a:dk2>
        <a:srgbClr val="7DA1C3"/>
      </a:dk2>
      <a:lt2>
        <a:srgbClr val="C1C6C8"/>
      </a:lt2>
      <a:accent1>
        <a:srgbClr val="7F9C90"/>
      </a:accent1>
      <a:accent2>
        <a:srgbClr val="6F263C"/>
      </a:accent2>
      <a:accent3>
        <a:srgbClr val="005686"/>
      </a:accent3>
      <a:accent4>
        <a:srgbClr val="4F868E"/>
      </a:accent4>
      <a:accent5>
        <a:srgbClr val="D29F12"/>
      </a:accent5>
      <a:accent6>
        <a:srgbClr val="A2AAAD"/>
      </a:accent6>
      <a:hlink>
        <a:srgbClr val="4F868E"/>
      </a:hlink>
      <a:folHlink>
        <a:srgbClr val="4F868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10904</TotalTime>
  <Words>1797</Words>
  <Application>Microsoft Office PowerPoint</Application>
  <PresentationFormat>Widescreen</PresentationFormat>
  <Paragraphs>339</Paragraphs>
  <Slides>20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System Font Regular</vt:lpstr>
      <vt:lpstr>Wingdings</vt:lpstr>
      <vt:lpstr>Office Theme</vt:lpstr>
      <vt:lpstr>Understanding Your  Health Plan</vt:lpstr>
      <vt:lpstr>Health Plans, Inc. (HPI)</vt:lpstr>
      <vt:lpstr>Nationwide healthcare coverage</vt:lpstr>
      <vt:lpstr>Plan Benefit Highlights: Gold Plan - HRA </vt:lpstr>
      <vt:lpstr>Plan Benefit Highlights: Silver Plan </vt:lpstr>
      <vt:lpstr>Plan Benefit Highlights: Basic Plan </vt:lpstr>
      <vt:lpstr>Plan Benefit Highlights: Bronze Plan HDHP - HSA</vt:lpstr>
      <vt:lpstr>Comparing Plans</vt:lpstr>
      <vt:lpstr>Comparing Plans</vt:lpstr>
      <vt:lpstr>One Member ID Card for Medical and Prescription Services</vt:lpstr>
      <vt:lpstr>Programs for Your Health</vt:lpstr>
      <vt:lpstr>Get Help with Your Complex Condition</vt:lpstr>
      <vt:lpstr>Your Doctor On Demand Benefit</vt:lpstr>
      <vt:lpstr>Exclusive Discounts on Health-Related Products and Services</vt:lpstr>
      <vt:lpstr>COVID-19 Information</vt:lpstr>
      <vt:lpstr>Online Tools and Resources</vt:lpstr>
      <vt:lpstr>Manage Your Plan at Home or On the Go with My Plan</vt:lpstr>
      <vt:lpstr>Find Providers in Your Network</vt:lpstr>
      <vt:lpstr>Access Helpful Health and Wellness Resources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Brady, Jackie</cp:lastModifiedBy>
  <cp:revision>577</cp:revision>
  <cp:lastPrinted>2020-07-19T21:56:44Z</cp:lastPrinted>
  <dcterms:created xsi:type="dcterms:W3CDTF">2017-06-23T17:13:19Z</dcterms:created>
  <dcterms:modified xsi:type="dcterms:W3CDTF">2020-10-21T23:27:26Z</dcterms:modified>
</cp:coreProperties>
</file>