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3"/>
  </p:notesMasterIdLst>
  <p:handoutMasterIdLst>
    <p:handoutMasterId r:id="rId24"/>
  </p:handoutMasterIdLst>
  <p:sldIdLst>
    <p:sldId id="548" r:id="rId2"/>
    <p:sldId id="546" r:id="rId3"/>
    <p:sldId id="535" r:id="rId4"/>
    <p:sldId id="532" r:id="rId5"/>
    <p:sldId id="584" r:id="rId6"/>
    <p:sldId id="541" r:id="rId7"/>
    <p:sldId id="542" r:id="rId8"/>
    <p:sldId id="543" r:id="rId9"/>
    <p:sldId id="591" r:id="rId10"/>
    <p:sldId id="592" r:id="rId11"/>
    <p:sldId id="593" r:id="rId12"/>
    <p:sldId id="594" r:id="rId13"/>
    <p:sldId id="595" r:id="rId14"/>
    <p:sldId id="596" r:id="rId15"/>
    <p:sldId id="581" r:id="rId16"/>
    <p:sldId id="582" r:id="rId17"/>
    <p:sldId id="583" r:id="rId18"/>
    <p:sldId id="585" r:id="rId19"/>
    <p:sldId id="586" r:id="rId20"/>
    <p:sldId id="587" r:id="rId21"/>
    <p:sldId id="545" r:id="rId22"/>
  </p:sldIdLst>
  <p:sldSz cx="9144000" cy="6858000" type="screen4x3"/>
  <p:notesSz cx="7010400" cy="93726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uck Kramer" initials="CK"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2131"/>
    <a:srgbClr val="B7B49C"/>
    <a:srgbClr val="B6403D"/>
    <a:srgbClr val="FFFFFF"/>
    <a:srgbClr val="EB3B41"/>
    <a:srgbClr val="C94D4B"/>
    <a:srgbClr val="8E3737"/>
    <a:srgbClr val="6F2929"/>
    <a:srgbClr val="61201C"/>
    <a:srgbClr val="49191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8" autoAdjust="0"/>
    <p:restoredTop sz="95918" autoAdjust="0"/>
  </p:normalViewPr>
  <p:slideViewPr>
    <p:cSldViewPr snapToGrid="0" snapToObjects="1">
      <p:cViewPr varScale="1">
        <p:scale>
          <a:sx n="86" d="100"/>
          <a:sy n="86" d="100"/>
        </p:scale>
        <p:origin x="1542" y="108"/>
      </p:cViewPr>
      <p:guideLst>
        <p:guide orient="horz" pos="2161"/>
        <p:guide pos="2880"/>
      </p:guideLst>
    </p:cSldViewPr>
  </p:slideViewPr>
  <p:outlineViewPr>
    <p:cViewPr>
      <p:scale>
        <a:sx n="33" d="100"/>
        <a:sy n="33" d="100"/>
      </p:scale>
      <p:origin x="0" y="-4458"/>
    </p:cViewPr>
  </p:outlineViewPr>
  <p:notesTextViewPr>
    <p:cViewPr>
      <p:scale>
        <a:sx n="100" d="100"/>
        <a:sy n="100" d="100"/>
      </p:scale>
      <p:origin x="0" y="0"/>
    </p:cViewPr>
  </p:notesTextViewPr>
  <p:sorterViewPr>
    <p:cViewPr>
      <p:scale>
        <a:sx n="200" d="100"/>
        <a:sy n="200" d="100"/>
      </p:scale>
      <p:origin x="0" y="0"/>
    </p:cViewPr>
  </p:sorterViewPr>
  <p:notesViewPr>
    <p:cSldViewPr snapToGrid="0" snapToObjects="1">
      <p:cViewPr varScale="1">
        <p:scale>
          <a:sx n="79" d="100"/>
          <a:sy n="79" d="100"/>
        </p:scale>
        <p:origin x="3060"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8154" cy="468789"/>
          </a:xfrm>
          <a:prstGeom prst="rect">
            <a:avLst/>
          </a:prstGeom>
        </p:spPr>
        <p:txBody>
          <a:bodyPr vert="horz" lIns="90836" tIns="45418" rIns="90836" bIns="45418" rtlCol="0"/>
          <a:lstStyle>
            <a:lvl1pPr algn="l">
              <a:defRPr sz="1200"/>
            </a:lvl1pPr>
          </a:lstStyle>
          <a:p>
            <a:endParaRPr lang="en-US" dirty="0"/>
          </a:p>
        </p:txBody>
      </p:sp>
      <p:sp>
        <p:nvSpPr>
          <p:cNvPr id="3" name="Date Placeholder 2"/>
          <p:cNvSpPr>
            <a:spLocks noGrp="1"/>
          </p:cNvSpPr>
          <p:nvPr>
            <p:ph type="dt" sz="quarter" idx="1"/>
          </p:nvPr>
        </p:nvSpPr>
        <p:spPr>
          <a:xfrm>
            <a:off x="3970674" y="2"/>
            <a:ext cx="3038154" cy="468789"/>
          </a:xfrm>
          <a:prstGeom prst="rect">
            <a:avLst/>
          </a:prstGeom>
        </p:spPr>
        <p:txBody>
          <a:bodyPr vert="horz" lIns="90836" tIns="45418" rIns="90836" bIns="45418" rtlCol="0"/>
          <a:lstStyle>
            <a:lvl1pPr algn="r">
              <a:defRPr sz="1200"/>
            </a:lvl1pPr>
          </a:lstStyle>
          <a:p>
            <a:fld id="{956BE2EB-DB0A-604F-BA69-5F17073593F9}" type="datetimeFigureOut">
              <a:rPr lang="en-US" smtClean="0"/>
              <a:pPr/>
              <a:t>9/10/2020</a:t>
            </a:fld>
            <a:endParaRPr lang="en-US" dirty="0"/>
          </a:p>
        </p:txBody>
      </p:sp>
      <p:sp>
        <p:nvSpPr>
          <p:cNvPr id="4" name="Footer Placeholder 3"/>
          <p:cNvSpPr>
            <a:spLocks noGrp="1"/>
          </p:cNvSpPr>
          <p:nvPr>
            <p:ph type="ftr" sz="quarter" idx="2"/>
          </p:nvPr>
        </p:nvSpPr>
        <p:spPr>
          <a:xfrm>
            <a:off x="0" y="8902223"/>
            <a:ext cx="3038154" cy="468789"/>
          </a:xfrm>
          <a:prstGeom prst="rect">
            <a:avLst/>
          </a:prstGeom>
        </p:spPr>
        <p:txBody>
          <a:bodyPr vert="horz" lIns="90836" tIns="45418" rIns="90836" bIns="45418"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674" y="8902223"/>
            <a:ext cx="3038154" cy="468789"/>
          </a:xfrm>
          <a:prstGeom prst="rect">
            <a:avLst/>
          </a:prstGeom>
        </p:spPr>
        <p:txBody>
          <a:bodyPr vert="horz" lIns="90836" tIns="45418" rIns="90836" bIns="45418" rtlCol="0" anchor="b"/>
          <a:lstStyle>
            <a:lvl1pPr algn="r">
              <a:defRPr sz="1200"/>
            </a:lvl1pPr>
          </a:lstStyle>
          <a:p>
            <a:fld id="{C3B9CAA9-D244-554B-AB0A-9EFEB802E640}" type="slidenum">
              <a:rPr lang="en-US" smtClean="0"/>
              <a:pPr/>
              <a:t>‹#›</a:t>
            </a:fld>
            <a:endParaRPr lang="en-US" dirty="0"/>
          </a:p>
        </p:txBody>
      </p:sp>
    </p:spTree>
    <p:extLst>
      <p:ext uri="{BB962C8B-B14F-4D97-AF65-F5344CB8AC3E}">
        <p14:creationId xmlns:p14="http://schemas.microsoft.com/office/powerpoint/2010/main" val="179536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1" cy="468630"/>
          </a:xfrm>
          <a:prstGeom prst="rect">
            <a:avLst/>
          </a:prstGeom>
        </p:spPr>
        <p:txBody>
          <a:bodyPr vert="horz" lIns="93316" tIns="46658" rIns="93316" bIns="46658" rtlCol="0"/>
          <a:lstStyle>
            <a:lvl1pPr algn="l">
              <a:defRPr sz="1200"/>
            </a:lvl1pPr>
          </a:lstStyle>
          <a:p>
            <a:endParaRPr lang="en-US" dirty="0"/>
          </a:p>
        </p:txBody>
      </p:sp>
      <p:sp>
        <p:nvSpPr>
          <p:cNvPr id="3" name="Date Placeholder 2"/>
          <p:cNvSpPr>
            <a:spLocks noGrp="1"/>
          </p:cNvSpPr>
          <p:nvPr>
            <p:ph type="dt" idx="1"/>
          </p:nvPr>
        </p:nvSpPr>
        <p:spPr>
          <a:xfrm>
            <a:off x="3970938" y="1"/>
            <a:ext cx="3037841" cy="468630"/>
          </a:xfrm>
          <a:prstGeom prst="rect">
            <a:avLst/>
          </a:prstGeom>
        </p:spPr>
        <p:txBody>
          <a:bodyPr vert="horz" lIns="93316" tIns="46658" rIns="93316" bIns="46658" rtlCol="0"/>
          <a:lstStyle>
            <a:lvl1pPr algn="r">
              <a:defRPr sz="1200"/>
            </a:lvl1pPr>
          </a:lstStyle>
          <a:p>
            <a:fld id="{1FC2CF9E-7471-DB4D-B342-68EB994C4652}" type="datetimeFigureOut">
              <a:rPr lang="en-US" smtClean="0"/>
              <a:pPr/>
              <a:t>9/10/2020</a:t>
            </a:fld>
            <a:endParaRPr lang="en-US" dirty="0"/>
          </a:p>
        </p:txBody>
      </p:sp>
      <p:sp>
        <p:nvSpPr>
          <p:cNvPr id="4" name="Slide Image Placeholder 3"/>
          <p:cNvSpPr>
            <a:spLocks noGrp="1" noRot="1" noChangeAspect="1"/>
          </p:cNvSpPr>
          <p:nvPr>
            <p:ph type="sldImg" idx="2"/>
          </p:nvPr>
        </p:nvSpPr>
        <p:spPr>
          <a:xfrm>
            <a:off x="1162050" y="701675"/>
            <a:ext cx="4686300" cy="3516313"/>
          </a:xfrm>
          <a:prstGeom prst="rect">
            <a:avLst/>
          </a:prstGeom>
          <a:noFill/>
          <a:ln w="12700">
            <a:solidFill>
              <a:prstClr val="black"/>
            </a:solidFill>
          </a:ln>
        </p:spPr>
        <p:txBody>
          <a:bodyPr vert="horz" lIns="93316" tIns="46658" rIns="93316" bIns="46658" rtlCol="0" anchor="ctr"/>
          <a:lstStyle/>
          <a:p>
            <a:endParaRPr lang="en-US" dirty="0"/>
          </a:p>
        </p:txBody>
      </p:sp>
      <p:sp>
        <p:nvSpPr>
          <p:cNvPr id="5" name="Notes Placeholder 4"/>
          <p:cNvSpPr>
            <a:spLocks noGrp="1"/>
          </p:cNvSpPr>
          <p:nvPr>
            <p:ph type="body" sz="quarter" idx="3"/>
          </p:nvPr>
        </p:nvSpPr>
        <p:spPr>
          <a:xfrm>
            <a:off x="701040" y="4451986"/>
            <a:ext cx="5608320" cy="4217670"/>
          </a:xfrm>
          <a:prstGeom prst="rect">
            <a:avLst/>
          </a:prstGeom>
        </p:spPr>
        <p:txBody>
          <a:bodyPr vert="horz" lIns="93316" tIns="46658" rIns="93316" bIns="4665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02343"/>
            <a:ext cx="3037841" cy="468630"/>
          </a:xfrm>
          <a:prstGeom prst="rect">
            <a:avLst/>
          </a:prstGeom>
        </p:spPr>
        <p:txBody>
          <a:bodyPr vert="horz" lIns="93316" tIns="46658" rIns="93316" bIns="4665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902343"/>
            <a:ext cx="3037841" cy="468630"/>
          </a:xfrm>
          <a:prstGeom prst="rect">
            <a:avLst/>
          </a:prstGeom>
        </p:spPr>
        <p:txBody>
          <a:bodyPr vert="horz" lIns="93316" tIns="46658" rIns="93316" bIns="46658" rtlCol="0" anchor="b"/>
          <a:lstStyle>
            <a:lvl1pPr algn="r">
              <a:defRPr sz="1200"/>
            </a:lvl1pPr>
          </a:lstStyle>
          <a:p>
            <a:fld id="{3521B8B8-FE74-4944-9680-A515DDCE2CA0}" type="slidenum">
              <a:rPr lang="en-US" smtClean="0"/>
              <a:pPr/>
              <a:t>‹#›</a:t>
            </a:fld>
            <a:endParaRPr lang="en-US" dirty="0"/>
          </a:p>
        </p:txBody>
      </p:sp>
    </p:spTree>
    <p:extLst>
      <p:ext uri="{BB962C8B-B14F-4D97-AF65-F5344CB8AC3E}">
        <p14:creationId xmlns:p14="http://schemas.microsoft.com/office/powerpoint/2010/main" val="39231121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9825" y="708025"/>
            <a:ext cx="4718050" cy="3538538"/>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F2AD81D-578E-42CB-9B1B-B68277304A95}" type="slidenum">
              <a:rPr lang="en-US" smtClean="0"/>
              <a:pPr/>
              <a:t>1</a:t>
            </a:fld>
            <a:endParaRPr lang="en-US" dirty="0"/>
          </a:p>
        </p:txBody>
      </p:sp>
    </p:spTree>
    <p:extLst>
      <p:ext uri="{BB962C8B-B14F-4D97-AF65-F5344CB8AC3E}">
        <p14:creationId xmlns:p14="http://schemas.microsoft.com/office/powerpoint/2010/main" val="687543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521B8B8-FE74-4944-9680-A515DDCE2CA0}" type="slidenum">
              <a:rPr lang="en-US" smtClean="0"/>
              <a:pPr/>
              <a:t>2</a:t>
            </a:fld>
            <a:endParaRPr lang="en-US" dirty="0"/>
          </a:p>
        </p:txBody>
      </p:sp>
    </p:spTree>
    <p:extLst>
      <p:ext uri="{BB962C8B-B14F-4D97-AF65-F5344CB8AC3E}">
        <p14:creationId xmlns:p14="http://schemas.microsoft.com/office/powerpoint/2010/main" val="2038255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slide to select Options</a:t>
            </a:r>
            <a:r>
              <a:rPr lang="en-US" baseline="0" dirty="0"/>
              <a:t> PPO or Choice Plus for the </a:t>
            </a:r>
            <a:r>
              <a:rPr lang="en-US" baseline="0" dirty="0" err="1"/>
              <a:t>UnitedHealthcare</a:t>
            </a:r>
            <a:r>
              <a:rPr lang="en-US" baseline="0" dirty="0"/>
              <a:t> network</a:t>
            </a:r>
            <a:endParaRPr lang="en-US" dirty="0"/>
          </a:p>
        </p:txBody>
      </p:sp>
      <p:sp>
        <p:nvSpPr>
          <p:cNvPr id="4" name="Slide Number Placeholder 3"/>
          <p:cNvSpPr>
            <a:spLocks noGrp="1"/>
          </p:cNvSpPr>
          <p:nvPr>
            <p:ph type="sldNum" sz="quarter" idx="10"/>
          </p:nvPr>
        </p:nvSpPr>
        <p:spPr/>
        <p:txBody>
          <a:bodyPr/>
          <a:lstStyle/>
          <a:p>
            <a:fld id="{CF0F2D45-C653-41DB-97D6-F3A694E4D5B5}" type="slidenum">
              <a:rPr lang="en-US" smtClean="0"/>
              <a:pPr/>
              <a:t>3</a:t>
            </a:fld>
            <a:endParaRPr lang="en-US"/>
          </a:p>
        </p:txBody>
      </p:sp>
    </p:spTree>
    <p:extLst>
      <p:ext uri="{BB962C8B-B14F-4D97-AF65-F5344CB8AC3E}">
        <p14:creationId xmlns:p14="http://schemas.microsoft.com/office/powerpoint/2010/main" val="239155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HPHC Primary</a:t>
            </a:r>
          </a:p>
        </p:txBody>
      </p:sp>
      <p:sp>
        <p:nvSpPr>
          <p:cNvPr id="4" name="Slide Number Placeholder 3"/>
          <p:cNvSpPr>
            <a:spLocks noGrp="1"/>
          </p:cNvSpPr>
          <p:nvPr>
            <p:ph type="sldNum" sz="quarter" idx="10"/>
          </p:nvPr>
        </p:nvSpPr>
        <p:spPr/>
        <p:txBody>
          <a:bodyPr/>
          <a:lstStyle/>
          <a:p>
            <a:fld id="{CF0F2D45-C653-41DB-97D6-F3A694E4D5B5}" type="slidenum">
              <a:rPr lang="en-US" smtClean="0"/>
              <a:pPr/>
              <a:t>5</a:t>
            </a:fld>
            <a:endParaRPr lang="en-US"/>
          </a:p>
        </p:txBody>
      </p:sp>
    </p:spTree>
    <p:extLst>
      <p:ext uri="{BB962C8B-B14F-4D97-AF65-F5344CB8AC3E}">
        <p14:creationId xmlns:p14="http://schemas.microsoft.com/office/powerpoint/2010/main" val="855991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Edit the slide to select Options</a:t>
            </a:r>
            <a:r>
              <a:rPr lang="en-US" baseline="0" dirty="0"/>
              <a:t> PPO or Choice Plus for the </a:t>
            </a:r>
            <a:r>
              <a:rPr lang="en-US" baseline="0" dirty="0" err="1"/>
              <a:t>UnitedHealthcare</a:t>
            </a:r>
            <a:r>
              <a:rPr lang="en-US" baseline="0" dirty="0"/>
              <a:t> network</a:t>
            </a:r>
            <a:endParaRPr lang="en-US" dirty="0"/>
          </a:p>
        </p:txBody>
      </p:sp>
      <p:sp>
        <p:nvSpPr>
          <p:cNvPr id="4" name="Slide Number Placeholder 3"/>
          <p:cNvSpPr>
            <a:spLocks noGrp="1"/>
          </p:cNvSpPr>
          <p:nvPr>
            <p:ph type="sldNum" sz="quarter" idx="10"/>
          </p:nvPr>
        </p:nvSpPr>
        <p:spPr/>
        <p:txBody>
          <a:bodyPr/>
          <a:lstStyle/>
          <a:p>
            <a:fld id="{CF0F2D45-C653-41DB-97D6-F3A694E4D5B5}" type="slidenum">
              <a:rPr lang="en-US" smtClean="0"/>
              <a:pPr/>
              <a:t>8</a:t>
            </a:fld>
            <a:endParaRPr lang="en-US"/>
          </a:p>
        </p:txBody>
      </p:sp>
    </p:spTree>
    <p:extLst>
      <p:ext uri="{BB962C8B-B14F-4D97-AF65-F5344CB8AC3E}">
        <p14:creationId xmlns:p14="http://schemas.microsoft.com/office/powerpoint/2010/main" val="884290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9" name="Google Shape;12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1400"/>
              <a:buNone/>
            </a:pPr>
            <a:r>
              <a:rPr lang="en-US"/>
              <a:t>Here are some of the top conditions we treat with UC, BH and everyday care</a:t>
            </a:r>
            <a:endParaRPr/>
          </a:p>
          <a:p>
            <a:pPr marL="0" lvl="0" indent="0" algn="l" rtl="0">
              <a:lnSpc>
                <a:spcPct val="117999"/>
              </a:lnSpc>
              <a:spcBef>
                <a:spcPts val="0"/>
              </a:spcBef>
              <a:spcAft>
                <a:spcPts val="0"/>
              </a:spcAft>
              <a:buSzPts val="1400"/>
              <a:buNone/>
            </a:pPr>
            <a:endParaRPr/>
          </a:p>
          <a:p>
            <a:pPr marL="0" lvl="0" indent="0" algn="l" rtl="0">
              <a:lnSpc>
                <a:spcPct val="117999"/>
              </a:lnSpc>
              <a:spcBef>
                <a:spcPts val="0"/>
              </a:spcBef>
              <a:spcAft>
                <a:spcPts val="0"/>
              </a:spcAft>
              <a:buSzPts val="1400"/>
              <a:buNone/>
            </a:pPr>
            <a:endParaRPr/>
          </a:p>
        </p:txBody>
      </p:sp>
    </p:spTree>
    <p:extLst>
      <p:ext uri="{BB962C8B-B14F-4D97-AF65-F5344CB8AC3E}">
        <p14:creationId xmlns:p14="http://schemas.microsoft.com/office/powerpoint/2010/main" val="2760063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0" name="Google Shape;14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7999"/>
              </a:lnSpc>
              <a:spcBef>
                <a:spcPts val="0"/>
              </a:spcBef>
              <a:spcAft>
                <a:spcPts val="0"/>
              </a:spcAft>
              <a:buSzPts val="1400"/>
              <a:buNone/>
            </a:pPr>
            <a:r>
              <a:rPr lang="en-US"/>
              <a:t>How do you access DOD?  There are several ways to access our services.  First we ask that you register by creating an account, then you are ready to see a provider when you need them. You can download the DOD app free on your mobile device through the App Store or Google Play. Using Google Chrome, you can also access Health Plan, Inc’s landing page noted here to both register for an account and see a doctor.</a:t>
            </a:r>
            <a:endParaRPr/>
          </a:p>
        </p:txBody>
      </p:sp>
    </p:spTree>
    <p:extLst>
      <p:ext uri="{BB962C8B-B14F-4D97-AF65-F5344CB8AC3E}">
        <p14:creationId xmlns:p14="http://schemas.microsoft.com/office/powerpoint/2010/main" val="752687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p:cNvSpPr>
            <a:spLocks noGrp="1"/>
          </p:cNvSpPr>
          <p:nvPr>
            <p:ph type="ctrTitle"/>
          </p:nvPr>
        </p:nvSpPr>
        <p:spPr>
          <a:xfrm>
            <a:off x="685800" y="1395417"/>
            <a:ext cx="7772400" cy="1470025"/>
          </a:xfrm>
          <a:prstGeom prst="rect">
            <a:avLst/>
          </a:prstGeom>
        </p:spPr>
        <p:txBody>
          <a:bodyPr anchor="b"/>
          <a:lstStyle>
            <a:lvl1pPr>
              <a:defRPr b="1">
                <a:solidFill>
                  <a:srgbClr val="E22131"/>
                </a:solidFill>
                <a:latin typeface="Arial Narrow"/>
                <a:cs typeface="Arial Narrow"/>
              </a:defRPr>
            </a:lvl1pPr>
          </a:lstStyle>
          <a:p>
            <a:r>
              <a:rPr lang="en-US" dirty="0"/>
              <a:t>Click to edit Master title style</a:t>
            </a:r>
          </a:p>
        </p:txBody>
      </p:sp>
      <p:sp>
        <p:nvSpPr>
          <p:cNvPr id="8" name="Subtitle 2"/>
          <p:cNvSpPr>
            <a:spLocks noGrp="1"/>
          </p:cNvSpPr>
          <p:nvPr>
            <p:ph type="subTitle" idx="1"/>
          </p:nvPr>
        </p:nvSpPr>
        <p:spPr>
          <a:xfrm>
            <a:off x="1371600" y="2870865"/>
            <a:ext cx="6400800" cy="1752600"/>
          </a:xfrm>
          <a:prstGeom prst="rect">
            <a:avLst/>
          </a:prstGeom>
        </p:spPr>
        <p:txBody>
          <a:bodyPr/>
          <a:lstStyle>
            <a:lvl1pPr marL="0" indent="0" algn="ctr">
              <a:buNone/>
              <a:defRPr>
                <a:solidFill>
                  <a:schemeClr val="tx1">
                    <a:lumMod val="65000"/>
                    <a:lumOff val="3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2441132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41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457200" y="942776"/>
            <a:ext cx="8229600" cy="639762"/>
          </a:xfrm>
          <a:prstGeom prst="rect">
            <a:avLst/>
          </a:prstGeom>
        </p:spPr>
        <p:txBody>
          <a:bodyPr tIns="27432" bIns="27432" anchor="t" anchorCtr="0">
            <a:noAutofit/>
          </a:bodyPr>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7" name="Title 6"/>
          <p:cNvSpPr>
            <a:spLocks noGrp="1"/>
          </p:cNvSpPr>
          <p:nvPr>
            <p:ph type="title"/>
          </p:nvPr>
        </p:nvSpPr>
        <p:spPr>
          <a:xfrm>
            <a:off x="1182608" y="2"/>
            <a:ext cx="7820636" cy="1342888"/>
          </a:xfrm>
          <a:prstGeom prst="rect">
            <a:avLst/>
          </a:prstGeom>
        </p:spPr>
        <p:txBody>
          <a:bodyPr/>
          <a:lstStyle/>
          <a:p>
            <a:r>
              <a:rPr lang="en-US" dirty="0"/>
              <a:t>Click to edit Master title style</a:t>
            </a:r>
          </a:p>
        </p:txBody>
      </p:sp>
      <p:sp>
        <p:nvSpPr>
          <p:cNvPr id="6" name="Content Placeholder 5"/>
          <p:cNvSpPr>
            <a:spLocks noGrp="1"/>
          </p:cNvSpPr>
          <p:nvPr>
            <p:ph sz="quarter" idx="11"/>
          </p:nvPr>
        </p:nvSpPr>
        <p:spPr>
          <a:xfrm>
            <a:off x="457200" y="1697392"/>
            <a:ext cx="8229600" cy="4208479"/>
          </a:xfrm>
          <a:prstGeom prst="rect">
            <a:avLst/>
          </a:prstGeom>
        </p:spPr>
        <p:txBody>
          <a:bodyPr>
            <a:normAutofit/>
          </a:bodyPr>
          <a:lstStyle>
            <a:lvl4pPr>
              <a:defRPr sz="1300"/>
            </a:lvl4pPr>
            <a:lvl5pPr>
              <a:defRPr sz="1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73997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61193" y="2867256"/>
            <a:ext cx="7983274"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Tree>
    <p:extLst>
      <p:ext uri="{BB962C8B-B14F-4D97-AF65-F5344CB8AC3E}">
        <p14:creationId xmlns:p14="http://schemas.microsoft.com/office/powerpoint/2010/main" val="13644404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
        <p:nvSpPr>
          <p:cNvPr id="7" name="Title Placeholder 1"/>
          <p:cNvSpPr>
            <a:spLocks noGrp="1"/>
          </p:cNvSpPr>
          <p:nvPr>
            <p:ph type="title"/>
          </p:nvPr>
        </p:nvSpPr>
        <p:spPr>
          <a:xfrm>
            <a:off x="661193" y="2867256"/>
            <a:ext cx="7983274" cy="1143000"/>
          </a:xfrm>
          <a:prstGeom prst="rect">
            <a:avLst/>
          </a:prstGeom>
        </p:spPr>
        <p:txBody>
          <a:bodyPr vert="horz" lIns="91440" tIns="45720" rIns="91440" bIns="45720" rtlCol="0" anchor="ctr">
            <a:normAutofit/>
          </a:bodyPr>
          <a:lstStyle>
            <a:lvl1pPr algn="l">
              <a:defRPr/>
            </a:lvl1pPr>
          </a:lstStyle>
          <a:p>
            <a:r>
              <a:rPr lang="en-US" dirty="0"/>
              <a:t>Click to edit Master title style</a:t>
            </a:r>
          </a:p>
        </p:txBody>
      </p:sp>
    </p:spTree>
    <p:extLst>
      <p:ext uri="{BB962C8B-B14F-4D97-AF65-F5344CB8AC3E}">
        <p14:creationId xmlns:p14="http://schemas.microsoft.com/office/powerpoint/2010/main" val="2016984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p:cSld name="Title and body">
    <p:spTree>
      <p:nvGrpSpPr>
        <p:cNvPr id="1" name="Shape 17"/>
        <p:cNvGrpSpPr/>
        <p:nvPr/>
      </p:nvGrpSpPr>
      <p:grpSpPr>
        <a:xfrm>
          <a:off x="0" y="0"/>
          <a:ext cx="0" cy="0"/>
          <a:chOff x="0" y="0"/>
          <a:chExt cx="0" cy="0"/>
        </a:xfrm>
      </p:grpSpPr>
      <p:sp>
        <p:nvSpPr>
          <p:cNvPr id="18" name="Google Shape;18;p23"/>
          <p:cNvSpPr txBox="1">
            <a:spLocks noGrp="1"/>
          </p:cNvSpPr>
          <p:nvPr>
            <p:ph type="title"/>
          </p:nvPr>
        </p:nvSpPr>
        <p:spPr>
          <a:xfrm>
            <a:off x="311700" y="593367"/>
            <a:ext cx="8520601" cy="763601"/>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rgbClr val="000000"/>
              </a:buClr>
              <a:buSzPts val="7400"/>
              <a:buFont typeface="Arial"/>
              <a:buNone/>
              <a:defRPr sz="2775"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9" name="Google Shape;19;p23"/>
          <p:cNvSpPr txBox="1">
            <a:spLocks noGrp="1"/>
          </p:cNvSpPr>
          <p:nvPr>
            <p:ph type="body" idx="1"/>
          </p:nvPr>
        </p:nvSpPr>
        <p:spPr>
          <a:xfrm>
            <a:off x="311700" y="1536633"/>
            <a:ext cx="8520601" cy="4555201"/>
          </a:xfrm>
          <a:prstGeom prst="rect">
            <a:avLst/>
          </a:prstGeom>
          <a:noFill/>
          <a:ln>
            <a:noFill/>
          </a:ln>
        </p:spPr>
        <p:txBody>
          <a:bodyPr spcFirstLastPara="1" wrap="square" lIns="91425" tIns="91425" rIns="91425" bIns="91425" anchor="t" anchorCtr="0">
            <a:noAutofit/>
          </a:bodyPr>
          <a:lstStyle>
            <a:lvl1pPr marL="171450" marR="0" lvl="0" indent="-85725" algn="l">
              <a:lnSpc>
                <a:spcPct val="115000"/>
              </a:lnSpc>
              <a:spcBef>
                <a:spcPts val="1575"/>
              </a:spcBef>
              <a:spcAft>
                <a:spcPts val="0"/>
              </a:spcAft>
              <a:buClr>
                <a:srgbClr val="595959"/>
              </a:buClr>
              <a:buSzPts val="4800"/>
              <a:buFont typeface="Arial"/>
              <a:buNone/>
              <a:defRPr sz="1800" b="0" i="0" u="none" strike="noStrike" cap="none">
                <a:solidFill>
                  <a:srgbClr val="595959"/>
                </a:solidFill>
                <a:latin typeface="Arial"/>
                <a:ea typeface="Arial"/>
                <a:cs typeface="Arial"/>
                <a:sym typeface="Arial"/>
              </a:defRPr>
            </a:lvl1pPr>
            <a:lvl2pPr marL="342900" marR="0" lvl="1" indent="-85725" algn="l">
              <a:lnSpc>
                <a:spcPct val="115000"/>
              </a:lnSpc>
              <a:spcBef>
                <a:spcPts val="1575"/>
              </a:spcBef>
              <a:spcAft>
                <a:spcPts val="0"/>
              </a:spcAft>
              <a:buClr>
                <a:srgbClr val="595959"/>
              </a:buClr>
              <a:buSzPts val="4800"/>
              <a:buFont typeface="Arial"/>
              <a:buNone/>
              <a:defRPr sz="1800" b="0" i="0" u="none" strike="noStrike" cap="none">
                <a:solidFill>
                  <a:srgbClr val="595959"/>
                </a:solidFill>
                <a:latin typeface="Arial"/>
                <a:ea typeface="Arial"/>
                <a:cs typeface="Arial"/>
                <a:sym typeface="Arial"/>
              </a:defRPr>
            </a:lvl2pPr>
            <a:lvl3pPr marL="514350" marR="0" lvl="2" indent="-85725" algn="l">
              <a:lnSpc>
                <a:spcPct val="115000"/>
              </a:lnSpc>
              <a:spcBef>
                <a:spcPts val="1575"/>
              </a:spcBef>
              <a:spcAft>
                <a:spcPts val="0"/>
              </a:spcAft>
              <a:buClr>
                <a:srgbClr val="595959"/>
              </a:buClr>
              <a:buSzPts val="4800"/>
              <a:buFont typeface="Arial"/>
              <a:buNone/>
              <a:defRPr sz="1800" b="0" i="0" u="none" strike="noStrike" cap="none">
                <a:solidFill>
                  <a:srgbClr val="595959"/>
                </a:solidFill>
                <a:latin typeface="Arial"/>
                <a:ea typeface="Arial"/>
                <a:cs typeface="Arial"/>
                <a:sym typeface="Arial"/>
              </a:defRPr>
            </a:lvl3pPr>
            <a:lvl4pPr marL="685800" marR="0" lvl="3" indent="-85725" algn="l">
              <a:lnSpc>
                <a:spcPct val="115000"/>
              </a:lnSpc>
              <a:spcBef>
                <a:spcPts val="1575"/>
              </a:spcBef>
              <a:spcAft>
                <a:spcPts val="0"/>
              </a:spcAft>
              <a:buClr>
                <a:srgbClr val="595959"/>
              </a:buClr>
              <a:buSzPts val="4800"/>
              <a:buFont typeface="Arial"/>
              <a:buNone/>
              <a:defRPr sz="1800" b="0" i="0" u="none" strike="noStrike" cap="none">
                <a:solidFill>
                  <a:srgbClr val="595959"/>
                </a:solidFill>
                <a:latin typeface="Arial"/>
                <a:ea typeface="Arial"/>
                <a:cs typeface="Arial"/>
                <a:sym typeface="Arial"/>
              </a:defRPr>
            </a:lvl4pPr>
            <a:lvl5pPr marL="857250" marR="0" lvl="4" indent="-85725" algn="l">
              <a:lnSpc>
                <a:spcPct val="115000"/>
              </a:lnSpc>
              <a:spcBef>
                <a:spcPts val="1575"/>
              </a:spcBef>
              <a:spcAft>
                <a:spcPts val="0"/>
              </a:spcAft>
              <a:buClr>
                <a:srgbClr val="595959"/>
              </a:buClr>
              <a:buSzPts val="4800"/>
              <a:buFont typeface="Arial"/>
              <a:buNone/>
              <a:defRPr sz="1800" b="0" i="0" u="none" strike="noStrike" cap="none">
                <a:solidFill>
                  <a:srgbClr val="595959"/>
                </a:solidFill>
                <a:latin typeface="Arial"/>
                <a:ea typeface="Arial"/>
                <a:cs typeface="Arial"/>
                <a:sym typeface="Arial"/>
              </a:defRPr>
            </a:lvl5pPr>
            <a:lvl6pPr marL="1028700" marR="0" lvl="5" indent="-240506" algn="l">
              <a:lnSpc>
                <a:spcPct val="100000"/>
              </a:lnSpc>
              <a:spcBef>
                <a:spcPts val="2213"/>
              </a:spcBef>
              <a:spcAft>
                <a:spcPts val="0"/>
              </a:spcAft>
              <a:buClr>
                <a:srgbClr val="000000"/>
              </a:buClr>
              <a:buSzPts val="6500"/>
              <a:buFont typeface="Helvetica Neue"/>
              <a:buChar char="•"/>
              <a:defRPr sz="1950" b="0" i="0" u="none" strike="noStrike" cap="none">
                <a:solidFill>
                  <a:srgbClr val="000000"/>
                </a:solidFill>
                <a:latin typeface="Helvetica Neue"/>
                <a:ea typeface="Helvetica Neue"/>
                <a:cs typeface="Helvetica Neue"/>
                <a:sym typeface="Helvetica Neue"/>
              </a:defRPr>
            </a:lvl6pPr>
            <a:lvl7pPr marL="1200150" marR="0" lvl="6" indent="-240506" algn="l">
              <a:lnSpc>
                <a:spcPct val="100000"/>
              </a:lnSpc>
              <a:spcBef>
                <a:spcPts val="2213"/>
              </a:spcBef>
              <a:spcAft>
                <a:spcPts val="0"/>
              </a:spcAft>
              <a:buClr>
                <a:srgbClr val="000000"/>
              </a:buClr>
              <a:buSzPts val="6500"/>
              <a:buFont typeface="Helvetica Neue"/>
              <a:buChar char="•"/>
              <a:defRPr sz="1950" b="0" i="0" u="none" strike="noStrike" cap="none">
                <a:solidFill>
                  <a:srgbClr val="000000"/>
                </a:solidFill>
                <a:latin typeface="Helvetica Neue"/>
                <a:ea typeface="Helvetica Neue"/>
                <a:cs typeface="Helvetica Neue"/>
                <a:sym typeface="Helvetica Neue"/>
              </a:defRPr>
            </a:lvl7pPr>
            <a:lvl8pPr marL="1371600" marR="0" lvl="7" indent="-240506" algn="l">
              <a:lnSpc>
                <a:spcPct val="100000"/>
              </a:lnSpc>
              <a:spcBef>
                <a:spcPts val="2213"/>
              </a:spcBef>
              <a:spcAft>
                <a:spcPts val="0"/>
              </a:spcAft>
              <a:buClr>
                <a:srgbClr val="000000"/>
              </a:buClr>
              <a:buSzPts val="6500"/>
              <a:buFont typeface="Helvetica Neue"/>
              <a:buChar char="•"/>
              <a:defRPr sz="1950" b="0" i="0" u="none" strike="noStrike" cap="none">
                <a:solidFill>
                  <a:srgbClr val="000000"/>
                </a:solidFill>
                <a:latin typeface="Helvetica Neue"/>
                <a:ea typeface="Helvetica Neue"/>
                <a:cs typeface="Helvetica Neue"/>
                <a:sym typeface="Helvetica Neue"/>
              </a:defRPr>
            </a:lvl8pPr>
            <a:lvl9pPr marL="1543050" marR="0" lvl="8" indent="-240506" algn="l">
              <a:lnSpc>
                <a:spcPct val="100000"/>
              </a:lnSpc>
              <a:spcBef>
                <a:spcPts val="2213"/>
              </a:spcBef>
              <a:spcAft>
                <a:spcPts val="0"/>
              </a:spcAft>
              <a:buClr>
                <a:srgbClr val="000000"/>
              </a:buClr>
              <a:buSzPts val="6500"/>
              <a:buFont typeface="Helvetica Neue"/>
              <a:buChar char="•"/>
              <a:defRPr sz="1950" b="0" i="0" u="none" strike="noStrike" cap="none">
                <a:solidFill>
                  <a:srgbClr val="000000"/>
                </a:solidFill>
                <a:latin typeface="Helvetica Neue"/>
                <a:ea typeface="Helvetica Neue"/>
                <a:cs typeface="Helvetica Neue"/>
                <a:sym typeface="Helvetica Neue"/>
              </a:defRPr>
            </a:lvl9pPr>
          </a:lstStyle>
          <a:p>
            <a:endParaRPr/>
          </a:p>
        </p:txBody>
      </p:sp>
      <p:sp>
        <p:nvSpPr>
          <p:cNvPr id="20" name="Google Shape;20;p23"/>
          <p:cNvSpPr txBox="1">
            <a:spLocks noGrp="1"/>
          </p:cNvSpPr>
          <p:nvPr>
            <p:ph type="sldNum" idx="12"/>
          </p:nvPr>
        </p:nvSpPr>
        <p:spPr>
          <a:xfrm>
            <a:off x="8695814" y="6262397"/>
            <a:ext cx="325344" cy="435249"/>
          </a:xfrm>
          <a:prstGeom prst="rect">
            <a:avLst/>
          </a:prstGeom>
          <a:noFill/>
          <a:ln>
            <a:noFill/>
          </a:ln>
        </p:spPr>
        <p:txBody>
          <a:bodyPr spcFirstLastPara="1" wrap="square" lIns="243775" tIns="243775" rIns="243775" bIns="243775" anchor="ctr" anchorCtr="0">
            <a:noAutofit/>
          </a:bodyPr>
          <a:lstStyle>
            <a:lvl1pPr marL="0" marR="0" lvl="0" indent="0" algn="r">
              <a:lnSpc>
                <a:spcPct val="100000"/>
              </a:lnSpc>
              <a:spcBef>
                <a:spcPts val="0"/>
              </a:spcBef>
              <a:spcAft>
                <a:spcPts val="0"/>
              </a:spcAft>
              <a:buClr>
                <a:srgbClr val="595959"/>
              </a:buClr>
              <a:buSzPts val="2600"/>
              <a:buFont typeface="Arial"/>
              <a:buNone/>
              <a:defRPr sz="975" b="0" i="0" u="none" strike="noStrike" cap="none">
                <a:solidFill>
                  <a:srgbClr val="595959"/>
                </a:solidFill>
                <a:latin typeface="Arial"/>
                <a:ea typeface="Arial"/>
                <a:cs typeface="Arial"/>
                <a:sym typeface="Arial"/>
              </a:defRPr>
            </a:lvl1pPr>
            <a:lvl2pPr marL="0" marR="0" lvl="1" indent="0" algn="r">
              <a:lnSpc>
                <a:spcPct val="100000"/>
              </a:lnSpc>
              <a:spcBef>
                <a:spcPts val="0"/>
              </a:spcBef>
              <a:spcAft>
                <a:spcPts val="0"/>
              </a:spcAft>
              <a:buClr>
                <a:srgbClr val="595959"/>
              </a:buClr>
              <a:buSzPts val="2600"/>
              <a:buFont typeface="Arial"/>
              <a:buNone/>
              <a:defRPr sz="975" b="0" i="0" u="none" strike="noStrike" cap="none">
                <a:solidFill>
                  <a:srgbClr val="595959"/>
                </a:solidFill>
                <a:latin typeface="Arial"/>
                <a:ea typeface="Arial"/>
                <a:cs typeface="Arial"/>
                <a:sym typeface="Arial"/>
              </a:defRPr>
            </a:lvl2pPr>
            <a:lvl3pPr marL="0" marR="0" lvl="2" indent="0" algn="r">
              <a:lnSpc>
                <a:spcPct val="100000"/>
              </a:lnSpc>
              <a:spcBef>
                <a:spcPts val="0"/>
              </a:spcBef>
              <a:spcAft>
                <a:spcPts val="0"/>
              </a:spcAft>
              <a:buClr>
                <a:srgbClr val="595959"/>
              </a:buClr>
              <a:buSzPts val="2600"/>
              <a:buFont typeface="Arial"/>
              <a:buNone/>
              <a:defRPr sz="975" b="0" i="0" u="none" strike="noStrike" cap="none">
                <a:solidFill>
                  <a:srgbClr val="595959"/>
                </a:solidFill>
                <a:latin typeface="Arial"/>
                <a:ea typeface="Arial"/>
                <a:cs typeface="Arial"/>
                <a:sym typeface="Arial"/>
              </a:defRPr>
            </a:lvl3pPr>
            <a:lvl4pPr marL="0" marR="0" lvl="3" indent="0" algn="r">
              <a:lnSpc>
                <a:spcPct val="100000"/>
              </a:lnSpc>
              <a:spcBef>
                <a:spcPts val="0"/>
              </a:spcBef>
              <a:spcAft>
                <a:spcPts val="0"/>
              </a:spcAft>
              <a:buClr>
                <a:srgbClr val="595959"/>
              </a:buClr>
              <a:buSzPts val="2600"/>
              <a:buFont typeface="Arial"/>
              <a:buNone/>
              <a:defRPr sz="975" b="0" i="0" u="none" strike="noStrike" cap="none">
                <a:solidFill>
                  <a:srgbClr val="595959"/>
                </a:solidFill>
                <a:latin typeface="Arial"/>
                <a:ea typeface="Arial"/>
                <a:cs typeface="Arial"/>
                <a:sym typeface="Arial"/>
              </a:defRPr>
            </a:lvl4pPr>
            <a:lvl5pPr marL="0" marR="0" lvl="4" indent="0" algn="r">
              <a:lnSpc>
                <a:spcPct val="100000"/>
              </a:lnSpc>
              <a:spcBef>
                <a:spcPts val="0"/>
              </a:spcBef>
              <a:spcAft>
                <a:spcPts val="0"/>
              </a:spcAft>
              <a:buClr>
                <a:srgbClr val="595959"/>
              </a:buClr>
              <a:buSzPts val="2600"/>
              <a:buFont typeface="Arial"/>
              <a:buNone/>
              <a:defRPr sz="975" b="0" i="0" u="none" strike="noStrike" cap="none">
                <a:solidFill>
                  <a:srgbClr val="595959"/>
                </a:solidFill>
                <a:latin typeface="Arial"/>
                <a:ea typeface="Arial"/>
                <a:cs typeface="Arial"/>
                <a:sym typeface="Arial"/>
              </a:defRPr>
            </a:lvl5pPr>
            <a:lvl6pPr marL="0" marR="0" lvl="5" indent="0" algn="r">
              <a:lnSpc>
                <a:spcPct val="100000"/>
              </a:lnSpc>
              <a:spcBef>
                <a:spcPts val="0"/>
              </a:spcBef>
              <a:spcAft>
                <a:spcPts val="0"/>
              </a:spcAft>
              <a:buClr>
                <a:srgbClr val="595959"/>
              </a:buClr>
              <a:buSzPts val="2600"/>
              <a:buFont typeface="Arial"/>
              <a:buNone/>
              <a:defRPr sz="975" b="0" i="0" u="none" strike="noStrike" cap="none">
                <a:solidFill>
                  <a:srgbClr val="595959"/>
                </a:solidFill>
                <a:latin typeface="Arial"/>
                <a:ea typeface="Arial"/>
                <a:cs typeface="Arial"/>
                <a:sym typeface="Arial"/>
              </a:defRPr>
            </a:lvl6pPr>
            <a:lvl7pPr marL="0" marR="0" lvl="6" indent="0" algn="r">
              <a:lnSpc>
                <a:spcPct val="100000"/>
              </a:lnSpc>
              <a:spcBef>
                <a:spcPts val="0"/>
              </a:spcBef>
              <a:spcAft>
                <a:spcPts val="0"/>
              </a:spcAft>
              <a:buClr>
                <a:srgbClr val="595959"/>
              </a:buClr>
              <a:buSzPts val="2600"/>
              <a:buFont typeface="Arial"/>
              <a:buNone/>
              <a:defRPr sz="975" b="0" i="0" u="none" strike="noStrike" cap="none">
                <a:solidFill>
                  <a:srgbClr val="595959"/>
                </a:solidFill>
                <a:latin typeface="Arial"/>
                <a:ea typeface="Arial"/>
                <a:cs typeface="Arial"/>
                <a:sym typeface="Arial"/>
              </a:defRPr>
            </a:lvl7pPr>
            <a:lvl8pPr marL="0" marR="0" lvl="7" indent="0" algn="r">
              <a:lnSpc>
                <a:spcPct val="100000"/>
              </a:lnSpc>
              <a:spcBef>
                <a:spcPts val="0"/>
              </a:spcBef>
              <a:spcAft>
                <a:spcPts val="0"/>
              </a:spcAft>
              <a:buClr>
                <a:srgbClr val="595959"/>
              </a:buClr>
              <a:buSzPts val="2600"/>
              <a:buFont typeface="Arial"/>
              <a:buNone/>
              <a:defRPr sz="975" b="0" i="0" u="none" strike="noStrike" cap="none">
                <a:solidFill>
                  <a:srgbClr val="595959"/>
                </a:solidFill>
                <a:latin typeface="Arial"/>
                <a:ea typeface="Arial"/>
                <a:cs typeface="Arial"/>
                <a:sym typeface="Arial"/>
              </a:defRPr>
            </a:lvl8pPr>
            <a:lvl9pPr marL="0" marR="0" lvl="8" indent="0" algn="r">
              <a:lnSpc>
                <a:spcPct val="100000"/>
              </a:lnSpc>
              <a:spcBef>
                <a:spcPts val="0"/>
              </a:spcBef>
              <a:spcAft>
                <a:spcPts val="0"/>
              </a:spcAft>
              <a:buClr>
                <a:srgbClr val="595959"/>
              </a:buClr>
              <a:buSzPts val="2600"/>
              <a:buFont typeface="Arial"/>
              <a:buNone/>
              <a:defRPr sz="975" b="0" i="0" u="none" strike="noStrike" cap="none">
                <a:solidFill>
                  <a:srgbClr val="595959"/>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9106483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mp; Bullets" type="tx">
  <p:cSld name="Title &amp; Bullets">
    <p:spTree>
      <p:nvGrpSpPr>
        <p:cNvPr id="1" name="Shape 13"/>
        <p:cNvGrpSpPr/>
        <p:nvPr/>
      </p:nvGrpSpPr>
      <p:grpSpPr>
        <a:xfrm>
          <a:off x="0" y="0"/>
          <a:ext cx="0" cy="0"/>
          <a:chOff x="0" y="0"/>
          <a:chExt cx="0" cy="0"/>
        </a:xfrm>
      </p:grpSpPr>
      <p:sp>
        <p:nvSpPr>
          <p:cNvPr id="14" name="Google Shape;14;p22"/>
          <p:cNvSpPr txBox="1">
            <a:spLocks noGrp="1"/>
          </p:cNvSpPr>
          <p:nvPr>
            <p:ph type="title"/>
          </p:nvPr>
        </p:nvSpPr>
        <p:spPr>
          <a:xfrm>
            <a:off x="633413" y="177800"/>
            <a:ext cx="7877175" cy="11430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1pPr>
            <a:lvl2pPr marR="0" lvl="1"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2pPr>
            <a:lvl3pPr marR="0" lvl="2"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3pPr>
            <a:lvl4pPr marR="0" lvl="3"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4pPr>
            <a:lvl5pPr marR="0" lvl="4"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5pPr>
            <a:lvl6pPr marR="0" lvl="5"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6pPr>
            <a:lvl7pPr marR="0" lvl="6"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7pPr>
            <a:lvl8pPr marR="0" lvl="7"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8pPr>
            <a:lvl9pPr marR="0" lvl="8" algn="ctr">
              <a:lnSpc>
                <a:spcPct val="100000"/>
              </a:lnSpc>
              <a:spcBef>
                <a:spcPts val="0"/>
              </a:spcBef>
              <a:spcAft>
                <a:spcPts val="0"/>
              </a:spcAft>
              <a:buClr>
                <a:srgbClr val="000000"/>
              </a:buClr>
              <a:buSzPts val="11200"/>
              <a:buFont typeface="Helvetica Neue"/>
              <a:buNone/>
              <a:defRPr sz="4200" b="0" i="0" u="none" strike="noStrike" cap="none">
                <a:solidFill>
                  <a:srgbClr val="000000"/>
                </a:solidFill>
                <a:latin typeface="Helvetica Neue"/>
                <a:ea typeface="Helvetica Neue"/>
                <a:cs typeface="Helvetica Neue"/>
                <a:sym typeface="Helvetica Neue"/>
              </a:defRPr>
            </a:lvl9pPr>
          </a:lstStyle>
          <a:p>
            <a:endParaRPr/>
          </a:p>
        </p:txBody>
      </p:sp>
      <p:sp>
        <p:nvSpPr>
          <p:cNvPr id="15" name="Google Shape;15;p22"/>
          <p:cNvSpPr txBox="1">
            <a:spLocks noGrp="1"/>
          </p:cNvSpPr>
          <p:nvPr>
            <p:ph type="body" idx="1"/>
          </p:nvPr>
        </p:nvSpPr>
        <p:spPr>
          <a:xfrm>
            <a:off x="633413" y="1574800"/>
            <a:ext cx="7877175" cy="4648200"/>
          </a:xfrm>
          <a:prstGeom prst="rect">
            <a:avLst/>
          </a:prstGeom>
          <a:noFill/>
          <a:ln>
            <a:noFill/>
          </a:ln>
        </p:spPr>
        <p:txBody>
          <a:bodyPr spcFirstLastPara="1" wrap="square" lIns="91425" tIns="91425" rIns="91425" bIns="91425" anchor="ctr" anchorCtr="0">
            <a:noAutofit/>
          </a:bodyPr>
          <a:lstStyle>
            <a:lvl1pPr marL="171450" marR="0" lvl="0" indent="-228600" algn="l">
              <a:lnSpc>
                <a:spcPct val="100000"/>
              </a:lnSpc>
              <a:spcBef>
                <a:spcPts val="2213"/>
              </a:spcBef>
              <a:spcAft>
                <a:spcPts val="0"/>
              </a:spcAft>
              <a:buClr>
                <a:srgbClr val="000000"/>
              </a:buClr>
              <a:buSzPts val="6000"/>
              <a:buFont typeface="Helvetica Neue"/>
              <a:buChar char="•"/>
              <a:defRPr sz="1800" b="0" i="0" u="none" strike="noStrike" cap="none">
                <a:solidFill>
                  <a:srgbClr val="000000"/>
                </a:solidFill>
                <a:latin typeface="Helvetica Neue"/>
                <a:ea typeface="Helvetica Neue"/>
                <a:cs typeface="Helvetica Neue"/>
                <a:sym typeface="Helvetica Neue"/>
              </a:defRPr>
            </a:lvl1pPr>
            <a:lvl2pPr marL="342900" marR="0" lvl="1" indent="-228600" algn="l">
              <a:lnSpc>
                <a:spcPct val="100000"/>
              </a:lnSpc>
              <a:spcBef>
                <a:spcPts val="2213"/>
              </a:spcBef>
              <a:spcAft>
                <a:spcPts val="0"/>
              </a:spcAft>
              <a:buClr>
                <a:srgbClr val="000000"/>
              </a:buClr>
              <a:buSzPts val="6000"/>
              <a:buFont typeface="Helvetica Neue"/>
              <a:buChar char="•"/>
              <a:defRPr sz="1800" b="0" i="0" u="none" strike="noStrike" cap="none">
                <a:solidFill>
                  <a:srgbClr val="000000"/>
                </a:solidFill>
                <a:latin typeface="Helvetica Neue"/>
                <a:ea typeface="Helvetica Neue"/>
                <a:cs typeface="Helvetica Neue"/>
                <a:sym typeface="Helvetica Neue"/>
              </a:defRPr>
            </a:lvl2pPr>
            <a:lvl3pPr marL="514350" marR="0" lvl="2" indent="-228600" algn="l">
              <a:lnSpc>
                <a:spcPct val="100000"/>
              </a:lnSpc>
              <a:spcBef>
                <a:spcPts val="2213"/>
              </a:spcBef>
              <a:spcAft>
                <a:spcPts val="0"/>
              </a:spcAft>
              <a:buClr>
                <a:srgbClr val="000000"/>
              </a:buClr>
              <a:buSzPts val="6000"/>
              <a:buFont typeface="Helvetica Neue"/>
              <a:buChar char="•"/>
              <a:defRPr sz="1800" b="0" i="0" u="none" strike="noStrike" cap="none">
                <a:solidFill>
                  <a:srgbClr val="000000"/>
                </a:solidFill>
                <a:latin typeface="Helvetica Neue"/>
                <a:ea typeface="Helvetica Neue"/>
                <a:cs typeface="Helvetica Neue"/>
                <a:sym typeface="Helvetica Neue"/>
              </a:defRPr>
            </a:lvl3pPr>
            <a:lvl4pPr marL="685800" marR="0" lvl="3" indent="-228600" algn="l">
              <a:lnSpc>
                <a:spcPct val="100000"/>
              </a:lnSpc>
              <a:spcBef>
                <a:spcPts val="2213"/>
              </a:spcBef>
              <a:spcAft>
                <a:spcPts val="0"/>
              </a:spcAft>
              <a:buClr>
                <a:srgbClr val="000000"/>
              </a:buClr>
              <a:buSzPts val="6000"/>
              <a:buFont typeface="Helvetica Neue"/>
              <a:buChar char="•"/>
              <a:defRPr sz="1800" b="0" i="0" u="none" strike="noStrike" cap="none">
                <a:solidFill>
                  <a:srgbClr val="000000"/>
                </a:solidFill>
                <a:latin typeface="Helvetica Neue"/>
                <a:ea typeface="Helvetica Neue"/>
                <a:cs typeface="Helvetica Neue"/>
                <a:sym typeface="Helvetica Neue"/>
              </a:defRPr>
            </a:lvl4pPr>
            <a:lvl5pPr marL="857250" marR="0" lvl="4" indent="-228600" algn="l">
              <a:lnSpc>
                <a:spcPct val="100000"/>
              </a:lnSpc>
              <a:spcBef>
                <a:spcPts val="2213"/>
              </a:spcBef>
              <a:spcAft>
                <a:spcPts val="0"/>
              </a:spcAft>
              <a:buClr>
                <a:srgbClr val="000000"/>
              </a:buClr>
              <a:buSzPts val="6000"/>
              <a:buFont typeface="Helvetica Neue"/>
              <a:buChar char="•"/>
              <a:defRPr sz="1800" b="0" i="0" u="none" strike="noStrike" cap="none">
                <a:solidFill>
                  <a:srgbClr val="000000"/>
                </a:solidFill>
                <a:latin typeface="Helvetica Neue"/>
                <a:ea typeface="Helvetica Neue"/>
                <a:cs typeface="Helvetica Neue"/>
                <a:sym typeface="Helvetica Neue"/>
              </a:defRPr>
            </a:lvl5pPr>
            <a:lvl6pPr marL="1028700" marR="0" lvl="5" indent="-240506" algn="l">
              <a:lnSpc>
                <a:spcPct val="100000"/>
              </a:lnSpc>
              <a:spcBef>
                <a:spcPts val="2213"/>
              </a:spcBef>
              <a:spcAft>
                <a:spcPts val="0"/>
              </a:spcAft>
              <a:buClr>
                <a:srgbClr val="000000"/>
              </a:buClr>
              <a:buSzPts val="6500"/>
              <a:buFont typeface="Helvetica Neue"/>
              <a:buChar char="•"/>
              <a:defRPr sz="1950" b="0" i="0" u="none" strike="noStrike" cap="none">
                <a:solidFill>
                  <a:srgbClr val="000000"/>
                </a:solidFill>
                <a:latin typeface="Helvetica Neue"/>
                <a:ea typeface="Helvetica Neue"/>
                <a:cs typeface="Helvetica Neue"/>
                <a:sym typeface="Helvetica Neue"/>
              </a:defRPr>
            </a:lvl6pPr>
            <a:lvl7pPr marL="1200150" marR="0" lvl="6" indent="-240506" algn="l">
              <a:lnSpc>
                <a:spcPct val="100000"/>
              </a:lnSpc>
              <a:spcBef>
                <a:spcPts val="2213"/>
              </a:spcBef>
              <a:spcAft>
                <a:spcPts val="0"/>
              </a:spcAft>
              <a:buClr>
                <a:srgbClr val="000000"/>
              </a:buClr>
              <a:buSzPts val="6500"/>
              <a:buFont typeface="Helvetica Neue"/>
              <a:buChar char="•"/>
              <a:defRPr sz="1950" b="0" i="0" u="none" strike="noStrike" cap="none">
                <a:solidFill>
                  <a:srgbClr val="000000"/>
                </a:solidFill>
                <a:latin typeface="Helvetica Neue"/>
                <a:ea typeface="Helvetica Neue"/>
                <a:cs typeface="Helvetica Neue"/>
                <a:sym typeface="Helvetica Neue"/>
              </a:defRPr>
            </a:lvl7pPr>
            <a:lvl8pPr marL="1371600" marR="0" lvl="7" indent="-240506" algn="l">
              <a:lnSpc>
                <a:spcPct val="100000"/>
              </a:lnSpc>
              <a:spcBef>
                <a:spcPts val="2213"/>
              </a:spcBef>
              <a:spcAft>
                <a:spcPts val="0"/>
              </a:spcAft>
              <a:buClr>
                <a:srgbClr val="000000"/>
              </a:buClr>
              <a:buSzPts val="6500"/>
              <a:buFont typeface="Helvetica Neue"/>
              <a:buChar char="•"/>
              <a:defRPr sz="1950" b="0" i="0" u="none" strike="noStrike" cap="none">
                <a:solidFill>
                  <a:srgbClr val="000000"/>
                </a:solidFill>
                <a:latin typeface="Helvetica Neue"/>
                <a:ea typeface="Helvetica Neue"/>
                <a:cs typeface="Helvetica Neue"/>
                <a:sym typeface="Helvetica Neue"/>
              </a:defRPr>
            </a:lvl8pPr>
            <a:lvl9pPr marL="1543050" marR="0" lvl="8" indent="-240506" algn="l">
              <a:lnSpc>
                <a:spcPct val="100000"/>
              </a:lnSpc>
              <a:spcBef>
                <a:spcPts val="2213"/>
              </a:spcBef>
              <a:spcAft>
                <a:spcPts val="0"/>
              </a:spcAft>
              <a:buClr>
                <a:srgbClr val="000000"/>
              </a:buClr>
              <a:buSzPts val="6500"/>
              <a:buFont typeface="Helvetica Neue"/>
              <a:buChar char="•"/>
              <a:defRPr sz="1950" b="0" i="0" u="none" strike="noStrike" cap="none">
                <a:solidFill>
                  <a:srgbClr val="000000"/>
                </a:solidFill>
                <a:latin typeface="Helvetica Neue"/>
                <a:ea typeface="Helvetica Neue"/>
                <a:cs typeface="Helvetica Neue"/>
                <a:sym typeface="Helvetica Neue"/>
              </a:defRPr>
            </a:lvl9pPr>
          </a:lstStyle>
          <a:p>
            <a:endParaRPr/>
          </a:p>
        </p:txBody>
      </p:sp>
      <p:sp>
        <p:nvSpPr>
          <p:cNvPr id="16" name="Google Shape;16;p22"/>
          <p:cNvSpPr txBox="1">
            <a:spLocks noGrp="1"/>
          </p:cNvSpPr>
          <p:nvPr>
            <p:ph type="sldNum" idx="12"/>
          </p:nvPr>
        </p:nvSpPr>
        <p:spPr>
          <a:xfrm>
            <a:off x="4484637" y="6540500"/>
            <a:ext cx="169964" cy="230530"/>
          </a:xfrm>
          <a:prstGeom prst="rect">
            <a:avLst/>
          </a:prstGeom>
          <a:noFill/>
          <a:ln>
            <a:noFill/>
          </a:ln>
        </p:spPr>
        <p:txBody>
          <a:bodyPr spcFirstLastPara="1" wrap="square" lIns="50800" tIns="50800" rIns="50800" bIns="50800" anchor="t" anchorCtr="0">
            <a:noAutofit/>
          </a:bodyPr>
          <a:lstStyle>
            <a:lvl1pPr marL="0" marR="0" lvl="0" indent="0" algn="ctr">
              <a:lnSpc>
                <a:spcPct val="100000"/>
              </a:lnSpc>
              <a:spcBef>
                <a:spcPts val="0"/>
              </a:spcBef>
              <a:spcAft>
                <a:spcPts val="0"/>
              </a:spcAft>
              <a:buClr>
                <a:srgbClr val="000000"/>
              </a:buClr>
              <a:buSzPts val="24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1pPr>
            <a:lvl2pPr marL="0" marR="0" lvl="1" indent="0" algn="ctr">
              <a:lnSpc>
                <a:spcPct val="100000"/>
              </a:lnSpc>
              <a:spcBef>
                <a:spcPts val="0"/>
              </a:spcBef>
              <a:spcAft>
                <a:spcPts val="0"/>
              </a:spcAft>
              <a:buClr>
                <a:srgbClr val="000000"/>
              </a:buClr>
              <a:buSzPts val="24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2pPr>
            <a:lvl3pPr marL="0" marR="0" lvl="2" indent="0" algn="ctr">
              <a:lnSpc>
                <a:spcPct val="100000"/>
              </a:lnSpc>
              <a:spcBef>
                <a:spcPts val="0"/>
              </a:spcBef>
              <a:spcAft>
                <a:spcPts val="0"/>
              </a:spcAft>
              <a:buClr>
                <a:srgbClr val="000000"/>
              </a:buClr>
              <a:buSzPts val="24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3pPr>
            <a:lvl4pPr marL="0" marR="0" lvl="3" indent="0" algn="ctr">
              <a:lnSpc>
                <a:spcPct val="100000"/>
              </a:lnSpc>
              <a:spcBef>
                <a:spcPts val="0"/>
              </a:spcBef>
              <a:spcAft>
                <a:spcPts val="0"/>
              </a:spcAft>
              <a:buClr>
                <a:srgbClr val="000000"/>
              </a:buClr>
              <a:buSzPts val="24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4pPr>
            <a:lvl5pPr marL="0" marR="0" lvl="4" indent="0" algn="ctr">
              <a:lnSpc>
                <a:spcPct val="100000"/>
              </a:lnSpc>
              <a:spcBef>
                <a:spcPts val="0"/>
              </a:spcBef>
              <a:spcAft>
                <a:spcPts val="0"/>
              </a:spcAft>
              <a:buClr>
                <a:srgbClr val="000000"/>
              </a:buClr>
              <a:buSzPts val="24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5pPr>
            <a:lvl6pPr marL="0" marR="0" lvl="5" indent="0" algn="ctr">
              <a:lnSpc>
                <a:spcPct val="100000"/>
              </a:lnSpc>
              <a:spcBef>
                <a:spcPts val="0"/>
              </a:spcBef>
              <a:spcAft>
                <a:spcPts val="0"/>
              </a:spcAft>
              <a:buClr>
                <a:srgbClr val="000000"/>
              </a:buClr>
              <a:buSzPts val="24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6pPr>
            <a:lvl7pPr marL="0" marR="0" lvl="6" indent="0" algn="ctr">
              <a:lnSpc>
                <a:spcPct val="100000"/>
              </a:lnSpc>
              <a:spcBef>
                <a:spcPts val="0"/>
              </a:spcBef>
              <a:spcAft>
                <a:spcPts val="0"/>
              </a:spcAft>
              <a:buClr>
                <a:srgbClr val="000000"/>
              </a:buClr>
              <a:buSzPts val="24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7pPr>
            <a:lvl8pPr marL="0" marR="0" lvl="7" indent="0" algn="ctr">
              <a:lnSpc>
                <a:spcPct val="100000"/>
              </a:lnSpc>
              <a:spcBef>
                <a:spcPts val="0"/>
              </a:spcBef>
              <a:spcAft>
                <a:spcPts val="0"/>
              </a:spcAft>
              <a:buClr>
                <a:srgbClr val="000000"/>
              </a:buClr>
              <a:buSzPts val="24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8pPr>
            <a:lvl9pPr marL="0" marR="0" lvl="8" indent="0" algn="ctr">
              <a:lnSpc>
                <a:spcPct val="100000"/>
              </a:lnSpc>
              <a:spcBef>
                <a:spcPts val="0"/>
              </a:spcBef>
              <a:spcAft>
                <a:spcPts val="0"/>
              </a:spcAft>
              <a:buClr>
                <a:srgbClr val="000000"/>
              </a:buClr>
              <a:buSzPts val="2400"/>
              <a:buFont typeface="Helvetica Neue Light"/>
              <a:buNone/>
              <a:defRPr sz="900" b="0" i="0" u="none" strike="noStrike" cap="none">
                <a:solidFill>
                  <a:srgbClr val="000000"/>
                </a:solidFill>
                <a:latin typeface="Helvetica Neue Light"/>
                <a:ea typeface="Helvetica Neue Light"/>
                <a:cs typeface="Helvetica Neue Light"/>
                <a:sym typeface="Helvetica Neue Light"/>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1059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7" name="Shape 12"/>
          <p:cNvSpPr txBox="1">
            <a:spLocks/>
          </p:cNvSpPr>
          <p:nvPr userDrawn="1"/>
        </p:nvSpPr>
        <p:spPr>
          <a:xfrm>
            <a:off x="152400" y="6537326"/>
            <a:ext cx="2133599" cy="244474"/>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l" rtl="0">
              <a:lnSpc>
                <a:spcPct val="100000"/>
              </a:lnSpc>
              <a:spcBef>
                <a:spcPts val="0"/>
              </a:spcBef>
              <a:spcAft>
                <a:spcPts val="0"/>
              </a:spcAft>
              <a:buNone/>
              <a:defRPr sz="1100" b="0" i="0" u="none" strike="noStrike" cap="none" baseline="0">
                <a:solidFill>
                  <a:schemeClr val="dk1"/>
                </a:solidFill>
                <a:latin typeface="Arial Narrow"/>
                <a:ea typeface="Arial Narrow"/>
                <a:cs typeface="Arial Narrow"/>
                <a:sym typeface="Arial Narrow"/>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a:lstStyle>
          <a:p>
            <a:pPr>
              <a:buSzPct val="25000"/>
            </a:pPr>
            <a:fld id="{68F35262-7063-43B6-9DD5-9F657903E93C}" type="slidenum">
              <a:rPr lang="en-US" smtClean="0"/>
              <a:pPr>
                <a:buSzPct val="25000"/>
              </a:pPr>
              <a:t>‹#›</a:t>
            </a:fld>
            <a:endParaRPr lang="en-US" dirty="0"/>
          </a:p>
        </p:txBody>
      </p:sp>
      <p:sp>
        <p:nvSpPr>
          <p:cNvPr id="4" name="Title 3"/>
          <p:cNvSpPr>
            <a:spLocks noGrp="1"/>
          </p:cNvSpPr>
          <p:nvPr>
            <p:ph type="title"/>
          </p:nvPr>
        </p:nvSpPr>
        <p:spPr>
          <a:xfrm>
            <a:off x="381000" y="152400"/>
            <a:ext cx="8686800" cy="904875"/>
          </a:xfrm>
          <a:prstGeom prst="rect">
            <a:avLst/>
          </a:prstGeom>
        </p:spPr>
        <p:txBody>
          <a:bodyPr anchor="ctr" anchorCtr="0"/>
          <a:lstStyle>
            <a:lvl1pPr algn="l">
              <a:defRPr sz="3600" b="0" cap="none" baseline="0">
                <a:solidFill>
                  <a:schemeClr val="bg1">
                    <a:lumMod val="65000"/>
                  </a:schemeClr>
                </a:solidFill>
              </a:defRPr>
            </a:lvl1pPr>
          </a:lstStyle>
          <a:p>
            <a:r>
              <a:rPr lang="en-US" dirty="0" smtClean="0"/>
              <a:t>Click to edit Master title style</a:t>
            </a:r>
            <a:endParaRPr lang="en-US" dirty="0"/>
          </a:p>
        </p:txBody>
      </p:sp>
      <p:cxnSp>
        <p:nvCxnSpPr>
          <p:cNvPr id="8" name="Straight Connector 7"/>
          <p:cNvCxnSpPr/>
          <p:nvPr userDrawn="1"/>
        </p:nvCxnSpPr>
        <p:spPr>
          <a:xfrm>
            <a:off x="381000" y="1057275"/>
            <a:ext cx="8305800" cy="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13059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4240" y="136525"/>
            <a:ext cx="8544639" cy="694077"/>
          </a:xfrm>
        </p:spPr>
        <p:txBody>
          <a:bodyPr/>
          <a:lstStyle/>
          <a:p>
            <a:r>
              <a:rPr lang="en-US" dirty="0"/>
              <a:t>Click to edit Master title style</a:t>
            </a:r>
          </a:p>
        </p:txBody>
      </p:sp>
      <p:sp>
        <p:nvSpPr>
          <p:cNvPr id="3" name="Text Placeholder 2"/>
          <p:cNvSpPr>
            <a:spLocks noGrp="1"/>
          </p:cNvSpPr>
          <p:nvPr>
            <p:ph type="body" idx="1"/>
          </p:nvPr>
        </p:nvSpPr>
        <p:spPr>
          <a:xfrm>
            <a:off x="497762" y="988037"/>
            <a:ext cx="8321118" cy="694077"/>
          </a:xfrm>
        </p:spPr>
        <p:txBody>
          <a:bodyPr anchor="t">
            <a:noAutofit/>
          </a:bodyPr>
          <a:lstStyle>
            <a:lvl1pPr marL="0" indent="0">
              <a:buNone/>
              <a:defRPr sz="2600" b="1">
                <a:solidFill>
                  <a:srgbClr val="E2213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97762" y="1708486"/>
            <a:ext cx="8229678" cy="4404404"/>
          </a:xfrm>
        </p:spPr>
        <p:txBody>
          <a:bodyPr/>
          <a:lstStyle>
            <a:lvl1pPr marL="320040">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3E0FA07A-742F-1A49-AA29-FAC01462221A}" type="slidenum">
              <a:rPr lang="en-US" smtClean="0"/>
              <a:t>‹#›</a:t>
            </a:fld>
            <a:endParaRPr lang="en-US"/>
          </a:p>
        </p:txBody>
      </p:sp>
    </p:spTree>
    <p:extLst>
      <p:ext uri="{BB962C8B-B14F-4D97-AF65-F5344CB8AC3E}">
        <p14:creationId xmlns:p14="http://schemas.microsoft.com/office/powerpoint/2010/main" val="1778960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p:nvPr userDrawn="1"/>
        </p:nvSpPr>
        <p:spPr>
          <a:xfrm>
            <a:off x="0" y="0"/>
            <a:ext cx="133274" cy="838875"/>
          </a:xfrm>
          <a:prstGeom prst="rect">
            <a:avLst/>
          </a:prstGeom>
          <a:solidFill>
            <a:srgbClr val="E221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E22131"/>
              </a:solidFill>
            </a:endParaRPr>
          </a:p>
        </p:txBody>
      </p:sp>
      <p:sp>
        <p:nvSpPr>
          <p:cNvPr id="8" name="Content Placeholder 2"/>
          <p:cNvSpPr>
            <a:spLocks noGrp="1"/>
          </p:cNvSpPr>
          <p:nvPr>
            <p:ph idx="1"/>
          </p:nvPr>
        </p:nvSpPr>
        <p:spPr>
          <a:xfrm>
            <a:off x="133274" y="1050554"/>
            <a:ext cx="8553526" cy="5075611"/>
          </a:xfrm>
          <a:prstGeom prst="rect">
            <a:avLst/>
          </a:prstGeom>
        </p:spPr>
        <p:txBody>
          <a:bodyPr>
            <a:normAutofit/>
          </a:bodyPr>
          <a:lstStyle>
            <a:lvl1pPr marL="282575" indent="-282575">
              <a:buClr>
                <a:srgbClr val="E22131"/>
              </a:buClr>
              <a:buSzPct val="75000"/>
              <a:buFont typeface="Wingdings" charset="2"/>
              <a:buChar char="§"/>
              <a:defRPr>
                <a:solidFill>
                  <a:srgbClr val="143531"/>
                </a:solidFill>
              </a:defRPr>
            </a:lvl1pPr>
            <a:lvl2pPr marL="741363" indent="-341313">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p:cNvSpPr>
            <a:spLocks noGrp="1"/>
          </p:cNvSpPr>
          <p:nvPr>
            <p:ph type="title"/>
          </p:nvPr>
        </p:nvSpPr>
        <p:spPr>
          <a:xfrm>
            <a:off x="133274" y="0"/>
            <a:ext cx="8819634" cy="838875"/>
          </a:xfrm>
          <a:prstGeom prst="rect">
            <a:avLst/>
          </a:prstGeom>
        </p:spPr>
        <p:txBody>
          <a:bodyPr>
            <a:normAutofit/>
          </a:bodyPr>
          <a:lstStyle>
            <a:lvl1pPr algn="l">
              <a:defRPr b="1">
                <a:solidFill>
                  <a:schemeClr val="tx1">
                    <a:lumMod val="65000"/>
                    <a:lumOff val="3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40176151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722313" y="4406904"/>
            <a:ext cx="7772400" cy="1362075"/>
          </a:xfrm>
          <a:prstGeom prst="rect">
            <a:avLst/>
          </a:prstGeom>
        </p:spPr>
        <p:txBody>
          <a:bodyPr anchor="t"/>
          <a:lstStyle>
            <a:lvl1pPr algn="l">
              <a:defRPr sz="4000" b="1" cap="none">
                <a:solidFill>
                  <a:srgbClr val="E22131"/>
                </a:solidFill>
                <a:latin typeface="Arial Narrow"/>
                <a:cs typeface="Arial Narrow"/>
              </a:defRPr>
            </a:lvl1pPr>
          </a:lstStyle>
          <a:p>
            <a:r>
              <a:rPr lang="en-US" dirty="0"/>
              <a:t>CLICK TO EDIT MASTER TITLE STYLE</a:t>
            </a:r>
          </a:p>
        </p:txBody>
      </p:sp>
      <p:sp>
        <p:nvSpPr>
          <p:cNvPr id="8" name="Text Placeholder 2"/>
          <p:cNvSpPr>
            <a:spLocks noGrp="1"/>
          </p:cNvSpPr>
          <p:nvPr>
            <p:ph type="body" idx="1"/>
          </p:nvPr>
        </p:nvSpPr>
        <p:spPr>
          <a:xfrm>
            <a:off x="722313" y="2906718"/>
            <a:ext cx="7772400" cy="1500187"/>
          </a:xfrm>
          <a:prstGeom prst="rect">
            <a:avLst/>
          </a:prstGeom>
        </p:spPr>
        <p:txBody>
          <a:bodyPr anchor="b"/>
          <a:lstStyle>
            <a:lvl1pPr marL="0" indent="0">
              <a:buNone/>
              <a:defRPr sz="2000">
                <a:solidFill>
                  <a:schemeClr val="tx1">
                    <a:lumMod val="65000"/>
                    <a:lumOff val="3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3906812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457200" y="1208203"/>
            <a:ext cx="4038600" cy="4525964"/>
          </a:xfrm>
          <a:prstGeom prst="rect">
            <a:avLst/>
          </a:prstGeom>
        </p:spPr>
        <p:txBody>
          <a:bodyPr>
            <a:normAutofit/>
          </a:bodyPr>
          <a:lstStyle>
            <a:lvl1pPr marL="282575" indent="-282575">
              <a:buSzPct val="75000"/>
              <a:buFont typeface="Wingdings" charset="2"/>
              <a:buChar char="§"/>
              <a:defRPr sz="2800">
                <a:solidFill>
                  <a:srgbClr val="595959"/>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p:cNvSpPr>
            <a:spLocks noGrp="1"/>
          </p:cNvSpPr>
          <p:nvPr>
            <p:ph sz="half" idx="2"/>
          </p:nvPr>
        </p:nvSpPr>
        <p:spPr>
          <a:xfrm>
            <a:off x="4648200" y="1208203"/>
            <a:ext cx="4038600" cy="4525964"/>
          </a:xfrm>
          <a:prstGeom prst="rect">
            <a:avLst/>
          </a:prstGeom>
        </p:spPr>
        <p:txBody>
          <a:bodyPr>
            <a:normAutofit/>
          </a:bodyPr>
          <a:lstStyle>
            <a:lvl1pPr marL="282575" indent="-282575">
              <a:buSzPct val="75000"/>
              <a:buFont typeface="Wingdings" charset="2"/>
              <a:buChar char="§"/>
              <a:defRPr sz="2800">
                <a:solidFill>
                  <a:srgbClr val="595959"/>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0" y="0"/>
            <a:ext cx="133274" cy="838875"/>
          </a:xfrm>
          <a:prstGeom prst="rect">
            <a:avLst/>
          </a:prstGeom>
          <a:solidFill>
            <a:srgbClr val="E221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itle 1"/>
          <p:cNvSpPr>
            <a:spLocks noGrp="1"/>
          </p:cNvSpPr>
          <p:nvPr>
            <p:ph type="title"/>
          </p:nvPr>
        </p:nvSpPr>
        <p:spPr>
          <a:xfrm>
            <a:off x="133274" y="0"/>
            <a:ext cx="8796115" cy="838875"/>
          </a:xfrm>
          <a:prstGeom prst="rect">
            <a:avLst/>
          </a:prstGeom>
        </p:spPr>
        <p:txBody>
          <a:bodyPr>
            <a:normAutofit/>
          </a:bodyPr>
          <a:lstStyle>
            <a:lvl1pPr algn="l">
              <a:defRPr b="1">
                <a:solidFill>
                  <a:schemeClr val="tx1">
                    <a:lumMod val="65000"/>
                    <a:lumOff val="35000"/>
                  </a:schemeClr>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109177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1" name="Content Placeholder 3"/>
          <p:cNvSpPr>
            <a:spLocks noGrp="1"/>
          </p:cNvSpPr>
          <p:nvPr>
            <p:ph sz="half" idx="2"/>
          </p:nvPr>
        </p:nvSpPr>
        <p:spPr>
          <a:xfrm>
            <a:off x="457200" y="2174875"/>
            <a:ext cx="4040188" cy="3951288"/>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3"/>
          </p:nvPr>
        </p:nvSpPr>
        <p:spPr>
          <a:xfrm>
            <a:off x="4645029" y="1535113"/>
            <a:ext cx="4041775" cy="639762"/>
          </a:xfrm>
          <a:prstGeom prst="rect">
            <a:avLst/>
          </a:prstGeo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645029" y="2174875"/>
            <a:ext cx="4041775" cy="3951288"/>
          </a:xfrm>
          <a:prstGeom prst="rect">
            <a:avLst/>
          </a:prstGeo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Rectangle 13"/>
          <p:cNvSpPr/>
          <p:nvPr userDrawn="1"/>
        </p:nvSpPr>
        <p:spPr>
          <a:xfrm>
            <a:off x="0" y="0"/>
            <a:ext cx="133274" cy="838875"/>
          </a:xfrm>
          <a:prstGeom prst="rect">
            <a:avLst/>
          </a:prstGeom>
          <a:solidFill>
            <a:srgbClr val="E221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Title 1"/>
          <p:cNvSpPr>
            <a:spLocks noGrp="1"/>
          </p:cNvSpPr>
          <p:nvPr>
            <p:ph type="title"/>
          </p:nvPr>
        </p:nvSpPr>
        <p:spPr>
          <a:xfrm>
            <a:off x="133274" y="0"/>
            <a:ext cx="8796115" cy="838875"/>
          </a:xfrm>
          <a:prstGeom prst="rect">
            <a:avLst/>
          </a:prstGeom>
        </p:spPr>
        <p:txBody>
          <a:bodyPr>
            <a:normAutofit/>
          </a:bodyPr>
          <a:lstStyle>
            <a:lvl1pPr algn="l">
              <a:defRPr b="1">
                <a:solidFill>
                  <a:srgbClr val="595959"/>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7462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0" y="0"/>
            <a:ext cx="133274" cy="838875"/>
          </a:xfrm>
          <a:prstGeom prst="rect">
            <a:avLst/>
          </a:prstGeom>
          <a:solidFill>
            <a:srgbClr val="E221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itle 1"/>
          <p:cNvSpPr>
            <a:spLocks noGrp="1"/>
          </p:cNvSpPr>
          <p:nvPr>
            <p:ph type="title"/>
          </p:nvPr>
        </p:nvSpPr>
        <p:spPr>
          <a:xfrm>
            <a:off x="133274" y="0"/>
            <a:ext cx="8553525" cy="838875"/>
          </a:xfrm>
          <a:prstGeom prst="rect">
            <a:avLst/>
          </a:prstGeom>
        </p:spPr>
        <p:txBody>
          <a:bodyPr>
            <a:normAutofit/>
          </a:bodyPr>
          <a:lstStyle>
            <a:lvl1pPr algn="l">
              <a:defRPr b="1">
                <a:solidFill>
                  <a:srgbClr val="595959"/>
                </a:solidFill>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351163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81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24427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5042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19" cstate="screen">
            <a:extLst>
              <a:ext uri="{28A0092B-C50C-407E-A947-70E740481C1C}">
                <a14:useLocalDpi xmlns:a14="http://schemas.microsoft.com/office/drawing/2010/main"/>
              </a:ext>
            </a:extLst>
          </a:blip>
          <a:srcRect l="25000" t="-4141"/>
          <a:stretch/>
        </p:blipFill>
        <p:spPr>
          <a:xfrm>
            <a:off x="0" y="6502401"/>
            <a:ext cx="9144000" cy="355600"/>
          </a:xfrm>
          <a:prstGeom prst="rect">
            <a:avLst/>
          </a:prstGeom>
        </p:spPr>
      </p:pic>
      <p:pic>
        <p:nvPicPr>
          <p:cNvPr id="7" name="Picture 6"/>
          <p:cNvPicPr>
            <a:picLocks noChangeAspect="1"/>
          </p:cNvPicPr>
          <p:nvPr userDrawn="1"/>
        </p:nvPicPr>
        <p:blipFill>
          <a:blip r:embed="rId20" cstate="screen">
            <a:extLst>
              <a:ext uri="{28A0092B-C50C-407E-A947-70E740481C1C}">
                <a14:useLocalDpi xmlns:a14="http://schemas.microsoft.com/office/drawing/2010/main"/>
              </a:ext>
            </a:extLst>
          </a:blip>
          <a:stretch>
            <a:fillRect/>
          </a:stretch>
        </p:blipFill>
        <p:spPr>
          <a:xfrm>
            <a:off x="7491840" y="6599575"/>
            <a:ext cx="1220370" cy="182299"/>
          </a:xfrm>
          <a:prstGeom prst="rect">
            <a:avLst/>
          </a:prstGeom>
        </p:spPr>
      </p:pic>
      <p:sp>
        <p:nvSpPr>
          <p:cNvPr id="4" name="TextBox 3"/>
          <p:cNvSpPr txBox="1"/>
          <p:nvPr userDrawn="1"/>
        </p:nvSpPr>
        <p:spPr>
          <a:xfrm>
            <a:off x="0" y="6545281"/>
            <a:ext cx="571500" cy="276999"/>
          </a:xfrm>
          <a:prstGeom prst="rect">
            <a:avLst/>
          </a:prstGeom>
          <a:noFill/>
        </p:spPr>
        <p:txBody>
          <a:bodyPr wrap="square" rtlCol="0">
            <a:spAutoFit/>
          </a:bodyPr>
          <a:lstStyle/>
          <a:p>
            <a:pPr algn="ctr"/>
            <a:fld id="{DA334FA2-3250-534D-8D8A-A15CD4FCC7CA}" type="slidenum">
              <a:rPr lang="en-US" sz="1200" smtClean="0">
                <a:solidFill>
                  <a:schemeClr val="bg1"/>
                </a:solidFill>
              </a:rPr>
              <a:t>‹#›</a:t>
            </a:fld>
            <a:endParaRPr lang="en-US" sz="1200" dirty="0">
              <a:solidFill>
                <a:schemeClr val="bg1"/>
              </a:solidFill>
            </a:endParaRPr>
          </a:p>
        </p:txBody>
      </p:sp>
    </p:spTree>
    <p:extLst>
      <p:ext uri="{BB962C8B-B14F-4D97-AF65-F5344CB8AC3E}">
        <p14:creationId xmlns:p14="http://schemas.microsoft.com/office/powerpoint/2010/main" val="30731738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s://doctorondemand.com/health-plans-inc"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s://www.google.com/url?sa=i&amp;url=https://brianorrpeds.com/insurance/&amp;psig=AOvVaw3qPxQ3ONTSQSH7AUPAvCQ0&amp;ust=1591116802942000&amp;source=images&amp;cd=vfe&amp;ved=0CAIQjRxqFwoTCKip2ZKK4ekCFQAAAAAdAAAAABAD" TargetMode="External"/><Relationship Id="rId1" Type="http://schemas.openxmlformats.org/officeDocument/2006/relationships/slideLayout" Target="../slideLayouts/slideLayout16.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s://www.google.com/url?sa=i&amp;url=https://brianorrpeds.com/insurance/&amp;psig=AOvVaw3qPxQ3ONTSQSH7AUPAvCQ0&amp;ust=1591116802942000&amp;source=images&amp;cd=vfe&amp;ved=0CAIQjRxqFwoTCKip2ZKK4ekCFQAAAAAdAAAAABAD" TargetMode="External"/><Relationship Id="rId2" Type="http://schemas.openxmlformats.org/officeDocument/2006/relationships/image" Target="../media/image24.png"/><Relationship Id="rId1" Type="http://schemas.openxmlformats.org/officeDocument/2006/relationships/slideLayout" Target="../slideLayouts/slideLayout16.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t="-1" b="-1"/>
          <a:stretch/>
        </p:blipFill>
        <p:spPr>
          <a:xfrm>
            <a:off x="0" y="0"/>
            <a:ext cx="9144001" cy="6487595"/>
          </a:xfrm>
          <a:prstGeom prst="rect">
            <a:avLst/>
          </a:prstGeom>
        </p:spPr>
      </p:pic>
      <p:sp>
        <p:nvSpPr>
          <p:cNvPr id="8" name="TextBox 7"/>
          <p:cNvSpPr txBox="1"/>
          <p:nvPr/>
        </p:nvSpPr>
        <p:spPr>
          <a:xfrm>
            <a:off x="1" y="5146670"/>
            <a:ext cx="9144000" cy="954107"/>
          </a:xfrm>
          <a:prstGeom prst="rect">
            <a:avLst/>
          </a:prstGeom>
          <a:noFill/>
        </p:spPr>
        <p:txBody>
          <a:bodyPr wrap="square" rtlCol="0">
            <a:spAutoFit/>
          </a:bodyPr>
          <a:lstStyle/>
          <a:p>
            <a:pPr algn="ctr"/>
            <a:r>
              <a:rPr lang="en-US" sz="1600" dirty="0">
                <a:solidFill>
                  <a:schemeClr val="bg1"/>
                </a:solidFill>
                <a:latin typeface="Arial Narrow" charset="0"/>
                <a:ea typeface="Arial Narrow" charset="0"/>
                <a:cs typeface="Arial Narrow" charset="0"/>
              </a:rPr>
              <a:t>Prepared for</a:t>
            </a:r>
          </a:p>
          <a:p>
            <a:pPr algn="ctr"/>
            <a:r>
              <a:rPr lang="en-US" sz="2400" b="1" dirty="0" smtClean="0">
                <a:solidFill>
                  <a:schemeClr val="bg1"/>
                </a:solidFill>
                <a:latin typeface="Arial Narrow" charset="0"/>
                <a:ea typeface="Arial Narrow" charset="0"/>
                <a:cs typeface="Arial Narrow" charset="0"/>
              </a:rPr>
              <a:t> </a:t>
            </a:r>
            <a:endParaRPr lang="en-US" sz="2400" b="1" dirty="0">
              <a:solidFill>
                <a:schemeClr val="bg1"/>
              </a:solidFill>
              <a:latin typeface="Arial Narrow" charset="0"/>
              <a:ea typeface="Arial Narrow" charset="0"/>
              <a:cs typeface="Arial Narrow" charset="0"/>
            </a:endParaRPr>
          </a:p>
          <a:p>
            <a:pPr algn="ctr"/>
            <a:endParaRPr lang="en-US" sz="1600" dirty="0">
              <a:solidFill>
                <a:schemeClr val="bg1"/>
              </a:solidFill>
              <a:latin typeface="Arial Narrow" charset="0"/>
              <a:ea typeface="Arial Narrow" charset="0"/>
              <a:cs typeface="Arial Narrow" charset="0"/>
            </a:endParaRPr>
          </a:p>
        </p:txBody>
      </p:sp>
    </p:spTree>
    <p:extLst>
      <p:ext uri="{BB962C8B-B14F-4D97-AF65-F5344CB8AC3E}">
        <p14:creationId xmlns:p14="http://schemas.microsoft.com/office/powerpoint/2010/main" val="13366392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95325" y="1197769"/>
            <a:ext cx="7429500" cy="4781550"/>
          </a:xfrm>
          <a:prstGeom prst="rect">
            <a:avLst/>
          </a:prstGeom>
        </p:spPr>
      </p:pic>
      <p:sp>
        <p:nvSpPr>
          <p:cNvPr id="3" name="Title 2"/>
          <p:cNvSpPr>
            <a:spLocks noGrp="1"/>
          </p:cNvSpPr>
          <p:nvPr>
            <p:ph type="title"/>
          </p:nvPr>
        </p:nvSpPr>
        <p:spPr/>
        <p:txBody>
          <a:bodyPr/>
          <a:lstStyle/>
          <a:p>
            <a:r>
              <a:rPr lang="en-US" dirty="0" smtClean="0"/>
              <a:t>Search For A Provider</a:t>
            </a:r>
            <a:endParaRPr lang="en-US" dirty="0"/>
          </a:p>
        </p:txBody>
      </p:sp>
      <p:sp>
        <p:nvSpPr>
          <p:cNvPr id="5" name="Right Arrow 4"/>
          <p:cNvSpPr/>
          <p:nvPr/>
        </p:nvSpPr>
        <p:spPr>
          <a:xfrm rot="10800000">
            <a:off x="6171538" y="3980665"/>
            <a:ext cx="616087" cy="23949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318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557314" y="1050925"/>
            <a:ext cx="7705522" cy="5075238"/>
          </a:xfrm>
          <a:prstGeom prst="rect">
            <a:avLst/>
          </a:prstGeom>
        </p:spPr>
      </p:pic>
      <p:sp>
        <p:nvSpPr>
          <p:cNvPr id="3" name="Title 2"/>
          <p:cNvSpPr>
            <a:spLocks noGrp="1"/>
          </p:cNvSpPr>
          <p:nvPr>
            <p:ph type="title"/>
          </p:nvPr>
        </p:nvSpPr>
        <p:spPr/>
        <p:txBody>
          <a:bodyPr/>
          <a:lstStyle/>
          <a:p>
            <a:r>
              <a:rPr lang="en-US" dirty="0" smtClean="0"/>
              <a:t>Find A HPHC Provider</a:t>
            </a:r>
            <a:endParaRPr lang="en-US" dirty="0"/>
          </a:p>
        </p:txBody>
      </p:sp>
    </p:spTree>
    <p:extLst>
      <p:ext uri="{BB962C8B-B14F-4D97-AF65-F5344CB8AC3E}">
        <p14:creationId xmlns:p14="http://schemas.microsoft.com/office/powerpoint/2010/main" val="21087158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47725" y="1116806"/>
            <a:ext cx="7124700" cy="4943475"/>
          </a:xfrm>
          <a:prstGeom prst="rect">
            <a:avLst/>
          </a:prstGeom>
        </p:spPr>
      </p:pic>
      <p:sp>
        <p:nvSpPr>
          <p:cNvPr id="3" name="Title 2"/>
          <p:cNvSpPr>
            <a:spLocks noGrp="1"/>
          </p:cNvSpPr>
          <p:nvPr>
            <p:ph type="title"/>
          </p:nvPr>
        </p:nvSpPr>
        <p:spPr/>
        <p:txBody>
          <a:bodyPr/>
          <a:lstStyle/>
          <a:p>
            <a:r>
              <a:rPr lang="en-US" dirty="0" smtClean="0"/>
              <a:t>Print A Temporary ID Card</a:t>
            </a:r>
            <a:endParaRPr lang="en-US" dirty="0"/>
          </a:p>
        </p:txBody>
      </p:sp>
    </p:spTree>
    <p:extLst>
      <p:ext uri="{BB962C8B-B14F-4D97-AF65-F5344CB8AC3E}">
        <p14:creationId xmlns:p14="http://schemas.microsoft.com/office/powerpoint/2010/main" val="402680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364932" y="1050925"/>
            <a:ext cx="6090285" cy="5075238"/>
          </a:xfrm>
          <a:prstGeom prst="rect">
            <a:avLst/>
          </a:prstGeom>
        </p:spPr>
      </p:pic>
      <p:sp>
        <p:nvSpPr>
          <p:cNvPr id="3" name="Title 2"/>
          <p:cNvSpPr>
            <a:spLocks noGrp="1"/>
          </p:cNvSpPr>
          <p:nvPr>
            <p:ph type="title"/>
          </p:nvPr>
        </p:nvSpPr>
        <p:spPr/>
        <p:txBody>
          <a:bodyPr/>
          <a:lstStyle/>
          <a:p>
            <a:r>
              <a:rPr lang="en-US" dirty="0" smtClean="0"/>
              <a:t>Additional Services From HPI</a:t>
            </a:r>
            <a:endParaRPr lang="en-US" dirty="0"/>
          </a:p>
        </p:txBody>
      </p:sp>
    </p:spTree>
    <p:extLst>
      <p:ext uri="{BB962C8B-B14F-4D97-AF65-F5344CB8AC3E}">
        <p14:creationId xmlns:p14="http://schemas.microsoft.com/office/powerpoint/2010/main" val="758282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 Same Side Corner Rectangle 2">
            <a:extLst>
              <a:ext uri="{FF2B5EF4-FFF2-40B4-BE49-F238E27FC236}">
                <a16:creationId xmlns:a16="http://schemas.microsoft.com/office/drawing/2014/main" id="{C71E3B40-40F3-5943-A666-87830CFE781E}"/>
              </a:ext>
            </a:extLst>
          </p:cNvPr>
          <p:cNvSpPr/>
          <p:nvPr/>
        </p:nvSpPr>
        <p:spPr>
          <a:xfrm rot="16200000">
            <a:off x="5329429" y="1507295"/>
            <a:ext cx="4099132" cy="3530009"/>
          </a:xfrm>
          <a:prstGeom prst="round2SameRect">
            <a:avLst>
              <a:gd name="adj1" fmla="val 9883"/>
              <a:gd name="adj2" fmla="val 0"/>
            </a:avLst>
          </a:prstGeom>
          <a:solidFill>
            <a:srgbClr val="37A1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897F30-82DC-4942-8D86-9BCF580D4C84}"/>
              </a:ext>
            </a:extLst>
          </p:cNvPr>
          <p:cNvSpPr>
            <a:spLocks noGrp="1"/>
          </p:cNvSpPr>
          <p:nvPr>
            <p:ph type="title"/>
          </p:nvPr>
        </p:nvSpPr>
        <p:spPr/>
        <p:txBody>
          <a:bodyPr/>
          <a:lstStyle/>
          <a:p>
            <a:r>
              <a:rPr lang="en-US" dirty="0"/>
              <a:t>COVID-19 Information</a:t>
            </a:r>
          </a:p>
        </p:txBody>
      </p:sp>
      <p:sp>
        <p:nvSpPr>
          <p:cNvPr id="5" name="Subtitle 2">
            <a:extLst>
              <a:ext uri="{FF2B5EF4-FFF2-40B4-BE49-F238E27FC236}">
                <a16:creationId xmlns:a16="http://schemas.microsoft.com/office/drawing/2014/main" id="{B942895A-6414-8B4D-AFD3-EA90EEFA4690}"/>
              </a:ext>
            </a:extLst>
          </p:cNvPr>
          <p:cNvSpPr txBox="1">
            <a:spLocks/>
          </p:cNvSpPr>
          <p:nvPr/>
        </p:nvSpPr>
        <p:spPr>
          <a:xfrm>
            <a:off x="604349" y="1069304"/>
            <a:ext cx="4593727" cy="4565377"/>
          </a:xfrm>
          <a:prstGeom prst="rect">
            <a:avLst/>
          </a:prstGeom>
        </p:spPr>
        <p:txBody>
          <a:bodyPr vert="horz" lIns="91440" tIns="27432" rIns="91440" bIns="27432" rtlCol="0" anchor="t" anchorCtr="0">
            <a:noAutofit/>
          </a:bodyPr>
          <a:lstStyle>
            <a:lvl1pPr marL="0" indent="0" algn="l" defTabSz="457200" rtl="0" eaLnBrk="1" latinLnBrk="0" hangingPunct="1">
              <a:lnSpc>
                <a:spcPct val="100000"/>
              </a:lnSpc>
              <a:spcBef>
                <a:spcPts val="800"/>
              </a:spcBef>
              <a:buClr>
                <a:srgbClr val="3B70AD"/>
              </a:buClr>
              <a:buSzPct val="88000"/>
              <a:buFont typeface="Lucida Grande"/>
              <a:buNone/>
              <a:defRPr sz="1800" b="1" i="0" kern="1200">
                <a:solidFill>
                  <a:schemeClr val="tx1"/>
                </a:solidFill>
                <a:latin typeface="Franklin Gothic Book"/>
                <a:ea typeface="+mn-ea"/>
                <a:cs typeface="Franklin Gothic Book"/>
              </a:defRPr>
            </a:lvl1pPr>
            <a:lvl2pPr marL="457200" indent="0" algn="l" defTabSz="457200" rtl="0" eaLnBrk="1" latinLnBrk="0" hangingPunct="1">
              <a:lnSpc>
                <a:spcPct val="100000"/>
              </a:lnSpc>
              <a:spcBef>
                <a:spcPts val="600"/>
              </a:spcBef>
              <a:buClr>
                <a:schemeClr val="accent3"/>
              </a:buClr>
              <a:buSzPct val="130000"/>
              <a:buFont typeface="Lucida Grande"/>
              <a:buNone/>
              <a:defRPr sz="2000" b="1" kern="1200">
                <a:solidFill>
                  <a:schemeClr val="tx1"/>
                </a:solidFill>
                <a:latin typeface="Franklin Gothic Book"/>
                <a:ea typeface="+mn-ea"/>
                <a:cs typeface="Franklin Gothic Book"/>
              </a:defRPr>
            </a:lvl2pPr>
            <a:lvl3pPr marL="914400" indent="0" algn="l" defTabSz="457200" rtl="0" eaLnBrk="1" latinLnBrk="0" hangingPunct="1">
              <a:lnSpc>
                <a:spcPct val="100000"/>
              </a:lnSpc>
              <a:spcBef>
                <a:spcPts val="600"/>
              </a:spcBef>
              <a:buClr>
                <a:schemeClr val="accent6"/>
              </a:buClr>
              <a:buSzPct val="95000"/>
              <a:buFont typeface="Lucida Grande"/>
              <a:buNone/>
              <a:defRPr sz="1800" b="1" kern="1200">
                <a:solidFill>
                  <a:schemeClr val="tx1"/>
                </a:solidFill>
                <a:latin typeface="Franklin Gothic Book"/>
                <a:ea typeface="+mn-ea"/>
                <a:cs typeface="Franklin Gothic Book"/>
              </a:defRPr>
            </a:lvl3pPr>
            <a:lvl4pPr marL="1371600" indent="0" algn="l" defTabSz="457200" rtl="0" eaLnBrk="1" latinLnBrk="0" hangingPunct="1">
              <a:lnSpc>
                <a:spcPct val="100000"/>
              </a:lnSpc>
              <a:spcBef>
                <a:spcPts val="400"/>
              </a:spcBef>
              <a:buClr>
                <a:schemeClr val="accent4">
                  <a:lumMod val="50000"/>
                </a:schemeClr>
              </a:buClr>
              <a:buSzPct val="115000"/>
              <a:buFont typeface="Arial"/>
              <a:buNone/>
              <a:defRPr sz="1600" b="1" kern="1200">
                <a:solidFill>
                  <a:schemeClr val="tx1"/>
                </a:solidFill>
                <a:latin typeface="Franklin Gothic Book"/>
                <a:ea typeface="+mn-ea"/>
                <a:cs typeface="Franklin Gothic Book"/>
              </a:defRPr>
            </a:lvl4pPr>
            <a:lvl5pPr marL="1828800" indent="0" algn="l" defTabSz="457200" rtl="0" eaLnBrk="1" latinLnBrk="0" hangingPunct="1">
              <a:lnSpc>
                <a:spcPct val="100000"/>
              </a:lnSpc>
              <a:spcBef>
                <a:spcPts val="400"/>
              </a:spcBef>
              <a:buClr>
                <a:schemeClr val="accent5">
                  <a:lumMod val="75000"/>
                </a:schemeClr>
              </a:buClr>
              <a:buSzPct val="115000"/>
              <a:buFont typeface="Lucida Grande"/>
              <a:buNone/>
              <a:defRPr sz="1600" b="1" i="1" kern="1200">
                <a:solidFill>
                  <a:schemeClr val="tx1"/>
                </a:solidFill>
                <a:latin typeface="Franklin Gothic Book"/>
                <a:ea typeface="+mn-ea"/>
                <a:cs typeface="Franklin Gothic Book"/>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spcBef>
                <a:spcPct val="20000"/>
              </a:spcBef>
              <a:defRPr/>
            </a:pPr>
            <a:r>
              <a:rPr lang="en-US" altLang="en-US" sz="2000" dirty="0">
                <a:solidFill>
                  <a:srgbClr val="E22131"/>
                </a:solidFill>
                <a:latin typeface="Calibri" charset="0"/>
                <a:ea typeface="Calibri" charset="0"/>
                <a:cs typeface="Calibri" charset="0"/>
              </a:rPr>
              <a:t>Who can I call if I’m not feeling well?</a:t>
            </a:r>
          </a:p>
          <a:p>
            <a:pPr>
              <a:lnSpc>
                <a:spcPct val="110000"/>
              </a:lnSpc>
              <a:spcBef>
                <a:spcPct val="20000"/>
              </a:spcBef>
              <a:defRPr/>
            </a:pPr>
            <a:r>
              <a:rPr lang="en-US" altLang="en-US" sz="1600" b="0" dirty="0">
                <a:solidFill>
                  <a:srgbClr val="000000"/>
                </a:solidFill>
                <a:latin typeface="Calibri" charset="0"/>
                <a:ea typeface="Calibri" charset="0"/>
                <a:cs typeface="Calibri" charset="0"/>
              </a:rPr>
              <a:t>If you are not feeling well, please contact your primary care provider to discuss active symptoms.</a:t>
            </a:r>
          </a:p>
          <a:p>
            <a:pPr>
              <a:lnSpc>
                <a:spcPct val="110000"/>
              </a:lnSpc>
              <a:defRPr/>
            </a:pPr>
            <a:r>
              <a:rPr lang="en-US" altLang="en-US" sz="1600" b="0" dirty="0">
                <a:solidFill>
                  <a:srgbClr val="000000"/>
                </a:solidFill>
                <a:latin typeface="Calibri" charset="0"/>
                <a:ea typeface="Calibri" charset="0"/>
                <a:cs typeface="Calibri" charset="0"/>
              </a:rPr>
              <a:t>To help you make decisions about seeking </a:t>
            </a:r>
            <a:br>
              <a:rPr lang="en-US" altLang="en-US" sz="1600" b="0" dirty="0">
                <a:solidFill>
                  <a:srgbClr val="000000"/>
                </a:solidFill>
                <a:latin typeface="Calibri" charset="0"/>
                <a:ea typeface="Calibri" charset="0"/>
                <a:cs typeface="Calibri" charset="0"/>
              </a:rPr>
            </a:br>
            <a:r>
              <a:rPr lang="en-US" altLang="en-US" sz="1600" b="0" dirty="0">
                <a:solidFill>
                  <a:srgbClr val="000000"/>
                </a:solidFill>
                <a:latin typeface="Calibri" charset="0"/>
                <a:ea typeface="Calibri" charset="0"/>
                <a:cs typeface="Calibri" charset="0"/>
              </a:rPr>
              <a:t>appropriate care, try the CDC’s symptom </a:t>
            </a:r>
            <a:br>
              <a:rPr lang="en-US" altLang="en-US" sz="1600" b="0" dirty="0">
                <a:solidFill>
                  <a:srgbClr val="000000"/>
                </a:solidFill>
                <a:latin typeface="Calibri" charset="0"/>
                <a:ea typeface="Calibri" charset="0"/>
                <a:cs typeface="Calibri" charset="0"/>
              </a:rPr>
            </a:br>
            <a:r>
              <a:rPr lang="en-US" altLang="en-US" sz="1600" b="0" dirty="0">
                <a:solidFill>
                  <a:srgbClr val="000000"/>
                </a:solidFill>
                <a:latin typeface="Calibri" charset="0"/>
                <a:ea typeface="Calibri" charset="0"/>
                <a:cs typeface="Calibri" charset="0"/>
              </a:rPr>
              <a:t>checker at </a:t>
            </a:r>
            <a:r>
              <a:rPr lang="en-US" altLang="en-US" sz="1600" dirty="0" err="1">
                <a:solidFill>
                  <a:srgbClr val="000000"/>
                </a:solidFill>
                <a:latin typeface="Calibri" charset="0"/>
                <a:ea typeface="Calibri" charset="0"/>
                <a:cs typeface="Calibri" charset="0"/>
              </a:rPr>
              <a:t>cdc.gov</a:t>
            </a:r>
            <a:r>
              <a:rPr lang="en-US" altLang="en-US" sz="1600" dirty="0">
                <a:solidFill>
                  <a:srgbClr val="000000"/>
                </a:solidFill>
                <a:latin typeface="Calibri" charset="0"/>
                <a:ea typeface="Calibri" charset="0"/>
                <a:cs typeface="Calibri" charset="0"/>
              </a:rPr>
              <a:t>/coronavirus</a:t>
            </a:r>
            <a:r>
              <a:rPr lang="en-US" altLang="en-US" sz="1600" b="0" dirty="0">
                <a:solidFill>
                  <a:srgbClr val="000000"/>
                </a:solidFill>
                <a:latin typeface="Calibri" charset="0"/>
                <a:ea typeface="Calibri" charset="0"/>
                <a:cs typeface="Calibri" charset="0"/>
              </a:rPr>
              <a:t>.</a:t>
            </a:r>
          </a:p>
          <a:p>
            <a:pPr>
              <a:lnSpc>
                <a:spcPct val="110000"/>
              </a:lnSpc>
              <a:spcBef>
                <a:spcPct val="20000"/>
              </a:spcBef>
            </a:pPr>
            <a:endParaRPr lang="en-US" altLang="en-US" sz="1200" b="0" dirty="0">
              <a:solidFill>
                <a:srgbClr val="E22131"/>
              </a:solidFill>
              <a:latin typeface="Calibri" charset="0"/>
              <a:ea typeface="Calibri" charset="0"/>
              <a:cs typeface="Calibri" charset="0"/>
            </a:endParaRPr>
          </a:p>
          <a:p>
            <a:pPr>
              <a:spcBef>
                <a:spcPts val="400"/>
              </a:spcBef>
            </a:pPr>
            <a:r>
              <a:rPr lang="en-US" altLang="en-US" sz="2000" dirty="0">
                <a:solidFill>
                  <a:srgbClr val="E22131"/>
                </a:solidFill>
                <a:latin typeface="Calibri" charset="0"/>
                <a:ea typeface="Calibri" charset="0"/>
                <a:cs typeface="Calibri" charset="0"/>
              </a:rPr>
              <a:t>Where can I get the latest information about COVID-19?</a:t>
            </a:r>
          </a:p>
          <a:p>
            <a:pPr>
              <a:lnSpc>
                <a:spcPct val="110000"/>
              </a:lnSpc>
              <a:spcBef>
                <a:spcPct val="20000"/>
              </a:spcBef>
            </a:pPr>
            <a:r>
              <a:rPr lang="en-US" altLang="en-US" sz="1600" b="0" dirty="0">
                <a:solidFill>
                  <a:srgbClr val="000000"/>
                </a:solidFill>
                <a:latin typeface="Calibri" charset="0"/>
                <a:ea typeface="Calibri" charset="0"/>
                <a:cs typeface="Calibri" charset="0"/>
              </a:rPr>
              <a:t>For the best source for up-to-date information, visit the Centers for Disease Control and Prevention (CDC) website at </a:t>
            </a:r>
            <a:r>
              <a:rPr lang="en-US" altLang="en-US" sz="1600" dirty="0" err="1">
                <a:solidFill>
                  <a:srgbClr val="000000"/>
                </a:solidFill>
                <a:latin typeface="Calibri" charset="0"/>
                <a:ea typeface="Calibri" charset="0"/>
                <a:cs typeface="Calibri" charset="0"/>
              </a:rPr>
              <a:t>cdc.gov</a:t>
            </a:r>
            <a:r>
              <a:rPr lang="en-US" altLang="en-US" sz="1600" b="0" dirty="0">
                <a:solidFill>
                  <a:srgbClr val="000000"/>
                </a:solidFill>
                <a:latin typeface="Calibri" charset="0"/>
                <a:ea typeface="Calibri" charset="0"/>
                <a:cs typeface="Calibri" charset="0"/>
              </a:rPr>
              <a:t>. The outbreak is evolving quickly, and the CDC and health departments in each state are working on public health policies to help prevent the spread of the illness. </a:t>
            </a:r>
          </a:p>
          <a:p>
            <a:pPr>
              <a:lnSpc>
                <a:spcPct val="110000"/>
              </a:lnSpc>
              <a:spcBef>
                <a:spcPct val="20000"/>
              </a:spcBef>
              <a:defRPr/>
            </a:pPr>
            <a:endParaRPr lang="en-US" altLang="en-US" sz="1400" b="0" dirty="0">
              <a:solidFill>
                <a:srgbClr val="000000"/>
              </a:solidFill>
              <a:latin typeface="+mn-lt"/>
              <a:ea typeface="UHC Sans Light"/>
              <a:cs typeface="UHC Sans Light"/>
            </a:endParaRPr>
          </a:p>
        </p:txBody>
      </p:sp>
      <p:sp>
        <p:nvSpPr>
          <p:cNvPr id="7" name="Subtitle 2">
            <a:extLst>
              <a:ext uri="{FF2B5EF4-FFF2-40B4-BE49-F238E27FC236}">
                <a16:creationId xmlns:a16="http://schemas.microsoft.com/office/drawing/2014/main" id="{17C0ADA6-05E1-764C-9C16-DB522D8D8C16}"/>
              </a:ext>
            </a:extLst>
          </p:cNvPr>
          <p:cNvSpPr txBox="1">
            <a:spLocks/>
          </p:cNvSpPr>
          <p:nvPr/>
        </p:nvSpPr>
        <p:spPr>
          <a:xfrm>
            <a:off x="5782962" y="1222735"/>
            <a:ext cx="3019441" cy="4099131"/>
          </a:xfrm>
          <a:prstGeom prst="rect">
            <a:avLst/>
          </a:prstGeom>
        </p:spPr>
        <p:txBody>
          <a:bodyPr vert="horz" lIns="91440" tIns="27432" rIns="91440" bIns="27432" rtlCol="0" anchor="ctr" anchorCtr="0">
            <a:noAutofit/>
          </a:bodyPr>
          <a:lstStyle>
            <a:lvl1pPr marL="0" indent="0" algn="l" defTabSz="457200" rtl="0" eaLnBrk="1" latinLnBrk="0" hangingPunct="1">
              <a:lnSpc>
                <a:spcPct val="100000"/>
              </a:lnSpc>
              <a:spcBef>
                <a:spcPts val="800"/>
              </a:spcBef>
              <a:buClr>
                <a:srgbClr val="3B70AD"/>
              </a:buClr>
              <a:buSzPct val="88000"/>
              <a:buFont typeface="Lucida Grande"/>
              <a:buNone/>
              <a:defRPr sz="1800" b="1" i="0" kern="1200">
                <a:solidFill>
                  <a:schemeClr val="tx1"/>
                </a:solidFill>
                <a:latin typeface="Franklin Gothic Book"/>
                <a:ea typeface="+mn-ea"/>
                <a:cs typeface="Franklin Gothic Book"/>
              </a:defRPr>
            </a:lvl1pPr>
            <a:lvl2pPr marL="457200" indent="0" algn="l" defTabSz="457200" rtl="0" eaLnBrk="1" latinLnBrk="0" hangingPunct="1">
              <a:lnSpc>
                <a:spcPct val="100000"/>
              </a:lnSpc>
              <a:spcBef>
                <a:spcPts val="600"/>
              </a:spcBef>
              <a:buClr>
                <a:schemeClr val="accent3"/>
              </a:buClr>
              <a:buSzPct val="130000"/>
              <a:buFont typeface="Lucida Grande"/>
              <a:buNone/>
              <a:defRPr sz="2000" b="1" kern="1200">
                <a:solidFill>
                  <a:schemeClr val="tx1"/>
                </a:solidFill>
                <a:latin typeface="Franklin Gothic Book"/>
                <a:ea typeface="+mn-ea"/>
                <a:cs typeface="Franklin Gothic Book"/>
              </a:defRPr>
            </a:lvl2pPr>
            <a:lvl3pPr marL="914400" indent="0" algn="l" defTabSz="457200" rtl="0" eaLnBrk="1" latinLnBrk="0" hangingPunct="1">
              <a:lnSpc>
                <a:spcPct val="100000"/>
              </a:lnSpc>
              <a:spcBef>
                <a:spcPts val="600"/>
              </a:spcBef>
              <a:buClr>
                <a:schemeClr val="accent6"/>
              </a:buClr>
              <a:buSzPct val="95000"/>
              <a:buFont typeface="Lucida Grande"/>
              <a:buNone/>
              <a:defRPr sz="1800" b="1" kern="1200">
                <a:solidFill>
                  <a:schemeClr val="tx1"/>
                </a:solidFill>
                <a:latin typeface="Franklin Gothic Book"/>
                <a:ea typeface="+mn-ea"/>
                <a:cs typeface="Franklin Gothic Book"/>
              </a:defRPr>
            </a:lvl3pPr>
            <a:lvl4pPr marL="1371600" indent="0" algn="l" defTabSz="457200" rtl="0" eaLnBrk="1" latinLnBrk="0" hangingPunct="1">
              <a:lnSpc>
                <a:spcPct val="100000"/>
              </a:lnSpc>
              <a:spcBef>
                <a:spcPts val="400"/>
              </a:spcBef>
              <a:buClr>
                <a:schemeClr val="accent4">
                  <a:lumMod val="50000"/>
                </a:schemeClr>
              </a:buClr>
              <a:buSzPct val="115000"/>
              <a:buFont typeface="Arial"/>
              <a:buNone/>
              <a:defRPr sz="1600" b="1" kern="1200">
                <a:solidFill>
                  <a:schemeClr val="tx1"/>
                </a:solidFill>
                <a:latin typeface="Franklin Gothic Book"/>
                <a:ea typeface="+mn-ea"/>
                <a:cs typeface="Franklin Gothic Book"/>
              </a:defRPr>
            </a:lvl4pPr>
            <a:lvl5pPr marL="1828800" indent="0" algn="l" defTabSz="457200" rtl="0" eaLnBrk="1" latinLnBrk="0" hangingPunct="1">
              <a:lnSpc>
                <a:spcPct val="100000"/>
              </a:lnSpc>
              <a:spcBef>
                <a:spcPts val="400"/>
              </a:spcBef>
              <a:buClr>
                <a:schemeClr val="accent5">
                  <a:lumMod val="75000"/>
                </a:schemeClr>
              </a:buClr>
              <a:buSzPct val="115000"/>
              <a:buFont typeface="Lucida Grande"/>
              <a:buNone/>
              <a:defRPr sz="1600" b="1" i="1" kern="1200">
                <a:solidFill>
                  <a:schemeClr val="tx1"/>
                </a:solidFill>
                <a:latin typeface="Franklin Gothic Book"/>
                <a:ea typeface="+mn-ea"/>
                <a:cs typeface="Franklin Gothic Book"/>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r>
              <a:rPr lang="en-US" sz="2000" dirty="0">
                <a:solidFill>
                  <a:schemeClr val="bg1"/>
                </a:solidFill>
                <a:latin typeface="Arial" panose="020B0604020202020204" pitchFamily="34" charset="0"/>
                <a:cs typeface="Arial" panose="020B0604020202020204" pitchFamily="34" charset="0"/>
              </a:rPr>
              <a:t>Who can I call at HPI with questions?</a:t>
            </a:r>
          </a:p>
          <a:p>
            <a:pPr>
              <a:lnSpc>
                <a:spcPct val="110000"/>
              </a:lnSpc>
              <a:spcBef>
                <a:spcPts val="1200"/>
              </a:spcBef>
              <a:spcAft>
                <a:spcPts val="300"/>
              </a:spcAft>
            </a:pPr>
            <a:r>
              <a:rPr lang="en-US" sz="1600" i="1" dirty="0">
                <a:solidFill>
                  <a:schemeClr val="bg1"/>
                </a:solidFill>
                <a:latin typeface="+mn-lt"/>
              </a:rPr>
              <a:t>Benefits and coverage questions: </a:t>
            </a:r>
          </a:p>
          <a:p>
            <a:pPr>
              <a:lnSpc>
                <a:spcPct val="110000"/>
              </a:lnSpc>
              <a:spcBef>
                <a:spcPts val="0"/>
              </a:spcBef>
            </a:pPr>
            <a:r>
              <a:rPr lang="en-US" sz="1600" b="0" dirty="0">
                <a:solidFill>
                  <a:schemeClr val="bg1"/>
                </a:solidFill>
                <a:latin typeface="+mn-lt"/>
              </a:rPr>
              <a:t>Contact the phone number listed on the back of your Member ID card, or call </a:t>
            </a:r>
            <a:r>
              <a:rPr lang="en-US" sz="1600" dirty="0">
                <a:solidFill>
                  <a:schemeClr val="bg1"/>
                </a:solidFill>
                <a:latin typeface="+mn-lt"/>
              </a:rPr>
              <a:t>800-532-7575</a:t>
            </a:r>
            <a:r>
              <a:rPr lang="en-US" sz="1600" b="0" dirty="0">
                <a:solidFill>
                  <a:schemeClr val="bg1"/>
                </a:solidFill>
                <a:latin typeface="+mn-lt"/>
              </a:rPr>
              <a:t>, Monday through Friday, </a:t>
            </a:r>
            <a:br>
              <a:rPr lang="en-US" sz="1600" b="0" dirty="0">
                <a:solidFill>
                  <a:schemeClr val="bg1"/>
                </a:solidFill>
                <a:latin typeface="+mn-lt"/>
              </a:rPr>
            </a:br>
            <a:r>
              <a:rPr lang="en-US" sz="1600" b="0" dirty="0">
                <a:solidFill>
                  <a:schemeClr val="bg1"/>
                </a:solidFill>
                <a:latin typeface="+mn-lt"/>
              </a:rPr>
              <a:t>8am to 5pm (ET). </a:t>
            </a:r>
          </a:p>
          <a:p>
            <a:pPr>
              <a:lnSpc>
                <a:spcPct val="110000"/>
              </a:lnSpc>
              <a:spcBef>
                <a:spcPts val="1200"/>
              </a:spcBef>
              <a:spcAft>
                <a:spcPts val="300"/>
              </a:spcAft>
            </a:pPr>
            <a:r>
              <a:rPr lang="en-US" sz="1600" i="1" dirty="0">
                <a:solidFill>
                  <a:schemeClr val="bg1"/>
                </a:solidFill>
                <a:latin typeface="+mn-lt"/>
              </a:rPr>
              <a:t>COVID-19 specific questions: </a:t>
            </a:r>
          </a:p>
          <a:p>
            <a:pPr>
              <a:lnSpc>
                <a:spcPct val="110000"/>
              </a:lnSpc>
              <a:spcBef>
                <a:spcPts val="0"/>
              </a:spcBef>
            </a:pPr>
            <a:r>
              <a:rPr lang="en-US" sz="1600" b="0" dirty="0">
                <a:solidFill>
                  <a:schemeClr val="bg1"/>
                </a:solidFill>
                <a:latin typeface="+mn-lt"/>
              </a:rPr>
              <a:t>Call </a:t>
            </a:r>
            <a:r>
              <a:rPr lang="en-US" sz="1600" dirty="0">
                <a:solidFill>
                  <a:schemeClr val="bg1"/>
                </a:solidFill>
                <a:latin typeface="+mn-lt"/>
              </a:rPr>
              <a:t>877-213-5225</a:t>
            </a:r>
            <a:r>
              <a:rPr lang="en-US" sz="1600" b="0" dirty="0">
                <a:solidFill>
                  <a:schemeClr val="bg1"/>
                </a:solidFill>
                <a:latin typeface="+mn-lt"/>
              </a:rPr>
              <a:t>, Monday through Friday, 8am to 5pm (ET). </a:t>
            </a:r>
          </a:p>
        </p:txBody>
      </p:sp>
      <p:sp>
        <p:nvSpPr>
          <p:cNvPr id="10" name="TextBox 9">
            <a:extLst>
              <a:ext uri="{FF2B5EF4-FFF2-40B4-BE49-F238E27FC236}">
                <a16:creationId xmlns:a16="http://schemas.microsoft.com/office/drawing/2014/main" id="{F7A972A5-1CF9-A145-9A33-5175F4D04F5D}"/>
              </a:ext>
            </a:extLst>
          </p:cNvPr>
          <p:cNvSpPr txBox="1"/>
          <p:nvPr/>
        </p:nvSpPr>
        <p:spPr>
          <a:xfrm>
            <a:off x="604349" y="5666690"/>
            <a:ext cx="7993095" cy="707886"/>
          </a:xfrm>
          <a:prstGeom prst="rect">
            <a:avLst/>
          </a:prstGeom>
          <a:noFill/>
        </p:spPr>
        <p:txBody>
          <a:bodyPr wrap="square" rtlCol="0">
            <a:spAutoFit/>
          </a:bodyPr>
          <a:lstStyle/>
          <a:p>
            <a:r>
              <a:rPr lang="en-US" sz="2000" dirty="0">
                <a:solidFill>
                  <a:srgbClr val="E22131"/>
                </a:solidFill>
              </a:rPr>
              <a:t>For more information about COVID-19 and your health plan coverage, </a:t>
            </a:r>
            <a:br>
              <a:rPr lang="en-US" sz="2000" dirty="0">
                <a:solidFill>
                  <a:srgbClr val="E22131"/>
                </a:solidFill>
              </a:rPr>
            </a:br>
            <a:r>
              <a:rPr lang="en-US" sz="2000" dirty="0">
                <a:solidFill>
                  <a:srgbClr val="E22131"/>
                </a:solidFill>
              </a:rPr>
              <a:t>visit </a:t>
            </a:r>
            <a:r>
              <a:rPr lang="en-US" sz="2000" b="1" dirty="0">
                <a:solidFill>
                  <a:srgbClr val="E22131"/>
                </a:solidFill>
              </a:rPr>
              <a:t>healthplansinc.com/COVID-19</a:t>
            </a:r>
            <a:r>
              <a:rPr lang="en-US" sz="2000" dirty="0">
                <a:solidFill>
                  <a:srgbClr val="E22131"/>
                </a:solidFill>
              </a:rPr>
              <a:t>. </a:t>
            </a:r>
            <a:endParaRPr lang="en-US" dirty="0">
              <a:solidFill>
                <a:srgbClr val="E22131"/>
              </a:solidFill>
              <a:effectLst/>
            </a:endParaRPr>
          </a:p>
        </p:txBody>
      </p:sp>
      <p:sp>
        <p:nvSpPr>
          <p:cNvPr id="17" name="Slide Number Placeholder 8">
            <a:extLst>
              <a:ext uri="{FF2B5EF4-FFF2-40B4-BE49-F238E27FC236}">
                <a16:creationId xmlns:a16="http://schemas.microsoft.com/office/drawing/2014/main" id="{0C9FAD02-6E99-F543-B9F4-F514BDC332B5}"/>
              </a:ext>
            </a:extLst>
          </p:cNvPr>
          <p:cNvSpPr>
            <a:spLocks noGrp="1"/>
          </p:cNvSpPr>
          <p:nvPr>
            <p:ph type="sldNum" sz="quarter" idx="12"/>
          </p:nvPr>
        </p:nvSpPr>
        <p:spPr>
          <a:xfrm>
            <a:off x="133274" y="6548801"/>
            <a:ext cx="2057400" cy="273713"/>
          </a:xfrm>
        </p:spPr>
        <p:txBody>
          <a:bodyPr/>
          <a:lstStyle/>
          <a:p>
            <a:fld id="{3E0FA07A-742F-1A49-AA29-FAC01462221A}" type="slidenum">
              <a:rPr lang="en-US" smtClean="0"/>
              <a:t>14</a:t>
            </a:fld>
            <a:endParaRPr lang="en-US"/>
          </a:p>
        </p:txBody>
      </p:sp>
    </p:spTree>
    <p:extLst>
      <p:ext uri="{BB962C8B-B14F-4D97-AF65-F5344CB8AC3E}">
        <p14:creationId xmlns:p14="http://schemas.microsoft.com/office/powerpoint/2010/main" val="3120290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33274" y="1382339"/>
            <a:ext cx="5539142" cy="5075611"/>
          </a:xfrm>
        </p:spPr>
        <p:txBody>
          <a:bodyPr>
            <a:normAutofit fontScale="62500" lnSpcReduction="20000"/>
          </a:bodyPr>
          <a:lstStyle/>
          <a:p>
            <a:r>
              <a:rPr lang="en-US" dirty="0" smtClean="0"/>
              <a:t>Fast and Easy</a:t>
            </a:r>
          </a:p>
          <a:p>
            <a:pPr lvl="1"/>
            <a:r>
              <a:rPr lang="en-US" dirty="0" smtClean="0"/>
              <a:t>Connect with a physician in minutes</a:t>
            </a:r>
          </a:p>
          <a:p>
            <a:pPr lvl="1"/>
            <a:r>
              <a:rPr lang="en-US" dirty="0" smtClean="0"/>
              <a:t>Pay only your office visit/PCP-level cost share</a:t>
            </a:r>
          </a:p>
          <a:p>
            <a:pPr lvl="1"/>
            <a:r>
              <a:rPr lang="en-US" dirty="0" smtClean="0"/>
              <a:t>Referrals are not required</a:t>
            </a:r>
          </a:p>
          <a:p>
            <a:pPr lvl="1"/>
            <a:r>
              <a:rPr lang="en-US" dirty="0" smtClean="0"/>
              <a:t>Prescriptions sent directly to your pharmacy</a:t>
            </a:r>
          </a:p>
          <a:p>
            <a:r>
              <a:rPr lang="en-US" dirty="0" smtClean="0"/>
              <a:t>Medical Urgent Care Visits</a:t>
            </a:r>
          </a:p>
          <a:p>
            <a:pPr lvl="1"/>
            <a:r>
              <a:rPr lang="en-US" dirty="0" smtClean="0"/>
              <a:t>Coughs/Colds/Flu</a:t>
            </a:r>
          </a:p>
          <a:p>
            <a:pPr lvl="1"/>
            <a:r>
              <a:rPr lang="en-US" dirty="0" smtClean="0"/>
              <a:t>Pediatric issues</a:t>
            </a:r>
          </a:p>
          <a:p>
            <a:pPr lvl="1"/>
            <a:r>
              <a:rPr lang="en-US" dirty="0" smtClean="0"/>
              <a:t>Sinus and allergies</a:t>
            </a:r>
          </a:p>
          <a:p>
            <a:pPr lvl="1"/>
            <a:r>
              <a:rPr lang="en-US" dirty="0" smtClean="0"/>
              <a:t>Nausea/diarrhea</a:t>
            </a:r>
          </a:p>
          <a:p>
            <a:pPr lvl="1"/>
            <a:r>
              <a:rPr lang="en-US" dirty="0" smtClean="0"/>
              <a:t>Rashes and skin issues</a:t>
            </a:r>
          </a:p>
          <a:p>
            <a:pPr lvl="1"/>
            <a:r>
              <a:rPr lang="en-US" dirty="0" smtClean="0"/>
              <a:t>Women’s health</a:t>
            </a:r>
          </a:p>
          <a:p>
            <a:pPr lvl="1"/>
            <a:r>
              <a:rPr lang="en-US" dirty="0" smtClean="0"/>
              <a:t>Sports injuries</a:t>
            </a:r>
          </a:p>
          <a:p>
            <a:r>
              <a:rPr lang="en-US" dirty="0" smtClean="0"/>
              <a:t>Behavioral Health Visits</a:t>
            </a:r>
          </a:p>
          <a:p>
            <a:pPr lvl="1"/>
            <a:r>
              <a:rPr lang="en-US" dirty="0" smtClean="0"/>
              <a:t>Psychologists support you using talk therapy, while psychiatrists will also look for biological imbalances and can prescribe medicine as a part of a treatment plan.</a:t>
            </a:r>
          </a:p>
          <a:p>
            <a:pPr lvl="1"/>
            <a:endParaRPr lang="en-US" dirty="0"/>
          </a:p>
        </p:txBody>
      </p:sp>
      <p:sp>
        <p:nvSpPr>
          <p:cNvPr id="4" name="Title 3"/>
          <p:cNvSpPr>
            <a:spLocks noGrp="1"/>
          </p:cNvSpPr>
          <p:nvPr>
            <p:ph type="title"/>
          </p:nvPr>
        </p:nvSpPr>
        <p:spPr/>
        <p:txBody>
          <a:bodyPr/>
          <a:lstStyle/>
          <a:p>
            <a:r>
              <a:rPr lang="en-US" smtClean="0"/>
              <a:t>Doctor On Demand</a:t>
            </a:r>
            <a:endParaRPr lang="en-US" dirty="0"/>
          </a:p>
        </p:txBody>
      </p:sp>
      <p:sp>
        <p:nvSpPr>
          <p:cNvPr id="3" name="Text Placeholder 2"/>
          <p:cNvSpPr>
            <a:spLocks noGrp="1"/>
          </p:cNvSpPr>
          <p:nvPr>
            <p:ph type="body" idx="4294967295"/>
          </p:nvPr>
        </p:nvSpPr>
        <p:spPr>
          <a:xfrm>
            <a:off x="241438" y="815973"/>
            <a:ext cx="8229600" cy="639763"/>
          </a:xfrm>
          <a:prstGeom prst="rect">
            <a:avLst/>
          </a:prstGeom>
        </p:spPr>
        <p:txBody>
          <a:bodyPr/>
          <a:lstStyle/>
          <a:p>
            <a:pPr marL="0" indent="0">
              <a:buNone/>
            </a:pPr>
            <a:r>
              <a:rPr lang="en-US" sz="1600" dirty="0" smtClean="0"/>
              <a:t>Doctor On Demand gives you virtual video visits with licensed doctors, psychologists and psychiatrists from your phone tablet or computer.</a:t>
            </a:r>
            <a:endParaRPr lang="en-US" sz="1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2416" y="1511300"/>
            <a:ext cx="2798622" cy="4835522"/>
          </a:xfrm>
          <a:prstGeom prst="rect">
            <a:avLst/>
          </a:prstGeom>
        </p:spPr>
      </p:pic>
    </p:spTree>
    <p:extLst>
      <p:ext uri="{BB962C8B-B14F-4D97-AF65-F5344CB8AC3E}">
        <p14:creationId xmlns:p14="http://schemas.microsoft.com/office/powerpoint/2010/main" val="21881932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8"/>
          <p:cNvSpPr txBox="1"/>
          <p:nvPr/>
        </p:nvSpPr>
        <p:spPr>
          <a:xfrm>
            <a:off x="294000" y="1576950"/>
            <a:ext cx="2635763" cy="1238063"/>
          </a:xfrm>
          <a:prstGeom prst="rect">
            <a:avLst/>
          </a:prstGeom>
          <a:solidFill>
            <a:srgbClr val="004A7D"/>
          </a:solidFill>
          <a:ln>
            <a:noFill/>
          </a:ln>
        </p:spPr>
        <p:txBody>
          <a:bodyPr spcFirstLastPara="1" wrap="square" lIns="91425" tIns="91425" rIns="91425" bIns="91425" anchor="ctr" anchorCtr="0">
            <a:noAutofit/>
          </a:bodyPr>
          <a:lstStyle/>
          <a:p>
            <a:pPr algn="ctr">
              <a:lnSpc>
                <a:spcPct val="115000"/>
              </a:lnSpc>
            </a:pPr>
            <a:r>
              <a:rPr lang="en-US" b="1">
                <a:solidFill>
                  <a:srgbClr val="FFFFFF"/>
                </a:solidFill>
                <a:latin typeface="Arial"/>
                <a:ea typeface="Arial"/>
                <a:cs typeface="Arial"/>
                <a:sym typeface="Arial"/>
              </a:rPr>
              <a:t>Urgent Care</a:t>
            </a:r>
            <a:endParaRPr>
              <a:solidFill>
                <a:srgbClr val="FFFFFF"/>
              </a:solidFill>
              <a:latin typeface="Arial"/>
              <a:ea typeface="Arial"/>
              <a:cs typeface="Arial"/>
              <a:sym typeface="Arial"/>
            </a:endParaRPr>
          </a:p>
        </p:txBody>
      </p:sp>
      <p:sp>
        <p:nvSpPr>
          <p:cNvPr id="132" name="Google Shape;132;p8"/>
          <p:cNvSpPr txBox="1"/>
          <p:nvPr/>
        </p:nvSpPr>
        <p:spPr>
          <a:xfrm>
            <a:off x="3186225" y="1576953"/>
            <a:ext cx="2635763" cy="1238063"/>
          </a:xfrm>
          <a:prstGeom prst="rect">
            <a:avLst/>
          </a:prstGeom>
          <a:solidFill>
            <a:srgbClr val="2B90D9"/>
          </a:solidFill>
          <a:ln>
            <a:noFill/>
          </a:ln>
        </p:spPr>
        <p:txBody>
          <a:bodyPr spcFirstLastPara="1" wrap="square" lIns="91425" tIns="91425" rIns="91425" bIns="91425" anchor="ctr" anchorCtr="0">
            <a:noAutofit/>
          </a:bodyPr>
          <a:lstStyle/>
          <a:p>
            <a:pPr algn="ctr">
              <a:lnSpc>
                <a:spcPct val="115000"/>
              </a:lnSpc>
            </a:pPr>
            <a:r>
              <a:rPr lang="en-US" b="1">
                <a:solidFill>
                  <a:schemeClr val="lt1"/>
                </a:solidFill>
                <a:latin typeface="Arial"/>
                <a:ea typeface="Arial"/>
                <a:cs typeface="Arial"/>
                <a:sym typeface="Arial"/>
              </a:rPr>
              <a:t>Behavioral Health</a:t>
            </a:r>
            <a:endParaRPr b="1">
              <a:solidFill>
                <a:srgbClr val="FFFFFF"/>
              </a:solidFill>
              <a:latin typeface="Arial"/>
              <a:ea typeface="Arial"/>
              <a:cs typeface="Arial"/>
              <a:sym typeface="Arial"/>
            </a:endParaRPr>
          </a:p>
        </p:txBody>
      </p:sp>
      <p:sp>
        <p:nvSpPr>
          <p:cNvPr id="133" name="Google Shape;133;p8"/>
          <p:cNvSpPr txBox="1"/>
          <p:nvPr/>
        </p:nvSpPr>
        <p:spPr>
          <a:xfrm>
            <a:off x="6078450" y="1576953"/>
            <a:ext cx="2604263" cy="1238063"/>
          </a:xfrm>
          <a:prstGeom prst="rect">
            <a:avLst/>
          </a:prstGeom>
          <a:solidFill>
            <a:srgbClr val="F0AD4E"/>
          </a:solidFill>
          <a:ln>
            <a:noFill/>
          </a:ln>
        </p:spPr>
        <p:txBody>
          <a:bodyPr spcFirstLastPara="1" wrap="square" lIns="91425" tIns="91425" rIns="91425" bIns="91425" anchor="ctr" anchorCtr="0">
            <a:noAutofit/>
          </a:bodyPr>
          <a:lstStyle/>
          <a:p>
            <a:pPr algn="ctr">
              <a:lnSpc>
                <a:spcPct val="115000"/>
              </a:lnSpc>
            </a:pPr>
            <a:r>
              <a:rPr lang="en-US" b="1">
                <a:solidFill>
                  <a:schemeClr val="lt1"/>
                </a:solidFill>
                <a:latin typeface="Arial"/>
                <a:ea typeface="Arial"/>
                <a:cs typeface="Arial"/>
                <a:sym typeface="Arial"/>
              </a:rPr>
              <a:t>Everyday Care</a:t>
            </a:r>
            <a:endParaRPr b="1">
              <a:solidFill>
                <a:srgbClr val="FFFFFF"/>
              </a:solidFill>
              <a:latin typeface="Arial"/>
              <a:ea typeface="Arial"/>
              <a:cs typeface="Arial"/>
              <a:sym typeface="Arial"/>
            </a:endParaRPr>
          </a:p>
        </p:txBody>
      </p:sp>
      <p:sp>
        <p:nvSpPr>
          <p:cNvPr id="134" name="Google Shape;134;p8"/>
          <p:cNvSpPr txBox="1"/>
          <p:nvPr/>
        </p:nvSpPr>
        <p:spPr>
          <a:xfrm>
            <a:off x="294000" y="2927550"/>
            <a:ext cx="2635763" cy="2474100"/>
          </a:xfrm>
          <a:prstGeom prst="rect">
            <a:avLst/>
          </a:prstGeom>
          <a:noFill/>
          <a:ln>
            <a:noFill/>
          </a:ln>
        </p:spPr>
        <p:txBody>
          <a:bodyPr spcFirstLastPara="1" wrap="square" lIns="91425" tIns="91425" rIns="0" bIns="91425" anchor="t" anchorCtr="0">
            <a:noAutofit/>
          </a:bodyPr>
          <a:lstStyle/>
          <a:p>
            <a:pPr marR="59612">
              <a:lnSpc>
                <a:spcPct val="150000"/>
              </a:lnSpc>
            </a:pPr>
            <a:r>
              <a:rPr lang="en-US" sz="1350">
                <a:solidFill>
                  <a:srgbClr val="3F3F3F"/>
                </a:solidFill>
                <a:latin typeface="Arial"/>
                <a:ea typeface="Arial"/>
                <a:cs typeface="Arial"/>
                <a:sym typeface="Arial"/>
              </a:rPr>
              <a:t>Cold &amp; Flu</a:t>
            </a:r>
            <a:endParaRPr sz="1350">
              <a:solidFill>
                <a:srgbClr val="3F3F3F"/>
              </a:solidFill>
              <a:latin typeface="Arial"/>
              <a:ea typeface="Arial"/>
              <a:cs typeface="Arial"/>
              <a:sym typeface="Arial"/>
            </a:endParaRPr>
          </a:p>
          <a:p>
            <a:pPr marR="59612">
              <a:lnSpc>
                <a:spcPct val="150000"/>
              </a:lnSpc>
            </a:pPr>
            <a:r>
              <a:rPr lang="en-US" sz="1350">
                <a:solidFill>
                  <a:srgbClr val="3F3F3F"/>
                </a:solidFill>
                <a:latin typeface="Arial"/>
                <a:ea typeface="Arial"/>
                <a:cs typeface="Arial"/>
                <a:sym typeface="Arial"/>
              </a:rPr>
              <a:t>Sinus infections</a:t>
            </a:r>
            <a:endParaRPr sz="675"/>
          </a:p>
          <a:p>
            <a:pPr marR="59612">
              <a:lnSpc>
                <a:spcPct val="150000"/>
              </a:lnSpc>
            </a:pPr>
            <a:r>
              <a:rPr lang="en-US" sz="1350">
                <a:solidFill>
                  <a:srgbClr val="3F3F3F"/>
                </a:solidFill>
                <a:latin typeface="Arial"/>
                <a:ea typeface="Arial"/>
                <a:cs typeface="Arial"/>
                <a:sym typeface="Arial"/>
              </a:rPr>
              <a:t>Bronchitis &amp; Pneumonia</a:t>
            </a:r>
            <a:endParaRPr sz="675"/>
          </a:p>
          <a:p>
            <a:pPr marR="59612">
              <a:lnSpc>
                <a:spcPct val="150000"/>
              </a:lnSpc>
            </a:pPr>
            <a:r>
              <a:rPr lang="en-US" sz="1350">
                <a:solidFill>
                  <a:srgbClr val="3F3F3F"/>
                </a:solidFill>
                <a:latin typeface="Arial"/>
                <a:ea typeface="Arial"/>
                <a:cs typeface="Arial"/>
                <a:sym typeface="Arial"/>
              </a:rPr>
              <a:t>Urinary Tract Infections</a:t>
            </a:r>
            <a:endParaRPr sz="675"/>
          </a:p>
          <a:p>
            <a:pPr marR="59612">
              <a:lnSpc>
                <a:spcPct val="150000"/>
              </a:lnSpc>
            </a:pPr>
            <a:r>
              <a:rPr lang="en-US" sz="1350">
                <a:solidFill>
                  <a:srgbClr val="3F3F3F"/>
                </a:solidFill>
                <a:latin typeface="Arial"/>
                <a:ea typeface="Arial"/>
                <a:cs typeface="Arial"/>
                <a:sym typeface="Arial"/>
              </a:rPr>
              <a:t>Vomiting &amp; Diarrhea</a:t>
            </a:r>
            <a:endParaRPr sz="675"/>
          </a:p>
          <a:p>
            <a:pPr marR="59612">
              <a:lnSpc>
                <a:spcPct val="150000"/>
              </a:lnSpc>
            </a:pPr>
            <a:r>
              <a:rPr lang="en-US" sz="1350">
                <a:solidFill>
                  <a:srgbClr val="3F3F3F"/>
                </a:solidFill>
                <a:latin typeface="Arial"/>
                <a:ea typeface="Arial"/>
                <a:cs typeface="Arial"/>
                <a:sym typeface="Arial"/>
              </a:rPr>
              <a:t>Conjunctivitis</a:t>
            </a:r>
            <a:endParaRPr sz="675"/>
          </a:p>
          <a:p>
            <a:pPr marR="59612">
              <a:lnSpc>
                <a:spcPct val="150000"/>
              </a:lnSpc>
            </a:pPr>
            <a:r>
              <a:rPr lang="en-US" sz="1350">
                <a:solidFill>
                  <a:srgbClr val="3F3F3F"/>
                </a:solidFill>
                <a:latin typeface="Arial"/>
                <a:ea typeface="Arial"/>
                <a:cs typeface="Arial"/>
                <a:sym typeface="Arial"/>
              </a:rPr>
              <a:t>Vaginal &amp; Yeast Infections</a:t>
            </a:r>
            <a:endParaRPr sz="675"/>
          </a:p>
          <a:p>
            <a:pPr marR="59612">
              <a:lnSpc>
                <a:spcPct val="150000"/>
              </a:lnSpc>
            </a:pPr>
            <a:r>
              <a:rPr lang="en-US" sz="1350">
                <a:solidFill>
                  <a:srgbClr val="3F3F3F"/>
                </a:solidFill>
                <a:latin typeface="Arial"/>
                <a:ea typeface="Arial"/>
                <a:cs typeface="Arial"/>
                <a:sym typeface="Arial"/>
              </a:rPr>
              <a:t>Cellulitis &amp; Skin Conditions</a:t>
            </a:r>
            <a:endParaRPr sz="1350">
              <a:solidFill>
                <a:srgbClr val="3F3F3F"/>
              </a:solidFill>
              <a:latin typeface="Arial"/>
              <a:ea typeface="Arial"/>
              <a:cs typeface="Arial"/>
              <a:sym typeface="Arial"/>
            </a:endParaRPr>
          </a:p>
        </p:txBody>
      </p:sp>
      <p:sp>
        <p:nvSpPr>
          <p:cNvPr id="135" name="Google Shape;135;p8"/>
          <p:cNvSpPr txBox="1"/>
          <p:nvPr/>
        </p:nvSpPr>
        <p:spPr>
          <a:xfrm>
            <a:off x="3156375" y="2927550"/>
            <a:ext cx="2665463" cy="2673338"/>
          </a:xfrm>
          <a:prstGeom prst="rect">
            <a:avLst/>
          </a:prstGeom>
          <a:noFill/>
          <a:ln>
            <a:noFill/>
          </a:ln>
        </p:spPr>
        <p:txBody>
          <a:bodyPr spcFirstLastPara="1" wrap="square" lIns="91425" tIns="91425" rIns="91425" bIns="91425" anchor="t" anchorCtr="0">
            <a:noAutofit/>
          </a:bodyPr>
          <a:lstStyle/>
          <a:p>
            <a:pPr>
              <a:lnSpc>
                <a:spcPct val="150000"/>
              </a:lnSpc>
            </a:pPr>
            <a:r>
              <a:rPr lang="en-US" sz="1350" dirty="0">
                <a:solidFill>
                  <a:srgbClr val="3F3F3F"/>
                </a:solidFill>
                <a:latin typeface="Arial"/>
                <a:ea typeface="Arial"/>
                <a:cs typeface="Arial"/>
                <a:sym typeface="Arial"/>
              </a:rPr>
              <a:t>Anxiety &amp; Depression</a:t>
            </a:r>
            <a:endParaRPr sz="675" dirty="0"/>
          </a:p>
          <a:p>
            <a:pPr>
              <a:lnSpc>
                <a:spcPct val="150000"/>
              </a:lnSpc>
            </a:pPr>
            <a:r>
              <a:rPr lang="en-US" sz="1350" dirty="0">
                <a:solidFill>
                  <a:srgbClr val="3F3F3F"/>
                </a:solidFill>
                <a:latin typeface="Arial"/>
                <a:ea typeface="Arial"/>
                <a:cs typeface="Arial"/>
                <a:sym typeface="Arial"/>
              </a:rPr>
              <a:t>Stress</a:t>
            </a:r>
            <a:endParaRPr sz="675" dirty="0"/>
          </a:p>
          <a:p>
            <a:pPr>
              <a:lnSpc>
                <a:spcPct val="150000"/>
              </a:lnSpc>
            </a:pPr>
            <a:r>
              <a:rPr lang="en-US" sz="1350" dirty="0">
                <a:solidFill>
                  <a:srgbClr val="3F3F3F"/>
                </a:solidFill>
                <a:latin typeface="Arial"/>
                <a:ea typeface="Arial"/>
                <a:cs typeface="Arial"/>
                <a:sym typeface="Arial"/>
              </a:rPr>
              <a:t>Postpartum</a:t>
            </a:r>
            <a:endParaRPr sz="675" dirty="0"/>
          </a:p>
          <a:p>
            <a:pPr>
              <a:lnSpc>
                <a:spcPct val="150000"/>
              </a:lnSpc>
            </a:pPr>
            <a:r>
              <a:rPr lang="en-US" sz="1350" dirty="0">
                <a:solidFill>
                  <a:srgbClr val="3F3F3F"/>
                </a:solidFill>
                <a:latin typeface="Arial"/>
                <a:ea typeface="Arial"/>
                <a:cs typeface="Arial"/>
                <a:sym typeface="Arial"/>
              </a:rPr>
              <a:t>Trauma &amp; Loss</a:t>
            </a:r>
            <a:endParaRPr sz="675" dirty="0"/>
          </a:p>
          <a:p>
            <a:pPr>
              <a:lnSpc>
                <a:spcPct val="150000"/>
              </a:lnSpc>
            </a:pPr>
            <a:r>
              <a:rPr lang="en-US" sz="1350" dirty="0">
                <a:solidFill>
                  <a:srgbClr val="3F3F3F"/>
                </a:solidFill>
                <a:latin typeface="Arial"/>
                <a:ea typeface="Arial"/>
                <a:cs typeface="Arial"/>
                <a:sym typeface="Arial"/>
              </a:rPr>
              <a:t>Post Traumatic Stress Disorder</a:t>
            </a:r>
            <a:endParaRPr sz="675" dirty="0"/>
          </a:p>
          <a:p>
            <a:pPr>
              <a:lnSpc>
                <a:spcPct val="150000"/>
              </a:lnSpc>
            </a:pPr>
            <a:r>
              <a:rPr lang="en-US" sz="1350" dirty="0">
                <a:solidFill>
                  <a:srgbClr val="3F3F3F"/>
                </a:solidFill>
                <a:latin typeface="Arial"/>
                <a:ea typeface="Arial"/>
                <a:cs typeface="Arial"/>
                <a:sym typeface="Arial"/>
              </a:rPr>
              <a:t>Behavioral Therapy</a:t>
            </a:r>
            <a:endParaRPr sz="675" dirty="0"/>
          </a:p>
          <a:p>
            <a:pPr>
              <a:lnSpc>
                <a:spcPct val="150000"/>
              </a:lnSpc>
            </a:pPr>
            <a:r>
              <a:rPr lang="en-US" sz="1350" dirty="0">
                <a:solidFill>
                  <a:srgbClr val="3F3F3F"/>
                </a:solidFill>
                <a:latin typeface="Arial"/>
                <a:ea typeface="Arial"/>
                <a:cs typeface="Arial"/>
                <a:sym typeface="Arial"/>
              </a:rPr>
              <a:t>Social Anxiety</a:t>
            </a:r>
            <a:endParaRPr sz="675" dirty="0"/>
          </a:p>
          <a:p>
            <a:pPr>
              <a:lnSpc>
                <a:spcPct val="150000"/>
              </a:lnSpc>
            </a:pPr>
            <a:r>
              <a:rPr lang="en-US" sz="1350" dirty="0">
                <a:solidFill>
                  <a:srgbClr val="3F3F3F"/>
                </a:solidFill>
                <a:latin typeface="Arial"/>
                <a:ea typeface="Arial"/>
                <a:cs typeface="Arial"/>
                <a:sym typeface="Arial"/>
              </a:rPr>
              <a:t>Insomnia</a:t>
            </a:r>
            <a:endParaRPr sz="1350" dirty="0">
              <a:solidFill>
                <a:srgbClr val="3F3F3F"/>
              </a:solidFill>
              <a:latin typeface="Arial"/>
              <a:ea typeface="Arial"/>
              <a:cs typeface="Arial"/>
              <a:sym typeface="Arial"/>
            </a:endParaRPr>
          </a:p>
          <a:p>
            <a:pPr>
              <a:lnSpc>
                <a:spcPct val="150000"/>
              </a:lnSpc>
            </a:pPr>
            <a:r>
              <a:rPr lang="en-US" sz="1350" dirty="0">
                <a:solidFill>
                  <a:srgbClr val="3F3F3F"/>
                </a:solidFill>
              </a:rPr>
              <a:t>Substance Use Disorder</a:t>
            </a:r>
            <a:endParaRPr sz="1350" dirty="0">
              <a:solidFill>
                <a:srgbClr val="3F3F3F"/>
              </a:solidFill>
            </a:endParaRPr>
          </a:p>
          <a:p>
            <a:endParaRPr sz="1200" dirty="0">
              <a:solidFill>
                <a:srgbClr val="3F3F3F"/>
              </a:solidFill>
              <a:latin typeface="Arial"/>
              <a:ea typeface="Arial"/>
              <a:cs typeface="Arial"/>
              <a:sym typeface="Arial"/>
            </a:endParaRPr>
          </a:p>
        </p:txBody>
      </p:sp>
      <p:sp>
        <p:nvSpPr>
          <p:cNvPr id="136" name="Google Shape;136;p8"/>
          <p:cNvSpPr txBox="1"/>
          <p:nvPr/>
        </p:nvSpPr>
        <p:spPr>
          <a:xfrm>
            <a:off x="6163575" y="2927550"/>
            <a:ext cx="2519438" cy="1837463"/>
          </a:xfrm>
          <a:prstGeom prst="rect">
            <a:avLst/>
          </a:prstGeom>
          <a:noFill/>
          <a:ln>
            <a:noFill/>
          </a:ln>
        </p:spPr>
        <p:txBody>
          <a:bodyPr spcFirstLastPara="1" wrap="square" lIns="91425" tIns="91425" rIns="91425" bIns="91425" anchor="t" anchorCtr="0">
            <a:noAutofit/>
          </a:bodyPr>
          <a:lstStyle/>
          <a:p>
            <a:pPr>
              <a:lnSpc>
                <a:spcPct val="150000"/>
              </a:lnSpc>
            </a:pPr>
            <a:r>
              <a:rPr lang="en-US" sz="1350">
                <a:solidFill>
                  <a:srgbClr val="3F3F3F"/>
                </a:solidFill>
                <a:latin typeface="Arial"/>
                <a:ea typeface="Arial"/>
                <a:cs typeface="Arial"/>
                <a:sym typeface="Arial"/>
              </a:rPr>
              <a:t>Women’s Health</a:t>
            </a:r>
            <a:endParaRPr sz="675"/>
          </a:p>
          <a:p>
            <a:pPr>
              <a:lnSpc>
                <a:spcPct val="150000"/>
              </a:lnSpc>
            </a:pPr>
            <a:r>
              <a:rPr lang="en-US" sz="1350">
                <a:solidFill>
                  <a:srgbClr val="3F3F3F"/>
                </a:solidFill>
                <a:latin typeface="Arial"/>
                <a:ea typeface="Arial"/>
                <a:cs typeface="Arial"/>
                <a:sym typeface="Arial"/>
              </a:rPr>
              <a:t>Men’s Health</a:t>
            </a:r>
            <a:endParaRPr sz="675"/>
          </a:p>
          <a:p>
            <a:pPr>
              <a:lnSpc>
                <a:spcPct val="150000"/>
              </a:lnSpc>
            </a:pPr>
            <a:r>
              <a:rPr lang="en-US" sz="1350">
                <a:solidFill>
                  <a:srgbClr val="3F3F3F"/>
                </a:solidFill>
                <a:latin typeface="Arial"/>
                <a:ea typeface="Arial"/>
                <a:cs typeface="Arial"/>
                <a:sym typeface="Arial"/>
              </a:rPr>
              <a:t>Labs &amp; Screenings</a:t>
            </a:r>
            <a:endParaRPr sz="675"/>
          </a:p>
          <a:p>
            <a:pPr>
              <a:lnSpc>
                <a:spcPct val="150000"/>
              </a:lnSpc>
            </a:pPr>
            <a:r>
              <a:rPr lang="en-US" sz="1350">
                <a:solidFill>
                  <a:srgbClr val="3F3F3F"/>
                </a:solidFill>
                <a:latin typeface="Arial"/>
                <a:ea typeface="Arial"/>
                <a:cs typeface="Arial"/>
                <a:sym typeface="Arial"/>
              </a:rPr>
              <a:t>Allergies</a:t>
            </a:r>
            <a:endParaRPr sz="675"/>
          </a:p>
          <a:p>
            <a:pPr>
              <a:lnSpc>
                <a:spcPct val="150000"/>
              </a:lnSpc>
            </a:pPr>
            <a:r>
              <a:rPr lang="en-US" sz="1350">
                <a:solidFill>
                  <a:srgbClr val="3F3F3F"/>
                </a:solidFill>
                <a:latin typeface="Arial"/>
                <a:ea typeface="Arial"/>
                <a:cs typeface="Arial"/>
                <a:sym typeface="Arial"/>
              </a:rPr>
              <a:t>Allergic Asthma</a:t>
            </a:r>
            <a:endParaRPr sz="675"/>
          </a:p>
          <a:p>
            <a:pPr>
              <a:lnSpc>
                <a:spcPct val="150000"/>
              </a:lnSpc>
            </a:pPr>
            <a:r>
              <a:rPr lang="en-US" sz="1350">
                <a:solidFill>
                  <a:srgbClr val="3F3F3F"/>
                </a:solidFill>
                <a:latin typeface="Arial"/>
                <a:ea typeface="Arial"/>
                <a:cs typeface="Arial"/>
                <a:sym typeface="Arial"/>
              </a:rPr>
              <a:t>High Cholesterol</a:t>
            </a:r>
            <a:endParaRPr sz="675"/>
          </a:p>
          <a:p>
            <a:pPr>
              <a:lnSpc>
                <a:spcPct val="150000"/>
              </a:lnSpc>
            </a:pPr>
            <a:r>
              <a:rPr lang="en-US" sz="1350">
                <a:solidFill>
                  <a:srgbClr val="3F3F3F"/>
                </a:solidFill>
                <a:latin typeface="Arial"/>
                <a:ea typeface="Arial"/>
                <a:cs typeface="Arial"/>
                <a:sym typeface="Arial"/>
              </a:rPr>
              <a:t>High Blood Pressure</a:t>
            </a:r>
            <a:endParaRPr sz="675"/>
          </a:p>
          <a:p>
            <a:pPr>
              <a:lnSpc>
                <a:spcPct val="150000"/>
              </a:lnSpc>
            </a:pPr>
            <a:r>
              <a:rPr lang="en-US" sz="1350">
                <a:solidFill>
                  <a:srgbClr val="3F3F3F"/>
                </a:solidFill>
                <a:latin typeface="Arial"/>
                <a:ea typeface="Arial"/>
                <a:cs typeface="Arial"/>
                <a:sym typeface="Arial"/>
              </a:rPr>
              <a:t>Weight Management</a:t>
            </a:r>
            <a:endParaRPr sz="675"/>
          </a:p>
          <a:p>
            <a:endParaRPr sz="1200">
              <a:solidFill>
                <a:srgbClr val="3F3F3F"/>
              </a:solidFill>
              <a:latin typeface="Arial"/>
              <a:ea typeface="Arial"/>
              <a:cs typeface="Arial"/>
              <a:sym typeface="Arial"/>
            </a:endParaRPr>
          </a:p>
        </p:txBody>
      </p:sp>
      <p:sp>
        <p:nvSpPr>
          <p:cNvPr id="137" name="Google Shape;137;p8"/>
          <p:cNvSpPr txBox="1"/>
          <p:nvPr/>
        </p:nvSpPr>
        <p:spPr>
          <a:xfrm>
            <a:off x="210725" y="1108650"/>
            <a:ext cx="2476500" cy="320400"/>
          </a:xfrm>
          <a:prstGeom prst="rect">
            <a:avLst/>
          </a:prstGeom>
          <a:noFill/>
          <a:ln>
            <a:noFill/>
          </a:ln>
        </p:spPr>
        <p:txBody>
          <a:bodyPr spcFirstLastPara="1" wrap="square" lIns="91425" tIns="91425" rIns="91425" bIns="91425" anchor="t" anchorCtr="0">
            <a:noAutofit/>
          </a:bodyPr>
          <a:lstStyle/>
          <a:p>
            <a:r>
              <a:rPr lang="en-US" sz="1400" b="1">
                <a:solidFill>
                  <a:srgbClr val="2B90D9"/>
                </a:solidFill>
                <a:latin typeface="Arial"/>
                <a:ea typeface="Arial"/>
                <a:cs typeface="Arial"/>
                <a:sym typeface="Arial"/>
              </a:rPr>
              <a:t>What We Treat</a:t>
            </a:r>
            <a:endParaRPr sz="1400" b="1">
              <a:solidFill>
                <a:srgbClr val="2B90D9"/>
              </a:solidFill>
              <a:latin typeface="Arial"/>
              <a:ea typeface="Arial"/>
              <a:cs typeface="Arial"/>
              <a:sym typeface="Arial"/>
            </a:endParaRPr>
          </a:p>
        </p:txBody>
      </p:sp>
    </p:spTree>
    <p:extLst>
      <p:ext uri="{BB962C8B-B14F-4D97-AF65-F5344CB8AC3E}">
        <p14:creationId xmlns:p14="http://schemas.microsoft.com/office/powerpoint/2010/main" val="12112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fade">
                                      <p:cBhvr>
                                        <p:cTn id="7" dur="1000"/>
                                        <p:tgtEl>
                                          <p:spTgt spid="131"/>
                                        </p:tgtEl>
                                      </p:cBhvr>
                                    </p:animEffect>
                                  </p:childTnLst>
                                </p:cTn>
                              </p:par>
                              <p:par>
                                <p:cTn id="8" presetID="10" presetClass="entr" presetSubtype="0" fill="hold" nodeType="withEffect">
                                  <p:stCondLst>
                                    <p:cond delay="0"/>
                                  </p:stCondLst>
                                  <p:childTnLst>
                                    <p:set>
                                      <p:cBhvr>
                                        <p:cTn id="9" dur="1" fill="hold">
                                          <p:stCondLst>
                                            <p:cond delay="0"/>
                                          </p:stCondLst>
                                        </p:cTn>
                                        <p:tgtEl>
                                          <p:spTgt spid="134"/>
                                        </p:tgtEl>
                                        <p:attrNameLst>
                                          <p:attrName>style.visibility</p:attrName>
                                        </p:attrNameLst>
                                      </p:cBhvr>
                                      <p:to>
                                        <p:strVal val="visible"/>
                                      </p:to>
                                    </p:set>
                                    <p:animEffect transition="in" filter="fade">
                                      <p:cBhvr>
                                        <p:cTn id="10" dur="1000"/>
                                        <p:tgtEl>
                                          <p:spTgt spid="1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2"/>
                                        </p:tgtEl>
                                        <p:attrNameLst>
                                          <p:attrName>style.visibility</p:attrName>
                                        </p:attrNameLst>
                                      </p:cBhvr>
                                      <p:to>
                                        <p:strVal val="visible"/>
                                      </p:to>
                                    </p:set>
                                    <p:animEffect transition="in" filter="fade">
                                      <p:cBhvr>
                                        <p:cTn id="15" dur="1000"/>
                                        <p:tgtEl>
                                          <p:spTgt spid="132"/>
                                        </p:tgtEl>
                                      </p:cBhvr>
                                    </p:animEffect>
                                  </p:childTnLst>
                                </p:cTn>
                              </p:par>
                              <p:par>
                                <p:cTn id="16" presetID="10" presetClass="entr" presetSubtype="0" fill="hold" nodeType="withEffect">
                                  <p:stCondLst>
                                    <p:cond delay="0"/>
                                  </p:stCondLst>
                                  <p:childTnLst>
                                    <p:set>
                                      <p:cBhvr>
                                        <p:cTn id="17" dur="1" fill="hold">
                                          <p:stCondLst>
                                            <p:cond delay="0"/>
                                          </p:stCondLst>
                                        </p:cTn>
                                        <p:tgtEl>
                                          <p:spTgt spid="135"/>
                                        </p:tgtEl>
                                        <p:attrNameLst>
                                          <p:attrName>style.visibility</p:attrName>
                                        </p:attrNameLst>
                                      </p:cBhvr>
                                      <p:to>
                                        <p:strVal val="visible"/>
                                      </p:to>
                                    </p:set>
                                    <p:animEffect transition="in" filter="fade">
                                      <p:cBhvr>
                                        <p:cTn id="18" dur="1000"/>
                                        <p:tgtEl>
                                          <p:spTgt spid="1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3"/>
                                        </p:tgtEl>
                                        <p:attrNameLst>
                                          <p:attrName>style.visibility</p:attrName>
                                        </p:attrNameLst>
                                      </p:cBhvr>
                                      <p:to>
                                        <p:strVal val="visible"/>
                                      </p:to>
                                    </p:set>
                                    <p:animEffect transition="in" filter="fade">
                                      <p:cBhvr>
                                        <p:cTn id="23" dur="1000"/>
                                        <p:tgtEl>
                                          <p:spTgt spid="133"/>
                                        </p:tgtEl>
                                      </p:cBhvr>
                                    </p:animEffect>
                                  </p:childTnLst>
                                </p:cTn>
                              </p:par>
                              <p:par>
                                <p:cTn id="24" presetID="10" presetClass="entr" presetSubtype="0" fill="hold" nodeType="withEffect">
                                  <p:stCondLst>
                                    <p:cond delay="0"/>
                                  </p:stCondLst>
                                  <p:childTnLst>
                                    <p:set>
                                      <p:cBhvr>
                                        <p:cTn id="25" dur="1" fill="hold">
                                          <p:stCondLst>
                                            <p:cond delay="0"/>
                                          </p:stCondLst>
                                        </p:cTn>
                                        <p:tgtEl>
                                          <p:spTgt spid="136"/>
                                        </p:tgtEl>
                                        <p:attrNameLst>
                                          <p:attrName>style.visibility</p:attrName>
                                        </p:attrNameLst>
                                      </p:cBhvr>
                                      <p:to>
                                        <p:strVal val="visible"/>
                                      </p:to>
                                    </p:set>
                                    <p:animEffect transition="in" filter="fade">
                                      <p:cBhvr>
                                        <p:cTn id="26" dur="10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9"/>
          <p:cNvSpPr txBox="1">
            <a:spLocks noGrp="1"/>
          </p:cNvSpPr>
          <p:nvPr>
            <p:ph type="title"/>
          </p:nvPr>
        </p:nvSpPr>
        <p:spPr>
          <a:xfrm>
            <a:off x="513799" y="1671901"/>
            <a:ext cx="4426088" cy="572738"/>
          </a:xfrm>
          <a:prstGeom prst="rect">
            <a:avLst/>
          </a:prstGeom>
          <a:noFill/>
          <a:ln>
            <a:noFill/>
          </a:ln>
        </p:spPr>
        <p:txBody>
          <a:bodyPr spcFirstLastPara="1" wrap="square" lIns="19050" tIns="19050" rIns="19050" bIns="19050" anchor="ctr" anchorCtr="0">
            <a:noAutofit/>
          </a:bodyPr>
          <a:lstStyle/>
          <a:p>
            <a:pPr algn="l"/>
            <a:r>
              <a:rPr lang="en-US" sz="2250" b="1">
                <a:latin typeface="Arial"/>
                <a:ea typeface="Arial"/>
                <a:cs typeface="Arial"/>
                <a:sym typeface="Arial"/>
              </a:rPr>
              <a:t>Doctor On Demand – </a:t>
            </a:r>
            <a:br>
              <a:rPr lang="en-US" sz="2250" b="1">
                <a:latin typeface="Arial"/>
                <a:ea typeface="Arial"/>
                <a:cs typeface="Arial"/>
                <a:sym typeface="Arial"/>
              </a:rPr>
            </a:br>
            <a:r>
              <a:rPr lang="en-US" sz="2250" b="1">
                <a:latin typeface="Arial"/>
                <a:ea typeface="Arial"/>
                <a:cs typeface="Arial"/>
                <a:sym typeface="Arial"/>
              </a:rPr>
              <a:t>How do I access Medical and Behavioral Health services?</a:t>
            </a:r>
            <a:endParaRPr sz="2250" b="1">
              <a:latin typeface="Arial"/>
              <a:ea typeface="Arial"/>
              <a:cs typeface="Arial"/>
              <a:sym typeface="Arial"/>
            </a:endParaRPr>
          </a:p>
        </p:txBody>
      </p:sp>
      <p:pic>
        <p:nvPicPr>
          <p:cNvPr id="143" name="Google Shape;143;p9"/>
          <p:cNvPicPr preferRelativeResize="0"/>
          <p:nvPr/>
        </p:nvPicPr>
        <p:blipFill rotWithShape="1">
          <a:blip r:embed="rId3">
            <a:alphaModFix/>
          </a:blip>
          <a:srcRect l="11993" t="3100" r="49344"/>
          <a:stretch/>
        </p:blipFill>
        <p:spPr>
          <a:xfrm>
            <a:off x="5843017" y="857250"/>
            <a:ext cx="3300984" cy="5157216"/>
          </a:xfrm>
          <a:prstGeom prst="rect">
            <a:avLst/>
          </a:prstGeom>
          <a:noFill/>
          <a:ln>
            <a:noFill/>
          </a:ln>
        </p:spPr>
      </p:pic>
      <p:sp>
        <p:nvSpPr>
          <p:cNvPr id="144" name="Google Shape;144;p9"/>
          <p:cNvSpPr txBox="1"/>
          <p:nvPr/>
        </p:nvSpPr>
        <p:spPr>
          <a:xfrm>
            <a:off x="616772" y="2633981"/>
            <a:ext cx="4358363" cy="1120388"/>
          </a:xfrm>
          <a:prstGeom prst="rect">
            <a:avLst/>
          </a:prstGeom>
          <a:noFill/>
          <a:ln>
            <a:noFill/>
          </a:ln>
        </p:spPr>
        <p:txBody>
          <a:bodyPr spcFirstLastPara="1" wrap="square" lIns="34284" tIns="34284" rIns="34284" bIns="34284" anchor="t" anchorCtr="0">
            <a:noAutofit/>
          </a:bodyPr>
          <a:lstStyle/>
          <a:p>
            <a:endParaRPr sz="1275">
              <a:solidFill>
                <a:srgbClr val="3A3B3F"/>
              </a:solidFill>
              <a:latin typeface="Arial"/>
              <a:ea typeface="Arial"/>
              <a:cs typeface="Arial"/>
              <a:sym typeface="Arial"/>
            </a:endParaRPr>
          </a:p>
          <a:p>
            <a:pPr marL="214313" indent="-214313">
              <a:buClr>
                <a:srgbClr val="000000"/>
              </a:buClr>
              <a:buSzPts val="3600"/>
              <a:buFont typeface="Arial"/>
              <a:buChar char="•"/>
            </a:pPr>
            <a:r>
              <a:rPr lang="en-US" sz="1350">
                <a:solidFill>
                  <a:srgbClr val="3A3B3F"/>
                </a:solidFill>
                <a:latin typeface="Arial"/>
                <a:ea typeface="Arial"/>
                <a:cs typeface="Arial"/>
                <a:sym typeface="Arial"/>
              </a:rPr>
              <a:t>Download the free Doctor On Demand app               on your mobile device through </a:t>
            </a:r>
            <a:endParaRPr sz="675"/>
          </a:p>
          <a:p>
            <a:pPr marL="214313" indent="-133350">
              <a:buClr>
                <a:srgbClr val="000000"/>
              </a:buClr>
              <a:buSzPts val="3400"/>
            </a:pPr>
            <a:endParaRPr sz="1275">
              <a:solidFill>
                <a:srgbClr val="3A3B3F"/>
              </a:solidFill>
              <a:latin typeface="Arial"/>
              <a:ea typeface="Arial"/>
              <a:cs typeface="Arial"/>
              <a:sym typeface="Arial"/>
            </a:endParaRPr>
          </a:p>
          <a:p>
            <a:pPr marL="214313" indent="-133350">
              <a:buClr>
                <a:srgbClr val="000000"/>
              </a:buClr>
              <a:buSzPts val="3400"/>
            </a:pPr>
            <a:endParaRPr sz="1275">
              <a:solidFill>
                <a:srgbClr val="3A3B3F"/>
              </a:solidFill>
              <a:latin typeface="Arial"/>
              <a:ea typeface="Arial"/>
              <a:cs typeface="Arial"/>
              <a:sym typeface="Arial"/>
            </a:endParaRPr>
          </a:p>
          <a:p>
            <a:pPr marL="214313" indent="-133350">
              <a:buClr>
                <a:srgbClr val="000000"/>
              </a:buClr>
              <a:buSzPts val="3400"/>
            </a:pPr>
            <a:endParaRPr sz="1275">
              <a:solidFill>
                <a:srgbClr val="3A3B3F"/>
              </a:solidFill>
              <a:latin typeface="Arial"/>
              <a:ea typeface="Arial"/>
              <a:cs typeface="Arial"/>
              <a:sym typeface="Arial"/>
            </a:endParaRPr>
          </a:p>
          <a:p>
            <a:pPr marL="214313" indent="-133350">
              <a:buClr>
                <a:srgbClr val="000000"/>
              </a:buClr>
              <a:buSzPts val="3400"/>
            </a:pPr>
            <a:endParaRPr sz="1275">
              <a:solidFill>
                <a:srgbClr val="3A3B3F"/>
              </a:solidFill>
              <a:latin typeface="Arial"/>
              <a:ea typeface="Arial"/>
              <a:cs typeface="Arial"/>
              <a:sym typeface="Arial"/>
            </a:endParaRPr>
          </a:p>
          <a:p>
            <a:pPr marL="214313" indent="-128588">
              <a:buClr>
                <a:srgbClr val="000000"/>
              </a:buClr>
              <a:buSzPts val="3600"/>
            </a:pPr>
            <a:endParaRPr sz="1350">
              <a:solidFill>
                <a:srgbClr val="3A3B3F"/>
              </a:solidFill>
              <a:latin typeface="Arial"/>
              <a:ea typeface="Arial"/>
              <a:cs typeface="Arial"/>
              <a:sym typeface="Arial"/>
            </a:endParaRPr>
          </a:p>
          <a:p>
            <a:endParaRPr sz="1350">
              <a:solidFill>
                <a:srgbClr val="3A3B3F"/>
              </a:solidFill>
            </a:endParaRPr>
          </a:p>
          <a:p>
            <a:pPr marL="214313" indent="-214313">
              <a:buClr>
                <a:srgbClr val="000000"/>
              </a:buClr>
              <a:buSzPts val="3600"/>
              <a:buFont typeface="Arial"/>
              <a:buChar char="•"/>
            </a:pPr>
            <a:r>
              <a:rPr lang="en-US" sz="1350">
                <a:solidFill>
                  <a:srgbClr val="3A3B3F"/>
                </a:solidFill>
                <a:latin typeface="Arial"/>
                <a:ea typeface="Arial"/>
                <a:cs typeface="Arial"/>
                <a:sym typeface="Arial"/>
              </a:rPr>
              <a:t>Go to </a:t>
            </a:r>
            <a:r>
              <a:rPr lang="en-US" sz="1350" u="sng">
                <a:solidFill>
                  <a:srgbClr val="3A3B3F"/>
                </a:solidFill>
                <a:latin typeface="Arial"/>
                <a:ea typeface="Arial"/>
                <a:cs typeface="Arial"/>
                <a:sym typeface="Arial"/>
                <a:hlinkClick r:id="rId4"/>
              </a:rPr>
              <a:t>www.doctorondemand.com/health-plans-inc </a:t>
            </a:r>
            <a:r>
              <a:rPr lang="en-US" sz="1350">
                <a:solidFill>
                  <a:srgbClr val="3A3B3F"/>
                </a:solidFill>
                <a:latin typeface="Arial"/>
                <a:ea typeface="Arial"/>
                <a:cs typeface="Arial"/>
                <a:sym typeface="Arial"/>
              </a:rPr>
              <a:t>from a Google Chrome browser to register</a:t>
            </a:r>
            <a:endParaRPr sz="675"/>
          </a:p>
          <a:p>
            <a:pPr marL="214313" indent="-133350">
              <a:buClr>
                <a:srgbClr val="000000"/>
              </a:buClr>
              <a:buSzPts val="3400"/>
            </a:pPr>
            <a:endParaRPr sz="1275">
              <a:solidFill>
                <a:srgbClr val="3A3B3F"/>
              </a:solidFill>
              <a:latin typeface="Arial"/>
              <a:ea typeface="Arial"/>
              <a:cs typeface="Arial"/>
              <a:sym typeface="Arial"/>
            </a:endParaRPr>
          </a:p>
          <a:p>
            <a:pPr marL="214313" indent="-133350">
              <a:buClr>
                <a:srgbClr val="000000"/>
              </a:buClr>
              <a:buSzPts val="3400"/>
            </a:pPr>
            <a:endParaRPr sz="1275">
              <a:solidFill>
                <a:srgbClr val="3A3B3F"/>
              </a:solidFill>
              <a:latin typeface="Arial"/>
              <a:ea typeface="Arial"/>
              <a:cs typeface="Arial"/>
              <a:sym typeface="Arial"/>
            </a:endParaRPr>
          </a:p>
        </p:txBody>
      </p:sp>
      <p:pic>
        <p:nvPicPr>
          <p:cNvPr id="145" name="Google Shape;145;p9"/>
          <p:cNvPicPr preferRelativeResize="0"/>
          <p:nvPr/>
        </p:nvPicPr>
        <p:blipFill rotWithShape="1">
          <a:blip r:embed="rId5">
            <a:alphaModFix/>
          </a:blip>
          <a:srcRect/>
          <a:stretch/>
        </p:blipFill>
        <p:spPr>
          <a:xfrm>
            <a:off x="1097557" y="3492988"/>
            <a:ext cx="922934" cy="263194"/>
          </a:xfrm>
          <a:prstGeom prst="rect">
            <a:avLst/>
          </a:prstGeom>
          <a:noFill/>
          <a:ln>
            <a:noFill/>
          </a:ln>
        </p:spPr>
      </p:pic>
      <p:pic>
        <p:nvPicPr>
          <p:cNvPr id="146" name="Google Shape;146;p9"/>
          <p:cNvPicPr preferRelativeResize="0"/>
          <p:nvPr/>
        </p:nvPicPr>
        <p:blipFill rotWithShape="1">
          <a:blip r:embed="rId6">
            <a:alphaModFix/>
          </a:blip>
          <a:srcRect/>
          <a:stretch/>
        </p:blipFill>
        <p:spPr>
          <a:xfrm>
            <a:off x="2202656" y="3436394"/>
            <a:ext cx="1026195" cy="397237"/>
          </a:xfrm>
          <a:prstGeom prst="rect">
            <a:avLst/>
          </a:prstGeom>
          <a:noFill/>
          <a:ln>
            <a:noFill/>
          </a:ln>
        </p:spPr>
      </p:pic>
    </p:spTree>
    <p:extLst>
      <p:ext uri="{BB962C8B-B14F-4D97-AF65-F5344CB8AC3E}">
        <p14:creationId xmlns:p14="http://schemas.microsoft.com/office/powerpoint/2010/main" val="13939346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Programs for Your Health</a:t>
            </a:r>
            <a:endParaRPr lang="en-US" dirty="0"/>
          </a:p>
        </p:txBody>
      </p:sp>
      <p:pic>
        <p:nvPicPr>
          <p:cNvPr id="3" name="Picture 2" descr="Doctor Brian Orr | Gloucester Pediatrics">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76200"/>
            <a:ext cx="1905000" cy="952500"/>
          </a:xfrm>
          <a:prstGeom prst="rect">
            <a:avLst/>
          </a:prstGeom>
          <a:noFill/>
          <a:extLst>
            <a:ext uri="{909E8E84-426E-40DD-AFC4-6F175D3DCCD1}">
              <a14:hiddenFill xmlns:a14="http://schemas.microsoft.com/office/drawing/2010/main">
                <a:solidFill>
                  <a:srgbClr val="FFFFFF"/>
                </a:solidFill>
              </a14:hiddenFill>
            </a:ext>
          </a:extLst>
        </p:spPr>
      </p:pic>
      <p:sp>
        <p:nvSpPr>
          <p:cNvPr id="4" name="Subtitle 2"/>
          <p:cNvSpPr txBox="1">
            <a:spLocks/>
          </p:cNvSpPr>
          <p:nvPr/>
        </p:nvSpPr>
        <p:spPr>
          <a:xfrm>
            <a:off x="76200" y="1266848"/>
            <a:ext cx="4970950" cy="5133952"/>
          </a:xfrm>
          <a:prstGeom prst="rect">
            <a:avLst/>
          </a:prstGeom>
        </p:spPr>
        <p:txBody>
          <a:bodyPr vert="horz" lIns="91440" tIns="27432" rIns="91440" bIns="27432" rtlCol="0" anchor="t" anchorCtr="0">
            <a:noAutofit/>
          </a:bodyPr>
          <a:lstStyle>
            <a:lvl1pPr marL="0" indent="0" algn="l" defTabSz="457200" rtl="0" eaLnBrk="1" latinLnBrk="0" hangingPunct="1">
              <a:lnSpc>
                <a:spcPct val="100000"/>
              </a:lnSpc>
              <a:spcBef>
                <a:spcPts val="800"/>
              </a:spcBef>
              <a:buClr>
                <a:srgbClr val="3B70AD"/>
              </a:buClr>
              <a:buSzPct val="88000"/>
              <a:buFont typeface="Lucida Grande"/>
              <a:buNone/>
              <a:defRPr sz="1800" b="1" i="0" kern="1200">
                <a:solidFill>
                  <a:schemeClr val="tx1"/>
                </a:solidFill>
                <a:latin typeface="Franklin Gothic Book"/>
                <a:ea typeface="+mn-ea"/>
                <a:cs typeface="Franklin Gothic Book"/>
              </a:defRPr>
            </a:lvl1pPr>
            <a:lvl2pPr marL="457200" indent="0" algn="l" defTabSz="457200" rtl="0" eaLnBrk="1" latinLnBrk="0" hangingPunct="1">
              <a:lnSpc>
                <a:spcPct val="100000"/>
              </a:lnSpc>
              <a:spcBef>
                <a:spcPts val="600"/>
              </a:spcBef>
              <a:buClr>
                <a:schemeClr val="accent3"/>
              </a:buClr>
              <a:buSzPct val="130000"/>
              <a:buFont typeface="Lucida Grande"/>
              <a:buNone/>
              <a:defRPr sz="2000" b="1" kern="1200">
                <a:solidFill>
                  <a:schemeClr val="tx1"/>
                </a:solidFill>
                <a:latin typeface="Franklin Gothic Book"/>
                <a:ea typeface="+mn-ea"/>
                <a:cs typeface="Franklin Gothic Book"/>
              </a:defRPr>
            </a:lvl2pPr>
            <a:lvl3pPr marL="914400" indent="0" algn="l" defTabSz="457200" rtl="0" eaLnBrk="1" latinLnBrk="0" hangingPunct="1">
              <a:lnSpc>
                <a:spcPct val="100000"/>
              </a:lnSpc>
              <a:spcBef>
                <a:spcPts val="600"/>
              </a:spcBef>
              <a:buClr>
                <a:schemeClr val="accent6"/>
              </a:buClr>
              <a:buSzPct val="95000"/>
              <a:buFont typeface="Lucida Grande"/>
              <a:buNone/>
              <a:defRPr sz="1800" b="1" kern="1200">
                <a:solidFill>
                  <a:schemeClr val="tx1"/>
                </a:solidFill>
                <a:latin typeface="Franklin Gothic Book"/>
                <a:ea typeface="+mn-ea"/>
                <a:cs typeface="Franklin Gothic Book"/>
              </a:defRPr>
            </a:lvl3pPr>
            <a:lvl4pPr marL="1371600" indent="0" algn="l" defTabSz="457200" rtl="0" eaLnBrk="1" latinLnBrk="0" hangingPunct="1">
              <a:lnSpc>
                <a:spcPct val="100000"/>
              </a:lnSpc>
              <a:spcBef>
                <a:spcPts val="400"/>
              </a:spcBef>
              <a:buClr>
                <a:schemeClr val="accent4">
                  <a:lumMod val="50000"/>
                </a:schemeClr>
              </a:buClr>
              <a:buSzPct val="115000"/>
              <a:buFont typeface="Arial"/>
              <a:buNone/>
              <a:defRPr sz="1600" b="1" kern="1200">
                <a:solidFill>
                  <a:schemeClr val="tx1"/>
                </a:solidFill>
                <a:latin typeface="Franklin Gothic Book"/>
                <a:ea typeface="+mn-ea"/>
                <a:cs typeface="Franklin Gothic Book"/>
              </a:defRPr>
            </a:lvl4pPr>
            <a:lvl5pPr marL="1828800" indent="0" algn="l" defTabSz="457200" rtl="0" eaLnBrk="1" latinLnBrk="0" hangingPunct="1">
              <a:lnSpc>
                <a:spcPct val="100000"/>
              </a:lnSpc>
              <a:spcBef>
                <a:spcPts val="400"/>
              </a:spcBef>
              <a:buClr>
                <a:schemeClr val="accent5">
                  <a:lumMod val="75000"/>
                </a:schemeClr>
              </a:buClr>
              <a:buSzPct val="115000"/>
              <a:buFont typeface="Lucida Grande"/>
              <a:buNone/>
              <a:defRPr sz="1600" b="1" i="1" kern="1200">
                <a:solidFill>
                  <a:schemeClr val="tx1"/>
                </a:solidFill>
                <a:latin typeface="Franklin Gothic Book"/>
                <a:ea typeface="+mn-ea"/>
                <a:cs typeface="Franklin Gothic Book"/>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spcBef>
                <a:spcPct val="20000"/>
              </a:spcBef>
              <a:defRPr/>
            </a:pPr>
            <a:r>
              <a:rPr lang="en-US" altLang="en-US" sz="2000" dirty="0">
                <a:solidFill>
                  <a:srgbClr val="E22131"/>
                </a:solidFill>
                <a:latin typeface="Calibri" charset="0"/>
                <a:ea typeface="Calibri" charset="0"/>
                <a:cs typeface="Calibri" charset="0"/>
              </a:rPr>
              <a:t>Manage diabetes, heart, lung or other chronic conditions</a:t>
            </a:r>
          </a:p>
          <a:p>
            <a:pPr>
              <a:lnSpc>
                <a:spcPct val="120000"/>
              </a:lnSpc>
              <a:spcBef>
                <a:spcPct val="20000"/>
              </a:spcBef>
              <a:defRPr/>
            </a:pPr>
            <a:r>
              <a:rPr lang="en-US" altLang="en-US" sz="1600" b="0" dirty="0">
                <a:solidFill>
                  <a:srgbClr val="000000"/>
                </a:solidFill>
                <a:latin typeface="Calibri" charset="0"/>
                <a:ea typeface="Calibri" charset="0"/>
                <a:cs typeface="Calibri" charset="0"/>
              </a:rPr>
              <a:t>Enroll in our condition management program to work with a dedicated nurse who can help you improve well being. </a:t>
            </a:r>
          </a:p>
          <a:p>
            <a:pPr>
              <a:lnSpc>
                <a:spcPct val="120000"/>
              </a:lnSpc>
              <a:spcBef>
                <a:spcPct val="20000"/>
              </a:spcBef>
              <a:defRPr/>
            </a:pPr>
            <a:endParaRPr lang="en-US" altLang="en-US" sz="1200" b="0" dirty="0">
              <a:solidFill>
                <a:srgbClr val="000000"/>
              </a:solidFill>
              <a:latin typeface="Calibri" charset="0"/>
              <a:ea typeface="Calibri" charset="0"/>
              <a:cs typeface="Calibri" charset="0"/>
            </a:endParaRPr>
          </a:p>
          <a:p>
            <a:pPr>
              <a:spcBef>
                <a:spcPct val="20000"/>
              </a:spcBef>
            </a:pPr>
            <a:r>
              <a:rPr lang="en-US" altLang="en-US" sz="2000" dirty="0">
                <a:solidFill>
                  <a:srgbClr val="E22131"/>
                </a:solidFill>
                <a:latin typeface="Calibri" charset="0"/>
                <a:ea typeface="Calibri" charset="0"/>
                <a:cs typeface="Calibri" charset="0"/>
              </a:rPr>
              <a:t>Breathe easier </a:t>
            </a:r>
          </a:p>
          <a:p>
            <a:pPr>
              <a:lnSpc>
                <a:spcPct val="130000"/>
              </a:lnSpc>
              <a:spcBef>
                <a:spcPct val="20000"/>
              </a:spcBef>
            </a:pPr>
            <a:r>
              <a:rPr lang="en-US" altLang="en-US" sz="1600" b="0" dirty="0">
                <a:solidFill>
                  <a:srgbClr val="000000"/>
                </a:solidFill>
                <a:latin typeface="Calibri" charset="0"/>
                <a:ea typeface="Calibri" charset="0"/>
                <a:cs typeface="Calibri" charset="0"/>
              </a:rPr>
              <a:t>Get help managing your asthma and avoiding your triggers to reduce missed days at work or school.</a:t>
            </a:r>
          </a:p>
          <a:p>
            <a:pPr>
              <a:spcBef>
                <a:spcPct val="20000"/>
              </a:spcBef>
            </a:pPr>
            <a:endParaRPr lang="en-US" altLang="en-US" sz="1200" b="0" dirty="0">
              <a:solidFill>
                <a:srgbClr val="E22131"/>
              </a:solidFill>
              <a:latin typeface="Calibri" charset="0"/>
              <a:ea typeface="Calibri" charset="0"/>
              <a:cs typeface="Calibri" charset="0"/>
            </a:endParaRPr>
          </a:p>
          <a:p>
            <a:pPr>
              <a:spcBef>
                <a:spcPct val="20000"/>
              </a:spcBef>
            </a:pPr>
            <a:r>
              <a:rPr lang="en-US" altLang="en-US" sz="2000" dirty="0">
                <a:solidFill>
                  <a:srgbClr val="E22131"/>
                </a:solidFill>
                <a:latin typeface="Calibri" charset="0"/>
                <a:ea typeface="Calibri" charset="0"/>
                <a:cs typeface="Calibri" charset="0"/>
              </a:rPr>
              <a:t>You don’t have to face serious illness alone.</a:t>
            </a:r>
          </a:p>
          <a:p>
            <a:pPr>
              <a:lnSpc>
                <a:spcPct val="110000"/>
              </a:lnSpc>
              <a:spcBef>
                <a:spcPct val="20000"/>
              </a:spcBef>
            </a:pPr>
            <a:r>
              <a:rPr lang="en-US" altLang="en-US" sz="1600" b="0" dirty="0">
                <a:solidFill>
                  <a:srgbClr val="000000"/>
                </a:solidFill>
                <a:latin typeface="Calibri" charset="0"/>
                <a:ea typeface="Calibri" charset="0"/>
                <a:cs typeface="Calibri" charset="0"/>
              </a:rPr>
              <a:t>You and your family will get personal support from an experienced nurse care manager to help you get the right care at the right time. </a:t>
            </a:r>
            <a:endParaRPr lang="en-US" altLang="en-US" sz="1600" b="0" dirty="0">
              <a:latin typeface="Calibri" charset="0"/>
              <a:ea typeface="Calibri" charset="0"/>
              <a:cs typeface="Calibri" charset="0"/>
            </a:endParaRPr>
          </a:p>
          <a:p>
            <a:pPr>
              <a:lnSpc>
                <a:spcPct val="120000"/>
              </a:lnSpc>
              <a:spcBef>
                <a:spcPct val="20000"/>
              </a:spcBef>
              <a:defRPr/>
            </a:pPr>
            <a:endParaRPr lang="en-US" altLang="en-US" sz="1600" b="0" dirty="0">
              <a:solidFill>
                <a:srgbClr val="000000"/>
              </a:solidFill>
              <a:latin typeface="Calibri" charset="0"/>
              <a:ea typeface="Calibri" charset="0"/>
              <a:cs typeface="Calibri" charset="0"/>
            </a:endParaRPr>
          </a:p>
          <a:p>
            <a:pPr>
              <a:lnSpc>
                <a:spcPct val="120000"/>
              </a:lnSpc>
              <a:spcBef>
                <a:spcPct val="20000"/>
              </a:spcBef>
              <a:defRPr/>
            </a:pPr>
            <a:endParaRPr lang="en-US" altLang="en-US" sz="1400" b="0" dirty="0">
              <a:solidFill>
                <a:srgbClr val="000000"/>
              </a:solidFill>
              <a:latin typeface="+mn-lt"/>
              <a:ea typeface="UHC Sans Light"/>
              <a:cs typeface="UHC Sans Light"/>
            </a:endParaRPr>
          </a:p>
        </p:txBody>
      </p:sp>
      <p:pic>
        <p:nvPicPr>
          <p:cNvPr id="5" name="Picture 4"/>
          <p:cNvPicPr>
            <a:picLocks noChangeAspect="1"/>
          </p:cNvPicPr>
          <p:nvPr/>
        </p:nvPicPr>
        <p:blipFill rotWithShape="1">
          <a:blip r:embed="rId4" cstate="screen">
            <a:extLst>
              <a:ext uri="{28A0092B-C50C-407E-A947-70E740481C1C}">
                <a14:useLocalDpi xmlns:a14="http://schemas.microsoft.com/office/drawing/2010/main"/>
              </a:ext>
            </a:extLst>
          </a:blip>
          <a:srcRect r="21820"/>
          <a:stretch/>
        </p:blipFill>
        <p:spPr>
          <a:xfrm>
            <a:off x="5518665" y="1226454"/>
            <a:ext cx="3568700" cy="4564746"/>
          </a:xfrm>
          <a:prstGeom prst="rect">
            <a:avLst/>
          </a:prstGeom>
        </p:spPr>
      </p:pic>
      <p:sp>
        <p:nvSpPr>
          <p:cNvPr id="6" name="TextBox 5"/>
          <p:cNvSpPr txBox="1"/>
          <p:nvPr/>
        </p:nvSpPr>
        <p:spPr>
          <a:xfrm>
            <a:off x="2286000" y="6169223"/>
            <a:ext cx="6291750" cy="307777"/>
          </a:xfrm>
          <a:prstGeom prst="rect">
            <a:avLst/>
          </a:prstGeom>
          <a:noFill/>
        </p:spPr>
        <p:txBody>
          <a:bodyPr wrap="square" rtlCol="0">
            <a:spAutoFit/>
          </a:bodyPr>
          <a:lstStyle/>
          <a:p>
            <a:r>
              <a:rPr lang="en-US" sz="1400" b="1" dirty="0">
                <a:solidFill>
                  <a:srgbClr val="E22131"/>
                </a:solidFill>
              </a:rPr>
              <a:t>Call us at the number on the back of your ID card for more information   </a:t>
            </a:r>
          </a:p>
        </p:txBody>
      </p:sp>
      <p:pic>
        <p:nvPicPr>
          <p:cNvPr id="7" name="Picture 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676400" y="6045200"/>
            <a:ext cx="584200" cy="584200"/>
          </a:xfrm>
          <a:prstGeom prst="rect">
            <a:avLst/>
          </a:prstGeom>
        </p:spPr>
      </p:pic>
    </p:spTree>
    <p:extLst>
      <p:ext uri="{BB962C8B-B14F-4D97-AF65-F5344CB8AC3E}">
        <p14:creationId xmlns:p14="http://schemas.microsoft.com/office/powerpoint/2010/main" val="15251501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 Help with Your Complex Condition</a:t>
            </a:r>
            <a:endParaRPr lang="en-US"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r="14309"/>
          <a:stretch/>
        </p:blipFill>
        <p:spPr>
          <a:xfrm>
            <a:off x="5105400" y="1524000"/>
            <a:ext cx="3911600" cy="4564746"/>
          </a:xfrm>
          <a:prstGeom prst="rect">
            <a:avLst/>
          </a:prstGeom>
        </p:spPr>
      </p:pic>
      <p:sp>
        <p:nvSpPr>
          <p:cNvPr id="4" name="Subtitle 2"/>
          <p:cNvSpPr txBox="1">
            <a:spLocks/>
          </p:cNvSpPr>
          <p:nvPr/>
        </p:nvSpPr>
        <p:spPr>
          <a:xfrm>
            <a:off x="838200" y="1371600"/>
            <a:ext cx="4076700" cy="4534124"/>
          </a:xfrm>
          <a:prstGeom prst="rect">
            <a:avLst/>
          </a:prstGeom>
        </p:spPr>
        <p:txBody>
          <a:bodyPr vert="horz" lIns="91440" tIns="27432" rIns="91440" bIns="27432" rtlCol="0" anchor="t" anchorCtr="0">
            <a:noAutofit/>
          </a:bodyPr>
          <a:lstStyle>
            <a:lvl1pPr marL="0" indent="0" algn="l" defTabSz="457200" rtl="0" eaLnBrk="1" latinLnBrk="0" hangingPunct="1">
              <a:lnSpc>
                <a:spcPct val="100000"/>
              </a:lnSpc>
              <a:spcBef>
                <a:spcPts val="800"/>
              </a:spcBef>
              <a:buClr>
                <a:srgbClr val="3B70AD"/>
              </a:buClr>
              <a:buSzPct val="88000"/>
              <a:buFont typeface="Lucida Grande"/>
              <a:buNone/>
              <a:defRPr sz="1800" b="1" i="0" kern="1200">
                <a:solidFill>
                  <a:schemeClr val="tx1"/>
                </a:solidFill>
                <a:latin typeface="Franklin Gothic Book"/>
                <a:ea typeface="+mn-ea"/>
                <a:cs typeface="Franklin Gothic Book"/>
              </a:defRPr>
            </a:lvl1pPr>
            <a:lvl2pPr marL="457200" indent="0" algn="l" defTabSz="457200" rtl="0" eaLnBrk="1" latinLnBrk="0" hangingPunct="1">
              <a:lnSpc>
                <a:spcPct val="100000"/>
              </a:lnSpc>
              <a:spcBef>
                <a:spcPts val="600"/>
              </a:spcBef>
              <a:buClr>
                <a:schemeClr val="accent3"/>
              </a:buClr>
              <a:buSzPct val="130000"/>
              <a:buFont typeface="Lucida Grande"/>
              <a:buNone/>
              <a:defRPr sz="2000" b="1" kern="1200">
                <a:solidFill>
                  <a:schemeClr val="tx1"/>
                </a:solidFill>
                <a:latin typeface="Franklin Gothic Book"/>
                <a:ea typeface="+mn-ea"/>
                <a:cs typeface="Franklin Gothic Book"/>
              </a:defRPr>
            </a:lvl2pPr>
            <a:lvl3pPr marL="914400" indent="0" algn="l" defTabSz="457200" rtl="0" eaLnBrk="1" latinLnBrk="0" hangingPunct="1">
              <a:lnSpc>
                <a:spcPct val="100000"/>
              </a:lnSpc>
              <a:spcBef>
                <a:spcPts val="600"/>
              </a:spcBef>
              <a:buClr>
                <a:schemeClr val="accent6"/>
              </a:buClr>
              <a:buSzPct val="95000"/>
              <a:buFont typeface="Lucida Grande"/>
              <a:buNone/>
              <a:defRPr sz="1800" b="1" kern="1200">
                <a:solidFill>
                  <a:schemeClr val="tx1"/>
                </a:solidFill>
                <a:latin typeface="Franklin Gothic Book"/>
                <a:ea typeface="+mn-ea"/>
                <a:cs typeface="Franklin Gothic Book"/>
              </a:defRPr>
            </a:lvl3pPr>
            <a:lvl4pPr marL="1371600" indent="0" algn="l" defTabSz="457200" rtl="0" eaLnBrk="1" latinLnBrk="0" hangingPunct="1">
              <a:lnSpc>
                <a:spcPct val="100000"/>
              </a:lnSpc>
              <a:spcBef>
                <a:spcPts val="400"/>
              </a:spcBef>
              <a:buClr>
                <a:schemeClr val="accent4">
                  <a:lumMod val="50000"/>
                </a:schemeClr>
              </a:buClr>
              <a:buSzPct val="115000"/>
              <a:buFont typeface="Arial"/>
              <a:buNone/>
              <a:defRPr sz="1600" b="1" kern="1200">
                <a:solidFill>
                  <a:schemeClr val="tx1"/>
                </a:solidFill>
                <a:latin typeface="Franklin Gothic Book"/>
                <a:ea typeface="+mn-ea"/>
                <a:cs typeface="Franklin Gothic Book"/>
              </a:defRPr>
            </a:lvl4pPr>
            <a:lvl5pPr marL="1828800" indent="0" algn="l" defTabSz="457200" rtl="0" eaLnBrk="1" latinLnBrk="0" hangingPunct="1">
              <a:lnSpc>
                <a:spcPct val="100000"/>
              </a:lnSpc>
              <a:spcBef>
                <a:spcPts val="400"/>
              </a:spcBef>
              <a:buClr>
                <a:schemeClr val="accent5">
                  <a:lumMod val="75000"/>
                </a:schemeClr>
              </a:buClr>
              <a:buSzPct val="115000"/>
              <a:buFont typeface="Lucida Grande"/>
              <a:buNone/>
              <a:defRPr sz="1600" b="1" i="1" kern="1200">
                <a:solidFill>
                  <a:schemeClr val="tx1"/>
                </a:solidFill>
                <a:latin typeface="Franklin Gothic Book"/>
                <a:ea typeface="+mn-ea"/>
                <a:cs typeface="Franklin Gothic Book"/>
              </a:defRPr>
            </a:lvl5pPr>
            <a:lvl6pPr marL="2286000" indent="0" algn="l" defTabSz="457200" rtl="0" eaLnBrk="1" latinLnBrk="0" hangingPunct="1">
              <a:spcBef>
                <a:spcPct val="20000"/>
              </a:spcBef>
              <a:buFont typeface="Arial"/>
              <a:buNone/>
              <a:defRPr sz="1600" b="1"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1600" b="1" kern="1200">
                <a:solidFill>
                  <a:schemeClr val="tx1"/>
                </a:solidFill>
                <a:latin typeface="+mn-lt"/>
                <a:ea typeface="+mn-ea"/>
                <a:cs typeface="+mn-cs"/>
              </a:defRPr>
            </a:lvl7pPr>
            <a:lvl8pPr marL="3200400" indent="0" algn="l" defTabSz="457200" rtl="0" eaLnBrk="1" latinLnBrk="0" hangingPunct="1">
              <a:spcBef>
                <a:spcPct val="20000"/>
              </a:spcBef>
              <a:buFont typeface="Arial"/>
              <a:buNone/>
              <a:defRPr sz="1600" b="1" kern="1200">
                <a:solidFill>
                  <a:schemeClr val="tx1"/>
                </a:solidFill>
                <a:latin typeface="+mn-lt"/>
                <a:ea typeface="+mn-ea"/>
                <a:cs typeface="+mn-cs"/>
              </a:defRPr>
            </a:lvl8pPr>
            <a:lvl9pPr marL="3657600" indent="0" algn="l" defTabSz="457200" rtl="0" eaLnBrk="1" latinLnBrk="0" hangingPunct="1">
              <a:spcBef>
                <a:spcPct val="20000"/>
              </a:spcBef>
              <a:buFont typeface="Arial"/>
              <a:buNone/>
              <a:defRPr sz="1600" b="1" kern="1200">
                <a:solidFill>
                  <a:schemeClr val="tx1"/>
                </a:solidFill>
                <a:latin typeface="+mn-lt"/>
                <a:ea typeface="+mn-ea"/>
                <a:cs typeface="+mn-cs"/>
              </a:defRPr>
            </a:lvl9pPr>
          </a:lstStyle>
          <a:p>
            <a:pPr>
              <a:spcBef>
                <a:spcPct val="20000"/>
              </a:spcBef>
              <a:defRPr/>
            </a:pPr>
            <a:r>
              <a:rPr lang="en-US" altLang="en-US" sz="2000" dirty="0">
                <a:solidFill>
                  <a:srgbClr val="E22131"/>
                </a:solidFill>
                <a:latin typeface="+mn-lt"/>
                <a:ea typeface="UHC Sans Regular"/>
                <a:cs typeface="UHC Sans Regular"/>
              </a:rPr>
              <a:t>Get help managing specific complex chronic conditions.</a:t>
            </a:r>
          </a:p>
          <a:p>
            <a:pPr>
              <a:lnSpc>
                <a:spcPct val="120000"/>
              </a:lnSpc>
              <a:spcBef>
                <a:spcPct val="20000"/>
              </a:spcBef>
              <a:defRPr/>
            </a:pPr>
            <a:r>
              <a:rPr lang="en-US" altLang="en-US" sz="1600" b="0" dirty="0">
                <a:solidFill>
                  <a:srgbClr val="000000"/>
                </a:solidFill>
                <a:latin typeface="+mn-lt"/>
                <a:ea typeface="UHC Sans Light"/>
                <a:cs typeface="UHC Sans Light"/>
              </a:rPr>
              <a:t>Enroll in our complex condition management program to work with a dedicated nurse who can help you self-manage your condition and feel as good as possible. </a:t>
            </a:r>
          </a:p>
          <a:p>
            <a:pPr>
              <a:lnSpc>
                <a:spcPct val="120000"/>
              </a:lnSpc>
              <a:spcBef>
                <a:spcPct val="20000"/>
              </a:spcBef>
              <a:defRPr/>
            </a:pPr>
            <a:endParaRPr lang="en-US" altLang="en-US" sz="1600" b="0" dirty="0">
              <a:solidFill>
                <a:srgbClr val="000000"/>
              </a:solidFill>
              <a:latin typeface="+mn-lt"/>
              <a:ea typeface="UHC Sans Light"/>
              <a:cs typeface="UHC Sans Light"/>
            </a:endParaRPr>
          </a:p>
          <a:p>
            <a:pPr>
              <a:spcBef>
                <a:spcPct val="20000"/>
              </a:spcBef>
            </a:pPr>
            <a:r>
              <a:rPr lang="en-US" altLang="en-US" sz="2000" dirty="0">
                <a:solidFill>
                  <a:srgbClr val="E22131"/>
                </a:solidFill>
                <a:latin typeface="Calibri" charset="0"/>
                <a:ea typeface="Calibri" charset="0"/>
                <a:cs typeface="Calibri" charset="0"/>
              </a:rPr>
              <a:t>One-on-one support so you don’t have to face serious illness alone.</a:t>
            </a:r>
          </a:p>
          <a:p>
            <a:pPr>
              <a:lnSpc>
                <a:spcPct val="110000"/>
              </a:lnSpc>
              <a:spcBef>
                <a:spcPct val="20000"/>
              </a:spcBef>
            </a:pPr>
            <a:r>
              <a:rPr lang="en-US" altLang="en-US" sz="1600" b="0" dirty="0">
                <a:solidFill>
                  <a:srgbClr val="000000"/>
                </a:solidFill>
                <a:latin typeface="Calibri" charset="0"/>
                <a:ea typeface="Calibri" charset="0"/>
                <a:cs typeface="Calibri" charset="0"/>
              </a:rPr>
              <a:t>Get personal support from an experienced nurse care manager to help you get the right care at the right time and develop ways to stay motivated and on track with your medications and treatment.</a:t>
            </a:r>
            <a:endParaRPr lang="en-US" altLang="en-US" sz="1600" b="0" dirty="0">
              <a:latin typeface="Calibri" charset="0"/>
              <a:ea typeface="Calibri" charset="0"/>
              <a:cs typeface="Calibri" charset="0"/>
            </a:endParaRPr>
          </a:p>
        </p:txBody>
      </p:sp>
      <p:pic>
        <p:nvPicPr>
          <p:cNvPr id="5" name="Picture 4" descr="Doctor Brian Orr | Gloucester Pediatrics">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09900" y="5905500"/>
            <a:ext cx="19050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33268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37828" y="1050554"/>
            <a:ext cx="7410526" cy="5075611"/>
          </a:xfrm>
        </p:spPr>
        <p:txBody>
          <a:bodyPr/>
          <a:lstStyle/>
          <a:p>
            <a:pPr>
              <a:buNone/>
            </a:pPr>
            <a:r>
              <a:rPr lang="en-US" altLang="en-US" sz="2800" b="1" dirty="0">
                <a:solidFill>
                  <a:srgbClr val="E22131"/>
                </a:solidFill>
                <a:latin typeface="Calibri" charset="0"/>
                <a:ea typeface="Calibri" charset="0"/>
                <a:cs typeface="Calibri" charset="0"/>
              </a:rPr>
              <a:t>We’re glad you’re here.</a:t>
            </a:r>
          </a:p>
          <a:p>
            <a:pPr>
              <a:buNone/>
            </a:pPr>
            <a:endParaRPr lang="en-US" altLang="en-US" sz="1100" b="1" dirty="0">
              <a:solidFill>
                <a:srgbClr val="003DA1"/>
              </a:solidFill>
              <a:latin typeface="Calibri" charset="0"/>
              <a:ea typeface="Calibri" charset="0"/>
              <a:cs typeface="Calibri" charset="0"/>
            </a:endParaRPr>
          </a:p>
          <a:p>
            <a:pPr marL="274320" indent="-228600">
              <a:spcBef>
                <a:spcPts val="800"/>
              </a:spcBef>
              <a:spcAft>
                <a:spcPts val="1800"/>
              </a:spcAft>
              <a:buSzPct val="88000"/>
              <a:buFont typeface="Lucida Grande"/>
              <a:buChar char="￭"/>
            </a:pPr>
            <a:r>
              <a:rPr lang="en-US" sz="2000" smtClean="0">
                <a:latin typeface="Calibri" charset="0"/>
                <a:ea typeface="Calibri" charset="0"/>
                <a:cs typeface="Calibri" charset="0"/>
              </a:rPr>
              <a:t>Health </a:t>
            </a:r>
            <a:r>
              <a:rPr lang="en-US" sz="2000" dirty="0">
                <a:latin typeface="Calibri" charset="0"/>
                <a:ea typeface="Calibri" charset="0"/>
                <a:cs typeface="Calibri" charset="0"/>
              </a:rPr>
              <a:t>Plans, Inc., (HPI) </a:t>
            </a:r>
            <a:r>
              <a:rPr lang="en-US" sz="2000" dirty="0" smtClean="0">
                <a:latin typeface="Calibri" charset="0"/>
                <a:ea typeface="Calibri" charset="0"/>
                <a:cs typeface="Calibri" charset="0"/>
              </a:rPr>
              <a:t>will continue to </a:t>
            </a:r>
            <a:r>
              <a:rPr lang="en-US" sz="2000" dirty="0">
                <a:latin typeface="Calibri" charset="0"/>
                <a:ea typeface="Calibri" charset="0"/>
                <a:cs typeface="Calibri" charset="0"/>
              </a:rPr>
              <a:t>be your health benefits administrator.</a:t>
            </a:r>
          </a:p>
          <a:p>
            <a:pPr marL="274320" indent="-228600">
              <a:spcBef>
                <a:spcPts val="800"/>
              </a:spcBef>
              <a:spcAft>
                <a:spcPts val="1800"/>
              </a:spcAft>
              <a:buSzPct val="88000"/>
              <a:buFont typeface="Lucida Grande"/>
              <a:buChar char="￭"/>
            </a:pPr>
            <a:r>
              <a:rPr lang="en-US" sz="2000" dirty="0">
                <a:latin typeface="Calibri" charset="0"/>
                <a:ea typeface="Calibri" charset="0"/>
                <a:cs typeface="Calibri" charset="0"/>
              </a:rPr>
              <a:t>We’ve been helping members make the most of their health benefits for more than 35 years. </a:t>
            </a:r>
          </a:p>
          <a:p>
            <a:pPr marL="274320" indent="-228600">
              <a:spcBef>
                <a:spcPts val="800"/>
              </a:spcBef>
              <a:spcAft>
                <a:spcPts val="1800"/>
              </a:spcAft>
              <a:buSzPct val="88000"/>
              <a:buFont typeface="Lucida Grande"/>
              <a:buChar char="￭"/>
            </a:pPr>
            <a:r>
              <a:rPr lang="en-US" sz="2000" dirty="0">
                <a:latin typeface="Calibri" charset="0"/>
                <a:ea typeface="Calibri" charset="0"/>
                <a:cs typeface="Calibri" charset="0"/>
              </a:rPr>
              <a:t>We’ll ensure that your medical claims are paid quickly and accurately so that your costs can be kept to a minimum.</a:t>
            </a:r>
          </a:p>
          <a:p>
            <a:pPr marL="274320" indent="-228600">
              <a:spcBef>
                <a:spcPts val="800"/>
              </a:spcBef>
              <a:spcAft>
                <a:spcPts val="1800"/>
              </a:spcAft>
              <a:buSzPct val="88000"/>
              <a:buFont typeface="Lucida Grande"/>
              <a:buChar char="￭"/>
            </a:pPr>
            <a:r>
              <a:rPr lang="en-US" sz="2000" dirty="0">
                <a:latin typeface="Calibri" charset="0"/>
                <a:ea typeface="Calibri" charset="0"/>
                <a:cs typeface="Calibri" charset="0"/>
              </a:rPr>
              <a:t>Our member services team is specially trained to answer any of your health benefit questions and promptly get you the information you need.</a:t>
            </a:r>
          </a:p>
        </p:txBody>
      </p:sp>
      <p:sp>
        <p:nvSpPr>
          <p:cNvPr id="2" name="Title 1"/>
          <p:cNvSpPr>
            <a:spLocks noGrp="1"/>
          </p:cNvSpPr>
          <p:nvPr>
            <p:ph type="title"/>
          </p:nvPr>
        </p:nvSpPr>
        <p:spPr/>
        <p:txBody>
          <a:bodyPr>
            <a:normAutofit/>
          </a:bodyPr>
          <a:lstStyle/>
          <a:p>
            <a:r>
              <a:rPr lang="en-US" dirty="0" smtClean="0"/>
              <a:t>Health </a:t>
            </a:r>
            <a:r>
              <a:rPr lang="en-US" dirty="0"/>
              <a:t>Plans, Inc.</a:t>
            </a:r>
            <a:r>
              <a:rPr lang="en-US" sz="3600" dirty="0">
                <a:solidFill>
                  <a:srgbClr val="FF0000"/>
                </a:solidFill>
                <a:latin typeface="UHC Sans Light"/>
                <a:ea typeface="UHC Sans Light"/>
                <a:cs typeface="UHC Sans Light"/>
              </a:rPr>
              <a:t> </a:t>
            </a:r>
            <a:r>
              <a:rPr lang="en-US" sz="3600" dirty="0">
                <a:solidFill>
                  <a:srgbClr val="FF0000"/>
                </a:solidFill>
              </a:rPr>
              <a:t> </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491840" y="6599575"/>
            <a:ext cx="1220370" cy="182299"/>
          </a:xfrm>
          <a:prstGeom prst="rect">
            <a:avLst/>
          </a:prstGeom>
        </p:spPr>
      </p:pic>
    </p:spTree>
    <p:extLst>
      <p:ext uri="{BB962C8B-B14F-4D97-AF65-F5344CB8AC3E}">
        <p14:creationId xmlns:p14="http://schemas.microsoft.com/office/powerpoint/2010/main" val="15140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Exclusive Discounts on Health-Related Products and Services</a:t>
            </a:r>
            <a:endParaRPr lang="en-US" dirty="0"/>
          </a:p>
        </p:txBody>
      </p:sp>
      <p:pic>
        <p:nvPicPr>
          <p:cNvPr id="3" name="Picture 2"/>
          <p:cNvPicPr>
            <a:picLocks noChangeAspect="1"/>
          </p:cNvPicPr>
          <p:nvPr/>
        </p:nvPicPr>
        <p:blipFill rotWithShape="1">
          <a:blip r:embed="rId2" cstate="screen">
            <a:extLst>
              <a:ext uri="{28A0092B-C50C-407E-A947-70E740481C1C}">
                <a14:useLocalDpi xmlns:a14="http://schemas.microsoft.com/office/drawing/2010/main"/>
              </a:ext>
            </a:extLst>
          </a:blip>
          <a:srcRect l="-2700" r="18942"/>
          <a:stretch/>
        </p:blipFill>
        <p:spPr>
          <a:xfrm>
            <a:off x="5320595" y="1295400"/>
            <a:ext cx="3823405" cy="4564746"/>
          </a:xfrm>
          <a:prstGeom prst="rect">
            <a:avLst/>
          </a:prstGeom>
        </p:spPr>
      </p:pic>
      <p:sp>
        <p:nvSpPr>
          <p:cNvPr id="4" name="Content Placeholder 4"/>
          <p:cNvSpPr txBox="1">
            <a:spLocks/>
          </p:cNvSpPr>
          <p:nvPr/>
        </p:nvSpPr>
        <p:spPr>
          <a:xfrm>
            <a:off x="76200" y="1487648"/>
            <a:ext cx="5410200" cy="1255552"/>
          </a:xfrm>
          <a:prstGeom prst="rect">
            <a:avLst/>
          </a:prstGeom>
        </p:spPr>
        <p:txBody>
          <a:bodyPr numCol="1">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 indent="0">
              <a:buFont typeface="Arial" panose="020B0604020202020204" pitchFamily="34" charset="0"/>
              <a:buNone/>
            </a:pPr>
            <a:r>
              <a:rPr lang="en-US" sz="2000" b="1" dirty="0" smtClean="0"/>
              <a:t>As a Health Plans member, you are entitled to special savings on many health-related products and services.</a:t>
            </a:r>
            <a:endParaRPr lang="en-US" sz="2000" b="1" dirty="0"/>
          </a:p>
        </p:txBody>
      </p:sp>
      <p:sp>
        <p:nvSpPr>
          <p:cNvPr id="5" name="Rectangle 4"/>
          <p:cNvSpPr/>
          <p:nvPr/>
        </p:nvSpPr>
        <p:spPr>
          <a:xfrm>
            <a:off x="304800" y="3048000"/>
            <a:ext cx="5015795" cy="2554545"/>
          </a:xfrm>
          <a:prstGeom prst="rect">
            <a:avLst/>
          </a:prstGeom>
        </p:spPr>
        <p:txBody>
          <a:bodyPr wrap="square" anchor="ctr">
            <a:spAutoFit/>
          </a:bodyPr>
          <a:lstStyle/>
          <a:p>
            <a:pPr marL="45720" lvl="1">
              <a:lnSpc>
                <a:spcPct val="150000"/>
              </a:lnSpc>
              <a:spcBef>
                <a:spcPts val="300"/>
              </a:spcBef>
              <a:buClr>
                <a:srgbClr val="C00000"/>
              </a:buClr>
              <a:buSzPct val="88000"/>
            </a:pPr>
            <a:r>
              <a:rPr lang="en-US" sz="2000" dirty="0">
                <a:cs typeface="UHC Sans Regular"/>
              </a:rPr>
              <a:t>Fitness Discounts</a:t>
            </a:r>
          </a:p>
          <a:p>
            <a:pPr marL="45720" lvl="1">
              <a:lnSpc>
                <a:spcPct val="150000"/>
              </a:lnSpc>
              <a:spcBef>
                <a:spcPts val="300"/>
              </a:spcBef>
              <a:buClr>
                <a:srgbClr val="C00000"/>
              </a:buClr>
              <a:buSzPct val="88000"/>
            </a:pPr>
            <a:r>
              <a:rPr lang="en-US" sz="2000" dirty="0">
                <a:cs typeface="UHC Sans Regular"/>
              </a:rPr>
              <a:t>Wellness and Healthy Product Discounts</a:t>
            </a:r>
          </a:p>
          <a:p>
            <a:pPr marL="45720" lvl="1">
              <a:lnSpc>
                <a:spcPct val="150000"/>
              </a:lnSpc>
              <a:spcBef>
                <a:spcPts val="300"/>
              </a:spcBef>
              <a:buClr>
                <a:srgbClr val="C00000"/>
              </a:buClr>
              <a:buSzPct val="88000"/>
            </a:pPr>
            <a:r>
              <a:rPr lang="en-US" sz="2000" dirty="0">
                <a:cs typeface="UHC Sans Regular"/>
              </a:rPr>
              <a:t>Vision and Hearing Care</a:t>
            </a:r>
          </a:p>
          <a:p>
            <a:pPr marL="45720" lvl="1">
              <a:lnSpc>
                <a:spcPct val="150000"/>
              </a:lnSpc>
              <a:spcBef>
                <a:spcPts val="300"/>
              </a:spcBef>
              <a:buClr>
                <a:srgbClr val="C00000"/>
              </a:buClr>
              <a:buSzPct val="88000"/>
            </a:pPr>
            <a:r>
              <a:rPr lang="en-US" sz="2000" dirty="0">
                <a:cs typeface="UHC Sans Regular"/>
              </a:rPr>
              <a:t>Safety and Comfort Care</a:t>
            </a:r>
          </a:p>
          <a:p>
            <a:pPr marL="45720" lvl="1">
              <a:lnSpc>
                <a:spcPct val="150000"/>
              </a:lnSpc>
              <a:spcBef>
                <a:spcPts val="300"/>
              </a:spcBef>
              <a:buClr>
                <a:srgbClr val="C00000"/>
              </a:buClr>
              <a:buSzPct val="88000"/>
            </a:pPr>
            <a:r>
              <a:rPr lang="en-US" sz="2000" dirty="0">
                <a:cs typeface="UHC Sans Regular"/>
              </a:rPr>
              <a:t>Nutrition</a:t>
            </a:r>
          </a:p>
        </p:txBody>
      </p:sp>
      <p:grpSp>
        <p:nvGrpSpPr>
          <p:cNvPr id="6" name="Group 5"/>
          <p:cNvGrpSpPr/>
          <p:nvPr/>
        </p:nvGrpSpPr>
        <p:grpSpPr>
          <a:xfrm>
            <a:off x="77960" y="3191627"/>
            <a:ext cx="286018" cy="275169"/>
            <a:chOff x="0" y="2514600"/>
            <a:chExt cx="366893" cy="366893"/>
          </a:xfrm>
        </p:grpSpPr>
        <p:sp>
          <p:nvSpPr>
            <p:cNvPr id="7" name="Rectangle 6"/>
            <p:cNvSpPr/>
            <p:nvPr/>
          </p:nvSpPr>
          <p:spPr>
            <a:xfrm>
              <a:off x="0" y="2514600"/>
              <a:ext cx="366893" cy="366893"/>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Chevron 7"/>
            <p:cNvSpPr/>
            <p:nvPr/>
          </p:nvSpPr>
          <p:spPr>
            <a:xfrm>
              <a:off x="91723" y="2606323"/>
              <a:ext cx="183446" cy="18344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2" name="Group 11"/>
          <p:cNvGrpSpPr/>
          <p:nvPr/>
        </p:nvGrpSpPr>
        <p:grpSpPr>
          <a:xfrm>
            <a:off x="105340" y="3733800"/>
            <a:ext cx="286018" cy="275169"/>
            <a:chOff x="0" y="2514600"/>
            <a:chExt cx="366893" cy="366893"/>
          </a:xfrm>
        </p:grpSpPr>
        <p:sp>
          <p:nvSpPr>
            <p:cNvPr id="13" name="Rectangle 12"/>
            <p:cNvSpPr/>
            <p:nvPr/>
          </p:nvSpPr>
          <p:spPr>
            <a:xfrm>
              <a:off x="0" y="2514600"/>
              <a:ext cx="366893" cy="366893"/>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Chevron 13"/>
            <p:cNvSpPr/>
            <p:nvPr/>
          </p:nvSpPr>
          <p:spPr>
            <a:xfrm>
              <a:off x="91723" y="2606323"/>
              <a:ext cx="183446" cy="18344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5" name="Group 14"/>
          <p:cNvGrpSpPr/>
          <p:nvPr/>
        </p:nvGrpSpPr>
        <p:grpSpPr>
          <a:xfrm>
            <a:off x="118911" y="4187687"/>
            <a:ext cx="286018" cy="275169"/>
            <a:chOff x="0" y="2514600"/>
            <a:chExt cx="366893" cy="366893"/>
          </a:xfrm>
        </p:grpSpPr>
        <p:sp>
          <p:nvSpPr>
            <p:cNvPr id="16" name="Rectangle 15"/>
            <p:cNvSpPr/>
            <p:nvPr/>
          </p:nvSpPr>
          <p:spPr>
            <a:xfrm>
              <a:off x="0" y="2514600"/>
              <a:ext cx="366893" cy="366893"/>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Chevron 16"/>
            <p:cNvSpPr/>
            <p:nvPr/>
          </p:nvSpPr>
          <p:spPr>
            <a:xfrm>
              <a:off x="91723" y="2606323"/>
              <a:ext cx="183446" cy="18344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18" name="Group 17"/>
          <p:cNvGrpSpPr/>
          <p:nvPr/>
        </p:nvGrpSpPr>
        <p:grpSpPr>
          <a:xfrm>
            <a:off x="118910" y="4677831"/>
            <a:ext cx="286018" cy="275169"/>
            <a:chOff x="0" y="2514600"/>
            <a:chExt cx="366893" cy="366893"/>
          </a:xfrm>
        </p:grpSpPr>
        <p:sp>
          <p:nvSpPr>
            <p:cNvPr id="19" name="Rectangle 18"/>
            <p:cNvSpPr/>
            <p:nvPr/>
          </p:nvSpPr>
          <p:spPr>
            <a:xfrm>
              <a:off x="0" y="2514600"/>
              <a:ext cx="366893" cy="366893"/>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hevron 19"/>
            <p:cNvSpPr/>
            <p:nvPr/>
          </p:nvSpPr>
          <p:spPr>
            <a:xfrm>
              <a:off x="91723" y="2606323"/>
              <a:ext cx="183446" cy="18344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grpSp>
        <p:nvGrpSpPr>
          <p:cNvPr id="21" name="Group 20"/>
          <p:cNvGrpSpPr/>
          <p:nvPr/>
        </p:nvGrpSpPr>
        <p:grpSpPr>
          <a:xfrm>
            <a:off x="118911" y="5181600"/>
            <a:ext cx="286018" cy="275169"/>
            <a:chOff x="0" y="2514600"/>
            <a:chExt cx="366893" cy="366893"/>
          </a:xfrm>
        </p:grpSpPr>
        <p:sp>
          <p:nvSpPr>
            <p:cNvPr id="22" name="Rectangle 21"/>
            <p:cNvSpPr/>
            <p:nvPr/>
          </p:nvSpPr>
          <p:spPr>
            <a:xfrm>
              <a:off x="0" y="2514600"/>
              <a:ext cx="366893" cy="366893"/>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Chevron 22"/>
            <p:cNvSpPr/>
            <p:nvPr/>
          </p:nvSpPr>
          <p:spPr>
            <a:xfrm>
              <a:off x="91723" y="2606323"/>
              <a:ext cx="183446" cy="183446"/>
            </a:xfrm>
            <a:prstGeom prst="chevron">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048370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43434" y="920210"/>
            <a:ext cx="8758519" cy="1143000"/>
            <a:chOff x="-587829" y="2481939"/>
            <a:chExt cx="10319658" cy="1143000"/>
          </a:xfrm>
        </p:grpSpPr>
        <p:sp>
          <p:nvSpPr>
            <p:cNvPr id="8" name="Parallelogram 7"/>
            <p:cNvSpPr/>
            <p:nvPr/>
          </p:nvSpPr>
          <p:spPr>
            <a:xfrm>
              <a:off x="1038578" y="2481939"/>
              <a:ext cx="8693251" cy="1143000"/>
            </a:xfrm>
            <a:prstGeom prst="parallelogram">
              <a:avLst/>
            </a:prstGeom>
            <a:solidFill>
              <a:srgbClr val="E221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Parallelogram 13"/>
            <p:cNvSpPr/>
            <p:nvPr/>
          </p:nvSpPr>
          <p:spPr>
            <a:xfrm>
              <a:off x="-587829" y="2481939"/>
              <a:ext cx="1812674" cy="1143000"/>
            </a:xfrm>
            <a:prstGeom prst="parallelogram">
              <a:avLst/>
            </a:prstGeom>
            <a:solidFill>
              <a:srgbClr val="B7B4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itle 1"/>
          <p:cNvSpPr txBox="1">
            <a:spLocks/>
          </p:cNvSpPr>
          <p:nvPr/>
        </p:nvSpPr>
        <p:spPr>
          <a:xfrm>
            <a:off x="2253413" y="919000"/>
            <a:ext cx="5338878" cy="1144210"/>
          </a:xfrm>
          <a:prstGeom prst="rect">
            <a:avLst/>
          </a:prstGeom>
        </p:spPr>
        <p:txBody>
          <a:bodyPr anchor="ctr"/>
          <a:lstStyle>
            <a:lvl1pPr algn="ctr" defTabSz="457200" rtl="0" eaLnBrk="1" latinLnBrk="0" hangingPunct="1">
              <a:spcBef>
                <a:spcPct val="0"/>
              </a:spcBef>
              <a:buNone/>
              <a:defRPr sz="3200" b="1" kern="1200">
                <a:solidFill>
                  <a:schemeClr val="tx1"/>
                </a:solidFill>
                <a:latin typeface="Constantia"/>
                <a:ea typeface="+mj-ea"/>
                <a:cs typeface="Constantia"/>
              </a:defRPr>
            </a:lvl1pPr>
          </a:lstStyle>
          <a:p>
            <a:pPr algn="l"/>
            <a:r>
              <a:rPr lang="en-US" altLang="en-US" sz="3600" dirty="0">
                <a:solidFill>
                  <a:schemeClr val="bg1"/>
                </a:solidFill>
                <a:latin typeface="Calibri" charset="0"/>
                <a:ea typeface="Calibri" charset="0"/>
                <a:cs typeface="Calibri" charset="0"/>
              </a:rPr>
              <a:t>Thank </a:t>
            </a:r>
            <a:r>
              <a:rPr lang="en-US" altLang="en-US" sz="3600">
                <a:solidFill>
                  <a:schemeClr val="bg1"/>
                </a:solidFill>
                <a:latin typeface="Calibri" charset="0"/>
                <a:ea typeface="Calibri" charset="0"/>
                <a:cs typeface="Calibri" charset="0"/>
              </a:rPr>
              <a:t>you.  </a:t>
            </a:r>
            <a:r>
              <a:rPr lang="en-US" altLang="en-US" sz="3600" dirty="0">
                <a:solidFill>
                  <a:schemeClr val="bg1"/>
                </a:solidFill>
                <a:latin typeface="Calibri" charset="0"/>
                <a:ea typeface="Calibri" charset="0"/>
                <a:cs typeface="Calibri" charset="0"/>
              </a:rPr>
              <a:t>Questions?</a:t>
            </a:r>
          </a:p>
        </p:txBody>
      </p:sp>
      <p:sp>
        <p:nvSpPr>
          <p:cNvPr id="11" name="Subtitle 3"/>
          <p:cNvSpPr txBox="1">
            <a:spLocks/>
          </p:cNvSpPr>
          <p:nvPr/>
        </p:nvSpPr>
        <p:spPr>
          <a:xfrm>
            <a:off x="3153960" y="2986191"/>
            <a:ext cx="3902894" cy="3032306"/>
          </a:xfrm>
          <a:prstGeom prst="rect">
            <a:avLst/>
          </a:prstGeom>
        </p:spPr>
        <p:txBody>
          <a:bodyPr/>
          <a:lstStyle>
            <a:lvl1pPr marL="274320" indent="-228600" algn="l" defTabSz="457200" rtl="0" eaLnBrk="1" latinLnBrk="0" hangingPunct="1">
              <a:lnSpc>
                <a:spcPct val="100000"/>
              </a:lnSpc>
              <a:spcBef>
                <a:spcPts val="800"/>
              </a:spcBef>
              <a:buClr>
                <a:srgbClr val="3B70AD"/>
              </a:buClr>
              <a:buSzPct val="88000"/>
              <a:buFont typeface="Lucida Grande"/>
              <a:buChar char="￭"/>
              <a:defRPr sz="2000" b="0" i="0" kern="1200">
                <a:solidFill>
                  <a:schemeClr val="tx1"/>
                </a:solidFill>
                <a:latin typeface="Franklin Gothic Book"/>
                <a:ea typeface="+mn-ea"/>
                <a:cs typeface="Franklin Gothic Book"/>
              </a:defRPr>
            </a:lvl1pPr>
            <a:lvl2pPr marL="557784" indent="-182880" algn="l" defTabSz="457200" rtl="0" eaLnBrk="1" latinLnBrk="0" hangingPunct="1">
              <a:lnSpc>
                <a:spcPct val="100000"/>
              </a:lnSpc>
              <a:spcBef>
                <a:spcPts val="600"/>
              </a:spcBef>
              <a:buClr>
                <a:schemeClr val="accent3"/>
              </a:buClr>
              <a:buSzPct val="130000"/>
              <a:buFont typeface="Lucida Grande"/>
              <a:buChar char="⁃"/>
              <a:defRPr sz="1800" kern="1200">
                <a:solidFill>
                  <a:schemeClr val="tx1"/>
                </a:solidFill>
                <a:latin typeface="Franklin Gothic Book"/>
                <a:ea typeface="+mn-ea"/>
                <a:cs typeface="Franklin Gothic Book"/>
              </a:defRPr>
            </a:lvl2pPr>
            <a:lvl3pPr marL="960120" indent="-182880" algn="l" defTabSz="457200" rtl="0" eaLnBrk="1" latinLnBrk="0" hangingPunct="1">
              <a:lnSpc>
                <a:spcPct val="100000"/>
              </a:lnSpc>
              <a:spcBef>
                <a:spcPts val="600"/>
              </a:spcBef>
              <a:buClr>
                <a:schemeClr val="accent6"/>
              </a:buClr>
              <a:buSzPct val="95000"/>
              <a:buFont typeface="Lucida Grande"/>
              <a:buChar char="▸"/>
              <a:defRPr sz="1600" kern="1200">
                <a:solidFill>
                  <a:schemeClr val="tx1"/>
                </a:solidFill>
                <a:latin typeface="Franklin Gothic Book"/>
                <a:ea typeface="+mn-ea"/>
                <a:cs typeface="Franklin Gothic Book"/>
              </a:defRPr>
            </a:lvl3pPr>
            <a:lvl4pPr marL="1325880" indent="-137160" algn="l" defTabSz="457200" rtl="0" eaLnBrk="1" latinLnBrk="0" hangingPunct="1">
              <a:lnSpc>
                <a:spcPct val="100000"/>
              </a:lnSpc>
              <a:spcBef>
                <a:spcPts val="400"/>
              </a:spcBef>
              <a:buClr>
                <a:schemeClr val="accent4">
                  <a:lumMod val="50000"/>
                </a:schemeClr>
              </a:buClr>
              <a:buSzPct val="115000"/>
              <a:buFont typeface="Arial"/>
              <a:buChar char="•"/>
              <a:defRPr sz="1400" kern="1200">
                <a:solidFill>
                  <a:schemeClr val="tx1"/>
                </a:solidFill>
                <a:latin typeface="Franklin Gothic Book"/>
                <a:ea typeface="+mn-ea"/>
                <a:cs typeface="Franklin Gothic Book"/>
              </a:defRPr>
            </a:lvl4pPr>
            <a:lvl5pPr marL="1783080" indent="-182880" algn="l" defTabSz="457200" rtl="0" eaLnBrk="1" latinLnBrk="0" hangingPunct="1">
              <a:lnSpc>
                <a:spcPct val="100000"/>
              </a:lnSpc>
              <a:spcBef>
                <a:spcPts val="400"/>
              </a:spcBef>
              <a:buClr>
                <a:schemeClr val="accent5">
                  <a:lumMod val="75000"/>
                </a:schemeClr>
              </a:buClr>
              <a:buSzPct val="115000"/>
              <a:buFont typeface="Lucida Grande"/>
              <a:buChar char="–"/>
              <a:defRPr sz="1300" b="1" i="1"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spcBef>
                <a:spcPts val="963"/>
              </a:spcBef>
              <a:buSzPct val="150000"/>
              <a:buNone/>
            </a:pPr>
            <a:r>
              <a:rPr lang="en-US" altLang="en-US" b="1" dirty="0" err="1">
                <a:solidFill>
                  <a:schemeClr val="tx1">
                    <a:lumMod val="75000"/>
                    <a:lumOff val="25000"/>
                  </a:schemeClr>
                </a:solidFill>
                <a:ea typeface="UHC Sans Regular"/>
              </a:rPr>
              <a:t>healthplansinc.com</a:t>
            </a:r>
            <a:endParaRPr lang="en-US" altLang="en-US" b="1" dirty="0">
              <a:solidFill>
                <a:schemeClr val="tx1">
                  <a:lumMod val="75000"/>
                  <a:lumOff val="25000"/>
                </a:schemeClr>
              </a:solidFill>
              <a:ea typeface="UHC Sans Regular"/>
            </a:endParaRPr>
          </a:p>
          <a:p>
            <a:pPr marL="45720" indent="0">
              <a:buNone/>
            </a:pPr>
            <a:endParaRPr lang="en-US" altLang="en-US" sz="1600" b="1" dirty="0">
              <a:solidFill>
                <a:schemeClr val="tx1">
                  <a:lumMod val="75000"/>
                  <a:lumOff val="25000"/>
                </a:schemeClr>
              </a:solidFill>
              <a:ea typeface="UHC Sans Regular"/>
            </a:endParaRPr>
          </a:p>
          <a:p>
            <a:pPr marL="45720" indent="0">
              <a:buNone/>
            </a:pPr>
            <a:endParaRPr lang="en-US" altLang="en-US" sz="1600" b="1" dirty="0">
              <a:solidFill>
                <a:schemeClr val="tx1">
                  <a:lumMod val="75000"/>
                  <a:lumOff val="25000"/>
                </a:schemeClr>
              </a:solidFill>
              <a:ea typeface="UHC Sans Regular"/>
            </a:endParaRPr>
          </a:p>
          <a:p>
            <a:pPr marL="45720" indent="0">
              <a:spcBef>
                <a:spcPts val="0"/>
              </a:spcBef>
              <a:buNone/>
            </a:pPr>
            <a:r>
              <a:rPr lang="en-US" altLang="en-US" b="1" dirty="0">
                <a:solidFill>
                  <a:schemeClr val="tx1">
                    <a:lumMod val="75000"/>
                    <a:lumOff val="25000"/>
                  </a:schemeClr>
                </a:solidFill>
                <a:ea typeface="UHC Sans Regular"/>
              </a:rPr>
              <a:t>800-532-7575</a:t>
            </a:r>
          </a:p>
          <a:p>
            <a:pPr marL="45720" indent="0">
              <a:spcBef>
                <a:spcPts val="0"/>
              </a:spcBef>
              <a:buNone/>
            </a:pPr>
            <a:r>
              <a:rPr lang="en-US" altLang="en-US" b="1" dirty="0">
                <a:solidFill>
                  <a:schemeClr val="tx1">
                    <a:lumMod val="75000"/>
                    <a:lumOff val="25000"/>
                  </a:schemeClr>
                </a:solidFill>
                <a:ea typeface="UHC Sans Regular"/>
              </a:rPr>
              <a:t>weekdays 8am – 5pm (ET)</a:t>
            </a:r>
          </a:p>
          <a:p>
            <a:pPr marL="45720" indent="0">
              <a:buNone/>
            </a:pPr>
            <a:endParaRPr lang="en-US" altLang="en-US" sz="1600" dirty="0">
              <a:solidFill>
                <a:schemeClr val="tx1">
                  <a:lumMod val="75000"/>
                  <a:lumOff val="25000"/>
                </a:schemeClr>
              </a:solidFill>
              <a:ea typeface="UHC Sans Regular"/>
            </a:endParaRPr>
          </a:p>
          <a:p>
            <a:pPr marL="45720" indent="0">
              <a:buNone/>
            </a:pPr>
            <a:endParaRPr lang="en-US" altLang="en-US" sz="1600" dirty="0">
              <a:solidFill>
                <a:schemeClr val="tx1">
                  <a:lumMod val="75000"/>
                  <a:lumOff val="25000"/>
                </a:schemeClr>
              </a:solidFill>
              <a:ea typeface="UHC Sans Regular"/>
            </a:endParaRPr>
          </a:p>
          <a:p>
            <a:pPr marL="45720" indent="0">
              <a:buNone/>
            </a:pPr>
            <a:r>
              <a:rPr lang="en-US" altLang="en-US" sz="1600" dirty="0" err="1">
                <a:solidFill>
                  <a:schemeClr val="tx1">
                    <a:lumMod val="75000"/>
                    <a:lumOff val="25000"/>
                  </a:schemeClr>
                </a:solidFill>
                <a:ea typeface="UHC Sans Regular"/>
              </a:rPr>
              <a:t>Habla</a:t>
            </a:r>
            <a:r>
              <a:rPr lang="en-US" altLang="en-US" sz="1600" dirty="0">
                <a:solidFill>
                  <a:schemeClr val="tx1">
                    <a:lumMod val="75000"/>
                    <a:lumOff val="25000"/>
                  </a:schemeClr>
                </a:solidFill>
                <a:ea typeface="UHC Sans Regular"/>
              </a:rPr>
              <a:t> </a:t>
            </a:r>
            <a:r>
              <a:rPr lang="en-US" altLang="en-US" sz="1600" dirty="0" err="1">
                <a:solidFill>
                  <a:schemeClr val="tx1">
                    <a:lumMod val="75000"/>
                    <a:lumOff val="25000"/>
                  </a:schemeClr>
                </a:solidFill>
                <a:ea typeface="UHC Sans Regular"/>
              </a:rPr>
              <a:t>Español</a:t>
            </a:r>
            <a:r>
              <a:rPr lang="en-US" altLang="en-US" sz="1600" dirty="0">
                <a:solidFill>
                  <a:schemeClr val="tx1">
                    <a:lumMod val="75000"/>
                    <a:lumOff val="25000"/>
                  </a:schemeClr>
                </a:solidFill>
                <a:ea typeface="UHC Sans Regular"/>
              </a:rPr>
              <a:t>? </a:t>
            </a:r>
            <a:r>
              <a:rPr lang="en-US" altLang="en-US" sz="1600" dirty="0" err="1">
                <a:solidFill>
                  <a:schemeClr val="tx1">
                    <a:lumMod val="75000"/>
                    <a:lumOff val="25000"/>
                  </a:schemeClr>
                </a:solidFill>
                <a:ea typeface="UHC Sans Regular"/>
              </a:rPr>
              <a:t>Podemos</a:t>
            </a:r>
            <a:r>
              <a:rPr lang="en-US" altLang="en-US" sz="1600" dirty="0">
                <a:solidFill>
                  <a:schemeClr val="tx1">
                    <a:lumMod val="75000"/>
                    <a:lumOff val="25000"/>
                  </a:schemeClr>
                </a:solidFill>
                <a:ea typeface="UHC Sans Regular"/>
              </a:rPr>
              <a:t> </a:t>
            </a:r>
            <a:r>
              <a:rPr lang="en-US" altLang="en-US" sz="1600" dirty="0" err="1">
                <a:solidFill>
                  <a:schemeClr val="tx1">
                    <a:lumMod val="75000"/>
                    <a:lumOff val="25000"/>
                  </a:schemeClr>
                </a:solidFill>
                <a:ea typeface="UHC Sans Regular"/>
              </a:rPr>
              <a:t>ayudar</a:t>
            </a:r>
            <a:r>
              <a:rPr lang="en-US" altLang="en-US" sz="1600" dirty="0">
                <a:solidFill>
                  <a:schemeClr val="tx1">
                    <a:lumMod val="75000"/>
                    <a:lumOff val="25000"/>
                  </a:schemeClr>
                </a:solidFill>
                <a:ea typeface="UHC Sans Regular"/>
              </a:rPr>
              <a:t>.</a:t>
            </a:r>
          </a:p>
          <a:p>
            <a:endParaRPr lang="en-US" altLang="en-US" sz="1200" dirty="0">
              <a:solidFill>
                <a:schemeClr val="tx1">
                  <a:lumMod val="75000"/>
                  <a:lumOff val="25000"/>
                </a:schemeClr>
              </a:solidFill>
              <a:ea typeface="UHC Sans Regular"/>
            </a:endParaRPr>
          </a:p>
          <a:p>
            <a:endParaRPr lang="en-US" altLang="en-US" dirty="0">
              <a:solidFill>
                <a:schemeClr val="tx1">
                  <a:lumMod val="75000"/>
                  <a:lumOff val="25000"/>
                </a:schemeClr>
              </a:solidFill>
              <a:ea typeface="UHC Sans Regular"/>
            </a:endParaRPr>
          </a:p>
          <a:p>
            <a:endParaRPr lang="en-US" altLang="en-US" dirty="0">
              <a:solidFill>
                <a:schemeClr val="tx1">
                  <a:lumMod val="75000"/>
                  <a:lumOff val="25000"/>
                </a:schemeClr>
              </a:solidFill>
              <a:ea typeface="UHC Sans Regular"/>
            </a:endParaRPr>
          </a:p>
        </p:txBody>
      </p:sp>
      <p:pic>
        <p:nvPicPr>
          <p:cNvPr id="15" name="Picture 2" descr="Image result for website icon"/>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03953" y="2853602"/>
            <a:ext cx="787399" cy="787399"/>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12" descr="Image result for phone icon"/>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69670" y="3976884"/>
            <a:ext cx="721682" cy="72168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073486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ormAutofit/>
          </a:bodyPr>
          <a:lstStyle/>
          <a:p>
            <a:r>
              <a:rPr lang="en-US" sz="4000" dirty="0"/>
              <a:t>Nationwide healthcare coverage </a:t>
            </a:r>
          </a:p>
        </p:txBody>
      </p:sp>
      <p:sp>
        <p:nvSpPr>
          <p:cNvPr id="9" name="Content Placeholder 3"/>
          <p:cNvSpPr>
            <a:spLocks noGrp="1"/>
          </p:cNvSpPr>
          <p:nvPr>
            <p:ph sz="half" idx="1"/>
          </p:nvPr>
        </p:nvSpPr>
        <p:spPr>
          <a:xfrm>
            <a:off x="3098800" y="2199344"/>
            <a:ext cx="5588000" cy="3373712"/>
          </a:xfrm>
        </p:spPr>
        <p:txBody>
          <a:bodyPr anchor="ctr">
            <a:noAutofit/>
          </a:bodyPr>
          <a:lstStyle/>
          <a:p>
            <a:pPr marL="393700" indent="-393700">
              <a:spcBef>
                <a:spcPts val="1563"/>
              </a:spcBef>
              <a:buClr>
                <a:srgbClr val="E22131"/>
              </a:buClr>
              <a:buSzPct val="150000"/>
              <a:buFont typeface="Wingdings" charset="2"/>
              <a:buChar char="ü"/>
            </a:pPr>
            <a:r>
              <a:rPr lang="en-US" sz="1800" dirty="0">
                <a:solidFill>
                  <a:srgbClr val="000000"/>
                </a:solidFill>
                <a:latin typeface="Calibri" charset="0"/>
                <a:ea typeface="Calibri" charset="0"/>
                <a:cs typeface="Calibri" charset="0"/>
              </a:rPr>
              <a:t>In New England: over 53,000 doctors and clinicians and 170 hospitals</a:t>
            </a:r>
          </a:p>
          <a:p>
            <a:pPr marL="393700" indent="-393700">
              <a:spcBef>
                <a:spcPts val="1563"/>
              </a:spcBef>
              <a:buClr>
                <a:srgbClr val="E22131"/>
              </a:buClr>
              <a:buSzPct val="150000"/>
              <a:buFont typeface="Wingdings" charset="2"/>
              <a:buChar char="ü"/>
            </a:pPr>
            <a:r>
              <a:rPr lang="en-US" sz="1800" dirty="0">
                <a:solidFill>
                  <a:srgbClr val="000000"/>
                </a:solidFill>
                <a:latin typeface="Calibri" charset="0"/>
                <a:ea typeface="Calibri" charset="0"/>
                <a:cs typeface="Calibri" charset="0"/>
              </a:rPr>
              <a:t>Outside New England: coverage through the </a:t>
            </a:r>
            <a:r>
              <a:rPr lang="en-US" sz="1800" dirty="0" err="1">
                <a:solidFill>
                  <a:srgbClr val="000000"/>
                </a:solidFill>
                <a:latin typeface="Calibri" charset="0"/>
                <a:ea typeface="Calibri" charset="0"/>
                <a:cs typeface="Calibri" charset="0"/>
              </a:rPr>
              <a:t>UnitedHealthcare</a:t>
            </a:r>
            <a:r>
              <a:rPr lang="en-US" sz="1800" dirty="0">
                <a:solidFill>
                  <a:srgbClr val="000000"/>
                </a:solidFill>
                <a:latin typeface="Calibri" charset="0"/>
                <a:ea typeface="Calibri" charset="0"/>
                <a:cs typeface="Calibri" charset="0"/>
              </a:rPr>
              <a:t> Options PPO network</a:t>
            </a:r>
          </a:p>
          <a:p>
            <a:pPr marL="393700" indent="-393700">
              <a:spcBef>
                <a:spcPts val="1563"/>
              </a:spcBef>
              <a:buClr>
                <a:srgbClr val="E22131"/>
              </a:buClr>
              <a:buSzPct val="150000"/>
              <a:buFont typeface="Wingdings" charset="2"/>
              <a:buChar char="ü"/>
            </a:pPr>
            <a:r>
              <a:rPr lang="en-US" sz="1800" dirty="0" smtClean="0">
                <a:solidFill>
                  <a:srgbClr val="000000"/>
                </a:solidFill>
                <a:latin typeface="Calibri" charset="0"/>
                <a:ea typeface="Calibri" charset="0"/>
                <a:cs typeface="Calibri" charset="0"/>
              </a:rPr>
              <a:t>No </a:t>
            </a:r>
            <a:r>
              <a:rPr lang="en-US" sz="1800" dirty="0">
                <a:solidFill>
                  <a:srgbClr val="000000"/>
                </a:solidFill>
                <a:latin typeface="Calibri" charset="0"/>
                <a:ea typeface="Calibri" charset="0"/>
                <a:cs typeface="Calibri" charset="0"/>
              </a:rPr>
              <a:t>need to choose a primary care provider (PCP) or get referrals to see a specialist</a:t>
            </a:r>
          </a:p>
          <a:p>
            <a:pPr marL="393700" indent="-393700">
              <a:spcBef>
                <a:spcPts val="1563"/>
              </a:spcBef>
              <a:buClr>
                <a:srgbClr val="E22131"/>
              </a:buClr>
              <a:buSzPct val="150000"/>
              <a:buFont typeface="Wingdings" charset="2"/>
              <a:buChar char="ü"/>
            </a:pPr>
            <a:r>
              <a:rPr lang="en-US" sz="1800" dirty="0">
                <a:solidFill>
                  <a:srgbClr val="000000"/>
                </a:solidFill>
                <a:latin typeface="Calibri" charset="0"/>
                <a:ea typeface="Calibri" charset="0"/>
                <a:cs typeface="Calibri" charset="0"/>
              </a:rPr>
              <a:t>Preventive care is covered </a:t>
            </a:r>
            <a:r>
              <a:rPr lang="en-US" sz="1800" dirty="0" smtClean="0">
                <a:solidFill>
                  <a:srgbClr val="000000"/>
                </a:solidFill>
                <a:latin typeface="Calibri" charset="0"/>
                <a:ea typeface="Calibri" charset="0"/>
                <a:cs typeface="Calibri" charset="0"/>
              </a:rPr>
              <a:t>at 100%</a:t>
            </a:r>
            <a:endParaRPr lang="en-US" sz="1800" dirty="0">
              <a:solidFill>
                <a:srgbClr val="000000"/>
              </a:solidFill>
              <a:latin typeface="Calibri" charset="0"/>
              <a:ea typeface="Calibri" charset="0"/>
              <a:cs typeface="Calibri" charset="0"/>
            </a:endParaRPr>
          </a:p>
        </p:txBody>
      </p:sp>
      <p:sp>
        <p:nvSpPr>
          <p:cNvPr id="2" name="Content Placeholder 1"/>
          <p:cNvSpPr>
            <a:spLocks noGrp="1"/>
          </p:cNvSpPr>
          <p:nvPr>
            <p:ph sz="half" idx="2"/>
          </p:nvPr>
        </p:nvSpPr>
        <p:spPr>
          <a:xfrm>
            <a:off x="341876" y="1123216"/>
            <a:ext cx="8344924" cy="876158"/>
          </a:xfrm>
        </p:spPr>
        <p:txBody>
          <a:bodyPr>
            <a:normAutofit/>
          </a:bodyPr>
          <a:lstStyle/>
          <a:p>
            <a:pPr marL="45720" indent="0">
              <a:buNone/>
            </a:pPr>
            <a:r>
              <a:rPr lang="en-US" sz="2200" dirty="0"/>
              <a:t>Access to in-network care with the </a:t>
            </a:r>
            <a:r>
              <a:rPr lang="en-US" sz="2200" b="1" dirty="0"/>
              <a:t>Harvard Pilgrim </a:t>
            </a:r>
            <a:r>
              <a:rPr lang="en-US" sz="2200" dirty="0"/>
              <a:t>provider network.</a:t>
            </a:r>
          </a:p>
        </p:txBody>
      </p:sp>
      <p:sp>
        <p:nvSpPr>
          <p:cNvPr id="8" name="TextBox 7"/>
          <p:cNvSpPr txBox="1"/>
          <p:nvPr/>
        </p:nvSpPr>
        <p:spPr>
          <a:xfrm>
            <a:off x="-1549400" y="-596900"/>
            <a:ext cx="184731" cy="369332"/>
          </a:xfrm>
          <a:prstGeom prst="rect">
            <a:avLst/>
          </a:prstGeom>
          <a:noFill/>
        </p:spPr>
        <p:txBody>
          <a:bodyPr wrap="none" rtlCol="0">
            <a:spAutoFit/>
          </a:bodyPr>
          <a:lstStyle/>
          <a:p>
            <a:endParaRPr lang="en-US" dirty="0"/>
          </a:p>
        </p:txBody>
      </p:sp>
      <p:grpSp>
        <p:nvGrpSpPr>
          <p:cNvPr id="4" name="Group 3"/>
          <p:cNvGrpSpPr/>
          <p:nvPr/>
        </p:nvGrpSpPr>
        <p:grpSpPr>
          <a:xfrm>
            <a:off x="515174" y="3169268"/>
            <a:ext cx="1618795" cy="1103664"/>
            <a:chOff x="680274" y="3065196"/>
            <a:chExt cx="1618795" cy="1103664"/>
          </a:xfrm>
        </p:grpSpPr>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8063" y="3065196"/>
              <a:ext cx="1603216" cy="343180"/>
            </a:xfrm>
            <a:prstGeom prst="rect">
              <a:avLst/>
            </a:prstGeom>
          </p:spPr>
        </p:pic>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0274" y="3825804"/>
              <a:ext cx="1618795" cy="343056"/>
            </a:xfrm>
            <a:prstGeom prst="rect">
              <a:avLst/>
            </a:prstGeom>
          </p:spPr>
        </p:pic>
      </p:grpSp>
      <p:cxnSp>
        <p:nvCxnSpPr>
          <p:cNvPr id="12" name="Straight Connector 11"/>
          <p:cNvCxnSpPr/>
          <p:nvPr/>
        </p:nvCxnSpPr>
        <p:spPr>
          <a:xfrm>
            <a:off x="2698934" y="1955800"/>
            <a:ext cx="0" cy="3860800"/>
          </a:xfrm>
          <a:prstGeom prst="line">
            <a:avLst/>
          </a:prstGeom>
          <a:ln>
            <a:solidFill>
              <a:schemeClr val="bg1">
                <a:lumMod val="75000"/>
              </a:schemeClr>
            </a:solidFill>
            <a:prstDash val="sys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0575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nvGrpSpPr>
        <p:grpSpPr>
          <a:xfrm>
            <a:off x="125505" y="2481939"/>
            <a:ext cx="8892989" cy="1143000"/>
            <a:chOff x="-587829" y="2481939"/>
            <a:chExt cx="10319658" cy="1143000"/>
          </a:xfrm>
        </p:grpSpPr>
        <p:sp>
          <p:nvSpPr>
            <p:cNvPr id="10" name="Parallelogram 9"/>
            <p:cNvSpPr/>
            <p:nvPr/>
          </p:nvSpPr>
          <p:spPr>
            <a:xfrm>
              <a:off x="1038578" y="2481939"/>
              <a:ext cx="8693251" cy="1143000"/>
            </a:xfrm>
            <a:prstGeom prst="parallelogram">
              <a:avLst/>
            </a:prstGeom>
            <a:solidFill>
              <a:srgbClr val="E221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Parallelogram 10"/>
            <p:cNvSpPr/>
            <p:nvPr/>
          </p:nvSpPr>
          <p:spPr>
            <a:xfrm>
              <a:off x="-587829" y="2481939"/>
              <a:ext cx="1812674" cy="1143000"/>
            </a:xfrm>
            <a:prstGeom prst="parallelogram">
              <a:avLst/>
            </a:prstGeom>
            <a:solidFill>
              <a:srgbClr val="B7B4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2"/>
          <p:cNvSpPr>
            <a:spLocks noGrp="1"/>
          </p:cNvSpPr>
          <p:nvPr>
            <p:ph type="title"/>
          </p:nvPr>
        </p:nvSpPr>
        <p:spPr>
          <a:xfrm>
            <a:off x="0" y="2481939"/>
            <a:ext cx="9144000" cy="1143000"/>
          </a:xfrm>
        </p:spPr>
        <p:txBody>
          <a:bodyPr>
            <a:normAutofit/>
          </a:bodyPr>
          <a:lstStyle/>
          <a:p>
            <a:pPr algn="ctr">
              <a:defRPr/>
            </a:pPr>
            <a:r>
              <a:rPr lang="en-US" dirty="0" smtClean="0">
                <a:solidFill>
                  <a:schemeClr val="bg1"/>
                </a:solidFill>
              </a:rPr>
              <a:t>       About </a:t>
            </a:r>
            <a:r>
              <a:rPr lang="en-US" dirty="0">
                <a:solidFill>
                  <a:schemeClr val="bg1"/>
                </a:solidFill>
              </a:rPr>
              <a:t>your plan benefits </a:t>
            </a:r>
          </a:p>
        </p:txBody>
      </p:sp>
    </p:spTree>
    <p:extLst>
      <p:ext uri="{BB962C8B-B14F-4D97-AF65-F5344CB8AC3E}">
        <p14:creationId xmlns:p14="http://schemas.microsoft.com/office/powerpoint/2010/main" val="1319722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d Images Sample_HPHC_F_040617.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9815" y="1611127"/>
            <a:ext cx="3015638" cy="1859739"/>
          </a:xfrm>
          <a:prstGeom prst="rect">
            <a:avLst/>
          </a:prstGeom>
        </p:spPr>
      </p:pic>
      <p:sp>
        <p:nvSpPr>
          <p:cNvPr id="2" name="Title 1"/>
          <p:cNvSpPr>
            <a:spLocks noGrp="1"/>
          </p:cNvSpPr>
          <p:nvPr>
            <p:ph type="title"/>
          </p:nvPr>
        </p:nvSpPr>
        <p:spPr>
          <a:xfrm>
            <a:off x="133274" y="289422"/>
            <a:ext cx="8819634" cy="838875"/>
          </a:xfrm>
        </p:spPr>
        <p:txBody>
          <a:bodyPr anchor="ctr">
            <a:noAutofit/>
          </a:bodyPr>
          <a:lstStyle/>
          <a:p>
            <a:r>
              <a:rPr lang="en-US" sz="2800" dirty="0"/>
              <a:t>One Member ID Card for Medical and Prescription Services</a:t>
            </a:r>
          </a:p>
        </p:txBody>
      </p:sp>
      <p:sp>
        <p:nvSpPr>
          <p:cNvPr id="45" name="Subtitle 2"/>
          <p:cNvSpPr txBox="1">
            <a:spLocks/>
          </p:cNvSpPr>
          <p:nvPr/>
        </p:nvSpPr>
        <p:spPr bwMode="auto">
          <a:xfrm>
            <a:off x="4389010" y="1744137"/>
            <a:ext cx="4208890" cy="38458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285750" indent="-285750" defTabSz="457200" eaLnBrk="0" hangingPunct="0">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spcBef>
                <a:spcPts val="1563"/>
              </a:spcBef>
              <a:buSzPct val="150000"/>
              <a:buFont typeface="Arial" panose="020B0604020202020204" pitchFamily="34" charset="0"/>
              <a:buBlip>
                <a:blip r:embed="rId4"/>
              </a:buBlip>
            </a:pPr>
            <a:endParaRPr lang="en-US" altLang="en-US" sz="1500" dirty="0">
              <a:solidFill>
                <a:srgbClr val="000000"/>
              </a:solidFill>
              <a:latin typeface="UHC Sans Regular"/>
              <a:ea typeface="UHC Sans Regular"/>
              <a:cs typeface="UHC Sans Regular"/>
            </a:endParaRPr>
          </a:p>
          <a:p>
            <a:pPr eaLnBrk="1" hangingPunct="1">
              <a:spcBef>
                <a:spcPts val="1563"/>
              </a:spcBef>
              <a:buClr>
                <a:srgbClr val="E22131"/>
              </a:buClr>
              <a:buSzPct val="100000"/>
              <a:buFont typeface="Wingdings" charset="2"/>
              <a:buChar char="ü"/>
            </a:pPr>
            <a:r>
              <a:rPr lang="en-US" altLang="en-US" sz="1600" dirty="0">
                <a:solidFill>
                  <a:srgbClr val="000000"/>
                </a:solidFill>
                <a:latin typeface="Calibri" charset="0"/>
                <a:ea typeface="Calibri" charset="0"/>
                <a:cs typeface="Calibri" charset="0"/>
              </a:rPr>
              <a:t>Informs you of copay amounts and your healthcare provider network, </a:t>
            </a:r>
            <a:br>
              <a:rPr lang="en-US" altLang="en-US" sz="1600" dirty="0">
                <a:solidFill>
                  <a:srgbClr val="000000"/>
                </a:solidFill>
                <a:latin typeface="Calibri" charset="0"/>
                <a:ea typeface="Calibri" charset="0"/>
                <a:cs typeface="Calibri" charset="0"/>
              </a:rPr>
            </a:br>
            <a:r>
              <a:rPr lang="en-US" altLang="en-US" sz="1600" b="1" dirty="0">
                <a:solidFill>
                  <a:srgbClr val="000000"/>
                </a:solidFill>
                <a:latin typeface="Calibri" charset="0"/>
                <a:ea typeface="Calibri" charset="0"/>
                <a:cs typeface="Calibri" charset="0"/>
              </a:rPr>
              <a:t>Harvard Pilgrim Health Care</a:t>
            </a:r>
          </a:p>
          <a:p>
            <a:pPr eaLnBrk="1" hangingPunct="1">
              <a:spcBef>
                <a:spcPts val="1563"/>
              </a:spcBef>
              <a:buClr>
                <a:srgbClr val="E22131"/>
              </a:buClr>
              <a:buSzPct val="100000"/>
              <a:buFont typeface="Wingdings" charset="2"/>
              <a:buChar char="ü"/>
            </a:pPr>
            <a:r>
              <a:rPr lang="en-US" altLang="en-US" sz="1600" dirty="0">
                <a:solidFill>
                  <a:srgbClr val="000000"/>
                </a:solidFill>
                <a:latin typeface="Calibri" charset="0"/>
                <a:ea typeface="Calibri" charset="0"/>
                <a:cs typeface="Calibri" charset="0"/>
              </a:rPr>
              <a:t>Includes pertinent information that tells your provider how to properly bill for services </a:t>
            </a:r>
          </a:p>
          <a:p>
            <a:pPr eaLnBrk="1" hangingPunct="1">
              <a:spcBef>
                <a:spcPts val="1563"/>
              </a:spcBef>
              <a:buClr>
                <a:srgbClr val="E22131"/>
              </a:buClr>
              <a:buSzPct val="100000"/>
              <a:buFont typeface="Wingdings" charset="2"/>
              <a:buChar char="ü"/>
            </a:pPr>
            <a:r>
              <a:rPr lang="en-US" altLang="en-US" sz="1600" dirty="0">
                <a:solidFill>
                  <a:srgbClr val="000000"/>
                </a:solidFill>
                <a:latin typeface="Calibri" charset="0"/>
                <a:ea typeface="Calibri" charset="0"/>
                <a:cs typeface="Calibri" charset="0"/>
              </a:rPr>
              <a:t>Lists the customer service phone numbers and URLs for you to contact with questions</a:t>
            </a:r>
          </a:p>
          <a:p>
            <a:pPr marL="0" indent="0" eaLnBrk="1" hangingPunct="1">
              <a:spcBef>
                <a:spcPts val="1563"/>
              </a:spcBef>
              <a:buSzPct val="150000"/>
            </a:pPr>
            <a:endParaRPr lang="en-US" altLang="en-US" sz="1600" dirty="0">
              <a:solidFill>
                <a:srgbClr val="000000"/>
              </a:solidFill>
              <a:latin typeface="Calibri" charset="0"/>
              <a:ea typeface="Calibri" charset="0"/>
              <a:cs typeface="Calibri" charset="0"/>
            </a:endParaRPr>
          </a:p>
          <a:p>
            <a:pPr marL="0" indent="0" eaLnBrk="1" hangingPunct="1">
              <a:spcBef>
                <a:spcPts val="1563"/>
              </a:spcBef>
              <a:buSzPct val="150000"/>
            </a:pPr>
            <a:r>
              <a:rPr lang="en-US" altLang="en-US" sz="1600" dirty="0">
                <a:solidFill>
                  <a:srgbClr val="000000"/>
                </a:solidFill>
                <a:latin typeface="Calibri" charset="0"/>
                <a:ea typeface="Calibri" charset="0"/>
                <a:cs typeface="Calibri" charset="0"/>
              </a:rPr>
              <a:t>Always keep your card with you for when you need care </a:t>
            </a:r>
          </a:p>
        </p:txBody>
      </p:sp>
      <p:sp>
        <p:nvSpPr>
          <p:cNvPr id="46" name="Title 3"/>
          <p:cNvSpPr txBox="1">
            <a:spLocks/>
          </p:cNvSpPr>
          <p:nvPr/>
        </p:nvSpPr>
        <p:spPr bwMode="auto">
          <a:xfrm>
            <a:off x="4333020" y="1414008"/>
            <a:ext cx="4521370" cy="66025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457200" eaLnBrk="0" hangingPunct="0">
              <a:defRPr>
                <a:solidFill>
                  <a:schemeClr val="tx1"/>
                </a:solidFill>
                <a:latin typeface="Arial" panose="020B0604020202020204" pitchFamily="34" charset="0"/>
                <a:ea typeface="MS PGothic" panose="020B0600070205080204" pitchFamily="34" charset="-128"/>
              </a:defRPr>
            </a:lvl1pPr>
            <a:lvl2pPr marL="742950" indent="-285750" defTabSz="457200" eaLnBrk="0" hangingPunct="0">
              <a:defRPr>
                <a:solidFill>
                  <a:schemeClr val="tx1"/>
                </a:solidFill>
                <a:latin typeface="Arial" panose="020B0604020202020204" pitchFamily="34" charset="0"/>
                <a:ea typeface="MS PGothic" panose="020B0600070205080204" pitchFamily="34" charset="-128"/>
              </a:defRPr>
            </a:lvl2pPr>
            <a:lvl3pPr marL="1143000" indent="-228600" defTabSz="457200" eaLnBrk="0" hangingPunct="0">
              <a:defRPr>
                <a:solidFill>
                  <a:schemeClr val="tx1"/>
                </a:solidFill>
                <a:latin typeface="Arial" panose="020B0604020202020204" pitchFamily="34" charset="0"/>
                <a:ea typeface="MS PGothic" panose="020B0600070205080204" pitchFamily="34" charset="-128"/>
              </a:defRPr>
            </a:lvl3pPr>
            <a:lvl4pPr marL="1600200" indent="-228600" defTabSz="457200" eaLnBrk="0" hangingPunct="0">
              <a:defRPr>
                <a:solidFill>
                  <a:schemeClr val="tx1"/>
                </a:solidFill>
                <a:latin typeface="Arial" panose="020B0604020202020204" pitchFamily="34" charset="0"/>
                <a:ea typeface="MS PGothic" panose="020B0600070205080204" pitchFamily="34" charset="-128"/>
              </a:defRPr>
            </a:lvl4pPr>
            <a:lvl5pPr marL="2057400" indent="-228600" defTabSz="457200" eaLnBrk="0" hangingPunct="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ctr" eaLnBrk="1" hangingPunct="1"/>
            <a:r>
              <a:rPr lang="en-US" sz="1600" dirty="0">
                <a:solidFill>
                  <a:srgbClr val="FF0000"/>
                </a:solidFill>
              </a:rPr>
              <a:t>Watch the mail for your member ID card if you are either a new employee or new participant</a:t>
            </a:r>
            <a:endParaRPr lang="en-US" altLang="en-US" sz="1600" b="1" dirty="0" smtClean="0">
              <a:solidFill>
                <a:srgbClr val="FF0000"/>
              </a:solidFill>
              <a:latin typeface="+mn-lt"/>
              <a:ea typeface="+mj-ea"/>
              <a:cs typeface="Constantia"/>
            </a:endParaRPr>
          </a:p>
          <a:p>
            <a:pPr eaLnBrk="1" hangingPunct="1"/>
            <a:endParaRPr lang="en-US" altLang="en-US" b="1" dirty="0">
              <a:solidFill>
                <a:srgbClr val="E22131"/>
              </a:solidFill>
              <a:latin typeface="+mn-lt"/>
              <a:ea typeface="+mj-ea"/>
              <a:cs typeface="Constantia"/>
            </a:endParaRPr>
          </a:p>
          <a:p>
            <a:pPr eaLnBrk="1" hangingPunct="1"/>
            <a:endParaRPr lang="en-US" altLang="en-US" b="1" dirty="0">
              <a:solidFill>
                <a:srgbClr val="E22131"/>
              </a:solidFill>
              <a:latin typeface="+mn-lt"/>
              <a:ea typeface="+mj-ea"/>
              <a:cs typeface="Constantia"/>
            </a:endParaRPr>
          </a:p>
        </p:txBody>
      </p:sp>
      <p:sp>
        <p:nvSpPr>
          <p:cNvPr id="24" name="TextBox 23"/>
          <p:cNvSpPr txBox="1"/>
          <p:nvPr/>
        </p:nvSpPr>
        <p:spPr>
          <a:xfrm>
            <a:off x="807988" y="2003933"/>
            <a:ext cx="2451235" cy="246221"/>
          </a:xfrm>
          <a:prstGeom prst="rect">
            <a:avLst/>
          </a:prstGeom>
          <a:noFill/>
        </p:spPr>
        <p:txBody>
          <a:bodyPr wrap="square" rtlCol="0">
            <a:spAutoFit/>
          </a:bodyPr>
          <a:lstStyle/>
          <a:p>
            <a:r>
              <a:rPr lang="en-US" sz="1000" b="1" dirty="0">
                <a:latin typeface="Arial"/>
                <a:cs typeface="Arial"/>
              </a:rPr>
              <a:t>ABC COMPANY</a:t>
            </a:r>
          </a:p>
        </p:txBody>
      </p:sp>
      <p:pic>
        <p:nvPicPr>
          <p:cNvPr id="6" name="Picture 5" descr="Card Images Sample_HPHC B_032017.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79814" y="3727504"/>
            <a:ext cx="3021653" cy="1863448"/>
          </a:xfrm>
          <a:prstGeom prst="rect">
            <a:avLst/>
          </a:prstGeom>
        </p:spPr>
      </p:pic>
      <p:sp>
        <p:nvSpPr>
          <p:cNvPr id="11" name="TextBox 10"/>
          <p:cNvSpPr txBox="1"/>
          <p:nvPr/>
        </p:nvSpPr>
        <p:spPr>
          <a:xfrm>
            <a:off x="1013542" y="2232086"/>
            <a:ext cx="1294859" cy="246221"/>
          </a:xfrm>
          <a:prstGeom prst="rect">
            <a:avLst/>
          </a:prstGeom>
          <a:noFill/>
        </p:spPr>
        <p:txBody>
          <a:bodyPr wrap="square" rtlCol="0">
            <a:spAutoFit/>
          </a:bodyPr>
          <a:lstStyle/>
          <a:p>
            <a:r>
              <a:rPr lang="en-US" sz="1000" b="1" dirty="0">
                <a:latin typeface="Arial"/>
                <a:cs typeface="Arial"/>
              </a:rPr>
              <a:t>HHZ010000</a:t>
            </a:r>
          </a:p>
        </p:txBody>
      </p:sp>
      <p:sp>
        <p:nvSpPr>
          <p:cNvPr id="12" name="TextBox 11"/>
          <p:cNvSpPr txBox="1"/>
          <p:nvPr/>
        </p:nvSpPr>
        <p:spPr>
          <a:xfrm>
            <a:off x="1111121" y="2416998"/>
            <a:ext cx="477074" cy="246221"/>
          </a:xfrm>
          <a:prstGeom prst="rect">
            <a:avLst/>
          </a:prstGeom>
          <a:noFill/>
        </p:spPr>
        <p:txBody>
          <a:bodyPr wrap="square" rtlCol="0">
            <a:spAutoFit/>
          </a:bodyPr>
          <a:lstStyle/>
          <a:p>
            <a:r>
              <a:rPr lang="en-US" sz="1000" dirty="0">
                <a:latin typeface="Arial"/>
                <a:cs typeface="Arial"/>
              </a:rPr>
              <a:t>Z01</a:t>
            </a:r>
          </a:p>
        </p:txBody>
      </p:sp>
      <p:grpSp>
        <p:nvGrpSpPr>
          <p:cNvPr id="18" name="Group 17"/>
          <p:cNvGrpSpPr/>
          <p:nvPr/>
        </p:nvGrpSpPr>
        <p:grpSpPr>
          <a:xfrm>
            <a:off x="2580942" y="2287499"/>
            <a:ext cx="1220525" cy="423563"/>
            <a:chOff x="2580942" y="2492038"/>
            <a:chExt cx="1220525" cy="423563"/>
          </a:xfrm>
        </p:grpSpPr>
        <p:sp>
          <p:nvSpPr>
            <p:cNvPr id="13" name="TextBox 12"/>
            <p:cNvSpPr txBox="1"/>
            <p:nvPr/>
          </p:nvSpPr>
          <p:spPr>
            <a:xfrm>
              <a:off x="2580942" y="2500103"/>
              <a:ext cx="614968" cy="415498"/>
            </a:xfrm>
            <a:prstGeom prst="rect">
              <a:avLst/>
            </a:prstGeom>
            <a:noFill/>
          </p:spPr>
          <p:txBody>
            <a:bodyPr wrap="square" rtlCol="0">
              <a:spAutoFit/>
            </a:bodyPr>
            <a:lstStyle/>
            <a:p>
              <a:r>
                <a:rPr lang="en-US" sz="700" dirty="0">
                  <a:latin typeface="Arial"/>
                  <a:cs typeface="Arial"/>
                </a:rPr>
                <a:t>Preventive</a:t>
              </a:r>
            </a:p>
            <a:p>
              <a:r>
                <a:rPr lang="en-US" sz="700" dirty="0">
                  <a:latin typeface="Arial"/>
                  <a:cs typeface="Arial"/>
                </a:rPr>
                <a:t>Office Visit</a:t>
              </a:r>
            </a:p>
            <a:p>
              <a:r>
                <a:rPr lang="en-US" sz="700" dirty="0">
                  <a:latin typeface="Arial"/>
                  <a:cs typeface="Arial"/>
                </a:rPr>
                <a:t>Specialist</a:t>
              </a:r>
            </a:p>
          </p:txBody>
        </p:sp>
        <p:sp>
          <p:nvSpPr>
            <p:cNvPr id="14" name="TextBox 13"/>
            <p:cNvSpPr txBox="1"/>
            <p:nvPr/>
          </p:nvSpPr>
          <p:spPr>
            <a:xfrm>
              <a:off x="3186499" y="2492038"/>
              <a:ext cx="614968" cy="415498"/>
            </a:xfrm>
            <a:prstGeom prst="rect">
              <a:avLst/>
            </a:prstGeom>
            <a:noFill/>
          </p:spPr>
          <p:txBody>
            <a:bodyPr wrap="square" rtlCol="0">
              <a:spAutoFit/>
            </a:bodyPr>
            <a:lstStyle/>
            <a:p>
              <a:r>
                <a:rPr lang="en-US" sz="700" dirty="0">
                  <a:latin typeface="Arial"/>
                  <a:cs typeface="Arial"/>
                </a:rPr>
                <a:t>$0</a:t>
              </a:r>
            </a:p>
            <a:p>
              <a:r>
                <a:rPr lang="en-US" sz="700" dirty="0">
                  <a:latin typeface="Arial"/>
                  <a:cs typeface="Arial"/>
                </a:rPr>
                <a:t>$20</a:t>
              </a:r>
            </a:p>
            <a:p>
              <a:r>
                <a:rPr lang="en-US" sz="700" dirty="0">
                  <a:latin typeface="Arial"/>
                  <a:cs typeface="Arial"/>
                </a:rPr>
                <a:t>$20</a:t>
              </a:r>
            </a:p>
          </p:txBody>
        </p:sp>
      </p:grpSp>
      <p:grpSp>
        <p:nvGrpSpPr>
          <p:cNvPr id="17" name="Group 16"/>
          <p:cNvGrpSpPr/>
          <p:nvPr/>
        </p:nvGrpSpPr>
        <p:grpSpPr>
          <a:xfrm>
            <a:off x="2576396" y="2111163"/>
            <a:ext cx="894561" cy="200055"/>
            <a:chOff x="2576396" y="2315702"/>
            <a:chExt cx="894561" cy="200055"/>
          </a:xfrm>
        </p:grpSpPr>
        <p:sp>
          <p:nvSpPr>
            <p:cNvPr id="15" name="TextBox 14"/>
            <p:cNvSpPr txBox="1"/>
            <p:nvPr/>
          </p:nvSpPr>
          <p:spPr>
            <a:xfrm>
              <a:off x="2576396" y="2315702"/>
              <a:ext cx="894561" cy="200055"/>
            </a:xfrm>
            <a:prstGeom prst="rect">
              <a:avLst/>
            </a:prstGeom>
            <a:noFill/>
          </p:spPr>
          <p:txBody>
            <a:bodyPr wrap="square" rtlCol="0">
              <a:spAutoFit/>
            </a:bodyPr>
            <a:lstStyle/>
            <a:p>
              <a:r>
                <a:rPr lang="en-US" sz="700" dirty="0">
                  <a:latin typeface="Arial"/>
                  <a:cs typeface="Arial"/>
                </a:rPr>
                <a:t>Medical Copays</a:t>
              </a:r>
            </a:p>
          </p:txBody>
        </p:sp>
        <p:cxnSp>
          <p:nvCxnSpPr>
            <p:cNvPr id="10" name="Straight Connector 9"/>
            <p:cNvCxnSpPr>
              <a:cxnSpLocks/>
            </p:cNvCxnSpPr>
            <p:nvPr/>
          </p:nvCxnSpPr>
          <p:spPr>
            <a:xfrm>
              <a:off x="2633169" y="2489220"/>
              <a:ext cx="837788" cy="0"/>
            </a:xfrm>
            <a:prstGeom prst="line">
              <a:avLst/>
            </a:prstGeom>
            <a:ln w="3175"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63338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6188" y="2481939"/>
            <a:ext cx="8812306" cy="1143000"/>
            <a:chOff x="-587829" y="2481939"/>
            <a:chExt cx="10319658" cy="1143000"/>
          </a:xfrm>
        </p:grpSpPr>
        <p:sp>
          <p:nvSpPr>
            <p:cNvPr id="5" name="Parallelogram 4"/>
            <p:cNvSpPr/>
            <p:nvPr/>
          </p:nvSpPr>
          <p:spPr>
            <a:xfrm>
              <a:off x="1038578" y="2481939"/>
              <a:ext cx="8693251" cy="1143000"/>
            </a:xfrm>
            <a:prstGeom prst="parallelogram">
              <a:avLst/>
            </a:prstGeom>
            <a:solidFill>
              <a:srgbClr val="E221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Parallelogram 5"/>
            <p:cNvSpPr/>
            <p:nvPr/>
          </p:nvSpPr>
          <p:spPr>
            <a:xfrm>
              <a:off x="-587829" y="2481939"/>
              <a:ext cx="1812674" cy="1143000"/>
            </a:xfrm>
            <a:prstGeom prst="parallelogram">
              <a:avLst/>
            </a:prstGeom>
            <a:solidFill>
              <a:srgbClr val="B7B49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3" name="Title 2"/>
          <p:cNvSpPr>
            <a:spLocks noGrp="1"/>
          </p:cNvSpPr>
          <p:nvPr>
            <p:ph type="title"/>
          </p:nvPr>
        </p:nvSpPr>
        <p:spPr>
          <a:xfrm>
            <a:off x="613934" y="2481939"/>
            <a:ext cx="9144000" cy="1143000"/>
          </a:xfrm>
        </p:spPr>
        <p:txBody>
          <a:bodyPr>
            <a:noAutofit/>
          </a:bodyPr>
          <a:lstStyle/>
          <a:p>
            <a:pPr algn="ctr">
              <a:defRPr/>
            </a:pPr>
            <a:r>
              <a:rPr lang="en-US" sz="3200" dirty="0">
                <a:solidFill>
                  <a:schemeClr val="bg1"/>
                </a:solidFill>
                <a:latin typeface="Calibri" charset="0"/>
                <a:ea typeface="Calibri" charset="0"/>
                <a:cs typeface="Calibri" charset="0"/>
              </a:rPr>
              <a:t>Online tools and resources at</a:t>
            </a:r>
            <a:br>
              <a:rPr lang="en-US" sz="3200" dirty="0">
                <a:solidFill>
                  <a:schemeClr val="bg1"/>
                </a:solidFill>
                <a:latin typeface="Calibri" charset="0"/>
                <a:ea typeface="Calibri" charset="0"/>
                <a:cs typeface="Calibri" charset="0"/>
              </a:rPr>
            </a:br>
            <a:r>
              <a:rPr lang="en-US" sz="3200" dirty="0" err="1">
                <a:solidFill>
                  <a:schemeClr val="bg1"/>
                </a:solidFill>
                <a:latin typeface="Calibri" charset="0"/>
                <a:ea typeface="Calibri" charset="0"/>
                <a:cs typeface="Calibri" charset="0"/>
              </a:rPr>
              <a:t>healthplansinc.com</a:t>
            </a:r>
            <a:endParaRPr lang="en-US" sz="3200" dirty="0">
              <a:solidFill>
                <a:schemeClr val="bg1"/>
              </a:solidFill>
              <a:latin typeface="Calibri" charset="0"/>
              <a:ea typeface="Calibri" charset="0"/>
              <a:cs typeface="Calibri" charset="0"/>
            </a:endParaRPr>
          </a:p>
        </p:txBody>
      </p:sp>
    </p:spTree>
    <p:extLst>
      <p:ext uri="{BB962C8B-B14F-4D97-AF65-F5344CB8AC3E}">
        <p14:creationId xmlns:p14="http://schemas.microsoft.com/office/powerpoint/2010/main" val="1432619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12821" y="1050554"/>
            <a:ext cx="6520049" cy="5075611"/>
          </a:xfrm>
        </p:spPr>
        <p:txBody>
          <a:bodyPr>
            <a:normAutofit/>
          </a:bodyPr>
          <a:lstStyle/>
          <a:p>
            <a:pPr marL="0" indent="0">
              <a:spcBef>
                <a:spcPct val="20000"/>
              </a:spcBef>
              <a:buNone/>
            </a:pPr>
            <a:r>
              <a:rPr lang="en-US" sz="2000" b="1" dirty="0">
                <a:solidFill>
                  <a:srgbClr val="E22131"/>
                </a:solidFill>
                <a:latin typeface="+mn-lt"/>
                <a:ea typeface="UHC Sans Regular"/>
                <a:cs typeface="UHC Sans Regular"/>
              </a:rPr>
              <a:t>Use your member ID number to register for instant secure access to your plan information</a:t>
            </a:r>
            <a:r>
              <a:rPr lang="en-US" sz="2000" b="1">
                <a:solidFill>
                  <a:srgbClr val="E22131"/>
                </a:solidFill>
                <a:latin typeface="+mn-lt"/>
                <a:ea typeface="UHC Sans Regular"/>
                <a:cs typeface="UHC Sans Regular"/>
              </a:rPr>
              <a:t>: </a:t>
            </a:r>
            <a:br>
              <a:rPr lang="en-US" sz="2000" b="1">
                <a:solidFill>
                  <a:srgbClr val="E22131"/>
                </a:solidFill>
                <a:latin typeface="+mn-lt"/>
                <a:ea typeface="UHC Sans Regular"/>
                <a:cs typeface="UHC Sans Regular"/>
              </a:rPr>
            </a:br>
            <a:endParaRPr lang="en-US" sz="2000" b="1" dirty="0">
              <a:solidFill>
                <a:srgbClr val="E22131"/>
              </a:solidFill>
              <a:latin typeface="+mn-lt"/>
              <a:ea typeface="UHC Sans Regular"/>
              <a:cs typeface="UHC Sans Regular"/>
            </a:endParaRPr>
          </a:p>
          <a:p>
            <a:r>
              <a:rPr lang="en-US" sz="2000" dirty="0">
                <a:solidFill>
                  <a:schemeClr val="tx1">
                    <a:lumMod val="75000"/>
                    <a:lumOff val="25000"/>
                  </a:schemeClr>
                </a:solidFill>
                <a:latin typeface="+mn-lt"/>
                <a:cs typeface="UHC Sans Regular"/>
              </a:rPr>
              <a:t>Find doctors and hospitals in your network</a:t>
            </a:r>
          </a:p>
          <a:p>
            <a:r>
              <a:rPr lang="en-US" sz="2000" dirty="0">
                <a:solidFill>
                  <a:schemeClr val="tx1">
                    <a:lumMod val="75000"/>
                    <a:lumOff val="25000"/>
                  </a:schemeClr>
                </a:solidFill>
                <a:latin typeface="+mn-lt"/>
                <a:cs typeface="UHC Sans Regular"/>
              </a:rPr>
              <a:t>Check the status of a claim</a:t>
            </a:r>
          </a:p>
          <a:p>
            <a:r>
              <a:rPr lang="en-US" sz="2000" dirty="0">
                <a:solidFill>
                  <a:schemeClr val="tx1">
                    <a:lumMod val="75000"/>
                    <a:lumOff val="25000"/>
                  </a:schemeClr>
                </a:solidFill>
                <a:latin typeface="+mn-lt"/>
                <a:cs typeface="UHC Sans Regular"/>
              </a:rPr>
              <a:t>Review your benefits</a:t>
            </a:r>
          </a:p>
          <a:p>
            <a:r>
              <a:rPr lang="en-US" sz="2000" dirty="0">
                <a:solidFill>
                  <a:schemeClr val="tx1">
                    <a:lumMod val="75000"/>
                    <a:lumOff val="25000"/>
                  </a:schemeClr>
                </a:solidFill>
                <a:latin typeface="+mn-lt"/>
                <a:cs typeface="UHC Sans Regular"/>
              </a:rPr>
              <a:t>Access your prescription drug plan</a:t>
            </a:r>
          </a:p>
          <a:p>
            <a:r>
              <a:rPr lang="en-US" sz="2000" dirty="0">
                <a:solidFill>
                  <a:schemeClr val="tx1">
                    <a:lumMod val="75000"/>
                    <a:lumOff val="25000"/>
                  </a:schemeClr>
                </a:solidFill>
                <a:latin typeface="+mn-lt"/>
                <a:cs typeface="UHC Sans Regular"/>
              </a:rPr>
              <a:t>Print a claims history summary report</a:t>
            </a:r>
          </a:p>
          <a:p>
            <a:r>
              <a:rPr lang="en-US" sz="2000" dirty="0">
                <a:solidFill>
                  <a:schemeClr val="tx1">
                    <a:lumMod val="75000"/>
                    <a:lumOff val="25000"/>
                  </a:schemeClr>
                </a:solidFill>
                <a:latin typeface="+mn-lt"/>
                <a:cs typeface="UHC Sans Regular"/>
              </a:rPr>
              <a:t>Submit a request for claims reimbursement</a:t>
            </a:r>
          </a:p>
          <a:p>
            <a:r>
              <a:rPr lang="en-US" sz="2000" dirty="0">
                <a:solidFill>
                  <a:schemeClr val="tx1">
                    <a:lumMod val="75000"/>
                    <a:lumOff val="25000"/>
                  </a:schemeClr>
                </a:solidFill>
                <a:latin typeface="+mn-lt"/>
                <a:cs typeface="UHC Sans Regular"/>
              </a:rPr>
              <a:t>Print or submit forms </a:t>
            </a:r>
          </a:p>
          <a:p>
            <a:r>
              <a:rPr lang="en-US" sz="2000" dirty="0">
                <a:solidFill>
                  <a:schemeClr val="tx1">
                    <a:lumMod val="75000"/>
                    <a:lumOff val="25000"/>
                  </a:schemeClr>
                </a:solidFill>
                <a:latin typeface="+mn-lt"/>
                <a:cs typeface="UHC Sans Regular"/>
              </a:rPr>
              <a:t>View, print, or order your member ID card</a:t>
            </a:r>
          </a:p>
        </p:txBody>
      </p:sp>
      <p:sp>
        <p:nvSpPr>
          <p:cNvPr id="4" name="Title 3"/>
          <p:cNvSpPr>
            <a:spLocks noGrp="1"/>
          </p:cNvSpPr>
          <p:nvPr>
            <p:ph type="title"/>
          </p:nvPr>
        </p:nvSpPr>
        <p:spPr/>
        <p:txBody>
          <a:bodyPr anchor="ctr">
            <a:normAutofit/>
          </a:bodyPr>
          <a:lstStyle/>
          <a:p>
            <a:r>
              <a:rPr lang="en-US" sz="3200" dirty="0"/>
              <a:t>Manage Your Plan at Home or On the Go with My Plan</a:t>
            </a:r>
          </a:p>
        </p:txBody>
      </p:sp>
      <p:grpSp>
        <p:nvGrpSpPr>
          <p:cNvPr id="2" name="Group 1"/>
          <p:cNvGrpSpPr/>
          <p:nvPr/>
        </p:nvGrpSpPr>
        <p:grpSpPr>
          <a:xfrm>
            <a:off x="5187936" y="1655888"/>
            <a:ext cx="3634700" cy="3601199"/>
            <a:chOff x="5010135" y="2100388"/>
            <a:chExt cx="4156693" cy="4118381"/>
          </a:xfrm>
        </p:grpSpPr>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10135" y="2100388"/>
              <a:ext cx="3830916" cy="2889150"/>
            </a:xfrm>
            <a:prstGeom prst="rect">
              <a:avLst/>
            </a:prstGeom>
            <a:effectLst>
              <a:outerShdw blurRad="50800" dist="38100" dir="2700000" algn="tl" rotWithShape="0">
                <a:prstClr val="black">
                  <a:alpha val="40000"/>
                </a:prstClr>
              </a:outerShdw>
            </a:effectLst>
          </p:spPr>
        </p:pic>
        <p:pic>
          <p:nvPicPr>
            <p:cNvPr id="11" name="Pictur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794931">
              <a:off x="7060703" y="3316496"/>
              <a:ext cx="2106125" cy="2902273"/>
            </a:xfrm>
            <a:prstGeom prst="rect">
              <a:avLst/>
            </a:prstGeom>
            <a:effectLst>
              <a:outerShdw blurRad="50800" dist="38100" dir="2700000" algn="tl" rotWithShape="0">
                <a:prstClr val="black">
                  <a:alpha val="40000"/>
                </a:prstClr>
              </a:outerShdw>
            </a:effectLst>
          </p:spPr>
        </p:pic>
      </p:grpSp>
      <p:sp>
        <p:nvSpPr>
          <p:cNvPr id="7" name="TextBox 6"/>
          <p:cNvSpPr txBox="1"/>
          <p:nvPr/>
        </p:nvSpPr>
        <p:spPr>
          <a:xfrm>
            <a:off x="6046327" y="5205963"/>
            <a:ext cx="2159270" cy="677621"/>
          </a:xfrm>
          <a:prstGeom prst="rect">
            <a:avLst/>
          </a:prstGeom>
          <a:noFill/>
        </p:spPr>
        <p:txBody>
          <a:bodyPr wrap="square" rtlCol="0">
            <a:spAutoFit/>
          </a:bodyPr>
          <a:lstStyle/>
          <a:p>
            <a:pPr algn="ctr">
              <a:lnSpc>
                <a:spcPct val="90000"/>
              </a:lnSpc>
            </a:pPr>
            <a:r>
              <a:rPr lang="en-US" sz="1400" b="1" i="1" dirty="0">
                <a:solidFill>
                  <a:schemeClr val="tx1">
                    <a:lumMod val="65000"/>
                    <a:lumOff val="35000"/>
                  </a:schemeClr>
                </a:solidFill>
              </a:rPr>
              <a:t>Helpful benefit plan tools available in standard and mobile-friendly formats</a:t>
            </a:r>
          </a:p>
        </p:txBody>
      </p:sp>
    </p:spTree>
    <p:extLst>
      <p:ext uri="{BB962C8B-B14F-4D97-AF65-F5344CB8AC3E}">
        <p14:creationId xmlns:p14="http://schemas.microsoft.com/office/powerpoint/2010/main" val="448630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p:txBody>
          <a:bodyPr anchor="ctr">
            <a:normAutofit/>
          </a:bodyPr>
          <a:lstStyle/>
          <a:p>
            <a:r>
              <a:rPr lang="en-US" sz="4000" dirty="0"/>
              <a:t>Find Providers in Your Network</a:t>
            </a:r>
          </a:p>
        </p:txBody>
      </p:sp>
      <p:sp>
        <p:nvSpPr>
          <p:cNvPr id="8" name="TextBox 7"/>
          <p:cNvSpPr txBox="1"/>
          <p:nvPr/>
        </p:nvSpPr>
        <p:spPr>
          <a:xfrm>
            <a:off x="-1549400" y="-596900"/>
            <a:ext cx="184731" cy="369332"/>
          </a:xfrm>
          <a:prstGeom prst="rect">
            <a:avLst/>
          </a:prstGeom>
          <a:noFill/>
        </p:spPr>
        <p:txBody>
          <a:bodyPr wrap="none" rtlCol="0">
            <a:spAutoFit/>
          </a:bodyPr>
          <a:lstStyle/>
          <a:p>
            <a:endParaRPr lang="en-US" dirty="0"/>
          </a:p>
        </p:txBody>
      </p:sp>
      <p:sp>
        <p:nvSpPr>
          <p:cNvPr id="12" name="Subtitle 3"/>
          <p:cNvSpPr txBox="1">
            <a:spLocks/>
          </p:cNvSpPr>
          <p:nvPr/>
        </p:nvSpPr>
        <p:spPr>
          <a:xfrm>
            <a:off x="133274" y="1082981"/>
            <a:ext cx="8757539" cy="843099"/>
          </a:xfrm>
          <a:prstGeom prst="rect">
            <a:avLst/>
          </a:prstGeom>
        </p:spPr>
        <p:txBody>
          <a:bodyPr rtlCol="0">
            <a:noAutofit/>
          </a:bodyPr>
          <a:lstStyle>
            <a:lvl1pPr marL="274320" indent="-228600" algn="l" defTabSz="457200" rtl="0" eaLnBrk="1" latinLnBrk="0" hangingPunct="1">
              <a:lnSpc>
                <a:spcPct val="100000"/>
              </a:lnSpc>
              <a:spcBef>
                <a:spcPts val="800"/>
              </a:spcBef>
              <a:buClr>
                <a:srgbClr val="3B70AD"/>
              </a:buClr>
              <a:buSzPct val="88000"/>
              <a:buFont typeface="Lucida Grande"/>
              <a:buChar char="￭"/>
              <a:defRPr sz="2000" b="0" i="0" kern="1200">
                <a:solidFill>
                  <a:schemeClr val="tx1"/>
                </a:solidFill>
                <a:latin typeface="Franklin Gothic Book"/>
                <a:ea typeface="+mn-ea"/>
                <a:cs typeface="Franklin Gothic Book"/>
              </a:defRPr>
            </a:lvl1pPr>
            <a:lvl2pPr marL="557784" indent="-182880" algn="l" defTabSz="457200" rtl="0" eaLnBrk="1" latinLnBrk="0" hangingPunct="1">
              <a:lnSpc>
                <a:spcPct val="100000"/>
              </a:lnSpc>
              <a:spcBef>
                <a:spcPts val="600"/>
              </a:spcBef>
              <a:buClr>
                <a:schemeClr val="accent3"/>
              </a:buClr>
              <a:buSzPct val="130000"/>
              <a:buFont typeface="Lucida Grande"/>
              <a:buChar char="⁃"/>
              <a:defRPr sz="1800" kern="1200">
                <a:solidFill>
                  <a:schemeClr val="tx1"/>
                </a:solidFill>
                <a:latin typeface="Franklin Gothic Book"/>
                <a:ea typeface="+mn-ea"/>
                <a:cs typeface="Franklin Gothic Book"/>
              </a:defRPr>
            </a:lvl2pPr>
            <a:lvl3pPr marL="960120" indent="-182880" algn="l" defTabSz="457200" rtl="0" eaLnBrk="1" latinLnBrk="0" hangingPunct="1">
              <a:lnSpc>
                <a:spcPct val="100000"/>
              </a:lnSpc>
              <a:spcBef>
                <a:spcPts val="600"/>
              </a:spcBef>
              <a:buClr>
                <a:schemeClr val="accent6"/>
              </a:buClr>
              <a:buSzPct val="95000"/>
              <a:buFont typeface="Lucida Grande"/>
              <a:buChar char="▸"/>
              <a:defRPr sz="1600" kern="1200">
                <a:solidFill>
                  <a:schemeClr val="tx1"/>
                </a:solidFill>
                <a:latin typeface="Franklin Gothic Book"/>
                <a:ea typeface="+mn-ea"/>
                <a:cs typeface="Franklin Gothic Book"/>
              </a:defRPr>
            </a:lvl3pPr>
            <a:lvl4pPr marL="1325880" indent="-137160" algn="l" defTabSz="457200" rtl="0" eaLnBrk="1" latinLnBrk="0" hangingPunct="1">
              <a:lnSpc>
                <a:spcPct val="100000"/>
              </a:lnSpc>
              <a:spcBef>
                <a:spcPts val="400"/>
              </a:spcBef>
              <a:buClr>
                <a:schemeClr val="accent4">
                  <a:lumMod val="50000"/>
                </a:schemeClr>
              </a:buClr>
              <a:buSzPct val="115000"/>
              <a:buFont typeface="Arial"/>
              <a:buChar char="•"/>
              <a:defRPr sz="1400" kern="1200">
                <a:solidFill>
                  <a:schemeClr val="tx1"/>
                </a:solidFill>
                <a:latin typeface="Franklin Gothic Book"/>
                <a:ea typeface="+mn-ea"/>
                <a:cs typeface="Franklin Gothic Book"/>
              </a:defRPr>
            </a:lvl4pPr>
            <a:lvl5pPr marL="1783080" indent="-182880" algn="l" defTabSz="457200" rtl="0" eaLnBrk="1" latinLnBrk="0" hangingPunct="1">
              <a:lnSpc>
                <a:spcPct val="100000"/>
              </a:lnSpc>
              <a:spcBef>
                <a:spcPts val="400"/>
              </a:spcBef>
              <a:buClr>
                <a:schemeClr val="accent5">
                  <a:lumMod val="75000"/>
                </a:schemeClr>
              </a:buClr>
              <a:buSzPct val="115000"/>
              <a:buFont typeface="Lucida Grande"/>
              <a:buChar char="–"/>
              <a:defRPr sz="1300" b="1" i="1"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 indent="0">
              <a:spcBef>
                <a:spcPts val="1800"/>
              </a:spcBef>
              <a:buNone/>
              <a:defRPr/>
            </a:pPr>
            <a:r>
              <a:rPr lang="en-US" sz="2100" dirty="0">
                <a:latin typeface="Arial" charset="0"/>
                <a:ea typeface="Arial" charset="0"/>
                <a:cs typeface="Arial" charset="0"/>
              </a:rPr>
              <a:t>To find providers in your network, go to </a:t>
            </a:r>
            <a:r>
              <a:rPr lang="en-US" sz="2100" dirty="0" err="1">
                <a:solidFill>
                  <a:srgbClr val="E22131"/>
                </a:solidFill>
                <a:latin typeface="Arial" charset="0"/>
                <a:ea typeface="Arial" charset="0"/>
                <a:cs typeface="Arial" charset="0"/>
              </a:rPr>
              <a:t>healthplansinc.com</a:t>
            </a:r>
            <a:r>
              <a:rPr lang="en-US" sz="2100" dirty="0">
                <a:solidFill>
                  <a:srgbClr val="E22131"/>
                </a:solidFill>
                <a:latin typeface="Arial" charset="0"/>
                <a:ea typeface="Arial" charset="0"/>
                <a:cs typeface="Arial" charset="0"/>
              </a:rPr>
              <a:t>/members</a:t>
            </a:r>
            <a:r>
              <a:rPr lang="en-US" sz="2100" dirty="0">
                <a:latin typeface="Arial" charset="0"/>
                <a:ea typeface="Arial" charset="0"/>
                <a:cs typeface="Arial" charset="0"/>
              </a:rPr>
              <a:t>: </a:t>
            </a:r>
          </a:p>
        </p:txBody>
      </p:sp>
      <p:pic>
        <p:nvPicPr>
          <p:cNvPr id="4" name="Picture 3" descr="Corp_Provider Search_tablet.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62418" y="2131512"/>
            <a:ext cx="2858065" cy="3698614"/>
          </a:xfrm>
          <a:prstGeom prst="rect">
            <a:avLst/>
          </a:prstGeom>
        </p:spPr>
      </p:pic>
      <p:sp>
        <p:nvSpPr>
          <p:cNvPr id="2" name="Rounded Rectangle 1"/>
          <p:cNvSpPr/>
          <p:nvPr/>
        </p:nvSpPr>
        <p:spPr>
          <a:xfrm>
            <a:off x="635001" y="1792831"/>
            <a:ext cx="4762500" cy="609600"/>
          </a:xfrm>
          <a:prstGeom prst="roundRect">
            <a:avLst/>
          </a:prstGeom>
          <a:solidFill>
            <a:schemeClr val="bg1"/>
          </a:solidFill>
          <a:ln w="127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622300"/>
            <a:r>
              <a:rPr lang="en-US" sz="2100" dirty="0">
                <a:solidFill>
                  <a:schemeClr val="tx1">
                    <a:lumMod val="75000"/>
                    <a:lumOff val="25000"/>
                  </a:schemeClr>
                </a:solidFill>
              </a:rPr>
              <a:t>Log in to </a:t>
            </a:r>
            <a:r>
              <a:rPr lang="en-US" sz="2100" b="1" i="1" dirty="0">
                <a:solidFill>
                  <a:schemeClr val="tx1">
                    <a:lumMod val="75000"/>
                    <a:lumOff val="25000"/>
                  </a:schemeClr>
                </a:solidFill>
              </a:rPr>
              <a:t>My Plan</a:t>
            </a:r>
          </a:p>
        </p:txBody>
      </p:sp>
      <p:sp>
        <p:nvSpPr>
          <p:cNvPr id="33" name="Round Same Side Corner Rectangle 32"/>
          <p:cNvSpPr>
            <a:spLocks noChangeAspect="1"/>
          </p:cNvSpPr>
          <p:nvPr/>
        </p:nvSpPr>
        <p:spPr>
          <a:xfrm rot="16200000">
            <a:off x="717296" y="1819232"/>
            <a:ext cx="515496" cy="564520"/>
          </a:xfrm>
          <a:prstGeom prst="round2Same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680228" y="1799865"/>
            <a:ext cx="564376" cy="584775"/>
          </a:xfrm>
          <a:prstGeom prst="rect">
            <a:avLst/>
          </a:prstGeom>
          <a:noFill/>
        </p:spPr>
        <p:txBody>
          <a:bodyPr wrap="square" rtlCol="0">
            <a:spAutoFit/>
          </a:bodyPr>
          <a:lstStyle/>
          <a:p>
            <a:pPr algn="ctr"/>
            <a:r>
              <a:rPr lang="en-US" sz="3200" dirty="0">
                <a:solidFill>
                  <a:schemeClr val="bg1"/>
                </a:solidFill>
              </a:rPr>
              <a:t>1</a:t>
            </a:r>
          </a:p>
        </p:txBody>
      </p:sp>
      <p:sp>
        <p:nvSpPr>
          <p:cNvPr id="11" name="Rounded Rectangle 10"/>
          <p:cNvSpPr/>
          <p:nvPr/>
        </p:nvSpPr>
        <p:spPr>
          <a:xfrm>
            <a:off x="635001" y="2458810"/>
            <a:ext cx="4762500" cy="959621"/>
          </a:xfrm>
          <a:prstGeom prst="roundRect">
            <a:avLst>
              <a:gd name="adj" fmla="val 10050"/>
            </a:avLst>
          </a:prstGeom>
          <a:solidFill>
            <a:schemeClr val="bg1"/>
          </a:solidFill>
          <a:ln w="127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622300"/>
            <a:r>
              <a:rPr lang="en-US" sz="2100" dirty="0">
                <a:solidFill>
                  <a:schemeClr val="tx1">
                    <a:lumMod val="75000"/>
                    <a:lumOff val="25000"/>
                  </a:schemeClr>
                </a:solidFill>
              </a:rPr>
              <a:t>Click on your network under</a:t>
            </a:r>
            <a:br>
              <a:rPr lang="en-US" sz="2100" dirty="0">
                <a:solidFill>
                  <a:schemeClr val="tx1">
                    <a:lumMod val="75000"/>
                    <a:lumOff val="25000"/>
                  </a:schemeClr>
                </a:solidFill>
              </a:rPr>
            </a:br>
            <a:r>
              <a:rPr lang="en-US" sz="2100" dirty="0">
                <a:solidFill>
                  <a:srgbClr val="E22131"/>
                </a:solidFill>
              </a:rPr>
              <a:t>My Provider Networks</a:t>
            </a:r>
            <a:endParaRPr lang="en-US" sz="2100" b="1" i="1" dirty="0">
              <a:solidFill>
                <a:srgbClr val="E22131"/>
              </a:solidFill>
            </a:endParaRPr>
          </a:p>
        </p:txBody>
      </p:sp>
      <p:sp>
        <p:nvSpPr>
          <p:cNvPr id="35" name="Round Same Side Corner Rectangle 34"/>
          <p:cNvSpPr>
            <a:spLocks/>
          </p:cNvSpPr>
          <p:nvPr/>
        </p:nvSpPr>
        <p:spPr>
          <a:xfrm rot="16200000">
            <a:off x="532721" y="2668303"/>
            <a:ext cx="859536" cy="564520"/>
          </a:xfrm>
          <a:prstGeom prst="round2Same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680228" y="2470216"/>
            <a:ext cx="564520" cy="584775"/>
          </a:xfrm>
          <a:prstGeom prst="rect">
            <a:avLst/>
          </a:prstGeom>
          <a:noFill/>
        </p:spPr>
        <p:txBody>
          <a:bodyPr wrap="square" rtlCol="0">
            <a:spAutoFit/>
          </a:bodyPr>
          <a:lstStyle/>
          <a:p>
            <a:pPr algn="ctr"/>
            <a:r>
              <a:rPr lang="en-US" sz="3200" dirty="0">
                <a:solidFill>
                  <a:schemeClr val="bg1"/>
                </a:solidFill>
              </a:rPr>
              <a:t>2</a:t>
            </a:r>
          </a:p>
        </p:txBody>
      </p:sp>
      <p:sp>
        <p:nvSpPr>
          <p:cNvPr id="15" name="Rounded Rectangle 14"/>
          <p:cNvSpPr/>
          <p:nvPr/>
        </p:nvSpPr>
        <p:spPr>
          <a:xfrm>
            <a:off x="635001" y="3917319"/>
            <a:ext cx="4762500" cy="609600"/>
          </a:xfrm>
          <a:prstGeom prst="roundRect">
            <a:avLst/>
          </a:prstGeom>
          <a:solidFill>
            <a:schemeClr val="bg1"/>
          </a:solidFill>
          <a:ln w="127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622300"/>
            <a:r>
              <a:rPr lang="en-US" sz="2100" dirty="0">
                <a:solidFill>
                  <a:schemeClr val="tx1">
                    <a:lumMod val="75000"/>
                    <a:lumOff val="25000"/>
                  </a:schemeClr>
                </a:solidFill>
              </a:rPr>
              <a:t>Click</a:t>
            </a:r>
            <a:r>
              <a:rPr lang="en-US" sz="2100" dirty="0">
                <a:solidFill>
                  <a:schemeClr val="bg1"/>
                </a:solidFill>
              </a:rPr>
              <a:t> </a:t>
            </a:r>
            <a:r>
              <a:rPr lang="en-US" sz="2100" dirty="0">
                <a:solidFill>
                  <a:srgbClr val="E22131"/>
                </a:solidFill>
              </a:rPr>
              <a:t>Search for a Provider</a:t>
            </a:r>
            <a:endParaRPr lang="en-US" sz="2100" b="1" i="1" dirty="0">
              <a:solidFill>
                <a:srgbClr val="E22131"/>
              </a:solidFill>
            </a:endParaRPr>
          </a:p>
        </p:txBody>
      </p:sp>
      <p:sp>
        <p:nvSpPr>
          <p:cNvPr id="37" name="Round Same Side Corner Rectangle 36"/>
          <p:cNvSpPr>
            <a:spLocks noChangeAspect="1"/>
          </p:cNvSpPr>
          <p:nvPr/>
        </p:nvSpPr>
        <p:spPr>
          <a:xfrm rot="16200000">
            <a:off x="704740" y="3938195"/>
            <a:ext cx="515496" cy="564520"/>
          </a:xfrm>
          <a:prstGeom prst="round2Same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692783" y="3924353"/>
            <a:ext cx="551821" cy="584775"/>
          </a:xfrm>
          <a:prstGeom prst="rect">
            <a:avLst/>
          </a:prstGeom>
          <a:noFill/>
        </p:spPr>
        <p:txBody>
          <a:bodyPr wrap="square" rtlCol="0">
            <a:spAutoFit/>
          </a:bodyPr>
          <a:lstStyle/>
          <a:p>
            <a:pPr algn="ctr"/>
            <a:r>
              <a:rPr lang="en-US" sz="3200" dirty="0">
                <a:solidFill>
                  <a:schemeClr val="bg1"/>
                </a:solidFill>
              </a:rPr>
              <a:t>1</a:t>
            </a:r>
          </a:p>
        </p:txBody>
      </p:sp>
      <p:sp>
        <p:nvSpPr>
          <p:cNvPr id="18" name="Rounded Rectangle 17"/>
          <p:cNvSpPr/>
          <p:nvPr/>
        </p:nvSpPr>
        <p:spPr>
          <a:xfrm>
            <a:off x="635001" y="4584752"/>
            <a:ext cx="4762500" cy="1664644"/>
          </a:xfrm>
          <a:prstGeom prst="roundRect">
            <a:avLst>
              <a:gd name="adj" fmla="val 5986"/>
            </a:avLst>
          </a:prstGeom>
          <a:solidFill>
            <a:schemeClr val="bg1"/>
          </a:solidFill>
          <a:ln w="12700">
            <a:solidFill>
              <a:schemeClr val="bg2">
                <a:lumMod val="9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622300"/>
            <a:r>
              <a:rPr lang="en-US" sz="2100" dirty="0">
                <a:solidFill>
                  <a:schemeClr val="tx1">
                    <a:lumMod val="75000"/>
                    <a:lumOff val="25000"/>
                  </a:schemeClr>
                </a:solidFill>
              </a:rPr>
              <a:t>Select </a:t>
            </a:r>
            <a:r>
              <a:rPr lang="en-US" sz="2100" b="1" dirty="0">
                <a:solidFill>
                  <a:schemeClr val="tx1">
                    <a:lumMod val="75000"/>
                    <a:lumOff val="25000"/>
                  </a:schemeClr>
                </a:solidFill>
              </a:rPr>
              <a:t>Harvard Pilgrim Health Care and </a:t>
            </a:r>
            <a:r>
              <a:rPr lang="en-US" sz="2100" b="1" dirty="0" err="1">
                <a:solidFill>
                  <a:schemeClr val="tx1">
                    <a:lumMod val="75000"/>
                    <a:lumOff val="25000"/>
                  </a:schemeClr>
                </a:solidFill>
              </a:rPr>
              <a:t>UnitedHealthcare</a:t>
            </a:r>
            <a:r>
              <a:rPr lang="en-US" sz="2100" b="1" dirty="0">
                <a:solidFill>
                  <a:schemeClr val="tx1">
                    <a:lumMod val="75000"/>
                    <a:lumOff val="25000"/>
                  </a:schemeClr>
                </a:solidFill>
              </a:rPr>
              <a:t> Options PPO </a:t>
            </a:r>
          </a:p>
          <a:p>
            <a:pPr marL="622300"/>
            <a:r>
              <a:rPr lang="en-US" sz="2100" b="1" dirty="0">
                <a:solidFill>
                  <a:schemeClr val="tx1">
                    <a:lumMod val="75000"/>
                    <a:lumOff val="25000"/>
                  </a:schemeClr>
                </a:solidFill>
              </a:rPr>
              <a:t>network </a:t>
            </a:r>
            <a:r>
              <a:rPr lang="en-US" sz="2100" dirty="0">
                <a:solidFill>
                  <a:schemeClr val="tx1">
                    <a:lumMod val="75000"/>
                    <a:lumOff val="25000"/>
                  </a:schemeClr>
                </a:solidFill>
              </a:rPr>
              <a:t>to begin your search</a:t>
            </a:r>
            <a:endParaRPr lang="en-US" sz="2100" b="1" i="1" dirty="0">
              <a:solidFill>
                <a:schemeClr val="tx1">
                  <a:lumMod val="75000"/>
                  <a:lumOff val="25000"/>
                </a:schemeClr>
              </a:solidFill>
            </a:endParaRPr>
          </a:p>
        </p:txBody>
      </p:sp>
      <p:sp>
        <p:nvSpPr>
          <p:cNvPr id="36" name="Round Same Side Corner Rectangle 35"/>
          <p:cNvSpPr>
            <a:spLocks/>
          </p:cNvSpPr>
          <p:nvPr/>
        </p:nvSpPr>
        <p:spPr>
          <a:xfrm rot="16200000">
            <a:off x="184087" y="5138079"/>
            <a:ext cx="1581912" cy="564520"/>
          </a:xfrm>
          <a:prstGeom prst="round2Same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TextBox 18"/>
          <p:cNvSpPr txBox="1"/>
          <p:nvPr/>
        </p:nvSpPr>
        <p:spPr>
          <a:xfrm>
            <a:off x="692784" y="4604540"/>
            <a:ext cx="564520" cy="584774"/>
          </a:xfrm>
          <a:prstGeom prst="rect">
            <a:avLst/>
          </a:prstGeom>
          <a:noFill/>
        </p:spPr>
        <p:txBody>
          <a:bodyPr wrap="square" rtlCol="0">
            <a:spAutoFit/>
          </a:bodyPr>
          <a:lstStyle/>
          <a:p>
            <a:pPr algn="ctr"/>
            <a:r>
              <a:rPr lang="en-US" sz="3200" dirty="0">
                <a:solidFill>
                  <a:schemeClr val="bg1"/>
                </a:solidFill>
              </a:rPr>
              <a:t>2</a:t>
            </a:r>
          </a:p>
        </p:txBody>
      </p:sp>
      <p:sp>
        <p:nvSpPr>
          <p:cNvPr id="6" name="TextBox 5"/>
          <p:cNvSpPr txBox="1"/>
          <p:nvPr/>
        </p:nvSpPr>
        <p:spPr>
          <a:xfrm>
            <a:off x="268618" y="3419894"/>
            <a:ext cx="455573" cy="461665"/>
          </a:xfrm>
          <a:prstGeom prst="rect">
            <a:avLst/>
          </a:prstGeom>
          <a:noFill/>
        </p:spPr>
        <p:txBody>
          <a:bodyPr wrap="none" rtlCol="0">
            <a:spAutoFit/>
          </a:bodyPr>
          <a:lstStyle/>
          <a:p>
            <a:pPr algn="ctr"/>
            <a:r>
              <a:rPr lang="en-US" sz="2400" b="1" i="1" dirty="0">
                <a:solidFill>
                  <a:srgbClr val="E22131"/>
                </a:solidFill>
              </a:rPr>
              <a:t>or</a:t>
            </a:r>
          </a:p>
        </p:txBody>
      </p:sp>
      <p:cxnSp>
        <p:nvCxnSpPr>
          <p:cNvPr id="31" name="Straight Connector 30"/>
          <p:cNvCxnSpPr/>
          <p:nvPr/>
        </p:nvCxnSpPr>
        <p:spPr>
          <a:xfrm>
            <a:off x="686091" y="3676126"/>
            <a:ext cx="1066509" cy="0"/>
          </a:xfrm>
          <a:prstGeom prst="line">
            <a:avLst/>
          </a:prstGeom>
          <a:ln>
            <a:solidFill>
              <a:srgbClr val="E2213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3829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505033" y="1050925"/>
            <a:ext cx="5810083" cy="5075238"/>
          </a:xfrm>
          <a:prstGeom prst="rect">
            <a:avLst/>
          </a:prstGeom>
        </p:spPr>
      </p:pic>
      <p:sp>
        <p:nvSpPr>
          <p:cNvPr id="3" name="Title 2"/>
          <p:cNvSpPr>
            <a:spLocks noGrp="1"/>
          </p:cNvSpPr>
          <p:nvPr>
            <p:ph type="title"/>
          </p:nvPr>
        </p:nvSpPr>
        <p:spPr/>
        <p:txBody>
          <a:bodyPr/>
          <a:lstStyle/>
          <a:p>
            <a:r>
              <a:rPr lang="en-US" dirty="0" smtClean="0"/>
              <a:t>Health Plans Inc. Portal Tour</a:t>
            </a:r>
            <a:endParaRPr lang="en-US" dirty="0"/>
          </a:p>
        </p:txBody>
      </p:sp>
    </p:spTree>
    <p:extLst>
      <p:ext uri="{BB962C8B-B14F-4D97-AF65-F5344CB8AC3E}">
        <p14:creationId xmlns:p14="http://schemas.microsoft.com/office/powerpoint/2010/main" val="3094691038"/>
      </p:ext>
    </p:extLst>
  </p:cSld>
  <p:clrMapOvr>
    <a:masterClrMapping/>
  </p:clrMapOvr>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41051</TotalTime>
  <Words>1211</Words>
  <Application>Microsoft Office PowerPoint</Application>
  <PresentationFormat>On-screen Show (4:3)</PresentationFormat>
  <Paragraphs>176</Paragraphs>
  <Slides>21</Slides>
  <Notes>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21</vt:i4>
      </vt:variant>
    </vt:vector>
  </HeadingPairs>
  <TitlesOfParts>
    <vt:vector size="34" baseType="lpstr">
      <vt:lpstr>MS PGothic</vt:lpstr>
      <vt:lpstr>Arial</vt:lpstr>
      <vt:lpstr>Arial Narrow</vt:lpstr>
      <vt:lpstr>Calibri</vt:lpstr>
      <vt:lpstr>Constantia</vt:lpstr>
      <vt:lpstr>Franklin Gothic Book</vt:lpstr>
      <vt:lpstr>Helvetica Neue</vt:lpstr>
      <vt:lpstr>Helvetica Neue Light</vt:lpstr>
      <vt:lpstr>Lucida Grande</vt:lpstr>
      <vt:lpstr>UHC Sans Light</vt:lpstr>
      <vt:lpstr>UHC Sans Regular</vt:lpstr>
      <vt:lpstr>Wingdings</vt:lpstr>
      <vt:lpstr>2_Custom Design</vt:lpstr>
      <vt:lpstr>PowerPoint Presentation</vt:lpstr>
      <vt:lpstr>Health Plans, Inc.  </vt:lpstr>
      <vt:lpstr>Nationwide healthcare coverage </vt:lpstr>
      <vt:lpstr>       About your plan benefits </vt:lpstr>
      <vt:lpstr>One Member ID Card for Medical and Prescription Services</vt:lpstr>
      <vt:lpstr>Online tools and resources at healthplansinc.com</vt:lpstr>
      <vt:lpstr>Manage Your Plan at Home or On the Go with My Plan</vt:lpstr>
      <vt:lpstr>Find Providers in Your Network</vt:lpstr>
      <vt:lpstr>Health Plans Inc. Portal Tour</vt:lpstr>
      <vt:lpstr>Search For A Provider</vt:lpstr>
      <vt:lpstr>Find A HPHC Provider</vt:lpstr>
      <vt:lpstr>Print A Temporary ID Card</vt:lpstr>
      <vt:lpstr>Additional Services From HPI</vt:lpstr>
      <vt:lpstr>COVID-19 Information</vt:lpstr>
      <vt:lpstr>Doctor On Demand</vt:lpstr>
      <vt:lpstr>PowerPoint Presentation</vt:lpstr>
      <vt:lpstr>Doctor On Demand –  How do I access Medical and Behavioral Health services?</vt:lpstr>
      <vt:lpstr>Programs for Your Health</vt:lpstr>
      <vt:lpstr>Get Help with Your Complex Condition</vt:lpstr>
      <vt:lpstr>Exclusive Discounts on Health-Related Products and Services</vt:lpstr>
      <vt:lpstr>PowerPoint Presentation</vt:lpstr>
    </vt:vector>
  </TitlesOfParts>
  <Company>Ocozzio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Gabe Marshall</dc:creator>
  <cp:lastModifiedBy>Jeanna Wilson</cp:lastModifiedBy>
  <cp:revision>1052</cp:revision>
  <cp:lastPrinted>2017-07-10T15:29:10Z</cp:lastPrinted>
  <dcterms:created xsi:type="dcterms:W3CDTF">2017-07-05T11:56:09Z</dcterms:created>
  <dcterms:modified xsi:type="dcterms:W3CDTF">2020-09-10T15:18:32Z</dcterms:modified>
</cp:coreProperties>
</file>