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6754" r:id="rId6"/>
  </p:sldMasterIdLst>
  <p:notesMasterIdLst>
    <p:notesMasterId r:id="rId17"/>
  </p:notesMasterIdLst>
  <p:handoutMasterIdLst>
    <p:handoutMasterId r:id="rId18"/>
  </p:handoutMasterIdLst>
  <p:sldIdLst>
    <p:sldId id="257" r:id="rId7"/>
    <p:sldId id="367" r:id="rId8"/>
    <p:sldId id="609" r:id="rId9"/>
    <p:sldId id="308" r:id="rId10"/>
    <p:sldId id="616" r:id="rId11"/>
    <p:sldId id="271" r:id="rId12"/>
    <p:sldId id="617" r:id="rId13"/>
    <p:sldId id="603" r:id="rId14"/>
    <p:sldId id="368" r:id="rId15"/>
    <p:sldId id="492" r:id="rId16"/>
  </p:sldIdLst>
  <p:sldSz cx="9144000" cy="6858000" type="screen4x3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6E9"/>
    <a:srgbClr val="0063A7"/>
    <a:srgbClr val="CC0000"/>
    <a:srgbClr val="E87325"/>
    <a:srgbClr val="8493CA"/>
    <a:srgbClr val="84BD42"/>
    <a:srgbClr val="1499D7"/>
    <a:srgbClr val="F4B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7" autoAdjust="0"/>
    <p:restoredTop sz="76244" autoAdjust="0"/>
  </p:normalViewPr>
  <p:slideViewPr>
    <p:cSldViewPr snapToGrid="0" snapToObjects="1">
      <p:cViewPr varScale="1">
        <p:scale>
          <a:sx n="61" d="100"/>
          <a:sy n="61" d="100"/>
        </p:scale>
        <p:origin x="14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senberg, Pamela" userId="f2ea428c-2250-4eda-ae3b-fcf2097eb0ab" providerId="ADAL" clId="{4468FF6B-4132-4C38-91ED-2778F44D9B4F}"/>
    <pc:docChg chg="modSld">
      <pc:chgData name="Eisenberg, Pamela" userId="f2ea428c-2250-4eda-ae3b-fcf2097eb0ab" providerId="ADAL" clId="{4468FF6B-4132-4C38-91ED-2778F44D9B4F}" dt="2023-09-18T11:49:04.764" v="9" actId="6549"/>
      <pc:docMkLst>
        <pc:docMk/>
      </pc:docMkLst>
      <pc:sldChg chg="modNotesTx">
        <pc:chgData name="Eisenberg, Pamela" userId="f2ea428c-2250-4eda-ae3b-fcf2097eb0ab" providerId="ADAL" clId="{4468FF6B-4132-4C38-91ED-2778F44D9B4F}" dt="2023-09-18T11:48:18.291" v="0" actId="6549"/>
        <pc:sldMkLst>
          <pc:docMk/>
          <pc:sldMk cId="0" sldId="257"/>
        </pc:sldMkLst>
      </pc:sldChg>
      <pc:sldChg chg="modNotesTx">
        <pc:chgData name="Eisenberg, Pamela" userId="f2ea428c-2250-4eda-ae3b-fcf2097eb0ab" providerId="ADAL" clId="{4468FF6B-4132-4C38-91ED-2778F44D9B4F}" dt="2023-09-18T11:48:43.627" v="5" actId="6549"/>
        <pc:sldMkLst>
          <pc:docMk/>
          <pc:sldMk cId="0" sldId="271"/>
        </pc:sldMkLst>
      </pc:sldChg>
      <pc:sldChg chg="modNotesTx">
        <pc:chgData name="Eisenberg, Pamela" userId="f2ea428c-2250-4eda-ae3b-fcf2097eb0ab" providerId="ADAL" clId="{4468FF6B-4132-4C38-91ED-2778F44D9B4F}" dt="2023-09-18T11:48:32.642" v="3" actId="6549"/>
        <pc:sldMkLst>
          <pc:docMk/>
          <pc:sldMk cId="0" sldId="308"/>
        </pc:sldMkLst>
      </pc:sldChg>
      <pc:sldChg chg="modNotesTx">
        <pc:chgData name="Eisenberg, Pamela" userId="f2ea428c-2250-4eda-ae3b-fcf2097eb0ab" providerId="ADAL" clId="{4468FF6B-4132-4C38-91ED-2778F44D9B4F}" dt="2023-09-18T11:48:22.995" v="1" actId="6549"/>
        <pc:sldMkLst>
          <pc:docMk/>
          <pc:sldMk cId="0" sldId="367"/>
        </pc:sldMkLst>
      </pc:sldChg>
      <pc:sldChg chg="modNotesTx">
        <pc:chgData name="Eisenberg, Pamela" userId="f2ea428c-2250-4eda-ae3b-fcf2097eb0ab" providerId="ADAL" clId="{4468FF6B-4132-4C38-91ED-2778F44D9B4F}" dt="2023-09-18T11:48:58.684" v="8" actId="6549"/>
        <pc:sldMkLst>
          <pc:docMk/>
          <pc:sldMk cId="0" sldId="368"/>
        </pc:sldMkLst>
      </pc:sldChg>
      <pc:sldChg chg="modNotesTx">
        <pc:chgData name="Eisenberg, Pamela" userId="f2ea428c-2250-4eda-ae3b-fcf2097eb0ab" providerId="ADAL" clId="{4468FF6B-4132-4C38-91ED-2778F44D9B4F}" dt="2023-09-18T11:49:04.764" v="9" actId="6549"/>
        <pc:sldMkLst>
          <pc:docMk/>
          <pc:sldMk cId="0" sldId="492"/>
        </pc:sldMkLst>
      </pc:sldChg>
      <pc:sldChg chg="modNotesTx">
        <pc:chgData name="Eisenberg, Pamela" userId="f2ea428c-2250-4eda-ae3b-fcf2097eb0ab" providerId="ADAL" clId="{4468FF6B-4132-4C38-91ED-2778F44D9B4F}" dt="2023-09-18T11:48:53.175" v="7" actId="6549"/>
        <pc:sldMkLst>
          <pc:docMk/>
          <pc:sldMk cId="0" sldId="603"/>
        </pc:sldMkLst>
      </pc:sldChg>
      <pc:sldChg chg="modNotesTx">
        <pc:chgData name="Eisenberg, Pamela" userId="f2ea428c-2250-4eda-ae3b-fcf2097eb0ab" providerId="ADAL" clId="{4468FF6B-4132-4C38-91ED-2778F44D9B4F}" dt="2023-09-18T11:48:27.555" v="2" actId="6549"/>
        <pc:sldMkLst>
          <pc:docMk/>
          <pc:sldMk cId="0" sldId="609"/>
        </pc:sldMkLst>
      </pc:sldChg>
      <pc:sldChg chg="modNotesTx">
        <pc:chgData name="Eisenberg, Pamela" userId="f2ea428c-2250-4eda-ae3b-fcf2097eb0ab" providerId="ADAL" clId="{4468FF6B-4132-4C38-91ED-2778F44D9B4F}" dt="2023-09-18T11:48:36.665" v="4" actId="6549"/>
        <pc:sldMkLst>
          <pc:docMk/>
          <pc:sldMk cId="0" sldId="616"/>
        </pc:sldMkLst>
      </pc:sldChg>
      <pc:sldChg chg="modNotesTx">
        <pc:chgData name="Eisenberg, Pamela" userId="f2ea428c-2250-4eda-ae3b-fcf2097eb0ab" providerId="ADAL" clId="{4468FF6B-4132-4C38-91ED-2778F44D9B4F}" dt="2023-09-18T11:48:48.806" v="6" actId="6549"/>
        <pc:sldMkLst>
          <pc:docMk/>
          <pc:sldMk cId="0" sldId="6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AF98CB-78A7-2CED-9340-3E37391201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wrap="square" lIns="91094" tIns="45548" rIns="91094" bIns="4554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F524E-86D0-2929-F224-F70D139412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1094" tIns="45548" rIns="91094" bIns="455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+mn-cs"/>
              </a:defRPr>
            </a:lvl1pPr>
          </a:lstStyle>
          <a:p>
            <a:pPr>
              <a:defRPr/>
            </a:pPr>
            <a:fld id="{93ECDB1E-1157-4988-BD3E-D4EEA6BF30DA}" type="datetimeFigureOut">
              <a:rPr lang="en-US" altLang="en-US"/>
              <a:pPr>
                <a:defRPr/>
              </a:pPr>
              <a:t>09/18/2023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9D25C-4DE4-8332-01C3-50AC763ECD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wrap="square" lIns="91094" tIns="45548" rIns="91094" bIns="4554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ABA97-CBC8-77EC-6AFD-668A099F67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1094" tIns="45548" rIns="91094" bIns="455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356DD9E8-098B-46DE-A33D-F90A2FE7DA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D74FB0-9123-C35E-5E18-2E622F976B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094" tIns="45548" rIns="91094" bIns="45548" rtlCol="0"/>
          <a:lstStyle>
            <a:lvl1pPr algn="l"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4818F-7B1C-0181-173D-E84DD8508D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094" tIns="45548" rIns="91094" bIns="45548" rtlCol="0"/>
          <a:lstStyle>
            <a:lvl1pPr algn="r"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fld id="{9A41F987-A470-4EBA-892C-A9395387BA35}" type="datetimeFigureOut">
              <a:rPr lang="en-US"/>
              <a:pPr>
                <a:defRPr/>
              </a:pPr>
              <a:t>09/18/2023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FEA32CA-7B0F-A317-ACDB-6B1065BC49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4" tIns="45548" rIns="91094" bIns="4554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05742A4-F30E-550A-BEFB-B2E871D98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094" tIns="45548" rIns="91094" bIns="4554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7110D-B7EA-2811-7523-356EB6308A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094" tIns="45548" rIns="91094" bIns="45548" rtlCol="0" anchor="b"/>
          <a:lstStyle>
            <a:lvl1pPr algn="l"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696-4798-6970-E845-E5DB8A4A3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1094" tIns="45548" rIns="91094" bIns="4554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F20D5B12-1149-487E-B21F-D378157D29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23ECE96-A892-AAD7-19AE-499BA82426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C8ABBB57-31BD-E40F-2C70-4BA80F4B7E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85A2353-A018-0D8F-AB6E-0F24DD4E81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/>
          <a:lstStyle/>
          <a:p>
            <a:pPr defTabSz="626374" eaLnBrk="1" hangingPunct="1">
              <a:defRPr/>
            </a:pPr>
            <a:fld id="{17F765EA-1D56-484E-A070-0C22DA11A74C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626374" eaLnBrk="1" hangingPunct="1">
                <a:defRPr/>
              </a:pPr>
              <a:t>1</a:t>
            </a:fld>
            <a:endParaRPr lang="en-US" altLang="en-US">
              <a:solidFill>
                <a:prstClr val="black"/>
              </a:solidFill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DB44A586-6FB5-18F7-DDAC-3605A3C7C3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048D3E80-2D2D-229C-4BC7-512B1E67B9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509829E6-81EB-0607-B355-7912FCF46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AA5BC15-6692-4CB9-9E0A-518A6F60090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572FDF1-CD76-8E83-09EC-137092CC4B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037016C8-6397-9357-3025-003216DA2C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4025"/>
            <a:endParaRPr lang="en-US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E49F8D8-DE00-95DB-619A-82EFCBF13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8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7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227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47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67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D800DF-0D28-42AC-842D-222A6FB430A3}" type="slidenum">
              <a:rPr lang="en-US" altLang="en-US" sz="1100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z="11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8458DE2-7317-EA3D-9A61-C8B7FA41F7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67A85952-5209-2AF8-3B04-685142537E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CE744E9-505E-0B6C-2E6A-2CEB0F347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5C4CC5-6FBF-405C-B528-C7D393C198C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0214E6FF-BD1A-DC60-8F64-C11EB9E062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6528E17C-1083-7189-2855-DCA57DF868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839C8F9-4534-2EB9-410B-BDC1E2B1B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113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0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28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5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87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59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131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03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CFE45-E2D0-4E9F-8483-041A1BC782D3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0388186-9657-724A-E810-93F891A62E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AD22DF35-6E10-1A1D-D77C-DC0F392EF9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C79C446A-6BBA-3B36-B5B0-9DB979A97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113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0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28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5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87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59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131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03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A6671-98AF-4924-83D8-8AFB429ADCD3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4753BE3B-90B2-6256-F56C-6A3C2E41A4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DEC7DE2-6283-746F-877E-A782BB813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B5A50D0-B428-2FA8-CD3C-AE5E0049D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19FEF9-ECE4-468D-B9F5-2AEDC1BD83F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E9AD964D-E871-221D-D5CA-44CB85BE8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5BD2838-6765-0B07-ECA5-602FF94E9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54CC808-7E84-9638-0B45-BC4936DA2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381FDF7-B450-4CB4-8D73-4BA2C7804A77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5DA649DE-AB5D-51D9-92CC-9A4E0234D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B1E81EA2-31DB-14A3-2101-C154B6ED3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954ADA08-3CCD-56A5-CDB9-C7D876705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BA06FC8-1C9C-48D2-A20E-327B6D4345B4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406A1FB-4A45-163E-2D29-93C6B39DA3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74746170-6DF7-A6D1-DF48-9B73AD93B8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DAB97A48-FC4B-43DA-42BF-BCFEC4788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113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0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28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5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87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59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131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0338" indent="-2365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DCD6E-149A-4D38-9F77-7672929DD84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3007224"/>
            <a:ext cx="7772400" cy="6503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>
                <a:solidFill>
                  <a:srgbClr val="70C6E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3782421"/>
            <a:ext cx="7772400" cy="638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0C6E9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54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43C82B-0C3B-F09E-2F54-8092A4F2D7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7038" y="284163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1"/>
            <a:ext cx="8229600" cy="14487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1499D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31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7078BD-DA35-03E6-4653-9C9DACAB1D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7038" y="284163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2"/>
            <a:ext cx="8229600" cy="14606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8060A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58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F46646-1D1F-7B3F-3AA0-C5BAC2B147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7038" y="284163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1"/>
            <a:ext cx="8229600" cy="14369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F4B32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22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06363-ECA3-3665-9593-5F401EBDEE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7038" y="284163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1"/>
            <a:ext cx="8229600" cy="14369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8493C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95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D86CAB-7683-337D-A807-3A19109D8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7038" y="284163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27986"/>
            <a:ext cx="8229600" cy="14326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E8732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4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368C1D-1C3A-7A14-14FA-5C03758089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7038" y="284163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1"/>
            <a:ext cx="8229600" cy="14487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84BD4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8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7B820-4F29-AB78-2E0D-2352912927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9000">
                <a:schemeClr val="tx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41EE4A-FDB7-B84F-2E23-930DCC39B022}"/>
              </a:ext>
            </a:extLst>
          </p:cNvPr>
          <p:cNvSpPr/>
          <p:nvPr userDrawn="1"/>
        </p:nvSpPr>
        <p:spPr>
          <a:xfrm>
            <a:off x="0" y="6534150"/>
            <a:ext cx="9144000" cy="334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6" descr="A picture containing sitting, dark, computer, computer&#10;&#10;Description automatically generated">
            <a:extLst>
              <a:ext uri="{FF2B5EF4-FFF2-40B4-BE49-F238E27FC236}">
                <a16:creationId xmlns:a16="http://schemas.microsoft.com/office/drawing/2014/main" id="{052B66FA-EE84-B26E-6029-825C7282CA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-928688"/>
            <a:ext cx="6424612" cy="825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734DD4-FB18-458C-7519-7B6DD856AA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476875"/>
            <a:ext cx="17684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9726" y="2425891"/>
            <a:ext cx="3833812" cy="775855"/>
          </a:xfrm>
          <a:noFill/>
        </p:spPr>
        <p:txBody>
          <a:bodyPr anchor="b"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9726" y="3201746"/>
            <a:ext cx="3833812" cy="418909"/>
          </a:xfrm>
          <a:noFill/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40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85C715-2642-FD5A-3DE5-4D016DCF49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5113338"/>
            <a:ext cx="17684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738254" y="1729216"/>
            <a:ext cx="5667496" cy="1711463"/>
          </a:xfrm>
          <a:noFill/>
        </p:spPr>
        <p:txBody>
          <a:bodyPr anchor="b"/>
          <a:lstStyle>
            <a:lvl1pPr marL="0" indent="0" algn="ctr">
              <a:buNone/>
              <a:defRPr sz="3500">
                <a:solidFill>
                  <a:schemeClr val="tx1"/>
                </a:solidFill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738254" y="3545151"/>
            <a:ext cx="5667496" cy="418909"/>
          </a:xfrm>
          <a:noFill/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577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0838" y="452974"/>
            <a:ext cx="8453436" cy="5971079"/>
          </a:xfrm>
          <a:solidFill>
            <a:srgbClr val="E6E7E9"/>
          </a:solidFill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9726" y="2797851"/>
            <a:ext cx="3833812" cy="775855"/>
          </a:xfrm>
          <a:noFill/>
        </p:spPr>
        <p:txBody>
          <a:bodyPr anchor="b"/>
          <a:lstStyle>
            <a:lvl1pPr marL="0" indent="0">
              <a:buNone/>
              <a:defRPr sz="3500">
                <a:solidFill>
                  <a:srgbClr val="BDD8F0"/>
                </a:solidFill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9726" y="3573706"/>
            <a:ext cx="3833812" cy="418909"/>
          </a:xfrm>
          <a:noFill/>
        </p:spPr>
        <p:txBody>
          <a:bodyPr/>
          <a:lstStyle>
            <a:lvl1pPr marL="0" indent="0">
              <a:buNone/>
              <a:defRPr sz="1800">
                <a:solidFill>
                  <a:srgbClr val="BDD8F0"/>
                </a:solidFill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435B2F8-328E-7EAA-6DE2-FDD3FD927F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085886B-7505-4C49-BEEF-E4B97EC99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0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983234-477F-F86E-891F-97F3DE9189D7}"/>
              </a:ext>
            </a:extLst>
          </p:cNvPr>
          <p:cNvSpPr/>
          <p:nvPr userDrawn="1"/>
        </p:nvSpPr>
        <p:spPr>
          <a:xfrm>
            <a:off x="0" y="6261100"/>
            <a:ext cx="9144000" cy="60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4F9832-5413-65B4-4B84-F1028A3993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380163"/>
            <a:ext cx="1355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FE764-0799-3CCC-4D9C-036C1BAFA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5EF02EBD-6E84-44EF-8A08-DACD4783B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5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2"/>
            <a:ext cx="8229600" cy="14250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0063A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50203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617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4E79CFEC-EBCB-DA89-6F53-1CC2EE2B4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73813"/>
            <a:ext cx="1384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111C73-1844-EB7B-BAF7-753DE42711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61AD56A-7132-4B8E-BEA7-AAA32D120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9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A8AA71-D083-3EBF-B4CD-9D0C90161C6B}"/>
              </a:ext>
            </a:extLst>
          </p:cNvPr>
          <p:cNvSpPr/>
          <p:nvPr userDrawn="1"/>
        </p:nvSpPr>
        <p:spPr>
          <a:xfrm>
            <a:off x="0" y="687388"/>
            <a:ext cx="4721225" cy="4906962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5E68E2-471B-D3B6-F655-AF4FEA4D9F50}"/>
              </a:ext>
            </a:extLst>
          </p:cNvPr>
          <p:cNvSpPr/>
          <p:nvPr userDrawn="1"/>
        </p:nvSpPr>
        <p:spPr>
          <a:xfrm>
            <a:off x="0" y="687388"/>
            <a:ext cx="73025" cy="4906962"/>
          </a:xfrm>
          <a:prstGeom prst="rect">
            <a:avLst/>
          </a:prstGeom>
          <a:gradFill>
            <a:gsLst>
              <a:gs pos="0">
                <a:srgbClr val="1867A7"/>
              </a:gs>
              <a:gs pos="100000">
                <a:srgbClr val="01B1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728A1-8C8E-850D-F67D-B4CFC4AF6FFC}"/>
              </a:ext>
            </a:extLst>
          </p:cNvPr>
          <p:cNvSpPr/>
          <p:nvPr userDrawn="1"/>
        </p:nvSpPr>
        <p:spPr>
          <a:xfrm>
            <a:off x="0" y="6261100"/>
            <a:ext cx="9144000" cy="608013"/>
          </a:xfrm>
          <a:prstGeom prst="rect">
            <a:avLst/>
          </a:prstGeom>
          <a:solidFill>
            <a:srgbClr val="006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pic>
        <p:nvPicPr>
          <p:cNvPr id="7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495E42-64F8-00AE-ACCC-EB7C9ED124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380163"/>
            <a:ext cx="1355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60" y="1064224"/>
            <a:ext cx="4076054" cy="415354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946" y="413292"/>
            <a:ext cx="3611106" cy="5455405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446EFDC-F876-B9EF-5056-B81A31D80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3A58EF0F-E283-4CEC-A5DC-859123E763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05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22A4AE-3437-25B3-B30C-DBE7FD6F626C}"/>
              </a:ext>
            </a:extLst>
          </p:cNvPr>
          <p:cNvSpPr/>
          <p:nvPr userDrawn="1"/>
        </p:nvSpPr>
        <p:spPr>
          <a:xfrm>
            <a:off x="0" y="687388"/>
            <a:ext cx="4721225" cy="4906962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82E10-481E-1CED-A282-CA81E72A356A}"/>
              </a:ext>
            </a:extLst>
          </p:cNvPr>
          <p:cNvSpPr/>
          <p:nvPr userDrawn="1"/>
        </p:nvSpPr>
        <p:spPr>
          <a:xfrm>
            <a:off x="0" y="687388"/>
            <a:ext cx="73025" cy="4906962"/>
          </a:xfrm>
          <a:prstGeom prst="rect">
            <a:avLst/>
          </a:prstGeom>
          <a:gradFill>
            <a:gsLst>
              <a:gs pos="0">
                <a:srgbClr val="1867A7"/>
              </a:gs>
              <a:gs pos="100000">
                <a:srgbClr val="01B1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pic>
        <p:nvPicPr>
          <p:cNvPr id="6" name="Picture 4" descr="Logo&#10;&#10;Description automatically generated">
            <a:extLst>
              <a:ext uri="{FF2B5EF4-FFF2-40B4-BE49-F238E27FC236}">
                <a16:creationId xmlns:a16="http://schemas.microsoft.com/office/drawing/2014/main" id="{34DB3F3B-BF93-097E-B8CF-AD102E6B87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73813"/>
            <a:ext cx="1384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60" y="1064224"/>
            <a:ext cx="4076054" cy="415354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946" y="413292"/>
            <a:ext cx="3611106" cy="5455405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2E0FD0-597F-2CCF-103F-6C49DEEAD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3BCFF8C-D44B-4E9F-AE0B-EF2CEB44D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4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10647D-F2E1-FB7C-AEB3-BD6D38FC0C23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0BBAF-095D-F175-7A19-4CF7F482889E}"/>
              </a:ext>
            </a:extLst>
          </p:cNvPr>
          <p:cNvSpPr/>
          <p:nvPr userDrawn="1"/>
        </p:nvSpPr>
        <p:spPr>
          <a:xfrm>
            <a:off x="4562475" y="0"/>
            <a:ext cx="46038" cy="6858000"/>
          </a:xfrm>
          <a:prstGeom prst="rect">
            <a:avLst/>
          </a:prstGeom>
          <a:gradFill>
            <a:gsLst>
              <a:gs pos="0">
                <a:srgbClr val="1867A7"/>
              </a:gs>
              <a:gs pos="100000">
                <a:srgbClr val="01B1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pic>
        <p:nvPicPr>
          <p:cNvPr id="6" name="Picture 4" descr="Logo&#10;&#10;Description automatically generated">
            <a:extLst>
              <a:ext uri="{FF2B5EF4-FFF2-40B4-BE49-F238E27FC236}">
                <a16:creationId xmlns:a16="http://schemas.microsoft.com/office/drawing/2014/main" id="{1C711E8E-9627-41F3-24EF-D9B679D0C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73813"/>
            <a:ext cx="1384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61" y="413292"/>
            <a:ext cx="3704095" cy="593068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946" y="413292"/>
            <a:ext cx="3611106" cy="5629703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F01A7F-D12B-0A2F-E202-CA0BE821E4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902054A-91AE-41D5-8505-8121E77E3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92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AC14B-ACD9-596E-55E7-22B67BE7B661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gradFill>
            <a:gsLst>
              <a:gs pos="0">
                <a:srgbClr val="1188BD"/>
              </a:gs>
              <a:gs pos="88000">
                <a:srgbClr val="016E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18AE47D0-0EBD-71D2-ED4E-1332D81BC3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73813"/>
            <a:ext cx="1384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61" y="413292"/>
            <a:ext cx="3704095" cy="593068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946" y="413288"/>
            <a:ext cx="3611106" cy="5619764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21F94-46C0-AF6E-9833-C0DDCD1C7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0ABE0E3A-5298-478A-8ED9-E2CE01FD9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8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9F4BBA-642B-6F99-84DD-81FF6328B48B}"/>
              </a:ext>
            </a:extLst>
          </p:cNvPr>
          <p:cNvSpPr/>
          <p:nvPr userDrawn="1"/>
        </p:nvSpPr>
        <p:spPr>
          <a:xfrm>
            <a:off x="0" y="0"/>
            <a:ext cx="3421063" cy="6858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2D645-F5EF-DE2C-9236-A56AC3B3D89D}"/>
              </a:ext>
            </a:extLst>
          </p:cNvPr>
          <p:cNvSpPr/>
          <p:nvPr userDrawn="1"/>
        </p:nvSpPr>
        <p:spPr>
          <a:xfrm>
            <a:off x="3398838" y="0"/>
            <a:ext cx="46037" cy="6858000"/>
          </a:xfrm>
          <a:prstGeom prst="rect">
            <a:avLst/>
          </a:prstGeom>
          <a:gradFill>
            <a:gsLst>
              <a:gs pos="0">
                <a:srgbClr val="1867A7"/>
              </a:gs>
              <a:gs pos="100000">
                <a:srgbClr val="01B1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pic>
        <p:nvPicPr>
          <p:cNvPr id="6" name="Picture 4" descr="Logo&#10;&#10;Description automatically generated">
            <a:extLst>
              <a:ext uri="{FF2B5EF4-FFF2-40B4-BE49-F238E27FC236}">
                <a16:creationId xmlns:a16="http://schemas.microsoft.com/office/drawing/2014/main" id="{F10DC6EE-F458-1C8D-1A37-74D8789F0A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73813"/>
            <a:ext cx="1384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61" y="413292"/>
            <a:ext cx="2758341" cy="593068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651" y="413292"/>
            <a:ext cx="5006401" cy="5629703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B91ECC-46BA-DDD3-DB19-E28070A14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4295F73-9948-4E97-AF5F-26E1930E0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3595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F30194-E8F3-F32A-D642-FD7ABB2C1855}"/>
              </a:ext>
            </a:extLst>
          </p:cNvPr>
          <p:cNvSpPr/>
          <p:nvPr userDrawn="1"/>
        </p:nvSpPr>
        <p:spPr>
          <a:xfrm>
            <a:off x="0" y="0"/>
            <a:ext cx="3421063" cy="6858000"/>
          </a:xfrm>
          <a:prstGeom prst="rect">
            <a:avLst/>
          </a:prstGeom>
          <a:gradFill>
            <a:gsLst>
              <a:gs pos="0">
                <a:srgbClr val="1188BD"/>
              </a:gs>
              <a:gs pos="88000">
                <a:srgbClr val="016E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F6682D76-24B4-2091-DC51-CADBDC8A52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73813"/>
            <a:ext cx="1384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672651" y="413292"/>
            <a:ext cx="5006401" cy="5629703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61" y="413292"/>
            <a:ext cx="2731297" cy="593068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52E9BB-51CE-0E0D-8AC4-2A07F4A0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4844BEBA-1DB2-43B8-B7C8-C1F397842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82572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2E33E2-469F-9EAD-B904-3ADA1EFED12D}"/>
              </a:ext>
            </a:extLst>
          </p:cNvPr>
          <p:cNvSpPr/>
          <p:nvPr userDrawn="1"/>
        </p:nvSpPr>
        <p:spPr>
          <a:xfrm>
            <a:off x="0" y="6261100"/>
            <a:ext cx="9144000" cy="608013"/>
          </a:xfrm>
          <a:prstGeom prst="rect">
            <a:avLst/>
          </a:prstGeom>
          <a:solidFill>
            <a:srgbClr val="006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pic>
        <p:nvPicPr>
          <p:cNvPr id="3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826BF-D51A-49E2-CCC0-0F3876685A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380163"/>
            <a:ext cx="1355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30E187-591E-83F8-A300-0AA3BC87F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9601AF47-E7F8-4578-AC03-CBC1BB7DC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59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&#10;&#10;Description automatically generated">
            <a:extLst>
              <a:ext uri="{FF2B5EF4-FFF2-40B4-BE49-F238E27FC236}">
                <a16:creationId xmlns:a16="http://schemas.microsoft.com/office/drawing/2014/main" id="{75AF670A-B869-F5B7-9157-16E527ACC7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73813"/>
            <a:ext cx="1384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4CF7ED6-7CBB-87B3-7ADB-FAD7926BD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F36184C-FDC4-46FA-9ADF-A01F735BA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56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Quote">
    <p:bg>
      <p:bgPr>
        <a:gradFill rotWithShape="0">
          <a:gsLst>
            <a:gs pos="0">
              <a:srgbClr val="1188BD"/>
            </a:gs>
            <a:gs pos="88000">
              <a:srgbClr val="016EB7"/>
            </a:gs>
            <a:gs pos="100000">
              <a:srgbClr val="016EB7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1CCA9-DAFC-5C2B-04A9-1542F95EE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380163"/>
            <a:ext cx="1355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07" y="495949"/>
            <a:ext cx="8121496" cy="5681831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6DECE4-4ED5-CAB7-6106-9A7205B09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007DF45A-3A13-4B73-A4B4-21E385037C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-1"/>
            <a:ext cx="8229600" cy="143691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0063A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3" y="1815256"/>
            <a:ext cx="5105289" cy="50427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94950" y="1864509"/>
            <a:ext cx="3349050" cy="4341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739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1"/>
            <a:ext cx="8229600" cy="14487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8060A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38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1"/>
            <a:ext cx="8229600" cy="14487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8493C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48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2"/>
            <a:ext cx="8229600" cy="14250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1499D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42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1"/>
            <a:ext cx="8229600" cy="14369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00B08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02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1"/>
            <a:ext cx="8229600" cy="14369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E8732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23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Conten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0" y="1"/>
            <a:ext cx="8229600" cy="14487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00B08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0" y="1837635"/>
            <a:ext cx="8229600" cy="417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272727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solidFill>
                  <a:srgbClr val="272727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272727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solidFill>
                  <a:srgbClr val="272727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200">
                <a:solidFill>
                  <a:srgbClr val="2727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81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1390" r:id="rId1"/>
    <p:sldLayoutId id="2147491388" r:id="rId2"/>
    <p:sldLayoutId id="2147491389" r:id="rId3"/>
    <p:sldLayoutId id="2147491391" r:id="rId4"/>
    <p:sldLayoutId id="2147491392" r:id="rId5"/>
    <p:sldLayoutId id="2147491393" r:id="rId6"/>
    <p:sldLayoutId id="2147491394" r:id="rId7"/>
    <p:sldLayoutId id="2147491395" r:id="rId8"/>
    <p:sldLayoutId id="2147491396" r:id="rId9"/>
    <p:sldLayoutId id="2147491397" r:id="rId10"/>
    <p:sldLayoutId id="2147491398" r:id="rId11"/>
    <p:sldLayoutId id="2147491399" r:id="rId12"/>
    <p:sldLayoutId id="2147491400" r:id="rId13"/>
    <p:sldLayoutId id="2147491401" r:id="rId14"/>
    <p:sldLayoutId id="2147491402" r:id="rId15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817877-9B54-B32C-BB85-E9E7D85F45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188" y="395288"/>
            <a:ext cx="82661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4A4FD1-EF85-9700-9D5C-A2EA100718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7188" y="1287463"/>
            <a:ext cx="8266112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C13BC2-32D3-0F9F-0BA2-F5A8D1D2F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38" y="6462713"/>
            <a:ext cx="128587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DBA6F3-BF2C-471C-826A-6D3A9DDDA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03" r:id="rId1"/>
    <p:sldLayoutId id="2147491404" r:id="rId2"/>
    <p:sldLayoutId id="2147491405" r:id="rId3"/>
    <p:sldLayoutId id="2147491406" r:id="rId4"/>
    <p:sldLayoutId id="2147491407" r:id="rId5"/>
    <p:sldLayoutId id="2147491408" r:id="rId6"/>
    <p:sldLayoutId id="2147491409" r:id="rId7"/>
    <p:sldLayoutId id="2147491410" r:id="rId8"/>
    <p:sldLayoutId id="2147491411" r:id="rId9"/>
    <p:sldLayoutId id="2147491412" r:id="rId10"/>
    <p:sldLayoutId id="2147491413" r:id="rId11"/>
    <p:sldLayoutId id="2147491414" r:id="rId12"/>
    <p:sldLayoutId id="2147491415" r:id="rId13"/>
    <p:sldLayoutId id="2147491416" r:id="rId14"/>
  </p:sldLayoutIdLst>
  <p:hf hdr="0" ftr="0" dt="0"/>
  <p:txStyles>
    <p:titleStyle>
      <a:lvl1pPr algn="l" defTabSz="682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0263A7"/>
          </a:solidFill>
          <a:latin typeface="+mj-lt"/>
          <a:ea typeface="+mj-ea"/>
          <a:cs typeface="+mj-cs"/>
        </a:defRPr>
      </a:lvl1pPr>
      <a:lvl2pPr algn="l" defTabSz="682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263A7"/>
          </a:solidFill>
          <a:latin typeface="Arial" charset="0"/>
        </a:defRPr>
      </a:lvl2pPr>
      <a:lvl3pPr algn="l" defTabSz="682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263A7"/>
          </a:solidFill>
          <a:latin typeface="Arial" charset="0"/>
        </a:defRPr>
      </a:lvl3pPr>
      <a:lvl4pPr algn="l" defTabSz="682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263A7"/>
          </a:solidFill>
          <a:latin typeface="Arial" charset="0"/>
        </a:defRPr>
      </a:lvl4pPr>
      <a:lvl5pPr algn="l" defTabSz="682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263A7"/>
          </a:solidFill>
          <a:latin typeface="Arial" charset="0"/>
        </a:defRPr>
      </a:lvl5pPr>
      <a:lvl6pPr marL="342892" algn="l" defTabSz="68459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263A7"/>
          </a:solidFill>
          <a:latin typeface="Arial" charset="0"/>
        </a:defRPr>
      </a:lvl6pPr>
      <a:lvl7pPr marL="685783" algn="l" defTabSz="68459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263A7"/>
          </a:solidFill>
          <a:latin typeface="Arial" charset="0"/>
        </a:defRPr>
      </a:lvl7pPr>
      <a:lvl8pPr marL="1028675" algn="l" defTabSz="68459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263A7"/>
          </a:solidFill>
          <a:latin typeface="Arial" charset="0"/>
        </a:defRPr>
      </a:lvl8pPr>
      <a:lvl9pPr marL="1371566" algn="l" defTabSz="68459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263A7"/>
          </a:solidFill>
          <a:latin typeface="Arial" charset="0"/>
        </a:defRPr>
      </a:lvl9pPr>
    </p:titleStyle>
    <p:bodyStyle>
      <a:lvl1pPr marL="168275" indent="-168275" algn="l" defTabSz="682625" rtl="0" eaLnBrk="0" fontAlgn="base" hangingPunct="0"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181717"/>
          </a:solidFill>
          <a:latin typeface="+mn-lt"/>
          <a:ea typeface="+mn-ea"/>
          <a:cs typeface="+mn-cs"/>
        </a:defRPr>
      </a:lvl1pPr>
      <a:lvl2pPr marL="511175" indent="-168275" algn="l" defTabSz="682625" rtl="0" eaLnBrk="0" fontAlgn="base" hangingPunct="0"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181717"/>
          </a:solidFill>
          <a:latin typeface="+mn-lt"/>
          <a:ea typeface="+mn-ea"/>
          <a:cs typeface="+mn-cs"/>
        </a:defRPr>
      </a:lvl2pPr>
      <a:lvl3pPr marL="854075" indent="-168275" algn="l" defTabSz="682625" rtl="0" eaLnBrk="0" fontAlgn="base" hangingPunct="0"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81717"/>
          </a:solidFill>
          <a:latin typeface="+mn-lt"/>
          <a:ea typeface="+mn-ea"/>
          <a:cs typeface="+mn-cs"/>
        </a:defRPr>
      </a:lvl3pPr>
      <a:lvl4pPr marL="1196975" indent="-168275" algn="l" defTabSz="682625" rtl="0" eaLnBrk="0" fontAlgn="base" hangingPunct="0"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181717"/>
          </a:solidFill>
          <a:latin typeface="+mn-lt"/>
          <a:ea typeface="+mn-ea"/>
          <a:cs typeface="+mn-cs"/>
        </a:defRPr>
      </a:lvl4pPr>
      <a:lvl5pPr marL="1539875" indent="-168275" algn="l" defTabSz="682625" rtl="0" eaLnBrk="0" fontAlgn="base" hangingPunct="0"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181717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tualofomaha.com/eo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jpg"/><Relationship Id="rId4" Type="http://schemas.openxmlformats.org/officeDocument/2006/relationships/hyperlink" Target="mailto:Pamela.Eisenberg@mutualofomah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>
            <a:extLst>
              <a:ext uri="{FF2B5EF4-FFF2-40B4-BE49-F238E27FC236}">
                <a16:creationId xmlns:a16="http://schemas.microsoft.com/office/drawing/2014/main" id="{12D0F33E-E433-C348-34C7-DFE7D3B044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6063" y="3413051"/>
            <a:ext cx="6218237" cy="1914322"/>
          </a:xfrm>
        </p:spPr>
        <p:txBody>
          <a:bodyPr/>
          <a:lstStyle/>
          <a:p>
            <a:endParaRPr lang="en-US" altLang="en-US" sz="2000" dirty="0"/>
          </a:p>
          <a:p>
            <a:r>
              <a:rPr lang="en-US" altLang="en-US" sz="2000" dirty="0"/>
              <a:t>*Voluntary Critical Illness Insurance</a:t>
            </a:r>
          </a:p>
          <a:p>
            <a:r>
              <a:rPr lang="en-US" altLang="en-US" sz="2000" dirty="0"/>
              <a:t>*Voluntary Accident Insurance</a:t>
            </a:r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24579" name="Text Placeholder 3">
            <a:extLst>
              <a:ext uri="{FF2B5EF4-FFF2-40B4-BE49-F238E27FC236}">
                <a16:creationId xmlns:a16="http://schemas.microsoft.com/office/drawing/2014/main" id="{67F32DAE-BF1B-1327-1E19-94CE78B65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8163" y="5781675"/>
            <a:ext cx="5527675" cy="523709"/>
          </a:xfrm>
        </p:spPr>
        <p:txBody>
          <a:bodyPr/>
          <a:lstStyle/>
          <a:p>
            <a:r>
              <a:rPr lang="en-US" altLang="en-US" dirty="0"/>
              <a:t>*New Election Options- Effective 1/1/2024      </a:t>
            </a:r>
          </a:p>
          <a:p>
            <a:r>
              <a:rPr lang="en-US" altLang="en-US" dirty="0"/>
              <a:t> 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A0BEB30-5B8A-07B2-2B79-E1648BC546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07371-BEC3-020C-158A-8496C89AF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2" y="1836875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2714D6-27BA-AC7B-AE61-B7958C8F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1338263"/>
            <a:ext cx="17668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839E23D-DB08-F86A-2CB4-476FA101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104900"/>
            <a:ext cx="3316287" cy="781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"/>
              </a:spcBef>
              <a:spcAft>
                <a:spcPct val="30000"/>
              </a:spcAft>
              <a:defRPr/>
            </a:pPr>
            <a:r>
              <a:rPr lang="en-US" altLang="en-US" sz="1050" b="1" dirty="0">
                <a:latin typeface="Arial" panose="020B0604020202020204" pitchFamily="34" charset="0"/>
              </a:rPr>
              <a:t>Underwritten by:</a:t>
            </a:r>
          </a:p>
          <a:p>
            <a:pPr eaLnBrk="1" hangingPunct="1">
              <a:lnSpc>
                <a:spcPct val="65000"/>
              </a:lnSpc>
              <a:spcBef>
                <a:spcPct val="10000"/>
              </a:spcBef>
              <a:spcAft>
                <a:spcPct val="30000"/>
              </a:spcAft>
              <a:defRPr/>
            </a:pPr>
            <a:endParaRPr lang="en-US" altLang="en-US" sz="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65000"/>
              </a:lnSpc>
              <a:spcBef>
                <a:spcPct val="10000"/>
              </a:spcBef>
              <a:spcAft>
                <a:spcPct val="30000"/>
              </a:spcAft>
              <a:defRPr/>
            </a:pPr>
            <a:r>
              <a:rPr lang="en-US" altLang="en-US" sz="900" b="1" dirty="0">
                <a:latin typeface="Arial" panose="020B0604020202020204" pitchFamily="34" charset="0"/>
              </a:rPr>
              <a:t>Mutual of Omaha Insurance Company</a:t>
            </a:r>
          </a:p>
          <a:p>
            <a:pPr eaLnBrk="1" hangingPunct="1">
              <a:lnSpc>
                <a:spcPct val="65000"/>
              </a:lnSpc>
              <a:spcBef>
                <a:spcPct val="10000"/>
              </a:spcBef>
              <a:spcAft>
                <a:spcPct val="30000"/>
              </a:spcAft>
              <a:defRPr/>
            </a:pPr>
            <a:r>
              <a:rPr lang="en-US" altLang="en-US" sz="900" b="1" dirty="0">
                <a:latin typeface="Arial" panose="020B0604020202020204" pitchFamily="34" charset="0"/>
              </a:rPr>
              <a:t>United of Omaha Life Insurance Company</a:t>
            </a:r>
          </a:p>
          <a:p>
            <a:pPr eaLnBrk="1" hangingPunct="1">
              <a:lnSpc>
                <a:spcPct val="65000"/>
              </a:lnSpc>
              <a:spcBef>
                <a:spcPct val="10000"/>
              </a:spcBef>
              <a:spcAft>
                <a:spcPct val="30000"/>
              </a:spcAft>
              <a:defRPr/>
            </a:pPr>
            <a:r>
              <a:rPr lang="en-US" altLang="en-US" sz="900" dirty="0">
                <a:latin typeface="Arial" panose="020B0604020202020204" pitchFamily="34" charset="0"/>
              </a:rPr>
              <a:t>3300 Mutual of Omaha Plaza</a:t>
            </a:r>
          </a:p>
          <a:p>
            <a:pPr eaLnBrk="1" hangingPunct="1">
              <a:lnSpc>
                <a:spcPct val="65000"/>
              </a:lnSpc>
              <a:spcBef>
                <a:spcPct val="10000"/>
              </a:spcBef>
              <a:spcAft>
                <a:spcPct val="30000"/>
              </a:spcAft>
              <a:defRPr/>
            </a:pPr>
            <a:r>
              <a:rPr lang="en-US" altLang="en-US" sz="900" dirty="0">
                <a:latin typeface="Arial" panose="020B0604020202020204" pitchFamily="34" charset="0"/>
              </a:rPr>
              <a:t>Omaha, NE  68175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2F5C69-A28E-89DC-142C-9756788156F3}"/>
              </a:ext>
            </a:extLst>
          </p:cNvPr>
          <p:cNvSpPr txBox="1">
            <a:spLocks/>
          </p:cNvSpPr>
          <p:nvPr/>
        </p:nvSpPr>
        <p:spPr bwMode="auto">
          <a:xfrm>
            <a:off x="287338" y="2157413"/>
            <a:ext cx="8431212" cy="4132262"/>
          </a:xfrm>
          <a:prstGeom prst="rect">
            <a:avLst/>
          </a:prstGeom>
        </p:spPr>
        <p:txBody>
          <a:bodyPr lIns="68580" tIns="34290" rIns="68580" bIns="34290">
            <a:normAutofit fontScale="32500" lnSpcReduction="20000"/>
          </a:bodyPr>
          <a:lstStyle>
            <a:lvl1pPr marL="225425" indent="-225425" algn="l" defTabSz="911225" rtl="0" eaLnBrk="1" fontAlgn="base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181717"/>
                </a:solidFill>
                <a:latin typeface="+mn-lt"/>
                <a:ea typeface="+mn-ea"/>
                <a:cs typeface="+mn-cs"/>
              </a:defRPr>
            </a:lvl1pPr>
            <a:lvl2pPr marL="682625" indent="-225425" algn="l" defTabSz="911225" rtl="0" eaLnBrk="1" fontAlgn="base" hangingPunct="1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81717"/>
                </a:solidFill>
                <a:latin typeface="+mn-lt"/>
                <a:ea typeface="+mn-ea"/>
                <a:cs typeface="+mn-cs"/>
              </a:defRPr>
            </a:lvl2pPr>
            <a:lvl3pPr marL="1139825" indent="-225425" algn="l" defTabSz="911225" rtl="0" eaLnBrk="1" fontAlgn="base" hangingPunct="1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81717"/>
                </a:solidFill>
                <a:latin typeface="+mn-lt"/>
                <a:ea typeface="+mn-ea"/>
                <a:cs typeface="+mn-cs"/>
              </a:defRPr>
            </a:lvl3pPr>
            <a:lvl4pPr marL="1597025" indent="-225425" algn="l" defTabSz="911225" rtl="0" eaLnBrk="1" fontAlgn="base" hangingPunct="1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81717"/>
                </a:solidFill>
                <a:latin typeface="+mn-lt"/>
                <a:ea typeface="+mn-ea"/>
                <a:cs typeface="+mn-cs"/>
              </a:defRPr>
            </a:lvl4pPr>
            <a:lvl5pPr marL="2054225" indent="-225425" algn="l" defTabSz="911225" rtl="0" eaLnBrk="1" fontAlgn="base" hangingPunct="1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81717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550" dirty="0">
                <a:solidFill>
                  <a:schemeClr val="tx1"/>
                </a:solidFill>
                <a:cs typeface="Arial" pitchFamily="34" charset="0"/>
              </a:rPr>
              <a:t>Accident insurance underwritten by United of Omaha Life Insurance Company, 3300 Mutual of Omaha Plaza, Omaha, NE 68175. Policy form number 7000GM-U-EZ 2010 or state equivalent (7000GM-U-EZ 2010 NC). United of Omaha Life Insurance Company is licensed nationwide, except in New York.</a:t>
            </a:r>
          </a:p>
          <a:p>
            <a:pPr>
              <a:buFont typeface="Arial" charset="0"/>
              <a:buChar char="•"/>
              <a:defRPr/>
            </a:pPr>
            <a:endParaRPr lang="en-US" sz="2550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550" dirty="0">
                <a:solidFill>
                  <a:schemeClr val="tx1"/>
                </a:solidFill>
                <a:cs typeface="Arial" pitchFamily="34" charset="0"/>
              </a:rPr>
              <a:t>Critical illness insurance underwritten by United of Omaha Life Insurance Company, 3300 Mutual of Omaha Plaza, Omaha, NE 68175. Policy form number 7000GM-U-EZ 2010 or state equivalent (7000GM-U-EZ 2010 NC). United of Omaha Life Insurance Company is licensed nationwide, except in New York.</a:t>
            </a:r>
          </a:p>
          <a:p>
            <a:pPr>
              <a:buFont typeface="Arial" charset="0"/>
              <a:buChar char="•"/>
              <a:defRPr/>
            </a:pPr>
            <a:endParaRPr lang="en-US" sz="2550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550" dirty="0">
                <a:solidFill>
                  <a:schemeClr val="tx1"/>
                </a:solidFill>
                <a:cs typeface="Arial" pitchFamily="34" charset="0"/>
              </a:rPr>
              <a:t>Disability income insurance underwritten by United of Omaha Life Insurance Company, 3300 Mutual of Omaha Plaza, Omaha, NE 68175. Policy form number: 7000GM-U-EZ 2010 or state equivalent (7000GM-U-EZ 2010 NC ). United of Omaha Life Insurance Company is licensed nationwide, except in New York.</a:t>
            </a:r>
          </a:p>
          <a:p>
            <a:pPr>
              <a:buFont typeface="Arial" charset="0"/>
              <a:buChar char="•"/>
              <a:defRPr/>
            </a:pPr>
            <a:endParaRPr lang="en-US" sz="2550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550" dirty="0">
                <a:solidFill>
                  <a:schemeClr val="tx1"/>
                </a:solidFill>
                <a:cs typeface="Arial" pitchFamily="34" charset="0"/>
              </a:rPr>
              <a:t>Life insurance is underwritten by United of Omaha Life Insurance Company, 3300 Mutual of Omaha Plaza, Omaha, NE  68175.  Policy form number 7000GM-U-EZ 2010 or state equivalent (7000GM-U-EZ 2010 NC). United of Omaha Life Insurance Company is licensed nationwide, except in New York.</a:t>
            </a:r>
          </a:p>
          <a:p>
            <a:pPr>
              <a:buFont typeface="Arial" charset="0"/>
              <a:buChar char="•"/>
              <a:defRPr/>
            </a:pPr>
            <a:endParaRPr lang="en-US" sz="2550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550" dirty="0">
                <a:solidFill>
                  <a:schemeClr val="tx1"/>
                </a:solidFill>
                <a:cs typeface="Arial" pitchFamily="34" charset="0"/>
              </a:rPr>
              <a:t>Dental insurance is underwritten by United of Omaha Life Insurance Company, 3300 Mutual of Omaha Plaza, Omaha, NE  68175.  Policy form number 7000GM-U-EZ 2010  or state equivalent (In NC: 7000GM-U-EZ 2010 NC). United of Omaha Life Insurance Company is licensed nationwide except in New York.</a:t>
            </a:r>
          </a:p>
          <a:p>
            <a:pPr>
              <a:buFont typeface="Arial" charset="0"/>
              <a:buChar char="•"/>
              <a:defRPr/>
            </a:pPr>
            <a:endParaRPr lang="en-US" sz="2550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550" dirty="0">
                <a:solidFill>
                  <a:schemeClr val="tx1"/>
                </a:solidFill>
                <a:cs typeface="Arial" pitchFamily="34" charset="0"/>
              </a:rPr>
              <a:t>Accidental Death and Dismemberment (AD&amp;D) insurance is underwritten by Mutual of Omaha Insurance Company, 3300 Mutual of Omaha Plaza, Omaha, NE 68175. Policy form number 7000GM-M-EZ 2010. Mutual of Omaha Insurance Company is licensed nationwide.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550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50" dirty="0">
                <a:solidFill>
                  <a:schemeClr val="tx1"/>
                </a:solidFill>
                <a:cs typeface="Arial" pitchFamily="34" charset="0"/>
              </a:rPr>
              <a:t>Some exclusions, limitations and reductions may apply.  Please contact Mutual of Omaha and/or United of Omaha for specific product details and policy provisions.</a:t>
            </a:r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50" dirty="0">
                <a:solidFill>
                  <a:schemeClr val="tx1"/>
                </a:solidFill>
                <a:cs typeface="Arial" pitchFamily="34" charset="0"/>
              </a:rPr>
              <a:t>Each company is responsible for its own contractual and financial obligations.</a:t>
            </a:r>
            <a:endParaRPr lang="en-US" altLang="en-US" sz="2100" dirty="0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93150D56-EC31-A9F3-E495-31B35A0D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0"/>
            <a:ext cx="8153400" cy="1460500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Voluntary Specified Disease/ Critical Illness Insurance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06422-FAB2-E7A1-CA4A-BAB7FD4C9168}"/>
              </a:ext>
            </a:extLst>
          </p:cNvPr>
          <p:cNvSpPr txBox="1"/>
          <p:nvPr/>
        </p:nvSpPr>
        <p:spPr>
          <a:xfrm>
            <a:off x="449262" y="826936"/>
            <a:ext cx="8273319" cy="5341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 lump-sum cash benefit upon diagnosis of a critical illness such as: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attack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artery bypass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 failure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Respiratory Distress Syndrome (ARDS)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 Issue in $10,000 increments to $30,000 for Employee and Spouse.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   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id="{04D8076A-F3BF-7ADD-EB89-98720A6B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885157"/>
            <a:ext cx="1598612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53F9157-213F-E06A-9D79-EB34DEF6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0"/>
            <a:ext cx="8229600" cy="1460500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Voluntary Critical Illness Coverage Amounts</a:t>
            </a:r>
            <a:br>
              <a:rPr lang="en-US" altLang="en-US" dirty="0">
                <a:cs typeface="Arial" panose="020B0604020202020204" pitchFamily="34" charset="0"/>
              </a:rPr>
            </a:b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srgbClr val="2B669B"/>
                </a:solidFill>
              </a:rPr>
              <a:t>Coverage is available  with</a:t>
            </a:r>
            <a:r>
              <a:rPr lang="en-US" altLang="en-US" sz="1600" b="1" dirty="0">
                <a:solidFill>
                  <a:srgbClr val="2B669B"/>
                </a:solidFill>
              </a:rPr>
              <a:t>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HEALTH QUESTIONS or PHYSICAL EXAMS</a:t>
            </a:r>
            <a:r>
              <a:rPr lang="en-US" altLang="en-US" sz="1600" b="1" dirty="0">
                <a:solidFill>
                  <a:srgbClr val="2B669B"/>
                </a:solidFill>
              </a:rPr>
              <a:t>, </a:t>
            </a:r>
            <a:r>
              <a:rPr lang="en-US" altLang="en-US" sz="1600" dirty="0">
                <a:solidFill>
                  <a:srgbClr val="2B669B"/>
                </a:solidFill>
              </a:rPr>
              <a:t>up to the Guaranteed Issue Amount during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open enrollment only</a:t>
            </a:r>
            <a:br>
              <a:rPr lang="en-US" altLang="en-US" sz="2000" dirty="0">
                <a:solidFill>
                  <a:srgbClr val="272727"/>
                </a:solidFill>
                <a:latin typeface="Arial" panose="020B0604020202020204" pitchFamily="34" charset="0"/>
              </a:rPr>
            </a:br>
            <a:endParaRPr lang="en-US" altLang="en-US" sz="1600" dirty="0"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1CAF00-C708-0FA1-11A2-EB787BA61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41107"/>
              </p:ext>
            </p:extLst>
          </p:nvPr>
        </p:nvGraphicFramePr>
        <p:xfrm>
          <a:off x="493713" y="1606164"/>
          <a:ext cx="8156574" cy="3530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9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314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 Guidelines</a:t>
                      </a:r>
                    </a:p>
                  </a:txBody>
                  <a:tcPr marL="91424" marR="9142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</a:txBody>
                  <a:tcPr marL="91424" marR="9142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</a:p>
                  </a:txBody>
                  <a:tcPr marL="91424" marR="9142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Guarantee Issue</a:t>
                      </a:r>
                    </a:p>
                  </a:txBody>
                  <a:tcPr marL="91424" marR="91424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6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You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 in $10,000 Increments</a:t>
                      </a:r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$10,000</a:t>
                      </a:r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$30,000</a:t>
                      </a:r>
                    </a:p>
                  </a:txBody>
                  <a:tcPr marL="91424" marR="914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42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Spouse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 in $10,000 Increments</a:t>
                      </a:r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$10,000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employee’s CI Principal Sum, up to $50,000</a:t>
                      </a:r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$30,000</a:t>
                      </a:r>
                    </a:p>
                  </a:txBody>
                  <a:tcPr marL="91424" marR="914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1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Child(ren)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*benefit for each child</a:t>
                      </a:r>
                    </a:p>
                  </a:txBody>
                  <a:tcPr marL="91424" marR="914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of Employee’s CI Principal Sum, up to $10,000</a:t>
                      </a:r>
                    </a:p>
                  </a:txBody>
                  <a:tcPr marL="91424" marR="91424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50% of employee’s benefit,</a:t>
                      </a:r>
                      <a:r>
                        <a:rPr lang="en-US" sz="1400" baseline="0" dirty="0"/>
                        <a:t> up to $50,000</a:t>
                      </a:r>
                      <a:endParaRPr lang="en-US" sz="1400" dirty="0"/>
                    </a:p>
                  </a:txBody>
                  <a:tcPr marL="91442" marR="91442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cost for coverage</a:t>
                      </a:r>
                    </a:p>
                  </a:txBody>
                  <a:tcPr marL="91424" marR="914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3C0D0FD-6C21-8357-EBA6-2ACE4053251D}"/>
              </a:ext>
            </a:extLst>
          </p:cNvPr>
          <p:cNvSpPr txBox="1"/>
          <p:nvPr/>
        </p:nvSpPr>
        <p:spPr>
          <a:xfrm>
            <a:off x="437322" y="5263763"/>
            <a:ext cx="837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>
                <a:cs typeface="Arial" pitchFamily="34" charset="0"/>
              </a:rPr>
              <a:t>Pre-existing condition limitation </a:t>
            </a:r>
            <a:r>
              <a:rPr lang="en-US" altLang="en-US">
                <a:cs typeface="Arial" pitchFamily="34" charset="0"/>
              </a:rPr>
              <a:t>- any condition you receive medical attention for in the 12 months prior to your effective date of coverage that results in a claim during the first 12 months of coverage, would not be payable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B04E75D8-8731-25EE-171C-960169E1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0"/>
            <a:ext cx="8229600" cy="1460500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Critical Illness Benefit Categories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96B625-CD20-31EE-0FFB-3A6AE597D9BD}"/>
              </a:ext>
            </a:extLst>
          </p:cNvPr>
          <p:cNvGraphicFramePr>
            <a:graphicFrameLocks noGrp="1"/>
          </p:cNvGraphicFramePr>
          <p:nvPr/>
        </p:nvGraphicFramePr>
        <p:xfrm>
          <a:off x="379413" y="1624013"/>
          <a:ext cx="8445500" cy="392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3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Benefit Category</a:t>
                      </a:r>
                    </a:p>
                  </a:txBody>
                  <a:tcPr marL="91445" marR="91445" marT="45735" marB="45735">
                    <a:solidFill>
                      <a:srgbClr val="8060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Condition</a:t>
                      </a:r>
                    </a:p>
                  </a:txBody>
                  <a:tcPr marL="91445" marR="91445" marT="45735" marB="45735">
                    <a:solidFill>
                      <a:srgbClr val="8060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% of CI Principal</a:t>
                      </a:r>
                      <a:r>
                        <a:rPr lang="en-US" sz="1400" baseline="0" dirty="0"/>
                        <a:t> Sum</a:t>
                      </a:r>
                      <a:endParaRPr lang="en-US" sz="1400" dirty="0"/>
                    </a:p>
                  </a:txBody>
                  <a:tcPr marL="91445" marR="91445" marT="45735" marB="45735">
                    <a:solidFill>
                      <a:srgbClr val="80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613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Heart/Circulatory/Motor Function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Heart Attack, Heart Transplant, Stroke, ALS(Lou</a:t>
                      </a:r>
                      <a:r>
                        <a:rPr lang="en-US" sz="1200" baseline="0" dirty="0"/>
                        <a:t> Gehrig’s), Advanced Alzheimer’s, Advance Parkinson’s</a:t>
                      </a:r>
                    </a:p>
                    <a:p>
                      <a:pPr algn="l"/>
                      <a:endParaRPr lang="en-US" sz="1200" baseline="0" dirty="0"/>
                    </a:p>
                    <a:p>
                      <a:pPr algn="l"/>
                      <a:r>
                        <a:rPr lang="en-US" sz="1200" baseline="0" dirty="0"/>
                        <a:t>Heart Valve Surgery, Coronary Artery Bypass, Aortic Surgery</a:t>
                      </a:r>
                      <a:endParaRPr lang="en-US" sz="1200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100%</a:t>
                      </a:r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r>
                        <a:rPr lang="en-US" sz="1200" dirty="0"/>
                        <a:t>25%</a:t>
                      </a:r>
                    </a:p>
                  </a:txBody>
                  <a:tcPr marL="91445" marR="91445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23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Organs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Major Organ Transplant/Placement on UNOS List, End-Stage renal Failure</a:t>
                      </a:r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r>
                        <a:rPr lang="en-US" sz="1200" dirty="0"/>
                        <a:t>Acute Respiratory Distress Syndrome (ARDS)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100%</a:t>
                      </a:r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r>
                        <a:rPr lang="en-US" sz="1200" dirty="0"/>
                        <a:t>25%</a:t>
                      </a:r>
                    </a:p>
                  </a:txBody>
                  <a:tcPr marL="91445" marR="91445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96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Childhood/Developmental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Cerebral Palsy,</a:t>
                      </a:r>
                      <a:r>
                        <a:rPr lang="en-US" sz="1200" baseline="0" dirty="0"/>
                        <a:t> Structural Congenital Defects, Genetic Disorders, Congenital Metabolic Disorders, Type 1 Diabetes</a:t>
                      </a:r>
                      <a:endParaRPr lang="en-US" sz="1200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100%</a:t>
                      </a:r>
                    </a:p>
                  </a:txBody>
                  <a:tcPr marL="91445" marR="91445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179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Cancer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Cancer</a:t>
                      </a:r>
                      <a:r>
                        <a:rPr lang="en-US" sz="1200" baseline="0" dirty="0"/>
                        <a:t> (Invasive)</a:t>
                      </a:r>
                    </a:p>
                    <a:p>
                      <a:pPr algn="l"/>
                      <a:endParaRPr lang="en-US" sz="1200" baseline="0" dirty="0"/>
                    </a:p>
                    <a:p>
                      <a:pPr algn="l"/>
                      <a:r>
                        <a:rPr lang="en-US" sz="1200" baseline="0" dirty="0"/>
                        <a:t>Bone Marrow Transplant</a:t>
                      </a:r>
                    </a:p>
                    <a:p>
                      <a:pPr algn="l"/>
                      <a:endParaRPr lang="en-US" sz="1200" baseline="0" dirty="0"/>
                    </a:p>
                    <a:p>
                      <a:pPr algn="l"/>
                      <a:r>
                        <a:rPr lang="en-US" sz="1200" baseline="0" dirty="0"/>
                        <a:t>Carcinoma in Situ, Benign Brain Tumor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100%</a:t>
                      </a:r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r>
                        <a:rPr lang="en-US" sz="1200" dirty="0"/>
                        <a:t>50%</a:t>
                      </a:r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r>
                        <a:rPr lang="en-US" sz="1200" dirty="0"/>
                        <a:t>25%</a:t>
                      </a:r>
                    </a:p>
                  </a:txBody>
                  <a:tcPr marL="91445" marR="91445"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037" name="Content Placeholder 2">
            <a:extLst>
              <a:ext uri="{FF2B5EF4-FFF2-40B4-BE49-F238E27FC236}">
                <a16:creationId xmlns:a16="http://schemas.microsoft.com/office/drawing/2014/main" id="{7ABBB51D-24AA-CD40-FBE7-F4451FE91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5661025"/>
            <a:ext cx="7597775" cy="4714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400">
                <a:cs typeface="Arial" panose="020B0604020202020204" pitchFamily="34" charset="0"/>
              </a:rPr>
              <a:t>Payment of a partial benefit reduces the remaining amount payable in a category.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0A5484A-A8E3-ADEE-3856-786A723CA0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3063" y="0"/>
            <a:ext cx="8561387" cy="146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$10,000 Benefit for Employee</a:t>
            </a:r>
          </a:p>
        </p:txBody>
      </p:sp>
      <p:pic>
        <p:nvPicPr>
          <p:cNvPr id="36867" name="Content Placeholder 1">
            <a:extLst>
              <a:ext uri="{FF2B5EF4-FFF2-40B4-BE49-F238E27FC236}">
                <a16:creationId xmlns:a16="http://schemas.microsoft.com/office/drawing/2014/main" id="{0D8196ED-C5FE-28CB-E24A-C17168A36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801813"/>
            <a:ext cx="2343150" cy="131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A6C248-A2A0-DFE9-53A1-9577363D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8714"/>
              </p:ext>
            </p:extLst>
          </p:nvPr>
        </p:nvGraphicFramePr>
        <p:xfrm>
          <a:off x="485775" y="1533525"/>
          <a:ext cx="5934074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42"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Employee’s Elected $10,000 Coverage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8" marR="91468" marT="45715" marB="4571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Medical Questions Required?</a:t>
                      </a:r>
                    </a:p>
                  </a:txBody>
                  <a:tcPr marL="91468" marR="91468" marT="45715" marB="4571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Weekly Amount Deducted Per Pay (52/Year)</a:t>
                      </a:r>
                    </a:p>
                  </a:txBody>
                  <a:tcPr marL="91468" marR="91468" marT="45715" marB="4571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7"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 30</a:t>
                      </a:r>
                    </a:p>
                  </a:txBody>
                  <a:tcPr marL="91468" marR="91468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1468" marR="91468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$ 1.43</a:t>
                      </a:r>
                    </a:p>
                  </a:txBody>
                  <a:tcPr marL="91468" marR="91468"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40</a:t>
                      </a:r>
                    </a:p>
                  </a:txBody>
                  <a:tcPr marL="91468" marR="91468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1468" marR="91468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$ 2.95</a:t>
                      </a:r>
                    </a:p>
                  </a:txBody>
                  <a:tcPr marL="91468" marR="91468" marT="45715" marB="457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29"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50</a:t>
                      </a:r>
                    </a:p>
                  </a:txBody>
                  <a:tcPr marL="91468" marR="91468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1468" marR="91468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$ 6.69</a:t>
                      </a:r>
                    </a:p>
                  </a:txBody>
                  <a:tcPr marL="91468" marR="91468" marT="45715" marB="457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890" name="TextBox 6">
            <a:extLst>
              <a:ext uri="{FF2B5EF4-FFF2-40B4-BE49-F238E27FC236}">
                <a16:creationId xmlns:a16="http://schemas.microsoft.com/office/drawing/2014/main" id="{0AB66508-0F5D-EF22-2D56-055547E8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73513"/>
            <a:ext cx="8934450" cy="24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The maximum payout amount is 400% of the Principal Sum for each insured person.</a:t>
            </a: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Health Screening Benefit 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of 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$75 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paid once per calendar year per adult insured family member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Cost for $10,000 coverage with Health Screening Benefit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30- $ 74.36 per year with screening = Free</a:t>
            </a: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40- $ 153.40 per year with screening = $78.40</a:t>
            </a: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50- $ 347.88 per year with screening =  $272.88</a:t>
            </a: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804EA42-449B-237F-519D-E45B2C9802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43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Voluntary Accident Insurance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F732C9BE-9D99-45A4-82B0-D2D64C6D6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112963"/>
            <a:ext cx="27225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5">
            <a:extLst>
              <a:ext uri="{FF2B5EF4-FFF2-40B4-BE49-F238E27FC236}">
                <a16:creationId xmlns:a16="http://schemas.microsoft.com/office/drawing/2014/main" id="{D3124785-65A0-058B-1426-491F638B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55" y="1828800"/>
            <a:ext cx="8277307" cy="737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Initial Care &amp; Emergency- Off-job</a:t>
            </a:r>
          </a:p>
          <a:p>
            <a:pPr lvl="1">
              <a:spcAft>
                <a:spcPts val="600"/>
              </a:spcAft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Emergency room-  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$200</a:t>
            </a:r>
          </a:p>
          <a:p>
            <a:pPr lvl="1">
              <a:spcAft>
                <a:spcPts val="600"/>
              </a:spcAft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Urgent care center-  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$125</a:t>
            </a:r>
          </a:p>
          <a:p>
            <a:pPr lvl="1">
              <a:spcAft>
                <a:spcPts val="600"/>
              </a:spcAft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Initial physician’s office visit-  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$100</a:t>
            </a:r>
          </a:p>
          <a:p>
            <a:pPr>
              <a:spcAft>
                <a:spcPts val="600"/>
              </a:spcAft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Specified Injuries</a:t>
            </a:r>
          </a:p>
          <a:p>
            <a:pPr lvl="1">
              <a:spcAft>
                <a:spcPts val="600"/>
              </a:spcAft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Fractures, dislocations, lacerations, burns and dental</a:t>
            </a:r>
          </a:p>
          <a:p>
            <a:pPr>
              <a:spcAft>
                <a:spcPts val="600"/>
              </a:spcAft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Hospital, Surgical &amp; Diagnostic</a:t>
            </a:r>
            <a:endParaRPr lang="en-US" alt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Admission-  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$1500</a:t>
            </a:r>
          </a:p>
          <a:p>
            <a:pPr lvl="1">
              <a:spcAft>
                <a:spcPts val="600"/>
              </a:spcAft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Fractures (Surgical/Non-surgical)-  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Up to $6,000/Up to $3,000</a:t>
            </a:r>
          </a:p>
          <a:p>
            <a:pPr lvl="1">
              <a:spcAft>
                <a:spcPts val="600"/>
              </a:spcAft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Dislocations (Surgical/Non-surgical)-  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Up to $9,000/Up to $4,500</a:t>
            </a:r>
          </a:p>
          <a:p>
            <a:pPr>
              <a:spcAft>
                <a:spcPts val="600"/>
              </a:spcAft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Follow-up Care</a:t>
            </a:r>
          </a:p>
          <a:p>
            <a:pPr lvl="1">
              <a:spcAft>
                <a:spcPts val="600"/>
              </a:spcAft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Physician follow-up office visit, therapy services, medical devices and prosthetic devices.</a:t>
            </a:r>
          </a:p>
          <a:p>
            <a:pPr lvl="1">
              <a:spcAft>
                <a:spcPts val="600"/>
              </a:spcAft>
            </a:pPr>
            <a:endParaRPr lang="en-US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Health Screening Benefit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of $75 paid once per calendar year per insured family member</a:t>
            </a:r>
          </a:p>
          <a:p>
            <a:pPr>
              <a:spcAft>
                <a:spcPts val="600"/>
              </a:spcAft>
            </a:pPr>
            <a:endParaRPr lang="en-US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B1523432-2FE8-3056-4E3C-D4922F01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0"/>
            <a:ext cx="8229600" cy="1436688"/>
          </a:xfrm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Accident Benefit Premiums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4D4C6E-E032-2500-1782-7D86401DB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22205"/>
              </p:ext>
            </p:extLst>
          </p:nvPr>
        </p:nvGraphicFramePr>
        <p:xfrm>
          <a:off x="495759" y="2377439"/>
          <a:ext cx="6671804" cy="2040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0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9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 Tier</a:t>
                      </a:r>
                    </a:p>
                  </a:txBody>
                  <a:tcPr marT="45739" marB="45739">
                    <a:solidFill>
                      <a:srgbClr val="E873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Amount</a:t>
                      </a:r>
                    </a:p>
                  </a:txBody>
                  <a:tcPr marT="45739" marB="45739">
                    <a:solidFill>
                      <a:srgbClr val="E873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Employee/Member</a:t>
                      </a:r>
                    </a:p>
                  </a:txBody>
                  <a:tcPr marT="45739" marB="45739">
                    <a:solidFill>
                      <a:srgbClr val="F9DB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$ 3.41</a:t>
                      </a:r>
                    </a:p>
                  </a:txBody>
                  <a:tcPr marT="45739" marB="45739">
                    <a:solidFill>
                      <a:srgbClr val="F9D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Employee/Member + Spouse</a:t>
                      </a:r>
                    </a:p>
                  </a:txBody>
                  <a:tcPr marT="45739" marB="45739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$ 5.48</a:t>
                      </a:r>
                    </a:p>
                  </a:txBody>
                  <a:tcPr marT="45739" marB="45739">
                    <a:solidFill>
                      <a:srgbClr val="FD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Employee/Member + Child(ren)</a:t>
                      </a:r>
                    </a:p>
                  </a:txBody>
                  <a:tcPr marT="45739" marB="45739">
                    <a:solidFill>
                      <a:srgbClr val="F9DB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$ 7.46</a:t>
                      </a:r>
                    </a:p>
                  </a:txBody>
                  <a:tcPr marT="45739" marB="45739">
                    <a:solidFill>
                      <a:srgbClr val="F9D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Employee/Member + Family</a:t>
                      </a:r>
                    </a:p>
                  </a:txBody>
                  <a:tcPr marT="45739" marB="45739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$ 10.18</a:t>
                      </a:r>
                    </a:p>
                  </a:txBody>
                  <a:tcPr marT="45739" marB="45739">
                    <a:solidFill>
                      <a:srgbClr val="FD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175" name="TextBox 1">
            <a:extLst>
              <a:ext uri="{FF2B5EF4-FFF2-40B4-BE49-F238E27FC236}">
                <a16:creationId xmlns:a16="http://schemas.microsoft.com/office/drawing/2014/main" id="{AD0FADE1-5F8C-65EE-12E2-57E514E4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59" y="1574358"/>
            <a:ext cx="8106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solidFill>
                  <a:srgbClr val="195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amounts shown below are Weekly (52 pays). You may elect insurance for you only, or for your family. </a:t>
            </a:r>
          </a:p>
        </p:txBody>
      </p:sp>
      <p:sp>
        <p:nvSpPr>
          <p:cNvPr id="49176" name="TextBox 11">
            <a:extLst>
              <a:ext uri="{FF2B5EF4-FFF2-40B4-BE49-F238E27FC236}">
                <a16:creationId xmlns:a16="http://schemas.microsoft.com/office/drawing/2014/main" id="{4BD84F85-129F-1AA7-8CD5-CD6AD7C1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58" y="4968607"/>
            <a:ext cx="84168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195992"/>
                </a:solidFill>
              </a:rPr>
              <a:t>Yearly Cost for coverage by taking advantage of $75 Health Screening Benefit</a:t>
            </a:r>
          </a:p>
          <a:p>
            <a:endParaRPr lang="en-US" altLang="en-US" sz="2000" dirty="0">
              <a:solidFill>
                <a:srgbClr val="195992"/>
              </a:solidFill>
            </a:endParaRPr>
          </a:p>
          <a:p>
            <a:r>
              <a:rPr lang="en-US" altLang="en-US" sz="1800" dirty="0">
                <a:solidFill>
                  <a:srgbClr val="195992"/>
                </a:solidFill>
              </a:rPr>
              <a:t>Employee Only </a:t>
            </a:r>
            <a:r>
              <a:rPr lang="en-US" altLang="en-US" sz="1800" b="1" dirty="0">
                <a:solidFill>
                  <a:srgbClr val="195992"/>
                </a:solidFill>
              </a:rPr>
              <a:t>=$ 177.32 with $75 HSB =  $102.32 per year</a:t>
            </a:r>
          </a:p>
          <a:p>
            <a:r>
              <a:rPr lang="en-US" altLang="en-US" sz="1800" dirty="0">
                <a:solidFill>
                  <a:srgbClr val="195992"/>
                </a:solidFill>
              </a:rPr>
              <a:t>Employee + Spouse- = </a:t>
            </a:r>
            <a:r>
              <a:rPr lang="en-US" altLang="en-US" sz="1800" b="1" dirty="0">
                <a:solidFill>
                  <a:srgbClr val="195992"/>
                </a:solidFill>
              </a:rPr>
              <a:t>$ 284.96 with$150 HSB = $134.96 per year</a:t>
            </a:r>
          </a:p>
          <a:p>
            <a:r>
              <a:rPr lang="en-US" altLang="en-US" sz="1800" dirty="0">
                <a:solidFill>
                  <a:srgbClr val="195992"/>
                </a:solidFill>
              </a:rPr>
              <a:t>Employee + Children</a:t>
            </a:r>
            <a:r>
              <a:rPr lang="en-US" altLang="en-US" sz="1800" b="1" dirty="0">
                <a:solidFill>
                  <a:srgbClr val="195992"/>
                </a:solidFill>
              </a:rPr>
              <a:t>=$ 387.92 with HSB = SAVINGS  </a:t>
            </a:r>
          </a:p>
          <a:p>
            <a:r>
              <a:rPr lang="en-US" altLang="en-US" sz="1800" dirty="0">
                <a:solidFill>
                  <a:srgbClr val="195992"/>
                </a:solidFill>
              </a:rPr>
              <a:t>Employee + Family= </a:t>
            </a:r>
            <a:r>
              <a:rPr lang="en-US" altLang="en-US" sz="1800" b="1" dirty="0">
                <a:solidFill>
                  <a:srgbClr val="195992"/>
                </a:solidFill>
              </a:rPr>
              <a:t>$ 529.36 with HSB = SAVINGS</a:t>
            </a:r>
            <a:endParaRPr lang="en-US" altLang="en-US" dirty="0">
              <a:solidFill>
                <a:srgbClr val="19599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49D59-669C-6376-8AEE-F9F55832FDF4}"/>
              </a:ext>
            </a:extLst>
          </p:cNvPr>
          <p:cNvSpPr txBox="1"/>
          <p:nvPr/>
        </p:nvSpPr>
        <p:spPr>
          <a:xfrm>
            <a:off x="495759" y="4522157"/>
            <a:ext cx="89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Health Screening Benefit 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of $75 paid once per calendar year per insured family member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DF8387CE-5CCB-881A-357C-C891D2ED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0"/>
            <a:ext cx="7432675" cy="1270000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 Health Screening Benefit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3DD9B1-F1AE-35A3-04E5-D9A58E68FF63}"/>
              </a:ext>
            </a:extLst>
          </p:cNvPr>
          <p:cNvSpPr/>
          <p:nvPr/>
        </p:nvSpPr>
        <p:spPr>
          <a:xfrm>
            <a:off x="6085113" y="2079171"/>
            <a:ext cx="2617561" cy="3410683"/>
          </a:xfrm>
          <a:prstGeom prst="roundRect">
            <a:avLst>
              <a:gd name="adj" fmla="val 9572"/>
            </a:avLst>
          </a:prstGeom>
          <a:solidFill>
            <a:srgbClr val="EE891A">
              <a:alpha val="19000"/>
            </a:srgbClr>
          </a:solidFill>
        </p:spPr>
        <p:txBody>
          <a:bodyPr wrap="square">
            <a:spAutoFit/>
          </a:bodyPr>
          <a:lstStyle/>
          <a:p>
            <a:pPr marL="137160" lvl="1">
              <a:defRPr/>
            </a:pPr>
            <a:r>
              <a:rPr lang="en-US" sz="1200" dirty="0">
                <a:solidFill>
                  <a:srgbClr val="EE891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Qualifying Health Screenings</a:t>
            </a:r>
          </a:p>
          <a:p>
            <a:pPr>
              <a:defRPr/>
            </a:pPr>
            <a:endParaRPr lang="en-US" sz="788" dirty="0">
              <a:solidFill>
                <a:srgbClr val="CC33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Abdominal aortic aneurysm ultrasound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Blood test for triglycerides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Bone marrow testing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Bone density screening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Breast ultrasound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 15-3 (blood test for breast cancer)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 125 (blood test for ovarian cancer)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Carotid ultrasound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CEA (blood test for colon cancer)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Chest X-ray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Colonoscopy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CT angiography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EKG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Double contrast barium enema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Fasting blood glucose test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Flexible sigmoidoscopy 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Hemoccult stool analysis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Mammography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Pap smear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PSA (blood test for prostate cancer)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Serum cholesterol test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SPEP (blood test for myeloma and MS)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Stress test (on a bicycle or treadmill)</a:t>
            </a:r>
          </a:p>
          <a:p>
            <a:pPr marL="325749" lvl="1" indent="-137160">
              <a:lnSpc>
                <a:spcPts val="9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825" dirty="0">
                <a:solidFill>
                  <a:srgbClr val="18171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Thermography</a:t>
            </a:r>
          </a:p>
          <a:p>
            <a:pPr marL="188589" lvl="1">
              <a:lnSpc>
                <a:spcPts val="900"/>
              </a:lnSpc>
              <a:buSzPct val="75000"/>
              <a:defRPr/>
            </a:pPr>
            <a:endParaRPr lang="en-US" sz="825" dirty="0">
              <a:solidFill>
                <a:srgbClr val="181717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532" name="Provides a benefit for the completion of specific health screening tests…">
            <a:extLst>
              <a:ext uri="{FF2B5EF4-FFF2-40B4-BE49-F238E27FC236}">
                <a16:creationId xmlns:a16="http://schemas.microsoft.com/office/drawing/2014/main" id="{2D54C9C7-5457-F315-C430-630381E2E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579563"/>
            <a:ext cx="4487863" cy="33861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88265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88265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88265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88265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88265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8826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8826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8826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8826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200"/>
              </a:lnSpc>
              <a:spcAft>
                <a:spcPts val="450"/>
              </a:spcAft>
              <a:buClr>
                <a:srgbClr val="181717"/>
              </a:buClr>
              <a:buSzPct val="75000"/>
              <a:defRPr/>
            </a:pP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Critical Illness and Accident coverage each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include a </a:t>
            </a: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$75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benefit for certain health screening tests, payable once per calendar year, per covered member when proof of procedure is provided.</a:t>
            </a:r>
          </a:p>
          <a:p>
            <a:pPr>
              <a:lnSpc>
                <a:spcPts val="1200"/>
              </a:lnSpc>
              <a:spcAft>
                <a:spcPts val="450"/>
              </a:spcAft>
              <a:buClr>
                <a:srgbClr val="181717"/>
              </a:buClr>
              <a:buSzPct val="75000"/>
              <a:defRPr/>
            </a:pPr>
            <a:endParaRPr lang="en-US" alt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spcAft>
                <a:spcPts val="450"/>
              </a:spcAft>
              <a:buClr>
                <a:srgbClr val="181717"/>
              </a:buClr>
              <a:buSzPct val="75000"/>
              <a:defRPr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Members enrolled in both plans can claim this benefit 2 times using just one claim form for a </a:t>
            </a: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combined $150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benefit</a:t>
            </a: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200"/>
              </a:lnSpc>
              <a:spcAft>
                <a:spcPts val="450"/>
              </a:spcAft>
              <a:buClr>
                <a:srgbClr val="181717"/>
              </a:buClr>
              <a:buSzPct val="75000"/>
              <a:defRPr/>
            </a:pPr>
            <a:r>
              <a:rPr lang="en-US" altLang="en-US" sz="135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3B001-ED2A-D0A0-922C-8C3458281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29" y="3579299"/>
            <a:ext cx="1990499" cy="261716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E1D0C704-2C3F-C9CD-E516-3A4434A2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0"/>
            <a:ext cx="8229600" cy="898525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                                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9C5B6A0A-959E-B4D9-0CF7-AAEF2CFB7D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78904" y="-248478"/>
            <a:ext cx="9064487" cy="5784574"/>
          </a:xfrm>
        </p:spPr>
        <p:txBody>
          <a:bodyPr>
            <a:normAutofit fontScale="92500" lnSpcReduction="10000"/>
          </a:bodyPr>
          <a:lstStyle/>
          <a:p>
            <a:pPr marL="685800" lvl="2" indent="0">
              <a:buNone/>
              <a:defRPr/>
            </a:pPr>
            <a:r>
              <a:rPr lang="en-US" altLang="en-US" sz="1400" b="1" dirty="0">
                <a:cs typeface="Arial" panose="020B0604020202020204" pitchFamily="34" charset="0"/>
              </a:rPr>
              <a:t>                                          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600" b="1" dirty="0"/>
              <a:t>             </a:t>
            </a:r>
            <a:r>
              <a:rPr lang="en-US" altLang="en-US" sz="1600" dirty="0"/>
              <a:t>                       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                             </a:t>
            </a:r>
            <a:r>
              <a:rPr lang="en-US" altLang="en-US" sz="1200" dirty="0"/>
              <a:t>                                                                           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             </a:t>
            </a:r>
            <a:r>
              <a:rPr lang="en-US" altLang="en-US" sz="1200" dirty="0"/>
              <a:t>                                    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                              </a:t>
            </a:r>
            <a:endParaRPr lang="en-US" altLang="en-US" sz="1200" dirty="0"/>
          </a:p>
          <a:p>
            <a:pPr lvl="2">
              <a:defRPr/>
            </a:pPr>
            <a:r>
              <a:rPr lang="en-US" altLang="en-US" sz="1500" b="1" dirty="0">
                <a:cs typeface="Arial" panose="020B0604020202020204" pitchFamily="34" charset="0"/>
              </a:rPr>
              <a:t>Voluntary Critical Illness Insurance-  $10k Benefit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                                 </a:t>
            </a:r>
            <a:r>
              <a:rPr lang="en-US" altLang="en-US" sz="1200" dirty="0"/>
              <a:t>Age 30-  $1.43 per pay period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                                 </a:t>
            </a:r>
            <a:r>
              <a:rPr lang="en-US" altLang="en-US" sz="1200" dirty="0"/>
              <a:t>Age 40-  $ 2.95 per pay period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                                 </a:t>
            </a:r>
            <a:r>
              <a:rPr lang="en-US" altLang="en-US" sz="1200" dirty="0"/>
              <a:t>Age 50-  $ 6.69 per pay period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                            </a:t>
            </a:r>
          </a:p>
          <a:p>
            <a:pPr lvl="2">
              <a:defRPr/>
            </a:pPr>
            <a:r>
              <a:rPr lang="en-US" altLang="en-US" sz="1500" b="1" dirty="0"/>
              <a:t>Voluntary Accident Insurance</a:t>
            </a:r>
          </a:p>
          <a:p>
            <a:pPr marL="1028700" lvl="3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             Employee Only- $ 3.41 per pay period</a:t>
            </a:r>
          </a:p>
          <a:p>
            <a:pPr marL="1028700" lvl="3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             Employee + Spouse- $ 5.48 per pay period</a:t>
            </a:r>
          </a:p>
          <a:p>
            <a:pPr marL="1028700" lvl="3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             Employee + Children- $ 7.46 per pay period</a:t>
            </a:r>
          </a:p>
          <a:p>
            <a:pPr marL="1028700" lvl="3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              Employee + Family- $ 10.18 per pay period</a:t>
            </a:r>
          </a:p>
          <a:p>
            <a:pPr marL="1028700" lvl="3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1028700" lvl="3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1028700" lvl="3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lvl="2">
              <a:defRPr/>
            </a:pPr>
            <a:r>
              <a:rPr lang="en-US" altLang="en-US" sz="1400" dirty="0"/>
              <a:t>You must complete and submit an Evidence of Insurability application if you and your spouse are enrolling for Voluntary Critical Illness coverage in excess of $30,000, up to $50,000 of coverage.</a:t>
            </a:r>
          </a:p>
          <a:p>
            <a:pPr lvl="2">
              <a:defRPr/>
            </a:pPr>
            <a:r>
              <a:rPr lang="en-US" altLang="en-US" sz="1400" dirty="0"/>
              <a:t>Application can be submitted online at </a:t>
            </a:r>
            <a:r>
              <a:rPr lang="en-US" altLang="en-US" sz="1400" dirty="0">
                <a:hlinkClick r:id="rId3"/>
              </a:rPr>
              <a:t>www.mutualofomaha.com/eoi</a:t>
            </a:r>
            <a:r>
              <a:rPr lang="en-US" altLang="en-US" sz="1400" dirty="0"/>
              <a:t>  Group# B9VJ </a:t>
            </a:r>
          </a:p>
          <a:p>
            <a:pPr lvl="2">
              <a:defRPr/>
            </a:pPr>
            <a:endParaRPr lang="en-US" altLang="en-US" sz="1400" dirty="0"/>
          </a:p>
          <a:p>
            <a:pPr lvl="2">
              <a:defRPr/>
            </a:pPr>
            <a:r>
              <a:rPr lang="en-US" altLang="en-US" sz="1400" dirty="0"/>
              <a:t>Questions?  Please contact me </a:t>
            </a:r>
            <a:r>
              <a:rPr lang="en-US" altLang="en-US" sz="1400" dirty="0">
                <a:hlinkClick r:id="rId4"/>
              </a:rPr>
              <a:t>Pamela.Eisenberg@mutualofomaha.com</a:t>
            </a:r>
            <a:r>
              <a:rPr lang="en-US" altLang="en-US" sz="1400" dirty="0"/>
              <a:t>  or 617-716-9920</a:t>
            </a:r>
          </a:p>
          <a:p>
            <a:pPr marL="1028700" lvl="3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1028700" lvl="3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en-US" altLang="en-US" dirty="0"/>
          </a:p>
          <a:p>
            <a:pPr marL="342900" lvl="1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endParaRPr lang="en-US" altLang="en-US" sz="9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>
              <a:defRPr/>
            </a:pPr>
            <a:endParaRPr lang="en-US" altLang="en-US" sz="19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4F00F-DCCB-4E9A-8BAA-C66935CF5859}"/>
              </a:ext>
            </a:extLst>
          </p:cNvPr>
          <p:cNvSpPr txBox="1"/>
          <p:nvPr/>
        </p:nvSpPr>
        <p:spPr>
          <a:xfrm>
            <a:off x="373063" y="228600"/>
            <a:ext cx="569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Enrollment Options for 2024</a:t>
            </a:r>
          </a:p>
        </p:txBody>
      </p:sp>
      <p:pic>
        <p:nvPicPr>
          <p:cNvPr id="3" name="Picture 2" descr="A light box with text on it next to a cup of coffee and other objects&#10;&#10;Description automatically generated">
            <a:extLst>
              <a:ext uri="{FF2B5EF4-FFF2-40B4-BE49-F238E27FC236}">
                <a16:creationId xmlns:a16="http://schemas.microsoft.com/office/drawing/2014/main" id="{9FC21418-B127-31D7-6E82-C1425E908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142" y="1856606"/>
            <a:ext cx="2300321" cy="14448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49677C"/>
      </a:accent1>
      <a:accent2>
        <a:srgbClr val="6192A8"/>
      </a:accent2>
      <a:accent3>
        <a:srgbClr val="7A9CAC"/>
      </a:accent3>
      <a:accent4>
        <a:srgbClr val="253A5E"/>
      </a:accent4>
      <a:accent5>
        <a:srgbClr val="6E8BB0"/>
      </a:accent5>
      <a:accent6>
        <a:srgbClr val="C8D3E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utual of Omaha Corporate Template">
  <a:themeElements>
    <a:clrScheme name="Mutual of Omaha">
      <a:dk1>
        <a:srgbClr val="195992"/>
      </a:dk1>
      <a:lt1>
        <a:srgbClr val="FFFFFF"/>
      </a:lt1>
      <a:dk2>
        <a:srgbClr val="253661"/>
      </a:dk2>
      <a:lt2>
        <a:srgbClr val="E7E6E6"/>
      </a:lt2>
      <a:accent1>
        <a:srgbClr val="0063A6"/>
      </a:accent1>
      <a:accent2>
        <a:srgbClr val="248DC1"/>
      </a:accent2>
      <a:accent3>
        <a:srgbClr val="6FC5E7"/>
      </a:accent3>
      <a:accent4>
        <a:srgbClr val="7CB541"/>
      </a:accent4>
      <a:accent5>
        <a:srgbClr val="EAAC34"/>
      </a:accent5>
      <a:accent6>
        <a:srgbClr val="D96D2D"/>
      </a:accent6>
      <a:hlink>
        <a:srgbClr val="1199D6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E92F1031-88E1-6240-98E0-3B62118DEDDA}" vid="{B4A56407-58C1-2E4C-A49D-56676A6CB2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tual of Omaha">
    <a:dk1>
      <a:srgbClr val="195992"/>
    </a:dk1>
    <a:lt1>
      <a:srgbClr val="FFFFFF"/>
    </a:lt1>
    <a:dk2>
      <a:srgbClr val="253661"/>
    </a:dk2>
    <a:lt2>
      <a:srgbClr val="E7E6E6"/>
    </a:lt2>
    <a:accent1>
      <a:srgbClr val="0063A6"/>
    </a:accent1>
    <a:accent2>
      <a:srgbClr val="248DC1"/>
    </a:accent2>
    <a:accent3>
      <a:srgbClr val="6FC5E7"/>
    </a:accent3>
    <a:accent4>
      <a:srgbClr val="7CB541"/>
    </a:accent4>
    <a:accent5>
      <a:srgbClr val="EAAC34"/>
    </a:accent5>
    <a:accent6>
      <a:srgbClr val="D96D2D"/>
    </a:accent6>
    <a:hlink>
      <a:srgbClr val="1199D6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80BFF797C8A43A29EDC5A666CCEBB" ma:contentTypeVersion="20" ma:contentTypeDescription="Create a new document." ma:contentTypeScope="" ma:versionID="432711da95c179d076fbdd399fe3a5f1">
  <xsd:schema xmlns:xsd="http://www.w3.org/2001/XMLSchema" xmlns:xs="http://www.w3.org/2001/XMLSchema" xmlns:p="http://schemas.microsoft.com/office/2006/metadata/properties" xmlns:ns2="df5f1c64-a2d3-4332-9f8d-c8619b2cba23" xmlns:ns3="0a71efb1-5250-41f9-9a5a-0cbae10a56dd" targetNamespace="http://schemas.microsoft.com/office/2006/metadata/properties" ma:root="true" ma:fieldsID="fd55142e4dddc5b041ab157e5fed4c45" ns2:_="" ns3:_="">
    <xsd:import namespace="df5f1c64-a2d3-4332-9f8d-c8619b2cba23"/>
    <xsd:import namespace="0a71efb1-5250-41f9-9a5a-0cbae10a56dd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f1c64-a2d3-4332-9f8d-c8619b2cba23" elementFormDefault="qualified">
    <xsd:import namespace="http://schemas.microsoft.com/office/2006/documentManagement/types"/>
    <xsd:import namespace="http://schemas.microsoft.com/office/infopath/2007/PartnerControls"/>
    <xsd:element name="test" ma:index="2" nillable="true" ma:displayName="test" ma:format="DateTime" ma:internalName="test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38fdedc-b272-477a-bf77-2e9ca0abd3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ink" ma:index="26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1efb1-5250-41f9-9a5a-0cbae10a56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48a27664-d785-459c-ac4e-4a0a4e033b04}" ma:internalName="TaxCatchAll" ma:readOnly="false" ma:showField="CatchAllData" ma:web="0a71efb1-5250-41f9-9a5a-0cbae10a5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71efb1-5250-41f9-9a5a-0cbae10a56dd" xsi:nil="true"/>
    <Link xmlns="df5f1c64-a2d3-4332-9f8d-c8619b2cba23">
      <Url xsi:nil="true"/>
      <Description xsi:nil="true"/>
    </Link>
    <test xmlns="df5f1c64-a2d3-4332-9f8d-c8619b2cba23" xsi:nil="true"/>
    <lcf76f155ced4ddcb4097134ff3c332f xmlns="df5f1c64-a2d3-4332-9f8d-c8619b2cba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6CE7FD-5B5C-42D0-8763-7D15AA576F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7DBDD3-E1C9-48C9-A6DA-3387F0EF8480}"/>
</file>

<file path=customXml/itemProps3.xml><?xml version="1.0" encoding="utf-8"?>
<ds:datastoreItem xmlns:ds="http://schemas.openxmlformats.org/officeDocument/2006/customXml" ds:itemID="{D895593D-E636-458C-A249-1C526699F1F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5356F49-5A56-4284-80B1-02B0DCC89524}">
  <ds:schemaRefs>
    <ds:schemaRef ds:uri="http://purl.org/dc/dcmitype/"/>
    <ds:schemaRef ds:uri="478b6039-93a4-43c2-9690-2b32ef8cb8dd"/>
    <ds:schemaRef ds:uri="http://schemas.microsoft.com/office/2006/metadata/properties"/>
    <ds:schemaRef ds:uri="http://purl.org/dc/elements/1.1/"/>
    <ds:schemaRef ds:uri="http://schemas.microsoft.com/sharepoint/v3"/>
    <ds:schemaRef ds:uri="54d31858-8465-41b7-ae26-5d10d6cc168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9811</TotalTime>
  <Words>1367</Words>
  <Application>Microsoft Office PowerPoint</Application>
  <PresentationFormat>On-screen Show (4:3)</PresentationFormat>
  <Paragraphs>230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Open Sans</vt:lpstr>
      <vt:lpstr>Segoe UI Semibold</vt:lpstr>
      <vt:lpstr>Segoe UI Semilight</vt:lpstr>
      <vt:lpstr>Wingdings</vt:lpstr>
      <vt:lpstr>Office Theme</vt:lpstr>
      <vt:lpstr>Mutual of Omaha Corporate Template</vt:lpstr>
      <vt:lpstr>PowerPoint Presentation</vt:lpstr>
      <vt:lpstr>Voluntary Specified Disease/ Critical Illness Insurance</vt:lpstr>
      <vt:lpstr>Voluntary Critical Illness Coverage Amounts  Coverage is available  with NO HEALTH QUESTIONS or PHYSICAL EXAMS, up to the Guaranteed Issue Amount during this open enrollment only </vt:lpstr>
      <vt:lpstr>Critical Illness Benefit Categories</vt:lpstr>
      <vt:lpstr>$10,000 Benefit for Employee</vt:lpstr>
      <vt:lpstr>  Voluntary Accident Insurance</vt:lpstr>
      <vt:lpstr>Accident Benefit Premiums</vt:lpstr>
      <vt:lpstr> Health Screening Benefit</vt:lpstr>
      <vt:lpstr>                                </vt:lpstr>
      <vt:lpstr>PowerPoint Presentation</vt:lpstr>
    </vt:vector>
  </TitlesOfParts>
  <Company>Mutual of Omaha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Income Insurance</dc:title>
  <dc:creator>Mutual of Omaha Mutual of Omaha</dc:creator>
  <cp:lastModifiedBy>Eisenberg, Pamela</cp:lastModifiedBy>
  <cp:revision>646</cp:revision>
  <cp:lastPrinted>2022-01-25T02:31:30Z</cp:lastPrinted>
  <dcterms:created xsi:type="dcterms:W3CDTF">2015-02-19T17:08:26Z</dcterms:created>
  <dcterms:modified xsi:type="dcterms:W3CDTF">2023-09-18T11:49:10Z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TaxHTField">
    <vt:lpwstr/>
  </property>
  <property fmtid="{D5CDD505-2E9C-101B-9397-08002B2CF9AE}" pid="3" name="TaxKeyword">
    <vt:lpwstr/>
  </property>
  <property fmtid="{D5CDD505-2E9C-101B-9397-08002B2CF9AE}" pid="4" name="TaxCatchAll">
    <vt:lpwstr>151;#Voluntary Enrollment|4131cedb-5753-4813-a2c5-32c725afb218</vt:lpwstr>
  </property>
  <property fmtid="{D5CDD505-2E9C-101B-9397-08002B2CF9AE}" pid="5" name="j5e91f6792cb41a3bd0c45a03ff22cd7">
    <vt:lpwstr/>
  </property>
  <property fmtid="{D5CDD505-2E9C-101B-9397-08002B2CF9AE}" pid="6" name="Metadata">
    <vt:lpwstr>151;#Voluntary Enrollment|4131cedb-5753-4813-a2c5-32c725afb218</vt:lpwstr>
  </property>
  <property fmtid="{D5CDD505-2E9C-101B-9397-08002B2CF9AE}" pid="7" name="gaa53de36d82403fb6fe10de07b2b8eb">
    <vt:lpwstr>Voluntary Enrollment|4131cedb-5753-4813-a2c5-32c725afb218</vt:lpwstr>
  </property>
  <property fmtid="{D5CDD505-2E9C-101B-9397-08002B2CF9AE}" pid="8" name="Validation_x0020_Status">
    <vt:lpwstr/>
  </property>
  <property fmtid="{D5CDD505-2E9C-101B-9397-08002B2CF9AE}" pid="9" name="WSDepartments">
    <vt:lpwstr>5;#Voluntary Enrollments</vt:lpwstr>
  </property>
  <property fmtid="{D5CDD505-2E9C-101B-9397-08002B2CF9AE}" pid="10" name="LikesCount">
    <vt:lpwstr/>
  </property>
  <property fmtid="{D5CDD505-2E9C-101B-9397-08002B2CF9AE}" pid="11" name="Ratings">
    <vt:lpwstr/>
  </property>
  <property fmtid="{D5CDD505-2E9C-101B-9397-08002B2CF9AE}" pid="12" name="LikedBy">
    <vt:lpwstr/>
  </property>
  <property fmtid="{D5CDD505-2E9C-101B-9397-08002B2CF9AE}" pid="13" name="RoutingRuleDescription">
    <vt:lpwstr/>
  </property>
  <property fmtid="{D5CDD505-2E9C-101B-9397-08002B2CF9AE}" pid="14" name="Target Audiences">
    <vt:lpwstr/>
  </property>
  <property fmtid="{D5CDD505-2E9C-101B-9397-08002B2CF9AE}" pid="15" name="updated">
    <vt:lpwstr/>
  </property>
  <property fmtid="{D5CDD505-2E9C-101B-9397-08002B2CF9AE}" pid="16" name="RatedBy">
    <vt:lpwstr/>
  </property>
  <property fmtid="{D5CDD505-2E9C-101B-9397-08002B2CF9AE}" pid="17" name="ContentTypeId">
    <vt:lpwstr>0x01010034684D1A833F5E4CBF09619313A7AE9B</vt:lpwstr>
  </property>
</Properties>
</file>