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8350" r:id="rId5"/>
  </p:sldMasterIdLst>
  <p:notesMasterIdLst>
    <p:notesMasterId r:id="rId22"/>
  </p:notesMasterIdLst>
  <p:handoutMasterIdLst>
    <p:handoutMasterId r:id="rId23"/>
  </p:handoutMasterIdLst>
  <p:sldIdLst>
    <p:sldId id="288" r:id="rId6"/>
    <p:sldId id="307" r:id="rId7"/>
    <p:sldId id="299" r:id="rId8"/>
    <p:sldId id="300" r:id="rId9"/>
    <p:sldId id="302" r:id="rId10"/>
    <p:sldId id="311" r:id="rId11"/>
    <p:sldId id="293" r:id="rId12"/>
    <p:sldId id="303" r:id="rId13"/>
    <p:sldId id="304" r:id="rId14"/>
    <p:sldId id="305" r:id="rId15"/>
    <p:sldId id="308" r:id="rId16"/>
    <p:sldId id="295" r:id="rId17"/>
    <p:sldId id="298" r:id="rId18"/>
    <p:sldId id="306" r:id="rId19"/>
    <p:sldId id="309" r:id="rId20"/>
    <p:sldId id="312" r:id="rId21"/>
  </p:sldIdLst>
  <p:sldSz cx="7772400" cy="100584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5DC"/>
    <a:srgbClr val="EBEBD4"/>
    <a:srgbClr val="505356"/>
    <a:srgbClr val="D4D4D4"/>
    <a:srgbClr val="FCF9EF"/>
    <a:srgbClr val="56B948"/>
    <a:srgbClr val="0982C6"/>
    <a:srgbClr val="FF9966"/>
    <a:srgbClr val="43B02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42DA1-8EC8-4AEB-9144-DABDE4C2D91F}" v="5" dt="2022-12-13T18:59:08.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1" autoAdjust="0"/>
    <p:restoredTop sz="86381" autoAdjust="0"/>
  </p:normalViewPr>
  <p:slideViewPr>
    <p:cSldViewPr>
      <p:cViewPr>
        <p:scale>
          <a:sx n="80" d="100"/>
          <a:sy n="80" d="100"/>
        </p:scale>
        <p:origin x="1757" y="-1498"/>
      </p:cViewPr>
      <p:guideLst>
        <p:guide orient="horz" pos="3168"/>
        <p:guide pos="2448"/>
      </p:guideLst>
    </p:cSldViewPr>
  </p:slideViewPr>
  <p:outlineViewPr>
    <p:cViewPr>
      <p:scale>
        <a:sx n="33" d="100"/>
        <a:sy n="33" d="100"/>
      </p:scale>
      <p:origin x="0" y="-228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154" y="4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mann, Jennifer" userId="026acf9f-c477-49c4-965f-5767effea88b" providerId="ADAL" clId="{72E42DA1-8EC8-4AEB-9144-DABDE4C2D91F}"/>
    <pc:docChg chg="undo custSel modSld">
      <pc:chgData name="Susmann, Jennifer" userId="026acf9f-c477-49c4-965f-5767effea88b" providerId="ADAL" clId="{72E42DA1-8EC8-4AEB-9144-DABDE4C2D91F}" dt="2022-12-13T19:21:38.286" v="531" actId="20577"/>
      <pc:docMkLst>
        <pc:docMk/>
      </pc:docMkLst>
      <pc:sldChg chg="addSp modSp mod">
        <pc:chgData name="Susmann, Jennifer" userId="026acf9f-c477-49c4-965f-5767effea88b" providerId="ADAL" clId="{72E42DA1-8EC8-4AEB-9144-DABDE4C2D91F}" dt="2022-12-13T19:21:38.286" v="531" actId="20577"/>
        <pc:sldMkLst>
          <pc:docMk/>
          <pc:sldMk cId="2701832681" sldId="312"/>
        </pc:sldMkLst>
        <pc:spChg chg="add mod">
          <ac:chgData name="Susmann, Jennifer" userId="026acf9f-c477-49c4-965f-5767effea88b" providerId="ADAL" clId="{72E42DA1-8EC8-4AEB-9144-DABDE4C2D91F}" dt="2022-12-13T19:18:26.664" v="505" actId="20577"/>
          <ac:spMkLst>
            <pc:docMk/>
            <pc:sldMk cId="2701832681" sldId="312"/>
            <ac:spMk id="3" creationId="{99C27CC4-37C6-64FC-7AA1-3C55171E45D9}"/>
          </ac:spMkLst>
        </pc:spChg>
        <pc:spChg chg="add mod">
          <ac:chgData name="Susmann, Jennifer" userId="026acf9f-c477-49c4-965f-5767effea88b" providerId="ADAL" clId="{72E42DA1-8EC8-4AEB-9144-DABDE4C2D91F}" dt="2022-12-13T18:58:14.329" v="10"/>
          <ac:spMkLst>
            <pc:docMk/>
            <pc:sldMk cId="2701832681" sldId="312"/>
            <ac:spMk id="4" creationId="{3A7DD0AF-5021-7F5F-2C2D-8B5CEC84BF2F}"/>
          </ac:spMkLst>
        </pc:spChg>
        <pc:spChg chg="add mod">
          <ac:chgData name="Susmann, Jennifer" userId="026acf9f-c477-49c4-965f-5767effea88b" providerId="ADAL" clId="{72E42DA1-8EC8-4AEB-9144-DABDE4C2D91F}" dt="2022-12-13T18:58:34.799" v="11"/>
          <ac:spMkLst>
            <pc:docMk/>
            <pc:sldMk cId="2701832681" sldId="312"/>
            <ac:spMk id="5" creationId="{92E201C5-98F5-0191-3EB5-C1D31CFED8D0}"/>
          </ac:spMkLst>
        </pc:spChg>
        <pc:spChg chg="add mod">
          <ac:chgData name="Susmann, Jennifer" userId="026acf9f-c477-49c4-965f-5767effea88b" providerId="ADAL" clId="{72E42DA1-8EC8-4AEB-9144-DABDE4C2D91F}" dt="2022-12-13T19:21:38.286" v="531" actId="20577"/>
          <ac:spMkLst>
            <pc:docMk/>
            <pc:sldMk cId="2701832681" sldId="312"/>
            <ac:spMk id="6" creationId="{4E85F326-B162-A887-9E44-98CC6FBDAF9D}"/>
          </ac:spMkLst>
        </pc:spChg>
        <pc:spChg chg="add mod">
          <ac:chgData name="Susmann, Jennifer" userId="026acf9f-c477-49c4-965f-5767effea88b" providerId="ADAL" clId="{72E42DA1-8EC8-4AEB-9144-DABDE4C2D91F}" dt="2022-12-13T19:20:26.589" v="516" actId="20577"/>
          <ac:spMkLst>
            <pc:docMk/>
            <pc:sldMk cId="2701832681" sldId="312"/>
            <ac:spMk id="7" creationId="{54AB6ACA-0290-5150-BF77-BDF525F8FB65}"/>
          </ac:spMkLst>
        </pc:spChg>
        <pc:spChg chg="mod">
          <ac:chgData name="Susmann, Jennifer" userId="026acf9f-c477-49c4-965f-5767effea88b" providerId="ADAL" clId="{72E42DA1-8EC8-4AEB-9144-DABDE4C2D91F}" dt="2022-12-13T18:09:07.717" v="8" actId="20577"/>
          <ac:spMkLst>
            <pc:docMk/>
            <pc:sldMk cId="2701832681" sldId="312"/>
            <ac:spMk id="17" creationId="{4D1F3BE8-2ECE-6098-4BE8-5C6CE0E4D67F}"/>
          </ac:spMkLst>
        </pc:spChg>
      </pc:sldChg>
    </pc:docChg>
  </pc:docChgLst>
  <pc:docChgLst>
    <pc:chgData name="Andrews, Katherine" userId="dec9f9f5-a3ac-4934-a079-350ea22b6d91" providerId="ADAL" clId="{A8BF7C00-B268-4177-A58F-D284B1C55D36}"/>
    <pc:docChg chg="custSel modSld">
      <pc:chgData name="Andrews, Katherine" userId="dec9f9f5-a3ac-4934-a079-350ea22b6d91" providerId="ADAL" clId="{A8BF7C00-B268-4177-A58F-D284B1C55D36}" dt="2022-11-28T20:06:57.778" v="59" actId="20577"/>
      <pc:docMkLst>
        <pc:docMk/>
      </pc:docMkLst>
      <pc:sldChg chg="delSp modSp mod">
        <pc:chgData name="Andrews, Katherine" userId="dec9f9f5-a3ac-4934-a079-350ea22b6d91" providerId="ADAL" clId="{A8BF7C00-B268-4177-A58F-D284B1C55D36}" dt="2022-11-28T20:06:57.778" v="59" actId="20577"/>
        <pc:sldMkLst>
          <pc:docMk/>
          <pc:sldMk cId="2701832681" sldId="312"/>
        </pc:sldMkLst>
        <pc:spChg chg="del">
          <ac:chgData name="Andrews, Katherine" userId="dec9f9f5-a3ac-4934-a079-350ea22b6d91" providerId="ADAL" clId="{A8BF7C00-B268-4177-A58F-D284B1C55D36}" dt="2022-11-28T20:06:33.063" v="10" actId="478"/>
          <ac:spMkLst>
            <pc:docMk/>
            <pc:sldMk cId="2701832681" sldId="312"/>
            <ac:spMk id="5" creationId="{3ADFEFDC-59B5-4092-B2FA-B0697F6267CC}"/>
          </ac:spMkLst>
        </pc:spChg>
        <pc:spChg chg="del">
          <ac:chgData name="Andrews, Katherine" userId="dec9f9f5-a3ac-4934-a079-350ea22b6d91" providerId="ADAL" clId="{A8BF7C00-B268-4177-A58F-D284B1C55D36}" dt="2022-11-28T20:06:31.231" v="9" actId="478"/>
          <ac:spMkLst>
            <pc:docMk/>
            <pc:sldMk cId="2701832681" sldId="312"/>
            <ac:spMk id="9" creationId="{96979AAA-3021-D9AE-940A-EFA5B79415DF}"/>
          </ac:spMkLst>
        </pc:spChg>
        <pc:spChg chg="del">
          <ac:chgData name="Andrews, Katherine" userId="dec9f9f5-a3ac-4934-a079-350ea22b6d91" providerId="ADAL" clId="{A8BF7C00-B268-4177-A58F-D284B1C55D36}" dt="2022-11-28T20:06:27.434" v="6" actId="478"/>
          <ac:spMkLst>
            <pc:docMk/>
            <pc:sldMk cId="2701832681" sldId="312"/>
            <ac:spMk id="11" creationId="{707C2CB2-2AC4-C949-B38C-DE51F4F4436C}"/>
          </ac:spMkLst>
        </pc:spChg>
        <pc:spChg chg="del">
          <ac:chgData name="Andrews, Katherine" userId="dec9f9f5-a3ac-4934-a079-350ea22b6d91" providerId="ADAL" clId="{A8BF7C00-B268-4177-A58F-D284B1C55D36}" dt="2022-11-28T20:06:29.951" v="8" actId="478"/>
          <ac:spMkLst>
            <pc:docMk/>
            <pc:sldMk cId="2701832681" sldId="312"/>
            <ac:spMk id="13" creationId="{7957FF8C-6781-8B68-5F39-2CE7DFF26F90}"/>
          </ac:spMkLst>
        </pc:spChg>
        <pc:spChg chg="del">
          <ac:chgData name="Andrews, Katherine" userId="dec9f9f5-a3ac-4934-a079-350ea22b6d91" providerId="ADAL" clId="{A8BF7C00-B268-4177-A58F-D284B1C55D36}" dt="2022-11-28T20:06:28.711" v="7" actId="478"/>
          <ac:spMkLst>
            <pc:docMk/>
            <pc:sldMk cId="2701832681" sldId="312"/>
            <ac:spMk id="15" creationId="{7A2456CC-8BC6-B86D-A51A-00AEDB573020}"/>
          </ac:spMkLst>
        </pc:spChg>
        <pc:spChg chg="mod">
          <ac:chgData name="Andrews, Katherine" userId="dec9f9f5-a3ac-4934-a079-350ea22b6d91" providerId="ADAL" clId="{A8BF7C00-B268-4177-A58F-D284B1C55D36}" dt="2022-11-28T20:06:57.778" v="59" actId="20577"/>
          <ac:spMkLst>
            <pc:docMk/>
            <pc:sldMk cId="2701832681" sldId="312"/>
            <ac:spMk id="17" creationId="{4D1F3BE8-2ECE-6098-4BE8-5C6CE0E4D6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25C000-3BD4-466E-A51A-56C9E9B36DF5}"/>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FA32318D-C558-4EB1-941D-C787A7DD9317}"/>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5B5720C-A40D-40C6-872A-0E6A816B5AE9}" type="datetimeFigureOut">
              <a:rPr lang="en-US" smtClean="0"/>
              <a:t>12/13/2022</a:t>
            </a:fld>
            <a:endParaRPr lang="en-US"/>
          </a:p>
        </p:txBody>
      </p:sp>
      <p:sp>
        <p:nvSpPr>
          <p:cNvPr id="4" name="Footer Placeholder 3">
            <a:extLst>
              <a:ext uri="{FF2B5EF4-FFF2-40B4-BE49-F238E27FC236}">
                <a16:creationId xmlns:a16="http://schemas.microsoft.com/office/drawing/2014/main" id="{01B59B53-7990-46A6-B94E-5B314D1941BA}"/>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Tree>
    <p:extLst>
      <p:ext uri="{BB962C8B-B14F-4D97-AF65-F5344CB8AC3E}">
        <p14:creationId xmlns:p14="http://schemas.microsoft.com/office/powerpoint/2010/main" val="1257430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A29D9CD-4FF5-427E-B535-5BD0DD7E8767}"/>
              </a:ext>
            </a:extLst>
          </p:cNvPr>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defRPr sz="1200">
                <a:latin typeface="Times" charset="0"/>
              </a:defRPr>
            </a:lvl1pPr>
          </a:lstStyle>
          <a:p>
            <a:pPr>
              <a:defRPr/>
            </a:pPr>
            <a:endParaRPr lang="en-US"/>
          </a:p>
        </p:txBody>
      </p:sp>
      <p:sp>
        <p:nvSpPr>
          <p:cNvPr id="6147" name="Rectangle 3">
            <a:extLst>
              <a:ext uri="{FF2B5EF4-FFF2-40B4-BE49-F238E27FC236}">
                <a16:creationId xmlns:a16="http://schemas.microsoft.com/office/drawing/2014/main" id="{36BE3C7D-7FBC-4280-A9E6-395366A4CF31}"/>
              </a:ext>
            </a:extLst>
          </p:cNvPr>
          <p:cNvSpPr>
            <a:spLocks noGrp="1" noChangeArrowheads="1"/>
          </p:cNvSpPr>
          <p:nvPr>
            <p:ph type="dt" idx="1"/>
          </p:nvPr>
        </p:nvSpPr>
        <p:spPr bwMode="auto">
          <a:xfrm>
            <a:off x="4146275" y="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a:defRPr sz="1200">
                <a:latin typeface="Times" charset="0"/>
              </a:defRPr>
            </a:lvl1pPr>
          </a:lstStyle>
          <a:p>
            <a:pPr>
              <a:defRPr/>
            </a:pPr>
            <a:endParaRPr lang="en-US"/>
          </a:p>
        </p:txBody>
      </p:sp>
      <p:sp>
        <p:nvSpPr>
          <p:cNvPr id="8196" name="Rectangle 4">
            <a:extLst>
              <a:ext uri="{FF2B5EF4-FFF2-40B4-BE49-F238E27FC236}">
                <a16:creationId xmlns:a16="http://schemas.microsoft.com/office/drawing/2014/main" id="{02BBD6BB-C123-4151-B85D-6187682BF629}"/>
              </a:ext>
            </a:extLst>
          </p:cNvPr>
          <p:cNvSpPr>
            <a:spLocks noGrp="1" noRot="1" noChangeAspect="1" noChangeArrowheads="1" noTextEdit="1"/>
          </p:cNvSpPr>
          <p:nvPr>
            <p:ph type="sldImg" idx="2"/>
          </p:nvPr>
        </p:nvSpPr>
        <p:spPr bwMode="auto">
          <a:xfrm>
            <a:off x="2266950" y="719138"/>
            <a:ext cx="27828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75569F51-68DF-47D2-AAF2-10CA85D379FC}"/>
              </a:ext>
            </a:extLst>
          </p:cNvPr>
          <p:cNvSpPr>
            <a:spLocks noGrp="1" noChangeArrowheads="1"/>
          </p:cNvSpPr>
          <p:nvPr>
            <p:ph type="body" sz="quarter" idx="3"/>
          </p:nvPr>
        </p:nvSpPr>
        <p:spPr bwMode="auto">
          <a:xfrm>
            <a:off x="975693" y="4561226"/>
            <a:ext cx="5363817"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70483708-B8CD-41D8-926D-050FA5BB8CE1}"/>
              </a:ext>
            </a:extLst>
          </p:cNvPr>
          <p:cNvSpPr>
            <a:spLocks noGrp="1" noChangeArrowheads="1"/>
          </p:cNvSpPr>
          <p:nvPr>
            <p:ph type="ftr" sz="quarter" idx="4"/>
          </p:nvPr>
        </p:nvSpPr>
        <p:spPr bwMode="auto">
          <a:xfrm>
            <a:off x="0" y="9120813"/>
            <a:ext cx="3170583"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defRPr sz="1200">
                <a:latin typeface="Times" charset="0"/>
              </a:defRPr>
            </a:lvl1pPr>
          </a:lstStyle>
          <a:p>
            <a:pPr>
              <a:defRPr/>
            </a:pPr>
            <a:endParaRPr lang="en-US"/>
          </a:p>
        </p:txBody>
      </p:sp>
      <p:sp>
        <p:nvSpPr>
          <p:cNvPr id="6151" name="Rectangle 7">
            <a:extLst>
              <a:ext uri="{FF2B5EF4-FFF2-40B4-BE49-F238E27FC236}">
                <a16:creationId xmlns:a16="http://schemas.microsoft.com/office/drawing/2014/main" id="{C799612C-864F-421C-AF88-8C22CEEDE8CE}"/>
              </a:ext>
            </a:extLst>
          </p:cNvPr>
          <p:cNvSpPr>
            <a:spLocks noGrp="1" noChangeArrowheads="1"/>
          </p:cNvSpPr>
          <p:nvPr>
            <p:ph type="sldNum" sz="quarter" idx="5"/>
          </p:nvPr>
        </p:nvSpPr>
        <p:spPr bwMode="auto">
          <a:xfrm>
            <a:off x="4146275" y="9120813"/>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a:defRPr sz="1200"/>
            </a:lvl1pPr>
          </a:lstStyle>
          <a:p>
            <a:pPr>
              <a:defRPr/>
            </a:pPr>
            <a:fld id="{5DBDDCED-4D3D-4C42-9A6A-F59746AABE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BDDCED-4D3D-4C42-9A6A-F59746AABE4B}" type="slidenum">
              <a:rPr lang="en-US" altLang="en-US" smtClean="0"/>
              <a:pPr>
                <a:defRPr/>
              </a:pPr>
              <a:t>1</a:t>
            </a:fld>
            <a:endParaRPr lang="en-US" altLang="en-US"/>
          </a:p>
        </p:txBody>
      </p:sp>
    </p:spTree>
    <p:extLst>
      <p:ext uri="{BB962C8B-B14F-4D97-AF65-F5344CB8AC3E}">
        <p14:creationId xmlns:p14="http://schemas.microsoft.com/office/powerpoint/2010/main" val="149732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7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B528-7725-824A-8C2F-5265D221D6E8}"/>
              </a:ext>
            </a:extLst>
          </p:cNvPr>
          <p:cNvSpPr>
            <a:spLocks noGrp="1"/>
          </p:cNvSpPr>
          <p:nvPr>
            <p:ph type="title"/>
          </p:nvPr>
        </p:nvSpPr>
        <p:spPr>
          <a:xfrm>
            <a:off x="534988" y="534988"/>
            <a:ext cx="6704012" cy="19446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48B6B8-1D9E-3C42-ABA7-B7E63BFA8B29}"/>
              </a:ext>
            </a:extLst>
          </p:cNvPr>
          <p:cNvSpPr>
            <a:spLocks noGrp="1"/>
          </p:cNvSpPr>
          <p:nvPr>
            <p:ph type="body" idx="1"/>
          </p:nvPr>
        </p:nvSpPr>
        <p:spPr>
          <a:xfrm>
            <a:off x="534988" y="2465388"/>
            <a:ext cx="3287712" cy="12080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799D7-2E49-754F-AE06-B3FEF7A5DFB3}"/>
              </a:ext>
            </a:extLst>
          </p:cNvPr>
          <p:cNvSpPr>
            <a:spLocks noGrp="1"/>
          </p:cNvSpPr>
          <p:nvPr>
            <p:ph sz="half" idx="2"/>
          </p:nvPr>
        </p:nvSpPr>
        <p:spPr>
          <a:xfrm>
            <a:off x="534988" y="3673475"/>
            <a:ext cx="3287712" cy="54054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92AD0-6D44-AC49-9FB0-44589A7B139C}"/>
              </a:ext>
            </a:extLst>
          </p:cNvPr>
          <p:cNvSpPr>
            <a:spLocks noGrp="1"/>
          </p:cNvSpPr>
          <p:nvPr>
            <p:ph type="body" sz="quarter" idx="3"/>
          </p:nvPr>
        </p:nvSpPr>
        <p:spPr>
          <a:xfrm>
            <a:off x="3935413" y="2465388"/>
            <a:ext cx="3303587" cy="12080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440AC-948C-FD40-B718-C5F378EF6B54}"/>
              </a:ext>
            </a:extLst>
          </p:cNvPr>
          <p:cNvSpPr>
            <a:spLocks noGrp="1"/>
          </p:cNvSpPr>
          <p:nvPr>
            <p:ph sz="quarter" idx="4"/>
          </p:nvPr>
        </p:nvSpPr>
        <p:spPr>
          <a:xfrm>
            <a:off x="3935413" y="3673475"/>
            <a:ext cx="3303587" cy="54054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DA617-7BC0-F143-AE6D-D9048E2617BC}"/>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FDE7048-E1C2-384E-B46D-3EDE2F850F39}"/>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18D1B-E929-0F40-86C7-E8A74CFF3306}"/>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206250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0F40-A5C6-1540-918B-CEE899C04B28}"/>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F09E47-AB86-1C44-BF06-554579BF2D5B}"/>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E96589C-254B-1342-9484-FEEAC3623357}"/>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D23628-14CD-7A44-A52D-8BE107D4948A}"/>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130350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B51BC-4F54-0D42-9677-68A4C11E1906}"/>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56CA508-4A58-9F41-8BB4-10B09E805E39}"/>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609D300-2387-1144-940E-184DD5EBCDEF}"/>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327988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044A-FCAE-8949-9474-9DD53EA90055}"/>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59081-AAE7-9E47-8042-F8288DBC683D}"/>
              </a:ext>
            </a:extLst>
          </p:cNvPr>
          <p:cNvSpPr>
            <a:spLocks noGrp="1"/>
          </p:cNvSpPr>
          <p:nvPr>
            <p:ph idx="1"/>
          </p:nvPr>
        </p:nvSpPr>
        <p:spPr>
          <a:xfrm>
            <a:off x="3303588" y="1447800"/>
            <a:ext cx="3935412" cy="71485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EEB39-0408-DA46-B4AB-AC1D4B014F32}"/>
              </a:ext>
            </a:extLst>
          </p:cNvPr>
          <p:cNvSpPr>
            <a:spLocks noGrp="1"/>
          </p:cNvSpPr>
          <p:nvPr>
            <p:ph type="body" sz="half" idx="2"/>
          </p:nvPr>
        </p:nvSpPr>
        <p:spPr>
          <a:xfrm>
            <a:off x="534988" y="3017838"/>
            <a:ext cx="2506662" cy="558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6F755-57C8-E144-A4FE-3BB636009AC1}"/>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08BC3DC-3ADB-8044-A657-CFE573F1A2B6}"/>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17AAB-2278-4B49-8799-F072031E9A3F}"/>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145657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47FE-4744-5B46-BABA-8524CCD314AE}"/>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6AF417-28F6-AA40-985B-A5D7DF5E8F5E}"/>
              </a:ext>
            </a:extLst>
          </p:cNvPr>
          <p:cNvSpPr>
            <a:spLocks noGrp="1"/>
          </p:cNvSpPr>
          <p:nvPr>
            <p:ph type="pic" idx="1"/>
          </p:nvPr>
        </p:nvSpPr>
        <p:spPr>
          <a:xfrm>
            <a:off x="3303588" y="1447800"/>
            <a:ext cx="3935412" cy="71485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7B04D0-E792-7A47-933D-29C634E74DFF}"/>
              </a:ext>
            </a:extLst>
          </p:cNvPr>
          <p:cNvSpPr>
            <a:spLocks noGrp="1"/>
          </p:cNvSpPr>
          <p:nvPr>
            <p:ph type="body" sz="half" idx="2"/>
          </p:nvPr>
        </p:nvSpPr>
        <p:spPr>
          <a:xfrm>
            <a:off x="534988" y="3017838"/>
            <a:ext cx="2506662" cy="558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20D7C-105D-3549-881D-86AA73343E85}"/>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3575653-94B6-B442-AB82-ABB81ABE426D}"/>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F21435-3613-284A-8A07-EF3E1D03E4D6}"/>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160614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7D7A-5992-D045-BECE-347BC8511B77}"/>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64D357-1BA4-ED4A-8A55-2E8AFF3E6835}"/>
              </a:ext>
            </a:extLst>
          </p:cNvPr>
          <p:cNvSpPr>
            <a:spLocks noGrp="1"/>
          </p:cNvSpPr>
          <p:nvPr>
            <p:ph type="body" orient="vert" idx="1"/>
          </p:nvPr>
        </p:nvSpPr>
        <p:spPr>
          <a:xfrm>
            <a:off x="534988" y="2678113"/>
            <a:ext cx="6702425" cy="6381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AB128-6333-A744-9CE3-5ECF5D28BBDC}"/>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594B20-7C14-A342-82A8-D42214BDD7F6}"/>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6F8A52-3DE5-7E4C-983E-195B7B010FFA}"/>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312169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BD1CC-033A-584D-8AF5-8B6776B3F6A3}"/>
              </a:ext>
            </a:extLst>
          </p:cNvPr>
          <p:cNvSpPr>
            <a:spLocks noGrp="1"/>
          </p:cNvSpPr>
          <p:nvPr>
            <p:ph type="title" orient="vert"/>
          </p:nvPr>
        </p:nvSpPr>
        <p:spPr>
          <a:xfrm>
            <a:off x="5562600" y="534988"/>
            <a:ext cx="1674813" cy="85248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60414-9AB0-0B47-AE66-BB97176097DE}"/>
              </a:ext>
            </a:extLst>
          </p:cNvPr>
          <p:cNvSpPr>
            <a:spLocks noGrp="1"/>
          </p:cNvSpPr>
          <p:nvPr>
            <p:ph type="body" orient="vert" idx="1"/>
          </p:nvPr>
        </p:nvSpPr>
        <p:spPr>
          <a:xfrm>
            <a:off x="534988" y="534988"/>
            <a:ext cx="4875212" cy="85248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D21DF-822E-7045-92A3-1065A42EDA3E}"/>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7403A41-27CF-6040-8A3B-8B96FF26623E}"/>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66C0F2-CF4A-7B44-8294-7B4A78E7365C}"/>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254180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0E3DBE9-E947-4A7C-AD26-F047A9DBE540}"/>
              </a:ext>
            </a:extLst>
          </p:cNvPr>
          <p:cNvSpPr>
            <a:spLocks noGrp="1"/>
          </p:cNvSpPr>
          <p:nvPr>
            <p:ph type="sldNum" sz="quarter" idx="4"/>
          </p:nvPr>
        </p:nvSpPr>
        <p:spPr>
          <a:xfrm>
            <a:off x="3014380" y="9523413"/>
            <a:ext cx="1747838" cy="534987"/>
          </a:xfrm>
          <a:prstGeom prst="rect">
            <a:avLst/>
          </a:prstGeom>
        </p:spPr>
        <p:txBody>
          <a:bodyPr anchor="ctr"/>
          <a:lstStyle>
            <a:lvl1pPr algn="ctr">
              <a:defRPr sz="2000">
                <a:solidFill>
                  <a:srgbClr val="E8E5DC"/>
                </a:solidFill>
                <a:latin typeface="+mj-lt"/>
              </a:defRPr>
            </a:lvl1pPr>
          </a:lstStyle>
          <a:p>
            <a:fld id="{7025BBB7-FCCA-644C-9E05-4D420F9038CD}" type="slidenum">
              <a:rPr lang="en-US" smtClean="0"/>
              <a:pPr/>
              <a:t>‹#›</a:t>
            </a:fld>
            <a:endParaRPr lang="en-US" dirty="0"/>
          </a:p>
        </p:txBody>
      </p:sp>
    </p:spTree>
    <p:extLst>
      <p:ext uri="{BB962C8B-B14F-4D97-AF65-F5344CB8AC3E}">
        <p14:creationId xmlns:p14="http://schemas.microsoft.com/office/powerpoint/2010/main" val="365236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1B0C88E-CAE4-49D4-8A33-86843BAE5780}"/>
              </a:ext>
            </a:extLst>
          </p:cNvPr>
          <p:cNvSpPr>
            <a:spLocks noGrp="1"/>
          </p:cNvSpPr>
          <p:nvPr>
            <p:ph type="sldNum" sz="quarter" idx="4"/>
          </p:nvPr>
        </p:nvSpPr>
        <p:spPr>
          <a:xfrm>
            <a:off x="2971800" y="9448800"/>
            <a:ext cx="1747838" cy="534987"/>
          </a:xfrm>
          <a:prstGeom prst="rect">
            <a:avLst/>
          </a:prstGeom>
        </p:spPr>
        <p:txBody>
          <a:bodyPr/>
          <a:lstStyle>
            <a:lvl1pPr algn="ctr">
              <a:defRPr sz="2000"/>
            </a:lvl1pPr>
          </a:lstStyle>
          <a:p>
            <a:fld id="{7025BBB7-FCCA-644C-9E05-4D420F9038CD}" type="slidenum">
              <a:rPr lang="en-US" smtClean="0"/>
              <a:pPr/>
              <a:t>‹#›</a:t>
            </a:fld>
            <a:endParaRPr lang="en-US" dirty="0"/>
          </a:p>
        </p:txBody>
      </p:sp>
    </p:spTree>
    <p:extLst>
      <p:ext uri="{BB962C8B-B14F-4D97-AF65-F5344CB8AC3E}">
        <p14:creationId xmlns:p14="http://schemas.microsoft.com/office/powerpoint/2010/main" val="42313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867" y="1600200"/>
            <a:ext cx="6994525" cy="403225"/>
          </a:xfrm>
          <a:prstGeom prst="rect">
            <a:avLst/>
          </a:prstGeom>
        </p:spPr>
        <p:txBody>
          <a:bodyPr/>
          <a:lstStyle>
            <a:lvl1pPr>
              <a:defRPr sz="1400">
                <a:solidFill>
                  <a:schemeClr val="tx1">
                    <a:lumMod val="50000"/>
                    <a:lumOff val="50000"/>
                  </a:schemeClr>
                </a:solidFill>
                <a:latin typeface="Helvetica" pitchFamily="2" charset="0"/>
              </a:defRPr>
            </a:lvl1pPr>
          </a:lstStyle>
          <a:p>
            <a:r>
              <a:rPr lang="en-US" dirty="0"/>
              <a:t>CLICK TO EDIT MASTER TITLE STYLE</a:t>
            </a:r>
          </a:p>
        </p:txBody>
      </p:sp>
      <p:sp>
        <p:nvSpPr>
          <p:cNvPr id="3" name="Content Placeholder 2"/>
          <p:cNvSpPr>
            <a:spLocks noGrp="1"/>
          </p:cNvSpPr>
          <p:nvPr>
            <p:ph sz="half" idx="1"/>
          </p:nvPr>
        </p:nvSpPr>
        <p:spPr>
          <a:xfrm>
            <a:off x="494530" y="2514600"/>
            <a:ext cx="3227387" cy="6035675"/>
          </a:xfrm>
          <a:prstGeom prst="rect">
            <a:avLst/>
          </a:prstGeom>
        </p:spPr>
        <p:txBody>
          <a:bodyPr/>
          <a:lstStyle>
            <a:lvl1pPr>
              <a:defRPr sz="1400">
                <a:solidFill>
                  <a:schemeClr val="tx1">
                    <a:lumMod val="50000"/>
                    <a:lumOff val="50000"/>
                  </a:schemeClr>
                </a:solidFill>
                <a:latin typeface="Helvetica" pitchFamily="2" charset="0"/>
              </a:defRPr>
            </a:lvl1pPr>
            <a:lvl2pPr>
              <a:defRPr sz="1400">
                <a:solidFill>
                  <a:schemeClr val="tx1">
                    <a:lumMod val="50000"/>
                    <a:lumOff val="50000"/>
                  </a:schemeClr>
                </a:solidFill>
                <a:latin typeface="Helvetica" pitchFamily="2" charset="0"/>
              </a:defRPr>
            </a:lvl2pPr>
            <a:lvl3pPr>
              <a:defRPr sz="1400">
                <a:solidFill>
                  <a:schemeClr val="tx1">
                    <a:lumMod val="50000"/>
                    <a:lumOff val="50000"/>
                  </a:schemeClr>
                </a:solidFill>
                <a:latin typeface="Helvetica" pitchFamily="2" charset="0"/>
              </a:defRPr>
            </a:lvl3pPr>
            <a:lvl4pPr>
              <a:defRPr sz="1400">
                <a:solidFill>
                  <a:schemeClr val="tx1">
                    <a:lumMod val="50000"/>
                    <a:lumOff val="50000"/>
                  </a:schemeClr>
                </a:solidFill>
                <a:latin typeface="Helvetica" pitchFamily="2" charset="0"/>
              </a:defRPr>
            </a:lvl4pPr>
            <a:lvl5pPr>
              <a:defRPr sz="1400">
                <a:solidFill>
                  <a:schemeClr val="tx1">
                    <a:lumMod val="50000"/>
                    <a:lumOff val="50000"/>
                  </a:schemeClr>
                </a:solidFill>
                <a:latin typeface="Helvetica"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FAAA2958-9B61-D248-923C-CFD804B40A93}"/>
              </a:ext>
            </a:extLst>
          </p:cNvPr>
          <p:cNvSpPr>
            <a:spLocks noGrp="1"/>
          </p:cNvSpPr>
          <p:nvPr>
            <p:ph sz="half" idx="10"/>
          </p:nvPr>
        </p:nvSpPr>
        <p:spPr>
          <a:xfrm>
            <a:off x="4050483" y="2514599"/>
            <a:ext cx="3227387" cy="6035675"/>
          </a:xfrm>
          <a:prstGeom prst="rect">
            <a:avLst/>
          </a:prstGeom>
        </p:spPr>
        <p:txBody>
          <a:bodyPr/>
          <a:lstStyle>
            <a:lvl1pPr>
              <a:defRPr sz="1400">
                <a:solidFill>
                  <a:schemeClr val="tx1">
                    <a:lumMod val="50000"/>
                    <a:lumOff val="50000"/>
                  </a:schemeClr>
                </a:solidFill>
                <a:latin typeface="Helvetica" pitchFamily="2" charset="0"/>
              </a:defRPr>
            </a:lvl1pPr>
            <a:lvl2pPr>
              <a:defRPr sz="1400">
                <a:solidFill>
                  <a:schemeClr val="tx1">
                    <a:lumMod val="50000"/>
                    <a:lumOff val="50000"/>
                  </a:schemeClr>
                </a:solidFill>
                <a:latin typeface="Helvetica" pitchFamily="2" charset="0"/>
              </a:defRPr>
            </a:lvl2pPr>
            <a:lvl3pPr>
              <a:defRPr sz="1400">
                <a:solidFill>
                  <a:schemeClr val="tx1">
                    <a:lumMod val="50000"/>
                    <a:lumOff val="50000"/>
                  </a:schemeClr>
                </a:solidFill>
                <a:latin typeface="Helvetica" pitchFamily="2" charset="0"/>
              </a:defRPr>
            </a:lvl3pPr>
            <a:lvl4pPr>
              <a:defRPr sz="1400">
                <a:solidFill>
                  <a:schemeClr val="tx1">
                    <a:lumMod val="50000"/>
                    <a:lumOff val="50000"/>
                  </a:schemeClr>
                </a:solidFill>
                <a:latin typeface="Helvetica" pitchFamily="2" charset="0"/>
              </a:defRPr>
            </a:lvl4pPr>
            <a:lvl5pPr>
              <a:defRPr sz="1400">
                <a:solidFill>
                  <a:schemeClr val="tx1">
                    <a:lumMod val="50000"/>
                    <a:lumOff val="50000"/>
                  </a:schemeClr>
                </a:solidFill>
                <a:latin typeface="Helvetica"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804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87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FE55-E9B8-6E48-B7D1-16430A07CB17}"/>
              </a:ext>
            </a:extLst>
          </p:cNvPr>
          <p:cNvSpPr>
            <a:spLocks noGrp="1"/>
          </p:cNvSpPr>
          <p:nvPr>
            <p:ph type="ctrTitle"/>
          </p:nvPr>
        </p:nvSpPr>
        <p:spPr>
          <a:xfrm>
            <a:off x="971550" y="1646238"/>
            <a:ext cx="5829300" cy="3502025"/>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D034754-8460-CB49-8436-CB369B663973}"/>
              </a:ext>
            </a:extLst>
          </p:cNvPr>
          <p:cNvSpPr>
            <a:spLocks noGrp="1"/>
          </p:cNvSpPr>
          <p:nvPr>
            <p:ph type="subTitle" idx="1"/>
          </p:nvPr>
        </p:nvSpPr>
        <p:spPr>
          <a:xfrm>
            <a:off x="971550" y="5283200"/>
            <a:ext cx="5829300" cy="242887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1D78A-63CD-BF41-888B-F039D5C73622}"/>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B01BC96-EBBD-D24C-9435-A38CA2A046B7}"/>
              </a:ext>
            </a:extLst>
          </p:cNvPr>
          <p:cNvSpPr>
            <a:spLocks noGrp="1"/>
          </p:cNvSpPr>
          <p:nvPr>
            <p:ph type="ftr" sz="quarter" idx="11"/>
          </p:nvPr>
        </p:nvSpPr>
        <p:spPr>
          <a:xfrm>
            <a:off x="2574925" y="9323388"/>
            <a:ext cx="2622550" cy="53498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270A678-68E6-6B4D-8C8A-5BC674F9FD93}"/>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dirty="0"/>
          </a:p>
        </p:txBody>
      </p:sp>
    </p:spTree>
    <p:extLst>
      <p:ext uri="{BB962C8B-B14F-4D97-AF65-F5344CB8AC3E}">
        <p14:creationId xmlns:p14="http://schemas.microsoft.com/office/powerpoint/2010/main" val="269724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B936-757C-2C42-BFC6-F232B5C26148}"/>
              </a:ext>
            </a:extLst>
          </p:cNvPr>
          <p:cNvSpPr>
            <a:spLocks noGrp="1"/>
          </p:cNvSpPr>
          <p:nvPr>
            <p:ph type="title"/>
          </p:nvPr>
        </p:nvSpPr>
        <p:spPr>
          <a:xfrm>
            <a:off x="534988" y="534988"/>
            <a:ext cx="6702425" cy="194468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5DC9132-7F16-914E-A8D9-0DD38C5A9602}"/>
              </a:ext>
            </a:extLst>
          </p:cNvPr>
          <p:cNvSpPr>
            <a:spLocks noGrp="1"/>
          </p:cNvSpPr>
          <p:nvPr>
            <p:ph idx="1"/>
          </p:nvPr>
        </p:nvSpPr>
        <p:spPr>
          <a:xfrm>
            <a:off x="534988" y="2678113"/>
            <a:ext cx="6702425"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0B914-CCC7-8C4F-A88C-FDE9132CC7D8}"/>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3EBD9E6-8767-9A40-A8E4-73AD4165276B}"/>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41FE14-0004-F04A-8513-62E74669A97A}"/>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315023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36EF-3B5E-1947-8B97-54A7A2FF0730}"/>
              </a:ext>
            </a:extLst>
          </p:cNvPr>
          <p:cNvSpPr>
            <a:spLocks noGrp="1"/>
          </p:cNvSpPr>
          <p:nvPr>
            <p:ph type="title"/>
          </p:nvPr>
        </p:nvSpPr>
        <p:spPr>
          <a:xfrm>
            <a:off x="530225" y="2508250"/>
            <a:ext cx="6704013" cy="4183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5C6D05-6D84-8E49-9314-4C1407CBCACD}"/>
              </a:ext>
            </a:extLst>
          </p:cNvPr>
          <p:cNvSpPr>
            <a:spLocks noGrp="1"/>
          </p:cNvSpPr>
          <p:nvPr>
            <p:ph type="body" idx="1"/>
          </p:nvPr>
        </p:nvSpPr>
        <p:spPr>
          <a:xfrm>
            <a:off x="530225" y="6731000"/>
            <a:ext cx="6704013" cy="22002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CD98DC-E7DB-C842-942F-BC786D7E0AD1}"/>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EBEB976-5835-C148-9EE5-4DCE47C75D5E}"/>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2938A5-7395-1A4D-9EE6-22B30F2D334B}"/>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252877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EA31-3CA5-9F46-9DF2-1A2092301BA7}"/>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3C1691-2708-1641-A070-40C664242E29}"/>
              </a:ext>
            </a:extLst>
          </p:cNvPr>
          <p:cNvSpPr>
            <a:spLocks noGrp="1"/>
          </p:cNvSpPr>
          <p:nvPr>
            <p:ph sz="half" idx="1"/>
          </p:nvPr>
        </p:nvSpPr>
        <p:spPr>
          <a:xfrm>
            <a:off x="534988" y="2678113"/>
            <a:ext cx="3275012"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9482C-BCDC-3346-89E7-F171EF5C7B63}"/>
              </a:ext>
            </a:extLst>
          </p:cNvPr>
          <p:cNvSpPr>
            <a:spLocks noGrp="1"/>
          </p:cNvSpPr>
          <p:nvPr>
            <p:ph sz="half" idx="2"/>
          </p:nvPr>
        </p:nvSpPr>
        <p:spPr>
          <a:xfrm>
            <a:off x="3962400" y="2678113"/>
            <a:ext cx="3275013" cy="6381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647BB7-4B34-4D4A-A6EB-CC091E6B739D}"/>
              </a:ext>
            </a:extLst>
          </p:cNvPr>
          <p:cNvSpPr>
            <a:spLocks noGrp="1"/>
          </p:cNvSpPr>
          <p:nvPr>
            <p:ph type="dt" sz="half" idx="10"/>
          </p:nvPr>
        </p:nvSpPr>
        <p:spPr>
          <a:xfrm>
            <a:off x="534988" y="9323388"/>
            <a:ext cx="1747837" cy="534987"/>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0518F2E-F2FA-AE45-AD90-4E50A0311B3A}"/>
              </a:ext>
            </a:extLst>
          </p:cNvPr>
          <p:cNvSpPr>
            <a:spLocks noGrp="1"/>
          </p:cNvSpPr>
          <p:nvPr>
            <p:ph type="ftr" sz="quarter" idx="11"/>
          </p:nvPr>
        </p:nvSpPr>
        <p:spPr>
          <a:xfrm>
            <a:off x="2574925" y="9323388"/>
            <a:ext cx="2622550" cy="53498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8B9168-68E9-5142-8442-2CDF08B7CD08}"/>
              </a:ext>
            </a:extLst>
          </p:cNvPr>
          <p:cNvSpPr>
            <a:spLocks noGrp="1"/>
          </p:cNvSpPr>
          <p:nvPr>
            <p:ph type="sldNum" sz="quarter" idx="12"/>
          </p:nvPr>
        </p:nvSpPr>
        <p:spPr>
          <a:xfrm>
            <a:off x="5489575" y="9323388"/>
            <a:ext cx="1747838" cy="534987"/>
          </a:xfrm>
          <a:prstGeom prst="rect">
            <a:avLst/>
          </a:prstGeom>
        </p:spPr>
        <p:txBody>
          <a:bodyPr/>
          <a:lstStyle/>
          <a:p>
            <a:fld id="{7025BBB7-FCCA-644C-9E05-4D420F9038CD}" type="slidenum">
              <a:rPr lang="en-US" smtClean="0"/>
              <a:t>‹#›</a:t>
            </a:fld>
            <a:endParaRPr lang="en-US"/>
          </a:p>
        </p:txBody>
      </p:sp>
    </p:spTree>
    <p:extLst>
      <p:ext uri="{BB962C8B-B14F-4D97-AF65-F5344CB8AC3E}">
        <p14:creationId xmlns:p14="http://schemas.microsoft.com/office/powerpoint/2010/main" val="379811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9EF"/>
        </a:solidFill>
        <a:effectLst/>
      </p:bgPr>
    </p:bg>
    <p:spTree>
      <p:nvGrpSpPr>
        <p:cNvPr id="1" name=""/>
        <p:cNvGrpSpPr/>
        <p:nvPr/>
      </p:nvGrpSpPr>
      <p:grpSpPr>
        <a:xfrm>
          <a:off x="0" y="0"/>
          <a:ext cx="0" cy="0"/>
          <a:chOff x="0" y="0"/>
          <a:chExt cx="0" cy="0"/>
        </a:xfrm>
      </p:grpSpPr>
      <p:sp>
        <p:nvSpPr>
          <p:cNvPr id="1031" name="Text Box 13">
            <a:extLst>
              <a:ext uri="{FF2B5EF4-FFF2-40B4-BE49-F238E27FC236}">
                <a16:creationId xmlns:a16="http://schemas.microsoft.com/office/drawing/2014/main" id="{54CE508E-7099-431E-A2C0-86BE53435768}"/>
              </a:ext>
            </a:extLst>
          </p:cNvPr>
          <p:cNvSpPr txBox="1">
            <a:spLocks noChangeArrowheads="1"/>
          </p:cNvSpPr>
          <p:nvPr userDrawn="1"/>
        </p:nvSpPr>
        <p:spPr bwMode="auto">
          <a:xfrm>
            <a:off x="419100" y="9372600"/>
            <a:ext cx="7124700" cy="253916"/>
          </a:xfrm>
          <a:prstGeom prst="rect">
            <a:avLst/>
          </a:prstGeom>
          <a:noFill/>
          <a:ln>
            <a:noFill/>
          </a:ln>
          <a:effectLst/>
          <a:extLst>
            <a:ext uri="{909E8E84-426E-40DD-AFC4-6F175D3DCCD1}">
              <a14:hiddenFill xmlns:a14="http://schemas.microsoft.com/office/drawing/2010/main">
                <a:solidFill>
                  <a:srgbClr val="00588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en-US" sz="1050" b="0" i="0" spc="300" dirty="0">
                <a:solidFill>
                  <a:schemeClr val="tx2"/>
                </a:solidFill>
                <a:latin typeface="Georgia" panose="02040502050405020303" pitchFamily="18" charset="0"/>
                <a:cs typeface="Helvetica" panose="020B0604020202020204" pitchFamily="34" charset="0"/>
              </a:rPr>
              <a:t>MEDICAL • FSA • HSA • DENTAL • LIFE • STD • ACCIDENT • IRA • EAP </a:t>
            </a:r>
          </a:p>
        </p:txBody>
      </p:sp>
      <p:pic>
        <p:nvPicPr>
          <p:cNvPr id="4" name="Picture 2" descr="No photo description available.">
            <a:extLst>
              <a:ext uri="{FF2B5EF4-FFF2-40B4-BE49-F238E27FC236}">
                <a16:creationId xmlns:a16="http://schemas.microsoft.com/office/drawing/2014/main" id="{C76B90BC-E635-4E9E-8D12-AF4C7F4531D2}"/>
              </a:ext>
            </a:extLst>
          </p:cNvPr>
          <p:cNvPicPr>
            <a:picLocks noChangeAspect="1" noChangeArrowheads="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65686"/>
          <a:stretch/>
        </p:blipFill>
        <p:spPr bwMode="auto">
          <a:xfrm>
            <a:off x="2781300" y="462290"/>
            <a:ext cx="2209800" cy="75826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49" r:id="rId1"/>
    <p:sldLayoutId id="2147488300" r:id="rId2"/>
    <p:sldLayoutId id="2147488301" r:id="rId3"/>
    <p:sldLayoutId id="2147488302" r:id="rId4"/>
    <p:sldLayoutId id="2147488305" r:id="rId5"/>
  </p:sldLayoutIdLst>
  <p:hf hdr="0" ftr="0" dt="0"/>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Times" charset="0"/>
        </a:defRPr>
      </a:lvl2pPr>
      <a:lvl3pPr algn="ctr" defTabSz="1019175" rtl="0" eaLnBrk="0" fontAlgn="base" hangingPunct="0">
        <a:spcBef>
          <a:spcPct val="0"/>
        </a:spcBef>
        <a:spcAft>
          <a:spcPct val="0"/>
        </a:spcAft>
        <a:defRPr sz="4900">
          <a:solidFill>
            <a:schemeClr val="tx2"/>
          </a:solidFill>
          <a:latin typeface="Times" charset="0"/>
        </a:defRPr>
      </a:lvl3pPr>
      <a:lvl4pPr algn="ctr" defTabSz="1019175" rtl="0" eaLnBrk="0" fontAlgn="base" hangingPunct="0">
        <a:spcBef>
          <a:spcPct val="0"/>
        </a:spcBef>
        <a:spcAft>
          <a:spcPct val="0"/>
        </a:spcAft>
        <a:defRPr sz="4900">
          <a:solidFill>
            <a:schemeClr val="tx2"/>
          </a:solidFill>
          <a:latin typeface="Times" charset="0"/>
        </a:defRPr>
      </a:lvl4pPr>
      <a:lvl5pPr algn="ctr" defTabSz="1019175" rtl="0" eaLnBrk="0" fontAlgn="base" hangingPunct="0">
        <a:spcBef>
          <a:spcPct val="0"/>
        </a:spcBef>
        <a:spcAft>
          <a:spcPct val="0"/>
        </a:spcAft>
        <a:defRPr sz="4900">
          <a:solidFill>
            <a:schemeClr val="tx2"/>
          </a:solidFill>
          <a:latin typeface="Times" charset="0"/>
        </a:defRPr>
      </a:lvl5pPr>
      <a:lvl6pPr marL="457200" algn="ctr" defTabSz="1019175" rtl="0" fontAlgn="base">
        <a:spcBef>
          <a:spcPct val="0"/>
        </a:spcBef>
        <a:spcAft>
          <a:spcPct val="0"/>
        </a:spcAft>
        <a:defRPr sz="4900">
          <a:solidFill>
            <a:schemeClr val="tx2"/>
          </a:solidFill>
          <a:latin typeface="Times" charset="0"/>
        </a:defRPr>
      </a:lvl6pPr>
      <a:lvl7pPr marL="914400" algn="ctr" defTabSz="1019175" rtl="0" fontAlgn="base">
        <a:spcBef>
          <a:spcPct val="0"/>
        </a:spcBef>
        <a:spcAft>
          <a:spcPct val="0"/>
        </a:spcAft>
        <a:defRPr sz="4900">
          <a:solidFill>
            <a:schemeClr val="tx2"/>
          </a:solidFill>
          <a:latin typeface="Times" charset="0"/>
        </a:defRPr>
      </a:lvl7pPr>
      <a:lvl8pPr marL="1371600" algn="ctr" defTabSz="1019175" rtl="0" fontAlgn="base">
        <a:spcBef>
          <a:spcPct val="0"/>
        </a:spcBef>
        <a:spcAft>
          <a:spcPct val="0"/>
        </a:spcAft>
        <a:defRPr sz="4900">
          <a:solidFill>
            <a:schemeClr val="tx2"/>
          </a:solidFill>
          <a:latin typeface="Times" charset="0"/>
        </a:defRPr>
      </a:lvl8pPr>
      <a:lvl9pPr marL="1828800" algn="ctr" defTabSz="1019175" rtl="0" fontAlgn="base">
        <a:spcBef>
          <a:spcPct val="0"/>
        </a:spcBef>
        <a:spcAft>
          <a:spcPct val="0"/>
        </a:spcAft>
        <a:defRPr sz="4900">
          <a:solidFill>
            <a:schemeClr val="tx2"/>
          </a:solidFill>
          <a:latin typeface="Times" charset="0"/>
        </a:defRPr>
      </a:lvl9pPr>
    </p:titleStyle>
    <p:bodyStyle>
      <a:lvl1pPr marL="228600" indent="-228600" algn="l" defTabSz="1019175" rtl="0" eaLnBrk="0" fontAlgn="base" hangingPunct="0">
        <a:spcBef>
          <a:spcPct val="20000"/>
        </a:spcBef>
        <a:spcAft>
          <a:spcPct val="0"/>
        </a:spcAft>
        <a:defRPr sz="1400">
          <a:solidFill>
            <a:schemeClr val="tx1"/>
          </a:solidFill>
          <a:latin typeface="+mn-lt"/>
          <a:ea typeface="+mn-ea"/>
          <a:cs typeface="+mn-cs"/>
        </a:defRPr>
      </a:lvl1pPr>
      <a:lvl2pPr marL="571500" indent="-228600" algn="l" defTabSz="1019175" rtl="0" eaLnBrk="0" fontAlgn="base" hangingPunct="0">
        <a:spcBef>
          <a:spcPct val="20000"/>
        </a:spcBef>
        <a:spcAft>
          <a:spcPct val="0"/>
        </a:spcAft>
        <a:buFont typeface="Times" panose="02020603050405020304" pitchFamily="18" charset="0"/>
        <a:buChar char="•"/>
        <a:defRPr sz="1400">
          <a:solidFill>
            <a:schemeClr val="tx1"/>
          </a:solidFill>
          <a:latin typeface="+mn-lt"/>
        </a:defRPr>
      </a:lvl2pPr>
      <a:lvl3pPr marL="1273175" indent="-254000" algn="l" defTabSz="1019175" rtl="0" eaLnBrk="0" fontAlgn="base" hangingPunct="0">
        <a:spcBef>
          <a:spcPct val="20000"/>
        </a:spcBef>
        <a:spcAft>
          <a:spcPct val="0"/>
        </a:spcAft>
        <a:buChar char="•"/>
        <a:defRPr sz="1700">
          <a:solidFill>
            <a:schemeClr val="tx1"/>
          </a:solidFill>
          <a:latin typeface="+mn-lt"/>
        </a:defRPr>
      </a:lvl3pPr>
      <a:lvl4pPr marL="1782763" indent="-254000" algn="l" defTabSz="1019175" rtl="0" eaLnBrk="0" fontAlgn="base" hangingPunct="0">
        <a:spcBef>
          <a:spcPct val="20000"/>
        </a:spcBef>
        <a:spcAft>
          <a:spcPct val="0"/>
        </a:spcAft>
        <a:buChar char="–"/>
        <a:defRPr sz="1400">
          <a:solidFill>
            <a:schemeClr val="tx1"/>
          </a:solidFill>
          <a:latin typeface="+mn-lt"/>
        </a:defRPr>
      </a:lvl4pPr>
      <a:lvl5pPr marL="2292350" indent="-254000" algn="l" defTabSz="1019175" rtl="0" eaLnBrk="0" fontAlgn="base" hangingPunct="0">
        <a:spcBef>
          <a:spcPct val="20000"/>
        </a:spcBef>
        <a:spcAft>
          <a:spcPct val="0"/>
        </a:spcAft>
        <a:buChar char="»"/>
        <a:defRPr sz="1400">
          <a:solidFill>
            <a:schemeClr val="tx1"/>
          </a:solidFill>
          <a:latin typeface="+mn-lt"/>
        </a:defRPr>
      </a:lvl5pPr>
      <a:lvl6pPr marL="2749550" indent="-254000" algn="l" defTabSz="1019175" rtl="0" fontAlgn="base">
        <a:spcBef>
          <a:spcPct val="20000"/>
        </a:spcBef>
        <a:spcAft>
          <a:spcPct val="0"/>
        </a:spcAft>
        <a:buChar char="»"/>
        <a:defRPr sz="1400">
          <a:solidFill>
            <a:schemeClr val="tx1"/>
          </a:solidFill>
          <a:latin typeface="+mn-lt"/>
        </a:defRPr>
      </a:lvl6pPr>
      <a:lvl7pPr marL="3206750" indent="-254000" algn="l" defTabSz="1019175" rtl="0" fontAlgn="base">
        <a:spcBef>
          <a:spcPct val="20000"/>
        </a:spcBef>
        <a:spcAft>
          <a:spcPct val="0"/>
        </a:spcAft>
        <a:buChar char="»"/>
        <a:defRPr sz="1400">
          <a:solidFill>
            <a:schemeClr val="tx1"/>
          </a:solidFill>
          <a:latin typeface="+mn-lt"/>
        </a:defRPr>
      </a:lvl7pPr>
      <a:lvl8pPr marL="3663950" indent="-254000" algn="l" defTabSz="1019175" rtl="0" fontAlgn="base">
        <a:spcBef>
          <a:spcPct val="20000"/>
        </a:spcBef>
        <a:spcAft>
          <a:spcPct val="0"/>
        </a:spcAft>
        <a:buChar char="»"/>
        <a:defRPr sz="1400">
          <a:solidFill>
            <a:schemeClr val="tx1"/>
          </a:solidFill>
          <a:latin typeface="+mn-lt"/>
        </a:defRPr>
      </a:lvl8pPr>
      <a:lvl9pPr marL="4121150" indent="-254000" algn="l" defTabSz="1019175"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9E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FFB6F32-D201-4A29-8695-1F816604CE06}"/>
              </a:ext>
            </a:extLst>
          </p:cNvPr>
          <p:cNvSpPr>
            <a:spLocks noGrp="1"/>
          </p:cNvSpPr>
          <p:nvPr>
            <p:ph type="sldNum" sz="quarter" idx="4"/>
          </p:nvPr>
        </p:nvSpPr>
        <p:spPr>
          <a:xfrm>
            <a:off x="2971800" y="9448800"/>
            <a:ext cx="1747838" cy="534987"/>
          </a:xfrm>
          <a:prstGeom prst="rect">
            <a:avLst/>
          </a:prstGeom>
        </p:spPr>
        <p:txBody>
          <a:bodyPr/>
          <a:lstStyle>
            <a:lvl1pPr algn="ctr">
              <a:defRPr sz="2000"/>
            </a:lvl1pPr>
          </a:lstStyle>
          <a:p>
            <a:fld id="{7025BBB7-FCCA-644C-9E05-4D420F9038CD}" type="slidenum">
              <a:rPr lang="en-US" smtClean="0"/>
              <a:pPr/>
              <a:t>‹#›</a:t>
            </a:fld>
            <a:endParaRPr lang="en-US" dirty="0"/>
          </a:p>
        </p:txBody>
      </p:sp>
    </p:spTree>
    <p:extLst>
      <p:ext uri="{BB962C8B-B14F-4D97-AF65-F5344CB8AC3E}">
        <p14:creationId xmlns:p14="http://schemas.microsoft.com/office/powerpoint/2010/main" val="630174885"/>
      </p:ext>
    </p:extLst>
  </p:cSld>
  <p:clrMap bg1="lt1" tx1="dk1" bg2="lt2" tx2="dk2" accent1="accent1" accent2="accent2" accent3="accent3" accent4="accent4" accent5="accent5" accent6="accent6" hlink="hlink" folHlink="folHlink"/>
  <p:sldLayoutIdLst>
    <p:sldLayoutId id="2147488351" r:id="rId1"/>
    <p:sldLayoutId id="2147488352" r:id="rId2"/>
    <p:sldLayoutId id="2147488353" r:id="rId3"/>
    <p:sldLayoutId id="2147488354" r:id="rId4"/>
    <p:sldLayoutId id="2147488355" r:id="rId5"/>
    <p:sldLayoutId id="2147488356" r:id="rId6"/>
    <p:sldLayoutId id="2147488357" r:id="rId7"/>
    <p:sldLayoutId id="2147488358" r:id="rId8"/>
    <p:sldLayoutId id="2147488359" r:id="rId9"/>
    <p:sldLayoutId id="2147488360" r:id="rId10"/>
    <p:sldLayoutId id="21474883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exgeneap.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radfin.com/trg.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hyperlink" Target="https://www.employeenavigator.com/benefits/Account/Logi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nexgeneap.com/" TargetMode="External"/><Relationship Id="rId2" Type="http://schemas.openxmlformats.org/officeDocument/2006/relationships/hyperlink" Target="http://www.healthequity.com/" TargetMode="External"/><Relationship Id="rId1" Type="http://schemas.openxmlformats.org/officeDocument/2006/relationships/slideLayout" Target="../slideLayouts/slideLayout2.xml"/><Relationship Id="rId6" Type="http://schemas.openxmlformats.org/officeDocument/2006/relationships/hyperlink" Target="mailto:sburnett@therichardsgrp.com" TargetMode="External"/><Relationship Id="rId5" Type="http://schemas.openxmlformats.org/officeDocument/2006/relationships/hyperlink" Target="http://www.standard.com/individual" TargetMode="External"/><Relationship Id="rId4" Type="http://schemas.openxmlformats.org/officeDocument/2006/relationships/hyperlink" Target="http://www.gradfin.com/tr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rs.gov/publications/p502" TargetMode="External"/><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healthequity.com/learn/qualified-medical-expens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NortheastDeltaDental.com"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642EE32-D0DA-8E48-B083-E9F7B943F1A6}"/>
              </a:ext>
            </a:extLst>
          </p:cNvPr>
          <p:cNvSpPr txBox="1"/>
          <p:nvPr/>
        </p:nvSpPr>
        <p:spPr>
          <a:xfrm>
            <a:off x="990836" y="7925268"/>
            <a:ext cx="5790727" cy="872868"/>
          </a:xfrm>
          <a:prstGeom prst="rect">
            <a:avLst/>
          </a:prstGeom>
          <a:noFill/>
        </p:spPr>
        <p:txBody>
          <a:bodyPr wrap="square" rtlCol="0">
            <a:spAutoFit/>
          </a:bodyPr>
          <a:lstStyle/>
          <a:p>
            <a:pPr algn="ctr">
              <a:lnSpc>
                <a:spcPct val="150000"/>
              </a:lnSpc>
            </a:pPr>
            <a:r>
              <a:rPr lang="en-US" sz="1800" b="1" spc="300" dirty="0">
                <a:latin typeface="Georgia" panose="02040502050405020303" pitchFamily="18" charset="0"/>
              </a:rPr>
              <a:t>2023</a:t>
            </a:r>
          </a:p>
          <a:p>
            <a:pPr algn="ctr">
              <a:lnSpc>
                <a:spcPct val="150000"/>
              </a:lnSpc>
            </a:pPr>
            <a:r>
              <a:rPr lang="en-US" sz="1800" b="1" spc="300" dirty="0">
                <a:latin typeface="Georgia" panose="02040502050405020303" pitchFamily="18" charset="0"/>
              </a:rPr>
              <a:t>EMPLOYEE BENEFITS AT A GLANCE</a:t>
            </a:r>
          </a:p>
        </p:txBody>
      </p:sp>
      <p:pic>
        <p:nvPicPr>
          <p:cNvPr id="9228" name="Picture 11">
            <a:extLst>
              <a:ext uri="{FF2B5EF4-FFF2-40B4-BE49-F238E27FC236}">
                <a16:creationId xmlns:a16="http://schemas.microsoft.com/office/drawing/2014/main" id="{92B7C572-6E27-4CE0-BE2F-A944226F5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06" y="9128940"/>
            <a:ext cx="473194" cy="79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o photo description available.">
            <a:extLst>
              <a:ext uri="{FF2B5EF4-FFF2-40B4-BE49-F238E27FC236}">
                <a16:creationId xmlns:a16="http://schemas.microsoft.com/office/drawing/2014/main" id="{8771FA2F-BC1D-46C2-8F4D-144006BF873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7045"/>
          <a:stretch/>
        </p:blipFill>
        <p:spPr bwMode="auto">
          <a:xfrm>
            <a:off x="669100" y="685800"/>
            <a:ext cx="6434197" cy="2120360"/>
          </a:xfrm>
          <a:prstGeom prst="rect">
            <a:avLst/>
          </a:prstGeom>
        </p:spPr>
      </p:pic>
      <p:pic>
        <p:nvPicPr>
          <p:cNvPr id="2" name="Picture 2">
            <a:extLst>
              <a:ext uri="{FF2B5EF4-FFF2-40B4-BE49-F238E27FC236}">
                <a16:creationId xmlns:a16="http://schemas.microsoft.com/office/drawing/2014/main" id="{BB5133E8-FE9C-4620-AD34-685A9A90E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52800"/>
            <a:ext cx="612530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8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9BA2D0D-075A-41FE-92E4-1613C3F7A7C5}"/>
              </a:ext>
            </a:extLst>
          </p:cNvPr>
          <p:cNvSpPr txBox="1"/>
          <p:nvPr/>
        </p:nvSpPr>
        <p:spPr>
          <a:xfrm>
            <a:off x="495300" y="1676400"/>
            <a:ext cx="6781800" cy="6430735"/>
          </a:xfrm>
          <a:prstGeom prst="rect">
            <a:avLst/>
          </a:prstGeom>
          <a:noFill/>
          <a:ln w="25400">
            <a:noFill/>
          </a:ln>
          <a:extLst>
            <a:ext uri="{C572A759-6A51-4108-AA02-DFA0A04FC94B}"/>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b="1">
                <a:latin typeface="Carme"/>
                <a:ea typeface="Carme"/>
                <a:cs typeface="Carme"/>
              </a:defRPr>
            </a:lvl1pPr>
          </a:lstStyle>
          <a:p>
            <a:pPr>
              <a:defRPr/>
            </a:pPr>
            <a:r>
              <a:rPr lang="en-US" u="sng" dirty="0">
                <a:latin typeface="Georgia" panose="02040502050405020303" pitchFamily="18" charset="0"/>
              </a:rPr>
              <a:t>Basic and AD&amp;D Term Life Insurance:</a:t>
            </a:r>
            <a:r>
              <a:rPr lang="en-US" dirty="0">
                <a:latin typeface="Georgia" panose="02040502050405020303" pitchFamily="18" charset="0"/>
              </a:rPr>
              <a:t>  </a:t>
            </a:r>
          </a:p>
          <a:p>
            <a:pPr>
              <a:lnSpc>
                <a:spcPct val="114000"/>
              </a:lnSpc>
              <a:defRPr/>
            </a:pPr>
            <a:endParaRPr lang="en-US" sz="600" b="0" dirty="0">
              <a:latin typeface="+mn-lt"/>
              <a:cs typeface="Helvetica" panose="020B0604020202020204" pitchFamily="34" charset="0"/>
            </a:endParaRPr>
          </a:p>
          <a:p>
            <a:pPr marL="171450" lvl="0" indent="-171450" algn="just">
              <a:lnSpc>
                <a:spcPct val="114000"/>
              </a:lnSpc>
              <a:buFont typeface="Wingdings" panose="05000000000000000000" pitchFamily="2" charset="2"/>
              <a:buChar char="v"/>
            </a:pPr>
            <a:r>
              <a:rPr lang="en-US" sz="1100" b="0" dirty="0">
                <a:latin typeface="+mn-lt"/>
              </a:rPr>
              <a:t>$10,000 of basic life and accidental death term insurance</a:t>
            </a:r>
          </a:p>
          <a:p>
            <a:pPr marL="171450" lvl="0" indent="-171450" algn="just">
              <a:lnSpc>
                <a:spcPct val="114000"/>
              </a:lnSpc>
              <a:buFont typeface="Wingdings" panose="05000000000000000000" pitchFamily="2" charset="2"/>
              <a:buChar char="v"/>
            </a:pPr>
            <a:r>
              <a:rPr lang="en-US" sz="1100" b="0" dirty="0">
                <a:latin typeface="+mn-lt"/>
              </a:rPr>
              <a:t>AD&amp;D (accidental death &amp; dismemberment) doubles the benefit value if death results from an accident</a:t>
            </a:r>
          </a:p>
          <a:p>
            <a:pPr marL="171450" lvl="0" indent="-171450" algn="just">
              <a:lnSpc>
                <a:spcPct val="114000"/>
              </a:lnSpc>
              <a:buFont typeface="Wingdings" panose="05000000000000000000" pitchFamily="2" charset="2"/>
              <a:buChar char="v"/>
            </a:pPr>
            <a:r>
              <a:rPr lang="en-US" sz="1100" b="0" dirty="0">
                <a:latin typeface="+mn-lt"/>
              </a:rPr>
              <a:t>AD&amp;D also includes benefits for certain accident situations that will pay out a portion of the death benefit (</a:t>
            </a:r>
            <a:r>
              <a:rPr lang="en-US" sz="1100" b="0" dirty="0" err="1">
                <a:latin typeface="+mn-lt"/>
              </a:rPr>
              <a:t>ie</a:t>
            </a:r>
            <a:r>
              <a:rPr lang="en-US" sz="1100" b="0" dirty="0">
                <a:latin typeface="+mn-lt"/>
              </a:rPr>
              <a:t>. The loss of sight in one eye pays out 50% of the benefit)</a:t>
            </a:r>
          </a:p>
          <a:p>
            <a:pPr marL="171450" lvl="0" indent="-171450" algn="just">
              <a:lnSpc>
                <a:spcPct val="114000"/>
              </a:lnSpc>
              <a:buFont typeface="Wingdings" panose="05000000000000000000" pitchFamily="2" charset="2"/>
              <a:buChar char="v"/>
            </a:pPr>
            <a:r>
              <a:rPr lang="en-US" sz="1100" b="0" dirty="0">
                <a:latin typeface="+mn-lt"/>
              </a:rPr>
              <a:t>Benefits reduce to 65% at age 65, reducing to 50% upon reaching age 70 and then to 35% at age 75</a:t>
            </a:r>
          </a:p>
          <a:p>
            <a:pPr lvl="0" algn="just"/>
            <a:endParaRPr lang="en-US" sz="1100" b="0" dirty="0">
              <a:latin typeface="+mn-lt"/>
            </a:endParaRPr>
          </a:p>
          <a:p>
            <a:pPr lvl="0" algn="just"/>
            <a:endParaRPr lang="en-US" sz="1100" b="0" dirty="0">
              <a:latin typeface="+mn-lt"/>
            </a:endParaRPr>
          </a:p>
          <a:p>
            <a:pPr lvl="0" algn="just"/>
            <a:endParaRPr lang="en-US" sz="1100" b="0" dirty="0">
              <a:latin typeface="+mn-lt"/>
            </a:endParaRPr>
          </a:p>
          <a:p>
            <a:pPr algn="just">
              <a:defRPr/>
            </a:pPr>
            <a:r>
              <a:rPr lang="en-US" u="sng" dirty="0">
                <a:latin typeface="Georgia" panose="02040502050405020303" pitchFamily="18" charset="0"/>
              </a:rPr>
              <a:t>Voluntary Term Life Insurance:</a:t>
            </a:r>
            <a:r>
              <a:rPr lang="en-US" dirty="0">
                <a:latin typeface="Georgia" panose="02040502050405020303" pitchFamily="18" charset="0"/>
              </a:rPr>
              <a:t> </a:t>
            </a:r>
            <a:r>
              <a:rPr lang="en-US" sz="1600" dirty="0">
                <a:latin typeface="Georgia" panose="02040502050405020303" pitchFamily="18" charset="0"/>
              </a:rPr>
              <a:t> </a:t>
            </a:r>
          </a:p>
          <a:p>
            <a:pPr algn="just">
              <a:defRPr/>
            </a:pPr>
            <a:endParaRPr lang="en-US" sz="800" dirty="0">
              <a:cs typeface="Helvetica" panose="020B0604020202020204" pitchFamily="34" charset="0"/>
            </a:endParaRPr>
          </a:p>
          <a:p>
            <a:pPr marL="171450" lvl="0" indent="-171450" algn="just">
              <a:lnSpc>
                <a:spcPct val="114000"/>
              </a:lnSpc>
              <a:buFont typeface="Wingdings" panose="05000000000000000000" pitchFamily="2" charset="2"/>
              <a:buChar char="v"/>
            </a:pPr>
            <a:r>
              <a:rPr lang="en-US" sz="1100" b="0" dirty="0">
                <a:latin typeface="+mn-lt"/>
              </a:rPr>
              <a:t>Increments of $10,000 of basic life and accidental death term insurance to a maximum of $300,000 for employee</a:t>
            </a:r>
          </a:p>
          <a:p>
            <a:pPr marL="171450" lvl="0" indent="-171450" algn="just">
              <a:lnSpc>
                <a:spcPct val="114000"/>
              </a:lnSpc>
              <a:buFont typeface="Wingdings" panose="05000000000000000000" pitchFamily="2" charset="2"/>
              <a:buChar char="v"/>
            </a:pPr>
            <a:r>
              <a:rPr lang="en-US" sz="1100" b="0" dirty="0">
                <a:latin typeface="+mn-lt"/>
              </a:rPr>
              <a:t>AD&amp;D (accidental death &amp; dismemberment) doubles the benefit if death results from an accident</a:t>
            </a:r>
          </a:p>
          <a:p>
            <a:pPr marL="171450" lvl="0" indent="-171450" algn="just">
              <a:lnSpc>
                <a:spcPct val="114000"/>
              </a:lnSpc>
              <a:buFont typeface="Wingdings" panose="05000000000000000000" pitchFamily="2" charset="2"/>
              <a:buChar char="v"/>
            </a:pPr>
            <a:r>
              <a:rPr lang="en-US" sz="1100" b="0" dirty="0">
                <a:latin typeface="+mn-lt"/>
              </a:rPr>
              <a:t>If you sign up during your initial eligibility, you are guaranteed up to $50,000 in insurance for yourself without requiring any evidence of insurability</a:t>
            </a:r>
          </a:p>
          <a:p>
            <a:pPr marL="171450" lvl="0" indent="-171450" algn="just">
              <a:lnSpc>
                <a:spcPct val="114000"/>
              </a:lnSpc>
              <a:buFont typeface="Wingdings" panose="05000000000000000000" pitchFamily="2" charset="2"/>
              <a:buChar char="v"/>
            </a:pPr>
            <a:r>
              <a:rPr lang="en-US" sz="1100" b="0" dirty="0">
                <a:latin typeface="+mn-lt"/>
              </a:rPr>
              <a:t>During the Annual Enrollment Period all members (enrolled or eligible) may increase their benefit amount by or apply for one or two increments of $10,000, not to exceed the guarantee issue amount, without providing evidence of insurability. Evidence of insurability is required for those whose evidence of insurability was not approved by us during any prior period of eligibility.</a:t>
            </a:r>
          </a:p>
          <a:p>
            <a:pPr marL="171450" lvl="0" indent="-171450" algn="just">
              <a:lnSpc>
                <a:spcPct val="114000"/>
              </a:lnSpc>
              <a:buFont typeface="Wingdings" panose="05000000000000000000" pitchFamily="2" charset="2"/>
              <a:buChar char="v"/>
            </a:pPr>
            <a:r>
              <a:rPr lang="en-US" sz="1100" b="0" dirty="0">
                <a:latin typeface="+mn-lt"/>
              </a:rPr>
              <a:t>Benefits reduce to 65% at age 65, reducing to 50% upon reaching age 70 and to 35% at age 75</a:t>
            </a:r>
          </a:p>
          <a:p>
            <a:pPr marL="171450" lvl="0" indent="-171450" algn="just">
              <a:lnSpc>
                <a:spcPct val="114000"/>
              </a:lnSpc>
              <a:buFont typeface="Wingdings" panose="05000000000000000000" pitchFamily="2" charset="2"/>
              <a:buChar char="v"/>
            </a:pPr>
            <a:r>
              <a:rPr lang="en-US" sz="1100" b="0" dirty="0">
                <a:latin typeface="+mn-lt"/>
              </a:rPr>
              <a:t>See Voluntary Life worksheet for bi-weekly premium deductions</a:t>
            </a:r>
          </a:p>
          <a:p>
            <a:pPr lvl="0"/>
            <a:endParaRPr lang="en-US" sz="1400" b="0" dirty="0">
              <a:latin typeface="+mn-lt"/>
              <a:cs typeface="Helvetica" panose="020B0604020202020204" pitchFamily="34" charset="0"/>
            </a:endParaRPr>
          </a:p>
          <a:p>
            <a:pPr lvl="0"/>
            <a:endParaRPr lang="en-US" sz="1400" b="0" dirty="0">
              <a:latin typeface="+mn-lt"/>
              <a:cs typeface="Helvetica" panose="020B0604020202020204" pitchFamily="34" charset="0"/>
            </a:endParaRPr>
          </a:p>
          <a:p>
            <a:pPr lvl="0"/>
            <a:endParaRPr lang="en-US" sz="1400" b="0" dirty="0">
              <a:latin typeface="+mn-lt"/>
              <a:cs typeface="Helvetica" panose="020B0604020202020204" pitchFamily="34" charset="0"/>
            </a:endParaRPr>
          </a:p>
          <a:p>
            <a:pPr>
              <a:defRPr/>
            </a:pPr>
            <a:r>
              <a:rPr lang="en-US" u="sng" dirty="0">
                <a:latin typeface="+mn-lt"/>
              </a:rPr>
              <a:t>Voluntary Short-Term Disability Insurance:</a:t>
            </a:r>
            <a:r>
              <a:rPr lang="en-US" dirty="0">
                <a:latin typeface="+mn-lt"/>
              </a:rPr>
              <a:t>  </a:t>
            </a:r>
          </a:p>
          <a:p>
            <a:pPr>
              <a:defRPr/>
            </a:pPr>
            <a:endParaRPr lang="en-US" sz="600" b="0" dirty="0">
              <a:latin typeface="+mn-lt"/>
              <a:cs typeface="Helvetica" panose="020B0604020202020204" pitchFamily="34" charset="0"/>
            </a:endParaRPr>
          </a:p>
          <a:p>
            <a:pPr marL="171450" lvl="0" indent="-171450">
              <a:lnSpc>
                <a:spcPct val="114000"/>
              </a:lnSpc>
              <a:buFont typeface="Wingdings" panose="05000000000000000000" pitchFamily="2" charset="2"/>
              <a:buChar char="v"/>
            </a:pPr>
            <a:r>
              <a:rPr lang="en-US" b="0" dirty="0">
                <a:latin typeface="+mn-lt"/>
              </a:rPr>
              <a:t>Ben</a:t>
            </a:r>
            <a:r>
              <a:rPr lang="en-US" sz="1100" b="0" dirty="0">
                <a:latin typeface="+mn-lt"/>
              </a:rPr>
              <a:t>efits are 60% of your basic weekly earnings up to $1,000 maximum per week</a:t>
            </a:r>
          </a:p>
          <a:p>
            <a:pPr marL="171450" lvl="0" indent="-171450">
              <a:lnSpc>
                <a:spcPct val="114000"/>
              </a:lnSpc>
              <a:buFont typeface="Wingdings" panose="05000000000000000000" pitchFamily="2" charset="2"/>
              <a:buChar char="v"/>
            </a:pPr>
            <a:r>
              <a:rPr lang="en-US" sz="1100" b="0" dirty="0">
                <a:latin typeface="+mn-lt"/>
              </a:rPr>
              <a:t>Payment of benefits begin after a 7 day waiting period for qualified disabilities</a:t>
            </a:r>
          </a:p>
          <a:p>
            <a:pPr marL="171450" lvl="0" indent="-171450">
              <a:lnSpc>
                <a:spcPct val="114000"/>
              </a:lnSpc>
              <a:buFont typeface="Wingdings" panose="05000000000000000000" pitchFamily="2" charset="2"/>
              <a:buChar char="v"/>
            </a:pPr>
            <a:r>
              <a:rPr lang="en-US" sz="1100" b="0" dirty="0">
                <a:latin typeface="+mn-lt"/>
              </a:rPr>
              <a:t>Benefits are payable for up to 25 weeks for each qualified disability</a:t>
            </a:r>
          </a:p>
          <a:p>
            <a:pPr marL="171450" lvl="0" indent="-171450">
              <a:lnSpc>
                <a:spcPct val="114000"/>
              </a:lnSpc>
              <a:buFont typeface="Wingdings" panose="05000000000000000000" pitchFamily="2" charset="2"/>
              <a:buChar char="v"/>
            </a:pPr>
            <a:r>
              <a:rPr lang="en-US" sz="1100" b="0" dirty="0">
                <a:latin typeface="+mn-lt"/>
              </a:rPr>
              <a:t>Partial benefits are available when you are working part time</a:t>
            </a:r>
          </a:p>
          <a:p>
            <a:pPr marL="171450" lvl="0" indent="-171450">
              <a:lnSpc>
                <a:spcPct val="114000"/>
              </a:lnSpc>
              <a:buFont typeface="Wingdings" panose="05000000000000000000" pitchFamily="2" charset="2"/>
              <a:buChar char="v"/>
            </a:pPr>
            <a:r>
              <a:rPr lang="en-US" sz="1100" b="0" dirty="0">
                <a:latin typeface="+mn-lt"/>
              </a:rPr>
              <a:t>Maternity is covered as any other disability</a:t>
            </a:r>
          </a:p>
          <a:p>
            <a:pPr marL="171450" lvl="0" indent="-171450">
              <a:lnSpc>
                <a:spcPct val="114000"/>
              </a:lnSpc>
              <a:buFont typeface="Wingdings" panose="05000000000000000000" pitchFamily="2" charset="2"/>
              <a:buChar char="v"/>
            </a:pPr>
            <a:r>
              <a:rPr lang="en-US" sz="1100" b="0" dirty="0">
                <a:latin typeface="+mn-lt"/>
              </a:rPr>
              <a:t>See Voluntary STD worksheet for bi-weekly premium deductions for your earnings</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10</a:t>
            </a:fld>
            <a:endParaRPr lang="en-US" dirty="0"/>
          </a:p>
        </p:txBody>
      </p:sp>
      <p:pic>
        <p:nvPicPr>
          <p:cNvPr id="3" name="Picture 2">
            <a:extLst>
              <a:ext uri="{FF2B5EF4-FFF2-40B4-BE49-F238E27FC236}">
                <a16:creationId xmlns:a16="http://schemas.microsoft.com/office/drawing/2014/main" id="{196CADA2-5E85-4834-B76C-19DA776E74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15000" y="381000"/>
            <a:ext cx="1394234" cy="1066800"/>
          </a:xfrm>
          <a:prstGeom prst="rect">
            <a:avLst/>
          </a:prstGeom>
        </p:spPr>
      </p:pic>
    </p:spTree>
    <p:extLst>
      <p:ext uri="{BB962C8B-B14F-4D97-AF65-F5344CB8AC3E}">
        <p14:creationId xmlns:p14="http://schemas.microsoft.com/office/powerpoint/2010/main" val="180104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9BA2D0D-075A-41FE-92E4-1613C3F7A7C5}"/>
              </a:ext>
            </a:extLst>
          </p:cNvPr>
          <p:cNvSpPr txBox="1"/>
          <p:nvPr/>
        </p:nvSpPr>
        <p:spPr>
          <a:xfrm>
            <a:off x="762000" y="1676400"/>
            <a:ext cx="6477000" cy="1884362"/>
          </a:xfrm>
          <a:prstGeom prst="rect">
            <a:avLst/>
          </a:prstGeom>
          <a:noFill/>
          <a:ln w="25400">
            <a:noFill/>
          </a:ln>
          <a:extLst>
            <a:ext uri="{C572A759-6A51-4108-AA02-DFA0A04FC94B}"/>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b="1">
                <a:latin typeface="Carme"/>
                <a:ea typeface="Carme"/>
                <a:cs typeface="Carme"/>
              </a:defRPr>
            </a:lvl1pPr>
          </a:lstStyle>
          <a:p>
            <a:pPr>
              <a:defRPr/>
            </a:pPr>
            <a:r>
              <a:rPr lang="en-US" u="sng" dirty="0">
                <a:latin typeface="Georgia" panose="02040502050405020303" pitchFamily="18" charset="0"/>
              </a:rPr>
              <a:t>Accident Insurance</a:t>
            </a:r>
          </a:p>
          <a:p>
            <a:pPr>
              <a:defRPr/>
            </a:pPr>
            <a:endParaRPr lang="en-US" sz="600" b="0" dirty="0">
              <a:latin typeface="+mn-lt"/>
              <a:cs typeface="Helvetica" panose="020B0604020202020204" pitchFamily="34" charset="0"/>
            </a:endParaRPr>
          </a:p>
          <a:p>
            <a:pPr marL="171450" lvl="0" indent="-171450" algn="just">
              <a:lnSpc>
                <a:spcPct val="113000"/>
              </a:lnSpc>
              <a:buFont typeface="Wingdings" panose="05000000000000000000" pitchFamily="2" charset="2"/>
              <a:buChar char="v"/>
            </a:pPr>
            <a:r>
              <a:rPr lang="en-US" sz="1100" b="0" dirty="0">
                <a:latin typeface="+mn-lt"/>
              </a:rPr>
              <a:t>Accident insurance is an affordable way to make sure you can cover the gap between what your medical insurance covers and what you’d owe out of pocket if you or a family member were to get injured. </a:t>
            </a:r>
          </a:p>
          <a:p>
            <a:pPr marL="171450" lvl="0" indent="-171450" algn="just">
              <a:lnSpc>
                <a:spcPct val="113000"/>
              </a:lnSpc>
              <a:buFont typeface="Wingdings" panose="05000000000000000000" pitchFamily="2" charset="2"/>
              <a:buChar char="v"/>
            </a:pPr>
            <a:r>
              <a:rPr lang="en-US" sz="1100" b="0" dirty="0">
                <a:latin typeface="+mn-lt"/>
              </a:rPr>
              <a:t>It helps pay for out-of-pocket costs not covered by medical insurance. Money is paid directly to you, not the medical providers. </a:t>
            </a:r>
          </a:p>
          <a:p>
            <a:pPr marL="171450" lvl="0" indent="-171450" algn="just">
              <a:lnSpc>
                <a:spcPct val="113000"/>
              </a:lnSpc>
              <a:buFont typeface="Wingdings" panose="05000000000000000000" pitchFamily="2" charset="2"/>
              <a:buChar char="v"/>
            </a:pPr>
            <a:r>
              <a:rPr lang="en-US" sz="1100" b="0" dirty="0">
                <a:latin typeface="+mn-lt"/>
              </a:rPr>
              <a:t>You can use the money for whatever you need while you recover from an accident. The money can be applied towards co-pays and deductibles or towards everyday expenses like groceries and utilities. </a:t>
            </a:r>
          </a:p>
          <a:p>
            <a:pPr marL="171450" lvl="0" indent="-171450" algn="just">
              <a:lnSpc>
                <a:spcPct val="113000"/>
              </a:lnSpc>
              <a:buFont typeface="Wingdings" panose="05000000000000000000" pitchFamily="2" charset="2"/>
              <a:buChar char="v"/>
            </a:pPr>
            <a:r>
              <a:rPr lang="en-US" sz="1100" b="0" dirty="0">
                <a:latin typeface="+mn-lt"/>
              </a:rPr>
              <a:t>Learn more about Accident Insurance on the EBC.</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11</a:t>
            </a:fld>
            <a:endParaRPr lang="en-US" dirty="0"/>
          </a:p>
        </p:txBody>
      </p:sp>
      <p:pic>
        <p:nvPicPr>
          <p:cNvPr id="3" name="Picture 2">
            <a:extLst>
              <a:ext uri="{FF2B5EF4-FFF2-40B4-BE49-F238E27FC236}">
                <a16:creationId xmlns:a16="http://schemas.microsoft.com/office/drawing/2014/main" id="{196CADA2-5E85-4834-B76C-19DA776E743C}"/>
              </a:ext>
            </a:extLst>
          </p:cNvPr>
          <p:cNvPicPr>
            <a:picLocks noChangeAspect="1"/>
          </p:cNvPicPr>
          <p:nvPr/>
        </p:nvPicPr>
        <p:blipFill rotWithShape="1">
          <a:blip r:embed="rId2">
            <a:clrChange>
              <a:clrFrom>
                <a:srgbClr val="FFFFFF"/>
              </a:clrFrom>
              <a:clrTo>
                <a:srgbClr val="FFFFFF">
                  <a:alpha val="0"/>
                </a:srgbClr>
              </a:clrTo>
            </a:clrChange>
          </a:blip>
          <a:srcRect l="4782" t="12500" r="9138" b="6250"/>
          <a:stretch/>
        </p:blipFill>
        <p:spPr>
          <a:xfrm>
            <a:off x="5985933" y="381000"/>
            <a:ext cx="1219200" cy="880533"/>
          </a:xfrm>
          <a:prstGeom prst="rect">
            <a:avLst/>
          </a:prstGeom>
        </p:spPr>
      </p:pic>
      <p:graphicFrame>
        <p:nvGraphicFramePr>
          <p:cNvPr id="4" name="Table 3">
            <a:extLst>
              <a:ext uri="{FF2B5EF4-FFF2-40B4-BE49-F238E27FC236}">
                <a16:creationId xmlns:a16="http://schemas.microsoft.com/office/drawing/2014/main" id="{45194EED-EB3B-402A-A67B-46939D513BE9}"/>
              </a:ext>
            </a:extLst>
          </p:cNvPr>
          <p:cNvGraphicFramePr>
            <a:graphicFrameLocks noGrp="1"/>
          </p:cNvGraphicFramePr>
          <p:nvPr>
            <p:extLst>
              <p:ext uri="{D42A27DB-BD31-4B8C-83A1-F6EECF244321}">
                <p14:modId xmlns:p14="http://schemas.microsoft.com/office/powerpoint/2010/main" val="1893619323"/>
              </p:ext>
            </p:extLst>
          </p:nvPr>
        </p:nvGraphicFramePr>
        <p:xfrm>
          <a:off x="1371600" y="8170012"/>
          <a:ext cx="4800600" cy="1126388"/>
        </p:xfrm>
        <a:graphic>
          <a:graphicData uri="http://schemas.openxmlformats.org/drawingml/2006/table">
            <a:tbl>
              <a:tblPr firstRow="1" bandRow="1">
                <a:noFill/>
                <a:tableStyleId>{5C22544A-7EE6-4342-B048-85BDC9FD1C3A}</a:tableStyleId>
              </a:tblPr>
              <a:tblGrid>
                <a:gridCol w="2181446">
                  <a:extLst>
                    <a:ext uri="{9D8B030D-6E8A-4147-A177-3AD203B41FA5}">
                      <a16:colId xmlns:a16="http://schemas.microsoft.com/office/drawing/2014/main" val="3228724965"/>
                    </a:ext>
                  </a:extLst>
                </a:gridCol>
                <a:gridCol w="2619154">
                  <a:extLst>
                    <a:ext uri="{9D8B030D-6E8A-4147-A177-3AD203B41FA5}">
                      <a16:colId xmlns:a16="http://schemas.microsoft.com/office/drawing/2014/main" val="793823993"/>
                    </a:ext>
                  </a:extLst>
                </a:gridCol>
              </a:tblGrid>
              <a:tr h="2463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1" kern="1200" cap="all" spc="150" dirty="0">
                          <a:solidFill>
                            <a:schemeClr val="lt1"/>
                          </a:solidFill>
                          <a:latin typeface="+mn-lt"/>
                          <a:ea typeface="+mn-ea"/>
                          <a:cs typeface="Times New Roman" panose="02020603050405020304" pitchFamily="18" charset="0"/>
                        </a:rPr>
                        <a:t>    EMPLOYEE COST PER PAY PERIOD (26X/year)</a:t>
                      </a:r>
                    </a:p>
                  </a:txBody>
                  <a:tcPr marL="81572" marR="81572" marT="81572" marB="81572" anchor="ctr">
                    <a:lnL w="12700" cmpd="sng">
                      <a:noFill/>
                      <a:prstDash val="solid"/>
                    </a:lnL>
                    <a:lnR w="12700" cmpd="sng">
                      <a:noFill/>
                      <a:prstDash val="solid"/>
                    </a:lnR>
                    <a:lnT w="12700" cmpd="sng">
                      <a:noFill/>
                      <a:prstDash val="solid"/>
                    </a:lnT>
                    <a:lnB w="12700" cmpd="sng">
                      <a:noFill/>
                      <a:prstDash val="solid"/>
                    </a:lnB>
                    <a:solidFill>
                      <a:srgbClr val="505356"/>
                    </a:solidFill>
                  </a:tcPr>
                </a:tc>
                <a:tc hMerge="1">
                  <a:txBody>
                    <a:bodyPr/>
                    <a:lstStyle/>
                    <a:p>
                      <a:endParaRPr lang="en-US"/>
                    </a:p>
                  </a:txBody>
                  <a:tcPr/>
                </a:tc>
                <a:extLst>
                  <a:ext uri="{0D108BD9-81ED-4DB2-BD59-A6C34878D82A}">
                    <a16:rowId xmlns:a16="http://schemas.microsoft.com/office/drawing/2014/main" val="3658218769"/>
                  </a:ext>
                </a:extLst>
              </a:tr>
              <a:tr h="681869">
                <a:tc>
                  <a:txBody>
                    <a:bodyPr/>
                    <a:lstStyle/>
                    <a:p>
                      <a:pPr algn="r"/>
                      <a:r>
                        <a:rPr lang="en-US" sz="1050" b="0" i="1" cap="none" spc="0" dirty="0">
                          <a:solidFill>
                            <a:schemeClr val="tx1"/>
                          </a:solidFill>
                          <a:latin typeface="+mn-lt"/>
                          <a:cs typeface="Arial" panose="020B0604020202020204" pitchFamily="34" charset="0"/>
                        </a:rPr>
                        <a:t>Employee</a:t>
                      </a:r>
                    </a:p>
                    <a:p>
                      <a:pPr algn="r"/>
                      <a:r>
                        <a:rPr lang="en-US" sz="1050" b="0" i="1" cap="none" spc="0" dirty="0">
                          <a:solidFill>
                            <a:schemeClr val="tx1"/>
                          </a:solidFill>
                          <a:latin typeface="+mn-lt"/>
                          <a:cs typeface="Arial" panose="020B0604020202020204" pitchFamily="34" charset="0"/>
                        </a:rPr>
                        <a:t>Employee + Spouse</a:t>
                      </a:r>
                    </a:p>
                    <a:p>
                      <a:pPr algn="r"/>
                      <a:r>
                        <a:rPr lang="en-US" sz="1050" b="0" i="1" cap="none" spc="0" dirty="0">
                          <a:solidFill>
                            <a:schemeClr val="tx1"/>
                          </a:solidFill>
                          <a:latin typeface="+mn-lt"/>
                          <a:cs typeface="Arial" panose="020B0604020202020204" pitchFamily="34" charset="0"/>
                        </a:rPr>
                        <a:t>Employee + Child(ren)</a:t>
                      </a:r>
                    </a:p>
                    <a:p>
                      <a:pPr algn="r"/>
                      <a:r>
                        <a:rPr lang="en-US" sz="1050" b="0" i="1" cap="none" spc="0" dirty="0">
                          <a:solidFill>
                            <a:schemeClr val="tx1"/>
                          </a:solidFill>
                          <a:latin typeface="+mn-lt"/>
                          <a:cs typeface="Arial" panose="020B0604020202020204" pitchFamily="34" charset="0"/>
                        </a:rPr>
                        <a:t>Employee + Family</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a:r>
                        <a:rPr lang="en-US" sz="1050" b="0" cap="none" spc="0" dirty="0">
                          <a:solidFill>
                            <a:schemeClr val="tx1"/>
                          </a:solidFill>
                          <a:latin typeface="+mn-lt"/>
                          <a:cs typeface="Arial" panose="020B0604020202020204" pitchFamily="34" charset="0"/>
                        </a:rPr>
                        <a:t>$4.26</a:t>
                      </a:r>
                    </a:p>
                    <a:p>
                      <a:pPr algn="ctr"/>
                      <a:r>
                        <a:rPr lang="en-US" sz="1050" b="0" cap="none" spc="0" dirty="0">
                          <a:solidFill>
                            <a:schemeClr val="tx1"/>
                          </a:solidFill>
                          <a:latin typeface="+mn-lt"/>
                          <a:cs typeface="Arial" panose="020B0604020202020204" pitchFamily="34" charset="0"/>
                        </a:rPr>
                        <a:t>$6.60</a:t>
                      </a:r>
                    </a:p>
                    <a:p>
                      <a:pPr algn="ctr"/>
                      <a:r>
                        <a:rPr lang="en-US" sz="1050" b="0" cap="none" spc="0" dirty="0">
                          <a:solidFill>
                            <a:schemeClr val="tx1"/>
                          </a:solidFill>
                          <a:latin typeface="+mn-lt"/>
                          <a:cs typeface="Arial" panose="020B0604020202020204" pitchFamily="34" charset="0"/>
                        </a:rPr>
                        <a:t>$8.14</a:t>
                      </a:r>
                    </a:p>
                    <a:p>
                      <a:pPr algn="ctr"/>
                      <a:r>
                        <a:rPr lang="en-US" sz="1050" b="0" i="1" cap="none" spc="0" dirty="0">
                          <a:solidFill>
                            <a:schemeClr val="tx1"/>
                          </a:solidFill>
                          <a:latin typeface="+mn-lt"/>
                          <a:cs typeface="Arial" panose="020B0604020202020204" pitchFamily="34" charset="0"/>
                        </a:rPr>
                        <a:t>$12.69</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13104280"/>
                  </a:ext>
                </a:extLst>
              </a:tr>
            </a:tbl>
          </a:graphicData>
        </a:graphic>
      </p:graphicFrame>
      <p:pic>
        <p:nvPicPr>
          <p:cNvPr id="5" name="Picture 4">
            <a:extLst>
              <a:ext uri="{FF2B5EF4-FFF2-40B4-BE49-F238E27FC236}">
                <a16:creationId xmlns:a16="http://schemas.microsoft.com/office/drawing/2014/main" id="{CBF2C37E-AE5A-4930-BAB4-902104AB80D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738" y="3886200"/>
            <a:ext cx="6761524" cy="3723567"/>
          </a:xfrm>
          <a:prstGeom prst="rect">
            <a:avLst/>
          </a:prstGeom>
          <a:ln w="15875">
            <a:solidFill>
              <a:schemeClr val="accent1">
                <a:lumMod val="50000"/>
              </a:schemeClr>
            </a:solidFill>
          </a:ln>
        </p:spPr>
      </p:pic>
    </p:spTree>
    <p:extLst>
      <p:ext uri="{BB962C8B-B14F-4D97-AF65-F5344CB8AC3E}">
        <p14:creationId xmlns:p14="http://schemas.microsoft.com/office/powerpoint/2010/main" val="149815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706EB41-E635-4A9F-A08C-D16D3C5F6C4A}"/>
              </a:ext>
            </a:extLst>
          </p:cNvPr>
          <p:cNvGraphicFramePr>
            <a:graphicFrameLocks noGrp="1"/>
          </p:cNvGraphicFramePr>
          <p:nvPr>
            <p:extLst>
              <p:ext uri="{D42A27DB-BD31-4B8C-83A1-F6EECF244321}">
                <p14:modId xmlns:p14="http://schemas.microsoft.com/office/powerpoint/2010/main" val="273460706"/>
              </p:ext>
            </p:extLst>
          </p:nvPr>
        </p:nvGraphicFramePr>
        <p:xfrm>
          <a:off x="762000" y="2514600"/>
          <a:ext cx="6400800" cy="6561966"/>
        </p:xfrm>
        <a:graphic>
          <a:graphicData uri="http://schemas.openxmlformats.org/drawingml/2006/table">
            <a:tbl>
              <a:tblPr firstRow="1" firstCol="1" bandRow="1"/>
              <a:tblGrid>
                <a:gridCol w="2249127">
                  <a:extLst>
                    <a:ext uri="{9D8B030D-6E8A-4147-A177-3AD203B41FA5}">
                      <a16:colId xmlns:a16="http://schemas.microsoft.com/office/drawing/2014/main" val="2356118565"/>
                    </a:ext>
                  </a:extLst>
                </a:gridCol>
                <a:gridCol w="4151673">
                  <a:extLst>
                    <a:ext uri="{9D8B030D-6E8A-4147-A177-3AD203B41FA5}">
                      <a16:colId xmlns:a16="http://schemas.microsoft.com/office/drawing/2014/main" val="2736776859"/>
                    </a:ext>
                  </a:extLst>
                </a:gridCol>
              </a:tblGrid>
              <a:tr h="284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Benefit</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Description</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extLst>
                  <a:ext uri="{0D108BD9-81ED-4DB2-BD59-A6C34878D82A}">
                    <a16:rowId xmlns:a16="http://schemas.microsoft.com/office/drawing/2014/main" val="849191449"/>
                  </a:ext>
                </a:extLst>
              </a:tr>
              <a:tr h="669624">
                <a:tc gridSpan="2">
                  <a:txBody>
                    <a:bodyPr/>
                    <a:lstStyle/>
                    <a:p>
                      <a:pPr marL="0" marR="0" algn="ct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NexGen EAP is your confidential EAP, Work/Life, Wellness, and Health Advocacy benefit provided by your employer at no cost to you and your family members.</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hMerge="1">
                  <a:txBody>
                    <a:bodyPr/>
                    <a:lstStyle/>
                    <a:p>
                      <a:pPr marL="115888" indent="0" algn="l">
                        <a:lnSpc>
                          <a:spcPct val="150000"/>
                        </a:lnSpc>
                      </a:pPr>
                      <a:endParaRPr lang="en-US" sz="1050" dirty="0">
                        <a:solidFill>
                          <a:schemeClr val="tx1"/>
                        </a:solidFill>
                        <a:latin typeface="+mn-lt"/>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67780859"/>
                  </a:ext>
                </a:extLst>
              </a:tr>
              <a:tr h="609600">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Counseling Services </a:t>
                      </a:r>
                      <a:endParaRPr lang="en-US" sz="1050" dirty="0">
                        <a:solidFill>
                          <a:schemeClr val="tx1"/>
                        </a:solidFill>
                        <a:effectLst/>
                        <a:latin typeface="+mn-lt"/>
                        <a:ea typeface="Calibri" panose="020F0502020204030204" pitchFamily="34" charset="0"/>
                        <a:cs typeface="Helvetica" panose="020B0604020202020204"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algn="ctr">
                        <a:lnSpc>
                          <a:spcPct val="100000"/>
                        </a:lnSpc>
                      </a:pPr>
                      <a:r>
                        <a:rPr lang="en-US" sz="1000" dirty="0">
                          <a:solidFill>
                            <a:schemeClr val="tx1"/>
                          </a:solidFill>
                          <a:latin typeface="+mn-lt"/>
                        </a:rPr>
                        <a:t>Our Counselors are mental health professionals who provide </a:t>
                      </a:r>
                      <a:r>
                        <a:rPr lang="en-US" sz="1000" u="sng" dirty="0">
                          <a:solidFill>
                            <a:schemeClr val="tx1"/>
                          </a:solidFill>
                          <a:latin typeface="+mn-lt"/>
                        </a:rPr>
                        <a:t>confidential </a:t>
                      </a:r>
                      <a:r>
                        <a:rPr lang="en-US" sz="1000" dirty="0">
                          <a:solidFill>
                            <a:schemeClr val="tx1"/>
                          </a:solidFill>
                          <a:latin typeface="+mn-lt"/>
                        </a:rPr>
                        <a:t>counseling for issues such as marital, family, substance abuse, depression, stress, grief, health, and more.</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1192759009"/>
                  </a:ext>
                </a:extLst>
              </a:tr>
              <a:tr h="570192">
                <a:tc>
                  <a:txBody>
                    <a:bodyPr/>
                    <a:lstStyle/>
                    <a:p>
                      <a:pPr marL="0" marR="0" algn="r">
                        <a:lnSpc>
                          <a:spcPct val="115000"/>
                        </a:lnSpc>
                        <a:spcBef>
                          <a:spcPts val="0"/>
                        </a:spcBef>
                        <a:spcAft>
                          <a:spcPts val="0"/>
                        </a:spcAft>
                      </a:pPr>
                      <a:r>
                        <a:rPr lang="en-US" sz="1050" b="1" dirty="0">
                          <a:solidFill>
                            <a:schemeClr val="tx1"/>
                          </a:solidFill>
                          <a:effectLst/>
                          <a:latin typeface="+mn-lt"/>
                          <a:ea typeface="Calibri" panose="020F0502020204030204" pitchFamily="34" charset="0"/>
                          <a:cs typeface="Helvetica" panose="020B0604020202020204" pitchFamily="34" charset="0"/>
                        </a:rPr>
                        <a:t>Child/Elder Care Resources</a:t>
                      </a:r>
                      <a:endParaRPr lang="en-US" sz="1050" dirty="0">
                        <a:solidFill>
                          <a:schemeClr val="tx1"/>
                        </a:solidFill>
                        <a:effectLst/>
                        <a:latin typeface="+mn-lt"/>
                        <a:ea typeface="Calibri" panose="020F0502020204030204" pitchFamily="34" charset="0"/>
                        <a:cs typeface="Helvetica" panose="020B0604020202020204"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0" algn="ctr">
                        <a:lnSpc>
                          <a:spcPct val="100000"/>
                        </a:lnSpc>
                      </a:pPr>
                      <a:r>
                        <a:rPr lang="en-US" sz="1000" dirty="0">
                          <a:solidFill>
                            <a:schemeClr val="tx1"/>
                          </a:solidFill>
                          <a:effectLst/>
                          <a:latin typeface="+mn-lt"/>
                          <a:ea typeface="Times New Roman" panose="02020603050405020304" pitchFamily="18" charset="0"/>
                          <a:cs typeface="Helvetica" panose="020B0604020202020204" pitchFamily="34" charset="0"/>
                        </a:rPr>
                        <a:t>Access resources to help you find the child and elder care that you need, where you need it.</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774825"/>
                  </a:ext>
                </a:extLst>
              </a:tr>
              <a:tr h="827912">
                <a:tc>
                  <a:txBody>
                    <a:bodyPr/>
                    <a:lstStyle/>
                    <a:p>
                      <a:pPr marL="0" marR="0" algn="r">
                        <a:lnSpc>
                          <a:spcPct val="115000"/>
                        </a:lnSpc>
                        <a:spcBef>
                          <a:spcPts val="0"/>
                        </a:spcBef>
                        <a:spcAft>
                          <a:spcPts val="0"/>
                        </a:spcAft>
                      </a:pPr>
                      <a:r>
                        <a:rPr lang="en-US" sz="1050" b="1" dirty="0">
                          <a:solidFill>
                            <a:schemeClr val="tx1"/>
                          </a:solidFill>
                          <a:effectLst/>
                          <a:latin typeface="+mn-lt"/>
                          <a:ea typeface="Calibri" panose="020F0502020204030204" pitchFamily="34" charset="0"/>
                          <a:cs typeface="Helvetica" panose="020B0604020202020204" pitchFamily="34" charset="0"/>
                        </a:rPr>
                        <a:t>Legal and Financial Consultations</a:t>
                      </a:r>
                      <a:endParaRPr lang="en-US" sz="1050" dirty="0">
                        <a:solidFill>
                          <a:schemeClr val="tx1"/>
                        </a:solidFill>
                        <a:effectLst/>
                        <a:latin typeface="+mn-lt"/>
                        <a:ea typeface="Calibri" panose="020F0502020204030204" pitchFamily="34" charset="0"/>
                        <a:cs typeface="Helvetica" panose="020B0604020202020204"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115888" marR="0" indent="0" algn="ctr">
                        <a:lnSpc>
                          <a:spcPct val="100000"/>
                        </a:lnSpc>
                        <a:spcBef>
                          <a:spcPts val="0"/>
                        </a:spcBef>
                        <a:spcAft>
                          <a:spcPts val="0"/>
                        </a:spcAft>
                      </a:pPr>
                      <a:r>
                        <a:rPr lang="en-US" sz="1000" dirty="0">
                          <a:solidFill>
                            <a:schemeClr val="tx1"/>
                          </a:solidFill>
                          <a:effectLst/>
                          <a:latin typeface="+mn-lt"/>
                          <a:ea typeface="Calibri" panose="020F0502020204030204" pitchFamily="34" charset="0"/>
                          <a:cs typeface="Helvetica" panose="020B0604020202020204" pitchFamily="34" charset="0"/>
                        </a:rPr>
                        <a:t>Access no cost legal and financial consultations.  Half-hour legal consultation for things like wills, custody disputes, and divorce.  Financial professional available for half hour consultation on topics like debt consolidation, tax questions and student loan consolidation.</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3736220371"/>
                  </a:ext>
                </a:extLst>
              </a:tr>
              <a:tr h="696088">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Virtual Concierge</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indent="0" algn="ctr">
                        <a:lnSpc>
                          <a:spcPct val="100000"/>
                        </a:lnSpc>
                        <a:spcBef>
                          <a:spcPts val="0"/>
                        </a:spcBef>
                        <a:spcAft>
                          <a:spcPts val="0"/>
                        </a:spcAft>
                      </a:pPr>
                      <a:r>
                        <a:rPr lang="en-US" sz="1050" dirty="0">
                          <a:solidFill>
                            <a:schemeClr val="tx1"/>
                          </a:solidFill>
                          <a:effectLst/>
                          <a:latin typeface="+mn-lt"/>
                          <a:ea typeface="Times New Roman" panose="02020603050405020304" pitchFamily="18" charset="0"/>
                          <a:cs typeface="Helvetica" panose="020B0604020202020204" pitchFamily="34" charset="0"/>
                        </a:rPr>
                        <a:t>This service is available 24/7 to provide you with research, referrals, or information on just about any topic.</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780013"/>
                  </a:ext>
                </a:extLst>
              </a:tr>
              <a:tr h="770766">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Individualized Wellness Resources</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115888" marR="0" indent="0" algn="ctr">
                        <a:lnSpc>
                          <a:spcPct val="100000"/>
                        </a:lnSpc>
                        <a:spcBef>
                          <a:spcPts val="0"/>
                        </a:spcBef>
                        <a:spcAft>
                          <a:spcPts val="0"/>
                        </a:spcAft>
                      </a:pPr>
                      <a:r>
                        <a:rPr lang="en-US" sz="1050" dirty="0">
                          <a:solidFill>
                            <a:schemeClr val="tx1"/>
                          </a:solidFill>
                          <a:latin typeface="+mn-lt"/>
                        </a:rPr>
                        <a:t>Your comprehensive, personalized Wellness Program encompasses all areas of wellbeing from nutrition and fitness to relaxation and restoration.  Schedule a call with a Wellness Coach, or receive individualized wellness tools and resources.</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4031934566"/>
                  </a:ext>
                </a:extLst>
              </a:tr>
              <a:tr h="677034">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Health Advocacy</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indent="0" algn="ctr">
                        <a:lnSpc>
                          <a:spcPct val="100000"/>
                        </a:lnSpc>
                        <a:spcBef>
                          <a:spcPts val="0"/>
                        </a:spcBef>
                        <a:spcAft>
                          <a:spcPts val="0"/>
                        </a:spcAft>
                      </a:pPr>
                      <a:r>
                        <a:rPr lang="en-US" sz="1000" dirty="0">
                          <a:solidFill>
                            <a:schemeClr val="tx1"/>
                          </a:solidFill>
                          <a:latin typeface="+mn-lt"/>
                        </a:rPr>
                        <a:t>Our licenses Care Guides are available to provide benefit information and assistance navigating your health plan for things like claim assistance, healthcare billing and provider research.</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730614"/>
                  </a:ext>
                </a:extLst>
              </a:tr>
              <a:tr h="685800">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Online Resources</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115888" marR="0" indent="0" algn="ctr">
                        <a:lnSpc>
                          <a:spcPct val="100000"/>
                        </a:lnSpc>
                        <a:spcBef>
                          <a:spcPts val="0"/>
                        </a:spcBef>
                        <a:spcAft>
                          <a:spcPts val="0"/>
                        </a:spcAft>
                      </a:pPr>
                      <a:r>
                        <a:rPr lang="en-US" sz="1000" dirty="0">
                          <a:solidFill>
                            <a:schemeClr val="tx1"/>
                          </a:solidFill>
                          <a:latin typeface="+mn-lt"/>
                        </a:rPr>
                        <a:t>Access your web portal for counseling, work/life health advocacy, wellness resources, exclusive entertainment discounts, chat live, and start a financial or legal request.</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2819432633"/>
                  </a:ext>
                </a:extLst>
              </a:tr>
              <a:tr h="770766">
                <a:tc>
                  <a:txBody>
                    <a:bodyPr/>
                    <a:lstStyle/>
                    <a:p>
                      <a:pPr marL="0" marR="0" algn="r">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NexGen EAP Contact info:</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indent="0" algn="ctr">
                        <a:lnSpc>
                          <a:spcPct val="100000"/>
                        </a:lnSpc>
                        <a:spcBef>
                          <a:spcPts val="0"/>
                        </a:spcBef>
                        <a:spcAft>
                          <a:spcPts val="0"/>
                        </a:spcAft>
                      </a:pPr>
                      <a:r>
                        <a:rPr lang="en-US" sz="1000" dirty="0">
                          <a:solidFill>
                            <a:schemeClr val="tx1"/>
                          </a:solidFill>
                          <a:latin typeface="+mn-lt"/>
                        </a:rPr>
                        <a:t>1-800-327-2255</a:t>
                      </a:r>
                    </a:p>
                    <a:p>
                      <a:pPr marL="115888" marR="0" indent="0" algn="ctr">
                        <a:lnSpc>
                          <a:spcPct val="100000"/>
                        </a:lnSpc>
                        <a:spcBef>
                          <a:spcPts val="0"/>
                        </a:spcBef>
                        <a:spcAft>
                          <a:spcPts val="0"/>
                        </a:spcAft>
                      </a:pPr>
                      <a:r>
                        <a:rPr lang="en-US" sz="1000" u="none" dirty="0">
                          <a:solidFill>
                            <a:schemeClr val="tx1"/>
                          </a:solidFill>
                          <a:latin typeface="+mn-lt"/>
                          <a:hlinkClick r:id="rId2">
                            <a:extLst>
                              <a:ext uri="{A12FA001-AC4F-418D-AE19-62706E023703}">
                                <ahyp:hlinkClr xmlns:ahyp="http://schemas.microsoft.com/office/drawing/2018/hyperlinkcolor" val="tx"/>
                              </a:ext>
                            </a:extLst>
                          </a:hlinkClick>
                        </a:rPr>
                        <a:t>www.nexgeneap.com</a:t>
                      </a:r>
                      <a:endParaRPr lang="en-US" sz="1000" u="none" dirty="0">
                        <a:solidFill>
                          <a:schemeClr val="tx1"/>
                        </a:solidFill>
                        <a:latin typeface="+mn-lt"/>
                      </a:endParaRPr>
                    </a:p>
                    <a:p>
                      <a:pPr marL="115888" marR="0" indent="0" algn="ctr">
                        <a:lnSpc>
                          <a:spcPct val="100000"/>
                        </a:lnSpc>
                        <a:spcBef>
                          <a:spcPts val="0"/>
                        </a:spcBef>
                        <a:spcAft>
                          <a:spcPts val="0"/>
                        </a:spcAft>
                      </a:pPr>
                      <a:r>
                        <a:rPr lang="en-US" sz="1000" dirty="0">
                          <a:solidFill>
                            <a:schemeClr val="tx1"/>
                          </a:solidFill>
                          <a:latin typeface="+mn-lt"/>
                        </a:rPr>
                        <a:t>Mobile App: </a:t>
                      </a:r>
                      <a:r>
                        <a:rPr lang="en-US" sz="1000" dirty="0" err="1">
                          <a:solidFill>
                            <a:schemeClr val="tx1"/>
                          </a:solidFill>
                          <a:latin typeface="+mn-lt"/>
                        </a:rPr>
                        <a:t>BalanceBenefits</a:t>
                      </a:r>
                      <a:endParaRPr lang="en-US" sz="1000" dirty="0">
                        <a:solidFill>
                          <a:schemeClr val="tx1"/>
                        </a:solidFill>
                        <a:latin typeface="+mn-lt"/>
                      </a:endParaRPr>
                    </a:p>
                    <a:p>
                      <a:pPr marL="115888" marR="0" indent="0" algn="ctr">
                        <a:lnSpc>
                          <a:spcPct val="100000"/>
                        </a:lnSpc>
                        <a:spcBef>
                          <a:spcPts val="0"/>
                        </a:spcBef>
                        <a:spcAft>
                          <a:spcPts val="0"/>
                        </a:spcAft>
                      </a:pPr>
                      <a:r>
                        <a:rPr lang="en-US" sz="1000" dirty="0">
                          <a:solidFill>
                            <a:schemeClr val="tx1"/>
                          </a:solidFill>
                          <a:latin typeface="+mn-lt"/>
                        </a:rPr>
                        <a:t>Company ID: 9396</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523516"/>
                  </a:ext>
                </a:extLst>
              </a:tr>
            </a:tbl>
          </a:graphicData>
        </a:graphic>
      </p:graphicFrame>
      <p:sp>
        <p:nvSpPr>
          <p:cNvPr id="2" name="Slide Number Placeholder 1">
            <a:extLst>
              <a:ext uri="{FF2B5EF4-FFF2-40B4-BE49-F238E27FC236}">
                <a16:creationId xmlns:a16="http://schemas.microsoft.com/office/drawing/2014/main" id="{52CBEF99-D4A1-4FB8-9FC0-05C0B712A3AB}"/>
              </a:ext>
            </a:extLst>
          </p:cNvPr>
          <p:cNvSpPr>
            <a:spLocks noGrp="1"/>
          </p:cNvSpPr>
          <p:nvPr>
            <p:ph type="sldNum" sz="quarter" idx="4"/>
          </p:nvPr>
        </p:nvSpPr>
        <p:spPr/>
        <p:txBody>
          <a:bodyPr/>
          <a:lstStyle/>
          <a:p>
            <a:fld id="{7025BBB7-FCCA-644C-9E05-4D420F9038CD}" type="slidenum">
              <a:rPr lang="en-US" smtClean="0"/>
              <a:t>12</a:t>
            </a:fld>
            <a:endParaRPr lang="en-US" dirty="0"/>
          </a:p>
        </p:txBody>
      </p:sp>
      <p:pic>
        <p:nvPicPr>
          <p:cNvPr id="5" name="Picture 4">
            <a:extLst>
              <a:ext uri="{FF2B5EF4-FFF2-40B4-BE49-F238E27FC236}">
                <a16:creationId xmlns:a16="http://schemas.microsoft.com/office/drawing/2014/main" id="{18802FE3-2448-4688-A12F-F9062A3A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63" y="1716616"/>
            <a:ext cx="2628900" cy="523875"/>
          </a:xfrm>
          <a:prstGeom prst="rect">
            <a:avLst/>
          </a:prstGeom>
        </p:spPr>
      </p:pic>
    </p:spTree>
    <p:extLst>
      <p:ext uri="{BB962C8B-B14F-4D97-AF65-F5344CB8AC3E}">
        <p14:creationId xmlns:p14="http://schemas.microsoft.com/office/powerpoint/2010/main" val="307763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9BA2D0D-075A-41FE-92E4-1613C3F7A7C5}"/>
              </a:ext>
            </a:extLst>
          </p:cNvPr>
          <p:cNvSpPr txBox="1"/>
          <p:nvPr/>
        </p:nvSpPr>
        <p:spPr>
          <a:xfrm>
            <a:off x="1528439" y="3237243"/>
            <a:ext cx="4814690" cy="4850815"/>
          </a:xfrm>
          <a:prstGeom prst="rect">
            <a:avLst/>
          </a:prstGeom>
          <a:noFill/>
          <a:ln w="25400">
            <a:noFill/>
          </a:ln>
          <a:extLst>
            <a:ext uri="{C572A759-6A51-4108-AA02-DFA0A04FC94B}"/>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b="1">
                <a:latin typeface="Carme"/>
                <a:ea typeface="Carme"/>
                <a:cs typeface="Carme"/>
              </a:defRPr>
            </a:lvl1pPr>
          </a:lstStyle>
          <a:p>
            <a:pPr indent="3175" algn="ctr" defTabSz="1019175">
              <a:lnSpc>
                <a:spcPct val="150000"/>
              </a:lnSpc>
              <a:spcBef>
                <a:spcPct val="20000"/>
              </a:spcBef>
              <a:defRPr/>
            </a:pPr>
            <a:r>
              <a:rPr lang="en-US" sz="1400" spc="300" dirty="0">
                <a:latin typeface="+mj-lt"/>
                <a:cs typeface="Helvetica" panose="020B0604020202020204" pitchFamily="34" charset="0"/>
              </a:rPr>
              <a:t>GRADFIN</a:t>
            </a:r>
          </a:p>
          <a:p>
            <a:pPr indent="3175" algn="ctr" defTabSz="1019175">
              <a:lnSpc>
                <a:spcPct val="150000"/>
              </a:lnSpc>
              <a:spcBef>
                <a:spcPct val="20000"/>
              </a:spcBef>
              <a:defRPr/>
            </a:pPr>
            <a:r>
              <a:rPr lang="en-US" b="0" dirty="0">
                <a:latin typeface="+mn-lt"/>
                <a:cs typeface="Helvetica" panose="020B0604020202020204" pitchFamily="34" charset="0"/>
              </a:rPr>
              <a:t>This student l</a:t>
            </a:r>
            <a:r>
              <a:rPr b="0" dirty="0">
                <a:latin typeface="+mn-lt"/>
                <a:cs typeface="Helvetica" panose="020B0604020202020204" pitchFamily="34" charset="0"/>
              </a:rPr>
              <a:t>oan </a:t>
            </a:r>
            <a:r>
              <a:rPr lang="en-US" b="0" dirty="0">
                <a:latin typeface="+mn-lt"/>
                <a:cs typeface="Helvetica" panose="020B0604020202020204" pitchFamily="34" charset="0"/>
              </a:rPr>
              <a:t>assistance</a:t>
            </a:r>
            <a:r>
              <a:rPr b="0" dirty="0">
                <a:latin typeface="+mn-lt"/>
                <a:cs typeface="Helvetica" panose="020B0604020202020204" pitchFamily="34" charset="0"/>
              </a:rPr>
              <a:t> program is designed to help employees pay back student loan debt and improve their financial well-being.</a:t>
            </a:r>
            <a:r>
              <a:rPr lang="en-US" b="0" dirty="0">
                <a:latin typeface="+mn-lt"/>
                <a:cs typeface="Helvetica" panose="020B0604020202020204" pitchFamily="34" charset="0"/>
              </a:rPr>
              <a:t> </a:t>
            </a:r>
            <a:r>
              <a:rPr b="0" dirty="0">
                <a:latin typeface="+mn-lt"/>
                <a:cs typeface="Helvetica" panose="020B0604020202020204" pitchFamily="34" charset="0"/>
              </a:rPr>
              <a:t>Utilizing </a:t>
            </a:r>
            <a:r>
              <a:rPr lang="en-US" b="0" dirty="0">
                <a:latin typeface="+mn-lt"/>
                <a:cs typeface="Helvetica" panose="020B0604020202020204" pitchFamily="34" charset="0"/>
              </a:rPr>
              <a:t>Vermont Packinghouse’s </a:t>
            </a:r>
            <a:r>
              <a:rPr b="0" dirty="0">
                <a:latin typeface="+mn-lt"/>
                <a:cs typeface="Helvetica" panose="020B0604020202020204" pitchFamily="34" charset="0"/>
              </a:rPr>
              <a:t>relationship with The Richards Group, consultation services are provided free of charge</a:t>
            </a:r>
            <a:r>
              <a:rPr lang="en-US" b="0" dirty="0">
                <a:latin typeface="+mn-lt"/>
                <a:cs typeface="Helvetica" panose="020B0604020202020204" pitchFamily="34" charset="0"/>
              </a:rPr>
              <a:t> through GradFin</a:t>
            </a:r>
            <a:r>
              <a:rPr b="0" dirty="0">
                <a:latin typeface="+mn-lt"/>
                <a:cs typeface="Helvetica" panose="020B0604020202020204" pitchFamily="34" charset="0"/>
              </a:rPr>
              <a:t>. GradFin is a new employee benefit program that is revolutionizing the way employees can reduce their student loan debt.</a:t>
            </a:r>
          </a:p>
          <a:p>
            <a:pPr>
              <a:lnSpc>
                <a:spcPct val="150000"/>
              </a:lnSpc>
              <a:defRPr/>
            </a:pPr>
            <a:endParaRPr b="0" dirty="0">
              <a:latin typeface="+mn-lt"/>
              <a:cs typeface="Helvetica" panose="020B0604020202020204" pitchFamily="34" charset="0"/>
            </a:endParaRPr>
          </a:p>
          <a:p>
            <a:pPr>
              <a:lnSpc>
                <a:spcPct val="150000"/>
              </a:lnSpc>
              <a:defRPr/>
            </a:pPr>
            <a:r>
              <a:rPr lang="en-US" b="0" dirty="0">
                <a:latin typeface="+mn-lt"/>
                <a:cs typeface="Helvetica" panose="020B0604020202020204" pitchFamily="34" charset="0"/>
              </a:rPr>
              <a:t>GradFin will: </a:t>
            </a:r>
          </a:p>
          <a:p>
            <a:pPr marL="457200" indent="-115888">
              <a:lnSpc>
                <a:spcPct val="150000"/>
              </a:lnSpc>
              <a:buFont typeface="Arial" panose="020B0604020202020204" pitchFamily="34" charset="0"/>
              <a:buChar char="•"/>
              <a:defRPr/>
            </a:pPr>
            <a:r>
              <a:rPr lang="en-US" b="0" dirty="0">
                <a:latin typeface="+mn-lt"/>
                <a:cs typeface="Helvetica" panose="020B0604020202020204" pitchFamily="34" charset="0"/>
              </a:rPr>
              <a:t>Provide one-on-one education consultations with GradFin Consultation Experts to review your current loan status and discuss personalized payoff options to save on your loans.</a:t>
            </a:r>
          </a:p>
          <a:p>
            <a:pPr marL="457200" indent="-115888">
              <a:lnSpc>
                <a:spcPct val="150000"/>
              </a:lnSpc>
              <a:buFont typeface="Arial" panose="020B0604020202020204" pitchFamily="34" charset="0"/>
              <a:buChar char="•"/>
              <a:defRPr/>
            </a:pPr>
            <a:r>
              <a:rPr lang="en-US" b="0" dirty="0">
                <a:latin typeface="+mn-lt"/>
                <a:cs typeface="Helvetica" panose="020B0604020202020204" pitchFamily="34" charset="0"/>
              </a:rPr>
              <a:t>Offer a competitive interest rate reduction when you refinance your loans.</a:t>
            </a:r>
          </a:p>
          <a:p>
            <a:pPr marL="457200" indent="-115888">
              <a:lnSpc>
                <a:spcPct val="150000"/>
              </a:lnSpc>
              <a:buFont typeface="Arial" panose="020B0604020202020204" pitchFamily="34" charset="0"/>
              <a:buChar char="•"/>
              <a:defRPr/>
            </a:pPr>
            <a:r>
              <a:rPr lang="en-US" b="0" dirty="0">
                <a:latin typeface="+mn-lt"/>
                <a:cs typeface="Helvetica" panose="020B0604020202020204" pitchFamily="34" charset="0"/>
              </a:rPr>
              <a:t>Provide up to a $300 bonus to you when you refinance your loans with GradFin. The $300 bonus will be applied to the principal balance of the closed loan.</a:t>
            </a:r>
          </a:p>
        </p:txBody>
      </p:sp>
      <p:pic>
        <p:nvPicPr>
          <p:cNvPr id="18439" name="Picture 6" descr="Picture 6">
            <a:hlinkClick r:id="rId2"/>
            <a:extLst>
              <a:ext uri="{FF2B5EF4-FFF2-40B4-BE49-F238E27FC236}">
                <a16:creationId xmlns:a16="http://schemas.microsoft.com/office/drawing/2014/main" id="{1E7E37E0-A869-4FCA-A77F-81FD5FB527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4156" y="2084629"/>
            <a:ext cx="1243256" cy="91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440" name="TextBox 5">
            <a:extLst>
              <a:ext uri="{FF2B5EF4-FFF2-40B4-BE49-F238E27FC236}">
                <a16:creationId xmlns:a16="http://schemas.microsoft.com/office/drawing/2014/main" id="{33DFC012-1C13-4AAC-9375-86159D59CC2A}"/>
              </a:ext>
            </a:extLst>
          </p:cNvPr>
          <p:cNvSpPr txBox="1">
            <a:spLocks noChangeArrowheads="1"/>
          </p:cNvSpPr>
          <p:nvPr/>
        </p:nvSpPr>
        <p:spPr bwMode="auto">
          <a:xfrm>
            <a:off x="1687884" y="1526527"/>
            <a:ext cx="449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ADDITIONAL BENEFITS</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13</a:t>
            </a:fld>
            <a:endParaRPr lang="en-US" dirty="0"/>
          </a:p>
        </p:txBody>
      </p:sp>
    </p:spTree>
    <p:extLst>
      <p:ext uri="{BB962C8B-B14F-4D97-AF65-F5344CB8AC3E}">
        <p14:creationId xmlns:p14="http://schemas.microsoft.com/office/powerpoint/2010/main" val="253723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49BA2D0D-075A-41FE-92E4-1613C3F7A7C5}"/>
              </a:ext>
            </a:extLst>
          </p:cNvPr>
          <p:cNvSpPr txBox="1"/>
          <p:nvPr/>
        </p:nvSpPr>
        <p:spPr>
          <a:xfrm>
            <a:off x="849684" y="2667000"/>
            <a:ext cx="6172200" cy="5661678"/>
          </a:xfrm>
          <a:prstGeom prst="rect">
            <a:avLst/>
          </a:prstGeom>
          <a:noFill/>
          <a:ln w="25400">
            <a:noFill/>
          </a:ln>
          <a:extLst>
            <a:ext uri="{C572A759-6A51-4108-AA02-DFA0A04FC94B}"/>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b="1">
                <a:latin typeface="Carme"/>
                <a:ea typeface="Carme"/>
                <a:cs typeface="Carme"/>
              </a:defRPr>
            </a:lvl1pPr>
          </a:lstStyle>
          <a:p>
            <a:pPr>
              <a:defRPr/>
            </a:pPr>
            <a:r>
              <a:rPr lang="en-US" u="sng" dirty="0">
                <a:latin typeface="Georgia" panose="02040502050405020303" pitchFamily="18" charset="0"/>
              </a:rPr>
              <a:t>SIMPLE IRA – Retirement Plan:</a:t>
            </a:r>
            <a:r>
              <a:rPr lang="en-US" dirty="0">
                <a:latin typeface="Georgia" panose="02040502050405020303" pitchFamily="18" charset="0"/>
              </a:rPr>
              <a:t>  </a:t>
            </a:r>
          </a:p>
          <a:p>
            <a:pPr>
              <a:lnSpc>
                <a:spcPct val="150000"/>
              </a:lnSpc>
            </a:pPr>
            <a:r>
              <a:rPr lang="en-US" sz="1100" b="0" dirty="0">
                <a:latin typeface="+mn-lt"/>
              </a:rPr>
              <a:t>Vermont Packinghouse offers a Simple IRA through American Funds after your 90-day probationary period. VPH will match up to 3% of your pre-tax contribution in the Simple IRA. For example, if you contribute 1% of your pay, Vermont Packinghouse will match your 1% contribution. Save 3%, get a 3% match.  If you contribute 7% of your pay to the IRA, Vermont Packinghouse will match your contribution at 3% (the maximum) to your IRA. Deductions and contributions will be deducted from your paycheck and deposited directly into your retirement account. In 2023, you can save up to $15,500 in this plan plus an extra $3,500 if you are over age 50.</a:t>
            </a:r>
          </a:p>
          <a:p>
            <a:pPr>
              <a:lnSpc>
                <a:spcPct val="150000"/>
              </a:lnSpc>
            </a:pPr>
            <a:r>
              <a:rPr lang="en-US" sz="1100" b="0" dirty="0">
                <a:latin typeface="+mn-lt"/>
              </a:rPr>
              <a:t>To sign-up, three forms are required which you can get with instructions from human resources.  If you have any questions about the plan or the forms, please contact American Funds at          (800) 421-4225.</a:t>
            </a:r>
          </a:p>
          <a:p>
            <a:pPr>
              <a:lnSpc>
                <a:spcPct val="150000"/>
              </a:lnSpc>
              <a:defRPr/>
            </a:pPr>
            <a:endParaRPr lang="en-US" sz="900" b="0" dirty="0">
              <a:latin typeface="+mn-lt"/>
              <a:cs typeface="Helvetica" panose="020B0604020202020204" pitchFamily="34" charset="0"/>
            </a:endParaRPr>
          </a:p>
          <a:p>
            <a:pPr>
              <a:lnSpc>
                <a:spcPct val="150000"/>
              </a:lnSpc>
              <a:defRPr/>
            </a:pPr>
            <a:endParaRPr lang="en-US" sz="900" b="0" dirty="0">
              <a:latin typeface="+mn-lt"/>
              <a:cs typeface="Helvetica" panose="020B0604020202020204" pitchFamily="34" charset="0"/>
            </a:endParaRPr>
          </a:p>
          <a:p>
            <a:pPr>
              <a:lnSpc>
                <a:spcPct val="150000"/>
              </a:lnSpc>
              <a:defRPr/>
            </a:pPr>
            <a:r>
              <a:rPr lang="en-US" u="sng" dirty="0">
                <a:latin typeface="+mn-lt"/>
              </a:rPr>
              <a:t>Emergency Loan Program:</a:t>
            </a:r>
            <a:r>
              <a:rPr lang="en-US" dirty="0">
                <a:latin typeface="+mn-lt"/>
              </a:rPr>
              <a:t>  </a:t>
            </a:r>
          </a:p>
          <a:p>
            <a:pPr>
              <a:lnSpc>
                <a:spcPct val="150000"/>
              </a:lnSpc>
              <a:defRPr/>
            </a:pPr>
            <a:r>
              <a:rPr lang="en-US" sz="1100" b="0" dirty="0">
                <a:latin typeface="+mn-lt"/>
              </a:rPr>
              <a:t>Vermont Packinghouse offers an Emergency Loan Program to all Qualifying Employees through River Valley Credit Union.   Employees must meet their 90 day probationary period and be in good standing with the company.  The loan has a max amount of $750.00, and can be paid back through a payroll deduction. Qualifications are determined through “dire need” situations and unplanned expense, such as, car repair, housing deposit, medical expense, etc. There is a 0% interest rate, with a one year contract. Payments will be done through a payroll deduction / automatic deposit to RVCU. If anyone has any questions pertaining to the ELP, please see Human Resources. </a:t>
            </a:r>
          </a:p>
          <a:p>
            <a:pPr>
              <a:lnSpc>
                <a:spcPct val="150000"/>
              </a:lnSpc>
              <a:defRPr/>
            </a:pPr>
            <a:endParaRPr lang="en-US" sz="600" b="0" dirty="0">
              <a:latin typeface="+mn-lt"/>
              <a:cs typeface="Helvetica" panose="020B0604020202020204" pitchFamily="34" charset="0"/>
            </a:endParaRPr>
          </a:p>
        </p:txBody>
      </p:sp>
      <p:sp>
        <p:nvSpPr>
          <p:cNvPr id="18440" name="TextBox 5">
            <a:extLst>
              <a:ext uri="{FF2B5EF4-FFF2-40B4-BE49-F238E27FC236}">
                <a16:creationId xmlns:a16="http://schemas.microsoft.com/office/drawing/2014/main" id="{33DFC012-1C13-4AAC-9375-86159D59CC2A}"/>
              </a:ext>
            </a:extLst>
          </p:cNvPr>
          <p:cNvSpPr txBox="1">
            <a:spLocks noChangeArrowheads="1"/>
          </p:cNvSpPr>
          <p:nvPr/>
        </p:nvSpPr>
        <p:spPr bwMode="auto">
          <a:xfrm>
            <a:off x="1687884" y="1858294"/>
            <a:ext cx="449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ADDITIONAL BENEFITS</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14</a:t>
            </a:fld>
            <a:endParaRPr lang="en-US" dirty="0"/>
          </a:p>
        </p:txBody>
      </p:sp>
    </p:spTree>
    <p:extLst>
      <p:ext uri="{BB962C8B-B14F-4D97-AF65-F5344CB8AC3E}">
        <p14:creationId xmlns:p14="http://schemas.microsoft.com/office/powerpoint/2010/main" val="383747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vermontpackinghouse.com/wp-content/uploads/2014/04/img03.jpg">
            <a:extLst>
              <a:ext uri="{FF2B5EF4-FFF2-40B4-BE49-F238E27FC236}">
                <a16:creationId xmlns:a16="http://schemas.microsoft.com/office/drawing/2014/main" id="{096B3110-4AEE-42EE-9081-794781D6F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54" t="18966" r="4754" b="1785"/>
          <a:stretch/>
        </p:blipFill>
        <p:spPr bwMode="auto">
          <a:xfrm>
            <a:off x="1600200" y="6858000"/>
            <a:ext cx="4395960" cy="2286000"/>
          </a:xfrm>
          <a:prstGeom prst="rect">
            <a:avLst/>
          </a:prstGeom>
          <a:noFill/>
          <a:extLst>
            <a:ext uri="{909E8E84-426E-40DD-AFC4-6F175D3DCCD1}">
              <a14:hiddenFill xmlns:a14="http://schemas.microsoft.com/office/drawing/2010/main">
                <a:solidFill>
                  <a:srgbClr val="FFFFFF"/>
                </a:solidFill>
              </a14:hiddenFill>
            </a:ext>
          </a:extLst>
        </p:spPr>
      </p:pic>
      <p:sp>
        <p:nvSpPr>
          <p:cNvPr id="18440" name="TextBox 5">
            <a:extLst>
              <a:ext uri="{FF2B5EF4-FFF2-40B4-BE49-F238E27FC236}">
                <a16:creationId xmlns:a16="http://schemas.microsoft.com/office/drawing/2014/main" id="{33DFC012-1C13-4AAC-9375-86159D59CC2A}"/>
              </a:ext>
            </a:extLst>
          </p:cNvPr>
          <p:cNvSpPr txBox="1">
            <a:spLocks noChangeArrowheads="1"/>
          </p:cNvSpPr>
          <p:nvPr/>
        </p:nvSpPr>
        <p:spPr bwMode="auto">
          <a:xfrm>
            <a:off x="1752600" y="1574034"/>
            <a:ext cx="449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ADDITIONAL BENEFITS</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15</a:t>
            </a:fld>
            <a:endParaRPr lang="en-US" dirty="0"/>
          </a:p>
        </p:txBody>
      </p:sp>
      <p:sp>
        <p:nvSpPr>
          <p:cNvPr id="5" name="TextBox 4">
            <a:extLst>
              <a:ext uri="{FF2B5EF4-FFF2-40B4-BE49-F238E27FC236}">
                <a16:creationId xmlns:a16="http://schemas.microsoft.com/office/drawing/2014/main" id="{3ADFEFDC-59B5-4092-B2FA-B0697F6267CC}"/>
              </a:ext>
            </a:extLst>
          </p:cNvPr>
          <p:cNvSpPr txBox="1"/>
          <p:nvPr/>
        </p:nvSpPr>
        <p:spPr>
          <a:xfrm>
            <a:off x="571500" y="2057400"/>
            <a:ext cx="6629400" cy="5045548"/>
          </a:xfrm>
          <a:prstGeom prst="rect">
            <a:avLst/>
          </a:prstGeom>
          <a:noFill/>
        </p:spPr>
        <p:txBody>
          <a:bodyPr wrap="square" rtlCol="0">
            <a:spAutoFit/>
          </a:bodyPr>
          <a:lstStyle/>
          <a:p>
            <a:r>
              <a:rPr lang="en-US" sz="1200" b="1" u="sng" dirty="0">
                <a:latin typeface="+mn-lt"/>
              </a:rPr>
              <a:t>Health and Wellness Benefit:</a:t>
            </a:r>
          </a:p>
          <a:p>
            <a:pPr>
              <a:lnSpc>
                <a:spcPct val="113000"/>
              </a:lnSpc>
            </a:pPr>
            <a:endParaRPr lang="en-US" sz="1100" b="1" dirty="0">
              <a:latin typeface="+mn-lt"/>
            </a:endParaRPr>
          </a:p>
          <a:p>
            <a:pPr>
              <a:lnSpc>
                <a:spcPct val="113000"/>
              </a:lnSpc>
            </a:pPr>
            <a:r>
              <a:rPr lang="en-US" sz="1100" b="1" dirty="0">
                <a:latin typeface="+mn-lt"/>
              </a:rPr>
              <a:t>Purpose: </a:t>
            </a:r>
            <a:r>
              <a:rPr lang="en-US" sz="1100" dirty="0">
                <a:latin typeface="+mn-lt"/>
              </a:rPr>
              <a:t>To help improve the health and wellness of our employees by assisting with deferring the employee’s cost for approved programs. </a:t>
            </a:r>
          </a:p>
          <a:p>
            <a:pPr>
              <a:lnSpc>
                <a:spcPct val="113000"/>
              </a:lnSpc>
            </a:pPr>
            <a:endParaRPr lang="en-US" sz="1100" dirty="0">
              <a:latin typeface="+mn-lt"/>
            </a:endParaRPr>
          </a:p>
          <a:p>
            <a:pPr>
              <a:lnSpc>
                <a:spcPct val="113000"/>
              </a:lnSpc>
            </a:pPr>
            <a:r>
              <a:rPr lang="en-US" sz="1100" b="1" dirty="0">
                <a:latin typeface="+mn-lt"/>
              </a:rPr>
              <a:t>Coverage:</a:t>
            </a:r>
          </a:p>
          <a:p>
            <a:pPr>
              <a:lnSpc>
                <a:spcPct val="113000"/>
              </a:lnSpc>
            </a:pPr>
            <a:endParaRPr lang="en-US" sz="1100" i="1" dirty="0">
              <a:latin typeface="+mn-lt"/>
            </a:endParaRPr>
          </a:p>
          <a:p>
            <a:pPr>
              <a:lnSpc>
                <a:spcPct val="113000"/>
              </a:lnSpc>
            </a:pPr>
            <a:r>
              <a:rPr lang="en-US" sz="1100" i="1" dirty="0">
                <a:latin typeface="+mn-lt"/>
              </a:rPr>
              <a:t>Body Mechanic Therapy Appointments:</a:t>
            </a:r>
            <a:r>
              <a:rPr lang="en-US" sz="1100" dirty="0">
                <a:latin typeface="+mn-lt"/>
              </a:rPr>
              <a:t> Massage Therapy, Chiropractic Therapy and Acupuncture that is not covered by employee’s medical insurance. Provider must be licensed and a non-family member. Reimbursement up to $120 quarterly. </a:t>
            </a:r>
          </a:p>
          <a:p>
            <a:pPr>
              <a:lnSpc>
                <a:spcPct val="113000"/>
              </a:lnSpc>
            </a:pPr>
            <a:endParaRPr lang="en-US" sz="1100" i="1" dirty="0">
              <a:latin typeface="+mn-lt"/>
            </a:endParaRPr>
          </a:p>
          <a:p>
            <a:pPr>
              <a:lnSpc>
                <a:spcPct val="113000"/>
              </a:lnSpc>
            </a:pPr>
            <a:r>
              <a:rPr lang="en-US" sz="1100" i="1" dirty="0">
                <a:latin typeface="+mn-lt"/>
              </a:rPr>
              <a:t>Weight Management and Fitness Programs:</a:t>
            </a:r>
            <a:r>
              <a:rPr lang="en-US" sz="1100" dirty="0">
                <a:latin typeface="+mn-lt"/>
              </a:rPr>
              <a:t> Gym, Yoga, Fitness Bootcamp, Weight Behavior Classes (such as Weight Watchers). </a:t>
            </a:r>
          </a:p>
          <a:p>
            <a:pPr>
              <a:lnSpc>
                <a:spcPct val="113000"/>
              </a:lnSpc>
            </a:pPr>
            <a:endParaRPr lang="en-US" sz="1100" dirty="0">
              <a:latin typeface="+mn-lt"/>
            </a:endParaRPr>
          </a:p>
          <a:p>
            <a:pPr>
              <a:lnSpc>
                <a:spcPct val="113000"/>
              </a:lnSpc>
            </a:pPr>
            <a:r>
              <a:rPr lang="en-US" sz="1100" dirty="0">
                <a:latin typeface="+mn-lt"/>
              </a:rPr>
              <a:t>	Gym: $3.00 per visit up to $120 per quarter with proof of attendance and receipt. Per 	visit reimbursement should not exceed cost of program. </a:t>
            </a:r>
          </a:p>
          <a:p>
            <a:pPr>
              <a:lnSpc>
                <a:spcPct val="113000"/>
              </a:lnSpc>
            </a:pPr>
            <a:r>
              <a:rPr lang="en-US" sz="1100" dirty="0">
                <a:latin typeface="+mn-lt"/>
              </a:rPr>
              <a:t>	Fitness/Weight Management Class: Program must be instructed by a certified instructor. 	Must attend all classes. Outline of class with proof of attendance and receipt will be 	needed for reimbursement. Reimbursement up to $120 quarterly. </a:t>
            </a:r>
          </a:p>
          <a:p>
            <a:pPr>
              <a:lnSpc>
                <a:spcPct val="113000"/>
              </a:lnSpc>
            </a:pPr>
            <a:endParaRPr lang="en-US" sz="1100" i="1" dirty="0">
              <a:latin typeface="+mn-lt"/>
            </a:endParaRPr>
          </a:p>
          <a:p>
            <a:pPr>
              <a:lnSpc>
                <a:spcPct val="113000"/>
              </a:lnSpc>
            </a:pPr>
            <a:r>
              <a:rPr lang="en-US" sz="1100" i="1" dirty="0">
                <a:latin typeface="+mn-lt"/>
              </a:rPr>
              <a:t>Smoking cessation programs to quit smoking:</a:t>
            </a:r>
            <a:r>
              <a:rPr lang="en-US" sz="1100" dirty="0">
                <a:latin typeface="+mn-lt"/>
              </a:rPr>
              <a:t> Hypnosis, cost of smoking cessation classes. Must attend all class with proof of attendance and receipt for reimbursement. Reimbursement up $120 quarterly. ***For free additional support please see https://802quits.org This program offers free coaching and free nicotine replacement therapy.</a:t>
            </a:r>
          </a:p>
          <a:p>
            <a:endParaRPr lang="en-US" dirty="0"/>
          </a:p>
        </p:txBody>
      </p:sp>
    </p:spTree>
    <p:extLst>
      <p:ext uri="{BB962C8B-B14F-4D97-AF65-F5344CB8AC3E}">
        <p14:creationId xmlns:p14="http://schemas.microsoft.com/office/powerpoint/2010/main" val="292762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Box 5">
            <a:extLst>
              <a:ext uri="{FF2B5EF4-FFF2-40B4-BE49-F238E27FC236}">
                <a16:creationId xmlns:a16="http://schemas.microsoft.com/office/drawing/2014/main" id="{33DFC012-1C13-4AAC-9375-86159D59CC2A}"/>
              </a:ext>
            </a:extLst>
          </p:cNvPr>
          <p:cNvSpPr txBox="1">
            <a:spLocks noChangeArrowheads="1"/>
          </p:cNvSpPr>
          <p:nvPr/>
        </p:nvSpPr>
        <p:spPr bwMode="auto">
          <a:xfrm>
            <a:off x="1752600" y="1574034"/>
            <a:ext cx="4495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ADDITIONAL BENEFITS</a:t>
            </a:r>
          </a:p>
        </p:txBody>
      </p:sp>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75645"/>
            <a:ext cx="1747838" cy="534987"/>
          </a:xfrm>
        </p:spPr>
        <p:txBody>
          <a:bodyPr/>
          <a:lstStyle/>
          <a:p>
            <a:fld id="{7025BBB7-FCCA-644C-9E05-4D420F9038CD}" type="slidenum">
              <a:rPr lang="en-US" smtClean="0"/>
              <a:t>16</a:t>
            </a:fld>
            <a:endParaRPr lang="en-US" dirty="0"/>
          </a:p>
        </p:txBody>
      </p:sp>
      <p:sp>
        <p:nvSpPr>
          <p:cNvPr id="17" name="TextBox 16">
            <a:extLst>
              <a:ext uri="{FF2B5EF4-FFF2-40B4-BE49-F238E27FC236}">
                <a16:creationId xmlns:a16="http://schemas.microsoft.com/office/drawing/2014/main" id="{4D1F3BE8-2ECE-6098-4BE8-5C6CE0E4D67F}"/>
              </a:ext>
            </a:extLst>
          </p:cNvPr>
          <p:cNvSpPr txBox="1"/>
          <p:nvPr/>
        </p:nvSpPr>
        <p:spPr>
          <a:xfrm>
            <a:off x="381000" y="2070044"/>
            <a:ext cx="7162800" cy="1015663"/>
          </a:xfrm>
          <a:prstGeom prst="rect">
            <a:avLst/>
          </a:prstGeom>
          <a:noFill/>
        </p:spPr>
        <p:txBody>
          <a:bodyPr wrap="square">
            <a:spAutoFit/>
          </a:bodyPr>
          <a:lstStyle/>
          <a:p>
            <a:pPr marL="0" marR="0">
              <a:spcBef>
                <a:spcPts val="0"/>
              </a:spcBef>
              <a:spcAft>
                <a:spcPts val="0"/>
              </a:spcAft>
            </a:pPr>
            <a:r>
              <a:rPr lang="en-US" sz="1200" dirty="0">
                <a:effectLst/>
                <a:latin typeface="+mn-lt"/>
                <a:ea typeface="Calibri" panose="020F0502020204030204" pitchFamily="34" charset="0"/>
              </a:rPr>
              <a:t>VPH has partnered with Edgar May Health and Recreation Center to be able to provide a discounted membership rate for VPH employees, their spouses and children. The VPH employee must have an active membership before their spouses and their children can take advantage of the discount.</a:t>
            </a:r>
          </a:p>
          <a:p>
            <a:pPr marL="0" marR="0">
              <a:spcBef>
                <a:spcPts val="0"/>
              </a:spcBef>
              <a:spcAft>
                <a:spcPts val="0"/>
              </a:spcAft>
            </a:pPr>
            <a:r>
              <a:rPr lang="en-US" sz="1200" dirty="0">
                <a:effectLst/>
                <a:latin typeface="+mn-lt"/>
                <a:ea typeface="Calibri" panose="020F0502020204030204" pitchFamily="34" charset="0"/>
              </a:rPr>
              <a:t> </a:t>
            </a:r>
          </a:p>
          <a:p>
            <a:pPr marL="0" marR="0">
              <a:spcBef>
                <a:spcPts val="0"/>
              </a:spcBef>
              <a:spcAft>
                <a:spcPts val="0"/>
              </a:spcAft>
            </a:pPr>
            <a:r>
              <a:rPr lang="en-US" sz="1200" dirty="0">
                <a:effectLst/>
                <a:latin typeface="+mn-lt"/>
                <a:ea typeface="Calibri" panose="020F0502020204030204" pitchFamily="34" charset="0"/>
              </a:rPr>
              <a:t>The VPH discount is 50% off all Edgar May Health and Recreation Center Rates for 2023.</a:t>
            </a:r>
          </a:p>
        </p:txBody>
      </p:sp>
      <p:sp>
        <p:nvSpPr>
          <p:cNvPr id="3" name="TextBox 2">
            <a:extLst>
              <a:ext uri="{FF2B5EF4-FFF2-40B4-BE49-F238E27FC236}">
                <a16:creationId xmlns:a16="http://schemas.microsoft.com/office/drawing/2014/main" id="{99C27CC4-37C6-64FC-7AA1-3C55171E45D9}"/>
              </a:ext>
            </a:extLst>
          </p:cNvPr>
          <p:cNvSpPr txBox="1"/>
          <p:nvPr/>
        </p:nvSpPr>
        <p:spPr>
          <a:xfrm>
            <a:off x="571500" y="3180601"/>
            <a:ext cx="6629400" cy="2499595"/>
          </a:xfrm>
          <a:prstGeom prst="rect">
            <a:avLst/>
          </a:prstGeom>
          <a:noFill/>
        </p:spPr>
        <p:txBody>
          <a:bodyPr wrap="square" rtlCol="0">
            <a:spAutoFit/>
          </a:bodyPr>
          <a:lstStyle/>
          <a:p>
            <a:pPr lvl="4"/>
            <a:r>
              <a:rPr lang="en-US" sz="1200" b="1" u="sng" dirty="0">
                <a:latin typeface="+mn-lt"/>
              </a:rPr>
              <a:t>The Edgar May Membership Rates:</a:t>
            </a:r>
          </a:p>
          <a:p>
            <a:pPr>
              <a:lnSpc>
                <a:spcPct val="113000"/>
              </a:lnSpc>
            </a:pPr>
            <a:endParaRPr lang="en-US" sz="1100" b="1" dirty="0">
              <a:latin typeface="+mn-lt"/>
            </a:endParaRPr>
          </a:p>
          <a:p>
            <a:pPr marL="914400" marR="0" algn="just">
              <a:spcBef>
                <a:spcPts val="0"/>
              </a:spcBef>
              <a:spcAft>
                <a:spcPts val="0"/>
              </a:spcAft>
            </a:pPr>
            <a:r>
              <a:rPr lang="en-US" sz="1100" b="1" kern="0" dirty="0">
                <a:effectLst/>
                <a:latin typeface="+mn-lt"/>
                <a:ea typeface="Times New Roman" panose="02020603050405020304" pitchFamily="18" charset="0"/>
                <a:cs typeface="Times New Roman" panose="02020603050405020304" pitchFamily="18" charset="0"/>
              </a:rPr>
              <a:t>	    Electronic </a:t>
            </a:r>
            <a:r>
              <a:rPr lang="en-US" sz="1100" b="1" kern="0" dirty="0">
                <a:latin typeface="+mn-lt"/>
                <a:ea typeface="Times New Roman" panose="02020603050405020304" pitchFamily="18" charset="0"/>
                <a:cs typeface="Times New Roman" panose="02020603050405020304" pitchFamily="18" charset="0"/>
              </a:rPr>
              <a:t>                                </a:t>
            </a:r>
            <a:r>
              <a:rPr lang="en-US" sz="1100" b="1" kern="0" dirty="0">
                <a:effectLst/>
                <a:latin typeface="+mn-lt"/>
                <a:ea typeface="Times New Roman" panose="02020603050405020304" pitchFamily="18" charset="0"/>
                <a:cs typeface="Times New Roman" panose="02020603050405020304" pitchFamily="18" charset="0"/>
              </a:rPr>
              <a:t> Annual	</a:t>
            </a:r>
            <a:r>
              <a:rPr lang="en-US" sz="1100" b="1" kern="0" dirty="0">
                <a:latin typeface="+mn-lt"/>
                <a:ea typeface="Times New Roman" panose="02020603050405020304" pitchFamily="18" charset="0"/>
                <a:cs typeface="Times New Roman" panose="02020603050405020304" pitchFamily="18" charset="0"/>
              </a:rPr>
              <a:t>   </a:t>
            </a:r>
            <a:r>
              <a:rPr lang="en-US" sz="1100" b="1" kern="0" dirty="0">
                <a:effectLst/>
                <a:latin typeface="+mn-lt"/>
                <a:ea typeface="Times New Roman" panose="02020603050405020304" pitchFamily="18" charset="0"/>
                <a:cs typeface="Times New Roman" panose="02020603050405020304" pitchFamily="18" charset="0"/>
              </a:rPr>
              <a:t>Monthly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b="1" kern="0" dirty="0">
                <a:effectLst/>
                <a:latin typeface="+mn-lt"/>
                <a:ea typeface="Times New Roman" panose="02020603050405020304" pitchFamily="18" charset="0"/>
                <a:cs typeface="Times New Roman" panose="02020603050405020304" pitchFamily="18" charset="0"/>
              </a:rPr>
              <a:t>Category		Funds Transfer</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Youth (3-12)		$15 (save $1)	                        $180 (save $28)           $16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Teen (13-18)		$23 (save $4)</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$276 (save $</a:t>
            </a:r>
            <a:r>
              <a:rPr lang="en-US" sz="1100" kern="0" dirty="0">
                <a:latin typeface="+mn-lt"/>
                <a:ea typeface="Times New Roman" panose="02020603050405020304" pitchFamily="18" charset="0"/>
                <a:cs typeface="Times New Roman" panose="02020603050405020304" pitchFamily="18" charset="0"/>
              </a:rPr>
              <a:t>75</a:t>
            </a:r>
            <a:r>
              <a:rPr lang="en-US" sz="1100" kern="0" dirty="0">
                <a:effectLst/>
                <a:latin typeface="+mn-lt"/>
                <a:ea typeface="Times New Roman" panose="02020603050405020304" pitchFamily="18" charset="0"/>
                <a:cs typeface="Times New Roman" panose="02020603050405020304" pitchFamily="18" charset="0"/>
              </a:rPr>
              <a:t>)            $27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Young Adult (19- 24)	$46 (save $3)  </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$552 (save $</a:t>
            </a:r>
            <a:r>
              <a:rPr lang="en-US" sz="1100" kern="0" dirty="0">
                <a:latin typeface="+mn-lt"/>
                <a:ea typeface="Times New Roman" panose="02020603050405020304" pitchFamily="18" charset="0"/>
                <a:cs typeface="Times New Roman" panose="02020603050405020304" pitchFamily="18" charset="0"/>
              </a:rPr>
              <a:t>85</a:t>
            </a:r>
            <a:r>
              <a:rPr lang="en-US" sz="1100" kern="0" dirty="0">
                <a:effectLst/>
                <a:latin typeface="+mn-lt"/>
                <a:ea typeface="Times New Roman" panose="02020603050405020304" pitchFamily="18" charset="0"/>
                <a:cs typeface="Times New Roman" panose="02020603050405020304" pitchFamily="18" charset="0"/>
              </a:rPr>
              <a:t>)            $49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Senior (62 and up)	$40 (save $5)  </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$480 (save $93)           $45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Adult (25-61)		$58 (save $5) </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$696 (save $123)          $63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Family-1Adult		$68 (save $8)  </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$780 (save $172)          $76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Family-2Adult		$82 (save $8)   </a:t>
            </a:r>
            <a:r>
              <a:rPr lang="en-US" sz="1100" kern="0" dirty="0">
                <a:latin typeface="+mn-lt"/>
                <a:ea typeface="Times New Roman" panose="02020603050405020304" pitchFamily="18" charset="0"/>
                <a:cs typeface="Times New Roman" panose="02020603050405020304" pitchFamily="18" charset="0"/>
              </a:rPr>
              <a:t>                     </a:t>
            </a:r>
            <a:r>
              <a:rPr lang="en-US" sz="1100" kern="0" dirty="0">
                <a:effectLst/>
                <a:latin typeface="+mn-lt"/>
                <a:ea typeface="Times New Roman" panose="02020603050405020304" pitchFamily="18" charset="0"/>
                <a:cs typeface="Times New Roman" panose="02020603050405020304" pitchFamily="18" charset="0"/>
              </a:rPr>
              <a:t>  $984 (save $186)         $90</a:t>
            </a:r>
          </a:p>
          <a:p>
            <a:pPr marL="0" marR="0" algn="just">
              <a:spcBef>
                <a:spcPts val="0"/>
              </a:spcBef>
              <a:spcAft>
                <a:spcPts val="0"/>
              </a:spcAft>
            </a:pPr>
            <a:r>
              <a:rPr lang="en-US" sz="1100" kern="0" dirty="0">
                <a:latin typeface="+mn-lt"/>
                <a:ea typeface="Times New Roman" panose="02020603050405020304" pitchFamily="18" charset="0"/>
                <a:cs typeface="Times New Roman" panose="02020603050405020304" pitchFamily="18" charset="0"/>
              </a:rPr>
              <a:t>Senior Couple		$76 (save $8)</a:t>
            </a:r>
            <a:r>
              <a:rPr lang="en-US" sz="1100" kern="0" dirty="0">
                <a:effectLst/>
                <a:latin typeface="+mn-lt"/>
                <a:ea typeface="Times New Roman" panose="02020603050405020304" pitchFamily="18" charset="0"/>
                <a:cs typeface="Times New Roman" panose="02020603050405020304" pitchFamily="18" charset="0"/>
              </a:rPr>
              <a:t> 	                        $912 (save $186)          $84	</a:t>
            </a:r>
            <a:endParaRPr lang="en-US" sz="1100" kern="9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100" kern="0" dirty="0">
                <a:effectLst/>
                <a:latin typeface="+mn-lt"/>
                <a:ea typeface="Times New Roman" panose="02020603050405020304" pitchFamily="18" charset="0"/>
                <a:cs typeface="Times New Roman" panose="02020603050405020304" pitchFamily="18" charset="0"/>
              </a:rPr>
              <a:t> </a:t>
            </a:r>
            <a:endParaRPr lang="en-US" sz="1100" kern="900" dirty="0">
              <a:effectLst/>
              <a:latin typeface="+mn-lt"/>
              <a:ea typeface="Times New Roman" panose="02020603050405020304" pitchFamily="18" charset="0"/>
              <a:cs typeface="Times New Roman" panose="02020603050405020304" pitchFamily="18" charset="0"/>
            </a:endParaRPr>
          </a:p>
          <a:p>
            <a:r>
              <a:rPr lang="en-US" sz="1100" dirty="0">
                <a:effectLst/>
                <a:latin typeface="+mn-lt"/>
                <a:ea typeface="Times New Roman" panose="02020603050405020304" pitchFamily="18" charset="0"/>
              </a:rPr>
              <a:t>Studio Momentum Only	</a:t>
            </a:r>
            <a:r>
              <a:rPr lang="en-US" sz="1100" dirty="0">
                <a:latin typeface="+mn-lt"/>
                <a:ea typeface="Times New Roman" panose="02020603050405020304" pitchFamily="18" charset="0"/>
              </a:rPr>
              <a:t>         </a:t>
            </a:r>
            <a:r>
              <a:rPr lang="en-US" sz="1100" dirty="0">
                <a:effectLst/>
                <a:latin typeface="+mn-lt"/>
                <a:ea typeface="Times New Roman" panose="02020603050405020304" pitchFamily="18" charset="0"/>
              </a:rPr>
              <a:t>$62	</a:t>
            </a:r>
            <a:r>
              <a:rPr lang="en-US" sz="1100" dirty="0">
                <a:latin typeface="+mn-lt"/>
                <a:ea typeface="Times New Roman" panose="02020603050405020304" pitchFamily="18" charset="0"/>
              </a:rPr>
              <a:t>                                     </a:t>
            </a:r>
            <a:r>
              <a:rPr lang="en-US" sz="1100" dirty="0">
                <a:effectLst/>
                <a:latin typeface="+mn-lt"/>
                <a:ea typeface="Times New Roman" panose="02020603050405020304" pitchFamily="18" charset="0"/>
              </a:rPr>
              <a:t>$</a:t>
            </a:r>
            <a:r>
              <a:rPr lang="en-US" sz="1100" dirty="0">
                <a:latin typeface="+mn-lt"/>
                <a:ea typeface="Times New Roman" panose="02020603050405020304" pitchFamily="18" charset="0"/>
              </a:rPr>
              <a:t>744</a:t>
            </a:r>
            <a:r>
              <a:rPr lang="en-US" sz="1100" dirty="0">
                <a:effectLst/>
                <a:latin typeface="Times New Roman" panose="02020603050405020304" pitchFamily="18" charset="0"/>
                <a:ea typeface="Times New Roman" panose="02020603050405020304" pitchFamily="18" charset="0"/>
              </a:rPr>
              <a:t>	</a:t>
            </a:r>
            <a:r>
              <a:rPr lang="en-US" sz="1100" dirty="0">
                <a:latin typeface="Times New Roman" panose="02020603050405020304" pitchFamily="18" charset="0"/>
                <a:ea typeface="Times New Roman" panose="02020603050405020304" pitchFamily="18" charset="0"/>
              </a:rPr>
              <a:t>          N/A</a:t>
            </a:r>
            <a:endParaRPr lang="en-US" sz="1100" dirty="0"/>
          </a:p>
        </p:txBody>
      </p:sp>
      <p:sp>
        <p:nvSpPr>
          <p:cNvPr id="4" name="TextBox 3">
            <a:extLst>
              <a:ext uri="{FF2B5EF4-FFF2-40B4-BE49-F238E27FC236}">
                <a16:creationId xmlns:a16="http://schemas.microsoft.com/office/drawing/2014/main" id="{3A7DD0AF-5021-7F5F-2C2D-8B5CEC84BF2F}"/>
              </a:ext>
            </a:extLst>
          </p:cNvPr>
          <p:cNvSpPr txBox="1"/>
          <p:nvPr/>
        </p:nvSpPr>
        <p:spPr>
          <a:xfrm>
            <a:off x="1295400" y="5784884"/>
            <a:ext cx="5691316" cy="938719"/>
          </a:xfrm>
          <a:prstGeom prst="rect">
            <a:avLst/>
          </a:prstGeom>
          <a:noFill/>
        </p:spPr>
        <p:txBody>
          <a:bodyPr wrap="square">
            <a:spAutoFit/>
          </a:bodyPr>
          <a:lstStyle/>
          <a:p>
            <a:pPr marL="0" marR="0" algn="l">
              <a:spcBef>
                <a:spcPts val="0"/>
              </a:spcBef>
              <a:spcAft>
                <a:spcPts val="0"/>
              </a:spcAft>
            </a:pPr>
            <a:r>
              <a:rPr lang="en-US" sz="1100" b="1" kern="0" dirty="0">
                <a:solidFill>
                  <a:srgbClr val="000000"/>
                </a:solidFill>
                <a:effectLst/>
                <a:latin typeface="+mn-lt"/>
                <a:ea typeface="Times New Roman" panose="02020603050405020304" pitchFamily="18" charset="0"/>
                <a:cs typeface="Times New Roman" panose="02020603050405020304" pitchFamily="18" charset="0"/>
              </a:rPr>
              <a:t>Current Specials: </a:t>
            </a:r>
            <a:endParaRPr lang="en-US" sz="1100"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100" kern="900" dirty="0">
              <a:effectLst/>
              <a:latin typeface="+mn-lt"/>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SzPts val="1200"/>
              <a:buFont typeface="Symbol" panose="05050102010706020507" pitchFamily="18" charset="2"/>
              <a:buChar char=""/>
              <a:tabLst>
                <a:tab pos="457200" algn="l"/>
              </a:tabLst>
            </a:pPr>
            <a:r>
              <a:rPr lang="en-US" sz="1100" u="sng" kern="0" dirty="0">
                <a:effectLst/>
                <a:latin typeface="+mn-lt"/>
                <a:ea typeface="Times New Roman" panose="02020603050405020304" pitchFamily="18" charset="0"/>
                <a:cs typeface="Times New Roman" panose="02020603050405020304" pitchFamily="18" charset="0"/>
              </a:rPr>
              <a:t>Purchase a 12-month membership and receive the </a:t>
            </a:r>
            <a:r>
              <a:rPr lang="en-US" sz="1100" b="1" u="sng" kern="0" dirty="0">
                <a:effectLst/>
                <a:latin typeface="+mn-lt"/>
                <a:ea typeface="Times New Roman" panose="02020603050405020304" pitchFamily="18" charset="0"/>
                <a:cs typeface="Times New Roman" panose="02020603050405020304" pitchFamily="18" charset="0"/>
              </a:rPr>
              <a:t>13</a:t>
            </a:r>
            <a:r>
              <a:rPr lang="en-US" sz="1100" b="1" u="sng" kern="0" baseline="30000" dirty="0">
                <a:effectLst/>
                <a:latin typeface="+mn-lt"/>
                <a:ea typeface="Times New Roman" panose="02020603050405020304" pitchFamily="18" charset="0"/>
                <a:cs typeface="Times New Roman" panose="02020603050405020304" pitchFamily="18" charset="0"/>
              </a:rPr>
              <a:t>th</a:t>
            </a:r>
            <a:r>
              <a:rPr lang="en-US" sz="1100" b="1" u="sng" kern="0" dirty="0">
                <a:effectLst/>
                <a:latin typeface="+mn-lt"/>
                <a:ea typeface="Times New Roman" panose="02020603050405020304" pitchFamily="18" charset="0"/>
                <a:cs typeface="Times New Roman" panose="02020603050405020304" pitchFamily="18" charset="0"/>
              </a:rPr>
              <a:t> month FREE.</a:t>
            </a:r>
            <a:br>
              <a:rPr lang="en-US" sz="1100" b="1" u="sng" kern="0" dirty="0">
                <a:effectLst/>
                <a:latin typeface="+mn-lt"/>
                <a:ea typeface="Times New Roman" panose="02020603050405020304" pitchFamily="18" charset="0"/>
                <a:cs typeface="Times New Roman" panose="02020603050405020304" pitchFamily="18" charset="0"/>
              </a:rPr>
            </a:br>
            <a:endParaRPr lang="en-US" sz="1100" kern="900" dirty="0">
              <a:effectLst/>
              <a:latin typeface="+mn-lt"/>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SzPts val="1200"/>
              <a:buFont typeface="Symbol" panose="05050102010706020507" pitchFamily="18" charset="2"/>
              <a:buChar char=""/>
              <a:tabLst>
                <a:tab pos="457200" algn="l"/>
              </a:tabLst>
            </a:pPr>
            <a:r>
              <a:rPr lang="en-US" sz="1100" kern="0" dirty="0">
                <a:effectLst/>
                <a:latin typeface="+mn-lt"/>
                <a:ea typeface="Times New Roman" panose="02020603050405020304" pitchFamily="18" charset="0"/>
                <a:cs typeface="Times New Roman" panose="02020603050405020304" pitchFamily="18" charset="0"/>
              </a:rPr>
              <a:t>Military Discount: 15%. Must show a valid Military ID. </a:t>
            </a:r>
            <a:endParaRPr lang="en-US" sz="1100" kern="900" dirty="0">
              <a:effectLst/>
              <a:latin typeface="+mn-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2E201C5-98F5-0191-3EB5-C1D31CFED8D0}"/>
              </a:ext>
            </a:extLst>
          </p:cNvPr>
          <p:cNvSpPr txBox="1"/>
          <p:nvPr/>
        </p:nvSpPr>
        <p:spPr>
          <a:xfrm>
            <a:off x="175134" y="7334437"/>
            <a:ext cx="2839246" cy="954107"/>
          </a:xfrm>
          <a:prstGeom prst="rect">
            <a:avLst/>
          </a:prstGeom>
          <a:noFill/>
        </p:spPr>
        <p:txBody>
          <a:bodyPr wrap="square">
            <a:spAutoFit/>
          </a:bodyPr>
          <a:lstStyle/>
          <a:p>
            <a:pPr marL="0" marR="0" algn="l">
              <a:spcBef>
                <a:spcPts val="0"/>
              </a:spcBef>
              <a:spcAft>
                <a:spcPts val="0"/>
              </a:spcAft>
            </a:pPr>
            <a:r>
              <a:rPr lang="en-US" sz="1200" b="1" kern="900" dirty="0">
                <a:effectLst/>
                <a:latin typeface="+mn-lt"/>
                <a:ea typeface="Times New Roman" panose="02020603050405020304" pitchFamily="18" charset="0"/>
                <a:cs typeface="Times New Roman" panose="02020603050405020304" pitchFamily="18" charset="0"/>
              </a:rPr>
              <a:t>Hours of Operation: </a:t>
            </a:r>
            <a:endParaRPr lang="en-US" sz="1200"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Monday – Thursday 5:30 am to 9:00 pm</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Friday – 5:30am to 8:00pm</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Saturday – 7:00 am to 4:00 pm</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Sunday – 8:00 am to 4:00 pm </a:t>
            </a:r>
          </a:p>
        </p:txBody>
      </p:sp>
      <p:sp>
        <p:nvSpPr>
          <p:cNvPr id="6" name="TextBox 5">
            <a:extLst>
              <a:ext uri="{FF2B5EF4-FFF2-40B4-BE49-F238E27FC236}">
                <a16:creationId xmlns:a16="http://schemas.microsoft.com/office/drawing/2014/main" id="{4E85F326-B162-A887-9E44-98CC6FBDAF9D}"/>
              </a:ext>
            </a:extLst>
          </p:cNvPr>
          <p:cNvSpPr txBox="1"/>
          <p:nvPr/>
        </p:nvSpPr>
        <p:spPr>
          <a:xfrm>
            <a:off x="2793142" y="7131236"/>
            <a:ext cx="2186116" cy="1615827"/>
          </a:xfrm>
          <a:prstGeom prst="rect">
            <a:avLst/>
          </a:prstGeom>
          <a:noFill/>
        </p:spPr>
        <p:txBody>
          <a:bodyPr wrap="square">
            <a:spAutoFit/>
          </a:bodyPr>
          <a:lstStyle/>
          <a:p>
            <a:pPr marL="0" marR="0" algn="l">
              <a:spcBef>
                <a:spcPts val="0"/>
              </a:spcBef>
              <a:spcAft>
                <a:spcPts val="0"/>
              </a:spcAft>
            </a:pPr>
            <a:r>
              <a:rPr lang="en-US" sz="1100" b="1" kern="900" dirty="0">
                <a:effectLst/>
                <a:latin typeface="+mn-lt"/>
                <a:ea typeface="Times New Roman" panose="02020603050405020304" pitchFamily="18" charset="0"/>
                <a:cs typeface="Times New Roman" panose="02020603050405020304" pitchFamily="18" charset="0"/>
              </a:rPr>
              <a:t> </a:t>
            </a:r>
            <a:endParaRPr lang="en-US" sz="1100"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200" b="1" kern="900" dirty="0">
                <a:effectLst/>
                <a:latin typeface="+mn-lt"/>
                <a:ea typeface="Times New Roman" panose="02020603050405020304" pitchFamily="18" charset="0"/>
                <a:cs typeface="Times New Roman" panose="02020603050405020304" pitchFamily="18" charset="0"/>
              </a:rPr>
              <a:t>Group Exercise Classes*: </a:t>
            </a:r>
            <a:endParaRPr lang="en-US" sz="1200" b="1" kern="900" dirty="0">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b="1" i="1" kern="900" dirty="0">
                <a:effectLst/>
                <a:latin typeface="+mn-lt"/>
                <a:ea typeface="Times New Roman" panose="02020603050405020304" pitchFamily="18" charset="0"/>
                <a:cs typeface="Times New Roman" panose="02020603050405020304" pitchFamily="18" charset="0"/>
              </a:rPr>
              <a:t>Members:</a:t>
            </a:r>
            <a:r>
              <a:rPr lang="en-US" sz="1100" i="1" kern="900" dirty="0">
                <a:effectLst/>
                <a:latin typeface="+mn-lt"/>
                <a:ea typeface="Times New Roman" panose="02020603050405020304" pitchFamily="18" charset="0"/>
                <a:cs typeface="Times New Roman" panose="02020603050405020304" pitchFamily="18" charset="0"/>
              </a:rPr>
              <a:t>		</a:t>
            </a:r>
            <a:endParaRPr lang="en-US" sz="1100" i="1" kern="900" dirty="0">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All Classes - $24/month</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10 Class Punch Card - $</a:t>
            </a:r>
            <a:r>
              <a:rPr lang="en-US" sz="1100" kern="900" dirty="0">
                <a:latin typeface="+mn-lt"/>
                <a:ea typeface="Times New Roman" panose="02020603050405020304" pitchFamily="18" charset="0"/>
                <a:cs typeface="Times New Roman" panose="02020603050405020304" pitchFamily="18" charset="0"/>
              </a:rPr>
              <a:t>80</a:t>
            </a:r>
            <a:endParaRPr lang="en-US" sz="1100"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Drop-In - $11</a:t>
            </a:r>
          </a:p>
          <a:p>
            <a:pPr marL="0" marR="0" algn="l">
              <a:spcBef>
                <a:spcPts val="0"/>
              </a:spcBef>
              <a:spcAft>
                <a:spcPts val="0"/>
              </a:spcAft>
            </a:pPr>
            <a:r>
              <a:rPr lang="en-US" sz="1100" b="1" i="1" kern="900" dirty="0">
                <a:effectLst/>
                <a:latin typeface="+mn-lt"/>
                <a:ea typeface="Times New Roman" panose="02020603050405020304" pitchFamily="18" charset="0"/>
                <a:cs typeface="Times New Roman" panose="02020603050405020304" pitchFamily="18" charset="0"/>
              </a:rPr>
              <a:t>Non-Members:</a:t>
            </a:r>
            <a:endParaRPr lang="en-US" sz="1100" b="1"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10 Class Punch Card - $</a:t>
            </a:r>
            <a:r>
              <a:rPr lang="en-US" sz="1100" kern="900" dirty="0">
                <a:latin typeface="+mn-lt"/>
                <a:ea typeface="Times New Roman" panose="02020603050405020304" pitchFamily="18" charset="0"/>
                <a:cs typeface="Times New Roman" panose="02020603050405020304" pitchFamily="18" charset="0"/>
              </a:rPr>
              <a:t>100</a:t>
            </a:r>
            <a:endParaRPr lang="en-US" sz="1100" kern="90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Drop-In - </a:t>
            </a:r>
            <a:r>
              <a:rPr lang="en-US" sz="1100" kern="900">
                <a:effectLst/>
                <a:latin typeface="+mn-lt"/>
                <a:ea typeface="Times New Roman" panose="02020603050405020304" pitchFamily="18" charset="0"/>
                <a:cs typeface="Times New Roman" panose="02020603050405020304" pitchFamily="18" charset="0"/>
              </a:rPr>
              <a:t>$14</a:t>
            </a:r>
            <a:endParaRPr lang="en-US" sz="1100" kern="900" dirty="0">
              <a:effectLst/>
              <a:latin typeface="+mn-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AB6ACA-0290-5150-BF77-BDF525F8FB65}"/>
              </a:ext>
            </a:extLst>
          </p:cNvPr>
          <p:cNvSpPr txBox="1"/>
          <p:nvPr/>
        </p:nvSpPr>
        <p:spPr>
          <a:xfrm>
            <a:off x="5181600" y="7334437"/>
            <a:ext cx="2690684" cy="1123384"/>
          </a:xfrm>
          <a:prstGeom prst="rect">
            <a:avLst/>
          </a:prstGeom>
          <a:noFill/>
        </p:spPr>
        <p:txBody>
          <a:bodyPr wrap="square">
            <a:spAutoFit/>
          </a:bodyPr>
          <a:lstStyle/>
          <a:p>
            <a:pPr marL="0" marR="0" algn="l">
              <a:spcBef>
                <a:spcPts val="0"/>
              </a:spcBef>
              <a:spcAft>
                <a:spcPts val="0"/>
              </a:spcAft>
            </a:pPr>
            <a:r>
              <a:rPr lang="en-US" sz="1200" b="1" kern="900" dirty="0">
                <a:effectLst/>
                <a:latin typeface="+mn-lt"/>
                <a:ea typeface="Times New Roman" panose="02020603050405020304" pitchFamily="18" charset="0"/>
                <a:cs typeface="Times New Roman" panose="02020603050405020304" pitchFamily="18" charset="0"/>
              </a:rPr>
              <a:t>Daily Walk-in Fees:</a:t>
            </a:r>
            <a:r>
              <a:rPr lang="en-US" sz="1100" kern="900" dirty="0">
                <a:effectLst/>
                <a:latin typeface="+mn-lt"/>
                <a:ea typeface="Times New Roman" panose="02020603050405020304" pitchFamily="18" charset="0"/>
                <a:cs typeface="Times New Roman" panose="02020603050405020304" pitchFamily="18" charset="0"/>
              </a:rPr>
              <a:t>	</a:t>
            </a:r>
            <a:endParaRPr lang="en-US" sz="1100" kern="900" dirty="0">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Youth (3-12) - $7</a:t>
            </a:r>
            <a:endParaRPr lang="en-US" sz="1100" kern="900" dirty="0">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Teen (13-18) - $9</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Adult - $15 (10 Visit Card: $120)</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Senior (62+) - $10 (10 Visit Card: $75)</a:t>
            </a:r>
          </a:p>
          <a:p>
            <a:pPr marL="0" marR="0" algn="l">
              <a:spcBef>
                <a:spcPts val="0"/>
              </a:spcBef>
              <a:spcAft>
                <a:spcPts val="0"/>
              </a:spcAft>
            </a:pPr>
            <a:r>
              <a:rPr lang="en-US" sz="1100" kern="900" dirty="0">
                <a:effectLst/>
                <a:latin typeface="+mn-lt"/>
                <a:ea typeface="Times New Roman" panose="02020603050405020304" pitchFamily="18" charset="0"/>
                <a:cs typeface="Times New Roman" panose="02020603050405020304" pitchFamily="18" charset="0"/>
              </a:rPr>
              <a:t>Family - $19</a:t>
            </a:r>
          </a:p>
        </p:txBody>
      </p:sp>
    </p:spTree>
    <p:extLst>
      <p:ext uri="{BB962C8B-B14F-4D97-AF65-F5344CB8AC3E}">
        <p14:creationId xmlns:p14="http://schemas.microsoft.com/office/powerpoint/2010/main" val="270183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ermontpackinghouse.com/wp-content/uploads/2014/04/img03.jpg">
            <a:extLst>
              <a:ext uri="{FF2B5EF4-FFF2-40B4-BE49-F238E27FC236}">
                <a16:creationId xmlns:a16="http://schemas.microsoft.com/office/drawing/2014/main" id="{6CDE5050-5507-4DB6-AD83-88F436224FA6}"/>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32182" y="2286000"/>
            <a:ext cx="7308035" cy="42148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6B129E73-52C7-4AD9-83AB-3F49899B01CC}"/>
              </a:ext>
            </a:extLst>
          </p:cNvPr>
          <p:cNvSpPr txBox="1">
            <a:spLocks noChangeArrowheads="1"/>
          </p:cNvSpPr>
          <p:nvPr/>
        </p:nvSpPr>
        <p:spPr bwMode="auto">
          <a:xfrm>
            <a:off x="685800" y="1478754"/>
            <a:ext cx="73465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b="1" dirty="0">
                <a:latin typeface="Calibri" panose="020F0502020204030204" pitchFamily="34" charset="0"/>
                <a:cs typeface="Calibri" panose="020F0502020204030204" pitchFamily="34" charset="0"/>
              </a:rPr>
              <a:t>Online Benefit Enrollment System for Vermont Packinghouse</a:t>
            </a:r>
          </a:p>
        </p:txBody>
      </p:sp>
      <p:sp>
        <p:nvSpPr>
          <p:cNvPr id="13" name="TextBox 3">
            <a:extLst>
              <a:ext uri="{FF2B5EF4-FFF2-40B4-BE49-F238E27FC236}">
                <a16:creationId xmlns:a16="http://schemas.microsoft.com/office/drawing/2014/main" id="{03AB4703-ADE4-46E1-A69B-6DFAD83EC319}"/>
              </a:ext>
            </a:extLst>
          </p:cNvPr>
          <p:cNvSpPr txBox="1">
            <a:spLocks noChangeArrowheads="1"/>
          </p:cNvSpPr>
          <p:nvPr/>
        </p:nvSpPr>
        <p:spPr bwMode="auto">
          <a:xfrm>
            <a:off x="7029085" y="9040879"/>
            <a:ext cx="525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600" b="1">
                <a:solidFill>
                  <a:schemeClr val="bg1"/>
                </a:solidFill>
                <a:latin typeface="Cambria" panose="02040503050406030204" pitchFamily="18" charset="0"/>
                <a:cs typeface="Calibri" panose="020F0502020204030204" pitchFamily="34" charset="0"/>
              </a:rPr>
              <a:t>11</a:t>
            </a:r>
          </a:p>
        </p:txBody>
      </p:sp>
      <p:sp>
        <p:nvSpPr>
          <p:cNvPr id="14" name="TextBox 1">
            <a:extLst>
              <a:ext uri="{FF2B5EF4-FFF2-40B4-BE49-F238E27FC236}">
                <a16:creationId xmlns:a16="http://schemas.microsoft.com/office/drawing/2014/main" id="{F6641998-9011-4B48-9236-FAC56AF0EEC7}"/>
              </a:ext>
            </a:extLst>
          </p:cNvPr>
          <p:cNvSpPr txBox="1">
            <a:spLocks noChangeArrowheads="1"/>
          </p:cNvSpPr>
          <p:nvPr/>
        </p:nvSpPr>
        <p:spPr bwMode="auto">
          <a:xfrm>
            <a:off x="533400" y="2077603"/>
            <a:ext cx="693061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r>
              <a:rPr lang="en-US" altLang="en-US" sz="1100" dirty="0">
                <a:latin typeface="Calibri" panose="020F0502020204030204" pitchFamily="34" charset="0"/>
                <a:cs typeface="Calibri" panose="020F0502020204030204" pitchFamily="34" charset="0"/>
              </a:rPr>
              <a:t>Starting in 2021 Vermont Packinghouse streamlined the benefit enrollment process by utilizing Employee Navigator. </a:t>
            </a:r>
          </a:p>
          <a:p>
            <a:pPr algn="just"/>
            <a:r>
              <a:rPr lang="en-US" altLang="en-US" sz="1100" dirty="0">
                <a:latin typeface="Calibri" panose="020F0502020204030204" pitchFamily="34" charset="0"/>
                <a:cs typeface="Calibri" panose="020F0502020204030204" pitchFamily="34" charset="0"/>
              </a:rPr>
              <a:t>Employee Navigator is an online benefit enrollment system that allows you to complete your benefit enrollment elections and process your own life events at the click of a button. It will also give you access to your benefits 24/7.</a:t>
            </a:r>
          </a:p>
          <a:p>
            <a:pPr algn="just"/>
            <a:r>
              <a:rPr lang="en-US" altLang="en-US" sz="1100" dirty="0">
                <a:latin typeface="Calibri" panose="020F0502020204030204" pitchFamily="34" charset="0"/>
                <a:cs typeface="Calibri" panose="020F0502020204030204" pitchFamily="34" charset="0"/>
              </a:rPr>
              <a:t>This year we will require all employees to re-register for the site, but the system will have your elections from last year saved to make enrollment easy. </a:t>
            </a:r>
          </a:p>
        </p:txBody>
      </p:sp>
      <p:sp>
        <p:nvSpPr>
          <p:cNvPr id="15" name="TextBox 2">
            <a:extLst>
              <a:ext uri="{FF2B5EF4-FFF2-40B4-BE49-F238E27FC236}">
                <a16:creationId xmlns:a16="http://schemas.microsoft.com/office/drawing/2014/main" id="{C1F46E5F-5D32-40F7-B2F1-3E78E1DCE227}"/>
              </a:ext>
            </a:extLst>
          </p:cNvPr>
          <p:cNvSpPr txBox="1">
            <a:spLocks noChangeArrowheads="1"/>
          </p:cNvSpPr>
          <p:nvPr/>
        </p:nvSpPr>
        <p:spPr bwMode="auto">
          <a:xfrm>
            <a:off x="301217" y="4131535"/>
            <a:ext cx="3352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panose="02020603050405020304" pitchFamily="18" charset="0"/>
              </a:defRPr>
            </a:lvl1pPr>
            <a:lvl2pPr marL="628650" indent="-1714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#1</a:t>
            </a:r>
          </a:p>
          <a:p>
            <a:pPr lvl="1">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To register for the site/ For New Users</a:t>
            </a:r>
            <a:r>
              <a:rPr lang="en-US" altLang="en-US" sz="1200" dirty="0">
                <a:latin typeface="Calibri" panose="020F0502020204030204" pitchFamily="34" charset="0"/>
                <a:cs typeface="Calibri" panose="020F0502020204030204" pitchFamily="34" charset="0"/>
              </a:rPr>
              <a:t>: click on the registration link in the email you received by your administrator or click “</a:t>
            </a:r>
            <a:r>
              <a:rPr lang="en-US" altLang="en-US" sz="1200" i="1" dirty="0">
                <a:latin typeface="Calibri" panose="020F0502020204030204" pitchFamily="34" charset="0"/>
                <a:cs typeface="Calibri" panose="020F0502020204030204" pitchFamily="34" charset="0"/>
              </a:rPr>
              <a:t>Register as a new user.</a:t>
            </a:r>
            <a:r>
              <a:rPr lang="en-US" altLang="en-US" sz="1200" dirty="0">
                <a:latin typeface="Calibri" panose="020F0502020204030204" pitchFamily="34" charset="0"/>
                <a:cs typeface="Calibri" panose="020F0502020204030204" pitchFamily="34" charset="0"/>
              </a:rPr>
              <a:t>” Follow the prompts to create an account and your own username and password. </a:t>
            </a:r>
          </a:p>
          <a:p>
            <a:pPr lvl="1">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Company Identifier </a:t>
            </a:r>
            <a:r>
              <a:rPr lang="en-US" altLang="en-US" sz="1200" dirty="0">
                <a:latin typeface="Calibri" panose="020F0502020204030204" pitchFamily="34" charset="0"/>
                <a:cs typeface="Calibri" panose="020F0502020204030204" pitchFamily="34" charset="0"/>
              </a:rPr>
              <a:t>= Packing</a:t>
            </a:r>
          </a:p>
          <a:p>
            <a:pPr lvl="1">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For returning users</a:t>
            </a:r>
            <a:r>
              <a:rPr lang="en-US" altLang="en-US" sz="1200" dirty="0">
                <a:latin typeface="Calibri" panose="020F0502020204030204" pitchFamily="34" charset="0"/>
                <a:cs typeface="Calibri" panose="020F0502020204030204" pitchFamily="34" charset="0"/>
              </a:rPr>
              <a:t>: Login with the username and password you selected. If you have forgotten your password, you can click “</a:t>
            </a:r>
            <a:r>
              <a:rPr lang="en-US" altLang="en-US" sz="1200" i="1" dirty="0">
                <a:latin typeface="Calibri" panose="020F0502020204030204" pitchFamily="34" charset="0"/>
                <a:cs typeface="Calibri" panose="020F0502020204030204" pitchFamily="34" charset="0"/>
              </a:rPr>
              <a:t>Reset a forgotten password</a:t>
            </a:r>
            <a:r>
              <a:rPr lang="en-US" altLang="en-US" sz="1200" dirty="0">
                <a:latin typeface="Calibri" panose="020F0502020204030204" pitchFamily="34" charset="0"/>
                <a:cs typeface="Calibri" panose="020F0502020204030204" pitchFamily="34" charset="0"/>
              </a:rPr>
              <a:t>.”</a:t>
            </a:r>
          </a:p>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#2</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After you have logged in, click “</a:t>
            </a:r>
            <a:r>
              <a:rPr lang="en-US" altLang="en-US" sz="1200" i="1" dirty="0">
                <a:latin typeface="Calibri" panose="020F0502020204030204" pitchFamily="34" charset="0"/>
                <a:cs typeface="Calibri" panose="020F0502020204030204" pitchFamily="34" charset="0"/>
              </a:rPr>
              <a:t>Let’s Begin</a:t>
            </a:r>
            <a:r>
              <a:rPr lang="en-US" altLang="en-US" sz="1200" dirty="0">
                <a:latin typeface="Calibri" panose="020F0502020204030204" pitchFamily="34" charset="0"/>
                <a:cs typeface="Calibri" panose="020F0502020204030204" pitchFamily="34" charset="0"/>
              </a:rPr>
              <a:t>” to complete your required tasks. </a:t>
            </a:r>
          </a:p>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#3</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Complete any onboarding tasks before enrolling in your benefits. You will be all set when you see a green checkmark next to Onboarding on the screen.</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Once you’ve completed these tasks, click on “</a:t>
            </a:r>
            <a:r>
              <a:rPr lang="en-US" altLang="en-US" sz="1200" i="1" dirty="0">
                <a:latin typeface="Calibri" panose="020F0502020204030204" pitchFamily="34" charset="0"/>
                <a:cs typeface="Calibri" panose="020F0502020204030204" pitchFamily="34" charset="0"/>
              </a:rPr>
              <a:t>Start Enrollment</a:t>
            </a:r>
            <a:r>
              <a:rPr lang="en-US" altLang="en-US" sz="1200" dirty="0">
                <a:latin typeface="Calibri" panose="020F0502020204030204" pitchFamily="34" charset="0"/>
                <a:cs typeface="Calibri" panose="020F0502020204030204" pitchFamily="34" charset="0"/>
              </a:rPr>
              <a:t>” to begin enrolling in your benefits. </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After you’ve clicked “</a:t>
            </a:r>
            <a:r>
              <a:rPr lang="en-US" altLang="en-US" sz="1200" i="1" dirty="0">
                <a:latin typeface="Calibri" panose="020F0502020204030204" pitchFamily="34" charset="0"/>
                <a:cs typeface="Calibri" panose="020F0502020204030204" pitchFamily="34" charset="0"/>
              </a:rPr>
              <a:t>Start Enrollment</a:t>
            </a:r>
            <a:r>
              <a:rPr lang="en-US" altLang="en-US" sz="1200" dirty="0">
                <a:latin typeface="Calibri" panose="020F0502020204030204" pitchFamily="34" charset="0"/>
                <a:cs typeface="Calibri" panose="020F0502020204030204" pitchFamily="34" charset="0"/>
              </a:rPr>
              <a:t>”  you will need to complete some personal &amp; dependent information before making your benefit elections.</a:t>
            </a:r>
          </a:p>
        </p:txBody>
      </p:sp>
      <p:pic>
        <p:nvPicPr>
          <p:cNvPr id="16" name="Picture 4">
            <a:extLst>
              <a:ext uri="{FF2B5EF4-FFF2-40B4-BE49-F238E27FC236}">
                <a16:creationId xmlns:a16="http://schemas.microsoft.com/office/drawing/2014/main" id="{4A1B283F-309F-4C8D-9E9F-FD0BF7AFE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902" y="3022718"/>
            <a:ext cx="1375183" cy="4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a:extLst>
              <a:ext uri="{FF2B5EF4-FFF2-40B4-BE49-F238E27FC236}">
                <a16:creationId xmlns:a16="http://schemas.microsoft.com/office/drawing/2014/main" id="{1FE3D3D1-51FF-41C3-BAA0-CBDA9E169561}"/>
              </a:ext>
            </a:extLst>
          </p:cNvPr>
          <p:cNvSpPr txBox="1">
            <a:spLocks noChangeArrowheads="1"/>
          </p:cNvSpPr>
          <p:nvPr/>
        </p:nvSpPr>
        <p:spPr bwMode="auto">
          <a:xfrm>
            <a:off x="232182" y="3333947"/>
            <a:ext cx="7086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dirty="0">
                <a:latin typeface="Calibri" panose="020F0502020204030204" pitchFamily="34" charset="0"/>
                <a:cs typeface="Calibri" panose="020F0502020204030204" pitchFamily="34" charset="0"/>
              </a:rPr>
              <a:t>How to Enroll in Your Benefits</a:t>
            </a:r>
          </a:p>
          <a:p>
            <a:endParaRPr lang="en-US" altLang="en-US" sz="1200" dirty="0">
              <a:latin typeface="Calibri" panose="020F0502020204030204" pitchFamily="34" charset="0"/>
              <a:cs typeface="Calibri" panose="020F0502020204030204" pitchFamily="34" charset="0"/>
            </a:endParaRPr>
          </a:p>
          <a:p>
            <a:r>
              <a:rPr lang="en-US" altLang="en-US" sz="1200" dirty="0">
                <a:latin typeface="Calibri" panose="020F0502020204030204" pitchFamily="34" charset="0"/>
                <a:cs typeface="Calibri" panose="020F0502020204030204" pitchFamily="34" charset="0"/>
              </a:rPr>
              <a:t>To get started, go to: </a:t>
            </a:r>
            <a:r>
              <a:rPr lang="en-US" altLang="en-US" sz="1200" dirty="0">
                <a:solidFill>
                  <a:srgbClr val="374D81"/>
                </a:solidFill>
                <a:latin typeface="Calibri" panose="020F0502020204030204" pitchFamily="34" charset="0"/>
                <a:cs typeface="Calibri" panose="020F0502020204030204" pitchFamily="34" charset="0"/>
                <a:hlinkClick r:id="rId4"/>
              </a:rPr>
              <a:t>https://www.employeenavigator.com/benefits/Account/Login</a:t>
            </a:r>
            <a:endParaRPr lang="en-US" altLang="en-US" sz="1200" dirty="0">
              <a:solidFill>
                <a:srgbClr val="374D81"/>
              </a:solidFill>
              <a:latin typeface="Calibri" panose="020F0502020204030204" pitchFamily="34" charset="0"/>
              <a:cs typeface="Calibri" panose="020F0502020204030204" pitchFamily="34" charset="0"/>
            </a:endParaRPr>
          </a:p>
          <a:p>
            <a:endParaRPr lang="en-US" altLang="en-US" sz="1200" b="1" dirty="0">
              <a:latin typeface="Cambria" panose="02040503050406030204" pitchFamily="18" charset="0"/>
            </a:endParaRPr>
          </a:p>
        </p:txBody>
      </p:sp>
      <p:sp>
        <p:nvSpPr>
          <p:cNvPr id="18" name="TextBox 8">
            <a:extLst>
              <a:ext uri="{FF2B5EF4-FFF2-40B4-BE49-F238E27FC236}">
                <a16:creationId xmlns:a16="http://schemas.microsoft.com/office/drawing/2014/main" id="{31989310-D2EB-4B60-8742-B0565E5423D3}"/>
              </a:ext>
            </a:extLst>
          </p:cNvPr>
          <p:cNvSpPr txBox="1">
            <a:spLocks noChangeArrowheads="1"/>
          </p:cNvSpPr>
          <p:nvPr/>
        </p:nvSpPr>
        <p:spPr bwMode="auto">
          <a:xfrm>
            <a:off x="3869445" y="4116454"/>
            <a:ext cx="3886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panose="02020603050405020304" pitchFamily="18" charset="0"/>
              </a:defRPr>
            </a:lvl1pPr>
            <a:lvl2pPr marL="628650" indent="-1714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#4</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To enroll dependents in a benefit, click the checkbox next to the dependent’s name under “</a:t>
            </a:r>
            <a:r>
              <a:rPr lang="en-US" altLang="en-US" sz="1200" i="1" dirty="0">
                <a:latin typeface="Calibri" panose="020F0502020204030204" pitchFamily="34" charset="0"/>
                <a:cs typeface="Calibri" panose="020F0502020204030204" pitchFamily="34" charset="0"/>
              </a:rPr>
              <a:t>Who am I enrolling?”</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Once you’ve selected who you would like covered under the benefit plan, the cost to you per pay period will appear. </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To elect the benefit plan, simply click “</a:t>
            </a:r>
            <a:r>
              <a:rPr lang="en-US" altLang="en-US" sz="1200" i="1" dirty="0">
                <a:latin typeface="Calibri" panose="020F0502020204030204" pitchFamily="34" charset="0"/>
                <a:cs typeface="Calibri" panose="020F0502020204030204" pitchFamily="34" charset="0"/>
              </a:rPr>
              <a:t>Select Plan</a:t>
            </a:r>
            <a:r>
              <a:rPr lang="en-US" altLang="en-US" sz="1200" dirty="0">
                <a:latin typeface="Calibri" panose="020F0502020204030204" pitchFamily="34" charset="0"/>
                <a:cs typeface="Calibri" panose="020F0502020204030204" pitchFamily="34" charset="0"/>
              </a:rPr>
              <a:t>” found underneath the plan cost and then click “</a:t>
            </a:r>
            <a:r>
              <a:rPr lang="en-US" altLang="en-US" sz="1200" i="1" dirty="0">
                <a:latin typeface="Calibri" panose="020F0502020204030204" pitchFamily="34" charset="0"/>
                <a:cs typeface="Calibri" panose="020F0502020204030204" pitchFamily="34" charset="0"/>
              </a:rPr>
              <a:t>Save &amp; Continue</a:t>
            </a:r>
            <a:r>
              <a:rPr lang="en-US" altLang="en-US" sz="1200" dirty="0">
                <a:latin typeface="Calibri" panose="020F0502020204030204" pitchFamily="34" charset="0"/>
                <a:cs typeface="Calibri" panose="020F0502020204030204" pitchFamily="34" charset="0"/>
              </a:rPr>
              <a:t>” found at the bottom of each screen to save your elections.</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If you do not want a benefit offered, click “</a:t>
            </a:r>
            <a:r>
              <a:rPr lang="en-US" altLang="en-US" sz="1200" i="1" dirty="0">
                <a:latin typeface="Calibri" panose="020F0502020204030204" pitchFamily="34" charset="0"/>
                <a:cs typeface="Calibri" panose="020F0502020204030204" pitchFamily="34" charset="0"/>
              </a:rPr>
              <a:t>Don’t want this benefit</a:t>
            </a:r>
            <a:r>
              <a:rPr lang="en-US" altLang="en-US" sz="1200" dirty="0">
                <a:latin typeface="Calibri" panose="020F0502020204030204" pitchFamily="34" charset="0"/>
                <a:cs typeface="Calibri" panose="020F0502020204030204" pitchFamily="34" charset="0"/>
              </a:rPr>
              <a:t>” at the bottom of the screen and select a reason from the drop-down menu. </a:t>
            </a:r>
          </a:p>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#5</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If you have elected any benefits that require a beneficiary designation, Primary Care Physician or completion of and Evidence of Insurability form, you will be prompted to add in those details.</a:t>
            </a:r>
          </a:p>
          <a:p>
            <a:pPr>
              <a:buFont typeface="Arial" panose="020B0604020202020204" pitchFamily="34" charset="0"/>
              <a:buChar char="•"/>
            </a:pPr>
            <a:r>
              <a:rPr lang="en-US" altLang="en-US" sz="1200" b="1" dirty="0">
                <a:latin typeface="Calibri" panose="020F0502020204030204" pitchFamily="34" charset="0"/>
                <a:cs typeface="Calibri" panose="020F0502020204030204" pitchFamily="34" charset="0"/>
              </a:rPr>
              <a:t>Step #6</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Review the benefits you have selected on the enrollment summary page to confirm they are correct and then click “Sign &amp; Agree” to complete your enrollment. </a:t>
            </a:r>
          </a:p>
          <a:p>
            <a:pPr lvl="1">
              <a:buFont typeface="Arial" panose="020B0604020202020204" pitchFamily="34" charset="0"/>
              <a:buChar char="•"/>
            </a:pPr>
            <a:r>
              <a:rPr lang="en-US" altLang="en-US" sz="1200" dirty="0">
                <a:latin typeface="Calibri" panose="020F0502020204030204" pitchFamily="34" charset="0"/>
                <a:cs typeface="Calibri" panose="020F0502020204030204" pitchFamily="34" charset="0"/>
              </a:rPr>
              <a:t>You can either print a summary of your elections, or login at any time to view the summary online.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8542AB9-4E64-4748-B4E3-5A9774904C94}"/>
              </a:ext>
            </a:extLst>
          </p:cNvPr>
          <p:cNvSpPr>
            <a:spLocks noGrp="1" noChangeArrowheads="1"/>
          </p:cNvSpPr>
          <p:nvPr>
            <p:ph type="title" idx="4294967295"/>
          </p:nvPr>
        </p:nvSpPr>
        <p:spPr bwMode="auto">
          <a:xfrm>
            <a:off x="308766" y="2667000"/>
            <a:ext cx="7154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kern="1200" spc="300" dirty="0">
                <a:solidFill>
                  <a:schemeClr val="tx1"/>
                </a:solidFill>
                <a:ea typeface="+mn-ea"/>
                <a:cs typeface="Helvetica" panose="020B0604020202020204" pitchFamily="34" charset="0"/>
              </a:rPr>
              <a:t>CONTACT INFORMATION</a:t>
            </a:r>
          </a:p>
        </p:txBody>
      </p:sp>
      <p:graphicFrame>
        <p:nvGraphicFramePr>
          <p:cNvPr id="16" name="Table 15">
            <a:extLst>
              <a:ext uri="{FF2B5EF4-FFF2-40B4-BE49-F238E27FC236}">
                <a16:creationId xmlns:a16="http://schemas.microsoft.com/office/drawing/2014/main" id="{241F1031-A2CF-44B8-9617-E819EC5CA63E}"/>
              </a:ext>
            </a:extLst>
          </p:cNvPr>
          <p:cNvGraphicFramePr>
            <a:graphicFrameLocks noGrp="1"/>
          </p:cNvGraphicFramePr>
          <p:nvPr>
            <p:extLst>
              <p:ext uri="{D42A27DB-BD31-4B8C-83A1-F6EECF244321}">
                <p14:modId xmlns:p14="http://schemas.microsoft.com/office/powerpoint/2010/main" val="3019649780"/>
              </p:ext>
            </p:extLst>
          </p:nvPr>
        </p:nvGraphicFramePr>
        <p:xfrm>
          <a:off x="618096" y="3413385"/>
          <a:ext cx="6536203" cy="4858782"/>
        </p:xfrm>
        <a:graphic>
          <a:graphicData uri="http://schemas.openxmlformats.org/drawingml/2006/table">
            <a:tbl>
              <a:tblPr firstRow="1" bandRow="1">
                <a:tableStyleId>{5C22544A-7EE6-4342-B048-85BDC9FD1C3A}</a:tableStyleId>
              </a:tblPr>
              <a:tblGrid>
                <a:gridCol w="2429904">
                  <a:extLst>
                    <a:ext uri="{9D8B030D-6E8A-4147-A177-3AD203B41FA5}">
                      <a16:colId xmlns:a16="http://schemas.microsoft.com/office/drawing/2014/main" val="20000"/>
                    </a:ext>
                  </a:extLst>
                </a:gridCol>
                <a:gridCol w="1600199">
                  <a:extLst>
                    <a:ext uri="{9D8B030D-6E8A-4147-A177-3AD203B41FA5}">
                      <a16:colId xmlns:a16="http://schemas.microsoft.com/office/drawing/2014/main" val="20001"/>
                    </a:ext>
                  </a:extLst>
                </a:gridCol>
                <a:gridCol w="2506100">
                  <a:extLst>
                    <a:ext uri="{9D8B030D-6E8A-4147-A177-3AD203B41FA5}">
                      <a16:colId xmlns:a16="http://schemas.microsoft.com/office/drawing/2014/main" val="20002"/>
                    </a:ext>
                  </a:extLst>
                </a:gridCol>
              </a:tblGrid>
              <a:tr h="520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Plan</a:t>
                      </a:r>
                    </a:p>
                  </a:txBody>
                  <a:tcPr marL="91436" marR="91436" marT="45735" marB="45735" anchor="ctr">
                    <a:solidFill>
                      <a:srgbClr val="50535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Administrator</a:t>
                      </a:r>
                    </a:p>
                  </a:txBody>
                  <a:tcPr marL="91436" marR="91436" marT="45735" marB="45735" anchor="ctr">
                    <a:solidFill>
                      <a:srgbClr val="50535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Contact Information</a:t>
                      </a:r>
                    </a:p>
                  </a:txBody>
                  <a:tcPr marL="91436" marR="91436" marT="45735" marB="45735" anchor="ctr">
                    <a:solidFill>
                      <a:srgbClr val="505356"/>
                    </a:solidFill>
                  </a:tcPr>
                </a:tc>
                <a:extLst>
                  <a:ext uri="{0D108BD9-81ED-4DB2-BD59-A6C34878D82A}">
                    <a16:rowId xmlns:a16="http://schemas.microsoft.com/office/drawing/2014/main" val="10000"/>
                  </a:ext>
                </a:extLst>
              </a:tr>
              <a:tr h="541165">
                <a:tc>
                  <a:txBody>
                    <a:bodyPr/>
                    <a:lstStyle/>
                    <a:p>
                      <a:pPr algn="r">
                        <a:lnSpc>
                          <a:spcPct val="150000"/>
                        </a:lnSpc>
                      </a:pPr>
                      <a:r>
                        <a:rPr lang="en-US" sz="1050" b="1" kern="1200" dirty="0"/>
                        <a:t>Medical Plans</a:t>
                      </a:r>
                      <a:endParaRPr lang="en-US" sz="1050" b="1" kern="1200" dirty="0">
                        <a:solidFill>
                          <a:schemeClr val="bg1">
                            <a:lumMod val="50000"/>
                          </a:schemeClr>
                        </a:solidFill>
                        <a:latin typeface="Helvetica Light"/>
                        <a:cs typeface="Helvetica" panose="020B0604020202020204" pitchFamily="34" charset="0"/>
                      </a:endParaRPr>
                    </a:p>
                  </a:txBody>
                  <a:tcPr marL="91436" marR="91436" marT="45735" marB="45735" anchor="ctr">
                    <a:solidFill>
                      <a:srgbClr val="E8E5DC"/>
                    </a:solidFill>
                  </a:tcPr>
                </a:tc>
                <a:tc>
                  <a:txBody>
                    <a:bodyPr/>
                    <a:lstStyle/>
                    <a:p>
                      <a:pPr algn="ctr">
                        <a:lnSpc>
                          <a:spcPct val="150000"/>
                        </a:lnSpc>
                      </a:pPr>
                      <a:r>
                        <a:rPr lang="en-US" sz="1050" kern="1200" dirty="0"/>
                        <a:t>Cigna</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solidFill>
                      <a:srgbClr val="E8E5DC"/>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050" kern="1200" dirty="0"/>
                        <a:t>800-244-6224</a:t>
                      </a:r>
                      <a:endParaRPr lang="en-US" sz="1050" kern="1200" dirty="0">
                        <a:hlinkClick r:id="" action="ppaction://noaction"/>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050" kern="1200" dirty="0">
                          <a:hlinkClick r:id="" action="ppaction://noaction"/>
                        </a:rPr>
                        <a:t>https://my.cigna.com</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solidFill>
                      <a:srgbClr val="E8E5DC"/>
                    </a:solidFill>
                  </a:tcPr>
                </a:tc>
                <a:extLst>
                  <a:ext uri="{0D108BD9-81ED-4DB2-BD59-A6C34878D82A}">
                    <a16:rowId xmlns:a16="http://schemas.microsoft.com/office/drawing/2014/main" val="10001"/>
                  </a:ext>
                </a:extLst>
              </a:tr>
              <a:tr h="531174">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1050" b="1" kern="1200" dirty="0">
                          <a:solidFill>
                            <a:schemeClr val="tx1"/>
                          </a:solidFill>
                          <a:latin typeface="+mn-lt"/>
                          <a:cs typeface="Helvetica" panose="020B0604020202020204" pitchFamily="34" charset="0"/>
                        </a:rPr>
                        <a:t>Flexible Savings Account</a:t>
                      </a:r>
                    </a:p>
                  </a:txBody>
                  <a:tcPr marL="91436" marR="91436" marT="45735" marB="45735" anchor="ctr">
                    <a:noFill/>
                  </a:tcPr>
                </a:tc>
                <a:tc>
                  <a:txBody>
                    <a:bodyPr/>
                    <a:lstStyle/>
                    <a:p>
                      <a:pPr algn="ctr">
                        <a:lnSpc>
                          <a:spcPct val="150000"/>
                        </a:lnSpc>
                      </a:pPr>
                      <a:r>
                        <a:rPr lang="en-US" sz="1050" b="0" kern="1200" dirty="0">
                          <a:solidFill>
                            <a:schemeClr val="tx1"/>
                          </a:solidFill>
                          <a:latin typeface="+mn-lt"/>
                          <a:cs typeface="Helvetica" panose="020B0604020202020204" pitchFamily="34" charset="0"/>
                        </a:rPr>
                        <a:t>Health Equity</a:t>
                      </a:r>
                    </a:p>
                  </a:txBody>
                  <a:tcPr marL="91436" marR="91436" marT="45735" marB="45735" anchor="ctr">
                    <a:noFill/>
                  </a:tcPr>
                </a:tc>
                <a:tc>
                  <a:txBody>
                    <a:bodyPr/>
                    <a:lstStyle/>
                    <a:p>
                      <a:pPr algn="l">
                        <a:lnSpc>
                          <a:spcPct val="150000"/>
                        </a:lnSpc>
                      </a:pPr>
                      <a:r>
                        <a:rPr lang="en-US" sz="1050" b="0" kern="1200" dirty="0">
                          <a:solidFill>
                            <a:schemeClr val="tx1"/>
                          </a:solidFill>
                          <a:latin typeface="+mn-lt"/>
                          <a:cs typeface="Helvetica" panose="020B0604020202020204" pitchFamily="34" charset="0"/>
                        </a:rPr>
                        <a:t>866-382-3510</a:t>
                      </a:r>
                    </a:p>
                    <a:p>
                      <a:pPr algn="l">
                        <a:lnSpc>
                          <a:spcPct val="150000"/>
                        </a:lnSpc>
                      </a:pPr>
                      <a:r>
                        <a:rPr lang="en-US" sz="1050" b="0" kern="1200" dirty="0">
                          <a:solidFill>
                            <a:schemeClr val="tx1"/>
                          </a:solidFill>
                          <a:latin typeface="+mn-lt"/>
                          <a:cs typeface="Helvetica" panose="020B0604020202020204" pitchFamily="34" charset="0"/>
                          <a:hlinkClick r:id="rId2"/>
                        </a:rPr>
                        <a:t>www.healthequity.com</a:t>
                      </a:r>
                      <a:r>
                        <a:rPr lang="en-US" sz="1050" b="0" kern="1200" dirty="0">
                          <a:solidFill>
                            <a:schemeClr val="tx1"/>
                          </a:solidFill>
                          <a:latin typeface="+mn-lt"/>
                          <a:cs typeface="Helvetica" panose="020B0604020202020204" pitchFamily="34" charset="0"/>
                        </a:rPr>
                        <a:t> </a:t>
                      </a:r>
                    </a:p>
                  </a:txBody>
                  <a:tcPr marL="91436" marR="91436" marT="45735" marB="45735" anchor="ctr">
                    <a:noFill/>
                  </a:tcPr>
                </a:tc>
                <a:extLst>
                  <a:ext uri="{0D108BD9-81ED-4DB2-BD59-A6C34878D82A}">
                    <a16:rowId xmlns:a16="http://schemas.microsoft.com/office/drawing/2014/main" val="1900487014"/>
                  </a:ext>
                </a:extLst>
              </a:tr>
              <a:tr h="531174">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1050" b="1" kern="1200" dirty="0">
                          <a:solidFill>
                            <a:schemeClr val="tx1"/>
                          </a:solidFill>
                          <a:latin typeface="+mn-lt"/>
                          <a:cs typeface="Helvetica" panose="020B0604020202020204" pitchFamily="34" charset="0"/>
                        </a:rPr>
                        <a:t>Health Savings Account</a:t>
                      </a:r>
                    </a:p>
                  </a:txBody>
                  <a:tcPr marL="91436" marR="91436" marT="45735" marB="45735" anchor="ctr">
                    <a:solidFill>
                      <a:srgbClr val="E8E5DC"/>
                    </a:solidFill>
                  </a:tcPr>
                </a:tc>
                <a:tc>
                  <a:txBody>
                    <a:bodyPr/>
                    <a:lstStyle/>
                    <a:p>
                      <a:pPr algn="ctr">
                        <a:lnSpc>
                          <a:spcPct val="150000"/>
                        </a:lnSpc>
                      </a:pPr>
                      <a:r>
                        <a:rPr lang="en-US" sz="1050" b="0" kern="1200">
                          <a:solidFill>
                            <a:schemeClr val="tx1"/>
                          </a:solidFill>
                          <a:latin typeface="+mn-lt"/>
                          <a:cs typeface="Helvetica" panose="020B0604020202020204" pitchFamily="34" charset="0"/>
                        </a:rPr>
                        <a:t>Health Equity</a:t>
                      </a:r>
                      <a:endParaRPr lang="en-US" sz="1050" b="0" kern="1200" dirty="0">
                        <a:solidFill>
                          <a:schemeClr val="tx1"/>
                        </a:solidFill>
                        <a:latin typeface="+mn-lt"/>
                        <a:cs typeface="Helvetica" panose="020B0604020202020204" pitchFamily="34" charset="0"/>
                      </a:endParaRPr>
                    </a:p>
                  </a:txBody>
                  <a:tcPr marL="91436" marR="91436" marT="45735" marB="45735" anchor="ctr">
                    <a:solidFill>
                      <a:srgbClr val="E8E5DC"/>
                    </a:solidFill>
                  </a:tcPr>
                </a:tc>
                <a:tc>
                  <a:txBody>
                    <a:bodyPr/>
                    <a:lstStyle/>
                    <a:p>
                      <a:pPr algn="l">
                        <a:lnSpc>
                          <a:spcPct val="150000"/>
                        </a:lnSpc>
                      </a:pPr>
                      <a:r>
                        <a:rPr lang="en-US" sz="1050" b="0" kern="1200" dirty="0">
                          <a:solidFill>
                            <a:schemeClr val="tx1"/>
                          </a:solidFill>
                          <a:latin typeface="+mn-lt"/>
                          <a:cs typeface="Helvetica" panose="020B0604020202020204" pitchFamily="34" charset="0"/>
                        </a:rPr>
                        <a:t>866-382-3510</a:t>
                      </a:r>
                    </a:p>
                    <a:p>
                      <a:pPr algn="l">
                        <a:lnSpc>
                          <a:spcPct val="150000"/>
                        </a:lnSpc>
                      </a:pPr>
                      <a:r>
                        <a:rPr lang="en-US" sz="1050" b="0" kern="1200" dirty="0">
                          <a:solidFill>
                            <a:schemeClr val="tx1"/>
                          </a:solidFill>
                          <a:latin typeface="+mn-lt"/>
                          <a:cs typeface="Helvetica" panose="020B0604020202020204" pitchFamily="34" charset="0"/>
                          <a:hlinkClick r:id="rId2"/>
                        </a:rPr>
                        <a:t>www.healthequity.com</a:t>
                      </a:r>
                      <a:r>
                        <a:rPr lang="en-US" sz="1050" b="0" kern="1200" dirty="0">
                          <a:solidFill>
                            <a:schemeClr val="tx1"/>
                          </a:solidFill>
                          <a:latin typeface="+mn-lt"/>
                          <a:cs typeface="Helvetica" panose="020B0604020202020204" pitchFamily="34" charset="0"/>
                        </a:rPr>
                        <a:t> </a:t>
                      </a:r>
                    </a:p>
                  </a:txBody>
                  <a:tcPr marL="91436" marR="91436" marT="45735" marB="45735" anchor="ctr">
                    <a:solidFill>
                      <a:srgbClr val="E8E5DC"/>
                    </a:solidFill>
                  </a:tcPr>
                </a:tc>
                <a:extLst>
                  <a:ext uri="{0D108BD9-81ED-4DB2-BD59-A6C34878D82A}">
                    <a16:rowId xmlns:a16="http://schemas.microsoft.com/office/drawing/2014/main" val="3522016251"/>
                  </a:ext>
                </a:extLst>
              </a:tr>
              <a:tr h="520218">
                <a:tc>
                  <a:txBody>
                    <a:bodyPr/>
                    <a:lstStyle/>
                    <a:p>
                      <a:pPr algn="r">
                        <a:lnSpc>
                          <a:spcPct val="150000"/>
                        </a:lnSpc>
                      </a:pPr>
                      <a:r>
                        <a:rPr lang="en-US" sz="1050" b="1" kern="1200" dirty="0"/>
                        <a:t>Dental Plan</a:t>
                      </a:r>
                      <a:endParaRPr lang="en-US" sz="1050" b="1"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tc>
                  <a:txBody>
                    <a:bodyPr/>
                    <a:lstStyle/>
                    <a:p>
                      <a:pPr algn="ctr">
                        <a:lnSpc>
                          <a:spcPct val="150000"/>
                        </a:lnSpc>
                      </a:pPr>
                      <a:r>
                        <a:rPr lang="en-US" sz="1050" kern="1200" dirty="0"/>
                        <a:t>Delta Dental</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tc>
                  <a:txBody>
                    <a:bodyPr/>
                    <a:lstStyle/>
                    <a:p>
                      <a:pPr algn="l">
                        <a:lnSpc>
                          <a:spcPct val="150000"/>
                        </a:lnSpc>
                      </a:pPr>
                      <a:r>
                        <a:rPr lang="en-US" sz="1050" kern="1200" dirty="0"/>
                        <a:t>800-832-5700</a:t>
                      </a:r>
                      <a:endParaRPr lang="en-US" sz="1050" kern="1200" dirty="0">
                        <a:hlinkClick r:id="" action="ppaction://noaction"/>
                      </a:endParaRPr>
                    </a:p>
                    <a:p>
                      <a:pPr algn="l">
                        <a:lnSpc>
                          <a:spcPct val="150000"/>
                        </a:lnSpc>
                      </a:pPr>
                      <a:r>
                        <a:rPr lang="en-US" sz="1050" kern="1200" dirty="0">
                          <a:hlinkClick r:id="" action="ppaction://noaction"/>
                        </a:rPr>
                        <a:t>www.nedelta.com</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extLst>
                  <a:ext uri="{0D108BD9-81ED-4DB2-BD59-A6C34878D82A}">
                    <a16:rowId xmlns:a16="http://schemas.microsoft.com/office/drawing/2014/main" val="757841656"/>
                  </a:ext>
                </a:extLst>
              </a:tr>
              <a:tr h="541165">
                <a:tc>
                  <a:txBody>
                    <a:bodyPr/>
                    <a:lstStyle/>
                    <a:p>
                      <a:pPr algn="r">
                        <a:lnSpc>
                          <a:spcPct val="150000"/>
                        </a:lnSpc>
                      </a:pPr>
                      <a:r>
                        <a:rPr lang="en-US" sz="1050" b="1" kern="1200" dirty="0">
                          <a:solidFill>
                            <a:schemeClr val="tx1"/>
                          </a:solidFill>
                          <a:latin typeface="Georgia" panose="02040502050405020303" pitchFamily="18" charset="0"/>
                          <a:cs typeface="Helvetica" panose="020B0604020202020204" pitchFamily="34" charset="0"/>
                        </a:rPr>
                        <a:t>EAP</a:t>
                      </a:r>
                    </a:p>
                  </a:txBody>
                  <a:tcPr marL="91436" marR="91436" marT="45735" marB="45735" anchor="ctr">
                    <a:solidFill>
                      <a:srgbClr val="E8E5DC"/>
                    </a:solidFill>
                  </a:tcPr>
                </a:tc>
                <a:tc>
                  <a:txBody>
                    <a:bodyPr/>
                    <a:lstStyle/>
                    <a:p>
                      <a:pPr algn="ctr">
                        <a:lnSpc>
                          <a:spcPct val="150000"/>
                        </a:lnSpc>
                      </a:pPr>
                      <a:r>
                        <a:rPr lang="en-US" sz="1050" b="0" kern="1200" dirty="0" err="1">
                          <a:solidFill>
                            <a:schemeClr val="tx1"/>
                          </a:solidFill>
                          <a:latin typeface="Georgia" panose="02040502050405020303" pitchFamily="18" charset="0"/>
                          <a:cs typeface="Helvetica" panose="020B0604020202020204" pitchFamily="34" charset="0"/>
                        </a:rPr>
                        <a:t>NexGenEAP</a:t>
                      </a:r>
                      <a:endParaRPr lang="en-US" sz="1050" b="0" kern="1200" dirty="0">
                        <a:solidFill>
                          <a:schemeClr val="tx1"/>
                        </a:solidFill>
                        <a:latin typeface="Georgia" panose="02040502050405020303" pitchFamily="18" charset="0"/>
                        <a:cs typeface="Helvetica" panose="020B0604020202020204" pitchFamily="34" charset="0"/>
                      </a:endParaRPr>
                    </a:p>
                  </a:txBody>
                  <a:tcPr marL="91436" marR="91436" marT="45735" marB="45735" anchor="ctr">
                    <a:solidFill>
                      <a:srgbClr val="E8E5DC"/>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050" kern="1200" dirty="0"/>
                        <a:t>800-327-2255</a:t>
                      </a:r>
                    </a:p>
                    <a:p>
                      <a:pPr algn="l">
                        <a:lnSpc>
                          <a:spcPct val="150000"/>
                        </a:lnSpc>
                      </a:pPr>
                      <a:r>
                        <a:rPr lang="en-US" sz="1050" kern="1200" dirty="0">
                          <a:hlinkClick r:id="rId3"/>
                        </a:rPr>
                        <a:t>www.nexgeneap.com</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solidFill>
                      <a:srgbClr val="E8E5DC"/>
                    </a:solidFill>
                  </a:tcPr>
                </a:tc>
                <a:extLst>
                  <a:ext uri="{0D108BD9-81ED-4DB2-BD59-A6C34878D82A}">
                    <a16:rowId xmlns:a16="http://schemas.microsoft.com/office/drawing/2014/main" val="2702397340"/>
                  </a:ext>
                </a:extLst>
              </a:tr>
              <a:tr h="541165">
                <a:tc>
                  <a:txBody>
                    <a:bodyPr/>
                    <a:lstStyle/>
                    <a:p>
                      <a:pPr algn="r">
                        <a:lnSpc>
                          <a:spcPct val="150000"/>
                        </a:lnSpc>
                      </a:pPr>
                      <a:r>
                        <a:rPr lang="en-US" sz="1050" b="1" kern="1200" dirty="0"/>
                        <a:t>Student Loan Consultation</a:t>
                      </a:r>
                      <a:endParaRPr lang="en-US" sz="1050" b="1"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tc>
                  <a:txBody>
                    <a:bodyPr/>
                    <a:lstStyle/>
                    <a:p>
                      <a:pPr algn="ctr">
                        <a:lnSpc>
                          <a:spcPct val="150000"/>
                        </a:lnSpc>
                      </a:pPr>
                      <a:r>
                        <a:rPr lang="en-US" sz="1050" kern="1200" dirty="0"/>
                        <a:t>GradFin</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tc>
                  <a:txBody>
                    <a:bodyPr/>
                    <a:lstStyle/>
                    <a:p>
                      <a:pPr algn="l">
                        <a:lnSpc>
                          <a:spcPct val="150000"/>
                        </a:lnSpc>
                      </a:pPr>
                      <a:r>
                        <a:rPr lang="en-US" sz="1050" kern="1200" dirty="0"/>
                        <a:t>610-639-7840</a:t>
                      </a:r>
                    </a:p>
                    <a:p>
                      <a:pPr algn="l">
                        <a:lnSpc>
                          <a:spcPct val="150000"/>
                        </a:lnSpc>
                      </a:pPr>
                      <a:r>
                        <a:rPr lang="en-US" sz="1050" kern="1200" dirty="0">
                          <a:hlinkClick r:id="rId4"/>
                        </a:rPr>
                        <a:t>www.gradfin.com/trg.html </a:t>
                      </a:r>
                      <a:endParaRPr lang="en-US" sz="1050" b="0" kern="1200" dirty="0">
                        <a:solidFill>
                          <a:schemeClr val="bg1">
                            <a:lumMod val="50000"/>
                          </a:schemeClr>
                        </a:solidFill>
                        <a:latin typeface="Helvetica Light"/>
                        <a:cs typeface="Helvetica" panose="020B0604020202020204" pitchFamily="34" charset="0"/>
                      </a:endParaRPr>
                    </a:p>
                  </a:txBody>
                  <a:tcPr marL="91436" marR="91436" marT="45735" marB="45735" anchor="ctr">
                    <a:noFill/>
                  </a:tcPr>
                </a:tc>
                <a:extLst>
                  <a:ext uri="{0D108BD9-81ED-4DB2-BD59-A6C34878D82A}">
                    <a16:rowId xmlns:a16="http://schemas.microsoft.com/office/drawing/2014/main" val="2348291531"/>
                  </a:ext>
                </a:extLst>
              </a:tr>
              <a:tr h="541165">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1050" b="1" kern="1200" dirty="0">
                          <a:solidFill>
                            <a:schemeClr val="tx1"/>
                          </a:solidFill>
                          <a:latin typeface="+mn-lt"/>
                          <a:cs typeface="Helvetica" panose="020B0604020202020204" pitchFamily="34" charset="0"/>
                        </a:rPr>
                        <a:t>Life, Voluntary Life,  STD, and Accident Plans</a:t>
                      </a:r>
                    </a:p>
                  </a:txBody>
                  <a:tcPr marL="91436" marR="91436" marT="45735" marB="45735" anchor="ctr">
                    <a:solidFill>
                      <a:srgbClr val="E8E5DC"/>
                    </a:solidFill>
                  </a:tcPr>
                </a:tc>
                <a:tc>
                  <a:txBody>
                    <a:bodyPr/>
                    <a:lstStyle/>
                    <a:p>
                      <a:pPr algn="ctr">
                        <a:lnSpc>
                          <a:spcPct val="150000"/>
                        </a:lnSpc>
                      </a:pPr>
                      <a:r>
                        <a:rPr lang="en-US" sz="1050" b="0" kern="1200" dirty="0">
                          <a:solidFill>
                            <a:schemeClr val="tx1"/>
                          </a:solidFill>
                          <a:latin typeface="+mn-lt"/>
                          <a:cs typeface="Helvetica" panose="020B0604020202020204" pitchFamily="34" charset="0"/>
                        </a:rPr>
                        <a:t>The Standard</a:t>
                      </a:r>
                    </a:p>
                  </a:txBody>
                  <a:tcPr marL="91436" marR="91436" marT="45735" marB="45735" anchor="ctr">
                    <a:solidFill>
                      <a:srgbClr val="E8E5DC"/>
                    </a:solidFill>
                  </a:tcPr>
                </a:tc>
                <a:tc>
                  <a:txBody>
                    <a:bodyPr/>
                    <a:lstStyle/>
                    <a:p>
                      <a:pPr algn="l">
                        <a:lnSpc>
                          <a:spcPct val="150000"/>
                        </a:lnSpc>
                      </a:pPr>
                      <a:r>
                        <a:rPr lang="en-US" sz="1050" b="0" kern="1200" dirty="0">
                          <a:solidFill>
                            <a:schemeClr val="tx1"/>
                          </a:solidFill>
                          <a:latin typeface="+mn-lt"/>
                          <a:cs typeface="Helvetica" panose="020B0604020202020204" pitchFamily="34" charset="0"/>
                        </a:rPr>
                        <a:t>See Human Resources</a:t>
                      </a:r>
                    </a:p>
                    <a:p>
                      <a:pPr algn="l">
                        <a:lnSpc>
                          <a:spcPct val="150000"/>
                        </a:lnSpc>
                      </a:pPr>
                      <a:r>
                        <a:rPr lang="en-US" sz="1050" b="0" kern="1200" dirty="0">
                          <a:solidFill>
                            <a:schemeClr val="tx1"/>
                          </a:solidFill>
                          <a:latin typeface="+mn-lt"/>
                          <a:cs typeface="Helvetica" panose="020B0604020202020204" pitchFamily="34" charset="0"/>
                          <a:hlinkClick r:id="rId5"/>
                        </a:rPr>
                        <a:t>www.standard.com/individual</a:t>
                      </a:r>
                      <a:endParaRPr lang="en-US" sz="1050" b="0" kern="1200" dirty="0">
                        <a:solidFill>
                          <a:schemeClr val="tx1"/>
                        </a:solidFill>
                        <a:latin typeface="+mn-lt"/>
                        <a:cs typeface="Helvetica" panose="020B0604020202020204" pitchFamily="34" charset="0"/>
                      </a:endParaRPr>
                    </a:p>
                  </a:txBody>
                  <a:tcPr marL="91436" marR="91436" marT="45735" marB="45735" anchor="ctr">
                    <a:solidFill>
                      <a:srgbClr val="E8E5DC"/>
                    </a:solidFill>
                  </a:tcPr>
                </a:tc>
                <a:extLst>
                  <a:ext uri="{0D108BD9-81ED-4DB2-BD59-A6C34878D82A}">
                    <a16:rowId xmlns:a16="http://schemas.microsoft.com/office/drawing/2014/main" val="1778588907"/>
                  </a:ext>
                </a:extLst>
              </a:tr>
              <a:tr h="541165">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1050" b="1" kern="1200" dirty="0">
                          <a:solidFill>
                            <a:schemeClr val="tx1"/>
                          </a:solidFill>
                          <a:latin typeface="+mn-lt"/>
                          <a:cs typeface="Helvetica" panose="020B0604020202020204" pitchFamily="34" charset="0"/>
                        </a:rPr>
                        <a:t>Retirement Plan</a:t>
                      </a:r>
                    </a:p>
                  </a:txBody>
                  <a:tcPr marL="91436" marR="91436" marT="45735" marB="45735" anchor="ctr">
                    <a:noFill/>
                  </a:tcPr>
                </a:tc>
                <a:tc>
                  <a:txBody>
                    <a:bodyPr/>
                    <a:lstStyle/>
                    <a:p>
                      <a:pPr algn="ctr">
                        <a:lnSpc>
                          <a:spcPct val="150000"/>
                        </a:lnSpc>
                      </a:pPr>
                      <a:r>
                        <a:rPr lang="en-US" sz="1050" b="0" kern="1200" dirty="0">
                          <a:solidFill>
                            <a:schemeClr val="tx1"/>
                          </a:solidFill>
                          <a:latin typeface="+mn-lt"/>
                          <a:cs typeface="Helvetica" panose="020B0604020202020204" pitchFamily="34" charset="0"/>
                        </a:rPr>
                        <a:t>Steve Burnett,</a:t>
                      </a:r>
                    </a:p>
                    <a:p>
                      <a:pPr algn="ctr">
                        <a:lnSpc>
                          <a:spcPct val="150000"/>
                        </a:lnSpc>
                      </a:pPr>
                      <a:r>
                        <a:rPr lang="en-US" sz="1050" b="0" kern="1200" dirty="0">
                          <a:solidFill>
                            <a:schemeClr val="tx1"/>
                          </a:solidFill>
                          <a:latin typeface="+mn-lt"/>
                          <a:cs typeface="Helvetica" panose="020B0604020202020204" pitchFamily="34" charset="0"/>
                        </a:rPr>
                        <a:t>The Richards Group</a:t>
                      </a:r>
                    </a:p>
                  </a:txBody>
                  <a:tcPr marL="91436" marR="91436" marT="45735" marB="45735" anchor="ctr">
                    <a:noFill/>
                  </a:tcPr>
                </a:tc>
                <a:tc>
                  <a:txBody>
                    <a:bodyPr/>
                    <a:lstStyle/>
                    <a:p>
                      <a:pPr algn="l">
                        <a:lnSpc>
                          <a:spcPct val="150000"/>
                        </a:lnSpc>
                      </a:pPr>
                      <a:r>
                        <a:rPr lang="en-US" sz="1050" b="0" kern="1200" dirty="0">
                          <a:solidFill>
                            <a:schemeClr val="tx1"/>
                          </a:solidFill>
                          <a:latin typeface="+mn-lt"/>
                          <a:cs typeface="Helvetica" panose="020B0604020202020204" pitchFamily="34" charset="0"/>
                        </a:rPr>
                        <a:t>802-251-3818</a:t>
                      </a:r>
                    </a:p>
                    <a:p>
                      <a:pPr algn="l">
                        <a:lnSpc>
                          <a:spcPct val="150000"/>
                        </a:lnSpc>
                      </a:pPr>
                      <a:r>
                        <a:rPr lang="en-US" sz="1050" b="0" i="0" u="sng" kern="1200" dirty="0">
                          <a:solidFill>
                            <a:schemeClr val="dk1"/>
                          </a:solidFill>
                          <a:effectLst/>
                          <a:latin typeface="+mn-lt"/>
                          <a:ea typeface="+mn-ea"/>
                          <a:cs typeface="+mn-cs"/>
                          <a:hlinkClick r:id="rId6"/>
                        </a:rPr>
                        <a:t>sburnett@therichardsgrp.com</a:t>
                      </a:r>
                      <a:endParaRPr lang="en-US" sz="1050" b="0" kern="1200" dirty="0">
                        <a:solidFill>
                          <a:schemeClr val="tx1"/>
                        </a:solidFill>
                        <a:latin typeface="+mn-lt"/>
                        <a:cs typeface="Helvetica" panose="020B0604020202020204" pitchFamily="34" charset="0"/>
                      </a:endParaRPr>
                    </a:p>
                  </a:txBody>
                  <a:tcPr marL="91436" marR="91436" marT="45735" marB="45735" anchor="ctr">
                    <a:noFill/>
                  </a:tcPr>
                </a:tc>
                <a:extLst>
                  <a:ext uri="{0D108BD9-81ED-4DB2-BD59-A6C34878D82A}">
                    <a16:rowId xmlns:a16="http://schemas.microsoft.com/office/drawing/2014/main" val="2811687316"/>
                  </a:ext>
                </a:extLst>
              </a:tr>
            </a:tbl>
          </a:graphicData>
        </a:graphic>
      </p:graphicFrame>
      <p:sp>
        <p:nvSpPr>
          <p:cNvPr id="2" name="Slide Number Placeholder 1">
            <a:extLst>
              <a:ext uri="{FF2B5EF4-FFF2-40B4-BE49-F238E27FC236}">
                <a16:creationId xmlns:a16="http://schemas.microsoft.com/office/drawing/2014/main" id="{8F2DE734-6389-4A05-9B24-683FB894A350}"/>
              </a:ext>
            </a:extLst>
          </p:cNvPr>
          <p:cNvSpPr>
            <a:spLocks noGrp="1"/>
          </p:cNvSpPr>
          <p:nvPr>
            <p:ph type="sldNum" sz="quarter" idx="4"/>
          </p:nvPr>
        </p:nvSpPr>
        <p:spPr/>
        <p:txBody>
          <a:bodyPr/>
          <a:lstStyle/>
          <a:p>
            <a:fld id="{7025BBB7-FCCA-644C-9E05-4D420F9038CD}" type="slidenum">
              <a:rPr lang="en-US" smtClean="0"/>
              <a:t>3</a:t>
            </a:fld>
            <a:endParaRPr lang="en-US" dirty="0"/>
          </a:p>
        </p:txBody>
      </p:sp>
    </p:spTree>
    <p:extLst>
      <p:ext uri="{BB962C8B-B14F-4D97-AF65-F5344CB8AC3E}">
        <p14:creationId xmlns:p14="http://schemas.microsoft.com/office/powerpoint/2010/main" val="141966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p:txBody>
          <a:bodyPr/>
          <a:lstStyle/>
          <a:p>
            <a:fld id="{7025BBB7-FCCA-644C-9E05-4D420F9038CD}" type="slidenum">
              <a:rPr lang="en-US" smtClean="0"/>
              <a:t>4</a:t>
            </a:fld>
            <a:endParaRPr lang="en-US" dirty="0"/>
          </a:p>
        </p:txBody>
      </p:sp>
      <p:sp>
        <p:nvSpPr>
          <p:cNvPr id="7" name="Text Box 20">
            <a:extLst>
              <a:ext uri="{FF2B5EF4-FFF2-40B4-BE49-F238E27FC236}">
                <a16:creationId xmlns:a16="http://schemas.microsoft.com/office/drawing/2014/main" id="{A4275D5F-9D5D-4A54-8812-3723BD5B2F31}"/>
              </a:ext>
            </a:extLst>
          </p:cNvPr>
          <p:cNvSpPr txBox="1">
            <a:spLocks noChangeArrowheads="1"/>
          </p:cNvSpPr>
          <p:nvPr/>
        </p:nvSpPr>
        <p:spPr bwMode="auto">
          <a:xfrm>
            <a:off x="1371598" y="1375291"/>
            <a:ext cx="502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en-US" sz="1400" b="1" spc="300" dirty="0">
                <a:latin typeface="+mj-lt"/>
                <a:cs typeface="Helvetica" panose="020B0604020202020204" pitchFamily="34" charset="0"/>
              </a:rPr>
              <a:t>2023 BENEFITS AT A GLANCE</a:t>
            </a:r>
          </a:p>
        </p:txBody>
      </p:sp>
      <p:sp>
        <p:nvSpPr>
          <p:cNvPr id="9" name="TextBox 17">
            <a:extLst>
              <a:ext uri="{FF2B5EF4-FFF2-40B4-BE49-F238E27FC236}">
                <a16:creationId xmlns:a16="http://schemas.microsoft.com/office/drawing/2014/main" id="{D9E974AE-9EE3-4D52-9D5E-1B5411B84846}"/>
              </a:ext>
            </a:extLst>
          </p:cNvPr>
          <p:cNvSpPr txBox="1"/>
          <p:nvPr/>
        </p:nvSpPr>
        <p:spPr>
          <a:xfrm>
            <a:off x="859694" y="2057400"/>
            <a:ext cx="6053007" cy="7006790"/>
          </a:xfrm>
          <a:prstGeom prst="rect">
            <a:avLst/>
          </a:prstGeom>
          <a:ln cap="rnd">
            <a:noFill/>
          </a:ln>
          <a:extLst>
            <a:ext uri="{C572A759-6A51-4108-AA02-DFA0A04FC94B}">
              <ma14:wrappingTextBoxFlag xmlns="" xmlns:ma14="http://schemas.microsoft.com/office/mac/drawingml/2011/main" val="1"/>
            </a:ext>
          </a:extLst>
        </p:spPr>
        <p:txBody>
          <a:bodyPr wrap="square" lIns="45719" rIns="45719">
            <a:spAutoFit/>
          </a:bodyPr>
          <a:lstStyle/>
          <a:p>
            <a:pPr algn="just" defTabSz="457200" eaLnBrk="1" fontAlgn="auto">
              <a:lnSpc>
                <a:spcPct val="150000"/>
              </a:lnSpc>
              <a:spcBef>
                <a:spcPts val="0"/>
              </a:spcBef>
              <a:spcAft>
                <a:spcPts val="0"/>
              </a:spcAft>
              <a:defRPr>
                <a:latin typeface="Garamond"/>
                <a:ea typeface="Garamond"/>
                <a:cs typeface="Garamond"/>
                <a:sym typeface="Garamond"/>
              </a:defRPr>
            </a:pPr>
            <a:r>
              <a:rPr lang="en-US" sz="1200" kern="0" dirty="0">
                <a:latin typeface="+mn-lt"/>
                <a:ea typeface="Garamond"/>
                <a:cs typeface="Helvetica" panose="020B0604020202020204" pitchFamily="34" charset="0"/>
                <a:sym typeface="Garamond"/>
              </a:rPr>
              <a:t>Vermont Packinghouse </a:t>
            </a:r>
            <a:r>
              <a:rPr sz="1200" kern="0" dirty="0">
                <a:latin typeface="+mn-lt"/>
                <a:ea typeface="Garamond"/>
                <a:cs typeface="Helvetica" panose="020B0604020202020204" pitchFamily="34" charset="0"/>
                <a:sym typeface="Garamond"/>
              </a:rPr>
              <a:t>is proud to offer a</a:t>
            </a:r>
            <a:r>
              <a:rPr lang="en-US" sz="1200" kern="0" dirty="0">
                <a:latin typeface="+mn-lt"/>
                <a:ea typeface="Garamond"/>
                <a:cs typeface="Helvetica" panose="020B0604020202020204" pitchFamily="34" charset="0"/>
                <a:sym typeface="Garamond"/>
              </a:rPr>
              <a:t> comprehensive benefits program to all eligible employees! </a:t>
            </a: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1200" kern="0" dirty="0">
              <a:latin typeface="+mn-lt"/>
              <a:ea typeface="Garamond"/>
              <a:cs typeface="Helvetica" panose="020B0604020202020204" pitchFamily="34" charset="0"/>
              <a:sym typeface="Garamond"/>
            </a:endParaRPr>
          </a:p>
          <a:p>
            <a:pPr algn="just" defTabSz="457200" eaLnBrk="1" fontAlgn="auto">
              <a:lnSpc>
                <a:spcPct val="150000"/>
              </a:lnSpc>
              <a:spcBef>
                <a:spcPts val="0"/>
              </a:spcBef>
              <a:spcAft>
                <a:spcPts val="0"/>
              </a:spcAft>
              <a:defRPr>
                <a:latin typeface="Garamond"/>
                <a:ea typeface="Garamond"/>
                <a:cs typeface="Garamond"/>
                <a:sym typeface="Garamond"/>
              </a:defRPr>
            </a:pPr>
            <a:r>
              <a:rPr lang="en-US" sz="1200" kern="0" dirty="0">
                <a:latin typeface="+mn-lt"/>
                <a:ea typeface="Garamond"/>
                <a:cs typeface="Helvetica" panose="020B0604020202020204" pitchFamily="34" charset="0"/>
                <a:sym typeface="Garamond"/>
              </a:rPr>
              <a:t>Benefit eligible employees are </a:t>
            </a:r>
            <a:r>
              <a:rPr lang="en-US" sz="1200" dirty="0">
                <a:latin typeface="+mn-lt"/>
                <a:cs typeface="Helvetica" panose="020B0604020202020204" pitchFamily="34" charset="0"/>
              </a:rPr>
              <a:t>full-time employees who are regularly scheduled to work 30 or more hours per week. </a:t>
            </a: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600" dirty="0">
              <a:latin typeface="+mn-lt"/>
              <a:cs typeface="Helvetica" panose="020B0604020202020204" pitchFamily="34" charset="0"/>
            </a:endParaRPr>
          </a:p>
          <a:p>
            <a:pPr marL="171450" indent="-171450" algn="just" defTabSz="457200" eaLnBrk="1" fontAlgn="auto">
              <a:lnSpc>
                <a:spcPct val="150000"/>
              </a:lnSpc>
              <a:spcBef>
                <a:spcPts val="0"/>
              </a:spcBef>
              <a:spcAft>
                <a:spcPts val="0"/>
              </a:spcAft>
              <a:buFont typeface="Wingdings" panose="05000000000000000000" pitchFamily="2" charset="2"/>
              <a:buChar char="v"/>
              <a:defRPr>
                <a:latin typeface="Garamond"/>
                <a:ea typeface="Garamond"/>
                <a:cs typeface="Garamond"/>
                <a:sym typeface="Garamond"/>
              </a:defRPr>
            </a:pPr>
            <a:r>
              <a:rPr lang="en-US" sz="1200" dirty="0">
                <a:latin typeface="+mn-lt"/>
                <a:cs typeface="Helvetica" panose="020B0604020202020204" pitchFamily="34" charset="0"/>
              </a:rPr>
              <a:t>Full-time, salaried employees are eligible for benefits on the 1</a:t>
            </a:r>
            <a:r>
              <a:rPr lang="en-US" sz="1200" baseline="30000" dirty="0">
                <a:latin typeface="+mn-lt"/>
                <a:cs typeface="Helvetica" panose="020B0604020202020204" pitchFamily="34" charset="0"/>
              </a:rPr>
              <a:t>st</a:t>
            </a:r>
            <a:r>
              <a:rPr lang="en-US" sz="1200" dirty="0">
                <a:latin typeface="+mn-lt"/>
                <a:cs typeface="Helvetica" panose="020B0604020202020204" pitchFamily="34" charset="0"/>
              </a:rPr>
              <a:t> of the month following date of hire. </a:t>
            </a: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600" dirty="0">
              <a:latin typeface="+mn-lt"/>
              <a:cs typeface="Helvetica" panose="020B0604020202020204" pitchFamily="34" charset="0"/>
            </a:endParaRPr>
          </a:p>
          <a:p>
            <a:pPr marL="171450" indent="-171450" algn="just" defTabSz="457200" eaLnBrk="1" fontAlgn="auto">
              <a:lnSpc>
                <a:spcPct val="150000"/>
              </a:lnSpc>
              <a:spcBef>
                <a:spcPts val="0"/>
              </a:spcBef>
              <a:spcAft>
                <a:spcPts val="0"/>
              </a:spcAft>
              <a:buFont typeface="Wingdings" panose="05000000000000000000" pitchFamily="2" charset="2"/>
              <a:buChar char="v"/>
              <a:defRPr>
                <a:latin typeface="Garamond"/>
                <a:ea typeface="Garamond"/>
                <a:cs typeface="Garamond"/>
                <a:sym typeface="Garamond"/>
              </a:defRPr>
            </a:pPr>
            <a:r>
              <a:rPr lang="en-US" sz="1200" dirty="0">
                <a:latin typeface="+mn-lt"/>
                <a:cs typeface="Helvetica" panose="020B0604020202020204" pitchFamily="34" charset="0"/>
              </a:rPr>
              <a:t>Full-time, hourly employees are eligible for benefits on:</a:t>
            </a:r>
          </a:p>
          <a:p>
            <a:pPr marL="628650" lvl="1" indent="-171450" algn="just" defTabSz="457200" eaLnBrk="1" fontAlgn="auto">
              <a:lnSpc>
                <a:spcPct val="150000"/>
              </a:lnSpc>
              <a:spcBef>
                <a:spcPts val="0"/>
              </a:spcBef>
              <a:spcAft>
                <a:spcPts val="0"/>
              </a:spcAft>
              <a:buFont typeface="Wingdings" panose="05000000000000000000" pitchFamily="2" charset="2"/>
              <a:buChar char="v"/>
              <a:defRPr>
                <a:latin typeface="Garamond"/>
                <a:ea typeface="Garamond"/>
                <a:cs typeface="Garamond"/>
                <a:sym typeface="Garamond"/>
              </a:defRPr>
            </a:pPr>
            <a:r>
              <a:rPr lang="en-US" sz="1200" dirty="0">
                <a:latin typeface="+mn-lt"/>
                <a:cs typeface="Helvetica" panose="020B0604020202020204" pitchFamily="34" charset="0"/>
              </a:rPr>
              <a:t>Medical, HSA, Section 125 Accounts &amp; Dental:  90 days from date of hire or eligibility. </a:t>
            </a:r>
          </a:p>
          <a:p>
            <a:pPr marL="628650" lvl="1" indent="-171450" algn="just" defTabSz="457200" eaLnBrk="1" fontAlgn="auto">
              <a:lnSpc>
                <a:spcPct val="150000"/>
              </a:lnSpc>
              <a:spcBef>
                <a:spcPts val="0"/>
              </a:spcBef>
              <a:spcAft>
                <a:spcPts val="0"/>
              </a:spcAft>
              <a:buFont typeface="Wingdings" panose="05000000000000000000" pitchFamily="2" charset="2"/>
              <a:buChar char="v"/>
              <a:defRPr>
                <a:latin typeface="Garamond"/>
                <a:ea typeface="Garamond"/>
                <a:cs typeface="Garamond"/>
                <a:sym typeface="Garamond"/>
              </a:defRPr>
            </a:pPr>
            <a:r>
              <a:rPr lang="en-US" sz="1200" dirty="0">
                <a:latin typeface="+mn-lt"/>
                <a:cs typeface="Helvetica" panose="020B0604020202020204" pitchFamily="34" charset="0"/>
              </a:rPr>
              <a:t>Life, Voluntary Life, STD, Accident:   1</a:t>
            </a:r>
            <a:r>
              <a:rPr lang="en-US" sz="1200" baseline="30000" dirty="0">
                <a:latin typeface="+mn-lt"/>
                <a:cs typeface="Helvetica" panose="020B0604020202020204" pitchFamily="34" charset="0"/>
              </a:rPr>
              <a:t>st</a:t>
            </a:r>
            <a:r>
              <a:rPr lang="en-US" sz="1200" dirty="0">
                <a:latin typeface="+mn-lt"/>
                <a:cs typeface="Helvetica" panose="020B0604020202020204" pitchFamily="34" charset="0"/>
              </a:rPr>
              <a:t> day of the month following 90 days of continuous employment</a:t>
            </a: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600" dirty="0">
              <a:latin typeface="+mn-lt"/>
              <a:cs typeface="Helvetica" panose="020B0604020202020204" pitchFamily="34" charset="0"/>
            </a:endParaRPr>
          </a:p>
          <a:p>
            <a:pPr algn="just" defTabSz="457200" eaLnBrk="1" fontAlgn="auto">
              <a:lnSpc>
                <a:spcPct val="150000"/>
              </a:lnSpc>
              <a:spcBef>
                <a:spcPts val="0"/>
              </a:spcBef>
              <a:spcAft>
                <a:spcPts val="0"/>
              </a:spcAft>
              <a:defRPr>
                <a:latin typeface="Garamond"/>
                <a:ea typeface="Garamond"/>
                <a:cs typeface="Garamond"/>
                <a:sym typeface="Garamond"/>
              </a:defRPr>
            </a:pPr>
            <a:r>
              <a:rPr lang="en-US" sz="1200" dirty="0">
                <a:latin typeface="+mn-lt"/>
                <a:cs typeface="Helvetica" panose="020B0604020202020204" pitchFamily="34" charset="0"/>
              </a:rPr>
              <a:t>Should you have any questions regarding the information contained in this benefit summary, or any benefit related questions please contact:</a:t>
            </a: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1200" dirty="0">
              <a:latin typeface="+mn-lt"/>
              <a:cs typeface="Helvetica" panose="020B0604020202020204" pitchFamily="34" charset="0"/>
            </a:endParaRPr>
          </a:p>
          <a:p>
            <a:pPr algn="just" defTabSz="457200" eaLnBrk="1" fontAlgn="auto">
              <a:lnSpc>
                <a:spcPct val="150000"/>
              </a:lnSpc>
              <a:spcBef>
                <a:spcPts val="0"/>
              </a:spcBef>
              <a:spcAft>
                <a:spcPts val="0"/>
              </a:spcAft>
              <a:defRPr>
                <a:latin typeface="Garamond"/>
                <a:ea typeface="Garamond"/>
                <a:cs typeface="Garamond"/>
                <a:sym typeface="Garamond"/>
              </a:defRPr>
            </a:pPr>
            <a:endParaRPr lang="en-US" sz="700" dirty="0">
              <a:latin typeface="+mn-lt"/>
              <a:cs typeface="Helvetica" panose="020B0604020202020204" pitchFamily="34" charset="0"/>
            </a:endParaRPr>
          </a:p>
          <a:p>
            <a:pPr algn="ctr" defTabSz="457200" eaLnBrk="1" fontAlgn="auto">
              <a:lnSpc>
                <a:spcPct val="150000"/>
              </a:lnSpc>
              <a:spcBef>
                <a:spcPts val="0"/>
              </a:spcBef>
              <a:spcAft>
                <a:spcPts val="0"/>
              </a:spcAft>
              <a:defRPr>
                <a:latin typeface="Garamond"/>
                <a:ea typeface="Garamond"/>
                <a:cs typeface="Garamond"/>
                <a:sym typeface="Garamond"/>
              </a:defRPr>
            </a:pPr>
            <a:r>
              <a:rPr lang="en-US" sz="1200" b="1" dirty="0">
                <a:latin typeface="+mn-lt"/>
                <a:cs typeface="Helvetica" panose="020B0604020202020204" pitchFamily="34" charset="0"/>
              </a:rPr>
              <a:t>Leslie LeClair</a:t>
            </a:r>
          </a:p>
          <a:p>
            <a:pPr algn="ctr" defTabSz="457200" eaLnBrk="1" fontAlgn="auto">
              <a:lnSpc>
                <a:spcPct val="150000"/>
              </a:lnSpc>
              <a:spcBef>
                <a:spcPts val="0"/>
              </a:spcBef>
              <a:spcAft>
                <a:spcPts val="0"/>
              </a:spcAft>
              <a:defRPr>
                <a:latin typeface="Garamond"/>
                <a:ea typeface="Garamond"/>
                <a:cs typeface="Garamond"/>
                <a:sym typeface="Garamond"/>
              </a:defRPr>
            </a:pPr>
            <a:r>
              <a:rPr lang="en-US" sz="1200" dirty="0">
                <a:latin typeface="+mn-lt"/>
                <a:cs typeface="Helvetica" panose="020B0604020202020204" pitchFamily="34" charset="0"/>
                <a:sym typeface="Garamond"/>
              </a:rPr>
              <a:t>lleclair@vermontpackinghouse.com</a:t>
            </a:r>
          </a:p>
          <a:p>
            <a:pPr algn="ctr" defTabSz="457200" eaLnBrk="1" fontAlgn="auto">
              <a:lnSpc>
                <a:spcPct val="150000"/>
              </a:lnSpc>
              <a:spcBef>
                <a:spcPts val="0"/>
              </a:spcBef>
              <a:spcAft>
                <a:spcPts val="0"/>
              </a:spcAft>
              <a:defRPr>
                <a:latin typeface="Garamond"/>
                <a:ea typeface="Garamond"/>
                <a:cs typeface="Garamond"/>
                <a:sym typeface="Garamond"/>
              </a:defRPr>
            </a:pPr>
            <a:endParaRPr sz="1200" kern="0" dirty="0">
              <a:latin typeface="+mn-lt"/>
              <a:ea typeface="Garamond"/>
              <a:cs typeface="Helvetica" panose="020B0604020202020204" pitchFamily="34" charset="0"/>
              <a:sym typeface="Garamond"/>
            </a:endParaRPr>
          </a:p>
          <a:p>
            <a:pPr algn="just" defTabSz="457200" eaLnBrk="1" fontAlgn="auto">
              <a:lnSpc>
                <a:spcPct val="150000"/>
              </a:lnSpc>
              <a:spcBef>
                <a:spcPts val="0"/>
              </a:spcBef>
              <a:spcAft>
                <a:spcPts val="0"/>
              </a:spcAft>
              <a:defRPr>
                <a:latin typeface="Garamond"/>
                <a:ea typeface="Garamond"/>
                <a:cs typeface="Garamond"/>
                <a:sym typeface="Garamond"/>
              </a:defRPr>
            </a:pPr>
            <a:endParaRPr sz="1200" kern="0" dirty="0">
              <a:latin typeface="+mn-lt"/>
              <a:ea typeface="Garamond"/>
              <a:cs typeface="Helvetica" panose="020B0604020202020204" pitchFamily="34" charset="0"/>
              <a:sym typeface="Garamond"/>
            </a:endParaRPr>
          </a:p>
          <a:p>
            <a:pPr algn="just" defTabSz="457200" eaLnBrk="1" fontAlgn="auto">
              <a:lnSpc>
                <a:spcPct val="150000"/>
              </a:lnSpc>
              <a:spcBef>
                <a:spcPts val="0"/>
              </a:spcBef>
              <a:spcAft>
                <a:spcPts val="0"/>
              </a:spcAft>
              <a:defRPr>
                <a:latin typeface="Garamond"/>
                <a:ea typeface="Garamond"/>
                <a:cs typeface="Garamond"/>
                <a:sym typeface="Garamond"/>
              </a:defRPr>
            </a:pPr>
            <a:r>
              <a:rPr sz="1200" kern="0" dirty="0">
                <a:latin typeface="+mn-lt"/>
                <a:ea typeface="Garamond"/>
                <a:cs typeface="Helvetica" panose="020B0604020202020204" pitchFamily="34" charset="0"/>
                <a:sym typeface="Garamond"/>
              </a:rPr>
              <a:t>Included in this guide are summary explanations of the benefits, as well as contact information for each provider. We encourage you to review each section and use it as a reference throughout the year. We hope this guide will give you an overview of your benefits and help you be better prepared for the online enrollment process.</a:t>
            </a:r>
          </a:p>
        </p:txBody>
      </p:sp>
    </p:spTree>
    <p:extLst>
      <p:ext uri="{BB962C8B-B14F-4D97-AF65-F5344CB8AC3E}">
        <p14:creationId xmlns:p14="http://schemas.microsoft.com/office/powerpoint/2010/main" val="65370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59711D-0A76-4C2C-AA7D-988CBD9CCAAE}"/>
              </a:ext>
            </a:extLst>
          </p:cNvPr>
          <p:cNvSpPr>
            <a:spLocks noGrp="1"/>
          </p:cNvSpPr>
          <p:nvPr>
            <p:ph type="sldNum" sz="quarter" idx="4"/>
          </p:nvPr>
        </p:nvSpPr>
        <p:spPr>
          <a:xfrm>
            <a:off x="3014380" y="9448800"/>
            <a:ext cx="1747838" cy="534987"/>
          </a:xfrm>
        </p:spPr>
        <p:txBody>
          <a:bodyPr/>
          <a:lstStyle/>
          <a:p>
            <a:fld id="{7025BBB7-FCCA-644C-9E05-4D420F9038CD}" type="slidenum">
              <a:rPr lang="en-US" sz="2000" smtClean="0"/>
              <a:t>5</a:t>
            </a:fld>
            <a:endParaRPr lang="en-US" sz="2000" dirty="0"/>
          </a:p>
        </p:txBody>
      </p:sp>
      <p:pic>
        <p:nvPicPr>
          <p:cNvPr id="5" name="Picture 4">
            <a:extLst>
              <a:ext uri="{FF2B5EF4-FFF2-40B4-BE49-F238E27FC236}">
                <a16:creationId xmlns:a16="http://schemas.microsoft.com/office/drawing/2014/main" id="{F70C31A6-F252-4B3E-A701-2BD019D4C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35009"/>
            <a:ext cx="862671" cy="925931"/>
          </a:xfrm>
          <a:prstGeom prst="rect">
            <a:avLst/>
          </a:prstGeom>
        </p:spPr>
      </p:pic>
      <p:sp>
        <p:nvSpPr>
          <p:cNvPr id="6" name="Text Box 44">
            <a:extLst>
              <a:ext uri="{FF2B5EF4-FFF2-40B4-BE49-F238E27FC236}">
                <a16:creationId xmlns:a16="http://schemas.microsoft.com/office/drawing/2014/main" id="{FE115D47-98FD-48E5-A8C7-39064745A925}"/>
              </a:ext>
            </a:extLst>
          </p:cNvPr>
          <p:cNvSpPr txBox="1">
            <a:spLocks noChangeArrowheads="1"/>
          </p:cNvSpPr>
          <p:nvPr/>
        </p:nvSpPr>
        <p:spPr bwMode="auto">
          <a:xfrm>
            <a:off x="-465000" y="1316194"/>
            <a:ext cx="8702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solidFill>
                  <a:schemeClr val="bg1">
                    <a:lumMod val="50000"/>
                  </a:schemeClr>
                </a:solidFill>
                <a:latin typeface="Helvetica" panose="020B0604020202020204" pitchFamily="34" charset="0"/>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solidFill>
                  <a:schemeClr val="tx1"/>
                </a:solidFill>
                <a:latin typeface="+mj-lt"/>
              </a:rPr>
              <a:t>MEDICAL</a:t>
            </a:r>
          </a:p>
        </p:txBody>
      </p:sp>
      <p:graphicFrame>
        <p:nvGraphicFramePr>
          <p:cNvPr id="7" name="Table 6">
            <a:extLst>
              <a:ext uri="{FF2B5EF4-FFF2-40B4-BE49-F238E27FC236}">
                <a16:creationId xmlns:a16="http://schemas.microsoft.com/office/drawing/2014/main" id="{3987E6BD-975A-487F-B7F8-C8B357183C67}"/>
              </a:ext>
            </a:extLst>
          </p:cNvPr>
          <p:cNvGraphicFramePr>
            <a:graphicFrameLocks noGrp="1"/>
          </p:cNvGraphicFramePr>
          <p:nvPr>
            <p:extLst>
              <p:ext uri="{D42A27DB-BD31-4B8C-83A1-F6EECF244321}">
                <p14:modId xmlns:p14="http://schemas.microsoft.com/office/powerpoint/2010/main" val="3033748589"/>
              </p:ext>
            </p:extLst>
          </p:nvPr>
        </p:nvGraphicFramePr>
        <p:xfrm>
          <a:off x="380998" y="1623971"/>
          <a:ext cx="7010401" cy="7555304"/>
        </p:xfrm>
        <a:graphic>
          <a:graphicData uri="http://schemas.openxmlformats.org/drawingml/2006/table">
            <a:tbl>
              <a:tblPr firstRow="1" bandRow="1">
                <a:noFill/>
                <a:tableStyleId>{5C22544A-7EE6-4342-B048-85BDC9FD1C3A}</a:tableStyleId>
              </a:tblPr>
              <a:tblGrid>
                <a:gridCol w="2048537">
                  <a:extLst>
                    <a:ext uri="{9D8B030D-6E8A-4147-A177-3AD203B41FA5}">
                      <a16:colId xmlns:a16="http://schemas.microsoft.com/office/drawing/2014/main" val="3945587677"/>
                    </a:ext>
                  </a:extLst>
                </a:gridCol>
                <a:gridCol w="404775">
                  <a:extLst>
                    <a:ext uri="{9D8B030D-6E8A-4147-A177-3AD203B41FA5}">
                      <a16:colId xmlns:a16="http://schemas.microsoft.com/office/drawing/2014/main" val="1678589313"/>
                    </a:ext>
                  </a:extLst>
                </a:gridCol>
                <a:gridCol w="213689">
                  <a:extLst>
                    <a:ext uri="{9D8B030D-6E8A-4147-A177-3AD203B41FA5}">
                      <a16:colId xmlns:a16="http://schemas.microsoft.com/office/drawing/2014/main" val="3991076736"/>
                    </a:ext>
                  </a:extLst>
                </a:gridCol>
                <a:gridCol w="1841113">
                  <a:extLst>
                    <a:ext uri="{9D8B030D-6E8A-4147-A177-3AD203B41FA5}">
                      <a16:colId xmlns:a16="http://schemas.microsoft.com/office/drawing/2014/main" val="1498029297"/>
                    </a:ext>
                  </a:extLst>
                </a:gridCol>
                <a:gridCol w="260449">
                  <a:extLst>
                    <a:ext uri="{9D8B030D-6E8A-4147-A177-3AD203B41FA5}">
                      <a16:colId xmlns:a16="http://schemas.microsoft.com/office/drawing/2014/main" val="1543664324"/>
                    </a:ext>
                  </a:extLst>
                </a:gridCol>
                <a:gridCol w="2241838">
                  <a:extLst>
                    <a:ext uri="{9D8B030D-6E8A-4147-A177-3AD203B41FA5}">
                      <a16:colId xmlns:a16="http://schemas.microsoft.com/office/drawing/2014/main" val="2547626239"/>
                    </a:ext>
                  </a:extLst>
                </a:gridCol>
              </a:tblGrid>
              <a:tr h="329915">
                <a:tc gridSpan="3">
                  <a:txBody>
                    <a:bodyPr/>
                    <a:lstStyle/>
                    <a:p>
                      <a:endParaRPr lang="en-US" sz="1100" b="0" i="1" cap="all" spc="150" dirty="0">
                        <a:solidFill>
                          <a:schemeClr val="lt1"/>
                        </a:solidFill>
                        <a:latin typeface="+mn-lt"/>
                        <a:cs typeface="Arial" panose="020B0604020202020204" pitchFamily="34" charset="0"/>
                      </a:endParaRPr>
                    </a:p>
                  </a:txBody>
                  <a:tcPr marL="81572" marR="81572" marT="81572" marB="81572">
                    <a:lnL w="12700" cmpd="sng">
                      <a:noFill/>
                    </a:lnL>
                    <a:lnR w="12700" cmpd="sng">
                      <a:noFill/>
                    </a:lnR>
                    <a:lnT w="12700" cmpd="sng">
                      <a:noFill/>
                    </a:lnT>
                    <a:lnB w="38100" cmpd="sng">
                      <a:noFill/>
                    </a:lnB>
                    <a:solidFill>
                      <a:srgbClr val="505356"/>
                    </a:solidFill>
                  </a:tcPr>
                </a:tc>
                <a:tc hMerge="1">
                  <a:txBody>
                    <a:bodyPr/>
                    <a:lstStyle/>
                    <a:p>
                      <a:pPr algn="ctr"/>
                      <a:r>
                        <a:rPr lang="en-US" sz="1100" b="0" cap="all" spc="150" dirty="0">
                          <a:solidFill>
                            <a:schemeClr val="lt1"/>
                          </a:solidFill>
                          <a:latin typeface="+mn-lt"/>
                          <a:cs typeface="Times New Roman" panose="02020603050405020304" pitchFamily="18" charset="0"/>
                        </a:rPr>
                        <a:t>OAP 3000</a:t>
                      </a:r>
                      <a:endParaRPr lang="en-US" sz="1100" b="0" i="1" cap="all" spc="150" dirty="0">
                        <a:solidFill>
                          <a:schemeClr val="lt1"/>
                        </a:solidFill>
                        <a:latin typeface="+mn-lt"/>
                        <a:cs typeface="Arial" panose="020B0604020202020204" pitchFamily="34" charset="0"/>
                      </a:endParaRPr>
                    </a:p>
                  </a:txBody>
                  <a:tcPr marL="81572" marR="81572" marT="81572" marB="815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5356"/>
                    </a:solidFill>
                  </a:tcPr>
                </a:tc>
                <a:tc hMerge="1">
                  <a:txBody>
                    <a:bodyPr/>
                    <a:lstStyle/>
                    <a:p>
                      <a:pPr algn="ctr"/>
                      <a:r>
                        <a:rPr lang="en-US" sz="1100" b="0" cap="all" spc="150">
                          <a:solidFill>
                            <a:schemeClr val="lt1"/>
                          </a:solidFill>
                          <a:latin typeface="+mn-lt"/>
                          <a:cs typeface="Times New Roman" panose="02020603050405020304" pitchFamily="18" charset="0"/>
                        </a:rPr>
                        <a:t>OAP 3000</a:t>
                      </a:r>
                      <a:endParaRPr lang="en-US" sz="1100" b="0" i="1" cap="all" spc="150" dirty="0">
                        <a:solidFill>
                          <a:schemeClr val="lt1"/>
                        </a:solidFill>
                        <a:latin typeface="+mn-lt"/>
                        <a:cs typeface="Arial" panose="020B0604020202020204" pitchFamily="34" charset="0"/>
                      </a:endParaRPr>
                    </a:p>
                  </a:txBody>
                  <a:tcPr marL="81572" marR="81572" marT="81572" marB="815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5356"/>
                    </a:solidFill>
                  </a:tcPr>
                </a:tc>
                <a:tc gridSpan="2">
                  <a:txBody>
                    <a:bodyPr/>
                    <a:lstStyle/>
                    <a:p>
                      <a:pPr algn="ctr"/>
                      <a:r>
                        <a:rPr lang="en-US" sz="1100" b="0" cap="all" spc="150" dirty="0">
                          <a:solidFill>
                            <a:schemeClr val="lt1"/>
                          </a:solidFill>
                          <a:latin typeface="+mn-lt"/>
                          <a:cs typeface="Times New Roman" panose="02020603050405020304" pitchFamily="18" charset="0"/>
                        </a:rPr>
                        <a:t>OAP 3000</a:t>
                      </a:r>
                      <a:endParaRPr lang="en-US" dirty="0"/>
                    </a:p>
                  </a:txBody>
                  <a:tcPr marL="81572" marR="81572" marT="81572" marB="815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5356"/>
                    </a:solidFill>
                  </a:tcPr>
                </a:tc>
                <a:tc hMerge="1">
                  <a:txBody>
                    <a:bodyPr/>
                    <a:lstStyle/>
                    <a:p>
                      <a:pPr algn="ctr"/>
                      <a:r>
                        <a:rPr lang="en-US" sz="1100" b="0" cap="all" spc="150" dirty="0">
                          <a:solidFill>
                            <a:schemeClr val="lt1"/>
                          </a:solidFill>
                          <a:latin typeface="+mn-lt"/>
                          <a:cs typeface="Times New Roman" panose="02020603050405020304" pitchFamily="18" charset="0"/>
                        </a:rPr>
                        <a:t>HSA Qualified 6300</a:t>
                      </a:r>
                    </a:p>
                  </a:txBody>
                  <a:tcPr marL="81572" marR="81572" marT="81572" marB="815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5356"/>
                    </a:solidFill>
                  </a:tcPr>
                </a:tc>
                <a:tc>
                  <a:txBody>
                    <a:bodyPr/>
                    <a:lstStyle/>
                    <a:p>
                      <a:pPr algn="ctr"/>
                      <a:r>
                        <a:rPr lang="en-US" sz="1100" b="0" cap="all" spc="150" dirty="0">
                          <a:solidFill>
                            <a:schemeClr val="lt1"/>
                          </a:solidFill>
                          <a:latin typeface="+mn-lt"/>
                          <a:cs typeface="Times New Roman" panose="02020603050405020304" pitchFamily="18" charset="0"/>
                        </a:rPr>
                        <a:t>HSA OAP 6300</a:t>
                      </a:r>
                    </a:p>
                  </a:txBody>
                  <a:tcPr marL="81572" marR="81572" marT="81572" marB="81572">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05356"/>
                    </a:solidFill>
                  </a:tcPr>
                </a:tc>
                <a:extLst>
                  <a:ext uri="{0D108BD9-81ED-4DB2-BD59-A6C34878D82A}">
                    <a16:rowId xmlns:a16="http://schemas.microsoft.com/office/drawing/2014/main" val="3734731949"/>
                  </a:ext>
                </a:extLst>
              </a:tr>
              <a:tr h="538378">
                <a:tc gridSpan="3">
                  <a:txBody>
                    <a:bodyPr/>
                    <a:lstStyle/>
                    <a:p>
                      <a:r>
                        <a:rPr lang="en-US" sz="1050" b="1" cap="none" spc="0" dirty="0">
                          <a:solidFill>
                            <a:schemeClr val="tx1"/>
                          </a:solidFill>
                          <a:latin typeface="+mn-lt"/>
                          <a:cs typeface="Arial" panose="020B0604020202020204" pitchFamily="34" charset="0"/>
                        </a:rPr>
                        <a:t>Preventive Care </a:t>
                      </a:r>
                    </a:p>
                    <a:p>
                      <a:pPr algn="r"/>
                      <a:r>
                        <a:rPr lang="en-US" sz="1050" b="0" i="1" cap="none" spc="0" dirty="0">
                          <a:solidFill>
                            <a:schemeClr val="tx1"/>
                          </a:solidFill>
                          <a:latin typeface="+mn-lt"/>
                          <a:cs typeface="Arial" panose="020B0604020202020204" pitchFamily="34" charset="0"/>
                        </a:rPr>
                        <a:t>Preventive Care Visits, Immunizations</a:t>
                      </a:r>
                    </a:p>
                    <a:p>
                      <a:pPr algn="r"/>
                      <a:r>
                        <a:rPr lang="en-US" sz="1050" b="0" i="1" cap="none" spc="0" dirty="0">
                          <a:solidFill>
                            <a:schemeClr val="tx1"/>
                          </a:solidFill>
                          <a:latin typeface="+mn-lt"/>
                          <a:cs typeface="Arial" panose="020B0604020202020204" pitchFamily="34" charset="0"/>
                        </a:rPr>
                        <a:t>Preventive Generic/Pref. Brand Drugs* </a:t>
                      </a:r>
                      <a:endParaRPr lang="en-US" sz="100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38100" cmpd="sng">
                      <a:noFill/>
                    </a:lnT>
                    <a:lnB w="12700" cmpd="sng">
                      <a:noFill/>
                      <a:prstDash val="solid"/>
                    </a:lnB>
                    <a:noFill/>
                  </a:tcPr>
                </a:tc>
                <a:tc hMerge="1">
                  <a:txBody>
                    <a:bodyPr/>
                    <a:lstStyle/>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Covered 100%</a:t>
                      </a:r>
                    </a:p>
                    <a:p>
                      <a:pPr algn="ctr"/>
                      <a:r>
                        <a:rPr lang="en-US" sz="1050" b="0" cap="none" spc="0" dirty="0">
                          <a:solidFill>
                            <a:schemeClr val="tx1"/>
                          </a:solidFill>
                          <a:latin typeface="+mn-lt"/>
                          <a:cs typeface="Arial" panose="020B0604020202020204" pitchFamily="34" charset="0"/>
                        </a:rPr>
                        <a:t>Covered 100%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No Deductible, Covered 100%</a:t>
                      </a:r>
                    </a:p>
                    <a:p>
                      <a:pPr algn="ctr"/>
                      <a:r>
                        <a:rPr lang="en-US" sz="1050" b="0" i="1" cap="none" spc="0" dirty="0">
                          <a:solidFill>
                            <a:schemeClr val="tx1"/>
                          </a:solidFill>
                          <a:latin typeface="+mn-lt"/>
                          <a:cs typeface="Arial" panose="020B0604020202020204" pitchFamily="34" charset="0"/>
                        </a:rPr>
                        <a:t>Subject to applicable copay</a:t>
                      </a:r>
                    </a:p>
                  </a:txBody>
                  <a:tcPr marL="81572" marR="81572" marT="81572" marB="81572">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gridSpan="2">
                  <a:txBody>
                    <a:bodyPr/>
                    <a:lstStyle/>
                    <a:p>
                      <a:pPr algn="ctr"/>
                      <a:endParaRPr lang="en-US" sz="1050" b="0" cap="none" spc="0">
                        <a:solidFill>
                          <a:schemeClr val="tx1"/>
                        </a:solidFill>
                        <a:latin typeface="+mn-lt"/>
                        <a:cs typeface="Arial" panose="020B0604020202020204" pitchFamily="34" charset="0"/>
                      </a:endParaRPr>
                    </a:p>
                    <a:p>
                      <a:pPr algn="ctr"/>
                      <a:r>
                        <a:rPr lang="en-US" sz="1050" b="0" cap="none" spc="0">
                          <a:solidFill>
                            <a:schemeClr val="tx1"/>
                          </a:solidFill>
                          <a:latin typeface="+mn-lt"/>
                          <a:cs typeface="Arial" panose="020B0604020202020204" pitchFamily="34" charset="0"/>
                        </a:rPr>
                        <a:t>No Deductible, Covered 100%</a:t>
                      </a:r>
                    </a:p>
                    <a:p>
                      <a:pPr algn="ctr"/>
                      <a:r>
                        <a:rPr lang="en-US" sz="1050" b="0" i="1" cap="none" spc="0">
                          <a:solidFill>
                            <a:schemeClr val="tx1"/>
                          </a:solidFill>
                          <a:latin typeface="+mn-lt"/>
                          <a:cs typeface="Arial" panose="020B0604020202020204" pitchFamily="34" charset="0"/>
                        </a:rPr>
                        <a:t>Subject to applicable copay</a:t>
                      </a:r>
                      <a:endParaRPr lang="en-US"/>
                    </a:p>
                  </a:txBody>
                  <a:tcPr marL="81572" marR="81572" marT="81572" marB="81572">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Covered 100%</a:t>
                      </a:r>
                    </a:p>
                    <a:p>
                      <a:pPr algn="ctr"/>
                      <a:r>
                        <a:rPr lang="en-US" sz="1050" b="0" cap="none" spc="0" dirty="0">
                          <a:solidFill>
                            <a:schemeClr val="tx1"/>
                          </a:solidFill>
                          <a:latin typeface="+mn-lt"/>
                          <a:cs typeface="Arial" panose="020B0604020202020204" pitchFamily="34" charset="0"/>
                        </a:rPr>
                        <a:t>Covered 100%</a:t>
                      </a:r>
                    </a:p>
                  </a:txBody>
                  <a:tcPr marL="81572" marR="81572" marT="81572" marB="81572">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No Deductible, Covered 100%</a:t>
                      </a:r>
                    </a:p>
                    <a:p>
                      <a:pPr algn="ctr"/>
                      <a:r>
                        <a:rPr lang="en-US" sz="1050" b="0" cap="none" spc="0" dirty="0">
                          <a:solidFill>
                            <a:schemeClr val="tx1"/>
                          </a:solidFill>
                          <a:latin typeface="+mn-lt"/>
                          <a:cs typeface="Arial" panose="020B0604020202020204" pitchFamily="34" charset="0"/>
                        </a:rPr>
                        <a:t>No Deductible, Covered 100%</a:t>
                      </a:r>
                    </a:p>
                  </a:txBody>
                  <a:tcPr marL="81572" marR="81572" marT="81572" marB="81572">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246762892"/>
                  </a:ext>
                </a:extLst>
              </a:tr>
              <a:tr h="302725">
                <a:tc gridSpan="3">
                  <a:txBody>
                    <a:bodyPr/>
                    <a:lstStyle/>
                    <a:p>
                      <a:r>
                        <a:rPr lang="en-US" sz="1050" b="1" cap="none" spc="0" dirty="0">
                          <a:solidFill>
                            <a:schemeClr val="tx1"/>
                          </a:solidFill>
                          <a:latin typeface="+mn-lt"/>
                          <a:cs typeface="Arial" panose="020B0604020202020204" pitchFamily="34" charset="0"/>
                        </a:rPr>
                        <a:t>Telehealth Services</a:t>
                      </a:r>
                    </a:p>
                  </a:txBody>
                  <a:tcPr marL="81572" marR="81572" marT="81572" marB="8157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pPr algn="ctr"/>
                      <a:r>
                        <a:rPr lang="en-US" sz="1050" b="0" cap="none" spc="0" dirty="0">
                          <a:solidFill>
                            <a:schemeClr val="tx1"/>
                          </a:solidFill>
                          <a:highlight>
                            <a:srgbClr val="FFFF00"/>
                          </a:highlight>
                          <a:latin typeface="+mn-lt"/>
                          <a:cs typeface="Arial" panose="020B0604020202020204" pitchFamily="34" charset="0"/>
                        </a:rPr>
                        <a:t>$35 Copay</a:t>
                      </a:r>
                      <a:endParaRPr lang="en-US" sz="1050" b="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algn="ctr"/>
                      <a:r>
                        <a:rPr lang="en-US" sz="1050" b="0" cap="none" spc="0" dirty="0">
                          <a:solidFill>
                            <a:schemeClr val="tx1"/>
                          </a:solidFill>
                          <a:latin typeface="+mn-lt"/>
                          <a:cs typeface="Arial" panose="020B0604020202020204" pitchFamily="34" charset="0"/>
                        </a:rPr>
                        <a:t>$35 Copay</a:t>
                      </a:r>
                      <a:endParaRPr lang="en-US" sz="1050" b="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gridSpan="2">
                  <a:txBody>
                    <a:bodyPr/>
                    <a:lstStyle/>
                    <a:p>
                      <a:pPr algn="ctr"/>
                      <a:r>
                        <a:rPr lang="en-US" sz="1050" b="0" cap="none" spc="0" dirty="0">
                          <a:solidFill>
                            <a:schemeClr val="tx1"/>
                          </a:solidFill>
                          <a:latin typeface="+mn-lt"/>
                          <a:cs typeface="Arial" panose="020B0604020202020204" pitchFamily="34" charset="0"/>
                        </a:rPr>
                        <a:t>$35 Copay</a:t>
                      </a:r>
                      <a:endParaRPr lang="en-US" dirty="0"/>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algn="ctr"/>
                      <a:r>
                        <a:rPr lang="en-US" sz="1050" b="0" cap="none" spc="0" dirty="0">
                          <a:solidFill>
                            <a:schemeClr val="tx1"/>
                          </a:solidFill>
                          <a:highlight>
                            <a:srgbClr val="FFFF00"/>
                          </a:highlight>
                          <a:latin typeface="+mn-lt"/>
                          <a:cs typeface="Arial" panose="020B0604020202020204" pitchFamily="34" charset="0"/>
                        </a:rPr>
                        <a:t>$20 Copay</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extLst>
                  <a:ext uri="{0D108BD9-81ED-4DB2-BD59-A6C34878D82A}">
                    <a16:rowId xmlns:a16="http://schemas.microsoft.com/office/drawing/2014/main" val="830082877"/>
                  </a:ext>
                </a:extLst>
              </a:tr>
              <a:tr h="774031">
                <a:tc gridSpan="3">
                  <a:txBody>
                    <a:bodyPr/>
                    <a:lstStyle/>
                    <a:p>
                      <a:pPr algn="l"/>
                      <a:r>
                        <a:rPr lang="en-US" sz="1050" b="1" i="0" cap="none" spc="0" dirty="0">
                          <a:solidFill>
                            <a:schemeClr val="tx1"/>
                          </a:solidFill>
                          <a:latin typeface="+mn-lt"/>
                          <a:cs typeface="Arial" panose="020B0604020202020204" pitchFamily="34" charset="0"/>
                        </a:rPr>
                        <a:t>Physician Office Visits &amp; Services</a:t>
                      </a:r>
                    </a:p>
                    <a:p>
                      <a:pPr algn="r"/>
                      <a:r>
                        <a:rPr lang="en-US" sz="1050" b="0" i="1" cap="none" spc="0" dirty="0">
                          <a:solidFill>
                            <a:schemeClr val="tx1"/>
                          </a:solidFill>
                          <a:latin typeface="+mn-lt"/>
                          <a:cs typeface="Arial" panose="020B0604020202020204" pitchFamily="34" charset="0"/>
                        </a:rPr>
                        <a:t>Primary Care Physician Office Visit</a:t>
                      </a:r>
                    </a:p>
                    <a:p>
                      <a:pPr algn="r"/>
                      <a:r>
                        <a:rPr lang="en-US" sz="1050" b="0" i="1" cap="none" spc="0" dirty="0">
                          <a:solidFill>
                            <a:schemeClr val="tx1"/>
                          </a:solidFill>
                          <a:latin typeface="+mn-lt"/>
                          <a:cs typeface="Arial" panose="020B0604020202020204" pitchFamily="34" charset="0"/>
                        </a:rPr>
                        <a:t>Chiropractic OV (limit 20/year)</a:t>
                      </a:r>
                    </a:p>
                    <a:p>
                      <a:pPr algn="r"/>
                      <a:r>
                        <a:rPr lang="en-US" sz="1050" b="0" i="1" cap="none" spc="0" dirty="0">
                          <a:solidFill>
                            <a:schemeClr val="tx1"/>
                          </a:solidFill>
                          <a:latin typeface="+mn-lt"/>
                          <a:cs typeface="Arial" panose="020B0604020202020204" pitchFamily="34" charset="0"/>
                        </a:rPr>
                        <a:t>OP Physical Therapy (limit 30/year)</a:t>
                      </a:r>
                    </a:p>
                    <a:p>
                      <a:pPr algn="r"/>
                      <a:r>
                        <a:rPr lang="en-US" sz="1050" b="0" i="1" cap="none" spc="0" dirty="0">
                          <a:solidFill>
                            <a:schemeClr val="tx1"/>
                          </a:solidFill>
                          <a:latin typeface="+mn-lt"/>
                          <a:cs typeface="Arial" panose="020B0604020202020204" pitchFamily="34" charset="0"/>
                        </a:rPr>
                        <a:t>OP Speech, Hearing, Occ Therapy (30/y)</a:t>
                      </a:r>
                    </a:p>
                    <a:p>
                      <a:pPr algn="r"/>
                      <a:r>
                        <a:rPr lang="en-US" sz="1050" b="0" i="1" cap="none" spc="0" dirty="0">
                          <a:solidFill>
                            <a:schemeClr val="tx1"/>
                          </a:solidFill>
                          <a:latin typeface="+mn-lt"/>
                          <a:cs typeface="Arial" panose="020B0604020202020204" pitchFamily="34" charset="0"/>
                        </a:rPr>
                        <a:t>Specialist Office Visit </a:t>
                      </a:r>
                    </a:p>
                    <a:p>
                      <a:pPr algn="r"/>
                      <a:r>
                        <a:rPr lang="en-US" sz="1050" b="0" i="1" cap="none" spc="0" dirty="0">
                          <a:solidFill>
                            <a:schemeClr val="tx1"/>
                          </a:solidFill>
                          <a:latin typeface="+mn-lt"/>
                          <a:cs typeface="Arial" panose="020B0604020202020204" pitchFamily="34" charset="0"/>
                        </a:rPr>
                        <a:t>Urgent Care</a:t>
                      </a:r>
                    </a:p>
                  </a:txBody>
                  <a:tcPr marL="81572" marR="81572" marT="81572" marB="81572">
                    <a:lnL w="12700" cmpd="sng">
                      <a:noFill/>
                      <a:prstDash val="solid"/>
                    </a:lnL>
                    <a:lnR w="12700" cmpd="sng">
                      <a:noFill/>
                      <a:prstDash val="solid"/>
                    </a:lnR>
                    <a:lnT w="12700" cmpd="sng">
                      <a:noFill/>
                      <a:prstDash val="solid"/>
                    </a:lnT>
                    <a:lnB w="12700" cmpd="sng">
                      <a:noFill/>
                      <a:prstDash val="solid"/>
                    </a:lnB>
                    <a:no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$35 Copay</a:t>
                      </a:r>
                    </a:p>
                    <a:p>
                      <a:pPr algn="ctr"/>
                      <a:r>
                        <a:rPr lang="en-US" sz="1050" b="0" cap="none" spc="0" dirty="0">
                          <a:solidFill>
                            <a:schemeClr val="tx1"/>
                          </a:solidFill>
                          <a:highlight>
                            <a:srgbClr val="FFFF00"/>
                          </a:highlight>
                          <a:latin typeface="+mn-lt"/>
                          <a:cs typeface="Arial" panose="020B0604020202020204" pitchFamily="34" charset="0"/>
                        </a:rPr>
                        <a:t>$50 Copay</a:t>
                      </a:r>
                    </a:p>
                    <a:p>
                      <a:pPr algn="ctr"/>
                      <a:r>
                        <a:rPr lang="en-US" sz="1050" b="0" cap="none" spc="0" dirty="0">
                          <a:solidFill>
                            <a:schemeClr val="tx1"/>
                          </a:solidFill>
                          <a:highlight>
                            <a:srgbClr val="FFFF00"/>
                          </a:highlight>
                          <a:latin typeface="+mn-lt"/>
                          <a:cs typeface="Arial" panose="020B0604020202020204" pitchFamily="34" charset="0"/>
                        </a:rPr>
                        <a:t>$40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$50 Copay</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$35 Copay</a:t>
                      </a:r>
                    </a:p>
                    <a:p>
                      <a:pPr algn="ct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$50 Copay</a:t>
                      </a:r>
                    </a:p>
                    <a:p>
                      <a:pPr algn="ct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$100 Copay</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gridSpan="2">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$35 Copay</a:t>
                      </a:r>
                    </a:p>
                    <a:p>
                      <a:pPr algn="ct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$50 Copay</a:t>
                      </a:r>
                    </a:p>
                    <a:p>
                      <a:pPr algn="ctr"/>
                      <a:r>
                        <a:rPr lang="en-US" sz="1050" b="0" cap="none" spc="0" dirty="0">
                          <a:solidFill>
                            <a:schemeClr val="tx1"/>
                          </a:solidFill>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$100 Copay</a:t>
                      </a:r>
                      <a:endParaRPr lang="en-US" dirty="0"/>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$20 Copay</a:t>
                      </a:r>
                    </a:p>
                    <a:p>
                      <a:pPr algn="ctr"/>
                      <a:r>
                        <a:rPr lang="en-US" sz="1050" b="0" cap="none" spc="0" dirty="0">
                          <a:solidFill>
                            <a:schemeClr val="tx1"/>
                          </a:solidFill>
                          <a:highlight>
                            <a:srgbClr val="FFFF00"/>
                          </a:highlight>
                          <a:latin typeface="+mn-lt"/>
                          <a:cs typeface="Arial" panose="020B0604020202020204" pitchFamily="34" charset="0"/>
                        </a:rPr>
                        <a:t>$30 Copay</a:t>
                      </a:r>
                    </a:p>
                    <a:p>
                      <a:pPr algn="ctr"/>
                      <a:endParaRPr lang="en-US" sz="1050" b="0" cap="none" spc="0" dirty="0">
                        <a:solidFill>
                          <a:schemeClr val="tx1"/>
                        </a:solidFill>
                        <a:highlight>
                          <a:srgbClr val="FFFF00"/>
                        </a:highlight>
                        <a:latin typeface="+mn-lt"/>
                        <a:cs typeface="Arial" panose="020B0604020202020204" pitchFamily="34" charset="0"/>
                      </a:endParaRPr>
                    </a:p>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$60 Copay</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98067712"/>
                  </a:ext>
                </a:extLst>
              </a:tr>
              <a:tr h="656205">
                <a:tc gridSpan="3">
                  <a:txBody>
                    <a:bodyPr/>
                    <a:lstStyle/>
                    <a:p>
                      <a:r>
                        <a:rPr lang="en-US" sz="1050" b="1" cap="none" spc="0">
                          <a:solidFill>
                            <a:schemeClr val="tx1"/>
                          </a:solidFill>
                          <a:latin typeface="+mn-lt"/>
                          <a:cs typeface="Arial" panose="020B0604020202020204" pitchFamily="34" charset="0"/>
                        </a:rPr>
                        <a:t>Medical Deductible</a:t>
                      </a:r>
                    </a:p>
                    <a:p>
                      <a:pPr algn="r"/>
                      <a:r>
                        <a:rPr lang="en-US" sz="1050" b="0" i="1" cap="none" spc="0">
                          <a:solidFill>
                            <a:schemeClr val="tx1"/>
                          </a:solidFill>
                          <a:latin typeface="+mn-lt"/>
                          <a:cs typeface="Arial" panose="020B0604020202020204" pitchFamily="34" charset="0"/>
                        </a:rPr>
                        <a:t>Individual/Family</a:t>
                      </a:r>
                    </a:p>
                    <a:p>
                      <a:r>
                        <a:rPr lang="en-US" sz="1050" b="1" cap="none" spc="0">
                          <a:solidFill>
                            <a:schemeClr val="tx1"/>
                          </a:solidFill>
                          <a:latin typeface="+mn-lt"/>
                          <a:cs typeface="Arial" panose="020B0604020202020204" pitchFamily="34" charset="0"/>
                        </a:rPr>
                        <a:t>Rx Deductible</a:t>
                      </a:r>
                    </a:p>
                    <a:p>
                      <a:pPr algn="r"/>
                      <a:r>
                        <a:rPr lang="en-US" sz="1050" b="0" i="1" cap="none" spc="0">
                          <a:solidFill>
                            <a:schemeClr val="tx1"/>
                          </a:solidFill>
                          <a:latin typeface="+mn-lt"/>
                          <a:cs typeface="Arial" panose="020B0604020202020204" pitchFamily="34" charset="0"/>
                        </a:rPr>
                        <a:t>Individual/Family</a:t>
                      </a:r>
                    </a:p>
                  </a:txBody>
                  <a:tcPr marL="81572" marR="81572" marT="81572" marB="8157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Stacked</a:t>
                      </a:r>
                    </a:p>
                    <a:p>
                      <a:pPr algn="ctr"/>
                      <a:r>
                        <a:rPr lang="en-US" sz="1050" b="0" cap="none" spc="0" dirty="0">
                          <a:solidFill>
                            <a:schemeClr val="tx1"/>
                          </a:solidFill>
                          <a:highlight>
                            <a:srgbClr val="FFFF00"/>
                          </a:highlight>
                          <a:latin typeface="+mn-lt"/>
                          <a:cs typeface="Arial" panose="020B0604020202020204" pitchFamily="34" charset="0"/>
                        </a:rPr>
                        <a:t>$350/ $700 </a:t>
                      </a:r>
                    </a:p>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N/A</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Stacked</a:t>
                      </a:r>
                    </a:p>
                    <a:p>
                      <a:pPr algn="ctr"/>
                      <a:r>
                        <a:rPr lang="en-US" sz="1050" b="0" cap="none" spc="0" dirty="0">
                          <a:solidFill>
                            <a:schemeClr val="tx1"/>
                          </a:solidFill>
                          <a:latin typeface="+mn-lt"/>
                          <a:cs typeface="Arial" panose="020B0604020202020204" pitchFamily="34" charset="0"/>
                        </a:rPr>
                        <a:t>$3,000/ $6,000 </a:t>
                      </a:r>
                    </a:p>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N/A</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cap="none" spc="0">
                          <a:solidFill>
                            <a:schemeClr val="tx1"/>
                          </a:solidFill>
                          <a:latin typeface="+mn-lt"/>
                          <a:cs typeface="Arial" panose="020B0604020202020204" pitchFamily="34" charset="0"/>
                        </a:rPr>
                        <a:t>Stacked</a:t>
                      </a:r>
                    </a:p>
                    <a:p>
                      <a:pPr algn="ctr"/>
                      <a:r>
                        <a:rPr lang="en-US" sz="1050" b="0" cap="none" spc="0">
                          <a:solidFill>
                            <a:schemeClr val="tx1"/>
                          </a:solidFill>
                          <a:latin typeface="+mn-lt"/>
                          <a:cs typeface="Arial" panose="020B0604020202020204" pitchFamily="34" charset="0"/>
                        </a:rPr>
                        <a:t>$3,000/ $6,000 </a:t>
                      </a:r>
                    </a:p>
                    <a:p>
                      <a:pPr algn="ctr"/>
                      <a:endParaRPr lang="en-US" sz="1050" b="0" cap="none" spc="0">
                        <a:solidFill>
                          <a:schemeClr val="tx1"/>
                        </a:solidFill>
                        <a:latin typeface="+mn-lt"/>
                        <a:cs typeface="Arial" panose="020B0604020202020204" pitchFamily="34" charset="0"/>
                      </a:endParaRPr>
                    </a:p>
                    <a:p>
                      <a:pPr algn="ctr"/>
                      <a:r>
                        <a:rPr lang="en-US" sz="1050" b="0" cap="none" spc="0">
                          <a:solidFill>
                            <a:schemeClr val="tx1"/>
                          </a:solidFill>
                          <a:latin typeface="+mn-lt"/>
                          <a:cs typeface="Arial" panose="020B0604020202020204" pitchFamily="34" charset="0"/>
                        </a:rPr>
                        <a:t>N/A</a:t>
                      </a:r>
                      <a:endParaRPr lang="en-US"/>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algn="ctr"/>
                      <a:r>
                        <a:rPr lang="en-US" sz="1050" b="0" cap="none" spc="0" dirty="0">
                          <a:solidFill>
                            <a:schemeClr val="tx1"/>
                          </a:solidFill>
                          <a:highlight>
                            <a:srgbClr val="FFFF00"/>
                          </a:highlight>
                          <a:latin typeface="+mn-lt"/>
                          <a:cs typeface="Arial" panose="020B0604020202020204" pitchFamily="34" charset="0"/>
                        </a:rPr>
                        <a:t>Stacked</a:t>
                      </a:r>
                    </a:p>
                    <a:p>
                      <a:pPr algn="ctr"/>
                      <a:r>
                        <a:rPr lang="en-US" sz="1050" b="0" cap="none" spc="0" dirty="0">
                          <a:solidFill>
                            <a:schemeClr val="tx1"/>
                          </a:solidFill>
                          <a:highlight>
                            <a:srgbClr val="FFFF00"/>
                          </a:highlight>
                          <a:latin typeface="+mn-lt"/>
                          <a:cs typeface="Arial" panose="020B0604020202020204" pitchFamily="34" charset="0"/>
                        </a:rPr>
                        <a:t>$900/ $1,800</a:t>
                      </a:r>
                    </a:p>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$100/ $200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a:txBody>
                    <a:bodyPr/>
                    <a:lstStyle/>
                    <a:p>
                      <a:pPr algn="ctr"/>
                      <a:r>
                        <a:rPr lang="en-US" sz="1050" b="0" cap="none" spc="0" dirty="0">
                          <a:solidFill>
                            <a:schemeClr val="tx1"/>
                          </a:solidFill>
                          <a:latin typeface="+mn-lt"/>
                          <a:cs typeface="Arial" panose="020B0604020202020204" pitchFamily="34" charset="0"/>
                        </a:rPr>
                        <a:t>Stacked</a:t>
                      </a:r>
                    </a:p>
                    <a:p>
                      <a:pPr algn="ctr"/>
                      <a:r>
                        <a:rPr lang="en-US" sz="1050" b="0" cap="none" spc="0" dirty="0">
                          <a:solidFill>
                            <a:schemeClr val="tx1"/>
                          </a:solidFill>
                          <a:latin typeface="+mn-lt"/>
                          <a:cs typeface="Arial" panose="020B0604020202020204" pitchFamily="34" charset="0"/>
                        </a:rPr>
                        <a:t>$6,300 / $12,600</a:t>
                      </a:r>
                    </a:p>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N/A</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extLst>
                  <a:ext uri="{0D108BD9-81ED-4DB2-BD59-A6C34878D82A}">
                    <a16:rowId xmlns:a16="http://schemas.microsoft.com/office/drawing/2014/main" val="3066827779"/>
                  </a:ext>
                </a:extLst>
              </a:tr>
              <a:tr h="656205">
                <a:tc gridSpan="3">
                  <a:txBody>
                    <a:bodyPr/>
                    <a:lstStyle/>
                    <a:p>
                      <a:r>
                        <a:rPr lang="en-US" sz="1050" b="1" cap="none" spc="0">
                          <a:solidFill>
                            <a:schemeClr val="tx1"/>
                          </a:solidFill>
                          <a:latin typeface="+mn-lt"/>
                          <a:cs typeface="Arial" panose="020B0604020202020204" pitchFamily="34" charset="0"/>
                        </a:rPr>
                        <a:t>Medical Out-of-pocket Max</a:t>
                      </a:r>
                    </a:p>
                    <a:p>
                      <a:pPr algn="r"/>
                      <a:r>
                        <a:rPr lang="en-US" sz="1050" b="0" i="1" cap="none" spc="0">
                          <a:solidFill>
                            <a:schemeClr val="tx1"/>
                          </a:solidFill>
                          <a:latin typeface="+mn-lt"/>
                          <a:cs typeface="Arial" panose="020B0604020202020204" pitchFamily="34" charset="0"/>
                        </a:rPr>
                        <a:t>Individual/Family</a:t>
                      </a:r>
                    </a:p>
                    <a:p>
                      <a:r>
                        <a:rPr lang="en-US" sz="1050" b="1" cap="none" spc="0">
                          <a:solidFill>
                            <a:schemeClr val="tx1"/>
                          </a:solidFill>
                          <a:latin typeface="+mn-lt"/>
                          <a:cs typeface="Arial" panose="020B0604020202020204" pitchFamily="34" charset="0"/>
                        </a:rPr>
                        <a:t>Rx Out-of-pocket Max</a:t>
                      </a:r>
                    </a:p>
                    <a:p>
                      <a:pPr algn="r"/>
                      <a:r>
                        <a:rPr lang="en-US" sz="1050" b="0" i="1" cap="none" spc="0">
                          <a:solidFill>
                            <a:schemeClr val="tx1"/>
                          </a:solidFill>
                          <a:latin typeface="+mn-lt"/>
                          <a:cs typeface="Arial" panose="020B0604020202020204" pitchFamily="34" charset="0"/>
                        </a:rPr>
                        <a:t>Individual/Family</a:t>
                      </a:r>
                    </a:p>
                  </a:txBody>
                  <a:tcPr marL="81572" marR="81572" marT="81572" marB="81572">
                    <a:lnL w="12700" cmpd="sng">
                      <a:noFill/>
                      <a:prstDash val="solid"/>
                    </a:lnL>
                    <a:lnR w="12700" cmpd="sng">
                      <a:noFill/>
                      <a:prstDash val="solid"/>
                    </a:lnR>
                    <a:lnT w="12700" cmpd="sng">
                      <a:noFill/>
                      <a:prstDash val="solid"/>
                    </a:lnT>
                    <a:lnB w="12700" cmpd="sng">
                      <a:noFill/>
                      <a:prstDash val="solid"/>
                    </a:lnB>
                    <a:no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$1,350/ $2,700</a:t>
                      </a:r>
                    </a:p>
                    <a:p>
                      <a:pPr algn="ct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$1,350/ $2,700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dirty="0">
                        <a:solidFill>
                          <a:schemeClr val="tx1"/>
                        </a:solidFill>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$4,000 / $8,000</a:t>
                      </a:r>
                    </a:p>
                    <a:p>
                      <a:pPr algn="ctr"/>
                      <a:endParaRPr lang="en-US" sz="1050" b="0" cap="none" spc="0" dirty="0">
                        <a:solidFill>
                          <a:schemeClr val="tx1"/>
                        </a:solidFill>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i="1" cap="none" spc="0" dirty="0">
                          <a:solidFill>
                            <a:schemeClr val="tx1"/>
                          </a:solidFill>
                          <a:latin typeface="+mn-lt"/>
                          <a:cs typeface="Arial" panose="020B0604020202020204" pitchFamily="34" charset="0"/>
                        </a:rPr>
                        <a:t>Integrated  with Medical</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gridSpan="2">
                  <a:txBody>
                    <a:bodyPr/>
                    <a:lstStyle/>
                    <a:p>
                      <a:pPr algn="ctr"/>
                      <a:endParaRPr lang="en-US" sz="1050" b="0" cap="none" spc="0">
                        <a:solidFill>
                          <a:schemeClr val="tx1"/>
                        </a:solidFill>
                        <a:latin typeface="+mn-lt"/>
                        <a:cs typeface="Arial" panose="020B0604020202020204" pitchFamily="34" charset="0"/>
                      </a:endParaRPr>
                    </a:p>
                    <a:p>
                      <a:pPr algn="ctr"/>
                      <a:r>
                        <a:rPr lang="en-US" sz="1050" b="0" cap="none" spc="0">
                          <a:solidFill>
                            <a:schemeClr val="tx1"/>
                          </a:solidFill>
                          <a:latin typeface="+mn-lt"/>
                          <a:cs typeface="Arial" panose="020B0604020202020204" pitchFamily="34" charset="0"/>
                        </a:rPr>
                        <a:t>$4,000 / $8,000</a:t>
                      </a:r>
                    </a:p>
                    <a:p>
                      <a:pPr algn="ctr"/>
                      <a:endParaRPr lang="en-US" sz="1050" b="0" cap="none" spc="0">
                        <a:solidFill>
                          <a:schemeClr val="tx1"/>
                        </a:solidFill>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i="1" cap="none" spc="0">
                          <a:solidFill>
                            <a:schemeClr val="tx1"/>
                          </a:solidFill>
                          <a:latin typeface="+mn-lt"/>
                          <a:cs typeface="Arial" panose="020B0604020202020204" pitchFamily="34" charset="0"/>
                        </a:rPr>
                        <a:t>Integrated  with Medical</a:t>
                      </a:r>
                      <a:endParaRPr lang="en-US"/>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a:solidFill>
                          <a:schemeClr val="tx1"/>
                        </a:solidFill>
                        <a:highlight>
                          <a:srgbClr val="FFFF00"/>
                        </a:highlight>
                        <a:latin typeface="+mn-lt"/>
                        <a:cs typeface="Arial" panose="020B0604020202020204" pitchFamily="34" charset="0"/>
                      </a:endParaRPr>
                    </a:p>
                    <a:p>
                      <a:pPr algn="ctr"/>
                      <a:r>
                        <a:rPr lang="en-US" sz="1050" b="0" cap="none" spc="0">
                          <a:solidFill>
                            <a:schemeClr val="tx1"/>
                          </a:solidFill>
                          <a:highlight>
                            <a:srgbClr val="FFFF00"/>
                          </a:highlight>
                          <a:latin typeface="+mn-lt"/>
                          <a:cs typeface="Arial" panose="020B0604020202020204" pitchFamily="34" charset="0"/>
                        </a:rPr>
                        <a:t>$5,000/ $10,000</a:t>
                      </a:r>
                    </a:p>
                    <a:p>
                      <a:pPr algn="ctr"/>
                      <a:endParaRPr lang="en-US" sz="1050" b="0" cap="none" spc="0">
                        <a:solidFill>
                          <a:schemeClr val="tx1"/>
                        </a:solidFill>
                        <a:highlight>
                          <a:srgbClr val="FFFF00"/>
                        </a:highlight>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cap="none" spc="0">
                          <a:solidFill>
                            <a:schemeClr val="tx1"/>
                          </a:solidFill>
                          <a:highlight>
                            <a:srgbClr val="FFFF00"/>
                          </a:highlight>
                          <a:latin typeface="+mn-lt"/>
                          <a:cs typeface="Arial" panose="020B0604020202020204" pitchFamily="34" charset="0"/>
                        </a:rPr>
                        <a:t>$1,350/ $2,700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$6,300 / $12,600</a:t>
                      </a:r>
                    </a:p>
                    <a:p>
                      <a:pPr algn="ct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0" i="1" cap="none" spc="0" dirty="0">
                          <a:solidFill>
                            <a:schemeClr val="tx1"/>
                          </a:solidFill>
                          <a:latin typeface="+mn-lt"/>
                          <a:cs typeface="Arial" panose="020B0604020202020204" pitchFamily="34" charset="0"/>
                        </a:rPr>
                        <a:t>Integrated with Medical</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07284758"/>
                  </a:ext>
                </a:extLst>
              </a:tr>
              <a:tr h="979682">
                <a:tc gridSpan="3">
                  <a:txBody>
                    <a:bodyPr/>
                    <a:lstStyle/>
                    <a:p>
                      <a:r>
                        <a:rPr lang="en-US" sz="1050" b="1" cap="none" spc="0" dirty="0">
                          <a:solidFill>
                            <a:schemeClr val="tx1"/>
                          </a:solidFill>
                          <a:latin typeface="+mn-lt"/>
                          <a:cs typeface="Arial" panose="020B0604020202020204" pitchFamily="34" charset="0"/>
                        </a:rPr>
                        <a:t>Hospital Services</a:t>
                      </a:r>
                    </a:p>
                    <a:p>
                      <a:pPr algn="r"/>
                      <a:r>
                        <a:rPr lang="en-US" sz="1050" b="0" i="1" cap="none" spc="0" dirty="0">
                          <a:solidFill>
                            <a:schemeClr val="tx1"/>
                          </a:solidFill>
                          <a:latin typeface="+mn-lt"/>
                          <a:cs typeface="Arial" panose="020B0604020202020204" pitchFamily="34" charset="0"/>
                        </a:rPr>
                        <a:t>Emergency Room</a:t>
                      </a:r>
                    </a:p>
                    <a:p>
                      <a:pPr algn="r"/>
                      <a:r>
                        <a:rPr lang="en-US" sz="1050" b="0" i="1" cap="none" spc="0" dirty="0">
                          <a:solidFill>
                            <a:schemeClr val="tx1"/>
                          </a:solidFill>
                          <a:latin typeface="+mn-lt"/>
                          <a:cs typeface="Arial" panose="020B0604020202020204" pitchFamily="34" charset="0"/>
                        </a:rPr>
                        <a:t>Inpatient Hospital</a:t>
                      </a:r>
                    </a:p>
                    <a:p>
                      <a:pPr algn="r"/>
                      <a:r>
                        <a:rPr lang="en-US" sz="1050" b="0" i="1" cap="none" spc="0" dirty="0">
                          <a:solidFill>
                            <a:schemeClr val="tx1"/>
                          </a:solidFill>
                          <a:latin typeface="+mn-lt"/>
                          <a:cs typeface="Arial" panose="020B0604020202020204" pitchFamily="34" charset="0"/>
                        </a:rPr>
                        <a:t>Outpatient Facility</a:t>
                      </a:r>
                    </a:p>
                    <a:p>
                      <a:pPr algn="r"/>
                      <a:r>
                        <a:rPr lang="en-US" sz="1050" b="0" i="1" cap="none" spc="0" dirty="0">
                          <a:solidFill>
                            <a:schemeClr val="tx1"/>
                          </a:solidFill>
                          <a:latin typeface="+mn-lt"/>
                          <a:cs typeface="Arial" panose="020B0604020202020204" pitchFamily="34" charset="0"/>
                        </a:rPr>
                        <a:t>Imaging (CT/PET/MRI)</a:t>
                      </a:r>
                    </a:p>
                    <a:p>
                      <a:pPr algn="r"/>
                      <a:r>
                        <a:rPr lang="en-US" sz="1050" b="0" i="1" cap="none" spc="0" dirty="0">
                          <a:solidFill>
                            <a:schemeClr val="tx1"/>
                          </a:solidFill>
                          <a:latin typeface="+mn-lt"/>
                          <a:cs typeface="Arial" panose="020B0604020202020204" pitchFamily="34" charset="0"/>
                        </a:rPr>
                        <a:t>Lab &amp; X-Ray</a:t>
                      </a:r>
                    </a:p>
                  </a:txBody>
                  <a:tcPr marL="81572" marR="81572" marT="81572" marB="8157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90%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$250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$250 Copay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endParaRPr lang="en-US" dirty="0"/>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$150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highlight>
                            <a:srgbClr val="FFFF00"/>
                          </a:highlight>
                          <a:latin typeface="+mn-lt"/>
                          <a:cs typeface="Arial" panose="020B0604020202020204" pitchFamily="34" charset="0"/>
                        </a:rPr>
                        <a:t>Deductible, then plan pays 70%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extLst>
                  <a:ext uri="{0D108BD9-81ED-4DB2-BD59-A6C34878D82A}">
                    <a16:rowId xmlns:a16="http://schemas.microsoft.com/office/drawing/2014/main" val="3331320441"/>
                  </a:ext>
                </a:extLst>
              </a:tr>
              <a:tr h="0">
                <a:tc gridSpan="6">
                  <a:txBody>
                    <a:bodyPr/>
                    <a:lstStyle/>
                    <a:p>
                      <a:pPr algn="l"/>
                      <a:r>
                        <a:rPr lang="en-US" sz="1000" b="0" i="1" cap="none" spc="0" dirty="0">
                          <a:solidFill>
                            <a:schemeClr val="tx1"/>
                          </a:solidFill>
                          <a:latin typeface="+mn-lt"/>
                          <a:cs typeface="Arial" panose="020B0604020202020204" pitchFamily="34" charset="0"/>
                        </a:rPr>
                        <a:t>*Includes:  Hypertension, high cholesterol, diabetes, asthma, osteoporosis, stroke, prenatal nutrient deficiency drugs</a:t>
                      </a:r>
                    </a:p>
                  </a:txBody>
                  <a:tcPr marL="81572" marR="81572" marT="81572" marB="81572">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0000">
                        <a:alpha val="7843"/>
                      </a:srgbClr>
                    </a:solidFill>
                  </a:tcPr>
                </a:tc>
                <a:extLst>
                  <a:ext uri="{0D108BD9-81ED-4DB2-BD59-A6C34878D82A}">
                    <a16:rowId xmlns:a16="http://schemas.microsoft.com/office/drawing/2014/main" val="4196859341"/>
                  </a:ext>
                </a:extLst>
              </a:tr>
              <a:tr h="702805">
                <a:tc gridSpan="2">
                  <a:txBody>
                    <a:bodyPr/>
                    <a:lstStyle/>
                    <a:p>
                      <a:r>
                        <a:rPr lang="en-US" sz="1050" b="1" cap="none" spc="0" dirty="0">
                          <a:solidFill>
                            <a:schemeClr val="tx1"/>
                          </a:solidFill>
                          <a:latin typeface="+mn-lt"/>
                          <a:cs typeface="Arial" panose="020B0604020202020204" pitchFamily="34" charset="0"/>
                        </a:rPr>
                        <a:t>Prescriptions</a:t>
                      </a:r>
                    </a:p>
                    <a:p>
                      <a:pPr algn="r"/>
                      <a:r>
                        <a:rPr lang="en-US" sz="1050" b="0" i="1" cap="none" spc="0" dirty="0">
                          <a:solidFill>
                            <a:schemeClr val="tx1"/>
                          </a:solidFill>
                          <a:latin typeface="+mn-lt"/>
                          <a:cs typeface="Arial" panose="020B0604020202020204" pitchFamily="34" charset="0"/>
                        </a:rPr>
                        <a:t>Retail 30-day Supply</a:t>
                      </a:r>
                    </a:p>
                    <a:p>
                      <a:pPr algn="r"/>
                      <a:r>
                        <a:rPr lang="en-US" sz="1050" b="0" i="1" cap="none" spc="0" dirty="0">
                          <a:solidFill>
                            <a:schemeClr val="tx1"/>
                          </a:solidFill>
                          <a:latin typeface="+mn-lt"/>
                          <a:cs typeface="Arial" panose="020B0604020202020204" pitchFamily="34" charset="0"/>
                        </a:rPr>
                        <a:t>(3x Retail Copay for 90 day supply)</a:t>
                      </a:r>
                    </a:p>
                  </a:txBody>
                  <a:tcPr marL="81572" marR="81572" marT="81572" marB="81572">
                    <a:lnL w="12700" cmpd="sng">
                      <a:noFill/>
                      <a:prstDash val="solid"/>
                    </a:lnL>
                    <a:lnR w="12700" cmpd="sng">
                      <a:noFill/>
                      <a:prstDash val="solid"/>
                    </a:lnR>
                    <a:lnT w="12700" cmpd="sng">
                      <a:noFill/>
                      <a:prstDash val="solid"/>
                    </a:lnT>
                    <a:lnB w="12700" cmpd="sng">
                      <a:noFill/>
                      <a:prstDash val="solid"/>
                    </a:lnB>
                    <a:no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Generic: $10</a:t>
                      </a:r>
                    </a:p>
                    <a:p>
                      <a:pPr algn="ctr"/>
                      <a:r>
                        <a:rPr lang="en-US" sz="1050" b="0" cap="none" spc="0" dirty="0">
                          <a:solidFill>
                            <a:schemeClr val="tx1"/>
                          </a:solidFill>
                          <a:highlight>
                            <a:srgbClr val="FFFF00"/>
                          </a:highlight>
                          <a:latin typeface="+mn-lt"/>
                          <a:cs typeface="Arial" panose="020B0604020202020204" pitchFamily="34" charset="0"/>
                        </a:rPr>
                        <a:t>Preferred Brand: $50</a:t>
                      </a:r>
                    </a:p>
                    <a:p>
                      <a:pPr algn="ctr"/>
                      <a:r>
                        <a:rPr lang="en-US" sz="1050" b="0" cap="none" spc="0" dirty="0">
                          <a:solidFill>
                            <a:schemeClr val="tx1"/>
                          </a:solidFill>
                          <a:highlight>
                            <a:srgbClr val="FFFF00"/>
                          </a:highlight>
                          <a:latin typeface="+mn-lt"/>
                          <a:cs typeface="Arial" panose="020B0604020202020204" pitchFamily="34" charset="0"/>
                        </a:rPr>
                        <a:t>Non-Preferred Brand: 50%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gridSpan="3">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latin typeface="+mn-lt"/>
                          <a:cs typeface="Arial" panose="020B0604020202020204" pitchFamily="34" charset="0"/>
                        </a:rPr>
                        <a:t>Generic: $10</a:t>
                      </a:r>
                    </a:p>
                    <a:p>
                      <a:pPr algn="ctr"/>
                      <a:r>
                        <a:rPr lang="en-US" sz="1050" b="0" cap="none" spc="0" dirty="0">
                          <a:solidFill>
                            <a:schemeClr val="tx1"/>
                          </a:solidFill>
                          <a:latin typeface="+mn-lt"/>
                          <a:cs typeface="Arial" panose="020B0604020202020204" pitchFamily="34" charset="0"/>
                        </a:rPr>
                        <a:t>Preferred Brand: $25</a:t>
                      </a:r>
                    </a:p>
                    <a:p>
                      <a:pPr algn="ctr"/>
                      <a:r>
                        <a:rPr lang="en-US" sz="1050" b="0" cap="none" spc="0" dirty="0">
                          <a:solidFill>
                            <a:schemeClr val="tx1"/>
                          </a:solidFill>
                          <a:latin typeface="+mn-lt"/>
                          <a:cs typeface="Arial" panose="020B0604020202020204" pitchFamily="34" charset="0"/>
                        </a:rPr>
                        <a:t>Non-Preferred Brand: $50</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algn="ctr"/>
                      <a:r>
                        <a:rPr lang="en-US" sz="1050" b="0" cap="none" spc="0" dirty="0">
                          <a:solidFill>
                            <a:schemeClr val="tx1"/>
                          </a:solidFill>
                          <a:highlight>
                            <a:srgbClr val="FFFF00"/>
                          </a:highlight>
                          <a:latin typeface="+mn-lt"/>
                          <a:cs typeface="Arial" panose="020B0604020202020204" pitchFamily="34" charset="0"/>
                        </a:rPr>
                        <a:t>Generic: $10</a:t>
                      </a:r>
                    </a:p>
                    <a:p>
                      <a:pPr algn="ctr"/>
                      <a:r>
                        <a:rPr lang="en-US" sz="1050" b="0" cap="none" spc="0" dirty="0">
                          <a:solidFill>
                            <a:schemeClr val="tx1"/>
                          </a:solidFill>
                          <a:highlight>
                            <a:srgbClr val="FFFF00"/>
                          </a:highlight>
                          <a:latin typeface="+mn-lt"/>
                          <a:cs typeface="Arial" panose="020B0604020202020204" pitchFamily="34" charset="0"/>
                        </a:rPr>
                        <a:t>Preferred Brand: Deductible, then $50</a:t>
                      </a:r>
                    </a:p>
                    <a:p>
                      <a:pPr algn="ctr"/>
                      <a:r>
                        <a:rPr lang="en-US" sz="1050" b="0" cap="none" spc="0" dirty="0">
                          <a:solidFill>
                            <a:schemeClr val="tx1"/>
                          </a:solidFill>
                          <a:highlight>
                            <a:srgbClr val="FFFF00"/>
                          </a:highlight>
                          <a:latin typeface="+mn-lt"/>
                          <a:cs typeface="Arial" panose="020B0604020202020204" pitchFamily="34" charset="0"/>
                        </a:rPr>
                        <a:t>Non-Preferred Brand: Deductible, then 50%</a:t>
                      </a:r>
                    </a:p>
                  </a:txBody>
                  <a:tcPr marL="81572" marR="81572" marT="81572" marB="8157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a:endParaRPr lang="en-US" sz="1050" b="0" cap="none" spc="0" dirty="0">
                        <a:solidFill>
                          <a:schemeClr val="tx1"/>
                        </a:solidFill>
                        <a:highlight>
                          <a:srgbClr val="FFFF00"/>
                        </a:highligh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cap="none" spc="0" dirty="0">
                          <a:solidFill>
                            <a:schemeClr val="tx1"/>
                          </a:solidFill>
                          <a:latin typeface="+mn-lt"/>
                          <a:cs typeface="Arial" panose="020B0604020202020204" pitchFamily="34" charset="0"/>
                        </a:rPr>
                        <a:t>Deductible, then 0%</a:t>
                      </a:r>
                    </a:p>
                  </a:txBody>
                  <a:tcPr marL="81572" marR="81572" marT="81572" marB="81572"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36079880"/>
                  </a:ext>
                </a:extLst>
              </a:tr>
              <a:tr h="302725">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1" kern="1200" cap="all" spc="150" dirty="0">
                          <a:solidFill>
                            <a:schemeClr val="lt1"/>
                          </a:solidFill>
                          <a:latin typeface="+mn-lt"/>
                          <a:ea typeface="+mn-ea"/>
                          <a:cs typeface="Times New Roman" panose="02020603050405020304" pitchFamily="18" charset="0"/>
                        </a:rPr>
                        <a:t>    EMPLOYEE COST PER PAY PERIOD (26X/year)</a:t>
                      </a:r>
                    </a:p>
                  </a:txBody>
                  <a:tcPr marL="81572" marR="81572" marT="81572" marB="81572" anchor="ctr">
                    <a:lnL w="12700" cmpd="sng">
                      <a:noFill/>
                      <a:prstDash val="solid"/>
                    </a:lnL>
                    <a:lnR w="12700" cmpd="sng">
                      <a:noFill/>
                      <a:prstDash val="solid"/>
                    </a:lnR>
                    <a:lnT w="12700" cmpd="sng">
                      <a:noFill/>
                      <a:prstDash val="solid"/>
                    </a:lnT>
                    <a:lnB w="12700" cmpd="sng">
                      <a:noFill/>
                      <a:prstDash val="solid"/>
                    </a:lnB>
                    <a:solidFill>
                      <a:srgbClr val="50535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b="0" i="1">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1" kern="1200" cap="all" spc="150" dirty="0">
                        <a:solidFill>
                          <a:schemeClr val="lt1"/>
                        </a:solidFill>
                        <a:latin typeface="+mn-lt"/>
                        <a:ea typeface="+mn-ea"/>
                        <a:cs typeface="Times New Roman" panose="02020603050405020304" pitchFamily="18" charset="0"/>
                      </a:endParaRPr>
                    </a:p>
                  </a:txBody>
                  <a:tcPr marL="81572" marR="81572" marT="81572" marB="81572" anchor="ctr">
                    <a:lnL w="12700" cmpd="sng">
                      <a:noFill/>
                      <a:prstDash val="solid"/>
                    </a:lnL>
                    <a:lnR w="12700" cmpd="sng">
                      <a:noFill/>
                      <a:prstDash val="solid"/>
                    </a:lnR>
                    <a:lnT w="12700" cmpd="sng">
                      <a:noFill/>
                      <a:prstDash val="solid"/>
                    </a:lnT>
                    <a:lnB w="12700" cmpd="sng">
                      <a:noFill/>
                      <a:prstDash val="solid"/>
                    </a:lnB>
                    <a:solidFill>
                      <a:srgbClr val="505356"/>
                    </a:solidFill>
                  </a:tcPr>
                </a:tc>
                <a:extLst>
                  <a:ext uri="{0D108BD9-81ED-4DB2-BD59-A6C34878D82A}">
                    <a16:rowId xmlns:a16="http://schemas.microsoft.com/office/drawing/2014/main" val="2904984978"/>
                  </a:ext>
                </a:extLst>
              </a:tr>
              <a:tr h="656205">
                <a:tc>
                  <a:txBody>
                    <a:bodyPr/>
                    <a:lstStyle/>
                    <a:p>
                      <a:pPr algn="r"/>
                      <a:r>
                        <a:rPr lang="en-US" sz="1050" b="0" i="1" cap="none" spc="0" dirty="0">
                          <a:solidFill>
                            <a:schemeClr val="tx1"/>
                          </a:solidFill>
                          <a:latin typeface="+mn-lt"/>
                          <a:cs typeface="Arial" panose="020B0604020202020204" pitchFamily="34" charset="0"/>
                        </a:rPr>
                        <a:t>Employee</a:t>
                      </a:r>
                    </a:p>
                    <a:p>
                      <a:pPr algn="r"/>
                      <a:r>
                        <a:rPr lang="en-US" sz="1050" b="0" i="1" cap="none" spc="0" dirty="0">
                          <a:solidFill>
                            <a:schemeClr val="tx1"/>
                          </a:solidFill>
                          <a:latin typeface="+mn-lt"/>
                          <a:cs typeface="Arial" panose="020B0604020202020204" pitchFamily="34" charset="0"/>
                        </a:rPr>
                        <a:t>Employee + Spouse</a:t>
                      </a:r>
                    </a:p>
                    <a:p>
                      <a:pPr algn="r"/>
                      <a:r>
                        <a:rPr lang="en-US" sz="1050" b="0" i="1" cap="none" spc="0" dirty="0">
                          <a:solidFill>
                            <a:schemeClr val="tx1"/>
                          </a:solidFill>
                          <a:latin typeface="+mn-lt"/>
                          <a:cs typeface="Arial" panose="020B0604020202020204" pitchFamily="34" charset="0"/>
                        </a:rPr>
                        <a:t>Employee + Child(ren)</a:t>
                      </a:r>
                    </a:p>
                    <a:p>
                      <a:pPr algn="r"/>
                      <a:r>
                        <a:rPr lang="en-US" sz="1050" b="0" i="1" cap="none" spc="0" dirty="0">
                          <a:solidFill>
                            <a:schemeClr val="tx1"/>
                          </a:solidFill>
                          <a:latin typeface="+mn-lt"/>
                          <a:cs typeface="Arial" panose="020B0604020202020204" pitchFamily="34" charset="0"/>
                        </a:rPr>
                        <a:t>Employee + Family</a:t>
                      </a: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gridSpan="3">
                  <a:txBody>
                    <a:bodyPr/>
                    <a:lstStyle/>
                    <a:p>
                      <a:pPr algn="ctr"/>
                      <a:r>
                        <a:rPr lang="en-US" sz="1050" b="0" cap="none" spc="0" dirty="0">
                          <a:solidFill>
                            <a:schemeClr val="tx1"/>
                          </a:solidFill>
                          <a:latin typeface="+mn-lt"/>
                          <a:cs typeface="Arial" panose="020B0604020202020204" pitchFamily="34" charset="0"/>
                        </a:rPr>
                        <a:t>$85.33</a:t>
                      </a:r>
                    </a:p>
                    <a:p>
                      <a:pPr algn="ctr"/>
                      <a:r>
                        <a:rPr lang="en-US" sz="1050" b="0" cap="none" spc="0" dirty="0">
                          <a:solidFill>
                            <a:schemeClr val="tx1"/>
                          </a:solidFill>
                          <a:latin typeface="+mn-lt"/>
                          <a:cs typeface="Arial" panose="020B0604020202020204" pitchFamily="34" charset="0"/>
                        </a:rPr>
                        <a:t>$243.81</a:t>
                      </a:r>
                    </a:p>
                    <a:p>
                      <a:pPr algn="ctr"/>
                      <a:r>
                        <a:rPr lang="en-US" sz="1050" b="0" cap="none" spc="0" dirty="0">
                          <a:solidFill>
                            <a:schemeClr val="tx1"/>
                          </a:solidFill>
                          <a:latin typeface="+mn-lt"/>
                          <a:cs typeface="Arial" panose="020B0604020202020204" pitchFamily="34" charset="0"/>
                        </a:rPr>
                        <a:t>$162.13</a:t>
                      </a:r>
                    </a:p>
                    <a:p>
                      <a:pPr algn="ctr"/>
                      <a:r>
                        <a:rPr lang="en-US" sz="1050" b="0" cap="none" spc="0" dirty="0">
                          <a:solidFill>
                            <a:schemeClr val="tx1"/>
                          </a:solidFill>
                          <a:latin typeface="+mn-lt"/>
                          <a:cs typeface="Arial" panose="020B0604020202020204" pitchFamily="34" charset="0"/>
                        </a:rPr>
                        <a:t>$365.71</a:t>
                      </a: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i="1" cap="none" spc="0" dirty="0">
                        <a:solidFill>
                          <a:schemeClr val="tx1"/>
                        </a:solidFill>
                        <a:latin typeface="+mn-lt"/>
                        <a:cs typeface="Arial" panose="020B0604020202020204" pitchFamily="34" charset="0"/>
                      </a:endParaRPr>
                    </a:p>
                  </a:txBody>
                  <a:tcPr marL="81572" marR="81572" marT="81572" marB="8157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gridSpan="2">
                  <a:txBody>
                    <a:bodyPr/>
                    <a:lstStyle/>
                    <a:p>
                      <a:pPr algn="ctr"/>
                      <a:r>
                        <a:rPr lang="en-US" sz="1050" b="0" cap="none" spc="0" dirty="0">
                          <a:solidFill>
                            <a:schemeClr val="tx1"/>
                          </a:solidFill>
                          <a:latin typeface="+mn-lt"/>
                          <a:cs typeface="Arial" panose="020B0604020202020204" pitchFamily="34" charset="0"/>
                        </a:rPr>
                        <a:t>$12.19</a:t>
                      </a:r>
                    </a:p>
                    <a:p>
                      <a:pPr algn="ctr"/>
                      <a:r>
                        <a:rPr lang="en-US" sz="1050" b="0" cap="none" spc="0" dirty="0">
                          <a:solidFill>
                            <a:schemeClr val="tx1"/>
                          </a:solidFill>
                          <a:latin typeface="+mn-lt"/>
                          <a:cs typeface="Arial" panose="020B0604020202020204" pitchFamily="34" charset="0"/>
                        </a:rPr>
                        <a:t>$182.86               </a:t>
                      </a:r>
                    </a:p>
                    <a:p>
                      <a:pPr algn="ctr"/>
                      <a:r>
                        <a:rPr lang="en-US" sz="1050" b="0" cap="none" spc="0" dirty="0">
                          <a:solidFill>
                            <a:schemeClr val="tx1"/>
                          </a:solidFill>
                          <a:latin typeface="+mn-lt"/>
                          <a:cs typeface="Arial" panose="020B0604020202020204" pitchFamily="34" charset="0"/>
                        </a:rPr>
                        <a:t>$152.39</a:t>
                      </a:r>
                    </a:p>
                    <a:p>
                      <a:pPr algn="ctr"/>
                      <a:r>
                        <a:rPr lang="en-US" sz="1050" b="0" cap="none" spc="0" dirty="0">
                          <a:solidFill>
                            <a:schemeClr val="tx1"/>
                          </a:solidFill>
                          <a:latin typeface="+mn-lt"/>
                          <a:cs typeface="Arial" panose="020B0604020202020204" pitchFamily="34" charset="0"/>
                        </a:rPr>
                        <a:t>$304.76</a:t>
                      </a:r>
                    </a:p>
                  </a:txBody>
                  <a:tcPr marL="81572" marR="81572" marT="81572" marB="81572"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hMerge="1">
                  <a:txBody>
                    <a:bodyPr/>
                    <a:lstStyle/>
                    <a:p>
                      <a:pPr algn="ctr"/>
                      <a:endParaRPr lang="en-US" sz="1050" b="0" cap="none" spc="0" dirty="0">
                        <a:solidFill>
                          <a:schemeClr val="tx1"/>
                        </a:solidFill>
                        <a:highlight>
                          <a:srgbClr val="FFFF00"/>
                        </a:highlight>
                        <a:latin typeface="+mn-lt"/>
                        <a:cs typeface="Arial" panose="020B0604020202020204" pitchFamily="34" charset="0"/>
                      </a:endParaRPr>
                    </a:p>
                  </a:txBody>
                  <a:tcPr marL="81572" marR="81572" marT="81572" marB="81572"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02133287"/>
                  </a:ext>
                </a:extLst>
              </a:tr>
            </a:tbl>
          </a:graphicData>
        </a:graphic>
      </p:graphicFrame>
    </p:spTree>
    <p:extLst>
      <p:ext uri="{BB962C8B-B14F-4D97-AF65-F5344CB8AC3E}">
        <p14:creationId xmlns:p14="http://schemas.microsoft.com/office/powerpoint/2010/main" val="164174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67B4B0-A92A-4322-9CE3-4E06EC7D8FD5}"/>
              </a:ext>
            </a:extLst>
          </p:cNvPr>
          <p:cNvSpPr>
            <a:spLocks noGrp="1"/>
          </p:cNvSpPr>
          <p:nvPr>
            <p:ph type="sldNum" sz="quarter" idx="4"/>
          </p:nvPr>
        </p:nvSpPr>
        <p:spPr/>
        <p:txBody>
          <a:bodyPr/>
          <a:lstStyle/>
          <a:p>
            <a:fld id="{7025BBB7-FCCA-644C-9E05-4D420F9038CD}" type="slidenum">
              <a:rPr lang="en-US" smtClean="0"/>
              <a:pPr/>
              <a:t>6</a:t>
            </a:fld>
            <a:endParaRPr lang="en-US" dirty="0"/>
          </a:p>
        </p:txBody>
      </p:sp>
      <p:pic>
        <p:nvPicPr>
          <p:cNvPr id="4" name="Picture 3">
            <a:extLst>
              <a:ext uri="{FF2B5EF4-FFF2-40B4-BE49-F238E27FC236}">
                <a16:creationId xmlns:a16="http://schemas.microsoft.com/office/drawing/2014/main" id="{4D2A7DC5-515C-4A47-962D-CDC3B36D1A9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13641" y="474290"/>
            <a:ext cx="1382068" cy="722712"/>
          </a:xfrm>
          <a:prstGeom prst="rect">
            <a:avLst/>
          </a:prstGeom>
        </p:spPr>
      </p:pic>
      <p:sp>
        <p:nvSpPr>
          <p:cNvPr id="3" name="Rectangle 2">
            <a:extLst>
              <a:ext uri="{FF2B5EF4-FFF2-40B4-BE49-F238E27FC236}">
                <a16:creationId xmlns:a16="http://schemas.microsoft.com/office/drawing/2014/main" id="{851EAC60-F231-43EF-960D-F3DD5D4DEC5B}"/>
              </a:ext>
            </a:extLst>
          </p:cNvPr>
          <p:cNvSpPr/>
          <p:nvPr/>
        </p:nvSpPr>
        <p:spPr>
          <a:xfrm>
            <a:off x="457200" y="1828800"/>
            <a:ext cx="6857999" cy="2108269"/>
          </a:xfrm>
          <a:prstGeom prst="rect">
            <a:avLst/>
          </a:prstGeom>
        </p:spPr>
        <p:txBody>
          <a:bodyPr wrap="square">
            <a:spAutoFit/>
          </a:bodyPr>
          <a:lstStyle/>
          <a:p>
            <a:pPr algn="just" defTabSz="1019175"/>
            <a:r>
              <a:rPr lang="en-US" sz="1200" dirty="0">
                <a:latin typeface="+mn-lt"/>
              </a:rPr>
              <a:t>An FSA allows employees to deduct pre-tax dollars from their paychecks to pay for qualified expenses for themselves and their dependents. The participant has access to the entire year’s funds on the first day of the plan year.  </a:t>
            </a:r>
          </a:p>
          <a:p>
            <a:pPr algn="just" defTabSz="1019175"/>
            <a:endParaRPr lang="en-US" sz="1200" dirty="0">
              <a:latin typeface="+mn-lt"/>
            </a:endParaRPr>
          </a:p>
          <a:p>
            <a:pPr marL="171450" indent="-171450" algn="just" defTabSz="1019175">
              <a:spcBef>
                <a:spcPts val="200"/>
              </a:spcBef>
              <a:spcAft>
                <a:spcPts val="200"/>
              </a:spcAft>
              <a:buFont typeface="Wingdings" panose="05000000000000000000" pitchFamily="2" charset="2"/>
              <a:buChar char="ü"/>
            </a:pPr>
            <a:r>
              <a:rPr lang="en-US" sz="1200" dirty="0">
                <a:latin typeface="+mn-lt"/>
              </a:rPr>
              <a:t>You don’t have to be covered under the VPH health plan to participate.</a:t>
            </a:r>
          </a:p>
          <a:p>
            <a:pPr marL="171450" indent="-171450" algn="just" defTabSz="1019175">
              <a:spcBef>
                <a:spcPts val="200"/>
              </a:spcBef>
              <a:spcAft>
                <a:spcPts val="200"/>
              </a:spcAft>
              <a:buFont typeface="Wingdings" panose="05000000000000000000" pitchFamily="2" charset="2"/>
              <a:buChar char="ü"/>
            </a:pPr>
            <a:r>
              <a:rPr lang="en-US" sz="1200" dirty="0">
                <a:latin typeface="+mn-lt"/>
              </a:rPr>
              <a:t>The 2023 limit on contributions is $3,050 for the FSA.</a:t>
            </a:r>
          </a:p>
          <a:p>
            <a:pPr marL="171450" indent="-171450" algn="just" defTabSz="1019175">
              <a:spcBef>
                <a:spcPts val="200"/>
              </a:spcBef>
              <a:spcAft>
                <a:spcPts val="200"/>
              </a:spcAft>
              <a:buFont typeface="Wingdings" panose="05000000000000000000" pitchFamily="2" charset="2"/>
              <a:buChar char="ü"/>
            </a:pPr>
            <a:r>
              <a:rPr lang="en-US" sz="1200" dirty="0">
                <a:latin typeface="+mn-lt"/>
              </a:rPr>
              <a:t>If both spouses work for VPH, both may have their own account and contribute up to $3,050</a:t>
            </a:r>
          </a:p>
          <a:p>
            <a:pPr marL="171450" indent="-171450" algn="just" defTabSz="1019175">
              <a:spcBef>
                <a:spcPts val="200"/>
              </a:spcBef>
              <a:spcAft>
                <a:spcPts val="200"/>
              </a:spcAft>
              <a:buFont typeface="Wingdings" panose="05000000000000000000" pitchFamily="2" charset="2"/>
              <a:buChar char="ü"/>
            </a:pPr>
            <a:r>
              <a:rPr lang="en-US" sz="1200" dirty="0">
                <a:latin typeface="+mn-lt"/>
              </a:rPr>
              <a:t>FSA funds must be used during the plan year; however, up to $610 may be rolled into the following plan year if unspent.</a:t>
            </a:r>
          </a:p>
          <a:p>
            <a:pPr algn="just" defTabSz="1019175">
              <a:spcBef>
                <a:spcPts val="200"/>
              </a:spcBef>
              <a:spcAft>
                <a:spcPts val="200"/>
              </a:spcAft>
            </a:pPr>
            <a:endParaRPr lang="en-US" sz="800" dirty="0">
              <a:latin typeface="+mn-lt"/>
            </a:endParaRPr>
          </a:p>
        </p:txBody>
      </p:sp>
      <p:sp>
        <p:nvSpPr>
          <p:cNvPr id="6" name="Rectangle 5">
            <a:extLst>
              <a:ext uri="{FF2B5EF4-FFF2-40B4-BE49-F238E27FC236}">
                <a16:creationId xmlns:a16="http://schemas.microsoft.com/office/drawing/2014/main" id="{39658725-4B26-48A9-AD98-C36C05EF7D3C}"/>
              </a:ext>
            </a:extLst>
          </p:cNvPr>
          <p:cNvSpPr/>
          <p:nvPr/>
        </p:nvSpPr>
        <p:spPr>
          <a:xfrm>
            <a:off x="593144" y="5829888"/>
            <a:ext cx="6586109" cy="933589"/>
          </a:xfrm>
          <a:prstGeom prst="rect">
            <a:avLst/>
          </a:prstGeom>
          <a:ln w="25400">
            <a:solidFill>
              <a:schemeClr val="accent6">
                <a:lumMod val="60000"/>
                <a:lumOff val="40000"/>
              </a:schemeClr>
            </a:solidFill>
          </a:ln>
        </p:spPr>
        <p:txBody>
          <a:bodyPr wrap="square">
            <a:spAutoFit/>
          </a:bodyPr>
          <a:lstStyle/>
          <a:p>
            <a:pPr>
              <a:spcBef>
                <a:spcPts val="200"/>
              </a:spcBef>
              <a:spcAft>
                <a:spcPts val="200"/>
              </a:spcAft>
            </a:pPr>
            <a:r>
              <a:rPr lang="en-US" sz="1200" u="sng" dirty="0">
                <a:solidFill>
                  <a:srgbClr val="6F6A74"/>
                </a:solidFill>
                <a:latin typeface="+mn-lt"/>
              </a:rPr>
              <a:t>Eligible Medical  Expenses</a:t>
            </a:r>
          </a:p>
          <a:p>
            <a:pPr marL="171450" indent="-171450">
              <a:spcBef>
                <a:spcPts val="200"/>
              </a:spcBef>
              <a:spcAft>
                <a:spcPts val="200"/>
              </a:spcAft>
              <a:buFont typeface="Arial" panose="020B0604020202020204" pitchFamily="34" charset="0"/>
              <a:buChar char="•"/>
            </a:pPr>
            <a:r>
              <a:rPr lang="en-US" sz="1200" dirty="0">
                <a:solidFill>
                  <a:srgbClr val="6F6A74"/>
                </a:solidFill>
                <a:latin typeface="+mn-lt"/>
              </a:rPr>
              <a:t>A list of eligible expenses can be found at:  </a:t>
            </a:r>
            <a:r>
              <a:rPr lang="en-US" sz="1200" dirty="0">
                <a:solidFill>
                  <a:srgbClr val="6F6A74"/>
                </a:solidFill>
                <a:latin typeface="+mn-lt"/>
                <a:hlinkClick r:id="rId3"/>
              </a:rPr>
              <a:t>www.irs.gov/publications/p502</a:t>
            </a:r>
            <a:endParaRPr lang="en-US" sz="1200" dirty="0">
              <a:solidFill>
                <a:srgbClr val="6F6A74"/>
              </a:solidFill>
              <a:latin typeface="+mn-lt"/>
            </a:endParaRPr>
          </a:p>
          <a:p>
            <a:pPr marL="171450" indent="-171450">
              <a:spcBef>
                <a:spcPts val="200"/>
              </a:spcBef>
              <a:spcAft>
                <a:spcPts val="200"/>
              </a:spcAft>
              <a:buFont typeface="Arial" panose="020B0604020202020204" pitchFamily="34" charset="0"/>
              <a:buChar char="•"/>
            </a:pPr>
            <a:r>
              <a:rPr lang="en-US" sz="1200" dirty="0">
                <a:solidFill>
                  <a:srgbClr val="6F6A74"/>
                </a:solidFill>
                <a:latin typeface="+mn-lt"/>
              </a:rPr>
              <a:t>You can also visit the Health Equity website for many common qualified medical expenses  </a:t>
            </a:r>
            <a:r>
              <a:rPr lang="en-US" sz="1200" dirty="0">
                <a:solidFill>
                  <a:srgbClr val="6F6A74"/>
                </a:solidFill>
                <a:latin typeface="+mn-lt"/>
                <a:hlinkClick r:id="rId4"/>
              </a:rPr>
              <a:t>www.healthequity.com/learn/qualified-medical-expenses</a:t>
            </a:r>
            <a:endParaRPr lang="en-US" sz="1200" dirty="0">
              <a:solidFill>
                <a:srgbClr val="6F6A74"/>
              </a:solidFill>
              <a:latin typeface="+mn-lt"/>
            </a:endParaRPr>
          </a:p>
        </p:txBody>
      </p:sp>
      <p:grpSp>
        <p:nvGrpSpPr>
          <p:cNvPr id="10" name="Group 9">
            <a:extLst>
              <a:ext uri="{FF2B5EF4-FFF2-40B4-BE49-F238E27FC236}">
                <a16:creationId xmlns:a16="http://schemas.microsoft.com/office/drawing/2014/main" id="{AF65C940-D1AE-46FB-B133-41069481C429}"/>
              </a:ext>
            </a:extLst>
          </p:cNvPr>
          <p:cNvGrpSpPr/>
          <p:nvPr/>
        </p:nvGrpSpPr>
        <p:grpSpPr>
          <a:xfrm>
            <a:off x="1321556" y="4603025"/>
            <a:ext cx="4997824" cy="876300"/>
            <a:chOff x="1736351" y="5954660"/>
            <a:chExt cx="4997824" cy="876300"/>
          </a:xfrm>
        </p:grpSpPr>
        <p:pic>
          <p:nvPicPr>
            <p:cNvPr id="7" name="Picture 6">
              <a:extLst>
                <a:ext uri="{FF2B5EF4-FFF2-40B4-BE49-F238E27FC236}">
                  <a16:creationId xmlns:a16="http://schemas.microsoft.com/office/drawing/2014/main" id="{73B8CCEC-138E-4B7C-A929-7D6663EDC713}"/>
                </a:ext>
              </a:extLst>
            </p:cNvPr>
            <p:cNvPicPr>
              <a:picLocks noChangeAspect="1"/>
            </p:cNvPicPr>
            <p:nvPr/>
          </p:nvPicPr>
          <p:blipFill>
            <a:blip r:embed="rId5">
              <a:clrChange>
                <a:clrFrom>
                  <a:srgbClr val="FEFCFF"/>
                </a:clrFrom>
                <a:clrTo>
                  <a:srgbClr val="FEFCFF">
                    <a:alpha val="0"/>
                  </a:srgbClr>
                </a:clrTo>
              </a:clrChange>
            </a:blip>
            <a:stretch>
              <a:fillRect/>
            </a:stretch>
          </p:blipFill>
          <p:spPr>
            <a:xfrm>
              <a:off x="5638800" y="5954660"/>
              <a:ext cx="1095375" cy="876300"/>
            </a:xfrm>
            <a:prstGeom prst="rect">
              <a:avLst/>
            </a:prstGeom>
          </p:spPr>
        </p:pic>
        <p:pic>
          <p:nvPicPr>
            <p:cNvPr id="8" name="Picture 7">
              <a:extLst>
                <a:ext uri="{FF2B5EF4-FFF2-40B4-BE49-F238E27FC236}">
                  <a16:creationId xmlns:a16="http://schemas.microsoft.com/office/drawing/2014/main" id="{8AB26D10-78E3-41B2-A268-8996AC6F344D}"/>
                </a:ext>
              </a:extLst>
            </p:cNvPr>
            <p:cNvPicPr>
              <a:picLocks noChangeAspect="1"/>
            </p:cNvPicPr>
            <p:nvPr/>
          </p:nvPicPr>
          <p:blipFill>
            <a:blip r:embed="rId6">
              <a:clrChange>
                <a:clrFrom>
                  <a:srgbClr val="FEFCFF"/>
                </a:clrFrom>
                <a:clrTo>
                  <a:srgbClr val="FEFCFF">
                    <a:alpha val="0"/>
                  </a:srgbClr>
                </a:clrTo>
              </a:clrChange>
            </a:blip>
            <a:stretch>
              <a:fillRect/>
            </a:stretch>
          </p:blipFill>
          <p:spPr>
            <a:xfrm>
              <a:off x="1736351" y="6036460"/>
              <a:ext cx="794500" cy="794500"/>
            </a:xfrm>
            <a:prstGeom prst="rect">
              <a:avLst/>
            </a:prstGeom>
          </p:spPr>
        </p:pic>
        <p:pic>
          <p:nvPicPr>
            <p:cNvPr id="9" name="Shape 252" descr="Shape 252">
              <a:extLst>
                <a:ext uri="{FF2B5EF4-FFF2-40B4-BE49-F238E27FC236}">
                  <a16:creationId xmlns:a16="http://schemas.microsoft.com/office/drawing/2014/main" id="{E6CF1B9F-E090-4BA6-AEF4-143584608752}"/>
                </a:ext>
              </a:extLst>
            </p:cNvPr>
            <p:cNvPicPr>
              <a:picLocks noChangeAspect="1"/>
            </p:cNvPicPr>
            <p:nvPr/>
          </p:nvPicPr>
          <p:blipFill>
            <a:blip r:embed="rId7" cstate="print">
              <a:clrChange>
                <a:clrFrom>
                  <a:srgbClr val="FEFCFF"/>
                </a:clrFrom>
                <a:clrTo>
                  <a:srgbClr val="FEFCFF">
                    <a:alpha val="0"/>
                  </a:srgbClr>
                </a:clrTo>
              </a:clrChange>
            </a:blip>
            <a:srcRect l="6565" t="27487" r="1511" b="22009"/>
            <a:stretch>
              <a:fillRect/>
            </a:stretch>
          </p:blipFill>
          <p:spPr>
            <a:xfrm>
              <a:off x="3297558" y="6239392"/>
              <a:ext cx="1743951" cy="458238"/>
            </a:xfrm>
            <a:prstGeom prst="rect">
              <a:avLst/>
            </a:prstGeom>
            <a:ln w="12700">
              <a:miter lim="400000"/>
            </a:ln>
          </p:spPr>
        </p:pic>
      </p:grpSp>
      <p:sp>
        <p:nvSpPr>
          <p:cNvPr id="11" name="Rectangle 10">
            <a:extLst>
              <a:ext uri="{FF2B5EF4-FFF2-40B4-BE49-F238E27FC236}">
                <a16:creationId xmlns:a16="http://schemas.microsoft.com/office/drawing/2014/main" id="{7ACA1354-B12A-4D2E-A89F-BDD57A6C24CD}"/>
              </a:ext>
            </a:extLst>
          </p:cNvPr>
          <p:cNvSpPr/>
          <p:nvPr/>
        </p:nvSpPr>
        <p:spPr>
          <a:xfrm>
            <a:off x="856066" y="1368623"/>
            <a:ext cx="5928805" cy="307777"/>
          </a:xfrm>
          <a:prstGeom prst="rect">
            <a:avLst/>
          </a:prstGeom>
        </p:spPr>
        <p:txBody>
          <a:bodyPr wrap="square">
            <a:spAutoFit/>
          </a:bodyPr>
          <a:lstStyle/>
          <a:p>
            <a:pPr algn="ctr"/>
            <a:r>
              <a:rPr lang="en-US" sz="1400" dirty="0">
                <a:latin typeface="Georgia" panose="02040502050405020303" pitchFamily="18" charset="0"/>
              </a:rPr>
              <a:t>Flexible Spending Account </a:t>
            </a:r>
          </a:p>
        </p:txBody>
      </p:sp>
      <p:grpSp>
        <p:nvGrpSpPr>
          <p:cNvPr id="5" name="Group 4">
            <a:extLst>
              <a:ext uri="{FF2B5EF4-FFF2-40B4-BE49-F238E27FC236}">
                <a16:creationId xmlns:a16="http://schemas.microsoft.com/office/drawing/2014/main" id="{99A459BA-06E7-4149-B34F-B70720784412}"/>
              </a:ext>
            </a:extLst>
          </p:cNvPr>
          <p:cNvGrpSpPr/>
          <p:nvPr/>
        </p:nvGrpSpPr>
        <p:grpSpPr>
          <a:xfrm>
            <a:off x="789181" y="7172112"/>
            <a:ext cx="6194034" cy="1569660"/>
            <a:chOff x="990600" y="7395299"/>
            <a:chExt cx="6194034" cy="1569660"/>
          </a:xfrm>
        </p:grpSpPr>
        <p:sp>
          <p:nvSpPr>
            <p:cNvPr id="12" name="Rectangle 11">
              <a:extLst>
                <a:ext uri="{FF2B5EF4-FFF2-40B4-BE49-F238E27FC236}">
                  <a16:creationId xmlns:a16="http://schemas.microsoft.com/office/drawing/2014/main" id="{94E2BB6D-0759-422F-B66B-0A80DCDBECB7}"/>
                </a:ext>
              </a:extLst>
            </p:cNvPr>
            <p:cNvSpPr/>
            <p:nvPr/>
          </p:nvSpPr>
          <p:spPr>
            <a:xfrm>
              <a:off x="990600" y="7395299"/>
              <a:ext cx="2513353" cy="1569660"/>
            </a:xfrm>
            <a:prstGeom prst="rect">
              <a:avLst/>
            </a:prstGeom>
          </p:spPr>
          <p:txBody>
            <a:bodyPr wrap="square">
              <a:spAutoFit/>
            </a:bodyPr>
            <a:lstStyle/>
            <a:p>
              <a:r>
                <a:rPr lang="en-US" sz="1200" b="1" u="sng" dirty="0">
                  <a:solidFill>
                    <a:srgbClr val="6F6A74"/>
                  </a:solidFill>
                </a:rPr>
                <a:t>Some Eligible Medical Expenses</a:t>
              </a:r>
            </a:p>
            <a:p>
              <a:pPr marL="171450" indent="-171450">
                <a:buFont typeface="Arial" panose="020B0604020202020204" pitchFamily="34" charset="0"/>
                <a:buChar char="•"/>
              </a:pPr>
              <a:r>
                <a:rPr lang="en-US" sz="1200" dirty="0">
                  <a:solidFill>
                    <a:srgbClr val="6F6A74"/>
                  </a:solidFill>
                </a:rPr>
                <a:t>Allergy Medicine</a:t>
              </a:r>
            </a:p>
            <a:p>
              <a:pPr marL="171450" indent="-171450">
                <a:buFont typeface="Arial" panose="020B0604020202020204" pitchFamily="34" charset="0"/>
                <a:buChar char="•"/>
              </a:pPr>
              <a:r>
                <a:rPr lang="en-US" sz="1200" dirty="0">
                  <a:solidFill>
                    <a:srgbClr val="6F6A74"/>
                  </a:solidFill>
                </a:rPr>
                <a:t>Birth-control pills</a:t>
              </a:r>
            </a:p>
            <a:p>
              <a:pPr marL="171450" indent="-171450">
                <a:buFont typeface="Arial" panose="020B0604020202020204" pitchFamily="34" charset="0"/>
                <a:buChar char="•"/>
              </a:pPr>
              <a:r>
                <a:rPr lang="en-US" sz="1200" dirty="0">
                  <a:solidFill>
                    <a:srgbClr val="6F6A74"/>
                  </a:solidFill>
                </a:rPr>
                <a:t>Chiropractors</a:t>
              </a:r>
            </a:p>
            <a:p>
              <a:pPr marL="171450" indent="-171450">
                <a:buFont typeface="Arial" panose="020B0604020202020204" pitchFamily="34" charset="0"/>
                <a:buChar char="•"/>
              </a:pPr>
              <a:r>
                <a:rPr lang="en-US" sz="1200" dirty="0">
                  <a:solidFill>
                    <a:srgbClr val="6F6A74"/>
                  </a:solidFill>
                </a:rPr>
                <a:t>Ambulance</a:t>
              </a:r>
            </a:p>
            <a:p>
              <a:pPr marL="171450" indent="-171450">
                <a:buFont typeface="Arial" panose="020B0604020202020204" pitchFamily="34" charset="0"/>
                <a:buChar char="•"/>
              </a:pPr>
              <a:r>
                <a:rPr lang="en-US" sz="1200" dirty="0">
                  <a:solidFill>
                    <a:srgbClr val="6F6A74"/>
                  </a:solidFill>
                </a:rPr>
                <a:t>Midwife</a:t>
              </a:r>
            </a:p>
            <a:p>
              <a:pPr marL="171450" indent="-171450">
                <a:buFont typeface="Arial" panose="020B0604020202020204" pitchFamily="34" charset="0"/>
                <a:buChar char="•"/>
              </a:pPr>
              <a:r>
                <a:rPr lang="en-US" sz="1200" dirty="0">
                  <a:solidFill>
                    <a:srgbClr val="6F6A74"/>
                  </a:solidFill>
                </a:rPr>
                <a:t>Reading Glasses</a:t>
              </a:r>
            </a:p>
            <a:p>
              <a:pPr marL="171450" indent="-171450">
                <a:buFont typeface="Arial" panose="020B0604020202020204" pitchFamily="34" charset="0"/>
                <a:buChar char="•"/>
              </a:pPr>
              <a:r>
                <a:rPr lang="en-US" sz="1200" dirty="0">
                  <a:solidFill>
                    <a:srgbClr val="6F6A74"/>
                  </a:solidFill>
                </a:rPr>
                <a:t>Telemedicine</a:t>
              </a:r>
              <a:endParaRPr lang="en-US" sz="1200" dirty="0"/>
            </a:p>
          </p:txBody>
        </p:sp>
        <p:sp>
          <p:nvSpPr>
            <p:cNvPr id="13" name="Rectangle 12">
              <a:extLst>
                <a:ext uri="{FF2B5EF4-FFF2-40B4-BE49-F238E27FC236}">
                  <a16:creationId xmlns:a16="http://schemas.microsoft.com/office/drawing/2014/main" id="{82F6F007-8C89-4850-AF1A-3DAF61C986E7}"/>
                </a:ext>
              </a:extLst>
            </p:cNvPr>
            <p:cNvSpPr/>
            <p:nvPr/>
          </p:nvSpPr>
          <p:spPr>
            <a:xfrm>
              <a:off x="4692446" y="7395299"/>
              <a:ext cx="2492188" cy="1569660"/>
            </a:xfrm>
            <a:prstGeom prst="rect">
              <a:avLst/>
            </a:prstGeom>
          </p:spPr>
          <p:txBody>
            <a:bodyPr wrap="square">
              <a:spAutoFit/>
            </a:bodyPr>
            <a:lstStyle/>
            <a:p>
              <a:r>
                <a:rPr lang="en-US" sz="1200" b="1" u="sng" dirty="0">
                  <a:solidFill>
                    <a:srgbClr val="6F6A74"/>
                  </a:solidFill>
                </a:rPr>
                <a:t>Some Ineligible Medical Expenses</a:t>
              </a:r>
            </a:p>
            <a:p>
              <a:pPr marL="171450" indent="-171450">
                <a:buFont typeface="Arial" panose="020B0604020202020204" pitchFamily="34" charset="0"/>
                <a:buChar char="•"/>
              </a:pPr>
              <a:r>
                <a:rPr lang="en-US" sz="1200" dirty="0">
                  <a:solidFill>
                    <a:srgbClr val="6F6A74"/>
                  </a:solidFill>
                </a:rPr>
                <a:t>Concierge services	</a:t>
              </a:r>
            </a:p>
            <a:p>
              <a:pPr marL="171450" indent="-171450">
                <a:buFont typeface="Arial" panose="020B0604020202020204" pitchFamily="34" charset="0"/>
                <a:buChar char="•"/>
              </a:pPr>
              <a:r>
                <a:rPr lang="en-US" sz="1200" dirty="0">
                  <a:solidFill>
                    <a:srgbClr val="6F6A74"/>
                  </a:solidFill>
                </a:rPr>
                <a:t>Diaper service	</a:t>
              </a:r>
            </a:p>
            <a:p>
              <a:pPr marL="171450" indent="-171450">
                <a:buFont typeface="Arial" panose="020B0604020202020204" pitchFamily="34" charset="0"/>
                <a:buChar char="•"/>
              </a:pPr>
              <a:r>
                <a:rPr lang="en-US" sz="1200" dirty="0">
                  <a:solidFill>
                    <a:srgbClr val="6F6A74"/>
                  </a:solidFill>
                </a:rPr>
                <a:t>Funeral expenses</a:t>
              </a:r>
            </a:p>
            <a:p>
              <a:pPr marL="171450" indent="-171450">
                <a:buFont typeface="Arial" panose="020B0604020202020204" pitchFamily="34" charset="0"/>
                <a:buChar char="•"/>
              </a:pPr>
              <a:r>
                <a:rPr lang="en-US" sz="1200" dirty="0">
                  <a:solidFill>
                    <a:srgbClr val="6F6A74"/>
                  </a:solidFill>
                </a:rPr>
                <a:t>Health club dues	</a:t>
              </a:r>
            </a:p>
            <a:p>
              <a:pPr marL="171450" indent="-171450">
                <a:buFont typeface="Arial" panose="020B0604020202020204" pitchFamily="34" charset="0"/>
                <a:buChar char="•"/>
              </a:pPr>
              <a:r>
                <a:rPr lang="en-US" sz="1200" dirty="0">
                  <a:solidFill>
                    <a:srgbClr val="6F6A74"/>
                  </a:solidFill>
                </a:rPr>
                <a:t>Teeth whitening products</a:t>
              </a:r>
            </a:p>
            <a:p>
              <a:pPr marL="171450" indent="-171450">
                <a:buFont typeface="Arial" panose="020B0604020202020204" pitchFamily="34" charset="0"/>
                <a:buChar char="•"/>
              </a:pPr>
              <a:r>
                <a:rPr lang="en-US" sz="1200" dirty="0">
                  <a:solidFill>
                    <a:srgbClr val="6F6A74"/>
                  </a:solidFill>
                </a:rPr>
                <a:t>Elective cosmetic surgery</a:t>
              </a:r>
            </a:p>
            <a:p>
              <a:pPr marL="171450" indent="-171450">
                <a:buFont typeface="Arial" panose="020B0604020202020204" pitchFamily="34" charset="0"/>
                <a:buChar char="•"/>
              </a:pPr>
              <a:r>
                <a:rPr lang="en-US" sz="1200" dirty="0">
                  <a:solidFill>
                    <a:srgbClr val="6F6A74"/>
                  </a:solidFill>
                </a:rPr>
                <a:t>Drugs from other countries</a:t>
              </a:r>
            </a:p>
          </p:txBody>
        </p:sp>
      </p:grpSp>
    </p:spTree>
    <p:extLst>
      <p:ext uri="{BB962C8B-B14F-4D97-AF65-F5344CB8AC3E}">
        <p14:creationId xmlns:p14="http://schemas.microsoft.com/office/powerpoint/2010/main" val="385338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4021B-BAE2-4231-9CDE-5D53F238E891}"/>
              </a:ext>
            </a:extLst>
          </p:cNvPr>
          <p:cNvSpPr/>
          <p:nvPr/>
        </p:nvSpPr>
        <p:spPr>
          <a:xfrm>
            <a:off x="1238250" y="1554038"/>
            <a:ext cx="52959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spc="300" dirty="0">
                <a:latin typeface="+mj-lt"/>
                <a:cs typeface="Helvetica" panose="020B0604020202020204" pitchFamily="34" charset="0"/>
              </a:rPr>
              <a:t>HEALTH SAVINGS ACCOUNT</a:t>
            </a:r>
          </a:p>
        </p:txBody>
      </p:sp>
      <p:graphicFrame>
        <p:nvGraphicFramePr>
          <p:cNvPr id="3" name="Table 7">
            <a:extLst>
              <a:ext uri="{FF2B5EF4-FFF2-40B4-BE49-F238E27FC236}">
                <a16:creationId xmlns:a16="http://schemas.microsoft.com/office/drawing/2014/main" id="{55E79307-FEA0-498D-9F0D-1EF063A49CA0}"/>
              </a:ext>
            </a:extLst>
          </p:cNvPr>
          <p:cNvGraphicFramePr/>
          <p:nvPr>
            <p:extLst>
              <p:ext uri="{D42A27DB-BD31-4B8C-83A1-F6EECF244321}">
                <p14:modId xmlns:p14="http://schemas.microsoft.com/office/powerpoint/2010/main" val="3843676663"/>
              </p:ext>
            </p:extLst>
          </p:nvPr>
        </p:nvGraphicFramePr>
        <p:xfrm>
          <a:off x="3619500" y="2133600"/>
          <a:ext cx="3886200" cy="5715000"/>
        </p:xfrm>
        <a:graphic>
          <a:graphicData uri="http://schemas.openxmlformats.org/drawingml/2006/table">
            <a:tbl>
              <a:tblPr firstRow="1" bandRow="1"/>
              <a:tblGrid>
                <a:gridCol w="1943100">
                  <a:extLst>
                    <a:ext uri="{9D8B030D-6E8A-4147-A177-3AD203B41FA5}">
                      <a16:colId xmlns:a16="http://schemas.microsoft.com/office/drawing/2014/main" val="1510949188"/>
                    </a:ext>
                  </a:extLst>
                </a:gridCol>
                <a:gridCol w="1943100">
                  <a:extLst>
                    <a:ext uri="{9D8B030D-6E8A-4147-A177-3AD203B41FA5}">
                      <a16:colId xmlns:a16="http://schemas.microsoft.com/office/drawing/2014/main" val="20001"/>
                    </a:ext>
                  </a:extLst>
                </a:gridCol>
              </a:tblGrid>
              <a:tr h="426720">
                <a:tc>
                  <a:txBody>
                    <a:bodyPr/>
                    <a:lstStyle/>
                    <a:p>
                      <a:pPr algn="ctr">
                        <a:defRPr sz="1400">
                          <a:latin typeface="Garamond"/>
                          <a:ea typeface="Garamond"/>
                          <a:cs typeface="Garamond"/>
                          <a:sym typeface="Garamond"/>
                        </a:defRPr>
                      </a:pPr>
                      <a:r>
                        <a:rPr lang="en-US" sz="1100" b="1" kern="1200" dirty="0">
                          <a:solidFill>
                            <a:schemeClr val="tx1"/>
                          </a:solidFill>
                          <a:latin typeface="Times" panose="02020603050405020304" pitchFamily="18" charset="0"/>
                          <a:ea typeface="+mn-ea"/>
                          <a:cs typeface="Times" panose="02020603050405020304" pitchFamily="18" charset="0"/>
                        </a:rPr>
                        <a:t>Account Details</a:t>
                      </a:r>
                      <a:endParaRPr sz="1100" b="1" kern="1200" dirty="0">
                        <a:solidFill>
                          <a:schemeClr val="tx1"/>
                        </a:solidFill>
                        <a:latin typeface="Times" panose="02020603050405020304" pitchFamily="18" charset="0"/>
                        <a:ea typeface="+mn-ea"/>
                        <a:cs typeface="Times" panose="02020603050405020304"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b="0">
                          <a:solidFill>
                            <a:srgbClr val="000000"/>
                          </a:solidFill>
                        </a:defRPr>
                      </a:pPr>
                      <a:r>
                        <a:rPr lang="en-US" sz="1100" b="1" kern="1200" dirty="0">
                          <a:solidFill>
                            <a:schemeClr val="tx1"/>
                          </a:solidFill>
                          <a:latin typeface="Times" panose="02020603050405020304" pitchFamily="18" charset="0"/>
                          <a:ea typeface="+mn-ea"/>
                          <a:cs typeface="Times" panose="02020603050405020304" pitchFamily="18" charset="0"/>
                          <a:sym typeface="Garamond"/>
                        </a:rPr>
                        <a:t>HSA Plan</a:t>
                      </a:r>
                      <a:endParaRPr sz="1100" b="1" kern="1200" dirty="0">
                        <a:solidFill>
                          <a:schemeClr val="tx1"/>
                        </a:solidFill>
                        <a:latin typeface="Times" panose="02020603050405020304" pitchFamily="18" charset="0"/>
                        <a:ea typeface="+mn-ea"/>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Account Name </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Health Savings Account</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Availability</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Health Equity</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Expenses Allowed</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All eligible Medical, Dental &amp; Vision (IRS Code Section 213)</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Employee Contribution</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Yes</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6720">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2023</a:t>
                      </a:r>
                      <a:r>
                        <a:rPr sz="1100" dirty="0">
                          <a:solidFill>
                            <a:schemeClr val="tx1"/>
                          </a:solidFill>
                          <a:latin typeface="Times" panose="02020603050405020304" pitchFamily="18" charset="0"/>
                          <a:ea typeface="Garamond"/>
                          <a:cs typeface="Times" panose="02020603050405020304" pitchFamily="18" charset="0"/>
                          <a:sym typeface="Garamond"/>
                        </a:rPr>
                        <a:t> Funding Annual Maximum</a:t>
                      </a:r>
                      <a:r>
                        <a:rPr lang="en-US" sz="1100" dirty="0">
                          <a:solidFill>
                            <a:schemeClr val="tx1"/>
                          </a:solidFill>
                          <a:latin typeface="Times" panose="02020603050405020304" pitchFamily="18" charset="0"/>
                          <a:ea typeface="Garamond"/>
                          <a:cs typeface="Times" panose="02020603050405020304" pitchFamily="18" charset="0"/>
                          <a:sym typeface="Garamond"/>
                        </a:rPr>
                        <a:t> – Includes Employer Contributions</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$3</a:t>
                      </a:r>
                      <a:r>
                        <a:rPr lang="en-US" sz="1100" dirty="0">
                          <a:solidFill>
                            <a:schemeClr val="tx1"/>
                          </a:solidFill>
                          <a:latin typeface="Times" panose="02020603050405020304" pitchFamily="18" charset="0"/>
                          <a:ea typeface="Garamond"/>
                          <a:cs typeface="Times" panose="02020603050405020304" pitchFamily="18" charset="0"/>
                          <a:sym typeface="Garamond"/>
                        </a:rPr>
                        <a:t>,85</a:t>
                      </a:r>
                      <a:r>
                        <a:rPr sz="1100" dirty="0">
                          <a:solidFill>
                            <a:schemeClr val="tx1"/>
                          </a:solidFill>
                          <a:latin typeface="Times" panose="02020603050405020304" pitchFamily="18" charset="0"/>
                          <a:ea typeface="Garamond"/>
                          <a:cs typeface="Times" panose="02020603050405020304" pitchFamily="18" charset="0"/>
                          <a:sym typeface="Garamond"/>
                        </a:rPr>
                        <a:t>0 Employee Only
$</a:t>
                      </a:r>
                      <a:r>
                        <a:rPr lang="en-US" sz="1100" dirty="0">
                          <a:solidFill>
                            <a:schemeClr val="tx1"/>
                          </a:solidFill>
                          <a:latin typeface="Times" panose="02020603050405020304" pitchFamily="18" charset="0"/>
                          <a:ea typeface="Garamond"/>
                          <a:cs typeface="Times" panose="02020603050405020304" pitchFamily="18" charset="0"/>
                          <a:sym typeface="Garamond"/>
                        </a:rPr>
                        <a:t>7,75</a:t>
                      </a:r>
                      <a:r>
                        <a:rPr sz="1100" dirty="0">
                          <a:solidFill>
                            <a:schemeClr val="tx1"/>
                          </a:solidFill>
                          <a:latin typeface="Times" panose="02020603050405020304" pitchFamily="18" charset="0"/>
                          <a:ea typeface="Garamond"/>
                          <a:cs typeface="Times" panose="02020603050405020304" pitchFamily="18" charset="0"/>
                          <a:sym typeface="Garamond"/>
                        </a:rPr>
                        <a:t>0</a:t>
                      </a:r>
                      <a:r>
                        <a:rPr lang="en-US" sz="1100" dirty="0">
                          <a:solidFill>
                            <a:schemeClr val="tx1"/>
                          </a:solidFill>
                          <a:latin typeface="Times" panose="02020603050405020304" pitchFamily="18" charset="0"/>
                          <a:ea typeface="Garamond"/>
                          <a:cs typeface="Times" panose="02020603050405020304" pitchFamily="18" charset="0"/>
                          <a:sym typeface="Garamond"/>
                        </a:rPr>
                        <a:t> </a:t>
                      </a:r>
                      <a:r>
                        <a:rPr sz="1100" dirty="0">
                          <a:solidFill>
                            <a:schemeClr val="tx1"/>
                          </a:solidFill>
                          <a:latin typeface="Times" panose="02020603050405020304" pitchFamily="18" charset="0"/>
                          <a:ea typeface="Garamond"/>
                          <a:cs typeface="Times" panose="02020603050405020304" pitchFamily="18" charset="0"/>
                          <a:sym typeface="Garamond"/>
                        </a:rPr>
                        <a:t>Family</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26720">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2023</a:t>
                      </a:r>
                      <a:r>
                        <a:rPr sz="1100" dirty="0">
                          <a:solidFill>
                            <a:schemeClr val="tx1"/>
                          </a:solidFill>
                          <a:latin typeface="Times" panose="02020603050405020304" pitchFamily="18" charset="0"/>
                          <a:ea typeface="Garamond"/>
                          <a:cs typeface="Times" panose="02020603050405020304" pitchFamily="18" charset="0"/>
                          <a:sym typeface="Garamond"/>
                        </a:rPr>
                        <a:t> Catchup Provisions</a:t>
                      </a:r>
                      <a:endParaRPr lang="en-US" sz="1100" dirty="0">
                        <a:solidFill>
                          <a:schemeClr val="tx1"/>
                        </a:solidFill>
                        <a:latin typeface="Times" panose="02020603050405020304" pitchFamily="18" charset="0"/>
                        <a:ea typeface="Garamond"/>
                        <a:cs typeface="Times" panose="02020603050405020304" pitchFamily="18" charset="0"/>
                        <a:sym typeface="Garamond"/>
                      </a:endParaRPr>
                    </a:p>
                    <a:p>
                      <a:pPr algn="ctr"/>
                      <a:r>
                        <a:rPr lang="en-US" sz="1100" dirty="0">
                          <a:solidFill>
                            <a:schemeClr val="tx1"/>
                          </a:solidFill>
                          <a:latin typeface="Times" panose="02020603050405020304" pitchFamily="18" charset="0"/>
                          <a:ea typeface="Garamond"/>
                          <a:cs typeface="Times" panose="02020603050405020304" pitchFamily="18" charset="0"/>
                          <a:sym typeface="Garamond"/>
                        </a:rPr>
                        <a:t>Age 55 and older</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$1,000</a:t>
                      </a:r>
                      <a:r>
                        <a:rPr lang="en-US" sz="1100" dirty="0">
                          <a:solidFill>
                            <a:schemeClr val="tx1"/>
                          </a:solidFill>
                          <a:latin typeface="Times" panose="02020603050405020304" pitchFamily="18" charset="0"/>
                          <a:ea typeface="Garamond"/>
                          <a:cs typeface="Times" panose="02020603050405020304" pitchFamily="18" charset="0"/>
                          <a:sym typeface="Garamond"/>
                        </a:rPr>
                        <a:t> extra</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Pre-tax dollars</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Yes</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Fund Ownership</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Employee</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Debit Card</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Yes</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26720">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Ability to invest funds</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sz="1100" dirty="0">
                          <a:solidFill>
                            <a:schemeClr val="tx1"/>
                          </a:solidFill>
                          <a:latin typeface="Times" panose="02020603050405020304" pitchFamily="18" charset="0"/>
                          <a:ea typeface="Garamond"/>
                          <a:cs typeface="Times" panose="02020603050405020304" pitchFamily="18" charset="0"/>
                          <a:sym typeface="Garamond"/>
                        </a:rPr>
                        <a:t>Yes</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26720">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Medical </a:t>
                      </a:r>
                      <a:r>
                        <a:rPr sz="1100" dirty="0">
                          <a:solidFill>
                            <a:schemeClr val="tx1"/>
                          </a:solidFill>
                          <a:latin typeface="Times" panose="02020603050405020304" pitchFamily="18" charset="0"/>
                          <a:ea typeface="Garamond"/>
                          <a:cs typeface="Times" panose="02020603050405020304" pitchFamily="18" charset="0"/>
                          <a:sym typeface="Garamond"/>
                        </a:rPr>
                        <a:t>Carrier</a:t>
                      </a: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Cigna</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26720">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HSA Administrator</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bg1"/>
                    </a:solidFill>
                  </a:tcPr>
                </a:tc>
                <a:tc>
                  <a:txBody>
                    <a:bodyPr/>
                    <a:lstStyle/>
                    <a:p>
                      <a:pPr algn="ctr"/>
                      <a:r>
                        <a:rPr lang="en-US" sz="1100" dirty="0">
                          <a:solidFill>
                            <a:schemeClr val="tx1"/>
                          </a:solidFill>
                          <a:latin typeface="Times" panose="02020603050405020304" pitchFamily="18" charset="0"/>
                          <a:ea typeface="Garamond"/>
                          <a:cs typeface="Times" panose="02020603050405020304" pitchFamily="18" charset="0"/>
                          <a:sym typeface="Garamond"/>
                        </a:rPr>
                        <a:t>Health Equity</a:t>
                      </a:r>
                      <a:endParaRPr sz="1100" dirty="0">
                        <a:solidFill>
                          <a:schemeClr val="tx1"/>
                        </a:solidFill>
                        <a:latin typeface="Times" panose="02020603050405020304" pitchFamily="18" charset="0"/>
                        <a:ea typeface="Garamond"/>
                        <a:cs typeface="Times" panose="02020603050405020304" pitchFamily="18" charset="0"/>
                        <a:sym typeface="Garamond"/>
                      </a:endParaRPr>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bg1"/>
                    </a:solidFill>
                  </a:tcPr>
                </a:tc>
                <a:extLst>
                  <a:ext uri="{0D108BD9-81ED-4DB2-BD59-A6C34878D82A}">
                    <a16:rowId xmlns:a16="http://schemas.microsoft.com/office/drawing/2014/main" val="3088468921"/>
                  </a:ext>
                </a:extLst>
              </a:tr>
            </a:tbl>
          </a:graphicData>
        </a:graphic>
      </p:graphicFrame>
      <p:sp>
        <p:nvSpPr>
          <p:cNvPr id="4" name="Rectangle 3">
            <a:extLst>
              <a:ext uri="{FF2B5EF4-FFF2-40B4-BE49-F238E27FC236}">
                <a16:creationId xmlns:a16="http://schemas.microsoft.com/office/drawing/2014/main" id="{9278F6CC-6F61-4E7B-AE04-C2B552A8E486}"/>
              </a:ext>
            </a:extLst>
          </p:cNvPr>
          <p:cNvSpPr/>
          <p:nvPr/>
        </p:nvSpPr>
        <p:spPr>
          <a:xfrm>
            <a:off x="419100" y="2133600"/>
            <a:ext cx="2819400" cy="2603470"/>
          </a:xfrm>
          <a:prstGeom prst="rect">
            <a:avLst/>
          </a:prstGeom>
        </p:spPr>
        <p:txBody>
          <a:bodyPr wrap="square">
            <a:spAutoFit/>
          </a:bodyPr>
          <a:lstStyle/>
          <a:p>
            <a:pPr>
              <a:lnSpc>
                <a:spcPct val="150000"/>
              </a:lnSpc>
            </a:pPr>
            <a:r>
              <a:rPr lang="en-US" sz="1000" b="1" dirty="0">
                <a:latin typeface="+mn-lt"/>
                <a:cs typeface="Helvetica" panose="020B0604020202020204" pitchFamily="34" charset="0"/>
              </a:rPr>
              <a:t>Health Savings Account (HSA) </a:t>
            </a:r>
          </a:p>
          <a:p>
            <a:pPr>
              <a:lnSpc>
                <a:spcPct val="150000"/>
              </a:lnSpc>
            </a:pPr>
            <a:r>
              <a:rPr lang="en-US" sz="1000" dirty="0">
                <a:latin typeface="+mn-lt"/>
                <a:cs typeface="Helvetica" panose="020B0604020202020204" pitchFamily="34" charset="0"/>
              </a:rPr>
              <a:t>This account is provided to you when you enroll in the </a:t>
            </a:r>
            <a:r>
              <a:rPr lang="en-US" sz="1000" b="1" i="1" dirty="0">
                <a:latin typeface="+mn-lt"/>
                <a:cs typeface="Helvetica" panose="020B0604020202020204" pitchFamily="34" charset="0"/>
              </a:rPr>
              <a:t>Cigna HSA Qualified 6300 Plan. </a:t>
            </a:r>
            <a:r>
              <a:rPr lang="en-US" sz="1000" dirty="0">
                <a:latin typeface="+mn-lt"/>
                <a:cs typeface="Helvetica" panose="020B0604020202020204" pitchFamily="34" charset="0"/>
              </a:rPr>
              <a:t>A Health Savings Account (HSA), administered by Health Equity, is a tax-advantaged medical savings account available to taxpayers in the United States who are enrolled in a high-deductible health plan (HDHP). HSA’s are owned by the employee. You may make additional tax-free contributions to this account. </a:t>
            </a:r>
          </a:p>
        </p:txBody>
      </p:sp>
      <p:sp>
        <p:nvSpPr>
          <p:cNvPr id="5" name="Rectangle 4">
            <a:extLst>
              <a:ext uri="{FF2B5EF4-FFF2-40B4-BE49-F238E27FC236}">
                <a16:creationId xmlns:a16="http://schemas.microsoft.com/office/drawing/2014/main" id="{6FB4B050-92E4-4914-9F71-894E492FAFCD}"/>
              </a:ext>
            </a:extLst>
          </p:cNvPr>
          <p:cNvSpPr/>
          <p:nvPr/>
        </p:nvSpPr>
        <p:spPr>
          <a:xfrm>
            <a:off x="381000" y="5008855"/>
            <a:ext cx="2895600" cy="2631490"/>
          </a:xfrm>
          <a:prstGeom prst="rect">
            <a:avLst/>
          </a:prstGeom>
        </p:spPr>
        <p:txBody>
          <a:bodyPr wrap="square">
            <a:spAutoFit/>
          </a:bodyPr>
          <a:lstStyle/>
          <a:p>
            <a:pPr marL="0" marR="0">
              <a:lnSpc>
                <a:spcPct val="150000"/>
              </a:lnSpc>
              <a:spcBef>
                <a:spcPts val="0"/>
              </a:spcBef>
              <a:spcAft>
                <a:spcPts val="0"/>
              </a:spcAft>
            </a:pPr>
            <a:r>
              <a:rPr lang="en-US" sz="1000" b="1" dirty="0">
                <a:latin typeface="+mn-lt"/>
                <a:ea typeface="Times New Roman" panose="02020603050405020304" pitchFamily="18" charset="0"/>
                <a:cs typeface="Arial" panose="020B0604020202020204" pitchFamily="34" charset="0"/>
              </a:rPr>
              <a:t>What are the steps in an HSA?</a:t>
            </a:r>
            <a:endParaRPr lang="en-US" sz="1000" dirty="0">
              <a:latin typeface="+mn-lt"/>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000" dirty="0">
                <a:latin typeface="+mn-lt"/>
                <a:ea typeface="Calibri" panose="020F0502020204030204" pitchFamily="34" charset="0"/>
              </a:rPr>
              <a:t>Employee funds the employee’s HSA account.</a:t>
            </a:r>
          </a:p>
          <a:p>
            <a:pPr marL="342900" marR="0" lvl="0" indent="-342900">
              <a:lnSpc>
                <a:spcPct val="150000"/>
              </a:lnSpc>
              <a:spcBef>
                <a:spcPts val="0"/>
              </a:spcBef>
              <a:spcAft>
                <a:spcPts val="0"/>
              </a:spcAft>
              <a:buFont typeface="+mj-lt"/>
              <a:buAutoNum type="arabicPeriod"/>
            </a:pPr>
            <a:r>
              <a:rPr lang="en-US" sz="1000" dirty="0">
                <a:latin typeface="+mn-lt"/>
                <a:ea typeface="Calibri" panose="020F0502020204030204" pitchFamily="34" charset="0"/>
              </a:rPr>
              <a:t>Employee seeks medical services.</a:t>
            </a:r>
          </a:p>
          <a:p>
            <a:pPr marL="342900" marR="0" lvl="0" indent="-342900">
              <a:lnSpc>
                <a:spcPct val="150000"/>
              </a:lnSpc>
              <a:spcBef>
                <a:spcPts val="0"/>
              </a:spcBef>
              <a:spcAft>
                <a:spcPts val="0"/>
              </a:spcAft>
              <a:buFont typeface="+mj-lt"/>
              <a:buAutoNum type="arabicPeriod"/>
            </a:pPr>
            <a:r>
              <a:rPr lang="en-US" sz="1000" dirty="0">
                <a:latin typeface="+mn-lt"/>
                <a:ea typeface="Calibri" panose="020F0502020204030204" pitchFamily="34" charset="0"/>
              </a:rPr>
              <a:t>Medical services are paid by HDHP, subject to deductible and coinsurance.</a:t>
            </a:r>
          </a:p>
          <a:p>
            <a:pPr marL="342900" marR="0" lvl="0" indent="-342900">
              <a:lnSpc>
                <a:spcPct val="150000"/>
              </a:lnSpc>
              <a:spcBef>
                <a:spcPts val="0"/>
              </a:spcBef>
              <a:spcAft>
                <a:spcPts val="0"/>
              </a:spcAft>
              <a:buFont typeface="+mj-lt"/>
              <a:buAutoNum type="arabicPeriod"/>
            </a:pPr>
            <a:r>
              <a:rPr lang="en-US" sz="1000" dirty="0">
                <a:latin typeface="+mn-lt"/>
                <a:ea typeface="Calibri" panose="020F0502020204030204" pitchFamily="34" charset="0"/>
              </a:rPr>
              <a:t>Employee may seek reimbursement from HSA account for amounts paid toward deductible and coinsurance.</a:t>
            </a:r>
          </a:p>
          <a:p>
            <a:pPr marL="342900" marR="0" lvl="0" indent="-342900">
              <a:lnSpc>
                <a:spcPct val="150000"/>
              </a:lnSpc>
              <a:spcBef>
                <a:spcPts val="0"/>
              </a:spcBef>
              <a:spcAft>
                <a:spcPts val="0"/>
              </a:spcAft>
              <a:buFont typeface="+mj-lt"/>
              <a:buAutoNum type="arabicPeriod"/>
            </a:pPr>
            <a:r>
              <a:rPr lang="en-US" sz="1000" dirty="0">
                <a:latin typeface="+mn-lt"/>
                <a:ea typeface="Calibri" panose="020F0502020204030204" pitchFamily="34" charset="0"/>
              </a:rPr>
              <a:t>Deductible and out-of-pocket maximum fulfilled.</a:t>
            </a:r>
          </a:p>
        </p:txBody>
      </p:sp>
      <p:sp>
        <p:nvSpPr>
          <p:cNvPr id="6" name="Rectangle 5">
            <a:extLst>
              <a:ext uri="{FF2B5EF4-FFF2-40B4-BE49-F238E27FC236}">
                <a16:creationId xmlns:a16="http://schemas.microsoft.com/office/drawing/2014/main" id="{2C22596D-34C9-4C7E-B5FB-69757EFB4F0A}"/>
              </a:ext>
            </a:extLst>
          </p:cNvPr>
          <p:cNvSpPr/>
          <p:nvPr/>
        </p:nvSpPr>
        <p:spPr>
          <a:xfrm>
            <a:off x="381000" y="8033938"/>
            <a:ext cx="7239000" cy="986873"/>
          </a:xfrm>
          <a:prstGeom prst="rect">
            <a:avLst/>
          </a:prstGeom>
        </p:spPr>
        <p:txBody>
          <a:bodyPr wrap="square">
            <a:spAutoFit/>
          </a:bodyPr>
          <a:lstStyle/>
          <a:p>
            <a:pPr>
              <a:lnSpc>
                <a:spcPct val="150000"/>
              </a:lnSpc>
            </a:pPr>
            <a:r>
              <a:rPr lang="en-US" sz="1000" b="1" dirty="0">
                <a:latin typeface="+mn-lt"/>
              </a:rPr>
              <a:t>When do I use my HSA?</a:t>
            </a:r>
          </a:p>
          <a:p>
            <a:pPr>
              <a:lnSpc>
                <a:spcPct val="150000"/>
              </a:lnSpc>
            </a:pPr>
            <a:r>
              <a:rPr lang="en-US" sz="1000" dirty="0">
                <a:latin typeface="+mn-lt"/>
              </a:rPr>
              <a:t>After visiting a physician, facility or pharmacy, your medical claim will be submitted to your HDHP for payment. Your HSA dollars can be used to pay your out-of-pocket expenses (deductibles and coinsurance) billed by the physician, facility or pharmacy, or you can choose to save your HSA dollars for a future medical expense</a:t>
            </a:r>
            <a:r>
              <a:rPr lang="en-US" sz="1000" dirty="0">
                <a:solidFill>
                  <a:schemeClr val="bg1">
                    <a:lumMod val="50000"/>
                  </a:schemeClr>
                </a:solidFill>
                <a:latin typeface="+mn-lt"/>
              </a:rPr>
              <a:t>.</a:t>
            </a:r>
          </a:p>
        </p:txBody>
      </p:sp>
      <p:sp>
        <p:nvSpPr>
          <p:cNvPr id="7" name="Slide Number Placeholder 6">
            <a:extLst>
              <a:ext uri="{FF2B5EF4-FFF2-40B4-BE49-F238E27FC236}">
                <a16:creationId xmlns:a16="http://schemas.microsoft.com/office/drawing/2014/main" id="{37E27573-B297-4DE5-9D07-C70EE617F04A}"/>
              </a:ext>
            </a:extLst>
          </p:cNvPr>
          <p:cNvSpPr>
            <a:spLocks noGrp="1"/>
          </p:cNvSpPr>
          <p:nvPr>
            <p:ph type="sldNum" sz="quarter" idx="4"/>
          </p:nvPr>
        </p:nvSpPr>
        <p:spPr/>
        <p:txBody>
          <a:bodyPr/>
          <a:lstStyle/>
          <a:p>
            <a:fld id="{7025BBB7-FCCA-644C-9E05-4D420F9038CD}" type="slidenum">
              <a:rPr lang="en-US" smtClean="0"/>
              <a:pPr/>
              <a:t>7</a:t>
            </a:fld>
            <a:endParaRPr lang="en-US" dirty="0"/>
          </a:p>
        </p:txBody>
      </p:sp>
      <p:pic>
        <p:nvPicPr>
          <p:cNvPr id="10" name="Picture 9">
            <a:extLst>
              <a:ext uri="{FF2B5EF4-FFF2-40B4-BE49-F238E27FC236}">
                <a16:creationId xmlns:a16="http://schemas.microsoft.com/office/drawing/2014/main" id="{C48EC3E0-6FC8-4AD4-B3C0-3BAD660CDE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13641" y="474290"/>
            <a:ext cx="1382068" cy="722712"/>
          </a:xfrm>
          <a:prstGeom prst="rect">
            <a:avLst/>
          </a:prstGeom>
        </p:spPr>
      </p:pic>
    </p:spTree>
    <p:extLst>
      <p:ext uri="{BB962C8B-B14F-4D97-AF65-F5344CB8AC3E}">
        <p14:creationId xmlns:p14="http://schemas.microsoft.com/office/powerpoint/2010/main" val="87718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4">
            <a:extLst>
              <a:ext uri="{FF2B5EF4-FFF2-40B4-BE49-F238E27FC236}">
                <a16:creationId xmlns:a16="http://schemas.microsoft.com/office/drawing/2014/main" id="{3F20884C-24A9-4545-9C76-3BB76E3B8543}"/>
              </a:ext>
            </a:extLst>
          </p:cNvPr>
          <p:cNvSpPr txBox="1">
            <a:spLocks noChangeArrowheads="1"/>
          </p:cNvSpPr>
          <p:nvPr/>
        </p:nvSpPr>
        <p:spPr bwMode="auto">
          <a:xfrm>
            <a:off x="197665" y="1430964"/>
            <a:ext cx="73485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DENTAL</a:t>
            </a:r>
          </a:p>
        </p:txBody>
      </p:sp>
      <p:pic>
        <p:nvPicPr>
          <p:cNvPr id="10" name="Picture 9">
            <a:extLst>
              <a:ext uri="{FF2B5EF4-FFF2-40B4-BE49-F238E27FC236}">
                <a16:creationId xmlns:a16="http://schemas.microsoft.com/office/drawing/2014/main" id="{B3C66E92-5E3E-4842-B5D8-3EB5F3D69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33408"/>
            <a:ext cx="1221929" cy="895458"/>
          </a:xfrm>
          <a:prstGeom prst="rect">
            <a:avLst/>
          </a:prstGeom>
        </p:spPr>
      </p:pic>
      <p:sp>
        <p:nvSpPr>
          <p:cNvPr id="6" name="Slide Number Placeholder 5">
            <a:extLst>
              <a:ext uri="{FF2B5EF4-FFF2-40B4-BE49-F238E27FC236}">
                <a16:creationId xmlns:a16="http://schemas.microsoft.com/office/drawing/2014/main" id="{C4E4B4EC-FB63-4BDD-9F97-E94C372E1550}"/>
              </a:ext>
            </a:extLst>
          </p:cNvPr>
          <p:cNvSpPr>
            <a:spLocks noGrp="1"/>
          </p:cNvSpPr>
          <p:nvPr>
            <p:ph type="sldNum" sz="quarter" idx="4"/>
          </p:nvPr>
        </p:nvSpPr>
        <p:spPr>
          <a:xfrm>
            <a:off x="3014380" y="9448800"/>
            <a:ext cx="1747838" cy="534987"/>
          </a:xfrm>
        </p:spPr>
        <p:txBody>
          <a:bodyPr/>
          <a:lstStyle/>
          <a:p>
            <a:fld id="{7025BBB7-FCCA-644C-9E05-4D420F9038CD}" type="slidenum">
              <a:rPr lang="en-US" sz="2000" smtClean="0"/>
              <a:t>8</a:t>
            </a:fld>
            <a:endParaRPr lang="en-US" sz="2000" dirty="0"/>
          </a:p>
        </p:txBody>
      </p:sp>
      <p:graphicFrame>
        <p:nvGraphicFramePr>
          <p:cNvPr id="13" name="Table 12">
            <a:extLst>
              <a:ext uri="{FF2B5EF4-FFF2-40B4-BE49-F238E27FC236}">
                <a16:creationId xmlns:a16="http://schemas.microsoft.com/office/drawing/2014/main" id="{5AAD218A-D3DF-43E0-8A79-730A992A55C3}"/>
              </a:ext>
            </a:extLst>
          </p:cNvPr>
          <p:cNvGraphicFramePr>
            <a:graphicFrameLocks noGrp="1"/>
          </p:cNvGraphicFramePr>
          <p:nvPr>
            <p:extLst>
              <p:ext uri="{D42A27DB-BD31-4B8C-83A1-F6EECF244321}">
                <p14:modId xmlns:p14="http://schemas.microsoft.com/office/powerpoint/2010/main" val="2878327037"/>
              </p:ext>
            </p:extLst>
          </p:nvPr>
        </p:nvGraphicFramePr>
        <p:xfrm>
          <a:off x="502019" y="1942938"/>
          <a:ext cx="6768362" cy="7093081"/>
        </p:xfrm>
        <a:graphic>
          <a:graphicData uri="http://schemas.openxmlformats.org/drawingml/2006/table">
            <a:tbl>
              <a:tblPr firstRow="1" firstCol="1" bandRow="1"/>
              <a:tblGrid>
                <a:gridCol w="3765181">
                  <a:extLst>
                    <a:ext uri="{9D8B030D-6E8A-4147-A177-3AD203B41FA5}">
                      <a16:colId xmlns:a16="http://schemas.microsoft.com/office/drawing/2014/main" val="2356118565"/>
                    </a:ext>
                  </a:extLst>
                </a:gridCol>
                <a:gridCol w="533400">
                  <a:extLst>
                    <a:ext uri="{9D8B030D-6E8A-4147-A177-3AD203B41FA5}">
                      <a16:colId xmlns:a16="http://schemas.microsoft.com/office/drawing/2014/main" val="3217381836"/>
                    </a:ext>
                  </a:extLst>
                </a:gridCol>
                <a:gridCol w="2469781">
                  <a:extLst>
                    <a:ext uri="{9D8B030D-6E8A-4147-A177-3AD203B41FA5}">
                      <a16:colId xmlns:a16="http://schemas.microsoft.com/office/drawing/2014/main" val="756602240"/>
                    </a:ext>
                  </a:extLst>
                </a:gridCol>
              </a:tblGrid>
              <a:tr h="2308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cap="all" spc="150" dirty="0">
                          <a:solidFill>
                            <a:schemeClr val="lt1"/>
                          </a:solidFill>
                          <a:latin typeface="+mn-lt"/>
                          <a:ea typeface="+mn-ea"/>
                          <a:cs typeface="Times New Roman" panose="02020603050405020304" pitchFamily="18" charset="0"/>
                        </a:rPr>
                        <a:t>Benefit</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tc hMerge="1">
                  <a:txBody>
                    <a:bodyPr/>
                    <a:lstStyle/>
                    <a:p>
                      <a:r>
                        <a:rPr lang="en-US" sz="1050" b="0" i="0" kern="1200" cap="all" spc="150" dirty="0">
                          <a:solidFill>
                            <a:schemeClr val="lt1"/>
                          </a:solidFill>
                          <a:latin typeface="+mn-lt"/>
                          <a:ea typeface="+mn-ea"/>
                          <a:cs typeface="Times New Roman" panose="02020603050405020304" pitchFamily="18" charset="0"/>
                        </a:rPr>
                        <a:t>Employee Out of pocket</a:t>
                      </a:r>
                      <a:endParaRPr lang="en-US"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tc>
                  <a:txBody>
                    <a:bodyPr/>
                    <a:lstStyle/>
                    <a:p>
                      <a:pPr algn="ctr"/>
                      <a:r>
                        <a:rPr lang="en-US" sz="1050" b="0" i="0" kern="1200" cap="all" spc="150">
                          <a:solidFill>
                            <a:schemeClr val="lt1"/>
                          </a:solidFill>
                          <a:latin typeface="+mn-lt"/>
                          <a:ea typeface="+mn-ea"/>
                          <a:cs typeface="Times New Roman" panose="02020603050405020304" pitchFamily="18" charset="0"/>
                        </a:rPr>
                        <a:t>Employee Out of pocket</a:t>
                      </a:r>
                      <a:endParaRPr lang="en-US"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extLst>
                  <a:ext uri="{0D108BD9-81ED-4DB2-BD59-A6C34878D82A}">
                    <a16:rowId xmlns:a16="http://schemas.microsoft.com/office/drawing/2014/main" val="849191449"/>
                  </a:ext>
                </a:extLst>
              </a:tr>
              <a:tr h="378711">
                <a:tc gridSpan="2">
                  <a:txBody>
                    <a:bodyPr/>
                    <a:lstStyle/>
                    <a:p>
                      <a:pPr marL="0" marR="0" algn="l">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Office Visit Copay</a:t>
                      </a:r>
                      <a:endParaRPr lang="en-US" sz="1050" dirty="0">
                        <a:solidFill>
                          <a:schemeClr val="tx1"/>
                        </a:solidFill>
                        <a:effectLst/>
                        <a:latin typeface="+mn-lt"/>
                        <a:ea typeface="Calibri" panose="020F0502020204030204" pitchFamily="34" charset="0"/>
                        <a:cs typeface="Helvetica" panose="020B0604020202020204"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hMerge="1">
                  <a:txBody>
                    <a:bodyPr/>
                    <a:lstStyle/>
                    <a:p>
                      <a:r>
                        <a:rPr lang="en-US" sz="1050" dirty="0">
                          <a:solidFill>
                            <a:schemeClr val="tx1"/>
                          </a:solidFill>
                          <a:effectLst/>
                          <a:latin typeface="+mn-lt"/>
                          <a:ea typeface="Times New Roman" panose="02020603050405020304" pitchFamily="18" charset="0"/>
                          <a:cs typeface="Helvetica" panose="020B0604020202020204" pitchFamily="34" charset="0"/>
                        </a:rPr>
                        <a:t>$0</a:t>
                      </a:r>
                      <a:endParaRPr lang="en-US"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algn="ctr"/>
                      <a:r>
                        <a:rPr lang="en-US" sz="1050" b="1" dirty="0">
                          <a:solidFill>
                            <a:schemeClr val="tx1"/>
                          </a:solidFill>
                          <a:effectLst/>
                          <a:latin typeface="+mn-lt"/>
                          <a:cs typeface="Helvetica" panose="020B0604020202020204" pitchFamily="34" charset="0"/>
                        </a:rPr>
                        <a:t>None</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67780859"/>
                  </a:ext>
                </a:extLst>
              </a:tr>
              <a:tr h="685800">
                <a:tc gridSpan="2">
                  <a:txBody>
                    <a:bodyPr/>
                    <a:lstStyle/>
                    <a:p>
                      <a:pPr marL="0" marR="0" algn="l">
                        <a:lnSpc>
                          <a:spcPct val="115000"/>
                        </a:lnSpc>
                        <a:spcBef>
                          <a:spcPts val="0"/>
                        </a:spcBef>
                        <a:spcAft>
                          <a:spcPts val="0"/>
                        </a:spcAft>
                      </a:pPr>
                      <a:r>
                        <a:rPr lang="en-US" sz="1050" b="1" dirty="0">
                          <a:solidFill>
                            <a:schemeClr val="tx1"/>
                          </a:solidFill>
                          <a:effectLst/>
                          <a:latin typeface="+mn-lt"/>
                          <a:ea typeface="Times New Roman" panose="02020603050405020304" pitchFamily="18" charset="0"/>
                          <a:cs typeface="Helvetica" panose="020B0604020202020204" pitchFamily="34" charset="0"/>
                        </a:rPr>
                        <a:t>Diagnostic/Preventive  (Coverage A)</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b="1" i="1" baseline="0" dirty="0">
                          <a:solidFill>
                            <a:schemeClr val="tx1"/>
                          </a:solidFill>
                          <a:latin typeface="+mn-lt"/>
                          <a:cs typeface="Segoe UI" panose="020B0502040204020203" pitchFamily="34" charset="0"/>
                        </a:rPr>
                        <a:t>No waiting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baseline="0" dirty="0">
                          <a:solidFill>
                            <a:schemeClr val="tx1"/>
                          </a:solidFill>
                          <a:latin typeface="+mn-lt"/>
                          <a:cs typeface="Segoe UI" panose="020B0502040204020203" pitchFamily="34" charset="0"/>
                        </a:rPr>
                        <a:t>Includes 2 Oral evaluations and 2 Cleanings in 12-months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baseline="0" dirty="0">
                          <a:solidFill>
                            <a:schemeClr val="tx1"/>
                          </a:solidFill>
                          <a:latin typeface="+mn-lt"/>
                          <a:cs typeface="Segoe UI" panose="020B0502040204020203" pitchFamily="34" charset="0"/>
                        </a:rPr>
                        <a:t>Bitewing </a:t>
                      </a:r>
                      <a:r>
                        <a:rPr lang="en-US" sz="1050" b="0" i="1" baseline="0" dirty="0" err="1">
                          <a:solidFill>
                            <a:schemeClr val="tx1"/>
                          </a:solidFill>
                          <a:latin typeface="+mn-lt"/>
                          <a:cs typeface="Segoe UI" panose="020B0502040204020203" pitchFamily="34" charset="0"/>
                        </a:rPr>
                        <a:t>Xrays</a:t>
                      </a:r>
                      <a:r>
                        <a:rPr lang="en-US" sz="1050" b="0" i="1" baseline="0" dirty="0">
                          <a:solidFill>
                            <a:schemeClr val="tx1"/>
                          </a:solidFill>
                          <a:latin typeface="+mn-lt"/>
                          <a:cs typeface="Segoe UI" panose="020B0502040204020203" pitchFamily="34" charset="0"/>
                        </a:rPr>
                        <a:t>, Other </a:t>
                      </a:r>
                      <a:r>
                        <a:rPr lang="en-US" sz="1050" b="0" i="1" baseline="0" dirty="0" err="1">
                          <a:solidFill>
                            <a:schemeClr val="tx1"/>
                          </a:solidFill>
                          <a:latin typeface="+mn-lt"/>
                          <a:cs typeface="Segoe UI" panose="020B0502040204020203" pitchFamily="34" charset="0"/>
                        </a:rPr>
                        <a:t>Xrays</a:t>
                      </a:r>
                      <a:r>
                        <a:rPr lang="en-US" sz="1050" b="0" i="1" baseline="0" dirty="0">
                          <a:solidFill>
                            <a:schemeClr val="tx1"/>
                          </a:solidFill>
                          <a:latin typeface="+mn-lt"/>
                          <a:cs typeface="Segoe UI" panose="020B0502040204020203" pitchFamily="34" charset="0"/>
                        </a:rPr>
                        <a:t> as needed, </a:t>
                      </a:r>
                      <a:r>
                        <a:rPr lang="en-US" sz="1050" b="0" i="1" baseline="0" dirty="0" err="1">
                          <a:solidFill>
                            <a:schemeClr val="tx1"/>
                          </a:solidFill>
                          <a:latin typeface="+mn-lt"/>
                          <a:cs typeface="Segoe UI" panose="020B0502040204020203" pitchFamily="34" charset="0"/>
                        </a:rPr>
                        <a:t>Flouride</a:t>
                      </a:r>
                      <a:r>
                        <a:rPr lang="en-US" sz="1050" b="0" i="1" baseline="0" dirty="0">
                          <a:solidFill>
                            <a:schemeClr val="tx1"/>
                          </a:solidFill>
                          <a:latin typeface="+mn-lt"/>
                          <a:cs typeface="Segoe UI" panose="020B0502040204020203" pitchFamily="34" charset="0"/>
                        </a:rPr>
                        <a:t> treatments, Brush Biopsy, Sealants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700" b="0" i="1" baseline="0" dirty="0">
                        <a:solidFill>
                          <a:schemeClr val="tx1"/>
                        </a:solidFill>
                        <a:latin typeface="+mn-lt"/>
                        <a:cs typeface="Segoe UI" panose="020B0502040204020203"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hMerge="1">
                  <a:txBody>
                    <a:bodyPr/>
                    <a:lstStyle/>
                    <a:p>
                      <a:r>
                        <a:rPr lang="en-US" sz="1050">
                          <a:solidFill>
                            <a:schemeClr val="tx1"/>
                          </a:solidFill>
                          <a:latin typeface="+mn-lt"/>
                          <a:cs typeface="Segoe UI" panose="020B0502040204020203" pitchFamily="34" charset="0"/>
                        </a:rPr>
                        <a:t>You pay 0%</a:t>
                      </a:r>
                      <a:endParaRPr lang="en-US"/>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algn="ctr"/>
                      <a:r>
                        <a:rPr lang="en-US" sz="1050" b="1" dirty="0">
                          <a:solidFill>
                            <a:schemeClr val="tx1"/>
                          </a:solidFill>
                          <a:latin typeface="+mn-lt"/>
                          <a:cs typeface="Segoe UI" panose="020B0502040204020203" pitchFamily="34" charset="0"/>
                        </a:rPr>
                        <a:t>You pay 0%</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1192759009"/>
                  </a:ext>
                </a:extLst>
              </a:tr>
              <a:tr h="537461">
                <a:tc gridSpan="2">
                  <a:txBody>
                    <a:bodyPr/>
                    <a:lstStyle/>
                    <a:p>
                      <a:pPr algn="l"/>
                      <a:r>
                        <a:rPr lang="en-US" sz="1050" b="1" dirty="0">
                          <a:solidFill>
                            <a:schemeClr val="tx1"/>
                          </a:solidFill>
                          <a:latin typeface="+mn-lt"/>
                          <a:cs typeface="Segoe UI" panose="020B0502040204020203" pitchFamily="34" charset="0"/>
                        </a:rPr>
                        <a:t>Basic</a:t>
                      </a:r>
                      <a:r>
                        <a:rPr lang="en-US" sz="1050" b="1" baseline="0" dirty="0">
                          <a:solidFill>
                            <a:schemeClr val="tx1"/>
                          </a:solidFill>
                          <a:latin typeface="+mn-lt"/>
                          <a:cs typeface="Segoe UI" panose="020B0502040204020203" pitchFamily="34" charset="0"/>
                        </a:rPr>
                        <a:t> Services  (Coverage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baseline="0" dirty="0">
                          <a:solidFill>
                            <a:schemeClr val="tx1"/>
                          </a:solidFill>
                          <a:latin typeface="+mn-lt"/>
                          <a:cs typeface="Segoe UI" panose="020B0502040204020203" pitchFamily="34" charset="0"/>
                        </a:rPr>
                        <a:t>No waiting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dirty="0">
                          <a:solidFill>
                            <a:schemeClr val="tx1"/>
                          </a:solidFill>
                          <a:latin typeface="+mn-lt"/>
                          <a:cs typeface="Segoe UI" panose="020B0502040204020203" pitchFamily="34" charset="0"/>
                        </a:rPr>
                        <a:t>Amalgam and Composite Fillings, Routine Extractions, Periodontal Cleanings (part of 2 annual cleanings), Space Maintainers, Full mouth </a:t>
                      </a:r>
                      <a:r>
                        <a:rPr lang="en-US" sz="1050" b="0" i="1" dirty="0" err="1">
                          <a:solidFill>
                            <a:schemeClr val="tx1"/>
                          </a:solidFill>
                          <a:latin typeface="+mn-lt"/>
                          <a:cs typeface="Segoe UI" panose="020B0502040204020203" pitchFamily="34" charset="0"/>
                        </a:rPr>
                        <a:t>Xrays</a:t>
                      </a:r>
                      <a:r>
                        <a:rPr lang="en-US" sz="1050" b="0" i="1" dirty="0">
                          <a:solidFill>
                            <a:schemeClr val="tx1"/>
                          </a:solidFill>
                          <a:latin typeface="+mn-lt"/>
                          <a:cs typeface="Segoe UI" panose="020B0502040204020203" pitchFamily="34" charset="0"/>
                        </a:rPr>
                        <a:t> once in 5 years, Emergency Palliative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1" dirty="0">
                        <a:solidFill>
                          <a:schemeClr val="tx1"/>
                        </a:solidFill>
                        <a:latin typeface="+mn-lt"/>
                        <a:cs typeface="Segoe UI" panose="020B0502040204020203"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050">
                          <a:solidFill>
                            <a:schemeClr val="tx1"/>
                          </a:solidFill>
                          <a:latin typeface="+mn-lt"/>
                          <a:cs typeface="Segoe UI" panose="020B0502040204020203" pitchFamily="34" charset="0"/>
                        </a:rPr>
                        <a:t>You Pay 30%</a:t>
                      </a:r>
                      <a:endParaRPr lang="en-US"/>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mn-lt"/>
                          <a:cs typeface="Segoe UI" panose="020B0502040204020203" pitchFamily="34" charset="0"/>
                        </a:rPr>
                        <a:t>You Pay 30%</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774825"/>
                  </a:ext>
                </a:extLst>
              </a:tr>
              <a:tr h="537461">
                <a:tc gridSpan="2">
                  <a:txBody>
                    <a:bodyPr/>
                    <a:lstStyle/>
                    <a:p>
                      <a:pPr algn="l"/>
                      <a:r>
                        <a:rPr lang="en-US" sz="1050" b="1" dirty="0">
                          <a:solidFill>
                            <a:schemeClr val="tx1"/>
                          </a:solidFill>
                          <a:latin typeface="+mn-lt"/>
                          <a:cs typeface="Segoe UI" panose="020B0502040204020203" pitchFamily="34" charset="0"/>
                        </a:rPr>
                        <a:t>Major Services</a:t>
                      </a:r>
                    </a:p>
                    <a:p>
                      <a:pPr algn="l"/>
                      <a:r>
                        <a:rPr lang="en-US" sz="1050" b="1" dirty="0">
                          <a:solidFill>
                            <a:schemeClr val="tx1"/>
                          </a:solidFill>
                          <a:latin typeface="+mn-lt"/>
                          <a:cs typeface="Segoe UI" panose="020B0502040204020203" pitchFamily="34" charset="0"/>
                        </a:rPr>
                        <a:t>(Coverage</a:t>
                      </a:r>
                      <a:r>
                        <a:rPr lang="en-US" sz="1050" b="1" baseline="0" dirty="0">
                          <a:solidFill>
                            <a:schemeClr val="tx1"/>
                          </a:solidFill>
                          <a:latin typeface="+mn-lt"/>
                          <a:cs typeface="Segoe UI" panose="020B0502040204020203" pitchFamily="34" charset="0"/>
                        </a:rPr>
                        <a:t> C)</a:t>
                      </a:r>
                    </a:p>
                    <a:p>
                      <a:pPr algn="l"/>
                      <a:r>
                        <a:rPr lang="en-US" sz="900" b="1" i="1" baseline="0" dirty="0">
                          <a:solidFill>
                            <a:schemeClr val="tx1"/>
                          </a:solidFill>
                          <a:latin typeface="+mn-lt"/>
                          <a:cs typeface="Segoe UI" panose="020B0502040204020203" pitchFamily="34" charset="0"/>
                        </a:rPr>
                        <a:t>6-month waiting period</a:t>
                      </a:r>
                    </a:p>
                    <a:p>
                      <a:pPr algn="l"/>
                      <a:r>
                        <a:rPr lang="en-US" sz="1050" b="0" i="1" dirty="0">
                          <a:solidFill>
                            <a:schemeClr val="tx1"/>
                          </a:solidFill>
                          <a:latin typeface="+mn-lt"/>
                          <a:cs typeface="Segoe UI" panose="020B0502040204020203" pitchFamily="34" charset="0"/>
                        </a:rPr>
                        <a:t>Removable and Fixed Bridges, Complete Dentures, Rebase and Reline Dentures, Crowns, </a:t>
                      </a:r>
                      <a:r>
                        <a:rPr lang="en-US" sz="1050" b="0" i="1" dirty="0" err="1">
                          <a:solidFill>
                            <a:schemeClr val="tx1"/>
                          </a:solidFill>
                          <a:latin typeface="+mn-lt"/>
                          <a:cs typeface="Segoe UI" panose="020B0502040204020203" pitchFamily="34" charset="0"/>
                        </a:rPr>
                        <a:t>Onlays</a:t>
                      </a:r>
                      <a:r>
                        <a:rPr lang="en-US" sz="1050" b="0" i="1" dirty="0">
                          <a:solidFill>
                            <a:schemeClr val="tx1"/>
                          </a:solidFill>
                          <a:latin typeface="+mn-lt"/>
                          <a:cs typeface="Segoe UI" panose="020B0502040204020203" pitchFamily="34" charset="0"/>
                        </a:rPr>
                        <a:t>, Implants, Denture Repair, Complex Oral Surgery, Crown Lengthening, Root Canal Therapy, Treat Gum Disease</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hMerge="1">
                  <a:txBody>
                    <a:bodyPr/>
                    <a:lstStyle/>
                    <a:p>
                      <a:r>
                        <a:rPr lang="en-US" sz="1050">
                          <a:solidFill>
                            <a:schemeClr val="tx1"/>
                          </a:solidFill>
                          <a:latin typeface="+mn-lt"/>
                          <a:cs typeface="Segoe UI" panose="020B0502040204020203" pitchFamily="34" charset="0"/>
                        </a:rPr>
                        <a:t>You pay 50%</a:t>
                      </a:r>
                      <a:endParaRPr lang="en-US"/>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algn="ctr"/>
                      <a:r>
                        <a:rPr lang="en-US" sz="1050" b="1" dirty="0">
                          <a:solidFill>
                            <a:schemeClr val="tx1"/>
                          </a:solidFill>
                          <a:latin typeface="+mn-lt"/>
                          <a:cs typeface="Segoe UI" panose="020B0502040204020203" pitchFamily="34" charset="0"/>
                        </a:rPr>
                        <a:t>You pay 50%</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3736220371"/>
                  </a:ext>
                </a:extLst>
              </a:tr>
              <a:tr h="525278">
                <a:tc gridSpan="2">
                  <a:txBody>
                    <a:bodyPr/>
                    <a:lstStyle/>
                    <a:p>
                      <a:pPr marL="0" marR="0" algn="l">
                        <a:lnSpc>
                          <a:spcPct val="115000"/>
                        </a:lnSpc>
                        <a:spcBef>
                          <a:spcPts val="0"/>
                        </a:spcBef>
                        <a:spcAft>
                          <a:spcPts val="0"/>
                        </a:spcAft>
                      </a:pPr>
                      <a:r>
                        <a:rPr lang="en-US" sz="1050" b="1" i="1" u="sng" dirty="0">
                          <a:solidFill>
                            <a:schemeClr val="tx1"/>
                          </a:solidFill>
                          <a:effectLst/>
                          <a:latin typeface="+mn-lt"/>
                          <a:ea typeface="Calibri" panose="020F0502020204030204" pitchFamily="34" charset="0"/>
                          <a:cs typeface="Helvetica" panose="020B0604020202020204" pitchFamily="34" charset="0"/>
                        </a:rPr>
                        <a:t>Lifetime</a:t>
                      </a:r>
                      <a:r>
                        <a:rPr lang="en-US" sz="1050" b="1" dirty="0">
                          <a:solidFill>
                            <a:schemeClr val="tx1"/>
                          </a:solidFill>
                          <a:effectLst/>
                          <a:latin typeface="+mn-lt"/>
                          <a:ea typeface="Calibri" panose="020F0502020204030204" pitchFamily="34" charset="0"/>
                          <a:cs typeface="Helvetica" panose="020B0604020202020204" pitchFamily="34" charset="0"/>
                        </a:rPr>
                        <a:t> Deductible (applies to B &amp; C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050" i="1" dirty="0">
                          <a:solidFill>
                            <a:schemeClr val="tx1"/>
                          </a:solidFill>
                          <a:latin typeface="+mn-lt"/>
                          <a:cs typeface="Segoe UI" panose="020B0502040204020203" pitchFamily="34" charset="0"/>
                        </a:rPr>
                        <a:t>Individual/Family</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050">
                          <a:solidFill>
                            <a:schemeClr val="tx1"/>
                          </a:solidFill>
                          <a:latin typeface="+mn-lt"/>
                          <a:cs typeface="Segoe UI" panose="020B0502040204020203" pitchFamily="34" charset="0"/>
                        </a:rPr>
                        <a:t>$75/$225</a:t>
                      </a:r>
                      <a:endParaRPr lang="en-US"/>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mn-lt"/>
                          <a:cs typeface="Segoe UI" panose="020B0502040204020203" pitchFamily="34" charset="0"/>
                        </a:rPr>
                        <a:t>$75; 3x Family</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780013"/>
                  </a:ext>
                </a:extLst>
              </a:tr>
              <a:tr h="445017">
                <a:tc gridSpan="2">
                  <a:txBody>
                    <a:bodyPr/>
                    <a:lstStyle/>
                    <a:p>
                      <a:pPr marL="0" marR="0" algn="l">
                        <a:lnSpc>
                          <a:spcPct val="115000"/>
                        </a:lnSpc>
                        <a:spcBef>
                          <a:spcPts val="0"/>
                        </a:spcBef>
                        <a:spcAft>
                          <a:spcPts val="0"/>
                        </a:spcAft>
                      </a:pPr>
                      <a:r>
                        <a:rPr lang="en-US" sz="1050" b="1" dirty="0">
                          <a:solidFill>
                            <a:schemeClr val="tx1"/>
                          </a:solidFill>
                          <a:effectLst/>
                          <a:latin typeface="+mn-lt"/>
                          <a:ea typeface="Calibri" panose="020F0502020204030204" pitchFamily="34" charset="0"/>
                          <a:cs typeface="Helvetica" panose="020B0604020202020204" pitchFamily="34" charset="0"/>
                        </a:rPr>
                        <a:t>Calendar Year Maximum per Person </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hMerge="1">
                  <a:txBody>
                    <a:bodyPr/>
                    <a:lstStyle/>
                    <a:p>
                      <a:r>
                        <a:rPr lang="en-US" sz="1050">
                          <a:solidFill>
                            <a:schemeClr val="tx1"/>
                          </a:solidFill>
                          <a:latin typeface="+mn-lt"/>
                        </a:rPr>
                        <a:t>$1,500</a:t>
                      </a:r>
                      <a:endParaRPr lang="en-US"/>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algn="ctr"/>
                      <a:r>
                        <a:rPr lang="en-US" sz="1050" b="1" dirty="0">
                          <a:solidFill>
                            <a:schemeClr val="tx1"/>
                          </a:solidFill>
                          <a:latin typeface="+mn-lt"/>
                        </a:rPr>
                        <a:t>$1,500</a:t>
                      </a:r>
                      <a:endParaRPr lang="en-US"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4031934566"/>
                  </a:ext>
                </a:extLst>
              </a:tr>
              <a:tr h="545583">
                <a:tc gridSpan="2">
                  <a:txBody>
                    <a:bodyPr/>
                    <a:lstStyle/>
                    <a:p>
                      <a:pPr marL="0" marR="0" algn="l">
                        <a:lnSpc>
                          <a:spcPct val="115000"/>
                        </a:lnSpc>
                        <a:spcBef>
                          <a:spcPts val="0"/>
                        </a:spcBef>
                        <a:spcAft>
                          <a:spcPts val="0"/>
                        </a:spcAft>
                      </a:pPr>
                      <a:r>
                        <a:rPr lang="en-US" sz="1050" b="1" dirty="0">
                          <a:solidFill>
                            <a:schemeClr val="tx1"/>
                          </a:solidFill>
                          <a:effectLst/>
                          <a:latin typeface="+mn-lt"/>
                          <a:ea typeface="Calibri" panose="020F0502020204030204" pitchFamily="34" charset="0"/>
                          <a:cs typeface="Helvetica" panose="020B0604020202020204" pitchFamily="34" charset="0"/>
                        </a:rPr>
                        <a:t>Double Up Max Carryover Benefit</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r>
                        <a:rPr lang="en-US" sz="1050" dirty="0">
                          <a:solidFill>
                            <a:schemeClr val="tx1"/>
                          </a:solidFill>
                          <a:latin typeface="+mn-lt"/>
                        </a:rPr>
                        <a:t>$250 per year</a:t>
                      </a:r>
                    </a:p>
                    <a:p>
                      <a:pPr marL="0" marR="0" algn="ctr">
                        <a:lnSpc>
                          <a:spcPct val="150000"/>
                        </a:lnSpc>
                        <a:spcBef>
                          <a:spcPts val="0"/>
                        </a:spcBef>
                        <a:spcAft>
                          <a:spcPts val="0"/>
                        </a:spcAft>
                      </a:pPr>
                      <a:r>
                        <a:rPr lang="en-US" sz="1050" dirty="0">
                          <a:solidFill>
                            <a:schemeClr val="tx1"/>
                          </a:solidFill>
                          <a:latin typeface="+mn-lt"/>
                        </a:rPr>
                        <a:t>$3,000 max</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0" marR="0" algn="ctr">
                        <a:lnSpc>
                          <a:spcPct val="100000"/>
                        </a:lnSpc>
                        <a:spcBef>
                          <a:spcPts val="0"/>
                        </a:spcBef>
                        <a:spcAft>
                          <a:spcPts val="0"/>
                        </a:spcAft>
                      </a:pPr>
                      <a:r>
                        <a:rPr lang="en-US" sz="1050" b="1" dirty="0">
                          <a:solidFill>
                            <a:schemeClr val="tx1"/>
                          </a:solidFill>
                          <a:latin typeface="+mn-lt"/>
                        </a:rPr>
                        <a:t>$250 per year</a:t>
                      </a:r>
                    </a:p>
                    <a:p>
                      <a:pPr marL="0" marR="0" algn="ctr">
                        <a:lnSpc>
                          <a:spcPct val="100000"/>
                        </a:lnSpc>
                        <a:spcBef>
                          <a:spcPts val="0"/>
                        </a:spcBef>
                        <a:spcAft>
                          <a:spcPts val="0"/>
                        </a:spcAft>
                      </a:pPr>
                      <a:r>
                        <a:rPr lang="en-US" sz="1050" b="1" dirty="0">
                          <a:solidFill>
                            <a:schemeClr val="tx1"/>
                          </a:solidFill>
                          <a:latin typeface="+mn-lt"/>
                        </a:rPr>
                        <a:t>Up to $3,000 max</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398179"/>
                  </a:ext>
                </a:extLst>
              </a:tr>
              <a:tr h="609600">
                <a:tc gridSpan="2">
                  <a:txBody>
                    <a:bodyPr/>
                    <a:lstStyle/>
                    <a:p>
                      <a:pPr algn="l"/>
                      <a:r>
                        <a:rPr lang="en-US" sz="1050" b="1" baseline="0" dirty="0">
                          <a:solidFill>
                            <a:schemeClr val="tx1"/>
                          </a:solidFill>
                          <a:latin typeface="+mn-lt"/>
                          <a:cs typeface="Segoe UI" panose="020B0502040204020203" pitchFamily="34" charset="0"/>
                        </a:rPr>
                        <a:t>Orthodontics</a:t>
                      </a:r>
                    </a:p>
                    <a:p>
                      <a:pPr algn="l"/>
                      <a:r>
                        <a:rPr lang="en-US" sz="1050" b="1" baseline="0" dirty="0">
                          <a:solidFill>
                            <a:schemeClr val="tx1"/>
                          </a:solidFill>
                          <a:latin typeface="+mn-lt"/>
                          <a:cs typeface="Segoe UI" panose="020B0502040204020203" pitchFamily="34" charset="0"/>
                        </a:rPr>
                        <a:t>(Coverage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baseline="0" dirty="0">
                          <a:solidFill>
                            <a:schemeClr val="tx1"/>
                          </a:solidFill>
                          <a:latin typeface="+mn-lt"/>
                          <a:cs typeface="Segoe UI" panose="020B0502040204020203" pitchFamily="34" charset="0"/>
                        </a:rPr>
                        <a:t>6-month waiting period</a:t>
                      </a:r>
                      <a:endParaRPr lang="en-US" sz="900" b="1" i="1" dirty="0">
                        <a:solidFill>
                          <a:schemeClr val="tx1"/>
                        </a:solidFill>
                        <a:latin typeface="+mn-lt"/>
                        <a:cs typeface="Segoe UI" panose="020B0502040204020203" pitchFamily="34"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hMerge="1">
                  <a:txBody>
                    <a:bodyPr/>
                    <a:lstStyle/>
                    <a:p>
                      <a:pPr marL="0" marR="0" algn="ctr">
                        <a:lnSpc>
                          <a:spcPct val="150000"/>
                        </a:lnSpc>
                        <a:spcBef>
                          <a:spcPts val="0"/>
                        </a:spcBef>
                        <a:spcAft>
                          <a:spcPts val="0"/>
                        </a:spcAft>
                      </a:pPr>
                      <a:endParaRPr lang="en-US" sz="1050" dirty="0">
                        <a:solidFill>
                          <a:schemeClr val="tx1"/>
                        </a:solidFill>
                        <a:latin typeface="+mn-lt"/>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050" b="1" dirty="0">
                          <a:solidFill>
                            <a:schemeClr val="tx1"/>
                          </a:solidFill>
                          <a:latin typeface="+mn-lt"/>
                          <a:cs typeface="Segoe UI" panose="020B0502040204020203" pitchFamily="34" charset="0"/>
                        </a:rPr>
                        <a:t>You pay 50%</a:t>
                      </a:r>
                      <a:endParaRPr lang="en-US" sz="1050" b="1"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extLst>
                  <a:ext uri="{0D108BD9-81ED-4DB2-BD59-A6C34878D82A}">
                    <a16:rowId xmlns:a16="http://schemas.microsoft.com/office/drawing/2014/main" val="648907610"/>
                  </a:ext>
                </a:extLst>
              </a:tr>
              <a:tr h="293122">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050" b="1" dirty="0">
                        <a:solidFill>
                          <a:schemeClr val="tx1"/>
                        </a:solidFill>
                        <a:effectLst/>
                        <a:latin typeface="+mn-lt"/>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50" b="1" i="1" u="sng" dirty="0">
                          <a:solidFill>
                            <a:schemeClr val="tx1"/>
                          </a:solidFill>
                          <a:effectLst/>
                          <a:latin typeface="+mn-lt"/>
                          <a:ea typeface="Calibri" panose="020F0502020204030204" pitchFamily="34" charset="0"/>
                          <a:cs typeface="Helvetica" panose="020B0604020202020204" pitchFamily="34" charset="0"/>
                        </a:rPr>
                        <a:t>Lifetime</a:t>
                      </a:r>
                      <a:r>
                        <a:rPr lang="en-US" sz="1050" b="1" dirty="0">
                          <a:solidFill>
                            <a:schemeClr val="tx1"/>
                          </a:solidFill>
                          <a:effectLst/>
                          <a:latin typeface="+mn-lt"/>
                          <a:ea typeface="Calibri" panose="020F0502020204030204" pitchFamily="34" charset="0"/>
                          <a:cs typeface="Helvetica" panose="020B0604020202020204" pitchFamily="34" charset="0"/>
                        </a:rPr>
                        <a:t> Maximum per Person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50" dirty="0"/>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endParaRPr lang="en-US" sz="1050" dirty="0">
                        <a:solidFill>
                          <a:schemeClr val="tx1"/>
                        </a:solidFill>
                        <a:latin typeface="+mn-lt"/>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5DC"/>
                    </a:solidFill>
                  </a:tcPr>
                </a:tc>
                <a:tc>
                  <a:txBody>
                    <a:bodyPr/>
                    <a:lstStyle/>
                    <a:p>
                      <a:pPr marL="0" marR="0" algn="ctr">
                        <a:lnSpc>
                          <a:spcPct val="150000"/>
                        </a:lnSpc>
                        <a:spcBef>
                          <a:spcPts val="0"/>
                        </a:spcBef>
                        <a:spcAft>
                          <a:spcPts val="0"/>
                        </a:spcAft>
                      </a:pPr>
                      <a:r>
                        <a:rPr lang="en-US" sz="1050" b="1" dirty="0">
                          <a:solidFill>
                            <a:schemeClr val="tx1"/>
                          </a:solidFill>
                          <a:latin typeface="+mn-lt"/>
                        </a:rPr>
                        <a:t>$1,250</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206929"/>
                  </a:ext>
                </a:extLst>
              </a:tr>
              <a:tr h="233760">
                <a:tc grid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000" b="0" i="1" kern="1200" cap="all" spc="150" dirty="0">
                          <a:solidFill>
                            <a:schemeClr val="lt1"/>
                          </a:solidFill>
                          <a:latin typeface="+mn-lt"/>
                          <a:ea typeface="+mn-ea"/>
                          <a:cs typeface="Times New Roman" panose="02020603050405020304" pitchFamily="18" charset="0"/>
                        </a:rPr>
                        <a:t>EMPLOYEE COST PER PAY PERIOD (26X / Year)</a:t>
                      </a: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356"/>
                    </a:solidFill>
                  </a:tcPr>
                </a:tc>
                <a:tc hMerge="1">
                  <a:txBody>
                    <a:bodyPr/>
                    <a:lstStyle/>
                    <a:p>
                      <a:endParaRPr lang="en-US"/>
                    </a:p>
                  </a:txBody>
                  <a:tcPr>
                    <a:lnL w="12700" cmpd="sng">
                      <a:noFill/>
                      <a:prstDash val="solid"/>
                    </a:lnL>
                    <a:lnT w="12700" cmpd="sng">
                      <a:noFill/>
                      <a:prstDash val="solid"/>
                    </a:lnT>
                  </a:tcPr>
                </a:tc>
                <a:tc hMerge="1">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sz="1000" b="0" i="1" kern="1200" cap="all" spc="150" dirty="0">
                        <a:solidFill>
                          <a:schemeClr val="lt1"/>
                        </a:solidFill>
                        <a:latin typeface="+mn-lt"/>
                        <a:ea typeface="+mn-ea"/>
                        <a:cs typeface="Times New Roman" panose="02020603050405020304" pitchFamily="18" charset="0"/>
                      </a:endParaRPr>
                    </a:p>
                  </a:txBody>
                  <a:tcPr marL="56539" marR="565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rgbClr val="505356"/>
                    </a:solidFill>
                  </a:tcPr>
                </a:tc>
                <a:extLst>
                  <a:ext uri="{0D108BD9-81ED-4DB2-BD59-A6C34878D82A}">
                    <a16:rowId xmlns:a16="http://schemas.microsoft.com/office/drawing/2014/main" val="1066922771"/>
                  </a:ext>
                </a:extLst>
              </a:tr>
              <a:tr h="671684">
                <a:tc>
                  <a:txBody>
                    <a:bodyPr/>
                    <a:lstStyle/>
                    <a:p>
                      <a:pPr algn="r"/>
                      <a:r>
                        <a:rPr lang="en-US" sz="1050" b="0" i="1" dirty="0">
                          <a:solidFill>
                            <a:schemeClr val="tx1"/>
                          </a:solidFill>
                          <a:latin typeface="+mn-lt"/>
                          <a:cs typeface="Arial" panose="020B0604020202020204" pitchFamily="34" charset="0"/>
                        </a:rPr>
                        <a:t>Employee</a:t>
                      </a:r>
                    </a:p>
                    <a:p>
                      <a:pPr algn="r"/>
                      <a:r>
                        <a:rPr lang="en-US" sz="1050" b="0" i="1" dirty="0">
                          <a:solidFill>
                            <a:schemeClr val="tx1"/>
                          </a:solidFill>
                          <a:latin typeface="+mn-lt"/>
                          <a:cs typeface="Arial" panose="020B0604020202020204" pitchFamily="34" charset="0"/>
                        </a:rPr>
                        <a:t>Employee + 1 Dependent</a:t>
                      </a:r>
                    </a:p>
                    <a:p>
                      <a:pPr algn="r"/>
                      <a:r>
                        <a:rPr lang="en-US" sz="1050" b="0" i="1" dirty="0">
                          <a:solidFill>
                            <a:schemeClr val="tx1"/>
                          </a:solidFill>
                          <a:latin typeface="+mn-lt"/>
                          <a:cs typeface="Arial" panose="020B0604020202020204" pitchFamily="34" charset="0"/>
                        </a:rPr>
                        <a:t>Employee + 2 or More Dependents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1050" b="0" dirty="0">
                          <a:solidFill>
                            <a:schemeClr val="tx1"/>
                          </a:solidFill>
                          <a:latin typeface="+mn-lt"/>
                          <a:cs typeface="Arial" panose="020B0604020202020204" pitchFamily="34" charset="0"/>
                        </a:rPr>
                        <a:t>$7.40</a:t>
                      </a:r>
                    </a:p>
                    <a:p>
                      <a:pPr algn="l"/>
                      <a:r>
                        <a:rPr lang="en-US" sz="1050" b="0" dirty="0">
                          <a:solidFill>
                            <a:schemeClr val="tx1"/>
                          </a:solidFill>
                          <a:latin typeface="+mn-lt"/>
                          <a:cs typeface="Arial" panose="020B0604020202020204" pitchFamily="34" charset="0"/>
                        </a:rPr>
                        <a:t>$13.52</a:t>
                      </a:r>
                    </a:p>
                    <a:p>
                      <a:pPr algn="l"/>
                      <a:r>
                        <a:rPr lang="en-US" sz="1050" b="0" dirty="0">
                          <a:solidFill>
                            <a:schemeClr val="tx1"/>
                          </a:solidFill>
                          <a:latin typeface="+mn-lt"/>
                          <a:cs typeface="Arial" panose="020B0604020202020204" pitchFamily="34" charset="0"/>
                        </a:rPr>
                        <a:t>$23.11</a:t>
                      </a:r>
                      <a:endParaRPr lang="en-US" sz="2000" dirty="0"/>
                    </a:p>
                  </a:txBody>
                  <a:tcPr>
                    <a:lnL w="12700" cap="flat" cmpd="sng" algn="ctr">
                      <a:noFill/>
                      <a:prstDash val="solid"/>
                      <a:round/>
                      <a:headEnd type="none" w="med" len="med"/>
                      <a:tailEnd type="none" w="med" len="med"/>
                    </a:lnL>
                    <a:lnR w="12700" cmpd="sng">
                      <a:noFill/>
                      <a:prstDash val="soli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2000" dirty="0"/>
                    </a:p>
                  </a:txBody>
                  <a:tcPr>
                    <a:lnL w="12700" cap="flat" cmpd="sng" algn="ctr">
                      <a:noFill/>
                      <a:prstDash val="solid"/>
                      <a:round/>
                      <a:headEnd type="none" w="med" len="med"/>
                      <a:tailEnd type="none" w="med" len="med"/>
                    </a:lnL>
                    <a:lnR w="12700" cmpd="sng">
                      <a:noFill/>
                      <a:prstDash val="soli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553521"/>
                  </a:ext>
                </a:extLst>
              </a:tr>
            </a:tbl>
          </a:graphicData>
        </a:graphic>
      </p:graphicFrame>
    </p:spTree>
    <p:extLst>
      <p:ext uri="{BB962C8B-B14F-4D97-AF65-F5344CB8AC3E}">
        <p14:creationId xmlns:p14="http://schemas.microsoft.com/office/powerpoint/2010/main" val="80312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4">
            <a:extLst>
              <a:ext uri="{FF2B5EF4-FFF2-40B4-BE49-F238E27FC236}">
                <a16:creationId xmlns:a16="http://schemas.microsoft.com/office/drawing/2014/main" id="{3F20884C-24A9-4545-9C76-3BB76E3B8543}"/>
              </a:ext>
            </a:extLst>
          </p:cNvPr>
          <p:cNvSpPr txBox="1">
            <a:spLocks noChangeArrowheads="1"/>
          </p:cNvSpPr>
          <p:nvPr/>
        </p:nvSpPr>
        <p:spPr bwMode="auto">
          <a:xfrm>
            <a:off x="247658" y="1449466"/>
            <a:ext cx="73485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1400" spc="300">
                <a:latin typeface="+mj-lt"/>
                <a:cs typeface="Helvetica" panose="020B0604020202020204" pitchFamily="34" charset="0"/>
              </a:defRPr>
            </a:lvl1pPr>
            <a:lvl2pPr marL="742950" indent="-285750">
              <a:defRPr>
                <a:latin typeface="Times" charset="0"/>
              </a:defRPr>
            </a:lvl2pPr>
            <a:lvl3pPr marL="1143000" indent="-228600">
              <a:defRPr>
                <a:latin typeface="Times" charset="0"/>
              </a:defRPr>
            </a:lvl3pPr>
            <a:lvl4pPr marL="1600200" indent="-228600">
              <a:defRPr>
                <a:latin typeface="Times" charset="0"/>
              </a:defRPr>
            </a:lvl4pPr>
            <a:lvl5pPr marL="2057400" indent="-228600">
              <a:defRPr>
                <a:latin typeface="Times" charset="0"/>
              </a:defRPr>
            </a:lvl5pPr>
            <a:lvl6pPr marL="2514600" indent="-228600" eaLnBrk="0" fontAlgn="base" hangingPunct="0">
              <a:spcBef>
                <a:spcPct val="0"/>
              </a:spcBef>
              <a:spcAft>
                <a:spcPct val="0"/>
              </a:spcAft>
              <a:defRPr>
                <a:latin typeface="Times" charset="0"/>
              </a:defRPr>
            </a:lvl6pPr>
            <a:lvl7pPr marL="2971800" indent="-228600" eaLnBrk="0" fontAlgn="base" hangingPunct="0">
              <a:spcBef>
                <a:spcPct val="0"/>
              </a:spcBef>
              <a:spcAft>
                <a:spcPct val="0"/>
              </a:spcAft>
              <a:defRPr>
                <a:latin typeface="Times" charset="0"/>
              </a:defRPr>
            </a:lvl7pPr>
            <a:lvl8pPr marL="3429000" indent="-228600" eaLnBrk="0" fontAlgn="base" hangingPunct="0">
              <a:spcBef>
                <a:spcPct val="0"/>
              </a:spcBef>
              <a:spcAft>
                <a:spcPct val="0"/>
              </a:spcAft>
              <a:defRPr>
                <a:latin typeface="Times" charset="0"/>
              </a:defRPr>
            </a:lvl8pPr>
            <a:lvl9pPr marL="3886200" indent="-228600" eaLnBrk="0" fontAlgn="base" hangingPunct="0">
              <a:spcBef>
                <a:spcPct val="0"/>
              </a:spcBef>
              <a:spcAft>
                <a:spcPct val="0"/>
              </a:spcAft>
              <a:defRPr>
                <a:latin typeface="Times" charset="0"/>
              </a:defRPr>
            </a:lvl9pPr>
          </a:lstStyle>
          <a:p>
            <a:r>
              <a:rPr lang="en-US" altLang="en-US" dirty="0"/>
              <a:t>DENTAL</a:t>
            </a:r>
          </a:p>
        </p:txBody>
      </p:sp>
      <p:pic>
        <p:nvPicPr>
          <p:cNvPr id="10" name="Picture 9">
            <a:extLst>
              <a:ext uri="{FF2B5EF4-FFF2-40B4-BE49-F238E27FC236}">
                <a16:creationId xmlns:a16="http://schemas.microsoft.com/office/drawing/2014/main" id="{B3C66E92-5E3E-4842-B5D8-3EB5F3D69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7790432"/>
            <a:ext cx="990600" cy="725935"/>
          </a:xfrm>
          <a:prstGeom prst="rect">
            <a:avLst/>
          </a:prstGeom>
        </p:spPr>
      </p:pic>
      <p:sp>
        <p:nvSpPr>
          <p:cNvPr id="6" name="Slide Number Placeholder 5">
            <a:extLst>
              <a:ext uri="{FF2B5EF4-FFF2-40B4-BE49-F238E27FC236}">
                <a16:creationId xmlns:a16="http://schemas.microsoft.com/office/drawing/2014/main" id="{C4E4B4EC-FB63-4BDD-9F97-E94C372E1550}"/>
              </a:ext>
            </a:extLst>
          </p:cNvPr>
          <p:cNvSpPr>
            <a:spLocks noGrp="1"/>
          </p:cNvSpPr>
          <p:nvPr>
            <p:ph type="sldNum" sz="quarter" idx="4"/>
          </p:nvPr>
        </p:nvSpPr>
        <p:spPr>
          <a:xfrm>
            <a:off x="3014380" y="9448800"/>
            <a:ext cx="1747838" cy="534987"/>
          </a:xfrm>
        </p:spPr>
        <p:txBody>
          <a:bodyPr/>
          <a:lstStyle/>
          <a:p>
            <a:fld id="{7025BBB7-FCCA-644C-9E05-4D420F9038CD}" type="slidenum">
              <a:rPr lang="en-US" smtClean="0"/>
              <a:t>9</a:t>
            </a:fld>
            <a:endParaRPr lang="en-US" dirty="0"/>
          </a:p>
        </p:txBody>
      </p:sp>
      <p:sp>
        <p:nvSpPr>
          <p:cNvPr id="11" name="Rectangle 10">
            <a:extLst>
              <a:ext uri="{FF2B5EF4-FFF2-40B4-BE49-F238E27FC236}">
                <a16:creationId xmlns:a16="http://schemas.microsoft.com/office/drawing/2014/main" id="{AF1491F8-E71D-455C-A171-2A59F4FA70F0}"/>
              </a:ext>
            </a:extLst>
          </p:cNvPr>
          <p:cNvSpPr/>
          <p:nvPr/>
        </p:nvSpPr>
        <p:spPr>
          <a:xfrm>
            <a:off x="357454" y="2973662"/>
            <a:ext cx="3383280" cy="58928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0" hangingPunct="0">
              <a:lnSpc>
                <a:spcPct val="150000"/>
              </a:lnSpc>
            </a:pPr>
            <a:r>
              <a:rPr lang="en-US" sz="1100" b="1" spc="300" dirty="0">
                <a:latin typeface="+mj-lt"/>
                <a:cs typeface="Helvetica" panose="020B0604020202020204" pitchFamily="34" charset="0"/>
              </a:rPr>
              <a:t>HEALTH THROUGH ORAL WELLNESS (HOW)</a:t>
            </a:r>
            <a:br>
              <a:rPr lang="en-US" sz="1000" dirty="0">
                <a:cs typeface="Helvetica" panose="020B0604020202020204" pitchFamily="34" charset="0"/>
              </a:rPr>
            </a:br>
            <a:r>
              <a:rPr lang="en-US" sz="1050" dirty="0">
                <a:cs typeface="Helvetica" panose="020B0604020202020204" pitchFamily="34" charset="0"/>
              </a:rPr>
              <a:t>A healthy mouth is part of a healthy life, and Northeast Delta Dental’s innovative HOW works with your dental benefits to help you achieve and maintain better oral wellness. HOW is all about you because it’s based on your specific oral health risk and needs. Best of all, it’s secure and confidential. Here’s how to get started:</a:t>
            </a:r>
          </a:p>
          <a:p>
            <a:pPr eaLnBrk="0" hangingPunct="0">
              <a:lnSpc>
                <a:spcPct val="150000"/>
              </a:lnSpc>
            </a:pPr>
            <a:r>
              <a:rPr lang="en-US" sz="1050" dirty="0">
                <a:cs typeface="Helvetica" panose="020B0604020202020204" pitchFamily="34" charset="0"/>
              </a:rPr>
              <a:t>1. Register</a:t>
            </a:r>
            <a:br>
              <a:rPr lang="en-US" sz="1050" dirty="0">
                <a:cs typeface="Helvetica" panose="020B0604020202020204" pitchFamily="34" charset="0"/>
              </a:rPr>
            </a:br>
            <a:r>
              <a:rPr lang="en-US" sz="1050" dirty="0">
                <a:cs typeface="Helvetica" panose="020B0604020202020204" pitchFamily="34" charset="0"/>
              </a:rPr>
              <a:t>Go to www.healththroughoralwellness.com and click on “Register Now”.</a:t>
            </a:r>
          </a:p>
          <a:p>
            <a:pPr eaLnBrk="0" hangingPunct="0">
              <a:lnSpc>
                <a:spcPct val="150000"/>
              </a:lnSpc>
            </a:pPr>
            <a:br>
              <a:rPr lang="en-US" sz="1050" dirty="0">
                <a:cs typeface="Helvetica" panose="020B0604020202020204" pitchFamily="34" charset="0"/>
              </a:rPr>
            </a:br>
            <a:r>
              <a:rPr lang="en-US" sz="1050" dirty="0">
                <a:cs typeface="Helvetica" panose="020B0604020202020204" pitchFamily="34" charset="0"/>
              </a:rPr>
              <a:t>2. Know Your Score</a:t>
            </a:r>
            <a:br>
              <a:rPr lang="en-US" sz="1050" dirty="0">
                <a:cs typeface="Helvetica" panose="020B0604020202020204" pitchFamily="34" charset="0"/>
              </a:rPr>
            </a:br>
            <a:r>
              <a:rPr lang="en-US" sz="1050" dirty="0">
                <a:cs typeface="Helvetica" panose="020B0604020202020204" pitchFamily="34" charset="0"/>
              </a:rPr>
              <a:t>After you register, please take the free oral health risk assessment by clicking on “Free Assessment” in the Know Your Score section of the website.</a:t>
            </a:r>
          </a:p>
          <a:p>
            <a:pPr eaLnBrk="0" hangingPunct="0">
              <a:lnSpc>
                <a:spcPct val="150000"/>
              </a:lnSpc>
            </a:pPr>
            <a:br>
              <a:rPr lang="en-US" sz="1050" dirty="0">
                <a:cs typeface="Helvetica" panose="020B0604020202020204" pitchFamily="34" charset="0"/>
              </a:rPr>
            </a:br>
            <a:r>
              <a:rPr lang="en-US" sz="1050" dirty="0">
                <a:cs typeface="Helvetica" panose="020B0604020202020204" pitchFamily="34" charset="0"/>
              </a:rPr>
              <a:t>3. Share Your Score With Your Dentist</a:t>
            </a:r>
            <a:br>
              <a:rPr lang="en-US" sz="1050" dirty="0">
                <a:cs typeface="Helvetica" panose="020B0604020202020204" pitchFamily="34" charset="0"/>
              </a:rPr>
            </a:br>
            <a:r>
              <a:rPr lang="en-US" sz="1050" dirty="0">
                <a:cs typeface="Helvetica" panose="020B0604020202020204" pitchFamily="34" charset="0"/>
              </a:rPr>
              <a:t>The next step is to share your results with your dentist at your next dental visit. Your dentist can discuss your results with you and perform a clinical version of the risk assessment </a:t>
            </a:r>
            <a:br>
              <a:rPr lang="en-US" sz="1000" dirty="0">
                <a:cs typeface="Helvetica" panose="020B0604020202020204" pitchFamily="34" charset="0"/>
              </a:rPr>
            </a:br>
            <a:endParaRPr lang="en-US" sz="1000" dirty="0">
              <a:cs typeface="Helvetica" panose="020B0604020202020204" pitchFamily="34" charset="0"/>
            </a:endParaRPr>
          </a:p>
        </p:txBody>
      </p:sp>
      <p:sp>
        <p:nvSpPr>
          <p:cNvPr id="12" name="Rectangle 11">
            <a:extLst>
              <a:ext uri="{FF2B5EF4-FFF2-40B4-BE49-F238E27FC236}">
                <a16:creationId xmlns:a16="http://schemas.microsoft.com/office/drawing/2014/main" id="{552A738D-625D-44FE-AA43-990F45873941}"/>
              </a:ext>
            </a:extLst>
          </p:cNvPr>
          <p:cNvSpPr/>
          <p:nvPr/>
        </p:nvSpPr>
        <p:spPr>
          <a:xfrm>
            <a:off x="4250588" y="2943269"/>
            <a:ext cx="3383280" cy="485870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0" hangingPunct="0">
              <a:lnSpc>
                <a:spcPct val="150000"/>
              </a:lnSpc>
            </a:pPr>
            <a:r>
              <a:rPr lang="en-US" sz="1100" b="1" spc="300" dirty="0">
                <a:latin typeface="+mj-lt"/>
                <a:cs typeface="Helvetica" panose="020B0604020202020204" pitchFamily="34" charset="0"/>
              </a:rPr>
              <a:t>EYE MED</a:t>
            </a:r>
            <a:br>
              <a:rPr lang="en-US" sz="1000" dirty="0">
                <a:cs typeface="Helvetica" panose="020B0604020202020204" pitchFamily="34" charset="0"/>
              </a:rPr>
            </a:br>
            <a:r>
              <a:rPr lang="en-US" sz="1000" dirty="0">
                <a:cs typeface="Helvetica" panose="020B0604020202020204" pitchFamily="34" charset="0"/>
              </a:rPr>
              <a:t>This vision discount program is available free to all Northeast Delta Dental subscribers and their dependents.</a:t>
            </a:r>
          </a:p>
          <a:p>
            <a:pPr eaLnBrk="0" hangingPunct="0">
              <a:lnSpc>
                <a:spcPct val="150000"/>
              </a:lnSpc>
            </a:pPr>
            <a:br>
              <a:rPr lang="en-US" sz="1000" dirty="0">
                <a:cs typeface="Helvetica" panose="020B0604020202020204" pitchFamily="34" charset="0"/>
              </a:rPr>
            </a:br>
            <a:r>
              <a:rPr lang="en-US" sz="1000" dirty="0">
                <a:cs typeface="Helvetica" panose="020B0604020202020204" pitchFamily="34" charset="0"/>
              </a:rPr>
              <a:t>GREAT SAVINGS – UP TO 35% OFF EYEWEAR</a:t>
            </a:r>
            <a:br>
              <a:rPr lang="en-US" sz="1000" dirty="0">
                <a:cs typeface="Helvetica" panose="020B0604020202020204" pitchFamily="34" charset="0"/>
              </a:rPr>
            </a:br>
            <a:r>
              <a:rPr lang="en-US" sz="1000" dirty="0">
                <a:cs typeface="Helvetica" panose="020B0604020202020204" pitchFamily="34" charset="0"/>
              </a:rPr>
              <a:t>Choose from any available frame including quality name-brand products such as Brooks Brothers®, Ann Klein®, Vogue® and more at provider locations.</a:t>
            </a:r>
          </a:p>
          <a:p>
            <a:pPr eaLnBrk="0" hangingPunct="0">
              <a:lnSpc>
                <a:spcPct val="150000"/>
              </a:lnSpc>
            </a:pPr>
            <a:br>
              <a:rPr lang="en-US" sz="1000" dirty="0">
                <a:cs typeface="Helvetica" panose="020B0604020202020204" pitchFamily="34" charset="0"/>
              </a:rPr>
            </a:br>
            <a:r>
              <a:rPr lang="en-US" sz="1000" dirty="0">
                <a:cs typeface="Helvetica" panose="020B0604020202020204" pitchFamily="34" charset="0"/>
              </a:rPr>
              <a:t>With </a:t>
            </a:r>
            <a:r>
              <a:rPr lang="en-US" sz="1000" dirty="0" err="1">
                <a:cs typeface="Helvetica" panose="020B0604020202020204" pitchFamily="34" charset="0"/>
              </a:rPr>
              <a:t>EyeMed</a:t>
            </a:r>
            <a:r>
              <a:rPr lang="en-US" sz="1000" dirty="0">
                <a:cs typeface="Helvetica" panose="020B0604020202020204" pitchFamily="34" charset="0"/>
              </a:rPr>
              <a:t> Vision Care, Northeast Delta Dental members have access to over 71,000 vision care providers nationwide at 27,000 locations including optometrists, ophthalmologists, opticians, and the nation’s leading optical retailers.</a:t>
            </a:r>
          </a:p>
          <a:p>
            <a:pPr>
              <a:lnSpc>
                <a:spcPct val="150000"/>
              </a:lnSpc>
            </a:pPr>
            <a:br>
              <a:rPr lang="en-US" sz="1200" dirty="0">
                <a:solidFill>
                  <a:srgbClr val="000000"/>
                </a:solidFill>
              </a:rPr>
            </a:br>
            <a:r>
              <a:rPr lang="en-US" sz="1100" dirty="0">
                <a:solidFill>
                  <a:srgbClr val="000000"/>
                </a:solidFill>
              </a:rPr>
              <a:t>To learn more about the </a:t>
            </a:r>
            <a:r>
              <a:rPr lang="en-US" sz="1100" dirty="0" err="1">
                <a:solidFill>
                  <a:srgbClr val="000000"/>
                </a:solidFill>
              </a:rPr>
              <a:t>EyeMed</a:t>
            </a:r>
            <a:r>
              <a:rPr lang="en-US" sz="1100" dirty="0">
                <a:solidFill>
                  <a:srgbClr val="000000"/>
                </a:solidFill>
              </a:rPr>
              <a:t> Vision Care Discount Plan, please visit our website at </a:t>
            </a:r>
            <a:r>
              <a:rPr lang="en-US" sz="1100" dirty="0">
                <a:hlinkClick r:id="rId3" action="ppaction://hlinkfile">
                  <a:extLst>
                    <a:ext uri="{A12FA001-AC4F-418D-AE19-62706E023703}">
                      <ahyp:hlinkClr xmlns:ahyp="http://schemas.microsoft.com/office/drawing/2018/hyperlinkcolor" val="tx"/>
                    </a:ext>
                  </a:extLst>
                </a:hlinkClick>
              </a:rPr>
              <a:t>NortheastDeltaDental.com</a:t>
            </a:r>
            <a:r>
              <a:rPr lang="en-US" sz="1100" dirty="0"/>
              <a:t>. </a:t>
            </a:r>
            <a:br>
              <a:rPr lang="en-US" sz="1200" dirty="0">
                <a:latin typeface="Arial Narrow" panose="020B0606020202030204" pitchFamily="34" charset="0"/>
              </a:rPr>
            </a:br>
            <a:endParaRPr lang="en-US" sz="1200" dirty="0">
              <a:latin typeface="Arial Narrow" panose="020B0606020202030204" pitchFamily="34" charset="0"/>
            </a:endParaRPr>
          </a:p>
        </p:txBody>
      </p:sp>
      <p:pic>
        <p:nvPicPr>
          <p:cNvPr id="14" name="Picture 13" descr="how-footer-wht.jpg">
            <a:extLst>
              <a:ext uri="{FF2B5EF4-FFF2-40B4-BE49-F238E27FC236}">
                <a16:creationId xmlns:a16="http://schemas.microsoft.com/office/drawing/2014/main" id="{DDDEEA97-67B9-4335-BD0E-33F6CF1B3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556" y="1849241"/>
            <a:ext cx="807075" cy="97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ne delta eyemed">
            <a:extLst>
              <a:ext uri="{FF2B5EF4-FFF2-40B4-BE49-F238E27FC236}">
                <a16:creationId xmlns:a16="http://schemas.microsoft.com/office/drawing/2014/main" id="{D12FB4CE-194D-40C3-B091-32B98923822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1905000"/>
            <a:ext cx="1066800" cy="64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400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T Packinghous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T Packinghous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0BFF797C8A43A29EDC5A666CCEBB" ma:contentTypeVersion="18" ma:contentTypeDescription="Create a new document." ma:contentTypeScope="" ma:versionID="c6672b3205b61a556431eb4d93de90fe">
  <xsd:schema xmlns:xsd="http://www.w3.org/2001/XMLSchema" xmlns:xs="http://www.w3.org/2001/XMLSchema" xmlns:p="http://schemas.microsoft.com/office/2006/metadata/properties" xmlns:ns2="df5f1c64-a2d3-4332-9f8d-c8619b2cba23" xmlns:ns3="0a71efb1-5250-41f9-9a5a-0cbae10a56dd" targetNamespace="http://schemas.microsoft.com/office/2006/metadata/properties" ma:root="true" ma:fieldsID="944809128d24bc02b8db4afc9074067b" ns2:_="" ns3:_="">
    <xsd:import namespace="df5f1c64-a2d3-4332-9f8d-c8619b2cba23"/>
    <xsd:import namespace="0a71efb1-5250-41f9-9a5a-0cbae10a56dd"/>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1c64-a2d3-4332-9f8d-c8619b2cba23" elementFormDefault="qualified">
    <xsd:import namespace="http://schemas.microsoft.com/office/2006/documentManagement/types"/>
    <xsd:import namespace="http://schemas.microsoft.com/office/infopath/2007/PartnerControls"/>
    <xsd:element name="test" ma:index="2" nillable="true" ma:displayName="test" ma:format="DateTime" ma:internalName="test"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8fdedc-b272-477a-bf77-2e9ca0abd3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71efb1-5250-41f9-9a5a-0cbae10a56dd"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48a27664-d785-459c-ac4e-4a0a4e033b04}" ma:internalName="TaxCatchAll" ma:readOnly="false" ma:showField="CatchAllData" ma:web="0a71efb1-5250-41f9-9a5a-0cbae10a5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df5f1c64-a2d3-4332-9f8d-c8619b2cba23" xsi:nil="true"/>
    <TaxCatchAll xmlns="0a71efb1-5250-41f9-9a5a-0cbae10a56dd" xsi:nil="true"/>
    <lcf76f155ced4ddcb4097134ff3c332f xmlns="df5f1c64-a2d3-4332-9f8d-c8619b2cba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17EC3E-86E7-4123-BC0F-5CB6873B8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f1c64-a2d3-4332-9f8d-c8619b2cba23"/>
    <ds:schemaRef ds:uri="0a71efb1-5250-41f9-9a5a-0cbae10a5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52AA92-DCAA-4F74-9B0A-DFA3EFF6E01A}">
  <ds:schemaRefs>
    <ds:schemaRef ds:uri="http://schemas.microsoft.com/sharepoint/v3/contenttype/forms"/>
  </ds:schemaRefs>
</ds:datastoreItem>
</file>

<file path=customXml/itemProps3.xml><?xml version="1.0" encoding="utf-8"?>
<ds:datastoreItem xmlns:ds="http://schemas.openxmlformats.org/officeDocument/2006/customXml" ds:itemID="{098EAECA-371B-4124-9EE3-4485DEAE761C}">
  <ds:schemaRefs>
    <ds:schemaRef ds:uri="http://purl.org/dc/elements/1.1/"/>
    <ds:schemaRef ds:uri="http://purl.org/dc/terms/"/>
    <ds:schemaRef ds:uri="http://schemas.openxmlformats.org/package/2006/metadata/core-properties"/>
    <ds:schemaRef ds:uri="0a71efb1-5250-41f9-9a5a-0cbae10a56dd"/>
    <ds:schemaRef ds:uri="http://purl.org/dc/dcmitype/"/>
    <ds:schemaRef ds:uri="http://schemas.microsoft.com/office/infopath/2007/PartnerControls"/>
    <ds:schemaRef ds:uri="http://schemas.microsoft.com/office/2006/documentManagement/types"/>
    <ds:schemaRef ds:uri="http://schemas.microsoft.com/office/2006/metadata/properties"/>
    <ds:schemaRef ds:uri="df5f1c64-a2d3-4332-9f8d-c8619b2cba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12584</TotalTime>
  <Words>4047</Words>
  <Application>Microsoft Office PowerPoint</Application>
  <PresentationFormat>Custom</PresentationFormat>
  <Paragraphs>454</Paragraphs>
  <Slides>16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Arial Narrow</vt:lpstr>
      <vt:lpstr>Calibri</vt:lpstr>
      <vt:lpstr>Cambria</vt:lpstr>
      <vt:lpstr>Carme</vt:lpstr>
      <vt:lpstr>Georgia</vt:lpstr>
      <vt:lpstr>Helvetica</vt:lpstr>
      <vt:lpstr>Helvetica Light</vt:lpstr>
      <vt:lpstr>Symbol</vt:lpstr>
      <vt:lpstr>Times</vt:lpstr>
      <vt:lpstr>Times New Roman</vt:lpstr>
      <vt:lpstr>Wingdings</vt:lpstr>
      <vt:lpstr>Blank Presentation</vt:lpstr>
      <vt:lpstr>Custom Design</vt:lpstr>
      <vt:lpstr>PowerPoint Presentation</vt:lpstr>
      <vt:lpstr>PowerPoint Presentation</vt:lpstr>
      <vt:lpstr>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SteelPen Communications,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Wasko</dc:creator>
  <cp:lastModifiedBy>Susmann, Jennifer</cp:lastModifiedBy>
  <cp:revision>789</cp:revision>
  <cp:lastPrinted>2019-11-20T20:56:41Z</cp:lastPrinted>
  <dcterms:created xsi:type="dcterms:W3CDTF">2009-10-16T10:27:10Z</dcterms:created>
  <dcterms:modified xsi:type="dcterms:W3CDTF">2022-12-13T19:21:44Z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0x0101000B980BFF797C8A43A29EDC5A666CCEBB</vt:lpwstr>
  </property>
  <property fmtid="{D5CDD505-2E9C-101B-9397-08002B2CF9AE}" pid="3" name="Order">
    <vt:r8>23672800</vt:r8>
  </property>
  <property fmtid="{D5CDD505-2E9C-101B-9397-08002B2CF9AE}" pid="4" name="MediaServiceImageTags">
    <vt:lpwstr/>
  </property>
</Properties>
</file>