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7772400" cy="10058400"/>
  <p:notesSz cx="8305800" cy="105918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735" userDrawn="1">
          <p15:clr>
            <a:srgbClr val="A4A3A4"/>
          </p15:clr>
        </p15:guide>
        <p15:guide id="2" pos="202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>
      <p:cViewPr varScale="1">
        <p:scale>
          <a:sx n="45" d="100"/>
          <a:sy n="45" d="100"/>
        </p:scale>
        <p:origin x="1906" y="34"/>
      </p:cViewPr>
      <p:guideLst>
        <p:guide orient="horz" pos="2735"/>
        <p:guide pos="20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6969" y="2209800"/>
            <a:ext cx="3420745" cy="838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33300"/>
              </a:lnSpc>
              <a:spcBef>
                <a:spcPts val="100"/>
              </a:spcBef>
            </a:pPr>
            <a:r>
              <a:rPr lang="en-US" sz="1000" spc="-15" dirty="0">
                <a:solidFill>
                  <a:srgbClr val="231F20"/>
                </a:solidFill>
                <a:latin typeface="CentraNo2-Book"/>
                <a:cs typeface="CentraNo2-Book"/>
              </a:rPr>
              <a:t>Cigna</a:t>
            </a:r>
            <a:r>
              <a:rPr sz="1000" spc="-15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1000" dirty="0">
                <a:solidFill>
                  <a:srgbClr val="231F20"/>
                </a:solidFill>
                <a:latin typeface="CentraNo2-Book"/>
                <a:cs typeface="CentraNo2-Book"/>
              </a:rPr>
              <a:t>is</a:t>
            </a:r>
            <a:r>
              <a:rPr sz="1000" spc="-10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1000" dirty="0">
                <a:solidFill>
                  <a:srgbClr val="231F20"/>
                </a:solidFill>
                <a:latin typeface="CentraNo2-Book"/>
                <a:cs typeface="CentraNo2-Book"/>
              </a:rPr>
              <a:t>offering</a:t>
            </a:r>
            <a:r>
              <a:rPr sz="1000" spc="-10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1000" dirty="0">
                <a:solidFill>
                  <a:srgbClr val="231F20"/>
                </a:solidFill>
                <a:latin typeface="CentraNo2-Book"/>
                <a:cs typeface="CentraNo2-Book"/>
              </a:rPr>
              <a:t>Omada</a:t>
            </a:r>
            <a:r>
              <a:rPr sz="825" baseline="35353" dirty="0">
                <a:solidFill>
                  <a:srgbClr val="231F20"/>
                </a:solidFill>
                <a:latin typeface="CentraNo2-Book"/>
                <a:cs typeface="CentraNo2-Book"/>
              </a:rPr>
              <a:t>®</a:t>
            </a:r>
            <a:r>
              <a:rPr sz="825" spc="142" baseline="35353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1000" dirty="0">
                <a:solidFill>
                  <a:srgbClr val="231F20"/>
                </a:solidFill>
                <a:latin typeface="CentraNo2-Book"/>
                <a:cs typeface="CentraNo2-Book"/>
              </a:rPr>
              <a:t>to</a:t>
            </a:r>
            <a:r>
              <a:rPr sz="1000" spc="-10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1000" dirty="0">
                <a:solidFill>
                  <a:srgbClr val="231F20"/>
                </a:solidFill>
                <a:latin typeface="CentraNo2-Book"/>
                <a:cs typeface="CentraNo2-Book"/>
              </a:rPr>
              <a:t>help</a:t>
            </a:r>
            <a:r>
              <a:rPr sz="1000" spc="-10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1000" dirty="0">
                <a:solidFill>
                  <a:srgbClr val="231F20"/>
                </a:solidFill>
                <a:latin typeface="CentraNo2-Book"/>
                <a:cs typeface="CentraNo2-Book"/>
              </a:rPr>
              <a:t>members</a:t>
            </a:r>
            <a:r>
              <a:rPr sz="1000" spc="-10" dirty="0">
                <a:solidFill>
                  <a:srgbClr val="231F20"/>
                </a:solidFill>
                <a:latin typeface="CentraNo2-Book"/>
                <a:cs typeface="CentraNo2-Book"/>
              </a:rPr>
              <a:t> manage </a:t>
            </a:r>
            <a:r>
              <a:rPr sz="1000" dirty="0">
                <a:solidFill>
                  <a:srgbClr val="231F20"/>
                </a:solidFill>
                <a:latin typeface="CentraNo2-Book"/>
                <a:cs typeface="CentraNo2-Book"/>
              </a:rPr>
              <a:t>weight</a:t>
            </a:r>
            <a:r>
              <a:rPr sz="1000" spc="-5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1000" dirty="0">
                <a:solidFill>
                  <a:srgbClr val="231F20"/>
                </a:solidFill>
                <a:latin typeface="CentraNo2-Book"/>
                <a:cs typeface="CentraNo2-Book"/>
              </a:rPr>
              <a:t>and</a:t>
            </a:r>
            <a:r>
              <a:rPr sz="1000" spc="5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1000" dirty="0">
                <a:solidFill>
                  <a:srgbClr val="231F20"/>
                </a:solidFill>
                <a:latin typeface="CentraNo2-Book"/>
                <a:cs typeface="CentraNo2-Book"/>
              </a:rPr>
              <a:t>create</a:t>
            </a:r>
            <a:r>
              <a:rPr sz="1000" spc="5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1000" dirty="0">
                <a:solidFill>
                  <a:srgbClr val="231F20"/>
                </a:solidFill>
                <a:latin typeface="CentraNo2-Book"/>
                <a:cs typeface="CentraNo2-Book"/>
              </a:rPr>
              <a:t>healthier</a:t>
            </a:r>
            <a:r>
              <a:rPr sz="1000" spc="5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1000" dirty="0">
                <a:solidFill>
                  <a:srgbClr val="231F20"/>
                </a:solidFill>
                <a:latin typeface="CentraNo2-Book"/>
                <a:cs typeface="CentraNo2-Book"/>
              </a:rPr>
              <a:t>habits</a:t>
            </a:r>
            <a:r>
              <a:rPr sz="1000" spc="5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1000" dirty="0">
                <a:solidFill>
                  <a:srgbClr val="231F20"/>
                </a:solidFill>
                <a:latin typeface="CentraNo2-Book"/>
                <a:cs typeface="CentraNo2-Book"/>
              </a:rPr>
              <a:t>with</a:t>
            </a:r>
            <a:r>
              <a:rPr sz="1000" spc="5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1000" dirty="0">
                <a:solidFill>
                  <a:srgbClr val="231F20"/>
                </a:solidFill>
                <a:latin typeface="CentraNo2-Book"/>
                <a:cs typeface="CentraNo2-Book"/>
              </a:rPr>
              <a:t>one-on-</a:t>
            </a:r>
            <a:r>
              <a:rPr sz="1000" spc="-25" dirty="0">
                <a:solidFill>
                  <a:srgbClr val="231F20"/>
                </a:solidFill>
                <a:latin typeface="CentraNo2-Book"/>
                <a:cs typeface="CentraNo2-Book"/>
              </a:rPr>
              <a:t>one </a:t>
            </a:r>
            <a:r>
              <a:rPr sz="1000" dirty="0">
                <a:solidFill>
                  <a:srgbClr val="231F20"/>
                </a:solidFill>
                <a:latin typeface="CentraNo2-Book"/>
                <a:cs typeface="CentraNo2-Book"/>
              </a:rPr>
              <a:t>personal</a:t>
            </a:r>
            <a:r>
              <a:rPr sz="1000" spc="-15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1000" dirty="0">
                <a:solidFill>
                  <a:srgbClr val="231F20"/>
                </a:solidFill>
                <a:latin typeface="CentraNo2-Book"/>
                <a:cs typeface="CentraNo2-Book"/>
              </a:rPr>
              <a:t>coaching</a:t>
            </a:r>
            <a:r>
              <a:rPr sz="1000" spc="-5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1000" dirty="0">
                <a:solidFill>
                  <a:srgbClr val="231F20"/>
                </a:solidFill>
                <a:latin typeface="CentraNo2-Book"/>
                <a:cs typeface="CentraNo2-Book"/>
              </a:rPr>
              <a:t>and</a:t>
            </a:r>
            <a:r>
              <a:rPr sz="1000" spc="-5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1000" dirty="0">
                <a:solidFill>
                  <a:srgbClr val="231F20"/>
                </a:solidFill>
                <a:latin typeface="CentraNo2-Book"/>
                <a:cs typeface="CentraNo2-Book"/>
              </a:rPr>
              <a:t>the tools</a:t>
            </a:r>
            <a:r>
              <a:rPr sz="1000" spc="-5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1000" dirty="0">
                <a:solidFill>
                  <a:srgbClr val="231F20"/>
                </a:solidFill>
                <a:latin typeface="CentraNo2-Book"/>
                <a:cs typeface="CentraNo2-Book"/>
              </a:rPr>
              <a:t>needed</a:t>
            </a:r>
            <a:r>
              <a:rPr sz="1000" spc="-5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1000" dirty="0">
                <a:solidFill>
                  <a:srgbClr val="231F20"/>
                </a:solidFill>
                <a:latin typeface="CentraNo2-Book"/>
                <a:cs typeface="CentraNo2-Book"/>
              </a:rPr>
              <a:t>to</a:t>
            </a:r>
            <a:r>
              <a:rPr sz="1000" spc="-5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1000" dirty="0">
                <a:solidFill>
                  <a:srgbClr val="231F20"/>
                </a:solidFill>
                <a:latin typeface="CentraNo2-Book"/>
                <a:cs typeface="CentraNo2-Book"/>
              </a:rPr>
              <a:t>make </a:t>
            </a:r>
            <a:r>
              <a:rPr sz="1000" spc="-10" dirty="0">
                <a:solidFill>
                  <a:srgbClr val="231F20"/>
                </a:solidFill>
                <a:latin typeface="CentraNo2-Book"/>
                <a:cs typeface="CentraNo2-Book"/>
              </a:rPr>
              <a:t>long- </a:t>
            </a:r>
            <a:r>
              <a:rPr sz="1000" dirty="0">
                <a:solidFill>
                  <a:srgbClr val="231F20"/>
                </a:solidFill>
                <a:latin typeface="CentraNo2-Book"/>
                <a:cs typeface="CentraNo2-Book"/>
              </a:rPr>
              <a:t>lasting health</a:t>
            </a:r>
            <a:r>
              <a:rPr sz="1000" spc="5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entraNo2-Book"/>
                <a:cs typeface="CentraNo2-Book"/>
              </a:rPr>
              <a:t>changes.</a:t>
            </a:r>
            <a:endParaRPr sz="1000" dirty="0">
              <a:latin typeface="CentraNo2-Book"/>
              <a:cs typeface="CentraNo2-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0522" y="9007713"/>
            <a:ext cx="6844665" cy="767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*Certain</a:t>
            </a:r>
            <a:r>
              <a:rPr sz="700" spc="105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features</a:t>
            </a:r>
            <a:r>
              <a:rPr sz="700" spc="105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and</a:t>
            </a:r>
            <a:r>
              <a:rPr sz="700" spc="110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smart</a:t>
            </a:r>
            <a:r>
              <a:rPr sz="700" spc="105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devices</a:t>
            </a:r>
            <a:r>
              <a:rPr sz="700" spc="105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are</a:t>
            </a:r>
            <a:r>
              <a:rPr sz="700" spc="110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only</a:t>
            </a:r>
            <a:r>
              <a:rPr sz="700" spc="105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available</a:t>
            </a:r>
            <a:r>
              <a:rPr sz="700" spc="105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if</a:t>
            </a:r>
            <a:r>
              <a:rPr sz="700" spc="110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you</a:t>
            </a:r>
            <a:r>
              <a:rPr sz="700" spc="105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meet</a:t>
            </a:r>
            <a:r>
              <a:rPr sz="700" spc="105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program</a:t>
            </a:r>
            <a:r>
              <a:rPr sz="700" spc="110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and</a:t>
            </a:r>
            <a:r>
              <a:rPr sz="700" spc="105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clinical</a:t>
            </a:r>
            <a:r>
              <a:rPr sz="700" spc="105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eligibility</a:t>
            </a:r>
            <a:r>
              <a:rPr sz="700" spc="110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CentraNo2-Book"/>
                <a:cs typeface="CentraNo2-Book"/>
              </a:rPr>
              <a:t>requirements.</a:t>
            </a:r>
            <a:endParaRPr sz="700" dirty="0">
              <a:latin typeface="CentraNo2-Book"/>
              <a:cs typeface="CentraNo2-Book"/>
            </a:endParaRPr>
          </a:p>
          <a:p>
            <a:pPr>
              <a:spcBef>
                <a:spcPts val="40"/>
              </a:spcBef>
            </a:pPr>
            <a:endParaRPr sz="550" dirty="0">
              <a:latin typeface="CentraNo2-Book"/>
              <a:cs typeface="CentraNo2-Book"/>
            </a:endParaRPr>
          </a:p>
          <a:p>
            <a:pPr marL="12700"/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Images,</a:t>
            </a:r>
            <a:r>
              <a:rPr sz="700" spc="95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including</a:t>
            </a:r>
            <a:r>
              <a:rPr sz="700" spc="110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apps,</a:t>
            </a:r>
            <a:r>
              <a:rPr sz="700" spc="110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do</a:t>
            </a:r>
            <a:r>
              <a:rPr sz="700" spc="110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not</a:t>
            </a:r>
            <a:r>
              <a:rPr sz="700" spc="110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reflect</a:t>
            </a:r>
            <a:r>
              <a:rPr sz="700" spc="110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real</a:t>
            </a:r>
            <a:r>
              <a:rPr sz="700" spc="110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members</a:t>
            </a:r>
            <a:r>
              <a:rPr sz="700" spc="110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or</a:t>
            </a:r>
            <a:r>
              <a:rPr sz="700" spc="110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information</a:t>
            </a:r>
            <a:r>
              <a:rPr sz="700" spc="110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about</a:t>
            </a:r>
            <a:r>
              <a:rPr sz="700" spc="110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a</a:t>
            </a:r>
            <a:r>
              <a:rPr sz="700" spc="110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specific</a:t>
            </a:r>
            <a:r>
              <a:rPr sz="700" spc="110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CentraNo2-Book"/>
                <a:cs typeface="CentraNo2-Book"/>
              </a:rPr>
              <a:t>person</a:t>
            </a:r>
            <a:endParaRPr sz="700" dirty="0">
              <a:latin typeface="CentraNo2-Book"/>
              <a:cs typeface="CentraNo2-Book"/>
            </a:endParaRPr>
          </a:p>
          <a:p>
            <a:pPr>
              <a:spcBef>
                <a:spcPts val="50"/>
              </a:spcBef>
            </a:pPr>
            <a:endParaRPr sz="500" dirty="0">
              <a:latin typeface="CentraNo2-Book"/>
              <a:cs typeface="CentraNo2-Book"/>
            </a:endParaRPr>
          </a:p>
          <a:p>
            <a:pPr marL="12700" marR="5080">
              <a:lnSpc>
                <a:spcPct val="107100"/>
              </a:lnSpc>
            </a:pP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The</a:t>
            </a:r>
            <a:r>
              <a:rPr sz="700" spc="110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Omada</a:t>
            </a:r>
            <a:r>
              <a:rPr sz="700" spc="10" baseline="30000" dirty="0">
                <a:solidFill>
                  <a:srgbClr val="58595B"/>
                </a:solidFill>
                <a:latin typeface="CentraNo2-Book"/>
                <a:cs typeface="CentraNo2-Book"/>
              </a:rPr>
              <a:t>®</a:t>
            </a:r>
            <a:r>
              <a:rPr sz="700" spc="110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program</a:t>
            </a:r>
            <a:r>
              <a:rPr sz="700" spc="114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is</a:t>
            </a:r>
            <a:r>
              <a:rPr sz="700" spc="110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administered</a:t>
            </a:r>
            <a:r>
              <a:rPr sz="700" spc="105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by</a:t>
            </a:r>
            <a:r>
              <a:rPr sz="700" spc="114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Omada</a:t>
            </a:r>
            <a:r>
              <a:rPr sz="700" spc="110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Health,</a:t>
            </a:r>
            <a:r>
              <a:rPr sz="700" spc="114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Inc.,</a:t>
            </a:r>
            <a:r>
              <a:rPr sz="700" spc="105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an</a:t>
            </a:r>
            <a:r>
              <a:rPr sz="700" spc="110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independent</a:t>
            </a:r>
            <a:r>
              <a:rPr sz="700" spc="105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third</a:t>
            </a:r>
            <a:r>
              <a:rPr sz="700" spc="110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party</a:t>
            </a:r>
            <a:r>
              <a:rPr sz="700" spc="114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service</a:t>
            </a:r>
            <a:r>
              <a:rPr sz="700" spc="110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provider.</a:t>
            </a:r>
            <a:r>
              <a:rPr sz="700" spc="114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All</a:t>
            </a:r>
            <a:r>
              <a:rPr sz="700" spc="110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Cigna</a:t>
            </a:r>
            <a:r>
              <a:rPr sz="700" spc="10" baseline="30000" dirty="0">
                <a:solidFill>
                  <a:srgbClr val="58595B"/>
                </a:solidFill>
                <a:latin typeface="CentraNo2-Book"/>
                <a:cs typeface="CentraNo2-Book"/>
              </a:rPr>
              <a:t>®</a:t>
            </a:r>
            <a:r>
              <a:rPr sz="700" spc="105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products</a:t>
            </a:r>
            <a:r>
              <a:rPr sz="700" spc="105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and</a:t>
            </a:r>
            <a:r>
              <a:rPr sz="700" spc="114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services</a:t>
            </a:r>
            <a:r>
              <a:rPr sz="700" spc="110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are</a:t>
            </a:r>
            <a:r>
              <a:rPr sz="700" spc="114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CentraNo2-Book"/>
                <a:cs typeface="CentraNo2-Book"/>
              </a:rPr>
              <a:t>provided</a:t>
            </a:r>
            <a:r>
              <a:rPr sz="700" spc="500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exclusively</a:t>
            </a:r>
            <a:r>
              <a:rPr sz="700" spc="105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by</a:t>
            </a:r>
            <a:r>
              <a:rPr sz="700" spc="120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or</a:t>
            </a:r>
            <a:r>
              <a:rPr sz="700" spc="114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through</a:t>
            </a:r>
            <a:r>
              <a:rPr sz="700" spc="120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operating</a:t>
            </a:r>
            <a:r>
              <a:rPr sz="700" spc="114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subsidiaries</a:t>
            </a:r>
            <a:r>
              <a:rPr sz="700" spc="120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of</a:t>
            </a:r>
            <a:r>
              <a:rPr sz="700" spc="114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Cigna</a:t>
            </a:r>
            <a:r>
              <a:rPr sz="700" spc="120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Corporation,</a:t>
            </a:r>
            <a:r>
              <a:rPr sz="700" spc="114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including</a:t>
            </a:r>
            <a:r>
              <a:rPr sz="700" spc="120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Cigna</a:t>
            </a:r>
            <a:r>
              <a:rPr sz="700" spc="120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Health</a:t>
            </a:r>
            <a:r>
              <a:rPr sz="700" spc="114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and</a:t>
            </a:r>
            <a:r>
              <a:rPr sz="700" spc="120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Life</a:t>
            </a:r>
            <a:r>
              <a:rPr sz="700" spc="114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Insurance</a:t>
            </a:r>
            <a:r>
              <a:rPr sz="700" spc="120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Company</a:t>
            </a:r>
            <a:r>
              <a:rPr sz="700" spc="114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or</a:t>
            </a:r>
            <a:r>
              <a:rPr sz="700" spc="120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its</a:t>
            </a:r>
            <a:r>
              <a:rPr sz="700" spc="114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affiliates.</a:t>
            </a:r>
            <a:r>
              <a:rPr sz="700" spc="120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The</a:t>
            </a:r>
            <a:r>
              <a:rPr sz="700" spc="120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CentraNo2-Book"/>
                <a:cs typeface="CentraNo2-Book"/>
              </a:rPr>
              <a:t>Omada</a:t>
            </a:r>
            <a:r>
              <a:rPr sz="700" spc="-10" baseline="30000" dirty="0">
                <a:solidFill>
                  <a:srgbClr val="58595B"/>
                </a:solidFill>
                <a:latin typeface="CentraNo2-Book"/>
                <a:cs typeface="CentraNo2-Book"/>
              </a:rPr>
              <a:t>®</a:t>
            </a:r>
            <a:r>
              <a:rPr sz="700" spc="500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program</a:t>
            </a:r>
            <a:r>
              <a:rPr sz="700" spc="95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is</a:t>
            </a:r>
            <a:r>
              <a:rPr sz="700" spc="100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not</a:t>
            </a:r>
            <a:r>
              <a:rPr sz="700" spc="100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administered</a:t>
            </a:r>
            <a:r>
              <a:rPr sz="700" spc="100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by</a:t>
            </a:r>
            <a:r>
              <a:rPr sz="700" spc="95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Cigna.</a:t>
            </a:r>
            <a:r>
              <a:rPr sz="700" spc="100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It</a:t>
            </a:r>
            <a:r>
              <a:rPr sz="700" spc="100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is</a:t>
            </a:r>
            <a:r>
              <a:rPr sz="700" spc="100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administered</a:t>
            </a:r>
            <a:r>
              <a:rPr sz="700" spc="100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solely</a:t>
            </a:r>
            <a:r>
              <a:rPr sz="700" spc="95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by</a:t>
            </a:r>
            <a:r>
              <a:rPr sz="700" spc="100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Omada</a:t>
            </a:r>
            <a:r>
              <a:rPr sz="700" spc="100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Health,</a:t>
            </a:r>
            <a:r>
              <a:rPr sz="700" spc="100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Inc.</a:t>
            </a:r>
            <a:r>
              <a:rPr sz="700" spc="100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which</a:t>
            </a:r>
            <a:r>
              <a:rPr sz="700" spc="95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is</a:t>
            </a:r>
            <a:r>
              <a:rPr sz="700" spc="100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responsible</a:t>
            </a:r>
            <a:r>
              <a:rPr sz="700" spc="100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for</a:t>
            </a:r>
            <a:r>
              <a:rPr sz="700" spc="100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10" dirty="0">
                <a:solidFill>
                  <a:srgbClr val="58595B"/>
                </a:solidFill>
                <a:latin typeface="CentraNo2-Book"/>
                <a:cs typeface="CentraNo2-Book"/>
              </a:rPr>
              <a:t>the</a:t>
            </a:r>
            <a:r>
              <a:rPr sz="700" spc="100" dirty="0">
                <a:solidFill>
                  <a:srgbClr val="58595B"/>
                </a:solidFill>
                <a:latin typeface="CentraNo2-Book"/>
                <a:cs typeface="CentraNo2-Book"/>
              </a:rPr>
              <a:t> </a:t>
            </a:r>
            <a:r>
              <a:rPr sz="700" spc="-10" dirty="0">
                <a:solidFill>
                  <a:srgbClr val="58595B"/>
                </a:solidFill>
                <a:latin typeface="CentraNo2-Book"/>
                <a:cs typeface="CentraNo2-Book"/>
              </a:rPr>
              <a:t>program..</a:t>
            </a:r>
            <a:endParaRPr sz="700" dirty="0">
              <a:latin typeface="CentraNo2-Book"/>
              <a:cs typeface="CentraNo2-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6969" y="4800600"/>
            <a:ext cx="4038600" cy="1092200"/>
          </a:xfrm>
          <a:custGeom>
            <a:avLst/>
            <a:gdLst/>
            <a:ahLst/>
            <a:cxnLst/>
            <a:rect l="l" t="t" r="r" b="b"/>
            <a:pathLst>
              <a:path w="3368040" h="1092200">
                <a:moveTo>
                  <a:pt x="3114040" y="0"/>
                </a:moveTo>
                <a:lnTo>
                  <a:pt x="0" y="0"/>
                </a:lnTo>
                <a:lnTo>
                  <a:pt x="0" y="838200"/>
                </a:lnTo>
                <a:lnTo>
                  <a:pt x="4092" y="883857"/>
                </a:lnTo>
                <a:lnTo>
                  <a:pt x="15890" y="926830"/>
                </a:lnTo>
                <a:lnTo>
                  <a:pt x="34677" y="966400"/>
                </a:lnTo>
                <a:lnTo>
                  <a:pt x="59736" y="1001850"/>
                </a:lnTo>
                <a:lnTo>
                  <a:pt x="90349" y="1032463"/>
                </a:lnTo>
                <a:lnTo>
                  <a:pt x="125799" y="1057522"/>
                </a:lnTo>
                <a:lnTo>
                  <a:pt x="165369" y="1076309"/>
                </a:lnTo>
                <a:lnTo>
                  <a:pt x="208342" y="1088107"/>
                </a:lnTo>
                <a:lnTo>
                  <a:pt x="254000" y="1092200"/>
                </a:lnTo>
                <a:lnTo>
                  <a:pt x="3114040" y="1092200"/>
                </a:lnTo>
                <a:lnTo>
                  <a:pt x="3159697" y="1088107"/>
                </a:lnTo>
                <a:lnTo>
                  <a:pt x="3202670" y="1076309"/>
                </a:lnTo>
                <a:lnTo>
                  <a:pt x="3242240" y="1057522"/>
                </a:lnTo>
                <a:lnTo>
                  <a:pt x="3277690" y="1032463"/>
                </a:lnTo>
                <a:lnTo>
                  <a:pt x="3308303" y="1001850"/>
                </a:lnTo>
                <a:lnTo>
                  <a:pt x="3333362" y="966400"/>
                </a:lnTo>
                <a:lnTo>
                  <a:pt x="3352149" y="926830"/>
                </a:lnTo>
                <a:lnTo>
                  <a:pt x="3363947" y="883857"/>
                </a:lnTo>
                <a:lnTo>
                  <a:pt x="3368040" y="838200"/>
                </a:lnTo>
                <a:lnTo>
                  <a:pt x="3368040" y="254000"/>
                </a:lnTo>
                <a:lnTo>
                  <a:pt x="3363947" y="208342"/>
                </a:lnTo>
                <a:lnTo>
                  <a:pt x="3352149" y="165369"/>
                </a:lnTo>
                <a:lnTo>
                  <a:pt x="3333362" y="125799"/>
                </a:lnTo>
                <a:lnTo>
                  <a:pt x="3308303" y="90349"/>
                </a:lnTo>
                <a:lnTo>
                  <a:pt x="3277690" y="59736"/>
                </a:lnTo>
                <a:lnTo>
                  <a:pt x="3242240" y="34677"/>
                </a:lnTo>
                <a:lnTo>
                  <a:pt x="3202670" y="15890"/>
                </a:lnTo>
                <a:lnTo>
                  <a:pt x="3159697" y="4092"/>
                </a:lnTo>
                <a:lnTo>
                  <a:pt x="3114040" y="0"/>
                </a:lnTo>
                <a:close/>
              </a:path>
            </a:pathLst>
          </a:custGeom>
          <a:solidFill>
            <a:srgbClr val="E85C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427569" y="5101827"/>
            <a:ext cx="2942786" cy="44499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1400" dirty="0">
                <a:solidFill>
                  <a:srgbClr val="FFFFFF"/>
                </a:solidFill>
                <a:latin typeface="CentraNo2-Book"/>
                <a:cs typeface="CentraNo2-Book"/>
              </a:rPr>
              <a:t>Claim</a:t>
            </a:r>
            <a:r>
              <a:rPr sz="1400" spc="60" dirty="0">
                <a:solidFill>
                  <a:srgbClr val="FFFFFF"/>
                </a:solidFill>
                <a:latin typeface="CentraNo2-Book"/>
                <a:cs typeface="CentraNo2-Book"/>
              </a:rPr>
              <a:t> </a:t>
            </a:r>
            <a:r>
              <a:rPr sz="1400" dirty="0">
                <a:solidFill>
                  <a:srgbClr val="FFFFFF"/>
                </a:solidFill>
                <a:latin typeface="CentraNo2-Book"/>
                <a:cs typeface="CentraNo2-Book"/>
              </a:rPr>
              <a:t>My</a:t>
            </a:r>
            <a:r>
              <a:rPr sz="1400" spc="65" dirty="0">
                <a:solidFill>
                  <a:srgbClr val="FFFFFF"/>
                </a:solidFill>
                <a:latin typeface="CentraNo2-Book"/>
                <a:cs typeface="CentraNo2-Book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entraNo2-Book"/>
                <a:cs typeface="CentraNo2-Book"/>
              </a:rPr>
              <a:t>Benefit</a:t>
            </a:r>
            <a:endParaRPr sz="1400" dirty="0">
              <a:latin typeface="CentraNo2-Book"/>
              <a:cs typeface="CentraNo2-Book"/>
            </a:endParaRPr>
          </a:p>
          <a:p>
            <a:pPr marL="12700">
              <a:spcBef>
                <a:spcPts val="114"/>
              </a:spcBef>
            </a:pPr>
            <a:r>
              <a:rPr sz="1300" b="1" spc="40" dirty="0" err="1">
                <a:solidFill>
                  <a:srgbClr val="FFFFFF"/>
                </a:solidFill>
                <a:latin typeface="Centra No2"/>
                <a:cs typeface="Centra No2"/>
              </a:rPr>
              <a:t>omadahealth.com</a:t>
            </a:r>
            <a:r>
              <a:rPr sz="1300" b="1" spc="40" dirty="0">
                <a:solidFill>
                  <a:srgbClr val="FFFFFF"/>
                </a:solidFill>
                <a:latin typeface="Centra No2"/>
                <a:cs typeface="Centra No2"/>
              </a:rPr>
              <a:t>/</a:t>
            </a:r>
            <a:r>
              <a:rPr lang="en-US" sz="1300" b="1" spc="40" dirty="0" err="1">
                <a:solidFill>
                  <a:srgbClr val="FFFFFF"/>
                </a:solidFill>
                <a:latin typeface="Centra No2"/>
                <a:cs typeface="Centra No2"/>
              </a:rPr>
              <a:t>omadaforcigna</a:t>
            </a:r>
            <a:endParaRPr sz="1300" dirty="0">
              <a:latin typeface="Centra No2"/>
              <a:cs typeface="Centra No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0522" y="8153400"/>
            <a:ext cx="7031355" cy="388824"/>
          </a:xfrm>
          <a:prstGeom prst="rect">
            <a:avLst/>
          </a:prstGeom>
          <a:ln w="6350">
            <a:solidFill>
              <a:srgbClr val="77787B"/>
            </a:solidFill>
          </a:ln>
        </p:spPr>
        <p:txBody>
          <a:bodyPr vert="horz" wrap="square" lIns="0" tIns="55880" rIns="0" bIns="0" rtlCol="0">
            <a:spAutoFit/>
          </a:bodyPr>
          <a:lstStyle/>
          <a:p>
            <a:pPr marL="107314" marR="287020">
              <a:lnSpc>
                <a:spcPct val="120400"/>
              </a:lnSpc>
              <a:spcBef>
                <a:spcPts val="440"/>
              </a:spcBef>
            </a:pPr>
            <a:r>
              <a:rPr sz="900" dirty="0">
                <a:solidFill>
                  <a:srgbClr val="231F20"/>
                </a:solidFill>
                <a:latin typeface="CentraNo2-Book"/>
                <a:cs typeface="CentraNo2-Book"/>
              </a:rPr>
              <a:t>If</a:t>
            </a:r>
            <a:r>
              <a:rPr sz="900" spc="-25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900" dirty="0">
                <a:solidFill>
                  <a:srgbClr val="231F20"/>
                </a:solidFill>
                <a:latin typeface="CentraNo2-Book"/>
                <a:cs typeface="CentraNo2-Book"/>
              </a:rPr>
              <a:t>you</a:t>
            </a:r>
            <a:r>
              <a:rPr sz="900" spc="-10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900" dirty="0">
                <a:solidFill>
                  <a:srgbClr val="231F20"/>
                </a:solidFill>
                <a:latin typeface="CentraNo2-Book"/>
                <a:cs typeface="CentraNo2-Book"/>
              </a:rPr>
              <a:t>or</a:t>
            </a:r>
            <a:r>
              <a:rPr sz="900" spc="-15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900" dirty="0">
                <a:solidFill>
                  <a:srgbClr val="231F20"/>
                </a:solidFill>
                <a:latin typeface="CentraNo2-Book"/>
                <a:cs typeface="CentraNo2-Book"/>
              </a:rPr>
              <a:t>your</a:t>
            </a:r>
            <a:r>
              <a:rPr sz="900" spc="-10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900" dirty="0">
                <a:solidFill>
                  <a:srgbClr val="231F20"/>
                </a:solidFill>
                <a:latin typeface="CentraNo2-Book"/>
                <a:cs typeface="CentraNo2-Book"/>
              </a:rPr>
              <a:t>covered</a:t>
            </a:r>
            <a:r>
              <a:rPr sz="900" spc="-15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900" dirty="0">
                <a:solidFill>
                  <a:srgbClr val="231F20"/>
                </a:solidFill>
                <a:latin typeface="CentraNo2-Book"/>
                <a:cs typeface="CentraNo2-Book"/>
              </a:rPr>
              <a:t>adult</a:t>
            </a:r>
            <a:r>
              <a:rPr sz="900" spc="-10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900" dirty="0">
                <a:solidFill>
                  <a:srgbClr val="231F20"/>
                </a:solidFill>
                <a:latin typeface="CentraNo2-Book"/>
                <a:cs typeface="CentraNo2-Book"/>
              </a:rPr>
              <a:t>dependents</a:t>
            </a:r>
            <a:r>
              <a:rPr sz="900" spc="-10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900" dirty="0">
                <a:solidFill>
                  <a:srgbClr val="231F20"/>
                </a:solidFill>
                <a:latin typeface="CentraNo2-Book"/>
                <a:cs typeface="CentraNo2-Book"/>
              </a:rPr>
              <a:t>are</a:t>
            </a:r>
            <a:r>
              <a:rPr sz="900" spc="-15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900" dirty="0">
                <a:solidFill>
                  <a:srgbClr val="231F20"/>
                </a:solidFill>
                <a:latin typeface="CentraNo2-Book"/>
                <a:cs typeface="CentraNo2-Book"/>
              </a:rPr>
              <a:t>enrolled</a:t>
            </a:r>
            <a:r>
              <a:rPr sz="900" spc="-10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900" dirty="0">
                <a:solidFill>
                  <a:srgbClr val="231F20"/>
                </a:solidFill>
                <a:latin typeface="CentraNo2-Book"/>
                <a:cs typeface="CentraNo2-Book"/>
              </a:rPr>
              <a:t>in</a:t>
            </a:r>
            <a:r>
              <a:rPr sz="900" spc="-15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900" dirty="0">
                <a:solidFill>
                  <a:srgbClr val="231F20"/>
                </a:solidFill>
                <a:latin typeface="CentraNo2-Book"/>
                <a:cs typeface="CentraNo2-Book"/>
              </a:rPr>
              <a:t>the</a:t>
            </a:r>
            <a:r>
              <a:rPr sz="900" spc="-10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900" dirty="0">
                <a:solidFill>
                  <a:srgbClr val="231F20"/>
                </a:solidFill>
                <a:latin typeface="CentraNo2-Book"/>
                <a:cs typeface="CentraNo2-Book"/>
              </a:rPr>
              <a:t>company</a:t>
            </a:r>
            <a:r>
              <a:rPr sz="900" spc="-10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900" dirty="0">
                <a:solidFill>
                  <a:srgbClr val="231F20"/>
                </a:solidFill>
                <a:latin typeface="CentraNo2-Book"/>
                <a:cs typeface="CentraNo2-Book"/>
              </a:rPr>
              <a:t>medical</a:t>
            </a:r>
            <a:r>
              <a:rPr sz="900" spc="-15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900" dirty="0">
                <a:solidFill>
                  <a:srgbClr val="231F20"/>
                </a:solidFill>
                <a:latin typeface="CentraNo2-Book"/>
                <a:cs typeface="CentraNo2-Book"/>
              </a:rPr>
              <a:t>plan</a:t>
            </a:r>
            <a:r>
              <a:rPr sz="900" spc="-10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900" dirty="0">
                <a:solidFill>
                  <a:srgbClr val="231F20"/>
                </a:solidFill>
                <a:latin typeface="CentraNo2-Book"/>
                <a:cs typeface="CentraNo2-Book"/>
              </a:rPr>
              <a:t>offered</a:t>
            </a:r>
            <a:r>
              <a:rPr sz="900" spc="-15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900" dirty="0">
                <a:solidFill>
                  <a:srgbClr val="231F20"/>
                </a:solidFill>
                <a:latin typeface="CentraNo2-Book"/>
                <a:cs typeface="CentraNo2-Book"/>
              </a:rPr>
              <a:t>through</a:t>
            </a:r>
            <a:r>
              <a:rPr sz="900" spc="-10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900" dirty="0">
                <a:solidFill>
                  <a:srgbClr val="231F20"/>
                </a:solidFill>
                <a:latin typeface="CentraNo2-Book"/>
                <a:cs typeface="CentraNo2-Book"/>
              </a:rPr>
              <a:t>Cigna,</a:t>
            </a:r>
            <a:r>
              <a:rPr sz="900" spc="-10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900" dirty="0">
                <a:solidFill>
                  <a:srgbClr val="231F20"/>
                </a:solidFill>
                <a:latin typeface="CentraNo2-Book"/>
                <a:cs typeface="CentraNo2-Book"/>
              </a:rPr>
              <a:t>are</a:t>
            </a:r>
            <a:r>
              <a:rPr sz="900" spc="-15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900" dirty="0">
                <a:solidFill>
                  <a:srgbClr val="231F20"/>
                </a:solidFill>
                <a:latin typeface="CentraNo2-Book"/>
                <a:cs typeface="CentraNo2-Book"/>
              </a:rPr>
              <a:t>at</a:t>
            </a:r>
            <a:r>
              <a:rPr sz="900" spc="-10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900" dirty="0">
                <a:solidFill>
                  <a:srgbClr val="231F20"/>
                </a:solidFill>
                <a:latin typeface="CentraNo2-Book"/>
                <a:cs typeface="CentraNo2-Book"/>
              </a:rPr>
              <a:t>risk</a:t>
            </a:r>
            <a:r>
              <a:rPr sz="900" spc="-15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900" dirty="0">
                <a:solidFill>
                  <a:srgbClr val="231F20"/>
                </a:solidFill>
                <a:latin typeface="CentraNo2-Book"/>
                <a:cs typeface="CentraNo2-Book"/>
              </a:rPr>
              <a:t>for</a:t>
            </a:r>
            <a:r>
              <a:rPr sz="900" spc="-10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900" dirty="0">
                <a:solidFill>
                  <a:srgbClr val="231F20"/>
                </a:solidFill>
                <a:latin typeface="CentraNo2-Book"/>
                <a:cs typeface="CentraNo2-Book"/>
              </a:rPr>
              <a:t>type</a:t>
            </a:r>
            <a:r>
              <a:rPr sz="900" spc="-10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CentraNo2-Book"/>
                <a:cs typeface="CentraNo2-Book"/>
              </a:rPr>
              <a:t>2</a:t>
            </a:r>
            <a:r>
              <a:rPr sz="900" dirty="0">
                <a:solidFill>
                  <a:srgbClr val="231F20"/>
                </a:solidFill>
                <a:latin typeface="CentraNo2-Book"/>
                <a:cs typeface="CentraNo2-Book"/>
              </a:rPr>
              <a:t> diabetes</a:t>
            </a:r>
            <a:r>
              <a:rPr sz="900" spc="-25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900" dirty="0">
                <a:solidFill>
                  <a:srgbClr val="231F20"/>
                </a:solidFill>
                <a:latin typeface="CentraNo2-Book"/>
                <a:cs typeface="CentraNo2-Book"/>
              </a:rPr>
              <a:t>or</a:t>
            </a:r>
            <a:r>
              <a:rPr sz="900" spc="-10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900" dirty="0">
                <a:solidFill>
                  <a:srgbClr val="231F20"/>
                </a:solidFill>
                <a:latin typeface="CentraNo2-Book"/>
                <a:cs typeface="CentraNo2-Book"/>
              </a:rPr>
              <a:t>heart</a:t>
            </a:r>
            <a:r>
              <a:rPr sz="900" spc="-15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900" dirty="0">
                <a:solidFill>
                  <a:srgbClr val="231F20"/>
                </a:solidFill>
                <a:latin typeface="CentraNo2-Book"/>
                <a:cs typeface="CentraNo2-Book"/>
              </a:rPr>
              <a:t>disease,</a:t>
            </a:r>
            <a:r>
              <a:rPr sz="900" spc="-10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900" dirty="0">
                <a:solidFill>
                  <a:srgbClr val="231F20"/>
                </a:solidFill>
                <a:latin typeface="CentraNo2-Book"/>
                <a:cs typeface="CentraNo2-Book"/>
              </a:rPr>
              <a:t>and</a:t>
            </a:r>
            <a:r>
              <a:rPr sz="900" spc="-15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900" dirty="0">
                <a:solidFill>
                  <a:srgbClr val="231F20"/>
                </a:solidFill>
                <a:latin typeface="CentraNo2-Book"/>
                <a:cs typeface="CentraNo2-Book"/>
              </a:rPr>
              <a:t>are</a:t>
            </a:r>
            <a:r>
              <a:rPr sz="900" spc="-10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900" dirty="0">
                <a:solidFill>
                  <a:srgbClr val="231F20"/>
                </a:solidFill>
                <a:latin typeface="CentraNo2-Book"/>
                <a:cs typeface="CentraNo2-Book"/>
              </a:rPr>
              <a:t>accepted</a:t>
            </a:r>
            <a:r>
              <a:rPr sz="900" spc="-15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900" dirty="0">
                <a:solidFill>
                  <a:srgbClr val="231F20"/>
                </a:solidFill>
                <a:latin typeface="CentraNo2-Book"/>
                <a:cs typeface="CentraNo2-Book"/>
              </a:rPr>
              <a:t>into</a:t>
            </a:r>
            <a:r>
              <a:rPr sz="900" spc="-10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900" dirty="0">
                <a:solidFill>
                  <a:srgbClr val="231F20"/>
                </a:solidFill>
                <a:latin typeface="CentraNo2-Book"/>
                <a:cs typeface="CentraNo2-Book"/>
              </a:rPr>
              <a:t>the</a:t>
            </a:r>
            <a:r>
              <a:rPr sz="900" spc="-15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900" dirty="0">
                <a:solidFill>
                  <a:srgbClr val="231F20"/>
                </a:solidFill>
                <a:latin typeface="CentraNo2-Book"/>
                <a:cs typeface="CentraNo2-Book"/>
              </a:rPr>
              <a:t>program,</a:t>
            </a:r>
            <a:r>
              <a:rPr sz="900" spc="-10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900" dirty="0">
                <a:solidFill>
                  <a:srgbClr val="231F20"/>
                </a:solidFill>
                <a:latin typeface="CentraNo2-Book"/>
                <a:cs typeface="CentraNo2-Book"/>
              </a:rPr>
              <a:t>you’ll</a:t>
            </a:r>
            <a:r>
              <a:rPr sz="900" spc="-15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900" dirty="0">
                <a:solidFill>
                  <a:srgbClr val="231F20"/>
                </a:solidFill>
                <a:latin typeface="CentraNo2-Book"/>
                <a:cs typeface="CentraNo2-Book"/>
              </a:rPr>
              <a:t>receive</a:t>
            </a:r>
            <a:r>
              <a:rPr sz="900" spc="-10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900" dirty="0">
                <a:solidFill>
                  <a:srgbClr val="231F20"/>
                </a:solidFill>
                <a:latin typeface="CentraNo2-Book"/>
                <a:cs typeface="CentraNo2-Book"/>
              </a:rPr>
              <a:t>the</a:t>
            </a:r>
            <a:r>
              <a:rPr sz="900" spc="-15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900" dirty="0">
                <a:solidFill>
                  <a:srgbClr val="231F20"/>
                </a:solidFill>
                <a:latin typeface="CentraNo2-Book"/>
                <a:cs typeface="CentraNo2-Book"/>
              </a:rPr>
              <a:t>program</a:t>
            </a:r>
            <a:r>
              <a:rPr sz="900" spc="-10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900" dirty="0">
                <a:solidFill>
                  <a:srgbClr val="231F20"/>
                </a:solidFill>
                <a:latin typeface="CentraNo2-Book"/>
                <a:cs typeface="CentraNo2-Book"/>
              </a:rPr>
              <a:t>at</a:t>
            </a:r>
            <a:r>
              <a:rPr sz="900" spc="-15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900" dirty="0">
                <a:solidFill>
                  <a:srgbClr val="231F20"/>
                </a:solidFill>
                <a:latin typeface="CentraNo2-Book"/>
                <a:cs typeface="CentraNo2-Book"/>
              </a:rPr>
              <a:t>no</a:t>
            </a:r>
            <a:r>
              <a:rPr sz="900" spc="-10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900" dirty="0">
                <a:solidFill>
                  <a:srgbClr val="231F20"/>
                </a:solidFill>
                <a:latin typeface="CentraNo2-Book"/>
                <a:cs typeface="CentraNo2-Book"/>
              </a:rPr>
              <a:t>additional</a:t>
            </a:r>
            <a:r>
              <a:rPr sz="900" spc="-10" dirty="0">
                <a:solidFill>
                  <a:srgbClr val="231F20"/>
                </a:solidFill>
                <a:latin typeface="CentraNo2-Book"/>
                <a:cs typeface="CentraNo2-Book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CentraNo2-Book"/>
                <a:cs typeface="CentraNo2-Book"/>
              </a:rPr>
              <a:t>cost.</a:t>
            </a:r>
            <a:endParaRPr sz="900" dirty="0">
              <a:latin typeface="CentraNo2-Book"/>
              <a:cs typeface="CentraNo2-Book"/>
            </a:endParaRPr>
          </a:p>
        </p:txBody>
      </p:sp>
      <p:pic>
        <p:nvPicPr>
          <p:cNvPr id="8" name="Picture 7" descr="A qr code with a logo&#10;&#10;Description automatically generated">
            <a:extLst>
              <a:ext uri="{FF2B5EF4-FFF2-40B4-BE49-F238E27FC236}">
                <a16:creationId xmlns:a16="http://schemas.microsoft.com/office/drawing/2014/main" id="{3C78B91F-A374-4E79-E3C3-1A97368514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86" y="5013132"/>
            <a:ext cx="658368" cy="65836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191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Centra No2</vt:lpstr>
      <vt:lpstr>CentraNo2-Book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Walsh, Mari</dc:creator>
  <cp:lastModifiedBy>Walsh, Mari</cp:lastModifiedBy>
  <cp:revision>9</cp:revision>
  <dcterms:created xsi:type="dcterms:W3CDTF">2023-11-15T21:35:53Z</dcterms:created>
  <dcterms:modified xsi:type="dcterms:W3CDTF">2024-11-04T15:41:48Z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2023-10-21T00:00:00Z</vt:filetime>
  </property>
  <property fmtid="{D5CDD505-2E9C-101B-9397-08002B2CF9AE}" pid="3" name="Creator">
    <vt:lpwstr>Adobe InDesign 18.5 (Macintosh)</vt:lpwstr>
  </property>
  <property fmtid="{D5CDD505-2E9C-101B-9397-08002B2CF9AE}" pid="4" name="LastSaved">
    <vt:filetime>2023-11-15T00:00:00Z</vt:filetime>
  </property>
  <property fmtid="{D5CDD505-2E9C-101B-9397-08002B2CF9AE}" pid="5" name="Producer">
    <vt:lpwstr>Adobe PDF Library 17.0</vt:lpwstr>
  </property>
</Properties>
</file>