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4290" r:id="rId5"/>
  </p:sldMasterIdLst>
  <p:notesMasterIdLst>
    <p:notesMasterId r:id="rId22"/>
  </p:notesMasterIdLst>
  <p:handoutMasterIdLst>
    <p:handoutMasterId r:id="rId23"/>
  </p:handoutMasterIdLst>
  <p:sldIdLst>
    <p:sldId id="316" r:id="rId6"/>
    <p:sldId id="319" r:id="rId7"/>
    <p:sldId id="307" r:id="rId8"/>
    <p:sldId id="293" r:id="rId9"/>
    <p:sldId id="332" r:id="rId10"/>
    <p:sldId id="323" r:id="rId11"/>
    <p:sldId id="330" r:id="rId12"/>
    <p:sldId id="321" r:id="rId13"/>
    <p:sldId id="329" r:id="rId14"/>
    <p:sldId id="325" r:id="rId15"/>
    <p:sldId id="290" r:id="rId16"/>
    <p:sldId id="269" r:id="rId17"/>
    <p:sldId id="278" r:id="rId18"/>
    <p:sldId id="331" r:id="rId19"/>
    <p:sldId id="288" r:id="rId20"/>
    <p:sldId id="282" r:id="rId21"/>
  </p:sldIdLst>
  <p:sldSz cx="7772400" cy="10058400"/>
  <p:notesSz cx="7023100" cy="9309100"/>
  <p:defaultTextStyle>
    <a:defPPr>
      <a:defRPr lang="en-US"/>
    </a:defPPr>
    <a:lvl1pPr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1pPr>
    <a:lvl2pPr marL="455613" indent="1588"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2pPr>
    <a:lvl3pPr marL="911225" indent="3175"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3pPr>
    <a:lvl4pPr marL="1366838" indent="4763"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4pPr>
    <a:lvl5pPr marL="1822450" indent="6350"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5pPr>
    <a:lvl6pPr marL="2286000" algn="l" defTabSz="914400" rtl="0" eaLnBrk="1" latinLnBrk="0" hangingPunct="1">
      <a:defRPr sz="2500" kern="1200">
        <a:solidFill>
          <a:schemeClr val="tx1"/>
        </a:solidFill>
        <a:latin typeface="Times" panose="02020603050405020304" pitchFamily="18" charset="0"/>
        <a:ea typeface="+mn-ea"/>
        <a:cs typeface="+mn-cs"/>
      </a:defRPr>
    </a:lvl6pPr>
    <a:lvl7pPr marL="2743200" algn="l" defTabSz="914400" rtl="0" eaLnBrk="1" latinLnBrk="0" hangingPunct="1">
      <a:defRPr sz="2500" kern="1200">
        <a:solidFill>
          <a:schemeClr val="tx1"/>
        </a:solidFill>
        <a:latin typeface="Times" panose="02020603050405020304" pitchFamily="18" charset="0"/>
        <a:ea typeface="+mn-ea"/>
        <a:cs typeface="+mn-cs"/>
      </a:defRPr>
    </a:lvl7pPr>
    <a:lvl8pPr marL="3200400" algn="l" defTabSz="914400" rtl="0" eaLnBrk="1" latinLnBrk="0" hangingPunct="1">
      <a:defRPr sz="2500" kern="1200">
        <a:solidFill>
          <a:schemeClr val="tx1"/>
        </a:solidFill>
        <a:latin typeface="Times" panose="02020603050405020304" pitchFamily="18" charset="0"/>
        <a:ea typeface="+mn-ea"/>
        <a:cs typeface="+mn-cs"/>
      </a:defRPr>
    </a:lvl8pPr>
    <a:lvl9pPr marL="3657600" algn="l" defTabSz="914400" rtl="0" eaLnBrk="1" latinLnBrk="0" hangingPunct="1">
      <a:defRPr sz="25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697"/>
    <a:srgbClr val="44693F"/>
    <a:srgbClr val="754229"/>
    <a:srgbClr val="355F9F"/>
    <a:srgbClr val="A1B33A"/>
    <a:srgbClr val="235296"/>
    <a:srgbClr val="42673D"/>
    <a:srgbClr val="55AB70"/>
    <a:srgbClr val="C7D2C5"/>
    <a:srgbClr val="6669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3036" y="72"/>
      </p:cViewPr>
      <p:guideLst>
        <p:guide orient="horz" pos="3168"/>
        <p:guide pos="244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der, Katie" userId="2539e344-c61b-4277-ad42-3040e833735f" providerId="ADAL" clId="{2799EB99-0950-4CE2-9DDA-348A44528E71}"/>
    <pc:docChg chg="undo custSel addSld delSld modSld">
      <pc:chgData name="Wilder, Katie" userId="2539e344-c61b-4277-ad42-3040e833735f" providerId="ADAL" clId="{2799EB99-0950-4CE2-9DDA-348A44528E71}" dt="2025-10-14T20:58:46.019" v="775"/>
      <pc:docMkLst>
        <pc:docMk/>
      </pc:docMkLst>
      <pc:sldChg chg="addSp modSp mod">
        <pc:chgData name="Wilder, Katie" userId="2539e344-c61b-4277-ad42-3040e833735f" providerId="ADAL" clId="{2799EB99-0950-4CE2-9DDA-348A44528E71}" dt="2025-09-29T13:51:34.477" v="79" actId="1076"/>
        <pc:sldMkLst>
          <pc:docMk/>
          <pc:sldMk cId="559922508" sldId="282"/>
        </pc:sldMkLst>
        <pc:picChg chg="mod">
          <ac:chgData name="Wilder, Katie" userId="2539e344-c61b-4277-ad42-3040e833735f" providerId="ADAL" clId="{2799EB99-0950-4CE2-9DDA-348A44528E71}" dt="2025-09-29T13:51:32.293" v="78" actId="1076"/>
          <ac:picMkLst>
            <pc:docMk/>
            <pc:sldMk cId="559922508" sldId="282"/>
            <ac:picMk id="5" creationId="{62E6DCE2-CE9D-B96D-E9EC-5EE06AFE904D}"/>
          </ac:picMkLst>
        </pc:picChg>
        <pc:picChg chg="add mod">
          <ac:chgData name="Wilder, Katie" userId="2539e344-c61b-4277-ad42-3040e833735f" providerId="ADAL" clId="{2799EB99-0950-4CE2-9DDA-348A44528E71}" dt="2025-09-29T13:51:34.477" v="79" actId="1076"/>
          <ac:picMkLst>
            <pc:docMk/>
            <pc:sldMk cId="559922508" sldId="282"/>
            <ac:picMk id="8" creationId="{293AD27A-7611-8A5C-5BAB-10138A460C84}"/>
          </ac:picMkLst>
        </pc:picChg>
      </pc:sldChg>
      <pc:sldChg chg="delSp modSp mod modNotesTx">
        <pc:chgData name="Wilder, Katie" userId="2539e344-c61b-4277-ad42-3040e833735f" providerId="ADAL" clId="{2799EB99-0950-4CE2-9DDA-348A44528E71}" dt="2025-10-08T00:35:22.290" v="600" actId="20577"/>
        <pc:sldMkLst>
          <pc:docMk/>
          <pc:sldMk cId="3968105221" sldId="290"/>
        </pc:sldMkLst>
        <pc:graphicFrameChg chg="mod modGraphic">
          <ac:chgData name="Wilder, Katie" userId="2539e344-c61b-4277-ad42-3040e833735f" providerId="ADAL" clId="{2799EB99-0950-4CE2-9DDA-348A44528E71}" dt="2025-10-08T00:34:57.648" v="579"/>
          <ac:graphicFrameMkLst>
            <pc:docMk/>
            <pc:sldMk cId="3968105221" sldId="290"/>
            <ac:graphicFrameMk id="6" creationId="{6468A56E-9D69-ED7B-0DB9-EAE25586AF90}"/>
          </ac:graphicFrameMkLst>
        </pc:graphicFrameChg>
        <pc:graphicFrameChg chg="mod modGraphic">
          <ac:chgData name="Wilder, Katie" userId="2539e344-c61b-4277-ad42-3040e833735f" providerId="ADAL" clId="{2799EB99-0950-4CE2-9DDA-348A44528E71}" dt="2025-10-08T00:35:11.701" v="583"/>
          <ac:graphicFrameMkLst>
            <pc:docMk/>
            <pc:sldMk cId="3968105221" sldId="290"/>
            <ac:graphicFrameMk id="12" creationId="{78C804A2-73EA-4EFE-A475-D5F207C4CC19}"/>
          </ac:graphicFrameMkLst>
        </pc:graphicFrameChg>
        <pc:graphicFrameChg chg="mod modGraphic">
          <ac:chgData name="Wilder, Katie" userId="2539e344-c61b-4277-ad42-3040e833735f" providerId="ADAL" clId="{2799EB99-0950-4CE2-9DDA-348A44528E71}" dt="2025-10-08T00:35:16.229" v="585" actId="2062"/>
          <ac:graphicFrameMkLst>
            <pc:docMk/>
            <pc:sldMk cId="3968105221" sldId="290"/>
            <ac:graphicFrameMk id="13" creationId="{1D08F91A-2186-4576-A2C3-FB90E31460C7}"/>
          </ac:graphicFrameMkLst>
        </pc:graphicFrameChg>
      </pc:sldChg>
      <pc:sldChg chg="delSp mod modNotesTx">
        <pc:chgData name="Wilder, Katie" userId="2539e344-c61b-4277-ad42-3040e833735f" providerId="ADAL" clId="{2799EB99-0950-4CE2-9DDA-348A44528E71}" dt="2025-10-08T00:16:36.781" v="370" actId="20577"/>
        <pc:sldMkLst>
          <pc:docMk/>
          <pc:sldMk cId="0" sldId="293"/>
        </pc:sldMkLst>
      </pc:sldChg>
      <pc:sldChg chg="addSp delSp modSp mod modNotesTx">
        <pc:chgData name="Wilder, Katie" userId="2539e344-c61b-4277-ad42-3040e833735f" providerId="ADAL" clId="{2799EB99-0950-4CE2-9DDA-348A44528E71}" dt="2025-10-08T00:16:29.984" v="358" actId="20577"/>
        <pc:sldMkLst>
          <pc:docMk/>
          <pc:sldMk cId="1706022789" sldId="307"/>
        </pc:sldMkLst>
        <pc:picChg chg="add mod">
          <ac:chgData name="Wilder, Katie" userId="2539e344-c61b-4277-ad42-3040e833735f" providerId="ADAL" clId="{2799EB99-0950-4CE2-9DDA-348A44528E71}" dt="2025-09-29T19:08:39.960" v="337" actId="1076"/>
          <ac:picMkLst>
            <pc:docMk/>
            <pc:sldMk cId="1706022789" sldId="307"/>
            <ac:picMk id="3" creationId="{D470B2D2-1295-A841-873D-4CDCAF0083EB}"/>
          </ac:picMkLst>
        </pc:picChg>
        <pc:picChg chg="add mod">
          <ac:chgData name="Wilder, Katie" userId="2539e344-c61b-4277-ad42-3040e833735f" providerId="ADAL" clId="{2799EB99-0950-4CE2-9DDA-348A44528E71}" dt="2025-09-29T19:08:46.615" v="340" actId="1076"/>
          <ac:picMkLst>
            <pc:docMk/>
            <pc:sldMk cId="1706022789" sldId="307"/>
            <ac:picMk id="5" creationId="{B265F142-9D9A-A0E9-6F25-82BFA6DE13B2}"/>
          </ac:picMkLst>
        </pc:picChg>
        <pc:picChg chg="add mod">
          <ac:chgData name="Wilder, Katie" userId="2539e344-c61b-4277-ad42-3040e833735f" providerId="ADAL" clId="{2799EB99-0950-4CE2-9DDA-348A44528E71}" dt="2025-09-29T19:08:38.135" v="336" actId="1076"/>
          <ac:picMkLst>
            <pc:docMk/>
            <pc:sldMk cId="1706022789" sldId="307"/>
            <ac:picMk id="16" creationId="{E929A8FD-DD92-4063-AC9A-CD1DA9269407}"/>
          </ac:picMkLst>
        </pc:picChg>
        <pc:picChg chg="add mod">
          <ac:chgData name="Wilder, Katie" userId="2539e344-c61b-4277-ad42-3040e833735f" providerId="ADAL" clId="{2799EB99-0950-4CE2-9DDA-348A44528E71}" dt="2025-09-29T19:08:41.847" v="338" actId="1076"/>
          <ac:picMkLst>
            <pc:docMk/>
            <pc:sldMk cId="1706022789" sldId="307"/>
            <ac:picMk id="24" creationId="{FE1BBDF3-CF87-2508-708F-D5B176333C75}"/>
          </ac:picMkLst>
        </pc:picChg>
      </pc:sldChg>
      <pc:sldChg chg="addSp delSp modSp mod modNotesTx">
        <pc:chgData name="Wilder, Katie" userId="2539e344-c61b-4277-ad42-3040e833735f" providerId="ADAL" clId="{2799EB99-0950-4CE2-9DDA-348A44528E71}" dt="2025-09-29T19:06:46.961" v="314" actId="207"/>
        <pc:sldMkLst>
          <pc:docMk/>
          <pc:sldMk cId="649074046" sldId="316"/>
        </pc:sldMkLst>
        <pc:spChg chg="add mod">
          <ac:chgData name="Wilder, Katie" userId="2539e344-c61b-4277-ad42-3040e833735f" providerId="ADAL" clId="{2799EB99-0950-4CE2-9DDA-348A44528E71}" dt="2025-09-29T19:06:29.220" v="310" actId="2085"/>
          <ac:spMkLst>
            <pc:docMk/>
            <pc:sldMk cId="649074046" sldId="316"/>
            <ac:spMk id="2" creationId="{28236C87-3FC2-A5B1-28A5-05124C8ED723}"/>
          </ac:spMkLst>
        </pc:spChg>
        <pc:spChg chg="mod topLvl">
          <ac:chgData name="Wilder, Katie" userId="2539e344-c61b-4277-ad42-3040e833735f" providerId="ADAL" clId="{2799EB99-0950-4CE2-9DDA-348A44528E71}" dt="2025-09-29T14:15:15.734" v="247" actId="1076"/>
          <ac:spMkLst>
            <pc:docMk/>
            <pc:sldMk cId="649074046" sldId="316"/>
            <ac:spMk id="17" creationId="{42319209-C24C-46D5-4867-46EC3E3AA454}"/>
          </ac:spMkLst>
        </pc:spChg>
        <pc:spChg chg="mod">
          <ac:chgData name="Wilder, Katie" userId="2539e344-c61b-4277-ad42-3040e833735f" providerId="ADAL" clId="{2799EB99-0950-4CE2-9DDA-348A44528E71}" dt="2025-09-29T14:01:39.677" v="140" actId="207"/>
          <ac:spMkLst>
            <pc:docMk/>
            <pc:sldMk cId="649074046" sldId="316"/>
            <ac:spMk id="19" creationId="{BE9D5A25-DF31-0A38-BFA7-D08D144E6262}"/>
          </ac:spMkLst>
        </pc:spChg>
        <pc:spChg chg="mod">
          <ac:chgData name="Wilder, Katie" userId="2539e344-c61b-4277-ad42-3040e833735f" providerId="ADAL" clId="{2799EB99-0950-4CE2-9DDA-348A44528E71}" dt="2025-09-29T14:01:39.677" v="140" actId="207"/>
          <ac:spMkLst>
            <pc:docMk/>
            <pc:sldMk cId="649074046" sldId="316"/>
            <ac:spMk id="20" creationId="{72116432-EC7F-82CA-CCB6-7AD65A906D19}"/>
          </ac:spMkLst>
        </pc:spChg>
        <pc:spChg chg="add mod">
          <ac:chgData name="Wilder, Katie" userId="2539e344-c61b-4277-ad42-3040e833735f" providerId="ADAL" clId="{2799EB99-0950-4CE2-9DDA-348A44528E71}" dt="2025-09-29T14:15:13.133" v="246" actId="1076"/>
          <ac:spMkLst>
            <pc:docMk/>
            <pc:sldMk cId="649074046" sldId="316"/>
            <ac:spMk id="21" creationId="{91D19820-CE49-5694-2961-36DA815D1B6B}"/>
          </ac:spMkLst>
        </pc:spChg>
        <pc:spChg chg="add mod">
          <ac:chgData name="Wilder, Katie" userId="2539e344-c61b-4277-ad42-3040e833735f" providerId="ADAL" clId="{2799EB99-0950-4CE2-9DDA-348A44528E71}" dt="2025-09-29T19:06:42.548" v="313" actId="207"/>
          <ac:spMkLst>
            <pc:docMk/>
            <pc:sldMk cId="649074046" sldId="316"/>
            <ac:spMk id="22" creationId="{489E3F11-22D7-E95B-FA4C-C1C89044CD6B}"/>
          </ac:spMkLst>
        </pc:spChg>
        <pc:spChg chg="add mod">
          <ac:chgData name="Wilder, Katie" userId="2539e344-c61b-4277-ad42-3040e833735f" providerId="ADAL" clId="{2799EB99-0950-4CE2-9DDA-348A44528E71}" dt="2025-09-29T19:06:46.961" v="314" actId="207"/>
          <ac:spMkLst>
            <pc:docMk/>
            <pc:sldMk cId="649074046" sldId="316"/>
            <ac:spMk id="23" creationId="{B4324967-5806-6538-D5E9-BAC8A79BC96F}"/>
          </ac:spMkLst>
        </pc:spChg>
        <pc:spChg chg="add mod">
          <ac:chgData name="Wilder, Katie" userId="2539e344-c61b-4277-ad42-3040e833735f" providerId="ADAL" clId="{2799EB99-0950-4CE2-9DDA-348A44528E71}" dt="2025-09-29T19:06:34.071" v="311" actId="1076"/>
          <ac:spMkLst>
            <pc:docMk/>
            <pc:sldMk cId="649074046" sldId="316"/>
            <ac:spMk id="25" creationId="{7E86C05F-3AC3-65CA-A71B-2BE24A464DD9}"/>
          </ac:spMkLst>
        </pc:spChg>
        <pc:grpChg chg="add mod">
          <ac:chgData name="Wilder, Katie" userId="2539e344-c61b-4277-ad42-3040e833735f" providerId="ADAL" clId="{2799EB99-0950-4CE2-9DDA-348A44528E71}" dt="2025-09-29T14:15:25.805" v="250" actId="14100"/>
          <ac:grpSpMkLst>
            <pc:docMk/>
            <pc:sldMk cId="649074046" sldId="316"/>
            <ac:grpSpMk id="18" creationId="{B02975EB-8F98-04CF-662B-1055DA1951AA}"/>
          </ac:grpSpMkLst>
        </pc:grpChg>
        <pc:picChg chg="mod">
          <ac:chgData name="Wilder, Katie" userId="2539e344-c61b-4277-ad42-3040e833735f" providerId="ADAL" clId="{2799EB99-0950-4CE2-9DDA-348A44528E71}" dt="2025-09-29T14:00:31.191" v="134" actId="1076"/>
          <ac:picMkLst>
            <pc:docMk/>
            <pc:sldMk cId="649074046" sldId="316"/>
            <ac:picMk id="5" creationId="{BE883D78-1576-95BA-CB16-F68D130ABF08}"/>
          </ac:picMkLst>
        </pc:picChg>
        <pc:picChg chg="mod">
          <ac:chgData name="Wilder, Katie" userId="2539e344-c61b-4277-ad42-3040e833735f" providerId="ADAL" clId="{2799EB99-0950-4CE2-9DDA-348A44528E71}" dt="2025-09-29T14:00:33.830" v="135" actId="1076"/>
          <ac:picMkLst>
            <pc:docMk/>
            <pc:sldMk cId="649074046" sldId="316"/>
            <ac:picMk id="6" creationId="{A758503F-0B50-48DC-11F7-0E11DC7574AD}"/>
          </ac:picMkLst>
        </pc:picChg>
        <pc:picChg chg="mod">
          <ac:chgData name="Wilder, Katie" userId="2539e344-c61b-4277-ad42-3040e833735f" providerId="ADAL" clId="{2799EB99-0950-4CE2-9DDA-348A44528E71}" dt="2025-09-29T14:00:28.822" v="133" actId="1076"/>
          <ac:picMkLst>
            <pc:docMk/>
            <pc:sldMk cId="649074046" sldId="316"/>
            <ac:picMk id="7" creationId="{5F985A8B-D29B-773B-61C7-8D588F59F48E}"/>
          </ac:picMkLst>
        </pc:picChg>
      </pc:sldChg>
      <pc:sldChg chg="delSp mod modNotesTx">
        <pc:chgData name="Wilder, Katie" userId="2539e344-c61b-4277-ad42-3040e833735f" providerId="ADAL" clId="{2799EB99-0950-4CE2-9DDA-348A44528E71}" dt="2025-10-08T00:16:22.617" v="351" actId="20577"/>
        <pc:sldMkLst>
          <pc:docMk/>
          <pc:sldMk cId="1164199378" sldId="319"/>
        </pc:sldMkLst>
      </pc:sldChg>
      <pc:sldChg chg="delSp modSp mod modNotesTx">
        <pc:chgData name="Wilder, Katie" userId="2539e344-c61b-4277-ad42-3040e833735f" providerId="ADAL" clId="{2799EB99-0950-4CE2-9DDA-348A44528E71}" dt="2025-10-08T00:22:17.440" v="480" actId="20577"/>
        <pc:sldMkLst>
          <pc:docMk/>
          <pc:sldMk cId="3490743921" sldId="321"/>
        </pc:sldMkLst>
      </pc:sldChg>
      <pc:sldChg chg="delSp modSp mod modNotesTx">
        <pc:chgData name="Wilder, Katie" userId="2539e344-c61b-4277-ad42-3040e833735f" providerId="ADAL" clId="{2799EB99-0950-4CE2-9DDA-348A44528E71}" dt="2025-10-08T00:21:48.759" v="431" actId="20577"/>
        <pc:sldMkLst>
          <pc:docMk/>
          <pc:sldMk cId="2834190829" sldId="323"/>
        </pc:sldMkLst>
        <pc:graphicFrameChg chg="modGraphic">
          <ac:chgData name="Wilder, Katie" userId="2539e344-c61b-4277-ad42-3040e833735f" providerId="ADAL" clId="{2799EB99-0950-4CE2-9DDA-348A44528E71}" dt="2025-10-08T00:21:43.733" v="415" actId="20577"/>
          <ac:graphicFrameMkLst>
            <pc:docMk/>
            <pc:sldMk cId="2834190829" sldId="323"/>
            <ac:graphicFrameMk id="12" creationId="{EDEC9CF2-D06A-491B-823E-DAD9C3A184F8}"/>
          </ac:graphicFrameMkLst>
        </pc:graphicFrameChg>
      </pc:sldChg>
      <pc:sldChg chg="delSp modSp mod modNotesTx">
        <pc:chgData name="Wilder, Katie" userId="2539e344-c61b-4277-ad42-3040e833735f" providerId="ADAL" clId="{2799EB99-0950-4CE2-9DDA-348A44528E71}" dt="2025-10-08T00:33:38.682" v="577" actId="20577"/>
        <pc:sldMkLst>
          <pc:docMk/>
          <pc:sldMk cId="144328269" sldId="325"/>
        </pc:sldMkLst>
        <pc:graphicFrameChg chg="modGraphic">
          <ac:chgData name="Wilder, Katie" userId="2539e344-c61b-4277-ad42-3040e833735f" providerId="ADAL" clId="{2799EB99-0950-4CE2-9DDA-348A44528E71}" dt="2025-10-08T00:33:38.682" v="577" actId="20577"/>
          <ac:graphicFrameMkLst>
            <pc:docMk/>
            <pc:sldMk cId="144328269" sldId="325"/>
            <ac:graphicFrameMk id="16" creationId="{4D44DD5A-D714-4104-9C4E-CC9356165846}"/>
          </ac:graphicFrameMkLst>
        </pc:graphicFrameChg>
      </pc:sldChg>
      <pc:sldChg chg="del">
        <pc:chgData name="Wilder, Katie" userId="2539e344-c61b-4277-ad42-3040e833735f" providerId="ADAL" clId="{2799EB99-0950-4CE2-9DDA-348A44528E71}" dt="2025-09-29T19:07:14.064" v="316" actId="2696"/>
        <pc:sldMkLst>
          <pc:docMk/>
          <pc:sldMk cId="835536148" sldId="326"/>
        </pc:sldMkLst>
      </pc:sldChg>
      <pc:sldChg chg="del">
        <pc:chgData name="Wilder, Katie" userId="2539e344-c61b-4277-ad42-3040e833735f" providerId="ADAL" clId="{2799EB99-0950-4CE2-9DDA-348A44528E71}" dt="2025-09-29T19:07:11.608" v="315" actId="2696"/>
        <pc:sldMkLst>
          <pc:docMk/>
          <pc:sldMk cId="774345110" sldId="328"/>
        </pc:sldMkLst>
      </pc:sldChg>
      <pc:sldChg chg="delSp mod modNotesTx">
        <pc:chgData name="Wilder, Katie" userId="2539e344-c61b-4277-ad42-3040e833735f" providerId="ADAL" clId="{2799EB99-0950-4CE2-9DDA-348A44528E71}" dt="2025-10-08T00:22:25.403" v="491" actId="20577"/>
        <pc:sldMkLst>
          <pc:docMk/>
          <pc:sldMk cId="4038434252" sldId="329"/>
        </pc:sldMkLst>
      </pc:sldChg>
      <pc:sldChg chg="delSp modSp mod modNotesTx">
        <pc:chgData name="Wilder, Katie" userId="2539e344-c61b-4277-ad42-3040e833735f" providerId="ADAL" clId="{2799EB99-0950-4CE2-9DDA-348A44528E71}" dt="2025-10-08T00:22:05.424" v="468" actId="20577"/>
        <pc:sldMkLst>
          <pc:docMk/>
          <pc:sldMk cId="2431650430" sldId="330"/>
        </pc:sldMkLst>
        <pc:spChg chg="mod">
          <ac:chgData name="Wilder, Katie" userId="2539e344-c61b-4277-ad42-3040e833735f" providerId="ADAL" clId="{2799EB99-0950-4CE2-9DDA-348A44528E71}" dt="2025-10-08T00:21:55.266" v="432" actId="13926"/>
          <ac:spMkLst>
            <pc:docMk/>
            <pc:sldMk cId="2431650430" sldId="330"/>
            <ac:spMk id="4" creationId="{CBB307F5-BCA8-3F84-EF17-4826932159A5}"/>
          </ac:spMkLst>
        </pc:spChg>
      </pc:sldChg>
      <pc:sldChg chg="addSp delSp modSp new mod">
        <pc:chgData name="Wilder, Katie" userId="2539e344-c61b-4277-ad42-3040e833735f" providerId="ADAL" clId="{2799EB99-0950-4CE2-9DDA-348A44528E71}" dt="2025-10-13T18:17:14.803" v="696" actId="478"/>
        <pc:sldMkLst>
          <pc:docMk/>
          <pc:sldMk cId="2957891682" sldId="331"/>
        </pc:sldMkLst>
        <pc:spChg chg="add del mod">
          <ac:chgData name="Wilder, Katie" userId="2539e344-c61b-4277-ad42-3040e833735f" providerId="ADAL" clId="{2799EB99-0950-4CE2-9DDA-348A44528E71}" dt="2025-10-13T13:04:10.659" v="603" actId="478"/>
          <ac:spMkLst>
            <pc:docMk/>
            <pc:sldMk cId="2957891682" sldId="331"/>
            <ac:spMk id="2" creationId="{06410A48-3D10-F410-85D3-C7066C5C7B9C}"/>
          </ac:spMkLst>
        </pc:spChg>
        <pc:spChg chg="mod">
          <ac:chgData name="Wilder, Katie" userId="2539e344-c61b-4277-ad42-3040e833735f" providerId="ADAL" clId="{2799EB99-0950-4CE2-9DDA-348A44528E71}" dt="2025-10-13T12:56:08.593" v="602"/>
          <ac:spMkLst>
            <pc:docMk/>
            <pc:sldMk cId="2957891682" sldId="331"/>
            <ac:spMk id="5" creationId="{204997CB-AD87-AFAB-D73F-CA8E662AD9D0}"/>
          </ac:spMkLst>
        </pc:spChg>
        <pc:spChg chg="mod">
          <ac:chgData name="Wilder, Katie" userId="2539e344-c61b-4277-ad42-3040e833735f" providerId="ADAL" clId="{2799EB99-0950-4CE2-9DDA-348A44528E71}" dt="2025-10-13T13:05:06.313" v="626" actId="207"/>
          <ac:spMkLst>
            <pc:docMk/>
            <pc:sldMk cId="2957891682" sldId="331"/>
            <ac:spMk id="6" creationId="{0C551BDF-DBD4-8C8F-6878-A45682B72F54}"/>
          </ac:spMkLst>
        </pc:spChg>
        <pc:spChg chg="mod">
          <ac:chgData name="Wilder, Katie" userId="2539e344-c61b-4277-ad42-3040e833735f" providerId="ADAL" clId="{2799EB99-0950-4CE2-9DDA-348A44528E71}" dt="2025-10-13T12:56:08.593" v="602"/>
          <ac:spMkLst>
            <pc:docMk/>
            <pc:sldMk cId="2957891682" sldId="331"/>
            <ac:spMk id="7" creationId="{0FF64FDC-EA63-0A79-8952-41DEBAF8E2F2}"/>
          </ac:spMkLst>
        </pc:spChg>
        <pc:spChg chg="add mod">
          <ac:chgData name="Wilder, Katie" userId="2539e344-c61b-4277-ad42-3040e833735f" providerId="ADAL" clId="{2799EB99-0950-4CE2-9DDA-348A44528E71}" dt="2025-10-13T15:33:41.974" v="666" actId="13926"/>
          <ac:spMkLst>
            <pc:docMk/>
            <pc:sldMk cId="2957891682" sldId="331"/>
            <ac:spMk id="8" creationId="{0562A120-7A82-7171-357B-C91590F663FC}"/>
          </ac:spMkLst>
        </pc:spChg>
        <pc:spChg chg="add mod">
          <ac:chgData name="Wilder, Katie" userId="2539e344-c61b-4277-ad42-3040e833735f" providerId="ADAL" clId="{2799EB99-0950-4CE2-9DDA-348A44528E71}" dt="2025-10-13T12:56:08.593" v="602"/>
          <ac:spMkLst>
            <pc:docMk/>
            <pc:sldMk cId="2957891682" sldId="331"/>
            <ac:spMk id="9" creationId="{8D4AA78A-7C56-B4EA-6DBE-CA5848757C75}"/>
          </ac:spMkLst>
        </pc:spChg>
        <pc:spChg chg="add mod">
          <ac:chgData name="Wilder, Katie" userId="2539e344-c61b-4277-ad42-3040e833735f" providerId="ADAL" clId="{2799EB99-0950-4CE2-9DDA-348A44528E71}" dt="2025-10-13T13:05:09.177" v="627" actId="207"/>
          <ac:spMkLst>
            <pc:docMk/>
            <pc:sldMk cId="2957891682" sldId="331"/>
            <ac:spMk id="11" creationId="{3DCFCCBC-D829-2F67-38C8-3D8970D6D9D1}"/>
          </ac:spMkLst>
        </pc:spChg>
        <pc:spChg chg="add mod">
          <ac:chgData name="Wilder, Katie" userId="2539e344-c61b-4277-ad42-3040e833735f" providerId="ADAL" clId="{2799EB99-0950-4CE2-9DDA-348A44528E71}" dt="2025-10-13T12:56:08.593" v="602"/>
          <ac:spMkLst>
            <pc:docMk/>
            <pc:sldMk cId="2957891682" sldId="331"/>
            <ac:spMk id="13" creationId="{8549D5BC-A077-A67D-3C87-66852CDF0532}"/>
          </ac:spMkLst>
        </pc:spChg>
        <pc:spChg chg="add mod">
          <ac:chgData name="Wilder, Katie" userId="2539e344-c61b-4277-ad42-3040e833735f" providerId="ADAL" clId="{2799EB99-0950-4CE2-9DDA-348A44528E71}" dt="2025-10-13T15:34:02.736" v="695" actId="13926"/>
          <ac:spMkLst>
            <pc:docMk/>
            <pc:sldMk cId="2957891682" sldId="331"/>
            <ac:spMk id="15" creationId="{FCE974CC-1D19-EC1D-205C-EA42D2F476D8}"/>
          </ac:spMkLst>
        </pc:spChg>
        <pc:spChg chg="add del mod">
          <ac:chgData name="Wilder, Katie" userId="2539e344-c61b-4277-ad42-3040e833735f" providerId="ADAL" clId="{2799EB99-0950-4CE2-9DDA-348A44528E71}" dt="2025-10-13T18:17:14.803" v="696" actId="478"/>
          <ac:spMkLst>
            <pc:docMk/>
            <pc:sldMk cId="2957891682" sldId="331"/>
            <ac:spMk id="16" creationId="{412EB7D7-0E03-4E11-CF81-7F7E5CF7ECF3}"/>
          </ac:spMkLst>
        </pc:spChg>
        <pc:spChg chg="add mod">
          <ac:chgData name="Wilder, Katie" userId="2539e344-c61b-4277-ad42-3040e833735f" providerId="ADAL" clId="{2799EB99-0950-4CE2-9DDA-348A44528E71}" dt="2025-10-13T13:04:10.997" v="604"/>
          <ac:spMkLst>
            <pc:docMk/>
            <pc:sldMk cId="2957891682" sldId="331"/>
            <ac:spMk id="18" creationId="{DD1B33F3-0F74-A1A2-DCA1-3FA64B9854C0}"/>
          </ac:spMkLst>
        </pc:spChg>
        <pc:spChg chg="add mod">
          <ac:chgData name="Wilder, Katie" userId="2539e344-c61b-4277-ad42-3040e833735f" providerId="ADAL" clId="{2799EB99-0950-4CE2-9DDA-348A44528E71}" dt="2025-10-13T13:04:35.121" v="620" actId="20577"/>
          <ac:spMkLst>
            <pc:docMk/>
            <pc:sldMk cId="2957891682" sldId="331"/>
            <ac:spMk id="20" creationId="{28C43C1B-7B0A-2A8C-D390-5E71A69F78E5}"/>
          </ac:spMkLst>
        </pc:spChg>
        <pc:grpChg chg="mod">
          <ac:chgData name="Wilder, Katie" userId="2539e344-c61b-4277-ad42-3040e833735f" providerId="ADAL" clId="{2799EB99-0950-4CE2-9DDA-348A44528E71}" dt="2025-10-13T13:04:58.511" v="625" actId="1076"/>
          <ac:grpSpMkLst>
            <pc:docMk/>
            <pc:sldMk cId="2957891682" sldId="331"/>
            <ac:grpSpMk id="3" creationId="{5760C020-B4B0-4576-3781-F3E9F19BF4A9}"/>
          </ac:grpSpMkLst>
        </pc:grpChg>
        <pc:picChg chg="mod">
          <ac:chgData name="Wilder, Katie" userId="2539e344-c61b-4277-ad42-3040e833735f" providerId="ADAL" clId="{2799EB99-0950-4CE2-9DDA-348A44528E71}" dt="2025-10-13T13:04:52.943" v="623" actId="1076"/>
          <ac:picMkLst>
            <pc:docMk/>
            <pc:sldMk cId="2957891682" sldId="331"/>
            <ac:picMk id="10" creationId="{B065EF43-0253-37EA-ED1E-D004BA9B6981}"/>
          </ac:picMkLst>
        </pc:picChg>
        <pc:picChg chg="mod">
          <ac:chgData name="Wilder, Katie" userId="2539e344-c61b-4277-ad42-3040e833735f" providerId="ADAL" clId="{2799EB99-0950-4CE2-9DDA-348A44528E71}" dt="2025-10-13T13:04:43.864" v="621" actId="1076"/>
          <ac:picMkLst>
            <pc:docMk/>
            <pc:sldMk cId="2957891682" sldId="331"/>
            <ac:picMk id="14" creationId="{CDBE8DDB-BB72-C41A-A2B7-FD2904560898}"/>
          </ac:picMkLst>
        </pc:picChg>
        <pc:picChg chg="mod">
          <ac:chgData name="Wilder, Katie" userId="2539e344-c61b-4277-ad42-3040e833735f" providerId="ADAL" clId="{2799EB99-0950-4CE2-9DDA-348A44528E71}" dt="2025-10-13T13:05:12.744" v="628" actId="1076"/>
          <ac:picMkLst>
            <pc:docMk/>
            <pc:sldMk cId="2957891682" sldId="331"/>
            <ac:picMk id="17" creationId="{9DD9D0CC-6257-542F-AE67-402AA0CC3E11}"/>
          </ac:picMkLst>
        </pc:picChg>
      </pc:sldChg>
      <pc:sldChg chg="addSp delSp modSp new mod">
        <pc:chgData name="Wilder, Katie" userId="2539e344-c61b-4277-ad42-3040e833735f" providerId="ADAL" clId="{2799EB99-0950-4CE2-9DDA-348A44528E71}" dt="2025-10-14T20:58:46.019" v="775"/>
        <pc:sldMkLst>
          <pc:docMk/>
          <pc:sldMk cId="1612119903" sldId="332"/>
        </pc:sldMkLst>
        <pc:spChg chg="del">
          <ac:chgData name="Wilder, Katie" userId="2539e344-c61b-4277-ad42-3040e833735f" providerId="ADAL" clId="{2799EB99-0950-4CE2-9DDA-348A44528E71}" dt="2025-10-13T20:19:51.190" v="698" actId="478"/>
          <ac:spMkLst>
            <pc:docMk/>
            <pc:sldMk cId="1612119903" sldId="332"/>
            <ac:spMk id="2" creationId="{70B4C49C-8030-9CB2-A9FB-66DE2C482627}"/>
          </ac:spMkLst>
        </pc:spChg>
        <pc:spChg chg="del">
          <ac:chgData name="Wilder, Katie" userId="2539e344-c61b-4277-ad42-3040e833735f" providerId="ADAL" clId="{2799EB99-0950-4CE2-9DDA-348A44528E71}" dt="2025-10-13T20:19:51.991" v="699" actId="478"/>
          <ac:spMkLst>
            <pc:docMk/>
            <pc:sldMk cId="1612119903" sldId="332"/>
            <ac:spMk id="3" creationId="{4C769DB4-3865-9DFB-9C65-4F8A9E826B21}"/>
          </ac:spMkLst>
        </pc:spChg>
        <pc:spChg chg="mod">
          <ac:chgData name="Wilder, Katie" userId="2539e344-c61b-4277-ad42-3040e833735f" providerId="ADAL" clId="{2799EB99-0950-4CE2-9DDA-348A44528E71}" dt="2025-10-13T20:19:53.108" v="700"/>
          <ac:spMkLst>
            <pc:docMk/>
            <pc:sldMk cId="1612119903" sldId="332"/>
            <ac:spMk id="6" creationId="{034D906F-509D-657C-FB8E-1D0B45A4A137}"/>
          </ac:spMkLst>
        </pc:spChg>
        <pc:spChg chg="mod">
          <ac:chgData name="Wilder, Katie" userId="2539e344-c61b-4277-ad42-3040e833735f" providerId="ADAL" clId="{2799EB99-0950-4CE2-9DDA-348A44528E71}" dt="2025-10-13T20:19:53.108" v="700"/>
          <ac:spMkLst>
            <pc:docMk/>
            <pc:sldMk cId="1612119903" sldId="332"/>
            <ac:spMk id="9" creationId="{58B20AA1-3A26-311D-570D-DD9112829217}"/>
          </ac:spMkLst>
        </pc:spChg>
        <pc:spChg chg="mod">
          <ac:chgData name="Wilder, Katie" userId="2539e344-c61b-4277-ad42-3040e833735f" providerId="ADAL" clId="{2799EB99-0950-4CE2-9DDA-348A44528E71}" dt="2025-10-13T20:19:53.108" v="700"/>
          <ac:spMkLst>
            <pc:docMk/>
            <pc:sldMk cId="1612119903" sldId="332"/>
            <ac:spMk id="12" creationId="{780C9620-7362-CB68-088C-4EB6854EB2BC}"/>
          </ac:spMkLst>
        </pc:spChg>
        <pc:spChg chg="mod">
          <ac:chgData name="Wilder, Katie" userId="2539e344-c61b-4277-ad42-3040e833735f" providerId="ADAL" clId="{2799EB99-0950-4CE2-9DDA-348A44528E71}" dt="2025-10-13T20:19:53.108" v="700"/>
          <ac:spMkLst>
            <pc:docMk/>
            <pc:sldMk cId="1612119903" sldId="332"/>
            <ac:spMk id="15" creationId="{BF9CA3C1-CD07-56D7-A750-9B8183576E9B}"/>
          </ac:spMkLst>
        </pc:spChg>
        <pc:spChg chg="del">
          <ac:chgData name="Wilder, Katie" userId="2539e344-c61b-4277-ad42-3040e833735f" providerId="ADAL" clId="{2799EB99-0950-4CE2-9DDA-348A44528E71}" dt="2025-10-13T20:23:02.316" v="702" actId="478"/>
          <ac:spMkLst>
            <pc:docMk/>
            <pc:sldMk cId="1612119903" sldId="332"/>
            <ac:spMk id="16" creationId="{DCF529BC-E9F3-4488-01A6-7486CC3E9B84}"/>
          </ac:spMkLst>
        </pc:spChg>
        <pc:spChg chg="add mod">
          <ac:chgData name="Wilder, Katie" userId="2539e344-c61b-4277-ad42-3040e833735f" providerId="ADAL" clId="{2799EB99-0950-4CE2-9DDA-348A44528E71}" dt="2025-10-13T20:23:42.020" v="715" actId="1076"/>
          <ac:spMkLst>
            <pc:docMk/>
            <pc:sldMk cId="1612119903" sldId="332"/>
            <ac:spMk id="17" creationId="{2D252D8C-17A8-9B12-4662-39EFECB31FCE}"/>
          </ac:spMkLst>
        </pc:spChg>
        <pc:spChg chg="add mod">
          <ac:chgData name="Wilder, Katie" userId="2539e344-c61b-4277-ad42-3040e833735f" providerId="ADAL" clId="{2799EB99-0950-4CE2-9DDA-348A44528E71}" dt="2025-10-13T20:56:17.908" v="756" actId="20577"/>
          <ac:spMkLst>
            <pc:docMk/>
            <pc:sldMk cId="1612119903" sldId="332"/>
            <ac:spMk id="18" creationId="{4C8CCC8D-DD1B-09F9-EAF5-D13782979DE5}"/>
          </ac:spMkLst>
        </pc:spChg>
        <pc:spChg chg="add mod">
          <ac:chgData name="Wilder, Katie" userId="2539e344-c61b-4277-ad42-3040e833735f" providerId="ADAL" clId="{2799EB99-0950-4CE2-9DDA-348A44528E71}" dt="2025-10-13T20:23:33.995" v="713" actId="1076"/>
          <ac:spMkLst>
            <pc:docMk/>
            <pc:sldMk cId="1612119903" sldId="332"/>
            <ac:spMk id="19" creationId="{C8B08B1E-5C8C-991C-9A8B-633F41447817}"/>
          </ac:spMkLst>
        </pc:spChg>
        <pc:spChg chg="add mod">
          <ac:chgData name="Wilder, Katie" userId="2539e344-c61b-4277-ad42-3040e833735f" providerId="ADAL" clId="{2799EB99-0950-4CE2-9DDA-348A44528E71}" dt="2025-10-13T20:23:09.559" v="705" actId="1076"/>
          <ac:spMkLst>
            <pc:docMk/>
            <pc:sldMk cId="1612119903" sldId="332"/>
            <ac:spMk id="20" creationId="{CA6244C1-8BB1-0BDD-AE33-AFCDDCE52113}"/>
          </ac:spMkLst>
        </pc:spChg>
        <pc:spChg chg="mod">
          <ac:chgData name="Wilder, Katie" userId="2539e344-c61b-4277-ad42-3040e833735f" providerId="ADAL" clId="{2799EB99-0950-4CE2-9DDA-348A44528E71}" dt="2025-10-13T21:03:08.681" v="767" actId="20577"/>
          <ac:spMkLst>
            <pc:docMk/>
            <pc:sldMk cId="1612119903" sldId="332"/>
            <ac:spMk id="23" creationId="{8ECCF4BE-267B-4076-FFE1-D37312E101D5}"/>
          </ac:spMkLst>
        </pc:spChg>
        <pc:spChg chg="mod">
          <ac:chgData name="Wilder, Katie" userId="2539e344-c61b-4277-ad42-3040e833735f" providerId="ADAL" clId="{2799EB99-0950-4CE2-9DDA-348A44528E71}" dt="2025-10-13T20:20:01.254" v="701" actId="207"/>
          <ac:spMkLst>
            <pc:docMk/>
            <pc:sldMk cId="1612119903" sldId="332"/>
            <ac:spMk id="24" creationId="{150F32A1-B53B-B054-4455-FE6E5A19AFE0}"/>
          </ac:spMkLst>
        </pc:spChg>
        <pc:spChg chg="mod">
          <ac:chgData name="Wilder, Katie" userId="2539e344-c61b-4277-ad42-3040e833735f" providerId="ADAL" clId="{2799EB99-0950-4CE2-9DDA-348A44528E71}" dt="2025-10-13T20:20:01.254" v="701" actId="207"/>
          <ac:spMkLst>
            <pc:docMk/>
            <pc:sldMk cId="1612119903" sldId="332"/>
            <ac:spMk id="25" creationId="{33E44F95-0DCB-5450-0A7B-0007A5B24996}"/>
          </ac:spMkLst>
        </pc:spChg>
        <pc:spChg chg="add mod">
          <ac:chgData name="Wilder, Katie" userId="2539e344-c61b-4277-ad42-3040e833735f" providerId="ADAL" clId="{2799EB99-0950-4CE2-9DDA-348A44528E71}" dt="2025-10-13T20:23:02.822" v="703"/>
          <ac:spMkLst>
            <pc:docMk/>
            <pc:sldMk cId="1612119903" sldId="332"/>
            <ac:spMk id="28" creationId="{A878F2A8-F3A9-EA4A-2F89-AD02535C59CC}"/>
          </ac:spMkLst>
        </pc:spChg>
        <pc:spChg chg="add mod">
          <ac:chgData name="Wilder, Katie" userId="2539e344-c61b-4277-ad42-3040e833735f" providerId="ADAL" clId="{2799EB99-0950-4CE2-9DDA-348A44528E71}" dt="2025-10-13T20:23:02.822" v="703"/>
          <ac:spMkLst>
            <pc:docMk/>
            <pc:sldMk cId="1612119903" sldId="332"/>
            <ac:spMk id="29" creationId="{2B17DAE3-9763-D110-083F-DDCA8924591E}"/>
          </ac:spMkLst>
        </pc:spChg>
        <pc:spChg chg="add mod">
          <ac:chgData name="Wilder, Katie" userId="2539e344-c61b-4277-ad42-3040e833735f" providerId="ADAL" clId="{2799EB99-0950-4CE2-9DDA-348A44528E71}" dt="2025-10-13T20:56:07.628" v="739" actId="20577"/>
          <ac:spMkLst>
            <pc:docMk/>
            <pc:sldMk cId="1612119903" sldId="332"/>
            <ac:spMk id="30" creationId="{C0714AE9-6A84-A138-FEF7-42F14FB50D17}"/>
          </ac:spMkLst>
        </pc:spChg>
        <pc:grpChg chg="mod">
          <ac:chgData name="Wilder, Katie" userId="2539e344-c61b-4277-ad42-3040e833735f" providerId="ADAL" clId="{2799EB99-0950-4CE2-9DDA-348A44528E71}" dt="2025-10-13T20:23:14.334" v="707" actId="1076"/>
          <ac:grpSpMkLst>
            <pc:docMk/>
            <pc:sldMk cId="1612119903" sldId="332"/>
            <ac:grpSpMk id="4" creationId="{84FB842A-7C34-61A0-B1DC-A09DC3F08FFC}"/>
          </ac:grpSpMkLst>
        </pc:grpChg>
        <pc:grpChg chg="mod">
          <ac:chgData name="Wilder, Katie" userId="2539e344-c61b-4277-ad42-3040e833735f" providerId="ADAL" clId="{2799EB99-0950-4CE2-9DDA-348A44528E71}" dt="2025-10-13T20:23:31.853" v="712" actId="1076"/>
          <ac:grpSpMkLst>
            <pc:docMk/>
            <pc:sldMk cId="1612119903" sldId="332"/>
            <ac:grpSpMk id="10" creationId="{1BD091B2-B275-0429-4657-42B985D728C1}"/>
          </ac:grpSpMkLst>
        </pc:grpChg>
        <pc:grpChg chg="mod">
          <ac:chgData name="Wilder, Katie" userId="2539e344-c61b-4277-ad42-3040e833735f" providerId="ADAL" clId="{2799EB99-0950-4CE2-9DDA-348A44528E71}" dt="2025-10-13T20:23:37.571" v="714" actId="1076"/>
          <ac:grpSpMkLst>
            <pc:docMk/>
            <pc:sldMk cId="1612119903" sldId="332"/>
            <ac:grpSpMk id="21" creationId="{62041BB7-CB13-7F90-6D85-0D4439A6A4AF}"/>
          </ac:grpSpMkLst>
        </pc:grpChg>
        <pc:grpChg chg="mod">
          <ac:chgData name="Wilder, Katie" userId="2539e344-c61b-4277-ad42-3040e833735f" providerId="ADAL" clId="{2799EB99-0950-4CE2-9DDA-348A44528E71}" dt="2025-10-13T20:20:01.254" v="701" actId="207"/>
          <ac:grpSpMkLst>
            <pc:docMk/>
            <pc:sldMk cId="1612119903" sldId="332"/>
            <ac:grpSpMk id="22" creationId="{A68B9A50-15F4-15F7-281F-2A5805D7FB2E}"/>
          </ac:grpSpMkLst>
        </pc:grpChg>
        <pc:picChg chg="add mod">
          <ac:chgData name="Wilder, Katie" userId="2539e344-c61b-4277-ad42-3040e833735f" providerId="ADAL" clId="{2799EB99-0950-4CE2-9DDA-348A44528E71}" dt="2025-10-14T20:58:34.074" v="774" actId="208"/>
          <ac:picMkLst>
            <pc:docMk/>
            <pc:sldMk cId="1612119903" sldId="332"/>
            <ac:picMk id="2" creationId="{58B48EEB-D535-DEFE-49E8-72E18F23BE29}"/>
          </ac:picMkLst>
        </pc:picChg>
        <pc:picChg chg="add mod">
          <ac:chgData name="Wilder, Katie" userId="2539e344-c61b-4277-ad42-3040e833735f" providerId="ADAL" clId="{2799EB99-0950-4CE2-9DDA-348A44528E71}" dt="2025-10-14T20:58:46.019" v="775"/>
          <ac:picMkLst>
            <pc:docMk/>
            <pc:sldMk cId="1612119903" sldId="332"/>
            <ac:picMk id="3" creationId="{31765E2B-416C-B536-642C-0D116F6CA594}"/>
          </ac:picMkLst>
        </pc:picChg>
        <pc:picChg chg="add del mod">
          <ac:chgData name="Wilder, Katie" userId="2539e344-c61b-4277-ad42-3040e833735f" providerId="ADAL" clId="{2799EB99-0950-4CE2-9DDA-348A44528E71}" dt="2025-10-13T21:03:05.035" v="765" actId="478"/>
          <ac:picMkLst>
            <pc:docMk/>
            <pc:sldMk cId="1612119903" sldId="332"/>
            <ac:picMk id="26" creationId="{4E672DF7-2B37-5891-A112-3A2629E85253}"/>
          </ac:picMkLst>
        </pc:picChg>
        <pc:picChg chg="del mod">
          <ac:chgData name="Wilder, Katie" userId="2539e344-c61b-4277-ad42-3040e833735f" providerId="ADAL" clId="{2799EB99-0950-4CE2-9DDA-348A44528E71}" dt="2025-10-13T20:23:10.662" v="706" actId="478"/>
          <ac:picMkLst>
            <pc:docMk/>
            <pc:sldMk cId="1612119903" sldId="332"/>
            <ac:picMk id="27" creationId="{41D24E5D-9124-99A2-D097-6F807C9876BA}"/>
          </ac:picMkLst>
        </pc:picChg>
        <pc:picChg chg="add del mod">
          <ac:chgData name="Wilder, Katie" userId="2539e344-c61b-4277-ad42-3040e833735f" providerId="ADAL" clId="{2799EB99-0950-4CE2-9DDA-348A44528E71}" dt="2025-10-13T20:57:04.138" v="763" actId="22"/>
          <ac:picMkLst>
            <pc:docMk/>
            <pc:sldMk cId="1612119903" sldId="332"/>
            <ac:picMk id="32" creationId="{CA5B86DF-D5D7-D3C3-E291-9082011B824B}"/>
          </ac:picMkLst>
        </pc:picChg>
        <pc:picChg chg="add del mod">
          <ac:chgData name="Wilder, Katie" userId="2539e344-c61b-4277-ad42-3040e833735f" providerId="ADAL" clId="{2799EB99-0950-4CE2-9DDA-348A44528E71}" dt="2025-10-14T20:58:29.165" v="772" actId="478"/>
          <ac:picMkLst>
            <pc:docMk/>
            <pc:sldMk cId="1612119903" sldId="332"/>
            <ac:picMk id="34" creationId="{B347CC5B-2CE3-FE88-F2B6-D82BAE20048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a:defRPr sz="1200">
                <a:latin typeface="Times" charset="0"/>
              </a:defRPr>
            </a:lvl1pPr>
          </a:lstStyle>
          <a:p>
            <a:pPr>
              <a:defRPr/>
            </a:pPr>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3317" tIns="46659" rIns="93317" bIns="46659" rtlCol="0"/>
          <a:lstStyle>
            <a:lvl1pPr algn="r">
              <a:defRPr sz="1200">
                <a:latin typeface="Times" charset="0"/>
              </a:defRPr>
            </a:lvl1pPr>
          </a:lstStyle>
          <a:p>
            <a:pPr>
              <a:defRPr/>
            </a:pPr>
            <a:fld id="{C9908609-08FA-453F-9842-AAAFE212D595}" type="datetimeFigureOut">
              <a:rPr lang="en-US"/>
              <a:pPr>
                <a:defRPr/>
              </a:pPr>
              <a:t>10/14/2025</a:t>
            </a:fld>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3317" tIns="46659" rIns="93317" bIns="46659" rtlCol="0" anchor="b"/>
          <a:lstStyle>
            <a:lvl1pPr algn="l">
              <a:defRPr sz="1200">
                <a:latin typeface="Times" charset="0"/>
              </a:defRPr>
            </a:lvl1pPr>
          </a:lstStyle>
          <a:p>
            <a:pPr>
              <a:defRPr/>
            </a:pPr>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wrap="square" lIns="93317" tIns="46659" rIns="93317" bIns="46659" numCol="1" anchor="b" anchorCtr="0" compatLnSpc="1">
            <a:prstTxWarp prst="textNoShape">
              <a:avLst/>
            </a:prstTxWarp>
          </a:bodyPr>
          <a:lstStyle>
            <a:lvl1pPr algn="r">
              <a:defRPr sz="1200"/>
            </a:lvl1pPr>
          </a:lstStyle>
          <a:p>
            <a:fld id="{9360C796-D410-432A-B9A8-D261B5929131}" type="slidenum">
              <a:rPr lang="en-US" altLang="en-US"/>
              <a:pPr/>
              <a:t>‹#›</a:t>
            </a:fld>
            <a:endParaRPr lang="en-US" altLang="en-US"/>
          </a:p>
        </p:txBody>
      </p:sp>
    </p:spTree>
    <p:extLst>
      <p:ext uri="{BB962C8B-B14F-4D97-AF65-F5344CB8AC3E}">
        <p14:creationId xmlns:p14="http://schemas.microsoft.com/office/powerpoint/2010/main" val="34124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304397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lvl1pPr>
              <a:defRPr sz="1200">
                <a:latin typeface="Times" charset="0"/>
              </a:defRPr>
            </a:lvl1pPr>
          </a:lstStyle>
          <a:p>
            <a:pPr>
              <a:defRPr/>
            </a:pPr>
            <a:endParaRPr lang="en-US"/>
          </a:p>
        </p:txBody>
      </p:sp>
      <p:sp>
        <p:nvSpPr>
          <p:cNvPr id="6147" name="Rectangle 3"/>
          <p:cNvSpPr>
            <a:spLocks noGrp="1" noChangeArrowheads="1"/>
          </p:cNvSpPr>
          <p:nvPr>
            <p:ph type="dt" idx="1"/>
          </p:nvPr>
        </p:nvSpPr>
        <p:spPr bwMode="auto">
          <a:xfrm>
            <a:off x="3979121" y="0"/>
            <a:ext cx="304397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lvl1pPr algn="r">
              <a:defRPr sz="1200">
                <a:latin typeface="Times"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2163763" y="698500"/>
            <a:ext cx="26971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36733" y="4422459"/>
            <a:ext cx="5149637" cy="41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43328"/>
            <a:ext cx="3043979" cy="46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b" anchorCtr="0" compatLnSpc="1">
            <a:prstTxWarp prst="textNoShape">
              <a:avLst/>
            </a:prstTxWarp>
          </a:bodyPr>
          <a:lstStyle>
            <a:lvl1pPr>
              <a:defRPr sz="1200">
                <a:latin typeface="Times" charset="0"/>
              </a:defRPr>
            </a:lvl1pPr>
          </a:lstStyle>
          <a:p>
            <a:pPr>
              <a:defRPr/>
            </a:pPr>
            <a:endParaRPr lang="en-US"/>
          </a:p>
        </p:txBody>
      </p:sp>
    </p:spTree>
    <p:extLst>
      <p:ext uri="{BB962C8B-B14F-4D97-AF65-F5344CB8AC3E}">
        <p14:creationId xmlns:p14="http://schemas.microsoft.com/office/powerpoint/2010/main" val="1557370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5613" algn="l" rtl="0" eaLnBrk="0" fontAlgn="base" hangingPunct="0">
      <a:spcBef>
        <a:spcPct val="30000"/>
      </a:spcBef>
      <a:spcAft>
        <a:spcPct val="0"/>
      </a:spcAft>
      <a:defRPr sz="1200" kern="1200">
        <a:solidFill>
          <a:schemeClr val="tx1"/>
        </a:solidFill>
        <a:latin typeface="Times" charset="0"/>
        <a:ea typeface="+mn-ea"/>
        <a:cs typeface="+mn-cs"/>
      </a:defRPr>
    </a:lvl2pPr>
    <a:lvl3pPr marL="911225" algn="l" rtl="0" eaLnBrk="0" fontAlgn="base" hangingPunct="0">
      <a:spcBef>
        <a:spcPct val="30000"/>
      </a:spcBef>
      <a:spcAft>
        <a:spcPct val="0"/>
      </a:spcAft>
      <a:defRPr sz="1200" kern="1200">
        <a:solidFill>
          <a:schemeClr val="tx1"/>
        </a:solidFill>
        <a:latin typeface="Times" charset="0"/>
        <a:ea typeface="+mn-ea"/>
        <a:cs typeface="+mn-cs"/>
      </a:defRPr>
    </a:lvl3pPr>
    <a:lvl4pPr marL="1366838" algn="l" rtl="0" eaLnBrk="0" fontAlgn="base" hangingPunct="0">
      <a:spcBef>
        <a:spcPct val="30000"/>
      </a:spcBef>
      <a:spcAft>
        <a:spcPct val="0"/>
      </a:spcAft>
      <a:defRPr sz="1200" kern="1200">
        <a:solidFill>
          <a:schemeClr val="tx1"/>
        </a:solidFill>
        <a:latin typeface="Times" charset="0"/>
        <a:ea typeface="+mn-ea"/>
        <a:cs typeface="+mn-cs"/>
      </a:defRPr>
    </a:lvl4pPr>
    <a:lvl5pPr marL="1822450" algn="l" rtl="0" eaLnBrk="0" fontAlgn="base" hangingPunct="0">
      <a:spcBef>
        <a:spcPct val="30000"/>
      </a:spcBef>
      <a:spcAft>
        <a:spcPct val="0"/>
      </a:spcAft>
      <a:defRPr sz="1200" kern="1200">
        <a:solidFill>
          <a:schemeClr val="tx1"/>
        </a:solidFill>
        <a:latin typeface="Times" charset="0"/>
        <a:ea typeface="+mn-ea"/>
        <a:cs typeface="+mn-cs"/>
      </a:defRPr>
    </a:lvl5pPr>
    <a:lvl6pPr marL="2278796" algn="l" defTabSz="911513" rtl="0" eaLnBrk="1" latinLnBrk="0" hangingPunct="1">
      <a:defRPr sz="1200" kern="1200">
        <a:solidFill>
          <a:schemeClr val="tx1"/>
        </a:solidFill>
        <a:latin typeface="+mn-lt"/>
        <a:ea typeface="+mn-ea"/>
        <a:cs typeface="+mn-cs"/>
      </a:defRPr>
    </a:lvl6pPr>
    <a:lvl7pPr marL="2734554" algn="l" defTabSz="911513" rtl="0" eaLnBrk="1" latinLnBrk="0" hangingPunct="1">
      <a:defRPr sz="1200" kern="1200">
        <a:solidFill>
          <a:schemeClr val="tx1"/>
        </a:solidFill>
        <a:latin typeface="+mn-lt"/>
        <a:ea typeface="+mn-ea"/>
        <a:cs typeface="+mn-cs"/>
      </a:defRPr>
    </a:lvl7pPr>
    <a:lvl8pPr marL="3190311" algn="l" defTabSz="911513" rtl="0" eaLnBrk="1" latinLnBrk="0" hangingPunct="1">
      <a:defRPr sz="1200" kern="1200">
        <a:solidFill>
          <a:schemeClr val="tx1"/>
        </a:solidFill>
        <a:latin typeface="+mn-lt"/>
        <a:ea typeface="+mn-ea"/>
        <a:cs typeface="+mn-cs"/>
      </a:defRPr>
    </a:lvl8pPr>
    <a:lvl9pPr marL="3646069" algn="l" defTabSz="9115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for 2026</a:t>
            </a:r>
          </a:p>
        </p:txBody>
      </p:sp>
    </p:spTree>
    <p:extLst>
      <p:ext uri="{BB962C8B-B14F-4D97-AF65-F5344CB8AC3E}">
        <p14:creationId xmlns:p14="http://schemas.microsoft.com/office/powerpoint/2010/main" val="11937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to 2026</a:t>
            </a:r>
          </a:p>
        </p:txBody>
      </p:sp>
      <p:sp>
        <p:nvSpPr>
          <p:cNvPr id="4" name="Slide Number Placeholder 3"/>
          <p:cNvSpPr>
            <a:spLocks noGrp="1"/>
          </p:cNvSpPr>
          <p:nvPr>
            <p:ph type="sldNum" sz="quarter" idx="5"/>
          </p:nvPr>
        </p:nvSpPr>
        <p:spPr/>
        <p:txBody>
          <a:bodyPr/>
          <a:lstStyle/>
          <a:p>
            <a:fld id="{D050ED77-C112-4030-8BED-056A2130879D}" type="slidenum">
              <a:rPr lang="en-US" smtClean="0"/>
              <a:t>11</a:t>
            </a:fld>
            <a:endParaRPr lang="en-US"/>
          </a:p>
        </p:txBody>
      </p:sp>
    </p:spTree>
    <p:extLst>
      <p:ext uri="{BB962C8B-B14F-4D97-AF65-F5344CB8AC3E}">
        <p14:creationId xmlns:p14="http://schemas.microsoft.com/office/powerpoint/2010/main" val="262472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a:latin typeface="Times" panose="02020603050405020304" pitchFamily="18" charset="0"/>
              </a:rPr>
              <a:t>No changes</a:t>
            </a:r>
          </a:p>
        </p:txBody>
      </p:sp>
      <p:sp>
        <p:nvSpPr>
          <p:cNvPr id="34820" name="Slide Number Placeholder 3"/>
          <p:cNvSpPr>
            <a:spLocks noGrp="1"/>
          </p:cNvSpPr>
          <p:nvPr>
            <p:ph type="sldNum" sz="quarter" idx="4294967295"/>
          </p:nvPr>
        </p:nvSpPr>
        <p:spPr bwMode="auto">
          <a:xfrm>
            <a:off x="3979121" y="8843328"/>
            <a:ext cx="3043979" cy="4657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lvl1pPr>
              <a:defRPr sz="2500">
                <a:solidFill>
                  <a:schemeClr val="tx1"/>
                </a:solidFill>
                <a:latin typeface="Times" panose="02020603050405020304" pitchFamily="18" charset="0"/>
              </a:defRPr>
            </a:lvl1pPr>
            <a:lvl2pPr marL="744064" indent="-286179">
              <a:defRPr sz="2500">
                <a:solidFill>
                  <a:schemeClr val="tx1"/>
                </a:solidFill>
                <a:latin typeface="Times" panose="02020603050405020304" pitchFamily="18" charset="0"/>
              </a:defRPr>
            </a:lvl2pPr>
            <a:lvl3pPr marL="1144715" indent="-228943">
              <a:defRPr sz="2500">
                <a:solidFill>
                  <a:schemeClr val="tx1"/>
                </a:solidFill>
                <a:latin typeface="Times" panose="02020603050405020304" pitchFamily="18" charset="0"/>
              </a:defRPr>
            </a:lvl3pPr>
            <a:lvl4pPr marL="1602600" indent="-228943">
              <a:defRPr sz="2500">
                <a:solidFill>
                  <a:schemeClr val="tx1"/>
                </a:solidFill>
                <a:latin typeface="Times" panose="02020603050405020304" pitchFamily="18" charset="0"/>
              </a:defRPr>
            </a:lvl4pPr>
            <a:lvl5pPr marL="2060486" indent="-228943">
              <a:defRPr sz="2500">
                <a:solidFill>
                  <a:schemeClr val="tx1"/>
                </a:solidFill>
                <a:latin typeface="Times" panose="02020603050405020304" pitchFamily="18" charset="0"/>
              </a:defRPr>
            </a:lvl5pPr>
            <a:lvl6pPr marL="2518372" indent="-228943" eaLnBrk="0" fontAlgn="base" hangingPunct="0">
              <a:spcBef>
                <a:spcPct val="0"/>
              </a:spcBef>
              <a:spcAft>
                <a:spcPct val="0"/>
              </a:spcAft>
              <a:defRPr sz="2500">
                <a:solidFill>
                  <a:schemeClr val="tx1"/>
                </a:solidFill>
                <a:latin typeface="Times" panose="02020603050405020304" pitchFamily="18" charset="0"/>
              </a:defRPr>
            </a:lvl6pPr>
            <a:lvl7pPr marL="2976258" indent="-228943" eaLnBrk="0" fontAlgn="base" hangingPunct="0">
              <a:spcBef>
                <a:spcPct val="0"/>
              </a:spcBef>
              <a:spcAft>
                <a:spcPct val="0"/>
              </a:spcAft>
              <a:defRPr sz="2500">
                <a:solidFill>
                  <a:schemeClr val="tx1"/>
                </a:solidFill>
                <a:latin typeface="Times" panose="02020603050405020304" pitchFamily="18" charset="0"/>
              </a:defRPr>
            </a:lvl7pPr>
            <a:lvl8pPr marL="3434144" indent="-228943" eaLnBrk="0" fontAlgn="base" hangingPunct="0">
              <a:spcBef>
                <a:spcPct val="0"/>
              </a:spcBef>
              <a:spcAft>
                <a:spcPct val="0"/>
              </a:spcAft>
              <a:defRPr sz="2500">
                <a:solidFill>
                  <a:schemeClr val="tx1"/>
                </a:solidFill>
                <a:latin typeface="Times" panose="02020603050405020304" pitchFamily="18" charset="0"/>
              </a:defRPr>
            </a:lvl8pPr>
            <a:lvl9pPr marL="3892029" indent="-228943"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E0A25C4-7A72-48AB-96A7-9C0901D4B0D1}"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8711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Tree>
    <p:extLst>
      <p:ext uri="{BB962C8B-B14F-4D97-AF65-F5344CB8AC3E}">
        <p14:creationId xmlns:p14="http://schemas.microsoft.com/office/powerpoint/2010/main" val="342574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Tree>
    <p:extLst>
      <p:ext uri="{BB962C8B-B14F-4D97-AF65-F5344CB8AC3E}">
        <p14:creationId xmlns:p14="http://schemas.microsoft.com/office/powerpoint/2010/main" val="298430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for 2026</a:t>
            </a:r>
          </a:p>
        </p:txBody>
      </p:sp>
    </p:spTree>
    <p:extLst>
      <p:ext uri="{BB962C8B-B14F-4D97-AF65-F5344CB8AC3E}">
        <p14:creationId xmlns:p14="http://schemas.microsoft.com/office/powerpoint/2010/main" val="187714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increases for FSA, page done.</a:t>
            </a:r>
          </a:p>
        </p:txBody>
      </p:sp>
    </p:spTree>
    <p:extLst>
      <p:ext uri="{BB962C8B-B14F-4D97-AF65-F5344CB8AC3E}">
        <p14:creationId xmlns:p14="http://schemas.microsoft.com/office/powerpoint/2010/main" val="428588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Tree>
    <p:extLst>
      <p:ext uri="{BB962C8B-B14F-4D97-AF65-F5344CB8AC3E}">
        <p14:creationId xmlns:p14="http://schemas.microsoft.com/office/powerpoint/2010/main" val="3031019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Tree>
    <p:extLst>
      <p:ext uri="{BB962C8B-B14F-4D97-AF65-F5344CB8AC3E}">
        <p14:creationId xmlns:p14="http://schemas.microsoft.com/office/powerpoint/2010/main" val="415772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to Enhanced</a:t>
            </a:r>
          </a:p>
        </p:txBody>
      </p:sp>
    </p:spTree>
    <p:extLst>
      <p:ext uri="{BB962C8B-B14F-4D97-AF65-F5344CB8AC3E}">
        <p14:creationId xmlns:p14="http://schemas.microsoft.com/office/powerpoint/2010/main" val="406187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2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a:prstGeom prst="rect">
            <a:avLst/>
          </a:prstGeom>
        </p:spPr>
        <p:txBody>
          <a:bodyPr lIns="91162" tIns="45579" rIns="91162" bIns="4557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a:prstGeom prst="rect">
            <a:avLst/>
          </a:prstGeom>
        </p:spPr>
        <p:txBody>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524000" y="7872413"/>
            <a:ext cx="4662488" cy="1179512"/>
          </a:xfrm>
          <a:prstGeom prst="rect">
            <a:avLst/>
          </a:prstGeo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04923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a:t>Click to edit Master title style</a:t>
            </a:r>
          </a:p>
        </p:txBody>
      </p:sp>
      <p:sp>
        <p:nvSpPr>
          <p:cNvPr id="3" name="Vertical Text Placeholder 2"/>
          <p:cNvSpPr>
            <a:spLocks noGrp="1"/>
          </p:cNvSpPr>
          <p:nvPr>
            <p:ph type="body" orient="vert" idx="1"/>
          </p:nvPr>
        </p:nvSpPr>
        <p:spPr>
          <a:xfrm>
            <a:off x="609600" y="2133600"/>
            <a:ext cx="6607175" cy="6035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43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25"/>
            <a:ext cx="1747838" cy="7766050"/>
          </a:xfrm>
          <a:prstGeom prst="rect">
            <a:avLst/>
          </a:prstGeom>
        </p:spPr>
        <p:txBody>
          <a:bodyPr vert="eaVert" lIns="91162" tIns="45579" rIns="91162" bIns="45579"/>
          <a:lstStyle/>
          <a:p>
            <a:r>
              <a:rPr lang="en-US"/>
              <a:t>Click to edit Master title style</a:t>
            </a:r>
          </a:p>
        </p:txBody>
      </p:sp>
      <p:sp>
        <p:nvSpPr>
          <p:cNvPr id="3" name="Vertical Text Placeholder 2"/>
          <p:cNvSpPr>
            <a:spLocks noGrp="1"/>
          </p:cNvSpPr>
          <p:nvPr>
            <p:ph type="body" orient="vert" idx="1"/>
          </p:nvPr>
        </p:nvSpPr>
        <p:spPr>
          <a:xfrm>
            <a:off x="388968" y="403225"/>
            <a:ext cx="5094287" cy="7766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70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1676400"/>
          </a:xfrm>
          <a:prstGeom prst="rect">
            <a:avLst/>
          </a:prstGeom>
        </p:spPr>
        <p:txBody>
          <a:bodyPr lIns="91162" tIns="45579" rIns="91162" bIns="45579"/>
          <a:lstStyle/>
          <a:p>
            <a:r>
              <a:rPr lang="en-US"/>
              <a:t>Click to edit Master title style</a:t>
            </a:r>
          </a:p>
        </p:txBody>
      </p:sp>
      <p:sp>
        <p:nvSpPr>
          <p:cNvPr id="3" name="Table Placeholder 2"/>
          <p:cNvSpPr>
            <a:spLocks noGrp="1"/>
          </p:cNvSpPr>
          <p:nvPr>
            <p:ph type="tbl" idx="1"/>
          </p:nvPr>
        </p:nvSpPr>
        <p:spPr>
          <a:xfrm>
            <a:off x="609604" y="2133630"/>
            <a:ext cx="6607175" cy="6035675"/>
          </a:xfrm>
          <a:prstGeom prst="rect">
            <a:avLst/>
          </a:prstGeom>
        </p:spPr>
        <p:txBody>
          <a:bodyPr/>
          <a:lstStyle/>
          <a:p>
            <a:pPr lvl="0"/>
            <a:endParaRPr lang="en-US" noProof="0"/>
          </a:p>
        </p:txBody>
      </p:sp>
    </p:spTree>
    <p:extLst>
      <p:ext uri="{BB962C8B-B14F-4D97-AF65-F5344CB8AC3E}">
        <p14:creationId xmlns:p14="http://schemas.microsoft.com/office/powerpoint/2010/main" val="395299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a:t>Click to edit Master title style</a:t>
            </a:r>
          </a:p>
        </p:txBody>
      </p:sp>
      <p:sp>
        <p:nvSpPr>
          <p:cNvPr id="3" name="Content Placeholder 2"/>
          <p:cNvSpPr>
            <a:spLocks noGrp="1"/>
          </p:cNvSpPr>
          <p:nvPr>
            <p:ph sz="half" idx="1"/>
          </p:nvPr>
        </p:nvSpPr>
        <p:spPr>
          <a:xfrm>
            <a:off x="609601" y="2133630"/>
            <a:ext cx="3227388" cy="6035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989392" y="2133601"/>
            <a:ext cx="3227387" cy="29416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989392" y="5227668"/>
            <a:ext cx="3227387" cy="2941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9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2133600"/>
            <a:ext cx="6607175" cy="6035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3515-C8C4-4B72-AF61-EE5CEEFCDF08}"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9E1B2-71E6-49BA-824B-30E2705A65E1}" type="slidenum">
              <a:rPr lang="en-US" smtClean="0"/>
              <a:t>‹#›</a:t>
            </a:fld>
            <a:endParaRPr lang="en-US"/>
          </a:p>
        </p:txBody>
      </p:sp>
    </p:spTree>
    <p:extLst>
      <p:ext uri="{BB962C8B-B14F-4D97-AF65-F5344CB8AC3E}">
        <p14:creationId xmlns:p14="http://schemas.microsoft.com/office/powerpoint/2010/main" val="237100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617" y="3124229"/>
            <a:ext cx="6607175" cy="2155825"/>
          </a:xfrm>
        </p:spPr>
        <p:txBody>
          <a:bodyPr/>
          <a:lstStyle/>
          <a:p>
            <a:r>
              <a:rPr lang="en-US"/>
              <a:t>Click to edit Master title style</a:t>
            </a:r>
          </a:p>
        </p:txBody>
      </p:sp>
      <p:sp>
        <p:nvSpPr>
          <p:cNvPr id="3" name="Subtitle 2"/>
          <p:cNvSpPr>
            <a:spLocks noGrp="1"/>
          </p:cNvSpPr>
          <p:nvPr>
            <p:ph type="subTitle" idx="1"/>
          </p:nvPr>
        </p:nvSpPr>
        <p:spPr>
          <a:xfrm>
            <a:off x="1165226" y="5699154"/>
            <a:ext cx="5441950" cy="2571751"/>
          </a:xfrm>
        </p:spPr>
        <p:txBody>
          <a:bodyPr/>
          <a:lstStyle>
            <a:lvl1pPr marL="0" indent="0" algn="ctr">
              <a:buNone/>
              <a:defRPr>
                <a:solidFill>
                  <a:schemeClr val="tx1">
                    <a:tint val="75000"/>
                  </a:schemeClr>
                </a:solidFill>
              </a:defRPr>
            </a:lvl1pPr>
            <a:lvl2pPr marL="455757" indent="0" algn="ctr">
              <a:buNone/>
              <a:defRPr>
                <a:solidFill>
                  <a:schemeClr val="tx1">
                    <a:tint val="75000"/>
                  </a:schemeClr>
                </a:solidFill>
              </a:defRPr>
            </a:lvl2pPr>
            <a:lvl3pPr marL="911513" indent="0" algn="ctr">
              <a:buNone/>
              <a:defRPr>
                <a:solidFill>
                  <a:schemeClr val="tx1">
                    <a:tint val="75000"/>
                  </a:schemeClr>
                </a:solidFill>
              </a:defRPr>
            </a:lvl3pPr>
            <a:lvl4pPr marL="1367274" indent="0" algn="ctr">
              <a:buNone/>
              <a:defRPr>
                <a:solidFill>
                  <a:schemeClr val="tx1">
                    <a:tint val="75000"/>
                  </a:schemeClr>
                </a:solidFill>
              </a:defRPr>
            </a:lvl4pPr>
            <a:lvl5pPr marL="1823030" indent="0" algn="ctr">
              <a:buNone/>
              <a:defRPr>
                <a:solidFill>
                  <a:schemeClr val="tx1">
                    <a:tint val="75000"/>
                  </a:schemeClr>
                </a:solidFill>
              </a:defRPr>
            </a:lvl5pPr>
            <a:lvl6pPr marL="2278796" indent="0" algn="ctr">
              <a:buNone/>
              <a:defRPr>
                <a:solidFill>
                  <a:schemeClr val="tx1">
                    <a:tint val="75000"/>
                  </a:schemeClr>
                </a:solidFill>
              </a:defRPr>
            </a:lvl6pPr>
            <a:lvl7pPr marL="2734554" indent="0" algn="ctr">
              <a:buNone/>
              <a:defRPr>
                <a:solidFill>
                  <a:schemeClr val="tx1">
                    <a:tint val="75000"/>
                  </a:schemeClr>
                </a:solidFill>
              </a:defRPr>
            </a:lvl7pPr>
            <a:lvl8pPr marL="3190311"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922886-100E-4CB5-AE2E-5E05BB894455}" type="datetimeFigureOut">
              <a:rPr lang="en-US"/>
              <a:pPr>
                <a:defRPr/>
              </a:pPr>
              <a:t>10/14/2025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929CC2-14E5-4BC6-BE75-0876B66263FC}" type="slidenum">
              <a:rPr lang="en-US" altLang="en-US"/>
              <a:pPr/>
              <a:t>‹#›</a:t>
            </a:fld>
            <a:endParaRPr lang="en-US" altLang="en-US"/>
          </a:p>
        </p:txBody>
      </p:sp>
    </p:spTree>
    <p:extLst>
      <p:ext uri="{BB962C8B-B14F-4D97-AF65-F5344CB8AC3E}">
        <p14:creationId xmlns:p14="http://schemas.microsoft.com/office/powerpoint/2010/main" val="29909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C1D370-B51D-4514-9227-993DA7769182}" type="datetimeFigureOut">
              <a:rPr lang="en-US"/>
              <a:pPr>
                <a:defRPr/>
              </a:pPr>
              <a:t>10/14/2025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1B5E36-2061-4888-9631-9C35836F3C75}" type="slidenum">
              <a:rPr lang="en-US" altLang="en-US"/>
              <a:pPr/>
              <a:t>‹#›</a:t>
            </a:fld>
            <a:endParaRPr lang="en-US" altLang="en-US"/>
          </a:p>
        </p:txBody>
      </p:sp>
    </p:spTree>
    <p:extLst>
      <p:ext uri="{BB962C8B-B14F-4D97-AF65-F5344CB8AC3E}">
        <p14:creationId xmlns:p14="http://schemas.microsoft.com/office/powerpoint/2010/main" val="282363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4394" y="4262438"/>
            <a:ext cx="6605587" cy="2200275"/>
          </a:xfrm>
        </p:spPr>
        <p:txBody>
          <a:bodyPr anchor="b"/>
          <a:lstStyle>
            <a:lvl1pPr marL="0" indent="0">
              <a:buNone/>
              <a:defRPr sz="2000">
                <a:solidFill>
                  <a:schemeClr val="tx1">
                    <a:tint val="75000"/>
                  </a:schemeClr>
                </a:solidFill>
              </a:defRPr>
            </a:lvl1pPr>
            <a:lvl2pPr marL="455757" indent="0">
              <a:buNone/>
              <a:defRPr sz="1800">
                <a:solidFill>
                  <a:schemeClr val="tx1">
                    <a:tint val="75000"/>
                  </a:schemeClr>
                </a:solidFill>
              </a:defRPr>
            </a:lvl2pPr>
            <a:lvl3pPr marL="911513" indent="0">
              <a:buNone/>
              <a:defRPr sz="1600">
                <a:solidFill>
                  <a:schemeClr val="tx1">
                    <a:tint val="75000"/>
                  </a:schemeClr>
                </a:solidFill>
              </a:defRPr>
            </a:lvl3pPr>
            <a:lvl4pPr marL="1367274" indent="0">
              <a:buNone/>
              <a:defRPr sz="1400">
                <a:solidFill>
                  <a:schemeClr val="tx1">
                    <a:tint val="75000"/>
                  </a:schemeClr>
                </a:solidFill>
              </a:defRPr>
            </a:lvl4pPr>
            <a:lvl5pPr marL="1823030" indent="0">
              <a:buNone/>
              <a:defRPr sz="1400">
                <a:solidFill>
                  <a:schemeClr val="tx1">
                    <a:tint val="75000"/>
                  </a:schemeClr>
                </a:solidFill>
              </a:defRPr>
            </a:lvl5pPr>
            <a:lvl6pPr marL="2278796" indent="0">
              <a:buNone/>
              <a:defRPr sz="1400">
                <a:solidFill>
                  <a:schemeClr val="tx1">
                    <a:tint val="75000"/>
                  </a:schemeClr>
                </a:solidFill>
              </a:defRPr>
            </a:lvl6pPr>
            <a:lvl7pPr marL="2734554" indent="0">
              <a:buNone/>
              <a:defRPr sz="1400">
                <a:solidFill>
                  <a:schemeClr val="tx1">
                    <a:tint val="75000"/>
                  </a:schemeClr>
                </a:solidFill>
              </a:defRPr>
            </a:lvl7pPr>
            <a:lvl8pPr marL="3190311"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82B11B0-8B26-42DE-9BB5-30EE1D421F9D}" type="datetimeFigureOut">
              <a:rPr lang="en-US"/>
              <a:pPr>
                <a:defRPr/>
              </a:pPr>
              <a:t>10/14/2025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B7F9BC6-8E7A-407B-BC05-1EAEFF6BB7AB}" type="slidenum">
              <a:rPr lang="en-US" altLang="en-US"/>
              <a:pPr/>
              <a:t>‹#›</a:t>
            </a:fld>
            <a:endParaRPr lang="en-US" altLang="en-US"/>
          </a:p>
        </p:txBody>
      </p:sp>
    </p:spTree>
    <p:extLst>
      <p:ext uri="{BB962C8B-B14F-4D97-AF65-F5344CB8AC3E}">
        <p14:creationId xmlns:p14="http://schemas.microsoft.com/office/powerpoint/2010/main" val="120650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938" y="2346325"/>
            <a:ext cx="3421062"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2431" y="2346325"/>
            <a:ext cx="3421063"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2DC0BA-6599-43BC-906A-A8E2FAF8202F}" type="datetimeFigureOut">
              <a:rPr lang="en-US"/>
              <a:pPr>
                <a:defRPr/>
              </a:pPr>
              <a:t>10/14/2025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B5F949-8177-4AC7-ACAF-26884AB879CD}" type="slidenum">
              <a:rPr lang="en-US" altLang="en-US"/>
              <a:pPr/>
              <a:t>‹#›</a:t>
            </a:fld>
            <a:endParaRPr lang="en-US" altLang="en-US"/>
          </a:p>
        </p:txBody>
      </p:sp>
    </p:spTree>
    <p:extLst>
      <p:ext uri="{BB962C8B-B14F-4D97-AF65-F5344CB8AC3E}">
        <p14:creationId xmlns:p14="http://schemas.microsoft.com/office/powerpoint/2010/main" val="226692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96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938" y="2251104"/>
            <a:ext cx="3433762"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FE0424-7922-485B-B91D-88BD4AA5ADC8}" type="datetimeFigureOut">
              <a:rPr lang="en-US"/>
              <a:pPr>
                <a:defRPr/>
              </a:pPr>
              <a:t>10/14/2025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1192E0-919E-4DDB-93E6-956F00AEFDD4}" type="slidenum">
              <a:rPr lang="en-US" altLang="en-US"/>
              <a:pPr/>
              <a:t>‹#›</a:t>
            </a:fld>
            <a:endParaRPr lang="en-US" altLang="en-US"/>
          </a:p>
        </p:txBody>
      </p:sp>
    </p:spTree>
    <p:extLst>
      <p:ext uri="{BB962C8B-B14F-4D97-AF65-F5344CB8AC3E}">
        <p14:creationId xmlns:p14="http://schemas.microsoft.com/office/powerpoint/2010/main" val="143243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9BCEC7-BA85-4385-B5E5-6A38A6FA5049}" type="datetimeFigureOut">
              <a:rPr lang="en-US"/>
              <a:pPr>
                <a:defRPr/>
              </a:pPr>
              <a:t>10/14/2025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B00B30B-4132-43FC-A179-FB39549973C5}" type="slidenum">
              <a:rPr lang="en-US" altLang="en-US"/>
              <a:pPr/>
              <a:t>‹#›</a:t>
            </a:fld>
            <a:endParaRPr lang="en-US" altLang="en-US"/>
          </a:p>
        </p:txBody>
      </p:sp>
    </p:spTree>
    <p:extLst>
      <p:ext uri="{BB962C8B-B14F-4D97-AF65-F5344CB8AC3E}">
        <p14:creationId xmlns:p14="http://schemas.microsoft.com/office/powerpoint/2010/main" val="67289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722FF1-4012-47EC-B464-78B70CAE78E7}" type="datetimeFigureOut">
              <a:rPr lang="en-US"/>
              <a:pPr>
                <a:defRPr/>
              </a:pPr>
              <a:t>10/14/2025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CE3C334-2A60-4FD6-AAF3-FC504B6248A0}" type="slidenum">
              <a:rPr lang="en-US" altLang="en-US"/>
              <a:pPr/>
              <a:t>‹#›</a:t>
            </a:fld>
            <a:endParaRPr lang="en-US" altLang="en-US"/>
          </a:p>
        </p:txBody>
      </p:sp>
    </p:spTree>
    <p:extLst>
      <p:ext uri="{BB962C8B-B14F-4D97-AF65-F5344CB8AC3E}">
        <p14:creationId xmlns:p14="http://schemas.microsoft.com/office/powerpoint/2010/main" val="79546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984DE8-BC79-4F59-A467-83F9E5BD4439}" type="datetimeFigureOut">
              <a:rPr lang="en-US"/>
              <a:pPr>
                <a:defRPr/>
              </a:pPr>
              <a:t>10/14/2025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270314-BD11-45C0-8BC1-40FAACE0593D}" type="slidenum">
              <a:rPr lang="en-US" altLang="en-US"/>
              <a:pPr/>
              <a:t>‹#›</a:t>
            </a:fld>
            <a:endParaRPr lang="en-US" altLang="en-US"/>
          </a:p>
        </p:txBody>
      </p:sp>
    </p:spTree>
    <p:extLst>
      <p:ext uri="{BB962C8B-B14F-4D97-AF65-F5344CB8AC3E}">
        <p14:creationId xmlns:p14="http://schemas.microsoft.com/office/powerpoint/2010/main" val="963031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p:spPr>
        <p:txBody>
          <a:bodyPr rtlCol="0">
            <a:normAutofit/>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524000" y="7872413"/>
            <a:ext cx="4662488" cy="1179512"/>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B13255-07DD-4B79-B412-0BCD88F913A9}" type="datetimeFigureOut">
              <a:rPr lang="en-US"/>
              <a:pPr>
                <a:defRPr/>
              </a:pPr>
              <a:t>10/14/2025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1430FB4-F4C2-46D3-A163-2D682E6C1ECE}" type="slidenum">
              <a:rPr lang="en-US" altLang="en-US"/>
              <a:pPr/>
              <a:t>‹#›</a:t>
            </a:fld>
            <a:endParaRPr lang="en-US" altLang="en-US"/>
          </a:p>
        </p:txBody>
      </p:sp>
    </p:spTree>
    <p:extLst>
      <p:ext uri="{BB962C8B-B14F-4D97-AF65-F5344CB8AC3E}">
        <p14:creationId xmlns:p14="http://schemas.microsoft.com/office/powerpoint/2010/main" val="87890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3CB9A2-6822-4D2C-83D1-290FCA7BD240}" type="datetimeFigureOut">
              <a:rPr lang="en-US"/>
              <a:pPr>
                <a:defRPr/>
              </a:pPr>
              <a:t>10/14/2025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8CD124-ACA6-430F-9384-5F01C09705FB}" type="slidenum">
              <a:rPr lang="en-US" altLang="en-US"/>
              <a:pPr/>
              <a:t>‹#›</a:t>
            </a:fld>
            <a:endParaRPr lang="en-US" altLang="en-US"/>
          </a:p>
        </p:txBody>
      </p:sp>
    </p:spTree>
    <p:extLst>
      <p:ext uri="{BB962C8B-B14F-4D97-AF65-F5344CB8AC3E}">
        <p14:creationId xmlns:p14="http://schemas.microsoft.com/office/powerpoint/2010/main" val="264504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55"/>
            <a:ext cx="1747838"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968" y="403255"/>
            <a:ext cx="5094287" cy="8582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27D9C-74C7-478B-A1BD-1CBEE616B526}" type="datetimeFigureOut">
              <a:rPr lang="en-US"/>
              <a:pPr>
                <a:defRPr/>
              </a:pPr>
              <a:t>10/14/2025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A2BF7B-2EDA-44BA-ADEE-36711F2B48A1}" type="slidenum">
              <a:rPr lang="en-US" altLang="en-US"/>
              <a:pPr/>
              <a:t>‹#›</a:t>
            </a:fld>
            <a:endParaRPr lang="en-US" altLang="en-US"/>
          </a:p>
        </p:txBody>
      </p:sp>
    </p:spTree>
    <p:extLst>
      <p:ext uri="{BB962C8B-B14F-4D97-AF65-F5344CB8AC3E}">
        <p14:creationId xmlns:p14="http://schemas.microsoft.com/office/powerpoint/2010/main" val="266503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6607175" cy="6035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11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a:prstGeom prst="rect">
            <a:avLst/>
          </a:prstGeom>
        </p:spPr>
        <p:txBody>
          <a:bodyPr lIns="91162" tIns="45579" rIns="91162" bIns="45579"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4394" y="4262438"/>
            <a:ext cx="6605587" cy="2200275"/>
          </a:xfrm>
          <a:prstGeom prst="rect">
            <a:avLst/>
          </a:prstGeom>
        </p:spPr>
        <p:txBody>
          <a:bodyPr anchor="b"/>
          <a:lstStyle>
            <a:lvl1pPr marL="0" indent="0">
              <a:buNone/>
              <a:defRPr sz="2000"/>
            </a:lvl1pPr>
            <a:lvl2pPr marL="455757" indent="0">
              <a:buNone/>
              <a:defRPr sz="1800"/>
            </a:lvl2pPr>
            <a:lvl3pPr marL="911513" indent="0">
              <a:buNone/>
              <a:defRPr sz="1600"/>
            </a:lvl3pPr>
            <a:lvl4pPr marL="1367274" indent="0">
              <a:buNone/>
              <a:defRPr sz="1400"/>
            </a:lvl4pPr>
            <a:lvl5pPr marL="1823030" indent="0">
              <a:buNone/>
              <a:defRPr sz="1400"/>
            </a:lvl5pPr>
            <a:lvl6pPr marL="2278796" indent="0">
              <a:buNone/>
              <a:defRPr sz="1400"/>
            </a:lvl6pPr>
            <a:lvl7pPr marL="2734554" indent="0">
              <a:buNone/>
              <a:defRPr sz="1400"/>
            </a:lvl7pPr>
            <a:lvl8pPr marL="3190311" indent="0">
              <a:buNone/>
              <a:defRPr sz="1400"/>
            </a:lvl8pPr>
            <a:lvl9pPr marL="3646069" indent="0">
              <a:buNone/>
              <a:defRPr sz="1400"/>
            </a:lvl9pPr>
          </a:lstStyle>
          <a:p>
            <a:pPr lvl="0"/>
            <a:r>
              <a:rPr lang="en-US"/>
              <a:t>Click to edit Master text styles</a:t>
            </a:r>
          </a:p>
        </p:txBody>
      </p:sp>
    </p:spTree>
    <p:extLst>
      <p:ext uri="{BB962C8B-B14F-4D97-AF65-F5344CB8AC3E}">
        <p14:creationId xmlns:p14="http://schemas.microsoft.com/office/powerpoint/2010/main" val="103482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133630"/>
            <a:ext cx="3227388" cy="6035675"/>
          </a:xfrm>
          <a:prstGeom prst="rect">
            <a:avLst/>
          </a:prstGeo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89392" y="2133630"/>
            <a:ext cx="3227387" cy="6035675"/>
          </a:xfrm>
          <a:prstGeom prst="rect">
            <a:avLst/>
          </a:prstGeo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38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9925"/>
          </a:xfrm>
          <a:prstGeom prst="rect">
            <a:avLst/>
          </a:prstGeom>
        </p:spPr>
        <p:txBody>
          <a:bodyPr lIns="91162" tIns="45579" rIns="91162" bIns="45579"/>
          <a:lstStyle>
            <a:lvl1pPr>
              <a:defRPr sz="3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8938" y="2251104"/>
            <a:ext cx="3433762" cy="938213"/>
          </a:xfrm>
          <a:prstGeom prst="rect">
            <a:avLst/>
          </a:prstGeo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a:prstGeom prst="rect">
            <a:avLst/>
          </a:prstGeo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a:prstGeom prst="rect">
            <a:avLst/>
          </a:prstGeo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a:prstGeom prst="rect">
            <a:avLst/>
          </a:prstGeo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00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1667680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a:prstGeom prst="rect">
            <a:avLst/>
          </a:prstGeom>
        </p:spPr>
        <p:txBody>
          <a:bodyPr lIns="91162" tIns="45579" rIns="91162" bIns="45579"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a:prstGeom prst="rect">
            <a:avLst/>
          </a:prstGeo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a:prstGeom prst="rect">
            <a:avLst/>
          </a:prstGeo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18088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D686A-561F-A89D-ABA0-8602748BB97B}"/>
              </a:ext>
            </a:extLst>
          </p:cNvPr>
          <p:cNvSpPr/>
          <p:nvPr userDrawn="1"/>
        </p:nvSpPr>
        <p:spPr>
          <a:xfrm>
            <a:off x="157766" y="128788"/>
            <a:ext cx="7456868" cy="98008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02F729-82C3-D242-75E6-9808982D521D}"/>
              </a:ext>
            </a:extLst>
          </p:cNvPr>
          <p:cNvSpPr/>
          <p:nvPr userDrawn="1"/>
        </p:nvSpPr>
        <p:spPr>
          <a:xfrm>
            <a:off x="157766" y="9427335"/>
            <a:ext cx="7456868" cy="502276"/>
          </a:xfrm>
          <a:prstGeom prst="rect">
            <a:avLst/>
          </a:prstGeom>
          <a:solidFill>
            <a:srgbClr val="42673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37ADEF-3DC4-D522-4B2E-E2A45EC95098}"/>
              </a:ext>
            </a:extLst>
          </p:cNvPr>
          <p:cNvSpPr txBox="1"/>
          <p:nvPr userDrawn="1"/>
        </p:nvSpPr>
        <p:spPr>
          <a:xfrm>
            <a:off x="7115169" y="9493807"/>
            <a:ext cx="657231" cy="369332"/>
          </a:xfrm>
          <a:prstGeom prst="rect">
            <a:avLst/>
          </a:prstGeom>
          <a:noFill/>
        </p:spPr>
        <p:txBody>
          <a:bodyPr wrap="square" rtlCol="0">
            <a:spAutoFit/>
          </a:bodyPr>
          <a:lstStyle/>
          <a:p>
            <a:fld id="{3E493B10-DD52-EC4A-B9CA-5BF4C7B105BE}" type="slidenum">
              <a:rPr lang="en-US" sz="1800" b="1" smtClean="0">
                <a:solidFill>
                  <a:schemeClr val="bg1"/>
                </a:solidFill>
                <a:latin typeface="+mj-lt"/>
                <a:ea typeface="Calibri" panose="020F0502020204030204" pitchFamily="34" charset="0"/>
                <a:cs typeface="Calibri" panose="020F0502020204030204" pitchFamily="34" charset="0"/>
              </a:rPr>
              <a:t>‹#›</a:t>
            </a:fld>
            <a:endParaRPr lang="en-US" sz="1800" b="1">
              <a:solidFill>
                <a:schemeClr val="bg1"/>
              </a:solidFill>
              <a:latin typeface="+mj-lt"/>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2628F2D-75EF-5499-EBEF-8A1D8882F828}"/>
              </a:ext>
            </a:extLst>
          </p:cNvPr>
          <p:cNvSpPr txBox="1"/>
          <p:nvPr userDrawn="1"/>
        </p:nvSpPr>
        <p:spPr>
          <a:xfrm>
            <a:off x="157766" y="9493807"/>
            <a:ext cx="6071980" cy="369332"/>
          </a:xfrm>
          <a:prstGeom prst="rect">
            <a:avLst/>
          </a:prstGeom>
          <a:noFill/>
        </p:spPr>
        <p:txBody>
          <a:bodyPr wrap="square" rtlCol="0">
            <a:spAutoFit/>
          </a:bodyPr>
          <a:lstStyle/>
          <a:p>
            <a:r>
              <a:rPr lang="en-US" sz="1800" b="1">
                <a:solidFill>
                  <a:schemeClr val="bg1"/>
                </a:solidFill>
                <a:latin typeface="+mj-lt"/>
                <a:ea typeface="Calibri" panose="020F0502020204030204" pitchFamily="34" charset="0"/>
                <a:cs typeface="Calibri" panose="020F0502020204030204" pitchFamily="34" charset="0"/>
              </a:rPr>
              <a:t>Mansfield Housing Group</a:t>
            </a:r>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62" r:id="rId3"/>
    <p:sldLayoutId id="2147486563" r:id="rId4"/>
    <p:sldLayoutId id="2147486564" r:id="rId5"/>
    <p:sldLayoutId id="2147486565" r:id="rId6"/>
    <p:sldLayoutId id="2147486566" r:id="rId7"/>
    <p:sldLayoutId id="2147486567" r:id="rId8"/>
    <p:sldLayoutId id="2147486568" r:id="rId9"/>
    <p:sldLayoutId id="2147486569" r:id="rId10"/>
    <p:sldLayoutId id="2147486570" r:id="rId11"/>
    <p:sldLayoutId id="2147486571" r:id="rId12"/>
    <p:sldLayoutId id="2147486572" r:id="rId13"/>
    <p:sldLayoutId id="2147486573" r:id="rId14"/>
    <p:sldLayoutId id="2147486591" r:id="rId15"/>
  </p:sldLayoutIdLst>
  <p:txStyles>
    <p:title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p:titleStyle>
    <p:bodyStyle>
      <a:lvl1pPr marL="227013" indent="-227013" algn="l" defTabSz="1014413" rtl="0" eaLnBrk="0" fontAlgn="base" hangingPunct="0">
        <a:spcBef>
          <a:spcPct val="20000"/>
        </a:spcBef>
        <a:spcAft>
          <a:spcPct val="0"/>
        </a:spcAft>
        <a:defRPr sz="1400">
          <a:solidFill>
            <a:schemeClr val="tx1"/>
          </a:solidFill>
          <a:latin typeface="+mn-lt"/>
          <a:ea typeface="+mn-ea"/>
          <a:cs typeface="+mn-cs"/>
        </a:defRPr>
      </a:lvl1pPr>
      <a:lvl2pPr marL="568325" indent="-227013" algn="l" defTabSz="1014413" rtl="0" eaLnBrk="0" fontAlgn="base" hangingPunct="0">
        <a:spcBef>
          <a:spcPct val="20000"/>
        </a:spcBef>
        <a:spcAft>
          <a:spcPct val="0"/>
        </a:spcAft>
        <a:buFont typeface="Times" panose="02020603050405020304" pitchFamily="18" charset="0"/>
        <a:defRPr sz="1400">
          <a:solidFill>
            <a:schemeClr val="tx1"/>
          </a:solidFill>
          <a:latin typeface="+mn-lt"/>
        </a:defRPr>
      </a:lvl2pPr>
      <a:lvl3pPr marL="1268413" indent="-252413" algn="l" defTabSz="1014413" rtl="0" eaLnBrk="0" fontAlgn="base" hangingPunct="0">
        <a:spcBef>
          <a:spcPct val="20000"/>
        </a:spcBef>
        <a:spcAft>
          <a:spcPct val="0"/>
        </a:spcAft>
        <a:buChar char="•"/>
        <a:defRPr sz="1400">
          <a:solidFill>
            <a:schemeClr val="tx1"/>
          </a:solidFill>
          <a:latin typeface="+mn-lt"/>
        </a:defRPr>
      </a:lvl3pPr>
      <a:lvl4pPr marL="1776413" indent="-252413" algn="l" defTabSz="1014413" rtl="0" eaLnBrk="0" fontAlgn="base" hangingPunct="0">
        <a:spcBef>
          <a:spcPct val="20000"/>
        </a:spcBef>
        <a:spcAft>
          <a:spcPct val="0"/>
        </a:spcAft>
        <a:buChar char="–"/>
        <a:defRPr sz="1400">
          <a:solidFill>
            <a:schemeClr val="tx1"/>
          </a:solidFill>
          <a:latin typeface="+mn-lt"/>
        </a:defRPr>
      </a:lvl4pPr>
      <a:lvl5pPr marL="2284413" indent="-252413" algn="l" defTabSz="1014413" rtl="0" eaLnBrk="0" fontAlgn="base" hangingPunct="0">
        <a:spcBef>
          <a:spcPct val="20000"/>
        </a:spcBef>
        <a:spcAft>
          <a:spcPct val="0"/>
        </a:spcAft>
        <a:buChar char="»"/>
        <a:defRPr sz="1400">
          <a:solidFill>
            <a:schemeClr val="tx1"/>
          </a:solidFill>
          <a:latin typeface="+mn-lt"/>
        </a:defRPr>
      </a:lvl5pPr>
      <a:lvl6pPr marL="2740875" indent="-253211" algn="l" defTabSz="1015963" rtl="0" fontAlgn="base">
        <a:spcBef>
          <a:spcPct val="20000"/>
        </a:spcBef>
        <a:spcAft>
          <a:spcPct val="0"/>
        </a:spcAft>
        <a:buChar char="»"/>
        <a:defRPr sz="1400">
          <a:solidFill>
            <a:schemeClr val="tx1"/>
          </a:solidFill>
          <a:latin typeface="+mn-lt"/>
        </a:defRPr>
      </a:lvl6pPr>
      <a:lvl7pPr marL="3196642" indent="-253211" algn="l" defTabSz="1015963" rtl="0" fontAlgn="base">
        <a:spcBef>
          <a:spcPct val="20000"/>
        </a:spcBef>
        <a:spcAft>
          <a:spcPct val="0"/>
        </a:spcAft>
        <a:buChar char="»"/>
        <a:defRPr sz="1400">
          <a:solidFill>
            <a:schemeClr val="tx1"/>
          </a:solidFill>
          <a:latin typeface="+mn-lt"/>
        </a:defRPr>
      </a:lvl7pPr>
      <a:lvl8pPr marL="3652397" indent="-253211" algn="l" defTabSz="1015963" rtl="0" fontAlgn="base">
        <a:spcBef>
          <a:spcPct val="20000"/>
        </a:spcBef>
        <a:spcAft>
          <a:spcPct val="0"/>
        </a:spcAft>
        <a:buChar char="»"/>
        <a:defRPr sz="1400">
          <a:solidFill>
            <a:schemeClr val="tx1"/>
          </a:solidFill>
          <a:latin typeface="+mn-lt"/>
        </a:defRPr>
      </a:lvl8pPr>
      <a:lvl9pPr marL="4108160" indent="-253211" algn="l" defTabSz="1015963" rtl="0" fontAlgn="base">
        <a:spcBef>
          <a:spcPct val="20000"/>
        </a:spcBef>
        <a:spcAft>
          <a:spcPct val="0"/>
        </a:spcAft>
        <a:buChar char="»"/>
        <a:defRPr sz="1400">
          <a:solidFill>
            <a:schemeClr val="tx1"/>
          </a:solidFill>
          <a:latin typeface="+mn-lt"/>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88938" y="403225"/>
            <a:ext cx="69945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388938" y="1219201"/>
            <a:ext cx="6994525" cy="776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388938" y="9323388"/>
            <a:ext cx="1812925" cy="534987"/>
          </a:xfrm>
          <a:prstGeom prst="rect">
            <a:avLst/>
          </a:prstGeom>
        </p:spPr>
        <p:txBody>
          <a:bodyPr vert="horz" lIns="91162" tIns="45579" rIns="91162" bIns="45579" rtlCol="0" anchor="ctr"/>
          <a:lstStyle>
            <a:lvl1pPr algn="l">
              <a:defRPr sz="1200">
                <a:solidFill>
                  <a:schemeClr val="tx1">
                    <a:tint val="75000"/>
                  </a:schemeClr>
                </a:solidFill>
                <a:latin typeface="Times" charset="0"/>
              </a:defRPr>
            </a:lvl1pPr>
          </a:lstStyle>
          <a:p>
            <a:pPr>
              <a:defRPr/>
            </a:pPr>
            <a:fld id="{C99CD0BB-3D98-495F-B41D-B95848FB55B1}" type="datetimeFigureOut">
              <a:rPr lang="en-US"/>
              <a:pPr>
                <a:defRPr/>
              </a:pPr>
              <a:t>10/14/2025</a:t>
            </a:fld>
            <a:endParaRPr lang="en-US"/>
          </a:p>
        </p:txBody>
      </p:sp>
      <p:sp>
        <p:nvSpPr>
          <p:cNvPr id="5" name="Footer Placeholder 4"/>
          <p:cNvSpPr>
            <a:spLocks noGrp="1"/>
          </p:cNvSpPr>
          <p:nvPr>
            <p:ph type="ftr" sz="quarter" idx="3"/>
          </p:nvPr>
        </p:nvSpPr>
        <p:spPr>
          <a:xfrm>
            <a:off x="2655888" y="9323388"/>
            <a:ext cx="2460625" cy="534987"/>
          </a:xfrm>
          <a:prstGeom prst="rect">
            <a:avLst/>
          </a:prstGeom>
        </p:spPr>
        <p:txBody>
          <a:bodyPr vert="horz" lIns="91162" tIns="45579" rIns="91162" bIns="45579" rtlCol="0" anchor="ctr"/>
          <a:lstStyle>
            <a:lvl1pPr algn="ctr">
              <a:defRPr sz="1200">
                <a:solidFill>
                  <a:schemeClr val="tx1">
                    <a:tint val="75000"/>
                  </a:schemeClr>
                </a:solidFill>
                <a:latin typeface="Times" charset="0"/>
              </a:defRPr>
            </a:lvl1pPr>
          </a:lstStyle>
          <a:p>
            <a:pPr>
              <a:defRPr/>
            </a:pPr>
            <a:endParaRPr lang="en-US"/>
          </a:p>
        </p:txBody>
      </p:sp>
      <p:sp>
        <p:nvSpPr>
          <p:cNvPr id="6" name="Slide Number Placeholder 5"/>
          <p:cNvSpPr>
            <a:spLocks noGrp="1"/>
          </p:cNvSpPr>
          <p:nvPr>
            <p:ph type="sldNum" sz="quarter" idx="4"/>
          </p:nvPr>
        </p:nvSpPr>
        <p:spPr>
          <a:xfrm>
            <a:off x="5570538" y="9323388"/>
            <a:ext cx="1812925" cy="534987"/>
          </a:xfrm>
          <a:prstGeom prst="rect">
            <a:avLst/>
          </a:prstGeom>
        </p:spPr>
        <p:txBody>
          <a:bodyPr vert="horz" wrap="square" lIns="91162" tIns="45579" rIns="91162" bIns="45579" numCol="1" anchor="ctr" anchorCtr="0" compatLnSpc="1">
            <a:prstTxWarp prst="textNoShape">
              <a:avLst/>
            </a:prstTxWarp>
          </a:bodyPr>
          <a:lstStyle>
            <a:lvl1pPr algn="r">
              <a:defRPr sz="1200">
                <a:solidFill>
                  <a:srgbClr val="898989"/>
                </a:solidFill>
              </a:defRPr>
            </a:lvl1pPr>
          </a:lstStyle>
          <a:p>
            <a:fld id="{80DFCC99-EDEB-45B8-BB31-DF9AC4DAB4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5757" algn="ctr" rtl="0" fontAlgn="base">
        <a:spcBef>
          <a:spcPct val="0"/>
        </a:spcBef>
        <a:spcAft>
          <a:spcPct val="0"/>
        </a:spcAft>
        <a:defRPr sz="4300">
          <a:solidFill>
            <a:schemeClr val="tx1"/>
          </a:solidFill>
          <a:latin typeface="Calibri" pitchFamily="34" charset="0"/>
        </a:defRPr>
      </a:lvl6pPr>
      <a:lvl7pPr marL="911513" algn="ctr" rtl="0" fontAlgn="base">
        <a:spcBef>
          <a:spcPct val="0"/>
        </a:spcBef>
        <a:spcAft>
          <a:spcPct val="0"/>
        </a:spcAft>
        <a:defRPr sz="4300">
          <a:solidFill>
            <a:schemeClr val="tx1"/>
          </a:solidFill>
          <a:latin typeface="Calibri" pitchFamily="34" charset="0"/>
        </a:defRPr>
      </a:lvl7pPr>
      <a:lvl8pPr marL="1367274" algn="ctr" rtl="0" fontAlgn="base">
        <a:spcBef>
          <a:spcPct val="0"/>
        </a:spcBef>
        <a:spcAft>
          <a:spcPct val="0"/>
        </a:spcAft>
        <a:defRPr sz="4300">
          <a:solidFill>
            <a:schemeClr val="tx1"/>
          </a:solidFill>
          <a:latin typeface="Calibri" pitchFamily="34" charset="0"/>
        </a:defRPr>
      </a:lvl8pPr>
      <a:lvl9pPr marL="1823030" algn="ctr" rtl="0" fontAlgn="base">
        <a:spcBef>
          <a:spcPct val="0"/>
        </a:spcBef>
        <a:spcAft>
          <a:spcPct val="0"/>
        </a:spcAft>
        <a:defRPr sz="43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8238" indent="-227013"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593850"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946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6679"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2433"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8202"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3947"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gps.smartmatch.com/therichardsgroup"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mvphealthcare.com/" TargetMode="External"/><Relationship Id="rId7" Type="http://schemas.openxmlformats.org/officeDocument/2006/relationships/hyperlink" Target="https://gps.smartmatch.com/therichardsgroup" TargetMode="External"/><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mutualofomaha.com/" TargetMode="External"/><Relationship Id="rId11" Type="http://schemas.openxmlformats.org/officeDocument/2006/relationships/image" Target="../media/image7.png"/><Relationship Id="rId5" Type="http://schemas.openxmlformats.org/officeDocument/2006/relationships/hyperlink" Target="http://www.nedelta.com/" TargetMode="External"/><Relationship Id="rId10" Type="http://schemas.openxmlformats.org/officeDocument/2006/relationships/image" Target="../media/image6.jpeg"/><Relationship Id="rId4" Type="http://schemas.openxmlformats.org/officeDocument/2006/relationships/hyperlink" Target="http://www.vsp.com/"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hyperlink" Target="https://cathedralsquare.trgportal.com/"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myaccount.mvphealthcare.com/mvpb2cprod.onmicrosoft.com/b2c_1a_signinmemberoidc/oauth2/v2.0/authorize?client_id=a25b99ae-e973-4619-9faf-d0394037f004&amp;scope=a25b99ae-e973-4619-9faf-d0394037f004%20openid%20profile%20offline_access&amp;redirect_uri=https%3A%2F%2Fmy.mvphealthcare.com&amp;client-request-id=df5d1b33-c29d-4f36-b521-37e5c82baf5f&amp;response_mode=fragment&amp;response_type=code&amp;x-client-SKU=msal.js.browser&amp;x-client-VER=2.34.0&amp;client_info=1&amp;code_challenge=GR5Xy_tvy4-BKC5cDv9pvAd042Evf-ioWfaiBvUUFJk&amp;code_challenge_method=S256&amp;nonce=ae290fc7-3211-40ac-8f90-dc82e7245e99&amp;state=eyJpZCI6IjA2MDhlNTczLWYzYTAtNDBjNi1iYTMwLTgwOTM0Yzg5ZDkzMiIsIm1ldGEiOnsiaW50ZXJhY3Rpb25UeXBlIjoicmVkaXJlY3QifX0%3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fsastore.com/fsa-eligibility-list"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www.csONE.com/"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www.nedelta.com/" TargetMode="External"/><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healththroughoralwellness.com/" TargetMode="Externa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568783" y="6302511"/>
            <a:ext cx="4203617" cy="378048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51435" tIns="25718" rIns="51435" bIns="25718" rtlCol="0" anchor="t">
            <a:normAutofit/>
          </a:bodyPr>
          <a:lstStyle/>
          <a:p>
            <a:pPr algn="ctr">
              <a:spcAft>
                <a:spcPts val="563"/>
              </a:spcAft>
              <a:buClr>
                <a:schemeClr val="tx1"/>
              </a:buClr>
              <a:buSzPct val="100000"/>
            </a:pPr>
            <a:endParaRPr lang="en-US" sz="900" cap="all"/>
          </a:p>
        </p:txBody>
      </p:sp>
      <p:cxnSp>
        <p:nvCxnSpPr>
          <p:cNvPr id="78" name="Straight Connector 7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558" y="8809704"/>
            <a:ext cx="1242211"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883D78-1576-95BA-CB16-F68D130ABF08}"/>
              </a:ext>
            </a:extLst>
          </p:cNvPr>
          <p:cNvPicPr>
            <a:picLocks noChangeAspect="1"/>
          </p:cNvPicPr>
          <p:nvPr/>
        </p:nvPicPr>
        <p:blipFill>
          <a:blip r:embed="rId3"/>
          <a:stretch>
            <a:fillRect/>
          </a:stretch>
        </p:blipFill>
        <p:spPr>
          <a:xfrm>
            <a:off x="398854" y="1511475"/>
            <a:ext cx="4449080" cy="1590968"/>
          </a:xfrm>
          <a:prstGeom prst="rect">
            <a:avLst/>
          </a:prstGeom>
        </p:spPr>
      </p:pic>
      <p:pic>
        <p:nvPicPr>
          <p:cNvPr id="6" name="Picture 5">
            <a:extLst>
              <a:ext uri="{FF2B5EF4-FFF2-40B4-BE49-F238E27FC236}">
                <a16:creationId xmlns:a16="http://schemas.microsoft.com/office/drawing/2014/main" id="{A758503F-0B50-48DC-11F7-0E11DC7574AD}"/>
              </a:ext>
            </a:extLst>
          </p:cNvPr>
          <p:cNvPicPr>
            <a:picLocks noChangeAspect="1"/>
          </p:cNvPicPr>
          <p:nvPr/>
        </p:nvPicPr>
        <p:blipFill>
          <a:blip r:embed="rId4"/>
          <a:stretch>
            <a:fillRect/>
          </a:stretch>
        </p:blipFill>
        <p:spPr>
          <a:xfrm>
            <a:off x="229095" y="3330773"/>
            <a:ext cx="4013162" cy="1489825"/>
          </a:xfrm>
          <a:prstGeom prst="rect">
            <a:avLst/>
          </a:prstGeom>
        </p:spPr>
      </p:pic>
      <p:pic>
        <p:nvPicPr>
          <p:cNvPr id="7" name="Picture 6">
            <a:extLst>
              <a:ext uri="{FF2B5EF4-FFF2-40B4-BE49-F238E27FC236}">
                <a16:creationId xmlns:a16="http://schemas.microsoft.com/office/drawing/2014/main" id="{5F985A8B-D29B-773B-61C7-8D588F59F48E}"/>
              </a:ext>
            </a:extLst>
          </p:cNvPr>
          <p:cNvPicPr>
            <a:picLocks noChangeAspect="1"/>
          </p:cNvPicPr>
          <p:nvPr/>
        </p:nvPicPr>
        <p:blipFill>
          <a:blip r:embed="rId5"/>
          <a:stretch>
            <a:fillRect/>
          </a:stretch>
        </p:blipFill>
        <p:spPr>
          <a:xfrm>
            <a:off x="229095" y="260228"/>
            <a:ext cx="4788599" cy="1233116"/>
          </a:xfrm>
          <a:prstGeom prst="rect">
            <a:avLst/>
          </a:prstGeom>
        </p:spPr>
      </p:pic>
      <p:sp>
        <p:nvSpPr>
          <p:cNvPr id="17" name="TextBox 7">
            <a:extLst>
              <a:ext uri="{FF2B5EF4-FFF2-40B4-BE49-F238E27FC236}">
                <a16:creationId xmlns:a16="http://schemas.microsoft.com/office/drawing/2014/main" id="{42319209-C24C-46D5-4867-46EC3E3AA454}"/>
              </a:ext>
            </a:extLst>
          </p:cNvPr>
          <p:cNvSpPr txBox="1"/>
          <p:nvPr/>
        </p:nvSpPr>
        <p:spPr>
          <a:xfrm>
            <a:off x="6321330" y="32207"/>
            <a:ext cx="1109217" cy="5029319"/>
          </a:xfrm>
          <a:prstGeom prst="rect">
            <a:avLst/>
          </a:prstGeom>
          <a:solidFill>
            <a:srgbClr val="44693F"/>
          </a:solidFill>
        </p:spPr>
        <p:txBody>
          <a:bodyPr lIns="47790" tIns="47790" rIns="47790" bIns="47790" rtlCol="0" anchor="ctr"/>
          <a:lstStyle/>
          <a:p>
            <a:pPr algn="ctr">
              <a:lnSpc>
                <a:spcPts val="1975"/>
              </a:lnSpc>
            </a:pPr>
            <a:endParaRPr/>
          </a:p>
        </p:txBody>
      </p:sp>
      <p:grpSp>
        <p:nvGrpSpPr>
          <p:cNvPr id="18" name="Group 8">
            <a:extLst>
              <a:ext uri="{FF2B5EF4-FFF2-40B4-BE49-F238E27FC236}">
                <a16:creationId xmlns:a16="http://schemas.microsoft.com/office/drawing/2014/main" id="{B02975EB-8F98-04CF-662B-1055DA1951AA}"/>
              </a:ext>
            </a:extLst>
          </p:cNvPr>
          <p:cNvGrpSpPr/>
          <p:nvPr/>
        </p:nvGrpSpPr>
        <p:grpSpPr>
          <a:xfrm>
            <a:off x="6321330" y="5092936"/>
            <a:ext cx="1109217" cy="303698"/>
            <a:chOff x="0" y="0"/>
            <a:chExt cx="655766" cy="134100"/>
          </a:xfrm>
          <a:solidFill>
            <a:srgbClr val="754229"/>
          </a:solidFill>
        </p:grpSpPr>
        <p:sp>
          <p:nvSpPr>
            <p:cNvPr id="19" name="Freeform 9">
              <a:extLst>
                <a:ext uri="{FF2B5EF4-FFF2-40B4-BE49-F238E27FC236}">
                  <a16:creationId xmlns:a16="http://schemas.microsoft.com/office/drawing/2014/main" id="{BE9D5A25-DF31-0A38-BFA7-D08D144E6262}"/>
                </a:ext>
              </a:extLst>
            </p:cNvPr>
            <p:cNvSpPr/>
            <p:nvPr/>
          </p:nvSpPr>
          <p:spPr>
            <a:xfrm>
              <a:off x="0" y="0"/>
              <a:ext cx="655766" cy="134100"/>
            </a:xfrm>
            <a:custGeom>
              <a:avLst/>
              <a:gdLst/>
              <a:ahLst/>
              <a:cxnLst/>
              <a:rect l="l" t="t" r="r" b="b"/>
              <a:pathLst>
                <a:path w="655766" h="134100">
                  <a:moveTo>
                    <a:pt x="0" y="0"/>
                  </a:moveTo>
                  <a:lnTo>
                    <a:pt x="655766" y="0"/>
                  </a:lnTo>
                  <a:lnTo>
                    <a:pt x="655766" y="134100"/>
                  </a:lnTo>
                  <a:lnTo>
                    <a:pt x="0" y="134100"/>
                  </a:lnTo>
                  <a:close/>
                </a:path>
              </a:pathLst>
            </a:custGeom>
            <a:grpFill/>
          </p:spPr>
          <p:txBody>
            <a:bodyPr/>
            <a:lstStyle/>
            <a:p>
              <a:endParaRPr lang="en-US"/>
            </a:p>
          </p:txBody>
        </p:sp>
        <p:sp>
          <p:nvSpPr>
            <p:cNvPr id="20" name="TextBox 10">
              <a:extLst>
                <a:ext uri="{FF2B5EF4-FFF2-40B4-BE49-F238E27FC236}">
                  <a16:creationId xmlns:a16="http://schemas.microsoft.com/office/drawing/2014/main" id="{72116432-EC7F-82CA-CCB6-7AD65A906D19}"/>
                </a:ext>
              </a:extLst>
            </p:cNvPr>
            <p:cNvSpPr txBox="1"/>
            <p:nvPr/>
          </p:nvSpPr>
          <p:spPr>
            <a:xfrm>
              <a:off x="0" y="-19050"/>
              <a:ext cx="655766" cy="153150"/>
            </a:xfrm>
            <a:prstGeom prst="rect">
              <a:avLst/>
            </a:prstGeom>
            <a:grpFill/>
          </p:spPr>
          <p:txBody>
            <a:bodyPr lIns="47790" tIns="47790" rIns="47790" bIns="47790" rtlCol="0" anchor="ctr"/>
            <a:lstStyle/>
            <a:p>
              <a:pPr algn="ctr">
                <a:lnSpc>
                  <a:spcPts val="1975"/>
                </a:lnSpc>
              </a:pPr>
              <a:endParaRPr/>
            </a:p>
          </p:txBody>
        </p:sp>
      </p:grpSp>
      <p:sp>
        <p:nvSpPr>
          <p:cNvPr id="21" name="TextBox 19">
            <a:extLst>
              <a:ext uri="{FF2B5EF4-FFF2-40B4-BE49-F238E27FC236}">
                <a16:creationId xmlns:a16="http://schemas.microsoft.com/office/drawing/2014/main" id="{91D19820-CE49-5694-2961-36DA815D1B6B}"/>
              </a:ext>
            </a:extLst>
          </p:cNvPr>
          <p:cNvSpPr txBox="1"/>
          <p:nvPr/>
        </p:nvSpPr>
        <p:spPr>
          <a:xfrm>
            <a:off x="6442798" y="-44191"/>
            <a:ext cx="833103" cy="4966937"/>
          </a:xfrm>
          <a:prstGeom prst="rect">
            <a:avLst/>
          </a:prstGeom>
        </p:spPr>
        <p:txBody>
          <a:bodyPr wrap="square" lIns="0" tIns="0" rIns="0" bIns="0" rtlCol="0" anchor="t">
            <a:spAutoFit/>
          </a:bodyPr>
          <a:lstStyle/>
          <a:p>
            <a:pPr algn="ctr">
              <a:lnSpc>
                <a:spcPts val="9877"/>
              </a:lnSpc>
            </a:pPr>
            <a:r>
              <a:rPr lang="en-US" sz="6600">
                <a:solidFill>
                  <a:srgbClr val="FFFFFF"/>
                </a:solidFill>
                <a:latin typeface="Garet"/>
                <a:ea typeface="Garet"/>
                <a:cs typeface="Garet"/>
                <a:sym typeface="Garet"/>
              </a:rPr>
              <a:t>2026</a:t>
            </a:r>
          </a:p>
        </p:txBody>
      </p:sp>
      <p:sp>
        <p:nvSpPr>
          <p:cNvPr id="22" name="TextBox 17">
            <a:extLst>
              <a:ext uri="{FF2B5EF4-FFF2-40B4-BE49-F238E27FC236}">
                <a16:creationId xmlns:a16="http://schemas.microsoft.com/office/drawing/2014/main" id="{489E3F11-22D7-E95B-FA4C-C1C89044CD6B}"/>
              </a:ext>
            </a:extLst>
          </p:cNvPr>
          <p:cNvSpPr txBox="1"/>
          <p:nvPr/>
        </p:nvSpPr>
        <p:spPr>
          <a:xfrm>
            <a:off x="574406" y="5624256"/>
            <a:ext cx="7077309" cy="1078950"/>
          </a:xfrm>
          <a:prstGeom prst="rect">
            <a:avLst/>
          </a:prstGeom>
          <a:noFill/>
        </p:spPr>
        <p:txBody>
          <a:bodyPr wrap="square" lIns="0" tIns="0" rIns="0" bIns="0" rtlCol="0" anchor="t">
            <a:spAutoFit/>
          </a:bodyPr>
          <a:lstStyle/>
          <a:p>
            <a:pPr algn="l">
              <a:lnSpc>
                <a:spcPts val="9877"/>
              </a:lnSpc>
            </a:pPr>
            <a:r>
              <a:rPr lang="en-US" sz="4000" b="1">
                <a:solidFill>
                  <a:srgbClr val="754229"/>
                </a:solidFill>
                <a:latin typeface="Montserrat Bold"/>
                <a:ea typeface="Montserrat Bold"/>
                <a:cs typeface="Montserrat Bold"/>
                <a:sym typeface="Montserrat Bold"/>
              </a:rPr>
              <a:t>Mansfield Housing Group</a:t>
            </a:r>
          </a:p>
        </p:txBody>
      </p:sp>
      <p:sp>
        <p:nvSpPr>
          <p:cNvPr id="23" name="TextBox 18">
            <a:extLst>
              <a:ext uri="{FF2B5EF4-FFF2-40B4-BE49-F238E27FC236}">
                <a16:creationId xmlns:a16="http://schemas.microsoft.com/office/drawing/2014/main" id="{B4324967-5806-6538-D5E9-BAC8A79BC96F}"/>
              </a:ext>
            </a:extLst>
          </p:cNvPr>
          <p:cNvSpPr txBox="1"/>
          <p:nvPr/>
        </p:nvSpPr>
        <p:spPr>
          <a:xfrm>
            <a:off x="1329602" y="6813492"/>
            <a:ext cx="5046167" cy="708784"/>
          </a:xfrm>
          <a:prstGeom prst="rect">
            <a:avLst/>
          </a:prstGeom>
          <a:noFill/>
        </p:spPr>
        <p:txBody>
          <a:bodyPr wrap="square" lIns="0" tIns="0" rIns="0" bIns="0" rtlCol="0" anchor="t">
            <a:spAutoFit/>
          </a:bodyPr>
          <a:lstStyle/>
          <a:p>
            <a:pPr algn="l">
              <a:lnSpc>
                <a:spcPts val="6160"/>
              </a:lnSpc>
            </a:pPr>
            <a:r>
              <a:rPr lang="en-US" sz="3550" b="1">
                <a:solidFill>
                  <a:srgbClr val="44693F"/>
                </a:solidFill>
                <a:latin typeface="Montserrat Bold" panose="00000800000000000000" charset="0"/>
                <a:ea typeface="Garet Bold"/>
                <a:cs typeface="Garet Bold"/>
                <a:sym typeface="Garet Bold"/>
              </a:rPr>
              <a:t>BENEFITS SUMMARY</a:t>
            </a:r>
          </a:p>
        </p:txBody>
      </p:sp>
      <p:sp>
        <p:nvSpPr>
          <p:cNvPr id="25" name="TextBox 24">
            <a:extLst>
              <a:ext uri="{FF2B5EF4-FFF2-40B4-BE49-F238E27FC236}">
                <a16:creationId xmlns:a16="http://schemas.microsoft.com/office/drawing/2014/main" id="{7E86C05F-3AC3-65CA-A71B-2BE24A464DD9}"/>
              </a:ext>
            </a:extLst>
          </p:cNvPr>
          <p:cNvSpPr txBox="1"/>
          <p:nvPr/>
        </p:nvSpPr>
        <p:spPr>
          <a:xfrm>
            <a:off x="2534939" y="7815461"/>
            <a:ext cx="3000634" cy="477054"/>
          </a:xfrm>
          <a:prstGeom prst="rect">
            <a:avLst/>
          </a:prstGeom>
          <a:noFill/>
        </p:spPr>
        <p:txBody>
          <a:bodyPr wrap="square" rtlCol="0">
            <a:spAutoFit/>
          </a:bodyPr>
          <a:lstStyle/>
          <a:p>
            <a:r>
              <a:rPr lang="en-US" sz="2400" b="1">
                <a:latin typeface="+mj-lt"/>
                <a:ea typeface="+mj-ea"/>
                <a:cs typeface="+mj-cs"/>
              </a:rPr>
              <a:t>Exempt Employees</a:t>
            </a:r>
          </a:p>
        </p:txBody>
      </p:sp>
      <p:sp>
        <p:nvSpPr>
          <p:cNvPr id="2" name="Rectangle 1">
            <a:extLst>
              <a:ext uri="{FF2B5EF4-FFF2-40B4-BE49-F238E27FC236}">
                <a16:creationId xmlns:a16="http://schemas.microsoft.com/office/drawing/2014/main" id="{28236C87-3FC2-A5B1-28A5-05124C8ED723}"/>
              </a:ext>
            </a:extLst>
          </p:cNvPr>
          <p:cNvSpPr/>
          <p:nvPr/>
        </p:nvSpPr>
        <p:spPr>
          <a:xfrm>
            <a:off x="5017694" y="8474456"/>
            <a:ext cx="1687906" cy="750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074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97">
            <a:extLst>
              <a:ext uri="{FF2B5EF4-FFF2-40B4-BE49-F238E27FC236}">
                <a16:creationId xmlns:a16="http://schemas.microsoft.com/office/drawing/2014/main" id="{3B707B94-023E-4804-B3FC-60A1C01C08E9}"/>
              </a:ext>
            </a:extLst>
          </p:cNvPr>
          <p:cNvSpPr txBox="1">
            <a:spLocks noChangeArrowheads="1"/>
          </p:cNvSpPr>
          <p:nvPr/>
        </p:nvSpPr>
        <p:spPr bwMode="auto">
          <a:xfrm>
            <a:off x="347470" y="1275546"/>
            <a:ext cx="7077460" cy="477054"/>
          </a:xfrm>
          <a:prstGeom prst="rect">
            <a:avLst/>
          </a:prstGeom>
          <a:noFill/>
          <a:ln w="1270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101562" tIns="50783" rIns="101562" bIns="50783"/>
          <a:lstStyle>
            <a:lvl1pPr defTabSz="1019175">
              <a:defRPr sz="2400">
                <a:solidFill>
                  <a:schemeClr val="tx1"/>
                </a:solidFill>
                <a:latin typeface="Times" charset="0"/>
              </a:defRPr>
            </a:lvl1pPr>
            <a:lvl2pPr marL="742950" indent="-285750" defTabSz="1019175">
              <a:defRPr sz="2400">
                <a:solidFill>
                  <a:schemeClr val="tx1"/>
                </a:solidFill>
                <a:latin typeface="Times" charset="0"/>
              </a:defRPr>
            </a:lvl2pPr>
            <a:lvl3pPr marL="1143000" indent="-228600" defTabSz="1019175">
              <a:defRPr sz="2400">
                <a:solidFill>
                  <a:schemeClr val="tx1"/>
                </a:solidFill>
                <a:latin typeface="Times" charset="0"/>
              </a:defRPr>
            </a:lvl3pPr>
            <a:lvl4pPr marL="1600200" indent="-228600" defTabSz="1019175">
              <a:defRPr sz="2400">
                <a:solidFill>
                  <a:schemeClr val="tx1"/>
                </a:solidFill>
                <a:latin typeface="Times" charset="0"/>
              </a:defRPr>
            </a:lvl4pPr>
            <a:lvl5pPr marL="2057400" indent="-228600" defTabSz="1019175">
              <a:defRPr sz="2400">
                <a:solidFill>
                  <a:schemeClr val="tx1"/>
                </a:solidFill>
                <a:latin typeface="Times" charset="0"/>
              </a:defRPr>
            </a:lvl5pPr>
            <a:lvl6pPr marL="2514600" indent="-228600" defTabSz="1019175" eaLnBrk="0" fontAlgn="base" hangingPunct="0">
              <a:spcBef>
                <a:spcPct val="0"/>
              </a:spcBef>
              <a:spcAft>
                <a:spcPct val="0"/>
              </a:spcAft>
              <a:defRPr sz="2400">
                <a:solidFill>
                  <a:schemeClr val="tx1"/>
                </a:solidFill>
                <a:latin typeface="Times" charset="0"/>
              </a:defRPr>
            </a:lvl6pPr>
            <a:lvl7pPr marL="2971800" indent="-228600" defTabSz="1019175" eaLnBrk="0" fontAlgn="base" hangingPunct="0">
              <a:spcBef>
                <a:spcPct val="0"/>
              </a:spcBef>
              <a:spcAft>
                <a:spcPct val="0"/>
              </a:spcAft>
              <a:defRPr sz="2400">
                <a:solidFill>
                  <a:schemeClr val="tx1"/>
                </a:solidFill>
                <a:latin typeface="Times" charset="0"/>
              </a:defRPr>
            </a:lvl7pPr>
            <a:lvl8pPr marL="3429000" indent="-228600" defTabSz="1019175" eaLnBrk="0" fontAlgn="base" hangingPunct="0">
              <a:spcBef>
                <a:spcPct val="0"/>
              </a:spcBef>
              <a:spcAft>
                <a:spcPct val="0"/>
              </a:spcAft>
              <a:defRPr sz="2400">
                <a:solidFill>
                  <a:schemeClr val="tx1"/>
                </a:solidFill>
                <a:latin typeface="Times" charset="0"/>
              </a:defRPr>
            </a:lvl8pPr>
            <a:lvl9pPr marL="3886200" indent="-228600" defTabSz="1019175" eaLnBrk="0" fontAlgn="base" hangingPunct="0">
              <a:spcBef>
                <a:spcPct val="0"/>
              </a:spcBef>
              <a:spcAft>
                <a:spcPct val="0"/>
              </a:spcAft>
              <a:defRPr sz="2400">
                <a:solidFill>
                  <a:schemeClr val="tx1"/>
                </a:solidFill>
                <a:latin typeface="Times" charset="0"/>
              </a:defRPr>
            </a:lvl9pPr>
          </a:lstStyle>
          <a:p>
            <a:pPr algn="just">
              <a:lnSpc>
                <a:spcPct val="80000"/>
              </a:lnSpc>
            </a:pPr>
            <a:r>
              <a:rPr lang="en-US" altLang="en-US" sz="1050">
                <a:latin typeface="Minion Pro" panose="02040503050306020203" pitchFamily="18" charset="0"/>
              </a:rPr>
              <a:t>Mansfield Housing Group is pleased to offer a comprehensive vision plan for employees. Eligible employees may enroll in the vision coverage during the initial eligibility waiting period &amp; during Open Enrollment. See the Benefits Summary on the EBC for a complete outline of coverage.</a:t>
            </a:r>
          </a:p>
        </p:txBody>
      </p:sp>
      <p:sp>
        <p:nvSpPr>
          <p:cNvPr id="7" name="Rectangle 2">
            <a:extLst>
              <a:ext uri="{FF2B5EF4-FFF2-40B4-BE49-F238E27FC236}">
                <a16:creationId xmlns:a16="http://schemas.microsoft.com/office/drawing/2014/main" id="{7D36AAC0-791E-4F29-938B-BF637E423361}"/>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9" name="Rectangle 2">
            <a:extLst>
              <a:ext uri="{FF2B5EF4-FFF2-40B4-BE49-F238E27FC236}">
                <a16:creationId xmlns:a16="http://schemas.microsoft.com/office/drawing/2014/main" id="{F2CC46F9-80FB-49DE-BECE-866394F597E8}"/>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Vision Coverage</a:t>
            </a:r>
          </a:p>
        </p:txBody>
      </p:sp>
      <p:graphicFrame>
        <p:nvGraphicFramePr>
          <p:cNvPr id="16" name="Table 15">
            <a:extLst>
              <a:ext uri="{FF2B5EF4-FFF2-40B4-BE49-F238E27FC236}">
                <a16:creationId xmlns:a16="http://schemas.microsoft.com/office/drawing/2014/main" id="{4D44DD5A-D714-4104-9C4E-CC9356165846}"/>
              </a:ext>
            </a:extLst>
          </p:cNvPr>
          <p:cNvGraphicFramePr>
            <a:graphicFrameLocks noGrp="1"/>
          </p:cNvGraphicFramePr>
          <p:nvPr>
            <p:extLst>
              <p:ext uri="{D42A27DB-BD31-4B8C-83A1-F6EECF244321}">
                <p14:modId xmlns:p14="http://schemas.microsoft.com/office/powerpoint/2010/main" val="2579937521"/>
              </p:ext>
            </p:extLst>
          </p:nvPr>
        </p:nvGraphicFramePr>
        <p:xfrm>
          <a:off x="347470" y="1813560"/>
          <a:ext cx="7074047" cy="6614037"/>
        </p:xfrm>
        <a:graphic>
          <a:graphicData uri="http://schemas.openxmlformats.org/drawingml/2006/table">
            <a:tbl>
              <a:tblPr firstRow="1" bandRow="1">
                <a:tableStyleId>{073A0DAA-6AF3-43AB-8588-CEC1D06C72B9}</a:tableStyleId>
              </a:tblPr>
              <a:tblGrid>
                <a:gridCol w="1398621">
                  <a:extLst>
                    <a:ext uri="{9D8B030D-6E8A-4147-A177-3AD203B41FA5}">
                      <a16:colId xmlns:a16="http://schemas.microsoft.com/office/drawing/2014/main" val="3989759120"/>
                    </a:ext>
                  </a:extLst>
                </a:gridCol>
                <a:gridCol w="3422257">
                  <a:extLst>
                    <a:ext uri="{9D8B030D-6E8A-4147-A177-3AD203B41FA5}">
                      <a16:colId xmlns:a16="http://schemas.microsoft.com/office/drawing/2014/main" val="1819205835"/>
                    </a:ext>
                  </a:extLst>
                </a:gridCol>
                <a:gridCol w="1166191">
                  <a:extLst>
                    <a:ext uri="{9D8B030D-6E8A-4147-A177-3AD203B41FA5}">
                      <a16:colId xmlns:a16="http://schemas.microsoft.com/office/drawing/2014/main" val="3592327390"/>
                    </a:ext>
                  </a:extLst>
                </a:gridCol>
                <a:gridCol w="1086978">
                  <a:extLst>
                    <a:ext uri="{9D8B030D-6E8A-4147-A177-3AD203B41FA5}">
                      <a16:colId xmlns:a16="http://schemas.microsoft.com/office/drawing/2014/main" val="1976762672"/>
                    </a:ext>
                  </a:extLst>
                </a:gridCol>
              </a:tblGrid>
              <a:tr h="287962">
                <a:tc>
                  <a:txBody>
                    <a:bodyPr/>
                    <a:lstStyle/>
                    <a:p>
                      <a:pPr algn="ctr"/>
                      <a:r>
                        <a:rPr lang="en-US" sz="1600">
                          <a:latin typeface="Cambria" panose="02040503050406030204" pitchFamily="18" charset="0"/>
                        </a:rPr>
                        <a:t>Benefit</a:t>
                      </a:r>
                    </a:p>
                  </a:txBody>
                  <a:tcPr anchor="ctr">
                    <a:solidFill>
                      <a:srgbClr val="42673D"/>
                    </a:solidFill>
                  </a:tcPr>
                </a:tc>
                <a:tc>
                  <a:txBody>
                    <a:bodyPr/>
                    <a:lstStyle/>
                    <a:p>
                      <a:pPr algn="ctr"/>
                      <a:r>
                        <a:rPr lang="en-US" sz="1600">
                          <a:latin typeface="Cambria" panose="02040503050406030204" pitchFamily="18" charset="0"/>
                        </a:rPr>
                        <a:t>VSP </a:t>
                      </a:r>
                      <a:r>
                        <a:rPr lang="en-US" sz="1600" u="none">
                          <a:latin typeface="Cambria" panose="02040503050406030204" pitchFamily="18" charset="0"/>
                        </a:rPr>
                        <a:t>Plan </a:t>
                      </a:r>
                      <a:r>
                        <a:rPr lang="en-US" sz="1600">
                          <a:latin typeface="Cambria" panose="02040503050406030204" pitchFamily="18" charset="0"/>
                        </a:rPr>
                        <a:t>Description</a:t>
                      </a:r>
                    </a:p>
                  </a:txBody>
                  <a:tcPr anchor="ctr">
                    <a:solidFill>
                      <a:srgbClr val="42673D"/>
                    </a:solidFill>
                  </a:tcPr>
                </a:tc>
                <a:tc>
                  <a:txBody>
                    <a:bodyPr/>
                    <a:lstStyle/>
                    <a:p>
                      <a:pPr algn="ctr"/>
                      <a:r>
                        <a:rPr lang="en-US" sz="1600">
                          <a:latin typeface="Cambria" panose="02040503050406030204" pitchFamily="18" charset="0"/>
                        </a:rPr>
                        <a:t>Frequency</a:t>
                      </a:r>
                    </a:p>
                  </a:txBody>
                  <a:tcPr anchor="ctr">
                    <a:solidFill>
                      <a:srgbClr val="42673D"/>
                    </a:solidFill>
                  </a:tcPr>
                </a:tc>
                <a:tc>
                  <a:txBody>
                    <a:bodyPr/>
                    <a:lstStyle/>
                    <a:p>
                      <a:pPr algn="ctr"/>
                      <a:r>
                        <a:rPr lang="en-US" sz="1600">
                          <a:latin typeface="Cambria" panose="02040503050406030204" pitchFamily="18" charset="0"/>
                        </a:rPr>
                        <a:t>Copay</a:t>
                      </a:r>
                    </a:p>
                  </a:txBody>
                  <a:tcPr anchor="ctr">
                    <a:solidFill>
                      <a:srgbClr val="42673D"/>
                    </a:solidFill>
                  </a:tcPr>
                </a:tc>
                <a:extLst>
                  <a:ext uri="{0D108BD9-81ED-4DB2-BD59-A6C34878D82A}">
                    <a16:rowId xmlns:a16="http://schemas.microsoft.com/office/drawing/2014/main" val="431048134"/>
                  </a:ext>
                </a:extLst>
              </a:tr>
              <a:tr h="392676">
                <a:tc>
                  <a:txBody>
                    <a:bodyPr/>
                    <a:lstStyle/>
                    <a:p>
                      <a:pPr algn="ctr"/>
                      <a:r>
                        <a:rPr lang="en-US" sz="1200" err="1">
                          <a:latin typeface="Cambria" panose="02040503050406030204" pitchFamily="18" charset="0"/>
                        </a:rPr>
                        <a:t>WellVision</a:t>
                      </a:r>
                      <a:r>
                        <a:rPr lang="en-US" sz="1200">
                          <a:latin typeface="Cambria" panose="02040503050406030204" pitchFamily="18" charset="0"/>
                        </a:rPr>
                        <a:t> Exam</a:t>
                      </a:r>
                    </a:p>
                  </a:txBody>
                  <a:tcPr anchor="ctr"/>
                </a:tc>
                <a:tc>
                  <a:txBody>
                    <a:bodyPr/>
                    <a:lstStyle/>
                    <a:p>
                      <a:pPr marL="171450" indent="-171450">
                        <a:buFont typeface="Arial" panose="020B0604020202020204" pitchFamily="34" charset="0"/>
                        <a:buChar char="•"/>
                      </a:pPr>
                      <a:r>
                        <a:rPr lang="en-US" sz="1200">
                          <a:latin typeface="Cambria" panose="02040503050406030204" pitchFamily="18" charset="0"/>
                        </a:rPr>
                        <a:t>Focuses on your eyes and overall wellness</a:t>
                      </a:r>
                    </a:p>
                    <a:p>
                      <a:pPr marL="171450" indent="-171450">
                        <a:buFont typeface="Arial" panose="020B0604020202020204" pitchFamily="34" charset="0"/>
                        <a:buChar char="•"/>
                      </a:pPr>
                      <a:r>
                        <a:rPr lang="en-US" sz="1200">
                          <a:latin typeface="Cambria" panose="02040503050406030204" pitchFamily="18" charset="0"/>
                        </a:rPr>
                        <a:t>Routine retinal screening</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Every calendar year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Cambria" panose="02040503050406030204" pitchFamily="18" charset="0"/>
                        </a:rPr>
                        <a:t>$10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Up to $39</a:t>
                      </a:r>
                    </a:p>
                  </a:txBody>
                  <a:tcPr anchor="ctr"/>
                </a:tc>
                <a:extLst>
                  <a:ext uri="{0D108BD9-81ED-4DB2-BD59-A6C34878D82A}">
                    <a16:rowId xmlns:a16="http://schemas.microsoft.com/office/drawing/2014/main" val="4035618624"/>
                  </a:ext>
                </a:extLst>
              </a:tr>
              <a:tr h="1070113">
                <a:tc row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Cambria" panose="02040503050406030204" pitchFamily="18" charset="0"/>
                        </a:rPr>
                        <a:t>Prescription Glasses</a:t>
                      </a:r>
                    </a:p>
                  </a:txBody>
                  <a:tcPr anchor="ctr"/>
                </a:tc>
                <a:tc>
                  <a:txBody>
                    <a:bodyPr/>
                    <a:lstStyle/>
                    <a:p>
                      <a:r>
                        <a:rPr lang="en-US" sz="1200">
                          <a:latin typeface="Cambria" panose="02040503050406030204" pitchFamily="18" charset="0"/>
                        </a:rPr>
                        <a:t>Frame: </a:t>
                      </a:r>
                    </a:p>
                    <a:p>
                      <a:pPr marL="171450" indent="-171450">
                        <a:buFont typeface="Arial" panose="020B0604020202020204" pitchFamily="34" charset="0"/>
                        <a:buChar char="•"/>
                      </a:pPr>
                      <a:r>
                        <a:rPr lang="en-US" sz="1200">
                          <a:latin typeface="Cambria" panose="02040503050406030204" pitchFamily="18" charset="0"/>
                        </a:rPr>
                        <a:t>$160 allowance for a wide selection of frames</a:t>
                      </a:r>
                    </a:p>
                    <a:p>
                      <a:pPr marL="171450" indent="-171450">
                        <a:buFont typeface="Arial" panose="020B0604020202020204" pitchFamily="34" charset="0"/>
                        <a:buChar char="•"/>
                      </a:pPr>
                      <a:r>
                        <a:rPr lang="en-US" sz="1200">
                          <a:latin typeface="Cambria" panose="02040503050406030204" pitchFamily="18" charset="0"/>
                        </a:rPr>
                        <a:t>Extra $50 allowance for featured frame brands</a:t>
                      </a:r>
                    </a:p>
                    <a:p>
                      <a:pPr marL="171450" indent="-171450">
                        <a:buFont typeface="Arial" panose="020B0604020202020204" pitchFamily="34" charset="0"/>
                        <a:buChar char="•"/>
                      </a:pPr>
                      <a:r>
                        <a:rPr lang="en-US" sz="1200">
                          <a:latin typeface="Cambria" panose="02040503050406030204" pitchFamily="18" charset="0"/>
                        </a:rPr>
                        <a:t>20% savings on the amount over your allowance</a:t>
                      </a:r>
                    </a:p>
                    <a:p>
                      <a:pPr marL="171450" indent="-171450">
                        <a:buFont typeface="Arial" panose="020B0604020202020204" pitchFamily="34" charset="0"/>
                        <a:buChar char="•"/>
                      </a:pPr>
                      <a:r>
                        <a:rPr lang="en-US" sz="1200">
                          <a:solidFill>
                            <a:schemeClr val="tx1"/>
                          </a:solidFill>
                          <a:latin typeface="Cambria" panose="02040503050406030204" pitchFamily="18" charset="0"/>
                        </a:rPr>
                        <a:t>$70 Costco/Walmart frame allowance</a:t>
                      </a:r>
                    </a:p>
                    <a:p>
                      <a:pPr marL="171450" indent="-171450">
                        <a:buFont typeface="Arial" panose="020B0604020202020204" pitchFamily="34" charset="0"/>
                        <a:buChar char="•"/>
                      </a:pPr>
                      <a:endParaRPr lang="en-US" sz="30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Every other calendar year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Included in Prescription Glasses</a:t>
                      </a:r>
                    </a:p>
                  </a:txBody>
                  <a:tcPr anchor="ctr"/>
                </a:tc>
                <a:extLst>
                  <a:ext uri="{0D108BD9-81ED-4DB2-BD59-A6C34878D82A}">
                    <a16:rowId xmlns:a16="http://schemas.microsoft.com/office/drawing/2014/main" val="342583520"/>
                  </a:ext>
                </a:extLst>
              </a:tr>
              <a:tr h="932953">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a:latin typeface="Cambria" panose="02040503050406030204" pitchFamily="18" charset="0"/>
                      </a:endParaRPr>
                    </a:p>
                  </a:txBody>
                  <a:tcPr anchor="ctr"/>
                </a:tc>
                <a:tc>
                  <a:txBody>
                    <a:bodyPr/>
                    <a:lstStyle/>
                    <a:p>
                      <a:pPr marL="0" indent="0">
                        <a:buFont typeface="Arial" panose="020B0604020202020204" pitchFamily="34" charset="0"/>
                        <a:buNone/>
                      </a:pPr>
                      <a:r>
                        <a:rPr lang="en-US" sz="1200">
                          <a:latin typeface="Cambria" panose="02040503050406030204" pitchFamily="18" charset="0"/>
                        </a:rPr>
                        <a:t>Lenses: </a:t>
                      </a:r>
                    </a:p>
                    <a:p>
                      <a:pPr marL="171450" indent="-171450">
                        <a:buFont typeface="Arial" panose="020B0604020202020204" pitchFamily="34" charset="0"/>
                        <a:buChar char="•"/>
                      </a:pPr>
                      <a:r>
                        <a:rPr lang="en-US" sz="1200">
                          <a:latin typeface="Cambria" panose="02040503050406030204" pitchFamily="18" charset="0"/>
                        </a:rPr>
                        <a:t>Single vision, lined bifocal, and lined trifocal lenses</a:t>
                      </a:r>
                    </a:p>
                    <a:p>
                      <a:pPr marL="171450" indent="-171450">
                        <a:buFont typeface="Arial" panose="020B0604020202020204" pitchFamily="34" charset="0"/>
                        <a:buChar char="•"/>
                      </a:pPr>
                      <a:r>
                        <a:rPr lang="en-US" sz="1200">
                          <a:latin typeface="Cambria" panose="02040503050406030204" pitchFamily="18" charset="0"/>
                        </a:rPr>
                        <a:t>Impact-resistant lenses for dependent children</a:t>
                      </a:r>
                    </a:p>
                    <a:p>
                      <a:pPr marL="0" indent="0">
                        <a:buFont typeface="Arial" panose="020B0604020202020204" pitchFamily="34" charset="0"/>
                        <a:buNone/>
                      </a:pPr>
                      <a:endParaRPr lang="en-US" sz="1200">
                        <a:solidFill>
                          <a:schemeClr val="tx1"/>
                        </a:solidFill>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Every calendar year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Included in Prescription Glasses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a:latin typeface="Cambria" panose="02040503050406030204" pitchFamily="18" charset="0"/>
                      </a:endParaRPr>
                    </a:p>
                  </a:txBody>
                  <a:tcPr anchor="ctr"/>
                </a:tc>
                <a:extLst>
                  <a:ext uri="{0D108BD9-81ED-4DB2-BD59-A6C34878D82A}">
                    <a16:rowId xmlns:a16="http://schemas.microsoft.com/office/drawing/2014/main" val="2702244700"/>
                  </a:ext>
                </a:extLst>
              </a:tr>
              <a:tr h="1188720">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a:latin typeface="Cambria" panose="02040503050406030204" pitchFamily="18" charset="0"/>
                      </a:endParaRPr>
                    </a:p>
                  </a:txBody>
                  <a:tcPr anchor="ctr"/>
                </a:tc>
                <a:tc>
                  <a:txBody>
                    <a:bodyPr/>
                    <a:lstStyle/>
                    <a:p>
                      <a:pPr marL="0" indent="0">
                        <a:buFont typeface="Arial" panose="020B0604020202020204" pitchFamily="34" charset="0"/>
                        <a:buNone/>
                      </a:pPr>
                      <a:r>
                        <a:rPr lang="en-US" sz="1200">
                          <a:solidFill>
                            <a:schemeClr val="tx1"/>
                          </a:solidFill>
                          <a:latin typeface="Cambria" panose="02040503050406030204" pitchFamily="18" charset="0"/>
                        </a:rPr>
                        <a:t>Lens Enhancements:</a:t>
                      </a:r>
                    </a:p>
                    <a:p>
                      <a:pPr marL="171450" indent="-171450">
                        <a:buFont typeface="Arial" panose="020B0604020202020204" pitchFamily="34" charset="0"/>
                        <a:buChar char="•"/>
                      </a:pPr>
                      <a:r>
                        <a:rPr lang="en-US" sz="1200">
                          <a:latin typeface="Cambria" panose="02040503050406030204" pitchFamily="18" charset="0"/>
                        </a:rPr>
                        <a:t>Progressive lenses</a:t>
                      </a:r>
                    </a:p>
                    <a:p>
                      <a:pPr marL="171450" indent="-171450">
                        <a:buFont typeface="Arial" panose="020B0604020202020204" pitchFamily="34" charset="0"/>
                        <a:buChar char="•"/>
                      </a:pPr>
                      <a:r>
                        <a:rPr lang="en-US" sz="1200">
                          <a:latin typeface="Cambria" panose="02040503050406030204" pitchFamily="18" charset="0"/>
                        </a:rPr>
                        <a:t>Anti-glare coating</a:t>
                      </a:r>
                    </a:p>
                    <a:p>
                      <a:pPr marL="171450" indent="-171450">
                        <a:buFont typeface="Arial" panose="020B0604020202020204" pitchFamily="34" charset="0"/>
                        <a:buChar char="•"/>
                      </a:pPr>
                      <a:r>
                        <a:rPr lang="en-US" sz="1200">
                          <a:latin typeface="Cambria" panose="02040503050406030204" pitchFamily="18" charset="0"/>
                        </a:rPr>
                        <a:t>Average savings of 30% on other lens enhancements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Every calendar year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latin typeface="Cambria" panose="02040503050406030204" pitchFamily="18" charset="0"/>
                        </a:rPr>
                        <a:t>$0</a:t>
                      </a:r>
                    </a:p>
                  </a:txBody>
                  <a:tcPr anchor="ctr"/>
                </a:tc>
                <a:extLst>
                  <a:ext uri="{0D108BD9-81ED-4DB2-BD59-A6C34878D82A}">
                    <a16:rowId xmlns:a16="http://schemas.microsoft.com/office/drawing/2014/main" val="1273366791"/>
                  </a:ext>
                </a:extLst>
              </a:tr>
              <a:tr h="1020957">
                <a:tc>
                  <a:txBody>
                    <a:bodyPr/>
                    <a:lstStyle/>
                    <a:p>
                      <a:pPr marL="0" indent="0" algn="ctr"/>
                      <a:r>
                        <a:rPr lang="en-US" sz="1200">
                          <a:latin typeface="Cambria" panose="02040503050406030204" pitchFamily="18" charset="0"/>
                        </a:rPr>
                        <a:t>Contacts</a:t>
                      </a:r>
                    </a:p>
                    <a:p>
                      <a:pPr marL="0" indent="0" algn="ctr"/>
                      <a:r>
                        <a:rPr lang="en-US" sz="1200">
                          <a:latin typeface="Cambria" panose="02040503050406030204" pitchFamily="18" charset="0"/>
                        </a:rPr>
                        <a:t>(instead of glasses)</a:t>
                      </a:r>
                      <a:endParaRPr lang="en-US" sz="1200" b="0">
                        <a:latin typeface="Cambria" panose="02040503050406030204" pitchFamily="18" charset="0"/>
                      </a:endParaRP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$130 allowance for contacts; copay does not apply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Contact lens exam (fitting and evaluation)</a:t>
                      </a:r>
                    </a:p>
                  </a:txBody>
                  <a:tcPr/>
                </a:tc>
                <a:tc>
                  <a:txBody>
                    <a:bodyPr/>
                    <a:lstStyle/>
                    <a:p>
                      <a:pPr algn="ctr"/>
                      <a:r>
                        <a:rPr lang="en-US" sz="1200" b="0">
                          <a:latin typeface="Cambria" panose="02040503050406030204" pitchFamily="18" charset="0"/>
                        </a:rPr>
                        <a:t>Every calendar year</a:t>
                      </a:r>
                    </a:p>
                  </a:txBody>
                  <a:tcPr anchor="ctr"/>
                </a:tc>
                <a:tc>
                  <a:txBody>
                    <a:bodyPr/>
                    <a:lstStyle/>
                    <a:p>
                      <a:pPr algn="ctr"/>
                      <a:r>
                        <a:rPr lang="en-US" sz="1200">
                          <a:latin typeface="Cambria" panose="02040503050406030204" pitchFamily="18" charset="0"/>
                        </a:rPr>
                        <a:t>Up to $60</a:t>
                      </a:r>
                      <a:endParaRPr lang="en-US" sz="1200" b="0">
                        <a:latin typeface="Cambria" panose="02040503050406030204" pitchFamily="18" charset="0"/>
                      </a:endParaRPr>
                    </a:p>
                  </a:txBody>
                  <a:tcPr anchor="ctr"/>
                </a:tc>
                <a:extLst>
                  <a:ext uri="{0D108BD9-81ED-4DB2-BD59-A6C34878D82A}">
                    <a16:rowId xmlns:a16="http://schemas.microsoft.com/office/drawing/2014/main" val="3431631477"/>
                  </a:ext>
                </a:extLst>
              </a:tr>
              <a:tr h="1020957">
                <a:tc>
                  <a:txBody>
                    <a:bodyPr/>
                    <a:lstStyle/>
                    <a:p>
                      <a:pPr marL="0" indent="0" algn="ctr"/>
                      <a:r>
                        <a:rPr lang="en-US" sz="1200" b="0">
                          <a:latin typeface="Cambria" panose="02040503050406030204" pitchFamily="18" charset="0"/>
                        </a:rPr>
                        <a:t>Additional Savings</a:t>
                      </a:r>
                    </a:p>
                    <a:p>
                      <a:pPr marL="0" indent="0" algn="ctr"/>
                      <a:endParaRPr lang="en-US" sz="1200" b="0">
                        <a:latin typeface="Cambria" panose="02040503050406030204" pitchFamily="18" charset="0"/>
                      </a:endParaRPr>
                    </a:p>
                    <a:p>
                      <a:pPr marL="0" indent="0" algn="ctr"/>
                      <a:endParaRPr lang="en-US" sz="1200" b="0">
                        <a:latin typeface="Cambria" panose="02040503050406030204" pitchFamily="18" charset="0"/>
                      </a:endParaRPr>
                    </a:p>
                  </a:txBody>
                  <a:tcPr anchor="ctr"/>
                </a:tc>
                <a:tc gridSpan="3">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Cambria" panose="02040503050406030204" pitchFamily="18" charset="0"/>
                        </a:rPr>
                        <a:t>Standard &amp; Premium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Cambria" panose="02040503050406030204" pitchFamily="18" charset="0"/>
                        </a:rPr>
                        <a:t>Glasses and Sunglasses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Discover all current eyewear offers and savings at vsp.com/offers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20% savings on unlimited additional pairs of glasses/sunglasses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Cambria" panose="02040503050406030204" pitchFamily="18" charset="0"/>
                        </a:rPr>
                        <a:t>Laser Vision Correction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Average of 15% off the regular price; discounts available at contracted facilities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mbria" panose="02040503050406030204" pitchFamily="18" charset="0"/>
                        </a:rPr>
                        <a:t>After surgery, use your frame allowance for sunglasses from any VSP doctor</a:t>
                      </a:r>
                    </a:p>
                  </a:txBody>
                  <a:tcPr/>
                </a:tc>
                <a:tc hMerge="1">
                  <a:txBody>
                    <a:bodyPr/>
                    <a:lstStyle/>
                    <a:p>
                      <a:pPr algn="ctr"/>
                      <a:endParaRPr lang="en-US" sz="1200" b="0">
                        <a:latin typeface="Cambria" panose="02040503050406030204" pitchFamily="18" charset="0"/>
                      </a:endParaRPr>
                    </a:p>
                  </a:txBody>
                  <a:tcPr anchor="ctr"/>
                </a:tc>
                <a:tc hMerge="1">
                  <a:txBody>
                    <a:bodyPr/>
                    <a:lstStyle/>
                    <a:p>
                      <a:pPr algn="ctr"/>
                      <a:endParaRPr lang="en-US" sz="1200" b="0">
                        <a:latin typeface="Cambria" panose="02040503050406030204" pitchFamily="18" charset="0"/>
                      </a:endParaRPr>
                    </a:p>
                  </a:txBody>
                  <a:tcPr anchor="ctr"/>
                </a:tc>
                <a:extLst>
                  <a:ext uri="{0D108BD9-81ED-4DB2-BD59-A6C34878D82A}">
                    <a16:rowId xmlns:a16="http://schemas.microsoft.com/office/drawing/2014/main" val="3914828090"/>
                  </a:ext>
                </a:extLst>
              </a:tr>
            </a:tbl>
          </a:graphicData>
        </a:graphic>
      </p:graphicFrame>
      <p:pic>
        <p:nvPicPr>
          <p:cNvPr id="18" name="Picture 17" descr="VisionLogo.jpg">
            <a:extLst>
              <a:ext uri="{FF2B5EF4-FFF2-40B4-BE49-F238E27FC236}">
                <a16:creationId xmlns:a16="http://schemas.microsoft.com/office/drawing/2014/main" id="{4E9A5A59-CD13-4C60-B967-BE9C128BD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30" y="8743511"/>
            <a:ext cx="1072611" cy="598486"/>
          </a:xfrm>
          <a:prstGeom prst="rect">
            <a:avLst/>
          </a:prstGeom>
        </p:spPr>
      </p:pic>
    </p:spTree>
    <p:extLst>
      <p:ext uri="{BB962C8B-B14F-4D97-AF65-F5344CB8AC3E}">
        <p14:creationId xmlns:p14="http://schemas.microsoft.com/office/powerpoint/2010/main" val="144328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8BF577C3-A51D-44AE-B517-295C5D36C1CD}"/>
              </a:ext>
            </a:extLst>
          </p:cNvPr>
          <p:cNvSpPr>
            <a:spLocks noChangeArrowheads="1"/>
          </p:cNvSpPr>
          <p:nvPr/>
        </p:nvSpPr>
        <p:spPr bwMode="auto">
          <a:xfrm>
            <a:off x="347472" y="330200"/>
            <a:ext cx="7077455" cy="904876"/>
          </a:xfrm>
          <a:prstGeom prst="rect">
            <a:avLst/>
          </a:prstGeom>
          <a:solidFill>
            <a:srgbClr val="42673D"/>
          </a:solidFill>
          <a:ln w="9525" algn="ctr">
            <a:solidFill>
              <a:srgbClr val="75263D"/>
            </a:solidFill>
            <a:round/>
            <a:headEnd/>
            <a:tailEnd/>
          </a:ln>
        </p:spPr>
        <p:txBody>
          <a:bodyPr lIns="91162" tIns="45579" rIns="91162" bIns="45579"/>
          <a:lstStyle/>
          <a:p>
            <a:endParaRPr lang="en-US" altLang="en-US"/>
          </a:p>
        </p:txBody>
      </p:sp>
      <p:graphicFrame>
        <p:nvGraphicFramePr>
          <p:cNvPr id="12" name="Table 11">
            <a:extLst>
              <a:ext uri="{FF2B5EF4-FFF2-40B4-BE49-F238E27FC236}">
                <a16:creationId xmlns:a16="http://schemas.microsoft.com/office/drawing/2014/main" id="{78C804A2-73EA-4EFE-A475-D5F207C4CC19}"/>
              </a:ext>
            </a:extLst>
          </p:cNvPr>
          <p:cNvGraphicFramePr>
            <a:graphicFrameLocks noGrp="1"/>
          </p:cNvGraphicFramePr>
          <p:nvPr>
            <p:extLst>
              <p:ext uri="{D42A27DB-BD31-4B8C-83A1-F6EECF244321}">
                <p14:modId xmlns:p14="http://schemas.microsoft.com/office/powerpoint/2010/main" val="2901157041"/>
              </p:ext>
            </p:extLst>
          </p:nvPr>
        </p:nvGraphicFramePr>
        <p:xfrm>
          <a:off x="347472" y="4355494"/>
          <a:ext cx="7077454" cy="2105931"/>
        </p:xfrm>
        <a:graphic>
          <a:graphicData uri="http://schemas.openxmlformats.org/drawingml/2006/table">
            <a:tbl>
              <a:tblPr firstRow="1" bandRow="1">
                <a:tableStyleId>{073A0DAA-6AF3-43AB-8588-CEC1D06C72B9}</a:tableStyleId>
              </a:tblPr>
              <a:tblGrid>
                <a:gridCol w="3535415">
                  <a:extLst>
                    <a:ext uri="{9D8B030D-6E8A-4147-A177-3AD203B41FA5}">
                      <a16:colId xmlns:a16="http://schemas.microsoft.com/office/drawing/2014/main" val="20000"/>
                    </a:ext>
                  </a:extLst>
                </a:gridCol>
                <a:gridCol w="3542039">
                  <a:extLst>
                    <a:ext uri="{9D8B030D-6E8A-4147-A177-3AD203B41FA5}">
                      <a16:colId xmlns:a16="http://schemas.microsoft.com/office/drawing/2014/main" val="20001"/>
                    </a:ext>
                  </a:extLst>
                </a:gridCol>
              </a:tblGrid>
              <a:tr h="366552">
                <a:tc gridSpan="2">
                  <a:txBody>
                    <a:bodyPr/>
                    <a:lstStyle/>
                    <a:p>
                      <a:pPr algn="ctr"/>
                      <a:r>
                        <a:rPr lang="en-US" sz="1500">
                          <a:latin typeface="Cambria" panose="02040503050406030204" pitchFamily="18" charset="0"/>
                        </a:rPr>
                        <a:t>Dental Plan Bi-Weekly Premiums</a:t>
                      </a:r>
                    </a:p>
                  </a:txBody>
                  <a:tcPr marL="103633" marR="103633" marT="50223" marB="50223" anchor="ctr">
                    <a:solidFill>
                      <a:srgbClr val="42673D"/>
                    </a:solidFill>
                  </a:tcPr>
                </a:tc>
                <a:tc hMerge="1">
                  <a:txBody>
                    <a:bodyPr/>
                    <a:lstStyle/>
                    <a:p>
                      <a:pPr algn="ctr"/>
                      <a:endParaRPr lang="en-US" sz="800">
                        <a:solidFill>
                          <a:schemeClr val="bg1"/>
                        </a:solidFill>
                        <a:latin typeface="Cambria" panose="02040503050406030204" pitchFamily="18" charset="0"/>
                      </a:endParaRPr>
                    </a:p>
                  </a:txBody>
                  <a:tcPr marL="70658" marR="70658" marT="34243" marB="34243" anchor="ctr">
                    <a:solidFill>
                      <a:srgbClr val="3B83BA"/>
                    </a:solidFill>
                  </a:tcPr>
                </a:tc>
                <a:extLst>
                  <a:ext uri="{0D108BD9-81ED-4DB2-BD59-A6C34878D82A}">
                    <a16:rowId xmlns:a16="http://schemas.microsoft.com/office/drawing/2014/main" val="2375362848"/>
                  </a:ext>
                </a:extLst>
              </a:tr>
              <a:tr h="739719">
                <a:tc>
                  <a:txBody>
                    <a:bodyPr/>
                    <a:lstStyle/>
                    <a:p>
                      <a:r>
                        <a:rPr lang="en-US" sz="1200" b="1">
                          <a:solidFill>
                            <a:schemeClr val="bg1"/>
                          </a:solidFill>
                          <a:latin typeface="Cambria" panose="02040503050406030204" pitchFamily="18" charset="0"/>
                        </a:rPr>
                        <a:t>Dental – Premium Plus</a:t>
                      </a:r>
                    </a:p>
                  </a:txBody>
                  <a:tcPr marL="103633" marR="103633" marT="50223" marB="50223" anchor="ctr">
                    <a:solidFill>
                      <a:srgbClr val="42673D"/>
                    </a:solidFill>
                  </a:tcPr>
                </a:tc>
                <a:tc>
                  <a:txBody>
                    <a:bodyPr/>
                    <a:lstStyle/>
                    <a:p>
                      <a:pPr algn="ctr"/>
                      <a:r>
                        <a:rPr lang="en-US" sz="1200" b="1" kern="1200">
                          <a:solidFill>
                            <a:schemeClr val="bg1"/>
                          </a:solidFill>
                          <a:latin typeface="Cambria" panose="02040503050406030204" pitchFamily="18" charset="0"/>
                          <a:ea typeface="+mn-ea"/>
                          <a:cs typeface="+mn-cs"/>
                        </a:rPr>
                        <a:t>Bi-Weekly Contribution</a:t>
                      </a:r>
                    </a:p>
                  </a:txBody>
                  <a:tcPr marL="103633" marR="103633" marT="50223" marB="50223" anchor="ctr">
                    <a:solidFill>
                      <a:srgbClr val="42673D"/>
                    </a:solidFill>
                  </a:tcPr>
                </a:tc>
                <a:extLst>
                  <a:ext uri="{0D108BD9-81ED-4DB2-BD59-A6C34878D82A}">
                    <a16:rowId xmlns:a16="http://schemas.microsoft.com/office/drawing/2014/main" val="10000"/>
                  </a:ext>
                </a:extLst>
              </a:tr>
              <a:tr h="329392">
                <a:tc>
                  <a:txBody>
                    <a:bodyPr/>
                    <a:lstStyle/>
                    <a:p>
                      <a:r>
                        <a:rPr lang="en-US" sz="1100">
                          <a:solidFill>
                            <a:schemeClr val="tx1"/>
                          </a:solidFill>
                          <a:latin typeface="Cambria" panose="02040503050406030204" pitchFamily="18" charset="0"/>
                        </a:rPr>
                        <a:t>Employee Only</a:t>
                      </a:r>
                    </a:p>
                  </a:txBody>
                  <a:tcPr marL="103633" marR="103633" marT="50223" marB="50223"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$11.17</a:t>
                      </a:r>
                    </a:p>
                  </a:txBody>
                  <a:tcPr marL="9525" marR="9525" marT="9525" marB="0" anchor="ctr"/>
                </a:tc>
                <a:extLst>
                  <a:ext uri="{0D108BD9-81ED-4DB2-BD59-A6C34878D82A}">
                    <a16:rowId xmlns:a16="http://schemas.microsoft.com/office/drawing/2014/main" val="10002"/>
                  </a:ext>
                </a:extLst>
              </a:tr>
              <a:tr h="335134">
                <a:tc>
                  <a:txBody>
                    <a:bodyPr/>
                    <a:lstStyle/>
                    <a:p>
                      <a:r>
                        <a:rPr lang="en-US" sz="1100">
                          <a:solidFill>
                            <a:schemeClr val="tx1"/>
                          </a:solidFill>
                          <a:latin typeface="Cambria" panose="02040503050406030204" pitchFamily="18" charset="0"/>
                        </a:rPr>
                        <a:t>Employee + One</a:t>
                      </a:r>
                    </a:p>
                  </a:txBody>
                  <a:tcPr marL="103633" marR="103633" marT="50223" marB="50223"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$29.74</a:t>
                      </a:r>
                    </a:p>
                  </a:txBody>
                  <a:tcPr marL="9525" marR="9525" marT="9525" marB="0" anchor="ctr"/>
                </a:tc>
                <a:extLst>
                  <a:ext uri="{0D108BD9-81ED-4DB2-BD59-A6C34878D82A}">
                    <a16:rowId xmlns:a16="http://schemas.microsoft.com/office/drawing/2014/main" val="10003"/>
                  </a:ext>
                </a:extLst>
              </a:tr>
              <a:tr h="335134">
                <a:tc>
                  <a:txBody>
                    <a:bodyPr/>
                    <a:lstStyle/>
                    <a:p>
                      <a:r>
                        <a:rPr lang="en-US" sz="1100">
                          <a:solidFill>
                            <a:schemeClr val="tx1"/>
                          </a:solidFill>
                          <a:latin typeface="Cambria" panose="02040503050406030204" pitchFamily="18" charset="0"/>
                        </a:rPr>
                        <a:t>Employee + Family</a:t>
                      </a:r>
                    </a:p>
                  </a:txBody>
                  <a:tcPr marL="103633" marR="103633" marT="50223" marB="50223"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$60.31</a:t>
                      </a:r>
                    </a:p>
                  </a:txBody>
                  <a:tcPr marL="9525" marR="9525" marT="9525" marB="0" anchor="ctr"/>
                </a:tc>
                <a:extLst>
                  <a:ext uri="{0D108BD9-81ED-4DB2-BD59-A6C34878D82A}">
                    <a16:rowId xmlns:a16="http://schemas.microsoft.com/office/drawing/2014/main" val="10004"/>
                  </a:ext>
                </a:extLst>
              </a:tr>
            </a:tbl>
          </a:graphicData>
        </a:graphic>
      </p:graphicFrame>
      <p:graphicFrame>
        <p:nvGraphicFramePr>
          <p:cNvPr id="13" name="Table 12">
            <a:extLst>
              <a:ext uri="{FF2B5EF4-FFF2-40B4-BE49-F238E27FC236}">
                <a16:creationId xmlns:a16="http://schemas.microsoft.com/office/drawing/2014/main" id="{1D08F91A-2186-4576-A2C3-FB90E31460C7}"/>
              </a:ext>
            </a:extLst>
          </p:cNvPr>
          <p:cNvGraphicFramePr>
            <a:graphicFrameLocks noGrp="1"/>
          </p:cNvGraphicFramePr>
          <p:nvPr>
            <p:extLst>
              <p:ext uri="{D42A27DB-BD31-4B8C-83A1-F6EECF244321}">
                <p14:modId xmlns:p14="http://schemas.microsoft.com/office/powerpoint/2010/main" val="3000206403"/>
              </p:ext>
            </p:extLst>
          </p:nvPr>
        </p:nvGraphicFramePr>
        <p:xfrm>
          <a:off x="347472" y="7017528"/>
          <a:ext cx="7077454" cy="2280772"/>
        </p:xfrm>
        <a:graphic>
          <a:graphicData uri="http://schemas.openxmlformats.org/drawingml/2006/table">
            <a:tbl>
              <a:tblPr firstRow="1" bandRow="1">
                <a:tableStyleId>{073A0DAA-6AF3-43AB-8588-CEC1D06C72B9}</a:tableStyleId>
              </a:tblPr>
              <a:tblGrid>
                <a:gridCol w="3122566">
                  <a:extLst>
                    <a:ext uri="{9D8B030D-6E8A-4147-A177-3AD203B41FA5}">
                      <a16:colId xmlns:a16="http://schemas.microsoft.com/office/drawing/2014/main" val="20000"/>
                    </a:ext>
                  </a:extLst>
                </a:gridCol>
                <a:gridCol w="3954888">
                  <a:extLst>
                    <a:ext uri="{9D8B030D-6E8A-4147-A177-3AD203B41FA5}">
                      <a16:colId xmlns:a16="http://schemas.microsoft.com/office/drawing/2014/main" val="20001"/>
                    </a:ext>
                  </a:extLst>
                </a:gridCol>
              </a:tblGrid>
              <a:tr h="241351">
                <a:tc gridSpan="2">
                  <a:txBody>
                    <a:bodyPr/>
                    <a:lstStyle/>
                    <a:p>
                      <a:pPr algn="ctr"/>
                      <a:r>
                        <a:rPr lang="en-US" sz="1500">
                          <a:latin typeface="Cambria" panose="02040503050406030204" pitchFamily="18" charset="0"/>
                        </a:rPr>
                        <a:t>Vision Plan Bi-Weekly Premiums</a:t>
                      </a:r>
                    </a:p>
                  </a:txBody>
                  <a:tcPr marL="103633" marR="103633" marT="50223" marB="50223" anchor="ctr">
                    <a:solidFill>
                      <a:srgbClr val="42673D"/>
                    </a:solidFill>
                  </a:tcPr>
                </a:tc>
                <a:tc hMerge="1">
                  <a:txBody>
                    <a:bodyPr/>
                    <a:lstStyle/>
                    <a:p>
                      <a:pPr algn="ctr"/>
                      <a:endParaRPr lang="en-US" sz="1400">
                        <a:latin typeface="Cambria" panose="02040503050406030204" pitchFamily="18" charset="0"/>
                      </a:endParaRPr>
                    </a:p>
                  </a:txBody>
                  <a:tcPr marL="94212" marR="94212" marT="45657" marB="45657" anchor="ctr">
                    <a:solidFill>
                      <a:srgbClr val="75263D"/>
                    </a:solidFill>
                  </a:tcPr>
                </a:tc>
                <a:extLst>
                  <a:ext uri="{0D108BD9-81ED-4DB2-BD59-A6C34878D82A}">
                    <a16:rowId xmlns:a16="http://schemas.microsoft.com/office/drawing/2014/main" val="2375362848"/>
                  </a:ext>
                </a:extLst>
              </a:tr>
              <a:tr h="434563">
                <a:tc>
                  <a:txBody>
                    <a:bodyPr/>
                    <a:lstStyle/>
                    <a:p>
                      <a:r>
                        <a:rPr lang="en-US" sz="1200" b="1">
                          <a:solidFill>
                            <a:schemeClr val="bg1"/>
                          </a:solidFill>
                          <a:latin typeface="Cambria" panose="02040503050406030204" pitchFamily="18" charset="0"/>
                        </a:rPr>
                        <a:t>Vision – VSP</a:t>
                      </a:r>
                    </a:p>
                  </a:txBody>
                  <a:tcPr marL="103633" marR="103633" marT="50223" marB="50223" anchor="ctr">
                    <a:solidFill>
                      <a:srgbClr val="42673D"/>
                    </a:solidFill>
                  </a:tcPr>
                </a:tc>
                <a:tc>
                  <a:txBody>
                    <a:bodyPr/>
                    <a:lstStyle/>
                    <a:p>
                      <a:pPr algn="ctr"/>
                      <a:r>
                        <a:rPr lang="en-US" sz="1200">
                          <a:solidFill>
                            <a:schemeClr val="bg1"/>
                          </a:solidFill>
                          <a:latin typeface="Cambria" panose="02040503050406030204" pitchFamily="18" charset="0"/>
                        </a:rPr>
                        <a:t>Bi-Weekly Contributions</a:t>
                      </a:r>
                    </a:p>
                  </a:txBody>
                  <a:tcPr marL="103633" marR="103633" marT="50223" marB="50223" anchor="ctr">
                    <a:solidFill>
                      <a:srgbClr val="42673D"/>
                    </a:solidFill>
                  </a:tcPr>
                </a:tc>
                <a:extLst>
                  <a:ext uri="{0D108BD9-81ED-4DB2-BD59-A6C34878D82A}">
                    <a16:rowId xmlns:a16="http://schemas.microsoft.com/office/drawing/2014/main" val="10000"/>
                  </a:ext>
                </a:extLst>
              </a:tr>
              <a:tr h="374397">
                <a:tc>
                  <a:txBody>
                    <a:bodyPr/>
                    <a:lstStyle/>
                    <a:p>
                      <a:pPr algn="l" fontAlgn="b"/>
                      <a:r>
                        <a:rPr lang="en-US" sz="1100" u="none" strike="noStrike">
                          <a:effectLst/>
                          <a:latin typeface="Cambria" panose="02040503050406030204" pitchFamily="18" charset="0"/>
                          <a:ea typeface="Cambria" panose="02040503050406030204" pitchFamily="18" charset="0"/>
                        </a:rPr>
                        <a:t>Employee Only</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$6.92</a:t>
                      </a:r>
                    </a:p>
                  </a:txBody>
                  <a:tcPr marL="9525" marR="9525" marT="9525" marB="0" anchor="ctr"/>
                </a:tc>
                <a:extLst>
                  <a:ext uri="{0D108BD9-81ED-4DB2-BD59-A6C34878D82A}">
                    <a16:rowId xmlns:a16="http://schemas.microsoft.com/office/drawing/2014/main" val="10002"/>
                  </a:ext>
                </a:extLst>
              </a:tr>
              <a:tr h="380922">
                <a:tc>
                  <a:txBody>
                    <a:bodyPr/>
                    <a:lstStyle/>
                    <a:p>
                      <a:pPr algn="l" fontAlgn="b"/>
                      <a:r>
                        <a:rPr lang="en-US" sz="1100" u="none" strike="noStrike">
                          <a:effectLst/>
                          <a:latin typeface="Cambria" panose="02040503050406030204" pitchFamily="18" charset="0"/>
                          <a:ea typeface="Cambria" panose="02040503050406030204" pitchFamily="18" charset="0"/>
                        </a:rPr>
                        <a:t>Employee + Spouse</a:t>
                      </a:r>
                      <a:endParaRPr lang="en-US" sz="1100" b="1" i="0" u="none" strike="noStrike">
                        <a:solidFill>
                          <a:srgbClr val="000000"/>
                        </a:solidFill>
                        <a:effectLst/>
                        <a:latin typeface="Cambria" panose="02040503050406030204" pitchFamily="18" charset="0"/>
                        <a:ea typeface="Cambria" panose="02040503050406030204" pitchFamily="18" charset="0"/>
                      </a:endParaRP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$11.07</a:t>
                      </a:r>
                    </a:p>
                  </a:txBody>
                  <a:tcPr marL="9525" marR="9525" marT="9525" marB="0" anchor="ctr"/>
                </a:tc>
                <a:extLst>
                  <a:ext uri="{0D108BD9-81ED-4DB2-BD59-A6C34878D82A}">
                    <a16:rowId xmlns:a16="http://schemas.microsoft.com/office/drawing/2014/main" val="10003"/>
                  </a:ext>
                </a:extLst>
              </a:tr>
              <a:tr h="380922">
                <a:tc>
                  <a:txBody>
                    <a:bodyPr/>
                    <a:lstStyle/>
                    <a:p>
                      <a:pPr algn="l" fontAlgn="b"/>
                      <a:r>
                        <a:rPr lang="en-US" sz="1100" b="0" i="0" u="none" strike="noStrike">
                          <a:solidFill>
                            <a:srgbClr val="000000"/>
                          </a:solidFill>
                          <a:effectLst/>
                          <a:latin typeface="Cambria" panose="02040503050406030204" pitchFamily="18" charset="0"/>
                          <a:ea typeface="Cambria" panose="02040503050406030204" pitchFamily="18" charset="0"/>
                        </a:rPr>
                        <a:t>Employee + Child(ren)</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$11.30</a:t>
                      </a:r>
                    </a:p>
                  </a:txBody>
                  <a:tcPr marL="9525" marR="9525" marT="9525" marB="0" anchor="ctr"/>
                </a:tc>
                <a:extLst>
                  <a:ext uri="{0D108BD9-81ED-4DB2-BD59-A6C34878D82A}">
                    <a16:rowId xmlns:a16="http://schemas.microsoft.com/office/drawing/2014/main" val="611929273"/>
                  </a:ext>
                </a:extLst>
              </a:tr>
              <a:tr h="380922">
                <a:tc>
                  <a:txBody>
                    <a:bodyPr/>
                    <a:lstStyle/>
                    <a:p>
                      <a:pPr algn="l" fontAlgn="b"/>
                      <a:r>
                        <a:rPr lang="en-US" sz="1100" b="0" i="0" u="none" strike="noStrike">
                          <a:solidFill>
                            <a:srgbClr val="000000"/>
                          </a:solidFill>
                          <a:effectLst/>
                          <a:latin typeface="Cambria" panose="02040503050406030204" pitchFamily="18" charset="0"/>
                          <a:ea typeface="Cambria" panose="02040503050406030204" pitchFamily="18" charset="0"/>
                        </a:rPr>
                        <a:t>Employee + Family</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$18.21</a:t>
                      </a:r>
                    </a:p>
                  </a:txBody>
                  <a:tcPr marL="9525" marR="9525" marT="9525" marB="0" anchor="ctr"/>
                </a:tc>
                <a:extLst>
                  <a:ext uri="{0D108BD9-81ED-4DB2-BD59-A6C34878D82A}">
                    <a16:rowId xmlns:a16="http://schemas.microsoft.com/office/drawing/2014/main" val="4076264507"/>
                  </a:ext>
                </a:extLst>
              </a:tr>
            </a:tbl>
          </a:graphicData>
        </a:graphic>
      </p:graphicFrame>
      <p:sp>
        <p:nvSpPr>
          <p:cNvPr id="20" name="Text Placeholder 2">
            <a:extLst>
              <a:ext uri="{FF2B5EF4-FFF2-40B4-BE49-F238E27FC236}">
                <a16:creationId xmlns:a16="http://schemas.microsoft.com/office/drawing/2014/main" id="{537B0422-582B-4AEB-8857-B188DEB9F15A}"/>
              </a:ext>
            </a:extLst>
          </p:cNvPr>
          <p:cNvSpPr txBox="1">
            <a:spLocks/>
          </p:cNvSpPr>
          <p:nvPr/>
        </p:nvSpPr>
        <p:spPr>
          <a:xfrm>
            <a:off x="350881" y="511293"/>
            <a:ext cx="7093108" cy="539750"/>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schemeClr val="bg1"/>
                </a:solidFill>
              </a:rPr>
              <a:t>Rates</a:t>
            </a:r>
            <a:endParaRPr lang="en-US">
              <a:solidFill>
                <a:schemeClr val="bg1"/>
              </a:solidFill>
            </a:endParaRPr>
          </a:p>
        </p:txBody>
      </p:sp>
      <p:graphicFrame>
        <p:nvGraphicFramePr>
          <p:cNvPr id="6" name="Table 5">
            <a:extLst>
              <a:ext uri="{FF2B5EF4-FFF2-40B4-BE49-F238E27FC236}">
                <a16:creationId xmlns:a16="http://schemas.microsoft.com/office/drawing/2014/main" id="{6468A56E-9D69-ED7B-0DB9-EAE25586AF90}"/>
              </a:ext>
            </a:extLst>
          </p:cNvPr>
          <p:cNvGraphicFramePr>
            <a:graphicFrameLocks noGrp="1"/>
          </p:cNvGraphicFramePr>
          <p:nvPr>
            <p:extLst>
              <p:ext uri="{D42A27DB-BD31-4B8C-83A1-F6EECF244321}">
                <p14:modId xmlns:p14="http://schemas.microsoft.com/office/powerpoint/2010/main" val="4034761927"/>
              </p:ext>
            </p:extLst>
          </p:nvPr>
        </p:nvGraphicFramePr>
        <p:xfrm>
          <a:off x="347471" y="1372744"/>
          <a:ext cx="7093108" cy="2457110"/>
        </p:xfrm>
        <a:graphic>
          <a:graphicData uri="http://schemas.openxmlformats.org/drawingml/2006/table">
            <a:tbl>
              <a:tblPr firstRow="1" bandRow="1">
                <a:tableStyleId>{073A0DAA-6AF3-43AB-8588-CEC1D06C72B9}</a:tableStyleId>
              </a:tblPr>
              <a:tblGrid>
                <a:gridCol w="3217915">
                  <a:extLst>
                    <a:ext uri="{9D8B030D-6E8A-4147-A177-3AD203B41FA5}">
                      <a16:colId xmlns:a16="http://schemas.microsoft.com/office/drawing/2014/main" val="20000"/>
                    </a:ext>
                  </a:extLst>
                </a:gridCol>
                <a:gridCol w="1933804">
                  <a:extLst>
                    <a:ext uri="{9D8B030D-6E8A-4147-A177-3AD203B41FA5}">
                      <a16:colId xmlns:a16="http://schemas.microsoft.com/office/drawing/2014/main" val="20001"/>
                    </a:ext>
                  </a:extLst>
                </a:gridCol>
                <a:gridCol w="1941389">
                  <a:extLst>
                    <a:ext uri="{9D8B030D-6E8A-4147-A177-3AD203B41FA5}">
                      <a16:colId xmlns:a16="http://schemas.microsoft.com/office/drawing/2014/main" val="20002"/>
                    </a:ext>
                  </a:extLst>
                </a:gridCol>
              </a:tblGrid>
              <a:tr h="366552">
                <a:tc gridSpan="3">
                  <a:txBody>
                    <a:bodyPr/>
                    <a:lstStyle/>
                    <a:p>
                      <a:pPr algn="ctr"/>
                      <a:r>
                        <a:rPr lang="en-US" sz="1500">
                          <a:latin typeface="Cambria" panose="02040503050406030204" pitchFamily="18" charset="0"/>
                        </a:rPr>
                        <a:t>Medical Plan Bi-Weekly Premiums</a:t>
                      </a:r>
                    </a:p>
                  </a:txBody>
                  <a:tcPr marL="103633" marR="103633" marT="50223" marB="50223" anchor="ctr">
                    <a:solidFill>
                      <a:srgbClr val="42673D"/>
                    </a:solidFill>
                  </a:tcPr>
                </a:tc>
                <a:tc hMerge="1">
                  <a:txBody>
                    <a:bodyPr/>
                    <a:lstStyle/>
                    <a:p>
                      <a:pPr algn="ctr"/>
                      <a:endParaRPr lang="en-US" sz="1500">
                        <a:latin typeface="Cambria" panose="02040503050406030204" pitchFamily="18" charset="0"/>
                      </a:endParaRPr>
                    </a:p>
                  </a:txBody>
                  <a:tcPr marL="103633" marR="103633" marT="50223" marB="50223" anchor="ctr">
                    <a:solidFill>
                      <a:srgbClr val="09639E"/>
                    </a:solidFill>
                  </a:tcPr>
                </a:tc>
                <a:tc hMerge="1">
                  <a:txBody>
                    <a:bodyPr/>
                    <a:lstStyle/>
                    <a:p>
                      <a:pPr algn="ctr"/>
                      <a:endParaRPr lang="en-US" sz="1500">
                        <a:latin typeface="Cambria" panose="02040503050406030204" pitchFamily="18" charset="0"/>
                      </a:endParaRPr>
                    </a:p>
                  </a:txBody>
                  <a:tcPr marL="103633" marR="103633" marT="50223" marB="50223" anchor="ctr">
                    <a:solidFill>
                      <a:srgbClr val="09639E"/>
                    </a:solidFill>
                  </a:tcPr>
                </a:tc>
                <a:extLst>
                  <a:ext uri="{0D108BD9-81ED-4DB2-BD59-A6C34878D82A}">
                    <a16:rowId xmlns:a16="http://schemas.microsoft.com/office/drawing/2014/main" val="2375362848"/>
                  </a:ext>
                </a:extLst>
              </a:tr>
              <a:tr h="739719">
                <a:tc>
                  <a:txBody>
                    <a:bodyPr/>
                    <a:lstStyle/>
                    <a:p>
                      <a:pPr algn="ctr"/>
                      <a:r>
                        <a:rPr lang="en-US" sz="1200" b="1">
                          <a:solidFill>
                            <a:schemeClr val="bg1"/>
                          </a:solidFill>
                          <a:latin typeface="Cambria" panose="02040503050406030204" pitchFamily="18" charset="0"/>
                        </a:rPr>
                        <a:t>MVP</a:t>
                      </a:r>
                    </a:p>
                  </a:txBody>
                  <a:tcPr marL="103633" marR="103633" marT="50223" marB="50223" anchor="ctr">
                    <a:solidFill>
                      <a:srgbClr val="42673D"/>
                    </a:solidFill>
                  </a:tcPr>
                </a:tc>
                <a:tc>
                  <a:txBody>
                    <a:bodyPr/>
                    <a:lstStyle/>
                    <a:p>
                      <a:pPr marL="0" algn="ctr" defTabSz="911513" rtl="0" eaLnBrk="1" latinLnBrk="0" hangingPunct="1"/>
                      <a:r>
                        <a:rPr lang="en-US" sz="1200" b="1" kern="1200">
                          <a:solidFill>
                            <a:schemeClr val="bg1"/>
                          </a:solidFill>
                          <a:latin typeface="Cambria" panose="02040503050406030204" pitchFamily="18" charset="0"/>
                          <a:ea typeface="+mn-ea"/>
                          <a:cs typeface="+mn-cs"/>
                        </a:rPr>
                        <a:t>VT Gold 1</a:t>
                      </a:r>
                    </a:p>
                  </a:txBody>
                  <a:tcPr marL="103633" marR="103633" marT="50223" marB="50223" anchor="ctr">
                    <a:solidFill>
                      <a:srgbClr val="42673D"/>
                    </a:solidFill>
                  </a:tcPr>
                </a:tc>
                <a:tc>
                  <a:txBody>
                    <a:bodyPr/>
                    <a:lstStyle/>
                    <a:p>
                      <a:pPr marL="0" algn="ctr" defTabSz="911513" rtl="0" eaLnBrk="1" latinLnBrk="0" hangingPunct="1"/>
                      <a:r>
                        <a:rPr lang="en-US" sz="1200" b="1" kern="1200">
                          <a:solidFill>
                            <a:schemeClr val="bg1"/>
                          </a:solidFill>
                          <a:latin typeface="Cambria" panose="02040503050406030204" pitchFamily="18" charset="0"/>
                          <a:ea typeface="+mn-ea"/>
                          <a:cs typeface="+mn-cs"/>
                        </a:rPr>
                        <a:t>Reflective Silver 3</a:t>
                      </a:r>
                    </a:p>
                  </a:txBody>
                  <a:tcPr marL="103633" marR="103633" marT="50223" marB="50223" anchor="ctr">
                    <a:solidFill>
                      <a:srgbClr val="42673D"/>
                    </a:solidFill>
                  </a:tcPr>
                </a:tc>
                <a:extLst>
                  <a:ext uri="{0D108BD9-81ED-4DB2-BD59-A6C34878D82A}">
                    <a16:rowId xmlns:a16="http://schemas.microsoft.com/office/drawing/2014/main" val="10000"/>
                  </a:ext>
                </a:extLst>
              </a:tr>
              <a:tr h="329392">
                <a:tc>
                  <a:txBody>
                    <a:bodyPr/>
                    <a:lstStyle/>
                    <a:p>
                      <a:pPr algn="ctr" fontAlgn="b"/>
                      <a:r>
                        <a:rPr lang="en-US" sz="1100" u="none" strike="noStrike">
                          <a:effectLst/>
                          <a:latin typeface="Cambria" panose="02040503050406030204" pitchFamily="18" charset="0"/>
                          <a:ea typeface="Cambria" panose="02040503050406030204" pitchFamily="18" charset="0"/>
                        </a:rPr>
                        <a:t>Employee Only</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$89</a:t>
                      </a:r>
                    </a:p>
                  </a:txBody>
                  <a:tcPr marL="9525" marR="9525" marT="9525"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$0</a:t>
                      </a:r>
                    </a:p>
                  </a:txBody>
                  <a:tcPr marL="9525" marR="9525" marT="9525" marB="0" anchor="ctr"/>
                </a:tc>
                <a:extLst>
                  <a:ext uri="{0D108BD9-81ED-4DB2-BD59-A6C34878D82A}">
                    <a16:rowId xmlns:a16="http://schemas.microsoft.com/office/drawing/2014/main" val="10002"/>
                  </a:ext>
                </a:extLst>
              </a:tr>
              <a:tr h="351179">
                <a:tc>
                  <a:txBody>
                    <a:bodyPr/>
                    <a:lstStyle/>
                    <a:p>
                      <a:pPr algn="ctr" fontAlgn="b"/>
                      <a:r>
                        <a:rPr lang="en-US" sz="1100" u="none" strike="noStrike">
                          <a:effectLst/>
                          <a:latin typeface="Cambria" panose="02040503050406030204" pitchFamily="18" charset="0"/>
                          <a:ea typeface="Cambria" panose="02040503050406030204" pitchFamily="18" charset="0"/>
                        </a:rPr>
                        <a:t>Employee + Spouse</a:t>
                      </a:r>
                      <a:endParaRPr lang="en-US" sz="1100" b="1" i="0" u="none" strike="noStrike">
                        <a:solidFill>
                          <a:srgbClr val="000000"/>
                        </a:solidFill>
                        <a:effectLst/>
                        <a:latin typeface="Cambria" panose="02040503050406030204" pitchFamily="18" charset="0"/>
                        <a:ea typeface="Cambria" panose="02040503050406030204" pitchFamily="18" charset="0"/>
                      </a:endParaRP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$559</a:t>
                      </a:r>
                    </a:p>
                  </a:txBody>
                  <a:tcPr marL="9525" marR="9525" marT="9525"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$382</a:t>
                      </a:r>
                    </a:p>
                  </a:txBody>
                  <a:tcPr marL="9525" marR="9525" marT="9525" marB="0" anchor="ctr"/>
                </a:tc>
                <a:extLst>
                  <a:ext uri="{0D108BD9-81ED-4DB2-BD59-A6C34878D82A}">
                    <a16:rowId xmlns:a16="http://schemas.microsoft.com/office/drawing/2014/main" val="10003"/>
                  </a:ext>
                </a:extLst>
              </a:tr>
              <a:tr h="335134">
                <a:tc>
                  <a:txBody>
                    <a:bodyPr/>
                    <a:lstStyle/>
                    <a:p>
                      <a:pPr algn="ctr" fontAlgn="b"/>
                      <a:r>
                        <a:rPr lang="en-US" sz="1100" b="0" i="0" u="none" strike="noStrike">
                          <a:solidFill>
                            <a:srgbClr val="000000"/>
                          </a:solidFill>
                          <a:effectLst/>
                          <a:latin typeface="Cambria" panose="02040503050406030204" pitchFamily="18" charset="0"/>
                          <a:ea typeface="Cambria" panose="02040503050406030204" pitchFamily="18" charset="0"/>
                        </a:rPr>
                        <a:t>Employee + Child(ren)</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$527</a:t>
                      </a:r>
                    </a:p>
                  </a:txBody>
                  <a:tcPr marL="9525" marR="9525" marT="9525"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$355</a:t>
                      </a:r>
                    </a:p>
                  </a:txBody>
                  <a:tcPr marL="9525" marR="9525" marT="9525" marB="0" anchor="ctr"/>
                </a:tc>
                <a:extLst>
                  <a:ext uri="{0D108BD9-81ED-4DB2-BD59-A6C34878D82A}">
                    <a16:rowId xmlns:a16="http://schemas.microsoft.com/office/drawing/2014/main" val="10004"/>
                  </a:ext>
                </a:extLst>
              </a:tr>
              <a:tr h="335134">
                <a:tc>
                  <a:txBody>
                    <a:bodyPr/>
                    <a:lstStyle/>
                    <a:p>
                      <a:pPr algn="ctr" fontAlgn="b"/>
                      <a:r>
                        <a:rPr lang="en-US" sz="1100" b="0" i="0" u="none" strike="noStrike">
                          <a:solidFill>
                            <a:srgbClr val="000000"/>
                          </a:solidFill>
                          <a:effectLst/>
                          <a:latin typeface="Cambria" panose="02040503050406030204" pitchFamily="18" charset="0"/>
                          <a:ea typeface="Cambria" panose="02040503050406030204" pitchFamily="18" charset="0"/>
                        </a:rPr>
                        <a:t>Employee + Family</a:t>
                      </a:r>
                    </a:p>
                  </a:txBody>
                  <a:tcPr marL="9057" marR="9057" marT="9057"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$941</a:t>
                      </a:r>
                    </a:p>
                  </a:txBody>
                  <a:tcPr marL="9525" marR="9525" marT="9525" marB="0" anchor="ctr"/>
                </a:tc>
                <a:tc>
                  <a:txBody>
                    <a:bodyPr/>
                    <a:lstStyle/>
                    <a:p>
                      <a:pPr marL="0" algn="ctr" defTabSz="1018824" rtl="0" eaLnBrk="1" fontAlgn="b" latinLnBrk="0" hangingPunct="1">
                        <a:buNone/>
                      </a:pPr>
                      <a:r>
                        <a:rPr lang="en-US" sz="1100" kern="1200">
                          <a:solidFill>
                            <a:schemeClr val="tx1"/>
                          </a:solidFill>
                          <a:latin typeface="Cambria" panose="02040503050406030204" pitchFamily="18" charset="0"/>
                          <a:ea typeface="+mn-ea"/>
                          <a:cs typeface="+mn-cs"/>
                        </a:rPr>
                        <a:t>$691</a:t>
                      </a:r>
                    </a:p>
                  </a:txBody>
                  <a:tcPr marL="9525" marR="9525" marT="9525" marB="0" anchor="ctr"/>
                </a:tc>
                <a:extLst>
                  <a:ext uri="{0D108BD9-81ED-4DB2-BD59-A6C34878D82A}">
                    <a16:rowId xmlns:a16="http://schemas.microsoft.com/office/drawing/2014/main" val="1649491609"/>
                  </a:ext>
                </a:extLst>
              </a:tr>
            </a:tbl>
          </a:graphicData>
        </a:graphic>
      </p:graphicFrame>
    </p:spTree>
    <p:extLst>
      <p:ext uri="{BB962C8B-B14F-4D97-AF65-F5344CB8AC3E}">
        <p14:creationId xmlns:p14="http://schemas.microsoft.com/office/powerpoint/2010/main" val="396810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51634C-1A40-122F-C620-FEC1838B3907}"/>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5" name="Rectangle 2">
            <a:extLst>
              <a:ext uri="{FF2B5EF4-FFF2-40B4-BE49-F238E27FC236}">
                <a16:creationId xmlns:a16="http://schemas.microsoft.com/office/drawing/2014/main" id="{9554CAD7-65E3-7ADE-5666-915484ACB258}"/>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Life &amp; Disability Insurance</a:t>
            </a:r>
          </a:p>
        </p:txBody>
      </p:sp>
      <p:sp>
        <p:nvSpPr>
          <p:cNvPr id="9" name="Text Box 6">
            <a:extLst>
              <a:ext uri="{FF2B5EF4-FFF2-40B4-BE49-F238E27FC236}">
                <a16:creationId xmlns:a16="http://schemas.microsoft.com/office/drawing/2014/main" id="{5F0118F7-B618-702F-AA12-82326EA6E208}"/>
              </a:ext>
            </a:extLst>
          </p:cNvPr>
          <p:cNvSpPr txBox="1">
            <a:spLocks noChangeArrowheads="1"/>
          </p:cNvSpPr>
          <p:nvPr/>
        </p:nvSpPr>
        <p:spPr bwMode="auto">
          <a:xfrm>
            <a:off x="347471" y="5372420"/>
            <a:ext cx="7077458" cy="1491138"/>
          </a:xfrm>
          <a:prstGeom prst="rect">
            <a:avLst/>
          </a:prstGeom>
          <a:solidFill>
            <a:srgbClr val="FFFFFF">
              <a:alpha val="0"/>
            </a:srgbClr>
          </a:solidFill>
          <a:ln>
            <a:noFill/>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marL="171450" indent="-171450">
              <a:buFont typeface="Arial" panose="020B0604020202020204" pitchFamily="34" charset="0"/>
              <a:buChar char="•"/>
              <a:defRPr/>
            </a:pPr>
            <a:endParaRPr lang="en-US" altLang="en-US" sz="1100">
              <a:latin typeface="Cambria" panose="02040503050406030204" pitchFamily="18" charset="0"/>
            </a:endParaRPr>
          </a:p>
          <a:p>
            <a:pPr marL="171450" indent="-171450">
              <a:buFont typeface="Arial" panose="020B0604020202020204" pitchFamily="34" charset="0"/>
              <a:buChar char="•"/>
              <a:defRPr/>
            </a:pPr>
            <a:endParaRPr lang="en-US" altLang="en-US" sz="1100">
              <a:latin typeface="Cambria" panose="02040503050406030204" pitchFamily="18" charset="0"/>
            </a:endParaRPr>
          </a:p>
          <a:p>
            <a:pPr>
              <a:defRPr/>
            </a:pPr>
            <a:r>
              <a:rPr lang="en-US" altLang="en-US" sz="1200" b="1">
                <a:latin typeface="Cambria" panose="02040503050406030204" pitchFamily="18" charset="0"/>
              </a:rPr>
              <a:t>Voluntary Short-Term Disability Insurance</a:t>
            </a:r>
            <a:endParaRPr lang="en-US" sz="1100">
              <a:latin typeface="Cambria" pitchFamily="18" charset="0"/>
            </a:endParaRPr>
          </a:p>
          <a:p>
            <a:pPr>
              <a:defRPr/>
            </a:pPr>
            <a:r>
              <a:rPr lang="en-US" sz="1100">
                <a:solidFill>
                  <a:srgbClr val="000000"/>
                </a:solidFill>
                <a:latin typeface="Cambria" pitchFamily="18" charset="0"/>
              </a:rPr>
              <a:t>Employees may purchase Short-Term Disability insurance administered by Mutual of Omaha. Disability income protection insurance provides a benefit for “short term” disability resulting from a covered injury or sickness. </a:t>
            </a:r>
          </a:p>
          <a:p>
            <a:pPr marL="171450" indent="-171450">
              <a:buFont typeface="Arial" panose="020B0604020202020204" pitchFamily="34" charset="0"/>
              <a:buChar char="•"/>
              <a:defRPr/>
            </a:pPr>
            <a:r>
              <a:rPr lang="en-US" altLang="en-US" sz="1100">
                <a:latin typeface="Cambria" panose="02040503050406030204" pitchFamily="18" charset="0"/>
              </a:rPr>
              <a:t>Benefit of 66.67% of base earnings to a maximum of $1,500 per week </a:t>
            </a:r>
          </a:p>
          <a:p>
            <a:pPr marL="171450" indent="-171450">
              <a:buFont typeface="Arial" panose="020B0604020202020204" pitchFamily="34" charset="0"/>
              <a:buChar char="•"/>
              <a:defRPr/>
            </a:pPr>
            <a:r>
              <a:rPr lang="en-US" altLang="en-US" sz="1100">
                <a:latin typeface="Cambria" panose="02040503050406030204" pitchFamily="18" charset="0"/>
              </a:rPr>
              <a:t>Payment of benefits begin on the 8</a:t>
            </a:r>
            <a:r>
              <a:rPr lang="en-US" altLang="en-US" sz="1100" baseline="30000">
                <a:latin typeface="Cambria" panose="02040503050406030204" pitchFamily="18" charset="0"/>
              </a:rPr>
              <a:t>th</a:t>
            </a:r>
            <a:r>
              <a:rPr lang="en-US" altLang="en-US" sz="1100">
                <a:latin typeface="Cambria" panose="02040503050406030204" pitchFamily="18" charset="0"/>
              </a:rPr>
              <a:t> consecutive day of your qualified disability or illness.</a:t>
            </a:r>
          </a:p>
          <a:p>
            <a:pPr marL="171450" indent="-171450">
              <a:buFont typeface="Arial" panose="020B0604020202020204" pitchFamily="34" charset="0"/>
              <a:buChar char="•"/>
              <a:defRPr/>
            </a:pPr>
            <a:r>
              <a:rPr lang="en-US" altLang="en-US" sz="1100">
                <a:latin typeface="Cambria" panose="02040503050406030204" pitchFamily="18" charset="0"/>
              </a:rPr>
              <a:t>The maximum benefit period is 25 weeks per eligible disability</a:t>
            </a:r>
          </a:p>
          <a:p>
            <a:pPr marL="171450" indent="-171450">
              <a:buFont typeface="Arial" panose="020B0604020202020204" pitchFamily="34" charset="0"/>
              <a:buChar char="•"/>
              <a:defRPr/>
            </a:pPr>
            <a:endParaRPr lang="en-US" altLang="en-US" sz="600">
              <a:latin typeface="Cambria" panose="02040503050406030204" pitchFamily="18" charset="0"/>
            </a:endParaRPr>
          </a:p>
          <a:p>
            <a:pPr>
              <a:defRPr/>
            </a:pPr>
            <a:endParaRPr lang="en-US" altLang="en-US" sz="1100">
              <a:latin typeface="Cambria" panose="02040503050406030204" pitchFamily="18" charset="0"/>
            </a:endParaRPr>
          </a:p>
          <a:p>
            <a:pPr>
              <a:defRPr/>
            </a:pPr>
            <a:endParaRPr lang="en-US" altLang="en-US" sz="1100"/>
          </a:p>
        </p:txBody>
      </p:sp>
      <p:sp>
        <p:nvSpPr>
          <p:cNvPr id="10" name="Text Box 5">
            <a:extLst>
              <a:ext uri="{FF2B5EF4-FFF2-40B4-BE49-F238E27FC236}">
                <a16:creationId xmlns:a16="http://schemas.microsoft.com/office/drawing/2014/main" id="{D2AF21A7-9DC8-242C-E04E-6E90D90E65C7}"/>
              </a:ext>
            </a:extLst>
          </p:cNvPr>
          <p:cNvSpPr txBox="1">
            <a:spLocks noChangeArrowheads="1"/>
          </p:cNvSpPr>
          <p:nvPr/>
        </p:nvSpPr>
        <p:spPr bwMode="auto">
          <a:xfrm>
            <a:off x="347471" y="1371817"/>
            <a:ext cx="7077458" cy="4382856"/>
          </a:xfrm>
          <a:prstGeom prst="rect">
            <a:avLst/>
          </a:prstGeom>
          <a:solidFill>
            <a:srgbClr val="FFFFFF">
              <a:alpha val="0"/>
            </a:srgbClr>
          </a:solidFill>
          <a:ln w="9525" algn="in">
            <a:noFill/>
            <a:miter lim="800000"/>
            <a:headEnd/>
            <a:tailEnd/>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ctr">
              <a:defRPr/>
            </a:pPr>
            <a:endParaRPr lang="en-US" sz="400" b="1" i="1">
              <a:solidFill>
                <a:srgbClr val="000000"/>
              </a:solidFill>
              <a:latin typeface="Cambria" pitchFamily="18" charset="0"/>
            </a:endParaRPr>
          </a:p>
          <a:p>
            <a:pPr>
              <a:defRPr/>
            </a:pPr>
            <a:r>
              <a:rPr lang="en-US" sz="1200" b="1">
                <a:latin typeface="Cambria" pitchFamily="18" charset="0"/>
              </a:rPr>
              <a:t>Employer Paid Life and AD&amp;D Insurance </a:t>
            </a:r>
            <a:endParaRPr lang="en-US" sz="1100">
              <a:latin typeface="Cambria" pitchFamily="18" charset="0"/>
            </a:endParaRPr>
          </a:p>
          <a:p>
            <a:pPr>
              <a:defRPr/>
            </a:pPr>
            <a:r>
              <a:rPr lang="en-US" sz="1100">
                <a:latin typeface="Cambria" pitchFamily="18" charset="0"/>
              </a:rPr>
              <a:t>Life insurance offers you and your family important financial protection. Mansfield Housing Group provides benefits eligible employees with Life Insurance and AD&amp;D in the amount of </a:t>
            </a:r>
            <a:r>
              <a:rPr lang="en-US" sz="1100" b="1">
                <a:latin typeface="Cambria" pitchFamily="18" charset="0"/>
              </a:rPr>
              <a:t>$10,000</a:t>
            </a:r>
            <a:r>
              <a:rPr lang="en-US" sz="1100">
                <a:latin typeface="Cambria" pitchFamily="18" charset="0"/>
              </a:rPr>
              <a:t>. Mansfield Housing Group pays the full cost of these benefits. The benefits reduce to 65% upon reaching age 65 and 50% upon reaching age 70. </a:t>
            </a:r>
          </a:p>
          <a:p>
            <a:pPr>
              <a:defRPr/>
            </a:pPr>
            <a:endParaRPr lang="en-US" sz="600">
              <a:latin typeface="Cambria" pitchFamily="18" charset="0"/>
            </a:endParaRPr>
          </a:p>
          <a:p>
            <a:pPr>
              <a:defRPr/>
            </a:pPr>
            <a:endParaRPr lang="en-US" sz="800">
              <a:latin typeface="Cambria" pitchFamily="18" charset="0"/>
            </a:endParaRPr>
          </a:p>
          <a:p>
            <a:pPr>
              <a:defRPr/>
            </a:pPr>
            <a:r>
              <a:rPr lang="en-US" sz="1200" b="1">
                <a:latin typeface="Cambria" pitchFamily="18" charset="0"/>
              </a:rPr>
              <a:t>Voluntary Life Insurance &amp; AD&amp;D</a:t>
            </a:r>
            <a:endParaRPr lang="en-US" sz="1100" b="1">
              <a:latin typeface="Cambria" pitchFamily="18" charset="0"/>
            </a:endParaRPr>
          </a:p>
          <a:p>
            <a:pPr>
              <a:defRPr/>
            </a:pPr>
            <a:r>
              <a:rPr lang="en-US" sz="1100">
                <a:latin typeface="Cambria" pitchFamily="18" charset="0"/>
              </a:rPr>
              <a:t>Employees who would like to supplement their employer paid life insurance benefits may purchase additional coverage. Choose up to a maximum of $300,000 in $10,000 increments, not to exceed five (5) times the annual salary. The benefits reduce to 65% upon reaching age 65 and 50% upon reaching age 70. </a:t>
            </a:r>
          </a:p>
          <a:p>
            <a:pPr>
              <a:defRPr/>
            </a:pPr>
            <a:r>
              <a:rPr lang="en-US" sz="1100">
                <a:latin typeface="Cambria" pitchFamily="18" charset="0"/>
              </a:rPr>
              <a:t> </a:t>
            </a:r>
          </a:p>
          <a:p>
            <a:pPr>
              <a:defRPr/>
            </a:pPr>
            <a:endParaRPr lang="en-US" sz="800" b="1">
              <a:latin typeface="Cambria" pitchFamily="18" charset="0"/>
            </a:endParaRPr>
          </a:p>
          <a:p>
            <a:pPr>
              <a:defRPr/>
            </a:pPr>
            <a:r>
              <a:rPr lang="en-US" sz="1200" b="1">
                <a:latin typeface="Cambria" pitchFamily="18" charset="0"/>
              </a:rPr>
              <a:t>Voluntary Dependent Life Insurance &amp; AD&amp;D</a:t>
            </a:r>
            <a:endParaRPr lang="en-US" sz="1100" b="1">
              <a:latin typeface="Cambria" pitchFamily="18" charset="0"/>
            </a:endParaRPr>
          </a:p>
          <a:p>
            <a:pPr>
              <a:defRPr/>
            </a:pPr>
            <a:r>
              <a:rPr lang="en-US" sz="1100">
                <a:latin typeface="Cambria" pitchFamily="18" charset="0"/>
              </a:rPr>
              <a:t>Employees may purchase life insurance benefits for their dependents. </a:t>
            </a:r>
          </a:p>
          <a:p>
            <a:pPr>
              <a:defRPr/>
            </a:pPr>
            <a:r>
              <a:rPr lang="en-US" sz="1100" b="1">
                <a:latin typeface="Cambria" pitchFamily="18" charset="0"/>
              </a:rPr>
              <a:t>Spousal Life Insurance &amp; AD&amp;D : </a:t>
            </a:r>
            <a:r>
              <a:rPr lang="en-US" sz="1100">
                <a:latin typeface="Cambria" pitchFamily="18" charset="0"/>
              </a:rPr>
              <a:t>You may elect  up to $250,000 of coverage, in $5,000 increments. Coverage may not exceed the employee’s elected coverage.</a:t>
            </a:r>
          </a:p>
          <a:p>
            <a:pPr>
              <a:defRPr/>
            </a:pPr>
            <a:r>
              <a:rPr lang="en-US" sz="600">
                <a:latin typeface="Cambria" pitchFamily="18" charset="0"/>
              </a:rPr>
              <a:t> </a:t>
            </a:r>
          </a:p>
          <a:p>
            <a:pPr>
              <a:defRPr/>
            </a:pPr>
            <a:r>
              <a:rPr lang="en-US" sz="1100" b="1">
                <a:latin typeface="Cambria" pitchFamily="18" charset="0"/>
              </a:rPr>
              <a:t>Child Life Insurance &amp; AD&amp;D: </a:t>
            </a:r>
          </a:p>
          <a:p>
            <a:pPr>
              <a:defRPr/>
            </a:pPr>
            <a:r>
              <a:rPr lang="en-US" sz="1100">
                <a:latin typeface="Cambria" pitchFamily="18" charset="0"/>
              </a:rPr>
              <a:t>You may elect  up to $10,000 of coverage per child, in $1,000 increments. Coverage may not exceed the employee’s elected coverage.</a:t>
            </a:r>
          </a:p>
          <a:p>
            <a:pPr>
              <a:defRPr/>
            </a:pPr>
            <a:endParaRPr lang="en-US" sz="800">
              <a:latin typeface="Cambria" pitchFamily="18" charset="0"/>
            </a:endParaRPr>
          </a:p>
          <a:p>
            <a:pPr>
              <a:defRPr/>
            </a:pPr>
            <a:r>
              <a:rPr lang="en-US" sz="1200" b="1">
                <a:latin typeface="Cambria" pitchFamily="18" charset="0"/>
              </a:rPr>
              <a:t>Evidence of Insurability</a:t>
            </a:r>
          </a:p>
          <a:p>
            <a:pPr>
              <a:defRPr/>
            </a:pPr>
            <a:r>
              <a:rPr lang="en-US" sz="1100">
                <a:latin typeface="Cambria" pitchFamily="18" charset="0"/>
              </a:rPr>
              <a:t>You will be required to give satisfactory evidence of insurability for supplemental life and AD&amp;D amounts outside guaranteed issue (GI). GI for Employee Life is $100,000. GI for Spousal Life insurance is $25,000. All child amounts are guaranteed issue.</a:t>
            </a:r>
          </a:p>
          <a:p>
            <a:pPr>
              <a:defRPr/>
            </a:pPr>
            <a:endParaRPr lang="en-US" sz="1200" b="1">
              <a:solidFill>
                <a:srgbClr val="0064A7"/>
              </a:solidFill>
              <a:latin typeface="Cambria" pitchFamily="18" charset="0"/>
            </a:endParaRPr>
          </a:p>
        </p:txBody>
      </p:sp>
      <p:sp>
        <p:nvSpPr>
          <p:cNvPr id="11" name="Text Box 8">
            <a:extLst>
              <a:ext uri="{FF2B5EF4-FFF2-40B4-BE49-F238E27FC236}">
                <a16:creationId xmlns:a16="http://schemas.microsoft.com/office/drawing/2014/main" id="{468912F3-556F-26C4-773C-DFBE504440BA}"/>
              </a:ext>
            </a:extLst>
          </p:cNvPr>
          <p:cNvSpPr txBox="1">
            <a:spLocks noChangeArrowheads="1"/>
          </p:cNvSpPr>
          <p:nvPr/>
        </p:nvSpPr>
        <p:spPr bwMode="auto">
          <a:xfrm>
            <a:off x="412049" y="8884885"/>
            <a:ext cx="7068801" cy="232205"/>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114300" marR="0" lvl="0" indent="-114300" algn="ctr" defTabSz="457200" rtl="0" eaLnBrk="1" fontAlgn="auto" latinLnBrk="0" hangingPunct="1">
              <a:lnSpc>
                <a:spcPct val="100000"/>
              </a:lnSpc>
              <a:spcBef>
                <a:spcPts val="0"/>
              </a:spcBef>
              <a:spcAft>
                <a:spcPts val="0"/>
              </a:spcAft>
              <a:buClrTx/>
              <a:buSzTx/>
              <a:buFontTx/>
              <a:buNone/>
              <a:tabLst/>
              <a:defRPr/>
            </a:pPr>
            <a:endParaRPr kumimoji="0" lang="en-US" altLang="en-US" sz="300" b="1"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a:p>
            <a:pPr marL="0" indent="1588" algn="ctr">
              <a:defRPr/>
            </a:pPr>
            <a:r>
              <a:rPr lang="en-US" altLang="en-US" sz="1050" b="1" i="1">
                <a:latin typeface="Cambria" pitchFamily="18" charset="0"/>
              </a:rPr>
              <a:t>For rates and plan details, please visit the EBC</a:t>
            </a:r>
          </a:p>
        </p:txBody>
      </p:sp>
      <p:pic>
        <p:nvPicPr>
          <p:cNvPr id="12" name="Picture 11">
            <a:extLst>
              <a:ext uri="{FF2B5EF4-FFF2-40B4-BE49-F238E27FC236}">
                <a16:creationId xmlns:a16="http://schemas.microsoft.com/office/drawing/2014/main" id="{5741AE05-7290-D917-2FC2-675DD8C015A5}"/>
              </a:ext>
            </a:extLst>
          </p:cNvPr>
          <p:cNvPicPr>
            <a:picLocks noChangeAspect="1"/>
          </p:cNvPicPr>
          <p:nvPr/>
        </p:nvPicPr>
        <p:blipFill>
          <a:blip r:embed="rId2"/>
          <a:stretch>
            <a:fillRect/>
          </a:stretch>
        </p:blipFill>
        <p:spPr>
          <a:xfrm>
            <a:off x="2484464" y="7024231"/>
            <a:ext cx="2803470" cy="1816084"/>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10459989-33AD-790B-BE66-833CE9B0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618617"/>
            <a:ext cx="2032121" cy="11430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89795E2-799C-3F00-D679-7BB4339ED8B6}"/>
              </a:ext>
            </a:extLst>
          </p:cNvPr>
          <p:cNvSpPr>
            <a:spLocks noChangeArrowheads="1"/>
          </p:cNvSpPr>
          <p:nvPr/>
        </p:nvSpPr>
        <p:spPr bwMode="auto">
          <a:xfrm>
            <a:off x="347472" y="330200"/>
            <a:ext cx="7077455" cy="904876"/>
          </a:xfrm>
          <a:prstGeom prst="rect">
            <a:avLst/>
          </a:prstGeom>
          <a:solidFill>
            <a:srgbClr val="42673D"/>
          </a:solidFill>
          <a:ln w="9525" algn="ctr">
            <a:solidFill>
              <a:srgbClr val="75263D"/>
            </a:solidFill>
            <a:round/>
            <a:headEnd/>
            <a:tailEnd/>
          </a:ln>
        </p:spPr>
        <p:txBody>
          <a:bodyPr lIns="91162" tIns="45579" rIns="91162" bIns="45579"/>
          <a:lstStyle/>
          <a:p>
            <a:endParaRPr lang="en-US" altLang="en-US"/>
          </a:p>
        </p:txBody>
      </p:sp>
      <p:sp>
        <p:nvSpPr>
          <p:cNvPr id="5" name="Text Placeholder 2">
            <a:extLst>
              <a:ext uri="{FF2B5EF4-FFF2-40B4-BE49-F238E27FC236}">
                <a16:creationId xmlns:a16="http://schemas.microsoft.com/office/drawing/2014/main" id="{E035F025-1213-4CDB-EF90-AA8E2C75D6E9}"/>
              </a:ext>
            </a:extLst>
          </p:cNvPr>
          <p:cNvSpPr txBox="1">
            <a:spLocks/>
          </p:cNvSpPr>
          <p:nvPr/>
        </p:nvSpPr>
        <p:spPr>
          <a:xfrm>
            <a:off x="350881" y="511293"/>
            <a:ext cx="7093108"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chemeClr val="bg1"/>
                </a:solidFill>
              </a:rPr>
              <a:t>Medicare Navigation</a:t>
            </a:r>
          </a:p>
        </p:txBody>
      </p:sp>
      <p:pic>
        <p:nvPicPr>
          <p:cNvPr id="6" name="Picture 2" descr="Understanding Medicare presented by Margaret Ackley – Scoville Memorial  Library">
            <a:extLst>
              <a:ext uri="{FF2B5EF4-FFF2-40B4-BE49-F238E27FC236}">
                <a16:creationId xmlns:a16="http://schemas.microsoft.com/office/drawing/2014/main" id="{B4D27400-F162-4B30-A5C1-606DF4745B54}"/>
              </a:ext>
            </a:extLst>
          </p:cNvPr>
          <p:cNvPicPr>
            <a:picLocks noChangeAspect="1" noChangeArrowheads="1"/>
          </p:cNvPicPr>
          <p:nvPr/>
        </p:nvPicPr>
        <p:blipFill rotWithShape="1">
          <a:blip r:embed="rId2">
            <a:clrChange>
              <a:clrFrom>
                <a:srgbClr val="2C3747"/>
              </a:clrFrom>
              <a:clrTo>
                <a:srgbClr val="2C3747">
                  <a:alpha val="0"/>
                </a:srgbClr>
              </a:clrTo>
            </a:clrChange>
            <a:extLst>
              <a:ext uri="{28A0092B-C50C-407E-A947-70E740481C1C}">
                <a14:useLocalDpi xmlns:a14="http://schemas.microsoft.com/office/drawing/2010/main" val="0"/>
              </a:ext>
            </a:extLst>
          </a:blip>
          <a:srcRect t="50000"/>
          <a:stretch/>
        </p:blipFill>
        <p:spPr bwMode="auto">
          <a:xfrm>
            <a:off x="336084" y="8435750"/>
            <a:ext cx="3294733" cy="8917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10;&#10;Description automatically generated">
            <a:extLst>
              <a:ext uri="{FF2B5EF4-FFF2-40B4-BE49-F238E27FC236}">
                <a16:creationId xmlns:a16="http://schemas.microsoft.com/office/drawing/2014/main" id="{8CB89367-4BEA-DF22-A34F-0FC10D0A0F5E}"/>
              </a:ext>
            </a:extLst>
          </p:cNvPr>
          <p:cNvPicPr>
            <a:picLocks noChangeAspect="1"/>
          </p:cNvPicPr>
          <p:nvPr/>
        </p:nvPicPr>
        <p:blipFill rotWithShape="1">
          <a:blip r:embed="rId3">
            <a:extLst>
              <a:ext uri="{28A0092B-C50C-407E-A947-70E740481C1C}">
                <a14:useLocalDpi xmlns:a14="http://schemas.microsoft.com/office/drawing/2010/main" val="0"/>
              </a:ext>
            </a:extLst>
          </a:blip>
          <a:srcRect b="3822"/>
          <a:stretch/>
        </p:blipFill>
        <p:spPr>
          <a:xfrm>
            <a:off x="997086" y="3310752"/>
            <a:ext cx="5778225" cy="5169437"/>
          </a:xfrm>
          <a:prstGeom prst="rect">
            <a:avLst/>
          </a:prstGeom>
        </p:spPr>
      </p:pic>
      <p:pic>
        <p:nvPicPr>
          <p:cNvPr id="9" name="Picture 8" descr="Qr code&#10;&#10;Description automatically generated">
            <a:extLst>
              <a:ext uri="{FF2B5EF4-FFF2-40B4-BE49-F238E27FC236}">
                <a16:creationId xmlns:a16="http://schemas.microsoft.com/office/drawing/2014/main" id="{8E6F621B-6408-8915-5ECE-E0DF85DBD3A9}"/>
              </a:ext>
            </a:extLst>
          </p:cNvPr>
          <p:cNvPicPr>
            <a:picLocks noChangeAspect="1"/>
          </p:cNvPicPr>
          <p:nvPr/>
        </p:nvPicPr>
        <p:blipFill>
          <a:blip r:embed="rId4">
            <a:clrChange>
              <a:clrFrom>
                <a:srgbClr val="2C3747"/>
              </a:clrFrom>
              <a:clrTo>
                <a:srgbClr val="2C3747">
                  <a:alpha val="0"/>
                </a:srgbClr>
              </a:clrTo>
            </a:clrChange>
            <a:extLst>
              <a:ext uri="{28A0092B-C50C-407E-A947-70E740481C1C}">
                <a14:useLocalDpi xmlns:a14="http://schemas.microsoft.com/office/drawing/2010/main" val="0"/>
              </a:ext>
            </a:extLst>
          </a:blip>
          <a:stretch>
            <a:fillRect/>
          </a:stretch>
        </p:blipFill>
        <p:spPr>
          <a:xfrm>
            <a:off x="6357692" y="8273249"/>
            <a:ext cx="986026" cy="1021665"/>
          </a:xfrm>
          <a:prstGeom prst="rect">
            <a:avLst/>
          </a:prstGeom>
        </p:spPr>
      </p:pic>
      <p:sp>
        <p:nvSpPr>
          <p:cNvPr id="11" name="TextBox 3">
            <a:extLst>
              <a:ext uri="{FF2B5EF4-FFF2-40B4-BE49-F238E27FC236}">
                <a16:creationId xmlns:a16="http://schemas.microsoft.com/office/drawing/2014/main" id="{7373F537-E58D-9C0E-B815-B48F58CA6CCD}"/>
              </a:ext>
            </a:extLst>
          </p:cNvPr>
          <p:cNvSpPr txBox="1">
            <a:spLocks noChangeArrowheads="1"/>
          </p:cNvSpPr>
          <p:nvPr/>
        </p:nvSpPr>
        <p:spPr bwMode="auto">
          <a:xfrm>
            <a:off x="3309692" y="8581555"/>
            <a:ext cx="304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r>
              <a:rPr lang="en-US" altLang="en-US" sz="1100">
                <a:solidFill>
                  <a:srgbClr val="000000"/>
                </a:solidFill>
                <a:latin typeface="Arial" panose="020B0604020202020204" pitchFamily="34" charset="0"/>
                <a:ea typeface="Cambria" panose="02040503050406030204" pitchFamily="18" charset="0"/>
                <a:cs typeface="Arial" panose="020B0604020202020204" pitchFamily="34" charset="0"/>
              </a:rPr>
              <a:t>SmartConnect</a:t>
            </a:r>
          </a:p>
          <a:p>
            <a:r>
              <a:rPr lang="en-US" altLang="en-US" sz="1100">
                <a:solidFill>
                  <a:srgbClr val="000000"/>
                </a:solidFill>
                <a:latin typeface="Arial" panose="020B0604020202020204" pitchFamily="34" charset="0"/>
                <a:ea typeface="Cambria" panose="02040503050406030204" pitchFamily="18" charset="0"/>
                <a:cs typeface="Arial" panose="020B0604020202020204" pitchFamily="34" charset="0"/>
              </a:rPr>
              <a:t>1-833-502-2747 | TTY: 711</a:t>
            </a:r>
          </a:p>
          <a:p>
            <a:r>
              <a:rPr lang="en-US" altLang="en-US" sz="1100">
                <a:solidFill>
                  <a:srgbClr val="000000"/>
                </a:solidFill>
                <a:latin typeface="Arial" panose="020B0604020202020204" pitchFamily="34" charset="0"/>
                <a:ea typeface="Cambria" panose="02040503050406030204" pitchFamily="18" charset="0"/>
                <a:cs typeface="Arial" panose="020B0604020202020204" pitchFamily="34" charset="0"/>
                <a:hlinkClick r:id="rId5"/>
              </a:rPr>
              <a:t>https://gps.smartmatch.com/therichardsgroup</a:t>
            </a:r>
            <a:endParaRPr lang="en-US" altLang="en-US" sz="110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13" name="Text Box 8">
            <a:extLst>
              <a:ext uri="{FF2B5EF4-FFF2-40B4-BE49-F238E27FC236}">
                <a16:creationId xmlns:a16="http://schemas.microsoft.com/office/drawing/2014/main" id="{7F0516A9-CC0A-F9D3-EC53-B2A9442C160F}"/>
              </a:ext>
            </a:extLst>
          </p:cNvPr>
          <p:cNvSpPr txBox="1">
            <a:spLocks noChangeArrowheads="1"/>
          </p:cNvSpPr>
          <p:nvPr/>
        </p:nvSpPr>
        <p:spPr bwMode="auto">
          <a:xfrm>
            <a:off x="347472" y="1196848"/>
            <a:ext cx="6880079" cy="2113904"/>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r>
              <a:rPr lang="en-US" altLang="en-US" sz="1200" b="1">
                <a:latin typeface="Cambria" panose="02040503050406030204" pitchFamily="18" charset="0"/>
                <a:ea typeface="Cambria" panose="02040503050406030204" pitchFamily="18" charset="0"/>
                <a:cs typeface="Arial" panose="020B0604020202020204" pitchFamily="34" charset="0"/>
              </a:rPr>
              <a:t>Medicare Navigation (SmartConnect through The Richards Group)</a:t>
            </a:r>
          </a:p>
          <a:p>
            <a:pPr marL="0" indent="4763"/>
            <a:r>
              <a:rPr lang="en-US" altLang="en-US" sz="1100">
                <a:latin typeface="Cambria" panose="02040503050406030204" pitchFamily="18" charset="0"/>
                <a:ea typeface="Cambria" panose="02040503050406030204" pitchFamily="18" charset="0"/>
                <a:cs typeface="Arial" panose="020B0604020202020204" pitchFamily="34" charset="0"/>
              </a:rPr>
              <a:t>Medicare is very complex, and it is important that you have an advocate who can provide you the proper Medicare education and guidance.</a:t>
            </a:r>
          </a:p>
          <a:p>
            <a:pPr marL="0" indent="4763"/>
            <a:endParaRPr lang="en-US" altLang="en-US" sz="1100">
              <a:latin typeface="Cambria" panose="02040503050406030204" pitchFamily="18" charset="0"/>
              <a:ea typeface="Cambria" panose="02040503050406030204" pitchFamily="18" charset="0"/>
              <a:cs typeface="Arial" panose="020B0604020202020204" pitchFamily="34" charset="0"/>
            </a:endParaRPr>
          </a:p>
          <a:p>
            <a:pPr marL="0" indent="4763"/>
            <a:r>
              <a:rPr lang="en-US" altLang="en-US" sz="1100">
                <a:latin typeface="Cambria" panose="02040503050406030204" pitchFamily="18" charset="0"/>
                <a:ea typeface="Cambria" panose="02040503050406030204" pitchFamily="18" charset="0"/>
                <a:cs typeface="Arial" panose="020B0604020202020204" pitchFamily="34" charset="0"/>
              </a:rPr>
              <a:t>There are different paths you can choose in Medicare plans, and it can be very time consuming and difficult to filter through these options yourself. It is important that you find the appropriate plan in your area that best fits your medical needs and is within your financial budget.</a:t>
            </a:r>
          </a:p>
          <a:p>
            <a:pPr marL="0" indent="4763"/>
            <a:endParaRPr lang="en-US" altLang="en-US" sz="1100">
              <a:latin typeface="Cambria" panose="02040503050406030204" pitchFamily="18" charset="0"/>
              <a:ea typeface="Cambria" panose="02040503050406030204" pitchFamily="18" charset="0"/>
              <a:cs typeface="Arial" panose="020B0604020202020204" pitchFamily="34" charset="0"/>
            </a:endParaRPr>
          </a:p>
          <a:p>
            <a:pPr marL="0" indent="4763"/>
            <a:r>
              <a:rPr lang="en-US" altLang="en-US" sz="1100">
                <a:latin typeface="Cambria" panose="02040503050406030204" pitchFamily="18" charset="0"/>
                <a:ea typeface="Cambria" panose="02040503050406030204" pitchFamily="18" charset="0"/>
                <a:cs typeface="Arial" panose="020B0604020202020204" pitchFamily="34" charset="0"/>
              </a:rPr>
              <a:t>The Richards Group has partnered with SmartConnect™, an exclusive, no-cost program created specifically to connect Medicare-eligible working adults to the world of Medicare benefits. Whether an employee plans to continue working or is transitioning to retirement, we tailor solutions designed around their needs. Our agents provide an unfiltered view of the entire range of options and prices available to the employee.</a:t>
            </a:r>
          </a:p>
        </p:txBody>
      </p:sp>
    </p:spTree>
    <p:extLst>
      <p:ext uri="{BB962C8B-B14F-4D97-AF65-F5344CB8AC3E}">
        <p14:creationId xmlns:p14="http://schemas.microsoft.com/office/powerpoint/2010/main" val="343145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60C020-B4B0-4576-3781-F3E9F19BF4A9}"/>
              </a:ext>
            </a:extLst>
          </p:cNvPr>
          <p:cNvGrpSpPr/>
          <p:nvPr/>
        </p:nvGrpSpPr>
        <p:grpSpPr>
          <a:xfrm>
            <a:off x="330199" y="1150650"/>
            <a:ext cx="5386359" cy="623286"/>
            <a:chOff x="456366" y="1301651"/>
            <a:chExt cx="3320074" cy="623286"/>
          </a:xfrm>
        </p:grpSpPr>
        <p:grpSp>
          <p:nvGrpSpPr>
            <p:cNvPr id="4" name="Group 3">
              <a:extLst>
                <a:ext uri="{FF2B5EF4-FFF2-40B4-BE49-F238E27FC236}">
                  <a16:creationId xmlns:a16="http://schemas.microsoft.com/office/drawing/2014/main" id="{2A71E262-F5E6-3AA6-2E8A-7E1FC19FDA07}"/>
                </a:ext>
              </a:extLst>
            </p:cNvPr>
            <p:cNvGrpSpPr/>
            <p:nvPr/>
          </p:nvGrpSpPr>
          <p:grpSpPr>
            <a:xfrm>
              <a:off x="456366" y="1301651"/>
              <a:ext cx="3320074" cy="623286"/>
              <a:chOff x="0" y="-28575"/>
              <a:chExt cx="3108033" cy="583479"/>
            </a:xfrm>
          </p:grpSpPr>
          <p:sp>
            <p:nvSpPr>
              <p:cNvPr id="6" name="Freeform 4">
                <a:extLst>
                  <a:ext uri="{FF2B5EF4-FFF2-40B4-BE49-F238E27FC236}">
                    <a16:creationId xmlns:a16="http://schemas.microsoft.com/office/drawing/2014/main" id="{0C551BDF-DBD4-8C8F-6878-A45682B72F54}"/>
                  </a:ext>
                </a:extLst>
              </p:cNvPr>
              <p:cNvSpPr/>
              <p:nvPr/>
            </p:nvSpPr>
            <p:spPr>
              <a:xfrm>
                <a:off x="0" y="173679"/>
                <a:ext cx="3108033" cy="381225"/>
              </a:xfrm>
              <a:custGeom>
                <a:avLst/>
                <a:gdLst/>
                <a:ahLst/>
                <a:cxnLst/>
                <a:rect l="l" t="t" r="r" b="b"/>
                <a:pathLst>
                  <a:path w="3108033" h="381225">
                    <a:moveTo>
                      <a:pt x="0" y="0"/>
                    </a:moveTo>
                    <a:lnTo>
                      <a:pt x="3108033" y="0"/>
                    </a:lnTo>
                    <a:lnTo>
                      <a:pt x="3108033" y="381225"/>
                    </a:lnTo>
                    <a:lnTo>
                      <a:pt x="0" y="381225"/>
                    </a:lnTo>
                    <a:close/>
                  </a:path>
                </a:pathLst>
              </a:custGeom>
              <a:solidFill>
                <a:srgbClr val="44693F"/>
              </a:solidFill>
            </p:spPr>
            <p:txBody>
              <a:bodyPr/>
              <a:lstStyle/>
              <a:p>
                <a:endParaRPr lang="en-US" dirty="0"/>
              </a:p>
            </p:txBody>
          </p:sp>
          <p:sp>
            <p:nvSpPr>
              <p:cNvPr id="7" name="TextBox 5">
                <a:extLst>
                  <a:ext uri="{FF2B5EF4-FFF2-40B4-BE49-F238E27FC236}">
                    <a16:creationId xmlns:a16="http://schemas.microsoft.com/office/drawing/2014/main" id="{0FF64FDC-EA63-0A79-8952-41DEBAF8E2F2}"/>
                  </a:ext>
                </a:extLst>
              </p:cNvPr>
              <p:cNvSpPr txBox="1"/>
              <p:nvPr/>
            </p:nvSpPr>
            <p:spPr>
              <a:xfrm>
                <a:off x="0" y="-28575"/>
                <a:ext cx="3108033" cy="409800"/>
              </a:xfrm>
              <a:prstGeom prst="rect">
                <a:avLst/>
              </a:prstGeom>
            </p:spPr>
            <p:txBody>
              <a:bodyPr lIns="47790" tIns="47790" rIns="47790" bIns="47790" rtlCol="0" anchor="ctr"/>
              <a:lstStyle/>
              <a:p>
                <a:pPr algn="ctr">
                  <a:lnSpc>
                    <a:spcPts val="2238"/>
                  </a:lnSpc>
                </a:pPr>
                <a:endParaRPr/>
              </a:p>
            </p:txBody>
          </p:sp>
        </p:grpSp>
        <p:sp>
          <p:nvSpPr>
            <p:cNvPr id="5" name="TextBox 6">
              <a:extLst>
                <a:ext uri="{FF2B5EF4-FFF2-40B4-BE49-F238E27FC236}">
                  <a16:creationId xmlns:a16="http://schemas.microsoft.com/office/drawing/2014/main" id="{204997CB-AD87-AFAB-D73F-CA8E662AD9D0}"/>
                </a:ext>
              </a:extLst>
            </p:cNvPr>
            <p:cNvSpPr txBox="1"/>
            <p:nvPr/>
          </p:nvSpPr>
          <p:spPr>
            <a:xfrm>
              <a:off x="545646" y="1589170"/>
              <a:ext cx="3230794" cy="246221"/>
            </a:xfrm>
            <a:prstGeom prst="rect">
              <a:avLst/>
            </a:prstGeom>
          </p:spPr>
          <p:txBody>
            <a:bodyPr lIns="0" tIns="0" rIns="0" bIns="0" rtlCol="0" anchor="t">
              <a:spAutoFit/>
            </a:bodyPr>
            <a:lstStyle/>
            <a:p>
              <a:pPr algn="l">
                <a:lnSpc>
                  <a:spcPts val="1960"/>
                </a:lnSpc>
              </a:pPr>
              <a:r>
                <a:rPr lang="en-US" sz="1400" dirty="0">
                  <a:solidFill>
                    <a:srgbClr val="FFFFFF"/>
                  </a:solidFill>
                  <a:latin typeface="Garet"/>
                  <a:ea typeface="Garet"/>
                  <a:cs typeface="Garet"/>
                  <a:sym typeface="Garet"/>
                </a:rPr>
                <a:t>How Do I Enroll?</a:t>
              </a:r>
            </a:p>
          </p:txBody>
        </p:sp>
      </p:grpSp>
      <p:sp>
        <p:nvSpPr>
          <p:cNvPr id="8" name="Text Box 6">
            <a:extLst>
              <a:ext uri="{FF2B5EF4-FFF2-40B4-BE49-F238E27FC236}">
                <a16:creationId xmlns:a16="http://schemas.microsoft.com/office/drawing/2014/main" id="{0562A120-7A82-7171-357B-C91590F663FC}"/>
              </a:ext>
            </a:extLst>
          </p:cNvPr>
          <p:cNvSpPr txBox="1">
            <a:spLocks noChangeArrowheads="1"/>
          </p:cNvSpPr>
          <p:nvPr/>
        </p:nvSpPr>
        <p:spPr bwMode="auto">
          <a:xfrm>
            <a:off x="330199" y="1877604"/>
            <a:ext cx="7068735" cy="1754326"/>
          </a:xfrm>
          <a:prstGeom prst="rect">
            <a:avLst/>
          </a:prstGeom>
          <a:solidFill>
            <a:srgbClr val="FFFFFF">
              <a:alpha val="0"/>
            </a:srgbClr>
          </a:solidFill>
          <a:ln>
            <a:noFill/>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defTabSz="457200" eaLnBrk="1" fontAlgn="auto" hangingPunct="1">
              <a:spcBef>
                <a:spcPts val="0"/>
              </a:spcBef>
              <a:spcAft>
                <a:spcPts val="0"/>
              </a:spcAft>
            </a:pPr>
            <a:r>
              <a:rPr lang="en-US" sz="1400" dirty="0">
                <a:latin typeface="Garet" panose="020B0604020202020204" charset="0"/>
                <a:ea typeface="Cambria" panose="02040503050406030204" pitchFamily="18" charset="0"/>
              </a:rPr>
              <a:t>To enroll, visit:</a:t>
            </a:r>
            <a:r>
              <a:rPr lang="en-US" sz="1400" dirty="0">
                <a:solidFill>
                  <a:srgbClr val="006B55"/>
                </a:solidFill>
                <a:latin typeface="Garet" panose="020B0604020202020204" charset="0"/>
                <a:ea typeface="Cambria" panose="02040503050406030204" pitchFamily="18" charset="0"/>
              </a:rPr>
              <a:t> </a:t>
            </a:r>
            <a:r>
              <a:rPr lang="en-US" sz="1400" dirty="0">
                <a:solidFill>
                  <a:srgbClr val="0070C0"/>
                </a:solidFill>
                <a:latin typeface="Garet" panose="020B0604020202020204" charset="0"/>
                <a:ea typeface="Cambria" panose="02040503050406030204" pitchFamily="18" charset="0"/>
              </a:rPr>
              <a:t>www.PinPaws.com/mansfield</a:t>
            </a:r>
            <a:r>
              <a:rPr lang="en-US" sz="1400" dirty="0">
                <a:solidFill>
                  <a:srgbClr val="006B55"/>
                </a:solidFill>
                <a:latin typeface="Garet" panose="020B0604020202020204" charset="0"/>
                <a:ea typeface="Cambria" panose="02040503050406030204" pitchFamily="18" charset="0"/>
              </a:rPr>
              <a:t> </a:t>
            </a:r>
            <a:r>
              <a:rPr lang="en-US" sz="1400" dirty="0">
                <a:latin typeface="Garet" panose="020B0604020202020204" charset="0"/>
                <a:ea typeface="Cambria" panose="02040503050406030204" pitchFamily="18" charset="0"/>
              </a:rPr>
              <a:t>and follow the steps. </a:t>
            </a:r>
          </a:p>
          <a:p>
            <a:pPr defTabSz="457200" eaLnBrk="1" fontAlgn="auto" hangingPunct="1">
              <a:spcBef>
                <a:spcPts val="0"/>
              </a:spcBef>
              <a:spcAft>
                <a:spcPts val="0"/>
              </a:spcAft>
            </a:pPr>
            <a:endParaRPr lang="en-US" sz="1400" dirty="0">
              <a:solidFill>
                <a:prstClr val="black"/>
              </a:solidFill>
              <a:latin typeface="Garet" panose="020B0604020202020204" charset="0"/>
              <a:ea typeface="Cambria" panose="02040503050406030204" pitchFamily="18" charset="0"/>
            </a:endParaRPr>
          </a:p>
          <a:p>
            <a:pPr defTabSz="457200" eaLnBrk="1" fontAlgn="auto" hangingPunct="1">
              <a:spcBef>
                <a:spcPts val="0"/>
              </a:spcBef>
              <a:spcAft>
                <a:spcPts val="0"/>
              </a:spcAft>
            </a:pPr>
            <a:r>
              <a:rPr lang="en-US" sz="1400" dirty="0">
                <a:solidFill>
                  <a:prstClr val="black"/>
                </a:solidFill>
                <a:latin typeface="Garet" panose="020B0604020202020204" charset="0"/>
                <a:ea typeface="Cambria" panose="02040503050406030204" pitchFamily="18" charset="0"/>
              </a:rPr>
              <a:t>Monthly premiums will vary depending on the age and breed of your dog or cat, as well as which plan or customizations you choose. Monthly premiums will be paid by credit card.</a:t>
            </a:r>
          </a:p>
          <a:p>
            <a:pPr defTabSz="457200" eaLnBrk="1" fontAlgn="auto" hangingPunct="1">
              <a:spcBef>
                <a:spcPts val="0"/>
              </a:spcBef>
              <a:spcAft>
                <a:spcPts val="0"/>
              </a:spcAft>
            </a:pPr>
            <a:endParaRPr lang="en-US" sz="1400" dirty="0">
              <a:solidFill>
                <a:prstClr val="black"/>
              </a:solidFill>
              <a:latin typeface="Garet" panose="020B0604020202020204" charset="0"/>
              <a:ea typeface="Cambria" panose="020405030504060302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et" panose="020B0604020202020204" charset="0"/>
                <a:ea typeface="Cambria" panose="02040503050406030204" pitchFamily="18" charset="0"/>
              </a:rPr>
              <a:t>Enrollment is not limited to Open Enrollment window or new hire eligibility. </a:t>
            </a:r>
          </a:p>
          <a:p>
            <a:pPr algn="l"/>
            <a:endParaRPr lang="en-US" sz="1100" i="1"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D4AA78A-7C56-B4EA-6DBE-CA5848757C75}"/>
              </a:ext>
            </a:extLst>
          </p:cNvPr>
          <p:cNvSpPr txBox="1"/>
          <p:nvPr/>
        </p:nvSpPr>
        <p:spPr>
          <a:xfrm>
            <a:off x="351831" y="5448979"/>
            <a:ext cx="4804747" cy="307777"/>
          </a:xfrm>
          <a:prstGeom prst="rect">
            <a:avLst/>
          </a:prstGeom>
          <a:noFill/>
        </p:spPr>
        <p:txBody>
          <a:bodyPr wrap="square" rtlCol="0">
            <a:spAutoFit/>
          </a:bodyPr>
          <a:lstStyle/>
          <a:p>
            <a:r>
              <a:rPr lang="en-US" sz="1400" dirty="0">
                <a:solidFill>
                  <a:srgbClr val="FFFFFF"/>
                </a:solidFill>
                <a:latin typeface="Garet"/>
                <a:ea typeface="Garet"/>
                <a:cs typeface="Garet"/>
                <a:sym typeface="Garet"/>
              </a:rPr>
              <a:t>Travel Assistance – Sun Life Financial</a:t>
            </a:r>
          </a:p>
        </p:txBody>
      </p:sp>
      <p:pic>
        <p:nvPicPr>
          <p:cNvPr id="10" name="Picture 9">
            <a:extLst>
              <a:ext uri="{FF2B5EF4-FFF2-40B4-BE49-F238E27FC236}">
                <a16:creationId xmlns:a16="http://schemas.microsoft.com/office/drawing/2014/main" id="{B065EF43-0253-37EA-ED1E-D004BA9B6981}"/>
              </a:ext>
            </a:extLst>
          </p:cNvPr>
          <p:cNvPicPr>
            <a:picLocks noChangeAspect="1"/>
          </p:cNvPicPr>
          <p:nvPr/>
        </p:nvPicPr>
        <p:blipFill>
          <a:blip r:embed="rId2"/>
          <a:stretch>
            <a:fillRect/>
          </a:stretch>
        </p:blipFill>
        <p:spPr>
          <a:xfrm>
            <a:off x="3311933" y="3657828"/>
            <a:ext cx="3962743" cy="2639797"/>
          </a:xfrm>
          <a:prstGeom prst="rect">
            <a:avLst/>
          </a:prstGeom>
        </p:spPr>
      </p:pic>
      <p:sp>
        <p:nvSpPr>
          <p:cNvPr id="11" name="Freeform 4">
            <a:extLst>
              <a:ext uri="{FF2B5EF4-FFF2-40B4-BE49-F238E27FC236}">
                <a16:creationId xmlns:a16="http://schemas.microsoft.com/office/drawing/2014/main" id="{3DCFCCBC-D829-2F67-38C8-3D8970D6D9D1}"/>
              </a:ext>
            </a:extLst>
          </p:cNvPr>
          <p:cNvSpPr/>
          <p:nvPr/>
        </p:nvSpPr>
        <p:spPr>
          <a:xfrm>
            <a:off x="330199" y="6584818"/>
            <a:ext cx="5386359" cy="407234"/>
          </a:xfrm>
          <a:custGeom>
            <a:avLst/>
            <a:gdLst/>
            <a:ahLst/>
            <a:cxnLst/>
            <a:rect l="l" t="t" r="r" b="b"/>
            <a:pathLst>
              <a:path w="3108033" h="381225">
                <a:moveTo>
                  <a:pt x="0" y="0"/>
                </a:moveTo>
                <a:lnTo>
                  <a:pt x="3108033" y="0"/>
                </a:lnTo>
                <a:lnTo>
                  <a:pt x="3108033" y="381225"/>
                </a:lnTo>
                <a:lnTo>
                  <a:pt x="0" y="381225"/>
                </a:lnTo>
                <a:close/>
              </a:path>
            </a:pathLst>
          </a:custGeom>
          <a:solidFill>
            <a:srgbClr val="44693F"/>
          </a:solidFill>
        </p:spPr>
        <p:txBody>
          <a:bodyPr/>
          <a:lstStyle/>
          <a:p>
            <a:endParaRPr lang="en-US" sz="1400" dirty="0">
              <a:solidFill>
                <a:schemeClr val="bg1"/>
              </a:solidFill>
              <a:latin typeface="Garet" panose="020B0604020202020204" charset="0"/>
            </a:endParaRPr>
          </a:p>
        </p:txBody>
      </p:sp>
      <p:pic>
        <p:nvPicPr>
          <p:cNvPr id="12" name="Picture 11">
            <a:extLst>
              <a:ext uri="{FF2B5EF4-FFF2-40B4-BE49-F238E27FC236}">
                <a16:creationId xmlns:a16="http://schemas.microsoft.com/office/drawing/2014/main" id="{B61CB88D-257C-5C1C-964E-C1F753DB3FAA}"/>
              </a:ext>
            </a:extLst>
          </p:cNvPr>
          <p:cNvPicPr>
            <a:picLocks noChangeAspect="1"/>
          </p:cNvPicPr>
          <p:nvPr/>
        </p:nvPicPr>
        <p:blipFill>
          <a:blip r:embed="rId3"/>
          <a:stretch>
            <a:fillRect/>
          </a:stretch>
        </p:blipFill>
        <p:spPr>
          <a:xfrm>
            <a:off x="386003" y="7327032"/>
            <a:ext cx="7041490" cy="1158340"/>
          </a:xfrm>
          <a:prstGeom prst="rect">
            <a:avLst/>
          </a:prstGeom>
        </p:spPr>
      </p:pic>
      <p:sp>
        <p:nvSpPr>
          <p:cNvPr id="13" name="TextBox 6">
            <a:extLst>
              <a:ext uri="{FF2B5EF4-FFF2-40B4-BE49-F238E27FC236}">
                <a16:creationId xmlns:a16="http://schemas.microsoft.com/office/drawing/2014/main" id="{8549D5BC-A077-A67D-3C87-66852CDF0532}"/>
              </a:ext>
            </a:extLst>
          </p:cNvPr>
          <p:cNvSpPr txBox="1"/>
          <p:nvPr/>
        </p:nvSpPr>
        <p:spPr>
          <a:xfrm>
            <a:off x="507127" y="6677908"/>
            <a:ext cx="5241515" cy="246221"/>
          </a:xfrm>
          <a:prstGeom prst="rect">
            <a:avLst/>
          </a:prstGeom>
        </p:spPr>
        <p:txBody>
          <a:bodyPr lIns="0" tIns="0" rIns="0" bIns="0" rtlCol="0" anchor="t">
            <a:spAutoFit/>
          </a:bodyPr>
          <a:lstStyle/>
          <a:p>
            <a:pPr algn="l">
              <a:lnSpc>
                <a:spcPts val="1960"/>
              </a:lnSpc>
            </a:pPr>
            <a:r>
              <a:rPr lang="en-US" sz="1400">
                <a:solidFill>
                  <a:srgbClr val="FFFFFF"/>
                </a:solidFill>
                <a:latin typeface="Garet"/>
                <a:ea typeface="Garet"/>
                <a:cs typeface="Garet"/>
                <a:sym typeface="Garet"/>
              </a:rPr>
              <a:t>How Does </a:t>
            </a:r>
            <a:r>
              <a:rPr lang="en-US" sz="1400" dirty="0">
                <a:solidFill>
                  <a:srgbClr val="FFFFFF"/>
                </a:solidFill>
                <a:latin typeface="Garet"/>
                <a:ea typeface="Garet"/>
                <a:cs typeface="Garet"/>
                <a:sym typeface="Garet"/>
              </a:rPr>
              <a:t>Pet </a:t>
            </a:r>
            <a:r>
              <a:rPr lang="en-US" sz="1400">
                <a:solidFill>
                  <a:srgbClr val="FFFFFF"/>
                </a:solidFill>
                <a:latin typeface="Garet"/>
                <a:ea typeface="Garet"/>
                <a:cs typeface="Garet"/>
                <a:sym typeface="Garet"/>
              </a:rPr>
              <a:t>Insurance </a:t>
            </a:r>
            <a:r>
              <a:rPr lang="en-US" sz="1400" dirty="0">
                <a:solidFill>
                  <a:srgbClr val="FFFFFF"/>
                </a:solidFill>
                <a:latin typeface="Garet"/>
                <a:ea typeface="Garet"/>
                <a:cs typeface="Garet"/>
                <a:sym typeface="Garet"/>
              </a:rPr>
              <a:t>W</a:t>
            </a:r>
            <a:r>
              <a:rPr lang="en-US" sz="1400">
                <a:solidFill>
                  <a:srgbClr val="FFFFFF"/>
                </a:solidFill>
                <a:latin typeface="Garet"/>
                <a:ea typeface="Garet"/>
                <a:cs typeface="Garet"/>
                <a:sym typeface="Garet"/>
              </a:rPr>
              <a:t>ork</a:t>
            </a:r>
            <a:r>
              <a:rPr lang="en-US" sz="1400" dirty="0">
                <a:solidFill>
                  <a:srgbClr val="FFFFFF"/>
                </a:solidFill>
                <a:latin typeface="Garet"/>
                <a:ea typeface="Garet"/>
                <a:cs typeface="Garet"/>
                <a:sym typeface="Garet"/>
              </a:rPr>
              <a:t>?</a:t>
            </a:r>
          </a:p>
        </p:txBody>
      </p:sp>
      <p:pic>
        <p:nvPicPr>
          <p:cNvPr id="14" name="Picture 13">
            <a:extLst>
              <a:ext uri="{FF2B5EF4-FFF2-40B4-BE49-F238E27FC236}">
                <a16:creationId xmlns:a16="http://schemas.microsoft.com/office/drawing/2014/main" id="{CDBE8DDB-BB72-C41A-A2B7-FD2904560898}"/>
              </a:ext>
            </a:extLst>
          </p:cNvPr>
          <p:cNvPicPr>
            <a:picLocks noChangeAspect="1"/>
          </p:cNvPicPr>
          <p:nvPr/>
        </p:nvPicPr>
        <p:blipFill>
          <a:blip r:embed="rId4"/>
          <a:stretch>
            <a:fillRect/>
          </a:stretch>
        </p:blipFill>
        <p:spPr>
          <a:xfrm>
            <a:off x="6116739" y="8663080"/>
            <a:ext cx="1310754" cy="707197"/>
          </a:xfrm>
          <a:prstGeom prst="rect">
            <a:avLst/>
          </a:prstGeom>
        </p:spPr>
      </p:pic>
      <p:sp>
        <p:nvSpPr>
          <p:cNvPr id="15" name="TextBox 14">
            <a:extLst>
              <a:ext uri="{FF2B5EF4-FFF2-40B4-BE49-F238E27FC236}">
                <a16:creationId xmlns:a16="http://schemas.microsoft.com/office/drawing/2014/main" id="{FCE974CC-1D19-EC1D-205C-EA42D2F476D8}"/>
              </a:ext>
            </a:extLst>
          </p:cNvPr>
          <p:cNvSpPr txBox="1"/>
          <p:nvPr/>
        </p:nvSpPr>
        <p:spPr>
          <a:xfrm>
            <a:off x="507127" y="8786191"/>
            <a:ext cx="5609612" cy="907941"/>
          </a:xfrm>
          <a:prstGeom prst="rect">
            <a:avLst/>
          </a:prstGeom>
          <a:noFill/>
        </p:spPr>
        <p:txBody>
          <a:bodyPr wrap="square" rtlCol="0">
            <a:spAutoFit/>
          </a:bodyPr>
          <a:lstStyle/>
          <a:p>
            <a:r>
              <a:rPr lang="en-US" sz="1400" dirty="0">
                <a:latin typeface="Garet" panose="020B0604020202020204" charset="0"/>
                <a:ea typeface="Cambria" panose="02040503050406030204" pitchFamily="18" charset="0"/>
              </a:rPr>
              <a:t>For more information, visit </a:t>
            </a:r>
            <a:r>
              <a:rPr lang="en-US" sz="1400" dirty="0">
                <a:solidFill>
                  <a:srgbClr val="0070C0"/>
                </a:solidFill>
                <a:latin typeface="Garet" panose="020B0604020202020204" charset="0"/>
                <a:ea typeface="Cambria" panose="02040503050406030204" pitchFamily="18" charset="0"/>
              </a:rPr>
              <a:t>https://pinpaws.com/mansfield  </a:t>
            </a:r>
            <a:r>
              <a:rPr lang="en-US" sz="1400" dirty="0">
                <a:latin typeface="Garet" panose="020B0604020202020204" charset="0"/>
                <a:ea typeface="Cambria" panose="02040503050406030204" pitchFamily="18" charset="0"/>
              </a:rPr>
              <a:t>or call 844-746-7297.</a:t>
            </a:r>
          </a:p>
          <a:p>
            <a:endParaRPr lang="en-US" dirty="0"/>
          </a:p>
        </p:txBody>
      </p:sp>
      <p:pic>
        <p:nvPicPr>
          <p:cNvPr id="17" name="Picture 16">
            <a:extLst>
              <a:ext uri="{FF2B5EF4-FFF2-40B4-BE49-F238E27FC236}">
                <a16:creationId xmlns:a16="http://schemas.microsoft.com/office/drawing/2014/main" id="{9DD9D0CC-6257-542F-AE67-402AA0CC3E11}"/>
              </a:ext>
            </a:extLst>
          </p:cNvPr>
          <p:cNvPicPr>
            <a:picLocks noChangeAspect="1"/>
          </p:cNvPicPr>
          <p:nvPr/>
        </p:nvPicPr>
        <p:blipFill>
          <a:blip r:embed="rId5"/>
          <a:stretch>
            <a:fillRect/>
          </a:stretch>
        </p:blipFill>
        <p:spPr>
          <a:xfrm>
            <a:off x="244966" y="4211737"/>
            <a:ext cx="2882918" cy="1059534"/>
          </a:xfrm>
          <a:prstGeom prst="rect">
            <a:avLst/>
          </a:prstGeom>
        </p:spPr>
      </p:pic>
      <p:sp>
        <p:nvSpPr>
          <p:cNvPr id="18" name="Rectangle 2">
            <a:extLst>
              <a:ext uri="{FF2B5EF4-FFF2-40B4-BE49-F238E27FC236}">
                <a16:creationId xmlns:a16="http://schemas.microsoft.com/office/drawing/2014/main" id="{DD1B33F3-0F74-A1A2-DCA1-3FA64B9854C0}"/>
              </a:ext>
            </a:extLst>
          </p:cNvPr>
          <p:cNvSpPr>
            <a:spLocks noChangeArrowheads="1"/>
          </p:cNvSpPr>
          <p:nvPr/>
        </p:nvSpPr>
        <p:spPr bwMode="auto">
          <a:xfrm>
            <a:off x="347472" y="330200"/>
            <a:ext cx="7077455" cy="904876"/>
          </a:xfrm>
          <a:prstGeom prst="rect">
            <a:avLst/>
          </a:prstGeom>
          <a:solidFill>
            <a:srgbClr val="42673D"/>
          </a:solidFill>
          <a:ln w="9525" algn="ctr">
            <a:solidFill>
              <a:srgbClr val="75263D"/>
            </a:solidFill>
            <a:round/>
            <a:headEnd/>
            <a:tailEnd/>
          </a:ln>
        </p:spPr>
        <p:txBody>
          <a:bodyPr lIns="91162" tIns="45579" rIns="91162" bIns="45579"/>
          <a:lstStyle/>
          <a:p>
            <a:endParaRPr lang="en-US" altLang="en-US"/>
          </a:p>
        </p:txBody>
      </p:sp>
      <p:sp>
        <p:nvSpPr>
          <p:cNvPr id="20" name="TextBox 19">
            <a:extLst>
              <a:ext uri="{FF2B5EF4-FFF2-40B4-BE49-F238E27FC236}">
                <a16:creationId xmlns:a16="http://schemas.microsoft.com/office/drawing/2014/main" id="{28C43C1B-7B0A-2A8C-D390-5E71A69F78E5}"/>
              </a:ext>
            </a:extLst>
          </p:cNvPr>
          <p:cNvSpPr txBox="1"/>
          <p:nvPr/>
        </p:nvSpPr>
        <p:spPr>
          <a:xfrm>
            <a:off x="1961992" y="497235"/>
            <a:ext cx="3889512" cy="584775"/>
          </a:xfrm>
          <a:prstGeom prst="rect">
            <a:avLst/>
          </a:prstGeom>
          <a:noFill/>
        </p:spPr>
        <p:txBody>
          <a:bodyPr wrap="square">
            <a:spAutoFit/>
          </a:bodyPr>
          <a:lstStyle/>
          <a:p>
            <a:pPr marL="0" indent="0" algn="ctr">
              <a:buFont typeface="Arial"/>
              <a:buNone/>
            </a:pPr>
            <a:r>
              <a:rPr lang="en-US" sz="3200" dirty="0">
                <a:solidFill>
                  <a:schemeClr val="bg1"/>
                </a:solidFill>
                <a:latin typeface="+mn-lt"/>
              </a:rPr>
              <a:t>Pet Insurance</a:t>
            </a:r>
          </a:p>
        </p:txBody>
      </p:sp>
    </p:spTree>
    <p:extLst>
      <p:ext uri="{BB962C8B-B14F-4D97-AF65-F5344CB8AC3E}">
        <p14:creationId xmlns:p14="http://schemas.microsoft.com/office/powerpoint/2010/main" val="295789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B2982FB-B57D-4E87-A204-6EA7BAF1872C}"/>
              </a:ext>
            </a:extLst>
          </p:cNvPr>
          <p:cNvSpPr>
            <a:spLocks noChangeArrowheads="1"/>
          </p:cNvSpPr>
          <p:nvPr/>
        </p:nvSpPr>
        <p:spPr bwMode="auto">
          <a:xfrm>
            <a:off x="347471" y="222359"/>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25602"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5603"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a:p>
        </p:txBody>
      </p:sp>
      <p:sp>
        <p:nvSpPr>
          <p:cNvPr id="25604"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5605"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a:p>
        </p:txBody>
      </p:sp>
      <p:sp>
        <p:nvSpPr>
          <p:cNvPr id="25606"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a:p>
        </p:txBody>
      </p:sp>
      <p:sp>
        <p:nvSpPr>
          <p:cNvPr id="29" name="Rectangle 2">
            <a:extLst>
              <a:ext uri="{FF2B5EF4-FFF2-40B4-BE49-F238E27FC236}">
                <a16:creationId xmlns:a16="http://schemas.microsoft.com/office/drawing/2014/main" id="{5FAB6607-C29C-43D5-8C9C-25B8C8EFBF7C}"/>
              </a:ext>
            </a:extLst>
          </p:cNvPr>
          <p:cNvSpPr txBox="1">
            <a:spLocks noChangeArrowheads="1"/>
          </p:cNvSpPr>
          <p:nvPr/>
        </p:nvSpPr>
        <p:spPr bwMode="auto">
          <a:xfrm>
            <a:off x="228598" y="337125"/>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Additional Information &amp; Notices</a:t>
            </a:r>
          </a:p>
        </p:txBody>
      </p:sp>
      <p:sp>
        <p:nvSpPr>
          <p:cNvPr id="30" name="TextBox 29">
            <a:extLst>
              <a:ext uri="{FF2B5EF4-FFF2-40B4-BE49-F238E27FC236}">
                <a16:creationId xmlns:a16="http://schemas.microsoft.com/office/drawing/2014/main" id="{16366382-6FEA-4D73-BEBF-9F12A95F37F6}"/>
              </a:ext>
            </a:extLst>
          </p:cNvPr>
          <p:cNvSpPr txBox="1"/>
          <p:nvPr/>
        </p:nvSpPr>
        <p:spPr>
          <a:xfrm>
            <a:off x="347471" y="1127234"/>
            <a:ext cx="7071195" cy="8540800"/>
          </a:xfrm>
          <a:prstGeom prst="rect">
            <a:avLst/>
          </a:prstGeom>
          <a:noFill/>
        </p:spPr>
        <p:txBody>
          <a:bodyPr wrap="square" rtlCol="0">
            <a:spAutoFit/>
          </a:bodyPr>
          <a:lstStyle/>
          <a:p>
            <a:r>
              <a:rPr lang="en-US" sz="1200" b="1">
                <a:solidFill>
                  <a:srgbClr val="0064A7"/>
                </a:solidFill>
                <a:latin typeface="Cambria" panose="02040503050406030204" pitchFamily="18" charset="0"/>
              </a:rPr>
              <a:t>COBRA Information:</a:t>
            </a:r>
          </a:p>
          <a:p>
            <a:pPr algn="just"/>
            <a:r>
              <a:rPr lang="en-US" sz="1000">
                <a:latin typeface="Cambria" panose="02040503050406030204" pitchFamily="18" charset="0"/>
                <a:cs typeface="Calibri" panose="020F0502020204030204" pitchFamily="34" charset="0"/>
              </a:rPr>
              <a:t>COBRA continuation coverage is a temporary extension of coverage under the group health plan. The right to COBRA continuation coverage was created by a federal law, the Consolidated Omnibus Budget Reconciliation Act of 1985 (COBRA). COBRA continuation cover age can become available to you when you would otherwise lose your group health coverage. It can also become available to other members of your family who are covered under the Plan when they would otherwise lose their group health coverage. For additional information about your rights and obligations under the Plan and under federal law, you should review the Plan’s Summary Plan Description or contact the Benefits Coordinator in Human Resources.</a:t>
            </a:r>
          </a:p>
          <a:p>
            <a:endParaRPr lang="en-US" sz="800">
              <a:solidFill>
                <a:srgbClr val="C00000"/>
              </a:solidFill>
              <a:latin typeface="Cambria" panose="02040503050406030204" pitchFamily="18" charset="0"/>
            </a:endParaRPr>
          </a:p>
          <a:p>
            <a:r>
              <a:rPr lang="en-US" sz="1200" b="1">
                <a:solidFill>
                  <a:srgbClr val="0064A7"/>
                </a:solidFill>
                <a:latin typeface="Cambria" panose="02040503050406030204" pitchFamily="18" charset="0"/>
              </a:rPr>
              <a:t>Health Insurance Marketplace:</a:t>
            </a:r>
          </a:p>
          <a:p>
            <a:pPr algn="just"/>
            <a:r>
              <a:rPr lang="en-US" sz="1000">
                <a:latin typeface="Cambria" panose="02040503050406030204" pitchFamily="18" charset="0"/>
              </a:rPr>
              <a:t>You may have other options available to you when you lose group health coverage. You may be eligible to buy an individual plan through the Health Insurance Marketplace (www.healthcare.gov). By enrolling in coverage through the Marketplace, you may qualify for lower costs on your monthly premiums and lower out-of-pocket costs. Additionally, you may qualify for a 30- day special enrollment period for another group health plan for which you are eligible (such as a spouse’s plan), even if that plan generally doesn’t accept late enrollees.</a:t>
            </a:r>
          </a:p>
          <a:p>
            <a:endParaRPr lang="en-US" sz="800">
              <a:latin typeface="Cambria" panose="02040503050406030204" pitchFamily="18" charset="0"/>
            </a:endParaRPr>
          </a:p>
          <a:p>
            <a:r>
              <a:rPr lang="en-US" sz="1200" b="1">
                <a:solidFill>
                  <a:srgbClr val="0064A7"/>
                </a:solidFill>
                <a:latin typeface="Cambria" panose="02040503050406030204" pitchFamily="18" charset="0"/>
              </a:rPr>
              <a:t>HIPAA Information:</a:t>
            </a:r>
          </a:p>
          <a:p>
            <a:r>
              <a:rPr lang="en-US" sz="1000" b="1">
                <a:latin typeface="Cambria" panose="02040503050406030204" pitchFamily="18" charset="0"/>
              </a:rPr>
              <a:t>Special Enrollment Right Mandated by the Health Insurance Portability and Accountability Act of 1996</a:t>
            </a:r>
            <a:endParaRPr lang="en-US" sz="800" b="1">
              <a:latin typeface="Cambria" panose="02040503050406030204" pitchFamily="18" charset="0"/>
            </a:endParaRPr>
          </a:p>
          <a:p>
            <a:pPr algn="just"/>
            <a:r>
              <a:rPr lang="en-US" sz="1000">
                <a:latin typeface="Cambria" panose="02040503050406030204" pitchFamily="18" charset="0"/>
              </a:rPr>
              <a:t>Group health plans and health insurance insurers are required to provide special enrollment periods during which individuals who previously declined coverage for themselves and their dependents may be allowed to enroll without having to wait for the plan’s next open enrollment period. A special enrollment period can occur if a person with other health coverage loses that coverage or if a person becomes a new dependent through marriage, birth, adoption or placement for adoption. If you refuse enrollment for yourself or your dependents for medical coverage, you may later enroll within 30 days of a change in family status or loss of health coverage.</a:t>
            </a:r>
          </a:p>
          <a:p>
            <a:endParaRPr lang="en-US" sz="800">
              <a:latin typeface="Cambria" panose="02040503050406030204" pitchFamily="18" charset="0"/>
            </a:endParaRPr>
          </a:p>
          <a:p>
            <a:pPr algn="just"/>
            <a:r>
              <a:rPr lang="en-US" sz="1000">
                <a:latin typeface="Cambria" panose="02040503050406030204" pitchFamily="18" charset="0"/>
              </a:rPr>
              <a:t>Individuals may not be denied eligibility or continued eligibility to enroll for benefits under the terms of the plan based on specified health factors. In addition, an individual may not be charged more for coverage than similarly situated individuals based on these specific health factors.</a:t>
            </a:r>
          </a:p>
          <a:p>
            <a:endParaRPr lang="en-US" sz="800">
              <a:latin typeface="Cambria" panose="02040503050406030204" pitchFamily="18" charset="0"/>
            </a:endParaRPr>
          </a:p>
          <a:p>
            <a:pPr algn="just"/>
            <a:r>
              <a:rPr lang="en-US" sz="1000">
                <a:latin typeface="Cambria" panose="02040503050406030204" pitchFamily="18" charset="0"/>
              </a:rPr>
              <a:t>Effective April 1, 2009, the Children’s Health Insurance Reauthorization Act of 2009 (CHIPRA) created a new 60-day special enrollment peri od for eligible employees and dependents to immediately enroll in the plan if they become ineligible for Medicaid or any state’s Children’s Health Insurance Program (CHIP) and lose coverage or become eligible for that state’s premium assistance program. The employee must request coverage within 60 days after the termination of coverage or the determination of subsidy eligibility.</a:t>
            </a:r>
          </a:p>
          <a:p>
            <a:endParaRPr lang="en-US" sz="800">
              <a:solidFill>
                <a:srgbClr val="0064A7"/>
              </a:solidFill>
              <a:latin typeface="Cambria" panose="02040503050406030204" pitchFamily="18" charset="0"/>
            </a:endParaRPr>
          </a:p>
          <a:p>
            <a:r>
              <a:rPr lang="en-US" sz="1200" b="1">
                <a:solidFill>
                  <a:srgbClr val="0064A7"/>
                </a:solidFill>
                <a:latin typeface="Cambria" panose="02040503050406030204" pitchFamily="18" charset="0"/>
              </a:rPr>
              <a:t>Women’s Health and Cancer Rights Act of 1998 (WHCRA):</a:t>
            </a:r>
          </a:p>
          <a:p>
            <a:pPr algn="just"/>
            <a:r>
              <a:rPr lang="en-US" sz="1000">
                <a:latin typeface="Cambria" panose="02040503050406030204" pitchFamily="18" charset="0"/>
              </a:rPr>
              <a:t>WHCRA requires a group health plan to notify you, as a participant or a beneficiary, of your potential rights related to coverage in connection with a mastectomy. Your plan may provide medical and surgical benefits in connection with a mastectomy and reconstructive surgery. If it does, coverage will be provided in a manner determined in consultation with your attending physician and the patient for a) all stages of reconstruction on the breast on which the mastectomy was performed; b) surgery and reconstruction of the other breast to produce a symmetrical appearance; c) prostheses; and d) treatment of physical complications of the mastectomy, including lymphedema. The cover age, if available under your group health plan, is subject to the same deductible and coinsurance applicable to other medical and surgical benefits provided under the plan. For specific information, please refer to your summary plan description or benefits booklet, or contact Human Resources.</a:t>
            </a:r>
          </a:p>
          <a:p>
            <a:endParaRPr lang="en-US" sz="900">
              <a:latin typeface="Cambria" panose="02040503050406030204" pitchFamily="18" charset="0"/>
            </a:endParaRPr>
          </a:p>
          <a:p>
            <a:r>
              <a:rPr lang="en-US" sz="1200" b="1">
                <a:solidFill>
                  <a:srgbClr val="0064A7"/>
                </a:solidFill>
                <a:latin typeface="Cambria" panose="02040503050406030204" pitchFamily="18" charset="0"/>
              </a:rPr>
              <a:t>THIS IS ONLY A SUMMARY, NOT A CERTIFICATE OF INSURANCE</a:t>
            </a:r>
          </a:p>
          <a:p>
            <a:pPr algn="just"/>
            <a:r>
              <a:rPr lang="en-US" sz="1000">
                <a:latin typeface="Cambria" panose="02040503050406030204" pitchFamily="18" charset="0"/>
              </a:rPr>
              <a:t>The information contained in this Employee Benefits Summary is presented for illustrative purposes only and is based on information provided by the employer and in certificates of insurance supplied by the insurance carrier. The Richards Group, your company’s insurance broker, has prepared this Summary to assist employees in understanding their company’s benefits plan. While every effort has been made to describe these benefits accurately, discrepancies or errors are possible. You should also read the actual plan documents in their entirety. If there is a discrepancy between the Employee Benefits Summary and the actual plan documents, the plan documents will prevail. If you have any questions about the Employee Benefits Summary, please contact Human Resources.</a:t>
            </a:r>
          </a:p>
          <a:p>
            <a:pPr algn="just"/>
            <a:endParaRPr lang="en-US" sz="1000">
              <a:latin typeface="Cambria" panose="02040503050406030204" pitchFamily="18" charset="0"/>
            </a:endParaRPr>
          </a:p>
          <a:p>
            <a:pPr algn="just"/>
            <a:endParaRPr lang="en-US" sz="1000">
              <a:latin typeface="Cambria" panose="02040503050406030204" pitchFamily="18" charset="0"/>
            </a:endParaRPr>
          </a:p>
        </p:txBody>
      </p:sp>
      <p:sp>
        <p:nvSpPr>
          <p:cNvPr id="31" name="object 7">
            <a:extLst>
              <a:ext uri="{FF2B5EF4-FFF2-40B4-BE49-F238E27FC236}">
                <a16:creationId xmlns:a16="http://schemas.microsoft.com/office/drawing/2014/main" id="{10302B28-6410-4442-8A15-29A536AEAFD4}"/>
              </a:ext>
            </a:extLst>
          </p:cNvPr>
          <p:cNvSpPr txBox="1"/>
          <p:nvPr/>
        </p:nvSpPr>
        <p:spPr>
          <a:xfrm>
            <a:off x="1120167" y="9067178"/>
            <a:ext cx="5850117" cy="338554"/>
          </a:xfrm>
          <a:prstGeom prst="rect">
            <a:avLst/>
          </a:prstGeom>
        </p:spPr>
        <p:txBody>
          <a:bodyPr vert="horz" wrap="square" lIns="0" tIns="0" rIns="0" bIns="0" rtlCol="0">
            <a:spAutoFit/>
          </a:bodyPr>
          <a:lstStyle/>
          <a:p>
            <a:pPr marL="12700" algn="ctr">
              <a:spcBef>
                <a:spcPts val="0"/>
              </a:spcBef>
            </a:pPr>
            <a:r>
              <a:rPr lang="en-US" sz="1100" spc="65">
                <a:latin typeface="Cambria" panose="02040503050406030204" pitchFamily="18" charset="0"/>
                <a:cs typeface="Calibri"/>
              </a:rPr>
              <a:t>All </a:t>
            </a:r>
            <a:r>
              <a:rPr lang="en-US" sz="1100" spc="-25">
                <a:latin typeface="Cambria" panose="02040503050406030204" pitchFamily="18" charset="0"/>
                <a:cs typeface="Calibri"/>
              </a:rPr>
              <a:t>content </a:t>
            </a:r>
            <a:r>
              <a:rPr lang="en-US" sz="1100" spc="-10">
                <a:latin typeface="Cambria" panose="02040503050406030204" pitchFamily="18" charset="0"/>
                <a:cs typeface="Calibri"/>
              </a:rPr>
              <a:t>of </a:t>
            </a:r>
            <a:r>
              <a:rPr lang="en-US" sz="1100" spc="-20">
                <a:latin typeface="Cambria" panose="02040503050406030204" pitchFamily="18" charset="0"/>
                <a:cs typeface="Calibri"/>
              </a:rPr>
              <a:t>this </a:t>
            </a:r>
            <a:r>
              <a:rPr lang="en-US" sz="1100" spc="5">
                <a:latin typeface="Cambria" panose="02040503050406030204" pitchFamily="18" charset="0"/>
                <a:cs typeface="Calibri"/>
              </a:rPr>
              <a:t>summary and additional information </a:t>
            </a:r>
            <a:r>
              <a:rPr lang="en-US" sz="1100" spc="30">
                <a:latin typeface="Cambria" panose="02040503050406030204" pitchFamily="18" charset="0"/>
                <a:cs typeface="Calibri"/>
              </a:rPr>
              <a:t>can </a:t>
            </a:r>
            <a:r>
              <a:rPr lang="en-US" sz="1100" spc="10">
                <a:latin typeface="Cambria" panose="02040503050406030204" pitchFamily="18" charset="0"/>
                <a:cs typeface="Calibri"/>
              </a:rPr>
              <a:t>be </a:t>
            </a:r>
            <a:r>
              <a:rPr lang="en-US" sz="1100" spc="-5">
                <a:latin typeface="Cambria" panose="02040503050406030204" pitchFamily="18" charset="0"/>
                <a:cs typeface="Calibri"/>
              </a:rPr>
              <a:t>found </a:t>
            </a:r>
            <a:r>
              <a:rPr lang="en-US" sz="1100" spc="5">
                <a:latin typeface="Cambria" panose="02040503050406030204" pitchFamily="18" charset="0"/>
                <a:cs typeface="Calibri"/>
              </a:rPr>
              <a:t>on the EBC.</a:t>
            </a:r>
          </a:p>
          <a:p>
            <a:pPr marL="12700" algn="ctr">
              <a:spcBef>
                <a:spcPts val="0"/>
              </a:spcBef>
            </a:pPr>
            <a:r>
              <a:rPr lang="en-US" sz="1100" spc="5">
                <a:latin typeface="Cambria" panose="02040503050406030204" pitchFamily="18" charset="0"/>
                <a:cs typeface="Calibri"/>
              </a:rPr>
              <a:t>Paper notices are available upon request to Human Resources.</a:t>
            </a:r>
            <a:endParaRPr sz="1100">
              <a:latin typeface="Cambria" panose="02040503050406030204" pitchFamily="18" charset="0"/>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6DCE2-CE9D-B96D-E9EC-5EE06AFE904D}"/>
              </a:ext>
            </a:extLst>
          </p:cNvPr>
          <p:cNvPicPr>
            <a:picLocks noChangeAspect="1"/>
          </p:cNvPicPr>
          <p:nvPr/>
        </p:nvPicPr>
        <p:blipFill>
          <a:blip r:embed="rId2"/>
          <a:stretch>
            <a:fillRect/>
          </a:stretch>
        </p:blipFill>
        <p:spPr>
          <a:xfrm>
            <a:off x="578664" y="238539"/>
            <a:ext cx="6615071" cy="4142510"/>
          </a:xfrm>
          <a:prstGeom prst="rect">
            <a:avLst/>
          </a:prstGeom>
        </p:spPr>
      </p:pic>
      <p:pic>
        <p:nvPicPr>
          <p:cNvPr id="8" name="Picture 7" descr="A group of women posing for a picture&#10;&#10;AI-generated content may be incorrect.">
            <a:extLst>
              <a:ext uri="{FF2B5EF4-FFF2-40B4-BE49-F238E27FC236}">
                <a16:creationId xmlns:a16="http://schemas.microsoft.com/office/drawing/2014/main" id="{293AD27A-7611-8A5C-5BAB-10138A460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86" y="4742818"/>
            <a:ext cx="5797826" cy="4348894"/>
          </a:xfrm>
          <a:prstGeom prst="rect">
            <a:avLst/>
          </a:prstGeom>
        </p:spPr>
      </p:pic>
    </p:spTree>
    <p:extLst>
      <p:ext uri="{BB962C8B-B14F-4D97-AF65-F5344CB8AC3E}">
        <p14:creationId xmlns:p14="http://schemas.microsoft.com/office/powerpoint/2010/main" val="55992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21F2058-38FA-45FD-A325-AEFB55C54F78}"/>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10250" name="Rectangle 2"/>
          <p:cNvSpPr>
            <a:spLocks noGrp="1" noChangeArrowheads="1"/>
          </p:cNvSpPr>
          <p:nvPr>
            <p:ph type="title" idx="4294967295"/>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p>
            <a:r>
              <a:rPr lang="en-US" sz="3200">
                <a:solidFill>
                  <a:schemeClr val="bg1"/>
                </a:solidFill>
              </a:rPr>
              <a:t>Table of Contents &amp; Contact Information</a:t>
            </a:r>
          </a:p>
        </p:txBody>
      </p:sp>
      <p:sp>
        <p:nvSpPr>
          <p:cNvPr id="27" name="TextBox 26">
            <a:extLst>
              <a:ext uri="{FF2B5EF4-FFF2-40B4-BE49-F238E27FC236}">
                <a16:creationId xmlns:a16="http://schemas.microsoft.com/office/drawing/2014/main" id="{597D2A16-ED5D-46E7-A6F0-1C930148D13A}"/>
              </a:ext>
            </a:extLst>
          </p:cNvPr>
          <p:cNvSpPr txBox="1"/>
          <p:nvPr/>
        </p:nvSpPr>
        <p:spPr>
          <a:xfrm>
            <a:off x="891595" y="2880947"/>
            <a:ext cx="5942823" cy="461665"/>
          </a:xfrm>
          <a:prstGeom prst="rect">
            <a:avLst/>
          </a:prstGeom>
          <a:noFill/>
        </p:spPr>
        <p:txBody>
          <a:bodyPr wrap="square" rtlCol="0">
            <a:spAutoFit/>
          </a:bodyPr>
          <a:lstStyle/>
          <a:p>
            <a:r>
              <a:rPr lang="en-US" sz="1200" b="1">
                <a:latin typeface="Cambria" panose="02040503050406030204" pitchFamily="18" charset="0"/>
              </a:rPr>
              <a:t>Reminder: Always notify Human Resources if you have a change of address, phone number or would like to update your emergency contacts.</a:t>
            </a:r>
          </a:p>
        </p:txBody>
      </p:sp>
      <p:sp>
        <p:nvSpPr>
          <p:cNvPr id="39" name="object 17">
            <a:extLst>
              <a:ext uri="{FF2B5EF4-FFF2-40B4-BE49-F238E27FC236}">
                <a16:creationId xmlns:a16="http://schemas.microsoft.com/office/drawing/2014/main" id="{C2DD98FC-FCDF-4165-8E0A-ADF1E94CB0A4}"/>
              </a:ext>
            </a:extLst>
          </p:cNvPr>
          <p:cNvSpPr txBox="1"/>
          <p:nvPr/>
        </p:nvSpPr>
        <p:spPr>
          <a:xfrm>
            <a:off x="367811" y="8160760"/>
            <a:ext cx="7114801" cy="369332"/>
          </a:xfrm>
          <a:prstGeom prst="rect">
            <a:avLst/>
          </a:prstGeom>
        </p:spPr>
        <p:txBody>
          <a:bodyPr vert="horz" wrap="square" lIns="0" tIns="0" rIns="0" bIns="0" rtlCol="0">
            <a:spAutoFit/>
          </a:bodyPr>
          <a:lstStyle/>
          <a:p>
            <a:pPr marL="12700">
              <a:lnSpc>
                <a:spcPct val="100000"/>
              </a:lnSpc>
            </a:pPr>
            <a:r>
              <a:rPr sz="1200" spc="-5">
                <a:solidFill>
                  <a:srgbClr val="231F20"/>
                </a:solidFill>
                <a:latin typeface="Cambria" panose="02040503050406030204" pitchFamily="18" charset="0"/>
                <a:cs typeface="Calibri"/>
              </a:rPr>
              <a:t>Should you have any </a:t>
            </a:r>
            <a:r>
              <a:rPr sz="1200">
                <a:solidFill>
                  <a:srgbClr val="231F20"/>
                </a:solidFill>
                <a:latin typeface="Cambria" panose="02040503050406030204" pitchFamily="18" charset="0"/>
                <a:cs typeface="Calibri"/>
              </a:rPr>
              <a:t>questions </a:t>
            </a:r>
            <a:r>
              <a:rPr sz="1200" spc="-5">
                <a:solidFill>
                  <a:srgbClr val="231F20"/>
                </a:solidFill>
                <a:latin typeface="Cambria" panose="02040503050406030204" pitchFamily="18" charset="0"/>
                <a:cs typeface="Calibri"/>
              </a:rPr>
              <a:t>regarding your benefits or any other component of </a:t>
            </a:r>
            <a:r>
              <a:rPr sz="1200">
                <a:solidFill>
                  <a:srgbClr val="231F20"/>
                </a:solidFill>
                <a:latin typeface="Cambria" panose="02040503050406030204" pitchFamily="18" charset="0"/>
                <a:cs typeface="Calibri"/>
              </a:rPr>
              <a:t>your </a:t>
            </a:r>
            <a:r>
              <a:rPr sz="1200" spc="-5">
                <a:solidFill>
                  <a:srgbClr val="231F20"/>
                </a:solidFill>
                <a:latin typeface="Cambria" panose="02040503050406030204" pitchFamily="18" charset="0"/>
                <a:cs typeface="Calibri"/>
              </a:rPr>
              <a:t>employment</a:t>
            </a:r>
            <a:r>
              <a:rPr sz="1200" spc="105">
                <a:solidFill>
                  <a:srgbClr val="231F20"/>
                </a:solidFill>
                <a:latin typeface="Cambria" panose="02040503050406030204" pitchFamily="18" charset="0"/>
                <a:cs typeface="Calibri"/>
              </a:rPr>
              <a:t> </a:t>
            </a:r>
            <a:r>
              <a:rPr sz="1200" spc="-5">
                <a:solidFill>
                  <a:srgbClr val="231F20"/>
                </a:solidFill>
                <a:latin typeface="Cambria" panose="02040503050406030204" pitchFamily="18" charset="0"/>
                <a:cs typeface="Calibri"/>
              </a:rPr>
              <a:t>with</a:t>
            </a:r>
            <a:r>
              <a:rPr lang="en-US" sz="1200" spc="-5">
                <a:solidFill>
                  <a:srgbClr val="231F20"/>
                </a:solidFill>
                <a:latin typeface="Cambria" panose="02040503050406030204" pitchFamily="18" charset="0"/>
                <a:cs typeface="Calibri"/>
              </a:rPr>
              <a:t> </a:t>
            </a:r>
            <a:r>
              <a:rPr sz="1200" spc="-5">
                <a:solidFill>
                  <a:srgbClr val="231F20"/>
                </a:solidFill>
                <a:latin typeface="Cambria" panose="02040503050406030204" pitchFamily="18" charset="0"/>
                <a:cs typeface="Calibri"/>
              </a:rPr>
              <a:t>us, we invite you to contact our Human Resource</a:t>
            </a:r>
            <a:r>
              <a:rPr sz="1200" spc="35">
                <a:solidFill>
                  <a:srgbClr val="231F20"/>
                </a:solidFill>
                <a:latin typeface="Cambria" panose="02040503050406030204" pitchFamily="18" charset="0"/>
                <a:cs typeface="Calibri"/>
              </a:rPr>
              <a:t> </a:t>
            </a:r>
            <a:r>
              <a:rPr sz="1200" spc="-5">
                <a:solidFill>
                  <a:srgbClr val="231F20"/>
                </a:solidFill>
                <a:latin typeface="Cambria" panose="02040503050406030204" pitchFamily="18" charset="0"/>
                <a:cs typeface="Calibri"/>
              </a:rPr>
              <a:t>Department:</a:t>
            </a:r>
            <a:endParaRPr sz="1200">
              <a:latin typeface="Cambria" panose="02040503050406030204" pitchFamily="18" charset="0"/>
              <a:cs typeface="Calibri"/>
            </a:endParaRPr>
          </a:p>
        </p:txBody>
      </p:sp>
      <p:graphicFrame>
        <p:nvGraphicFramePr>
          <p:cNvPr id="3" name="Table 2">
            <a:extLst>
              <a:ext uri="{FF2B5EF4-FFF2-40B4-BE49-F238E27FC236}">
                <a16:creationId xmlns:a16="http://schemas.microsoft.com/office/drawing/2014/main" id="{CCEF7740-F959-2081-0B97-6C72DAC474F1}"/>
              </a:ext>
            </a:extLst>
          </p:cNvPr>
          <p:cNvGraphicFramePr>
            <a:graphicFrameLocks noGrp="1"/>
          </p:cNvGraphicFramePr>
          <p:nvPr>
            <p:extLst>
              <p:ext uri="{D42A27DB-BD31-4B8C-83A1-F6EECF244321}">
                <p14:modId xmlns:p14="http://schemas.microsoft.com/office/powerpoint/2010/main" val="3559275385"/>
              </p:ext>
            </p:extLst>
          </p:nvPr>
        </p:nvGraphicFramePr>
        <p:xfrm>
          <a:off x="325108" y="3491347"/>
          <a:ext cx="7057116" cy="3752734"/>
        </p:xfrm>
        <a:graphic>
          <a:graphicData uri="http://schemas.openxmlformats.org/drawingml/2006/table">
            <a:tbl>
              <a:tblPr firstRow="1" bandRow="1">
                <a:tableStyleId>{5C22544A-7EE6-4342-B048-85BDC9FD1C3A}</a:tableStyleId>
              </a:tblPr>
              <a:tblGrid>
                <a:gridCol w="1772735">
                  <a:extLst>
                    <a:ext uri="{9D8B030D-6E8A-4147-A177-3AD203B41FA5}">
                      <a16:colId xmlns:a16="http://schemas.microsoft.com/office/drawing/2014/main" val="2536520529"/>
                    </a:ext>
                  </a:extLst>
                </a:gridCol>
                <a:gridCol w="119181">
                  <a:extLst>
                    <a:ext uri="{9D8B030D-6E8A-4147-A177-3AD203B41FA5}">
                      <a16:colId xmlns:a16="http://schemas.microsoft.com/office/drawing/2014/main" val="873843347"/>
                    </a:ext>
                  </a:extLst>
                </a:gridCol>
                <a:gridCol w="1762316">
                  <a:extLst>
                    <a:ext uri="{9D8B030D-6E8A-4147-A177-3AD203B41FA5}">
                      <a16:colId xmlns:a16="http://schemas.microsoft.com/office/drawing/2014/main" val="3945405346"/>
                    </a:ext>
                  </a:extLst>
                </a:gridCol>
                <a:gridCol w="1050512">
                  <a:extLst>
                    <a:ext uri="{9D8B030D-6E8A-4147-A177-3AD203B41FA5}">
                      <a16:colId xmlns:a16="http://schemas.microsoft.com/office/drawing/2014/main" val="1613897511"/>
                    </a:ext>
                  </a:extLst>
                </a:gridCol>
                <a:gridCol w="2352372">
                  <a:extLst>
                    <a:ext uri="{9D8B030D-6E8A-4147-A177-3AD203B41FA5}">
                      <a16:colId xmlns:a16="http://schemas.microsoft.com/office/drawing/2014/main" val="2203922495"/>
                    </a:ext>
                  </a:extLst>
                </a:gridCol>
              </a:tblGrid>
              <a:tr h="0">
                <a:tc>
                  <a:txBody>
                    <a:bodyPr/>
                    <a:lstStyle/>
                    <a:p>
                      <a:endParaRPr lang="en-US" sz="1000" b="0">
                        <a:solidFill>
                          <a:schemeClr val="tx1"/>
                        </a:solidFill>
                        <a:latin typeface="Cambria" panose="02040503050406030204" pitchFamily="18" charset="0"/>
                      </a:endParaRPr>
                    </a:p>
                    <a:p>
                      <a:endParaRPr lang="en-US" sz="1000" b="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lnSpc>
                          <a:spcPct val="100000"/>
                        </a:lnSpc>
                        <a:spcBef>
                          <a:spcPts val="0"/>
                        </a:spcBef>
                        <a:spcAft>
                          <a:spcPts val="0"/>
                        </a:spcAft>
                      </a:pPr>
                      <a:r>
                        <a:rPr lang="en-US" sz="1000" b="1">
                          <a:solidFill>
                            <a:schemeClr val="tx1"/>
                          </a:solidFill>
                          <a:effectLst/>
                          <a:latin typeface="Cambria" panose="02040503050406030204" pitchFamily="18" charset="0"/>
                          <a:cs typeface="Calibri" panose="020F0502020204030204" pitchFamily="34" charset="0"/>
                        </a:rPr>
                        <a:t>MVP Healthcare:</a:t>
                      </a:r>
                    </a:p>
                    <a:p>
                      <a:pPr algn="l">
                        <a:lnSpc>
                          <a:spcPct val="100000"/>
                        </a:lnSpc>
                        <a:spcBef>
                          <a:spcPts val="0"/>
                        </a:spcBef>
                        <a:spcAft>
                          <a:spcPts val="0"/>
                        </a:spcAft>
                      </a:pPr>
                      <a:r>
                        <a:rPr lang="en-US" sz="1000" b="0">
                          <a:solidFill>
                            <a:schemeClr val="tx1"/>
                          </a:solidFill>
                          <a:effectLst/>
                          <a:latin typeface="Cambria" panose="02040503050406030204" pitchFamily="18" charset="0"/>
                          <a:cs typeface="Calibri" panose="020F0502020204030204" pitchFamily="34" charset="0"/>
                        </a:rPr>
                        <a:t>Medical Insurance</a:t>
                      </a:r>
                    </a:p>
                    <a:p>
                      <a:pPr algn="l">
                        <a:lnSpc>
                          <a:spcPct val="100000"/>
                        </a:lnSpc>
                        <a:spcBef>
                          <a:spcPts val="0"/>
                        </a:spcBef>
                        <a:spcAft>
                          <a:spcPts val="0"/>
                        </a:spcAft>
                      </a:pPr>
                      <a:r>
                        <a:rPr lang="en-US" sz="1000" b="0">
                          <a:solidFill>
                            <a:schemeClr val="tx1"/>
                          </a:solidFill>
                          <a:effectLst/>
                          <a:latin typeface="Cambria" panose="02040503050406030204" pitchFamily="18" charset="0"/>
                          <a:cs typeface="Calibri" panose="020F0502020204030204" pitchFamily="34" charset="0"/>
                        </a:rPr>
                        <a:t>800-852-7826</a:t>
                      </a:r>
                    </a:p>
                    <a:p>
                      <a:pPr algn="l">
                        <a:lnSpc>
                          <a:spcPct val="100000"/>
                        </a:lnSpc>
                        <a:spcBef>
                          <a:spcPts val="0"/>
                        </a:spcBef>
                        <a:spcAft>
                          <a:spcPts val="0"/>
                        </a:spcAft>
                      </a:pPr>
                      <a:r>
                        <a:rPr lang="en-US" sz="1000" b="0">
                          <a:solidFill>
                            <a:schemeClr val="tx1"/>
                          </a:solidFill>
                          <a:effectLst/>
                          <a:latin typeface="Cambria" panose="02040503050406030204" pitchFamily="18" charset="0"/>
                          <a:cs typeface="Calibri" panose="020F0502020204030204" pitchFamily="34" charset="0"/>
                          <a:hlinkClick r:id="rId3"/>
                        </a:rPr>
                        <a:t>www.mvphealthcare.com</a:t>
                      </a:r>
                      <a:endParaRPr lang="en-US" sz="1000" b="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lnSpc>
                          <a:spcPct val="100000"/>
                        </a:lnSpc>
                        <a:spcBef>
                          <a:spcPts val="0"/>
                        </a:spcBef>
                        <a:spcAft>
                          <a:spcPts val="0"/>
                        </a:spcAft>
                      </a:pPr>
                      <a:endParaRPr lang="en-US" sz="1000" b="0">
                        <a:solidFill>
                          <a:schemeClr val="tx1"/>
                        </a:solidFill>
                        <a:effectLst/>
                        <a:latin typeface="Cambria" panose="02040503050406030204" pitchFamily="18"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1000" b="0">
                        <a:solidFill>
                          <a:schemeClr val="tx1"/>
                        </a:solidFill>
                        <a:effectLst/>
                        <a:highlight>
                          <a:srgbClr val="FFFF00"/>
                        </a:highligh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tx1"/>
                          </a:solidFill>
                          <a:effectLst/>
                          <a:uLnTx/>
                          <a:uFillTx/>
                          <a:latin typeface="Cambria" pitchFamily="18" charset="0"/>
                          <a:ea typeface="+mn-ea"/>
                          <a:cs typeface="+mn-cs"/>
                        </a:rPr>
                        <a:t>VSP</a:t>
                      </a:r>
                      <a:r>
                        <a:rPr kumimoji="0" lang="en-US" sz="1000" b="0" i="0" u="none" strike="noStrike" kern="0" cap="none" spc="0" normalizeH="0" baseline="0" noProof="0">
                          <a:ln>
                            <a:noFill/>
                          </a:ln>
                          <a:solidFill>
                            <a:schemeClr val="tx1"/>
                          </a:solidFill>
                          <a:effectLst/>
                          <a:uLnTx/>
                          <a:uFillTx/>
                          <a:latin typeface="Cambria" pitchFamily="18" charset="0"/>
                          <a:ea typeface="+mn-ea"/>
                          <a:cs typeface="+mn-cs"/>
                        </a:rPr>
                        <a:t>: </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Cambria" pitchFamily="18" charset="0"/>
                          <a:ea typeface="+mn-ea"/>
                          <a:cs typeface="+mn-cs"/>
                        </a:rPr>
                        <a:t>Vision Insurance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Cambria" pitchFamily="18" charset="0"/>
                          <a:ea typeface="+mn-ea"/>
                          <a:cs typeface="+mn-cs"/>
                        </a:rPr>
                        <a:t>800-877-7195</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Cambria" pitchFamily="18" charset="0"/>
                          <a:ea typeface="+mn-ea"/>
                          <a:cs typeface="+mn-cs"/>
                          <a:hlinkClick r:id="rId4"/>
                        </a:rPr>
                        <a:t>www.vsp.com</a:t>
                      </a:r>
                      <a:endParaRPr kumimoji="0" lang="en-US" sz="1000" b="0" i="0" u="none" strike="noStrike" kern="0" cap="none" spc="0" normalizeH="0" baseline="0" noProof="0">
                        <a:ln>
                          <a:noFill/>
                        </a:ln>
                        <a:solidFill>
                          <a:schemeClr val="tx1"/>
                        </a:solidFill>
                        <a:effectLst/>
                        <a:uLnTx/>
                        <a:uFillTx/>
                        <a:latin typeface="Cambria" pitchFamily="18" charset="0"/>
                        <a:ea typeface="+mn-ea"/>
                        <a:cs typeface="+mn-cs"/>
                      </a:endParaRPr>
                    </a:p>
                    <a:p>
                      <a:pPr marL="228440" marR="0" lvl="0" indent="-228440" algn="l" defTabSz="1018460" rtl="0" eaLnBrk="1" fontAlgn="base" latinLnBrk="0" hangingPunct="1">
                        <a:lnSpc>
                          <a:spcPct val="100000"/>
                        </a:lnSpc>
                        <a:spcBef>
                          <a:spcPts val="0"/>
                        </a:spcBef>
                        <a:spcAft>
                          <a:spcPts val="0"/>
                        </a:spcAft>
                        <a:buClrTx/>
                        <a:buSzTx/>
                        <a:buFontTx/>
                        <a:buNone/>
                        <a:tabLst/>
                        <a:defRPr/>
                      </a:pPr>
                      <a:endParaRPr lang="en-US" sz="1000" b="0">
                        <a:solidFill>
                          <a:schemeClr val="tx1"/>
                        </a:solidFill>
                        <a:effectLst/>
                        <a:highlight>
                          <a:srgbClr val="FFFF00"/>
                        </a:highligh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078403"/>
                  </a:ext>
                </a:extLst>
              </a:tr>
              <a:tr h="661213">
                <a:tc>
                  <a:txBody>
                    <a:bodyPr/>
                    <a:lstStyle/>
                    <a:p>
                      <a:endParaRPr lang="en-US" sz="1000" b="0">
                        <a:solidFill>
                          <a:schemeClr val="tx1"/>
                        </a:solidFill>
                        <a:highlight>
                          <a:srgbClr val="FFFF00"/>
                        </a:highlight>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Cambria" pitchFamily="18" charset="0"/>
                        <a:ea typeface="+mn-ea"/>
                        <a:cs typeface="+mn-cs"/>
                      </a:endParaRP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Cambria" pitchFamily="18" charset="0"/>
                          <a:ea typeface="+mn-ea"/>
                          <a:cs typeface="+mn-cs"/>
                        </a:rPr>
                        <a:t>Northeast Delta Dental</a:t>
                      </a:r>
                      <a:r>
                        <a:rPr kumimoji="0" lang="en-US" sz="1000" b="0" i="0" u="none" strike="noStrike" kern="0" cap="none" spc="0" normalizeH="0" baseline="0" noProof="0">
                          <a:ln>
                            <a:noFill/>
                          </a:ln>
                          <a:solidFill>
                            <a:srgbClr val="000000"/>
                          </a:solidFill>
                          <a:effectLst/>
                          <a:uLnTx/>
                          <a:uFillTx/>
                          <a:latin typeface="Cambria" pitchFamily="18" charset="0"/>
                          <a:ea typeface="+mn-ea"/>
                          <a:cs typeface="+mn-cs"/>
                        </a:rPr>
                        <a:t>:</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mbria" pitchFamily="18" charset="0"/>
                          <a:ea typeface="+mn-ea"/>
                          <a:cs typeface="+mn-cs"/>
                        </a:rPr>
                        <a:t>Dental Insurance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mbria" pitchFamily="18" charset="0"/>
                          <a:ea typeface="+mn-ea"/>
                          <a:cs typeface="+mn-cs"/>
                        </a:rPr>
                        <a:t>800-832-5700</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hlinkClick r:id="rId5"/>
                        </a:rPr>
                        <a:t>www.nedelta.com</a:t>
                      </a: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p>
                      <a:pPr marL="228440" marR="0" lvl="0" indent="-228440" algn="l"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1000" b="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18460" rtl="0" eaLnBrk="1" fontAlgn="base" latinLnBrk="0" hangingPunct="1">
                        <a:lnSpc>
                          <a:spcPct val="100000"/>
                        </a:lnSpc>
                        <a:spcBef>
                          <a:spcPts val="0"/>
                        </a:spcBef>
                        <a:spcAft>
                          <a:spcPts val="0"/>
                        </a:spcAft>
                        <a:buClrTx/>
                        <a:buSzTx/>
                        <a:buFontTx/>
                        <a:buNone/>
                        <a:tabLst/>
                        <a:defRPr/>
                      </a:pPr>
                      <a:endParaRPr lang="en-US" sz="1000" b="1" kern="0">
                        <a:effectLst/>
                        <a:latin typeface="Cambria" pitchFamily="18" charset="0"/>
                      </a:endParaRPr>
                    </a:p>
                    <a:p>
                      <a:pPr>
                        <a:lnSpc>
                          <a:spcPct val="100000"/>
                        </a:lnSpc>
                        <a:spcBef>
                          <a:spcPts val="0"/>
                        </a:spcBef>
                        <a:spcAft>
                          <a:spcPts val="0"/>
                        </a:spcAft>
                      </a:pPr>
                      <a:r>
                        <a:rPr lang="en-US" sz="1000" b="1">
                          <a:solidFill>
                            <a:schemeClr val="tx1"/>
                          </a:solidFill>
                          <a:effectLst/>
                          <a:latin typeface="Cambria" panose="02040503050406030204" pitchFamily="18" charset="0"/>
                          <a:cs typeface="Calibri" panose="020F0502020204030204" pitchFamily="34" charset="0"/>
                        </a:rPr>
                        <a:t>Mutual of Omaha</a:t>
                      </a:r>
                    </a:p>
                    <a:p>
                      <a:r>
                        <a:rPr lang="en-US" sz="1000" b="0" kern="1200">
                          <a:solidFill>
                            <a:schemeClr val="tx1"/>
                          </a:solidFill>
                          <a:effectLst/>
                          <a:latin typeface="Cambria" panose="02040503050406030204" pitchFamily="18" charset="0"/>
                          <a:ea typeface="+mn-ea"/>
                          <a:cs typeface="Calibri" panose="020F0502020204030204" pitchFamily="34" charset="0"/>
                        </a:rPr>
                        <a:t>Life/AD&amp;D, Voluntary Life/AD&amp;D, Voluntary Short-Term Disability</a:t>
                      </a:r>
                    </a:p>
                    <a:p>
                      <a:pPr>
                        <a:lnSpc>
                          <a:spcPct val="100000"/>
                        </a:lnSpc>
                        <a:spcBef>
                          <a:spcPts val="0"/>
                        </a:spcBef>
                        <a:spcAft>
                          <a:spcPts val="0"/>
                        </a:spcAft>
                      </a:pPr>
                      <a:r>
                        <a:rPr lang="en-US" sz="1000" b="0">
                          <a:solidFill>
                            <a:schemeClr val="tx1"/>
                          </a:solidFill>
                          <a:effectLst/>
                          <a:latin typeface="Cambria" panose="02040503050406030204" pitchFamily="18" charset="0"/>
                          <a:cs typeface="Calibri" panose="020F0502020204030204" pitchFamily="34" charset="0"/>
                        </a:rPr>
                        <a:t>800-228-7104</a:t>
                      </a:r>
                    </a:p>
                    <a:p>
                      <a:pPr>
                        <a:lnSpc>
                          <a:spcPct val="100000"/>
                        </a:lnSpc>
                        <a:spcBef>
                          <a:spcPts val="0"/>
                        </a:spcBef>
                        <a:spcAft>
                          <a:spcPts val="0"/>
                        </a:spcAft>
                      </a:pPr>
                      <a:r>
                        <a:rPr lang="en-US" sz="1000" b="0">
                          <a:solidFill>
                            <a:schemeClr val="tx1"/>
                          </a:solidFill>
                          <a:effectLst/>
                          <a:latin typeface="Cambria" panose="02040503050406030204" pitchFamily="18" charset="0"/>
                          <a:cs typeface="Calibri" panose="020F0502020204030204" pitchFamily="34" charset="0"/>
                          <a:hlinkClick r:id="rId6"/>
                        </a:rPr>
                        <a:t>www.mutualofomaha.com</a:t>
                      </a:r>
                      <a:r>
                        <a:rPr lang="en-US" sz="1000" b="0">
                          <a:solidFill>
                            <a:schemeClr val="tx1"/>
                          </a:solidFill>
                          <a:effectLst/>
                          <a:latin typeface="Cambria" panose="02040503050406030204" pitchFamily="18" charset="0"/>
                          <a:cs typeface="Calibri" panose="020F0502020204030204" pitchFamily="34" charset="0"/>
                        </a:rPr>
                        <a:t> </a:t>
                      </a:r>
                    </a:p>
                    <a:p>
                      <a:pPr marL="0" marR="0" lvl="0" indent="0" algn="l"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Cambria"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8739"/>
                  </a:ext>
                </a:extLst>
              </a:tr>
              <a:tr h="582814">
                <a:tc>
                  <a:txBody>
                    <a:bodyPr/>
                    <a:lstStyle/>
                    <a:p>
                      <a:endParaRPr lang="en-US" sz="1000" b="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1000" b="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1000" b="1">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4843400"/>
                  </a:ext>
                </a:extLst>
              </a:tr>
              <a:tr h="661213">
                <a:tc gridSpan="2">
                  <a:txBody>
                    <a:bodyPr/>
                    <a:lstStyle/>
                    <a:p>
                      <a:pPr marL="228440" marR="0" lvl="0" indent="-228440" algn="ctr"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Cambria"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lvl="0" indent="-228440" defTabSz="1018460" eaLnBrk="1" hangingPunct="1">
                        <a:lnSpc>
                          <a:spcPct val="100000"/>
                        </a:lnSpc>
                        <a:spcBef>
                          <a:spcPts val="0"/>
                        </a:spcBef>
                        <a:spcAft>
                          <a:spcPts val="0"/>
                        </a:spcAft>
                        <a:defRPr/>
                      </a:pPr>
                      <a:endParaRPr kumimoji="0" lang="en-US" sz="1000" b="0" i="0" u="none" strike="noStrike" kern="0" cap="none" spc="0" normalizeH="0" baseline="0" noProof="0">
                        <a:ln>
                          <a:noFill/>
                        </a:ln>
                        <a:solidFill>
                          <a:srgbClr val="BBE0E3">
                            <a:lumMod val="50000"/>
                          </a:srgbClr>
                        </a:solidFill>
                        <a:effectLst/>
                        <a:uLnTx/>
                        <a:uFillTx/>
                        <a:latin typeface="Cambria" pitchFamily="18"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sz="1000" b="1" kern="0">
                          <a:effectLst/>
                          <a:latin typeface="Cambria" pitchFamily="18" charset="0"/>
                        </a:rPr>
                        <a:t>MEDICARE NAVIGATION SERVICES</a:t>
                      </a:r>
                      <a:endParaRPr lang="en-US" altLang="en-US" sz="1000">
                        <a:solidFill>
                          <a:srgbClr val="000000"/>
                        </a:solidFill>
                        <a:latin typeface="Minion Pro" panose="02040503050306020203" pitchFamily="18" charset="0"/>
                        <a:ea typeface="Cambria" panose="02040503050406030204" pitchFamily="18" charset="0"/>
                        <a:cs typeface="Cambria" panose="02040503050406030204" pitchFamily="18" charset="0"/>
                      </a:endParaRPr>
                    </a:p>
                    <a:p>
                      <a:pPr algn="ctr"/>
                      <a:r>
                        <a:rPr lang="en-US" altLang="en-US" sz="1000">
                          <a:solidFill>
                            <a:srgbClr val="000000"/>
                          </a:solidFill>
                          <a:latin typeface="Minion Pro" panose="02040503050306020203" pitchFamily="18" charset="0"/>
                          <a:ea typeface="Cambria" panose="02040503050406030204" pitchFamily="18" charset="0"/>
                          <a:cs typeface="Cambria" panose="02040503050406030204" pitchFamily="18" charset="0"/>
                        </a:rPr>
                        <a:t>SmartConnect</a:t>
                      </a:r>
                    </a:p>
                    <a:p>
                      <a:pPr algn="ctr"/>
                      <a:r>
                        <a:rPr lang="en-US" altLang="en-US" sz="1000">
                          <a:solidFill>
                            <a:srgbClr val="000000"/>
                          </a:solidFill>
                          <a:latin typeface="Minion Pro" panose="02040503050306020203" pitchFamily="18" charset="0"/>
                          <a:ea typeface="Cambria" panose="02040503050406030204" pitchFamily="18" charset="0"/>
                          <a:cs typeface="Cambria" panose="02040503050406030204" pitchFamily="18" charset="0"/>
                        </a:rPr>
                        <a:t>1-833-502-2747| TTY: 711</a:t>
                      </a:r>
                      <a:endParaRPr lang="en-US" altLang="en-US" sz="1000" b="1" i="0" kern="1200">
                        <a:solidFill>
                          <a:schemeClr val="dk1"/>
                        </a:solidFill>
                        <a:effectLst/>
                        <a:latin typeface="Minion Pro" panose="02040503050306020203"/>
                        <a:ea typeface="+mn-ea"/>
                        <a:cs typeface="+mn-cs"/>
                      </a:endParaRPr>
                    </a:p>
                    <a:p>
                      <a:pPr algn="ctr"/>
                      <a:r>
                        <a:rPr lang="en-US" altLang="en-US" sz="1000">
                          <a:solidFill>
                            <a:srgbClr val="000000"/>
                          </a:solidFill>
                          <a:latin typeface="Arial" panose="020B0604020202020204" pitchFamily="34" charset="0"/>
                          <a:ea typeface="Cambria" panose="02040503050406030204" pitchFamily="18" charset="0"/>
                          <a:cs typeface="Arial" panose="020B0604020202020204" pitchFamily="34" charset="0"/>
                          <a:hlinkClick r:id="rId7"/>
                        </a:rPr>
                        <a:t>https://gps.smartmatch.com/therichardsgroup</a:t>
                      </a:r>
                      <a:endParaRPr lang="en-US" altLang="en-US" sz="1000">
                        <a:solidFill>
                          <a:srgbClr val="000000"/>
                        </a:solidFill>
                        <a:latin typeface="Arial" panose="020B0604020202020204" pitchFamily="34"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lang="en-US" sz="1000" kern="0">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lang="en-US" altLang="en-US" sz="1000">
                          <a:solidFill>
                            <a:srgbClr val="000000"/>
                          </a:solidFill>
                          <a:latin typeface="Minion Pro" panose="02040503050306020203" pitchFamily="18" charset="0"/>
                          <a:ea typeface="Cambria" panose="02040503050406030204" pitchFamily="18" charset="0"/>
                          <a:cs typeface="Cambria" panose="02040503050406030204" pitchFamily="18" charset="0"/>
                        </a:rPr>
                        <a:t>We make connecting to Medicare easy by doing all the hard work for you. SmartConnect is your concierge service to explore the benefits and savings of Medicare coverage. Exclusively brought to you by The Richards Group. </a:t>
                      </a:r>
                    </a:p>
                    <a:p>
                      <a:pPr algn="ctr"/>
                      <a:endParaRPr lang="en-US" altLang="en-US" sz="1000">
                        <a:solidFill>
                          <a:srgbClr val="000000"/>
                        </a:solidFill>
                        <a:latin typeface="Minion Pro" panose="02040503050306020203" pitchFamily="18" charset="0"/>
                        <a:ea typeface="Cambria" panose="02040503050406030204" pitchFamily="18" charset="0"/>
                        <a:cs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630634"/>
                  </a:ext>
                </a:extLst>
              </a:tr>
            </a:tbl>
          </a:graphicData>
        </a:graphic>
      </p:graphicFrame>
      <p:pic>
        <p:nvPicPr>
          <p:cNvPr id="5" name="Picture 1">
            <a:extLst>
              <a:ext uri="{FF2B5EF4-FFF2-40B4-BE49-F238E27FC236}">
                <a16:creationId xmlns:a16="http://schemas.microsoft.com/office/drawing/2014/main" id="{382903CF-EB9E-6861-FFE2-853D5E075A78}"/>
              </a:ext>
            </a:extLst>
          </p:cNvPr>
          <p:cNvPicPr>
            <a:picLocks noChangeAspect="1"/>
          </p:cNvPicPr>
          <p:nvPr/>
        </p:nvPicPr>
        <p:blipFill>
          <a:blip r:embed="rId8"/>
          <a:stretch>
            <a:fillRect/>
          </a:stretch>
        </p:blipFill>
        <p:spPr bwMode="auto">
          <a:xfrm>
            <a:off x="1062514" y="3491347"/>
            <a:ext cx="916603" cy="4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a:extLst>
              <a:ext uri="{FF2B5EF4-FFF2-40B4-BE49-F238E27FC236}">
                <a16:creationId xmlns:a16="http://schemas.microsoft.com/office/drawing/2014/main" id="{BA7312DA-3B0A-6F8D-6476-22229F1B5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5505" b="15505"/>
          <a:stretch/>
        </p:blipFill>
        <p:spPr bwMode="auto">
          <a:xfrm>
            <a:off x="3863006" y="3465013"/>
            <a:ext cx="1236814" cy="4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1B6E81B-7FEB-C933-003D-21CEDA26C7F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8939" y="4664633"/>
            <a:ext cx="12969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694061CA-70B5-42EE-A6C7-64E23D23FE1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325108" y="6161769"/>
            <a:ext cx="1799571" cy="4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 | Mutual of Omaha Design Guide">
            <a:extLst>
              <a:ext uri="{FF2B5EF4-FFF2-40B4-BE49-F238E27FC236}">
                <a16:creationId xmlns:a16="http://schemas.microsoft.com/office/drawing/2014/main" id="{97554EC9-59A2-F803-137F-B709DBEB7B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6796" y="4491356"/>
            <a:ext cx="889233" cy="669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EBF5F7-0333-9F5D-C66E-87257E6EA7D0}"/>
              </a:ext>
            </a:extLst>
          </p:cNvPr>
          <p:cNvSpPr txBox="1"/>
          <p:nvPr/>
        </p:nvSpPr>
        <p:spPr>
          <a:xfrm>
            <a:off x="325108" y="1357477"/>
            <a:ext cx="3041347" cy="1374735"/>
          </a:xfrm>
          <a:prstGeom prst="rect">
            <a:avLst/>
          </a:prstGeom>
          <a:noFill/>
        </p:spPr>
        <p:txBody>
          <a:bodyPr wrap="square" rtlCol="0">
            <a:spAutoFit/>
          </a:bodyPr>
          <a:lstStyle/>
          <a:p>
            <a:pPr>
              <a:spcBef>
                <a:spcPts val="600"/>
              </a:spcBef>
            </a:pPr>
            <a:r>
              <a:rPr lang="en-US" sz="1200">
                <a:latin typeface="Cambria" panose="02040503050406030204" pitchFamily="18" charset="0"/>
              </a:rPr>
              <a:t>Contact Information		2</a:t>
            </a:r>
          </a:p>
          <a:p>
            <a:pPr>
              <a:spcBef>
                <a:spcPts val="600"/>
              </a:spcBef>
            </a:pPr>
            <a:r>
              <a:rPr lang="en-US" sz="1200">
                <a:latin typeface="Cambria" panose="02040503050406030204" pitchFamily="18" charset="0"/>
              </a:rPr>
              <a:t>Eligibility &amp; Helpful Terms		4</a:t>
            </a:r>
          </a:p>
          <a:p>
            <a:pPr>
              <a:spcBef>
                <a:spcPts val="600"/>
              </a:spcBef>
            </a:pPr>
            <a:r>
              <a:rPr lang="en-US" sz="1200">
                <a:latin typeface="Cambria" panose="02040503050406030204" pitchFamily="18" charset="0"/>
              </a:rPr>
              <a:t>Medical Coverage		5</a:t>
            </a:r>
          </a:p>
          <a:p>
            <a:pPr>
              <a:spcBef>
                <a:spcPts val="600"/>
              </a:spcBef>
            </a:pPr>
            <a:r>
              <a:rPr lang="en-US" sz="1200">
                <a:latin typeface="Cambria" panose="02040503050406030204" pitchFamily="18" charset="0"/>
              </a:rPr>
              <a:t>Flexible Spending Account 		6</a:t>
            </a:r>
          </a:p>
          <a:p>
            <a:pPr>
              <a:spcBef>
                <a:spcPts val="1000"/>
              </a:spcBef>
            </a:pPr>
            <a:endParaRPr lang="en-US" sz="1200">
              <a:latin typeface="Cambria" panose="02040503050406030204" pitchFamily="18" charset="0"/>
            </a:endParaRPr>
          </a:p>
        </p:txBody>
      </p:sp>
      <p:sp>
        <p:nvSpPr>
          <p:cNvPr id="11" name="TextBox 10">
            <a:extLst>
              <a:ext uri="{FF2B5EF4-FFF2-40B4-BE49-F238E27FC236}">
                <a16:creationId xmlns:a16="http://schemas.microsoft.com/office/drawing/2014/main" id="{272D0789-6274-F9EA-D891-21525D9321E3}"/>
              </a:ext>
            </a:extLst>
          </p:cNvPr>
          <p:cNvSpPr txBox="1"/>
          <p:nvPr/>
        </p:nvSpPr>
        <p:spPr>
          <a:xfrm>
            <a:off x="3863007" y="1373759"/>
            <a:ext cx="3322983" cy="1323439"/>
          </a:xfrm>
          <a:prstGeom prst="rect">
            <a:avLst/>
          </a:prstGeom>
          <a:noFill/>
        </p:spPr>
        <p:txBody>
          <a:bodyPr wrap="square" rtlCol="0">
            <a:spAutoFit/>
          </a:bodyPr>
          <a:lstStyle/>
          <a:p>
            <a:pPr>
              <a:spcBef>
                <a:spcPts val="600"/>
              </a:spcBef>
            </a:pPr>
            <a:r>
              <a:rPr lang="en-US" sz="1200">
                <a:latin typeface="Cambria" panose="02040503050406030204" pitchFamily="18" charset="0"/>
              </a:rPr>
              <a:t>Dental Coverage		7-8</a:t>
            </a:r>
          </a:p>
          <a:p>
            <a:pPr>
              <a:spcBef>
                <a:spcPts val="600"/>
              </a:spcBef>
            </a:pPr>
            <a:r>
              <a:rPr lang="en-US" sz="1200">
                <a:latin typeface="Cambria" panose="02040503050406030204" pitchFamily="18" charset="0"/>
              </a:rPr>
              <a:t>Vision Coverage		9</a:t>
            </a:r>
          </a:p>
          <a:p>
            <a:pPr>
              <a:spcBef>
                <a:spcPts val="600"/>
              </a:spcBef>
            </a:pPr>
            <a:r>
              <a:rPr lang="en-US" sz="1200">
                <a:latin typeface="Cambria" panose="02040503050406030204" pitchFamily="18" charset="0"/>
              </a:rPr>
              <a:t>Rates			10</a:t>
            </a:r>
          </a:p>
          <a:p>
            <a:pPr>
              <a:spcBef>
                <a:spcPts val="600"/>
              </a:spcBef>
            </a:pPr>
            <a:r>
              <a:rPr lang="en-US" sz="1200">
                <a:latin typeface="Cambria" panose="02040503050406030204" pitchFamily="18" charset="0"/>
              </a:rPr>
              <a:t>Life &amp; Disability Insurance		11</a:t>
            </a:r>
          </a:p>
          <a:p>
            <a:pPr>
              <a:spcBef>
                <a:spcPts val="600"/>
              </a:spcBef>
            </a:pPr>
            <a:r>
              <a:rPr lang="en-US" sz="1200">
                <a:latin typeface="Cambria" panose="02040503050406030204" pitchFamily="18" charset="0"/>
              </a:rPr>
              <a:t>Medicare Navigation		12</a:t>
            </a:r>
          </a:p>
        </p:txBody>
      </p:sp>
    </p:spTree>
    <p:extLst>
      <p:ext uri="{BB962C8B-B14F-4D97-AF65-F5344CB8AC3E}">
        <p14:creationId xmlns:p14="http://schemas.microsoft.com/office/powerpoint/2010/main" val="116419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75CAF1-67E7-4104-A31F-D9300EF4B56D}"/>
              </a:ext>
            </a:extLst>
          </p:cNvPr>
          <p:cNvSpPr txBox="1"/>
          <p:nvPr/>
        </p:nvSpPr>
        <p:spPr>
          <a:xfrm>
            <a:off x="347472" y="4763242"/>
            <a:ext cx="7077456" cy="4247317"/>
          </a:xfrm>
          <a:prstGeom prst="rect">
            <a:avLst/>
          </a:prstGeom>
          <a:noFill/>
        </p:spPr>
        <p:txBody>
          <a:bodyPr wrap="square" rtlCol="0">
            <a:spAutoFit/>
          </a:bodyPr>
          <a:lstStyle/>
          <a:p>
            <a:endParaRPr lang="en-US" sz="1600" b="1" i="1">
              <a:latin typeface="Cambria" panose="02040503050406030204" pitchFamily="18" charset="0"/>
              <a:cs typeface="Arial Narrow"/>
            </a:endParaRPr>
          </a:p>
          <a:p>
            <a:pPr algn="ctr"/>
            <a:r>
              <a:rPr lang="en-US" sz="1600" b="1">
                <a:latin typeface="Cambria" panose="02040503050406030204" pitchFamily="18" charset="0"/>
                <a:cs typeface="Arial Narrow"/>
              </a:rPr>
              <a:t>Our Employees Are Our Most Valuable Asset</a:t>
            </a:r>
          </a:p>
          <a:p>
            <a:pPr algn="ctr"/>
            <a:endParaRPr lang="en-US" sz="1400">
              <a:latin typeface="Cambria" panose="02040503050406030204" pitchFamily="18" charset="0"/>
              <a:cs typeface="Arial Narrow"/>
            </a:endParaRPr>
          </a:p>
          <a:p>
            <a:pPr algn="ctr"/>
            <a:r>
              <a:rPr lang="en-US" sz="1400">
                <a:latin typeface="Cambria" panose="02040503050406030204" pitchFamily="18" charset="0"/>
                <a:cs typeface="Arial Narrow"/>
              </a:rPr>
              <a:t>Your health and wellbeing are important to us, therefore we strive to ensure a competitive and comprehensive benefits package for you and your family.</a:t>
            </a:r>
          </a:p>
          <a:p>
            <a:pPr algn="ctr"/>
            <a:endParaRPr lang="en-US" sz="1400">
              <a:latin typeface="Cambria" panose="02040503050406030204" pitchFamily="18" charset="0"/>
              <a:cs typeface="Arial Narrow"/>
            </a:endParaRPr>
          </a:p>
          <a:p>
            <a:pPr algn="ctr"/>
            <a:r>
              <a:rPr lang="en-US" sz="1400">
                <a:latin typeface="Cambria" panose="02040503050406030204" pitchFamily="18" charset="0"/>
                <a:cs typeface="Arial Narrow"/>
              </a:rPr>
              <a:t>During Open Enrollment, we encourage you to review all the benefits that are offered to you to determine the best options for you and your family. It is important that you have a comprehensive understanding of your benefit plan options. You are encouraged to review this booklet carefully and, in its entirety, as it provides some important information regarding all benefits available to you. Remember, as always, your friendly and knowledgeable HR team is here to help. </a:t>
            </a:r>
          </a:p>
          <a:p>
            <a:pPr algn="ctr"/>
            <a:endParaRPr lang="en-US" sz="1400">
              <a:latin typeface="Cambria" panose="02040503050406030204" pitchFamily="18" charset="0"/>
              <a:cs typeface="Arial Narrow"/>
            </a:endParaRPr>
          </a:p>
          <a:p>
            <a:pPr algn="ctr"/>
            <a:r>
              <a:rPr lang="en-US" sz="1400">
                <a:latin typeface="Cambria" panose="02040503050406030204" pitchFamily="18" charset="0"/>
                <a:cs typeface="Arial Narrow"/>
              </a:rPr>
              <a:t>Please take this opportunity to compare coverages, ask questions, and most of all make sure you are getting the most out of your benefits. Please find the appropriate Human Resource contact on the Contact Information Page.</a:t>
            </a:r>
          </a:p>
          <a:p>
            <a:pPr algn="ctr"/>
            <a:endParaRPr lang="en-US" sz="1400">
              <a:latin typeface="Cambria" panose="02040503050406030204" pitchFamily="18" charset="0"/>
              <a:cs typeface="Arial Narrow"/>
            </a:endParaRPr>
          </a:p>
          <a:p>
            <a:pPr algn="ctr"/>
            <a:endParaRPr lang="en-US" sz="1400">
              <a:latin typeface="Cambria" panose="02040503050406030204" pitchFamily="18" charset="0"/>
              <a:cs typeface="Arial Narrow"/>
            </a:endParaRPr>
          </a:p>
          <a:p>
            <a:endParaRPr lang="en-US" sz="1400">
              <a:latin typeface="Cambria" panose="02040503050406030204" pitchFamily="18" charset="0"/>
              <a:cs typeface="Arial Narrow"/>
            </a:endParaRPr>
          </a:p>
        </p:txBody>
      </p:sp>
      <p:sp>
        <p:nvSpPr>
          <p:cNvPr id="2" name="object 8">
            <a:extLst>
              <a:ext uri="{FF2B5EF4-FFF2-40B4-BE49-F238E27FC236}">
                <a16:creationId xmlns:a16="http://schemas.microsoft.com/office/drawing/2014/main" id="{CEC68955-F739-1681-438C-8091F80BE035}"/>
              </a:ext>
            </a:extLst>
          </p:cNvPr>
          <p:cNvSpPr txBox="1"/>
          <p:nvPr/>
        </p:nvSpPr>
        <p:spPr>
          <a:xfrm>
            <a:off x="1632343" y="9121584"/>
            <a:ext cx="4831715" cy="138499"/>
          </a:xfrm>
          <a:prstGeom prst="rect">
            <a:avLst/>
          </a:prstGeom>
        </p:spPr>
        <p:txBody>
          <a:bodyPr vert="horz" wrap="square" lIns="0" tIns="0" rIns="0" bIns="0" rtlCol="0">
            <a:spAutoFit/>
          </a:bodyPr>
          <a:lstStyle/>
          <a:p>
            <a:pPr marL="12700">
              <a:lnSpc>
                <a:spcPct val="100000"/>
              </a:lnSpc>
            </a:pPr>
            <a:r>
              <a:rPr sz="900" i="1" spc="-5">
                <a:latin typeface="Calibri"/>
                <a:cs typeface="Calibri"/>
              </a:rPr>
              <a:t>This</a:t>
            </a:r>
            <a:r>
              <a:rPr sz="900" i="1" spc="60">
                <a:latin typeface="Calibri"/>
                <a:cs typeface="Calibri"/>
              </a:rPr>
              <a:t> </a:t>
            </a:r>
            <a:r>
              <a:rPr sz="900" i="1" spc="20">
                <a:latin typeface="Calibri"/>
                <a:cs typeface="Calibri"/>
              </a:rPr>
              <a:t>handbook</a:t>
            </a:r>
            <a:r>
              <a:rPr sz="900" i="1" spc="60">
                <a:latin typeface="Calibri"/>
                <a:cs typeface="Calibri"/>
              </a:rPr>
              <a:t> </a:t>
            </a:r>
            <a:r>
              <a:rPr sz="900" i="1" spc="5">
                <a:latin typeface="Calibri"/>
                <a:cs typeface="Calibri"/>
              </a:rPr>
              <a:t>is</a:t>
            </a:r>
            <a:r>
              <a:rPr sz="900" i="1" spc="60">
                <a:latin typeface="Calibri"/>
                <a:cs typeface="Calibri"/>
              </a:rPr>
              <a:t> </a:t>
            </a:r>
            <a:r>
              <a:rPr sz="900" i="1">
                <a:latin typeface="Calibri"/>
                <a:cs typeface="Calibri"/>
              </a:rPr>
              <a:t>for</a:t>
            </a:r>
            <a:r>
              <a:rPr sz="900" i="1" spc="60">
                <a:latin typeface="Calibri"/>
                <a:cs typeface="Calibri"/>
              </a:rPr>
              <a:t> </a:t>
            </a:r>
            <a:r>
              <a:rPr sz="900" i="1" spc="-10">
                <a:latin typeface="Calibri"/>
                <a:cs typeface="Calibri"/>
              </a:rPr>
              <a:t>illustrative</a:t>
            </a:r>
            <a:r>
              <a:rPr sz="900" i="1" spc="60">
                <a:latin typeface="Calibri"/>
                <a:cs typeface="Calibri"/>
              </a:rPr>
              <a:t> </a:t>
            </a:r>
            <a:r>
              <a:rPr sz="900" i="1" spc="10">
                <a:latin typeface="Calibri"/>
                <a:cs typeface="Calibri"/>
              </a:rPr>
              <a:t>purposes</a:t>
            </a:r>
            <a:r>
              <a:rPr sz="900" i="1" spc="60">
                <a:latin typeface="Calibri"/>
                <a:cs typeface="Calibri"/>
              </a:rPr>
              <a:t> </a:t>
            </a:r>
            <a:r>
              <a:rPr sz="900" i="1" spc="10">
                <a:latin typeface="Calibri"/>
                <a:cs typeface="Calibri"/>
              </a:rPr>
              <a:t>only</a:t>
            </a:r>
            <a:r>
              <a:rPr lang="en-US" sz="900" i="1" spc="10">
                <a:latin typeface="Calibri"/>
                <a:cs typeface="Calibri"/>
              </a:rPr>
              <a:t>.</a:t>
            </a:r>
            <a:r>
              <a:rPr sz="900" i="1" spc="60">
                <a:latin typeface="Calibri"/>
                <a:cs typeface="Calibri"/>
              </a:rPr>
              <a:t> </a:t>
            </a:r>
            <a:r>
              <a:rPr lang="en-US" sz="900" i="1" spc="60">
                <a:latin typeface="Calibri"/>
                <a:cs typeface="Calibri"/>
              </a:rPr>
              <a:t>P</a:t>
            </a:r>
            <a:r>
              <a:rPr sz="900" i="1" spc="10">
                <a:latin typeface="Calibri"/>
                <a:cs typeface="Calibri"/>
              </a:rPr>
              <a:t>lease</a:t>
            </a:r>
            <a:r>
              <a:rPr sz="900" i="1" spc="60">
                <a:latin typeface="Calibri"/>
                <a:cs typeface="Calibri"/>
              </a:rPr>
              <a:t> </a:t>
            </a:r>
            <a:r>
              <a:rPr sz="900" i="1">
                <a:latin typeface="Calibri"/>
                <a:cs typeface="Calibri"/>
              </a:rPr>
              <a:t>refer</a:t>
            </a:r>
            <a:r>
              <a:rPr sz="900" i="1" spc="60">
                <a:latin typeface="Calibri"/>
                <a:cs typeface="Calibri"/>
              </a:rPr>
              <a:t> </a:t>
            </a:r>
            <a:r>
              <a:rPr sz="900" i="1" spc="-35">
                <a:latin typeface="Calibri"/>
                <a:cs typeface="Calibri"/>
              </a:rPr>
              <a:t>to</a:t>
            </a:r>
            <a:r>
              <a:rPr sz="900" i="1" spc="60">
                <a:latin typeface="Calibri"/>
                <a:cs typeface="Calibri"/>
              </a:rPr>
              <a:t> </a:t>
            </a:r>
            <a:r>
              <a:rPr sz="900" i="1" spc="15">
                <a:latin typeface="Calibri"/>
                <a:cs typeface="Calibri"/>
              </a:rPr>
              <a:t>your</a:t>
            </a:r>
            <a:r>
              <a:rPr sz="900" i="1" spc="60">
                <a:latin typeface="Calibri"/>
                <a:cs typeface="Calibri"/>
              </a:rPr>
              <a:t> </a:t>
            </a:r>
            <a:r>
              <a:rPr sz="900" i="1">
                <a:latin typeface="Calibri"/>
                <a:cs typeface="Calibri"/>
              </a:rPr>
              <a:t>Certificate</a:t>
            </a:r>
            <a:r>
              <a:rPr sz="900" i="1" spc="60">
                <a:latin typeface="Calibri"/>
                <a:cs typeface="Calibri"/>
              </a:rPr>
              <a:t> </a:t>
            </a:r>
            <a:r>
              <a:rPr sz="900" i="1" spc="-5">
                <a:latin typeface="Calibri"/>
                <a:cs typeface="Calibri"/>
              </a:rPr>
              <a:t>of</a:t>
            </a:r>
            <a:r>
              <a:rPr sz="900" i="1" spc="60">
                <a:latin typeface="Calibri"/>
                <a:cs typeface="Calibri"/>
              </a:rPr>
              <a:t> </a:t>
            </a:r>
            <a:r>
              <a:rPr sz="900" i="1" spc="30">
                <a:latin typeface="Calibri"/>
                <a:cs typeface="Calibri"/>
              </a:rPr>
              <a:t>Coverage</a:t>
            </a:r>
            <a:r>
              <a:rPr sz="900" i="1" spc="60">
                <a:latin typeface="Calibri"/>
                <a:cs typeface="Calibri"/>
              </a:rPr>
              <a:t> </a:t>
            </a:r>
            <a:r>
              <a:rPr sz="900" i="1">
                <a:latin typeface="Calibri"/>
                <a:cs typeface="Calibri"/>
              </a:rPr>
              <a:t>for</a:t>
            </a:r>
            <a:r>
              <a:rPr sz="900" i="1" spc="60">
                <a:latin typeface="Calibri"/>
                <a:cs typeface="Calibri"/>
              </a:rPr>
              <a:t> </a:t>
            </a:r>
            <a:r>
              <a:rPr sz="900" i="1">
                <a:latin typeface="Calibri"/>
                <a:cs typeface="Calibri"/>
              </a:rPr>
              <a:t>details</a:t>
            </a:r>
            <a:endParaRPr sz="900">
              <a:latin typeface="Calibri"/>
              <a:cs typeface="Calibri"/>
            </a:endParaRPr>
          </a:p>
        </p:txBody>
      </p:sp>
      <p:pic>
        <p:nvPicPr>
          <p:cNvPr id="6" name="Picture 5">
            <a:extLst>
              <a:ext uri="{FF2B5EF4-FFF2-40B4-BE49-F238E27FC236}">
                <a16:creationId xmlns:a16="http://schemas.microsoft.com/office/drawing/2014/main" id="{C8B18782-2986-9E7A-9F25-3D46311E6D54}"/>
              </a:ext>
            </a:extLst>
          </p:cNvPr>
          <p:cNvPicPr>
            <a:picLocks noChangeAspect="1"/>
          </p:cNvPicPr>
          <p:nvPr/>
        </p:nvPicPr>
        <p:blipFill>
          <a:blip r:embed="rId3"/>
          <a:stretch>
            <a:fillRect/>
          </a:stretch>
        </p:blipFill>
        <p:spPr>
          <a:xfrm>
            <a:off x="5464322" y="429675"/>
            <a:ext cx="1602979" cy="573217"/>
          </a:xfrm>
          <a:prstGeom prst="rect">
            <a:avLst/>
          </a:prstGeom>
        </p:spPr>
      </p:pic>
      <p:pic>
        <p:nvPicPr>
          <p:cNvPr id="7" name="Picture 6">
            <a:extLst>
              <a:ext uri="{FF2B5EF4-FFF2-40B4-BE49-F238E27FC236}">
                <a16:creationId xmlns:a16="http://schemas.microsoft.com/office/drawing/2014/main" id="{32099737-C16E-79AC-6B0E-1B78CC966E9F}"/>
              </a:ext>
            </a:extLst>
          </p:cNvPr>
          <p:cNvPicPr>
            <a:picLocks noChangeAspect="1"/>
          </p:cNvPicPr>
          <p:nvPr/>
        </p:nvPicPr>
        <p:blipFill>
          <a:blip r:embed="rId4"/>
          <a:stretch>
            <a:fillRect/>
          </a:stretch>
        </p:blipFill>
        <p:spPr>
          <a:xfrm>
            <a:off x="3114159" y="381704"/>
            <a:ext cx="1544082" cy="573217"/>
          </a:xfrm>
          <a:prstGeom prst="rect">
            <a:avLst/>
          </a:prstGeom>
        </p:spPr>
      </p:pic>
      <p:pic>
        <p:nvPicPr>
          <p:cNvPr id="8" name="Picture 7">
            <a:extLst>
              <a:ext uri="{FF2B5EF4-FFF2-40B4-BE49-F238E27FC236}">
                <a16:creationId xmlns:a16="http://schemas.microsoft.com/office/drawing/2014/main" id="{184A2B87-7604-C874-92FA-76552017884B}"/>
              </a:ext>
            </a:extLst>
          </p:cNvPr>
          <p:cNvPicPr>
            <a:picLocks noChangeAspect="1"/>
          </p:cNvPicPr>
          <p:nvPr/>
        </p:nvPicPr>
        <p:blipFill>
          <a:blip r:embed="rId5"/>
          <a:stretch>
            <a:fillRect/>
          </a:stretch>
        </p:blipFill>
        <p:spPr>
          <a:xfrm>
            <a:off x="347472" y="393578"/>
            <a:ext cx="2378962" cy="612608"/>
          </a:xfrm>
          <a:prstGeom prst="rect">
            <a:avLst/>
          </a:prstGeom>
        </p:spPr>
      </p:pic>
      <p:pic>
        <p:nvPicPr>
          <p:cNvPr id="16" name="Picture 15" descr="A plate of food on a black surface&#10;&#10;AI-generated content may be incorrect.">
            <a:extLst>
              <a:ext uri="{FF2B5EF4-FFF2-40B4-BE49-F238E27FC236}">
                <a16:creationId xmlns:a16="http://schemas.microsoft.com/office/drawing/2014/main" id="{E929A8FD-DD92-4063-AC9A-CD1DA9269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9672" y="1085736"/>
            <a:ext cx="1913523" cy="1865677"/>
          </a:xfrm>
          <a:prstGeom prst="rect">
            <a:avLst/>
          </a:prstGeom>
        </p:spPr>
      </p:pic>
      <p:pic>
        <p:nvPicPr>
          <p:cNvPr id="3" name="Picture 2" descr="An old person holding a painting&#10;&#10;AI-generated content may be incorrect.">
            <a:extLst>
              <a:ext uri="{FF2B5EF4-FFF2-40B4-BE49-F238E27FC236}">
                <a16:creationId xmlns:a16="http://schemas.microsoft.com/office/drawing/2014/main" id="{D470B2D2-1295-A841-873D-4CDCAF008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5262" y="1080799"/>
            <a:ext cx="1891523" cy="1870614"/>
          </a:xfrm>
          <a:prstGeom prst="rect">
            <a:avLst/>
          </a:prstGeom>
        </p:spPr>
      </p:pic>
      <p:pic>
        <p:nvPicPr>
          <p:cNvPr id="24" name="Picture 23" descr="A person sitting in a chair reading a book&#10;&#10;AI-generated content may be incorrect.">
            <a:extLst>
              <a:ext uri="{FF2B5EF4-FFF2-40B4-BE49-F238E27FC236}">
                <a16:creationId xmlns:a16="http://schemas.microsoft.com/office/drawing/2014/main" id="{FE1BBDF3-CF87-2508-708F-D5B176333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672" y="3082228"/>
            <a:ext cx="1913523" cy="1876033"/>
          </a:xfrm>
          <a:prstGeom prst="rect">
            <a:avLst/>
          </a:prstGeom>
        </p:spPr>
      </p:pic>
      <p:pic>
        <p:nvPicPr>
          <p:cNvPr id="5" name="Picture 4" descr="A plate of food on a table&#10;&#10;AI-generated content may be incorrect.">
            <a:extLst>
              <a:ext uri="{FF2B5EF4-FFF2-40B4-BE49-F238E27FC236}">
                <a16:creationId xmlns:a16="http://schemas.microsoft.com/office/drawing/2014/main" id="{B265F142-9D9A-A0E9-6F25-82BFA6DE13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5262" y="3077291"/>
            <a:ext cx="1891523" cy="1891523"/>
          </a:xfrm>
          <a:prstGeom prst="rect">
            <a:avLst/>
          </a:prstGeom>
        </p:spPr>
      </p:pic>
    </p:spTree>
    <p:extLst>
      <p:ext uri="{BB962C8B-B14F-4D97-AF65-F5344CB8AC3E}">
        <p14:creationId xmlns:p14="http://schemas.microsoft.com/office/powerpoint/2010/main" val="170602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A30EA1BB-811A-4B4A-A2B7-4C313B612898}"/>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15362" name="Rectangle 5"/>
          <p:cNvSpPr>
            <a:spLocks noGrp="1" noChangeArrowheads="1"/>
          </p:cNvSpPr>
          <p:nvPr/>
        </p:nvSpPr>
        <p:spPr bwMode="auto">
          <a:xfrm>
            <a:off x="247650" y="450850"/>
            <a:ext cx="7297738"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lgn="ctr" eaLnBrk="1" hangingPunct="1"/>
            <a:endParaRPr lang="en-US" altLang="en-US" sz="4000" i="1">
              <a:solidFill>
                <a:schemeClr val="tx2"/>
              </a:solidFill>
              <a:latin typeface="Cambria" panose="02040503050406030204" pitchFamily="18" charset="0"/>
            </a:endParaRPr>
          </a:p>
        </p:txBody>
      </p:sp>
      <p:sp>
        <p:nvSpPr>
          <p:cNvPr id="5" name="Rectangle 2">
            <a:extLst>
              <a:ext uri="{FF2B5EF4-FFF2-40B4-BE49-F238E27FC236}">
                <a16:creationId xmlns:a16="http://schemas.microsoft.com/office/drawing/2014/main" id="{40620219-65B3-4D17-BE35-7DA2B819573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Eligibility &amp; Helpful Terms</a:t>
            </a:r>
          </a:p>
        </p:txBody>
      </p:sp>
      <p:sp>
        <p:nvSpPr>
          <p:cNvPr id="11" name="object 7">
            <a:extLst>
              <a:ext uri="{FF2B5EF4-FFF2-40B4-BE49-F238E27FC236}">
                <a16:creationId xmlns:a16="http://schemas.microsoft.com/office/drawing/2014/main" id="{ED1BE2C3-7017-4E23-B3AC-379FACBC4C46}"/>
              </a:ext>
            </a:extLst>
          </p:cNvPr>
          <p:cNvSpPr txBox="1"/>
          <p:nvPr/>
        </p:nvSpPr>
        <p:spPr>
          <a:xfrm>
            <a:off x="357791" y="1459298"/>
            <a:ext cx="7077456" cy="615553"/>
          </a:xfrm>
          <a:prstGeom prst="rect">
            <a:avLst/>
          </a:prstGeom>
        </p:spPr>
        <p:txBody>
          <a:bodyPr vert="horz" wrap="square" lIns="0" tIns="0" rIns="0" bIns="0" rtlCol="0">
            <a:spAutoFit/>
          </a:bodyPr>
          <a:lstStyle/>
          <a:p>
            <a:pPr marL="12700" algn="just">
              <a:lnSpc>
                <a:spcPct val="100000"/>
              </a:lnSpc>
            </a:pPr>
            <a:r>
              <a:rPr sz="1400" b="1" spc="-20">
                <a:solidFill>
                  <a:srgbClr val="55AB70"/>
                </a:solidFill>
                <a:latin typeface="Cambria" panose="02040503050406030204" pitchFamily="18" charset="0"/>
                <a:cs typeface="Arial"/>
              </a:rPr>
              <a:t>BENEFIT</a:t>
            </a:r>
            <a:r>
              <a:rPr sz="1400" b="1">
                <a:solidFill>
                  <a:srgbClr val="55AB70"/>
                </a:solidFill>
                <a:latin typeface="Cambria" panose="02040503050406030204" pitchFamily="18" charset="0"/>
                <a:cs typeface="Arial"/>
              </a:rPr>
              <a:t> </a:t>
            </a:r>
            <a:r>
              <a:rPr sz="1400" b="1" spc="15">
                <a:solidFill>
                  <a:srgbClr val="55AB70"/>
                </a:solidFill>
                <a:latin typeface="Cambria" panose="02040503050406030204" pitchFamily="18" charset="0"/>
                <a:cs typeface="Arial"/>
              </a:rPr>
              <a:t>ELIGIBILITY</a:t>
            </a:r>
            <a:endParaRPr sz="1400">
              <a:solidFill>
                <a:srgbClr val="55AB70"/>
              </a:solidFill>
              <a:latin typeface="Cambria" panose="02040503050406030204" pitchFamily="18" charset="0"/>
              <a:cs typeface="Arial"/>
            </a:endParaRPr>
          </a:p>
          <a:p>
            <a:pPr marL="12700" marR="5715" algn="just"/>
            <a:r>
              <a:rPr lang="en-US" sz="1100" kern="0">
                <a:latin typeface="Cambria" panose="02040503050406030204" pitchFamily="18" charset="0"/>
                <a:cs typeface="Calibri"/>
              </a:rPr>
              <a:t>O</a:t>
            </a:r>
            <a:r>
              <a:rPr sz="1100" kern="0">
                <a:latin typeface="Cambria" panose="02040503050406030204" pitchFamily="18" charset="0"/>
                <a:cs typeface="Calibri"/>
              </a:rPr>
              <a:t>ur benefit package is designed specifically with our employment classifications in mind. Please refer to each coverage section to determine your eligibility based upon your employment </a:t>
            </a:r>
            <a:r>
              <a:rPr lang="en-US" sz="1100" kern="0">
                <a:latin typeface="Cambria" panose="02040503050406030204" pitchFamily="18" charset="0"/>
                <a:cs typeface="Calibri"/>
              </a:rPr>
              <a:t>classification.</a:t>
            </a:r>
            <a:endParaRPr sz="1100" kern="0">
              <a:latin typeface="Cambria" panose="02040503050406030204" pitchFamily="18" charset="0"/>
              <a:cs typeface="Calibri"/>
            </a:endParaRPr>
          </a:p>
          <a:p>
            <a:pPr>
              <a:lnSpc>
                <a:spcPct val="100000"/>
              </a:lnSpc>
              <a:spcBef>
                <a:spcPts val="20"/>
              </a:spcBef>
            </a:pPr>
            <a:endParaRPr sz="400">
              <a:latin typeface="Cambria" panose="02040503050406030204" pitchFamily="18" charset="0"/>
              <a:cs typeface="Times New Roman"/>
            </a:endParaRPr>
          </a:p>
        </p:txBody>
      </p:sp>
      <p:graphicFrame>
        <p:nvGraphicFramePr>
          <p:cNvPr id="14" name="Group 92">
            <a:extLst>
              <a:ext uri="{FF2B5EF4-FFF2-40B4-BE49-F238E27FC236}">
                <a16:creationId xmlns:a16="http://schemas.microsoft.com/office/drawing/2014/main" id="{A023E70D-B87F-4304-8DB2-3E72018BE919}"/>
              </a:ext>
            </a:extLst>
          </p:cNvPr>
          <p:cNvGraphicFramePr>
            <a:graphicFrameLocks/>
          </p:cNvGraphicFramePr>
          <p:nvPr>
            <p:extLst>
              <p:ext uri="{D42A27DB-BD31-4B8C-83A1-F6EECF244321}">
                <p14:modId xmlns:p14="http://schemas.microsoft.com/office/powerpoint/2010/main" val="2104767343"/>
              </p:ext>
            </p:extLst>
          </p:nvPr>
        </p:nvGraphicFramePr>
        <p:xfrm>
          <a:off x="357790" y="2188410"/>
          <a:ext cx="7077457" cy="2087560"/>
        </p:xfrm>
        <a:graphic>
          <a:graphicData uri="http://schemas.openxmlformats.org/drawingml/2006/table">
            <a:tbl>
              <a:tblPr/>
              <a:tblGrid>
                <a:gridCol w="2752979">
                  <a:extLst>
                    <a:ext uri="{9D8B030D-6E8A-4147-A177-3AD203B41FA5}">
                      <a16:colId xmlns:a16="http://schemas.microsoft.com/office/drawing/2014/main" val="20000"/>
                    </a:ext>
                  </a:extLst>
                </a:gridCol>
                <a:gridCol w="1820716">
                  <a:extLst>
                    <a:ext uri="{9D8B030D-6E8A-4147-A177-3AD203B41FA5}">
                      <a16:colId xmlns:a16="http://schemas.microsoft.com/office/drawing/2014/main" val="20001"/>
                    </a:ext>
                  </a:extLst>
                </a:gridCol>
                <a:gridCol w="2503762">
                  <a:extLst>
                    <a:ext uri="{9D8B030D-6E8A-4147-A177-3AD203B41FA5}">
                      <a16:colId xmlns:a16="http://schemas.microsoft.com/office/drawing/2014/main" val="20002"/>
                    </a:ext>
                  </a:extLst>
                </a:gridCol>
              </a:tblGrid>
              <a:tr h="20581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Cambria" pitchFamily="18" charset="0"/>
                        </a:rPr>
                        <a:t>Benefit</a:t>
                      </a:r>
                    </a:p>
                  </a:txBody>
                  <a:tcPr marT="45700" marB="457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2673D"/>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Cambria" pitchFamily="18" charset="0"/>
                        </a:rPr>
                        <a:t>Eligibility</a:t>
                      </a: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2673D"/>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latin typeface="Cambria" pitchFamily="18" charset="0"/>
                        </a:rPr>
                        <a:t>Waiting Period</a:t>
                      </a:r>
                    </a:p>
                  </a:txBody>
                  <a:tcPr marT="45700" marB="457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2673D"/>
                    </a:solidFill>
                  </a:tcPr>
                </a:tc>
                <a:extLst>
                  <a:ext uri="{0D108BD9-81ED-4DB2-BD59-A6C34878D82A}">
                    <a16:rowId xmlns:a16="http://schemas.microsoft.com/office/drawing/2014/main" val="10000"/>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Medical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Dental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23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Vision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33393070"/>
                  </a:ext>
                </a:extLst>
              </a:tr>
              <a:tr h="18523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Flexible Spending Account</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1689924"/>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Employer Paid Life/AD&amp;D</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Voluntary Life Insurance/AD&amp;D</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5911484"/>
                  </a:ext>
                </a:extLst>
              </a:tr>
              <a:tr h="18523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rgbClr val="000000"/>
                          </a:solidFill>
                          <a:effectLst/>
                          <a:latin typeface="Cambria" pitchFamily="18" charset="0"/>
                        </a:rPr>
                        <a:t>Voluntary Short-Term Disability</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Minimum 30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a:ln>
                            <a:noFill/>
                          </a:ln>
                          <a:solidFill>
                            <a:srgbClr val="000000"/>
                          </a:solidFill>
                          <a:effectLst/>
                          <a:latin typeface="Cambria" pitchFamily="18" charset="0"/>
                        </a:rPr>
                        <a:t>1</a:t>
                      </a:r>
                      <a:r>
                        <a:rPr kumimoji="0" lang="en-US" sz="1050" b="0" i="0" u="none" strike="noStrike" cap="none" normalizeH="0" baseline="30000">
                          <a:ln>
                            <a:noFill/>
                          </a:ln>
                          <a:solidFill>
                            <a:srgbClr val="000000"/>
                          </a:solidFill>
                          <a:effectLst/>
                          <a:latin typeface="Cambria" pitchFamily="18" charset="0"/>
                        </a:rPr>
                        <a:t>st</a:t>
                      </a:r>
                      <a:r>
                        <a:rPr kumimoji="0" lang="en-US" sz="1050" b="0" i="0" u="none" strike="noStrike" cap="none" normalizeH="0" baseline="0">
                          <a:ln>
                            <a:noFill/>
                          </a:ln>
                          <a:solidFill>
                            <a:srgbClr val="000000"/>
                          </a:solidFill>
                          <a:effectLst/>
                          <a:latin typeface="Cambria" pitchFamily="18" charset="0"/>
                        </a:rPr>
                        <a:t> of the month following 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2931162"/>
                  </a:ext>
                </a:extLst>
              </a:tr>
            </a:tbl>
          </a:graphicData>
        </a:graphic>
      </p:graphicFrame>
      <p:sp>
        <p:nvSpPr>
          <p:cNvPr id="6" name="TextBox 5">
            <a:extLst>
              <a:ext uri="{FF2B5EF4-FFF2-40B4-BE49-F238E27FC236}">
                <a16:creationId xmlns:a16="http://schemas.microsoft.com/office/drawing/2014/main" id="{0CDE32EE-642D-C633-514B-A6CF259195AC}"/>
              </a:ext>
            </a:extLst>
          </p:cNvPr>
          <p:cNvSpPr txBox="1"/>
          <p:nvPr/>
        </p:nvSpPr>
        <p:spPr>
          <a:xfrm>
            <a:off x="280340" y="4908352"/>
            <a:ext cx="7232356" cy="5032147"/>
          </a:xfrm>
          <a:prstGeom prst="rect">
            <a:avLst/>
          </a:prstGeom>
          <a:noFill/>
        </p:spPr>
        <p:txBody>
          <a:bodyPr wrap="square" numCol="2">
            <a:spAutoFit/>
          </a:bodyPr>
          <a:lstStyle/>
          <a:p>
            <a:pPr marL="12700" algn="just" defTabSz="914400"/>
            <a:r>
              <a:rPr lang="en-US" sz="1400" b="1" spc="-20">
                <a:solidFill>
                  <a:srgbClr val="55AB70"/>
                </a:solidFill>
                <a:latin typeface="Cambria" panose="02040503050406030204" pitchFamily="18" charset="0"/>
                <a:cs typeface="Arial"/>
              </a:rPr>
              <a:t>Insurance Terms</a:t>
            </a: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Copay</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A defined flat dollar amount that an individual must pay when s/he receives a covered medical service.  For example, an individual may have to pay $20 for each covered primary care visit. The cost of the copay depends on the service and plan.</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  </a:t>
            </a: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Coinsurance</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A type of cost sharing where an individual pays a percentage of the cost of the medical services s/he receives. For example, health insurance may cover 80% of the charges for a covered hospitalization, leaving the individual responsible for the other 20%. The percentage covered depends on the service and the health plan. Coinsurance is typically stated as the percent of member responsibility (e.g., 20%).</a:t>
            </a: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  </a:t>
            </a: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endParaRPr lang="en-US" sz="1100" b="1">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Deductible</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The amount an individual must pay for covered care before health insurance begins to pay for services. It is common for the deductible to be waived for preventive services.</a:t>
            </a: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    </a:t>
            </a: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OOPM (Out-of-Pocket Maximum)</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The annual maximum amount an individual will have to pay out-of-pocket for covered services. Generally, this includes the deductible, Coinsurance, and copays.</a:t>
            </a:r>
          </a:p>
          <a:p>
            <a:pPr defTabSz="914400" eaLnBrk="0" fontAlgn="base" hangingPunct="0">
              <a:spcBef>
                <a:spcPct val="0"/>
              </a:spcBef>
              <a:spcAft>
                <a:spcPct val="0"/>
              </a:spcAft>
            </a:pPr>
            <a:endParaRPr lang="en-US" sz="1100">
              <a:latin typeface="Cambria" panose="02040503050406030204" pitchFamily="18" charset="0"/>
              <a:ea typeface="Cambria" panose="02040503050406030204" pitchFamily="18" charset="0"/>
              <a:cs typeface="Arial" panose="020B0604020202020204" pitchFamily="34" charset="0"/>
            </a:endParaRPr>
          </a:p>
          <a:p>
            <a:pPr defTabSz="914400" eaLnBrk="0" fontAlgn="base" hangingPunct="0">
              <a:spcBef>
                <a:spcPct val="0"/>
              </a:spcBef>
              <a:spcAft>
                <a:spcPct val="0"/>
              </a:spcAft>
            </a:pPr>
            <a:r>
              <a:rPr lang="en-US" sz="1100" b="1">
                <a:latin typeface="Cambria" panose="02040503050406030204" pitchFamily="18" charset="0"/>
                <a:ea typeface="Cambria" panose="02040503050406030204" pitchFamily="18" charset="0"/>
                <a:cs typeface="Arial" panose="020B0604020202020204" pitchFamily="34" charset="0"/>
              </a:rPr>
              <a:t>Embedded Deductible</a:t>
            </a:r>
          </a:p>
          <a:p>
            <a:pPr defTabSz="914400" eaLnBrk="0" fontAlgn="base" hangingPunct="0">
              <a:spcBef>
                <a:spcPct val="0"/>
              </a:spcBef>
              <a:spcAft>
                <a:spcPct val="0"/>
              </a:spcAft>
            </a:pPr>
            <a:r>
              <a:rPr lang="en-US" sz="1100">
                <a:latin typeface="Cambria" panose="02040503050406030204" pitchFamily="18" charset="0"/>
                <a:ea typeface="Cambria" panose="02040503050406030204" pitchFamily="18" charset="0"/>
                <a:cs typeface="Arial" panose="020B0604020202020204" pitchFamily="34" charset="0"/>
              </a:rPr>
              <a:t>A type of family deductible that allows for multiple layers of deductibles for individual family members. All individuals in a family contribute to the same family deductible, but if a person meets the plan’s individual deductible, they no longer pay toward the family deductible and cost sharing (copays and Coinsurance) will be in effect.</a:t>
            </a:r>
          </a:p>
          <a:p>
            <a:pPr defTabSz="914400" eaLnBrk="0" fontAlgn="base" hangingPunct="0">
              <a:spcBef>
                <a:spcPct val="0"/>
              </a:spcBef>
              <a:spcAft>
                <a:spcPct val="0"/>
              </a:spcAft>
            </a:pPr>
            <a:endParaRPr lang="en-US" sz="1200">
              <a:latin typeface="+mj-lt"/>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FB842A-7C34-61A0-B1DC-A09DC3F08FFC}"/>
              </a:ext>
            </a:extLst>
          </p:cNvPr>
          <p:cNvGrpSpPr/>
          <p:nvPr/>
        </p:nvGrpSpPr>
        <p:grpSpPr>
          <a:xfrm>
            <a:off x="1159270" y="6764235"/>
            <a:ext cx="2454688" cy="700339"/>
            <a:chOff x="0" y="-72866"/>
            <a:chExt cx="3272917" cy="933784"/>
          </a:xfrm>
        </p:grpSpPr>
        <p:grpSp>
          <p:nvGrpSpPr>
            <p:cNvPr id="5" name="Group 4">
              <a:extLst>
                <a:ext uri="{FF2B5EF4-FFF2-40B4-BE49-F238E27FC236}">
                  <a16:creationId xmlns:a16="http://schemas.microsoft.com/office/drawing/2014/main" id="{43B5469B-ED71-0DBD-5A6E-D5B916CAD8BE}"/>
                </a:ext>
              </a:extLst>
            </p:cNvPr>
            <p:cNvGrpSpPr/>
            <p:nvPr/>
          </p:nvGrpSpPr>
          <p:grpSpPr>
            <a:xfrm>
              <a:off x="0" y="-72866"/>
              <a:ext cx="3272917" cy="933784"/>
              <a:chOff x="0" y="-19050"/>
              <a:chExt cx="855665" cy="244127"/>
            </a:xfrm>
          </p:grpSpPr>
          <p:sp>
            <p:nvSpPr>
              <p:cNvPr id="8" name="Freeform 5">
                <a:extLst>
                  <a:ext uri="{FF2B5EF4-FFF2-40B4-BE49-F238E27FC236}">
                    <a16:creationId xmlns:a16="http://schemas.microsoft.com/office/drawing/2014/main" id="{8BAE56D6-53CF-AB92-30F4-3CFE5AD23111}"/>
                  </a:ext>
                </a:extLst>
              </p:cNvPr>
              <p:cNvSpPr/>
              <p:nvPr/>
            </p:nvSpPr>
            <p:spPr>
              <a:xfrm>
                <a:off x="0" y="0"/>
                <a:ext cx="855665" cy="225077"/>
              </a:xfrm>
              <a:custGeom>
                <a:avLst/>
                <a:gdLst/>
                <a:ahLst/>
                <a:cxnLst/>
                <a:rect l="l" t="t" r="r" b="b"/>
                <a:pathLst>
                  <a:path w="855665" h="225077">
                    <a:moveTo>
                      <a:pt x="112538" y="0"/>
                    </a:moveTo>
                    <a:lnTo>
                      <a:pt x="743126" y="0"/>
                    </a:lnTo>
                    <a:cubicBezTo>
                      <a:pt x="772973" y="0"/>
                      <a:pt x="801598" y="11857"/>
                      <a:pt x="822703" y="32962"/>
                    </a:cubicBezTo>
                    <a:cubicBezTo>
                      <a:pt x="843808" y="54067"/>
                      <a:pt x="855665" y="82691"/>
                      <a:pt x="855665" y="112538"/>
                    </a:cubicBezTo>
                    <a:lnTo>
                      <a:pt x="855665" y="112538"/>
                    </a:lnTo>
                    <a:cubicBezTo>
                      <a:pt x="855665" y="142385"/>
                      <a:pt x="843808" y="171010"/>
                      <a:pt x="822703" y="192115"/>
                    </a:cubicBezTo>
                    <a:cubicBezTo>
                      <a:pt x="801598" y="213220"/>
                      <a:pt x="772973" y="225077"/>
                      <a:pt x="743126" y="225077"/>
                    </a:cubicBezTo>
                    <a:lnTo>
                      <a:pt x="112538" y="225077"/>
                    </a:lnTo>
                    <a:cubicBezTo>
                      <a:pt x="82691" y="225077"/>
                      <a:pt x="54067" y="213220"/>
                      <a:pt x="32962" y="192115"/>
                    </a:cubicBezTo>
                    <a:cubicBezTo>
                      <a:pt x="11857" y="171010"/>
                      <a:pt x="0" y="142385"/>
                      <a:pt x="0" y="112538"/>
                    </a:cubicBezTo>
                    <a:lnTo>
                      <a:pt x="0" y="112538"/>
                    </a:lnTo>
                    <a:cubicBezTo>
                      <a:pt x="0" y="82691"/>
                      <a:pt x="11857" y="54067"/>
                      <a:pt x="32962" y="32962"/>
                    </a:cubicBezTo>
                    <a:cubicBezTo>
                      <a:pt x="54067" y="11857"/>
                      <a:pt x="82691" y="0"/>
                      <a:pt x="112538"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9" name="TextBox 6">
                <a:extLst>
                  <a:ext uri="{FF2B5EF4-FFF2-40B4-BE49-F238E27FC236}">
                    <a16:creationId xmlns:a16="http://schemas.microsoft.com/office/drawing/2014/main" id="{58B20AA1-3A26-311D-570D-DD9112829217}"/>
                  </a:ext>
                </a:extLst>
              </p:cNvPr>
              <p:cNvSpPr txBox="1"/>
              <p:nvPr/>
            </p:nvSpPr>
            <p:spPr>
              <a:xfrm>
                <a:off x="0" y="-19050"/>
                <a:ext cx="855665" cy="244127"/>
              </a:xfrm>
              <a:prstGeom prst="rect">
                <a:avLst/>
              </a:prstGeom>
            </p:spPr>
            <p:txBody>
              <a:bodyPr lIns="50800" tIns="50800" rIns="50800" bIns="50800" rtlCol="0" anchor="ctr"/>
              <a:lstStyle/>
              <a:p>
                <a:pPr algn="ctr">
                  <a:lnSpc>
                    <a:spcPts val="1975"/>
                  </a:lnSpc>
                </a:pPr>
                <a:endParaRPr/>
              </a:p>
            </p:txBody>
          </p:sp>
        </p:grpSp>
        <p:sp>
          <p:nvSpPr>
            <p:cNvPr id="6" name="Freeform 7">
              <a:extLst>
                <a:ext uri="{FF2B5EF4-FFF2-40B4-BE49-F238E27FC236}">
                  <a16:creationId xmlns:a16="http://schemas.microsoft.com/office/drawing/2014/main" id="{034D906F-509D-657C-FB8E-1D0B45A4A137}"/>
                </a:ext>
              </a:extLst>
            </p:cNvPr>
            <p:cNvSpPr/>
            <p:nvPr/>
          </p:nvSpPr>
          <p:spPr>
            <a:xfrm>
              <a:off x="293893" y="122258"/>
              <a:ext cx="524074" cy="570022"/>
            </a:xfrm>
            <a:custGeom>
              <a:avLst/>
              <a:gdLst/>
              <a:ahLst/>
              <a:cxnLst/>
              <a:rect l="l" t="t" r="r" b="b"/>
              <a:pathLst>
                <a:path w="524074" h="570022">
                  <a:moveTo>
                    <a:pt x="0" y="0"/>
                  </a:moveTo>
                  <a:lnTo>
                    <a:pt x="524075" y="0"/>
                  </a:lnTo>
                  <a:lnTo>
                    <a:pt x="524075" y="570022"/>
                  </a:lnTo>
                  <a:lnTo>
                    <a:pt x="0" y="57002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7" name="AutoShape 8">
              <a:extLst>
                <a:ext uri="{FF2B5EF4-FFF2-40B4-BE49-F238E27FC236}">
                  <a16:creationId xmlns:a16="http://schemas.microsoft.com/office/drawing/2014/main" id="{15BC1719-462F-E7DD-D6A9-4441C7F1341B}"/>
                </a:ext>
              </a:extLst>
            </p:cNvPr>
            <p:cNvSpPr/>
            <p:nvPr/>
          </p:nvSpPr>
          <p:spPr>
            <a:xfrm>
              <a:off x="986565" y="29954"/>
              <a:ext cx="0" cy="801010"/>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10" name="Group 9">
            <a:extLst>
              <a:ext uri="{FF2B5EF4-FFF2-40B4-BE49-F238E27FC236}">
                <a16:creationId xmlns:a16="http://schemas.microsoft.com/office/drawing/2014/main" id="{1BD091B2-B275-0429-4657-42B985D728C1}"/>
              </a:ext>
            </a:extLst>
          </p:cNvPr>
          <p:cNvGrpSpPr/>
          <p:nvPr/>
        </p:nvGrpSpPr>
        <p:grpSpPr>
          <a:xfrm>
            <a:off x="4318893" y="6761217"/>
            <a:ext cx="2454688" cy="700339"/>
            <a:chOff x="0" y="-72866"/>
            <a:chExt cx="3272917" cy="933784"/>
          </a:xfrm>
        </p:grpSpPr>
        <p:grpSp>
          <p:nvGrpSpPr>
            <p:cNvPr id="11" name="Group 10">
              <a:extLst>
                <a:ext uri="{FF2B5EF4-FFF2-40B4-BE49-F238E27FC236}">
                  <a16:creationId xmlns:a16="http://schemas.microsoft.com/office/drawing/2014/main" id="{DDBB0D86-26D9-3118-C9BB-A6C7EF0B5177}"/>
                </a:ext>
              </a:extLst>
            </p:cNvPr>
            <p:cNvGrpSpPr/>
            <p:nvPr/>
          </p:nvGrpSpPr>
          <p:grpSpPr>
            <a:xfrm>
              <a:off x="0" y="-72866"/>
              <a:ext cx="3272917" cy="933784"/>
              <a:chOff x="0" y="-19050"/>
              <a:chExt cx="855665" cy="244127"/>
            </a:xfrm>
          </p:grpSpPr>
          <p:sp>
            <p:nvSpPr>
              <p:cNvPr id="14" name="Freeform 11">
                <a:extLst>
                  <a:ext uri="{FF2B5EF4-FFF2-40B4-BE49-F238E27FC236}">
                    <a16:creationId xmlns:a16="http://schemas.microsoft.com/office/drawing/2014/main" id="{88B5E1B3-8483-9C64-BDDC-92D2F41FBD7F}"/>
                  </a:ext>
                </a:extLst>
              </p:cNvPr>
              <p:cNvSpPr/>
              <p:nvPr/>
            </p:nvSpPr>
            <p:spPr>
              <a:xfrm>
                <a:off x="0" y="0"/>
                <a:ext cx="855665" cy="225077"/>
              </a:xfrm>
              <a:custGeom>
                <a:avLst/>
                <a:gdLst/>
                <a:ahLst/>
                <a:cxnLst/>
                <a:rect l="l" t="t" r="r" b="b"/>
                <a:pathLst>
                  <a:path w="855665" h="225077">
                    <a:moveTo>
                      <a:pt x="112538" y="0"/>
                    </a:moveTo>
                    <a:lnTo>
                      <a:pt x="743126" y="0"/>
                    </a:lnTo>
                    <a:cubicBezTo>
                      <a:pt x="772973" y="0"/>
                      <a:pt x="801598" y="11857"/>
                      <a:pt x="822703" y="32962"/>
                    </a:cubicBezTo>
                    <a:cubicBezTo>
                      <a:pt x="843808" y="54067"/>
                      <a:pt x="855665" y="82691"/>
                      <a:pt x="855665" y="112538"/>
                    </a:cubicBezTo>
                    <a:lnTo>
                      <a:pt x="855665" y="112538"/>
                    </a:lnTo>
                    <a:cubicBezTo>
                      <a:pt x="855665" y="142385"/>
                      <a:pt x="843808" y="171010"/>
                      <a:pt x="822703" y="192115"/>
                    </a:cubicBezTo>
                    <a:cubicBezTo>
                      <a:pt x="801598" y="213220"/>
                      <a:pt x="772973" y="225077"/>
                      <a:pt x="743126" y="225077"/>
                    </a:cubicBezTo>
                    <a:lnTo>
                      <a:pt x="112538" y="225077"/>
                    </a:lnTo>
                    <a:cubicBezTo>
                      <a:pt x="82691" y="225077"/>
                      <a:pt x="54067" y="213220"/>
                      <a:pt x="32962" y="192115"/>
                    </a:cubicBezTo>
                    <a:cubicBezTo>
                      <a:pt x="11857" y="171010"/>
                      <a:pt x="0" y="142385"/>
                      <a:pt x="0" y="112538"/>
                    </a:cubicBezTo>
                    <a:lnTo>
                      <a:pt x="0" y="112538"/>
                    </a:lnTo>
                    <a:cubicBezTo>
                      <a:pt x="0" y="82691"/>
                      <a:pt x="11857" y="54067"/>
                      <a:pt x="32962" y="32962"/>
                    </a:cubicBezTo>
                    <a:cubicBezTo>
                      <a:pt x="54067" y="11857"/>
                      <a:pt x="82691" y="0"/>
                      <a:pt x="112538"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15" name="TextBox 12">
                <a:extLst>
                  <a:ext uri="{FF2B5EF4-FFF2-40B4-BE49-F238E27FC236}">
                    <a16:creationId xmlns:a16="http://schemas.microsoft.com/office/drawing/2014/main" id="{BF9CA3C1-CD07-56D7-A750-9B8183576E9B}"/>
                  </a:ext>
                </a:extLst>
              </p:cNvPr>
              <p:cNvSpPr txBox="1"/>
              <p:nvPr/>
            </p:nvSpPr>
            <p:spPr>
              <a:xfrm>
                <a:off x="0" y="-19050"/>
                <a:ext cx="855665" cy="244127"/>
              </a:xfrm>
              <a:prstGeom prst="rect">
                <a:avLst/>
              </a:prstGeom>
            </p:spPr>
            <p:txBody>
              <a:bodyPr lIns="50800" tIns="50800" rIns="50800" bIns="50800" rtlCol="0" anchor="ctr"/>
              <a:lstStyle/>
              <a:p>
                <a:pPr algn="ctr">
                  <a:lnSpc>
                    <a:spcPts val="1975"/>
                  </a:lnSpc>
                </a:pPr>
                <a:endParaRPr/>
              </a:p>
            </p:txBody>
          </p:sp>
        </p:grpSp>
        <p:sp>
          <p:nvSpPr>
            <p:cNvPr id="12" name="AutoShape 13">
              <a:extLst>
                <a:ext uri="{FF2B5EF4-FFF2-40B4-BE49-F238E27FC236}">
                  <a16:creationId xmlns:a16="http://schemas.microsoft.com/office/drawing/2014/main" id="{780C9620-7362-CB68-088C-4EB6854EB2BC}"/>
                </a:ext>
              </a:extLst>
            </p:cNvPr>
            <p:cNvSpPr/>
            <p:nvPr/>
          </p:nvSpPr>
          <p:spPr>
            <a:xfrm>
              <a:off x="986565" y="29954"/>
              <a:ext cx="0" cy="801010"/>
            </a:xfrm>
            <a:prstGeom prst="line">
              <a:avLst/>
            </a:prstGeom>
            <a:ln w="50800" cap="flat">
              <a:solidFill>
                <a:srgbClr val="000000"/>
              </a:solidFill>
              <a:prstDash val="solid"/>
              <a:headEnd type="none" w="sm" len="sm"/>
              <a:tailEnd type="none" w="sm" len="sm"/>
            </a:ln>
          </p:spPr>
          <p:txBody>
            <a:bodyPr/>
            <a:lstStyle/>
            <a:p>
              <a:endParaRPr lang="en-US"/>
            </a:p>
          </p:txBody>
        </p:sp>
        <p:sp>
          <p:nvSpPr>
            <p:cNvPr id="13" name="Freeform 14">
              <a:extLst>
                <a:ext uri="{FF2B5EF4-FFF2-40B4-BE49-F238E27FC236}">
                  <a16:creationId xmlns:a16="http://schemas.microsoft.com/office/drawing/2014/main" id="{4456AEE0-0991-A497-3D5D-C4238421A6A8}"/>
                </a:ext>
              </a:extLst>
            </p:cNvPr>
            <p:cNvSpPr/>
            <p:nvPr/>
          </p:nvSpPr>
          <p:spPr>
            <a:xfrm>
              <a:off x="315338" y="94707"/>
              <a:ext cx="447390" cy="671505"/>
            </a:xfrm>
            <a:custGeom>
              <a:avLst/>
              <a:gdLst/>
              <a:ahLst/>
              <a:cxnLst/>
              <a:rect l="l" t="t" r="r" b="b"/>
              <a:pathLst>
                <a:path w="447390" h="671505">
                  <a:moveTo>
                    <a:pt x="0" y="0"/>
                  </a:moveTo>
                  <a:lnTo>
                    <a:pt x="447390" y="0"/>
                  </a:lnTo>
                  <a:lnTo>
                    <a:pt x="447390" y="671505"/>
                  </a:lnTo>
                  <a:lnTo>
                    <a:pt x="0" y="6715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7" name="TextBox 17">
            <a:extLst>
              <a:ext uri="{FF2B5EF4-FFF2-40B4-BE49-F238E27FC236}">
                <a16:creationId xmlns:a16="http://schemas.microsoft.com/office/drawing/2014/main" id="{2D252D8C-17A8-9B12-4662-39EFECB31FCE}"/>
              </a:ext>
            </a:extLst>
          </p:cNvPr>
          <p:cNvSpPr txBox="1"/>
          <p:nvPr/>
        </p:nvSpPr>
        <p:spPr>
          <a:xfrm>
            <a:off x="456365" y="1379278"/>
            <a:ext cx="6859668" cy="562520"/>
          </a:xfrm>
          <a:prstGeom prst="rect">
            <a:avLst/>
          </a:prstGeom>
        </p:spPr>
        <p:txBody>
          <a:bodyPr lIns="0" tIns="0" rIns="0" bIns="0" rtlCol="0" anchor="t">
            <a:spAutoFit/>
          </a:bodyPr>
          <a:lstStyle/>
          <a:p>
            <a:pPr algn="ctr">
              <a:lnSpc>
                <a:spcPts val="1540"/>
              </a:lnSpc>
            </a:pPr>
            <a:r>
              <a:rPr lang="en-US" sz="1100" dirty="0">
                <a:solidFill>
                  <a:srgbClr val="000000"/>
                </a:solidFill>
                <a:latin typeface="Montserrat" panose="00000500000000000000" pitchFamily="2" charset="0"/>
                <a:ea typeface="Garet"/>
                <a:cs typeface="Garet"/>
                <a:sym typeface="Garet"/>
              </a:rPr>
              <a:t>The EBC is your online employee benefits center. The EBC is a one-stop resource which provides you with up-to-date benefit information, benefit summary plan documents, forms and contact information for each carrier.  This site is available to you 24/7 all year round.</a:t>
            </a:r>
          </a:p>
        </p:txBody>
      </p:sp>
      <p:sp>
        <p:nvSpPr>
          <p:cNvPr id="18" name="TextBox 18">
            <a:extLst>
              <a:ext uri="{FF2B5EF4-FFF2-40B4-BE49-F238E27FC236}">
                <a16:creationId xmlns:a16="http://schemas.microsoft.com/office/drawing/2014/main" id="{4C8CCC8D-DD1B-09F9-EAF5-D13782979DE5}"/>
              </a:ext>
            </a:extLst>
          </p:cNvPr>
          <p:cNvSpPr txBox="1"/>
          <p:nvPr/>
        </p:nvSpPr>
        <p:spPr>
          <a:xfrm>
            <a:off x="1899194" y="7019499"/>
            <a:ext cx="1522860" cy="198581"/>
          </a:xfrm>
          <a:prstGeom prst="rect">
            <a:avLst/>
          </a:prstGeom>
        </p:spPr>
        <p:txBody>
          <a:bodyPr lIns="0" tIns="0" rIns="0" bIns="0" rtlCol="0" anchor="t">
            <a:spAutoFit/>
          </a:bodyPr>
          <a:lstStyle/>
          <a:p>
            <a:pPr algn="ctr">
              <a:lnSpc>
                <a:spcPts val="1679"/>
              </a:lnSpc>
              <a:spcBef>
                <a:spcPct val="0"/>
              </a:spcBef>
            </a:pPr>
            <a:r>
              <a:rPr lang="en-US" sz="1200" dirty="0" err="1">
                <a:solidFill>
                  <a:srgbClr val="000000"/>
                </a:solidFill>
                <a:latin typeface="Garet"/>
                <a:ea typeface="Garet"/>
                <a:cs typeface="Garet"/>
                <a:sym typeface="Garet"/>
              </a:rPr>
              <a:t>mansfield</a:t>
            </a:r>
            <a:endParaRPr lang="en-US" sz="1200" dirty="0">
              <a:solidFill>
                <a:srgbClr val="000000"/>
              </a:solidFill>
              <a:latin typeface="Garet"/>
              <a:ea typeface="Garet"/>
              <a:cs typeface="Garet"/>
              <a:sym typeface="Garet"/>
            </a:endParaRPr>
          </a:p>
        </p:txBody>
      </p:sp>
      <p:sp>
        <p:nvSpPr>
          <p:cNvPr id="19" name="TextBox 19">
            <a:extLst>
              <a:ext uri="{FF2B5EF4-FFF2-40B4-BE49-F238E27FC236}">
                <a16:creationId xmlns:a16="http://schemas.microsoft.com/office/drawing/2014/main" id="{C8B08B1E-5C8C-991C-9A8B-633F41447817}"/>
              </a:ext>
            </a:extLst>
          </p:cNvPr>
          <p:cNvSpPr txBox="1"/>
          <p:nvPr/>
        </p:nvSpPr>
        <p:spPr>
          <a:xfrm>
            <a:off x="5058817" y="7007557"/>
            <a:ext cx="1522860" cy="207657"/>
          </a:xfrm>
          <a:prstGeom prst="rect">
            <a:avLst/>
          </a:prstGeom>
        </p:spPr>
        <p:txBody>
          <a:bodyPr lIns="0" tIns="0" rIns="0" bIns="0" rtlCol="0" anchor="t">
            <a:spAutoFit/>
          </a:bodyPr>
          <a:lstStyle/>
          <a:p>
            <a:pPr algn="ctr">
              <a:lnSpc>
                <a:spcPts val="1679"/>
              </a:lnSpc>
              <a:spcBef>
                <a:spcPct val="0"/>
              </a:spcBef>
            </a:pPr>
            <a:r>
              <a:rPr lang="en-US" sz="1200" dirty="0">
                <a:solidFill>
                  <a:srgbClr val="000000"/>
                </a:solidFill>
                <a:latin typeface="Garet"/>
                <a:ea typeface="Garet"/>
                <a:cs typeface="Garet"/>
                <a:sym typeface="Garet"/>
              </a:rPr>
              <a:t>benefits</a:t>
            </a:r>
          </a:p>
        </p:txBody>
      </p:sp>
      <p:sp>
        <p:nvSpPr>
          <p:cNvPr id="20" name="TextBox 20">
            <a:extLst>
              <a:ext uri="{FF2B5EF4-FFF2-40B4-BE49-F238E27FC236}">
                <a16:creationId xmlns:a16="http://schemas.microsoft.com/office/drawing/2014/main" id="{CA6244C1-8BB1-0BDD-AE33-AFCDDCE52113}"/>
              </a:ext>
            </a:extLst>
          </p:cNvPr>
          <p:cNvSpPr txBox="1"/>
          <p:nvPr/>
        </p:nvSpPr>
        <p:spPr>
          <a:xfrm>
            <a:off x="3124769" y="8840887"/>
            <a:ext cx="1522860" cy="207657"/>
          </a:xfrm>
          <a:prstGeom prst="rect">
            <a:avLst/>
          </a:prstGeom>
        </p:spPr>
        <p:txBody>
          <a:bodyPr lIns="0" tIns="0" rIns="0" bIns="0" rtlCol="0" anchor="t">
            <a:spAutoFit/>
          </a:bodyPr>
          <a:lstStyle/>
          <a:p>
            <a:pPr algn="ctr">
              <a:lnSpc>
                <a:spcPts val="1679"/>
              </a:lnSpc>
              <a:spcBef>
                <a:spcPct val="0"/>
              </a:spcBef>
            </a:pPr>
            <a:r>
              <a:rPr lang="en-US" sz="1200" dirty="0">
                <a:solidFill>
                  <a:srgbClr val="000000"/>
                </a:solidFill>
                <a:latin typeface="Garet"/>
                <a:ea typeface="Garet"/>
                <a:cs typeface="Garet"/>
                <a:sym typeface="Garet"/>
              </a:rPr>
              <a:t>Scan to view online</a:t>
            </a:r>
          </a:p>
        </p:txBody>
      </p:sp>
      <p:grpSp>
        <p:nvGrpSpPr>
          <p:cNvPr id="21" name="Group 20">
            <a:extLst>
              <a:ext uri="{FF2B5EF4-FFF2-40B4-BE49-F238E27FC236}">
                <a16:creationId xmlns:a16="http://schemas.microsoft.com/office/drawing/2014/main" id="{62041BB7-CB13-7F90-6D85-0D4439A6A4AF}"/>
              </a:ext>
            </a:extLst>
          </p:cNvPr>
          <p:cNvGrpSpPr/>
          <p:nvPr/>
        </p:nvGrpSpPr>
        <p:grpSpPr>
          <a:xfrm>
            <a:off x="2236481" y="2153292"/>
            <a:ext cx="3320074" cy="407234"/>
            <a:chOff x="2226163" y="1684833"/>
            <a:chExt cx="3320074" cy="407234"/>
          </a:xfrm>
          <a:solidFill>
            <a:srgbClr val="44693F"/>
          </a:solidFill>
        </p:grpSpPr>
        <p:grpSp>
          <p:nvGrpSpPr>
            <p:cNvPr id="22" name="Group 21">
              <a:extLst>
                <a:ext uri="{FF2B5EF4-FFF2-40B4-BE49-F238E27FC236}">
                  <a16:creationId xmlns:a16="http://schemas.microsoft.com/office/drawing/2014/main" id="{A68B9A50-15F4-15F7-281F-2A5805D7FB2E}"/>
                </a:ext>
              </a:extLst>
            </p:cNvPr>
            <p:cNvGrpSpPr/>
            <p:nvPr/>
          </p:nvGrpSpPr>
          <p:grpSpPr>
            <a:xfrm>
              <a:off x="2226163" y="1684833"/>
              <a:ext cx="3320074" cy="407234"/>
              <a:chOff x="0" y="0"/>
              <a:chExt cx="3108033" cy="381225"/>
            </a:xfrm>
            <a:grpFill/>
          </p:grpSpPr>
          <p:sp>
            <p:nvSpPr>
              <p:cNvPr id="24" name="Freeform 22">
                <a:extLst>
                  <a:ext uri="{FF2B5EF4-FFF2-40B4-BE49-F238E27FC236}">
                    <a16:creationId xmlns:a16="http://schemas.microsoft.com/office/drawing/2014/main" id="{150F32A1-B53B-B054-4455-FE6E5A19AFE0}"/>
                  </a:ext>
                </a:extLst>
              </p:cNvPr>
              <p:cNvSpPr/>
              <p:nvPr/>
            </p:nvSpPr>
            <p:spPr>
              <a:xfrm>
                <a:off x="0" y="0"/>
                <a:ext cx="3108033" cy="381225"/>
              </a:xfrm>
              <a:custGeom>
                <a:avLst/>
                <a:gdLst/>
                <a:ahLst/>
                <a:cxnLst/>
                <a:rect l="l" t="t" r="r" b="b"/>
                <a:pathLst>
                  <a:path w="3108033" h="381225">
                    <a:moveTo>
                      <a:pt x="0" y="0"/>
                    </a:moveTo>
                    <a:lnTo>
                      <a:pt x="3108033" y="0"/>
                    </a:lnTo>
                    <a:lnTo>
                      <a:pt x="3108033" y="381225"/>
                    </a:lnTo>
                    <a:lnTo>
                      <a:pt x="0" y="381225"/>
                    </a:lnTo>
                    <a:close/>
                  </a:path>
                </a:pathLst>
              </a:custGeom>
              <a:grpFill/>
            </p:spPr>
            <p:txBody>
              <a:bodyPr/>
              <a:lstStyle/>
              <a:p>
                <a:endParaRPr lang="en-US"/>
              </a:p>
            </p:txBody>
          </p:sp>
          <p:sp>
            <p:nvSpPr>
              <p:cNvPr id="25" name="TextBox 23">
                <a:extLst>
                  <a:ext uri="{FF2B5EF4-FFF2-40B4-BE49-F238E27FC236}">
                    <a16:creationId xmlns:a16="http://schemas.microsoft.com/office/drawing/2014/main" id="{33E44F95-0DCB-5450-0A7B-0007A5B24996}"/>
                  </a:ext>
                </a:extLst>
              </p:cNvPr>
              <p:cNvSpPr txBox="1"/>
              <p:nvPr/>
            </p:nvSpPr>
            <p:spPr>
              <a:xfrm>
                <a:off x="0" y="-28575"/>
                <a:ext cx="3108033" cy="409800"/>
              </a:xfrm>
              <a:prstGeom prst="rect">
                <a:avLst/>
              </a:prstGeom>
              <a:grpFill/>
            </p:spPr>
            <p:txBody>
              <a:bodyPr lIns="47790" tIns="47790" rIns="47790" bIns="47790" rtlCol="0" anchor="ctr"/>
              <a:lstStyle/>
              <a:p>
                <a:pPr algn="ctr">
                  <a:lnSpc>
                    <a:spcPts val="2238"/>
                  </a:lnSpc>
                </a:pPr>
                <a:endParaRPr/>
              </a:p>
            </p:txBody>
          </p:sp>
        </p:grpSp>
        <p:sp>
          <p:nvSpPr>
            <p:cNvPr id="23" name="TextBox 24">
              <a:extLst>
                <a:ext uri="{FF2B5EF4-FFF2-40B4-BE49-F238E27FC236}">
                  <a16:creationId xmlns:a16="http://schemas.microsoft.com/office/drawing/2014/main" id="{8ECCF4BE-267B-4076-FFE1-D37312E101D5}"/>
                </a:ext>
              </a:extLst>
            </p:cNvPr>
            <p:cNvSpPr txBox="1"/>
            <p:nvPr/>
          </p:nvSpPr>
          <p:spPr>
            <a:xfrm>
              <a:off x="2226163" y="1764674"/>
              <a:ext cx="3320074" cy="234360"/>
            </a:xfrm>
            <a:prstGeom prst="rect">
              <a:avLst/>
            </a:prstGeom>
            <a:grpFill/>
          </p:spPr>
          <p:txBody>
            <a:bodyPr lIns="0" tIns="0" rIns="0" bIns="0" rtlCol="0" anchor="t">
              <a:spAutoFit/>
            </a:bodyPr>
            <a:lstStyle/>
            <a:p>
              <a:pPr algn="ctr">
                <a:lnSpc>
                  <a:spcPts val="2014"/>
                </a:lnSpc>
              </a:pPr>
              <a:r>
                <a:rPr lang="en-US" sz="1438" dirty="0">
                  <a:solidFill>
                    <a:schemeClr val="bg1"/>
                  </a:solidFill>
                  <a:latin typeface="Garet"/>
                  <a:ea typeface="Garet"/>
                  <a:cs typeface="Garet"/>
                  <a:sym typeface="Garet"/>
                  <a:hlinkClick r:id="rId6">
                    <a:extLst>
                      <a:ext uri="{A12FA001-AC4F-418D-AE19-62706E023703}">
                        <ahyp:hlinkClr xmlns:ahyp="http://schemas.microsoft.com/office/drawing/2018/hyperlinkcolor" val="tx"/>
                      </a:ext>
                    </a:extLst>
                  </a:hlinkClick>
                </a:rPr>
                <a:t>mansfield.trgportal.com</a:t>
              </a:r>
              <a:r>
                <a:rPr lang="en-US" sz="1438" dirty="0">
                  <a:solidFill>
                    <a:schemeClr val="bg1"/>
                  </a:solidFill>
                  <a:latin typeface="Garet"/>
                  <a:ea typeface="Garet"/>
                  <a:cs typeface="Garet"/>
                  <a:sym typeface="Garet"/>
                </a:rPr>
                <a:t> </a:t>
              </a:r>
            </a:p>
          </p:txBody>
        </p:sp>
      </p:grpSp>
      <p:sp>
        <p:nvSpPr>
          <p:cNvPr id="28" name="Rectangle 2">
            <a:extLst>
              <a:ext uri="{FF2B5EF4-FFF2-40B4-BE49-F238E27FC236}">
                <a16:creationId xmlns:a16="http://schemas.microsoft.com/office/drawing/2014/main" id="{A878F2A8-F3A9-EA4A-2F89-AD02535C59CC}"/>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29" name="Rectangle 5">
            <a:extLst>
              <a:ext uri="{FF2B5EF4-FFF2-40B4-BE49-F238E27FC236}">
                <a16:creationId xmlns:a16="http://schemas.microsoft.com/office/drawing/2014/main" id="{2B17DAE3-9763-D110-083F-DDCA8924591E}"/>
              </a:ext>
            </a:extLst>
          </p:cNvPr>
          <p:cNvSpPr>
            <a:spLocks noGrp="1" noChangeArrowheads="1"/>
          </p:cNvSpPr>
          <p:nvPr/>
        </p:nvSpPr>
        <p:spPr bwMode="auto">
          <a:xfrm>
            <a:off x="247650" y="450850"/>
            <a:ext cx="7297738"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lgn="ctr" eaLnBrk="1" hangingPunct="1"/>
            <a:endParaRPr lang="en-US" altLang="en-US" sz="4000" i="1">
              <a:solidFill>
                <a:schemeClr val="tx2"/>
              </a:solidFill>
              <a:latin typeface="Cambria" panose="02040503050406030204" pitchFamily="18" charset="0"/>
            </a:endParaRPr>
          </a:p>
        </p:txBody>
      </p:sp>
      <p:sp>
        <p:nvSpPr>
          <p:cNvPr id="30" name="Rectangle 2">
            <a:extLst>
              <a:ext uri="{FF2B5EF4-FFF2-40B4-BE49-F238E27FC236}">
                <a16:creationId xmlns:a16="http://schemas.microsoft.com/office/drawing/2014/main" id="{C0714AE9-6A84-A138-FEF7-42F14FB50D1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Employee Benefits Center</a:t>
            </a:r>
          </a:p>
        </p:txBody>
      </p:sp>
      <p:pic>
        <p:nvPicPr>
          <p:cNvPr id="2" name="Picture 1">
            <a:extLst>
              <a:ext uri="{FF2B5EF4-FFF2-40B4-BE49-F238E27FC236}">
                <a16:creationId xmlns:a16="http://schemas.microsoft.com/office/drawing/2014/main" id="{58B48EEB-D535-DEFE-49E8-72E18F23BE29}"/>
              </a:ext>
            </a:extLst>
          </p:cNvPr>
          <p:cNvPicPr>
            <a:picLocks noChangeAspect="1"/>
          </p:cNvPicPr>
          <p:nvPr/>
        </p:nvPicPr>
        <p:blipFill>
          <a:blip r:embed="rId7"/>
          <a:stretch>
            <a:fillRect/>
          </a:stretch>
        </p:blipFill>
        <p:spPr>
          <a:xfrm>
            <a:off x="211139" y="3294165"/>
            <a:ext cx="7332660" cy="3051898"/>
          </a:xfrm>
          <a:prstGeom prst="rect">
            <a:avLst/>
          </a:prstGeom>
          <a:ln>
            <a:solidFill>
              <a:srgbClr val="87A697"/>
            </a:solidFill>
          </a:ln>
        </p:spPr>
      </p:pic>
      <p:pic>
        <p:nvPicPr>
          <p:cNvPr id="3" name="Picture 2" descr="A qr code with a white background&#10;&#10;AI-generated content may be incorrect.">
            <a:extLst>
              <a:ext uri="{FF2B5EF4-FFF2-40B4-BE49-F238E27FC236}">
                <a16:creationId xmlns:a16="http://schemas.microsoft.com/office/drawing/2014/main" id="{31765E2B-416C-B536-642C-0D116F6CA594}"/>
              </a:ext>
            </a:extLst>
          </p:cNvPr>
          <p:cNvPicPr>
            <a:picLocks noChangeAspect="1"/>
          </p:cNvPicPr>
          <p:nvPr/>
        </p:nvPicPr>
        <p:blipFill>
          <a:blip r:embed="rId8">
            <a:extLst>
              <a:ext uri="{28A0092B-C50C-407E-A947-70E740481C1C}">
                <a14:useLocalDpi xmlns:a14="http://schemas.microsoft.com/office/drawing/2010/main" val="0"/>
              </a:ext>
            </a:extLst>
          </a:blip>
          <a:srcRect t="6161" b="7909"/>
          <a:stretch>
            <a:fillRect/>
          </a:stretch>
        </p:blipFill>
        <p:spPr>
          <a:xfrm>
            <a:off x="3158493" y="7568675"/>
            <a:ext cx="1455414" cy="1250634"/>
          </a:xfrm>
          <a:prstGeom prst="rect">
            <a:avLst/>
          </a:prstGeom>
        </p:spPr>
      </p:pic>
    </p:spTree>
    <p:extLst>
      <p:ext uri="{BB962C8B-B14F-4D97-AF65-F5344CB8AC3E}">
        <p14:creationId xmlns:p14="http://schemas.microsoft.com/office/powerpoint/2010/main" val="161211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DEC9CF2-D06A-491B-823E-DAD9C3A184F8}"/>
              </a:ext>
            </a:extLst>
          </p:cNvPr>
          <p:cNvGraphicFramePr>
            <a:graphicFrameLocks noGrp="1"/>
          </p:cNvGraphicFramePr>
          <p:nvPr>
            <p:extLst>
              <p:ext uri="{D42A27DB-BD31-4B8C-83A1-F6EECF244321}">
                <p14:modId xmlns:p14="http://schemas.microsoft.com/office/powerpoint/2010/main" val="3374013761"/>
              </p:ext>
            </p:extLst>
          </p:nvPr>
        </p:nvGraphicFramePr>
        <p:xfrm>
          <a:off x="339645" y="1272833"/>
          <a:ext cx="7093108" cy="7364640"/>
        </p:xfrm>
        <a:graphic>
          <a:graphicData uri="http://schemas.openxmlformats.org/drawingml/2006/table">
            <a:tbl>
              <a:tblPr firstRow="1" bandRow="1">
                <a:tableStyleId>{073A0DAA-6AF3-43AB-8588-CEC1D06C72B9}</a:tableStyleId>
              </a:tblPr>
              <a:tblGrid>
                <a:gridCol w="2247448">
                  <a:extLst>
                    <a:ext uri="{9D8B030D-6E8A-4147-A177-3AD203B41FA5}">
                      <a16:colId xmlns:a16="http://schemas.microsoft.com/office/drawing/2014/main" val="1819205835"/>
                    </a:ext>
                  </a:extLst>
                </a:gridCol>
                <a:gridCol w="2496065">
                  <a:extLst>
                    <a:ext uri="{9D8B030D-6E8A-4147-A177-3AD203B41FA5}">
                      <a16:colId xmlns:a16="http://schemas.microsoft.com/office/drawing/2014/main" val="1114001497"/>
                    </a:ext>
                  </a:extLst>
                </a:gridCol>
                <a:gridCol w="2349595">
                  <a:extLst>
                    <a:ext uri="{9D8B030D-6E8A-4147-A177-3AD203B41FA5}">
                      <a16:colId xmlns:a16="http://schemas.microsoft.com/office/drawing/2014/main" val="4085455559"/>
                    </a:ext>
                  </a:extLst>
                </a:gridCol>
              </a:tblGrid>
              <a:tr h="272693">
                <a:tc>
                  <a:txBody>
                    <a:bodyPr/>
                    <a:lstStyle/>
                    <a:p>
                      <a:pPr algn="ctr"/>
                      <a:r>
                        <a:rPr lang="en-US" sz="1400">
                          <a:latin typeface="Cambria" panose="02040503050406030204" pitchFamily="18" charset="0"/>
                        </a:rPr>
                        <a:t>Type of Service</a:t>
                      </a:r>
                    </a:p>
                  </a:txBody>
                  <a:tcPr anchor="ctr">
                    <a:solidFill>
                      <a:srgbClr val="42673D"/>
                    </a:solidFill>
                  </a:tcPr>
                </a:tc>
                <a:tc>
                  <a:txBody>
                    <a:bodyPr/>
                    <a:lstStyle/>
                    <a:p>
                      <a:pPr algn="ctr"/>
                      <a:r>
                        <a:rPr lang="en-US" sz="1600">
                          <a:latin typeface="Cambria" panose="02040503050406030204" pitchFamily="18" charset="0"/>
                        </a:rPr>
                        <a:t>VT Gold 1</a:t>
                      </a:r>
                    </a:p>
                  </a:txBody>
                  <a:tcPr anchor="ctr">
                    <a:solidFill>
                      <a:srgbClr val="42673D"/>
                    </a:solidFill>
                  </a:tcPr>
                </a:tc>
                <a:tc>
                  <a:txBody>
                    <a:bodyPr/>
                    <a:lstStyle/>
                    <a:p>
                      <a:pPr algn="ctr"/>
                      <a:r>
                        <a:rPr lang="en-US" sz="1600">
                          <a:latin typeface="Cambria" panose="02040503050406030204" pitchFamily="18" charset="0"/>
                        </a:rPr>
                        <a:t>Reflective Silver 3</a:t>
                      </a:r>
                    </a:p>
                  </a:txBody>
                  <a:tcPr anchor="ctr">
                    <a:solidFill>
                      <a:srgbClr val="42673D"/>
                    </a:solidFill>
                  </a:tcPr>
                </a:tc>
                <a:extLst>
                  <a:ext uri="{0D108BD9-81ED-4DB2-BD59-A6C34878D82A}">
                    <a16:rowId xmlns:a16="http://schemas.microsoft.com/office/drawing/2014/main" val="431048134"/>
                  </a:ext>
                </a:extLst>
              </a:tr>
              <a:tr h="214104">
                <a:tc>
                  <a:txBody>
                    <a:bodyPr/>
                    <a:lstStyle/>
                    <a:p>
                      <a:r>
                        <a:rPr lang="en-US" sz="1250">
                          <a:latin typeface="Cambria" panose="02040503050406030204" pitchFamily="18" charset="0"/>
                        </a:rPr>
                        <a:t>Preventative Care</a:t>
                      </a:r>
                      <a:endParaRPr lang="en-US" sz="1250" b="1">
                        <a:latin typeface="Cambria" panose="02040503050406030204" pitchFamily="18" charset="0"/>
                      </a:endParaRPr>
                    </a:p>
                  </a:txBody>
                  <a:tcPr/>
                </a:tc>
                <a:tc>
                  <a:txBody>
                    <a:bodyPr/>
                    <a:lstStyle/>
                    <a:p>
                      <a:pPr algn="ctr"/>
                      <a:r>
                        <a:rPr lang="en-US" sz="1200">
                          <a:latin typeface="Cambria" panose="02040503050406030204" pitchFamily="18" charset="0"/>
                        </a:rPr>
                        <a:t>Covered in full</a:t>
                      </a:r>
                    </a:p>
                  </a:txBody>
                  <a:tcPr anchor="ctr"/>
                </a:tc>
                <a:tc>
                  <a:txBody>
                    <a:bodyPr/>
                    <a:lstStyle/>
                    <a:p>
                      <a:pPr algn="ctr"/>
                      <a:r>
                        <a:rPr lang="en-US" sz="1200">
                          <a:latin typeface="Cambria" panose="02040503050406030204" pitchFamily="18" charset="0"/>
                        </a:rPr>
                        <a:t>Covered in full</a:t>
                      </a:r>
                    </a:p>
                  </a:txBody>
                  <a:tcPr anchor="ctr"/>
                </a:tc>
                <a:extLst>
                  <a:ext uri="{0D108BD9-81ED-4DB2-BD59-A6C34878D82A}">
                    <a16:rowId xmlns:a16="http://schemas.microsoft.com/office/drawing/2014/main" val="342583520"/>
                  </a:ext>
                </a:extLst>
              </a:tr>
              <a:tr h="503434">
                <a:tc>
                  <a:txBody>
                    <a:bodyPr/>
                    <a:lstStyle/>
                    <a:p>
                      <a:r>
                        <a:rPr lang="en-US" sz="1250">
                          <a:latin typeface="Cambria" panose="02040503050406030204" pitchFamily="18" charset="0"/>
                        </a:rPr>
                        <a:t>Medical Deductible</a:t>
                      </a:r>
                    </a:p>
                    <a:p>
                      <a:r>
                        <a:rPr lang="en-US" sz="1250">
                          <a:latin typeface="Cambria" panose="02040503050406030204" pitchFamily="18" charset="0"/>
                        </a:rPr>
                        <a:t>          Single</a:t>
                      </a:r>
                    </a:p>
                    <a:p>
                      <a:pPr marL="344488" indent="0"/>
                      <a:r>
                        <a:rPr lang="en-US" sz="1250">
                          <a:latin typeface="Cambria" panose="02040503050406030204" pitchFamily="18" charset="0"/>
                        </a:rPr>
                        <a:t>Family</a:t>
                      </a:r>
                      <a:endParaRPr lang="en-US" sz="1250" b="1">
                        <a:latin typeface="Cambria" panose="02040503050406030204" pitchFamily="18" charset="0"/>
                      </a:endParaRPr>
                    </a:p>
                  </a:txBody>
                  <a:tcPr/>
                </a:tc>
                <a:tc>
                  <a:txBody>
                    <a:bodyPr/>
                    <a:lstStyle/>
                    <a:p>
                      <a:pPr algn="ctr"/>
                      <a:endParaRPr lang="en-US" sz="1200">
                        <a:latin typeface="Cambria" panose="02040503050406030204" pitchFamily="18" charset="0"/>
                      </a:endParaRPr>
                    </a:p>
                    <a:p>
                      <a:pPr algn="ctr"/>
                      <a:r>
                        <a:rPr lang="en-US" sz="1200">
                          <a:latin typeface="Cambria" panose="02040503050406030204" pitchFamily="18" charset="0"/>
                        </a:rPr>
                        <a:t>$1,500</a:t>
                      </a:r>
                    </a:p>
                    <a:p>
                      <a:pPr algn="ctr"/>
                      <a:r>
                        <a:rPr lang="en-US" sz="1200">
                          <a:latin typeface="Cambria" panose="02040503050406030204" pitchFamily="18" charset="0"/>
                        </a:rPr>
                        <a:t>$3,000</a:t>
                      </a:r>
                    </a:p>
                  </a:txBody>
                  <a:tcPr anchor="b"/>
                </a:tc>
                <a:tc>
                  <a:txBody>
                    <a:bodyPr/>
                    <a:lstStyle/>
                    <a:p>
                      <a:pPr algn="ctr"/>
                      <a:endParaRPr lang="en-US" sz="1200">
                        <a:latin typeface="Cambria" panose="02040503050406030204" pitchFamily="18" charset="0"/>
                      </a:endParaRPr>
                    </a:p>
                    <a:p>
                      <a:pPr algn="ctr"/>
                      <a:r>
                        <a:rPr lang="en-US" sz="1200">
                          <a:latin typeface="Cambria" panose="02040503050406030204" pitchFamily="18" charset="0"/>
                        </a:rPr>
                        <a:t>$3,500</a:t>
                      </a:r>
                    </a:p>
                    <a:p>
                      <a:pPr algn="ctr"/>
                      <a:r>
                        <a:rPr lang="en-US" sz="1200">
                          <a:latin typeface="Cambria" panose="02040503050406030204" pitchFamily="18" charset="0"/>
                        </a:rPr>
                        <a:t>$7,000</a:t>
                      </a:r>
                    </a:p>
                  </a:txBody>
                  <a:tcPr anchor="b"/>
                </a:tc>
                <a:extLst>
                  <a:ext uri="{0D108BD9-81ED-4DB2-BD59-A6C34878D82A}">
                    <a16:rowId xmlns:a16="http://schemas.microsoft.com/office/drawing/2014/main" val="3435482967"/>
                  </a:ext>
                </a:extLst>
              </a:tr>
              <a:tr h="503434">
                <a:tc>
                  <a:txBody>
                    <a:bodyPr/>
                    <a:lstStyle/>
                    <a:p>
                      <a:r>
                        <a:rPr lang="en-US" sz="1250">
                          <a:latin typeface="Cambria" panose="02040503050406030204" pitchFamily="18" charset="0"/>
                        </a:rPr>
                        <a:t>Prescription Deductible</a:t>
                      </a:r>
                    </a:p>
                    <a:p>
                      <a:r>
                        <a:rPr lang="en-US" sz="1250">
                          <a:latin typeface="Cambria" panose="02040503050406030204" pitchFamily="18" charset="0"/>
                        </a:rPr>
                        <a:t>          Single</a:t>
                      </a:r>
                    </a:p>
                    <a:p>
                      <a:pPr marL="344488" indent="0"/>
                      <a:r>
                        <a:rPr lang="en-US" sz="1250">
                          <a:latin typeface="Cambria" panose="02040503050406030204" pitchFamily="18" charset="0"/>
                        </a:rPr>
                        <a:t>Family</a:t>
                      </a:r>
                      <a:endParaRPr lang="en-US" sz="1250" b="1">
                        <a:latin typeface="Cambria" panose="02040503050406030204" pitchFamily="18" charset="0"/>
                      </a:endParaRPr>
                    </a:p>
                  </a:txBody>
                  <a:tcPr/>
                </a:tc>
                <a:tc>
                  <a:txBody>
                    <a:bodyPr/>
                    <a:lstStyle/>
                    <a:p>
                      <a:pPr algn="ctr"/>
                      <a:endParaRPr lang="en-US" sz="1200">
                        <a:latin typeface="Cambria" panose="02040503050406030204" pitchFamily="18" charset="0"/>
                      </a:endParaRPr>
                    </a:p>
                    <a:p>
                      <a:pPr algn="ctr"/>
                      <a:r>
                        <a:rPr lang="en-US" sz="1200">
                          <a:latin typeface="Cambria" panose="02040503050406030204" pitchFamily="18" charset="0"/>
                        </a:rPr>
                        <a:t>$250</a:t>
                      </a:r>
                    </a:p>
                    <a:p>
                      <a:pPr algn="ctr"/>
                      <a:r>
                        <a:rPr lang="en-US" sz="1200">
                          <a:latin typeface="Cambria" panose="02040503050406030204" pitchFamily="18" charset="0"/>
                        </a:rPr>
                        <a:t>$500</a:t>
                      </a:r>
                    </a:p>
                  </a:txBody>
                  <a:tcPr anchor="b"/>
                </a:tc>
                <a:tc>
                  <a:txBody>
                    <a:bodyPr/>
                    <a:lstStyle/>
                    <a:p>
                      <a:pPr algn="ctr"/>
                      <a:endParaRPr lang="en-US" sz="1200">
                        <a:latin typeface="Cambria" panose="02040503050406030204" pitchFamily="18" charset="0"/>
                      </a:endParaRPr>
                    </a:p>
                    <a:p>
                      <a:pPr algn="ctr"/>
                      <a:r>
                        <a:rPr lang="en-US" sz="1200">
                          <a:latin typeface="Cambria" panose="02040503050406030204" pitchFamily="18" charset="0"/>
                        </a:rPr>
                        <a:t>$500</a:t>
                      </a:r>
                    </a:p>
                    <a:p>
                      <a:pPr algn="ctr"/>
                      <a:r>
                        <a:rPr lang="en-US" sz="1200">
                          <a:latin typeface="Cambria" panose="02040503050406030204" pitchFamily="18" charset="0"/>
                        </a:rPr>
                        <a:t>$1,000</a:t>
                      </a:r>
                    </a:p>
                  </a:txBody>
                  <a:tcPr anchor="b"/>
                </a:tc>
                <a:extLst>
                  <a:ext uri="{0D108BD9-81ED-4DB2-BD59-A6C34878D82A}">
                    <a16:rowId xmlns:a16="http://schemas.microsoft.com/office/drawing/2014/main" val="3327901903"/>
                  </a:ext>
                </a:extLst>
              </a:tr>
              <a:tr h="223265">
                <a:tc>
                  <a:txBody>
                    <a:bodyPr/>
                    <a:lstStyle/>
                    <a:p>
                      <a:r>
                        <a:rPr lang="en-US" sz="1250">
                          <a:latin typeface="Cambria" panose="02040503050406030204" pitchFamily="18" charset="0"/>
                        </a:rPr>
                        <a:t>Coinsurance</a:t>
                      </a:r>
                      <a:endParaRPr lang="en-US" sz="1250" b="1">
                        <a:latin typeface="Cambria" panose="02040503050406030204" pitchFamily="18" charset="0"/>
                      </a:endParaRPr>
                    </a:p>
                  </a:txBody>
                  <a:tcPr/>
                </a:tc>
                <a:tc>
                  <a:txBody>
                    <a:bodyPr/>
                    <a:lstStyle/>
                    <a:p>
                      <a:pPr algn="ctr"/>
                      <a:r>
                        <a:rPr lang="en-US" sz="1200">
                          <a:latin typeface="Cambria" panose="02040503050406030204" pitchFamily="18" charset="0"/>
                        </a:rPr>
                        <a:t>30% after deductible</a:t>
                      </a:r>
                    </a:p>
                  </a:txBody>
                  <a:tcPr anchor="ctr"/>
                </a:tc>
                <a:tc>
                  <a:txBody>
                    <a:bodyPr/>
                    <a:lstStyle/>
                    <a:p>
                      <a:pPr algn="ctr"/>
                      <a:r>
                        <a:rPr lang="en-US" sz="1200">
                          <a:latin typeface="Cambria" panose="02040503050406030204" pitchFamily="18" charset="0"/>
                        </a:rPr>
                        <a:t>50% after deductible</a:t>
                      </a:r>
                    </a:p>
                  </a:txBody>
                  <a:tcPr anchor="ctr"/>
                </a:tc>
                <a:extLst>
                  <a:ext uri="{0D108BD9-81ED-4DB2-BD59-A6C34878D82A}">
                    <a16:rowId xmlns:a16="http://schemas.microsoft.com/office/drawing/2014/main" val="1641511771"/>
                  </a:ext>
                </a:extLst>
              </a:tr>
              <a:tr h="503434">
                <a:tc>
                  <a:txBody>
                    <a:bodyPr/>
                    <a:lstStyle/>
                    <a:p>
                      <a:r>
                        <a:rPr lang="en-US" sz="1250">
                          <a:latin typeface="Cambria" panose="02040503050406030204" pitchFamily="18" charset="0"/>
                        </a:rPr>
                        <a:t>Medical Out of Pocket Max</a:t>
                      </a:r>
                    </a:p>
                    <a:p>
                      <a:pPr marL="344488" indent="0"/>
                      <a:r>
                        <a:rPr lang="en-US" sz="1250">
                          <a:latin typeface="Cambria" panose="02040503050406030204" pitchFamily="18" charset="0"/>
                        </a:rPr>
                        <a:t>Single</a:t>
                      </a:r>
                    </a:p>
                    <a:p>
                      <a:pPr marL="344488" indent="0"/>
                      <a:r>
                        <a:rPr lang="en-US" sz="1250">
                          <a:latin typeface="Cambria" panose="02040503050406030204" pitchFamily="18" charset="0"/>
                        </a:rPr>
                        <a:t>Family</a:t>
                      </a:r>
                    </a:p>
                  </a:txBody>
                  <a:tcPr/>
                </a:tc>
                <a:tc>
                  <a:txBody>
                    <a:bodyPr/>
                    <a:lstStyle/>
                    <a:p>
                      <a:pPr algn="ctr"/>
                      <a:r>
                        <a:rPr lang="en-US" sz="1200">
                          <a:latin typeface="Cambria" panose="02040503050406030204" pitchFamily="18" charset="0"/>
                        </a:rPr>
                        <a:t>$5,700</a:t>
                      </a:r>
                    </a:p>
                    <a:p>
                      <a:pPr algn="ctr"/>
                      <a:r>
                        <a:rPr lang="en-US" sz="1200">
                          <a:latin typeface="Cambria" panose="02040503050406030204" pitchFamily="18" charset="0"/>
                        </a:rPr>
                        <a:t>$11,400</a:t>
                      </a:r>
                    </a:p>
                  </a:txBody>
                  <a:tcPr anchor="b"/>
                </a:tc>
                <a:tc>
                  <a:txBody>
                    <a:bodyPr/>
                    <a:lstStyle/>
                    <a:p>
                      <a:pPr algn="ctr"/>
                      <a:r>
                        <a:rPr lang="en-US" sz="1200">
                          <a:latin typeface="Cambria" panose="02040503050406030204" pitchFamily="18" charset="0"/>
                        </a:rPr>
                        <a:t>$10,150</a:t>
                      </a:r>
                    </a:p>
                    <a:p>
                      <a:pPr algn="ctr"/>
                      <a:r>
                        <a:rPr lang="en-US" sz="1200">
                          <a:latin typeface="Cambria" panose="02040503050406030204" pitchFamily="18" charset="0"/>
                        </a:rPr>
                        <a:t>$20,300</a:t>
                      </a:r>
                    </a:p>
                  </a:txBody>
                  <a:tcPr anchor="b"/>
                </a:tc>
                <a:extLst>
                  <a:ext uri="{0D108BD9-81ED-4DB2-BD59-A6C34878D82A}">
                    <a16:rowId xmlns:a16="http://schemas.microsoft.com/office/drawing/2014/main" val="1993793589"/>
                  </a:ext>
                </a:extLst>
              </a:tr>
              <a:tr h="503434">
                <a:tc>
                  <a:txBody>
                    <a:bodyPr/>
                    <a:lstStyle/>
                    <a:p>
                      <a:r>
                        <a:rPr lang="en-US" sz="1250">
                          <a:latin typeface="Cambria" panose="02040503050406030204" pitchFamily="18" charset="0"/>
                        </a:rPr>
                        <a:t>Prescription Out of Pocket Max</a:t>
                      </a:r>
                    </a:p>
                    <a:p>
                      <a:pPr marL="344488" indent="0"/>
                      <a:r>
                        <a:rPr lang="en-US" sz="1250">
                          <a:latin typeface="Cambria" panose="02040503050406030204" pitchFamily="18" charset="0"/>
                        </a:rPr>
                        <a:t>Single</a:t>
                      </a:r>
                    </a:p>
                    <a:p>
                      <a:pPr marL="344488" indent="0"/>
                      <a:r>
                        <a:rPr lang="en-US" sz="1250">
                          <a:latin typeface="Cambria" panose="02040503050406030204" pitchFamily="18" charset="0"/>
                        </a:rPr>
                        <a:t>Family</a:t>
                      </a:r>
                    </a:p>
                  </a:txBody>
                  <a:tcPr/>
                </a:tc>
                <a:tc>
                  <a:txBody>
                    <a:bodyPr/>
                    <a:lstStyle/>
                    <a:p>
                      <a:pPr algn="ctr"/>
                      <a:r>
                        <a:rPr lang="en-US" sz="1200">
                          <a:latin typeface="Cambria" panose="02040503050406030204" pitchFamily="18" charset="0"/>
                        </a:rPr>
                        <a:t>$1,650</a:t>
                      </a:r>
                    </a:p>
                    <a:p>
                      <a:pPr algn="ctr"/>
                      <a:r>
                        <a:rPr lang="en-US" sz="1200">
                          <a:latin typeface="Cambria" panose="02040503050406030204" pitchFamily="18" charset="0"/>
                        </a:rPr>
                        <a:t>$3,300</a:t>
                      </a:r>
                    </a:p>
                  </a:txBody>
                  <a:tcPr anchor="b"/>
                </a:tc>
                <a:tc>
                  <a:txBody>
                    <a:bodyPr/>
                    <a:lstStyle/>
                    <a:p>
                      <a:pPr algn="ctr"/>
                      <a:r>
                        <a:rPr lang="en-US" sz="1200">
                          <a:latin typeface="Cambria" panose="02040503050406030204" pitchFamily="18" charset="0"/>
                        </a:rPr>
                        <a:t>$1,650</a:t>
                      </a:r>
                    </a:p>
                    <a:p>
                      <a:pPr algn="ctr"/>
                      <a:r>
                        <a:rPr lang="en-US" sz="1200">
                          <a:latin typeface="Cambria" panose="02040503050406030204" pitchFamily="18" charset="0"/>
                        </a:rPr>
                        <a:t>$3,300</a:t>
                      </a:r>
                    </a:p>
                  </a:txBody>
                  <a:tcPr anchor="b"/>
                </a:tc>
                <a:extLst>
                  <a:ext uri="{0D108BD9-81ED-4DB2-BD59-A6C34878D82A}">
                    <a16:rowId xmlns:a16="http://schemas.microsoft.com/office/drawing/2014/main" val="1051503588"/>
                  </a:ext>
                </a:extLst>
              </a:tr>
              <a:tr h="358769">
                <a:tc>
                  <a:txBody>
                    <a:bodyPr/>
                    <a:lstStyle/>
                    <a:p>
                      <a:r>
                        <a:rPr lang="en-US" sz="1250">
                          <a:latin typeface="Cambria" panose="02040503050406030204" pitchFamily="18" charset="0"/>
                        </a:rPr>
                        <a:t>Office Visit-</a:t>
                      </a:r>
                    </a:p>
                    <a:p>
                      <a:r>
                        <a:rPr lang="en-US" sz="1250">
                          <a:latin typeface="Cambria" panose="02040503050406030204" pitchFamily="18" charset="0"/>
                        </a:rPr>
                        <a:t>Primary Care/Specialist</a:t>
                      </a:r>
                      <a:endParaRPr lang="en-US" sz="1250" b="1">
                        <a:latin typeface="Cambria" panose="02040503050406030204" pitchFamily="18" charset="0"/>
                      </a:endParaRPr>
                    </a:p>
                  </a:txBody>
                  <a:tcPr/>
                </a:tc>
                <a:tc>
                  <a:txBody>
                    <a:bodyPr/>
                    <a:lstStyle/>
                    <a:p>
                      <a:pPr algn="ctr"/>
                      <a:r>
                        <a:rPr lang="en-US" sz="1200">
                          <a:latin typeface="Cambria" panose="02040503050406030204" pitchFamily="18" charset="0"/>
                        </a:rPr>
                        <a:t>$20 copay / $55 copay</a:t>
                      </a:r>
                    </a:p>
                  </a:txBody>
                  <a:tcPr anchor="ctr"/>
                </a:tc>
                <a:tc>
                  <a:txBody>
                    <a:bodyPr/>
                    <a:lstStyle/>
                    <a:p>
                      <a:pPr algn="ctr"/>
                      <a:r>
                        <a:rPr lang="en-US" sz="1200">
                          <a:latin typeface="Cambria" panose="02040503050406030204" pitchFamily="18" charset="0"/>
                        </a:rPr>
                        <a:t>$40 copay / $90 copay</a:t>
                      </a:r>
                    </a:p>
                  </a:txBody>
                  <a:tcPr anchor="ctr"/>
                </a:tc>
                <a:extLst>
                  <a:ext uri="{0D108BD9-81ED-4DB2-BD59-A6C34878D82A}">
                    <a16:rowId xmlns:a16="http://schemas.microsoft.com/office/drawing/2014/main" val="1301206165"/>
                  </a:ext>
                </a:extLst>
              </a:tr>
              <a:tr h="347403">
                <a:tc>
                  <a:txBody>
                    <a:bodyPr/>
                    <a:lstStyle/>
                    <a:p>
                      <a:r>
                        <a:rPr lang="en-US" sz="1250">
                          <a:latin typeface="Cambria" panose="02040503050406030204" pitchFamily="18" charset="0"/>
                        </a:rPr>
                        <a:t>Lab/X-ray/MRI Services</a:t>
                      </a:r>
                      <a:endParaRPr lang="en-US" sz="1250" b="1">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Lab &amp; X-ray Office: $20 copay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Lab &amp; X-ray Facility: 30% after deductible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MRI: 30%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Lab &amp; X-ray Office: $40 copay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Lab &amp; X-ray Facility: 50% after deductible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MRI: 50% after deductible</a:t>
                      </a:r>
                    </a:p>
                  </a:txBody>
                  <a:tcPr anchor="ctr"/>
                </a:tc>
                <a:extLst>
                  <a:ext uri="{0D108BD9-81ED-4DB2-BD59-A6C34878D82A}">
                    <a16:rowId xmlns:a16="http://schemas.microsoft.com/office/drawing/2014/main" val="3375851168"/>
                  </a:ext>
                </a:extLst>
              </a:tr>
              <a:tr h="358769">
                <a:tc>
                  <a:txBody>
                    <a:bodyPr/>
                    <a:lstStyle/>
                    <a:p>
                      <a:r>
                        <a:rPr lang="en-US" sz="1250" b="0">
                          <a:latin typeface="Cambria" panose="02040503050406030204" pitchFamily="18" charset="0"/>
                        </a:rPr>
                        <a:t>Chiropractic Care &amp; Physical therapy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$35 copay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$50 copay</a:t>
                      </a:r>
                    </a:p>
                  </a:txBody>
                  <a:tcPr anchor="ctr"/>
                </a:tc>
                <a:extLst>
                  <a:ext uri="{0D108BD9-81ED-4DB2-BD59-A6C34878D82A}">
                    <a16:rowId xmlns:a16="http://schemas.microsoft.com/office/drawing/2014/main" val="950804968"/>
                  </a:ext>
                </a:extLst>
              </a:tr>
              <a:tr h="370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a:latin typeface="Cambria" panose="02040503050406030204" pitchFamily="18" charset="0"/>
                        </a:rPr>
                        <a:t>Urgent Care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$65 copay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$100 copay</a:t>
                      </a:r>
                    </a:p>
                  </a:txBody>
                  <a:tcPr anchor="ctr"/>
                </a:tc>
                <a:extLst>
                  <a:ext uri="{0D108BD9-81ED-4DB2-BD59-A6C34878D82A}">
                    <a16:rowId xmlns:a16="http://schemas.microsoft.com/office/drawing/2014/main" val="435189809"/>
                  </a:ext>
                </a:extLst>
              </a:tr>
              <a:tr h="3414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50">
                          <a:latin typeface="Cambria" panose="02040503050406030204" pitchFamily="18" charset="0"/>
                        </a:rPr>
                        <a:t>Emergency Room</a:t>
                      </a:r>
                      <a:endParaRPr lang="en-US" sz="1300" b="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$150 copay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$250 copay after deductible</a:t>
                      </a:r>
                    </a:p>
                  </a:txBody>
                  <a:tcPr anchor="ctr"/>
                </a:tc>
                <a:extLst>
                  <a:ext uri="{0D108BD9-81ED-4DB2-BD59-A6C34878D82A}">
                    <a16:rowId xmlns:a16="http://schemas.microsoft.com/office/drawing/2014/main" val="1883250423"/>
                  </a:ext>
                </a:extLst>
              </a:tr>
              <a:tr h="3587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50">
                          <a:latin typeface="Cambria" panose="02040503050406030204" pitchFamily="18" charset="0"/>
                        </a:rPr>
                        <a:t>Inpatient &amp; Outpatient Facility</a:t>
                      </a:r>
                      <a:endParaRPr lang="en-US" sz="1250" b="1">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30%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50% after deductible</a:t>
                      </a:r>
                    </a:p>
                  </a:txBody>
                  <a:tcPr anchor="ctr"/>
                </a:tc>
                <a:extLst>
                  <a:ext uri="{0D108BD9-81ED-4DB2-BD59-A6C34878D82A}">
                    <a16:rowId xmlns:a16="http://schemas.microsoft.com/office/drawing/2014/main" val="4065180287"/>
                  </a:ext>
                </a:extLst>
              </a:tr>
              <a:tr h="468714">
                <a:tc>
                  <a:txBody>
                    <a:bodyPr/>
                    <a:lstStyle/>
                    <a:p>
                      <a:r>
                        <a:rPr lang="en-US" sz="1250">
                          <a:latin typeface="Cambria" panose="02040503050406030204" pitchFamily="18" charset="0"/>
                        </a:rPr>
                        <a:t>Prescription Drug</a:t>
                      </a:r>
                    </a:p>
                    <a:p>
                      <a:pPr marL="119063" indent="0"/>
                      <a:r>
                        <a:rPr lang="en-US" sz="1100">
                          <a:latin typeface="Cambria" panose="02040503050406030204" pitchFamily="18" charset="0"/>
                        </a:rPr>
                        <a:t>Retail, per 30 day supply</a:t>
                      </a:r>
                    </a:p>
                    <a:p>
                      <a:pPr marL="119063" indent="0"/>
                      <a:endParaRPr lang="en-US" sz="1100">
                        <a:latin typeface="Cambria" panose="02040503050406030204" pitchFamily="18" charset="0"/>
                      </a:endParaRPr>
                    </a:p>
                    <a:p>
                      <a:pPr marL="119063" indent="0"/>
                      <a:r>
                        <a:rPr lang="en-US" sz="1100">
                          <a:latin typeface="Cambria" panose="02040503050406030204" pitchFamily="18" charset="0"/>
                        </a:rPr>
                        <a:t>Mail order, 90 day supply</a:t>
                      </a:r>
                      <a:endParaRPr lang="en-US" sz="1100" b="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$15 / $60 after deductible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50% after deductible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$37.50 / $150 / 50% after deductible</a:t>
                      </a:r>
                    </a:p>
                  </a:txBody>
                  <a:tcPr anchor="b"/>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$15 / $70 after deductible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50% after deductible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$37.50 / $175 / 50% after deductible</a:t>
                      </a:r>
                    </a:p>
                  </a:txBody>
                  <a:tcPr anchor="b"/>
                </a:tc>
                <a:extLst>
                  <a:ext uri="{0D108BD9-81ED-4DB2-BD59-A6C34878D82A}">
                    <a16:rowId xmlns:a16="http://schemas.microsoft.com/office/drawing/2014/main" val="951092673"/>
                  </a:ext>
                </a:extLst>
              </a:tr>
            </a:tbl>
          </a:graphicData>
        </a:graphic>
      </p:graphicFrame>
      <p:sp>
        <p:nvSpPr>
          <p:cNvPr id="15" name="Rectangle 2">
            <a:extLst>
              <a:ext uri="{FF2B5EF4-FFF2-40B4-BE49-F238E27FC236}">
                <a16:creationId xmlns:a16="http://schemas.microsoft.com/office/drawing/2014/main" id="{3F6741EB-B63E-43AC-B8D5-66684EECAFEE}"/>
              </a:ext>
            </a:extLst>
          </p:cNvPr>
          <p:cNvSpPr>
            <a:spLocks noChangeArrowheads="1"/>
          </p:cNvSpPr>
          <p:nvPr/>
        </p:nvSpPr>
        <p:spPr bwMode="auto">
          <a:xfrm>
            <a:off x="347472" y="330200"/>
            <a:ext cx="7077455" cy="904876"/>
          </a:xfrm>
          <a:prstGeom prst="rect">
            <a:avLst/>
          </a:prstGeom>
          <a:solidFill>
            <a:srgbClr val="42673D"/>
          </a:solidFill>
          <a:ln w="9525" algn="ctr">
            <a:solidFill>
              <a:srgbClr val="75263D"/>
            </a:solidFill>
            <a:round/>
            <a:headEnd/>
            <a:tailEnd/>
          </a:ln>
        </p:spPr>
        <p:txBody>
          <a:bodyPr lIns="91162" tIns="45579" rIns="91162" bIns="45579"/>
          <a:lstStyle/>
          <a:p>
            <a:endParaRPr lang="en-US" altLang="en-US"/>
          </a:p>
        </p:txBody>
      </p:sp>
      <p:sp>
        <p:nvSpPr>
          <p:cNvPr id="16" name="Text Placeholder 2">
            <a:extLst>
              <a:ext uri="{FF2B5EF4-FFF2-40B4-BE49-F238E27FC236}">
                <a16:creationId xmlns:a16="http://schemas.microsoft.com/office/drawing/2014/main" id="{BF32B76E-BF87-437F-A1AE-002C1FC9FC0E}"/>
              </a:ext>
            </a:extLst>
          </p:cNvPr>
          <p:cNvSpPr txBox="1">
            <a:spLocks/>
          </p:cNvSpPr>
          <p:nvPr/>
        </p:nvSpPr>
        <p:spPr>
          <a:xfrm>
            <a:off x="350881" y="511293"/>
            <a:ext cx="7093108"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solidFill>
                  <a:schemeClr val="bg1"/>
                </a:solidFill>
              </a:rPr>
              <a:t>Medical Coverage</a:t>
            </a:r>
          </a:p>
        </p:txBody>
      </p:sp>
      <p:pic>
        <p:nvPicPr>
          <p:cNvPr id="2" name="Picture 1">
            <a:extLst>
              <a:ext uri="{FF2B5EF4-FFF2-40B4-BE49-F238E27FC236}">
                <a16:creationId xmlns:a16="http://schemas.microsoft.com/office/drawing/2014/main" id="{65EA0B76-2628-90B5-47CC-A682C9B02A42}"/>
              </a:ext>
            </a:extLst>
          </p:cNvPr>
          <p:cNvPicPr>
            <a:picLocks noChangeAspect="1"/>
          </p:cNvPicPr>
          <p:nvPr/>
        </p:nvPicPr>
        <p:blipFill>
          <a:blip r:embed="rId3"/>
          <a:stretch>
            <a:fillRect/>
          </a:stretch>
        </p:blipFill>
        <p:spPr bwMode="auto">
          <a:xfrm>
            <a:off x="347471" y="8859894"/>
            <a:ext cx="1083764"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EF0AC4-307A-A5F0-B958-F64E6D4196B3}"/>
              </a:ext>
            </a:extLst>
          </p:cNvPr>
          <p:cNvSpPr txBox="1"/>
          <p:nvPr/>
        </p:nvSpPr>
        <p:spPr>
          <a:xfrm>
            <a:off x="1536471" y="8637473"/>
            <a:ext cx="5907518" cy="1200329"/>
          </a:xfrm>
          <a:prstGeom prst="rect">
            <a:avLst/>
          </a:prstGeom>
          <a:noFill/>
        </p:spPr>
        <p:txBody>
          <a:bodyPr wrap="square" numCol="2" rtlCol="0">
            <a:spAutoFit/>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Sign in or create an online account to:</a:t>
            </a:r>
          </a:p>
          <a:p>
            <a:pPr algn="l" fontAlgn="base">
              <a:buFont typeface="Arial" panose="020B0604020202020204" pitchFamily="34" charset="0"/>
              <a:buChar char="•"/>
            </a:pPr>
            <a:r>
              <a:rPr lang="en-US" sz="1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View, print, or order ID cards </a:t>
            </a:r>
          </a:p>
          <a:p>
            <a:pPr algn="l" fontAlgn="base">
              <a:buFont typeface="Arial" panose="020B0604020202020204" pitchFamily="34" charset="0"/>
              <a:buChar char="•"/>
            </a:pPr>
            <a:r>
              <a:rPr lang="en-US" sz="1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Make a payment </a:t>
            </a:r>
          </a:p>
          <a:p>
            <a:pPr algn="l" fontAlgn="base">
              <a:buFont typeface="Arial" panose="020B0604020202020204" pitchFamily="34" charset="0"/>
              <a:buChar char="•"/>
            </a:pPr>
            <a:r>
              <a:rPr lang="en-US" sz="1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Check the status of a claim, and more!</a:t>
            </a:r>
          </a:p>
          <a:p>
            <a:pPr algn="l" fontAlgn="base"/>
            <a:endParaRPr lang="en-US" sz="12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Register or sign in to your </a:t>
            </a:r>
          </a:p>
          <a:p>
            <a:pPr algn="ctr"/>
            <a:r>
              <a:rPr lang="en-US" sz="1200">
                <a:latin typeface="Calibri" panose="020F0502020204030204" pitchFamily="34" charset="0"/>
                <a:ea typeface="Calibri" panose="020F0502020204030204" pitchFamily="34" charset="0"/>
                <a:cs typeface="Calibri" panose="020F0502020204030204" pitchFamily="34" charset="0"/>
              </a:rPr>
              <a:t>account by going to </a:t>
            </a:r>
            <a:r>
              <a:rPr lang="en-US" sz="1200">
                <a:latin typeface="Calibri" panose="020F0502020204030204" pitchFamily="34" charset="0"/>
                <a:ea typeface="Calibri" panose="020F0502020204030204" pitchFamily="34" charset="0"/>
                <a:cs typeface="Calibri" panose="020F0502020204030204" pitchFamily="34" charset="0"/>
                <a:hlinkClick r:id="rId4"/>
              </a:rPr>
              <a:t>myaccount.mvphealthcare.com</a:t>
            </a:r>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419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512870-D311-6C88-BCC1-B36FD8EDCFF9}"/>
              </a:ext>
            </a:extLst>
          </p:cNvPr>
          <p:cNvSpPr>
            <a:spLocks noChangeArrowheads="1"/>
          </p:cNvSpPr>
          <p:nvPr/>
        </p:nvSpPr>
        <p:spPr bwMode="auto">
          <a:xfrm>
            <a:off x="347469" y="346454"/>
            <a:ext cx="7077455" cy="904876"/>
          </a:xfrm>
          <a:prstGeom prst="rect">
            <a:avLst/>
          </a:prstGeom>
          <a:solidFill>
            <a:srgbClr val="42673D"/>
          </a:solidFill>
          <a:ln w="9525" algn="ctr">
            <a:solidFill>
              <a:srgbClr val="75263D"/>
            </a:solidFill>
            <a:round/>
            <a:headEnd/>
            <a:tailEnd/>
          </a:ln>
        </p:spPr>
        <p:txBody>
          <a:bodyPr lIns="91162" tIns="45579" rIns="91162" bIns="45579"/>
          <a:lstStyle/>
          <a:p>
            <a:endParaRPr lang="en-US" altLang="en-US"/>
          </a:p>
        </p:txBody>
      </p:sp>
      <p:sp>
        <p:nvSpPr>
          <p:cNvPr id="8" name="Rectangle 2">
            <a:extLst>
              <a:ext uri="{FF2B5EF4-FFF2-40B4-BE49-F238E27FC236}">
                <a16:creationId xmlns:a16="http://schemas.microsoft.com/office/drawing/2014/main" id="{1AE8446D-D134-71C4-9BB2-EEAB858CFFEF}"/>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Flexible Spending Account</a:t>
            </a:r>
          </a:p>
        </p:txBody>
      </p:sp>
      <p:sp>
        <p:nvSpPr>
          <p:cNvPr id="4" name="Text Box 197">
            <a:extLst>
              <a:ext uri="{FF2B5EF4-FFF2-40B4-BE49-F238E27FC236}">
                <a16:creationId xmlns:a16="http://schemas.microsoft.com/office/drawing/2014/main" id="{CBB307F5-BCA8-3F84-EF17-4826932159A5}"/>
              </a:ext>
            </a:extLst>
          </p:cNvPr>
          <p:cNvSpPr txBox="1">
            <a:spLocks noChangeArrowheads="1"/>
          </p:cNvSpPr>
          <p:nvPr/>
        </p:nvSpPr>
        <p:spPr bwMode="auto">
          <a:xfrm>
            <a:off x="228600" y="2196711"/>
            <a:ext cx="7053114" cy="2358073"/>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b="1">
                <a:latin typeface="Cambria" panose="02040503050406030204" pitchFamily="18" charset="0"/>
                <a:ea typeface="Cambria" panose="02040503050406030204" pitchFamily="18" charset="0"/>
              </a:rPr>
              <a:t>Healthcare Reimbursement (FSA)</a:t>
            </a:r>
          </a:p>
          <a:p>
            <a:pPr fontAlgn="t">
              <a:spcBef>
                <a:spcPts val="0"/>
              </a:spcBef>
            </a:pPr>
            <a:r>
              <a:rPr lang="en-US" sz="1200" b="1">
                <a:latin typeface="Cambria" panose="02040503050406030204" pitchFamily="18" charset="0"/>
                <a:ea typeface="Cambria" panose="02040503050406030204" pitchFamily="18" charset="0"/>
              </a:rPr>
              <a:t>Annual Max &amp; Utilization:</a:t>
            </a:r>
            <a:r>
              <a:rPr lang="en-US" sz="1200">
                <a:latin typeface="Cambria" panose="02040503050406030204" pitchFamily="18" charset="0"/>
                <a:ea typeface="Cambria" panose="02040503050406030204" pitchFamily="18" charset="0"/>
              </a:rPr>
              <a:t> The annual maximum amount you may contribute to this FSA is $2,800 per calendar year. This program allows employees to use pre-tax dollars for certain IRS-approved expenses. Any unused FSA dollars will be forfeited on March 15</a:t>
            </a:r>
            <a:r>
              <a:rPr lang="en-US" sz="1200" baseline="30000">
                <a:latin typeface="Cambria" panose="02040503050406030204" pitchFamily="18" charset="0"/>
                <a:ea typeface="Cambria" panose="02040503050406030204" pitchFamily="18" charset="0"/>
              </a:rPr>
              <a:t>th</a:t>
            </a:r>
            <a:r>
              <a:rPr lang="en-US" sz="1200">
                <a:latin typeface="Cambria" panose="02040503050406030204" pitchFamily="18" charset="0"/>
                <a:ea typeface="Cambria" panose="02040503050406030204" pitchFamily="18" charset="0"/>
              </a:rPr>
              <a:t>, following the end of the plan year.  *Over-the-counter medications are not reimbursable through the FSA unless you have a prescription from your physician.</a:t>
            </a:r>
          </a:p>
          <a:p>
            <a:pPr fontAlgn="t">
              <a:spcBef>
                <a:spcPts val="0"/>
              </a:spcBef>
            </a:pPr>
            <a:endParaRPr lang="en-US" sz="1200">
              <a:latin typeface="Cambria" panose="02040503050406030204" pitchFamily="18" charset="0"/>
              <a:ea typeface="Cambria" panose="02040503050406030204" pitchFamily="18" charset="0"/>
            </a:endParaRPr>
          </a:p>
          <a:p>
            <a:pPr marL="339725" indent="-173038" fontAlgn="t">
              <a:spcBef>
                <a:spcPts val="0"/>
              </a:spcBef>
            </a:pPr>
            <a:r>
              <a:rPr lang="en-US" sz="1200" b="1">
                <a:latin typeface="Cambria" panose="02040503050406030204" pitchFamily="18" charset="0"/>
                <a:ea typeface="Cambria" panose="02040503050406030204" pitchFamily="18" charset="0"/>
              </a:rPr>
              <a:t>Some examples include:</a:t>
            </a:r>
          </a:p>
          <a:p>
            <a:pPr marL="339725" indent="-173038" fontAlgn="t">
              <a:spcBef>
                <a:spcPts val="0"/>
              </a:spcBef>
              <a:buFont typeface="Arial" panose="020B0604020202020204" pitchFamily="34" charset="0"/>
              <a:buChar char="•"/>
            </a:pPr>
            <a:r>
              <a:rPr lang="en-US" sz="1200">
                <a:latin typeface="Cambria" panose="02040503050406030204" pitchFamily="18" charset="0"/>
                <a:ea typeface="Cambria" panose="02040503050406030204" pitchFamily="18" charset="0"/>
              </a:rPr>
              <a:t>Hearing services, including hearing aids and batteries</a:t>
            </a:r>
          </a:p>
          <a:p>
            <a:pPr marL="339725" indent="-173038" fontAlgn="t">
              <a:spcBef>
                <a:spcPts val="0"/>
              </a:spcBef>
              <a:buFont typeface="Arial" panose="020B0604020202020204" pitchFamily="34" charset="0"/>
              <a:buChar char="•"/>
            </a:pPr>
            <a:r>
              <a:rPr lang="en-US" sz="1200">
                <a:latin typeface="Cambria" panose="02040503050406030204" pitchFamily="18" charset="0"/>
                <a:ea typeface="Cambria" panose="02040503050406030204" pitchFamily="18" charset="0"/>
              </a:rPr>
              <a:t>Vision services, including contact lenses, contact lens </a:t>
            </a:r>
            <a:br>
              <a:rPr lang="en-US" sz="1200">
                <a:latin typeface="Cambria" panose="02040503050406030204" pitchFamily="18" charset="0"/>
                <a:ea typeface="Cambria" panose="02040503050406030204" pitchFamily="18" charset="0"/>
              </a:rPr>
            </a:br>
            <a:r>
              <a:rPr lang="en-US" sz="1200">
                <a:latin typeface="Cambria" panose="02040503050406030204" pitchFamily="18" charset="0"/>
                <a:ea typeface="Cambria" panose="02040503050406030204" pitchFamily="18" charset="0"/>
              </a:rPr>
              <a:t>solution and eyeglasses</a:t>
            </a:r>
          </a:p>
          <a:p>
            <a:pPr marL="339725" indent="-173038" fontAlgn="t">
              <a:spcBef>
                <a:spcPts val="0"/>
              </a:spcBef>
              <a:buFont typeface="Arial" panose="020B0604020202020204" pitchFamily="34" charset="0"/>
              <a:buChar char="•"/>
            </a:pPr>
            <a:r>
              <a:rPr lang="en-US" sz="1200">
                <a:latin typeface="Cambria" panose="02040503050406030204" pitchFamily="18" charset="0"/>
                <a:ea typeface="Cambria" panose="02040503050406030204" pitchFamily="18" charset="0"/>
              </a:rPr>
              <a:t>Dental services and orthodontia</a:t>
            </a:r>
          </a:p>
          <a:p>
            <a:pPr marL="339725" indent="-173038" fontAlgn="t">
              <a:spcBef>
                <a:spcPts val="0"/>
              </a:spcBef>
              <a:buFont typeface="Arial" panose="020B0604020202020204" pitchFamily="34" charset="0"/>
              <a:buChar char="•"/>
            </a:pPr>
            <a:r>
              <a:rPr lang="en-US" sz="1200">
                <a:latin typeface="Cambria" panose="02040503050406030204" pitchFamily="18" charset="0"/>
                <a:ea typeface="Cambria" panose="02040503050406030204" pitchFamily="18" charset="0"/>
              </a:rPr>
              <a:t>Medical and Rx deductibles; Co-payments and </a:t>
            </a:r>
            <a:br>
              <a:rPr lang="en-US" sz="1200">
                <a:latin typeface="Cambria" panose="02040503050406030204" pitchFamily="18" charset="0"/>
                <a:ea typeface="Cambria" panose="02040503050406030204" pitchFamily="18" charset="0"/>
              </a:rPr>
            </a:br>
            <a:r>
              <a:rPr lang="en-US" sz="1200">
                <a:latin typeface="Cambria" panose="02040503050406030204" pitchFamily="18" charset="0"/>
                <a:ea typeface="Cambria" panose="02040503050406030204" pitchFamily="18" charset="0"/>
              </a:rPr>
              <a:t>Co-insurance</a:t>
            </a:r>
          </a:p>
          <a:p>
            <a:pPr marL="166687" fontAlgn="t">
              <a:spcBef>
                <a:spcPts val="0"/>
              </a:spcBef>
            </a:pPr>
            <a:endParaRPr lang="en-US" sz="1200">
              <a:latin typeface="Cambria" panose="02040503050406030204" pitchFamily="18" charset="0"/>
              <a:ea typeface="Cambria" panose="02040503050406030204" pitchFamily="18" charset="0"/>
            </a:endParaRPr>
          </a:p>
          <a:p>
            <a:pPr marL="166687" fontAlgn="t">
              <a:spcBef>
                <a:spcPts val="0"/>
              </a:spcBef>
            </a:pPr>
            <a:r>
              <a:rPr lang="en-US" sz="1200">
                <a:latin typeface="Cambria" panose="02040503050406030204" pitchFamily="18" charset="0"/>
                <a:ea typeface="Cambria" panose="02040503050406030204" pitchFamily="18" charset="0"/>
              </a:rPr>
              <a:t>For a full list of eligible items, please visit </a:t>
            </a:r>
            <a:r>
              <a:rPr lang="en-US" sz="1200">
                <a:latin typeface="Cambria" panose="02040503050406030204" pitchFamily="18" charset="0"/>
                <a:ea typeface="Cambria" panose="02040503050406030204" pitchFamily="18" charset="0"/>
                <a:hlinkClick r:id="rId3"/>
              </a:rPr>
              <a:t>https://fsastore.com/fsa-eligibility-list</a:t>
            </a:r>
            <a:r>
              <a:rPr lang="en-US" sz="1200">
                <a:latin typeface="Cambria" panose="02040503050406030204" pitchFamily="18" charset="0"/>
                <a:ea typeface="Cambria" panose="02040503050406030204" pitchFamily="18" charset="0"/>
              </a:rPr>
              <a:t> </a:t>
            </a:r>
          </a:p>
          <a:p>
            <a:pPr marL="339725" indent="-173038" fontAlgn="t">
              <a:spcBef>
                <a:spcPts val="0"/>
              </a:spcBef>
              <a:buFont typeface="Arial" panose="020B0604020202020204" pitchFamily="34" charset="0"/>
              <a:buChar char="•"/>
            </a:pPr>
            <a:endParaRPr lang="en-US" sz="120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A2E0A3E-4207-1709-A68A-3FA13C356583}"/>
              </a:ext>
            </a:extLst>
          </p:cNvPr>
          <p:cNvPicPr>
            <a:picLocks noChangeAspect="1"/>
          </p:cNvPicPr>
          <p:nvPr/>
        </p:nvPicPr>
        <p:blipFill rotWithShape="1">
          <a:blip r:embed="rId4"/>
          <a:srcRect t="39473" b="10478"/>
          <a:stretch/>
        </p:blipFill>
        <p:spPr>
          <a:xfrm>
            <a:off x="4525281" y="3677293"/>
            <a:ext cx="2844619" cy="1031088"/>
          </a:xfrm>
          <a:prstGeom prst="rect">
            <a:avLst/>
          </a:prstGeom>
          <a:ln>
            <a:noFill/>
          </a:ln>
          <a:effectLst>
            <a:outerShdw blurRad="292100" dist="139700" dir="2700000" algn="tl" rotWithShape="0">
              <a:srgbClr val="333333">
                <a:alpha val="65000"/>
              </a:srgbClr>
            </a:outerShdw>
          </a:effectLst>
        </p:spPr>
      </p:pic>
      <p:sp>
        <p:nvSpPr>
          <p:cNvPr id="7" name="Text Box 197">
            <a:extLst>
              <a:ext uri="{FF2B5EF4-FFF2-40B4-BE49-F238E27FC236}">
                <a16:creationId xmlns:a16="http://schemas.microsoft.com/office/drawing/2014/main" id="{67ECC6AF-135A-D30C-FD05-AAFE4FBE2003}"/>
              </a:ext>
            </a:extLst>
          </p:cNvPr>
          <p:cNvSpPr txBox="1">
            <a:spLocks noChangeArrowheads="1"/>
          </p:cNvSpPr>
          <p:nvPr/>
        </p:nvSpPr>
        <p:spPr bwMode="auto">
          <a:xfrm>
            <a:off x="292442" y="1401624"/>
            <a:ext cx="7077458" cy="641490"/>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a:latin typeface="Cambria" panose="02040503050406030204" pitchFamily="18" charset="0"/>
                <a:ea typeface="Cambria" panose="02040503050406030204" pitchFamily="18" charset="0"/>
              </a:rPr>
              <a:t>Flexible Spending Accounts can help you pay health care and dependent care expenses on a pre-tax basis. By anticipating your family’s health care and dependent care expenses for the next year and setting aside money, you can actually lower your taxable income.</a:t>
            </a:r>
          </a:p>
        </p:txBody>
      </p:sp>
      <p:pic>
        <p:nvPicPr>
          <p:cNvPr id="1026" name="Picture 2" descr="csONE | Ease">
            <a:extLst>
              <a:ext uri="{FF2B5EF4-FFF2-40B4-BE49-F238E27FC236}">
                <a16:creationId xmlns:a16="http://schemas.microsoft.com/office/drawing/2014/main" id="{0C1A132B-944D-D498-BB91-198CD1ECA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469831"/>
            <a:ext cx="1055170" cy="1055170"/>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2">
            <a:extLst>
              <a:ext uri="{FF2B5EF4-FFF2-40B4-BE49-F238E27FC236}">
                <a16:creationId xmlns:a16="http://schemas.microsoft.com/office/drawing/2014/main" id="{A172B116-9343-4019-57CF-5E92A3EEA5E0}"/>
              </a:ext>
            </a:extLst>
          </p:cNvPr>
          <p:cNvSpPr txBox="1"/>
          <p:nvPr/>
        </p:nvSpPr>
        <p:spPr>
          <a:xfrm>
            <a:off x="347469" y="7861689"/>
            <a:ext cx="7196330" cy="351378"/>
          </a:xfrm>
          <a:prstGeom prst="rect">
            <a:avLst/>
          </a:prstGeom>
        </p:spPr>
        <p:txBody>
          <a:bodyPr vert="horz" wrap="square" lIns="0" tIns="12700" rIns="0" bIns="0" rtlCol="0">
            <a:spAutoFit/>
          </a:bodyPr>
          <a:lstStyle/>
          <a:p>
            <a:pPr marL="1016000">
              <a:lnSpc>
                <a:spcPct val="100000"/>
              </a:lnSpc>
              <a:spcBef>
                <a:spcPts val="100"/>
              </a:spcBef>
            </a:pPr>
            <a:r>
              <a:rPr sz="1100" b="1">
                <a:latin typeface="Cambria" panose="02040503050406030204" pitchFamily="18" charset="0"/>
                <a:ea typeface="Cambria" panose="02040503050406030204" pitchFamily="18" charset="0"/>
                <a:cs typeface="Calibri"/>
              </a:rPr>
              <a:t>Secure</a:t>
            </a:r>
            <a:r>
              <a:rPr sz="1100" b="1" spc="-3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Consumer</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Portal</a:t>
            </a:r>
            <a:r>
              <a:rPr sz="1100" b="1" spc="-1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available</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to</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access</a:t>
            </a:r>
            <a:r>
              <a:rPr sz="1100" b="1" spc="-1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your</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account</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24/7/365</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at</a:t>
            </a:r>
            <a:r>
              <a:rPr sz="1100" b="1" spc="-15">
                <a:latin typeface="Cambria" panose="02040503050406030204" pitchFamily="18" charset="0"/>
                <a:ea typeface="Cambria" panose="02040503050406030204" pitchFamily="18" charset="0"/>
                <a:cs typeface="Calibri"/>
              </a:rPr>
              <a:t> </a:t>
            </a:r>
            <a:r>
              <a:rPr sz="1100" b="1" spc="-10">
                <a:latin typeface="Cambria" panose="02040503050406030204" pitchFamily="18" charset="0"/>
                <a:ea typeface="Cambria" panose="02040503050406030204" pitchFamily="18" charset="0"/>
                <a:cs typeface="Calibri"/>
                <a:hlinkClick r:id="rId6"/>
              </a:rPr>
              <a:t>www.csONE.com.</a:t>
            </a:r>
            <a:endParaRPr sz="1100">
              <a:latin typeface="Cambria" panose="02040503050406030204" pitchFamily="18" charset="0"/>
              <a:ea typeface="Cambria" panose="02040503050406030204" pitchFamily="18" charset="0"/>
              <a:cs typeface="Calibri"/>
            </a:endParaRPr>
          </a:p>
          <a:p>
            <a:pPr marL="12700">
              <a:lnSpc>
                <a:spcPct val="100000"/>
              </a:lnSpc>
              <a:spcBef>
                <a:spcPts val="25"/>
              </a:spcBef>
              <a:tabLst>
                <a:tab pos="3041650" algn="l"/>
                <a:tab pos="4298950" algn="l"/>
              </a:tabLst>
            </a:pPr>
            <a:r>
              <a:rPr sz="1100">
                <a:latin typeface="Cambria" panose="02040503050406030204" pitchFamily="18" charset="0"/>
                <a:ea typeface="Cambria" panose="02040503050406030204" pitchFamily="18" charset="0"/>
                <a:cs typeface="Calibri"/>
              </a:rPr>
              <a:t>Customer</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Service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Number:</a:t>
            </a:r>
            <a:r>
              <a:rPr sz="1100" spc="-5">
                <a:latin typeface="Cambria" panose="02040503050406030204" pitchFamily="18" charset="0"/>
                <a:ea typeface="Cambria" panose="02040503050406030204" pitchFamily="18" charset="0"/>
                <a:cs typeface="Calibri"/>
              </a:rPr>
              <a:t> </a:t>
            </a:r>
            <a:r>
              <a:rPr sz="1100" b="1" spc="-10">
                <a:latin typeface="Cambria" panose="02040503050406030204" pitchFamily="18" charset="0"/>
                <a:ea typeface="Cambria" panose="02040503050406030204" pitchFamily="18" charset="0"/>
                <a:cs typeface="Calibri"/>
              </a:rPr>
              <a:t>1-888-227-</a:t>
            </a:r>
            <a:r>
              <a:rPr sz="1100" b="1" spc="-20">
                <a:latin typeface="Cambria" panose="02040503050406030204" pitchFamily="18" charset="0"/>
                <a:ea typeface="Cambria" panose="02040503050406030204" pitchFamily="18" charset="0"/>
                <a:cs typeface="Calibri"/>
              </a:rPr>
              <a:t>9745</a:t>
            </a:r>
            <a:r>
              <a:rPr sz="1100" b="1">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Fax:</a:t>
            </a:r>
            <a:r>
              <a:rPr sz="1100" spc="35">
                <a:latin typeface="Cambria" panose="02040503050406030204" pitchFamily="18" charset="0"/>
                <a:ea typeface="Cambria" panose="02040503050406030204" pitchFamily="18" charset="0"/>
                <a:cs typeface="Calibri"/>
              </a:rPr>
              <a:t> </a:t>
            </a:r>
            <a:r>
              <a:rPr sz="1100" b="1" spc="-10">
                <a:latin typeface="Cambria" panose="02040503050406030204" pitchFamily="18" charset="0"/>
                <a:ea typeface="Cambria" panose="02040503050406030204" pitchFamily="18" charset="0"/>
                <a:cs typeface="Calibri"/>
              </a:rPr>
              <a:t>603-224-</a:t>
            </a:r>
            <a:r>
              <a:rPr sz="1100" b="1" spc="-20">
                <a:latin typeface="Cambria" panose="02040503050406030204" pitchFamily="18" charset="0"/>
                <a:ea typeface="Cambria" panose="02040503050406030204" pitchFamily="18" charset="0"/>
                <a:cs typeface="Calibri"/>
              </a:rPr>
              <a:t>0230</a:t>
            </a:r>
            <a:r>
              <a:rPr sz="1100" b="1">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PO</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Box</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1320, Concord,</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NH</a:t>
            </a:r>
            <a:r>
              <a:rPr sz="1100" spc="225">
                <a:latin typeface="Cambria" panose="02040503050406030204" pitchFamily="18" charset="0"/>
                <a:ea typeface="Cambria" panose="02040503050406030204" pitchFamily="18" charset="0"/>
                <a:cs typeface="Calibri"/>
              </a:rPr>
              <a:t> </a:t>
            </a:r>
            <a:r>
              <a:rPr sz="1100" spc="-10">
                <a:latin typeface="Cambria" panose="02040503050406030204" pitchFamily="18" charset="0"/>
                <a:ea typeface="Cambria" panose="02040503050406030204" pitchFamily="18" charset="0"/>
                <a:cs typeface="Calibri"/>
              </a:rPr>
              <a:t>03302-</a:t>
            </a:r>
            <a:r>
              <a:rPr sz="1100" spc="-20">
                <a:latin typeface="Cambria" panose="02040503050406030204" pitchFamily="18" charset="0"/>
                <a:ea typeface="Cambria" panose="02040503050406030204" pitchFamily="18" charset="0"/>
                <a:cs typeface="Calibri"/>
              </a:rPr>
              <a:t>1320</a:t>
            </a:r>
            <a:endParaRPr sz="1100">
              <a:latin typeface="Cambria" panose="02040503050406030204" pitchFamily="18" charset="0"/>
              <a:ea typeface="Cambria" panose="02040503050406030204" pitchFamily="18" charset="0"/>
              <a:cs typeface="Calibri"/>
            </a:endParaRPr>
          </a:p>
        </p:txBody>
      </p:sp>
      <p:sp>
        <p:nvSpPr>
          <p:cNvPr id="27" name="object 7">
            <a:extLst>
              <a:ext uri="{FF2B5EF4-FFF2-40B4-BE49-F238E27FC236}">
                <a16:creationId xmlns:a16="http://schemas.microsoft.com/office/drawing/2014/main" id="{955C60C1-6FB3-9462-E233-1DBE6CA0F61F}"/>
              </a:ext>
            </a:extLst>
          </p:cNvPr>
          <p:cNvSpPr txBox="1"/>
          <p:nvPr/>
        </p:nvSpPr>
        <p:spPr>
          <a:xfrm>
            <a:off x="458306" y="5303087"/>
            <a:ext cx="7196330" cy="2388924"/>
          </a:xfrm>
          <a:prstGeom prst="rect">
            <a:avLst/>
          </a:prstGeom>
        </p:spPr>
        <p:txBody>
          <a:bodyPr vert="horz" wrap="square" lIns="0" tIns="12065" rIns="0" bIns="0" rtlCol="0">
            <a:spAutoFit/>
          </a:bodyPr>
          <a:lstStyle/>
          <a:p>
            <a:pPr marL="12700">
              <a:lnSpc>
                <a:spcPct val="100000"/>
              </a:lnSpc>
              <a:spcBef>
                <a:spcPts val="95"/>
              </a:spcBef>
            </a:pPr>
            <a:r>
              <a:rPr lang="en-US" sz="1100" b="1">
                <a:latin typeface="Cambria" panose="02040503050406030204" pitchFamily="18" charset="0"/>
                <a:ea typeface="Cambria" panose="02040503050406030204" pitchFamily="18" charset="0"/>
                <a:cs typeface="Calibri"/>
              </a:rPr>
              <a:t>How to access your FSA funds</a:t>
            </a:r>
            <a:endParaRPr sz="1100">
              <a:latin typeface="Cambria" panose="02040503050406030204" pitchFamily="18" charset="0"/>
              <a:ea typeface="Cambria" panose="02040503050406030204" pitchFamily="18" charset="0"/>
              <a:cs typeface="Calibri"/>
            </a:endParaRPr>
          </a:p>
          <a:p>
            <a:pPr marL="74295">
              <a:lnSpc>
                <a:spcPct val="100000"/>
              </a:lnSpc>
              <a:spcBef>
                <a:spcPts val="969"/>
              </a:spcBef>
            </a:pPr>
            <a:r>
              <a:rPr sz="1100" b="1">
                <a:latin typeface="Cambria" panose="02040503050406030204" pitchFamily="18" charset="0"/>
                <a:ea typeface="Cambria" panose="02040503050406030204" pitchFamily="18" charset="0"/>
                <a:cs typeface="Calibri"/>
              </a:rPr>
              <a:t>Request</a:t>
            </a:r>
            <a:r>
              <a:rPr sz="1100" b="1" spc="-20">
                <a:latin typeface="Cambria" panose="02040503050406030204" pitchFamily="18" charset="0"/>
                <a:ea typeface="Cambria" panose="02040503050406030204" pitchFamily="18" charset="0"/>
                <a:cs typeface="Calibri"/>
              </a:rPr>
              <a:t> </a:t>
            </a:r>
            <a:r>
              <a:rPr sz="1100" b="1" spc="-10">
                <a:latin typeface="Cambria" panose="02040503050406030204" pitchFamily="18" charset="0"/>
                <a:ea typeface="Cambria" panose="02040503050406030204" pitchFamily="18" charset="0"/>
                <a:cs typeface="Calibri"/>
              </a:rPr>
              <a:t>Reimbursement</a:t>
            </a:r>
            <a:endParaRPr sz="1100">
              <a:latin typeface="Cambria" panose="02040503050406030204" pitchFamily="18" charset="0"/>
              <a:ea typeface="Cambria" panose="02040503050406030204" pitchFamily="18" charset="0"/>
              <a:cs typeface="Calibri"/>
            </a:endParaRPr>
          </a:p>
          <a:p>
            <a:pPr marL="74295">
              <a:lnSpc>
                <a:spcPct val="100000"/>
              </a:lnSpc>
              <a:spcBef>
                <a:spcPts val="390"/>
              </a:spcBef>
            </a:pPr>
            <a:r>
              <a:rPr sz="1100" b="1">
                <a:latin typeface="Cambria" panose="02040503050406030204" pitchFamily="18" charset="0"/>
                <a:ea typeface="Cambria" panose="02040503050406030204" pitchFamily="18" charset="0"/>
                <a:cs typeface="Calibri"/>
              </a:rPr>
              <a:t>Submit</a:t>
            </a:r>
            <a:r>
              <a:rPr sz="1100" b="1" spc="-2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an</a:t>
            </a:r>
            <a:r>
              <a:rPr sz="1100" b="1" spc="-1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FSA</a:t>
            </a:r>
            <a:r>
              <a:rPr sz="1100" b="1" spc="-15">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claim</a:t>
            </a:r>
            <a:r>
              <a:rPr sz="1100" b="1" spc="-1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to</a:t>
            </a:r>
            <a:r>
              <a:rPr sz="1100" b="1" spc="-10">
                <a:latin typeface="Cambria" panose="02040503050406030204" pitchFamily="18" charset="0"/>
                <a:ea typeface="Cambria" panose="02040503050406030204" pitchFamily="18" charset="0"/>
                <a:cs typeface="Calibri"/>
              </a:rPr>
              <a:t> </a:t>
            </a:r>
            <a:r>
              <a:rPr sz="1100" b="1">
                <a:latin typeface="Cambria" panose="02040503050406030204" pitchFamily="18" charset="0"/>
                <a:ea typeface="Cambria" panose="02040503050406030204" pitchFamily="18" charset="0"/>
                <a:cs typeface="Calibri"/>
              </a:rPr>
              <a:t>access</a:t>
            </a:r>
            <a:r>
              <a:rPr sz="1100" b="1" spc="-5">
                <a:latin typeface="Cambria" panose="02040503050406030204" pitchFamily="18" charset="0"/>
                <a:ea typeface="Cambria" panose="02040503050406030204" pitchFamily="18" charset="0"/>
                <a:cs typeface="Calibri"/>
              </a:rPr>
              <a:t> </a:t>
            </a:r>
            <a:r>
              <a:rPr sz="1100" b="1" spc="-10">
                <a:latin typeface="Cambria" panose="02040503050406030204" pitchFamily="18" charset="0"/>
                <a:ea typeface="Cambria" panose="02040503050406030204" pitchFamily="18" charset="0"/>
                <a:cs typeface="Calibri"/>
              </a:rPr>
              <a:t>funds</a:t>
            </a:r>
            <a:endParaRPr sz="1100">
              <a:latin typeface="Cambria" panose="02040503050406030204" pitchFamily="18" charset="0"/>
              <a:ea typeface="Cambria" panose="02040503050406030204" pitchFamily="18" charset="0"/>
              <a:cs typeface="Calibri"/>
            </a:endParaRPr>
          </a:p>
          <a:p>
            <a:pPr marL="85725">
              <a:lnSpc>
                <a:spcPct val="100000"/>
              </a:lnSpc>
              <a:spcBef>
                <a:spcPts val="390"/>
              </a:spcBef>
            </a:pPr>
            <a:r>
              <a:rPr sz="1100">
                <a:latin typeface="Cambria" panose="02040503050406030204" pitchFamily="18" charset="0"/>
                <a:ea typeface="Cambria" panose="02040503050406030204" pitchFamily="18" charset="0"/>
                <a:cs typeface="Calibri"/>
              </a:rPr>
              <a:t>Claim</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requests</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can</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be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submitted</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many</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ways</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for</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your</a:t>
            </a:r>
            <a:r>
              <a:rPr sz="1100" spc="-15">
                <a:latin typeface="Cambria" panose="02040503050406030204" pitchFamily="18" charset="0"/>
                <a:ea typeface="Cambria" panose="02040503050406030204" pitchFamily="18" charset="0"/>
                <a:cs typeface="Calibri"/>
              </a:rPr>
              <a:t> </a:t>
            </a:r>
            <a:r>
              <a:rPr sz="1100" spc="-10">
                <a:latin typeface="Cambria" panose="02040503050406030204" pitchFamily="18" charset="0"/>
                <a:ea typeface="Cambria" panose="02040503050406030204" pitchFamily="18" charset="0"/>
                <a:cs typeface="Calibri"/>
              </a:rPr>
              <a:t>convenience:</a:t>
            </a:r>
            <a:endParaRPr sz="1100">
              <a:latin typeface="Cambria" panose="02040503050406030204" pitchFamily="18" charset="0"/>
              <a:ea typeface="Cambria" panose="02040503050406030204" pitchFamily="18" charset="0"/>
              <a:cs typeface="Calibri"/>
            </a:endParaRPr>
          </a:p>
          <a:p>
            <a:pPr marL="360045" indent="-138430">
              <a:lnSpc>
                <a:spcPct val="100000"/>
              </a:lnSpc>
              <a:spcBef>
                <a:spcPts val="20"/>
              </a:spcBef>
              <a:buClr>
                <a:srgbClr val="1F487C"/>
              </a:buClr>
              <a:buFont typeface="Calibri"/>
              <a:buAutoNum type="arabicPeriod"/>
              <a:tabLst>
                <a:tab pos="360680" algn="l"/>
              </a:tabLst>
            </a:pPr>
            <a:r>
              <a:rPr sz="1100">
                <a:latin typeface="Cambria" panose="02040503050406030204" pitchFamily="18" charset="0"/>
                <a:ea typeface="Cambria" panose="02040503050406030204" pitchFamily="18" charset="0"/>
                <a:cs typeface="Calibri"/>
              </a:rPr>
              <a:t>Log</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into</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Consumer</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Portal,</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enter</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claim</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details,</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and</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upload</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scanned</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supporting documentation</a:t>
            </a:r>
            <a:r>
              <a:rPr sz="1100" spc="-2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15">
                <a:latin typeface="Cambria" panose="02040503050406030204" pitchFamily="18" charset="0"/>
                <a:ea typeface="Cambria" panose="02040503050406030204" pitchFamily="18" charset="0"/>
                <a:cs typeface="Calibri"/>
              </a:rPr>
              <a:t> </a:t>
            </a:r>
            <a:r>
              <a:rPr sz="1100" spc="-25">
                <a:latin typeface="Cambria" panose="02040503050406030204" pitchFamily="18" charset="0"/>
                <a:ea typeface="Cambria" panose="02040503050406030204" pitchFamily="18" charset="0"/>
                <a:cs typeface="Calibri"/>
              </a:rPr>
              <a:t>us.</a:t>
            </a:r>
            <a:endParaRPr sz="1100">
              <a:latin typeface="Cambria" panose="02040503050406030204" pitchFamily="18" charset="0"/>
              <a:ea typeface="Cambria" panose="02040503050406030204" pitchFamily="18" charset="0"/>
              <a:cs typeface="Calibri"/>
            </a:endParaRPr>
          </a:p>
          <a:p>
            <a:pPr marL="360045" indent="-138430">
              <a:lnSpc>
                <a:spcPct val="100000"/>
              </a:lnSpc>
              <a:spcBef>
                <a:spcPts val="15"/>
              </a:spcBef>
              <a:buClr>
                <a:srgbClr val="1F487C"/>
              </a:buClr>
              <a:buFont typeface="Calibri"/>
              <a:buAutoNum type="arabicPeriod"/>
              <a:tabLst>
                <a:tab pos="360680" algn="l"/>
              </a:tabLst>
            </a:pPr>
            <a:r>
              <a:rPr sz="1100">
                <a:latin typeface="Cambria" panose="02040503050406030204" pitchFamily="18" charset="0"/>
                <a:ea typeface="Cambria" panose="02040503050406030204" pitchFamily="18" charset="0"/>
                <a:cs typeface="Calibri"/>
              </a:rPr>
              <a:t>Log</a:t>
            </a:r>
            <a:r>
              <a:rPr sz="1100" spc="-3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into</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mobile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app</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on</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your</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smartphone,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enter</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claim</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details</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and</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snap</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photos</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of</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supporting</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documentation</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submit</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them</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10">
                <a:latin typeface="Cambria" panose="02040503050406030204" pitchFamily="18" charset="0"/>
                <a:ea typeface="Cambria" panose="02040503050406030204" pitchFamily="18" charset="0"/>
                <a:cs typeface="Calibri"/>
              </a:rPr>
              <a:t> </a:t>
            </a:r>
            <a:r>
              <a:rPr sz="1100" spc="-25">
                <a:latin typeface="Cambria" panose="02040503050406030204" pitchFamily="18" charset="0"/>
                <a:ea typeface="Cambria" panose="02040503050406030204" pitchFamily="18" charset="0"/>
                <a:cs typeface="Calibri"/>
              </a:rPr>
              <a:t>us.</a:t>
            </a:r>
            <a:endParaRPr sz="1100">
              <a:latin typeface="Cambria" panose="02040503050406030204" pitchFamily="18" charset="0"/>
              <a:ea typeface="Cambria" panose="02040503050406030204" pitchFamily="18" charset="0"/>
              <a:cs typeface="Calibri"/>
            </a:endParaRPr>
          </a:p>
          <a:p>
            <a:pPr marL="360045" indent="-138430">
              <a:lnSpc>
                <a:spcPct val="100000"/>
              </a:lnSpc>
              <a:spcBef>
                <a:spcPts val="20"/>
              </a:spcBef>
              <a:buClr>
                <a:srgbClr val="1F487C"/>
              </a:buClr>
              <a:buFont typeface="Calibri"/>
              <a:buAutoNum type="arabicPeriod"/>
              <a:tabLst>
                <a:tab pos="360680" algn="l"/>
              </a:tabLst>
            </a:pPr>
            <a:r>
              <a:rPr sz="1100">
                <a:latin typeface="Cambria" panose="02040503050406030204" pitchFamily="18" charset="0"/>
                <a:ea typeface="Cambria" panose="02040503050406030204" pitchFamily="18" charset="0"/>
                <a:cs typeface="Calibri"/>
              </a:rPr>
              <a:t>Complete</a:t>
            </a:r>
            <a:r>
              <a:rPr sz="1100" spc="-2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claim</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form,</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attach</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copies</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of</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supporting</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documentation</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and</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send</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them</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by</a:t>
            </a:r>
            <a:r>
              <a:rPr sz="1100" spc="-2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mail,</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fax</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or</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email</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15">
                <a:latin typeface="Cambria" panose="02040503050406030204" pitchFamily="18" charset="0"/>
                <a:ea typeface="Cambria" panose="02040503050406030204" pitchFamily="18" charset="0"/>
                <a:cs typeface="Calibri"/>
              </a:rPr>
              <a:t> </a:t>
            </a:r>
            <a:r>
              <a:rPr sz="1100" spc="-25">
                <a:latin typeface="Cambria" panose="02040503050406030204" pitchFamily="18" charset="0"/>
                <a:ea typeface="Cambria" panose="02040503050406030204" pitchFamily="18" charset="0"/>
                <a:cs typeface="Calibri"/>
              </a:rPr>
              <a:t>us.</a:t>
            </a:r>
            <a:endParaRPr sz="1100">
              <a:latin typeface="Cambria" panose="02040503050406030204" pitchFamily="18" charset="0"/>
              <a:ea typeface="Cambria" panose="02040503050406030204" pitchFamily="18" charset="0"/>
              <a:cs typeface="Calibri"/>
            </a:endParaRPr>
          </a:p>
          <a:p>
            <a:pPr marL="85725">
              <a:lnSpc>
                <a:spcPct val="100000"/>
              </a:lnSpc>
              <a:spcBef>
                <a:spcPts val="620"/>
              </a:spcBef>
            </a:pPr>
            <a:r>
              <a:rPr sz="1100" b="1" i="1">
                <a:latin typeface="Cambria" panose="02040503050406030204" pitchFamily="18" charset="0"/>
                <a:ea typeface="Cambria" panose="02040503050406030204" pitchFamily="18" charset="0"/>
                <a:cs typeface="Calibri"/>
              </a:rPr>
              <a:t>You</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can</a:t>
            </a:r>
            <a:r>
              <a:rPr sz="1100" b="1" i="1" spc="-1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track</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all</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your</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claims</a:t>
            </a:r>
            <a:r>
              <a:rPr sz="1100" b="1" i="1" spc="-1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through</a:t>
            </a:r>
            <a:r>
              <a:rPr sz="1100" b="1" i="1" spc="-2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the</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Consumer</a:t>
            </a:r>
            <a:r>
              <a:rPr sz="1100" b="1" i="1" spc="-1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Portal</a:t>
            </a:r>
            <a:r>
              <a:rPr sz="1100" b="1" i="1" spc="-2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on</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our</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website</a:t>
            </a:r>
            <a:r>
              <a:rPr sz="1100" b="1" i="1" spc="-15">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or</a:t>
            </a:r>
            <a:r>
              <a:rPr sz="1100" b="1" i="1" spc="-2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the</a:t>
            </a:r>
            <a:r>
              <a:rPr sz="1100" b="1" i="1" spc="-10">
                <a:latin typeface="Cambria" panose="02040503050406030204" pitchFamily="18" charset="0"/>
                <a:ea typeface="Cambria" panose="02040503050406030204" pitchFamily="18" charset="0"/>
                <a:cs typeface="Calibri"/>
              </a:rPr>
              <a:t> </a:t>
            </a:r>
            <a:r>
              <a:rPr sz="1100" b="1" i="1">
                <a:latin typeface="Cambria" panose="02040503050406030204" pitchFamily="18" charset="0"/>
                <a:ea typeface="Cambria" panose="02040503050406030204" pitchFamily="18" charset="0"/>
                <a:cs typeface="Calibri"/>
              </a:rPr>
              <a:t>mobile</a:t>
            </a:r>
            <a:r>
              <a:rPr sz="1100" b="1" i="1" spc="-10">
                <a:latin typeface="Cambria" panose="02040503050406030204" pitchFamily="18" charset="0"/>
                <a:ea typeface="Cambria" panose="02040503050406030204" pitchFamily="18" charset="0"/>
                <a:cs typeface="Calibri"/>
              </a:rPr>
              <a:t> </a:t>
            </a:r>
            <a:r>
              <a:rPr sz="1100" b="1" i="1" spc="-20">
                <a:latin typeface="Cambria" panose="02040503050406030204" pitchFamily="18" charset="0"/>
                <a:ea typeface="Cambria" panose="02040503050406030204" pitchFamily="18" charset="0"/>
                <a:cs typeface="Calibri"/>
              </a:rPr>
              <a:t>app.</a:t>
            </a:r>
            <a:endParaRPr sz="1100">
              <a:latin typeface="Cambria" panose="02040503050406030204" pitchFamily="18" charset="0"/>
              <a:ea typeface="Cambria" panose="02040503050406030204" pitchFamily="18" charset="0"/>
              <a:cs typeface="Calibri"/>
            </a:endParaRPr>
          </a:p>
          <a:p>
            <a:pPr marL="85725" marR="5080">
              <a:lnSpc>
                <a:spcPct val="101800"/>
              </a:lnSpc>
              <a:spcBef>
                <a:spcPts val="305"/>
              </a:spcBef>
            </a:pPr>
            <a:r>
              <a:rPr sz="1100" b="1">
                <a:latin typeface="Cambria" panose="02040503050406030204" pitchFamily="18" charset="0"/>
                <a:ea typeface="Cambria" panose="02040503050406030204" pitchFamily="18" charset="0"/>
                <a:cs typeface="Calibri"/>
              </a:rPr>
              <a:t>Note:</a:t>
            </a:r>
            <a:r>
              <a:rPr sz="1100" b="1" spc="2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You</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do</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not</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need</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show</a:t>
            </a:r>
            <a:r>
              <a:rPr sz="1100" spc="4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proof</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of</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payment</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receive</a:t>
            </a:r>
            <a:r>
              <a:rPr sz="1100" spc="4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reimbursement,</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only</a:t>
            </a:r>
            <a:r>
              <a:rPr sz="1100" spc="7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that</a:t>
            </a:r>
            <a:r>
              <a:rPr sz="1100" spc="4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service(s)</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were</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rendered.</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Complete</a:t>
            </a:r>
            <a:r>
              <a:rPr sz="1100" spc="4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4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claim</a:t>
            </a:r>
            <a:r>
              <a:rPr sz="1100" spc="3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form</a:t>
            </a:r>
            <a:r>
              <a:rPr sz="1100" spc="40">
                <a:latin typeface="Cambria" panose="02040503050406030204" pitchFamily="18" charset="0"/>
                <a:ea typeface="Cambria" panose="02040503050406030204" pitchFamily="18" charset="0"/>
                <a:cs typeface="Calibri"/>
              </a:rPr>
              <a:t> </a:t>
            </a:r>
            <a:r>
              <a:rPr sz="1100" spc="-25">
                <a:latin typeface="Cambria" panose="02040503050406030204" pitchFamily="18" charset="0"/>
                <a:ea typeface="Cambria" panose="02040503050406030204" pitchFamily="18" charset="0"/>
                <a:cs typeface="Calibri"/>
              </a:rPr>
              <a:t>and</a:t>
            </a:r>
            <a:r>
              <a:rPr sz="1100" spc="50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submit</a:t>
            </a:r>
            <a:r>
              <a:rPr sz="1100" spc="-1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detailed</a:t>
            </a:r>
            <a:r>
              <a:rPr sz="1100" spc="-10">
                <a:latin typeface="Cambria" panose="02040503050406030204" pitchFamily="18" charset="0"/>
                <a:ea typeface="Cambria" panose="02040503050406030204" pitchFamily="18" charset="0"/>
                <a:cs typeface="Calibri"/>
              </a:rPr>
              <a:t> documentation</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for</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eligible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product</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or</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service.</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If</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the</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product</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or</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services</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is</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eligible,</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payment</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will</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be</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sent</a:t>
            </a:r>
            <a:r>
              <a:rPr sz="1100" spc="-10">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directly</a:t>
            </a:r>
            <a:r>
              <a:rPr sz="1100" spc="-5">
                <a:latin typeface="Cambria" panose="02040503050406030204" pitchFamily="18" charset="0"/>
                <a:ea typeface="Cambria" panose="02040503050406030204" pitchFamily="18" charset="0"/>
                <a:cs typeface="Calibri"/>
              </a:rPr>
              <a:t> </a:t>
            </a:r>
            <a:r>
              <a:rPr sz="1100">
                <a:latin typeface="Cambria" panose="02040503050406030204" pitchFamily="18" charset="0"/>
                <a:ea typeface="Cambria" panose="02040503050406030204" pitchFamily="18" charset="0"/>
                <a:cs typeface="Calibri"/>
              </a:rPr>
              <a:t>to</a:t>
            </a:r>
            <a:r>
              <a:rPr sz="1100" spc="-5">
                <a:latin typeface="Cambria" panose="02040503050406030204" pitchFamily="18" charset="0"/>
                <a:ea typeface="Cambria" panose="02040503050406030204" pitchFamily="18" charset="0"/>
                <a:cs typeface="Calibri"/>
              </a:rPr>
              <a:t> </a:t>
            </a:r>
            <a:r>
              <a:rPr sz="1100" spc="-20">
                <a:latin typeface="Cambria" panose="02040503050406030204" pitchFamily="18" charset="0"/>
                <a:ea typeface="Cambria" panose="02040503050406030204" pitchFamily="18" charset="0"/>
                <a:cs typeface="Calibri"/>
              </a:rPr>
              <a:t>you.</a:t>
            </a:r>
            <a:endParaRPr sz="1100">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243165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223B5CD-34FB-442D-8945-92841611BA23}"/>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8" name="Rectangle 2">
            <a:extLst>
              <a:ext uri="{FF2B5EF4-FFF2-40B4-BE49-F238E27FC236}">
                <a16:creationId xmlns:a16="http://schemas.microsoft.com/office/drawing/2014/main" id="{BC1E37BD-4487-4A4C-B5A8-BF6F6ED7F7F5}"/>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Dental Coverage</a:t>
            </a:r>
          </a:p>
        </p:txBody>
      </p:sp>
      <p:pic>
        <p:nvPicPr>
          <p:cNvPr id="9" name="Picture 8">
            <a:extLst>
              <a:ext uri="{FF2B5EF4-FFF2-40B4-BE49-F238E27FC236}">
                <a16:creationId xmlns:a16="http://schemas.microsoft.com/office/drawing/2014/main" id="{7D9771D4-A697-4B7A-89F8-DC549AF11429}"/>
              </a:ext>
            </a:extLst>
          </p:cNvPr>
          <p:cNvPicPr>
            <a:picLocks noChangeAspect="1"/>
          </p:cNvPicPr>
          <p:nvPr/>
        </p:nvPicPr>
        <p:blipFill>
          <a:blip r:embed="rId3"/>
          <a:stretch>
            <a:fillRect/>
          </a:stretch>
        </p:blipFill>
        <p:spPr>
          <a:xfrm>
            <a:off x="5615025" y="8934460"/>
            <a:ext cx="1809902" cy="441545"/>
          </a:xfrm>
          <a:prstGeom prst="rect">
            <a:avLst/>
          </a:prstGeom>
        </p:spPr>
      </p:pic>
      <p:sp>
        <p:nvSpPr>
          <p:cNvPr id="10" name="Rectangle 3">
            <a:extLst>
              <a:ext uri="{FF2B5EF4-FFF2-40B4-BE49-F238E27FC236}">
                <a16:creationId xmlns:a16="http://schemas.microsoft.com/office/drawing/2014/main" id="{052C4A57-CB57-461B-A5EC-458D0C48C635}"/>
              </a:ext>
            </a:extLst>
          </p:cNvPr>
          <p:cNvSpPr txBox="1">
            <a:spLocks noChangeArrowheads="1"/>
          </p:cNvSpPr>
          <p:nvPr/>
        </p:nvSpPr>
        <p:spPr>
          <a:xfrm>
            <a:off x="228600" y="1280748"/>
            <a:ext cx="7315199"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ct val="0"/>
              </a:spcBef>
              <a:buNone/>
            </a:pPr>
            <a:r>
              <a:rPr lang="en-US" altLang="en-US" sz="1100">
                <a:latin typeface="Cambria" panose="02040503050406030204" pitchFamily="18" charset="0"/>
              </a:rPr>
              <a:t>For 2026, Mansfield Housing Group will offer a comprehensive dental plan administered by Northeast Delta Dental</a:t>
            </a:r>
          </a:p>
        </p:txBody>
      </p:sp>
      <p:graphicFrame>
        <p:nvGraphicFramePr>
          <p:cNvPr id="11" name="Table 10">
            <a:extLst>
              <a:ext uri="{FF2B5EF4-FFF2-40B4-BE49-F238E27FC236}">
                <a16:creationId xmlns:a16="http://schemas.microsoft.com/office/drawing/2014/main" id="{F7CD3AA7-D1A1-410C-8C8A-AF4C63E6A005}"/>
              </a:ext>
            </a:extLst>
          </p:cNvPr>
          <p:cNvGraphicFramePr>
            <a:graphicFrameLocks noGrp="1"/>
          </p:cNvGraphicFramePr>
          <p:nvPr>
            <p:extLst>
              <p:ext uri="{D42A27DB-BD31-4B8C-83A1-F6EECF244321}">
                <p14:modId xmlns:p14="http://schemas.microsoft.com/office/powerpoint/2010/main" val="2618277242"/>
              </p:ext>
            </p:extLst>
          </p:nvPr>
        </p:nvGraphicFramePr>
        <p:xfrm>
          <a:off x="347472" y="1638824"/>
          <a:ext cx="7077457" cy="7321919"/>
        </p:xfrm>
        <a:graphic>
          <a:graphicData uri="http://schemas.openxmlformats.org/drawingml/2006/table">
            <a:tbl>
              <a:tblPr firstRow="1" bandRow="1">
                <a:tableStyleId>{073A0DAA-6AF3-43AB-8588-CEC1D06C72B9}</a:tableStyleId>
              </a:tblPr>
              <a:tblGrid>
                <a:gridCol w="709456">
                  <a:extLst>
                    <a:ext uri="{9D8B030D-6E8A-4147-A177-3AD203B41FA5}">
                      <a16:colId xmlns:a16="http://schemas.microsoft.com/office/drawing/2014/main" val="3989759120"/>
                    </a:ext>
                  </a:extLst>
                </a:gridCol>
                <a:gridCol w="4976676">
                  <a:extLst>
                    <a:ext uri="{9D8B030D-6E8A-4147-A177-3AD203B41FA5}">
                      <a16:colId xmlns:a16="http://schemas.microsoft.com/office/drawing/2014/main" val="1819205835"/>
                    </a:ext>
                  </a:extLst>
                </a:gridCol>
                <a:gridCol w="1391325">
                  <a:extLst>
                    <a:ext uri="{9D8B030D-6E8A-4147-A177-3AD203B41FA5}">
                      <a16:colId xmlns:a16="http://schemas.microsoft.com/office/drawing/2014/main" val="1114001497"/>
                    </a:ext>
                  </a:extLst>
                </a:gridCol>
              </a:tblGrid>
              <a:tr h="283246">
                <a:tc gridSpan="2">
                  <a:txBody>
                    <a:bodyPr/>
                    <a:lstStyle/>
                    <a:p>
                      <a:pPr algn="ctr"/>
                      <a:r>
                        <a:rPr lang="en-US" sz="1600">
                          <a:latin typeface="Cambria" panose="02040503050406030204" pitchFamily="18" charset="0"/>
                        </a:rPr>
                        <a:t>Outline of Covered Services</a:t>
                      </a:r>
                    </a:p>
                  </a:txBody>
                  <a:tcPr anchor="ctr">
                    <a:solidFill>
                      <a:srgbClr val="42673D"/>
                    </a:solidFill>
                  </a:tcPr>
                </a:tc>
                <a:tc hMerge="1">
                  <a:txBody>
                    <a:bodyPr/>
                    <a:lstStyle/>
                    <a:p>
                      <a:pPr algn="ctr"/>
                      <a:endParaRPr lang="en-US" sz="1400">
                        <a:latin typeface="Cambria" panose="02040503050406030204" pitchFamily="18" charset="0"/>
                      </a:endParaRPr>
                    </a:p>
                  </a:txBody>
                  <a:tcPr anchor="ctr">
                    <a:solidFill>
                      <a:srgbClr val="296FD7"/>
                    </a:solidFill>
                  </a:tcPr>
                </a:tc>
                <a:tc>
                  <a:txBody>
                    <a:bodyPr/>
                    <a:lstStyle/>
                    <a:p>
                      <a:pPr algn="ctr"/>
                      <a:r>
                        <a:rPr lang="en-US" sz="1200">
                          <a:latin typeface="Cambria" panose="02040503050406030204" pitchFamily="18" charset="0"/>
                        </a:rPr>
                        <a:t>PPO Plus</a:t>
                      </a:r>
                    </a:p>
                  </a:txBody>
                  <a:tcPr anchor="ctr">
                    <a:solidFill>
                      <a:srgbClr val="42673D"/>
                    </a:solidFill>
                  </a:tcPr>
                </a:tc>
                <a:extLst>
                  <a:ext uri="{0D108BD9-81ED-4DB2-BD59-A6C34878D82A}">
                    <a16:rowId xmlns:a16="http://schemas.microsoft.com/office/drawing/2014/main" val="431048134"/>
                  </a:ext>
                </a:extLst>
              </a:tr>
              <a:tr h="2048685">
                <a:tc>
                  <a:txBody>
                    <a:bodyPr/>
                    <a:lstStyle/>
                    <a:p>
                      <a:pPr algn="ctr"/>
                      <a:r>
                        <a:rPr lang="en-US" sz="1200">
                          <a:latin typeface="Cambria" panose="02040503050406030204" pitchFamily="18" charset="0"/>
                        </a:rPr>
                        <a:t>Coverage A</a:t>
                      </a:r>
                    </a:p>
                    <a:p>
                      <a:pPr algn="ctr"/>
                      <a:r>
                        <a:rPr lang="en-US" sz="1200">
                          <a:latin typeface="Cambria" panose="02040503050406030204" pitchFamily="18" charset="0"/>
                        </a:rPr>
                        <a:t>Diagnostic/Preventative</a:t>
                      </a:r>
                    </a:p>
                  </a:txBody>
                  <a:tcPr vert="vert270" anchor="ctr"/>
                </a:tc>
                <a:tc>
                  <a:txBody>
                    <a:bodyPr/>
                    <a:lstStyle/>
                    <a:p>
                      <a:r>
                        <a:rPr lang="en-US" sz="1200">
                          <a:latin typeface="Cambria" panose="02040503050406030204" pitchFamily="18" charset="0"/>
                        </a:rPr>
                        <a:t>Diagnostic: </a:t>
                      </a:r>
                    </a:p>
                    <a:p>
                      <a:pPr marL="0" indent="0"/>
                      <a:r>
                        <a:rPr lang="en-US" sz="1100">
                          <a:latin typeface="Cambria" panose="02040503050406030204" pitchFamily="18" charset="0"/>
                        </a:rPr>
                        <a:t>Evaluations: 2 in a 12‐month period, Includes: periodic, limited, problem‐Focused &amp; comprehensive evaluations.</a:t>
                      </a:r>
                    </a:p>
                    <a:p>
                      <a:r>
                        <a:rPr lang="en-US" sz="1100">
                          <a:latin typeface="Cambria" panose="02040503050406030204" pitchFamily="18" charset="0"/>
                        </a:rPr>
                        <a:t>X‐rays: Bitewing X‐rays once in a 12-month period, X‐rays of individual teeth as needed</a:t>
                      </a:r>
                    </a:p>
                    <a:p>
                      <a:r>
                        <a:rPr lang="en-US" sz="1100">
                          <a:latin typeface="Cambria" panose="02040503050406030204" pitchFamily="18" charset="0"/>
                        </a:rPr>
                        <a:t>Brush biopsy once in a 12‐month period</a:t>
                      </a:r>
                    </a:p>
                    <a:p>
                      <a:endParaRPr lang="en-US" sz="300">
                        <a:latin typeface="Cambria" panose="02040503050406030204" pitchFamily="18" charset="0"/>
                      </a:endParaRPr>
                    </a:p>
                    <a:p>
                      <a:r>
                        <a:rPr lang="en-US" sz="1200">
                          <a:latin typeface="Cambria" panose="02040503050406030204" pitchFamily="18" charset="0"/>
                        </a:rPr>
                        <a:t>Preventative: </a:t>
                      </a:r>
                    </a:p>
                    <a:p>
                      <a:r>
                        <a:rPr lang="en-US" sz="1100">
                          <a:latin typeface="Cambria" panose="02040503050406030204" pitchFamily="18" charset="0"/>
                        </a:rPr>
                        <a:t>Cleanings: 2 in a 12‐month period </a:t>
                      </a:r>
                    </a:p>
                    <a:p>
                      <a:r>
                        <a:rPr lang="en-US" sz="1100">
                          <a:latin typeface="Cambria" panose="02040503050406030204" pitchFamily="18" charset="0"/>
                        </a:rPr>
                        <a:t>Fluoride treatment: once in a 12‐month period to age 15</a:t>
                      </a:r>
                    </a:p>
                    <a:p>
                      <a:r>
                        <a:rPr lang="en-US" sz="1100">
                          <a:latin typeface="Cambria" panose="02040503050406030204" pitchFamily="18" charset="0"/>
                        </a:rPr>
                        <a:t>Sealant application to permanent molars, once in a lifetime per tooth, for children to age 15</a:t>
                      </a:r>
                      <a:endParaRPr lang="en-US" sz="1100" b="0">
                        <a:latin typeface="Cambria" panose="02040503050406030204" pitchFamily="18" charset="0"/>
                      </a:endParaRPr>
                    </a:p>
                  </a:txBody>
                  <a:tcPr/>
                </a:tc>
                <a:tc>
                  <a:txBody>
                    <a:bodyPr/>
                    <a:lstStyle/>
                    <a:p>
                      <a:pPr marL="0" indent="0" algn="ctr"/>
                      <a:r>
                        <a:rPr lang="en-US" sz="1200">
                          <a:latin typeface="Cambria" panose="02040503050406030204" pitchFamily="18" charset="0"/>
                        </a:rPr>
                        <a:t>100%</a:t>
                      </a:r>
                      <a:endParaRPr lang="en-US" sz="1200" b="0">
                        <a:latin typeface="Cambria" panose="02040503050406030204" pitchFamily="18" charset="0"/>
                      </a:endParaRPr>
                    </a:p>
                  </a:txBody>
                  <a:tcPr anchor="ctr"/>
                </a:tc>
                <a:extLst>
                  <a:ext uri="{0D108BD9-81ED-4DB2-BD59-A6C34878D82A}">
                    <a16:rowId xmlns:a16="http://schemas.microsoft.com/office/drawing/2014/main" val="4035618624"/>
                  </a:ext>
                </a:extLst>
              </a:tr>
              <a:tr h="14706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Cambria" panose="02040503050406030204" pitchFamily="18" charset="0"/>
                        </a:rPr>
                        <a:t>Coverage 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Cambria" panose="02040503050406030204" pitchFamily="18" charset="0"/>
                        </a:rPr>
                        <a:t>Basic</a:t>
                      </a:r>
                    </a:p>
                  </a:txBody>
                  <a:tcPr vert="vert270" anchor="ctr"/>
                </a:tc>
                <a:tc>
                  <a:txBody>
                    <a:bodyPr/>
                    <a:lstStyle/>
                    <a:p>
                      <a:r>
                        <a:rPr lang="en-US" sz="1200">
                          <a:latin typeface="Cambria" panose="02040503050406030204" pitchFamily="18" charset="0"/>
                        </a:rPr>
                        <a:t>Restorative:</a:t>
                      </a:r>
                    </a:p>
                    <a:p>
                      <a:r>
                        <a:rPr lang="en-US" sz="1100">
                          <a:latin typeface="Cambria" panose="02040503050406030204" pitchFamily="18" charset="0"/>
                        </a:rPr>
                        <a:t>Amalgam (silver) fillings, Composite (white) fillings </a:t>
                      </a:r>
                    </a:p>
                    <a:p>
                      <a:r>
                        <a:rPr lang="en-US" sz="1200">
                          <a:latin typeface="Cambria" panose="02040503050406030204" pitchFamily="18" charset="0"/>
                        </a:rPr>
                        <a:t>Oral Surgery:</a:t>
                      </a:r>
                    </a:p>
                    <a:p>
                      <a:r>
                        <a:rPr lang="en-US" sz="1100">
                          <a:latin typeface="Cambria" panose="02040503050406030204" pitchFamily="18" charset="0"/>
                        </a:rPr>
                        <a:t>Routine extractions</a:t>
                      </a:r>
                    </a:p>
                    <a:p>
                      <a:r>
                        <a:rPr lang="en-US" sz="1200">
                          <a:latin typeface="Cambria" panose="02040503050406030204" pitchFamily="18" charset="0"/>
                        </a:rPr>
                        <a:t>Endodontics:</a:t>
                      </a:r>
                    </a:p>
                    <a:p>
                      <a:r>
                        <a:rPr lang="en-US" sz="1100">
                          <a:latin typeface="Cambria" panose="02040503050406030204" pitchFamily="18" charset="0"/>
                        </a:rPr>
                        <a:t>Root canal therapy</a:t>
                      </a:r>
                    </a:p>
                    <a:p>
                      <a:r>
                        <a:rPr lang="en-US" sz="1200">
                          <a:latin typeface="Cambria" panose="02040503050406030204" pitchFamily="18" charset="0"/>
                        </a:rPr>
                        <a:t>Periodontics:</a:t>
                      </a:r>
                    </a:p>
                    <a:p>
                      <a:r>
                        <a:rPr lang="en-US" sz="1100">
                          <a:latin typeface="Cambria" panose="02040503050406030204" pitchFamily="18" charset="0"/>
                        </a:rPr>
                        <a:t>Periodontal Maintenance (Cleaning) – 2 in a 12‐month period</a:t>
                      </a:r>
                    </a:p>
                    <a:p>
                      <a:r>
                        <a:rPr lang="en-US" sz="1100" b="0">
                          <a:latin typeface="Cambria" panose="02040503050406030204" pitchFamily="18" charset="0"/>
                        </a:rPr>
                        <a:t>Space maintainers to age 15</a:t>
                      </a:r>
                    </a:p>
                    <a:p>
                      <a:r>
                        <a:rPr lang="en-US" sz="1100" b="0">
                          <a:latin typeface="Cambria" panose="02040503050406030204" pitchFamily="18" charset="0"/>
                        </a:rPr>
                        <a:t>Full-mouth/panoramic X-rays once in a 5-year period</a:t>
                      </a:r>
                    </a:p>
                    <a:p>
                      <a:r>
                        <a:rPr lang="en-US" sz="1100" b="0">
                          <a:latin typeface="Cambria" panose="02040503050406030204" pitchFamily="18" charset="0"/>
                        </a:rPr>
                        <a:t>Emergency Palliative Treatment</a:t>
                      </a:r>
                    </a:p>
                  </a:txBody>
                  <a:tcPr/>
                </a:tc>
                <a:tc>
                  <a:txBody>
                    <a:bodyPr/>
                    <a:lstStyle/>
                    <a:p>
                      <a:pPr algn="ctr"/>
                      <a:r>
                        <a:rPr lang="en-US" sz="1200">
                          <a:latin typeface="Cambria" panose="02040503050406030204" pitchFamily="18" charset="0"/>
                        </a:rPr>
                        <a:t>80%</a:t>
                      </a:r>
                      <a:endParaRPr lang="en-US" sz="1200" b="0">
                        <a:latin typeface="Cambria" panose="02040503050406030204" pitchFamily="18" charset="0"/>
                      </a:endParaRPr>
                    </a:p>
                  </a:txBody>
                  <a:tcPr anchor="ctr"/>
                </a:tc>
                <a:extLst>
                  <a:ext uri="{0D108BD9-81ED-4DB2-BD59-A6C34878D82A}">
                    <a16:rowId xmlns:a16="http://schemas.microsoft.com/office/drawing/2014/main" val="342583520"/>
                  </a:ext>
                </a:extLst>
              </a:tr>
              <a:tr h="615241">
                <a:tc>
                  <a:txBody>
                    <a:bodyPr/>
                    <a:lstStyle/>
                    <a:p>
                      <a:pPr marL="0" indent="0" algn="ctr"/>
                      <a:r>
                        <a:rPr lang="en-US" sz="1200">
                          <a:latin typeface="Cambria" panose="02040503050406030204" pitchFamily="18" charset="0"/>
                        </a:rPr>
                        <a:t>Coverage C</a:t>
                      </a:r>
                    </a:p>
                    <a:p>
                      <a:pPr marL="0" indent="0" algn="ctr"/>
                      <a:r>
                        <a:rPr lang="en-US" sz="1200">
                          <a:latin typeface="Cambria" panose="02040503050406030204" pitchFamily="18" charset="0"/>
                        </a:rPr>
                        <a:t>Major</a:t>
                      </a:r>
                      <a:endParaRPr lang="en-US" sz="1200" b="0">
                        <a:latin typeface="Cambria" panose="02040503050406030204" pitchFamily="18" charset="0"/>
                      </a:endParaRPr>
                    </a:p>
                  </a:txBody>
                  <a:tcPr vert="vert270" anchor="ctr"/>
                </a:tc>
                <a:tc>
                  <a:txBody>
                    <a:bodyPr/>
                    <a:lstStyle/>
                    <a:p>
                      <a:r>
                        <a:rPr lang="en-US" sz="1200">
                          <a:latin typeface="Cambria" panose="02040503050406030204" pitchFamily="18" charset="0"/>
                        </a:rPr>
                        <a:t>Prosthodontics:</a:t>
                      </a:r>
                    </a:p>
                    <a:p>
                      <a:r>
                        <a:rPr lang="en-US" sz="1100">
                          <a:latin typeface="Cambria" panose="02040503050406030204" pitchFamily="18" charset="0"/>
                        </a:rPr>
                        <a:t>Removable and fixed partial dentures (bridge); complete dentures, Rebase and reline (dentures)</a:t>
                      </a:r>
                    </a:p>
                    <a:p>
                      <a:r>
                        <a:rPr lang="en-US" sz="1100">
                          <a:latin typeface="Cambria" panose="02040503050406030204" pitchFamily="18" charset="0"/>
                        </a:rPr>
                        <a:t>Crowns- </a:t>
                      </a:r>
                      <a:r>
                        <a:rPr lang="en-US" sz="1100" err="1">
                          <a:latin typeface="Cambria" panose="02040503050406030204" pitchFamily="18" charset="0"/>
                        </a:rPr>
                        <a:t>Onlays</a:t>
                      </a:r>
                      <a:r>
                        <a:rPr lang="en-US" sz="1100">
                          <a:latin typeface="Cambria" panose="02040503050406030204" pitchFamily="18" charset="0"/>
                        </a:rPr>
                        <a:t>- Implants</a:t>
                      </a:r>
                    </a:p>
                    <a:p>
                      <a:r>
                        <a:rPr lang="en-US" sz="1100" b="0">
                          <a:latin typeface="Cambria" panose="02040503050406030204" pitchFamily="18" charset="0"/>
                        </a:rPr>
                        <a:t>Denture repair: </a:t>
                      </a:r>
                    </a:p>
                    <a:p>
                      <a:r>
                        <a:rPr lang="en-US" sz="1100" b="0">
                          <a:latin typeface="Cambria" panose="02040503050406030204" pitchFamily="18" charset="0"/>
                        </a:rPr>
                        <a:t>Repair of a removable denture to its original condition</a:t>
                      </a:r>
                    </a:p>
                    <a:p>
                      <a:r>
                        <a:rPr lang="en-US" sz="1100" b="0">
                          <a:latin typeface="Cambria" panose="02040503050406030204" pitchFamily="18" charset="0"/>
                        </a:rPr>
                        <a:t>Oral Surgery: Complex extractions and other surgical procedures</a:t>
                      </a:r>
                    </a:p>
                    <a:p>
                      <a:r>
                        <a:rPr lang="en-US" sz="1100" b="0">
                          <a:latin typeface="Cambria" panose="02040503050406030204" pitchFamily="18" charset="0"/>
                        </a:rPr>
                        <a:t>Crown Lengthening: Clinical crown lengthening once in a lifetime per site</a:t>
                      </a:r>
                      <a:endParaRPr lang="en-US" sz="1200" b="0">
                        <a:latin typeface="Cambria" panose="02040503050406030204" pitchFamily="18" charset="0"/>
                      </a:endParaRPr>
                    </a:p>
                  </a:txBody>
                  <a:tcPr/>
                </a:tc>
                <a:tc>
                  <a:txBody>
                    <a:bodyPr/>
                    <a:lstStyle/>
                    <a:p>
                      <a:pPr algn="ctr"/>
                      <a:r>
                        <a:rPr lang="en-US" sz="1200" b="0">
                          <a:latin typeface="Cambria" panose="02040503050406030204" pitchFamily="18" charset="0"/>
                        </a:rPr>
                        <a:t>50%</a:t>
                      </a:r>
                    </a:p>
                  </a:txBody>
                  <a:tcPr anchor="ctr"/>
                </a:tc>
                <a:extLst>
                  <a:ext uri="{0D108BD9-81ED-4DB2-BD59-A6C34878D82A}">
                    <a16:rowId xmlns:a16="http://schemas.microsoft.com/office/drawing/2014/main" val="3435482967"/>
                  </a:ext>
                </a:extLst>
              </a:tr>
              <a:tr h="337568">
                <a:tc rowSpan="2">
                  <a:txBody>
                    <a:bodyPr/>
                    <a:lstStyle/>
                    <a:p>
                      <a:r>
                        <a:rPr lang="en-US" sz="1200">
                          <a:latin typeface="Cambria" panose="02040503050406030204" pitchFamily="18" charset="0"/>
                        </a:rPr>
                        <a:t>Coverage D</a:t>
                      </a:r>
                      <a:endParaRPr lang="en-US" sz="1200" b="0">
                        <a:latin typeface="Cambria" panose="02040503050406030204" pitchFamily="18" charset="0"/>
                      </a:endParaRPr>
                    </a:p>
                  </a:txBody>
                  <a:tcPr vert="vert270"/>
                </a:tc>
                <a:tc>
                  <a:txBody>
                    <a:bodyPr/>
                    <a:lstStyle/>
                    <a:p>
                      <a:r>
                        <a:rPr lang="en-US" sz="1200">
                          <a:latin typeface="Cambria" panose="02040503050406030204" pitchFamily="18" charset="0"/>
                        </a:rPr>
                        <a:t>Orthodontics:</a:t>
                      </a:r>
                    </a:p>
                    <a:p>
                      <a:r>
                        <a:rPr lang="en-US" sz="1100">
                          <a:latin typeface="Cambria" panose="02040503050406030204" pitchFamily="18" charset="0"/>
                        </a:rPr>
                        <a:t>Correction of crooked teeth for children &amp; adults</a:t>
                      </a:r>
                      <a:endParaRPr lang="en-US" sz="1100" b="0">
                        <a:latin typeface="Cambria" panose="02040503050406030204" pitchFamily="18" charset="0"/>
                      </a:endParaRPr>
                    </a:p>
                  </a:txBody>
                  <a:tcPr/>
                </a:tc>
                <a:tc>
                  <a:txBody>
                    <a:bodyPr/>
                    <a:lstStyle/>
                    <a:p>
                      <a:pPr algn="ctr"/>
                      <a:r>
                        <a:rPr lang="en-US" sz="1200" b="0">
                          <a:latin typeface="Cambria" panose="02040503050406030204" pitchFamily="18" charset="0"/>
                        </a:rPr>
                        <a:t>50%</a:t>
                      </a:r>
                    </a:p>
                  </a:txBody>
                  <a:tcPr anchor="ctr"/>
                </a:tc>
                <a:extLst>
                  <a:ext uri="{0D108BD9-81ED-4DB2-BD59-A6C34878D82A}">
                    <a16:rowId xmlns:a16="http://schemas.microsoft.com/office/drawing/2014/main" val="1641511771"/>
                  </a:ext>
                </a:extLst>
              </a:tr>
              <a:tr h="296068">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Cambria" panose="02040503050406030204" pitchFamily="18" charset="0"/>
                        </a:rPr>
                        <a:t>Orthodontic Lifetime Maximum (per person)</a:t>
                      </a:r>
                      <a:endParaRPr lang="en-US" sz="1200" b="0">
                        <a:latin typeface="Cambria" panose="02040503050406030204" pitchFamily="18" charset="0"/>
                      </a:endParaRPr>
                    </a:p>
                  </a:txBody>
                  <a:tcPr anchor="ctr"/>
                </a:tc>
                <a:tc>
                  <a:txBody>
                    <a:bodyPr/>
                    <a:lstStyle/>
                    <a:p>
                      <a:pPr algn="ctr"/>
                      <a:r>
                        <a:rPr lang="en-US" sz="1200" b="0">
                          <a:latin typeface="Cambria" panose="02040503050406030204" pitchFamily="18" charset="0"/>
                        </a:rPr>
                        <a:t>$1,500</a:t>
                      </a:r>
                    </a:p>
                  </a:txBody>
                  <a:tcPr anchor="ctr"/>
                </a:tc>
                <a:extLst>
                  <a:ext uri="{0D108BD9-81ED-4DB2-BD59-A6C34878D82A}">
                    <a16:rowId xmlns:a16="http://schemas.microsoft.com/office/drawing/2014/main" val="584835039"/>
                  </a:ext>
                </a:extLst>
              </a:tr>
              <a:tr h="283246">
                <a:tc gridSpan="2">
                  <a:txBody>
                    <a:bodyPr/>
                    <a:lstStyle/>
                    <a:p>
                      <a:pPr marL="0" indent="0"/>
                      <a:r>
                        <a:rPr lang="en-US" sz="1250">
                          <a:latin typeface="Cambria" panose="02040503050406030204" pitchFamily="18" charset="0"/>
                        </a:rPr>
                        <a:t>Annual Max For services covered under A, B and C</a:t>
                      </a:r>
                      <a:endParaRPr lang="en-US" sz="1250" b="0">
                        <a:latin typeface="Cambria" panose="02040503050406030204" pitchFamily="18" charset="0"/>
                      </a:endParaRPr>
                    </a:p>
                  </a:txBody>
                  <a:tcPr anchor="ctr"/>
                </a:tc>
                <a:tc hMerge="1">
                  <a:txBody>
                    <a:bodyPr/>
                    <a:lstStyle/>
                    <a:p>
                      <a:pPr marL="0" indent="0"/>
                      <a:endParaRPr lang="en-US" sz="1200" b="0">
                        <a:latin typeface="Cambria" panose="02040503050406030204" pitchFamily="18" charset="0"/>
                      </a:endParaRPr>
                    </a:p>
                  </a:txBody>
                  <a:tcPr/>
                </a:tc>
                <a:tc>
                  <a:txBody>
                    <a:bodyPr/>
                    <a:lstStyle/>
                    <a:p>
                      <a:pPr algn="ctr"/>
                      <a:r>
                        <a:rPr lang="en-US" sz="1200" b="0">
                          <a:latin typeface="Cambria" panose="02040503050406030204" pitchFamily="18" charset="0"/>
                        </a:rPr>
                        <a:t>$2,000</a:t>
                      </a:r>
                    </a:p>
                  </a:txBody>
                  <a:tcPr anchor="ctr"/>
                </a:tc>
                <a:extLst>
                  <a:ext uri="{0D108BD9-81ED-4DB2-BD59-A6C34878D82A}">
                    <a16:rowId xmlns:a16="http://schemas.microsoft.com/office/drawing/2014/main" val="1993793589"/>
                  </a:ext>
                </a:extLst>
              </a:tr>
              <a:tr h="353686">
                <a:tc gridSpan="2">
                  <a:txBody>
                    <a:bodyPr/>
                    <a:lstStyle/>
                    <a:p>
                      <a:r>
                        <a:rPr lang="en-US" sz="1250">
                          <a:latin typeface="Cambria" panose="02040503050406030204" pitchFamily="18" charset="0"/>
                        </a:rPr>
                        <a:t>Calendar Year Deductible per Person/Family </a:t>
                      </a:r>
                    </a:p>
                    <a:p>
                      <a:r>
                        <a:rPr lang="en-US" sz="1250">
                          <a:latin typeface="Cambria" panose="02040503050406030204" pitchFamily="18" charset="0"/>
                        </a:rPr>
                        <a:t>(Coverage B and C only)</a:t>
                      </a:r>
                      <a:endParaRPr lang="en-US" sz="1250" b="0">
                        <a:latin typeface="Cambria" panose="02040503050406030204" pitchFamily="18" charset="0"/>
                      </a:endParaRPr>
                    </a:p>
                  </a:txBody>
                  <a:tcPr/>
                </a:tc>
                <a:tc hMerge="1">
                  <a:txBody>
                    <a:bodyPr/>
                    <a:lstStyle/>
                    <a:p>
                      <a:endParaRPr lang="en-US" sz="1100" b="0">
                        <a:latin typeface="Cambria" panose="02040503050406030204" pitchFamily="18" charset="0"/>
                      </a:endParaRPr>
                    </a:p>
                  </a:txBody>
                  <a:tcPr/>
                </a:tc>
                <a:tc>
                  <a:txBody>
                    <a:bodyPr/>
                    <a:lstStyle/>
                    <a:p>
                      <a:pPr algn="ctr"/>
                      <a:r>
                        <a:rPr lang="en-US" sz="1200" b="0">
                          <a:latin typeface="Cambria" panose="02040503050406030204" pitchFamily="18" charset="0"/>
                        </a:rPr>
                        <a:t>$100/$300</a:t>
                      </a:r>
                    </a:p>
                  </a:txBody>
                  <a:tcPr anchor="ctr"/>
                </a:tc>
                <a:extLst>
                  <a:ext uri="{0D108BD9-81ED-4DB2-BD59-A6C34878D82A}">
                    <a16:rowId xmlns:a16="http://schemas.microsoft.com/office/drawing/2014/main" val="1301206165"/>
                  </a:ext>
                </a:extLst>
              </a:tr>
            </a:tbl>
          </a:graphicData>
        </a:graphic>
      </p:graphicFrame>
    </p:spTree>
    <p:extLst>
      <p:ext uri="{BB962C8B-B14F-4D97-AF65-F5344CB8AC3E}">
        <p14:creationId xmlns:p14="http://schemas.microsoft.com/office/powerpoint/2010/main" val="349074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92FCA28C-7F25-BDA9-89AC-FF19A9D43036}"/>
              </a:ext>
            </a:extLst>
          </p:cNvPr>
          <p:cNvSpPr>
            <a:spLocks noChangeArrowheads="1"/>
          </p:cNvSpPr>
          <p:nvPr/>
        </p:nvSpPr>
        <p:spPr bwMode="auto">
          <a:xfrm>
            <a:off x="347472" y="330200"/>
            <a:ext cx="7077455" cy="904876"/>
          </a:xfrm>
          <a:prstGeom prst="rect">
            <a:avLst/>
          </a:prstGeom>
          <a:solidFill>
            <a:srgbClr val="42673D"/>
          </a:solidFill>
          <a:ln w="9525" algn="ctr">
            <a:solidFill>
              <a:srgbClr val="09639E"/>
            </a:solidFill>
            <a:round/>
            <a:headEnd/>
            <a:tailEnd/>
          </a:ln>
        </p:spPr>
        <p:txBody>
          <a:bodyPr lIns="91162" tIns="45579" rIns="91162" bIns="45579"/>
          <a:lstStyle/>
          <a:p>
            <a:endParaRPr lang="en-US" altLang="en-US"/>
          </a:p>
        </p:txBody>
      </p:sp>
      <p:sp>
        <p:nvSpPr>
          <p:cNvPr id="6" name="TextBox 5">
            <a:extLst>
              <a:ext uri="{FF2B5EF4-FFF2-40B4-BE49-F238E27FC236}">
                <a16:creationId xmlns:a16="http://schemas.microsoft.com/office/drawing/2014/main" id="{678FCB9C-C0B8-4A8A-9D40-5133F58E5C96}"/>
              </a:ext>
            </a:extLst>
          </p:cNvPr>
          <p:cNvSpPr txBox="1"/>
          <p:nvPr/>
        </p:nvSpPr>
        <p:spPr>
          <a:xfrm>
            <a:off x="462159" y="6590386"/>
            <a:ext cx="6887252" cy="2492990"/>
          </a:xfrm>
          <a:prstGeom prst="rect">
            <a:avLst/>
          </a:prstGeom>
          <a:noFill/>
        </p:spPr>
        <p:txBody>
          <a:bodyPr wrap="square" rtlCol="0">
            <a:spAutoFit/>
          </a:bodyPr>
          <a:lstStyle/>
          <a:p>
            <a:r>
              <a:rPr lang="en-US" sz="1200">
                <a:latin typeface="+mj-lt"/>
                <a:cs typeface="Calibri" panose="020F0502020204030204" pitchFamily="34" charset="0"/>
              </a:rPr>
              <a:t>                         </a:t>
            </a:r>
            <a:r>
              <a:rPr lang="en-US" sz="1200" b="1">
                <a:latin typeface="Cambria" panose="02040503050406030204" pitchFamily="18" charset="0"/>
                <a:ea typeface="Cambria" panose="02040503050406030204" pitchFamily="18" charset="0"/>
                <a:cs typeface="Arial" panose="020B0604020202020204" pitchFamily="34" charset="0"/>
              </a:rPr>
              <a:t>Great Savings—Up to 35% off eyewear</a:t>
            </a:r>
            <a:endParaRPr lang="en-US" sz="1200">
              <a:latin typeface="Cambria" panose="02040503050406030204" pitchFamily="18" charset="0"/>
              <a:ea typeface="Cambria" panose="02040503050406030204" pitchFamily="18" charset="0"/>
              <a:cs typeface="Calibri" panose="020F0502020204030204" pitchFamily="34" charset="0"/>
            </a:endParaRPr>
          </a:p>
          <a:p>
            <a:r>
              <a:rPr lang="en-US" sz="1200">
                <a:latin typeface="Cambria" panose="02040503050406030204" pitchFamily="18" charset="0"/>
                <a:ea typeface="Cambria" panose="02040503050406030204" pitchFamily="18" charset="0"/>
                <a:cs typeface="Calibri" panose="020F0502020204030204" pitchFamily="34" charset="0"/>
              </a:rPr>
              <a:t>	</a:t>
            </a:r>
            <a:r>
              <a:rPr lang="en-US" sz="1200">
                <a:latin typeface="Cambria" panose="02040503050406030204" pitchFamily="18" charset="0"/>
                <a:ea typeface="Cambria" panose="02040503050406030204" pitchFamily="18" charset="0"/>
                <a:cs typeface="Arial" panose="020B0604020202020204" pitchFamily="34" charset="0"/>
              </a:rPr>
              <a:t>Choose from any available frame including quality name-brand products such 		as Brooks Brothers</a:t>
            </a:r>
            <a:r>
              <a:rPr lang="en-US" sz="1200" spc="-10">
                <a:latin typeface="Cambria" panose="02040503050406030204" pitchFamily="18" charset="0"/>
                <a:ea typeface="Cambria" panose="02040503050406030204" pitchFamily="18" charset="0"/>
                <a:cs typeface="Arial" panose="020B0604020202020204" pitchFamily="34" charset="0"/>
              </a:rPr>
              <a:t>®,  Ann Klein®, Vogue®, and more at provider locations. 		With EyeMed Vision Care, Northeast Delta Dental members have access to over 71,000 vision care providers nationwide at 27,000 locations, including optometrists, ophthalmologists, opticians, and the nation’s leading optical retailers.</a:t>
            </a:r>
          </a:p>
          <a:p>
            <a:endParaRPr lang="en-US" sz="1200" spc="-10">
              <a:latin typeface="Cambria" panose="02040503050406030204" pitchFamily="18" charset="0"/>
              <a:ea typeface="Cambria" panose="02040503050406030204" pitchFamily="18" charset="0"/>
              <a:cs typeface="Arial" panose="020B0604020202020204" pitchFamily="34" charset="0"/>
            </a:endParaRPr>
          </a:p>
          <a:p>
            <a:r>
              <a:rPr lang="en-US" sz="1200" spc="-10">
                <a:latin typeface="Cambria" panose="02040503050406030204" pitchFamily="18" charset="0"/>
                <a:ea typeface="Cambria" panose="02040503050406030204" pitchFamily="18" charset="0"/>
                <a:cs typeface="Arial" panose="020B0604020202020204" pitchFamily="34" charset="0"/>
              </a:rPr>
              <a:t>It’s easy! </a:t>
            </a:r>
            <a:r>
              <a:rPr lang="en-US" sz="1200" spc="-55">
                <a:latin typeface="Cambria" panose="02040503050406030204" pitchFamily="18" charset="0"/>
                <a:ea typeface="Cambria" panose="02040503050406030204" pitchFamily="18" charset="0"/>
                <a:cs typeface="Arial" panose="020B0604020202020204" pitchFamily="34" charset="0"/>
              </a:rPr>
              <a:t>To </a:t>
            </a:r>
            <a:r>
              <a:rPr lang="en-US" sz="1200" spc="-5">
                <a:latin typeface="Cambria" panose="02040503050406030204" pitchFamily="18" charset="0"/>
                <a:ea typeface="Cambria" panose="02040503050406030204" pitchFamily="18" charset="0"/>
                <a:cs typeface="Arial" panose="020B0604020202020204" pitchFamily="34" charset="0"/>
              </a:rPr>
              <a:t>request your discount, </a:t>
            </a:r>
            <a:r>
              <a:rPr lang="en-US" sz="1200">
                <a:latin typeface="Cambria" panose="02040503050406030204" pitchFamily="18" charset="0"/>
                <a:ea typeface="Cambria" panose="02040503050406030204" pitchFamily="18" charset="0"/>
                <a:cs typeface="Arial" panose="020B0604020202020204" pitchFamily="34" charset="0"/>
              </a:rPr>
              <a:t>simply </a:t>
            </a:r>
            <a:r>
              <a:rPr lang="en-US" sz="1200" spc="-5">
                <a:latin typeface="Cambria" panose="02040503050406030204" pitchFamily="18" charset="0"/>
                <a:ea typeface="Cambria" panose="02040503050406030204" pitchFamily="18" charset="0"/>
                <a:cs typeface="Arial" panose="020B0604020202020204" pitchFamily="34" charset="0"/>
              </a:rPr>
              <a:t>present your </a:t>
            </a:r>
            <a:r>
              <a:rPr lang="en-US" sz="1200">
                <a:latin typeface="Cambria" panose="02040503050406030204" pitchFamily="18" charset="0"/>
                <a:ea typeface="Cambria" panose="02040503050406030204" pitchFamily="18" charset="0"/>
                <a:cs typeface="Arial" panose="020B0604020202020204" pitchFamily="34" charset="0"/>
              </a:rPr>
              <a:t>Delta </a:t>
            </a:r>
            <a:r>
              <a:rPr lang="en-US" sz="1200" spc="-5">
                <a:latin typeface="Cambria" panose="02040503050406030204" pitchFamily="18" charset="0"/>
                <a:ea typeface="Cambria" panose="02040503050406030204" pitchFamily="18" charset="0"/>
                <a:cs typeface="Arial" panose="020B0604020202020204" pitchFamily="34" charset="0"/>
              </a:rPr>
              <a:t>Dental </a:t>
            </a:r>
            <a:r>
              <a:rPr lang="en-US" sz="1200">
                <a:latin typeface="Cambria" panose="02040503050406030204" pitchFamily="18" charset="0"/>
                <a:ea typeface="Cambria" panose="02040503050406030204" pitchFamily="18" charset="0"/>
                <a:cs typeface="Arial" panose="020B0604020202020204" pitchFamily="34" charset="0"/>
              </a:rPr>
              <a:t>member </a:t>
            </a:r>
            <a:r>
              <a:rPr lang="en-US" sz="1200" spc="-5">
                <a:latin typeface="Cambria" panose="02040503050406030204" pitchFamily="18" charset="0"/>
                <a:ea typeface="Cambria" panose="02040503050406030204" pitchFamily="18" charset="0"/>
                <a:cs typeface="Arial" panose="020B0604020202020204" pitchFamily="34" charset="0"/>
              </a:rPr>
              <a:t>ID </a:t>
            </a:r>
            <a:r>
              <a:rPr lang="en-US" sz="1200" spc="-10">
                <a:latin typeface="Cambria" panose="02040503050406030204" pitchFamily="18" charset="0"/>
                <a:ea typeface="Cambria" panose="02040503050406030204" pitchFamily="18" charset="0"/>
                <a:cs typeface="Arial" panose="020B0604020202020204" pitchFamily="34" charset="0"/>
              </a:rPr>
              <a:t>card </a:t>
            </a:r>
            <a:r>
              <a:rPr lang="en-US" sz="1200">
                <a:latin typeface="Cambria" panose="02040503050406030204" pitchFamily="18" charset="0"/>
                <a:ea typeface="Cambria" panose="02040503050406030204" pitchFamily="18" charset="0"/>
                <a:cs typeface="Arial" panose="020B0604020202020204" pitchFamily="34" charset="0"/>
              </a:rPr>
              <a:t>or this </a:t>
            </a:r>
            <a:r>
              <a:rPr lang="en-US" sz="1200" spc="-5">
                <a:latin typeface="Cambria" panose="02040503050406030204" pitchFamily="18" charset="0"/>
                <a:ea typeface="Cambria" panose="02040503050406030204" pitchFamily="18" charset="0"/>
                <a:cs typeface="Arial" panose="020B0604020202020204" pitchFamily="34" charset="0"/>
              </a:rPr>
              <a:t>ﬂyer when  </a:t>
            </a:r>
            <a:r>
              <a:rPr lang="en-US" sz="1200" spc="-10">
                <a:latin typeface="Cambria" panose="02040503050406030204" pitchFamily="18" charset="0"/>
                <a:ea typeface="Cambria" panose="02040503050406030204" pitchFamily="18" charset="0"/>
                <a:cs typeface="Arial" panose="020B0604020202020204" pitchFamily="34" charset="0"/>
              </a:rPr>
              <a:t>you </a:t>
            </a:r>
            <a:r>
              <a:rPr lang="en-US" sz="1200" spc="-5">
                <a:latin typeface="Cambria" panose="02040503050406030204" pitchFamily="18" charset="0"/>
                <a:ea typeface="Cambria" panose="02040503050406030204" pitchFamily="18" charset="0"/>
                <a:cs typeface="Arial" panose="020B0604020202020204" pitchFamily="34" charset="0"/>
              </a:rPr>
              <a:t>arrive </a:t>
            </a:r>
            <a:r>
              <a:rPr lang="en-US" sz="1200" spc="-10">
                <a:latin typeface="Cambria" panose="02040503050406030204" pitchFamily="18" charset="0"/>
                <a:ea typeface="Cambria" panose="02040503050406030204" pitchFamily="18" charset="0"/>
                <a:cs typeface="Arial" panose="020B0604020202020204" pitchFamily="34" charset="0"/>
              </a:rPr>
              <a:t>at </a:t>
            </a:r>
            <a:r>
              <a:rPr lang="en-US" sz="1200">
                <a:latin typeface="Cambria" panose="02040503050406030204" pitchFamily="18" charset="0"/>
                <a:ea typeface="Cambria" panose="02040503050406030204" pitchFamily="18" charset="0"/>
                <a:cs typeface="Arial" panose="020B0604020202020204" pitchFamily="34" charset="0"/>
              </a:rPr>
              <a:t>the </a:t>
            </a:r>
            <a:r>
              <a:rPr lang="en-US" sz="1200" spc="-5">
                <a:latin typeface="Cambria" panose="02040503050406030204" pitchFamily="18" charset="0"/>
                <a:ea typeface="Cambria" panose="02040503050406030204" pitchFamily="18" charset="0"/>
                <a:cs typeface="Arial" panose="020B0604020202020204" pitchFamily="34" charset="0"/>
              </a:rPr>
              <a:t>provider office or location. </a:t>
            </a:r>
            <a:r>
              <a:rPr lang="en-US" sz="1200" spc="-25">
                <a:latin typeface="Cambria" panose="02040503050406030204" pitchFamily="18" charset="0"/>
                <a:ea typeface="Cambria" panose="02040503050406030204" pitchFamily="18" charset="0"/>
                <a:cs typeface="Arial" panose="020B0604020202020204" pitchFamily="34" charset="0"/>
              </a:rPr>
              <a:t>Your </a:t>
            </a:r>
            <a:r>
              <a:rPr lang="en-US" sz="1200" spc="-10">
                <a:latin typeface="Cambria" panose="02040503050406030204" pitchFamily="18" charset="0"/>
                <a:ea typeface="Cambria" panose="02040503050406030204" pitchFamily="18" charset="0"/>
                <a:cs typeface="Arial" panose="020B0604020202020204" pitchFamily="34" charset="0"/>
              </a:rPr>
              <a:t>EyeMed </a:t>
            </a:r>
            <a:r>
              <a:rPr lang="en-US" sz="1200" spc="-5">
                <a:latin typeface="Cambria" panose="02040503050406030204" pitchFamily="18" charset="0"/>
                <a:ea typeface="Cambria" panose="02040503050406030204" pitchFamily="18" charset="0"/>
                <a:cs typeface="Arial" panose="020B0604020202020204" pitchFamily="34" charset="0"/>
              </a:rPr>
              <a:t>provider will </a:t>
            </a:r>
            <a:r>
              <a:rPr lang="en-US" sz="1200" spc="-15">
                <a:latin typeface="Cambria" panose="02040503050406030204" pitchFamily="18" charset="0"/>
                <a:ea typeface="Cambria" panose="02040503050406030204" pitchFamily="18" charset="0"/>
                <a:cs typeface="Arial" panose="020B0604020202020204" pitchFamily="34" charset="0"/>
              </a:rPr>
              <a:t>take </a:t>
            </a:r>
            <a:r>
              <a:rPr lang="en-US" sz="1200" spc="-10">
                <a:latin typeface="Cambria" panose="02040503050406030204" pitchFamily="18" charset="0"/>
                <a:ea typeface="Cambria" panose="02040503050406030204" pitchFamily="18" charset="0"/>
                <a:cs typeface="Arial" panose="020B0604020202020204" pitchFamily="34" charset="0"/>
              </a:rPr>
              <a:t>care </a:t>
            </a:r>
            <a:r>
              <a:rPr lang="en-US" sz="1200" spc="-5">
                <a:latin typeface="Cambria" panose="02040503050406030204" pitchFamily="18" charset="0"/>
                <a:ea typeface="Cambria" panose="02040503050406030204" pitchFamily="18" charset="0"/>
                <a:cs typeface="Arial" panose="020B0604020202020204" pitchFamily="34" charset="0"/>
              </a:rPr>
              <a:t>of </a:t>
            </a:r>
            <a:r>
              <a:rPr lang="en-US" sz="1200">
                <a:latin typeface="Cambria" panose="02040503050406030204" pitchFamily="18" charset="0"/>
                <a:ea typeface="Cambria" panose="02040503050406030204" pitchFamily="18" charset="0"/>
                <a:cs typeface="Arial" panose="020B0604020202020204" pitchFamily="34" charset="0"/>
              </a:rPr>
              <a:t>the </a:t>
            </a:r>
            <a:r>
              <a:rPr lang="en-US" sz="1200" spc="-10">
                <a:latin typeface="Cambria" panose="02040503050406030204" pitchFamily="18" charset="0"/>
                <a:ea typeface="Cambria" panose="02040503050406030204" pitchFamily="18" charset="0"/>
                <a:cs typeface="Arial" panose="020B0604020202020204" pitchFamily="34" charset="0"/>
              </a:rPr>
              <a:t>rest! </a:t>
            </a:r>
            <a:r>
              <a:rPr lang="en-US" sz="1200" spc="-55">
                <a:latin typeface="Cambria" panose="02040503050406030204" pitchFamily="18" charset="0"/>
                <a:ea typeface="Cambria" panose="02040503050406030204" pitchFamily="18" charset="0"/>
                <a:cs typeface="Arial" panose="020B0604020202020204" pitchFamily="34" charset="0"/>
              </a:rPr>
              <a:t>To </a:t>
            </a:r>
            <a:r>
              <a:rPr lang="en-US" sz="1200">
                <a:latin typeface="Cambria" panose="02040503050406030204" pitchFamily="18" charset="0"/>
                <a:ea typeface="Cambria" panose="02040503050406030204" pitchFamily="18" charset="0"/>
                <a:cs typeface="Arial" panose="020B0604020202020204" pitchFamily="34" charset="0"/>
              </a:rPr>
              <a:t>learn  </a:t>
            </a:r>
            <a:r>
              <a:rPr lang="en-US" sz="1200" spc="-5">
                <a:latin typeface="Cambria" panose="02040503050406030204" pitchFamily="18" charset="0"/>
                <a:ea typeface="Cambria" panose="02040503050406030204" pitchFamily="18" charset="0"/>
                <a:cs typeface="Arial" panose="020B0604020202020204" pitchFamily="34" charset="0"/>
              </a:rPr>
              <a:t>more </a:t>
            </a:r>
            <a:r>
              <a:rPr lang="en-US" sz="1200">
                <a:latin typeface="Cambria" panose="02040503050406030204" pitchFamily="18" charset="0"/>
                <a:ea typeface="Cambria" panose="02040503050406030204" pitchFamily="18" charset="0"/>
                <a:cs typeface="Arial" panose="020B0604020202020204" pitchFamily="34" charset="0"/>
              </a:rPr>
              <a:t>about the </a:t>
            </a:r>
            <a:r>
              <a:rPr lang="en-US" sz="1200" spc="-10">
                <a:latin typeface="Cambria" panose="02040503050406030204" pitchFamily="18" charset="0"/>
                <a:ea typeface="Cambria" panose="02040503050406030204" pitchFamily="18" charset="0"/>
                <a:cs typeface="Arial" panose="020B0604020202020204" pitchFamily="34" charset="0"/>
              </a:rPr>
              <a:t>EyeMed </a:t>
            </a:r>
            <a:r>
              <a:rPr lang="en-US" sz="1200">
                <a:latin typeface="Cambria" panose="02040503050406030204" pitchFamily="18" charset="0"/>
                <a:ea typeface="Cambria" panose="02040503050406030204" pitchFamily="18" charset="0"/>
                <a:cs typeface="Arial" panose="020B0604020202020204" pitchFamily="34" charset="0"/>
              </a:rPr>
              <a:t>Vision </a:t>
            </a:r>
            <a:r>
              <a:rPr lang="en-US" sz="1200" spc="-5">
                <a:latin typeface="Cambria" panose="02040503050406030204" pitchFamily="18" charset="0"/>
                <a:ea typeface="Cambria" panose="02040503050406030204" pitchFamily="18" charset="0"/>
                <a:cs typeface="Arial" panose="020B0604020202020204" pitchFamily="34" charset="0"/>
              </a:rPr>
              <a:t>Care Discount </a:t>
            </a:r>
            <a:r>
              <a:rPr lang="en-US" sz="1200">
                <a:latin typeface="Cambria" panose="02040503050406030204" pitchFamily="18" charset="0"/>
                <a:ea typeface="Cambria" panose="02040503050406030204" pitchFamily="18" charset="0"/>
                <a:cs typeface="Arial" panose="020B0604020202020204" pitchFamily="34" charset="0"/>
              </a:rPr>
              <a:t>Plan, </a:t>
            </a:r>
            <a:r>
              <a:rPr lang="en-US" sz="1200" spc="-5">
                <a:latin typeface="Cambria" panose="02040503050406030204" pitchFamily="18" charset="0"/>
                <a:ea typeface="Cambria" panose="02040503050406030204" pitchFamily="18" charset="0"/>
                <a:cs typeface="Arial" panose="020B0604020202020204" pitchFamily="34" charset="0"/>
              </a:rPr>
              <a:t>please visit </a:t>
            </a:r>
            <a:r>
              <a:rPr lang="en-US" sz="1200">
                <a:latin typeface="Cambria" panose="02040503050406030204" pitchFamily="18" charset="0"/>
                <a:ea typeface="Cambria" panose="02040503050406030204" pitchFamily="18" charset="0"/>
                <a:cs typeface="Arial" panose="020B0604020202020204" pitchFamily="34" charset="0"/>
              </a:rPr>
              <a:t>our </a:t>
            </a:r>
            <a:r>
              <a:rPr lang="en-US" sz="1200" spc="-5">
                <a:latin typeface="Cambria" panose="02040503050406030204" pitchFamily="18" charset="0"/>
                <a:ea typeface="Cambria" panose="02040503050406030204" pitchFamily="18" charset="0"/>
                <a:cs typeface="Arial" panose="020B0604020202020204" pitchFamily="34" charset="0"/>
              </a:rPr>
              <a:t>website </a:t>
            </a:r>
            <a:r>
              <a:rPr lang="en-US" sz="1200" spc="-10">
                <a:latin typeface="Cambria" panose="02040503050406030204" pitchFamily="18" charset="0"/>
                <a:ea typeface="Cambria" panose="02040503050406030204" pitchFamily="18" charset="0"/>
                <a:cs typeface="Arial" panose="020B0604020202020204" pitchFamily="34" charset="0"/>
              </a:rPr>
              <a:t>at</a:t>
            </a:r>
            <a:r>
              <a:rPr lang="en-US" sz="1200" spc="240">
                <a:latin typeface="Cambria" panose="02040503050406030204" pitchFamily="18" charset="0"/>
                <a:ea typeface="Cambria" panose="02040503050406030204" pitchFamily="18" charset="0"/>
                <a:cs typeface="Arial" panose="020B0604020202020204" pitchFamily="34" charset="0"/>
              </a:rPr>
              <a:t> </a:t>
            </a:r>
            <a:r>
              <a:rPr lang="en-US" sz="1200" spc="-10">
                <a:solidFill>
                  <a:srgbClr val="006FC0"/>
                </a:solidFill>
                <a:latin typeface="Cambria" panose="02040503050406030204" pitchFamily="18" charset="0"/>
                <a:ea typeface="Cambria" panose="02040503050406030204" pitchFamily="18" charset="0"/>
                <a:cs typeface="Arial" panose="020B0604020202020204" pitchFamily="34" charset="0"/>
                <a:hlinkClick r:id="rId3"/>
              </a:rPr>
              <a:t>www.nedelta.com</a:t>
            </a:r>
            <a:r>
              <a:rPr lang="en-US" sz="1200" spc="-10">
                <a:solidFill>
                  <a:srgbClr val="006FC0"/>
                </a:solidFill>
                <a:latin typeface="Cambria" panose="02040503050406030204" pitchFamily="18" charset="0"/>
                <a:ea typeface="Cambria" panose="02040503050406030204" pitchFamily="18" charset="0"/>
                <a:cs typeface="Arial" panose="020B0604020202020204" pitchFamily="34" charset="0"/>
              </a:rPr>
              <a:t>.</a:t>
            </a:r>
          </a:p>
          <a:p>
            <a:endParaRPr lang="en-US" sz="1200" spc="-10">
              <a:solidFill>
                <a:srgbClr val="006FC0"/>
              </a:solidFill>
              <a:latin typeface="Cambria" panose="02040503050406030204" pitchFamily="18" charset="0"/>
              <a:ea typeface="Cambria" panose="02040503050406030204" pitchFamily="18" charset="0"/>
              <a:cs typeface="Arial" panose="020B0604020202020204" pitchFamily="34" charset="0"/>
            </a:endParaRPr>
          </a:p>
          <a:p>
            <a:r>
              <a:rPr lang="en-US" sz="1200" i="1">
                <a:latin typeface="Cambria" panose="02040503050406030204" pitchFamily="18" charset="0"/>
                <a:ea typeface="Cambria" panose="02040503050406030204" pitchFamily="18" charset="0"/>
                <a:cs typeface="Arial" panose="020B0604020202020204" pitchFamily="34" charset="0"/>
              </a:rPr>
              <a:t>This is a discount program only and is separate from vision coverage. Vision coverage is offered through VSP.</a:t>
            </a:r>
          </a:p>
        </p:txBody>
      </p:sp>
      <p:sp>
        <p:nvSpPr>
          <p:cNvPr id="9" name="object 5">
            <a:extLst>
              <a:ext uri="{FF2B5EF4-FFF2-40B4-BE49-F238E27FC236}">
                <a16:creationId xmlns:a16="http://schemas.microsoft.com/office/drawing/2014/main" id="{88AAA99C-AABA-F688-364B-26BF3558AFF1}"/>
              </a:ext>
            </a:extLst>
          </p:cNvPr>
          <p:cNvSpPr txBox="1"/>
          <p:nvPr/>
        </p:nvSpPr>
        <p:spPr>
          <a:xfrm>
            <a:off x="526628" y="1476633"/>
            <a:ext cx="6888351" cy="2669962"/>
          </a:xfrm>
          <a:prstGeom prst="rect">
            <a:avLst/>
          </a:prstGeom>
        </p:spPr>
        <p:txBody>
          <a:bodyPr vert="horz" wrap="square" lIns="0" tIns="0" rIns="0" bIns="0" rtlCol="0">
            <a:spAutoFit/>
          </a:bodyPr>
          <a:lstStyle/>
          <a:p>
            <a:pPr>
              <a:lnSpc>
                <a:spcPct val="100000"/>
              </a:lnSpc>
              <a:spcBef>
                <a:spcPts val="25"/>
              </a:spcBef>
            </a:pPr>
            <a:r>
              <a:rPr lang="en-US" sz="1100">
                <a:latin typeface="+mj-lt"/>
                <a:cs typeface="Arial" panose="020B0604020202020204" pitchFamily="34" charset="0"/>
              </a:rPr>
              <a:t>	</a:t>
            </a:r>
            <a:r>
              <a:rPr lang="en-US" sz="1200">
                <a:latin typeface="Cambria" panose="02040503050406030204" pitchFamily="18" charset="0"/>
                <a:ea typeface="Cambria" panose="02040503050406030204" pitchFamily="18" charset="0"/>
                <a:cs typeface="Arial" panose="020B0604020202020204" pitchFamily="34" charset="0"/>
              </a:rPr>
              <a:t>A healthy mouth is part of a healthy life and Northeast Delta Dental’s innovative HOW program 	works with your dental benefits to help you achieve and maintain better oral wellness. HOW is 	all about you because it’s based on your specific oral health risk and needs. Best of all, it’s 	secure and confidential.</a:t>
            </a:r>
          </a:p>
          <a:p>
            <a:pPr>
              <a:lnSpc>
                <a:spcPct val="100000"/>
              </a:lnSpc>
              <a:spcBef>
                <a:spcPts val="25"/>
              </a:spcBef>
            </a:pPr>
            <a:endParaRPr lang="en-US" sz="1200">
              <a:latin typeface="Cambria" panose="02040503050406030204" pitchFamily="18" charset="0"/>
              <a:ea typeface="Cambria" panose="02040503050406030204" pitchFamily="18" charset="0"/>
              <a:cs typeface="Arial" panose="020B0604020202020204" pitchFamily="34" charset="0"/>
            </a:endParaRPr>
          </a:p>
          <a:p>
            <a:pPr marL="13970">
              <a:lnSpc>
                <a:spcPct val="100000"/>
              </a:lnSpc>
            </a:pPr>
            <a:r>
              <a:rPr sz="1200" b="1" spc="-15">
                <a:latin typeface="Cambria" panose="02040503050406030204" pitchFamily="18" charset="0"/>
                <a:ea typeface="Cambria" panose="02040503050406030204" pitchFamily="18" charset="0"/>
                <a:cs typeface="Arial" panose="020B0604020202020204" pitchFamily="34" charset="0"/>
              </a:rPr>
              <a:t>Here’s </a:t>
            </a:r>
            <a:r>
              <a:rPr sz="1200" b="1" spc="-5">
                <a:latin typeface="Cambria" panose="02040503050406030204" pitchFamily="18" charset="0"/>
                <a:ea typeface="Cambria" panose="02040503050406030204" pitchFamily="18" charset="0"/>
                <a:cs typeface="Arial" panose="020B0604020202020204" pitchFamily="34" charset="0"/>
              </a:rPr>
              <a:t>how to </a:t>
            </a:r>
            <a:r>
              <a:rPr sz="1200" b="1" spc="-10">
                <a:latin typeface="Cambria" panose="02040503050406030204" pitchFamily="18" charset="0"/>
                <a:ea typeface="Cambria" panose="02040503050406030204" pitchFamily="18" charset="0"/>
                <a:cs typeface="Arial" panose="020B0604020202020204" pitchFamily="34" charset="0"/>
              </a:rPr>
              <a:t>get</a:t>
            </a:r>
            <a:r>
              <a:rPr sz="1200" b="1" spc="-30">
                <a:latin typeface="Cambria" panose="02040503050406030204" pitchFamily="18" charset="0"/>
                <a:ea typeface="Cambria" panose="02040503050406030204" pitchFamily="18" charset="0"/>
                <a:cs typeface="Arial" panose="020B0604020202020204" pitchFamily="34" charset="0"/>
              </a:rPr>
              <a:t> </a:t>
            </a:r>
            <a:r>
              <a:rPr sz="1200" b="1" spc="-5">
                <a:latin typeface="Cambria" panose="02040503050406030204" pitchFamily="18" charset="0"/>
                <a:ea typeface="Cambria" panose="02040503050406030204" pitchFamily="18" charset="0"/>
                <a:cs typeface="Arial" panose="020B0604020202020204" pitchFamily="34" charset="0"/>
              </a:rPr>
              <a:t>started:</a:t>
            </a:r>
            <a:endParaRPr sz="1200" b="1">
              <a:latin typeface="Cambria" panose="02040503050406030204" pitchFamily="18" charset="0"/>
              <a:ea typeface="Cambria" panose="02040503050406030204" pitchFamily="18" charset="0"/>
              <a:cs typeface="Arial" panose="020B0604020202020204" pitchFamily="34" charset="0"/>
            </a:endParaRPr>
          </a:p>
          <a:p>
            <a:pPr marL="12700">
              <a:lnSpc>
                <a:spcPct val="100000"/>
              </a:lnSpc>
              <a:spcBef>
                <a:spcPts val="720"/>
              </a:spcBef>
            </a:pPr>
            <a:r>
              <a:rPr lang="en-US" sz="1200" b="1" i="1">
                <a:latin typeface="Cambria" panose="02040503050406030204" pitchFamily="18" charset="0"/>
                <a:ea typeface="Cambria" panose="02040503050406030204" pitchFamily="18" charset="0"/>
                <a:cs typeface="Arial" panose="020B0604020202020204" pitchFamily="34" charset="0"/>
              </a:rPr>
              <a:t>1. G</a:t>
            </a:r>
            <a:r>
              <a:rPr sz="1200" b="1" i="1">
                <a:latin typeface="Cambria" panose="02040503050406030204" pitchFamily="18" charset="0"/>
                <a:ea typeface="Cambria" panose="02040503050406030204" pitchFamily="18" charset="0"/>
                <a:cs typeface="Arial" panose="020B0604020202020204" pitchFamily="34" charset="0"/>
              </a:rPr>
              <a:t>o </a:t>
            </a:r>
            <a:r>
              <a:rPr sz="1200" b="1" i="1" spc="-5">
                <a:latin typeface="Cambria" panose="02040503050406030204" pitchFamily="18" charset="0"/>
                <a:ea typeface="Cambria" panose="02040503050406030204" pitchFamily="18" charset="0"/>
                <a:cs typeface="Arial" panose="020B0604020202020204" pitchFamily="34" charset="0"/>
              </a:rPr>
              <a:t>to </a:t>
            </a:r>
            <a:r>
              <a:rPr sz="1200" i="1" spc="-10">
                <a:solidFill>
                  <a:srgbClr val="0070C0"/>
                </a:solidFill>
                <a:latin typeface="Cambria" panose="02040503050406030204" pitchFamily="18" charset="0"/>
                <a:ea typeface="Cambria" panose="02040503050406030204" pitchFamily="18" charset="0"/>
                <a:cs typeface="Arial" panose="020B0604020202020204" pitchFamily="34" charset="0"/>
                <a:hlinkClick r:id="rId4">
                  <a:extLst>
                    <a:ext uri="{A12FA001-AC4F-418D-AE19-62706E023703}">
                      <ahyp:hlinkClr xmlns:ahyp="http://schemas.microsoft.com/office/drawing/2018/hyperlinkcolor" val="tx"/>
                    </a:ext>
                  </a:extLst>
                </a:hlinkClick>
              </a:rPr>
              <a:t>www.healththroughoralwellness.com</a:t>
            </a:r>
            <a:r>
              <a:rPr sz="1200" i="1" spc="-10">
                <a:solidFill>
                  <a:srgbClr val="0070C0"/>
                </a:solidFill>
                <a:latin typeface="Cambria" panose="02040503050406030204" pitchFamily="18" charset="0"/>
                <a:ea typeface="Cambria" panose="02040503050406030204" pitchFamily="18" charset="0"/>
                <a:cs typeface="Arial" panose="020B0604020202020204" pitchFamily="34" charset="0"/>
              </a:rPr>
              <a:t> </a:t>
            </a:r>
            <a:r>
              <a:rPr sz="1200" b="1" i="1" spc="-5">
                <a:latin typeface="Cambria" panose="02040503050406030204" pitchFamily="18" charset="0"/>
                <a:ea typeface="Cambria" panose="02040503050406030204" pitchFamily="18" charset="0"/>
                <a:cs typeface="Arial" panose="020B0604020202020204" pitchFamily="34" charset="0"/>
              </a:rPr>
              <a:t>and </a:t>
            </a:r>
            <a:r>
              <a:rPr sz="1200" b="1" i="1">
                <a:latin typeface="Cambria" panose="02040503050406030204" pitchFamily="18" charset="0"/>
                <a:ea typeface="Cambria" panose="02040503050406030204" pitchFamily="18" charset="0"/>
                <a:cs typeface="Arial" panose="020B0604020202020204" pitchFamily="34" charset="0"/>
              </a:rPr>
              <a:t>click on </a:t>
            </a:r>
            <a:r>
              <a:rPr sz="1200" b="1" i="1" spc="-10">
                <a:latin typeface="Cambria" panose="02040503050406030204" pitchFamily="18" charset="0"/>
                <a:ea typeface="Cambria" panose="02040503050406030204" pitchFamily="18" charset="0"/>
                <a:cs typeface="Arial" panose="020B0604020202020204" pitchFamily="34" charset="0"/>
              </a:rPr>
              <a:t>“Register</a:t>
            </a:r>
            <a:r>
              <a:rPr sz="1200" b="1" i="1" spc="85">
                <a:latin typeface="Cambria" panose="02040503050406030204" pitchFamily="18" charset="0"/>
                <a:ea typeface="Cambria" panose="02040503050406030204" pitchFamily="18" charset="0"/>
                <a:cs typeface="Arial" panose="020B0604020202020204" pitchFamily="34" charset="0"/>
              </a:rPr>
              <a:t> </a:t>
            </a:r>
            <a:r>
              <a:rPr sz="1200" b="1" i="1" spc="-15">
                <a:latin typeface="Cambria" panose="02040503050406030204" pitchFamily="18" charset="0"/>
                <a:ea typeface="Cambria" panose="02040503050406030204" pitchFamily="18" charset="0"/>
                <a:cs typeface="Arial" panose="020B0604020202020204" pitchFamily="34" charset="0"/>
              </a:rPr>
              <a:t>Now”.</a:t>
            </a:r>
            <a:endParaRPr sz="1200" i="1">
              <a:latin typeface="Cambria" panose="02040503050406030204" pitchFamily="18" charset="0"/>
              <a:ea typeface="Cambria" panose="02040503050406030204" pitchFamily="18" charset="0"/>
              <a:cs typeface="Arial" panose="020B0604020202020204" pitchFamily="34" charset="0"/>
            </a:endParaRPr>
          </a:p>
          <a:p>
            <a:pPr marL="165735" indent="-153035">
              <a:lnSpc>
                <a:spcPct val="100000"/>
              </a:lnSpc>
              <a:spcBef>
                <a:spcPts val="720"/>
              </a:spcBef>
              <a:buAutoNum type="arabicPeriod" startAt="2"/>
              <a:tabLst>
                <a:tab pos="166370" algn="l"/>
              </a:tabLst>
            </a:pPr>
            <a:r>
              <a:rPr sz="1200" b="1" i="1">
                <a:latin typeface="Cambria" panose="02040503050406030204" pitchFamily="18" charset="0"/>
                <a:ea typeface="Cambria" panose="02040503050406030204" pitchFamily="18" charset="0"/>
                <a:cs typeface="Arial" panose="020B0604020202020204" pitchFamily="34" charset="0"/>
              </a:rPr>
              <a:t>Know </a:t>
            </a:r>
            <a:r>
              <a:rPr sz="1200" b="1" i="1" spc="-25">
                <a:latin typeface="Cambria" panose="02040503050406030204" pitchFamily="18" charset="0"/>
                <a:ea typeface="Cambria" panose="02040503050406030204" pitchFamily="18" charset="0"/>
                <a:cs typeface="Arial" panose="020B0604020202020204" pitchFamily="34" charset="0"/>
              </a:rPr>
              <a:t>Your</a:t>
            </a:r>
            <a:r>
              <a:rPr sz="1200" b="1" i="1" spc="-60">
                <a:latin typeface="Cambria" panose="02040503050406030204" pitchFamily="18" charset="0"/>
                <a:ea typeface="Cambria" panose="02040503050406030204" pitchFamily="18" charset="0"/>
                <a:cs typeface="Arial" panose="020B0604020202020204" pitchFamily="34" charset="0"/>
              </a:rPr>
              <a:t> </a:t>
            </a:r>
            <a:r>
              <a:rPr sz="1200" b="1" i="1" spc="-10">
                <a:latin typeface="Cambria" panose="02040503050406030204" pitchFamily="18" charset="0"/>
                <a:ea typeface="Cambria" panose="02040503050406030204" pitchFamily="18" charset="0"/>
                <a:cs typeface="Arial" panose="020B0604020202020204" pitchFamily="34" charset="0"/>
              </a:rPr>
              <a:t>Score</a:t>
            </a:r>
            <a:endParaRPr sz="1200">
              <a:latin typeface="Cambria" panose="02040503050406030204" pitchFamily="18" charset="0"/>
              <a:ea typeface="Cambria" panose="02040503050406030204" pitchFamily="18" charset="0"/>
              <a:cs typeface="Arial" panose="020B0604020202020204" pitchFamily="34" charset="0"/>
            </a:endParaRPr>
          </a:p>
          <a:p>
            <a:pPr marL="12700">
              <a:lnSpc>
                <a:spcPct val="100000"/>
              </a:lnSpc>
            </a:pPr>
            <a:r>
              <a:rPr lang="en-US" sz="1200" spc="-5">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After </a:t>
            </a:r>
            <a:r>
              <a:rPr sz="1200" spc="-10">
                <a:latin typeface="Cambria" panose="02040503050406030204" pitchFamily="18" charset="0"/>
                <a:ea typeface="Cambria" panose="02040503050406030204" pitchFamily="18" charset="0"/>
                <a:cs typeface="Arial" panose="020B0604020202020204" pitchFamily="34" charset="0"/>
              </a:rPr>
              <a:t>you </a:t>
            </a:r>
            <a:r>
              <a:rPr sz="1200" spc="-20">
                <a:latin typeface="Cambria" panose="02040503050406030204" pitchFamily="18" charset="0"/>
                <a:ea typeface="Cambria" panose="02040503050406030204" pitchFamily="18" charset="0"/>
                <a:cs typeface="Arial" panose="020B0604020202020204" pitchFamily="34" charset="0"/>
              </a:rPr>
              <a:t>register, </a:t>
            </a:r>
            <a:r>
              <a:rPr sz="1200">
                <a:latin typeface="Cambria" panose="02040503050406030204" pitchFamily="18" charset="0"/>
                <a:ea typeface="Cambria" panose="02040503050406030204" pitchFamily="18" charset="0"/>
                <a:cs typeface="Arial" panose="020B0604020202020204" pitchFamily="34" charset="0"/>
              </a:rPr>
              <a:t>please </a:t>
            </a:r>
            <a:r>
              <a:rPr sz="1200" spc="-15">
                <a:latin typeface="Cambria" panose="02040503050406030204" pitchFamily="18" charset="0"/>
                <a:ea typeface="Cambria" panose="02040503050406030204" pitchFamily="18" charset="0"/>
                <a:cs typeface="Arial" panose="020B0604020202020204" pitchFamily="34" charset="0"/>
              </a:rPr>
              <a:t>take </a:t>
            </a:r>
            <a:r>
              <a:rPr sz="1200">
                <a:latin typeface="Cambria" panose="02040503050406030204" pitchFamily="18" charset="0"/>
                <a:ea typeface="Cambria" panose="02040503050406030204" pitchFamily="18" charset="0"/>
                <a:cs typeface="Arial" panose="020B0604020202020204" pitchFamily="34" charset="0"/>
              </a:rPr>
              <a:t>the </a:t>
            </a:r>
            <a:r>
              <a:rPr sz="1200" spc="-5">
                <a:latin typeface="Cambria" panose="02040503050406030204" pitchFamily="18" charset="0"/>
                <a:ea typeface="Cambria" panose="02040503050406030204" pitchFamily="18" charset="0"/>
                <a:cs typeface="Arial" panose="020B0604020202020204" pitchFamily="34" charset="0"/>
              </a:rPr>
              <a:t>free oral </a:t>
            </a:r>
            <a:r>
              <a:rPr sz="1200">
                <a:latin typeface="Cambria" panose="02040503050406030204" pitchFamily="18" charset="0"/>
                <a:ea typeface="Cambria" panose="02040503050406030204" pitchFamily="18" charset="0"/>
                <a:cs typeface="Arial" panose="020B0604020202020204" pitchFamily="34" charset="0"/>
              </a:rPr>
              <a:t>health risk </a:t>
            </a:r>
            <a:r>
              <a:rPr sz="1200" spc="-5">
                <a:latin typeface="Cambria" panose="02040503050406030204" pitchFamily="18" charset="0"/>
                <a:ea typeface="Cambria" panose="02040503050406030204" pitchFamily="18" charset="0"/>
                <a:cs typeface="Arial" panose="020B0604020202020204" pitchFamily="34" charset="0"/>
              </a:rPr>
              <a:t>assessment </a:t>
            </a:r>
            <a:r>
              <a:rPr sz="1200">
                <a:latin typeface="Cambria" panose="02040503050406030204" pitchFamily="18" charset="0"/>
                <a:ea typeface="Cambria" panose="02040503050406030204" pitchFamily="18" charset="0"/>
                <a:cs typeface="Arial" panose="020B0604020202020204" pitchFamily="34" charset="0"/>
              </a:rPr>
              <a:t>by </a:t>
            </a:r>
            <a:r>
              <a:rPr sz="1200" spc="-5">
                <a:latin typeface="Cambria" panose="02040503050406030204" pitchFamily="18" charset="0"/>
                <a:ea typeface="Cambria" panose="02040503050406030204" pitchFamily="18" charset="0"/>
                <a:cs typeface="Arial" panose="020B0604020202020204" pitchFamily="34" charset="0"/>
              </a:rPr>
              <a:t>clicking on “Free</a:t>
            </a:r>
            <a:r>
              <a:rPr lang="en-US" sz="1200" spc="60">
                <a:latin typeface="Cambria" panose="02040503050406030204" pitchFamily="18" charset="0"/>
                <a:ea typeface="Cambria" panose="02040503050406030204" pitchFamily="18" charset="0"/>
                <a:cs typeface="Arial" panose="020B0604020202020204" pitchFamily="34" charset="0"/>
              </a:rPr>
              <a:t> </a:t>
            </a:r>
            <a:r>
              <a:rPr sz="1200">
                <a:latin typeface="Cambria" panose="02040503050406030204" pitchFamily="18" charset="0"/>
                <a:ea typeface="Cambria" panose="02040503050406030204" pitchFamily="18" charset="0"/>
                <a:cs typeface="Arial" panose="020B0604020202020204" pitchFamily="34" charset="0"/>
              </a:rPr>
              <a:t>Assessment”</a:t>
            </a:r>
            <a:endParaRPr lang="en-US" sz="1200">
              <a:latin typeface="Cambria" panose="02040503050406030204" pitchFamily="18" charset="0"/>
              <a:ea typeface="Cambria" panose="02040503050406030204" pitchFamily="18" charset="0"/>
              <a:cs typeface="Arial" panose="020B0604020202020204" pitchFamily="34" charset="0"/>
            </a:endParaRPr>
          </a:p>
          <a:p>
            <a:pPr marL="12700">
              <a:lnSpc>
                <a:spcPct val="100000"/>
              </a:lnSpc>
            </a:pPr>
            <a:r>
              <a:rPr lang="en-US" sz="1200">
                <a:latin typeface="Cambria" panose="02040503050406030204" pitchFamily="18" charset="0"/>
                <a:ea typeface="Cambria" panose="02040503050406030204" pitchFamily="18" charset="0"/>
                <a:cs typeface="Arial" panose="020B0604020202020204" pitchFamily="34" charset="0"/>
              </a:rPr>
              <a:t>    </a:t>
            </a:r>
            <a:r>
              <a:rPr sz="1200">
                <a:latin typeface="Cambria" panose="02040503050406030204" pitchFamily="18" charset="0"/>
                <a:ea typeface="Cambria" panose="02040503050406030204" pitchFamily="18" charset="0"/>
                <a:cs typeface="Arial" panose="020B0604020202020204" pitchFamily="34" charset="0"/>
              </a:rPr>
              <a:t>in the </a:t>
            </a:r>
            <a:r>
              <a:rPr sz="1200" spc="-10">
                <a:latin typeface="Cambria" panose="02040503050406030204" pitchFamily="18" charset="0"/>
                <a:ea typeface="Cambria" panose="02040503050406030204" pitchFamily="18" charset="0"/>
                <a:cs typeface="Arial" panose="020B0604020202020204" pitchFamily="34" charset="0"/>
              </a:rPr>
              <a:t>Know </a:t>
            </a:r>
            <a:r>
              <a:rPr sz="1200" spc="-20">
                <a:latin typeface="Cambria" panose="02040503050406030204" pitchFamily="18" charset="0"/>
                <a:ea typeface="Cambria" panose="02040503050406030204" pitchFamily="18" charset="0"/>
                <a:cs typeface="Arial" panose="020B0604020202020204" pitchFamily="34" charset="0"/>
              </a:rPr>
              <a:t>Your </a:t>
            </a:r>
            <a:r>
              <a:rPr sz="1200" spc="-10">
                <a:latin typeface="Cambria" panose="02040503050406030204" pitchFamily="18" charset="0"/>
                <a:ea typeface="Cambria" panose="02040503050406030204" pitchFamily="18" charset="0"/>
                <a:cs typeface="Arial" panose="020B0604020202020204" pitchFamily="34" charset="0"/>
              </a:rPr>
              <a:t>Score </a:t>
            </a:r>
            <a:r>
              <a:rPr sz="1200" spc="-5">
                <a:latin typeface="Cambria" panose="02040503050406030204" pitchFamily="18" charset="0"/>
                <a:ea typeface="Cambria" panose="02040503050406030204" pitchFamily="18" charset="0"/>
                <a:cs typeface="Arial" panose="020B0604020202020204" pitchFamily="34" charset="0"/>
              </a:rPr>
              <a:t>section of </a:t>
            </a:r>
            <a:r>
              <a:rPr sz="1200">
                <a:latin typeface="Cambria" panose="02040503050406030204" pitchFamily="18" charset="0"/>
                <a:ea typeface="Cambria" panose="02040503050406030204" pitchFamily="18" charset="0"/>
                <a:cs typeface="Arial" panose="020B0604020202020204" pitchFamily="34" charset="0"/>
              </a:rPr>
              <a:t>the</a:t>
            </a:r>
            <a:r>
              <a:rPr sz="1200" spc="-55">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website.</a:t>
            </a:r>
            <a:endParaRPr sz="1200">
              <a:latin typeface="Cambria" panose="02040503050406030204" pitchFamily="18" charset="0"/>
              <a:ea typeface="Cambria" panose="02040503050406030204" pitchFamily="18" charset="0"/>
              <a:cs typeface="Arial" panose="020B0604020202020204" pitchFamily="34" charset="0"/>
            </a:endParaRPr>
          </a:p>
          <a:p>
            <a:pPr marL="165735" indent="-153035">
              <a:lnSpc>
                <a:spcPct val="100000"/>
              </a:lnSpc>
              <a:spcBef>
                <a:spcPts val="720"/>
              </a:spcBef>
              <a:buAutoNum type="arabicPeriod" startAt="3"/>
              <a:tabLst>
                <a:tab pos="166370" algn="l"/>
              </a:tabLst>
            </a:pPr>
            <a:r>
              <a:rPr sz="1200" b="1" i="1">
                <a:latin typeface="Cambria" panose="02040503050406030204" pitchFamily="18" charset="0"/>
                <a:ea typeface="Cambria" panose="02040503050406030204" pitchFamily="18" charset="0"/>
                <a:cs typeface="Arial" panose="020B0604020202020204" pitchFamily="34" charset="0"/>
              </a:rPr>
              <a:t>Share </a:t>
            </a:r>
            <a:r>
              <a:rPr sz="1200" b="1" i="1" spc="-25">
                <a:latin typeface="Cambria" panose="02040503050406030204" pitchFamily="18" charset="0"/>
                <a:ea typeface="Cambria" panose="02040503050406030204" pitchFamily="18" charset="0"/>
                <a:cs typeface="Arial" panose="020B0604020202020204" pitchFamily="34" charset="0"/>
              </a:rPr>
              <a:t>Your </a:t>
            </a:r>
            <a:r>
              <a:rPr sz="1200" b="1" i="1" spc="-5">
                <a:latin typeface="Cambria" panose="02040503050406030204" pitchFamily="18" charset="0"/>
                <a:ea typeface="Cambria" panose="02040503050406030204" pitchFamily="18" charset="0"/>
                <a:cs typeface="Arial" panose="020B0604020202020204" pitchFamily="34" charset="0"/>
              </a:rPr>
              <a:t>Score </a:t>
            </a:r>
            <a:r>
              <a:rPr sz="1200" b="1" i="1">
                <a:latin typeface="Cambria" panose="02040503050406030204" pitchFamily="18" charset="0"/>
                <a:ea typeface="Cambria" panose="02040503050406030204" pitchFamily="18" charset="0"/>
                <a:cs typeface="Arial" panose="020B0604020202020204" pitchFamily="34" charset="0"/>
              </a:rPr>
              <a:t>With </a:t>
            </a:r>
            <a:r>
              <a:rPr sz="1200" b="1" i="1" spc="-25">
                <a:latin typeface="Cambria" panose="02040503050406030204" pitchFamily="18" charset="0"/>
                <a:ea typeface="Cambria" panose="02040503050406030204" pitchFamily="18" charset="0"/>
                <a:cs typeface="Arial" panose="020B0604020202020204" pitchFamily="34" charset="0"/>
              </a:rPr>
              <a:t>Your</a:t>
            </a:r>
            <a:r>
              <a:rPr sz="1200" b="1" i="1" spc="-30">
                <a:latin typeface="Cambria" panose="02040503050406030204" pitchFamily="18" charset="0"/>
                <a:ea typeface="Cambria" panose="02040503050406030204" pitchFamily="18" charset="0"/>
                <a:cs typeface="Arial" panose="020B0604020202020204" pitchFamily="34" charset="0"/>
              </a:rPr>
              <a:t> </a:t>
            </a:r>
            <a:r>
              <a:rPr sz="1200" b="1" i="1" spc="-5">
                <a:latin typeface="Cambria" panose="02040503050406030204" pitchFamily="18" charset="0"/>
                <a:ea typeface="Cambria" panose="02040503050406030204" pitchFamily="18" charset="0"/>
                <a:cs typeface="Arial" panose="020B0604020202020204" pitchFamily="34" charset="0"/>
              </a:rPr>
              <a:t>Dentist</a:t>
            </a:r>
            <a:endParaRPr sz="1200">
              <a:latin typeface="Cambria" panose="02040503050406030204" pitchFamily="18" charset="0"/>
              <a:ea typeface="Cambria" panose="02040503050406030204" pitchFamily="18" charset="0"/>
              <a:cs typeface="Arial" panose="020B0604020202020204" pitchFamily="34" charset="0"/>
            </a:endParaRPr>
          </a:p>
          <a:p>
            <a:pPr marL="12700" marR="243204">
              <a:lnSpc>
                <a:spcPct val="100000"/>
              </a:lnSpc>
            </a:pPr>
            <a:r>
              <a:rPr lang="en-US" sz="1200">
                <a:latin typeface="Cambria" panose="02040503050406030204" pitchFamily="18" charset="0"/>
                <a:ea typeface="Cambria" panose="02040503050406030204" pitchFamily="18" charset="0"/>
                <a:cs typeface="Arial" panose="020B0604020202020204" pitchFamily="34" charset="0"/>
              </a:rPr>
              <a:t>    </a:t>
            </a:r>
            <a:r>
              <a:rPr sz="1200">
                <a:latin typeface="Cambria" panose="02040503050406030204" pitchFamily="18" charset="0"/>
                <a:ea typeface="Cambria" panose="02040503050406030204" pitchFamily="18" charset="0"/>
                <a:cs typeface="Arial" panose="020B0604020202020204" pitchFamily="34" charset="0"/>
              </a:rPr>
              <a:t>The </a:t>
            </a:r>
            <a:r>
              <a:rPr sz="1200" spc="-5">
                <a:latin typeface="Cambria" panose="02040503050406030204" pitchFamily="18" charset="0"/>
                <a:ea typeface="Cambria" panose="02040503050406030204" pitchFamily="18" charset="0"/>
                <a:cs typeface="Arial" panose="020B0604020202020204" pitchFamily="34" charset="0"/>
              </a:rPr>
              <a:t>next </a:t>
            </a:r>
            <a:r>
              <a:rPr sz="1200" spc="-10">
                <a:latin typeface="Cambria" panose="02040503050406030204" pitchFamily="18" charset="0"/>
                <a:ea typeface="Cambria" panose="02040503050406030204" pitchFamily="18" charset="0"/>
                <a:cs typeface="Arial" panose="020B0604020202020204" pitchFamily="34" charset="0"/>
              </a:rPr>
              <a:t>step </a:t>
            </a:r>
            <a:r>
              <a:rPr sz="1200">
                <a:latin typeface="Cambria" panose="02040503050406030204" pitchFamily="18" charset="0"/>
                <a:ea typeface="Cambria" panose="02040503050406030204" pitchFamily="18" charset="0"/>
                <a:cs typeface="Arial" panose="020B0604020202020204" pitchFamily="34" charset="0"/>
              </a:rPr>
              <a:t>is </a:t>
            </a:r>
            <a:r>
              <a:rPr sz="1200" spc="-5">
                <a:latin typeface="Cambria" panose="02040503050406030204" pitchFamily="18" charset="0"/>
                <a:ea typeface="Cambria" panose="02040503050406030204" pitchFamily="18" charset="0"/>
                <a:cs typeface="Arial" panose="020B0604020202020204" pitchFamily="34" charset="0"/>
              </a:rPr>
              <a:t>to share your results with your dentist </a:t>
            </a:r>
            <a:r>
              <a:rPr sz="1200" spc="-10">
                <a:latin typeface="Cambria" panose="02040503050406030204" pitchFamily="18" charset="0"/>
                <a:ea typeface="Cambria" panose="02040503050406030204" pitchFamily="18" charset="0"/>
                <a:cs typeface="Arial" panose="020B0604020202020204" pitchFamily="34" charset="0"/>
              </a:rPr>
              <a:t>at </a:t>
            </a:r>
            <a:r>
              <a:rPr sz="1200" spc="-5">
                <a:latin typeface="Cambria" panose="02040503050406030204" pitchFamily="18" charset="0"/>
                <a:ea typeface="Cambria" panose="02040503050406030204" pitchFamily="18" charset="0"/>
                <a:cs typeface="Arial" panose="020B0604020202020204" pitchFamily="34" charset="0"/>
              </a:rPr>
              <a:t>your next dental visit. </a:t>
            </a:r>
            <a:r>
              <a:rPr sz="1200" spc="-20">
                <a:latin typeface="Cambria" panose="02040503050406030204" pitchFamily="18" charset="0"/>
                <a:ea typeface="Cambria" panose="02040503050406030204" pitchFamily="18" charset="0"/>
                <a:cs typeface="Arial" panose="020B0604020202020204" pitchFamily="34" charset="0"/>
              </a:rPr>
              <a:t>Your </a:t>
            </a:r>
            <a:r>
              <a:rPr sz="1200" spc="-5">
                <a:latin typeface="Cambria" panose="02040503050406030204" pitchFamily="18" charset="0"/>
                <a:ea typeface="Cambria" panose="02040503050406030204" pitchFamily="18" charset="0"/>
                <a:cs typeface="Arial" panose="020B0604020202020204" pitchFamily="34" charset="0"/>
              </a:rPr>
              <a:t>dentist </a:t>
            </a:r>
            <a:r>
              <a:rPr sz="1200" spc="-10">
                <a:latin typeface="Cambria" panose="02040503050406030204" pitchFamily="18" charset="0"/>
                <a:ea typeface="Cambria" panose="02040503050406030204" pitchFamily="18" charset="0"/>
                <a:cs typeface="Arial" panose="020B0604020202020204" pitchFamily="34" charset="0"/>
              </a:rPr>
              <a:t>can  </a:t>
            </a:r>
            <a:endParaRPr lang="en-US" sz="1200" spc="-10">
              <a:latin typeface="Cambria" panose="02040503050406030204" pitchFamily="18" charset="0"/>
              <a:ea typeface="Cambria" panose="02040503050406030204" pitchFamily="18" charset="0"/>
              <a:cs typeface="Arial" panose="020B0604020202020204" pitchFamily="34" charset="0"/>
            </a:endParaRPr>
          </a:p>
          <a:p>
            <a:pPr marL="12700" marR="243204">
              <a:lnSpc>
                <a:spcPct val="100000"/>
              </a:lnSpc>
            </a:pPr>
            <a:r>
              <a:rPr lang="en-US" sz="1200" spc="-10">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discuss your results with </a:t>
            </a:r>
            <a:r>
              <a:rPr sz="1200" spc="-10">
                <a:latin typeface="Cambria" panose="02040503050406030204" pitchFamily="18" charset="0"/>
                <a:ea typeface="Cambria" panose="02040503050406030204" pitchFamily="18" charset="0"/>
                <a:cs typeface="Arial" panose="020B0604020202020204" pitchFamily="34" charset="0"/>
              </a:rPr>
              <a:t>you </a:t>
            </a:r>
            <a:r>
              <a:rPr sz="1200">
                <a:latin typeface="Cambria" panose="02040503050406030204" pitchFamily="18" charset="0"/>
                <a:ea typeface="Cambria" panose="02040503050406030204" pitchFamily="18" charset="0"/>
                <a:cs typeface="Arial" panose="020B0604020202020204" pitchFamily="34" charset="0"/>
              </a:rPr>
              <a:t>and </a:t>
            </a:r>
            <a:r>
              <a:rPr sz="1200" spc="-5">
                <a:latin typeface="Cambria" panose="02040503050406030204" pitchFamily="18" charset="0"/>
                <a:ea typeface="Cambria" panose="02040503050406030204" pitchFamily="18" charset="0"/>
                <a:cs typeface="Arial" panose="020B0604020202020204" pitchFamily="34" charset="0"/>
              </a:rPr>
              <a:t>perform </a:t>
            </a:r>
            <a:r>
              <a:rPr sz="1200">
                <a:latin typeface="Cambria" panose="02040503050406030204" pitchFamily="18" charset="0"/>
                <a:ea typeface="Cambria" panose="02040503050406030204" pitchFamily="18" charset="0"/>
                <a:cs typeface="Arial" panose="020B0604020202020204" pitchFamily="34" charset="0"/>
              </a:rPr>
              <a:t>a </a:t>
            </a:r>
            <a:r>
              <a:rPr sz="1200" spc="-5">
                <a:latin typeface="Cambria" panose="02040503050406030204" pitchFamily="18" charset="0"/>
                <a:ea typeface="Cambria" panose="02040503050406030204" pitchFamily="18" charset="0"/>
                <a:cs typeface="Arial" panose="020B0604020202020204" pitchFamily="34" charset="0"/>
              </a:rPr>
              <a:t>clinical </a:t>
            </a:r>
            <a:r>
              <a:rPr sz="1200" spc="-10">
                <a:latin typeface="Cambria" panose="02040503050406030204" pitchFamily="18" charset="0"/>
                <a:ea typeface="Cambria" panose="02040503050406030204" pitchFamily="18" charset="0"/>
                <a:cs typeface="Arial" panose="020B0604020202020204" pitchFamily="34" charset="0"/>
              </a:rPr>
              <a:t>version </a:t>
            </a:r>
            <a:r>
              <a:rPr sz="1200" spc="-5">
                <a:latin typeface="Cambria" panose="02040503050406030204" pitchFamily="18" charset="0"/>
                <a:ea typeface="Cambria" panose="02040503050406030204" pitchFamily="18" charset="0"/>
                <a:cs typeface="Arial" panose="020B0604020202020204" pitchFamily="34" charset="0"/>
              </a:rPr>
              <a:t>of </a:t>
            </a:r>
            <a:r>
              <a:rPr sz="1200">
                <a:latin typeface="Cambria" panose="02040503050406030204" pitchFamily="18" charset="0"/>
                <a:ea typeface="Cambria" panose="02040503050406030204" pitchFamily="18" charset="0"/>
                <a:cs typeface="Arial" panose="020B0604020202020204" pitchFamily="34" charset="0"/>
              </a:rPr>
              <a:t>the risk</a:t>
            </a:r>
            <a:r>
              <a:rPr sz="1200" spc="20">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assessment</a:t>
            </a:r>
            <a:r>
              <a:rPr lang="en-US" sz="1200" spc="-5">
                <a:latin typeface="Cambria" panose="02040503050406030204" pitchFamily="18" charset="0"/>
                <a:ea typeface="Cambria" panose="02040503050406030204" pitchFamily="18" charset="0"/>
                <a:cs typeface="Arial" panose="020B0604020202020204" pitchFamily="34" charset="0"/>
              </a:rPr>
              <a:t>.</a:t>
            </a:r>
            <a:endParaRPr sz="1200">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3C179F86-6D03-8737-1E3A-95E44EB7BFAE}"/>
              </a:ext>
            </a:extLst>
          </p:cNvPr>
          <p:cNvPicPr>
            <a:picLocks noChangeAspect="1"/>
          </p:cNvPicPr>
          <p:nvPr/>
        </p:nvPicPr>
        <p:blipFill>
          <a:blip r:embed="rId5"/>
          <a:stretch>
            <a:fillRect/>
          </a:stretch>
        </p:blipFill>
        <p:spPr>
          <a:xfrm>
            <a:off x="582415" y="4404908"/>
            <a:ext cx="1917112" cy="321218"/>
          </a:xfrm>
          <a:prstGeom prst="rect">
            <a:avLst/>
          </a:prstGeom>
        </p:spPr>
      </p:pic>
      <p:sp>
        <p:nvSpPr>
          <p:cNvPr id="11" name="object 6">
            <a:extLst>
              <a:ext uri="{FF2B5EF4-FFF2-40B4-BE49-F238E27FC236}">
                <a16:creationId xmlns:a16="http://schemas.microsoft.com/office/drawing/2014/main" id="{68295BCE-42FE-7384-09A8-D0F4C8BC7925}"/>
              </a:ext>
            </a:extLst>
          </p:cNvPr>
          <p:cNvSpPr txBox="1"/>
          <p:nvPr/>
        </p:nvSpPr>
        <p:spPr>
          <a:xfrm>
            <a:off x="2689859" y="4356713"/>
            <a:ext cx="4853940" cy="553998"/>
          </a:xfrm>
          <a:prstGeom prst="rect">
            <a:avLst/>
          </a:prstGeom>
        </p:spPr>
        <p:txBody>
          <a:bodyPr vert="horz" wrap="square" lIns="0" tIns="0" rIns="0" bIns="0" rtlCol="0">
            <a:spAutoFit/>
          </a:bodyPr>
          <a:lstStyle/>
          <a:p>
            <a:pPr marL="12700" marR="5080">
              <a:lnSpc>
                <a:spcPct val="100000"/>
              </a:lnSpc>
            </a:pPr>
            <a:r>
              <a:rPr lang="en-US" sz="1200" spc="-5">
                <a:latin typeface="Cambria" panose="02040503050406030204" pitchFamily="18" charset="0"/>
                <a:ea typeface="Cambria" panose="02040503050406030204" pitchFamily="18" charset="0"/>
                <a:cs typeface="Arial" panose="020B0604020202020204" pitchFamily="34" charset="0"/>
              </a:rPr>
              <a:t>The </a:t>
            </a:r>
            <a:r>
              <a:rPr sz="1200" spc="-5">
                <a:latin typeface="Cambria" panose="02040503050406030204" pitchFamily="18" charset="0"/>
                <a:ea typeface="Cambria" panose="02040503050406030204" pitchFamily="18" charset="0"/>
                <a:cs typeface="Arial" panose="020B0604020202020204" pitchFamily="34" charset="0"/>
              </a:rPr>
              <a:t>Northeast </a:t>
            </a:r>
            <a:r>
              <a:rPr sz="1200">
                <a:latin typeface="Cambria" panose="02040503050406030204" pitchFamily="18" charset="0"/>
                <a:ea typeface="Cambria" panose="02040503050406030204" pitchFamily="18" charset="0"/>
                <a:cs typeface="Arial" panose="020B0604020202020204" pitchFamily="34" charset="0"/>
              </a:rPr>
              <a:t>Delta </a:t>
            </a:r>
            <a:r>
              <a:rPr sz="1200" spc="-5">
                <a:latin typeface="Cambria" panose="02040503050406030204" pitchFamily="18" charset="0"/>
                <a:ea typeface="Cambria" panose="02040503050406030204" pitchFamily="18" charset="0"/>
                <a:cs typeface="Arial" panose="020B0604020202020204" pitchFamily="34" charset="0"/>
              </a:rPr>
              <a:t>Dental </a:t>
            </a:r>
            <a:r>
              <a:rPr sz="1200">
                <a:latin typeface="Cambria" panose="02040503050406030204" pitchFamily="18" charset="0"/>
                <a:ea typeface="Cambria" panose="02040503050406030204" pitchFamily="18" charset="0"/>
                <a:cs typeface="Arial" panose="020B0604020202020204" pitchFamily="34" charset="0"/>
              </a:rPr>
              <a:t>Plan </a:t>
            </a:r>
            <a:r>
              <a:rPr sz="1200" spc="-5">
                <a:latin typeface="Cambria" panose="02040503050406030204" pitchFamily="18" charset="0"/>
                <a:ea typeface="Cambria" panose="02040503050406030204" pitchFamily="18" charset="0"/>
                <a:cs typeface="Arial" panose="020B0604020202020204" pitchFamily="34" charset="0"/>
              </a:rPr>
              <a:t>allows </a:t>
            </a:r>
            <a:r>
              <a:rPr sz="1200" spc="-10">
                <a:latin typeface="Cambria" panose="02040503050406030204" pitchFamily="18" charset="0"/>
                <a:ea typeface="Cambria" panose="02040503050406030204" pitchFamily="18" charset="0"/>
                <a:cs typeface="Arial" panose="020B0604020202020204" pitchFamily="34" charset="0"/>
              </a:rPr>
              <a:t>you </a:t>
            </a:r>
            <a:r>
              <a:rPr sz="1200" spc="-5">
                <a:latin typeface="Cambria" panose="02040503050406030204" pitchFamily="18" charset="0"/>
                <a:ea typeface="Cambria" panose="02040503050406030204" pitchFamily="18" charset="0"/>
                <a:cs typeface="Arial" panose="020B0604020202020204" pitchFamily="34" charset="0"/>
              </a:rPr>
              <a:t>to </a:t>
            </a:r>
            <a:r>
              <a:rPr sz="1200" b="1">
                <a:latin typeface="Cambria" panose="02040503050406030204" pitchFamily="18" charset="0"/>
                <a:ea typeface="Cambria" panose="02040503050406030204" pitchFamily="18" charset="0"/>
                <a:cs typeface="Arial" panose="020B0604020202020204" pitchFamily="34" charset="0"/>
              </a:rPr>
              <a:t>double </a:t>
            </a:r>
            <a:r>
              <a:rPr sz="1200" b="1" spc="-5">
                <a:latin typeface="Cambria" panose="02040503050406030204" pitchFamily="18" charset="0"/>
                <a:ea typeface="Cambria" panose="02040503050406030204" pitchFamily="18" charset="0"/>
                <a:cs typeface="Arial" panose="020B0604020202020204" pitchFamily="34" charset="0"/>
              </a:rPr>
              <a:t>your calendar </a:t>
            </a:r>
            <a:r>
              <a:rPr sz="1200" b="1" spc="-10">
                <a:latin typeface="Cambria" panose="02040503050406030204" pitchFamily="18" charset="0"/>
                <a:ea typeface="Cambria" panose="02040503050406030204" pitchFamily="18" charset="0"/>
                <a:cs typeface="Arial" panose="020B0604020202020204" pitchFamily="34" charset="0"/>
              </a:rPr>
              <a:t>year </a:t>
            </a:r>
            <a:r>
              <a:rPr sz="1200" b="1" spc="-5">
                <a:latin typeface="Cambria" panose="02040503050406030204" pitchFamily="18" charset="0"/>
                <a:ea typeface="Cambria" panose="02040503050406030204" pitchFamily="18" charset="0"/>
                <a:cs typeface="Arial" panose="020B0604020202020204" pitchFamily="34" charset="0"/>
              </a:rPr>
              <a:t>maximum </a:t>
            </a:r>
            <a:r>
              <a:rPr sz="1200">
                <a:latin typeface="Cambria" panose="02040503050406030204" pitchFamily="18" charset="0"/>
                <a:ea typeface="Cambria" panose="02040503050406030204" pitchFamily="18" charset="0"/>
                <a:cs typeface="Arial" panose="020B0604020202020204" pitchFamily="34" charset="0"/>
              </a:rPr>
              <a:t>by earning an additional $250 per</a:t>
            </a:r>
            <a:r>
              <a:rPr sz="1200" spc="-145">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year </a:t>
            </a:r>
            <a:r>
              <a:rPr sz="1200" spc="-10">
                <a:latin typeface="Cambria" panose="02040503050406030204" pitchFamily="18" charset="0"/>
                <a:ea typeface="Cambria" panose="02040503050406030204" pitchFamily="18" charset="0"/>
                <a:cs typeface="Arial" panose="020B0604020202020204" pitchFamily="34" charset="0"/>
              </a:rPr>
              <a:t>for </a:t>
            </a:r>
            <a:r>
              <a:rPr sz="1200" spc="-5">
                <a:latin typeface="Cambria" panose="02040503050406030204" pitchFamily="18" charset="0"/>
                <a:ea typeface="Cambria" panose="02040503050406030204" pitchFamily="18" charset="0"/>
                <a:cs typeface="Arial" panose="020B0604020202020204" pitchFamily="34" charset="0"/>
              </a:rPr>
              <a:t>use </a:t>
            </a:r>
            <a:r>
              <a:rPr sz="1200">
                <a:latin typeface="Cambria" panose="02040503050406030204" pitchFamily="18" charset="0"/>
                <a:ea typeface="Cambria" panose="02040503050406030204" pitchFamily="18" charset="0"/>
                <a:cs typeface="Arial" panose="020B0604020202020204" pitchFamily="34" charset="0"/>
              </a:rPr>
              <a:t>in </a:t>
            </a:r>
            <a:r>
              <a:rPr sz="1200" spc="-5">
                <a:latin typeface="Cambria" panose="02040503050406030204" pitchFamily="18" charset="0"/>
                <a:ea typeface="Cambria" panose="02040503050406030204" pitchFamily="18" charset="0"/>
                <a:cs typeface="Arial" panose="020B0604020202020204" pitchFamily="34" charset="0"/>
              </a:rPr>
              <a:t>future benefit</a:t>
            </a:r>
            <a:r>
              <a:rPr sz="1200" spc="-85">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periods.</a:t>
            </a:r>
            <a:endParaRPr sz="1200">
              <a:latin typeface="Cambria" panose="02040503050406030204" pitchFamily="18" charset="0"/>
              <a:ea typeface="Cambria" panose="02040503050406030204" pitchFamily="18" charset="0"/>
              <a:cs typeface="Arial" panose="020B0604020202020204" pitchFamily="34" charset="0"/>
            </a:endParaRPr>
          </a:p>
        </p:txBody>
      </p:sp>
      <p:sp>
        <p:nvSpPr>
          <p:cNvPr id="12" name="object 9">
            <a:extLst>
              <a:ext uri="{FF2B5EF4-FFF2-40B4-BE49-F238E27FC236}">
                <a16:creationId xmlns:a16="http://schemas.microsoft.com/office/drawing/2014/main" id="{19586B1E-ED97-22B4-9BA9-E3F6BF7BE2D5}"/>
              </a:ext>
            </a:extLst>
          </p:cNvPr>
          <p:cNvSpPr txBox="1"/>
          <p:nvPr/>
        </p:nvSpPr>
        <p:spPr>
          <a:xfrm>
            <a:off x="593942" y="4954200"/>
            <a:ext cx="6832564" cy="1477328"/>
          </a:xfrm>
          <a:prstGeom prst="rect">
            <a:avLst/>
          </a:prstGeom>
        </p:spPr>
        <p:txBody>
          <a:bodyPr vert="horz" wrap="square" lIns="0" tIns="0" rIns="0" bIns="0" rtlCol="0">
            <a:spAutoFit/>
          </a:bodyPr>
          <a:lstStyle/>
          <a:p>
            <a:pPr marL="12700" marR="5080">
              <a:lnSpc>
                <a:spcPct val="100000"/>
              </a:lnSpc>
              <a:tabLst>
                <a:tab pos="355600" algn="l"/>
                <a:tab pos="356235" algn="l"/>
              </a:tabLst>
            </a:pPr>
            <a:r>
              <a:rPr lang="en-US" sz="1200" b="1" spc="-55">
                <a:latin typeface="Cambria" panose="02040503050406030204" pitchFamily="18" charset="0"/>
                <a:ea typeface="Cambria" panose="02040503050406030204" pitchFamily="18" charset="0"/>
                <a:cs typeface="Arial" panose="020B0604020202020204" pitchFamily="34" charset="0"/>
              </a:rPr>
              <a:t>Here’s how it works:</a:t>
            </a:r>
          </a:p>
          <a:p>
            <a:pPr marL="12700" marR="5080">
              <a:lnSpc>
                <a:spcPct val="100000"/>
              </a:lnSpc>
              <a:tabLst>
                <a:tab pos="355600" algn="l"/>
                <a:tab pos="356235" algn="l"/>
              </a:tabLst>
            </a:pPr>
            <a:r>
              <a:rPr sz="1200" spc="-55">
                <a:latin typeface="Cambria" panose="02040503050406030204" pitchFamily="18" charset="0"/>
                <a:ea typeface="Cambria" panose="02040503050406030204" pitchFamily="18" charset="0"/>
                <a:cs typeface="Arial" panose="020B0604020202020204" pitchFamily="34" charset="0"/>
              </a:rPr>
              <a:t>To </a:t>
            </a:r>
            <a:r>
              <a:rPr sz="1200">
                <a:latin typeface="Cambria" panose="02040503050406030204" pitchFamily="18" charset="0"/>
                <a:ea typeface="Cambria" panose="02040503050406030204" pitchFamily="18" charset="0"/>
                <a:cs typeface="Arial" panose="020B0604020202020204" pitchFamily="34" charset="0"/>
              </a:rPr>
              <a:t>qualify </a:t>
            </a:r>
            <a:r>
              <a:rPr sz="1200" spc="-10">
                <a:latin typeface="Cambria" panose="02040503050406030204" pitchFamily="18" charset="0"/>
                <a:ea typeface="Cambria" panose="02040503050406030204" pitchFamily="18" charset="0"/>
                <a:cs typeface="Arial" panose="020B0604020202020204" pitchFamily="34" charset="0"/>
              </a:rPr>
              <a:t>for </a:t>
            </a:r>
            <a:r>
              <a:rPr sz="1200">
                <a:latin typeface="Cambria" panose="02040503050406030204" pitchFamily="18" charset="0"/>
                <a:ea typeface="Cambria" panose="02040503050406030204" pitchFamily="18" charset="0"/>
                <a:cs typeface="Arial" panose="020B0604020202020204" pitchFamily="34" charset="0"/>
              </a:rPr>
              <a:t>the </a:t>
            </a:r>
            <a:r>
              <a:rPr sz="1200" spc="-20">
                <a:latin typeface="Cambria" panose="02040503050406030204" pitchFamily="18" charset="0"/>
                <a:ea typeface="Cambria" panose="02040503050406030204" pitchFamily="18" charset="0"/>
                <a:cs typeface="Arial" panose="020B0604020202020204" pitchFamily="34" charset="0"/>
              </a:rPr>
              <a:t>carryover, </a:t>
            </a:r>
            <a:r>
              <a:rPr sz="1200" spc="-10">
                <a:latin typeface="Cambria" panose="02040503050406030204" pitchFamily="18" charset="0"/>
                <a:ea typeface="Cambria" panose="02040503050406030204" pitchFamily="18" charset="0"/>
                <a:cs typeface="Arial" panose="020B0604020202020204" pitchFamily="34" charset="0"/>
              </a:rPr>
              <a:t>you </a:t>
            </a:r>
            <a:r>
              <a:rPr sz="1200" spc="-5">
                <a:latin typeface="Cambria" panose="02040503050406030204" pitchFamily="18" charset="0"/>
                <a:ea typeface="Cambria" panose="02040503050406030204" pitchFamily="18" charset="0"/>
                <a:cs typeface="Arial" panose="020B0604020202020204" pitchFamily="34" charset="0"/>
              </a:rPr>
              <a:t>must </a:t>
            </a:r>
            <a:r>
              <a:rPr sz="1200" spc="-10">
                <a:latin typeface="Cambria" panose="02040503050406030204" pitchFamily="18" charset="0"/>
                <a:ea typeface="Cambria" panose="02040503050406030204" pitchFamily="18" charset="0"/>
                <a:cs typeface="Arial" panose="020B0604020202020204" pitchFamily="34" charset="0"/>
              </a:rPr>
              <a:t>have </a:t>
            </a:r>
            <a:r>
              <a:rPr sz="1200">
                <a:latin typeface="Cambria" panose="02040503050406030204" pitchFamily="18" charset="0"/>
                <a:ea typeface="Cambria" panose="02040503050406030204" pitchFamily="18" charset="0"/>
                <a:cs typeface="Arial" panose="020B0604020202020204" pitchFamily="34" charset="0"/>
              </a:rPr>
              <a:t>a claim paid </a:t>
            </a:r>
            <a:r>
              <a:rPr sz="1200" spc="-10">
                <a:latin typeface="Cambria" panose="02040503050406030204" pitchFamily="18" charset="0"/>
                <a:ea typeface="Cambria" panose="02040503050406030204" pitchFamily="18" charset="0"/>
                <a:cs typeface="Arial" panose="020B0604020202020204" pitchFamily="34" charset="0"/>
              </a:rPr>
              <a:t>for </a:t>
            </a:r>
            <a:r>
              <a:rPr sz="1200">
                <a:latin typeface="Cambria" panose="02040503050406030204" pitchFamily="18" charset="0"/>
                <a:ea typeface="Cambria" panose="02040503050406030204" pitchFamily="18" charset="0"/>
                <a:cs typeface="Arial" panose="020B0604020202020204" pitchFamily="34" charset="0"/>
              </a:rPr>
              <a:t>either an </a:t>
            </a:r>
            <a:r>
              <a:rPr sz="1200" spc="-10">
                <a:latin typeface="Cambria" panose="02040503050406030204" pitchFamily="18" charset="0"/>
                <a:ea typeface="Cambria" panose="02040503050406030204" pitchFamily="18" charset="0"/>
                <a:cs typeface="Arial" panose="020B0604020202020204" pitchFamily="34" charset="0"/>
              </a:rPr>
              <a:t>oral exam </a:t>
            </a:r>
            <a:r>
              <a:rPr sz="1200">
                <a:latin typeface="Cambria" panose="02040503050406030204" pitchFamily="18" charset="0"/>
                <a:ea typeface="Cambria" panose="02040503050406030204" pitchFamily="18" charset="0"/>
                <a:cs typeface="Arial" panose="020B0604020202020204" pitchFamily="34" charset="0"/>
              </a:rPr>
              <a:t>or a cleaning </a:t>
            </a:r>
            <a:r>
              <a:rPr sz="1200" spc="-5">
                <a:latin typeface="Cambria" panose="02040503050406030204" pitchFamily="18" charset="0"/>
                <a:ea typeface="Cambria" panose="02040503050406030204" pitchFamily="18" charset="0"/>
                <a:cs typeface="Arial" panose="020B0604020202020204" pitchFamily="34" charset="0"/>
              </a:rPr>
              <a:t>during  </a:t>
            </a:r>
            <a:r>
              <a:rPr sz="1200">
                <a:latin typeface="Cambria" panose="02040503050406030204" pitchFamily="18" charset="0"/>
                <a:ea typeface="Cambria" panose="02040503050406030204" pitchFamily="18" charset="0"/>
                <a:cs typeface="Arial" panose="020B0604020202020204" pitchFamily="34" charset="0"/>
              </a:rPr>
              <a:t>a </a:t>
            </a:r>
            <a:r>
              <a:rPr sz="1200" spc="-5">
                <a:latin typeface="Cambria" panose="02040503050406030204" pitchFamily="18" charset="0"/>
                <a:ea typeface="Cambria" panose="02040503050406030204" pitchFamily="18" charset="0"/>
                <a:cs typeface="Arial" panose="020B0604020202020204" pitchFamily="34" charset="0"/>
              </a:rPr>
              <a:t>calendar year (a focus on prevention), </a:t>
            </a:r>
            <a:r>
              <a:rPr sz="1200">
                <a:latin typeface="Cambria" panose="02040503050406030204" pitchFamily="18" charset="0"/>
                <a:ea typeface="Cambria" panose="02040503050406030204" pitchFamily="18" charset="0"/>
                <a:cs typeface="Arial" panose="020B0604020202020204" pitchFamily="34" charset="0"/>
              </a:rPr>
              <a:t>and </a:t>
            </a:r>
            <a:r>
              <a:rPr sz="1200" spc="-5">
                <a:latin typeface="Cambria" panose="02040503050406030204" pitchFamily="18" charset="0"/>
                <a:ea typeface="Cambria" panose="02040503050406030204" pitchFamily="18" charset="0"/>
                <a:cs typeface="Arial" panose="020B0604020202020204" pitchFamily="34" charset="0"/>
              </a:rPr>
              <a:t>your total </a:t>
            </a:r>
            <a:r>
              <a:rPr sz="1200">
                <a:latin typeface="Cambria" panose="02040503050406030204" pitchFamily="18" charset="0"/>
                <a:ea typeface="Cambria" panose="02040503050406030204" pitchFamily="18" charset="0"/>
                <a:cs typeface="Arial" panose="020B0604020202020204" pitchFamily="34" charset="0"/>
              </a:rPr>
              <a:t>paid </a:t>
            </a:r>
            <a:r>
              <a:rPr sz="1200" spc="-5">
                <a:latin typeface="Cambria" panose="02040503050406030204" pitchFamily="18" charset="0"/>
                <a:ea typeface="Cambria" panose="02040503050406030204" pitchFamily="18" charset="0"/>
                <a:cs typeface="Arial" panose="020B0604020202020204" pitchFamily="34" charset="0"/>
              </a:rPr>
              <a:t>claims cannot </a:t>
            </a:r>
            <a:r>
              <a:rPr sz="1200" spc="-10">
                <a:latin typeface="Cambria" panose="02040503050406030204" pitchFamily="18" charset="0"/>
                <a:ea typeface="Cambria" panose="02040503050406030204" pitchFamily="18" charset="0"/>
                <a:cs typeface="Arial" panose="020B0604020202020204" pitchFamily="34" charset="0"/>
              </a:rPr>
              <a:t>exceed </a:t>
            </a:r>
            <a:r>
              <a:rPr sz="1200">
                <a:latin typeface="Cambria" panose="02040503050406030204" pitchFamily="18" charset="0"/>
                <a:ea typeface="Cambria" panose="02040503050406030204" pitchFamily="18" charset="0"/>
                <a:cs typeface="Arial" panose="020B0604020202020204" pitchFamily="34" charset="0"/>
              </a:rPr>
              <a:t>$500 during the  </a:t>
            </a:r>
            <a:r>
              <a:rPr sz="1200" spc="-5">
                <a:latin typeface="Cambria" panose="02040503050406030204" pitchFamily="18" charset="0"/>
                <a:ea typeface="Cambria" panose="02040503050406030204" pitchFamily="18" charset="0"/>
                <a:cs typeface="Arial" panose="020B0604020202020204" pitchFamily="34" charset="0"/>
              </a:rPr>
              <a:t>same calendar</a:t>
            </a:r>
            <a:r>
              <a:rPr sz="1200" spc="-65">
                <a:latin typeface="Cambria" panose="02040503050406030204" pitchFamily="18" charset="0"/>
                <a:ea typeface="Cambria" panose="02040503050406030204" pitchFamily="18" charset="0"/>
                <a:cs typeface="Arial" panose="020B0604020202020204" pitchFamily="34" charset="0"/>
              </a:rPr>
              <a:t> </a:t>
            </a:r>
            <a:r>
              <a:rPr sz="1200" spc="-30">
                <a:latin typeface="Cambria" panose="02040503050406030204" pitchFamily="18" charset="0"/>
                <a:ea typeface="Cambria" panose="02040503050406030204" pitchFamily="18" charset="0"/>
                <a:cs typeface="Arial" panose="020B0604020202020204" pitchFamily="34" charset="0"/>
              </a:rPr>
              <a:t>year.</a:t>
            </a:r>
            <a:endParaRPr sz="1200">
              <a:latin typeface="Cambria" panose="02040503050406030204" pitchFamily="18" charset="0"/>
              <a:ea typeface="Cambria" panose="02040503050406030204" pitchFamily="18" charset="0"/>
              <a:cs typeface="Arial" panose="020B0604020202020204" pitchFamily="34" charset="0"/>
            </a:endParaRPr>
          </a:p>
          <a:p>
            <a:pPr>
              <a:lnSpc>
                <a:spcPct val="100000"/>
              </a:lnSpc>
            </a:pPr>
            <a:r>
              <a:rPr lang="en-US" sz="1200">
                <a:latin typeface="Cambria" panose="02040503050406030204" pitchFamily="18" charset="0"/>
                <a:ea typeface="Cambria" panose="02040503050406030204" pitchFamily="18" charset="0"/>
                <a:cs typeface="Times New Roman"/>
              </a:rPr>
              <a:t>           </a:t>
            </a:r>
            <a:endParaRPr sz="1200">
              <a:latin typeface="Cambria" panose="02040503050406030204" pitchFamily="18" charset="0"/>
              <a:ea typeface="Cambria" panose="02040503050406030204" pitchFamily="18" charset="0"/>
              <a:cs typeface="Times New Roman"/>
            </a:endParaRPr>
          </a:p>
          <a:p>
            <a:pPr marL="12700" marR="97155">
              <a:lnSpc>
                <a:spcPct val="100000"/>
              </a:lnSpc>
              <a:tabLst>
                <a:tab pos="355600" algn="l"/>
                <a:tab pos="356235" algn="l"/>
              </a:tabLst>
            </a:pPr>
            <a:r>
              <a:rPr sz="1200">
                <a:latin typeface="Cambria" panose="02040503050406030204" pitchFamily="18" charset="0"/>
                <a:ea typeface="Cambria" panose="02040503050406030204" pitchFamily="18" charset="0"/>
                <a:cs typeface="Arial" panose="020B0604020202020204" pitchFamily="34" charset="0"/>
              </a:rPr>
              <a:t>The </a:t>
            </a:r>
            <a:r>
              <a:rPr sz="1200" spc="-10">
                <a:latin typeface="Cambria" panose="02040503050406030204" pitchFamily="18" charset="0"/>
                <a:ea typeface="Cambria" panose="02040503050406030204" pitchFamily="18" charset="0"/>
                <a:cs typeface="Arial" panose="020B0604020202020204" pitchFamily="34" charset="0"/>
              </a:rPr>
              <a:t>carryover </a:t>
            </a:r>
            <a:r>
              <a:rPr sz="1200" spc="-5">
                <a:latin typeface="Cambria" panose="02040503050406030204" pitchFamily="18" charset="0"/>
                <a:ea typeface="Cambria" panose="02040503050406030204" pitchFamily="18" charset="0"/>
                <a:cs typeface="Arial" panose="020B0604020202020204" pitchFamily="34" charset="0"/>
              </a:rPr>
              <a:t>will accumulate </a:t>
            </a:r>
            <a:r>
              <a:rPr sz="1200" spc="-10">
                <a:latin typeface="Cambria" panose="02040503050406030204" pitchFamily="18" charset="0"/>
                <a:ea typeface="Cambria" panose="02040503050406030204" pitchFamily="18" charset="0"/>
                <a:cs typeface="Arial" panose="020B0604020202020204" pitchFamily="34" charset="0"/>
              </a:rPr>
              <a:t>for </a:t>
            </a:r>
            <a:r>
              <a:rPr sz="1200" spc="-5">
                <a:latin typeface="Cambria" panose="02040503050406030204" pitchFamily="18" charset="0"/>
                <a:ea typeface="Cambria" panose="02040503050406030204" pitchFamily="18" charset="0"/>
                <a:cs typeface="Arial" panose="020B0604020202020204" pitchFamily="34" charset="0"/>
              </a:rPr>
              <a:t>each year of qualification up </a:t>
            </a:r>
            <a:r>
              <a:rPr sz="1200" spc="-10">
                <a:latin typeface="Cambria" panose="02040503050406030204" pitchFamily="18" charset="0"/>
                <a:ea typeface="Cambria" panose="02040503050406030204" pitchFamily="18" charset="0"/>
                <a:cs typeface="Arial" panose="020B0604020202020204" pitchFamily="34" charset="0"/>
              </a:rPr>
              <a:t>to </a:t>
            </a:r>
            <a:r>
              <a:rPr sz="1200" spc="-5">
                <a:latin typeface="Cambria" panose="02040503050406030204" pitchFamily="18" charset="0"/>
                <a:ea typeface="Cambria" panose="02040503050406030204" pitchFamily="18" charset="0"/>
                <a:cs typeface="Arial" panose="020B0604020202020204" pitchFamily="34" charset="0"/>
              </a:rPr>
              <a:t>an amount </a:t>
            </a:r>
            <a:r>
              <a:rPr sz="1200">
                <a:latin typeface="Cambria" panose="02040503050406030204" pitchFamily="18" charset="0"/>
                <a:ea typeface="Cambria" panose="02040503050406030204" pitchFamily="18" charset="0"/>
                <a:cs typeface="Arial" panose="020B0604020202020204" pitchFamily="34" charset="0"/>
              </a:rPr>
              <a:t>equal </a:t>
            </a:r>
            <a:r>
              <a:rPr sz="1200" spc="-10">
                <a:latin typeface="Cambria" panose="02040503050406030204" pitchFamily="18" charset="0"/>
                <a:ea typeface="Cambria" panose="02040503050406030204" pitchFamily="18" charset="0"/>
                <a:cs typeface="Arial" panose="020B0604020202020204" pitchFamily="34" charset="0"/>
              </a:rPr>
              <a:t>to </a:t>
            </a:r>
            <a:r>
              <a:rPr sz="1200">
                <a:latin typeface="Cambria" panose="02040503050406030204" pitchFamily="18" charset="0"/>
                <a:ea typeface="Cambria" panose="02040503050406030204" pitchFamily="18" charset="0"/>
                <a:cs typeface="Arial" panose="020B0604020202020204" pitchFamily="34" charset="0"/>
              </a:rPr>
              <a:t>the </a:t>
            </a:r>
            <a:r>
              <a:rPr sz="1200" spc="-15">
                <a:latin typeface="Cambria" panose="02040503050406030204" pitchFamily="18" charset="0"/>
                <a:ea typeface="Cambria" panose="02040503050406030204" pitchFamily="18" charset="0"/>
                <a:cs typeface="Arial" panose="020B0604020202020204" pitchFamily="34" charset="0"/>
              </a:rPr>
              <a:t>plan’s  </a:t>
            </a:r>
            <a:r>
              <a:rPr sz="1200" spc="-5">
                <a:latin typeface="Cambria" panose="02040503050406030204" pitchFamily="18" charset="0"/>
                <a:ea typeface="Cambria" panose="02040503050406030204" pitchFamily="18" charset="0"/>
                <a:cs typeface="Arial" panose="020B0604020202020204" pitchFamily="34" charset="0"/>
              </a:rPr>
              <a:t>original calendar year maximum. </a:t>
            </a:r>
            <a:r>
              <a:rPr sz="1200" spc="-25">
                <a:latin typeface="Cambria" panose="02040503050406030204" pitchFamily="18" charset="0"/>
                <a:ea typeface="Cambria" panose="02040503050406030204" pitchFamily="18" charset="0"/>
                <a:cs typeface="Arial" panose="020B0604020202020204" pitchFamily="34" charset="0"/>
              </a:rPr>
              <a:t>If, </a:t>
            </a:r>
            <a:r>
              <a:rPr sz="1200" spc="-10">
                <a:latin typeface="Cambria" panose="02040503050406030204" pitchFamily="18" charset="0"/>
                <a:ea typeface="Cambria" panose="02040503050406030204" pitchFamily="18" charset="0"/>
                <a:cs typeface="Arial" panose="020B0604020202020204" pitchFamily="34" charset="0"/>
              </a:rPr>
              <a:t>for </a:t>
            </a:r>
            <a:r>
              <a:rPr sz="1200" spc="-5">
                <a:latin typeface="Cambria" panose="02040503050406030204" pitchFamily="18" charset="0"/>
                <a:ea typeface="Cambria" panose="02040503050406030204" pitchFamily="18" charset="0"/>
                <a:cs typeface="Arial" panose="020B0604020202020204" pitchFamily="34" charset="0"/>
              </a:rPr>
              <a:t>example, </a:t>
            </a:r>
            <a:r>
              <a:rPr sz="1200">
                <a:latin typeface="Cambria" panose="02040503050406030204" pitchFamily="18" charset="0"/>
                <a:ea typeface="Cambria" panose="02040503050406030204" pitchFamily="18" charset="0"/>
                <a:cs typeface="Arial" panose="020B0604020202020204" pitchFamily="34" charset="0"/>
              </a:rPr>
              <a:t>the </a:t>
            </a:r>
            <a:r>
              <a:rPr sz="1200" spc="-5">
                <a:latin typeface="Cambria" panose="02040503050406030204" pitchFamily="18" charset="0"/>
                <a:ea typeface="Cambria" panose="02040503050406030204" pitchFamily="18" charset="0"/>
                <a:cs typeface="Arial" panose="020B0604020202020204" pitchFamily="34" charset="0"/>
              </a:rPr>
              <a:t>calendar year maximum </a:t>
            </a:r>
            <a:r>
              <a:rPr sz="1200">
                <a:latin typeface="Cambria" panose="02040503050406030204" pitchFamily="18" charset="0"/>
                <a:ea typeface="Cambria" panose="02040503050406030204" pitchFamily="18" charset="0"/>
                <a:cs typeface="Arial" panose="020B0604020202020204" pitchFamily="34" charset="0"/>
              </a:rPr>
              <a:t>is $</a:t>
            </a:r>
            <a:r>
              <a:rPr lang="en-US" sz="1200">
                <a:latin typeface="Cambria" panose="02040503050406030204" pitchFamily="18" charset="0"/>
                <a:ea typeface="Cambria" panose="02040503050406030204" pitchFamily="18" charset="0"/>
                <a:cs typeface="Arial" panose="020B0604020202020204" pitchFamily="34" charset="0"/>
              </a:rPr>
              <a:t>1</a:t>
            </a:r>
            <a:r>
              <a:rPr sz="1200">
                <a:latin typeface="Cambria" panose="02040503050406030204" pitchFamily="18" charset="0"/>
                <a:ea typeface="Cambria" panose="02040503050406030204" pitchFamily="18" charset="0"/>
                <a:cs typeface="Arial" panose="020B0604020202020204" pitchFamily="34" charset="0"/>
              </a:rPr>
              <a:t>,</a:t>
            </a:r>
            <a:r>
              <a:rPr lang="en-US" sz="1200">
                <a:latin typeface="Cambria" panose="02040503050406030204" pitchFamily="18" charset="0"/>
                <a:ea typeface="Cambria" panose="02040503050406030204" pitchFamily="18" charset="0"/>
                <a:cs typeface="Arial" panose="020B0604020202020204" pitchFamily="34" charset="0"/>
              </a:rPr>
              <a:t>5</a:t>
            </a:r>
            <a:r>
              <a:rPr sz="1200">
                <a:latin typeface="Cambria" panose="02040503050406030204" pitchFamily="18" charset="0"/>
                <a:ea typeface="Cambria" panose="02040503050406030204" pitchFamily="18" charset="0"/>
                <a:cs typeface="Arial" panose="020B0604020202020204" pitchFamily="34" charset="0"/>
              </a:rPr>
              <a:t>00, </a:t>
            </a:r>
            <a:r>
              <a:rPr sz="1200" spc="-5">
                <a:latin typeface="Cambria" panose="02040503050406030204" pitchFamily="18" charset="0"/>
                <a:ea typeface="Cambria" panose="02040503050406030204" pitchFamily="18" charset="0"/>
                <a:cs typeface="Arial" panose="020B0604020202020204" pitchFamily="34" charset="0"/>
              </a:rPr>
              <a:t>enrollees  </a:t>
            </a:r>
            <a:r>
              <a:rPr sz="1200" spc="-10">
                <a:latin typeface="Cambria" panose="02040503050406030204" pitchFamily="18" charset="0"/>
                <a:ea typeface="Cambria" panose="02040503050406030204" pitchFamily="18" charset="0"/>
                <a:cs typeface="Arial" panose="020B0604020202020204" pitchFamily="34" charset="0"/>
              </a:rPr>
              <a:t>can </a:t>
            </a:r>
            <a:r>
              <a:rPr sz="1200" spc="-5">
                <a:latin typeface="Cambria" panose="02040503050406030204" pitchFamily="18" charset="0"/>
                <a:ea typeface="Cambria" panose="02040503050406030204" pitchFamily="18" charset="0"/>
                <a:cs typeface="Arial" panose="020B0604020202020204" pitchFamily="34" charset="0"/>
              </a:rPr>
              <a:t>ultimately achieve </a:t>
            </a:r>
            <a:r>
              <a:rPr sz="1200">
                <a:latin typeface="Cambria" panose="02040503050406030204" pitchFamily="18" charset="0"/>
                <a:ea typeface="Cambria" panose="02040503050406030204" pitchFamily="18" charset="0"/>
                <a:cs typeface="Arial" panose="020B0604020202020204" pitchFamily="34" charset="0"/>
              </a:rPr>
              <a:t>an annual </a:t>
            </a:r>
            <a:r>
              <a:rPr sz="1200" spc="-5">
                <a:latin typeface="Cambria" panose="02040503050406030204" pitchFamily="18" charset="0"/>
                <a:ea typeface="Cambria" panose="02040503050406030204" pitchFamily="18" charset="0"/>
                <a:cs typeface="Arial" panose="020B0604020202020204" pitchFamily="34" charset="0"/>
              </a:rPr>
              <a:t>maximum of</a:t>
            </a:r>
            <a:r>
              <a:rPr sz="1200" spc="-40">
                <a:latin typeface="Cambria" panose="02040503050406030204" pitchFamily="18" charset="0"/>
                <a:ea typeface="Cambria" panose="02040503050406030204" pitchFamily="18" charset="0"/>
                <a:cs typeface="Arial" panose="020B0604020202020204" pitchFamily="34" charset="0"/>
              </a:rPr>
              <a:t> </a:t>
            </a:r>
            <a:r>
              <a:rPr sz="1200" spc="5">
                <a:latin typeface="Cambria" panose="02040503050406030204" pitchFamily="18" charset="0"/>
                <a:ea typeface="Cambria" panose="02040503050406030204" pitchFamily="18" charset="0"/>
                <a:cs typeface="Arial" panose="020B0604020202020204" pitchFamily="34" charset="0"/>
              </a:rPr>
              <a:t>$</a:t>
            </a:r>
            <a:r>
              <a:rPr lang="en-US" sz="1200" spc="5">
                <a:latin typeface="Cambria" panose="02040503050406030204" pitchFamily="18" charset="0"/>
                <a:ea typeface="Cambria" panose="02040503050406030204" pitchFamily="18" charset="0"/>
                <a:cs typeface="Arial" panose="020B0604020202020204" pitchFamily="34" charset="0"/>
              </a:rPr>
              <a:t>3</a:t>
            </a:r>
            <a:r>
              <a:rPr sz="1200" spc="5">
                <a:latin typeface="Cambria" panose="02040503050406030204" pitchFamily="18" charset="0"/>
                <a:ea typeface="Cambria" panose="02040503050406030204" pitchFamily="18" charset="0"/>
                <a:cs typeface="Arial" panose="020B0604020202020204" pitchFamily="34" charset="0"/>
              </a:rPr>
              <a:t>,000.</a:t>
            </a:r>
            <a:endParaRPr sz="1200">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a:extLst>
              <a:ext uri="{FF2B5EF4-FFF2-40B4-BE49-F238E27FC236}">
                <a16:creationId xmlns:a16="http://schemas.microsoft.com/office/drawing/2014/main" id="{328923E4-5F40-5A2B-D997-D5674BAED7EF}"/>
              </a:ext>
            </a:extLst>
          </p:cNvPr>
          <p:cNvGrpSpPr>
            <a:grpSpLocks noChangeAspect="1"/>
          </p:cNvGrpSpPr>
          <p:nvPr/>
        </p:nvGrpSpPr>
        <p:grpSpPr>
          <a:xfrm>
            <a:off x="585260" y="6633875"/>
            <a:ext cx="773964" cy="640080"/>
            <a:chOff x="808724" y="6833762"/>
            <a:chExt cx="868775" cy="718490"/>
          </a:xfrm>
        </p:grpSpPr>
        <p:pic>
          <p:nvPicPr>
            <p:cNvPr id="14" name="Picture 13">
              <a:extLst>
                <a:ext uri="{FF2B5EF4-FFF2-40B4-BE49-F238E27FC236}">
                  <a16:creationId xmlns:a16="http://schemas.microsoft.com/office/drawing/2014/main" id="{301D1CDA-CDC9-1EED-AF16-066844CB07F2}"/>
                </a:ext>
              </a:extLst>
            </p:cNvPr>
            <p:cNvPicPr>
              <a:picLocks noChangeAspect="1"/>
            </p:cNvPicPr>
            <p:nvPr/>
          </p:nvPicPr>
          <p:blipFill>
            <a:blip r:embed="rId6"/>
            <a:stretch>
              <a:fillRect/>
            </a:stretch>
          </p:blipFill>
          <p:spPr>
            <a:xfrm>
              <a:off x="808724" y="7020248"/>
              <a:ext cx="868775" cy="532004"/>
            </a:xfrm>
            <a:prstGeom prst="rect">
              <a:avLst/>
            </a:prstGeom>
          </p:spPr>
        </p:pic>
        <p:pic>
          <p:nvPicPr>
            <p:cNvPr id="15" name="Picture 14">
              <a:extLst>
                <a:ext uri="{FF2B5EF4-FFF2-40B4-BE49-F238E27FC236}">
                  <a16:creationId xmlns:a16="http://schemas.microsoft.com/office/drawing/2014/main" id="{5A5F1E6B-76D5-6474-C7A5-B424F3EABBFB}"/>
                </a:ext>
              </a:extLst>
            </p:cNvPr>
            <p:cNvPicPr>
              <a:picLocks noChangeAspect="1"/>
            </p:cNvPicPr>
            <p:nvPr/>
          </p:nvPicPr>
          <p:blipFill>
            <a:blip r:embed="rId7"/>
            <a:stretch>
              <a:fillRect/>
            </a:stretch>
          </p:blipFill>
          <p:spPr>
            <a:xfrm>
              <a:off x="818470" y="6833762"/>
              <a:ext cx="834255" cy="153157"/>
            </a:xfrm>
            <a:prstGeom prst="rect">
              <a:avLst/>
            </a:prstGeom>
          </p:spPr>
        </p:pic>
      </p:grpSp>
      <p:pic>
        <p:nvPicPr>
          <p:cNvPr id="16" name="Picture 15">
            <a:extLst>
              <a:ext uri="{FF2B5EF4-FFF2-40B4-BE49-F238E27FC236}">
                <a16:creationId xmlns:a16="http://schemas.microsoft.com/office/drawing/2014/main" id="{BDE7B0A5-DEB7-2550-07A9-3D9491307D79}"/>
              </a:ext>
            </a:extLst>
          </p:cNvPr>
          <p:cNvPicPr>
            <a:picLocks noChangeAspect="1"/>
          </p:cNvPicPr>
          <p:nvPr/>
        </p:nvPicPr>
        <p:blipFill rotWithShape="1">
          <a:blip r:embed="rId8"/>
          <a:srcRect l="4055" r="6761"/>
          <a:stretch/>
        </p:blipFill>
        <p:spPr>
          <a:xfrm>
            <a:off x="526628" y="1371822"/>
            <a:ext cx="742183" cy="822960"/>
          </a:xfrm>
          <a:prstGeom prst="rect">
            <a:avLst/>
          </a:prstGeom>
        </p:spPr>
      </p:pic>
      <p:sp>
        <p:nvSpPr>
          <p:cNvPr id="17" name="Rectangle 2">
            <a:extLst>
              <a:ext uri="{FF2B5EF4-FFF2-40B4-BE49-F238E27FC236}">
                <a16:creationId xmlns:a16="http://schemas.microsoft.com/office/drawing/2014/main" id="{6611A2D1-4AD1-2C38-7B5A-B601DBBC1FAE}"/>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a:solidFill>
                  <a:schemeClr val="bg1"/>
                </a:solidFill>
              </a:rPr>
              <a:t>Delta Dental Perks</a:t>
            </a:r>
          </a:p>
          <a:p>
            <a:endParaRPr lang="en-US" sz="3200" kern="0">
              <a:solidFill>
                <a:schemeClr val="bg1"/>
              </a:solidFill>
            </a:endParaRPr>
          </a:p>
        </p:txBody>
      </p:sp>
      <p:pic>
        <p:nvPicPr>
          <p:cNvPr id="19" name="Picture 18">
            <a:extLst>
              <a:ext uri="{FF2B5EF4-FFF2-40B4-BE49-F238E27FC236}">
                <a16:creationId xmlns:a16="http://schemas.microsoft.com/office/drawing/2014/main" id="{50C65627-1F51-E07C-98E7-9868FBA23023}"/>
              </a:ext>
            </a:extLst>
          </p:cNvPr>
          <p:cNvPicPr>
            <a:picLocks noChangeAspect="1"/>
          </p:cNvPicPr>
          <p:nvPr/>
        </p:nvPicPr>
        <p:blipFill>
          <a:blip r:embed="rId9"/>
          <a:stretch>
            <a:fillRect/>
          </a:stretch>
        </p:blipFill>
        <p:spPr>
          <a:xfrm>
            <a:off x="5615025" y="8934460"/>
            <a:ext cx="1809902" cy="441545"/>
          </a:xfrm>
          <a:prstGeom prst="rect">
            <a:avLst/>
          </a:prstGeom>
        </p:spPr>
      </p:pic>
    </p:spTree>
    <p:extLst>
      <p:ext uri="{BB962C8B-B14F-4D97-AF65-F5344CB8AC3E}">
        <p14:creationId xmlns:p14="http://schemas.microsoft.com/office/powerpoint/2010/main" val="403843425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st xmlns="df5f1c64-a2d3-4332-9f8d-c8619b2cba23" xsi:nil="true"/>
    <TaxCatchAll xmlns="0a71efb1-5250-41f9-9a5a-0cbae10a56dd" xsi:nil="true"/>
    <lcf76f155ced4ddcb4097134ff3c332f xmlns="df5f1c64-a2d3-4332-9f8d-c8619b2cba23">
      <Terms xmlns="http://schemas.microsoft.com/office/infopath/2007/PartnerControls"/>
    </lcf76f155ced4ddcb4097134ff3c332f>
    <Link xmlns="df5f1c64-a2d3-4332-9f8d-c8619b2cba23">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980BFF797C8A43A29EDC5A666CCEBB" ma:contentTypeVersion="22" ma:contentTypeDescription="Create a new document." ma:contentTypeScope="" ma:versionID="fbd68d19e3b286a6c9ce5fcb727aa3e2">
  <xsd:schema xmlns:xsd="http://www.w3.org/2001/XMLSchema" xmlns:xs="http://www.w3.org/2001/XMLSchema" xmlns:p="http://schemas.microsoft.com/office/2006/metadata/properties" xmlns:ns2="df5f1c64-a2d3-4332-9f8d-c8619b2cba23" xmlns:ns3="0a71efb1-5250-41f9-9a5a-0cbae10a56dd" targetNamespace="http://schemas.microsoft.com/office/2006/metadata/properties" ma:root="true" ma:fieldsID="f2cce41ef5ea72d3977cf84d57322373" ns2:_="" ns3:_="">
    <xsd:import namespace="df5f1c64-a2d3-4332-9f8d-c8619b2cba23"/>
    <xsd:import namespace="0a71efb1-5250-41f9-9a5a-0cbae10a56dd"/>
    <xsd:element name="properties">
      <xsd:complexType>
        <xsd:sequence>
          <xsd:element name="documentManagement">
            <xsd:complexType>
              <xsd:all>
                <xsd:element ref="ns2:test"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Link"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f1c64-a2d3-4332-9f8d-c8619b2cba23" elementFormDefault="qualified">
    <xsd:import namespace="http://schemas.microsoft.com/office/2006/documentManagement/types"/>
    <xsd:import namespace="http://schemas.microsoft.com/office/infopath/2007/PartnerControls"/>
    <xsd:element name="test" ma:index="2" nillable="true" ma:displayName="test" ma:format="DateTime" ma:internalName="test"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38fdedc-b272-477a-bf77-2e9ca0abd3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Link" ma:index="26"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71efb1-5250-41f9-9a5a-0cbae10a56dd" elementFormDefault="qualified">
    <xsd:import namespace="http://schemas.microsoft.com/office/2006/documentManagement/types"/>
    <xsd:import namespace="http://schemas.microsoft.com/office/infopath/2007/PartnerControls"/>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48a27664-d785-459c-ac4e-4a0a4e033b04}" ma:internalName="TaxCatchAll" ma:readOnly="false" ma:showField="CatchAllData" ma:web="0a71efb1-5250-41f9-9a5a-0cbae10a5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323F5A-DA3D-4291-A94A-044FB12EFAFC}">
  <ds:schemaRefs>
    <ds:schemaRef ds:uri="0a71efb1-5250-41f9-9a5a-0cbae10a56dd"/>
    <ds:schemaRef ds:uri="df5f1c64-a2d3-4332-9f8d-c8619b2cba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71C9185-134C-4A07-8BA4-1B668A09E565}">
  <ds:schemaRefs>
    <ds:schemaRef ds:uri="http://schemas.microsoft.com/sharepoint/v3/contenttype/forms"/>
  </ds:schemaRefs>
</ds:datastoreItem>
</file>

<file path=customXml/itemProps3.xml><?xml version="1.0" encoding="utf-8"?>
<ds:datastoreItem xmlns:ds="http://schemas.openxmlformats.org/officeDocument/2006/customXml" ds:itemID="{2A07ADDB-D4D2-41A4-B1A6-582881826796}">
  <ds:schemaRefs>
    <ds:schemaRef ds:uri="0a71efb1-5250-41f9-9a5a-0cbae10a56dd"/>
    <ds:schemaRef ds:uri="df5f1c64-a2d3-4332-9f8d-c8619b2cba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465</TotalTime>
  <Words>4178</Words>
  <Application>Microsoft Office PowerPoint</Application>
  <PresentationFormat>Custom</PresentationFormat>
  <Paragraphs>454</Paragraphs>
  <Slides>16</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Cambria</vt:lpstr>
      <vt:lpstr>Garet</vt:lpstr>
      <vt:lpstr>Minion Pro</vt:lpstr>
      <vt:lpstr>Montserrat</vt:lpstr>
      <vt:lpstr>Montserrat Bold</vt:lpstr>
      <vt:lpstr>Times</vt:lpstr>
      <vt:lpstr>Blank Presentation</vt:lpstr>
      <vt:lpstr>Custom Design</vt:lpstr>
      <vt:lpstr>PowerPoint Presentation</vt:lpstr>
      <vt:lpstr>Table of Contents &amp; 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Emmy</dc:creator>
  <cp:lastModifiedBy>Wilder, Katie</cp:lastModifiedBy>
  <cp:revision>2</cp:revision>
  <dcterms:created xsi:type="dcterms:W3CDTF">2020-06-29T13:33:50Z</dcterms:created>
  <dcterms:modified xsi:type="dcterms:W3CDTF">2025-10-14T20:59:31Z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68600.0000000000</vt:lpwstr>
  </property>
  <property fmtid="{D5CDD505-2E9C-101B-9397-08002B2CF9AE}" pid="3" name="ContentTypeId">
    <vt:lpwstr>0x0101000B980BFF797C8A43A29EDC5A666CCEBB</vt:lpwstr>
  </property>
  <property fmtid="{D5CDD505-2E9C-101B-9397-08002B2CF9AE}" pid="4" name="MediaServiceImageTags">
    <vt:lpwstr/>
  </property>
</Properties>
</file>