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2" r:id="rId5"/>
    <p:sldId id="701" r:id="rId6"/>
    <p:sldId id="280" r:id="rId7"/>
    <p:sldId id="266" r:id="rId8"/>
    <p:sldId id="268" r:id="rId9"/>
    <p:sldId id="263" r:id="rId10"/>
    <p:sldId id="702" r:id="rId11"/>
    <p:sldId id="703" r:id="rId12"/>
    <p:sldId id="700" r:id="rId13"/>
    <p:sldId id="276" r:id="rId14"/>
    <p:sldId id="705" r:id="rId15"/>
    <p:sldId id="707" r:id="rId16"/>
    <p:sldId id="708" r:id="rId17"/>
    <p:sldId id="709" r:id="rId18"/>
    <p:sldId id="283" r:id="rId19"/>
    <p:sldId id="710" r:id="rId20"/>
    <p:sldId id="7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SA Strategies" id="{F99FA82A-463F-43BF-AF31-F7F277A786FA}">
          <p14:sldIdLst>
            <p14:sldId id="262"/>
            <p14:sldId id="701"/>
            <p14:sldId id="280"/>
            <p14:sldId id="266"/>
            <p14:sldId id="268"/>
            <p14:sldId id="263"/>
          </p14:sldIdLst>
        </p14:section>
        <p14:section name="Medicare" id="{9AAD701F-FDE9-4245-A411-A8E08CEE09BC}">
          <p14:sldIdLst>
            <p14:sldId id="702"/>
          </p14:sldIdLst>
        </p14:section>
        <p14:section name="Investments" id="{AD88DCBD-FF92-4457-B861-E3E161D801E2}">
          <p14:sldIdLst>
            <p14:sldId id="703"/>
            <p14:sldId id="700"/>
            <p14:sldId id="276"/>
            <p14:sldId id="705"/>
            <p14:sldId id="707"/>
            <p14:sldId id="708"/>
            <p14:sldId id="709"/>
            <p14:sldId id="283"/>
            <p14:sldId id="710"/>
            <p14:sldId id="7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C5"/>
    <a:srgbClr val="0066FF"/>
    <a:srgbClr val="2F5E73"/>
    <a:srgbClr val="A0C0E0"/>
    <a:srgbClr val="323332"/>
    <a:srgbClr val="F0F0F0"/>
    <a:srgbClr val="FFCD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8"/>
    <p:restoredTop sz="94477" autoAdjust="0"/>
  </p:normalViewPr>
  <p:slideViewPr>
    <p:cSldViewPr snapToGrid="0" snapToObjects="1">
      <p:cViewPr varScale="1">
        <p:scale>
          <a:sx n="104" d="100"/>
          <a:sy n="104" d="100"/>
        </p:scale>
        <p:origin x="11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77C91-9B18-AD49-B49C-076F4CB682FC}"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F6B2E-E616-B64F-BEE5-F8C0D681A4E9}" type="slidenum">
              <a:rPr lang="en-US" smtClean="0"/>
              <a:t>‹#›</a:t>
            </a:fld>
            <a:endParaRPr lang="en-US"/>
          </a:p>
        </p:txBody>
      </p:sp>
    </p:spTree>
    <p:extLst>
      <p:ext uri="{BB962C8B-B14F-4D97-AF65-F5344CB8AC3E}">
        <p14:creationId xmlns:p14="http://schemas.microsoft.com/office/powerpoint/2010/main" val="81115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2</a:t>
            </a:fld>
            <a:endParaRPr lang="en-US"/>
          </a:p>
        </p:txBody>
      </p:sp>
    </p:spTree>
    <p:extLst>
      <p:ext uri="{BB962C8B-B14F-4D97-AF65-F5344CB8AC3E}">
        <p14:creationId xmlns:p14="http://schemas.microsoft.com/office/powerpoint/2010/main" val="408350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3</a:t>
            </a:fld>
            <a:endParaRPr lang="en-US"/>
          </a:p>
        </p:txBody>
      </p:sp>
    </p:spTree>
    <p:extLst>
      <p:ext uri="{BB962C8B-B14F-4D97-AF65-F5344CB8AC3E}">
        <p14:creationId xmlns:p14="http://schemas.microsoft.com/office/powerpoint/2010/main" val="398167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HSA Case 3: Meet the Robinsons.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Isiah and Michelle have a growing family with two school-age children. Isiah works for a large manufacturing company as a manager making $56,000. Michelle runs her own catering business from home and makes $38,000. Isiah’s employer offered an HSA-qualified health plan this year that allows him to set aside up to $6,900 tax-free to pay for annual deductibles, save for dental and vision expenses and be prepared for any unplanned medical costs that may come up. The Robinsons decide to contribute $5,000 because they know any amount contributed and any interest it may earn is tax-free and remains theirs from year-to-year for qualified expenses. And, because their balance is above $1000, they take advantage of the more than 30 investment options available through Charles Schwab, anticipating their balance will increase each year.</a:t>
            </a:r>
          </a:p>
          <a:p>
            <a:r>
              <a:rPr lang="en-US" sz="1200" kern="1200" dirty="0">
                <a:solidFill>
                  <a:schemeClr val="tx1"/>
                </a:solidFill>
                <a:effectLst/>
                <a:latin typeface="+mn-lt"/>
                <a:ea typeface="+mn-ea"/>
                <a:cs typeface="+mn-cs"/>
              </a:rPr>
              <a:t>Income		$94,000	</a:t>
            </a:r>
          </a:p>
          <a:p>
            <a:r>
              <a:rPr lang="en-US" sz="1200" kern="1200" dirty="0">
                <a:solidFill>
                  <a:schemeClr val="tx1"/>
                </a:solidFill>
                <a:effectLst/>
                <a:latin typeface="+mn-lt"/>
                <a:ea typeface="+mn-ea"/>
                <a:cs typeface="+mn-cs"/>
              </a:rPr>
              <a:t>HSA Contribution	$7,100 (pre-tax contribution – the max for 2020)</a:t>
            </a:r>
          </a:p>
          <a:p>
            <a:r>
              <a:rPr lang="en-US" sz="1200" kern="1200" dirty="0">
                <a:solidFill>
                  <a:schemeClr val="tx1"/>
                </a:solidFill>
                <a:effectLst/>
                <a:latin typeface="+mn-lt"/>
                <a:ea typeface="+mn-ea"/>
                <a:cs typeface="+mn-cs"/>
              </a:rPr>
              <a:t>Net Taxable Income	$86,900</a:t>
            </a:r>
          </a:p>
          <a:p>
            <a:r>
              <a:rPr lang="en-US" sz="1200" kern="1200" dirty="0">
                <a:solidFill>
                  <a:schemeClr val="tx1"/>
                </a:solidFill>
                <a:effectLst/>
                <a:latin typeface="+mn-lt"/>
                <a:ea typeface="+mn-ea"/>
                <a:cs typeface="+mn-cs"/>
              </a:rPr>
              <a:t>Tax @ 25%		$21,725 (vs. 23,500 on $94K)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Tax Savings		$1,775.00</a:t>
            </a:r>
          </a:p>
          <a:p>
            <a:r>
              <a:rPr lang="en-US" sz="1200" kern="1200" dirty="0">
                <a:solidFill>
                  <a:schemeClr val="tx1"/>
                </a:solidFill>
                <a:effectLst/>
                <a:latin typeface="+mn-lt"/>
                <a:ea typeface="+mn-ea"/>
                <a:cs typeface="+mn-cs"/>
              </a:rPr>
              <a:t>Medical expenses	$1,850 (paid out of the HSA)</a:t>
            </a:r>
          </a:p>
          <a:p>
            <a:r>
              <a:rPr lang="en-US" sz="1200" kern="1200" dirty="0">
                <a:solidFill>
                  <a:schemeClr val="tx1"/>
                </a:solidFill>
                <a:effectLst/>
                <a:latin typeface="+mn-lt"/>
                <a:ea typeface="+mn-ea"/>
                <a:cs typeface="+mn-cs"/>
              </a:rPr>
              <a:t>HSA Balance		$3,150 </a:t>
            </a:r>
          </a:p>
          <a:p>
            <a:endParaRPr lang="en-US" dirty="0"/>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4</a:t>
            </a:fld>
            <a:endParaRPr lang="en-US"/>
          </a:p>
        </p:txBody>
      </p:sp>
    </p:spTree>
    <p:extLst>
      <p:ext uri="{BB962C8B-B14F-4D97-AF65-F5344CB8AC3E}">
        <p14:creationId xmlns:p14="http://schemas.microsoft.com/office/powerpoint/2010/main" val="116893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HSA Case 2: Meet the Martinez’s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Maria is 41 and a manager at a small manufacturing business earning $68,000 per year. Her son, Antonio, is very involved in sports at his middle school. As a single parent, Maria is always looking for ways to save on health care costs and be ready for any unexpected costs that may not be covered by their health plan. As a way to curb rising health care premiums her employer only offers plans with high deductibles. Maria sees an HSA as a flexible way to help her manage their health care costs and save for medical expenses as Antonio enters high school. </a:t>
            </a:r>
          </a:p>
          <a:p>
            <a:r>
              <a:rPr lang="en-US" sz="1200" kern="1200" dirty="0">
                <a:solidFill>
                  <a:schemeClr val="tx1"/>
                </a:solidFill>
                <a:effectLst/>
                <a:latin typeface="+mn-lt"/>
                <a:ea typeface="+mn-ea"/>
                <a:cs typeface="+mn-cs"/>
              </a:rPr>
              <a:t>Income		$68,000	</a:t>
            </a:r>
          </a:p>
          <a:p>
            <a:r>
              <a:rPr lang="en-US" sz="1200" kern="1200" dirty="0">
                <a:solidFill>
                  <a:schemeClr val="tx1"/>
                </a:solidFill>
                <a:effectLst/>
                <a:latin typeface="+mn-lt"/>
                <a:ea typeface="+mn-ea"/>
                <a:cs typeface="+mn-cs"/>
              </a:rPr>
              <a:t>HSA Contribution	$5,000 (pre-tax contribution)</a:t>
            </a:r>
          </a:p>
          <a:p>
            <a:r>
              <a:rPr lang="en-US" sz="1200" kern="1200" dirty="0">
                <a:solidFill>
                  <a:schemeClr val="tx1"/>
                </a:solidFill>
                <a:effectLst/>
                <a:latin typeface="+mn-lt"/>
                <a:ea typeface="+mn-ea"/>
                <a:cs typeface="+mn-cs"/>
              </a:rPr>
              <a:t>Net Taxable Income	$63,000</a:t>
            </a:r>
          </a:p>
          <a:p>
            <a:r>
              <a:rPr lang="en-US" sz="1200" kern="1200" dirty="0">
                <a:solidFill>
                  <a:schemeClr val="tx1"/>
                </a:solidFill>
                <a:effectLst/>
                <a:latin typeface="+mn-lt"/>
                <a:ea typeface="+mn-ea"/>
                <a:cs typeface="+mn-cs"/>
              </a:rPr>
              <a:t>Tax @ 25%		$15,750 (vs. $17,000 on $68K)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Tax Savings		$1,250</a:t>
            </a:r>
          </a:p>
          <a:p>
            <a:r>
              <a:rPr lang="en-US" sz="1200" kern="1200" dirty="0">
                <a:solidFill>
                  <a:schemeClr val="tx1"/>
                </a:solidFill>
                <a:effectLst/>
                <a:latin typeface="+mn-lt"/>
                <a:ea typeface="+mn-ea"/>
                <a:cs typeface="+mn-cs"/>
              </a:rPr>
              <a:t>Medical expense	$2,450 (paid out of the HSA)</a:t>
            </a:r>
          </a:p>
          <a:p>
            <a:r>
              <a:rPr lang="en-US" sz="1200" kern="1200" dirty="0">
                <a:solidFill>
                  <a:schemeClr val="tx1"/>
                </a:solidFill>
                <a:effectLst/>
                <a:latin typeface="+mn-lt"/>
                <a:ea typeface="+mn-ea"/>
                <a:cs typeface="+mn-cs"/>
              </a:rPr>
              <a:t>HSA Balance		$2,550 (always carries over year after year)</a:t>
            </a:r>
          </a:p>
          <a:p>
            <a:endParaRPr lang="en-US" dirty="0"/>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5</a:t>
            </a:fld>
            <a:endParaRPr lang="en-US"/>
          </a:p>
        </p:txBody>
      </p:sp>
    </p:spTree>
    <p:extLst>
      <p:ext uri="{BB962C8B-B14F-4D97-AF65-F5344CB8AC3E}">
        <p14:creationId xmlns:p14="http://schemas.microsoft.com/office/powerpoint/2010/main" val="54513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6</a:t>
            </a:fld>
            <a:endParaRPr lang="en-US"/>
          </a:p>
        </p:txBody>
      </p:sp>
    </p:spTree>
    <p:extLst>
      <p:ext uri="{BB962C8B-B14F-4D97-AF65-F5344CB8AC3E}">
        <p14:creationId xmlns:p14="http://schemas.microsoft.com/office/powerpoint/2010/main" val="84683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7</a:t>
            </a:fld>
            <a:endParaRPr lang="en-US"/>
          </a:p>
        </p:txBody>
      </p:sp>
    </p:spTree>
    <p:extLst>
      <p:ext uri="{BB962C8B-B14F-4D97-AF65-F5344CB8AC3E}">
        <p14:creationId xmlns:p14="http://schemas.microsoft.com/office/powerpoint/2010/main" val="395377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17</a:t>
            </a:fld>
            <a:endParaRPr lang="en-US"/>
          </a:p>
        </p:txBody>
      </p:sp>
    </p:spTree>
    <p:extLst>
      <p:ext uri="{BB962C8B-B14F-4D97-AF65-F5344CB8AC3E}">
        <p14:creationId xmlns:p14="http://schemas.microsoft.com/office/powerpoint/2010/main" val="401219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11353" y="3737819"/>
            <a:ext cx="6011082" cy="875462"/>
          </a:xfrm>
        </p:spPr>
        <p:txBody>
          <a:bodyPr/>
          <a:lstStyle>
            <a:lvl1pPr marL="0" indent="0" algn="l">
              <a:buNone/>
              <a:defRPr sz="2400" baseline="0">
                <a:solidFill>
                  <a:srgbClr val="3233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1211353" y="2650114"/>
            <a:ext cx="6011082" cy="1088497"/>
          </a:xfrm>
        </p:spPr>
        <p:txBody>
          <a:bodyPr anchor="b">
            <a:noAutofit/>
          </a:bodyPr>
          <a:lstStyle>
            <a:lvl1pPr>
              <a:defRPr>
                <a:solidFill>
                  <a:srgbClr val="323332"/>
                </a:solidFill>
              </a:defRPr>
            </a:lvl1pPr>
          </a:lstStyle>
          <a:p>
            <a:r>
              <a:rPr lang="en-US" dirty="0"/>
              <a:t>Title Page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 3 Icons Righ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57236" y="1594404"/>
            <a:ext cx="3661473" cy="1322541"/>
          </a:xfrm>
        </p:spPr>
        <p:txBody>
          <a:bodyPr anchor="b">
            <a:noAutofit/>
          </a:bodyPr>
          <a:lstStyle>
            <a:lvl1pPr>
              <a:defRPr sz="2400" b="0"/>
            </a:lvl1pPr>
          </a:lstStyle>
          <a:p>
            <a:r>
              <a:rPr lang="en-US" dirty="0"/>
              <a:t>Section Heading</a:t>
            </a:r>
          </a:p>
        </p:txBody>
      </p:sp>
      <p:sp>
        <p:nvSpPr>
          <p:cNvPr id="5" name="Rectangle 4"/>
          <p:cNvSpPr/>
          <p:nvPr userDrawn="1"/>
        </p:nvSpPr>
        <p:spPr>
          <a:xfrm>
            <a:off x="4775200" y="0"/>
            <a:ext cx="7416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p:cNvSpPr>
            <a:spLocks noGrp="1"/>
          </p:cNvSpPr>
          <p:nvPr>
            <p:ph type="pic" sz="quarter" idx="22"/>
          </p:nvPr>
        </p:nvSpPr>
        <p:spPr>
          <a:xfrm>
            <a:off x="5483226" y="722314"/>
            <a:ext cx="1371083" cy="1371525"/>
          </a:xfrm>
          <a:prstGeom prst="rect">
            <a:avLst/>
          </a:prstGeom>
          <a:noFill/>
          <a:ln>
            <a:noFill/>
          </a:ln>
        </p:spPr>
        <p:txBody>
          <a:bodyPr wrap="square" anchor="ctr">
            <a:noAutofit/>
          </a:bodyPr>
          <a:lstStyle>
            <a:lvl1pPr marL="0" indent="0" algn="ctr">
              <a:buNone/>
              <a:defRPr/>
            </a:lvl1pPr>
          </a:lstStyle>
          <a:p>
            <a:endParaRPr lang="en-US" dirty="0"/>
          </a:p>
        </p:txBody>
      </p:sp>
      <p:sp>
        <p:nvSpPr>
          <p:cNvPr id="13" name="Text Placeholder 12"/>
          <p:cNvSpPr>
            <a:spLocks noGrp="1"/>
          </p:cNvSpPr>
          <p:nvPr>
            <p:ph type="body" sz="quarter" idx="14" hasCustomPrompt="1"/>
          </p:nvPr>
        </p:nvSpPr>
        <p:spPr>
          <a:xfrm>
            <a:off x="557934" y="2916513"/>
            <a:ext cx="3660775" cy="2112962"/>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5" name="Text Placeholder 14"/>
          <p:cNvSpPr>
            <a:spLocks noGrp="1"/>
          </p:cNvSpPr>
          <p:nvPr>
            <p:ph type="body" sz="quarter" idx="15" hasCustomPrompt="1"/>
          </p:nvPr>
        </p:nvSpPr>
        <p:spPr>
          <a:xfrm>
            <a:off x="7243763" y="1408038"/>
            <a:ext cx="4268787" cy="517525"/>
          </a:xfrm>
          <a:ln>
            <a:noFill/>
          </a:ln>
        </p:spPr>
        <p:txBody>
          <a:bodyPr/>
          <a:lstStyle>
            <a:lvl1pPr marL="0" indent="0">
              <a:buNone/>
              <a:defRPr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7" name="Text Placeholder 16"/>
          <p:cNvSpPr>
            <a:spLocks noGrp="1"/>
          </p:cNvSpPr>
          <p:nvPr>
            <p:ph type="body" sz="quarter" idx="16" hasCustomPrompt="1"/>
          </p:nvPr>
        </p:nvSpPr>
        <p:spPr>
          <a:xfrm>
            <a:off x="7243763" y="900545"/>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8" name="Oval 17" hidden="1"/>
          <p:cNvSpPr>
            <a:spLocks noChangeAspect="1"/>
          </p:cNvSpPr>
          <p:nvPr userDrawn="1"/>
        </p:nvSpPr>
        <p:spPr>
          <a:xfrm>
            <a:off x="5482708" y="2743126"/>
            <a:ext cx="1371600" cy="1371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4"/>
          <p:cNvSpPr>
            <a:spLocks noGrp="1"/>
          </p:cNvSpPr>
          <p:nvPr>
            <p:ph type="body" sz="quarter" idx="17" hasCustomPrompt="1"/>
          </p:nvPr>
        </p:nvSpPr>
        <p:spPr>
          <a:xfrm>
            <a:off x="7243763" y="3428926"/>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0" name="Text Placeholder 16"/>
          <p:cNvSpPr>
            <a:spLocks noGrp="1"/>
          </p:cNvSpPr>
          <p:nvPr>
            <p:ph type="body" sz="quarter" idx="18" hasCustomPrompt="1"/>
          </p:nvPr>
        </p:nvSpPr>
        <p:spPr>
          <a:xfrm>
            <a:off x="7243763" y="2921433"/>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22" name="Text Placeholder 14"/>
          <p:cNvSpPr>
            <a:spLocks noGrp="1"/>
          </p:cNvSpPr>
          <p:nvPr>
            <p:ph type="body" sz="quarter" idx="19" hasCustomPrompt="1"/>
          </p:nvPr>
        </p:nvSpPr>
        <p:spPr>
          <a:xfrm>
            <a:off x="7243763" y="5403500"/>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3" name="Text Placeholder 16"/>
          <p:cNvSpPr>
            <a:spLocks noGrp="1"/>
          </p:cNvSpPr>
          <p:nvPr>
            <p:ph type="body" sz="quarter" idx="20" hasCustomPrompt="1"/>
          </p:nvPr>
        </p:nvSpPr>
        <p:spPr>
          <a:xfrm>
            <a:off x="7243763" y="4896007"/>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34" name="Picture Placeholder 33"/>
          <p:cNvSpPr>
            <a:spLocks noGrp="1"/>
          </p:cNvSpPr>
          <p:nvPr>
            <p:ph type="pic" sz="quarter" idx="23"/>
          </p:nvPr>
        </p:nvSpPr>
        <p:spPr>
          <a:xfrm>
            <a:off x="5483226" y="2743163"/>
            <a:ext cx="1371083" cy="1371525"/>
          </a:xfrm>
          <a:prstGeom prst="rect">
            <a:avLst/>
          </a:prstGeom>
          <a:noFill/>
          <a:ln>
            <a:noFill/>
          </a:ln>
        </p:spPr>
        <p:txBody>
          <a:bodyPr wrap="square" anchor="ctr">
            <a:noAutofit/>
          </a:bodyPr>
          <a:lstStyle>
            <a:lvl1pPr marL="0" indent="0" algn="ctr">
              <a:buNone/>
              <a:defRPr/>
            </a:lvl1pPr>
          </a:lstStyle>
          <a:p>
            <a:endParaRPr lang="en-US" dirty="0"/>
          </a:p>
        </p:txBody>
      </p:sp>
      <p:sp>
        <p:nvSpPr>
          <p:cNvPr id="35" name="Picture Placeholder 34"/>
          <p:cNvSpPr>
            <a:spLocks noGrp="1"/>
          </p:cNvSpPr>
          <p:nvPr>
            <p:ph type="pic" sz="quarter" idx="24"/>
          </p:nvPr>
        </p:nvSpPr>
        <p:spPr>
          <a:xfrm>
            <a:off x="5483226" y="4717737"/>
            <a:ext cx="1371083" cy="1371525"/>
          </a:xfrm>
          <a:prstGeom prst="rect">
            <a:avLst/>
          </a:prstGeom>
          <a:noFill/>
          <a:ln>
            <a:noFill/>
          </a:ln>
        </p:spPr>
        <p:txBody>
          <a:bodyPr wrap="square" anchor="ctr">
            <a:noAutofit/>
          </a:bodyPr>
          <a:lstStyle>
            <a:lvl1pPr marL="0" indent="0" algn="ctr">
              <a:buNone/>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 Copy 2">
    <p:spTree>
      <p:nvGrpSpPr>
        <p:cNvPr id="1" name=""/>
        <p:cNvGrpSpPr/>
        <p:nvPr/>
      </p:nvGrpSpPr>
      <p:grpSpPr>
        <a:xfrm>
          <a:off x="0" y="0"/>
          <a:ext cx="0" cy="0"/>
          <a:chOff x="0" y="0"/>
          <a:chExt cx="0" cy="0"/>
        </a:xfrm>
      </p:grpSpPr>
      <p:sp>
        <p:nvSpPr>
          <p:cNvPr id="16" name="Rectangle 15"/>
          <p:cNvSpPr/>
          <p:nvPr userDrawn="1"/>
        </p:nvSpPr>
        <p:spPr>
          <a:xfrm>
            <a:off x="6102096" y="9929"/>
            <a:ext cx="6089904" cy="6848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941698" y="2334953"/>
            <a:ext cx="4114801" cy="1149015"/>
          </a:xfrm>
        </p:spPr>
        <p:txBody>
          <a:bodyPr anchor="b">
            <a:noAutofit/>
          </a:bodyPr>
          <a:lstStyle>
            <a:lvl1pPr>
              <a:defRPr sz="2400" b="0"/>
            </a:lvl1pPr>
          </a:lstStyle>
          <a:p>
            <a:r>
              <a:rPr lang="en-US" dirty="0"/>
              <a:t>Title</a:t>
            </a:r>
          </a:p>
        </p:txBody>
      </p:sp>
      <p:sp>
        <p:nvSpPr>
          <p:cNvPr id="6" name="Text Placeholder 5"/>
          <p:cNvSpPr>
            <a:spLocks noGrp="1"/>
          </p:cNvSpPr>
          <p:nvPr>
            <p:ph type="body" sz="quarter" idx="13" hasCustomPrompt="1"/>
          </p:nvPr>
        </p:nvSpPr>
        <p:spPr>
          <a:xfrm>
            <a:off x="941698" y="3483968"/>
            <a:ext cx="4114801" cy="165303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36" name="Text Placeholder 5"/>
          <p:cNvSpPr>
            <a:spLocks noGrp="1"/>
          </p:cNvSpPr>
          <p:nvPr>
            <p:ph type="body" sz="quarter" idx="14" hasCustomPrompt="1"/>
          </p:nvPr>
        </p:nvSpPr>
        <p:spPr>
          <a:xfrm>
            <a:off x="7077456" y="3483968"/>
            <a:ext cx="4114801" cy="165303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38" name="Text Placeholder 5"/>
          <p:cNvSpPr>
            <a:spLocks noGrp="1"/>
          </p:cNvSpPr>
          <p:nvPr>
            <p:ph type="body" sz="quarter" idx="15" hasCustomPrompt="1"/>
          </p:nvPr>
        </p:nvSpPr>
        <p:spPr>
          <a:xfrm>
            <a:off x="7077455" y="2350995"/>
            <a:ext cx="4114801" cy="1132973"/>
          </a:xfrm>
        </p:spPr>
        <p:txBody>
          <a:bodyPr anchor="b">
            <a:noAutofit/>
          </a:bodyPr>
          <a:lstStyle>
            <a:lvl1pPr marL="0" indent="0">
              <a:buNone/>
              <a:defRPr sz="2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8" name="Picture Placeholder 7"/>
          <p:cNvSpPr>
            <a:spLocks noGrp="1"/>
          </p:cNvSpPr>
          <p:nvPr>
            <p:ph type="pic" sz="quarter" idx="17"/>
          </p:nvPr>
        </p:nvSpPr>
        <p:spPr>
          <a:xfrm>
            <a:off x="941388" y="1135245"/>
            <a:ext cx="1154112" cy="1154113"/>
          </a:xfrm>
        </p:spPr>
        <p:txBody>
          <a:bodyPr/>
          <a:lstStyle>
            <a:lvl1pPr marL="0" indent="0">
              <a:buNone/>
              <a:defRPr/>
            </a:lvl1pPr>
          </a:lstStyle>
          <a:p>
            <a:endParaRPr lang="en-US" dirty="0"/>
          </a:p>
        </p:txBody>
      </p:sp>
      <p:sp>
        <p:nvSpPr>
          <p:cNvPr id="13" name="Picture Placeholder 7"/>
          <p:cNvSpPr>
            <a:spLocks noGrp="1"/>
          </p:cNvSpPr>
          <p:nvPr>
            <p:ph type="pic" sz="quarter" idx="18"/>
          </p:nvPr>
        </p:nvSpPr>
        <p:spPr>
          <a:xfrm>
            <a:off x="7077455" y="1135245"/>
            <a:ext cx="1154112" cy="1154113"/>
          </a:xfrm>
        </p:spPr>
        <p:txBody>
          <a:bodyPr/>
          <a:lstStyle>
            <a:lvl1pPr marL="0" indent="0">
              <a:buNone/>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 Graph Right">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5335929" y="807616"/>
            <a:ext cx="5999544" cy="5173884"/>
          </a:xfrm>
        </p:spPr>
        <p:txBody>
          <a:bodyPr/>
          <a:lstStyle>
            <a:lvl1pPr marL="0" indent="0">
              <a:buNone/>
              <a:defRPr/>
            </a:lvl1pPr>
          </a:lstStyle>
          <a:p>
            <a:endParaRPr lang="en-US"/>
          </a:p>
        </p:txBody>
      </p:sp>
      <p:sp>
        <p:nvSpPr>
          <p:cNvPr id="7" name="Title 6"/>
          <p:cNvSpPr>
            <a:spLocks noGrp="1"/>
          </p:cNvSpPr>
          <p:nvPr>
            <p:ph type="title" hasCustomPrompt="1"/>
          </p:nvPr>
        </p:nvSpPr>
        <p:spPr>
          <a:xfrm>
            <a:off x="557236" y="1594404"/>
            <a:ext cx="3661473" cy="1322541"/>
          </a:xfrm>
        </p:spPr>
        <p:txBody>
          <a:bodyPr anchor="b">
            <a:noAutofit/>
          </a:bodyPr>
          <a:lstStyle>
            <a:lvl1pPr>
              <a:defRPr sz="2400"/>
            </a:lvl1pPr>
          </a:lstStyle>
          <a:p>
            <a:r>
              <a:rPr lang="en-US" dirty="0"/>
              <a:t>Section Heading</a:t>
            </a:r>
          </a:p>
        </p:txBody>
      </p:sp>
      <p:sp>
        <p:nvSpPr>
          <p:cNvPr id="13" name="Text Placeholder 12"/>
          <p:cNvSpPr>
            <a:spLocks noGrp="1"/>
          </p:cNvSpPr>
          <p:nvPr>
            <p:ph type="body" sz="quarter" idx="14" hasCustomPrompt="1"/>
          </p:nvPr>
        </p:nvSpPr>
        <p:spPr>
          <a:xfrm>
            <a:off x="557934" y="2916513"/>
            <a:ext cx="3660775" cy="2112962"/>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tition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035761" y="1538276"/>
            <a:ext cx="10084905" cy="3351775"/>
          </a:xfrm>
        </p:spPr>
        <p:txBody>
          <a:bodyPr anchor="ctr"/>
          <a:lstStyle>
            <a:lvl1pPr algn="ctr">
              <a:defRPr b="1" baseline="0"/>
            </a:lvl1pPr>
          </a:lstStyle>
          <a:p>
            <a:r>
              <a:rPr lang="en-US" dirty="0"/>
              <a:t>Section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4024"/>
            <a:ext cx="10515600" cy="769194"/>
          </a:xfrm>
        </p:spPr>
        <p:txBody>
          <a:bodyPr>
            <a:noAutofit/>
          </a:bodyPr>
          <a:lstStyle>
            <a:lvl1pPr>
              <a:defRPr>
                <a:solidFill>
                  <a:schemeClr val="tx1"/>
                </a:solidFill>
              </a:defRPr>
            </a:lvl1pPr>
          </a:lstStyle>
          <a:p>
            <a:r>
              <a:rPr lang="en-US" dirty="0"/>
              <a:t>Slide title</a:t>
            </a:r>
          </a:p>
        </p:txBody>
      </p:sp>
      <p:sp>
        <p:nvSpPr>
          <p:cNvPr id="5" name="Content Placeholder 4"/>
          <p:cNvSpPr>
            <a:spLocks noGrp="1"/>
          </p:cNvSpPr>
          <p:nvPr>
            <p:ph sz="quarter" idx="11"/>
          </p:nvPr>
        </p:nvSpPr>
        <p:spPr>
          <a:xfrm>
            <a:off x="838200" y="1713775"/>
            <a:ext cx="10515600" cy="3598863"/>
          </a:xfrm>
        </p:spPr>
        <p:txBody>
          <a:bodyPr/>
          <a:lstStyle>
            <a:lvl1pPr marL="251460" indent="-251460">
              <a:buSzPct val="110000"/>
              <a:buFont typeface="+mj-lt"/>
              <a:buAutoNum type="arabicPeriod"/>
              <a:defRPr/>
            </a:lvl1pPr>
            <a:lvl2pPr marL="708660" indent="-251460">
              <a:buClr>
                <a:srgbClr val="323332"/>
              </a:buClr>
              <a:buFont typeface="+mj-lt"/>
              <a:buAutoNum type="alphaLcPeriod"/>
              <a:defRPr/>
            </a:lvl2pPr>
            <a:lvl3pPr marL="1165860" indent="-251460">
              <a:buFont typeface="+mj-lt"/>
              <a:buAutoNum type="romanLcPeriod"/>
              <a:defRPr/>
            </a:lvl3pPr>
            <a:lvl4pPr marL="1623060" indent="-251460">
              <a:buFont typeface="+mj-lt"/>
              <a:buAutoNum type="arabicPeriod"/>
              <a:defRPr/>
            </a:lvl4pPr>
            <a:lvl5pPr marL="2080260" indent="-251460">
              <a:buFont typeface="+mj-lt"/>
              <a:buAutoNum type="alpha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068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 Img Right">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693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962481"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6169025" y="0"/>
            <a:ext cx="6022975" cy="6857999"/>
          </a:xfrm>
        </p:spPr>
        <p:txBody>
          <a:bodyPr/>
          <a:lstStyle>
            <a:lvl1pPr marL="0" indent="0">
              <a:buNone/>
              <a:defRPr/>
            </a:lvl1p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w/ Img lef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a:p>
        </p:txBody>
      </p:sp>
      <p:sp>
        <p:nvSpPr>
          <p:cNvPr id="3" name="Rectangle 2"/>
          <p:cNvSpPr/>
          <p:nvPr userDrawn="1"/>
        </p:nvSpPr>
        <p:spPr>
          <a:xfrm>
            <a:off x="6022694" y="0"/>
            <a:ext cx="61693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6985175"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6985175"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w/ Img Right_white">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62481" y="1594404"/>
            <a:ext cx="4114800" cy="1325563"/>
          </a:xfrm>
        </p:spPr>
        <p:txBody>
          <a:bodyPr anchor="b">
            <a:noAutofit/>
          </a:bodyPr>
          <a:lstStyle>
            <a:lvl1pPr>
              <a:defRPr sz="2400" b="1">
                <a:solidFill>
                  <a:srgbClr val="323332"/>
                </a:solidFill>
              </a:defRPr>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solidFill>
                  <a:srgbClr val="323332"/>
                </a:solidFill>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6169025" y="0"/>
            <a:ext cx="6022975" cy="6857999"/>
          </a:xfrm>
        </p:spPr>
        <p:txBody>
          <a:bodyPr/>
          <a:lstStyle>
            <a:lvl1pPr marL="0" indent="0">
              <a:buNone/>
              <a:defRPr/>
            </a:lvl1p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w/ Img left_white">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952464" y="1594404"/>
            <a:ext cx="4114800" cy="1325563"/>
          </a:xfrm>
        </p:spPr>
        <p:txBody>
          <a:bodyPr anchor="b">
            <a:noAutofit/>
          </a:bodyPr>
          <a:lstStyle>
            <a:lvl1pPr>
              <a:defRPr sz="2400" b="1">
                <a:solidFill>
                  <a:srgbClr val="323332"/>
                </a:solidFill>
              </a:defRPr>
            </a:lvl1pPr>
          </a:lstStyle>
          <a:p>
            <a:r>
              <a:rPr lang="en-US" dirty="0"/>
              <a:t>Section Heading</a:t>
            </a:r>
          </a:p>
        </p:txBody>
      </p:sp>
      <p:sp>
        <p:nvSpPr>
          <p:cNvPr id="6" name="Text Placeholder 5"/>
          <p:cNvSpPr>
            <a:spLocks noGrp="1"/>
          </p:cNvSpPr>
          <p:nvPr>
            <p:ph type="body" sz="quarter" idx="13" hasCustomPrompt="1"/>
          </p:nvPr>
        </p:nvSpPr>
        <p:spPr>
          <a:xfrm>
            <a:off x="6952464" y="2919688"/>
            <a:ext cx="4114800" cy="2109787"/>
          </a:xfrm>
        </p:spPr>
        <p:txBody>
          <a:bodyPr/>
          <a:lstStyle>
            <a:lvl1pPr marL="0" indent="0">
              <a:buNone/>
              <a:defRPr>
                <a:solidFill>
                  <a:srgbClr val="323332"/>
                </a:solidFill>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Cop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4024"/>
            <a:ext cx="10515600" cy="769194"/>
          </a:xfrm>
        </p:spPr>
        <p:txBody>
          <a:bodyPr>
            <a:noAutofit/>
          </a:bodyPr>
          <a:lstStyle/>
          <a:p>
            <a:r>
              <a:rPr lang="en-US" dirty="0"/>
              <a:t>Slide title</a:t>
            </a:r>
          </a:p>
        </p:txBody>
      </p:sp>
      <p:sp>
        <p:nvSpPr>
          <p:cNvPr id="5" name="Content Placeholder 4"/>
          <p:cNvSpPr>
            <a:spLocks noGrp="1"/>
          </p:cNvSpPr>
          <p:nvPr>
            <p:ph sz="quarter" idx="11" hasCustomPrompt="1"/>
          </p:nvPr>
        </p:nvSpPr>
        <p:spPr>
          <a:xfrm>
            <a:off x="838200" y="1713775"/>
            <a:ext cx="10515600" cy="3598863"/>
          </a:xfrm>
        </p:spPr>
        <p:txBody>
          <a:bodyPr>
            <a:normAutofit/>
          </a:bodyPr>
          <a:lstStyle>
            <a:lvl1pPr marL="0" marR="0" indent="0" algn="l" defTabSz="914400" rtl="0" eaLnBrk="1" fontAlgn="auto" latinLnBrk="0" hangingPunct="1">
              <a:lnSpc>
                <a:spcPct val="90000"/>
              </a:lnSpc>
              <a:spcBef>
                <a:spcPts val="1000"/>
              </a:spcBef>
              <a:spcAft>
                <a:spcPts val="0"/>
              </a:spcAft>
              <a:buClr>
                <a:srgbClr val="FFCD06"/>
              </a:buClr>
              <a:buSzPct val="110000"/>
              <a:buFont typeface="+mj-lt"/>
              <a:buNone/>
              <a:tabLst/>
              <a:defRPr lang="en-US" sz="1400" b="0" i="0" smtClean="0">
                <a:solidFill>
                  <a:srgbClr val="323332"/>
                </a:solidFill>
                <a:effectLst/>
                <a:latin typeface="Calibri" charset="0"/>
                <a:ea typeface="Calibri" charset="0"/>
                <a:cs typeface="Calibri" charset="0"/>
              </a:defRPr>
            </a:lvl1pPr>
            <a:lvl2pPr marL="708660" indent="-251460">
              <a:buClr>
                <a:srgbClr val="323332"/>
              </a:buClr>
              <a:buFont typeface="+mj-lt"/>
              <a:buAutoNum type="alphaLcPeriod"/>
              <a:defRPr/>
            </a:lvl2pPr>
            <a:lvl3pPr marL="1165860" indent="-251460">
              <a:buFont typeface="+mj-lt"/>
              <a:buAutoNum type="romanLcPeriod"/>
              <a:defRPr/>
            </a:lvl3pPr>
            <a:lvl4pPr marL="1623060" indent="-251460">
              <a:buFont typeface="+mj-lt"/>
              <a:buAutoNum type="arabicPeriod"/>
              <a:defRPr/>
            </a:lvl4pPr>
            <a:lvl5pPr marL="2080260" indent="-251460">
              <a:buFont typeface="+mj-lt"/>
              <a:buAutoNum type="alphaLcPeriod"/>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a:t>
            </a:r>
            <a:r>
              <a:rPr lang="en-US" dirty="0" err="1"/>
              <a:t>vel</a:t>
            </a:r>
            <a:r>
              <a:rPr lang="en-US" dirty="0"/>
              <a:t>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a:t>
            </a:r>
            <a:r>
              <a:rPr lang="en-US" dirty="0" err="1"/>
              <a:t>Vestibulum</a:t>
            </a:r>
            <a:r>
              <a:rPr lang="en-US" dirty="0"/>
              <a:t> vitae </a:t>
            </a:r>
            <a:r>
              <a:rPr lang="en-US" dirty="0" err="1"/>
              <a:t>tellus</a:t>
            </a:r>
            <a:r>
              <a:rPr lang="en-US" dirty="0"/>
              <a:t> </a:t>
            </a:r>
            <a:r>
              <a:rPr lang="en-US" dirty="0" err="1"/>
              <a:t>orci</a:t>
            </a:r>
            <a:r>
              <a:rPr lang="en-US" dirty="0"/>
              <a:t>. </a:t>
            </a:r>
            <a:r>
              <a:rPr lang="en-US" dirty="0" err="1"/>
              <a:t>Aenean</a:t>
            </a:r>
            <a:r>
              <a:rPr lang="en-US" dirty="0"/>
              <a:t>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a:t>
            </a:r>
            <a:r>
              <a:rPr lang="en-US" dirty="0" err="1"/>
              <a:t>sed</a:t>
            </a:r>
            <a:r>
              <a:rPr lang="en-US" dirty="0"/>
              <a:t> </a:t>
            </a:r>
            <a:r>
              <a:rPr lang="en-US" dirty="0" err="1"/>
              <a:t>consequat</a:t>
            </a:r>
            <a:r>
              <a:rPr lang="en-US" dirty="0"/>
              <a:t> </a:t>
            </a:r>
            <a:r>
              <a:rPr lang="en-US" dirty="0" err="1"/>
              <a:t>odio</a:t>
            </a:r>
            <a:r>
              <a:rPr lang="en-US" dirty="0"/>
              <a:t>. </a:t>
            </a:r>
          </a:p>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Nunc nisi dolor, </a:t>
            </a:r>
            <a:r>
              <a:rPr lang="en-US" dirty="0" err="1"/>
              <a:t>tristique</a:t>
            </a:r>
            <a:r>
              <a:rPr lang="en-US" dirty="0"/>
              <a:t> et </a:t>
            </a:r>
            <a:r>
              <a:rPr lang="en-US" dirty="0" err="1"/>
              <a:t>commodo</a:t>
            </a:r>
            <a:r>
              <a:rPr lang="en-US" dirty="0"/>
              <a:t> at, </a:t>
            </a:r>
            <a:r>
              <a:rPr lang="en-US" dirty="0" err="1"/>
              <a:t>finibus</a:t>
            </a:r>
            <a:r>
              <a:rPr lang="en-US" dirty="0"/>
              <a:t> at </a:t>
            </a:r>
            <a:r>
              <a:rPr lang="en-US" dirty="0" err="1"/>
              <a:t>turpis</a:t>
            </a:r>
            <a:r>
              <a:rPr lang="en-US" dirty="0"/>
              <a:t>. </a:t>
            </a:r>
            <a:r>
              <a:rPr lang="en-US" dirty="0" err="1"/>
              <a:t>Morbi</a:t>
            </a:r>
            <a:r>
              <a:rPr lang="en-US" dirty="0"/>
              <a:t> </a:t>
            </a:r>
            <a:r>
              <a:rPr lang="en-US" dirty="0" err="1"/>
              <a:t>eu</a:t>
            </a:r>
            <a:r>
              <a:rPr lang="en-US" dirty="0"/>
              <a:t> </a:t>
            </a:r>
            <a:r>
              <a:rPr lang="en-US" dirty="0" err="1"/>
              <a:t>urna</a:t>
            </a:r>
            <a:r>
              <a:rPr lang="en-US" dirty="0"/>
              <a:t> </a:t>
            </a:r>
            <a:r>
              <a:rPr lang="en-US" dirty="0" err="1"/>
              <a:t>neque</a:t>
            </a:r>
            <a:r>
              <a:rPr lang="en-US" dirty="0"/>
              <a:t>. Nunc at </a:t>
            </a:r>
            <a:r>
              <a:rPr lang="en-US" dirty="0" err="1"/>
              <a:t>pretium</a:t>
            </a:r>
            <a:r>
              <a:rPr lang="en-US" dirty="0"/>
              <a:t> </a:t>
            </a:r>
            <a:r>
              <a:rPr lang="en-US" dirty="0" err="1"/>
              <a:t>nulla</a:t>
            </a:r>
            <a:r>
              <a:rPr lang="en-US" dirty="0"/>
              <a:t>. </a:t>
            </a:r>
            <a:r>
              <a:rPr lang="en-US" dirty="0" err="1"/>
              <a:t>Phasellus</a:t>
            </a:r>
            <a:r>
              <a:rPr lang="en-US" dirty="0"/>
              <a:t> </a:t>
            </a:r>
            <a:r>
              <a:rPr lang="en-US" dirty="0" err="1"/>
              <a:t>accumsan</a:t>
            </a:r>
            <a:r>
              <a:rPr lang="en-US" dirty="0"/>
              <a:t>, </a:t>
            </a:r>
            <a:r>
              <a:rPr lang="en-US" dirty="0" err="1"/>
              <a:t>urna</a:t>
            </a:r>
            <a:r>
              <a:rPr lang="en-US" dirty="0"/>
              <a:t> in </a:t>
            </a:r>
            <a:r>
              <a:rPr lang="en-US" dirty="0" err="1"/>
              <a:t>luctus</a:t>
            </a:r>
            <a:r>
              <a:rPr lang="en-US" dirty="0"/>
              <a:t> </a:t>
            </a:r>
            <a:r>
              <a:rPr lang="en-US" dirty="0" err="1"/>
              <a:t>scelerisque</a:t>
            </a:r>
            <a:r>
              <a:rPr lang="en-US" dirty="0"/>
              <a:t>, </a:t>
            </a:r>
            <a:r>
              <a:rPr lang="en-US" dirty="0" err="1"/>
              <a:t>felis</a:t>
            </a:r>
            <a:r>
              <a:rPr lang="en-US" dirty="0"/>
              <a:t> </a:t>
            </a:r>
            <a:r>
              <a:rPr lang="en-US" dirty="0" err="1"/>
              <a:t>tortor</a:t>
            </a:r>
            <a:r>
              <a:rPr lang="en-US" dirty="0"/>
              <a:t> </a:t>
            </a:r>
            <a:r>
              <a:rPr lang="en-US" dirty="0" err="1"/>
              <a:t>efficitur</a:t>
            </a:r>
            <a:r>
              <a:rPr lang="en-US" dirty="0"/>
              <a:t> </a:t>
            </a:r>
            <a:r>
              <a:rPr lang="en-US" dirty="0" err="1"/>
              <a:t>augue</a:t>
            </a:r>
            <a:r>
              <a:rPr lang="en-US" dirty="0"/>
              <a:t>, vitae convallis ligula </a:t>
            </a:r>
            <a:r>
              <a:rPr lang="en-US" dirty="0" err="1"/>
              <a:t>justo</a:t>
            </a:r>
            <a:r>
              <a:rPr lang="en-US" dirty="0"/>
              <a:t> </a:t>
            </a:r>
            <a:r>
              <a:rPr lang="en-US" dirty="0" err="1"/>
              <a:t>ut</a:t>
            </a:r>
            <a:r>
              <a:rPr lang="en-US" dirty="0"/>
              <a:t> </a:t>
            </a:r>
            <a:r>
              <a:rPr lang="en-US" dirty="0" err="1"/>
              <a:t>augue</a:t>
            </a:r>
            <a:r>
              <a:rPr lang="en-US" dirty="0"/>
              <a:t>. In </a:t>
            </a:r>
            <a:r>
              <a:rPr lang="en-US" dirty="0" err="1"/>
              <a:t>consequat</a:t>
            </a:r>
            <a:r>
              <a:rPr lang="en-US" dirty="0"/>
              <a:t> porta </a:t>
            </a:r>
            <a:r>
              <a:rPr lang="en-US" dirty="0" err="1"/>
              <a:t>venenatis</a:t>
            </a:r>
            <a:r>
              <a:rPr lang="en-US" dirty="0"/>
              <a:t>. </a:t>
            </a:r>
            <a:r>
              <a:rPr lang="en-US" dirty="0" err="1"/>
              <a:t>Donec</a:t>
            </a:r>
            <a:r>
              <a:rPr lang="en-US" dirty="0"/>
              <a:t> ac </a:t>
            </a:r>
            <a:r>
              <a:rPr lang="en-US" dirty="0" err="1"/>
              <a:t>venenatis</a:t>
            </a:r>
            <a:r>
              <a:rPr lang="en-US" dirty="0"/>
              <a:t> nisi, </a:t>
            </a:r>
            <a:r>
              <a:rPr lang="en-US" dirty="0" err="1"/>
              <a:t>eget</a:t>
            </a:r>
            <a:r>
              <a:rPr lang="en-US" dirty="0"/>
              <a:t> </a:t>
            </a:r>
            <a:r>
              <a:rPr lang="en-US" dirty="0" err="1"/>
              <a:t>facilisis</a:t>
            </a:r>
            <a:r>
              <a:rPr lang="en-US" dirty="0"/>
              <a:t> </a:t>
            </a:r>
            <a:r>
              <a:rPr lang="en-US" dirty="0" err="1"/>
              <a:t>lectus</a:t>
            </a:r>
            <a:r>
              <a:rPr lang="en-US" dirty="0"/>
              <a:t>. </a:t>
            </a:r>
            <a:r>
              <a:rPr lang="en-US" dirty="0" err="1"/>
              <a:t>Nullam</a:t>
            </a:r>
            <a:r>
              <a:rPr lang="en-US" dirty="0"/>
              <a:t> pharetra quam ac </a:t>
            </a:r>
            <a:r>
              <a:rPr lang="en-US" dirty="0" err="1"/>
              <a:t>justo</a:t>
            </a:r>
            <a:r>
              <a:rPr lang="en-US" dirty="0"/>
              <a:t> </a:t>
            </a:r>
            <a:r>
              <a:rPr lang="en-US" dirty="0" err="1"/>
              <a:t>scelerisque</a:t>
            </a:r>
            <a:r>
              <a:rPr lang="en-US" dirty="0"/>
              <a:t>, at </a:t>
            </a:r>
            <a:r>
              <a:rPr lang="en-US" dirty="0" err="1"/>
              <a:t>finibus</a:t>
            </a:r>
            <a:r>
              <a:rPr lang="en-US" dirty="0"/>
              <a:t> </a:t>
            </a:r>
            <a:r>
              <a:rPr lang="en-US" dirty="0" err="1"/>
              <a:t>nulla</a:t>
            </a:r>
            <a:r>
              <a:rPr lang="en-US" dirty="0"/>
              <a:t> </a:t>
            </a:r>
            <a:r>
              <a:rPr lang="en-US" dirty="0" err="1"/>
              <a:t>hendrerit</a:t>
            </a:r>
            <a:r>
              <a:rPr lang="en-US" dirty="0"/>
              <a:t>. </a:t>
            </a:r>
            <a:r>
              <a:rPr lang="en-US" dirty="0" err="1"/>
              <a:t>Etiam</a:t>
            </a:r>
            <a:r>
              <a:rPr lang="en-US" dirty="0"/>
              <a:t> </a:t>
            </a:r>
            <a:r>
              <a:rPr lang="en-US" dirty="0" err="1"/>
              <a:t>sodales</a:t>
            </a:r>
            <a:r>
              <a:rPr lang="en-US" dirty="0"/>
              <a:t>, </a:t>
            </a:r>
            <a:r>
              <a:rPr lang="en-US" dirty="0" err="1"/>
              <a:t>neque</a:t>
            </a:r>
            <a:r>
              <a:rPr lang="en-US" dirty="0"/>
              <a:t> </a:t>
            </a:r>
            <a:r>
              <a:rPr lang="en-US" dirty="0" err="1"/>
              <a:t>nec</a:t>
            </a:r>
            <a:r>
              <a:rPr lang="en-US" dirty="0"/>
              <a:t> </a:t>
            </a:r>
            <a:r>
              <a:rPr lang="en-US" dirty="0" err="1"/>
              <a:t>molestie</a:t>
            </a:r>
            <a:r>
              <a:rPr lang="en-US" dirty="0"/>
              <a:t> </a:t>
            </a:r>
            <a:r>
              <a:rPr lang="en-US" dirty="0" err="1"/>
              <a:t>euismod</a:t>
            </a:r>
            <a:r>
              <a:rPr lang="en-US" dirty="0"/>
              <a:t>, </a:t>
            </a:r>
            <a:r>
              <a:rPr lang="en-US" dirty="0" err="1"/>
              <a:t>lectus</a:t>
            </a:r>
            <a:r>
              <a:rPr lang="en-US" dirty="0"/>
              <a:t> quam </a:t>
            </a:r>
            <a:r>
              <a:rPr lang="en-US" dirty="0" err="1"/>
              <a:t>feugiat</a:t>
            </a:r>
            <a:r>
              <a:rPr lang="en-US" dirty="0"/>
              <a:t> dolor, non </a:t>
            </a:r>
            <a:r>
              <a:rPr lang="en-US" dirty="0" err="1"/>
              <a:t>faucibus</a:t>
            </a:r>
            <a:r>
              <a:rPr lang="en-US" dirty="0"/>
              <a:t> </a:t>
            </a:r>
            <a:r>
              <a:rPr lang="en-US" dirty="0" err="1"/>
              <a:t>sem</a:t>
            </a:r>
            <a:r>
              <a:rPr lang="en-US" dirty="0"/>
              <a:t> </a:t>
            </a:r>
            <a:r>
              <a:rPr lang="en-US" dirty="0" err="1"/>
              <a:t>velit</a:t>
            </a:r>
            <a:r>
              <a:rPr lang="en-US" dirty="0"/>
              <a:t> vitae </a:t>
            </a:r>
            <a:r>
              <a:rPr lang="en-US" dirty="0" err="1"/>
              <a:t>augue</a:t>
            </a:r>
            <a:r>
              <a:rPr lang="en-US" dirty="0"/>
              <a:t>. </a:t>
            </a:r>
          </a:p>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Integer </a:t>
            </a:r>
            <a:r>
              <a:rPr lang="en-US" dirty="0" err="1"/>
              <a:t>tristique</a:t>
            </a:r>
            <a:r>
              <a:rPr lang="en-US" dirty="0"/>
              <a:t>, </a:t>
            </a:r>
            <a:r>
              <a:rPr lang="en-US" dirty="0" err="1"/>
              <a:t>mauris</a:t>
            </a:r>
            <a:r>
              <a:rPr lang="en-US" dirty="0"/>
              <a:t> </a:t>
            </a:r>
            <a:r>
              <a:rPr lang="en-US" dirty="0" err="1"/>
              <a:t>eu</a:t>
            </a:r>
            <a:r>
              <a:rPr lang="en-US" dirty="0"/>
              <a:t> </a:t>
            </a:r>
            <a:r>
              <a:rPr lang="en-US" dirty="0" err="1"/>
              <a:t>pulvinar</a:t>
            </a:r>
            <a:r>
              <a:rPr lang="en-US" dirty="0"/>
              <a:t> </a:t>
            </a:r>
            <a:r>
              <a:rPr lang="en-US" dirty="0" err="1"/>
              <a:t>facilisis</a:t>
            </a:r>
            <a:r>
              <a:rPr lang="en-US" dirty="0"/>
              <a:t>, magna </a:t>
            </a:r>
            <a:r>
              <a:rPr lang="en-US" dirty="0" err="1"/>
              <a:t>nulla</a:t>
            </a:r>
            <a:r>
              <a:rPr lang="en-US" dirty="0"/>
              <a:t> </a:t>
            </a:r>
            <a:r>
              <a:rPr lang="en-US" dirty="0" err="1"/>
              <a:t>efficitur</a:t>
            </a:r>
            <a:r>
              <a:rPr lang="en-US" dirty="0"/>
              <a:t> nisi, a </a:t>
            </a:r>
            <a:r>
              <a:rPr lang="en-US" dirty="0" err="1"/>
              <a:t>placerat</a:t>
            </a:r>
            <a:r>
              <a:rPr lang="en-US" dirty="0"/>
              <a:t> </a:t>
            </a:r>
            <a:r>
              <a:rPr lang="en-US" dirty="0" err="1"/>
              <a:t>elit</a:t>
            </a:r>
            <a:r>
              <a:rPr lang="en-US" dirty="0"/>
              <a:t> </a:t>
            </a:r>
            <a:r>
              <a:rPr lang="en-US" dirty="0" err="1"/>
              <a:t>justo</a:t>
            </a:r>
            <a:r>
              <a:rPr lang="en-US" dirty="0"/>
              <a:t> </a:t>
            </a:r>
            <a:r>
              <a:rPr lang="en-US" dirty="0" err="1"/>
              <a:t>vel</a:t>
            </a:r>
            <a:r>
              <a:rPr lang="en-US" dirty="0"/>
              <a:t> libero. </a:t>
            </a:r>
            <a:r>
              <a:rPr lang="en-US" dirty="0" err="1"/>
              <a:t>Quisque</a:t>
            </a:r>
            <a:r>
              <a:rPr lang="en-US" dirty="0"/>
              <a:t> ante </a:t>
            </a:r>
            <a:r>
              <a:rPr lang="en-US" dirty="0" err="1"/>
              <a:t>est</a:t>
            </a:r>
            <a:r>
              <a:rPr lang="en-US" dirty="0"/>
              <a:t>, </a:t>
            </a:r>
            <a:r>
              <a:rPr lang="en-US" dirty="0" err="1"/>
              <a:t>fringilla</a:t>
            </a:r>
            <a:r>
              <a:rPr lang="en-US" dirty="0"/>
              <a:t> </a:t>
            </a:r>
            <a:r>
              <a:rPr lang="en-US" dirty="0" err="1"/>
              <a:t>interdum</a:t>
            </a:r>
            <a:r>
              <a:rPr lang="en-US" dirty="0"/>
              <a:t> </a:t>
            </a:r>
            <a:r>
              <a:rPr lang="en-US" dirty="0" err="1"/>
              <a:t>felis</a:t>
            </a:r>
            <a:r>
              <a:rPr lang="en-US" dirty="0"/>
              <a:t> et, </a:t>
            </a:r>
            <a:r>
              <a:rPr lang="en-US" dirty="0" err="1"/>
              <a:t>auctor</a:t>
            </a:r>
            <a:r>
              <a:rPr lang="en-US" dirty="0"/>
              <a:t> </a:t>
            </a:r>
            <a:r>
              <a:rPr lang="en-US" dirty="0" err="1"/>
              <a:t>placerat</a:t>
            </a:r>
            <a:r>
              <a:rPr lang="en-US" dirty="0"/>
              <a:t> </a:t>
            </a:r>
            <a:r>
              <a:rPr lang="en-US" dirty="0" err="1"/>
              <a:t>risus</a:t>
            </a:r>
            <a:r>
              <a:rPr lang="en-US" dirty="0"/>
              <a:t>. </a:t>
            </a:r>
            <a:r>
              <a:rPr lang="en-US" dirty="0" err="1"/>
              <a:t>Phasellus</a:t>
            </a:r>
            <a:r>
              <a:rPr lang="en-US" dirty="0"/>
              <a:t> </a:t>
            </a:r>
            <a:r>
              <a:rPr lang="en-US" dirty="0" err="1"/>
              <a:t>ut</a:t>
            </a:r>
            <a:r>
              <a:rPr lang="en-US" dirty="0"/>
              <a:t> </a:t>
            </a:r>
            <a:r>
              <a:rPr lang="en-US" dirty="0" err="1"/>
              <a:t>tortor</a:t>
            </a:r>
            <a:r>
              <a:rPr lang="en-US" dirty="0"/>
              <a:t> </a:t>
            </a:r>
            <a:r>
              <a:rPr lang="en-US" dirty="0" err="1"/>
              <a:t>iaculis</a:t>
            </a:r>
            <a:r>
              <a:rPr lang="en-US" dirty="0"/>
              <a:t>, </a:t>
            </a:r>
            <a:r>
              <a:rPr lang="en-US" dirty="0" err="1"/>
              <a:t>bibendum</a:t>
            </a:r>
            <a:r>
              <a:rPr lang="en-US" dirty="0"/>
              <a:t> </a:t>
            </a:r>
            <a:r>
              <a:rPr lang="en-US" dirty="0" err="1"/>
              <a:t>massa</a:t>
            </a:r>
            <a:r>
              <a:rPr lang="en-US" dirty="0"/>
              <a:t> a, </a:t>
            </a:r>
            <a:r>
              <a:rPr lang="en-US" dirty="0" err="1"/>
              <a:t>tincidunt</a:t>
            </a:r>
            <a:r>
              <a:rPr lang="en-US" dirty="0"/>
              <a:t> </a:t>
            </a:r>
            <a:r>
              <a:rPr lang="en-US" dirty="0" err="1"/>
              <a:t>orci</a:t>
            </a:r>
            <a:r>
              <a:rPr lang="en-US" dirty="0"/>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4024"/>
            <a:ext cx="10515600" cy="769194"/>
          </a:xfrm>
        </p:spPr>
        <p:txBody>
          <a:bodyPr>
            <a:noAutofit/>
          </a:bodyPr>
          <a:lstStyle/>
          <a:p>
            <a:r>
              <a:rPr lang="en-US" dirty="0"/>
              <a:t>Slide title</a:t>
            </a:r>
          </a:p>
        </p:txBody>
      </p:sp>
      <p:sp>
        <p:nvSpPr>
          <p:cNvPr id="5" name="Content Placeholder 4"/>
          <p:cNvSpPr>
            <a:spLocks noGrp="1"/>
          </p:cNvSpPr>
          <p:nvPr>
            <p:ph sz="quarter" idx="11" hasCustomPrompt="1"/>
          </p:nvPr>
        </p:nvSpPr>
        <p:spPr>
          <a:xfrm>
            <a:off x="838200" y="1713775"/>
            <a:ext cx="10515600" cy="3598863"/>
          </a:xfrm>
        </p:spPr>
        <p:txBody>
          <a:bodyPr numCol="2" spcCol="1097280">
            <a:normAutofit/>
          </a:bodyPr>
          <a:lstStyle>
            <a:lvl1pPr marL="0" marR="0" indent="0" algn="l" defTabSz="914400" rtl="0" eaLnBrk="1" fontAlgn="auto" latinLnBrk="0" hangingPunct="1">
              <a:lnSpc>
                <a:spcPct val="90000"/>
              </a:lnSpc>
              <a:spcBef>
                <a:spcPts val="1000"/>
              </a:spcBef>
              <a:spcAft>
                <a:spcPts val="0"/>
              </a:spcAft>
              <a:buClr>
                <a:srgbClr val="FFCD06"/>
              </a:buClr>
              <a:buSzPct val="110000"/>
              <a:buFont typeface="+mj-lt"/>
              <a:buNone/>
              <a:tabLst/>
              <a:defRPr lang="en-US" sz="1400" b="0" i="0" smtClean="0">
                <a:solidFill>
                  <a:srgbClr val="323332"/>
                </a:solidFill>
                <a:effectLst/>
                <a:latin typeface="Calibri" charset="0"/>
                <a:ea typeface="Calibri" charset="0"/>
                <a:cs typeface="Calibri" charset="0"/>
              </a:defRPr>
            </a:lvl1pPr>
            <a:lvl2pPr marL="708660" indent="-251460">
              <a:buClr>
                <a:srgbClr val="323332"/>
              </a:buClr>
              <a:buFont typeface="+mj-lt"/>
              <a:buAutoNum type="alphaLcPeriod"/>
              <a:defRPr/>
            </a:lvl2pPr>
            <a:lvl3pPr marL="1165860" indent="-251460">
              <a:buFont typeface="+mj-lt"/>
              <a:buAutoNum type="romanLcPeriod"/>
              <a:defRPr/>
            </a:lvl3pPr>
            <a:lvl4pPr marL="1623060" indent="-251460">
              <a:buFont typeface="+mj-lt"/>
              <a:buAutoNum type="arabicPeriod"/>
              <a:defRPr/>
            </a:lvl4pPr>
            <a:lvl5pPr marL="2080260" indent="-251460">
              <a:buFont typeface="+mj-lt"/>
              <a:buAutoNum type="alphaLcPeriod"/>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a:t>
            </a:r>
            <a:r>
              <a:rPr lang="en-US" dirty="0" err="1"/>
              <a:t>vel</a:t>
            </a:r>
            <a:r>
              <a:rPr lang="en-US" dirty="0"/>
              <a:t>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a:t>
            </a:r>
            <a:r>
              <a:rPr lang="en-US" dirty="0" err="1"/>
              <a:t>Vestibulum</a:t>
            </a:r>
            <a:r>
              <a:rPr lang="en-US" dirty="0"/>
              <a:t> vitae </a:t>
            </a:r>
            <a:r>
              <a:rPr lang="en-US" dirty="0" err="1"/>
              <a:t>tellus</a:t>
            </a:r>
            <a:r>
              <a:rPr lang="en-US" dirty="0"/>
              <a:t> </a:t>
            </a:r>
            <a:r>
              <a:rPr lang="en-US" dirty="0" err="1"/>
              <a:t>orci</a:t>
            </a:r>
            <a:r>
              <a:rPr lang="en-US" dirty="0"/>
              <a:t>. </a:t>
            </a:r>
            <a:r>
              <a:rPr lang="en-US" dirty="0" err="1"/>
              <a:t>Aenean</a:t>
            </a:r>
            <a:r>
              <a:rPr lang="en-US" dirty="0"/>
              <a:t>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a:t>
            </a:r>
            <a:r>
              <a:rPr lang="en-US" dirty="0" err="1"/>
              <a:t>sed</a:t>
            </a:r>
            <a:r>
              <a:rPr lang="en-US" dirty="0"/>
              <a:t> </a:t>
            </a:r>
            <a:r>
              <a:rPr lang="en-US" dirty="0" err="1"/>
              <a:t>consequat</a:t>
            </a:r>
            <a:r>
              <a:rPr lang="en-US" dirty="0"/>
              <a:t> </a:t>
            </a:r>
            <a:r>
              <a:rPr lang="en-US" dirty="0" err="1"/>
              <a:t>odio</a:t>
            </a:r>
            <a:r>
              <a:rPr lang="en-US" dirty="0"/>
              <a:t>. </a:t>
            </a:r>
          </a:p>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Nunc nisi dolor, </a:t>
            </a:r>
            <a:r>
              <a:rPr lang="en-US" dirty="0" err="1"/>
              <a:t>tristique</a:t>
            </a:r>
            <a:r>
              <a:rPr lang="en-US" dirty="0"/>
              <a:t> et </a:t>
            </a:r>
            <a:r>
              <a:rPr lang="en-US" dirty="0" err="1"/>
              <a:t>commodo</a:t>
            </a:r>
            <a:r>
              <a:rPr lang="en-US" dirty="0"/>
              <a:t> at, </a:t>
            </a:r>
            <a:r>
              <a:rPr lang="en-US" dirty="0" err="1"/>
              <a:t>finibus</a:t>
            </a:r>
            <a:r>
              <a:rPr lang="en-US" dirty="0"/>
              <a:t> at </a:t>
            </a:r>
            <a:r>
              <a:rPr lang="en-US" dirty="0" err="1"/>
              <a:t>turpis</a:t>
            </a:r>
            <a:r>
              <a:rPr lang="en-US" dirty="0"/>
              <a:t>. </a:t>
            </a:r>
            <a:r>
              <a:rPr lang="en-US" dirty="0" err="1"/>
              <a:t>Morbi</a:t>
            </a:r>
            <a:r>
              <a:rPr lang="en-US" dirty="0"/>
              <a:t> </a:t>
            </a:r>
            <a:r>
              <a:rPr lang="en-US" dirty="0" err="1"/>
              <a:t>eu</a:t>
            </a:r>
            <a:r>
              <a:rPr lang="en-US" dirty="0"/>
              <a:t> </a:t>
            </a:r>
            <a:r>
              <a:rPr lang="en-US" dirty="0" err="1"/>
              <a:t>urna</a:t>
            </a:r>
            <a:r>
              <a:rPr lang="en-US" dirty="0"/>
              <a:t> </a:t>
            </a:r>
            <a:r>
              <a:rPr lang="en-US" dirty="0" err="1"/>
              <a:t>neque</a:t>
            </a:r>
            <a:r>
              <a:rPr lang="en-US" dirty="0"/>
              <a:t>. Nunc at </a:t>
            </a:r>
            <a:r>
              <a:rPr lang="en-US" dirty="0" err="1"/>
              <a:t>pretium</a:t>
            </a:r>
            <a:r>
              <a:rPr lang="en-US" dirty="0"/>
              <a:t> </a:t>
            </a:r>
            <a:r>
              <a:rPr lang="en-US" dirty="0" err="1"/>
              <a:t>nulla</a:t>
            </a:r>
            <a:r>
              <a:rPr lang="en-US" dirty="0"/>
              <a:t>. </a:t>
            </a:r>
            <a:r>
              <a:rPr lang="en-US" dirty="0" err="1"/>
              <a:t>Phasellus</a:t>
            </a:r>
            <a:r>
              <a:rPr lang="en-US" dirty="0"/>
              <a:t> </a:t>
            </a:r>
            <a:r>
              <a:rPr lang="en-US" dirty="0" err="1"/>
              <a:t>accumsan</a:t>
            </a:r>
            <a:r>
              <a:rPr lang="en-US" dirty="0"/>
              <a:t>, </a:t>
            </a:r>
            <a:r>
              <a:rPr lang="en-US" dirty="0" err="1"/>
              <a:t>urna</a:t>
            </a:r>
            <a:r>
              <a:rPr lang="en-US" dirty="0"/>
              <a:t> in </a:t>
            </a:r>
            <a:r>
              <a:rPr lang="en-US" dirty="0" err="1"/>
              <a:t>luctus</a:t>
            </a:r>
            <a:r>
              <a:rPr lang="en-US" dirty="0"/>
              <a:t> </a:t>
            </a:r>
            <a:r>
              <a:rPr lang="en-US" dirty="0" err="1"/>
              <a:t>scelerisque</a:t>
            </a:r>
            <a:r>
              <a:rPr lang="en-US" dirty="0"/>
              <a:t>, </a:t>
            </a:r>
            <a:r>
              <a:rPr lang="en-US" dirty="0" err="1"/>
              <a:t>felis</a:t>
            </a:r>
            <a:r>
              <a:rPr lang="en-US" dirty="0"/>
              <a:t> </a:t>
            </a:r>
            <a:r>
              <a:rPr lang="en-US" dirty="0" err="1"/>
              <a:t>tortor</a:t>
            </a:r>
            <a:r>
              <a:rPr lang="en-US" dirty="0"/>
              <a:t> </a:t>
            </a:r>
            <a:r>
              <a:rPr lang="en-US" dirty="0" err="1"/>
              <a:t>efficitur</a:t>
            </a:r>
            <a:r>
              <a:rPr lang="en-US" dirty="0"/>
              <a:t> </a:t>
            </a:r>
            <a:r>
              <a:rPr lang="en-US" dirty="0" err="1"/>
              <a:t>augue</a:t>
            </a:r>
            <a:r>
              <a:rPr lang="en-US" dirty="0"/>
              <a:t>, vitae convallis ligula </a:t>
            </a:r>
            <a:r>
              <a:rPr lang="en-US" dirty="0" err="1"/>
              <a:t>justo</a:t>
            </a:r>
            <a:r>
              <a:rPr lang="en-US" dirty="0"/>
              <a:t> </a:t>
            </a:r>
            <a:r>
              <a:rPr lang="en-US" dirty="0" err="1"/>
              <a:t>ut</a:t>
            </a:r>
            <a:r>
              <a:rPr lang="en-US" dirty="0"/>
              <a:t> </a:t>
            </a:r>
            <a:r>
              <a:rPr lang="en-US" dirty="0" err="1"/>
              <a:t>augue</a:t>
            </a:r>
            <a:r>
              <a:rPr lang="en-US" dirty="0"/>
              <a:t>. In </a:t>
            </a:r>
            <a:r>
              <a:rPr lang="en-US" dirty="0" err="1"/>
              <a:t>consequat</a:t>
            </a:r>
            <a:r>
              <a:rPr lang="en-US" dirty="0"/>
              <a:t> porta </a:t>
            </a:r>
            <a:r>
              <a:rPr lang="en-US" dirty="0" err="1"/>
              <a:t>venenatis</a:t>
            </a:r>
            <a:r>
              <a:rPr lang="en-US" dirty="0"/>
              <a:t>. </a:t>
            </a:r>
            <a:r>
              <a:rPr lang="en-US" dirty="0" err="1"/>
              <a:t>Donec</a:t>
            </a:r>
            <a:r>
              <a:rPr lang="en-US" dirty="0"/>
              <a:t> ac </a:t>
            </a:r>
            <a:r>
              <a:rPr lang="en-US" dirty="0" err="1"/>
              <a:t>venenatis</a:t>
            </a:r>
            <a:r>
              <a:rPr lang="en-US" dirty="0"/>
              <a:t> nisi, </a:t>
            </a:r>
            <a:r>
              <a:rPr lang="en-US" dirty="0" err="1"/>
              <a:t>eget</a:t>
            </a:r>
            <a:r>
              <a:rPr lang="en-US" dirty="0"/>
              <a:t> </a:t>
            </a:r>
            <a:r>
              <a:rPr lang="en-US" dirty="0" err="1"/>
              <a:t>facilisis</a:t>
            </a:r>
            <a:r>
              <a:rPr lang="en-US" dirty="0"/>
              <a:t> </a:t>
            </a:r>
            <a:r>
              <a:rPr lang="en-US" dirty="0" err="1"/>
              <a:t>lectus</a:t>
            </a:r>
            <a:r>
              <a:rPr lang="en-US" dirty="0"/>
              <a:t>. </a:t>
            </a:r>
            <a:r>
              <a:rPr lang="en-US" dirty="0" err="1"/>
              <a:t>Nullam</a:t>
            </a:r>
            <a:r>
              <a:rPr lang="en-US" dirty="0"/>
              <a:t> pharetra quam ac </a:t>
            </a:r>
            <a:r>
              <a:rPr lang="en-US" dirty="0" err="1"/>
              <a:t>justo</a:t>
            </a:r>
            <a:r>
              <a:rPr lang="en-US" dirty="0"/>
              <a:t> </a:t>
            </a:r>
            <a:r>
              <a:rPr lang="en-US" dirty="0" err="1"/>
              <a:t>scelerisque</a:t>
            </a:r>
            <a:r>
              <a:rPr lang="en-US" dirty="0"/>
              <a:t>, at </a:t>
            </a:r>
            <a:r>
              <a:rPr lang="en-US" dirty="0" err="1"/>
              <a:t>finibus</a:t>
            </a:r>
            <a:r>
              <a:rPr lang="en-US" dirty="0"/>
              <a:t> </a:t>
            </a:r>
            <a:r>
              <a:rPr lang="en-US" dirty="0" err="1"/>
              <a:t>nulla</a:t>
            </a:r>
            <a:r>
              <a:rPr lang="en-US" dirty="0"/>
              <a:t> </a:t>
            </a:r>
            <a:r>
              <a:rPr lang="en-US" dirty="0" err="1"/>
              <a:t>hendrerit</a:t>
            </a:r>
            <a:r>
              <a:rPr lang="en-US" dirty="0"/>
              <a:t>. </a:t>
            </a:r>
            <a:r>
              <a:rPr lang="en-US" dirty="0" err="1"/>
              <a:t>Etiam</a:t>
            </a:r>
            <a:r>
              <a:rPr lang="en-US" dirty="0"/>
              <a:t> </a:t>
            </a:r>
            <a:r>
              <a:rPr lang="en-US" dirty="0" err="1"/>
              <a:t>sodales</a:t>
            </a:r>
            <a:r>
              <a:rPr lang="en-US" dirty="0"/>
              <a:t>, </a:t>
            </a:r>
            <a:r>
              <a:rPr lang="en-US" dirty="0" err="1"/>
              <a:t>neque</a:t>
            </a:r>
            <a:r>
              <a:rPr lang="en-US" dirty="0"/>
              <a:t> </a:t>
            </a:r>
            <a:r>
              <a:rPr lang="en-US" dirty="0" err="1"/>
              <a:t>nec</a:t>
            </a:r>
            <a:r>
              <a:rPr lang="en-US" dirty="0"/>
              <a:t> </a:t>
            </a:r>
            <a:r>
              <a:rPr lang="en-US" dirty="0" err="1"/>
              <a:t>molestie</a:t>
            </a:r>
            <a:r>
              <a:rPr lang="en-US" dirty="0"/>
              <a:t> </a:t>
            </a:r>
            <a:r>
              <a:rPr lang="en-US" dirty="0" err="1"/>
              <a:t>euismod</a:t>
            </a:r>
            <a:r>
              <a:rPr lang="en-US" dirty="0"/>
              <a:t>, </a:t>
            </a:r>
            <a:r>
              <a:rPr lang="en-US" dirty="0" err="1"/>
              <a:t>lectus</a:t>
            </a:r>
            <a:r>
              <a:rPr lang="en-US" dirty="0"/>
              <a:t> quam </a:t>
            </a:r>
            <a:r>
              <a:rPr lang="en-US" dirty="0" err="1"/>
              <a:t>feugiat</a:t>
            </a:r>
            <a:r>
              <a:rPr lang="en-US" dirty="0"/>
              <a:t> dolor, non </a:t>
            </a:r>
            <a:r>
              <a:rPr lang="en-US" dirty="0" err="1"/>
              <a:t>faucibus</a:t>
            </a:r>
            <a:r>
              <a:rPr lang="en-US" dirty="0"/>
              <a:t> </a:t>
            </a:r>
            <a:r>
              <a:rPr lang="en-US" dirty="0" err="1"/>
              <a:t>sem</a:t>
            </a:r>
            <a:r>
              <a:rPr lang="en-US" dirty="0"/>
              <a:t> </a:t>
            </a:r>
            <a:r>
              <a:rPr lang="en-US" dirty="0" err="1"/>
              <a:t>velit</a:t>
            </a:r>
            <a:r>
              <a:rPr lang="en-US" dirty="0"/>
              <a:t> vitae </a:t>
            </a:r>
            <a:r>
              <a:rPr lang="en-US" dirty="0" err="1"/>
              <a:t>augue</a:t>
            </a:r>
            <a:r>
              <a:rPr lang="en-US" dirty="0"/>
              <a:t>. </a:t>
            </a:r>
          </a:p>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Integer </a:t>
            </a:r>
            <a:r>
              <a:rPr lang="en-US" dirty="0" err="1"/>
              <a:t>tristique</a:t>
            </a:r>
            <a:r>
              <a:rPr lang="en-US" dirty="0"/>
              <a:t>, </a:t>
            </a:r>
            <a:r>
              <a:rPr lang="en-US" dirty="0" err="1"/>
              <a:t>mauris</a:t>
            </a:r>
            <a:r>
              <a:rPr lang="en-US" dirty="0"/>
              <a:t> </a:t>
            </a:r>
            <a:r>
              <a:rPr lang="en-US" dirty="0" err="1"/>
              <a:t>eu</a:t>
            </a:r>
            <a:r>
              <a:rPr lang="en-US" dirty="0"/>
              <a:t> </a:t>
            </a:r>
            <a:r>
              <a:rPr lang="en-US" dirty="0" err="1"/>
              <a:t>pulvinar</a:t>
            </a:r>
            <a:r>
              <a:rPr lang="en-US" dirty="0"/>
              <a:t> </a:t>
            </a:r>
            <a:r>
              <a:rPr lang="en-US" dirty="0" err="1"/>
              <a:t>facilisis</a:t>
            </a:r>
            <a:r>
              <a:rPr lang="en-US" dirty="0"/>
              <a:t>, magna </a:t>
            </a:r>
            <a:r>
              <a:rPr lang="en-US" dirty="0" err="1"/>
              <a:t>nulla</a:t>
            </a:r>
            <a:r>
              <a:rPr lang="en-US" dirty="0"/>
              <a:t> </a:t>
            </a:r>
            <a:r>
              <a:rPr lang="en-US" dirty="0" err="1"/>
              <a:t>efficitur</a:t>
            </a:r>
            <a:r>
              <a:rPr lang="en-US" dirty="0"/>
              <a:t> nisi, a </a:t>
            </a:r>
            <a:r>
              <a:rPr lang="en-US" dirty="0" err="1"/>
              <a:t>placerat</a:t>
            </a:r>
            <a:r>
              <a:rPr lang="en-US" dirty="0"/>
              <a:t> </a:t>
            </a:r>
            <a:r>
              <a:rPr lang="en-US" dirty="0" err="1"/>
              <a:t>elit</a:t>
            </a:r>
            <a:r>
              <a:rPr lang="en-US" dirty="0"/>
              <a:t> </a:t>
            </a:r>
            <a:r>
              <a:rPr lang="en-US" dirty="0" err="1"/>
              <a:t>justo</a:t>
            </a:r>
            <a:r>
              <a:rPr lang="en-US" dirty="0"/>
              <a:t> </a:t>
            </a:r>
            <a:r>
              <a:rPr lang="en-US" dirty="0" err="1"/>
              <a:t>vel</a:t>
            </a:r>
            <a:r>
              <a:rPr lang="en-US" dirty="0"/>
              <a:t> libero. </a:t>
            </a:r>
            <a:r>
              <a:rPr lang="en-US" dirty="0" err="1"/>
              <a:t>Quisque</a:t>
            </a:r>
            <a:r>
              <a:rPr lang="en-US" dirty="0"/>
              <a:t> ante </a:t>
            </a:r>
            <a:r>
              <a:rPr lang="en-US" dirty="0" err="1"/>
              <a:t>est</a:t>
            </a:r>
            <a:r>
              <a:rPr lang="en-US" dirty="0"/>
              <a:t>, </a:t>
            </a:r>
            <a:r>
              <a:rPr lang="en-US" dirty="0" err="1"/>
              <a:t>fringilla</a:t>
            </a:r>
            <a:r>
              <a:rPr lang="en-US" dirty="0"/>
              <a:t> </a:t>
            </a:r>
            <a:r>
              <a:rPr lang="en-US" dirty="0" err="1"/>
              <a:t>interdum</a:t>
            </a:r>
            <a:r>
              <a:rPr lang="en-US" dirty="0"/>
              <a:t> </a:t>
            </a:r>
            <a:r>
              <a:rPr lang="en-US" dirty="0" err="1"/>
              <a:t>felis</a:t>
            </a:r>
            <a:r>
              <a:rPr lang="en-US" dirty="0"/>
              <a:t> et, </a:t>
            </a:r>
            <a:r>
              <a:rPr lang="en-US" dirty="0" err="1"/>
              <a:t>auctor</a:t>
            </a:r>
            <a:r>
              <a:rPr lang="en-US" dirty="0"/>
              <a:t> </a:t>
            </a:r>
            <a:r>
              <a:rPr lang="en-US" dirty="0" err="1"/>
              <a:t>placerat</a:t>
            </a:r>
            <a:r>
              <a:rPr lang="en-US" dirty="0"/>
              <a:t> </a:t>
            </a:r>
            <a:r>
              <a:rPr lang="en-US" dirty="0" err="1"/>
              <a:t>risus</a:t>
            </a:r>
            <a:r>
              <a:rPr lang="en-US" dirty="0"/>
              <a:t>. </a:t>
            </a:r>
            <a:r>
              <a:rPr lang="en-US" dirty="0" err="1"/>
              <a:t>Phasellus</a:t>
            </a:r>
            <a:r>
              <a:rPr lang="en-US" dirty="0"/>
              <a:t> </a:t>
            </a:r>
            <a:r>
              <a:rPr lang="en-US" dirty="0" err="1"/>
              <a:t>ut</a:t>
            </a:r>
            <a:r>
              <a:rPr lang="en-US" dirty="0"/>
              <a:t> </a:t>
            </a:r>
            <a:r>
              <a:rPr lang="en-US" dirty="0" err="1"/>
              <a:t>tortor</a:t>
            </a:r>
            <a:r>
              <a:rPr lang="en-US" dirty="0"/>
              <a:t> </a:t>
            </a:r>
            <a:r>
              <a:rPr lang="en-US" dirty="0" err="1"/>
              <a:t>iaculis</a:t>
            </a:r>
            <a:r>
              <a:rPr lang="en-US" dirty="0"/>
              <a:t>, </a:t>
            </a:r>
            <a:r>
              <a:rPr lang="en-US" dirty="0" err="1"/>
              <a:t>bibendum</a:t>
            </a:r>
            <a:r>
              <a:rPr lang="en-US" dirty="0"/>
              <a:t> </a:t>
            </a:r>
            <a:r>
              <a:rPr lang="en-US" dirty="0" err="1"/>
              <a:t>massa</a:t>
            </a:r>
            <a:r>
              <a:rPr lang="en-US" dirty="0"/>
              <a:t> a, </a:t>
            </a:r>
            <a:r>
              <a:rPr lang="en-US" dirty="0" err="1"/>
              <a:t>tincidunt</a:t>
            </a:r>
            <a:r>
              <a:rPr lang="en-US" dirty="0"/>
              <a:t> </a:t>
            </a:r>
            <a:r>
              <a:rPr lang="en-US" dirty="0" err="1"/>
              <a:t>orci</a:t>
            </a:r>
            <a:r>
              <a:rPr lang="en-US" dirty="0"/>
              <a:t>.</a:t>
            </a:r>
          </a:p>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err="1"/>
              <a:t>Hasellus</a:t>
            </a:r>
            <a:r>
              <a:rPr lang="en-US" dirty="0"/>
              <a:t> porta nisi </a:t>
            </a:r>
            <a:r>
              <a:rPr lang="en-US" dirty="0" err="1"/>
              <a:t>ut</a:t>
            </a:r>
            <a:r>
              <a:rPr lang="en-US" dirty="0"/>
              <a:t> </a:t>
            </a:r>
            <a:r>
              <a:rPr lang="en-US" dirty="0" err="1"/>
              <a:t>odio</a:t>
            </a:r>
            <a:r>
              <a:rPr lang="en-US" dirty="0"/>
              <a:t> </a:t>
            </a:r>
            <a:r>
              <a:rPr lang="en-US" dirty="0" err="1"/>
              <a:t>ultrices</a:t>
            </a:r>
            <a:r>
              <a:rPr lang="en-US" dirty="0"/>
              <a:t> </a:t>
            </a:r>
            <a:r>
              <a:rPr lang="en-US" dirty="0" err="1"/>
              <a:t>congue</a:t>
            </a:r>
            <a:r>
              <a:rPr lang="en-US" dirty="0"/>
              <a:t>. </a:t>
            </a:r>
            <a:r>
              <a:rPr lang="en-US" dirty="0" err="1"/>
              <a:t>Quisque</a:t>
            </a:r>
            <a:r>
              <a:rPr lang="en-US" dirty="0"/>
              <a:t> </a:t>
            </a:r>
            <a:r>
              <a:rPr lang="en-US" dirty="0" err="1"/>
              <a:t>pretium</a:t>
            </a:r>
            <a:r>
              <a:rPr lang="en-US" dirty="0"/>
              <a:t> </a:t>
            </a:r>
            <a:r>
              <a:rPr lang="en-US" dirty="0" err="1"/>
              <a:t>risus</a:t>
            </a:r>
            <a:r>
              <a:rPr lang="en-US" dirty="0"/>
              <a:t> </a:t>
            </a:r>
            <a:r>
              <a:rPr lang="en-US" dirty="0" err="1"/>
              <a:t>sem</a:t>
            </a:r>
            <a:r>
              <a:rPr lang="en-US" dirty="0"/>
              <a:t>, id </a:t>
            </a:r>
            <a:r>
              <a:rPr lang="en-US" dirty="0" err="1"/>
              <a:t>laoreet</a:t>
            </a:r>
            <a:r>
              <a:rPr lang="en-US" dirty="0"/>
              <a:t> </a:t>
            </a:r>
            <a:r>
              <a:rPr lang="en-US" dirty="0" err="1"/>
              <a:t>sapien</a:t>
            </a:r>
            <a:r>
              <a:rPr lang="en-US" dirty="0"/>
              <a:t> </a:t>
            </a:r>
            <a:r>
              <a:rPr lang="en-US" dirty="0" err="1"/>
              <a:t>elementum</a:t>
            </a:r>
            <a:r>
              <a:rPr lang="en-US" dirty="0"/>
              <a:t> id. </a:t>
            </a:r>
            <a:r>
              <a:rPr lang="en-US" dirty="0" err="1"/>
              <a:t>Sed</a:t>
            </a:r>
            <a:r>
              <a:rPr lang="en-US" dirty="0"/>
              <a:t> </a:t>
            </a:r>
            <a:r>
              <a:rPr lang="en-US" dirty="0" err="1"/>
              <a:t>feugiat</a:t>
            </a:r>
            <a:r>
              <a:rPr lang="en-US" dirty="0"/>
              <a:t> tempus ex, </a:t>
            </a:r>
            <a:r>
              <a:rPr lang="en-US" dirty="0" err="1"/>
              <a:t>ut</a:t>
            </a:r>
            <a:r>
              <a:rPr lang="en-US" dirty="0"/>
              <a:t> </a:t>
            </a:r>
            <a:r>
              <a:rPr lang="en-US" dirty="0" err="1"/>
              <a:t>fermentum</a:t>
            </a:r>
            <a:r>
              <a:rPr lang="en-US" dirty="0"/>
              <a:t> </a:t>
            </a:r>
            <a:r>
              <a:rPr lang="en-US" dirty="0" err="1"/>
              <a:t>felis</a:t>
            </a:r>
            <a:r>
              <a:rPr lang="en-US" dirty="0"/>
              <a:t> porta a. </a:t>
            </a:r>
            <a:r>
              <a:rPr lang="en-US" dirty="0" err="1"/>
              <a:t>Ut</a:t>
            </a:r>
            <a:r>
              <a:rPr lang="en-US" dirty="0"/>
              <a:t> et ex </a:t>
            </a:r>
            <a:r>
              <a:rPr lang="en-US" dirty="0" err="1"/>
              <a:t>vehicula</a:t>
            </a:r>
            <a:r>
              <a:rPr lang="en-US" dirty="0"/>
              <a:t>, </a:t>
            </a:r>
            <a:r>
              <a:rPr lang="en-US" dirty="0" err="1"/>
              <a:t>commodo</a:t>
            </a:r>
            <a:r>
              <a:rPr lang="en-US" dirty="0"/>
              <a:t> mi </a:t>
            </a:r>
            <a:r>
              <a:rPr lang="en-US" dirty="0" err="1"/>
              <a:t>eu</a:t>
            </a:r>
            <a:r>
              <a:rPr lang="en-US" dirty="0"/>
              <a:t>, </a:t>
            </a:r>
            <a:r>
              <a:rPr lang="en-US" dirty="0" err="1"/>
              <a:t>pretium</a:t>
            </a:r>
            <a:r>
              <a:rPr lang="en-US" dirty="0"/>
              <a:t> </a:t>
            </a:r>
            <a:r>
              <a:rPr lang="en-US" dirty="0" err="1"/>
              <a:t>tellus</a:t>
            </a:r>
            <a:r>
              <a:rPr lang="en-US" dirty="0"/>
              <a:t>. </a:t>
            </a:r>
          </a:p>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err="1"/>
              <a:t>Ut</a:t>
            </a:r>
            <a:r>
              <a:rPr lang="en-US" dirty="0"/>
              <a:t> id </a:t>
            </a:r>
            <a:r>
              <a:rPr lang="en-US" dirty="0" err="1"/>
              <a:t>neque</a:t>
            </a:r>
            <a:r>
              <a:rPr lang="en-US" dirty="0"/>
              <a:t> </a:t>
            </a:r>
            <a:r>
              <a:rPr lang="en-US" dirty="0" err="1"/>
              <a:t>facilisis</a:t>
            </a:r>
            <a:r>
              <a:rPr lang="en-US" dirty="0"/>
              <a:t>, </a:t>
            </a:r>
            <a:r>
              <a:rPr lang="en-US" dirty="0" err="1"/>
              <a:t>consectetur</a:t>
            </a:r>
            <a:r>
              <a:rPr lang="en-US" dirty="0"/>
              <a:t> </a:t>
            </a:r>
            <a:r>
              <a:rPr lang="en-US" dirty="0" err="1"/>
              <a:t>justo</a:t>
            </a:r>
            <a:r>
              <a:rPr lang="en-US" dirty="0"/>
              <a:t> </a:t>
            </a:r>
            <a:r>
              <a:rPr lang="en-US" dirty="0" err="1"/>
              <a:t>vel</a:t>
            </a:r>
            <a:r>
              <a:rPr lang="en-US" dirty="0"/>
              <a:t>, </a:t>
            </a:r>
            <a:r>
              <a:rPr lang="en-US" dirty="0" err="1"/>
              <a:t>ornare</a:t>
            </a:r>
            <a:r>
              <a:rPr lang="en-US" dirty="0"/>
              <a:t> est. </a:t>
            </a:r>
            <a:r>
              <a:rPr lang="en-US" dirty="0" err="1"/>
              <a:t>Duis</a:t>
            </a:r>
            <a:r>
              <a:rPr lang="en-US" dirty="0"/>
              <a:t> </a:t>
            </a:r>
            <a:r>
              <a:rPr lang="en-US" dirty="0" err="1"/>
              <a:t>ultricies</a:t>
            </a:r>
            <a:r>
              <a:rPr lang="en-US" dirty="0"/>
              <a:t> ipsum </a:t>
            </a:r>
            <a:r>
              <a:rPr lang="en-US" dirty="0" err="1"/>
              <a:t>sed</a:t>
            </a:r>
            <a:r>
              <a:rPr lang="en-US" dirty="0"/>
              <a:t> </a:t>
            </a:r>
            <a:r>
              <a:rPr lang="en-US" dirty="0" err="1"/>
              <a:t>tortor</a:t>
            </a:r>
            <a:r>
              <a:rPr lang="en-US" dirty="0"/>
              <a:t> </a:t>
            </a:r>
            <a:r>
              <a:rPr lang="en-US" dirty="0" err="1"/>
              <a:t>aliquet</a:t>
            </a:r>
            <a:r>
              <a:rPr lang="en-US" dirty="0"/>
              <a:t>, ac </a:t>
            </a:r>
            <a:r>
              <a:rPr lang="en-US" dirty="0" err="1"/>
              <a:t>varius</a:t>
            </a:r>
            <a:r>
              <a:rPr lang="en-US" dirty="0"/>
              <a:t> </a:t>
            </a:r>
            <a:r>
              <a:rPr lang="en-US" dirty="0" err="1"/>
              <a:t>sapien</a:t>
            </a:r>
            <a:r>
              <a:rPr lang="en-US" dirty="0"/>
              <a:t> maximus. Maecenas </a:t>
            </a:r>
            <a:r>
              <a:rPr lang="en-US" dirty="0" err="1"/>
              <a:t>molestie</a:t>
            </a:r>
            <a:r>
              <a:rPr lang="en-US" dirty="0"/>
              <a:t> pharetra </a:t>
            </a:r>
            <a:r>
              <a:rPr lang="en-US" dirty="0" err="1"/>
              <a:t>purus</a:t>
            </a:r>
            <a:r>
              <a:rPr lang="en-US" dirty="0"/>
              <a:t>, vitae </a:t>
            </a:r>
            <a:r>
              <a:rPr lang="en-US" dirty="0" err="1"/>
              <a:t>tincidunt</a:t>
            </a:r>
            <a:r>
              <a:rPr lang="en-US" dirty="0"/>
              <a:t> dui </a:t>
            </a:r>
            <a:r>
              <a:rPr lang="en-US" dirty="0" err="1"/>
              <a:t>euismod</a:t>
            </a:r>
            <a:r>
              <a:rPr lang="en-US" dirty="0"/>
              <a:t> in. </a:t>
            </a:r>
            <a:r>
              <a:rPr lang="en-US" dirty="0" err="1"/>
              <a:t>Cras</a:t>
            </a:r>
            <a:r>
              <a:rPr lang="en-US" dirty="0"/>
              <a:t> semper dui </a:t>
            </a:r>
            <a:r>
              <a:rPr lang="en-US" dirty="0" err="1"/>
              <a:t>sed</a:t>
            </a:r>
            <a:r>
              <a:rPr lang="en-US" dirty="0"/>
              <a:t> </a:t>
            </a:r>
            <a:r>
              <a:rPr lang="en-US" dirty="0" err="1"/>
              <a:t>vehicula</a:t>
            </a:r>
            <a:r>
              <a:rPr lang="en-US" dirty="0"/>
              <a:t> </a:t>
            </a:r>
            <a:r>
              <a:rPr lang="en-US" dirty="0" err="1"/>
              <a:t>suscipit</a:t>
            </a:r>
            <a:r>
              <a:rPr lang="en-US" dirty="0"/>
              <a:t>. </a:t>
            </a:r>
            <a:r>
              <a:rPr lang="en-US" dirty="0" err="1"/>
              <a:t>Curabitur</a:t>
            </a:r>
            <a:r>
              <a:rPr lang="en-US" dirty="0"/>
              <a:t> </a:t>
            </a:r>
            <a:r>
              <a:rPr lang="en-US" dirty="0" err="1"/>
              <a:t>ultricies</a:t>
            </a:r>
            <a:r>
              <a:rPr lang="en-US" dirty="0"/>
              <a:t> </a:t>
            </a:r>
            <a:r>
              <a:rPr lang="en-US" dirty="0" err="1"/>
              <a:t>pulvinar</a:t>
            </a:r>
            <a:r>
              <a:rPr lang="en-US" dirty="0"/>
              <a:t> mi sit </a:t>
            </a:r>
            <a:r>
              <a:rPr lang="en-US" dirty="0" err="1"/>
              <a:t>amet</a:t>
            </a:r>
            <a:r>
              <a:rPr lang="en-US" dirty="0"/>
              <a:t> </a:t>
            </a:r>
            <a:r>
              <a:rPr lang="en-US" dirty="0" err="1"/>
              <a:t>feugiat</a:t>
            </a:r>
            <a:r>
              <a:rPr lang="en-US" dirty="0"/>
              <a:t>.</a:t>
            </a:r>
          </a:p>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err="1"/>
              <a:t>Vivamus</a:t>
            </a:r>
            <a:r>
              <a:rPr lang="en-US" dirty="0"/>
              <a:t> </a:t>
            </a:r>
            <a:r>
              <a:rPr lang="en-US" dirty="0" err="1"/>
              <a:t>mauris</a:t>
            </a:r>
            <a:r>
              <a:rPr lang="en-US" dirty="0"/>
              <a:t> </a:t>
            </a:r>
            <a:r>
              <a:rPr lang="en-US" dirty="0" err="1"/>
              <a:t>est</a:t>
            </a:r>
            <a:r>
              <a:rPr lang="en-US" dirty="0"/>
              <a:t>, </a:t>
            </a:r>
            <a:r>
              <a:rPr lang="en-US" dirty="0" err="1"/>
              <a:t>rhoncus</a:t>
            </a:r>
            <a:r>
              <a:rPr lang="en-US" dirty="0"/>
              <a:t> </a:t>
            </a:r>
            <a:r>
              <a:rPr lang="en-US" dirty="0" err="1"/>
              <a:t>quis</a:t>
            </a:r>
            <a:r>
              <a:rPr lang="en-US" dirty="0"/>
              <a:t> </a:t>
            </a:r>
            <a:r>
              <a:rPr lang="en-US" dirty="0" err="1"/>
              <a:t>vestibulum</a:t>
            </a:r>
            <a:r>
              <a:rPr lang="en-US" dirty="0"/>
              <a:t> at, </a:t>
            </a:r>
            <a:r>
              <a:rPr lang="en-US" dirty="0" err="1"/>
              <a:t>efficitur</a:t>
            </a:r>
            <a:r>
              <a:rPr lang="en-US" dirty="0"/>
              <a:t> </a:t>
            </a:r>
            <a:r>
              <a:rPr lang="en-US" dirty="0" err="1"/>
              <a:t>nec</a:t>
            </a:r>
            <a:r>
              <a:rPr lang="en-US" dirty="0"/>
              <a:t> </a:t>
            </a:r>
            <a:r>
              <a:rPr lang="en-US" dirty="0" err="1"/>
              <a:t>metus</a:t>
            </a:r>
            <a:r>
              <a:rPr lang="en-US" dirty="0"/>
              <a:t>. Integer </a:t>
            </a:r>
            <a:r>
              <a:rPr lang="en-US" dirty="0" err="1"/>
              <a:t>tristique</a:t>
            </a:r>
            <a:r>
              <a:rPr lang="en-US" dirty="0"/>
              <a:t> </a:t>
            </a:r>
            <a:r>
              <a:rPr lang="en-US" dirty="0" err="1"/>
              <a:t>commodo</a:t>
            </a:r>
            <a:r>
              <a:rPr lang="en-US" dirty="0"/>
              <a:t> dolor. </a:t>
            </a:r>
            <a:r>
              <a:rPr lang="en-US" dirty="0" err="1"/>
              <a:t>Aenean</a:t>
            </a:r>
            <a:r>
              <a:rPr lang="en-US" dirty="0"/>
              <a:t> </a:t>
            </a:r>
            <a:r>
              <a:rPr lang="en-US" dirty="0" err="1"/>
              <a:t>massa</a:t>
            </a:r>
            <a:r>
              <a:rPr lang="en-US" dirty="0"/>
              <a:t> magna, </a:t>
            </a:r>
            <a:r>
              <a:rPr lang="en-US" dirty="0" err="1"/>
              <a:t>interdum</a:t>
            </a:r>
            <a:r>
              <a:rPr lang="en-US" dirty="0"/>
              <a:t> </a:t>
            </a:r>
            <a:r>
              <a:rPr lang="en-US" dirty="0" err="1"/>
              <a:t>nec</a:t>
            </a:r>
            <a:r>
              <a:rPr lang="en-US" dirty="0"/>
              <a:t> </a:t>
            </a:r>
            <a:r>
              <a:rPr lang="en-US" dirty="0" err="1"/>
              <a:t>rutrum</a:t>
            </a:r>
            <a:r>
              <a:rPr lang="en-US" dirty="0"/>
              <a:t> sit </a:t>
            </a:r>
            <a:r>
              <a:rPr lang="en-US" dirty="0" err="1"/>
              <a:t>amet</a:t>
            </a:r>
            <a:r>
              <a:rPr lang="en-US" dirty="0"/>
              <a:t>, </a:t>
            </a:r>
            <a:r>
              <a:rPr lang="en-US" dirty="0" err="1"/>
              <a:t>congue</a:t>
            </a:r>
            <a:r>
              <a:rPr lang="en-US" dirty="0"/>
              <a:t> at ipsum. </a:t>
            </a:r>
            <a:r>
              <a:rPr lang="en-US" dirty="0" err="1"/>
              <a:t>Vivamus</a:t>
            </a:r>
            <a:r>
              <a:rPr lang="en-US" dirty="0"/>
              <a:t> </a:t>
            </a:r>
            <a:r>
              <a:rPr lang="en-US" dirty="0" err="1"/>
              <a:t>enim</a:t>
            </a:r>
            <a:r>
              <a:rPr lang="en-US" dirty="0"/>
              <a:t> </a:t>
            </a:r>
            <a:r>
              <a:rPr lang="en-US" dirty="0" err="1"/>
              <a:t>nibh</a:t>
            </a:r>
            <a:r>
              <a:rPr lang="en-US" dirty="0"/>
              <a:t>, </a:t>
            </a:r>
            <a:r>
              <a:rPr lang="en-US" dirty="0" err="1"/>
              <a:t>lacinia</a:t>
            </a:r>
            <a:r>
              <a:rPr lang="en-US" dirty="0"/>
              <a:t> et </a:t>
            </a:r>
            <a:r>
              <a:rPr lang="en-US" dirty="0" err="1"/>
              <a:t>nibh</a:t>
            </a:r>
            <a:r>
              <a:rPr lang="en-US" dirty="0"/>
              <a:t> sit </a:t>
            </a:r>
            <a:r>
              <a:rPr lang="en-US" dirty="0" err="1"/>
              <a:t>amet</a:t>
            </a:r>
            <a:r>
              <a:rPr lang="en-US" dirty="0"/>
              <a:t>, </a:t>
            </a:r>
            <a:r>
              <a:rPr lang="en-US" dirty="0" err="1"/>
              <a:t>feugiat</a:t>
            </a:r>
            <a:r>
              <a:rPr lang="en-US" dirty="0"/>
              <a:t> pharetra magna. In </a:t>
            </a:r>
            <a:r>
              <a:rPr lang="en-US" dirty="0" err="1"/>
              <a:t>erat</a:t>
            </a:r>
            <a:r>
              <a:rPr lang="en-US" dirty="0"/>
              <a:t> </a:t>
            </a:r>
            <a:r>
              <a:rPr lang="en-US" dirty="0" err="1"/>
              <a:t>urna</a:t>
            </a:r>
            <a:r>
              <a:rPr lang="en-US" dirty="0"/>
              <a:t>, </a:t>
            </a:r>
            <a:r>
              <a:rPr lang="en-US" dirty="0" err="1"/>
              <a:t>luctus</a:t>
            </a:r>
            <a:r>
              <a:rPr lang="en-US" dirty="0"/>
              <a:t> et </a:t>
            </a:r>
            <a:r>
              <a:rPr lang="en-US" dirty="0" err="1"/>
              <a:t>sapien</a:t>
            </a:r>
            <a:r>
              <a:rPr lang="en-US" dirty="0"/>
              <a:t> a, </a:t>
            </a:r>
            <a:r>
              <a:rPr lang="en-US" dirty="0" err="1"/>
              <a:t>elementum</a:t>
            </a:r>
            <a:r>
              <a:rPr lang="en-US" dirty="0"/>
              <a:t> </a:t>
            </a:r>
            <a:r>
              <a:rPr lang="en-US" dirty="0" err="1"/>
              <a:t>ullamcorper</a:t>
            </a:r>
            <a:r>
              <a:rPr lang="en-US" dirty="0"/>
              <a:t> </a:t>
            </a:r>
            <a:r>
              <a:rPr lang="en-US" dirty="0" err="1"/>
              <a:t>tellus</a:t>
            </a:r>
            <a:r>
              <a:rPr lang="en-US" dirty="0"/>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176963"/>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Further </a:t>
            </a:r>
            <a:r>
              <a:rPr lang="en-US" dirty="0">
                <a:solidFill>
                  <a:schemeClr val="accent1"/>
                </a:solidFill>
              </a:rPr>
              <a:t>|</a:t>
            </a:r>
            <a:r>
              <a:rPr lang="en-US" dirty="0"/>
              <a:t> Proprietary + Confidential</a:t>
            </a:r>
          </a:p>
        </p:txBody>
      </p:sp>
    </p:spTree>
    <p:extLst>
      <p:ext uri="{BB962C8B-B14F-4D97-AF65-F5344CB8AC3E}">
        <p14:creationId xmlns:p14="http://schemas.microsoft.com/office/powerpoint/2010/main" val="423803338"/>
      </p:ext>
    </p:extLst>
  </p:cSld>
  <p:clrMap bg1="lt1" tx1="dk1" bg2="lt2" tx2="dk2" accent1="accent1" accent2="accent2" accent3="accent3" accent4="accent4" accent5="accent5" accent6="accent6" hlink="hlink" folHlink="folHlink"/>
  <p:sldLayoutIdLst>
    <p:sldLayoutId id="2147483702" r:id="rId1"/>
    <p:sldLayoutId id="2147483669" r:id="rId2"/>
    <p:sldLayoutId id="2147483697" r:id="rId3"/>
    <p:sldLayoutId id="2147483696" r:id="rId4"/>
    <p:sldLayoutId id="2147483704" r:id="rId5"/>
    <p:sldLayoutId id="2147483703" r:id="rId6"/>
    <p:sldLayoutId id="2147483705" r:id="rId7"/>
    <p:sldLayoutId id="2147483698" r:id="rId8"/>
    <p:sldLayoutId id="2147483699" r:id="rId9"/>
    <p:sldLayoutId id="2147483668" r:id="rId10"/>
    <p:sldLayoutId id="2147483679" r:id="rId11"/>
    <p:sldLayoutId id="2147483700" r:id="rId12"/>
  </p:sldLayoutIdLst>
  <p:hf sldNum="0" hd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37160" indent="-137160" algn="l" defTabSz="914400" rtl="0" eaLnBrk="1" latinLnBrk="0" hangingPunct="1">
        <a:lnSpc>
          <a:spcPct val="90000"/>
        </a:lnSpc>
        <a:spcBef>
          <a:spcPts val="1000"/>
        </a:spcBef>
        <a:buClr>
          <a:srgbClr val="FFCD06"/>
        </a:buClr>
        <a:buFont typeface="Wingdings" charset="2"/>
        <a:buChar char="§"/>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file:///X:\Further\BCBSVT%20style%20materials\mymoney-bar.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file:///X:\Further\BCBSVT%20style%20materials\mymoney-bar-ko.png"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file:///X:\Further\BCBSVT%20style%20materials\mymoney-bar-ko.png"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file:///X:\Further\BCBSVT%20style%20materials\mymoney-bar-ko.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file:///X:\Further\BCBSVT%20style%20materials\mymoney-bar-ko.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file:///X:\Further\BCBSVT%20style%20materials\mymoney-bar-ko.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file:///X:\Further\BCBSVT%20style%20materials\mymoney-bar.png" TargetMode="External"/><Relationship Id="rId5" Type="http://schemas.openxmlformats.org/officeDocument/2006/relationships/image" Target="../media/image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file:///X:\Further\BCBSVT%20style%20materials\mymoney-bar.png"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file:///X:\Further\BCBSVT%20style%20materials\mymoney-bar-ko.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file:///X:\Further\BCBSVT%20style%20materials\mymoney-bar-ko.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file:///X:\Further\BCBSVT%20style%20materials\mymoney-bar.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file:///X:\Further\BCBSVT%20style%20materials\mymoney-bar-ko.png"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file:///X:\Further\BCBSVT%20style%20materials\mymoney-bar-ko.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file:///X:\Further\BCBSVT%20style%20materials\mymoney-bar-ko.p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347321"/>
            <a:ext cx="4785176" cy="1209106"/>
          </a:xfrm>
        </p:spPr>
        <p:txBody>
          <a:bodyPr/>
          <a:lstStyle/>
          <a:p>
            <a:r>
              <a:rPr lang="en-US" sz="3400" b="0" dirty="0">
                <a:solidFill>
                  <a:srgbClr val="0080C5"/>
                </a:solidFill>
              </a:rPr>
              <a:t>Shop for care</a:t>
            </a:r>
          </a:p>
        </p:txBody>
      </p:sp>
      <p:sp>
        <p:nvSpPr>
          <p:cNvPr id="3" name="Text Placeholder 2"/>
          <p:cNvSpPr>
            <a:spLocks noGrp="1"/>
          </p:cNvSpPr>
          <p:nvPr>
            <p:ph type="body" sz="quarter" idx="13"/>
          </p:nvPr>
        </p:nvSpPr>
        <p:spPr>
          <a:xfrm>
            <a:off x="962480" y="1833010"/>
            <a:ext cx="4951431" cy="3760268"/>
          </a:xfrm>
        </p:spPr>
        <p:txBody>
          <a:bodyPr>
            <a:noAutofit/>
          </a:bodyPr>
          <a:lstStyle/>
          <a:p>
            <a:pPr marL="285750" indent="-285750">
              <a:buClr>
                <a:srgbClr val="0080C5"/>
              </a:buClr>
              <a:buFont typeface="Arial" panose="020B0604020202020204" pitchFamily="34" charset="0"/>
              <a:buChar char="•"/>
            </a:pPr>
            <a:r>
              <a:rPr lang="en-US" dirty="0"/>
              <a:t>Use the preventive care portion of your plan</a:t>
            </a:r>
          </a:p>
          <a:p>
            <a:pPr marL="285750" indent="-285750">
              <a:buClr>
                <a:srgbClr val="0080C5"/>
              </a:buClr>
              <a:buFont typeface="Arial" panose="020B0604020202020204" pitchFamily="34" charset="0"/>
              <a:buChar char="•"/>
            </a:pPr>
            <a:r>
              <a:rPr lang="en-US" dirty="0"/>
              <a:t>Minute clinic or retail clinics</a:t>
            </a:r>
          </a:p>
          <a:p>
            <a:pPr marL="285750" indent="-285750">
              <a:buClr>
                <a:srgbClr val="0080C5"/>
              </a:buClr>
              <a:buFont typeface="Arial" panose="020B0604020202020204" pitchFamily="34" charset="0"/>
              <a:buChar char="•"/>
            </a:pPr>
            <a:r>
              <a:rPr lang="en-US" dirty="0"/>
              <a:t>Online doctor visits</a:t>
            </a:r>
          </a:p>
          <a:p>
            <a:pPr marL="285750" indent="-285750">
              <a:buClr>
                <a:srgbClr val="0080C5"/>
              </a:buClr>
              <a:buFont typeface="Arial" panose="020B0604020202020204" pitchFamily="34" charset="0"/>
              <a:buChar char="•"/>
            </a:pPr>
            <a:r>
              <a:rPr lang="en-US" dirty="0"/>
              <a:t>Use Generics</a:t>
            </a:r>
          </a:p>
          <a:p>
            <a:pPr marL="285750" indent="-285750">
              <a:buClr>
                <a:srgbClr val="0080C5"/>
              </a:buClr>
              <a:buFont typeface="Arial" panose="020B0604020202020204" pitchFamily="34" charset="0"/>
              <a:buChar char="•"/>
            </a:pPr>
            <a:r>
              <a:rPr lang="en-US" dirty="0"/>
              <a:t>Inform your doctor/provider that you are on a HDHP</a:t>
            </a:r>
          </a:p>
          <a:p>
            <a:pPr marL="285750" indent="-285750">
              <a:buClr>
                <a:srgbClr val="0080C5"/>
              </a:buClr>
              <a:buFont typeface="Arial" panose="020B0604020202020204" pitchFamily="34" charset="0"/>
              <a:buChar char="•"/>
            </a:pPr>
            <a:r>
              <a:rPr lang="en-US" dirty="0"/>
              <a:t>Shop for medical value – compare charges</a:t>
            </a:r>
          </a:p>
          <a:p>
            <a:pPr marL="285750" indent="-285750">
              <a:buClr>
                <a:srgbClr val="0080C5"/>
              </a:buClr>
              <a:buFont typeface="Arial" panose="020B0604020202020204" pitchFamily="34" charset="0"/>
              <a:buChar char="•"/>
            </a:pPr>
            <a:r>
              <a:rPr lang="en-US" dirty="0"/>
              <a:t>Evaluate different pharmacies</a:t>
            </a:r>
          </a:p>
          <a:p>
            <a:pPr marL="285750" indent="-285750">
              <a:buClr>
                <a:srgbClr val="0080C5"/>
              </a:buClr>
              <a:buFont typeface="Arial" panose="020B0604020202020204" pitchFamily="34" charset="0"/>
              <a:buChar char="•"/>
            </a:pPr>
            <a:r>
              <a:rPr lang="en-US" dirty="0"/>
              <a:t>Look up manufacturer discounts on prescriptions</a:t>
            </a:r>
          </a:p>
          <a:p>
            <a:pPr marL="285750" indent="-285750">
              <a:buClr>
                <a:srgbClr val="0080C5"/>
              </a:buClr>
              <a:buFont typeface="Arial" panose="020B0604020202020204" pitchFamily="34" charset="0"/>
              <a:buChar char="•"/>
            </a:pPr>
            <a:r>
              <a:rPr lang="en-US" dirty="0"/>
              <a:t>Use your health plan tools and resources</a:t>
            </a:r>
          </a:p>
        </p:txBody>
      </p:sp>
      <p:pic>
        <p:nvPicPr>
          <p:cNvPr id="6" name="Picture Placeholder 5"/>
          <p:cNvPicPr>
            <a:picLocks noGrp="1" noChangeAspect="1"/>
          </p:cNvPicPr>
          <p:nvPr>
            <p:ph type="pic" sz="quarter" idx="15"/>
          </p:nvPr>
        </p:nvPicPr>
        <p:blipFill>
          <a:blip r:embed="rId2"/>
          <a:srcRect/>
          <a:stretch/>
        </p:blipFill>
        <p:spPr>
          <a:xfrm>
            <a:off x="6417564" y="0"/>
            <a:ext cx="5522976" cy="6858000"/>
          </a:xfrm>
        </p:spPr>
      </p:pic>
      <p:pic>
        <p:nvPicPr>
          <p:cNvPr id="8" name="Picture 7">
            <a:extLst>
              <a:ext uri="{FF2B5EF4-FFF2-40B4-BE49-F238E27FC236}">
                <a16:creationId xmlns:a16="http://schemas.microsoft.com/office/drawing/2014/main" id="{AE5AC50C-3E74-4495-92C5-55035DE4651A}"/>
              </a:ext>
            </a:extLst>
          </p:cNvPr>
          <p:cNvPicPr>
            <a:picLocks noChangeAspect="1"/>
          </p:cNvPicPr>
          <p:nvPr/>
        </p:nvPicPr>
        <p:blipFill rotWithShape="1">
          <a:blip r:embed="rId3" r:link="rId4"/>
          <a:srcRect l="58625" r="-1075"/>
          <a:stretch>
            <a:fillRect/>
          </a:stretch>
        </p:blipFill>
        <p:spPr>
          <a:xfrm>
            <a:off x="-1" y="6181344"/>
            <a:ext cx="5175504" cy="342900"/>
          </a:xfrm>
          <a:prstGeom prst="rect">
            <a:avLst/>
          </a:prstGeom>
        </p:spPr>
      </p:pic>
    </p:spTree>
    <p:extLst>
      <p:ext uri="{BB962C8B-B14F-4D97-AF65-F5344CB8AC3E}">
        <p14:creationId xmlns:p14="http://schemas.microsoft.com/office/powerpoint/2010/main" val="40149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668103-D17A-4BD7-88FD-B44C0352A2FF}"/>
              </a:ext>
            </a:extLst>
          </p:cNvPr>
          <p:cNvPicPr>
            <a:picLocks noChangeAspect="1"/>
          </p:cNvPicPr>
          <p:nvPr/>
        </p:nvPicPr>
        <p:blipFill rotWithShape="1">
          <a:blip r:embed="rId2" r:link="rId3"/>
          <a:srcRect l="59712" r="13"/>
          <a:stretch>
            <a:fillRect/>
          </a:stretch>
        </p:blipFill>
        <p:spPr>
          <a:xfrm>
            <a:off x="0" y="6181344"/>
            <a:ext cx="4910328" cy="342900"/>
          </a:xfrm>
          <a:prstGeom prst="rect">
            <a:avLst/>
          </a:prstGeom>
        </p:spPr>
      </p:pic>
      <p:sp>
        <p:nvSpPr>
          <p:cNvPr id="2" name="Title 1"/>
          <p:cNvSpPr>
            <a:spLocks noGrp="1"/>
          </p:cNvSpPr>
          <p:nvPr>
            <p:ph type="title"/>
          </p:nvPr>
        </p:nvSpPr>
        <p:spPr>
          <a:xfrm>
            <a:off x="962481" y="1594405"/>
            <a:ext cx="4114800" cy="1090430"/>
          </a:xfrm>
        </p:spPr>
        <p:txBody>
          <a:bodyPr/>
          <a:lstStyle/>
          <a:p>
            <a:r>
              <a:rPr lang="en-US" dirty="0"/>
              <a:t>Quarterly investment statements</a:t>
            </a:r>
          </a:p>
        </p:txBody>
      </p:sp>
      <p:sp>
        <p:nvSpPr>
          <p:cNvPr id="3" name="Text Placeholder 2"/>
          <p:cNvSpPr>
            <a:spLocks noGrp="1"/>
          </p:cNvSpPr>
          <p:nvPr>
            <p:ph type="body" sz="quarter" idx="13"/>
          </p:nvPr>
        </p:nvSpPr>
        <p:spPr/>
        <p:txBody>
          <a:bodyPr/>
          <a:lstStyle/>
          <a:p>
            <a:pPr marL="285750" indent="-285750">
              <a:buClr>
                <a:srgbClr val="0080C5"/>
              </a:buClr>
              <a:buFont typeface="Arial" panose="020B0604020202020204" pitchFamily="34" charset="0"/>
              <a:buChar char="•"/>
            </a:pPr>
            <a:r>
              <a:rPr lang="en-US" dirty="0"/>
              <a:t>Review activity</a:t>
            </a:r>
          </a:p>
          <a:p>
            <a:pPr marL="285750" indent="-285750">
              <a:buClr>
                <a:srgbClr val="0080C5"/>
              </a:buClr>
              <a:buFont typeface="Arial" panose="020B0604020202020204" pitchFamily="34" charset="0"/>
              <a:buChar char="•"/>
            </a:pPr>
            <a:r>
              <a:rPr lang="en-US" dirty="0"/>
              <a:t>Manage asset allocation</a:t>
            </a:r>
          </a:p>
          <a:p>
            <a:pPr marL="285750" indent="-285750">
              <a:buClr>
                <a:srgbClr val="0080C5"/>
              </a:buClr>
              <a:buFont typeface="Arial" panose="020B0604020202020204" pitchFamily="34" charset="0"/>
              <a:buChar char="•"/>
            </a:pPr>
            <a:r>
              <a:rPr lang="en-US" dirty="0"/>
              <a:t>View fund performance</a:t>
            </a:r>
          </a:p>
        </p:txBody>
      </p:sp>
      <p:grpSp>
        <p:nvGrpSpPr>
          <p:cNvPr id="8" name="Group 7"/>
          <p:cNvGrpSpPr/>
          <p:nvPr/>
        </p:nvGrpSpPr>
        <p:grpSpPr>
          <a:xfrm>
            <a:off x="5923205" y="1411704"/>
            <a:ext cx="6468883" cy="3817522"/>
            <a:chOff x="5566017" y="947189"/>
            <a:chExt cx="8546615" cy="5043667"/>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1457" b="7918"/>
            <a:stretch/>
          </p:blipFill>
          <p:spPr>
            <a:xfrm>
              <a:off x="5566017" y="947189"/>
              <a:ext cx="8546615" cy="5043667"/>
            </a:xfrm>
            <a:prstGeom prst="rect">
              <a:avLst/>
            </a:prstGeom>
            <a:effectLst>
              <a:outerShdw blurRad="50800" dist="38100" dir="5400000" algn="t" rotWithShape="0">
                <a:prstClr val="black">
                  <a:alpha val="40000"/>
                </a:prstClr>
              </a:outerShdw>
            </a:effectLst>
          </p:spPr>
        </p:pic>
        <p:pic>
          <p:nvPicPr>
            <p:cNvPr id="6" name="Chart Placeholder 7">
              <a:extLst>
                <a:ext uri="{FF2B5EF4-FFF2-40B4-BE49-F238E27FC236}">
                  <a16:creationId xmlns:a16="http://schemas.microsoft.com/office/drawing/2014/main" id="{CEBBFC79-894C-4B54-A366-B41218654F4C}"/>
                </a:ext>
              </a:extLst>
            </p:cNvPr>
            <p:cNvPicPr>
              <a:picLocks noChangeAspect="1"/>
            </p:cNvPicPr>
            <p:nvPr/>
          </p:nvPicPr>
          <p:blipFill rotWithShape="1">
            <a:blip r:embed="rId5"/>
            <a:srcRect l="20328" t="36813" r="35359" b="3902"/>
            <a:stretch/>
          </p:blipFill>
          <p:spPr>
            <a:xfrm>
              <a:off x="7420852" y="1671292"/>
              <a:ext cx="4817778" cy="3402078"/>
            </a:xfrm>
            <a:prstGeom prst="rect">
              <a:avLst/>
            </a:prstGeom>
            <a:ln>
              <a:noFill/>
            </a:ln>
            <a:effectLst/>
          </p:spPr>
        </p:pic>
      </p:grpSp>
    </p:spTree>
    <p:extLst>
      <p:ext uri="{BB962C8B-B14F-4D97-AF65-F5344CB8AC3E}">
        <p14:creationId xmlns:p14="http://schemas.microsoft.com/office/powerpoint/2010/main" val="43262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668103-D17A-4BD7-88FD-B44C0352A2FF}"/>
              </a:ext>
            </a:extLst>
          </p:cNvPr>
          <p:cNvPicPr>
            <a:picLocks noChangeAspect="1"/>
          </p:cNvPicPr>
          <p:nvPr/>
        </p:nvPicPr>
        <p:blipFill rotWithShape="1">
          <a:blip r:embed="rId2" r:link="rId3"/>
          <a:srcRect l="59712" r="13"/>
          <a:stretch>
            <a:fillRect/>
          </a:stretch>
        </p:blipFill>
        <p:spPr>
          <a:xfrm>
            <a:off x="0" y="6181344"/>
            <a:ext cx="4910328" cy="342900"/>
          </a:xfrm>
          <a:prstGeom prst="rect">
            <a:avLst/>
          </a:prstGeom>
        </p:spPr>
      </p:pic>
      <p:sp>
        <p:nvSpPr>
          <p:cNvPr id="2" name="Title 1"/>
          <p:cNvSpPr>
            <a:spLocks noGrp="1"/>
          </p:cNvSpPr>
          <p:nvPr>
            <p:ph type="title"/>
          </p:nvPr>
        </p:nvSpPr>
        <p:spPr>
          <a:xfrm>
            <a:off x="962481" y="1170657"/>
            <a:ext cx="4114800" cy="1325563"/>
          </a:xfrm>
        </p:spPr>
        <p:txBody>
          <a:bodyPr/>
          <a:lstStyle/>
          <a:p>
            <a:r>
              <a:rPr lang="en-US" dirty="0">
                <a:latin typeface="Calibri" panose="020F0502020204030204" pitchFamily="34" charset="0"/>
                <a:cs typeface="Calibri" panose="020F0502020204030204" pitchFamily="34" charset="0"/>
              </a:rPr>
              <a:t>Getting started</a:t>
            </a:r>
            <a:endParaRPr lang="en-US" dirty="0"/>
          </a:p>
        </p:txBody>
      </p:sp>
      <p:sp>
        <p:nvSpPr>
          <p:cNvPr id="3" name="Text Placeholder 2"/>
          <p:cNvSpPr>
            <a:spLocks noGrp="1"/>
          </p:cNvSpPr>
          <p:nvPr>
            <p:ph type="body" sz="quarter" idx="13"/>
          </p:nvPr>
        </p:nvSpPr>
        <p:spPr/>
        <p:txBody>
          <a:bodyPr/>
          <a:lstStyle/>
          <a:p>
            <a:pPr marL="285750" lvl="0" indent="-285750">
              <a:buClr>
                <a:srgbClr val="0080C5"/>
              </a:buClr>
              <a:buSzPct val="100000"/>
              <a:buFont typeface="Arial" panose="020B0604020202020204" pitchFamily="34" charset="0"/>
              <a:buChar char="•"/>
              <a:defRPr/>
            </a:pPr>
            <a:r>
              <a:rPr lang="en-US" dirty="0"/>
              <a:t>Your Spending Account ID sent in your Welcome Kit</a:t>
            </a:r>
          </a:p>
          <a:p>
            <a:pPr marL="285750" lvl="0" indent="-285750">
              <a:buClr>
                <a:srgbClr val="0080C5"/>
              </a:buClr>
              <a:buSzPct val="100000"/>
              <a:buFont typeface="Arial" panose="020B0604020202020204" pitchFamily="34" charset="0"/>
              <a:buChar char="•"/>
              <a:defRPr/>
            </a:pPr>
            <a:r>
              <a:rPr lang="en-US" dirty="0"/>
              <a:t>Register your account and access your online portal to manage funds</a:t>
            </a:r>
          </a:p>
          <a:p>
            <a:pPr marL="285750" indent="-285750">
              <a:buClr>
                <a:schemeClr val="tx1"/>
              </a:buClr>
              <a:buFont typeface="Arial" panose="020B0604020202020204" pitchFamily="34" charset="0"/>
              <a:buChar char="•"/>
            </a:pP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1457" b="7918"/>
          <a:stretch/>
        </p:blipFill>
        <p:spPr>
          <a:xfrm>
            <a:off x="5923205" y="1411704"/>
            <a:ext cx="6468883" cy="3817522"/>
          </a:xfrm>
          <a:prstGeom prst="rect">
            <a:avLst/>
          </a:prstGeom>
          <a:effectLst>
            <a:outerShdw blurRad="50800" dist="38100" dir="5400000" algn="t" rotWithShape="0">
              <a:prstClr val="black">
                <a:alpha val="40000"/>
              </a:prstClr>
            </a:outerShdw>
          </a:effectLst>
        </p:spPr>
      </p:pic>
      <p:pic>
        <p:nvPicPr>
          <p:cNvPr id="5" name="Picture 4" descr="A screenshot of a computer&#10;&#10;Description automatically generated">
            <a:extLst>
              <a:ext uri="{FF2B5EF4-FFF2-40B4-BE49-F238E27FC236}">
                <a16:creationId xmlns:a16="http://schemas.microsoft.com/office/drawing/2014/main" id="{6FF5FB01-8E7C-4B76-BF8F-74C3CFF00276}"/>
              </a:ext>
            </a:extLst>
          </p:cNvPr>
          <p:cNvPicPr>
            <a:picLocks noChangeAspect="1"/>
          </p:cNvPicPr>
          <p:nvPr/>
        </p:nvPicPr>
        <p:blipFill rotWithShape="1">
          <a:blip r:embed="rId5"/>
          <a:srcRect r="17575"/>
          <a:stretch/>
        </p:blipFill>
        <p:spPr>
          <a:xfrm>
            <a:off x="7071320" y="1933148"/>
            <a:ext cx="4158199" cy="2629425"/>
          </a:xfrm>
          <a:prstGeom prst="rect">
            <a:avLst/>
          </a:prstGeom>
        </p:spPr>
      </p:pic>
      <p:sp>
        <p:nvSpPr>
          <p:cNvPr id="4" name="Rectangle 3">
            <a:extLst>
              <a:ext uri="{FF2B5EF4-FFF2-40B4-BE49-F238E27FC236}">
                <a16:creationId xmlns:a16="http://schemas.microsoft.com/office/drawing/2014/main" id="{ADB3C620-CB5C-4164-8E3E-2B2F0631F8A0}"/>
              </a:ext>
            </a:extLst>
          </p:cNvPr>
          <p:cNvSpPr/>
          <p:nvPr/>
        </p:nvSpPr>
        <p:spPr>
          <a:xfrm>
            <a:off x="8825023" y="2147777"/>
            <a:ext cx="1531089" cy="3484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22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93" y="237413"/>
            <a:ext cx="4402124" cy="1325563"/>
          </a:xfrm>
        </p:spPr>
        <p:txBody>
          <a:bodyPr/>
          <a:lstStyle/>
          <a:p>
            <a:r>
              <a:rPr lang="en-US" sz="3400" b="0" dirty="0">
                <a:solidFill>
                  <a:srgbClr val="0080C5"/>
                </a:solidFill>
                <a:latin typeface="Calibri" panose="020F0502020204030204" pitchFamily="34" charset="0"/>
                <a:cs typeface="Calibri" panose="020F0502020204030204" pitchFamily="34" charset="0"/>
              </a:rPr>
              <a:t>Self-managed through member portal</a:t>
            </a:r>
            <a:endParaRPr lang="en-US" sz="3400" b="0" dirty="0">
              <a:solidFill>
                <a:srgbClr val="0080C5"/>
              </a:solidFill>
            </a:endParaRPr>
          </a:p>
        </p:txBody>
      </p:sp>
      <p:sp>
        <p:nvSpPr>
          <p:cNvPr id="3" name="Text Placeholder 2"/>
          <p:cNvSpPr>
            <a:spLocks noGrp="1"/>
          </p:cNvSpPr>
          <p:nvPr>
            <p:ph type="body" sz="quarter" idx="13"/>
          </p:nvPr>
        </p:nvSpPr>
        <p:spPr>
          <a:xfrm>
            <a:off x="655014" y="1833010"/>
            <a:ext cx="3794323" cy="4183326"/>
          </a:xfrm>
        </p:spPr>
        <p:txBody>
          <a:bodyPr>
            <a:noAutofit/>
          </a:bodyPr>
          <a:lstStyle/>
          <a:p>
            <a:r>
              <a:rPr lang="en-US" sz="2000" b="1" dirty="0">
                <a:solidFill>
                  <a:srgbClr val="0080C5"/>
                </a:solidFill>
                <a:latin typeface="Calibri" panose="020F0502020204030204" pitchFamily="34" charset="0"/>
                <a:cs typeface="Calibri" panose="020F0502020204030204" pitchFamily="34" charset="0"/>
              </a:rPr>
              <a:t>Basic Investment account:</a:t>
            </a:r>
          </a:p>
          <a:p>
            <a:pPr marL="285750" indent="-285750">
              <a:buClr>
                <a:srgbClr val="0080C5"/>
              </a:buClr>
              <a:buFont typeface="Arial" panose="020B0604020202020204" pitchFamily="34" charset="0"/>
              <a:buChar char="•"/>
            </a:pPr>
            <a:r>
              <a:rPr lang="en-US" dirty="0"/>
              <a:t>Available when </a:t>
            </a:r>
            <a:r>
              <a:rPr lang="en-US" dirty="0">
                <a:latin typeface="Calibri" panose="020F0502020204030204" pitchFamily="34" charset="0"/>
                <a:cs typeface="Calibri" panose="020F0502020204030204" pitchFamily="34" charset="0"/>
              </a:rPr>
              <a:t>HSA Base Balance exceeds $1,000</a:t>
            </a:r>
          </a:p>
          <a:p>
            <a:pPr marL="285750" indent="-285750">
              <a:buClr>
                <a:srgbClr val="0080C5"/>
              </a:buClr>
              <a:buFont typeface="Arial" panose="020B0604020202020204" pitchFamily="34" charset="0"/>
              <a:buChar char="•"/>
            </a:pPr>
            <a:r>
              <a:rPr lang="en-US" dirty="0">
                <a:latin typeface="Calibri" panose="020F0502020204030204" pitchFamily="34" charset="0"/>
                <a:cs typeface="Calibri" panose="020F0502020204030204" pitchFamily="34" charset="0"/>
              </a:rPr>
              <a:t>$1.50 monthly fee</a:t>
            </a:r>
          </a:p>
          <a:p>
            <a:pPr marL="285750" indent="-285750">
              <a:buClr>
                <a:srgbClr val="0080C5"/>
              </a:buClr>
              <a:buFont typeface="Arial" panose="020B0604020202020204" pitchFamily="34" charset="0"/>
              <a:buChar char="•"/>
            </a:pPr>
            <a:r>
              <a:rPr lang="en-US" dirty="0">
                <a:latin typeface="Calibri" panose="020F0502020204030204" pitchFamily="34" charset="0"/>
                <a:cs typeface="Calibri" panose="020F0502020204030204" pitchFamily="34" charset="0"/>
              </a:rPr>
              <a:t>More than 30 mutual funds available</a:t>
            </a:r>
          </a:p>
          <a:p>
            <a:endParaRPr lang="en-US" sz="2000" b="1" dirty="0">
              <a:latin typeface="Calibri" panose="020F0502020204030204" pitchFamily="34" charset="0"/>
              <a:cs typeface="Calibri" panose="020F0502020204030204" pitchFamily="34" charset="0"/>
            </a:endParaRPr>
          </a:p>
          <a:p>
            <a:r>
              <a:rPr lang="en-US" sz="2000" b="1" dirty="0">
                <a:solidFill>
                  <a:srgbClr val="0080C5"/>
                </a:solidFill>
                <a:latin typeface="Calibri" panose="020F0502020204030204" pitchFamily="34" charset="0"/>
                <a:cs typeface="Calibri" panose="020F0502020204030204" pitchFamily="34" charset="0"/>
              </a:rPr>
              <a:t>Brokerage account:</a:t>
            </a:r>
          </a:p>
          <a:p>
            <a:pPr marL="285750" indent="-285750">
              <a:buClr>
                <a:srgbClr val="0080C5"/>
              </a:buClr>
              <a:buFont typeface="Arial" panose="020B0604020202020204" pitchFamily="34" charset="0"/>
              <a:buChar char="•"/>
            </a:pPr>
            <a:r>
              <a:rPr lang="en-US" dirty="0"/>
              <a:t>Available when a</a:t>
            </a:r>
            <a:r>
              <a:rPr lang="en-US" dirty="0">
                <a:latin typeface="Calibri" panose="020F0502020204030204" pitchFamily="34" charset="0"/>
                <a:cs typeface="Calibri" panose="020F0502020204030204" pitchFamily="34" charset="0"/>
              </a:rPr>
              <a:t>vailable balance exceeds $10,000</a:t>
            </a:r>
          </a:p>
          <a:p>
            <a:pPr marL="285750" indent="-285750">
              <a:buClr>
                <a:srgbClr val="0080C5"/>
              </a:buClr>
              <a:buFont typeface="Arial" panose="020B0604020202020204" pitchFamily="34" charset="0"/>
              <a:buChar char="•"/>
            </a:pPr>
            <a:r>
              <a:rPr lang="en-US" dirty="0">
                <a:latin typeface="Calibri" panose="020F0502020204030204" pitchFamily="34" charset="0"/>
                <a:cs typeface="Calibri" panose="020F0502020204030204" pitchFamily="34" charset="0"/>
              </a:rPr>
              <a:t>$1.50 monthly fee</a:t>
            </a:r>
          </a:p>
          <a:p>
            <a:pPr marL="285750" indent="-285750">
              <a:buClr>
                <a:srgbClr val="0080C5"/>
              </a:buClr>
              <a:buFont typeface="Arial" panose="020B0604020202020204" pitchFamily="34" charset="0"/>
              <a:buChar char="•"/>
            </a:pPr>
            <a:r>
              <a:rPr lang="en-US" dirty="0">
                <a:latin typeface="Calibri" panose="020F0502020204030204" pitchFamily="34" charset="0"/>
                <a:cs typeface="Calibri" panose="020F0502020204030204" pitchFamily="34" charset="0"/>
              </a:rPr>
              <a:t>Managed through Charles Schwab</a:t>
            </a:r>
          </a:p>
          <a:p>
            <a:pPr marL="285750" indent="-285750">
              <a:buClr>
                <a:srgbClr val="0080C5"/>
              </a:buClr>
              <a:buFont typeface="Arial" panose="020B0604020202020204" pitchFamily="34" charset="0"/>
              <a:buChar char="•"/>
            </a:pPr>
            <a:r>
              <a:rPr lang="en-US" dirty="0">
                <a:latin typeface="Calibri" panose="020F0502020204030204" pitchFamily="34" charset="0"/>
                <a:cs typeface="Calibri" panose="020F0502020204030204" pitchFamily="34" charset="0"/>
              </a:rPr>
              <a:t>Access to full Schwab brokerage investments</a:t>
            </a:r>
          </a:p>
          <a:p>
            <a:pPr>
              <a:buClr>
                <a:srgbClr val="0080C5"/>
              </a:buClr>
            </a:pPr>
            <a:endParaRPr lang="en-US" sz="2000" dirty="0"/>
          </a:p>
        </p:txBody>
      </p:sp>
      <p:pic>
        <p:nvPicPr>
          <p:cNvPr id="9" name="Picture 8">
            <a:extLst>
              <a:ext uri="{FF2B5EF4-FFF2-40B4-BE49-F238E27FC236}">
                <a16:creationId xmlns:a16="http://schemas.microsoft.com/office/drawing/2014/main" id="{205DB808-D8D0-4C63-A8B1-EC69A3E100A1}"/>
              </a:ext>
            </a:extLst>
          </p:cNvPr>
          <p:cNvPicPr>
            <a:picLocks noChangeAspect="1"/>
          </p:cNvPicPr>
          <p:nvPr/>
        </p:nvPicPr>
        <p:blipFill rotWithShape="1">
          <a:blip r:embed="rId2">
            <a:extLst>
              <a:ext uri="{28A0092B-C50C-407E-A947-70E740481C1C}">
                <a14:useLocalDpi xmlns:a14="http://schemas.microsoft.com/office/drawing/2010/main" val="0"/>
              </a:ext>
            </a:extLst>
          </a:blip>
          <a:srcRect t="31457" b="7918"/>
          <a:stretch/>
        </p:blipFill>
        <p:spPr>
          <a:xfrm>
            <a:off x="4360127" y="756899"/>
            <a:ext cx="8031961" cy="4739951"/>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870C704B-3817-440E-9492-897A23842328}"/>
              </a:ext>
            </a:extLst>
          </p:cNvPr>
          <p:cNvPicPr>
            <a:picLocks noChangeAspect="1"/>
          </p:cNvPicPr>
          <p:nvPr/>
        </p:nvPicPr>
        <p:blipFill rotWithShape="1">
          <a:blip r:embed="rId3" r:link="rId4"/>
          <a:srcRect l="59712" r="13"/>
          <a:stretch>
            <a:fillRect/>
          </a:stretch>
        </p:blipFill>
        <p:spPr>
          <a:xfrm>
            <a:off x="6169025" y="6181344"/>
            <a:ext cx="4910328" cy="342900"/>
          </a:xfrm>
          <a:prstGeom prst="rect">
            <a:avLst/>
          </a:prstGeom>
        </p:spPr>
      </p:pic>
      <p:pic>
        <p:nvPicPr>
          <p:cNvPr id="14" name="Picture 13">
            <a:extLst>
              <a:ext uri="{FF2B5EF4-FFF2-40B4-BE49-F238E27FC236}">
                <a16:creationId xmlns:a16="http://schemas.microsoft.com/office/drawing/2014/main" id="{6144DA1C-55F8-F94D-8BF0-328B0E8ABB67}"/>
              </a:ext>
            </a:extLst>
          </p:cNvPr>
          <p:cNvPicPr>
            <a:picLocks noChangeAspect="1"/>
          </p:cNvPicPr>
          <p:nvPr/>
        </p:nvPicPr>
        <p:blipFill rotWithShape="1">
          <a:blip r:embed="rId5"/>
          <a:srcRect b="75382"/>
          <a:stretch/>
        </p:blipFill>
        <p:spPr>
          <a:xfrm>
            <a:off x="5834107" y="4011786"/>
            <a:ext cx="5138693" cy="661885"/>
          </a:xfrm>
          <a:prstGeom prst="rect">
            <a:avLst/>
          </a:prstGeom>
        </p:spPr>
      </p:pic>
      <p:sp>
        <p:nvSpPr>
          <p:cNvPr id="4" name="Rectangle 3">
            <a:extLst>
              <a:ext uri="{FF2B5EF4-FFF2-40B4-BE49-F238E27FC236}">
                <a16:creationId xmlns:a16="http://schemas.microsoft.com/office/drawing/2014/main" id="{866386E6-C21F-4849-8E57-9B2065529692}"/>
              </a:ext>
            </a:extLst>
          </p:cNvPr>
          <p:cNvSpPr/>
          <p:nvPr/>
        </p:nvSpPr>
        <p:spPr>
          <a:xfrm>
            <a:off x="5834107" y="1404594"/>
            <a:ext cx="5138693" cy="32690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shot of a social media post&#10;&#10;Description automatically generated">
            <a:extLst>
              <a:ext uri="{FF2B5EF4-FFF2-40B4-BE49-F238E27FC236}">
                <a16:creationId xmlns:a16="http://schemas.microsoft.com/office/drawing/2014/main" id="{D40A60AF-0AB7-42DC-B699-8BBEC5B72613}"/>
              </a:ext>
            </a:extLst>
          </p:cNvPr>
          <p:cNvPicPr>
            <a:picLocks noChangeAspect="1"/>
          </p:cNvPicPr>
          <p:nvPr/>
        </p:nvPicPr>
        <p:blipFill>
          <a:blip r:embed="rId6"/>
          <a:stretch>
            <a:fillRect/>
          </a:stretch>
        </p:blipFill>
        <p:spPr>
          <a:xfrm>
            <a:off x="5834107" y="1404594"/>
            <a:ext cx="5138693" cy="3126381"/>
          </a:xfrm>
          <a:prstGeom prst="rect">
            <a:avLst/>
          </a:prstGeom>
        </p:spPr>
      </p:pic>
    </p:spTree>
    <p:extLst>
      <p:ext uri="{BB962C8B-B14F-4D97-AF65-F5344CB8AC3E}">
        <p14:creationId xmlns:p14="http://schemas.microsoft.com/office/powerpoint/2010/main" val="236773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05610" y="1721107"/>
            <a:ext cx="3794323" cy="486444"/>
          </a:xfrm>
        </p:spPr>
        <p:txBody>
          <a:bodyPr>
            <a:noAutofit/>
          </a:bodyPr>
          <a:lstStyle/>
          <a:p>
            <a:r>
              <a:rPr lang="en-US" sz="3400" dirty="0">
                <a:solidFill>
                  <a:srgbClr val="0080C5"/>
                </a:solidFill>
                <a:latin typeface="Calibri" panose="020F0502020204030204" pitchFamily="34" charset="0"/>
                <a:cs typeface="Calibri" panose="020F0502020204030204" pitchFamily="34" charset="0"/>
              </a:rPr>
              <a:t>Transferring funds</a:t>
            </a:r>
          </a:p>
        </p:txBody>
      </p:sp>
      <p:pic>
        <p:nvPicPr>
          <p:cNvPr id="9" name="Picture 8">
            <a:extLst>
              <a:ext uri="{FF2B5EF4-FFF2-40B4-BE49-F238E27FC236}">
                <a16:creationId xmlns:a16="http://schemas.microsoft.com/office/drawing/2014/main" id="{205DB808-D8D0-4C63-A8B1-EC69A3E100A1}"/>
              </a:ext>
            </a:extLst>
          </p:cNvPr>
          <p:cNvPicPr>
            <a:picLocks noChangeAspect="1"/>
          </p:cNvPicPr>
          <p:nvPr/>
        </p:nvPicPr>
        <p:blipFill rotWithShape="1">
          <a:blip r:embed="rId2">
            <a:extLst>
              <a:ext uri="{28A0092B-C50C-407E-A947-70E740481C1C}">
                <a14:useLocalDpi xmlns:a14="http://schemas.microsoft.com/office/drawing/2010/main" val="0"/>
              </a:ext>
            </a:extLst>
          </a:blip>
          <a:srcRect t="31457" b="7918"/>
          <a:stretch/>
        </p:blipFill>
        <p:spPr>
          <a:xfrm>
            <a:off x="4360127" y="756899"/>
            <a:ext cx="8031961" cy="4739951"/>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870C704B-3817-440E-9492-897A23842328}"/>
              </a:ext>
            </a:extLst>
          </p:cNvPr>
          <p:cNvPicPr>
            <a:picLocks noChangeAspect="1"/>
          </p:cNvPicPr>
          <p:nvPr/>
        </p:nvPicPr>
        <p:blipFill rotWithShape="1">
          <a:blip r:embed="rId3" r:link="rId4"/>
          <a:srcRect l="59712" r="13"/>
          <a:stretch>
            <a:fillRect/>
          </a:stretch>
        </p:blipFill>
        <p:spPr>
          <a:xfrm>
            <a:off x="6169025" y="6181344"/>
            <a:ext cx="4910328" cy="342900"/>
          </a:xfrm>
          <a:prstGeom prst="rect">
            <a:avLst/>
          </a:prstGeom>
        </p:spPr>
      </p:pic>
      <p:sp>
        <p:nvSpPr>
          <p:cNvPr id="7" name="Rectangle 6">
            <a:extLst>
              <a:ext uri="{FF2B5EF4-FFF2-40B4-BE49-F238E27FC236}">
                <a16:creationId xmlns:a16="http://schemas.microsoft.com/office/drawing/2014/main" id="{D18E5C34-2FE4-427C-AA88-BCE4EDDEF8E2}"/>
              </a:ext>
            </a:extLst>
          </p:cNvPr>
          <p:cNvSpPr/>
          <p:nvPr/>
        </p:nvSpPr>
        <p:spPr>
          <a:xfrm>
            <a:off x="1222359" y="2620436"/>
            <a:ext cx="2583173" cy="923330"/>
          </a:xfrm>
          <a:prstGeom prst="rect">
            <a:avLst/>
          </a:prstGeom>
        </p:spPr>
        <p:txBody>
          <a:bodyPr wrap="square">
            <a:spAutoFit/>
          </a:bodyPr>
          <a:lstStyle/>
          <a:p>
            <a:r>
              <a:rPr lang="en-US" dirty="0">
                <a:solidFill>
                  <a:schemeClr val="accent6"/>
                </a:solidFill>
                <a:latin typeface="Calibri" panose="020F0502020204030204" pitchFamily="34" charset="0"/>
                <a:cs typeface="Calibri" panose="020F0502020204030204" pitchFamily="34" charset="0"/>
              </a:rPr>
              <a:t>Select ‘Transfer funds to investment’ button and proceed</a:t>
            </a:r>
          </a:p>
        </p:txBody>
      </p:sp>
      <p:pic>
        <p:nvPicPr>
          <p:cNvPr id="13" name="Graphic 14">
            <a:extLst>
              <a:ext uri="{FF2B5EF4-FFF2-40B4-BE49-F238E27FC236}">
                <a16:creationId xmlns:a16="http://schemas.microsoft.com/office/drawing/2014/main" id="{A2441FF7-8AA3-C049-9AB8-8448CF481AE9}"/>
              </a:ext>
            </a:extLst>
          </p:cNvPr>
          <p:cNvPicPr>
            <a:picLocks noChangeAspect="1"/>
          </p:cNvPicPr>
          <p:nvPr/>
        </p:nvPicPr>
        <p:blipFill>
          <a:blip r:embed="rId5"/>
          <a:srcRect/>
          <a:stretch/>
        </p:blipFill>
        <p:spPr>
          <a:xfrm>
            <a:off x="517498" y="2648823"/>
            <a:ext cx="783370" cy="710113"/>
          </a:xfrm>
          <a:prstGeom prst="rect">
            <a:avLst/>
          </a:prstGeom>
          <a:effectLst/>
        </p:spPr>
      </p:pic>
      <p:sp>
        <p:nvSpPr>
          <p:cNvPr id="2" name="Rectangle 1">
            <a:extLst>
              <a:ext uri="{FF2B5EF4-FFF2-40B4-BE49-F238E27FC236}">
                <a16:creationId xmlns:a16="http://schemas.microsoft.com/office/drawing/2014/main" id="{49BAE826-5A05-4923-86EC-6FAF5E73C8E8}"/>
              </a:ext>
            </a:extLst>
          </p:cNvPr>
          <p:cNvSpPr/>
          <p:nvPr/>
        </p:nvSpPr>
        <p:spPr>
          <a:xfrm>
            <a:off x="5825765" y="1404594"/>
            <a:ext cx="5143876" cy="3223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B3D2FF0-D0DC-DE4B-94E6-394A31FF4201}"/>
              </a:ext>
            </a:extLst>
          </p:cNvPr>
          <p:cNvPicPr>
            <a:picLocks noChangeAspect="1"/>
          </p:cNvPicPr>
          <p:nvPr/>
        </p:nvPicPr>
        <p:blipFill rotWithShape="1">
          <a:blip r:embed="rId6"/>
          <a:srcRect r="6437"/>
          <a:stretch/>
        </p:blipFill>
        <p:spPr>
          <a:xfrm>
            <a:off x="5852154" y="1650485"/>
            <a:ext cx="5029319" cy="2900250"/>
          </a:xfrm>
          <a:prstGeom prst="rect">
            <a:avLst/>
          </a:prstGeom>
        </p:spPr>
      </p:pic>
      <p:pic>
        <p:nvPicPr>
          <p:cNvPr id="18" name="Graphic 8">
            <a:extLst>
              <a:ext uri="{FF2B5EF4-FFF2-40B4-BE49-F238E27FC236}">
                <a16:creationId xmlns:a16="http://schemas.microsoft.com/office/drawing/2014/main" id="{5AB6086E-554F-6945-B7B1-A192828F1B13}"/>
              </a:ext>
            </a:extLst>
          </p:cNvPr>
          <p:cNvPicPr>
            <a:picLocks noChangeAspect="1"/>
          </p:cNvPicPr>
          <p:nvPr/>
        </p:nvPicPr>
        <p:blipFill>
          <a:blip r:embed="rId5"/>
          <a:srcRect/>
          <a:stretch/>
        </p:blipFill>
        <p:spPr>
          <a:xfrm>
            <a:off x="8634814" y="3543766"/>
            <a:ext cx="728651" cy="660511"/>
          </a:xfrm>
          <a:prstGeom prst="rect">
            <a:avLst/>
          </a:prstGeom>
          <a:effectLst/>
        </p:spPr>
      </p:pic>
    </p:spTree>
    <p:extLst>
      <p:ext uri="{BB962C8B-B14F-4D97-AF65-F5344CB8AC3E}">
        <p14:creationId xmlns:p14="http://schemas.microsoft.com/office/powerpoint/2010/main" val="378628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29375" y="1085449"/>
            <a:ext cx="4142869" cy="697213"/>
          </a:xfrm>
        </p:spPr>
        <p:txBody>
          <a:bodyPr>
            <a:noAutofit/>
          </a:bodyPr>
          <a:lstStyle/>
          <a:p>
            <a:r>
              <a:rPr lang="en-US" sz="3400" dirty="0">
                <a:solidFill>
                  <a:srgbClr val="0080C5"/>
                </a:solidFill>
                <a:latin typeface="Calibri" panose="020F0502020204030204" pitchFamily="34" charset="0"/>
                <a:cs typeface="Calibri" panose="020F0502020204030204" pitchFamily="34" charset="0"/>
              </a:rPr>
              <a:t>Selecting the amount</a:t>
            </a:r>
          </a:p>
        </p:txBody>
      </p:sp>
      <p:sp>
        <p:nvSpPr>
          <p:cNvPr id="5" name="Picture Placeholder 4">
            <a:extLst>
              <a:ext uri="{FF2B5EF4-FFF2-40B4-BE49-F238E27FC236}">
                <a16:creationId xmlns:a16="http://schemas.microsoft.com/office/drawing/2014/main" id="{A4E09042-62CD-48DC-8C32-020228971738}"/>
              </a:ext>
            </a:extLst>
          </p:cNvPr>
          <p:cNvSpPr>
            <a:spLocks noGrp="1"/>
          </p:cNvSpPr>
          <p:nvPr>
            <p:ph type="pic" sz="quarter" idx="15"/>
          </p:nvPr>
        </p:nvSpPr>
        <p:spPr>
          <a:solidFill>
            <a:srgbClr val="2F5E73"/>
          </a:solidFill>
        </p:spPr>
      </p:sp>
      <p:pic>
        <p:nvPicPr>
          <p:cNvPr id="9" name="Picture 8">
            <a:extLst>
              <a:ext uri="{FF2B5EF4-FFF2-40B4-BE49-F238E27FC236}">
                <a16:creationId xmlns:a16="http://schemas.microsoft.com/office/drawing/2014/main" id="{205DB808-D8D0-4C63-A8B1-EC69A3E100A1}"/>
              </a:ext>
            </a:extLst>
          </p:cNvPr>
          <p:cNvPicPr>
            <a:picLocks noChangeAspect="1"/>
          </p:cNvPicPr>
          <p:nvPr/>
        </p:nvPicPr>
        <p:blipFill rotWithShape="1">
          <a:blip r:embed="rId2">
            <a:extLst>
              <a:ext uri="{28A0092B-C50C-407E-A947-70E740481C1C}">
                <a14:useLocalDpi xmlns:a14="http://schemas.microsoft.com/office/drawing/2010/main" val="0"/>
              </a:ext>
            </a:extLst>
          </a:blip>
          <a:srcRect t="31457" b="7918"/>
          <a:stretch/>
        </p:blipFill>
        <p:spPr>
          <a:xfrm>
            <a:off x="4360127" y="756899"/>
            <a:ext cx="8031961" cy="4739951"/>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870C704B-3817-440E-9492-897A23842328}"/>
              </a:ext>
            </a:extLst>
          </p:cNvPr>
          <p:cNvPicPr>
            <a:picLocks noChangeAspect="1"/>
          </p:cNvPicPr>
          <p:nvPr/>
        </p:nvPicPr>
        <p:blipFill rotWithShape="1">
          <a:blip r:embed="rId3" r:link="rId4"/>
          <a:srcRect l="59712" r="13"/>
          <a:stretch>
            <a:fillRect/>
          </a:stretch>
        </p:blipFill>
        <p:spPr>
          <a:xfrm>
            <a:off x="6169025" y="6181344"/>
            <a:ext cx="4910328" cy="342900"/>
          </a:xfrm>
          <a:prstGeom prst="rect">
            <a:avLst/>
          </a:prstGeom>
        </p:spPr>
      </p:pic>
      <p:sp>
        <p:nvSpPr>
          <p:cNvPr id="7" name="Rectangle 6">
            <a:extLst>
              <a:ext uri="{FF2B5EF4-FFF2-40B4-BE49-F238E27FC236}">
                <a16:creationId xmlns:a16="http://schemas.microsoft.com/office/drawing/2014/main" id="{D18E5C34-2FE4-427C-AA88-BCE4EDDEF8E2}"/>
              </a:ext>
            </a:extLst>
          </p:cNvPr>
          <p:cNvSpPr/>
          <p:nvPr/>
        </p:nvSpPr>
        <p:spPr>
          <a:xfrm>
            <a:off x="761640" y="2111211"/>
            <a:ext cx="4373886" cy="2031325"/>
          </a:xfrm>
          <a:prstGeom prst="rect">
            <a:avLst/>
          </a:prstGeom>
        </p:spPr>
        <p:txBody>
          <a:bodyPr wrap="square">
            <a:spAutoFit/>
          </a:bodyPr>
          <a:lstStyle/>
          <a:p>
            <a:pPr marL="342900" indent="-342900">
              <a:buClr>
                <a:srgbClr val="0080C5"/>
              </a:buClr>
              <a:buFont typeface="+mj-lt"/>
              <a:buAutoNum type="arabicPeriod"/>
            </a:pPr>
            <a:r>
              <a:rPr lang="en-US" dirty="0">
                <a:solidFill>
                  <a:schemeClr val="accent6"/>
                </a:solidFill>
                <a:latin typeface="Calibri" panose="020F0502020204030204" pitchFamily="34" charset="0"/>
                <a:cs typeface="Calibri" panose="020F0502020204030204" pitchFamily="34" charset="0"/>
              </a:rPr>
              <a:t>Review ‘Amount Available to Transfer’.  This reflects the available balance &gt;$1,000.</a:t>
            </a:r>
          </a:p>
          <a:p>
            <a:pPr marL="342900" indent="-342900">
              <a:buClr>
                <a:srgbClr val="0080C5"/>
              </a:buClr>
              <a:buFont typeface="+mj-lt"/>
              <a:buAutoNum type="arabicPeriod"/>
            </a:pPr>
            <a:r>
              <a:rPr lang="en-US" dirty="0">
                <a:solidFill>
                  <a:schemeClr val="accent6"/>
                </a:solidFill>
                <a:latin typeface="Calibri" panose="020F0502020204030204" pitchFamily="34" charset="0"/>
                <a:cs typeface="Calibri" panose="020F0502020204030204" pitchFamily="34" charset="0"/>
              </a:rPr>
              <a:t>Enter amount into ‘Amount to invest’.</a:t>
            </a:r>
          </a:p>
          <a:p>
            <a:pPr marL="342900" indent="-342900">
              <a:buClr>
                <a:srgbClr val="0080C5"/>
              </a:buClr>
              <a:buFont typeface="+mj-lt"/>
              <a:buAutoNum type="arabicPeriod"/>
            </a:pPr>
            <a:r>
              <a:rPr lang="en-US" dirty="0">
                <a:solidFill>
                  <a:schemeClr val="accent6"/>
                </a:solidFill>
                <a:latin typeface="Calibri" panose="020F0502020204030204" pitchFamily="34" charset="0"/>
                <a:cs typeface="Calibri" panose="020F0502020204030204" pitchFamily="34" charset="0"/>
              </a:rPr>
              <a:t>Click the check box next to ‘I understand funds…’</a:t>
            </a:r>
          </a:p>
          <a:p>
            <a:pPr marL="342900" indent="-342900">
              <a:buClr>
                <a:srgbClr val="0080C5"/>
              </a:buClr>
              <a:buFont typeface="+mj-lt"/>
              <a:buAutoNum type="arabicPeriod"/>
            </a:pPr>
            <a:r>
              <a:rPr lang="en-US" dirty="0">
                <a:solidFill>
                  <a:schemeClr val="accent6"/>
                </a:solidFill>
                <a:latin typeface="Calibri" panose="020F0502020204030204" pitchFamily="34" charset="0"/>
                <a:cs typeface="Calibri" panose="020F0502020204030204" pitchFamily="34" charset="0"/>
              </a:rPr>
              <a:t>Select Submit</a:t>
            </a:r>
          </a:p>
        </p:txBody>
      </p:sp>
      <p:sp>
        <p:nvSpPr>
          <p:cNvPr id="2" name="TextBox 1">
            <a:extLst>
              <a:ext uri="{FF2B5EF4-FFF2-40B4-BE49-F238E27FC236}">
                <a16:creationId xmlns:a16="http://schemas.microsoft.com/office/drawing/2014/main" id="{681840EF-9683-4119-A72D-8A8FF3696615}"/>
              </a:ext>
            </a:extLst>
          </p:cNvPr>
          <p:cNvSpPr txBox="1"/>
          <p:nvPr/>
        </p:nvSpPr>
        <p:spPr>
          <a:xfrm>
            <a:off x="903249" y="5252224"/>
            <a:ext cx="3696684" cy="929120"/>
          </a:xfrm>
          <a:prstGeom prst="rect">
            <a:avLst/>
          </a:prstGeom>
          <a:noFill/>
        </p:spPr>
        <p:txBody>
          <a:bodyPr wrap="square" rtlCol="0">
            <a:spAutoFit/>
          </a:bodyPr>
          <a:lstStyle/>
          <a:p>
            <a:r>
              <a:rPr lang="en-US" b="1" dirty="0">
                <a:solidFill>
                  <a:schemeClr val="accent6"/>
                </a:solidFill>
                <a:latin typeface="Calibri" panose="020F0502020204030204" pitchFamily="34" charset="0"/>
                <a:cs typeface="Calibri" panose="020F0502020204030204" pitchFamily="34" charset="0"/>
              </a:rPr>
              <a:t>Note</a:t>
            </a:r>
            <a:r>
              <a:rPr lang="en-US" dirty="0">
                <a:solidFill>
                  <a:schemeClr val="accent6"/>
                </a:solidFill>
                <a:latin typeface="Calibri" panose="020F0502020204030204" pitchFamily="34" charset="0"/>
                <a:cs typeface="Calibri" panose="020F0502020204030204" pitchFamily="34" charset="0"/>
              </a:rPr>
              <a:t>: Please allow three business days for your changes to be reflected on your account.</a:t>
            </a:r>
          </a:p>
        </p:txBody>
      </p:sp>
      <p:sp>
        <p:nvSpPr>
          <p:cNvPr id="4" name="Rectangle 3">
            <a:extLst>
              <a:ext uri="{FF2B5EF4-FFF2-40B4-BE49-F238E27FC236}">
                <a16:creationId xmlns:a16="http://schemas.microsoft.com/office/drawing/2014/main" id="{93AE68BB-3A80-4C26-8582-603EB4E69CD6}"/>
              </a:ext>
            </a:extLst>
          </p:cNvPr>
          <p:cNvSpPr/>
          <p:nvPr/>
        </p:nvSpPr>
        <p:spPr>
          <a:xfrm>
            <a:off x="5876693" y="1449660"/>
            <a:ext cx="5062653" cy="31669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E3607A64-9B94-F64A-80B2-20B8682D4E33}"/>
              </a:ext>
            </a:extLst>
          </p:cNvPr>
          <p:cNvPicPr>
            <a:picLocks noChangeAspect="1"/>
          </p:cNvPicPr>
          <p:nvPr/>
        </p:nvPicPr>
        <p:blipFill rotWithShape="1">
          <a:blip r:embed="rId5"/>
          <a:srcRect l="20065" t="5210" r="21111" b="11775"/>
          <a:stretch/>
        </p:blipFill>
        <p:spPr>
          <a:xfrm>
            <a:off x="6408831" y="1455687"/>
            <a:ext cx="4096136" cy="3120907"/>
          </a:xfrm>
          <a:prstGeom prst="rect">
            <a:avLst/>
          </a:prstGeom>
        </p:spPr>
      </p:pic>
    </p:spTree>
    <p:extLst>
      <p:ext uri="{BB962C8B-B14F-4D97-AF65-F5344CB8AC3E}">
        <p14:creationId xmlns:p14="http://schemas.microsoft.com/office/powerpoint/2010/main" val="166199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8931-2A42-364C-B568-CB18FDE1E1CE}"/>
              </a:ext>
            </a:extLst>
          </p:cNvPr>
          <p:cNvSpPr>
            <a:spLocks noGrp="1"/>
          </p:cNvSpPr>
          <p:nvPr>
            <p:ph type="title"/>
          </p:nvPr>
        </p:nvSpPr>
        <p:spPr>
          <a:xfrm>
            <a:off x="559420" y="294316"/>
            <a:ext cx="10515600" cy="769194"/>
          </a:xfrm>
        </p:spPr>
        <p:txBody>
          <a:bodyPr/>
          <a:lstStyle/>
          <a:p>
            <a:r>
              <a:rPr lang="en-US" dirty="0">
                <a:solidFill>
                  <a:srgbClr val="0080C5"/>
                </a:solidFill>
              </a:rPr>
              <a:t>Realign Investments</a:t>
            </a:r>
          </a:p>
        </p:txBody>
      </p:sp>
      <p:sp>
        <p:nvSpPr>
          <p:cNvPr id="4" name="Content Placeholder 3">
            <a:extLst>
              <a:ext uri="{FF2B5EF4-FFF2-40B4-BE49-F238E27FC236}">
                <a16:creationId xmlns:a16="http://schemas.microsoft.com/office/drawing/2014/main" id="{199DB3B7-2F06-B845-A858-D3B00F8254A9}"/>
              </a:ext>
            </a:extLst>
          </p:cNvPr>
          <p:cNvSpPr txBox="1">
            <a:spLocks noGrp="1"/>
          </p:cNvSpPr>
          <p:nvPr>
            <p:ph sz="quarter" idx="11"/>
          </p:nvPr>
        </p:nvSpPr>
        <p:spPr>
          <a:xfrm>
            <a:off x="361456" y="1955044"/>
            <a:ext cx="1622081" cy="2859244"/>
          </a:xfrm>
          <a:prstGeom prst="rect">
            <a:avLst/>
          </a:prstGeom>
          <a:noFill/>
        </p:spPr>
        <p:txBody>
          <a:bodyPr wrap="square" rtlCol="0">
            <a:spAutoFit/>
          </a:bodyPr>
          <a:lstStyle/>
          <a:p>
            <a:pPr marL="0" indent="0" algn="l">
              <a:buNone/>
            </a:pPr>
            <a:r>
              <a:rPr lang="en-US" sz="1800" dirty="0">
                <a:latin typeface="Calibri" panose="020F0502020204030204" pitchFamily="34" charset="0"/>
                <a:cs typeface="Calibri" panose="020F0502020204030204" pitchFamily="34" charset="0"/>
              </a:rPr>
              <a:t>Realignment:</a:t>
            </a:r>
          </a:p>
          <a:p>
            <a:pPr marL="0" indent="0" algn="l">
              <a:buNone/>
            </a:pPr>
            <a:r>
              <a:rPr lang="en-US" sz="1400" b="1" dirty="0">
                <a:latin typeface="Calibri" panose="020F0502020204030204" pitchFamily="34" charset="0"/>
                <a:cs typeface="Calibri" panose="020F0502020204030204" pitchFamily="34" charset="0"/>
              </a:rPr>
              <a:t>Step 1 - </a:t>
            </a:r>
            <a:r>
              <a:rPr lang="en-US" sz="1400" dirty="0">
                <a:latin typeface="Calibri" panose="020F0502020204030204" pitchFamily="34" charset="0"/>
                <a:cs typeface="Calibri" panose="020F0502020204030204" pitchFamily="34" charset="0"/>
              </a:rPr>
              <a:t>Review current % by investment</a:t>
            </a:r>
          </a:p>
          <a:p>
            <a:pPr marL="0" indent="0" algn="l">
              <a:buNone/>
            </a:pPr>
            <a:r>
              <a:rPr lang="en-US" sz="1400" b="1" dirty="0">
                <a:latin typeface="Calibri" panose="020F0502020204030204" pitchFamily="34" charset="0"/>
                <a:cs typeface="Calibri" panose="020F0502020204030204" pitchFamily="34" charset="0"/>
              </a:rPr>
              <a:t>Step 2 - </a:t>
            </a:r>
            <a:r>
              <a:rPr lang="en-US" sz="1400" dirty="0">
                <a:latin typeface="Calibri" panose="020F0502020204030204" pitchFamily="34" charset="0"/>
                <a:cs typeface="Calibri" panose="020F0502020204030204" pitchFamily="34" charset="0"/>
              </a:rPr>
              <a:t>Choose investment(s) and new %.  Add as many as you wish until 100% allocated.</a:t>
            </a:r>
          </a:p>
          <a:p>
            <a:pPr marL="0" indent="0" algn="l">
              <a:buNone/>
            </a:pPr>
            <a:r>
              <a:rPr lang="en-US" sz="1400" b="1" dirty="0">
                <a:latin typeface="Calibri" panose="020F0502020204030204" pitchFamily="34" charset="0"/>
                <a:cs typeface="Calibri" panose="020F0502020204030204" pitchFamily="34" charset="0"/>
              </a:rPr>
              <a:t>Step 3 - </a:t>
            </a:r>
            <a:r>
              <a:rPr lang="en-US" sz="1400" dirty="0">
                <a:latin typeface="Calibri" panose="020F0502020204030204" pitchFamily="34" charset="0"/>
                <a:cs typeface="Calibri" panose="020F0502020204030204" pitchFamily="34" charset="0"/>
              </a:rPr>
              <a:t>Select realignment</a:t>
            </a:r>
          </a:p>
        </p:txBody>
      </p:sp>
      <p:grpSp>
        <p:nvGrpSpPr>
          <p:cNvPr id="8" name="Group 7">
            <a:extLst>
              <a:ext uri="{FF2B5EF4-FFF2-40B4-BE49-F238E27FC236}">
                <a16:creationId xmlns:a16="http://schemas.microsoft.com/office/drawing/2014/main" id="{088850AD-747E-8044-B2FA-7DC0A1041DC0}"/>
              </a:ext>
            </a:extLst>
          </p:cNvPr>
          <p:cNvGrpSpPr/>
          <p:nvPr/>
        </p:nvGrpSpPr>
        <p:grpSpPr>
          <a:xfrm>
            <a:off x="1988015" y="1229596"/>
            <a:ext cx="3565643" cy="4472602"/>
            <a:chOff x="3402909" y="1366091"/>
            <a:chExt cx="3416531" cy="4285562"/>
          </a:xfrm>
        </p:grpSpPr>
        <p:sp>
          <p:nvSpPr>
            <p:cNvPr id="7" name="Rectangle 6">
              <a:extLst>
                <a:ext uri="{FF2B5EF4-FFF2-40B4-BE49-F238E27FC236}">
                  <a16:creationId xmlns:a16="http://schemas.microsoft.com/office/drawing/2014/main" id="{FA139298-0F39-0847-ACED-BCB4ED8E3816}"/>
                </a:ext>
              </a:extLst>
            </p:cNvPr>
            <p:cNvSpPr/>
            <p:nvPr/>
          </p:nvSpPr>
          <p:spPr>
            <a:xfrm>
              <a:off x="3402909" y="1366091"/>
              <a:ext cx="3416531" cy="4285562"/>
            </a:xfrm>
            <a:prstGeom prst="rect">
              <a:avLst/>
            </a:prstGeom>
            <a:solidFill>
              <a:schemeClr val="bg1"/>
            </a:solidFill>
            <a:ln>
              <a:noFill/>
            </a:ln>
            <a:effectLst>
              <a:outerShdw blurRad="127000" dist="38100" dir="252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9AAFEC7-2D26-BA40-AB0E-24E03E5CC799}"/>
                </a:ext>
              </a:extLst>
            </p:cNvPr>
            <p:cNvPicPr>
              <a:picLocks noChangeAspect="1"/>
            </p:cNvPicPr>
            <p:nvPr/>
          </p:nvPicPr>
          <p:blipFill rotWithShape="1">
            <a:blip r:embed="rId2"/>
            <a:srcRect t="13737" r="74012" b="52197"/>
            <a:stretch/>
          </p:blipFill>
          <p:spPr>
            <a:xfrm>
              <a:off x="3568163" y="1489706"/>
              <a:ext cx="3086024" cy="2155870"/>
            </a:xfrm>
            <a:prstGeom prst="rect">
              <a:avLst/>
            </a:prstGeom>
            <a:effectLst/>
          </p:spPr>
        </p:pic>
        <p:pic>
          <p:nvPicPr>
            <p:cNvPr id="6" name="Picture 5">
              <a:extLst>
                <a:ext uri="{FF2B5EF4-FFF2-40B4-BE49-F238E27FC236}">
                  <a16:creationId xmlns:a16="http://schemas.microsoft.com/office/drawing/2014/main" id="{905BD348-17BE-2B49-AE3D-EC205F8072EE}"/>
                </a:ext>
              </a:extLst>
            </p:cNvPr>
            <p:cNvPicPr>
              <a:picLocks noChangeAspect="1"/>
            </p:cNvPicPr>
            <p:nvPr/>
          </p:nvPicPr>
          <p:blipFill rotWithShape="1">
            <a:blip r:embed="rId3"/>
            <a:srcRect t="66483" r="74012" b="6044"/>
            <a:stretch/>
          </p:blipFill>
          <p:spPr>
            <a:xfrm>
              <a:off x="3568163" y="3645576"/>
              <a:ext cx="3110865" cy="1752600"/>
            </a:xfrm>
            <a:prstGeom prst="rect">
              <a:avLst/>
            </a:prstGeom>
            <a:effectLst/>
          </p:spPr>
        </p:pic>
      </p:grpSp>
      <p:sp>
        <p:nvSpPr>
          <p:cNvPr id="10" name="Content Placeholder 3">
            <a:extLst>
              <a:ext uri="{FF2B5EF4-FFF2-40B4-BE49-F238E27FC236}">
                <a16:creationId xmlns:a16="http://schemas.microsoft.com/office/drawing/2014/main" id="{3E792210-2F91-EC46-8F6B-665E056168A3}"/>
              </a:ext>
            </a:extLst>
          </p:cNvPr>
          <p:cNvSpPr txBox="1">
            <a:spLocks/>
          </p:cNvSpPr>
          <p:nvPr/>
        </p:nvSpPr>
        <p:spPr>
          <a:xfrm>
            <a:off x="6660378" y="1955044"/>
            <a:ext cx="1940730" cy="2720745"/>
          </a:xfrm>
          <a:prstGeom prst="rect">
            <a:avLst/>
          </a:prstGeom>
          <a:noFill/>
        </p:spPr>
        <p:txBody>
          <a:bodyPr vert="horz" wrap="square" lIns="91440" tIns="45720" rIns="91440" bIns="45720" rtlCol="0">
            <a:spAutoFit/>
          </a:bodyPr>
          <a:lstStyle>
            <a:lvl1pPr marL="251460" indent="-251460" algn="l" defTabSz="914400" rtl="0" eaLnBrk="1" latinLnBrk="0" hangingPunct="1">
              <a:lnSpc>
                <a:spcPct val="90000"/>
              </a:lnSpc>
              <a:spcBef>
                <a:spcPts val="1000"/>
              </a:spcBef>
              <a:buClr>
                <a:srgbClr val="FFCD06"/>
              </a:buClr>
              <a:buSzPct val="110000"/>
              <a:buFont typeface="+mj-lt"/>
              <a:buAutoNum type="arabicPeriod"/>
              <a:defRPr sz="1600" kern="1200">
                <a:solidFill>
                  <a:schemeClr val="tx1"/>
                </a:solidFill>
                <a:latin typeface="+mn-lt"/>
                <a:ea typeface="+mn-ea"/>
                <a:cs typeface="+mn-cs"/>
              </a:defRPr>
            </a:lvl1pPr>
            <a:lvl2pPr marL="708660" indent="-251460" algn="l" defTabSz="914400" rtl="0" eaLnBrk="1" latinLnBrk="0" hangingPunct="1">
              <a:lnSpc>
                <a:spcPct val="90000"/>
              </a:lnSpc>
              <a:spcBef>
                <a:spcPts val="500"/>
              </a:spcBef>
              <a:buClr>
                <a:srgbClr val="323332"/>
              </a:buClr>
              <a:buFont typeface="+mj-lt"/>
              <a:buAutoNum type="alphaLcPeriod"/>
              <a:defRPr sz="1600" kern="1200">
                <a:solidFill>
                  <a:schemeClr val="tx1"/>
                </a:solidFill>
                <a:latin typeface="+mn-lt"/>
                <a:ea typeface="+mn-ea"/>
                <a:cs typeface="+mn-cs"/>
              </a:defRPr>
            </a:lvl2pPr>
            <a:lvl3pPr marL="1165860" indent="-251460" algn="l" defTabSz="914400" rtl="0" eaLnBrk="1" latinLnBrk="0" hangingPunct="1">
              <a:lnSpc>
                <a:spcPct val="90000"/>
              </a:lnSpc>
              <a:spcBef>
                <a:spcPts val="500"/>
              </a:spcBef>
              <a:buFont typeface="+mj-lt"/>
              <a:buAutoNum type="romanLcPeriod"/>
              <a:defRPr sz="1600" kern="1200">
                <a:solidFill>
                  <a:schemeClr val="tx1"/>
                </a:solidFill>
                <a:latin typeface="+mn-lt"/>
                <a:ea typeface="+mn-ea"/>
                <a:cs typeface="+mn-cs"/>
              </a:defRPr>
            </a:lvl3pPr>
            <a:lvl4pPr marL="1623060" indent="-251460" algn="l" defTabSz="914400" rtl="0" eaLnBrk="1" latinLnBrk="0" hangingPunct="1">
              <a:lnSpc>
                <a:spcPct val="90000"/>
              </a:lnSpc>
              <a:spcBef>
                <a:spcPts val="500"/>
              </a:spcBef>
              <a:buClr>
                <a:srgbClr val="323332"/>
              </a:buClr>
              <a:buFont typeface="+mj-lt"/>
              <a:buAutoNum type="arabicPeriod"/>
              <a:defRPr sz="1600" kern="1200">
                <a:solidFill>
                  <a:schemeClr val="tx1"/>
                </a:solidFill>
                <a:latin typeface="+mn-lt"/>
                <a:ea typeface="+mn-ea"/>
                <a:cs typeface="+mn-cs"/>
              </a:defRPr>
            </a:lvl4pPr>
            <a:lvl5pPr marL="2080260" indent="-251460" algn="l" defTabSz="914400" rtl="0" eaLnBrk="1" latinLnBrk="0" hangingPunct="1">
              <a:lnSpc>
                <a:spcPct val="90000"/>
              </a:lnSpc>
              <a:spcBef>
                <a:spcPts val="500"/>
              </a:spcBef>
              <a:buClr>
                <a:srgbClr val="323332"/>
              </a:buClr>
              <a:buFont typeface="+mj-lt"/>
              <a:buAutoNum type="alphaLcPeriod"/>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a:latin typeface="Calibri" panose="020F0502020204030204" pitchFamily="34" charset="0"/>
                <a:cs typeface="Calibri" panose="020F0502020204030204" pitchFamily="34" charset="0"/>
              </a:rPr>
              <a:t>Future investments:</a:t>
            </a:r>
          </a:p>
          <a:p>
            <a:pPr marL="0" indent="0">
              <a:buNone/>
            </a:pPr>
            <a:r>
              <a:rPr lang="en-US" sz="1400" b="1" dirty="0">
                <a:latin typeface="Calibri" panose="020F0502020204030204" pitchFamily="34" charset="0"/>
                <a:cs typeface="Calibri" panose="020F0502020204030204" pitchFamily="34" charset="0"/>
              </a:rPr>
              <a:t>Step 1 - </a:t>
            </a:r>
            <a:r>
              <a:rPr lang="en-US" sz="1400" dirty="0">
                <a:latin typeface="Calibri" panose="020F0502020204030204" pitchFamily="34" charset="0"/>
                <a:cs typeface="Calibri" panose="020F0502020204030204" pitchFamily="34" charset="0"/>
              </a:rPr>
              <a:t>Review current % by investment</a:t>
            </a:r>
          </a:p>
          <a:p>
            <a:pPr marL="0" indent="0">
              <a:buNone/>
            </a:pPr>
            <a:r>
              <a:rPr lang="en-US" sz="1400" b="1" dirty="0">
                <a:latin typeface="Calibri" panose="020F0502020204030204" pitchFamily="34" charset="0"/>
                <a:cs typeface="Calibri" panose="020F0502020204030204" pitchFamily="34" charset="0"/>
              </a:rPr>
              <a:t>Step 2 - </a:t>
            </a:r>
            <a:r>
              <a:rPr lang="en-US" sz="1400" dirty="0">
                <a:latin typeface="Calibri" panose="020F0502020204030204" pitchFamily="34" charset="0"/>
                <a:cs typeface="Calibri" panose="020F0502020204030204" pitchFamily="34" charset="0"/>
              </a:rPr>
              <a:t>Choose investment(s) and new %.  Add as many as you wish until 100% allocated</a:t>
            </a:r>
          </a:p>
          <a:p>
            <a:pPr marL="0" indent="0">
              <a:buNone/>
            </a:pPr>
            <a:r>
              <a:rPr lang="en-US" sz="1400" b="1" dirty="0">
                <a:latin typeface="Calibri" panose="020F0502020204030204" pitchFamily="34" charset="0"/>
                <a:cs typeface="Calibri" panose="020F0502020204030204" pitchFamily="34" charset="0"/>
              </a:rPr>
              <a:t>Step 3 - </a:t>
            </a:r>
            <a:r>
              <a:rPr lang="en-US" sz="1400" dirty="0">
                <a:latin typeface="Calibri" panose="020F0502020204030204" pitchFamily="34" charset="0"/>
                <a:cs typeface="Calibri" panose="020F0502020204030204" pitchFamily="34" charset="0"/>
              </a:rPr>
              <a:t>Select investment elections</a:t>
            </a:r>
          </a:p>
        </p:txBody>
      </p:sp>
      <p:pic>
        <p:nvPicPr>
          <p:cNvPr id="11" name="Picture 10">
            <a:extLst>
              <a:ext uri="{FF2B5EF4-FFF2-40B4-BE49-F238E27FC236}">
                <a16:creationId xmlns:a16="http://schemas.microsoft.com/office/drawing/2014/main" id="{9A2E884F-88E4-9E48-82F7-B81103077A1B}"/>
              </a:ext>
            </a:extLst>
          </p:cNvPr>
          <p:cNvPicPr>
            <a:picLocks noChangeAspect="1"/>
          </p:cNvPicPr>
          <p:nvPr/>
        </p:nvPicPr>
        <p:blipFill rotWithShape="1">
          <a:blip r:embed="rId4"/>
          <a:srcRect t="14835" r="72840"/>
          <a:stretch/>
        </p:blipFill>
        <p:spPr>
          <a:xfrm>
            <a:off x="8700259" y="940682"/>
            <a:ext cx="3073707" cy="5136653"/>
          </a:xfrm>
          <a:prstGeom prst="rect">
            <a:avLst/>
          </a:prstGeom>
          <a:effectLst>
            <a:outerShdw blurRad="50800" dist="38100" dir="2700000" algn="tl" rotWithShape="0">
              <a:prstClr val="black">
                <a:alpha val="40000"/>
              </a:prstClr>
            </a:outerShdw>
          </a:effectLst>
        </p:spPr>
      </p:pic>
      <p:cxnSp>
        <p:nvCxnSpPr>
          <p:cNvPr id="13" name="Straight Connector 12">
            <a:extLst>
              <a:ext uri="{FF2B5EF4-FFF2-40B4-BE49-F238E27FC236}">
                <a16:creationId xmlns:a16="http://schemas.microsoft.com/office/drawing/2014/main" id="{A0A4FE2D-D35E-3A4E-97DB-3EB2466855E8}"/>
              </a:ext>
            </a:extLst>
          </p:cNvPr>
          <p:cNvCxnSpPr/>
          <p:nvPr/>
        </p:nvCxnSpPr>
        <p:spPr>
          <a:xfrm>
            <a:off x="6107017" y="1106252"/>
            <a:ext cx="0" cy="4728149"/>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59E1B8-BCA0-4D6C-BB29-C35F57EEF502}"/>
              </a:ext>
            </a:extLst>
          </p:cNvPr>
          <p:cNvPicPr>
            <a:picLocks noChangeAspect="1"/>
          </p:cNvPicPr>
          <p:nvPr/>
        </p:nvPicPr>
        <p:blipFill rotWithShape="1">
          <a:blip r:embed="rId5" r:link="rId6"/>
          <a:srcRect l="58625" r="-1075"/>
          <a:stretch>
            <a:fillRect/>
          </a:stretch>
        </p:blipFill>
        <p:spPr>
          <a:xfrm>
            <a:off x="-1" y="6181344"/>
            <a:ext cx="5175504" cy="342900"/>
          </a:xfrm>
          <a:prstGeom prst="rect">
            <a:avLst/>
          </a:prstGeom>
        </p:spPr>
      </p:pic>
    </p:spTree>
    <p:extLst>
      <p:ext uri="{BB962C8B-B14F-4D97-AF65-F5344CB8AC3E}">
        <p14:creationId xmlns:p14="http://schemas.microsoft.com/office/powerpoint/2010/main" val="142504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8931-2A42-364C-B568-CB18FDE1E1CE}"/>
              </a:ext>
            </a:extLst>
          </p:cNvPr>
          <p:cNvSpPr>
            <a:spLocks noGrp="1"/>
          </p:cNvSpPr>
          <p:nvPr>
            <p:ph type="title"/>
          </p:nvPr>
        </p:nvSpPr>
        <p:spPr>
          <a:xfrm>
            <a:off x="559420" y="294316"/>
            <a:ext cx="10515600" cy="769194"/>
          </a:xfrm>
        </p:spPr>
        <p:txBody>
          <a:bodyPr/>
          <a:lstStyle/>
          <a:p>
            <a:r>
              <a:rPr lang="en-US" dirty="0">
                <a:solidFill>
                  <a:srgbClr val="0080C5"/>
                </a:solidFill>
              </a:rPr>
              <a:t>Transfer to Base Balance</a:t>
            </a:r>
          </a:p>
        </p:txBody>
      </p:sp>
      <p:pic>
        <p:nvPicPr>
          <p:cNvPr id="12" name="Picture 11">
            <a:extLst>
              <a:ext uri="{FF2B5EF4-FFF2-40B4-BE49-F238E27FC236}">
                <a16:creationId xmlns:a16="http://schemas.microsoft.com/office/drawing/2014/main" id="{8D59E1B8-BCA0-4D6C-BB29-C35F57EEF502}"/>
              </a:ext>
            </a:extLst>
          </p:cNvPr>
          <p:cNvPicPr>
            <a:picLocks noChangeAspect="1"/>
          </p:cNvPicPr>
          <p:nvPr/>
        </p:nvPicPr>
        <p:blipFill rotWithShape="1">
          <a:blip r:embed="rId2" r:link="rId3"/>
          <a:srcRect l="58625" r="-1075"/>
          <a:stretch>
            <a:fillRect/>
          </a:stretch>
        </p:blipFill>
        <p:spPr>
          <a:xfrm>
            <a:off x="-1" y="6181344"/>
            <a:ext cx="5175504" cy="342900"/>
          </a:xfrm>
          <a:prstGeom prst="rect">
            <a:avLst/>
          </a:prstGeom>
        </p:spPr>
      </p:pic>
      <p:sp>
        <p:nvSpPr>
          <p:cNvPr id="14" name="Content Placeholder 3">
            <a:extLst>
              <a:ext uri="{FF2B5EF4-FFF2-40B4-BE49-F238E27FC236}">
                <a16:creationId xmlns:a16="http://schemas.microsoft.com/office/drawing/2014/main" id="{3E792210-2F91-EC46-8F6B-665E056168A3}"/>
              </a:ext>
            </a:extLst>
          </p:cNvPr>
          <p:cNvSpPr txBox="1">
            <a:spLocks/>
          </p:cNvSpPr>
          <p:nvPr/>
        </p:nvSpPr>
        <p:spPr>
          <a:xfrm>
            <a:off x="862852" y="4038935"/>
            <a:ext cx="2939077" cy="923330"/>
          </a:xfrm>
          <a:prstGeom prst="rect">
            <a:avLst/>
          </a:prstGeom>
          <a:noFill/>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dirty="0">
                <a:solidFill>
                  <a:schemeClr val="accent6"/>
                </a:solidFill>
                <a:latin typeface="Calibri" panose="020F0502020204030204" pitchFamily="34" charset="0"/>
                <a:cs typeface="Calibri" panose="020F0502020204030204" pitchFamily="34" charset="0"/>
              </a:rPr>
              <a:t>Hover over ‘Move Money’ and select ‘Transfer Back to Base Balance’</a:t>
            </a:r>
          </a:p>
        </p:txBody>
      </p:sp>
      <p:pic>
        <p:nvPicPr>
          <p:cNvPr id="15" name="Picture 14">
            <a:extLst>
              <a:ext uri="{FF2B5EF4-FFF2-40B4-BE49-F238E27FC236}">
                <a16:creationId xmlns:a16="http://schemas.microsoft.com/office/drawing/2014/main" id="{C26276B7-7E54-8B49-9F04-08338552E371}"/>
              </a:ext>
            </a:extLst>
          </p:cNvPr>
          <p:cNvPicPr>
            <a:picLocks noChangeAspect="1"/>
          </p:cNvPicPr>
          <p:nvPr/>
        </p:nvPicPr>
        <p:blipFill rotWithShape="1">
          <a:blip r:embed="rId4"/>
          <a:srcRect t="36813" r="76940" b="37912"/>
          <a:stretch/>
        </p:blipFill>
        <p:spPr>
          <a:xfrm>
            <a:off x="8695413" y="1938706"/>
            <a:ext cx="2792443" cy="1631141"/>
          </a:xfrm>
          <a:prstGeom prst="rect">
            <a:avLst/>
          </a:prstGeom>
          <a:effectLst>
            <a:outerShdw blurRad="88900" dist="38100" dir="5040000" sx="101000" sy="101000" algn="tl" rotWithShape="0">
              <a:prstClr val="black">
                <a:alpha val="33000"/>
              </a:prstClr>
            </a:outerShdw>
          </a:effectLst>
        </p:spPr>
      </p:pic>
      <p:sp>
        <p:nvSpPr>
          <p:cNvPr id="16" name="Content Placeholder 3">
            <a:extLst>
              <a:ext uri="{FF2B5EF4-FFF2-40B4-BE49-F238E27FC236}">
                <a16:creationId xmlns:a16="http://schemas.microsoft.com/office/drawing/2014/main" id="{9997B9C5-3BDE-E84E-80CB-D3F00ACCEA5F}"/>
              </a:ext>
            </a:extLst>
          </p:cNvPr>
          <p:cNvSpPr txBox="1">
            <a:spLocks/>
          </p:cNvSpPr>
          <p:nvPr/>
        </p:nvSpPr>
        <p:spPr>
          <a:xfrm>
            <a:off x="4498212" y="4038935"/>
            <a:ext cx="3317631" cy="1477328"/>
          </a:xfrm>
          <a:prstGeom prst="rect">
            <a:avLst/>
          </a:prstGeom>
          <a:noFill/>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chemeClr val="accent6"/>
                </a:solidFill>
                <a:latin typeface="Calibri" panose="020F0502020204030204" pitchFamily="34" charset="0"/>
                <a:cs typeface="Calibri" panose="020F0502020204030204" pitchFamily="34" charset="0"/>
              </a:rPr>
              <a:t>Step 1 </a:t>
            </a:r>
            <a:r>
              <a:rPr lang="en-US" dirty="0">
                <a:solidFill>
                  <a:schemeClr val="accent6"/>
                </a:solidFill>
                <a:latin typeface="Calibri" panose="020F0502020204030204" pitchFamily="34" charset="0"/>
                <a:cs typeface="Calibri" panose="020F0502020204030204" pitchFamily="34" charset="0"/>
              </a:rPr>
              <a:t>- Enter Transfer Amount</a:t>
            </a:r>
          </a:p>
          <a:p>
            <a:pPr marL="0" indent="0">
              <a:buNone/>
            </a:pPr>
            <a:r>
              <a:rPr lang="en-US" b="1" dirty="0">
                <a:solidFill>
                  <a:schemeClr val="accent6"/>
                </a:solidFill>
                <a:latin typeface="Calibri" panose="020F0502020204030204" pitchFamily="34" charset="0"/>
                <a:cs typeface="Calibri" panose="020F0502020204030204" pitchFamily="34" charset="0"/>
              </a:rPr>
              <a:t>Step 2 </a:t>
            </a:r>
            <a:r>
              <a:rPr lang="en-US" dirty="0">
                <a:solidFill>
                  <a:schemeClr val="accent6"/>
                </a:solidFill>
                <a:latin typeface="Calibri" panose="020F0502020204030204" pitchFamily="34" charset="0"/>
                <a:cs typeface="Calibri" panose="020F0502020204030204" pitchFamily="34" charset="0"/>
              </a:rPr>
              <a:t>– Change Reason and Transfer </a:t>
            </a:r>
            <a:r>
              <a:rPr lang="en-US">
                <a:solidFill>
                  <a:schemeClr val="accent6"/>
                </a:solidFill>
                <a:latin typeface="Calibri" panose="020F0502020204030204" pitchFamily="34" charset="0"/>
                <a:cs typeface="Calibri" panose="020F0502020204030204" pitchFamily="34" charset="0"/>
              </a:rPr>
              <a:t>Method to </a:t>
            </a:r>
            <a:r>
              <a:rPr lang="en-US" dirty="0">
                <a:solidFill>
                  <a:schemeClr val="accent6"/>
                </a:solidFill>
                <a:latin typeface="Calibri" panose="020F0502020204030204" pitchFamily="34" charset="0"/>
                <a:cs typeface="Calibri" panose="020F0502020204030204" pitchFamily="34" charset="0"/>
              </a:rPr>
              <a:t>‘Transfer to Base Account’</a:t>
            </a:r>
          </a:p>
          <a:p>
            <a:pPr marL="0" indent="0">
              <a:buNone/>
            </a:pPr>
            <a:r>
              <a:rPr lang="en-US" b="1" dirty="0">
                <a:solidFill>
                  <a:schemeClr val="accent6"/>
                </a:solidFill>
                <a:latin typeface="Calibri" panose="020F0502020204030204" pitchFamily="34" charset="0"/>
                <a:cs typeface="Calibri" panose="020F0502020204030204" pitchFamily="34" charset="0"/>
              </a:rPr>
              <a:t>Step 3 - </a:t>
            </a:r>
            <a:r>
              <a:rPr lang="en-US" dirty="0">
                <a:solidFill>
                  <a:schemeClr val="accent6"/>
                </a:solidFill>
                <a:latin typeface="Calibri" panose="020F0502020204030204" pitchFamily="34" charset="0"/>
                <a:cs typeface="Calibri" panose="020F0502020204030204" pitchFamily="34" charset="0"/>
              </a:rPr>
              <a:t>Select</a:t>
            </a:r>
            <a:r>
              <a:rPr lang="en-US" b="1" dirty="0">
                <a:solidFill>
                  <a:schemeClr val="accent6"/>
                </a:solidFill>
                <a:latin typeface="Calibri" panose="020F0502020204030204" pitchFamily="34" charset="0"/>
                <a:cs typeface="Calibri" panose="020F0502020204030204" pitchFamily="34" charset="0"/>
              </a:rPr>
              <a:t> </a:t>
            </a:r>
            <a:r>
              <a:rPr lang="en-US" dirty="0">
                <a:solidFill>
                  <a:schemeClr val="accent6"/>
                </a:solidFill>
                <a:latin typeface="Calibri" panose="020F0502020204030204" pitchFamily="34" charset="0"/>
                <a:cs typeface="Calibri" panose="020F0502020204030204" pitchFamily="34" charset="0"/>
              </a:rPr>
              <a:t>Submit Request</a:t>
            </a:r>
          </a:p>
        </p:txBody>
      </p:sp>
      <p:sp>
        <p:nvSpPr>
          <p:cNvPr id="17" name="Content Placeholder 3">
            <a:extLst>
              <a:ext uri="{FF2B5EF4-FFF2-40B4-BE49-F238E27FC236}">
                <a16:creationId xmlns:a16="http://schemas.microsoft.com/office/drawing/2014/main" id="{B373B4E8-A166-784C-9211-C247CB59A8DA}"/>
              </a:ext>
            </a:extLst>
          </p:cNvPr>
          <p:cNvSpPr txBox="1">
            <a:spLocks/>
          </p:cNvSpPr>
          <p:nvPr/>
        </p:nvSpPr>
        <p:spPr>
          <a:xfrm>
            <a:off x="8695413" y="4038935"/>
            <a:ext cx="2792443" cy="369332"/>
          </a:xfrm>
          <a:prstGeom prst="rect">
            <a:avLst/>
          </a:prstGeom>
          <a:noFill/>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800" dirty="0">
                <a:solidFill>
                  <a:schemeClr val="accent6"/>
                </a:solidFill>
                <a:latin typeface="Calibri" panose="020F0502020204030204" pitchFamily="34" charset="0"/>
                <a:cs typeface="Calibri" panose="020F0502020204030204" pitchFamily="34" charset="0"/>
              </a:rPr>
              <a:t>Review and select ‘I accept</a:t>
            </a:r>
            <a:r>
              <a:rPr lang="en-US" sz="1800" dirty="0">
                <a:latin typeface="Calibri" panose="020F0502020204030204" pitchFamily="34" charset="0"/>
                <a:cs typeface="Calibri" panose="020F0502020204030204" pitchFamily="34" charset="0"/>
              </a:rPr>
              <a:t>’</a:t>
            </a:r>
          </a:p>
        </p:txBody>
      </p:sp>
      <p:cxnSp>
        <p:nvCxnSpPr>
          <p:cNvPr id="18" name="Straight Connector 17">
            <a:extLst>
              <a:ext uri="{FF2B5EF4-FFF2-40B4-BE49-F238E27FC236}">
                <a16:creationId xmlns:a16="http://schemas.microsoft.com/office/drawing/2014/main" id="{8F45343E-C37C-2144-BF3C-D482A598CF1A}"/>
              </a:ext>
            </a:extLst>
          </p:cNvPr>
          <p:cNvCxnSpPr>
            <a:cxnSpLocks/>
          </p:cNvCxnSpPr>
          <p:nvPr/>
        </p:nvCxnSpPr>
        <p:spPr>
          <a:xfrm flipV="1">
            <a:off x="4033180" y="1956557"/>
            <a:ext cx="0" cy="3214848"/>
          </a:xfrm>
          <a:prstGeom prst="line">
            <a:avLst/>
          </a:prstGeom>
          <a:ln w="952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951BB32-FC5B-2047-B0BC-035FE43ADE39}"/>
              </a:ext>
            </a:extLst>
          </p:cNvPr>
          <p:cNvPicPr>
            <a:picLocks noChangeAspect="1"/>
          </p:cNvPicPr>
          <p:nvPr/>
        </p:nvPicPr>
        <p:blipFill rotWithShape="1">
          <a:blip r:embed="rId5"/>
          <a:srcRect l="9746"/>
          <a:stretch/>
        </p:blipFill>
        <p:spPr>
          <a:xfrm>
            <a:off x="704144" y="2253552"/>
            <a:ext cx="3043118" cy="926511"/>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E2918F1E-7A98-1241-AB31-4162F3027549}"/>
              </a:ext>
            </a:extLst>
          </p:cNvPr>
          <p:cNvPicPr>
            <a:picLocks noChangeAspect="1"/>
          </p:cNvPicPr>
          <p:nvPr/>
        </p:nvPicPr>
        <p:blipFill>
          <a:blip r:embed="rId6"/>
          <a:stretch>
            <a:fillRect/>
          </a:stretch>
        </p:blipFill>
        <p:spPr>
          <a:xfrm>
            <a:off x="4498212" y="1583855"/>
            <a:ext cx="3175536" cy="2076735"/>
          </a:xfrm>
          <a:prstGeom prst="rect">
            <a:avLst/>
          </a:prstGeom>
          <a:effectLst>
            <a:outerShdw blurRad="50800" dist="38100" dir="2700000" algn="tl" rotWithShape="0">
              <a:prstClr val="black">
                <a:alpha val="40000"/>
              </a:prstClr>
            </a:outerShdw>
          </a:effectLst>
        </p:spPr>
      </p:pic>
      <p:cxnSp>
        <p:nvCxnSpPr>
          <p:cNvPr id="21" name="Straight Connector 20">
            <a:extLst>
              <a:ext uri="{FF2B5EF4-FFF2-40B4-BE49-F238E27FC236}">
                <a16:creationId xmlns:a16="http://schemas.microsoft.com/office/drawing/2014/main" id="{3C377080-ACC5-453E-8FCF-D15687D1F160}"/>
              </a:ext>
            </a:extLst>
          </p:cNvPr>
          <p:cNvCxnSpPr>
            <a:cxnSpLocks/>
          </p:cNvCxnSpPr>
          <p:nvPr/>
        </p:nvCxnSpPr>
        <p:spPr>
          <a:xfrm flipV="1">
            <a:off x="8188868" y="1938706"/>
            <a:ext cx="0" cy="3214848"/>
          </a:xfrm>
          <a:prstGeom prst="line">
            <a:avLst/>
          </a:prstGeom>
          <a:ln w="952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54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31482" y="890598"/>
            <a:ext cx="3613683" cy="814434"/>
          </a:xfrm>
        </p:spPr>
        <p:txBody>
          <a:bodyPr/>
          <a:lstStyle/>
          <a:p>
            <a:r>
              <a:rPr lang="en-US" dirty="0">
                <a:solidFill>
                  <a:schemeClr val="tx2"/>
                </a:solidFill>
              </a:rPr>
              <a:t>Transfer funds between two or more mutual funds</a:t>
            </a:r>
          </a:p>
        </p:txBody>
      </p:sp>
      <p:sp>
        <p:nvSpPr>
          <p:cNvPr id="4" name="Text Placeholder 3"/>
          <p:cNvSpPr>
            <a:spLocks noGrp="1"/>
          </p:cNvSpPr>
          <p:nvPr>
            <p:ph type="body" sz="quarter" idx="13"/>
          </p:nvPr>
        </p:nvSpPr>
        <p:spPr>
          <a:xfrm>
            <a:off x="6985174" y="2071992"/>
            <a:ext cx="4221089" cy="1974714"/>
          </a:xfrm>
        </p:spPr>
        <p:txBody>
          <a:bodyPr>
            <a:normAutofit/>
          </a:bodyPr>
          <a:lstStyle/>
          <a:p>
            <a:pPr marL="194310" indent="-194310" eaLnBrk="0" fontAlgn="base" hangingPunct="0">
              <a:lnSpc>
                <a:spcPct val="150000"/>
              </a:lnSpc>
              <a:spcBef>
                <a:spcPts val="0"/>
              </a:spcBef>
              <a:spcAft>
                <a:spcPct val="0"/>
              </a:spcAft>
              <a:buClr>
                <a:schemeClr val="tx1"/>
              </a:buClr>
              <a:buSzPct val="100000"/>
              <a:buFont typeface="Arial" charset="0"/>
              <a:buChar char="•"/>
              <a:defRPr/>
            </a:pPr>
            <a:r>
              <a:rPr lang="en-US" kern="0" dirty="0">
                <a:solidFill>
                  <a:schemeClr val="tx2"/>
                </a:solidFill>
                <a:ea typeface="ＭＳ Ｐゴシック" pitchFamily="-105" charset="-128"/>
                <a:cs typeface="Arial Narrow" pitchFamily="34" charset="0"/>
              </a:rPr>
              <a:t>Allows for $ to $, $ to % or % to % transfers</a:t>
            </a:r>
          </a:p>
          <a:p>
            <a:pPr marL="194310" indent="-194310" eaLnBrk="0" fontAlgn="base" hangingPunct="0">
              <a:lnSpc>
                <a:spcPct val="150000"/>
              </a:lnSpc>
              <a:spcBef>
                <a:spcPts val="0"/>
              </a:spcBef>
              <a:spcAft>
                <a:spcPct val="0"/>
              </a:spcAft>
              <a:buClr>
                <a:schemeClr val="tx1"/>
              </a:buClr>
              <a:buSzPct val="100000"/>
              <a:buFont typeface="Arial" charset="0"/>
              <a:buChar char="•"/>
              <a:defRPr/>
            </a:pPr>
            <a:r>
              <a:rPr lang="en-US" kern="0" dirty="0">
                <a:solidFill>
                  <a:schemeClr val="tx2"/>
                </a:solidFill>
                <a:ea typeface="ＭＳ Ｐゴシック" pitchFamily="-105" charset="-128"/>
                <a:cs typeface="Arial Narrow" pitchFamily="34" charset="0"/>
              </a:rPr>
              <a:t>No minimum balance transfer request </a:t>
            </a:r>
          </a:p>
          <a:p>
            <a:pPr marL="194310" indent="-194310" eaLnBrk="0" fontAlgn="base" hangingPunct="0">
              <a:lnSpc>
                <a:spcPct val="150000"/>
              </a:lnSpc>
              <a:spcBef>
                <a:spcPts val="0"/>
              </a:spcBef>
              <a:spcAft>
                <a:spcPct val="0"/>
              </a:spcAft>
              <a:buClr>
                <a:schemeClr val="tx1"/>
              </a:buClr>
              <a:buSzPct val="100000"/>
              <a:buFont typeface="Arial" charset="0"/>
              <a:buChar char="•"/>
              <a:defRPr/>
            </a:pPr>
            <a:r>
              <a:rPr lang="en-US" kern="0" dirty="0">
                <a:solidFill>
                  <a:schemeClr val="tx2"/>
                </a:solidFill>
                <a:ea typeface="ＭＳ Ｐゴシック" pitchFamily="-105" charset="-128"/>
                <a:cs typeface="Arial Narrow" pitchFamily="34" charset="0"/>
              </a:rPr>
              <a:t>Transfer occurs in 2-3 business days</a:t>
            </a:r>
          </a:p>
        </p:txBody>
      </p:sp>
      <p:pic>
        <p:nvPicPr>
          <p:cNvPr id="8" name="Picture 7">
            <a:extLst>
              <a:ext uri="{FF2B5EF4-FFF2-40B4-BE49-F238E27FC236}">
                <a16:creationId xmlns:a16="http://schemas.microsoft.com/office/drawing/2014/main" id="{41A45046-951E-41D6-AD91-8FD2FE5F2736}"/>
              </a:ext>
            </a:extLst>
          </p:cNvPr>
          <p:cNvPicPr>
            <a:picLocks noChangeAspect="1"/>
          </p:cNvPicPr>
          <p:nvPr/>
        </p:nvPicPr>
        <p:blipFill rotWithShape="1">
          <a:blip r:embed="rId3" r:link="rId4"/>
          <a:srcRect l="59712" r="13"/>
          <a:stretch>
            <a:fillRect/>
          </a:stretch>
        </p:blipFill>
        <p:spPr>
          <a:xfrm>
            <a:off x="6022975" y="6181344"/>
            <a:ext cx="4910328" cy="342900"/>
          </a:xfrm>
          <a:prstGeom prst="rect">
            <a:avLst/>
          </a:prstGeom>
        </p:spPr>
      </p:pic>
      <p:sp>
        <p:nvSpPr>
          <p:cNvPr id="7" name="Title 2">
            <a:extLst>
              <a:ext uri="{FF2B5EF4-FFF2-40B4-BE49-F238E27FC236}">
                <a16:creationId xmlns:a16="http://schemas.microsoft.com/office/drawing/2014/main" id="{24463D40-D6DC-4272-987D-C8DFCB41C71D}"/>
              </a:ext>
            </a:extLst>
          </p:cNvPr>
          <p:cNvSpPr txBox="1">
            <a:spLocks/>
          </p:cNvSpPr>
          <p:nvPr/>
        </p:nvSpPr>
        <p:spPr>
          <a:xfrm>
            <a:off x="1332689" y="1088865"/>
            <a:ext cx="3190673" cy="8916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dirty="0">
                <a:solidFill>
                  <a:srgbClr val="0080C5"/>
                </a:solidFill>
              </a:rPr>
              <a:t>Transfer funds out when you need them</a:t>
            </a:r>
          </a:p>
        </p:txBody>
      </p:sp>
      <p:sp>
        <p:nvSpPr>
          <p:cNvPr id="10" name="Text Placeholder 3">
            <a:extLst>
              <a:ext uri="{FF2B5EF4-FFF2-40B4-BE49-F238E27FC236}">
                <a16:creationId xmlns:a16="http://schemas.microsoft.com/office/drawing/2014/main" id="{655BC295-9235-47DD-9073-178BDF5DD2DE}"/>
              </a:ext>
            </a:extLst>
          </p:cNvPr>
          <p:cNvSpPr txBox="1">
            <a:spLocks/>
          </p:cNvSpPr>
          <p:nvPr/>
        </p:nvSpPr>
        <p:spPr>
          <a:xfrm>
            <a:off x="547391" y="2288586"/>
            <a:ext cx="4849404" cy="40642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0080C5"/>
              </a:buClr>
            </a:pPr>
            <a:r>
              <a:rPr lang="en-US" dirty="0">
                <a:solidFill>
                  <a:schemeClr val="bg2"/>
                </a:solidFill>
              </a:rPr>
              <a:t>When you want to:</a:t>
            </a:r>
          </a:p>
          <a:p>
            <a:pPr marL="285750" indent="-285750" fontAlgn="base">
              <a:buClr>
                <a:srgbClr val="0080C5"/>
              </a:buClr>
              <a:buFont typeface="Arial" panose="020B0604020202020204" pitchFamily="34" charset="0"/>
              <a:buChar char="•"/>
            </a:pPr>
            <a:r>
              <a:rPr lang="en-US" dirty="0">
                <a:solidFill>
                  <a:schemeClr val="bg2"/>
                </a:solidFill>
              </a:rPr>
              <a:t>Pay health care expenses</a:t>
            </a:r>
          </a:p>
          <a:p>
            <a:pPr marL="285750" indent="-285750" fontAlgn="base">
              <a:buClr>
                <a:srgbClr val="0080C5"/>
              </a:buClr>
              <a:buFont typeface="Arial" panose="020B0604020202020204" pitchFamily="34" charset="0"/>
              <a:buChar char="•"/>
            </a:pPr>
            <a:r>
              <a:rPr lang="en-US" dirty="0">
                <a:solidFill>
                  <a:schemeClr val="bg2"/>
                </a:solidFill>
              </a:rPr>
              <a:t>No longer invest in Funds </a:t>
            </a:r>
          </a:p>
          <a:p>
            <a:pPr marL="285750" indent="-285750" fontAlgn="base">
              <a:buClr>
                <a:srgbClr val="0080C5"/>
              </a:buClr>
              <a:buFont typeface="Arial" panose="020B0604020202020204" pitchFamily="34" charset="0"/>
              <a:buChar char="•"/>
            </a:pPr>
            <a:r>
              <a:rPr lang="en-US" dirty="0">
                <a:solidFill>
                  <a:schemeClr val="bg2"/>
                </a:solidFill>
              </a:rPr>
              <a:t>No Service Fees to transfer</a:t>
            </a:r>
          </a:p>
          <a:p>
            <a:pPr marL="285750" indent="-285750" fontAlgn="base">
              <a:buClr>
                <a:srgbClr val="0080C5"/>
              </a:buClr>
              <a:buFont typeface="Arial" panose="020B0604020202020204" pitchFamily="34" charset="0"/>
              <a:buChar char="•"/>
            </a:pPr>
            <a:r>
              <a:rPr lang="en-US" dirty="0">
                <a:solidFill>
                  <a:schemeClr val="bg2"/>
                </a:solidFill>
              </a:rPr>
              <a:t>No minimum balance transfer request </a:t>
            </a:r>
          </a:p>
          <a:p>
            <a:pPr marL="285750" indent="-285750" fontAlgn="base">
              <a:buClr>
                <a:srgbClr val="0080C5"/>
              </a:buClr>
              <a:buFont typeface="Arial" panose="020B0604020202020204" pitchFamily="34" charset="0"/>
              <a:buChar char="•"/>
            </a:pPr>
            <a:r>
              <a:rPr lang="en-US" dirty="0">
                <a:solidFill>
                  <a:schemeClr val="bg2"/>
                </a:solidFill>
              </a:rPr>
              <a:t>Funds arrive within 2-3 business days</a:t>
            </a:r>
          </a:p>
        </p:txBody>
      </p:sp>
      <p:sp>
        <p:nvSpPr>
          <p:cNvPr id="11" name="Rectangle 10">
            <a:extLst>
              <a:ext uri="{FF2B5EF4-FFF2-40B4-BE49-F238E27FC236}">
                <a16:creationId xmlns:a16="http://schemas.microsoft.com/office/drawing/2014/main" id="{5B5D9495-D763-4DE1-B8FF-61B31553C05E}"/>
              </a:ext>
            </a:extLst>
          </p:cNvPr>
          <p:cNvSpPr/>
          <p:nvPr/>
        </p:nvSpPr>
        <p:spPr>
          <a:xfrm>
            <a:off x="746835" y="411629"/>
            <a:ext cx="196848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Transfer tips</a:t>
            </a:r>
          </a:p>
        </p:txBody>
      </p:sp>
      <p:pic>
        <p:nvPicPr>
          <p:cNvPr id="13" name="Picture 12">
            <a:extLst>
              <a:ext uri="{FF2B5EF4-FFF2-40B4-BE49-F238E27FC236}">
                <a16:creationId xmlns:a16="http://schemas.microsoft.com/office/drawing/2014/main" id="{2D1BDA2F-146C-43E7-B4E1-D00A0E78C98E}"/>
              </a:ext>
            </a:extLst>
          </p:cNvPr>
          <p:cNvPicPr>
            <a:picLocks noChangeAspect="1"/>
          </p:cNvPicPr>
          <p:nvPr/>
        </p:nvPicPr>
        <p:blipFill>
          <a:blip r:embed="rId5"/>
          <a:srcRect/>
          <a:stretch/>
        </p:blipFill>
        <p:spPr>
          <a:xfrm>
            <a:off x="330126" y="1069019"/>
            <a:ext cx="946123" cy="946123"/>
          </a:xfrm>
          <a:prstGeom prst="rect">
            <a:avLst/>
          </a:prstGeom>
        </p:spPr>
      </p:pic>
      <p:pic>
        <p:nvPicPr>
          <p:cNvPr id="14" name="Picture Placeholder 10">
            <a:extLst>
              <a:ext uri="{FF2B5EF4-FFF2-40B4-BE49-F238E27FC236}">
                <a16:creationId xmlns:a16="http://schemas.microsoft.com/office/drawing/2014/main" id="{4B0F887B-A89D-45E7-809F-019789A7932E}"/>
              </a:ext>
            </a:extLst>
          </p:cNvPr>
          <p:cNvPicPr>
            <a:picLocks noChangeAspect="1"/>
          </p:cNvPicPr>
          <p:nvPr/>
        </p:nvPicPr>
        <p:blipFill>
          <a:blip r:embed="rId6"/>
          <a:srcRect/>
          <a:stretch/>
        </p:blipFill>
        <p:spPr>
          <a:xfrm>
            <a:off x="6736592" y="824753"/>
            <a:ext cx="946123" cy="946123"/>
          </a:xfrm>
          <a:prstGeom prst="rect">
            <a:avLst/>
          </a:prstGeom>
        </p:spPr>
      </p:pic>
    </p:spTree>
    <p:extLst>
      <p:ext uri="{BB962C8B-B14F-4D97-AF65-F5344CB8AC3E}">
        <p14:creationId xmlns:p14="http://schemas.microsoft.com/office/powerpoint/2010/main" val="110048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66425" y="179716"/>
            <a:ext cx="4114800" cy="804717"/>
          </a:xfrm>
        </p:spPr>
        <p:txBody>
          <a:bodyPr/>
          <a:lstStyle/>
          <a:p>
            <a:r>
              <a:rPr lang="en-US" dirty="0">
                <a:solidFill>
                  <a:schemeClr val="accent4"/>
                </a:solidFill>
                <a:latin typeface="Calibri" panose="020F0502020204030204" pitchFamily="34" charset="0"/>
              </a:rPr>
              <a:t>Pairing with an HSA</a:t>
            </a:r>
          </a:p>
        </p:txBody>
      </p:sp>
      <p:sp>
        <p:nvSpPr>
          <p:cNvPr id="4" name="Text Placeholder 3"/>
          <p:cNvSpPr>
            <a:spLocks noGrp="1"/>
          </p:cNvSpPr>
          <p:nvPr>
            <p:ph type="body" sz="quarter" idx="13"/>
          </p:nvPr>
        </p:nvSpPr>
        <p:spPr>
          <a:xfrm>
            <a:off x="6832582" y="1182150"/>
            <a:ext cx="5215576" cy="1828100"/>
          </a:xfrm>
        </p:spPr>
        <p:txBody>
          <a:bodyPr>
            <a:normAutofit/>
          </a:bodyPr>
          <a:lstStyle/>
          <a:p>
            <a:pPr marL="285750" indent="-285750">
              <a:spcBef>
                <a:spcPts val="0"/>
              </a:spcBef>
              <a:spcAft>
                <a:spcPts val="600"/>
              </a:spcAft>
              <a:buClr>
                <a:schemeClr val="accent1"/>
              </a:buClr>
              <a:buSzPct val="100000"/>
              <a:buFont typeface="Arial" panose="020B0604020202020204" pitchFamily="34" charset="0"/>
              <a:buChar char="•"/>
            </a:pPr>
            <a:r>
              <a:rPr lang="en-US" dirty="0">
                <a:latin typeface="Calibri" panose="020F0502020204030204" pitchFamily="34" charset="0"/>
              </a:rPr>
              <a:t>If you or your spouse contribute to an HSA, your FSA needs to be limited to vision and dental</a:t>
            </a:r>
          </a:p>
          <a:p>
            <a:pPr marL="285750" indent="-285750">
              <a:spcBef>
                <a:spcPts val="0"/>
              </a:spcBef>
              <a:spcAft>
                <a:spcPts val="600"/>
              </a:spcAft>
              <a:buClr>
                <a:schemeClr val="accent1"/>
              </a:buClr>
              <a:buSzPct val="100000"/>
              <a:buFont typeface="Arial" panose="020B0604020202020204" pitchFamily="34" charset="0"/>
              <a:buChar char="•"/>
            </a:pPr>
            <a:r>
              <a:rPr lang="en-US" dirty="0">
                <a:latin typeface="Calibri" panose="020F0502020204030204" pitchFamily="34" charset="0"/>
              </a:rPr>
              <a:t>This allows the HSA to not be tapped for these costs</a:t>
            </a:r>
          </a:p>
          <a:p>
            <a:pPr marL="285750" indent="-285750">
              <a:spcBef>
                <a:spcPts val="0"/>
              </a:spcBef>
              <a:spcAft>
                <a:spcPts val="600"/>
              </a:spcAft>
              <a:buClr>
                <a:schemeClr val="accent1"/>
              </a:buClr>
              <a:buSzPct val="100000"/>
              <a:buFont typeface="Arial" panose="020B0604020202020204" pitchFamily="34" charset="0"/>
              <a:buChar char="•"/>
            </a:pPr>
            <a:r>
              <a:rPr lang="en-US" dirty="0">
                <a:latin typeface="Calibri" panose="020F0502020204030204" pitchFamily="34" charset="0"/>
              </a:rPr>
              <a:t>The maximum contribution for an HSA in 2023 is $3,850 for Single, and $7,750 for Family</a:t>
            </a:r>
          </a:p>
        </p:txBody>
      </p:sp>
      <p:pic>
        <p:nvPicPr>
          <p:cNvPr id="8" name="Picture 7">
            <a:extLst>
              <a:ext uri="{FF2B5EF4-FFF2-40B4-BE49-F238E27FC236}">
                <a16:creationId xmlns:a16="http://schemas.microsoft.com/office/drawing/2014/main" id="{41A45046-951E-41D6-AD91-8FD2FE5F2736}"/>
              </a:ext>
            </a:extLst>
          </p:cNvPr>
          <p:cNvPicPr>
            <a:picLocks noChangeAspect="1"/>
          </p:cNvPicPr>
          <p:nvPr/>
        </p:nvPicPr>
        <p:blipFill rotWithShape="1">
          <a:blip r:embed="rId3" r:link="rId4"/>
          <a:srcRect l="59712" r="13"/>
          <a:stretch>
            <a:fillRect/>
          </a:stretch>
        </p:blipFill>
        <p:spPr>
          <a:xfrm>
            <a:off x="6022975" y="6181344"/>
            <a:ext cx="4910328" cy="342900"/>
          </a:xfrm>
          <a:prstGeom prst="rect">
            <a:avLst/>
          </a:prstGeom>
        </p:spPr>
      </p:pic>
      <p:sp>
        <p:nvSpPr>
          <p:cNvPr id="7" name="Title 2">
            <a:extLst>
              <a:ext uri="{FF2B5EF4-FFF2-40B4-BE49-F238E27FC236}">
                <a16:creationId xmlns:a16="http://schemas.microsoft.com/office/drawing/2014/main" id="{C84786FB-E6B7-4371-A12B-BF2B987C681B}"/>
              </a:ext>
            </a:extLst>
          </p:cNvPr>
          <p:cNvSpPr txBox="1">
            <a:spLocks/>
          </p:cNvSpPr>
          <p:nvPr/>
        </p:nvSpPr>
        <p:spPr>
          <a:xfrm>
            <a:off x="6832582" y="3010250"/>
            <a:ext cx="4910327" cy="7885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dirty="0">
                <a:solidFill>
                  <a:schemeClr val="accent4"/>
                </a:solidFill>
                <a:latin typeface="Calibri" panose="020F0502020204030204" pitchFamily="34" charset="0"/>
              </a:rPr>
              <a:t>Pairing with a Dependent Care FSA</a:t>
            </a:r>
          </a:p>
        </p:txBody>
      </p:sp>
      <p:sp>
        <p:nvSpPr>
          <p:cNvPr id="10" name="Text Placeholder 3">
            <a:extLst>
              <a:ext uri="{FF2B5EF4-FFF2-40B4-BE49-F238E27FC236}">
                <a16:creationId xmlns:a16="http://schemas.microsoft.com/office/drawing/2014/main" id="{DEBD60BF-AE82-40C7-AEBD-1CD15811B79C}"/>
              </a:ext>
            </a:extLst>
          </p:cNvPr>
          <p:cNvSpPr txBox="1">
            <a:spLocks/>
          </p:cNvSpPr>
          <p:nvPr/>
        </p:nvSpPr>
        <p:spPr>
          <a:xfrm>
            <a:off x="6832582" y="4025800"/>
            <a:ext cx="4605142" cy="15685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chemeClr val="accent1"/>
              </a:buClr>
              <a:buSzPct val="100000"/>
              <a:buFont typeface="Arial" panose="020B0604020202020204" pitchFamily="34" charset="0"/>
              <a:buChar char="•"/>
            </a:pPr>
            <a:r>
              <a:rPr lang="en-US" dirty="0">
                <a:latin typeface="Calibri" panose="020F0502020204030204" pitchFamily="34" charset="0"/>
              </a:rPr>
              <a:t>An HSA does not affect your opportunity to utilize a Dependent Care FSA to set pre-tax money aside to pay for eligible dependent day care expenses</a:t>
            </a:r>
          </a:p>
          <a:p>
            <a:pPr marL="285750" indent="-285750">
              <a:spcBef>
                <a:spcPts val="0"/>
              </a:spcBef>
              <a:spcAft>
                <a:spcPts val="600"/>
              </a:spcAft>
              <a:buClr>
                <a:schemeClr val="accent1"/>
              </a:buClr>
              <a:buSzPct val="100000"/>
              <a:buFont typeface="Arial" panose="020B0604020202020204" pitchFamily="34" charset="0"/>
              <a:buChar char="•"/>
            </a:pPr>
            <a:r>
              <a:rPr lang="en-US" dirty="0">
                <a:latin typeface="Calibri" panose="020F0502020204030204" pitchFamily="34" charset="0"/>
              </a:rPr>
              <a:t>The maximum contribution for a Dependent Care FSA is $5,000 ($2,500 if married and filing separate </a:t>
            </a:r>
          </a:p>
        </p:txBody>
      </p:sp>
      <p:sp>
        <p:nvSpPr>
          <p:cNvPr id="11" name="Title 1">
            <a:extLst>
              <a:ext uri="{FF2B5EF4-FFF2-40B4-BE49-F238E27FC236}">
                <a16:creationId xmlns:a16="http://schemas.microsoft.com/office/drawing/2014/main" id="{394E3D81-9290-4B24-82CF-442C1197B3C1}"/>
              </a:ext>
            </a:extLst>
          </p:cNvPr>
          <p:cNvSpPr txBox="1">
            <a:spLocks/>
          </p:cNvSpPr>
          <p:nvPr/>
        </p:nvSpPr>
        <p:spPr>
          <a:xfrm>
            <a:off x="858405" y="2293207"/>
            <a:ext cx="2803360" cy="11887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3400" b="0" dirty="0">
                <a:solidFill>
                  <a:srgbClr val="0080C5"/>
                </a:solidFill>
              </a:rPr>
              <a:t>Pair accounts with an HSA</a:t>
            </a:r>
          </a:p>
        </p:txBody>
      </p:sp>
      <p:pic>
        <p:nvPicPr>
          <p:cNvPr id="13" name="Picture 12">
            <a:extLst>
              <a:ext uri="{FF2B5EF4-FFF2-40B4-BE49-F238E27FC236}">
                <a16:creationId xmlns:a16="http://schemas.microsoft.com/office/drawing/2014/main" id="{931F67EC-D3EB-4306-AB82-3CAF1652C7B4}"/>
              </a:ext>
            </a:extLst>
          </p:cNvPr>
          <p:cNvPicPr>
            <a:picLocks/>
          </p:cNvPicPr>
          <p:nvPr/>
        </p:nvPicPr>
        <p:blipFill>
          <a:blip r:embed="rId5"/>
          <a:srcRect/>
          <a:stretch/>
        </p:blipFill>
        <p:spPr>
          <a:xfrm>
            <a:off x="4012733" y="582074"/>
            <a:ext cx="2468880" cy="246888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71863B81-3C5B-4AF8-A433-5011B549AEE9}"/>
              </a:ext>
            </a:extLst>
          </p:cNvPr>
          <p:cNvPicPr>
            <a:picLocks/>
          </p:cNvPicPr>
          <p:nvPr/>
        </p:nvPicPr>
        <p:blipFill>
          <a:blip r:embed="rId6"/>
          <a:srcRect/>
          <a:stretch/>
        </p:blipFill>
        <p:spPr>
          <a:xfrm>
            <a:off x="3992076" y="3429000"/>
            <a:ext cx="2510194" cy="251019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720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163" y="2373562"/>
            <a:ext cx="3206130" cy="1325563"/>
          </a:xfrm>
        </p:spPr>
        <p:txBody>
          <a:bodyPr/>
          <a:lstStyle/>
          <a:p>
            <a:pPr algn="r"/>
            <a:r>
              <a:rPr lang="en-US" sz="3400" b="0" dirty="0">
                <a:solidFill>
                  <a:srgbClr val="0080C5"/>
                </a:solidFill>
              </a:rPr>
              <a:t>Delay reimbursements and save receipts</a:t>
            </a:r>
          </a:p>
        </p:txBody>
      </p:sp>
      <p:sp>
        <p:nvSpPr>
          <p:cNvPr id="3" name="Text Placeholder 2"/>
          <p:cNvSpPr>
            <a:spLocks noGrp="1"/>
          </p:cNvSpPr>
          <p:nvPr>
            <p:ph type="body" sz="quarter" idx="13"/>
          </p:nvPr>
        </p:nvSpPr>
        <p:spPr>
          <a:xfrm>
            <a:off x="5175503" y="1247603"/>
            <a:ext cx="5376325" cy="4362793"/>
          </a:xfrm>
        </p:spPr>
        <p:txBody>
          <a:bodyPr>
            <a:noAutofit/>
          </a:bodyPr>
          <a:lstStyle/>
          <a:p>
            <a:pPr marL="285750" indent="-285750">
              <a:buClr>
                <a:srgbClr val="0080C5"/>
              </a:buClr>
              <a:buFont typeface="Arial" panose="020B0604020202020204" pitchFamily="34" charset="0"/>
              <a:buChar char="•"/>
            </a:pPr>
            <a:r>
              <a:rPr lang="en-US" dirty="0" err="1"/>
              <a:t>Opt</a:t>
            </a:r>
            <a:r>
              <a:rPr lang="en-US" dirty="0"/>
              <a:t> out of the crossover feature</a:t>
            </a:r>
          </a:p>
          <a:p>
            <a:pPr marL="285750" indent="-285750">
              <a:buClr>
                <a:srgbClr val="0080C5"/>
              </a:buClr>
              <a:buFont typeface="Arial" panose="020B0604020202020204" pitchFamily="34" charset="0"/>
              <a:buChar char="•"/>
            </a:pPr>
            <a:r>
              <a:rPr lang="en-US" dirty="0"/>
              <a:t>Any expense you incur after you’ve established your HSA and paid out-of-pocket creates an opportunity for a tax-free withdrawal</a:t>
            </a:r>
          </a:p>
          <a:p>
            <a:pPr marL="285750" indent="-285750">
              <a:buClr>
                <a:srgbClr val="0080C5"/>
              </a:buClr>
              <a:buFont typeface="Arial" panose="020B0604020202020204" pitchFamily="34" charset="0"/>
              <a:buChar char="•"/>
            </a:pPr>
            <a:r>
              <a:rPr lang="en-US" dirty="0"/>
              <a:t>There is NO time limit to turn in receipts once the HSA is established</a:t>
            </a:r>
          </a:p>
          <a:p>
            <a:pPr marL="285750" indent="-285750">
              <a:buClr>
                <a:srgbClr val="0080C5"/>
              </a:buClr>
              <a:buFont typeface="Arial" panose="020B0604020202020204" pitchFamily="34" charset="0"/>
              <a:buChar char="•"/>
            </a:pPr>
            <a:r>
              <a:rPr lang="en-US" dirty="0"/>
              <a:t>You retain a higher HSA balance now to earn interest or invest increasing the potential for growth</a:t>
            </a:r>
          </a:p>
          <a:p>
            <a:pPr marL="285750" indent="-285750">
              <a:buClr>
                <a:srgbClr val="0080C5"/>
              </a:buClr>
              <a:buFont typeface="Arial" panose="020B0604020202020204" pitchFamily="34" charset="0"/>
              <a:buChar char="•"/>
            </a:pPr>
            <a:r>
              <a:rPr lang="en-US" dirty="0"/>
              <a:t>You can stop and continue this strategy as you see fit, or as major life events come up such as an interruption or reduction to income</a:t>
            </a:r>
          </a:p>
          <a:p>
            <a:pPr marL="285750" indent="-285750">
              <a:buClr>
                <a:srgbClr val="0080C5"/>
              </a:buClr>
              <a:buFont typeface="Arial" panose="020B0604020202020204" pitchFamily="34" charset="0"/>
              <a:buChar char="•"/>
            </a:pPr>
            <a:r>
              <a:rPr lang="en-US" dirty="0"/>
              <a:t>At age 65 you can make distributions from your HSA for non-eligible expenses with no penalty, just pay your income taxes</a:t>
            </a:r>
          </a:p>
          <a:p>
            <a:endParaRPr lang="en-US" dirty="0"/>
          </a:p>
        </p:txBody>
      </p:sp>
      <p:pic>
        <p:nvPicPr>
          <p:cNvPr id="10" name="Picture 9">
            <a:extLst>
              <a:ext uri="{FF2B5EF4-FFF2-40B4-BE49-F238E27FC236}">
                <a16:creationId xmlns:a16="http://schemas.microsoft.com/office/drawing/2014/main" id="{C82CDE73-68B0-4B10-BA14-B604D090EB63}"/>
              </a:ext>
            </a:extLst>
          </p:cNvPr>
          <p:cNvPicPr>
            <a:picLocks noChangeAspect="1"/>
          </p:cNvPicPr>
          <p:nvPr/>
        </p:nvPicPr>
        <p:blipFill rotWithShape="1">
          <a:blip r:embed="rId3" r:link="rId4"/>
          <a:srcRect l="58625" r="-1075"/>
          <a:stretch>
            <a:fillRect/>
          </a:stretch>
        </p:blipFill>
        <p:spPr>
          <a:xfrm>
            <a:off x="-1" y="6181344"/>
            <a:ext cx="5175504" cy="342900"/>
          </a:xfrm>
          <a:prstGeom prst="rect">
            <a:avLst/>
          </a:prstGeom>
        </p:spPr>
      </p:pic>
      <p:cxnSp>
        <p:nvCxnSpPr>
          <p:cNvPr id="7" name="Straight Connector 6">
            <a:extLst>
              <a:ext uri="{FF2B5EF4-FFF2-40B4-BE49-F238E27FC236}">
                <a16:creationId xmlns:a16="http://schemas.microsoft.com/office/drawing/2014/main" id="{FC0869DA-CAB9-4B63-8302-9821C5985FB9}"/>
              </a:ext>
            </a:extLst>
          </p:cNvPr>
          <p:cNvCxnSpPr/>
          <p:nvPr/>
        </p:nvCxnSpPr>
        <p:spPr>
          <a:xfrm>
            <a:off x="4773478" y="1247603"/>
            <a:ext cx="0" cy="3820343"/>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9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82969" y="470062"/>
            <a:ext cx="4722702" cy="1325563"/>
          </a:xfrm>
        </p:spPr>
        <p:txBody>
          <a:bodyPr/>
          <a:lstStyle/>
          <a:p>
            <a:r>
              <a:rPr lang="en-US" sz="2800" b="0" dirty="0"/>
              <a:t>HSA Scenario: OPTION 1</a:t>
            </a:r>
            <a:br>
              <a:rPr lang="en-US" sz="2800" dirty="0"/>
            </a:br>
            <a:br>
              <a:rPr lang="en-US" sz="2800" dirty="0"/>
            </a:br>
            <a:r>
              <a:rPr lang="en-US" sz="2800" dirty="0"/>
              <a:t>Meet Marie</a:t>
            </a:r>
            <a:br>
              <a:rPr lang="en-US" dirty="0"/>
            </a:br>
            <a:r>
              <a:rPr lang="en-US" sz="1800" dirty="0"/>
              <a:t>Single professional, no children</a:t>
            </a:r>
          </a:p>
        </p:txBody>
      </p:sp>
      <p:graphicFrame>
        <p:nvGraphicFramePr>
          <p:cNvPr id="7" name="Content Placeholder 4"/>
          <p:cNvGraphicFramePr>
            <a:graphicFrameLocks/>
          </p:cNvGraphicFramePr>
          <p:nvPr>
            <p:extLst>
              <p:ext uri="{D42A27DB-BD31-4B8C-83A1-F6EECF244321}">
                <p14:modId xmlns:p14="http://schemas.microsoft.com/office/powerpoint/2010/main" val="1073689226"/>
              </p:ext>
            </p:extLst>
          </p:nvPr>
        </p:nvGraphicFramePr>
        <p:xfrm>
          <a:off x="970807" y="2075727"/>
          <a:ext cx="4464284" cy="1997730"/>
        </p:xfrm>
        <a:graphic>
          <a:graphicData uri="http://schemas.openxmlformats.org/drawingml/2006/table">
            <a:tbl>
              <a:tblPr firstRow="1" bandRow="1">
                <a:tableStyleId>{5C22544A-7EE6-4342-B048-85BDC9FD1C3A}</a:tableStyleId>
              </a:tblPr>
              <a:tblGrid>
                <a:gridCol w="2651157">
                  <a:extLst>
                    <a:ext uri="{9D8B030D-6E8A-4147-A177-3AD203B41FA5}">
                      <a16:colId xmlns:a16="http://schemas.microsoft.com/office/drawing/2014/main" val="20000"/>
                    </a:ext>
                  </a:extLst>
                </a:gridCol>
                <a:gridCol w="1813127">
                  <a:extLst>
                    <a:ext uri="{9D8B030D-6E8A-4147-A177-3AD203B41FA5}">
                      <a16:colId xmlns:a16="http://schemas.microsoft.com/office/drawing/2014/main" val="20001"/>
                    </a:ext>
                  </a:extLst>
                </a:gridCol>
              </a:tblGrid>
              <a:tr h="614889">
                <a:tc>
                  <a:txBody>
                    <a:bodyPr/>
                    <a:lstStyle/>
                    <a:p>
                      <a:r>
                        <a:rPr lang="en-US" sz="1800" b="0" dirty="0">
                          <a:solidFill>
                            <a:srgbClr val="323332"/>
                          </a:solidFill>
                          <a:latin typeface="Calibri" charset="0"/>
                          <a:ea typeface="Calibri" charset="0"/>
                          <a:cs typeface="Calibri" charset="0"/>
                        </a:rPr>
                        <a:t>Annual salary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dirty="0">
                          <a:solidFill>
                            <a:schemeClr val="tx2"/>
                          </a:solidFill>
                          <a:latin typeface="Calibri" charset="0"/>
                          <a:ea typeface="Calibri" charset="0"/>
                          <a:cs typeface="Calibri" charset="0"/>
                        </a:rPr>
                        <a:t>$48,000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4395">
                <a:tc>
                  <a:txBody>
                    <a:bodyPr/>
                    <a:lstStyle/>
                    <a:p>
                      <a:r>
                        <a:rPr lang="en-US" sz="1800" b="0" dirty="0">
                          <a:solidFill>
                            <a:srgbClr val="323332"/>
                          </a:solidFill>
                          <a:latin typeface="Calibri" charset="0"/>
                          <a:ea typeface="Calibri" charset="0"/>
                          <a:cs typeface="Calibri" charset="0"/>
                        </a:rPr>
                        <a:t>HSA contribution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2"/>
                          </a:solidFill>
                          <a:latin typeface="Calibri" charset="0"/>
                          <a:ea typeface="Calibri" charset="0"/>
                          <a:cs typeface="Calibri"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9223">
                <a:tc>
                  <a:txBody>
                    <a:bodyPr/>
                    <a:lstStyle/>
                    <a:p>
                      <a:r>
                        <a:rPr lang="en-US" sz="1800" b="0" dirty="0">
                          <a:solidFill>
                            <a:srgbClr val="323332"/>
                          </a:solidFill>
                          <a:latin typeface="Calibri" charset="0"/>
                          <a:ea typeface="Calibri" charset="0"/>
                          <a:cs typeface="Calibri" charset="0"/>
                        </a:rPr>
                        <a:t>Taxable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2"/>
                          </a:solidFill>
                          <a:latin typeface="Calibri" charset="0"/>
                          <a:ea typeface="Calibri" charset="0"/>
                          <a:cs typeface="Calibri" charset="0"/>
                        </a:rPr>
                        <a:t>$45,000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223">
                <a:tc>
                  <a:txBody>
                    <a:bodyPr/>
                    <a:lstStyle/>
                    <a:p>
                      <a:r>
                        <a:rPr lang="en-US" sz="1800" b="0" dirty="0">
                          <a:solidFill>
                            <a:srgbClr val="323332"/>
                          </a:solidFill>
                          <a:latin typeface="Calibri" charset="0"/>
                          <a:ea typeface="Calibri" charset="0"/>
                          <a:cs typeface="Calibri" charset="0"/>
                        </a:rPr>
                        <a:t>Estimated tax rate</a:t>
                      </a:r>
                      <a:r>
                        <a:rPr lang="en-US" sz="1800" b="0" baseline="30000" dirty="0">
                          <a:solidFill>
                            <a:srgbClr val="323332"/>
                          </a:solidFill>
                          <a:latin typeface="Calibri" charset="0"/>
                          <a:ea typeface="Calibri" charset="0"/>
                          <a:cs typeface="Calibri"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800" b="1" dirty="0">
                          <a:solidFill>
                            <a:schemeClr val="tx2"/>
                          </a:solidFill>
                          <a:latin typeface="Calibri" charset="0"/>
                          <a:ea typeface="Calibri" charset="0"/>
                          <a:cs typeface="Calibri"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 Placeholder 2"/>
          <p:cNvSpPr>
            <a:spLocks noGrp="1"/>
          </p:cNvSpPr>
          <p:nvPr>
            <p:ph type="body" sz="quarter" idx="13"/>
          </p:nvPr>
        </p:nvSpPr>
        <p:spPr>
          <a:xfrm>
            <a:off x="962481" y="4491714"/>
            <a:ext cx="4264146" cy="1141324"/>
          </a:xfrm>
        </p:spPr>
        <p:txBody>
          <a:bodyPr>
            <a:noAutofit/>
          </a:bodyPr>
          <a:lstStyle/>
          <a:p>
            <a:pPr>
              <a:lnSpc>
                <a:spcPct val="107000"/>
              </a:lnSpc>
            </a:pPr>
            <a:r>
              <a:rPr lang="en-US" sz="1800" baseline="30000" dirty="0">
                <a:latin typeface="Arial Narrow" panose="020B0606020202030204" pitchFamily="34" charset="0"/>
                <a:ea typeface="Calibri" panose="020F0502020204030204" pitchFamily="34" charset="0"/>
                <a:cs typeface="Times New Roman" panose="02020603050405020304" pitchFamily="18" charset="0"/>
              </a:rPr>
              <a:t>1 Assumes Marie pays 30% of her income in federal, State and social security taxes. Actual tax savings will depend on your HSA contributions, applicable State tax rates and your personal tax situation. Please consult your tax adviser for details.</a:t>
            </a:r>
          </a:p>
          <a:p>
            <a:pPr>
              <a:lnSpc>
                <a:spcPct val="107000"/>
              </a:lnSpc>
            </a:pPr>
            <a:r>
              <a:rPr lang="en-US" sz="1800" baseline="30000" dirty="0">
                <a:latin typeface="Arial Narrow" panose="020B0606020202030204" pitchFamily="34" charset="0"/>
                <a:ea typeface="Calibri" panose="020F0502020204030204" pitchFamily="34" charset="0"/>
                <a:cs typeface="Times New Roman" panose="02020603050405020304" pitchFamily="18" charset="0"/>
              </a:rPr>
              <a:t>Marie’s story is a hypothetical example for purposes of illustration only.</a:t>
            </a:r>
          </a:p>
          <a:p>
            <a:endParaRPr lang="en-US" dirty="0"/>
          </a:p>
        </p:txBody>
      </p:sp>
      <p:pic>
        <p:nvPicPr>
          <p:cNvPr id="12" name="Picture Placeholder 11"/>
          <p:cNvPicPr>
            <a:picLocks noGrp="1" noChangeAspect="1"/>
          </p:cNvPicPr>
          <p:nvPr>
            <p:ph type="pic" sz="quarter" idx="15"/>
          </p:nvPr>
        </p:nvPicPr>
        <p:blipFill rotWithShape="1">
          <a:blip r:embed="rId3"/>
          <a:srcRect t="22517" b="2255"/>
          <a:stretch/>
        </p:blipFill>
        <p:spPr>
          <a:xfrm>
            <a:off x="6096001" y="1"/>
            <a:ext cx="6096000" cy="6858000"/>
          </a:xfrm>
        </p:spPr>
      </p:pic>
      <p:pic>
        <p:nvPicPr>
          <p:cNvPr id="11" name="Picture 10">
            <a:extLst>
              <a:ext uri="{FF2B5EF4-FFF2-40B4-BE49-F238E27FC236}">
                <a16:creationId xmlns:a16="http://schemas.microsoft.com/office/drawing/2014/main" id="{9C8F003B-FE96-4592-8634-53E0ACE9EF31}"/>
              </a:ext>
            </a:extLst>
          </p:cNvPr>
          <p:cNvPicPr>
            <a:picLocks noChangeAspect="1"/>
          </p:cNvPicPr>
          <p:nvPr/>
        </p:nvPicPr>
        <p:blipFill rotWithShape="1">
          <a:blip r:embed="rId4" r:link="rId5"/>
          <a:srcRect l="59712" r="13"/>
          <a:stretch>
            <a:fillRect/>
          </a:stretch>
        </p:blipFill>
        <p:spPr>
          <a:xfrm>
            <a:off x="0" y="6181344"/>
            <a:ext cx="4910328" cy="342900"/>
          </a:xfrm>
          <a:prstGeom prst="rect">
            <a:avLst/>
          </a:prstGeom>
        </p:spPr>
      </p:pic>
    </p:spTree>
    <p:extLst>
      <p:ext uri="{BB962C8B-B14F-4D97-AF65-F5344CB8AC3E}">
        <p14:creationId xmlns:p14="http://schemas.microsoft.com/office/powerpoint/2010/main" val="31588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985175" y="452964"/>
            <a:ext cx="4362554" cy="6276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2800" dirty="0"/>
              <a:t>Meet Sandra</a:t>
            </a:r>
            <a:endParaRPr lang="en-US" sz="2000" dirty="0"/>
          </a:p>
        </p:txBody>
      </p:sp>
      <p:sp>
        <p:nvSpPr>
          <p:cNvPr id="8" name="Text Placeholder 2"/>
          <p:cNvSpPr txBox="1">
            <a:spLocks/>
          </p:cNvSpPr>
          <p:nvPr/>
        </p:nvSpPr>
        <p:spPr>
          <a:xfrm>
            <a:off x="6985175" y="4059356"/>
            <a:ext cx="4114800" cy="114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1800" baseline="30000" dirty="0">
                <a:latin typeface="Arial Narrow" panose="020B0606020202030204" pitchFamily="34" charset="0"/>
                <a:ea typeface="Calibri" panose="020F0502020204030204" pitchFamily="34" charset="0"/>
                <a:cs typeface="Times New Roman" panose="02020603050405020304" pitchFamily="18" charset="0"/>
              </a:rPr>
              <a:t>1 Assumes Sandra pays 25% of her income in federal, State and social security taxes. Actual tax savings will depend on your HSA contributions, applicable State tax rates and your personal tax situation. Please consult your tax adviser for details.</a:t>
            </a:r>
          </a:p>
          <a:p>
            <a:pPr>
              <a:lnSpc>
                <a:spcPct val="107000"/>
              </a:lnSpc>
            </a:pPr>
            <a:r>
              <a:rPr lang="en-US" sz="1800" baseline="30000" dirty="0">
                <a:latin typeface="Arial Narrow" panose="020B0606020202030204" pitchFamily="34" charset="0"/>
                <a:ea typeface="Calibri" panose="020F0502020204030204" pitchFamily="34" charset="0"/>
                <a:cs typeface="Times New Roman" panose="02020603050405020304" pitchFamily="18" charset="0"/>
              </a:rPr>
              <a:t>When Sandra incurs a $650 health care bill, it actually costs her nothing when factoring in the tax savings!</a:t>
            </a:r>
          </a:p>
          <a:p>
            <a:pPr>
              <a:lnSpc>
                <a:spcPct val="107000"/>
              </a:lnSpc>
            </a:pPr>
            <a:r>
              <a:rPr lang="en-US" sz="1800" baseline="30000" dirty="0">
                <a:latin typeface="Arial Narrow" panose="020B0606020202030204" pitchFamily="34" charset="0"/>
                <a:ea typeface="Calibri" panose="020F0502020204030204" pitchFamily="34" charset="0"/>
                <a:cs typeface="Times New Roman" panose="02020603050405020304" pitchFamily="18" charset="0"/>
              </a:rPr>
              <a:t>This story is a hypothetical example for purposes of illustration only.</a:t>
            </a:r>
          </a:p>
          <a:p>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199410432"/>
              </p:ext>
            </p:extLst>
          </p:nvPr>
        </p:nvGraphicFramePr>
        <p:xfrm>
          <a:off x="7108650" y="1269842"/>
          <a:ext cx="4239079" cy="2456953"/>
        </p:xfrm>
        <a:graphic>
          <a:graphicData uri="http://schemas.openxmlformats.org/drawingml/2006/table">
            <a:tbl>
              <a:tblPr firstRow="1" bandRow="1">
                <a:tableStyleId>{5C22544A-7EE6-4342-B048-85BDC9FD1C3A}</a:tableStyleId>
              </a:tblPr>
              <a:tblGrid>
                <a:gridCol w="2450986">
                  <a:extLst>
                    <a:ext uri="{9D8B030D-6E8A-4147-A177-3AD203B41FA5}">
                      <a16:colId xmlns:a16="http://schemas.microsoft.com/office/drawing/2014/main" val="20000"/>
                    </a:ext>
                  </a:extLst>
                </a:gridCol>
                <a:gridCol w="1788093">
                  <a:extLst>
                    <a:ext uri="{9D8B030D-6E8A-4147-A177-3AD203B41FA5}">
                      <a16:colId xmlns:a16="http://schemas.microsoft.com/office/drawing/2014/main" val="20001"/>
                    </a:ext>
                  </a:extLst>
                </a:gridCol>
              </a:tblGrid>
              <a:tr h="614889">
                <a:tc>
                  <a:txBody>
                    <a:bodyPr/>
                    <a:lstStyle/>
                    <a:p>
                      <a:r>
                        <a:rPr lang="en-US" sz="2000" b="0" dirty="0">
                          <a:solidFill>
                            <a:srgbClr val="323332"/>
                          </a:solidFill>
                          <a:latin typeface="+mn-lt"/>
                        </a:rPr>
                        <a:t>Annual salary</a:t>
                      </a:r>
                      <a:endParaRPr lang="en-US" sz="2000" b="0" dirty="0">
                        <a:solidFill>
                          <a:srgbClr val="323332"/>
                        </a:solidFill>
                        <a:latin typeface="+mn-lt"/>
                        <a:ea typeface="Arial Narrow" charset="0"/>
                        <a:cs typeface="Arial Narrow"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b="1" dirty="0">
                          <a:solidFill>
                            <a:schemeClr val="tx1"/>
                          </a:solidFill>
                        </a:rPr>
                        <a:t>$58,000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4395">
                <a:tc>
                  <a:txBody>
                    <a:bodyPr/>
                    <a:lstStyle/>
                    <a:p>
                      <a:r>
                        <a:rPr lang="en-US" sz="2000" dirty="0">
                          <a:solidFill>
                            <a:srgbClr val="323332"/>
                          </a:solidFill>
                          <a:latin typeface="+mn-lt"/>
                          <a:ea typeface="Calibri" panose="020F0502020204030204" pitchFamily="34" charset="0"/>
                          <a:cs typeface="Times New Roman" panose="02020603050405020304" pitchFamily="18" charset="0"/>
                        </a:rPr>
                        <a:t>HSA contribution</a:t>
                      </a:r>
                      <a:endParaRPr lang="en-US" sz="2000" b="0" dirty="0">
                        <a:solidFill>
                          <a:srgbClr val="323332"/>
                        </a:solidFill>
                        <a:latin typeface="+mn-lt"/>
                        <a:ea typeface="Arial Narrow" charset="0"/>
                        <a:cs typeface="Arial Narrow"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b="1" dirty="0">
                          <a:solidFill>
                            <a:schemeClr val="tx1"/>
                          </a:solidFill>
                        </a:rPr>
                        <a:t>$2,600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9223">
                <a:tc>
                  <a:txBody>
                    <a:bodyPr/>
                    <a:lstStyle/>
                    <a:p>
                      <a:r>
                        <a:rPr lang="en-US" sz="2000" dirty="0">
                          <a:solidFill>
                            <a:srgbClr val="323332"/>
                          </a:solidFill>
                          <a:latin typeface="+mn-lt"/>
                          <a:ea typeface="Calibri" panose="020F0502020204030204" pitchFamily="34" charset="0"/>
                          <a:cs typeface="Times New Roman" panose="02020603050405020304" pitchFamily="18" charset="0"/>
                        </a:rPr>
                        <a:t>Taxable income</a:t>
                      </a:r>
                      <a:endParaRPr lang="en-US" sz="2000" b="0" dirty="0">
                        <a:solidFill>
                          <a:srgbClr val="323332"/>
                        </a:solidFill>
                        <a:latin typeface="+mn-lt"/>
                        <a:ea typeface="Arial Narrow" charset="0"/>
                        <a:cs typeface="Arial Narrow"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b="1" dirty="0">
                          <a:solidFill>
                            <a:schemeClr val="tx1"/>
                          </a:solidFill>
                        </a:rPr>
                        <a:t>$55,400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323332"/>
                          </a:solidFill>
                          <a:latin typeface="+mn-lt"/>
                          <a:ea typeface="Arial Narrow" charset="0"/>
                          <a:cs typeface="Arial Narrow" charset="0"/>
                        </a:rPr>
                        <a:t>Estimated tax rate</a:t>
                      </a:r>
                      <a:r>
                        <a:rPr lang="en-US" sz="2000" b="0" baseline="30000" dirty="0">
                          <a:solidFill>
                            <a:srgbClr val="323332"/>
                          </a:solidFill>
                          <a:latin typeface="+mn-lt"/>
                          <a:ea typeface="Arial Narrow" charset="0"/>
                          <a:cs typeface="Arial Narrow"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458141"/>
                  </a:ext>
                </a:extLst>
              </a:tr>
              <a:tr h="459223">
                <a:tc>
                  <a:txBody>
                    <a:bodyPr/>
                    <a:lstStyle/>
                    <a:p>
                      <a:r>
                        <a:rPr lang="en-US" sz="2000" b="0" dirty="0">
                          <a:solidFill>
                            <a:srgbClr val="323332"/>
                          </a:solidFill>
                          <a:latin typeface="+mn-lt"/>
                          <a:ea typeface="Arial Narrow" charset="0"/>
                          <a:cs typeface="Arial Narrow" charset="0"/>
                        </a:rPr>
                        <a:t>Estimated tax savings</a:t>
                      </a:r>
                      <a:endParaRPr lang="en-US" sz="2000" b="0" baseline="30000" dirty="0">
                        <a:solidFill>
                          <a:srgbClr val="323332"/>
                        </a:solidFill>
                        <a:latin typeface="+mn-lt"/>
                        <a:ea typeface="Arial Narrow" charset="0"/>
                        <a:cs typeface="Arial Narrow"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b="1" dirty="0">
                          <a:solidFill>
                            <a:schemeClr val="tx1"/>
                          </a:solidFill>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1" name="Picture 10">
            <a:extLst>
              <a:ext uri="{FF2B5EF4-FFF2-40B4-BE49-F238E27FC236}">
                <a16:creationId xmlns:a16="http://schemas.microsoft.com/office/drawing/2014/main" id="{DC102F9D-A3C0-44D5-A4FC-9D9D6A52117F}"/>
              </a:ext>
            </a:extLst>
          </p:cNvPr>
          <p:cNvPicPr>
            <a:picLocks noChangeAspect="1"/>
          </p:cNvPicPr>
          <p:nvPr/>
        </p:nvPicPr>
        <p:blipFill rotWithShape="1">
          <a:blip r:embed="rId3" r:link="rId4"/>
          <a:srcRect l="59712" r="13"/>
          <a:stretch>
            <a:fillRect/>
          </a:stretch>
        </p:blipFill>
        <p:spPr>
          <a:xfrm>
            <a:off x="6022975" y="6181344"/>
            <a:ext cx="4910328" cy="342900"/>
          </a:xfrm>
          <a:prstGeom prst="rect">
            <a:avLst/>
          </a:prstGeom>
        </p:spPr>
      </p:pic>
      <p:pic>
        <p:nvPicPr>
          <p:cNvPr id="10" name="Picture Placeholder 4">
            <a:extLst>
              <a:ext uri="{FF2B5EF4-FFF2-40B4-BE49-F238E27FC236}">
                <a16:creationId xmlns:a16="http://schemas.microsoft.com/office/drawing/2014/main" id="{C4A616BC-9AAE-4860-93EC-9226E5D3D7A9}"/>
              </a:ext>
            </a:extLst>
          </p:cNvPr>
          <p:cNvPicPr>
            <a:picLocks noGrp="1" noChangeAspect="1"/>
          </p:cNvPicPr>
          <p:nvPr>
            <p:ph type="pic" sz="quarter" idx="15"/>
          </p:nvPr>
        </p:nvPicPr>
        <p:blipFill>
          <a:blip r:embed="rId5"/>
          <a:srcRect/>
          <a:stretch/>
        </p:blipFill>
        <p:spPr>
          <a:xfrm>
            <a:off x="-176005" y="-21210"/>
            <a:ext cx="6198979" cy="6879210"/>
          </a:xfrm>
        </p:spPr>
      </p:pic>
    </p:spTree>
    <p:extLst>
      <p:ext uri="{BB962C8B-B14F-4D97-AF65-F5344CB8AC3E}">
        <p14:creationId xmlns:p14="http://schemas.microsoft.com/office/powerpoint/2010/main" val="200236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79030" y="108865"/>
            <a:ext cx="4849405" cy="1145342"/>
          </a:xfrm>
        </p:spPr>
        <p:txBody>
          <a:bodyPr/>
          <a:lstStyle/>
          <a:p>
            <a:r>
              <a:rPr lang="en-US" dirty="0">
                <a:solidFill>
                  <a:srgbClr val="0080C5"/>
                </a:solidFill>
              </a:rPr>
              <a:t>In summary - Five ways an HSA can help you save for your future</a:t>
            </a:r>
          </a:p>
        </p:txBody>
      </p:sp>
      <p:sp>
        <p:nvSpPr>
          <p:cNvPr id="4" name="Text Placeholder 3"/>
          <p:cNvSpPr>
            <a:spLocks noGrp="1"/>
          </p:cNvSpPr>
          <p:nvPr>
            <p:ph type="body" sz="quarter" idx="13"/>
          </p:nvPr>
        </p:nvSpPr>
        <p:spPr>
          <a:xfrm>
            <a:off x="6379030" y="1396895"/>
            <a:ext cx="5386124" cy="4064208"/>
          </a:xfrm>
        </p:spPr>
        <p:txBody>
          <a:bodyPr>
            <a:noAutofit/>
          </a:bodyPr>
          <a:lstStyle/>
          <a:p>
            <a:pPr fontAlgn="base">
              <a:buClr>
                <a:srgbClr val="0080C5"/>
              </a:buClr>
            </a:pPr>
            <a:r>
              <a:rPr lang="en-US" b="1" dirty="0"/>
              <a:t>1 - Money is not taxed. </a:t>
            </a:r>
            <a:r>
              <a:rPr lang="en-US" dirty="0"/>
              <a:t>Money goes into your HSA without paying state or federal taxes. That brings down your taxable income and saves you as much as 28 to 40 percent on medical expenses, depending on your tax bracket.</a:t>
            </a:r>
          </a:p>
          <a:p>
            <a:pPr fontAlgn="base">
              <a:buClr>
                <a:srgbClr val="0080C5"/>
              </a:buClr>
            </a:pPr>
            <a:r>
              <a:rPr lang="en-US" b="1" dirty="0"/>
              <a:t>2 - No “use it or lose it” rule. </a:t>
            </a:r>
            <a:r>
              <a:rPr lang="en-US" dirty="0"/>
              <a:t>Money in your HSA belongs to you, even if you change jobs or health plans, or retire.</a:t>
            </a:r>
          </a:p>
          <a:p>
            <a:pPr fontAlgn="base">
              <a:buClr>
                <a:srgbClr val="0080C5"/>
              </a:buClr>
            </a:pPr>
            <a:r>
              <a:rPr lang="en-US" b="1" dirty="0"/>
              <a:t>3 - Invest and grow your money. </a:t>
            </a:r>
            <a:r>
              <a:rPr lang="en-US" dirty="0"/>
              <a:t>Your money can earn interest, tax-free, from day one. When your Base Balance reaches $1,000, you can activate your self-directed account.</a:t>
            </a:r>
          </a:p>
          <a:p>
            <a:pPr fontAlgn="base">
              <a:buClr>
                <a:srgbClr val="0080C5"/>
              </a:buClr>
            </a:pPr>
            <a:r>
              <a:rPr lang="en-US" b="1" dirty="0"/>
              <a:t>4 - More flexibility and choice. </a:t>
            </a:r>
            <a:r>
              <a:rPr lang="en-US" dirty="0"/>
              <a:t>You can use your HSA dollars for certain health care expenses beyond what your plan covers, allowing you to purchase these services tax-free even if they aren’t covered.</a:t>
            </a:r>
          </a:p>
          <a:p>
            <a:pPr fontAlgn="base">
              <a:buClr>
                <a:srgbClr val="0080C5"/>
              </a:buClr>
            </a:pPr>
            <a:r>
              <a:rPr lang="en-US" b="1" dirty="0"/>
              <a:t>5 - Even out medical expense highs and lows. </a:t>
            </a:r>
            <a:r>
              <a:rPr lang="en-US" dirty="0"/>
              <a:t>Since you manage your funds, you can save HSA money when you’re healthy so it’s ready when you need it. </a:t>
            </a:r>
          </a:p>
        </p:txBody>
      </p:sp>
      <p:pic>
        <p:nvPicPr>
          <p:cNvPr id="7" name="Picture 6">
            <a:extLst>
              <a:ext uri="{FF2B5EF4-FFF2-40B4-BE49-F238E27FC236}">
                <a16:creationId xmlns:a16="http://schemas.microsoft.com/office/drawing/2014/main" id="{5273E14B-0872-4BF0-9E9E-BCCD629B5E2F}"/>
              </a:ext>
            </a:extLst>
          </p:cNvPr>
          <p:cNvPicPr>
            <a:picLocks noChangeAspect="1"/>
          </p:cNvPicPr>
          <p:nvPr/>
        </p:nvPicPr>
        <p:blipFill rotWithShape="1">
          <a:blip r:embed="rId3"/>
          <a:srcRect l="52902" t="2532" b="1"/>
          <a:stretch/>
        </p:blipFill>
        <p:spPr>
          <a:xfrm>
            <a:off x="6022975" y="6176462"/>
            <a:ext cx="5742179" cy="334217"/>
          </a:xfrm>
          <a:prstGeom prst="rect">
            <a:avLst/>
          </a:prstGeom>
        </p:spPr>
      </p:pic>
      <p:pic>
        <p:nvPicPr>
          <p:cNvPr id="10" name="Picture Placeholder 9">
            <a:extLst>
              <a:ext uri="{FF2B5EF4-FFF2-40B4-BE49-F238E27FC236}">
                <a16:creationId xmlns:a16="http://schemas.microsoft.com/office/drawing/2014/main" id="{55FFB3B2-7F29-468D-A134-4401A953977C}"/>
              </a:ext>
            </a:extLst>
          </p:cNvPr>
          <p:cNvPicPr>
            <a:picLocks noGrp="1" noChangeAspect="1"/>
          </p:cNvPicPr>
          <p:nvPr>
            <p:ph type="pic" sz="quarter" idx="15"/>
          </p:nvPr>
        </p:nvPicPr>
        <p:blipFill>
          <a:blip r:embed="rId4"/>
          <a:srcRect/>
          <a:stretch/>
        </p:blipFill>
        <p:spPr>
          <a:xfrm>
            <a:off x="1588" y="0"/>
            <a:ext cx="6019799" cy="6857999"/>
          </a:xfrm>
        </p:spPr>
      </p:pic>
    </p:spTree>
    <p:extLst>
      <p:ext uri="{BB962C8B-B14F-4D97-AF65-F5344CB8AC3E}">
        <p14:creationId xmlns:p14="http://schemas.microsoft.com/office/powerpoint/2010/main" val="146021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31482" y="890598"/>
            <a:ext cx="3101821" cy="814434"/>
          </a:xfrm>
        </p:spPr>
        <p:txBody>
          <a:bodyPr/>
          <a:lstStyle/>
          <a:p>
            <a:r>
              <a:rPr lang="en-US" dirty="0">
                <a:solidFill>
                  <a:schemeClr val="tx2"/>
                </a:solidFill>
              </a:rPr>
              <a:t>Enrolled in Medicare </a:t>
            </a:r>
            <a:br>
              <a:rPr lang="en-US" dirty="0">
                <a:solidFill>
                  <a:schemeClr val="tx2"/>
                </a:solidFill>
              </a:rPr>
            </a:br>
            <a:r>
              <a:rPr lang="en-US" dirty="0">
                <a:solidFill>
                  <a:schemeClr val="tx2"/>
                </a:solidFill>
              </a:rPr>
              <a:t>Part A or Part B</a:t>
            </a:r>
          </a:p>
        </p:txBody>
      </p:sp>
      <p:sp>
        <p:nvSpPr>
          <p:cNvPr id="4" name="Text Placeholder 3"/>
          <p:cNvSpPr>
            <a:spLocks noGrp="1"/>
          </p:cNvSpPr>
          <p:nvPr>
            <p:ph type="body" sz="quarter" idx="13"/>
          </p:nvPr>
        </p:nvSpPr>
        <p:spPr>
          <a:xfrm>
            <a:off x="6985175" y="2071992"/>
            <a:ext cx="3773616" cy="3229582"/>
          </a:xfrm>
        </p:spPr>
        <p:txBody>
          <a:bodyPr>
            <a:normAutofit/>
          </a:bodyPr>
          <a:lstStyle/>
          <a:p>
            <a:pPr marL="194310" indent="-194310" eaLnBrk="0" fontAlgn="base" hangingPunct="0">
              <a:lnSpc>
                <a:spcPct val="114000"/>
              </a:lnSpc>
              <a:spcBef>
                <a:spcPts val="0"/>
              </a:spcBef>
              <a:spcAft>
                <a:spcPct val="0"/>
              </a:spcAft>
              <a:buClr>
                <a:schemeClr val="tx1"/>
              </a:buClr>
              <a:buSzPct val="100000"/>
              <a:buFont typeface="Arial" charset="0"/>
              <a:buChar char="•"/>
              <a:defRPr/>
            </a:pPr>
            <a:r>
              <a:rPr lang="en-US" kern="0" dirty="0">
                <a:solidFill>
                  <a:schemeClr val="tx2"/>
                </a:solidFill>
                <a:ea typeface="ＭＳ Ｐゴシック" pitchFamily="-105" charset="-128"/>
                <a:cs typeface="Arial Narrow" pitchFamily="34" charset="0"/>
              </a:rPr>
              <a:t>No penalty for being enrolled in a HDHP</a:t>
            </a:r>
          </a:p>
          <a:p>
            <a:pPr marL="194310" indent="-194310" eaLnBrk="0" fontAlgn="base" hangingPunct="0">
              <a:lnSpc>
                <a:spcPct val="114000"/>
              </a:lnSpc>
              <a:spcBef>
                <a:spcPts val="0"/>
              </a:spcBef>
              <a:spcAft>
                <a:spcPct val="0"/>
              </a:spcAft>
              <a:buClr>
                <a:schemeClr val="tx1"/>
              </a:buClr>
              <a:buSzPct val="100000"/>
              <a:buFont typeface="Arial" charset="0"/>
              <a:buChar char="•"/>
              <a:defRPr/>
            </a:pPr>
            <a:endParaRPr lang="en-US" kern="0" dirty="0">
              <a:solidFill>
                <a:schemeClr val="tx2"/>
              </a:solidFill>
              <a:ea typeface="ＭＳ Ｐゴシック" pitchFamily="-105" charset="-128"/>
              <a:cs typeface="Arial Narrow" pitchFamily="34" charset="0"/>
            </a:endParaRPr>
          </a:p>
          <a:p>
            <a:pPr marL="194310" indent="-194310" eaLnBrk="0" fontAlgn="base" hangingPunct="0">
              <a:lnSpc>
                <a:spcPct val="114000"/>
              </a:lnSpc>
              <a:spcBef>
                <a:spcPts val="0"/>
              </a:spcBef>
              <a:spcAft>
                <a:spcPct val="0"/>
              </a:spcAft>
              <a:buClr>
                <a:schemeClr val="tx1"/>
              </a:buClr>
              <a:buSzPct val="100000"/>
              <a:buFont typeface="Arial" charset="0"/>
              <a:buChar char="•"/>
              <a:defRPr/>
            </a:pPr>
            <a:r>
              <a:rPr lang="en-US" kern="0" dirty="0">
                <a:solidFill>
                  <a:schemeClr val="tx2"/>
                </a:solidFill>
                <a:ea typeface="ＭＳ Ｐゴシック" pitchFamily="-105" charset="-128"/>
                <a:cs typeface="Arial Narrow" pitchFamily="34" charset="0"/>
              </a:rPr>
              <a:t>HSA money can be withdrawn without penalty</a:t>
            </a:r>
          </a:p>
          <a:p>
            <a:pPr marL="194310" indent="-194310" eaLnBrk="0" fontAlgn="base" hangingPunct="0">
              <a:lnSpc>
                <a:spcPct val="114000"/>
              </a:lnSpc>
              <a:spcBef>
                <a:spcPts val="0"/>
              </a:spcBef>
              <a:spcAft>
                <a:spcPct val="0"/>
              </a:spcAft>
              <a:buClr>
                <a:schemeClr val="tx1"/>
              </a:buClr>
              <a:buSzPct val="100000"/>
              <a:buFont typeface="Arial" charset="0"/>
              <a:buChar char="•"/>
              <a:defRPr/>
            </a:pPr>
            <a:endParaRPr lang="en-US" kern="0" dirty="0">
              <a:solidFill>
                <a:schemeClr val="tx2"/>
              </a:solidFill>
              <a:ea typeface="ＭＳ Ｐゴシック" pitchFamily="-105" charset="-128"/>
              <a:cs typeface="Arial Narrow" pitchFamily="34" charset="0"/>
            </a:endParaRPr>
          </a:p>
          <a:p>
            <a:pPr marL="194310" indent="-194310" eaLnBrk="0" fontAlgn="base" hangingPunct="0">
              <a:lnSpc>
                <a:spcPct val="114000"/>
              </a:lnSpc>
              <a:spcBef>
                <a:spcPts val="0"/>
              </a:spcBef>
              <a:spcAft>
                <a:spcPct val="0"/>
              </a:spcAft>
              <a:buClr>
                <a:schemeClr val="tx1"/>
              </a:buClr>
              <a:buSzPct val="100000"/>
              <a:buFont typeface="Arial" charset="0"/>
              <a:buChar char="•"/>
              <a:defRPr/>
            </a:pPr>
            <a:r>
              <a:rPr lang="en-US" kern="0" dirty="0">
                <a:solidFill>
                  <a:schemeClr val="tx2"/>
                </a:solidFill>
                <a:ea typeface="ＭＳ Ｐゴシック" pitchFamily="-105" charset="-128"/>
                <a:cs typeface="Arial Narrow" pitchFamily="34" charset="0"/>
              </a:rPr>
              <a:t>HSA contributions (including employer portion) should cease </a:t>
            </a:r>
          </a:p>
          <a:p>
            <a:pPr marL="194310" indent="-194310" eaLnBrk="0" fontAlgn="base" hangingPunct="0">
              <a:lnSpc>
                <a:spcPct val="114000"/>
              </a:lnSpc>
              <a:spcBef>
                <a:spcPts val="0"/>
              </a:spcBef>
              <a:spcAft>
                <a:spcPct val="0"/>
              </a:spcAft>
              <a:buClr>
                <a:schemeClr val="tx1"/>
              </a:buClr>
              <a:buSzPct val="100000"/>
              <a:buFont typeface="Arial" charset="0"/>
              <a:buChar char="•"/>
              <a:defRPr/>
            </a:pPr>
            <a:endParaRPr lang="en-US" kern="0" dirty="0">
              <a:solidFill>
                <a:schemeClr val="tx2"/>
              </a:solidFill>
              <a:ea typeface="ＭＳ Ｐゴシック" pitchFamily="-105" charset="-128"/>
              <a:cs typeface="Arial Narrow" pitchFamily="34" charset="0"/>
            </a:endParaRPr>
          </a:p>
          <a:p>
            <a:pPr marL="194310" indent="-194310" eaLnBrk="0" fontAlgn="base" hangingPunct="0">
              <a:lnSpc>
                <a:spcPct val="114000"/>
              </a:lnSpc>
              <a:spcBef>
                <a:spcPts val="0"/>
              </a:spcBef>
              <a:spcAft>
                <a:spcPct val="0"/>
              </a:spcAft>
              <a:buClr>
                <a:schemeClr val="tx1"/>
              </a:buClr>
              <a:buSzPct val="100000"/>
              <a:buFont typeface="Arial" charset="0"/>
              <a:buChar char="•"/>
              <a:defRPr/>
            </a:pPr>
            <a:r>
              <a:rPr lang="en-US" kern="0" dirty="0">
                <a:solidFill>
                  <a:schemeClr val="tx2"/>
                </a:solidFill>
                <a:ea typeface="ＭＳ Ｐゴシック" pitchFamily="-105" charset="-128"/>
                <a:cs typeface="Arial Narrow" pitchFamily="34" charset="0"/>
              </a:rPr>
              <a:t>HSA money can be used to pay for Medicare premiums</a:t>
            </a:r>
          </a:p>
        </p:txBody>
      </p:sp>
      <p:pic>
        <p:nvPicPr>
          <p:cNvPr id="8" name="Picture 7">
            <a:extLst>
              <a:ext uri="{FF2B5EF4-FFF2-40B4-BE49-F238E27FC236}">
                <a16:creationId xmlns:a16="http://schemas.microsoft.com/office/drawing/2014/main" id="{41A45046-951E-41D6-AD91-8FD2FE5F2736}"/>
              </a:ext>
            </a:extLst>
          </p:cNvPr>
          <p:cNvPicPr>
            <a:picLocks noChangeAspect="1"/>
          </p:cNvPicPr>
          <p:nvPr/>
        </p:nvPicPr>
        <p:blipFill rotWithShape="1">
          <a:blip r:embed="rId3" r:link="rId4"/>
          <a:srcRect l="59712" r="13"/>
          <a:stretch>
            <a:fillRect/>
          </a:stretch>
        </p:blipFill>
        <p:spPr>
          <a:xfrm>
            <a:off x="6022975" y="6181344"/>
            <a:ext cx="4910328" cy="342900"/>
          </a:xfrm>
          <a:prstGeom prst="rect">
            <a:avLst/>
          </a:prstGeom>
        </p:spPr>
      </p:pic>
      <p:sp>
        <p:nvSpPr>
          <p:cNvPr id="7" name="Title 2">
            <a:extLst>
              <a:ext uri="{FF2B5EF4-FFF2-40B4-BE49-F238E27FC236}">
                <a16:creationId xmlns:a16="http://schemas.microsoft.com/office/drawing/2014/main" id="{24463D40-D6DC-4272-987D-C8DFCB41C71D}"/>
              </a:ext>
            </a:extLst>
          </p:cNvPr>
          <p:cNvSpPr txBox="1">
            <a:spLocks/>
          </p:cNvSpPr>
          <p:nvPr/>
        </p:nvSpPr>
        <p:spPr>
          <a:xfrm>
            <a:off x="1332689" y="1088865"/>
            <a:ext cx="4555260" cy="8916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dirty="0">
                <a:solidFill>
                  <a:srgbClr val="0080C5"/>
                </a:solidFill>
              </a:rPr>
              <a:t>Remaining on Employer’s medical plan and delaying Medicare</a:t>
            </a:r>
          </a:p>
        </p:txBody>
      </p:sp>
      <p:sp>
        <p:nvSpPr>
          <p:cNvPr id="10" name="Text Placeholder 3">
            <a:extLst>
              <a:ext uri="{FF2B5EF4-FFF2-40B4-BE49-F238E27FC236}">
                <a16:creationId xmlns:a16="http://schemas.microsoft.com/office/drawing/2014/main" id="{655BC295-9235-47DD-9073-178BDF5DD2DE}"/>
              </a:ext>
            </a:extLst>
          </p:cNvPr>
          <p:cNvSpPr txBox="1">
            <a:spLocks/>
          </p:cNvSpPr>
          <p:nvPr/>
        </p:nvSpPr>
        <p:spPr>
          <a:xfrm>
            <a:off x="547391" y="2288586"/>
            <a:ext cx="4849404" cy="40642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fontAlgn="base">
              <a:buClr>
                <a:srgbClr val="0080C5"/>
              </a:buClr>
              <a:buFont typeface="Arial" panose="020B0604020202020204" pitchFamily="34" charset="0"/>
              <a:buChar char="•"/>
            </a:pPr>
            <a:r>
              <a:rPr lang="en-US" dirty="0">
                <a:solidFill>
                  <a:schemeClr val="bg2"/>
                </a:solidFill>
              </a:rPr>
              <a:t>Make sure you are enrolled in an employer plan with creditable drug coverage:</a:t>
            </a:r>
          </a:p>
          <a:p>
            <a:pPr marL="457200" indent="-285750" fontAlgn="base">
              <a:buClr>
                <a:schemeClr val="bg1">
                  <a:lumMod val="40000"/>
                  <a:lumOff val="60000"/>
                </a:schemeClr>
              </a:buClr>
              <a:buFont typeface="Arial" panose="020B0604020202020204" pitchFamily="34" charset="0"/>
              <a:buChar char="•"/>
            </a:pPr>
            <a:r>
              <a:rPr lang="en-US" dirty="0">
                <a:solidFill>
                  <a:schemeClr val="bg2"/>
                </a:solidFill>
              </a:rPr>
              <a:t>[INSERT PLAN INFO HERE]</a:t>
            </a:r>
          </a:p>
          <a:p>
            <a:pPr marL="285750" indent="-285750" fontAlgn="base">
              <a:buClr>
                <a:srgbClr val="0080C5"/>
              </a:buClr>
              <a:buFont typeface="Arial" panose="020B0604020202020204" pitchFamily="34" charset="0"/>
              <a:buChar char="•"/>
            </a:pPr>
            <a:endParaRPr lang="en-US" dirty="0">
              <a:solidFill>
                <a:schemeClr val="bg2"/>
              </a:solidFill>
            </a:endParaRPr>
          </a:p>
          <a:p>
            <a:pPr marL="285750" indent="-285750" fontAlgn="base">
              <a:buClr>
                <a:srgbClr val="0080C5"/>
              </a:buClr>
              <a:buFont typeface="Arial" panose="020B0604020202020204" pitchFamily="34" charset="0"/>
              <a:buChar char="•"/>
            </a:pPr>
            <a:r>
              <a:rPr lang="en-US" dirty="0">
                <a:solidFill>
                  <a:schemeClr val="bg2"/>
                </a:solidFill>
              </a:rPr>
              <a:t>If </a:t>
            </a:r>
            <a:r>
              <a:rPr lang="en-US" u="sng" dirty="0">
                <a:solidFill>
                  <a:schemeClr val="bg2"/>
                </a:solidFill>
              </a:rPr>
              <a:t>both</a:t>
            </a:r>
            <a:r>
              <a:rPr lang="en-US" dirty="0">
                <a:solidFill>
                  <a:schemeClr val="bg2"/>
                </a:solidFill>
              </a:rPr>
              <a:t> Medicare Part A &amp; B are delayed, contributing to HSA after age-65 is allowed</a:t>
            </a:r>
          </a:p>
          <a:p>
            <a:pPr marL="285750" indent="-285750" fontAlgn="base">
              <a:buClr>
                <a:srgbClr val="0080C5"/>
              </a:buClr>
              <a:buFont typeface="Arial" panose="020B0604020202020204" pitchFamily="34" charset="0"/>
              <a:buChar char="•"/>
            </a:pPr>
            <a:endParaRPr lang="en-US" dirty="0">
              <a:solidFill>
                <a:schemeClr val="bg2"/>
              </a:solidFill>
            </a:endParaRPr>
          </a:p>
          <a:p>
            <a:pPr marL="285750" indent="-285750" fontAlgn="base">
              <a:buClr>
                <a:srgbClr val="0080C5"/>
              </a:buClr>
              <a:buFont typeface="Arial" panose="020B0604020202020204" pitchFamily="34" charset="0"/>
              <a:buChar char="•"/>
            </a:pPr>
            <a:r>
              <a:rPr lang="en-US" dirty="0">
                <a:solidFill>
                  <a:schemeClr val="bg2"/>
                </a:solidFill>
              </a:rPr>
              <a:t>It is recommended that if enrolling in Medicare post age-65, you cease HSA contributions six (6) months prior to enrolling in Medicare</a:t>
            </a:r>
          </a:p>
        </p:txBody>
      </p:sp>
      <p:sp>
        <p:nvSpPr>
          <p:cNvPr id="11" name="Rectangle 10">
            <a:extLst>
              <a:ext uri="{FF2B5EF4-FFF2-40B4-BE49-F238E27FC236}">
                <a16:creationId xmlns:a16="http://schemas.microsoft.com/office/drawing/2014/main" id="{5B5D9495-D763-4DE1-B8FF-61B31553C05E}"/>
              </a:ext>
            </a:extLst>
          </p:cNvPr>
          <p:cNvSpPr/>
          <p:nvPr/>
        </p:nvSpPr>
        <p:spPr>
          <a:xfrm>
            <a:off x="746835" y="411629"/>
            <a:ext cx="28689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HSA and Medicare</a:t>
            </a:r>
          </a:p>
        </p:txBody>
      </p:sp>
      <p:pic>
        <p:nvPicPr>
          <p:cNvPr id="13" name="Picture 12">
            <a:extLst>
              <a:ext uri="{FF2B5EF4-FFF2-40B4-BE49-F238E27FC236}">
                <a16:creationId xmlns:a16="http://schemas.microsoft.com/office/drawing/2014/main" id="{2D1BDA2F-146C-43E7-B4E1-D00A0E78C98E}"/>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330126" y="1069019"/>
            <a:ext cx="946123" cy="946123"/>
          </a:xfrm>
          <a:prstGeom prst="rect">
            <a:avLst/>
          </a:prstGeom>
        </p:spPr>
      </p:pic>
      <p:pic>
        <p:nvPicPr>
          <p:cNvPr id="14" name="Picture Placeholder 10">
            <a:extLst>
              <a:ext uri="{FF2B5EF4-FFF2-40B4-BE49-F238E27FC236}">
                <a16:creationId xmlns:a16="http://schemas.microsoft.com/office/drawing/2014/main" id="{4B0F887B-A89D-45E7-809F-019789A7932E}"/>
              </a:ext>
            </a:extLst>
          </p:cNvPr>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a:xfrm>
            <a:off x="6736592" y="824753"/>
            <a:ext cx="946124" cy="946123"/>
          </a:xfrm>
          <a:prstGeom prst="rect">
            <a:avLst/>
          </a:prstGeom>
        </p:spPr>
      </p:pic>
    </p:spTree>
    <p:extLst>
      <p:ext uri="{BB962C8B-B14F-4D97-AF65-F5344CB8AC3E}">
        <p14:creationId xmlns:p14="http://schemas.microsoft.com/office/powerpoint/2010/main" val="363644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C5"/>
                </a:solidFill>
              </a:rPr>
              <a:t>Investment options</a:t>
            </a:r>
          </a:p>
        </p:txBody>
      </p:sp>
      <p:pic>
        <p:nvPicPr>
          <p:cNvPr id="4" name="Picture 3"/>
          <p:cNvPicPr>
            <a:picLocks noChangeAspect="1"/>
          </p:cNvPicPr>
          <p:nvPr/>
        </p:nvPicPr>
        <p:blipFill>
          <a:blip r:embed="rId2"/>
          <a:srcRect/>
          <a:stretch/>
        </p:blipFill>
        <p:spPr>
          <a:xfrm>
            <a:off x="1827864" y="1147214"/>
            <a:ext cx="8536271" cy="5043667"/>
          </a:xfrm>
          <a:prstGeom prst="rect">
            <a:avLst/>
          </a:prstGeom>
          <a:effectLst/>
        </p:spPr>
      </p:pic>
    </p:spTree>
    <p:extLst>
      <p:ext uri="{BB962C8B-B14F-4D97-AF65-F5344CB8AC3E}">
        <p14:creationId xmlns:p14="http://schemas.microsoft.com/office/powerpoint/2010/main" val="314475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C5"/>
                </a:solidFill>
              </a:rPr>
              <a:t>More than 30 mutual funds offered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1457" b="7918"/>
          <a:stretch/>
        </p:blipFill>
        <p:spPr>
          <a:xfrm>
            <a:off x="1822692" y="1147214"/>
            <a:ext cx="8546615" cy="5043667"/>
          </a:xfrm>
          <a:prstGeom prst="rect">
            <a:avLst/>
          </a:prstGeom>
          <a:effectLst>
            <a:outerShdw blurRad="50800" dist="38100" dir="5400000" algn="t" rotWithShape="0">
              <a:prstClr val="black">
                <a:alpha val="40000"/>
              </a:prstClr>
            </a:outerShdw>
          </a:effectLst>
        </p:spPr>
      </p:pic>
      <p:sp>
        <p:nvSpPr>
          <p:cNvPr id="6" name="Rectangle 5">
            <a:extLst>
              <a:ext uri="{FF2B5EF4-FFF2-40B4-BE49-F238E27FC236}">
                <a16:creationId xmlns:a16="http://schemas.microsoft.com/office/drawing/2014/main" id="{9A5D1DCA-1E39-4646-A61D-57DE293067AA}"/>
              </a:ext>
            </a:extLst>
          </p:cNvPr>
          <p:cNvSpPr/>
          <p:nvPr/>
        </p:nvSpPr>
        <p:spPr>
          <a:xfrm>
            <a:off x="3353027" y="1911221"/>
            <a:ext cx="5485946" cy="3362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social media post&#10;&#10;Description automatically generated">
            <a:extLst>
              <a:ext uri="{FF2B5EF4-FFF2-40B4-BE49-F238E27FC236}">
                <a16:creationId xmlns:a16="http://schemas.microsoft.com/office/drawing/2014/main" id="{747950A1-3A69-41F3-8F16-50BCC0639BAD}"/>
              </a:ext>
            </a:extLst>
          </p:cNvPr>
          <p:cNvPicPr>
            <a:picLocks noChangeAspect="1"/>
          </p:cNvPicPr>
          <p:nvPr/>
        </p:nvPicPr>
        <p:blipFill>
          <a:blip r:embed="rId3"/>
          <a:stretch>
            <a:fillRect/>
          </a:stretch>
        </p:blipFill>
        <p:spPr>
          <a:xfrm>
            <a:off x="3509025" y="2068240"/>
            <a:ext cx="5329948" cy="2949238"/>
          </a:xfrm>
          <a:prstGeom prst="rect">
            <a:avLst/>
          </a:prstGeom>
        </p:spPr>
      </p:pic>
    </p:spTree>
    <p:extLst>
      <p:ext uri="{BB962C8B-B14F-4D97-AF65-F5344CB8AC3E}">
        <p14:creationId xmlns:p14="http://schemas.microsoft.com/office/powerpoint/2010/main" val="234546779"/>
      </p:ext>
    </p:extLst>
  </p:cSld>
  <p:clrMapOvr>
    <a:masterClrMapping/>
  </p:clrMapOvr>
</p:sld>
</file>

<file path=ppt/theme/theme1.xml><?xml version="1.0" encoding="utf-8"?>
<a:theme xmlns:a="http://schemas.openxmlformats.org/drawingml/2006/main" name="Office Theme">
  <a:themeElements>
    <a:clrScheme name="Custom 1">
      <a:dk1>
        <a:srgbClr val="2F5E73"/>
      </a:dk1>
      <a:lt1>
        <a:srgbClr val="FEFFFE"/>
      </a:lt1>
      <a:dk2>
        <a:srgbClr val="000000"/>
      </a:dk2>
      <a:lt2>
        <a:srgbClr val="F4F5F4"/>
      </a:lt2>
      <a:accent1>
        <a:srgbClr val="0080C5"/>
      </a:accent1>
      <a:accent2>
        <a:srgbClr val="656765"/>
      </a:accent2>
      <a:accent3>
        <a:srgbClr val="000000"/>
      </a:accent3>
      <a:accent4>
        <a:srgbClr val="85C0FB"/>
      </a:accent4>
      <a:accent5>
        <a:srgbClr val="E6E6F0"/>
      </a:accent5>
      <a:accent6>
        <a:srgbClr val="000000"/>
      </a:accent6>
      <a:hlink>
        <a:srgbClr val="0080C5"/>
      </a:hlink>
      <a:folHlink>
        <a:srgbClr val="0080C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D1EE20580CF45B4F0FDA0A3E8E2FD" ma:contentTypeVersion="17" ma:contentTypeDescription="Create a new document." ma:contentTypeScope="" ma:versionID="7060c70833f0f85a699af1972ecf30ac">
  <xsd:schema xmlns:xsd="http://www.w3.org/2001/XMLSchema" xmlns:xs="http://www.w3.org/2001/XMLSchema" xmlns:p="http://schemas.microsoft.com/office/2006/metadata/properties" xmlns:ns2="d7cb500c-bd17-47ec-830f-a0a26488f198" targetNamespace="http://schemas.microsoft.com/office/2006/metadata/properties" ma:root="true" ma:fieldsID="2ff50acbf46275efd1cd5d69214b062c" ns2:_="">
    <xsd:import namespace="d7cb500c-bd17-47ec-830f-a0a26488f198"/>
    <xsd:element name="properties">
      <xsd:complexType>
        <xsd:sequence>
          <xsd:element name="documentManagement">
            <xsd:complexType>
              <xsd:all>
                <xsd:element ref="ns2:MediaServiceMetadata" minOccurs="0"/>
                <xsd:element ref="ns2:MediaServiceFastMetadata" minOccurs="0"/>
                <xsd:element ref="ns2:Product"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artner" minOccurs="0"/>
                <xsd:element ref="ns2:Department" minOccurs="0"/>
                <xsd:element ref="ns2:MediaServiceAutoKeyPoints" minOccurs="0"/>
                <xsd:element ref="ns2:MediaServiceKeyPoints" minOccurs="0"/>
                <xsd:element ref="ns2:MediaLengthInSeconds" minOccurs="0"/>
                <xsd:element ref="ns2:Current" minOccurs="0"/>
                <xsd:element ref="ns2:SpecialHand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b500c-bd17-47ec-830f-a0a26488f1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oduct" ma:index="10" nillable="true" ma:displayName="Product" ma:format="Dropdown" ma:internalName="Product">
      <xsd:complexType>
        <xsd:complexContent>
          <xsd:extension base="dms:MultiChoice">
            <xsd:sequence>
              <xsd:element name="Value" maxOccurs="unbounded" minOccurs="0" nillable="true">
                <xsd:simpleType>
                  <xsd:restriction base="dms:Choice">
                    <xsd:enumeration value="HSA"/>
                    <xsd:enumeration value="FSA"/>
                    <xsd:enumeration value="HRA"/>
                    <xsd:enumeration value="DCAP"/>
                    <xsd:enumeration value="Images"/>
                    <xsd:enumeration value="AAP"/>
                    <xsd:enumeration value="POP"/>
                    <xsd:enumeration value="Wellness"/>
                  </xsd:restriction>
                </xsd:simpleType>
              </xsd:element>
            </xsd:sequence>
          </xsd:extension>
        </xsd:complexContent>
      </xsd:complex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Partner" ma:index="16" nillable="true" ma:displayName="Partner" ma:format="Dropdown" ma:internalName="Partner">
      <xsd:simpleType>
        <xsd:restriction base="dms:Choice">
          <xsd:enumeration value="Capital Blue Cross"/>
          <xsd:enumeration value="CareFirst"/>
          <xsd:enumeration value="Horizon"/>
          <xsd:enumeration value="BCBS Arkansas"/>
          <xsd:enumeration value="BCBS Kansa City"/>
          <xsd:enumeration value="BCBS KS"/>
          <xsd:enumeration value="BCBS LA"/>
          <xsd:enumeration value="BCBS MN"/>
          <xsd:enumeration value="BCBS ND"/>
          <xsd:enumeration value="BCBS VT"/>
          <xsd:enumeration value="BCBS WY"/>
          <xsd:enumeration value="HCSC"/>
          <xsd:enumeration value="MHC"/>
          <xsd:enumeration value="Concordia"/>
          <xsd:enumeration value="LISI General Agency"/>
          <xsd:enumeration value="Land O' Lakes"/>
          <xsd:enumeration value="Further"/>
        </xsd:restriction>
      </xsd:simpleType>
    </xsd:element>
    <xsd:element name="Department" ma:index="17" nillable="true" ma:displayName="Department" ma:format="Dropdown" ma:internalName="Department">
      <xsd:simpleType>
        <xsd:restriction base="dms:Choice">
          <xsd:enumeration value="Marketing"/>
          <xsd:enumeration value="Sales"/>
          <xsd:enumeration value="Operations"/>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Current" ma:index="21" nillable="true" ma:displayName="Current" ma:default="1" ma:format="Dropdown" ma:internalName="Current">
      <xsd:simpleType>
        <xsd:restriction base="dms:Boolean"/>
      </xsd:simpleType>
    </xsd:element>
    <xsd:element name="SpecialHandle" ma:index="22" nillable="true" ma:displayName="Special Handle" ma:format="Dropdown" ma:internalName="SpecialHandle">
      <xsd:simpleType>
        <xsd:restriction base="dms:Choice">
          <xsd:enumeration value="Merck"/>
          <xsd:enumeration value="Organon"/>
          <xsd:enumeration value="VEH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duct xmlns="d7cb500c-bd17-47ec-830f-a0a26488f198" xsi:nil="true"/>
    <Department xmlns="d7cb500c-bd17-47ec-830f-a0a26488f198" xsi:nil="true"/>
    <Partner xmlns="d7cb500c-bd17-47ec-830f-a0a26488f198">BCBS VT</Partner>
    <SpecialHandle xmlns="d7cb500c-bd17-47ec-830f-a0a26488f198" xsi:nil="true"/>
    <Current xmlns="d7cb500c-bd17-47ec-830f-a0a26488f198">true</Curr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0A5206-81A1-4953-8BC7-69FC3D1DB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b500c-bd17-47ec-830f-a0a26488f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80696A-E09B-4AFB-923A-93191973F1C7}">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d7cb500c-bd17-47ec-830f-a0a26488f198"/>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33C56664-510E-4104-9E78-9020A32A60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17612</TotalTime>
  <Words>1557</Words>
  <Application>Microsoft Office PowerPoint</Application>
  <PresentationFormat>Widescreen</PresentationFormat>
  <Paragraphs>154</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Courier New</vt:lpstr>
      <vt:lpstr>Wingdings</vt:lpstr>
      <vt:lpstr>Office Theme</vt:lpstr>
      <vt:lpstr>Shop for care</vt:lpstr>
      <vt:lpstr>Pairing with an HSA</vt:lpstr>
      <vt:lpstr>Delay reimbursements and save receipts</vt:lpstr>
      <vt:lpstr>HSA Scenario: OPTION 1  Meet Marie Single professional, no children</vt:lpstr>
      <vt:lpstr>PowerPoint Presentation</vt:lpstr>
      <vt:lpstr>In summary - Five ways an HSA can help you save for your future</vt:lpstr>
      <vt:lpstr>Enrolled in Medicare  Part A or Part B</vt:lpstr>
      <vt:lpstr>Investment options</vt:lpstr>
      <vt:lpstr>More than 30 mutual funds offered</vt:lpstr>
      <vt:lpstr>Quarterly investment statements</vt:lpstr>
      <vt:lpstr>Getting started</vt:lpstr>
      <vt:lpstr>Self-managed through member portal</vt:lpstr>
      <vt:lpstr>PowerPoint Presentation</vt:lpstr>
      <vt:lpstr>PowerPoint Presentation</vt:lpstr>
      <vt:lpstr>Realign Investments</vt:lpstr>
      <vt:lpstr>Transfer to Base Balance</vt:lpstr>
      <vt:lpstr>Transfer funds between two or more mutual funds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Yang</dc:creator>
  <cp:lastModifiedBy>Mason Cox</cp:lastModifiedBy>
  <cp:revision>320</cp:revision>
  <dcterms:created xsi:type="dcterms:W3CDTF">2017-11-13T02:22:11Z</dcterms:created>
  <dcterms:modified xsi:type="dcterms:W3CDTF">2022-11-10T20:51:56Z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0x01010037DD1EE20580CF45B4F0FDA0A3E8E2FD</vt:lpwstr>
  </property>
  <property fmtid="{D5CDD505-2E9C-101B-9397-08002B2CF9AE}" pid="3" name="MSIP_Label_3b23c674-de8a-426d-bc8b-74ad6594a910_Enabled">
    <vt:lpwstr>true</vt:lpwstr>
  </property>
  <property fmtid="{D5CDD505-2E9C-101B-9397-08002B2CF9AE}" pid="4" name="MSIP_Label_3b23c674-de8a-426d-bc8b-74ad6594a910_SetDate">
    <vt:lpwstr>2022-10-26T14:58:57Z</vt:lpwstr>
  </property>
  <property fmtid="{D5CDD505-2E9C-101B-9397-08002B2CF9AE}" pid="5" name="MSIP_Label_3b23c674-de8a-426d-bc8b-74ad6594a910_Method">
    <vt:lpwstr>Standard</vt:lpwstr>
  </property>
  <property fmtid="{D5CDD505-2E9C-101B-9397-08002B2CF9AE}" pid="6" name="MSIP_Label_3b23c674-de8a-426d-bc8b-74ad6594a910_Name">
    <vt:lpwstr>HQY Proprietary</vt:lpwstr>
  </property>
  <property fmtid="{D5CDD505-2E9C-101B-9397-08002B2CF9AE}" pid="7" name="MSIP_Label_3b23c674-de8a-426d-bc8b-74ad6594a910_SiteId">
    <vt:lpwstr>c5d0ad88-8f93-43b8-9b7c-c8a3bb8e410a</vt:lpwstr>
  </property>
  <property fmtid="{D5CDD505-2E9C-101B-9397-08002B2CF9AE}" pid="8" name="MSIP_Label_3b23c674-de8a-426d-bc8b-74ad6594a910_ActionId">
    <vt:lpwstr>84c5d19a-327b-4e70-8e89-7383a8b91e90</vt:lpwstr>
  </property>
  <property fmtid="{D5CDD505-2E9C-101B-9397-08002B2CF9AE}" pid="9" name="MSIP_Label_3b23c674-de8a-426d-bc8b-74ad6594a910_ContentBits">
    <vt:lpwstr>0</vt:lpwstr>
  </property>
</Properties>
</file>