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9" r:id="rId5"/>
    <p:sldId id="268" r:id="rId6"/>
    <p:sldId id="258" r:id="rId7"/>
    <p:sldId id="263" r:id="rId8"/>
    <p:sldId id="264" r:id="rId9"/>
    <p:sldId id="259" r:id="rId10"/>
    <p:sldId id="267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98B58-57F5-18CB-70C7-00D0EA429B47}" v="1" dt="2025-05-28T15:59:39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3ACC-23AC-78A5-598E-E94BA0187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31B25-21D4-0F3E-03E1-DD359A0C0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FCE8-8B3C-1367-3111-FB00BA60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39204-EDB0-187E-1323-FA54C086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C3B6B-CE30-78C0-7802-904D6C69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766D-8A78-D56B-49B1-4D5D0D8A3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3BCE0-1A5D-204E-FF4C-C36F8E1B3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00F0B-76A9-BD8F-5F27-B788D70A4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E71F2-19B5-E8ED-1F6F-EB6A3DA62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36FF-9352-AAE5-D875-6038D35A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75861-864B-2C0E-9056-5B948F7D5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89A9E-08A0-6EE0-8EEF-A91A65F63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3D891-119A-CE27-BC2C-06D7CCC7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CD369-D594-71FE-2F9F-7EA5BF83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CC03-1AD2-4ABE-5F17-B105BB4E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4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50C3-4A7D-E5FC-32C6-55CC9D73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6FA78-DC55-C03D-FFC0-E64A85E8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9D300-BC49-A921-0091-F546B4A4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92471-F942-4088-4767-7722F46E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F316-36A5-B54E-84AE-7B86E979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6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6F38-DB60-A22F-F75B-509E4915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F3180-FD2F-E3DA-FE77-3B635DB0F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3F9E3-56BE-7635-0B18-6D1ACCAA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F60E4-969B-5623-F878-917C2DC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94510-623D-8AA0-B5CD-2457A86C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2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2C15-4A3B-DE28-A7DD-2C09045D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CF2A-7294-60EF-0670-DF6E181FD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971BB-1606-A84D-52A4-9AAF90AF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A072E-BFD3-0EDC-D3F1-F71C9619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FAC61-08F9-D102-33D8-87F4116A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32FB9-37E6-1CB7-C36B-68C7518F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0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8A306-34EC-6FD7-49FB-7EA29EE9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19C41-BA60-6049-1E3A-02DBB513A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A1549-E8E8-0EF9-9F4F-DF74BC482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A4B1C-1A64-51ED-0D3E-884240BB0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544C18-0213-8E29-C4C2-C42CD6653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70D086-DBFC-DA51-CA6B-1AE0AD69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3247C-61C0-5C45-671E-427C79DC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F354D-8942-9D36-B8F6-A8F7F630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0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6382-FFE9-9A7E-8494-2BB3C6B5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87E0A-F941-71CF-25E7-EA83ED10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DE463-BB1A-5E90-28EB-4E1C6823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AD478-55B7-DF8B-84C9-4738D6E2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C3D68-EE2D-0F6C-4DE7-38178AD3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8F019-7066-42BC-5CD8-A7E1C070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1144E-4FE9-5737-4503-FF6854BC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6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91CC-1BC6-03B0-91BB-5433D244D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A0F05-B9B2-11A9-D53C-E16A7E6D3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12689-0D2D-70B7-68EE-9CC66D9A5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0F236-3C49-1C10-C880-CEA4A8C8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A4B15-5FE5-9DDF-2D43-115DEAF2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5B811-84A3-2000-853C-E4892314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BD28-B338-C81A-D2FF-9A270CEC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F2CD4-ECCD-8FEB-D4E7-4F65D3B53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9AAA1-9D77-4EF3-4B94-AA84DDECC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E6EF6-AF62-AC7A-D0F0-E266DC56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35DF0-F310-9B03-FAC9-158A8D64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2D9D6-653E-9868-DF05-44132E1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EB360-8A44-35A7-7397-3DE37AE5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C0269-C53D-E40A-05C7-19BB35889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FACF-BBFE-7BB4-F5DE-ABB1F18E7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A74226-8A2E-4EB8-BF4D-8ED06453FF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D188E-C2C1-1833-D96A-7E247C92D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E8AA1-C68D-B1C6-EC14-BCCCCB406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50D31-FF66-45DD-A284-7C50A7373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8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gwellness.trgportal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D1F3D2-AD8D-B626-AF8B-ADF9A109F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823" y="1914524"/>
            <a:ext cx="1883896" cy="2824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65C71-7E18-A8DE-135A-CDFD188F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994" y="1828984"/>
            <a:ext cx="1941000" cy="290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EF40D-0F65-361E-9063-C5051500D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665" y="1828799"/>
            <a:ext cx="1940903" cy="2910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7E6D2B-63F2-437A-7C65-85BEE27EF3D4}"/>
              </a:ext>
            </a:extLst>
          </p:cNvPr>
          <p:cNvSpPr txBox="1"/>
          <p:nvPr/>
        </p:nvSpPr>
        <p:spPr>
          <a:xfrm>
            <a:off x="6222187" y="4870324"/>
            <a:ext cx="310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Employee Education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Open Enrollment Meetings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BAAG and EBC Management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Compliance</a:t>
            </a:r>
          </a:p>
          <a:p>
            <a:pPr algn="ctr"/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98B0D-437B-84C9-C99C-A0AA06FE2CF6}"/>
              </a:ext>
            </a:extLst>
          </p:cNvPr>
          <p:cNvSpPr txBox="1"/>
          <p:nvPr/>
        </p:nvSpPr>
        <p:spPr>
          <a:xfrm>
            <a:off x="3572910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Cassie Westenfeld</a:t>
            </a:r>
          </a:p>
          <a:p>
            <a:pPr algn="ctr"/>
            <a:r>
              <a:rPr lang="en-US" sz="1200" dirty="0"/>
              <a:t>Account Director</a:t>
            </a:r>
          </a:p>
          <a:p>
            <a:pPr algn="ctr"/>
            <a:r>
              <a:rPr lang="en-US" sz="1200" dirty="0"/>
              <a:t>cwestenfeld@therichardsgrp.com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C8C1F-69FC-C4A4-4458-26EC9CED0D80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Ryan Cronan</a:t>
            </a:r>
          </a:p>
          <a:p>
            <a:pPr algn="ctr"/>
            <a:r>
              <a:rPr lang="en-US" sz="1200" dirty="0"/>
              <a:t>Account Executive</a:t>
            </a:r>
          </a:p>
          <a:p>
            <a:pPr algn="ctr"/>
            <a:r>
              <a:rPr lang="en-US" sz="1200" dirty="0"/>
              <a:t>rcronan@therichardsgrp.com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2D129-CD78-6A44-0FA9-0071A14CBD68}"/>
              </a:ext>
            </a:extLst>
          </p:cNvPr>
          <p:cNvSpPr txBox="1"/>
          <p:nvPr/>
        </p:nvSpPr>
        <p:spPr>
          <a:xfrm>
            <a:off x="622218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Katie Wilder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kwilder@therichardsgrp.com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6C6E83-85CD-D561-E9C5-82712570E8A1}"/>
              </a:ext>
            </a:extLst>
          </p:cNvPr>
          <p:cNvSpPr txBox="1"/>
          <p:nvPr/>
        </p:nvSpPr>
        <p:spPr>
          <a:xfrm>
            <a:off x="3572910" y="4870324"/>
            <a:ext cx="310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Day to Day service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Billing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Benefits Enrollment systems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Implementations</a:t>
            </a:r>
          </a:p>
          <a:p>
            <a:pPr algn="ctr"/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85DF8A-5D89-C1AD-C7ED-A4D60AEB85D6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Financials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Renewals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375255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E97EF-BF81-0F77-C7C0-1A61D686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&#10;&#10;AI-generated content may be incorrect.">
            <a:extLst>
              <a:ext uri="{FF2B5EF4-FFF2-40B4-BE49-F238E27FC236}">
                <a16:creationId xmlns:a16="http://schemas.microsoft.com/office/drawing/2014/main" id="{A995B047-3A51-6A0E-FF52-60C0B1AF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4" y="1828798"/>
            <a:ext cx="1941000" cy="2910297"/>
          </a:xfrm>
          <a:prstGeom prst="rect">
            <a:avLst/>
          </a:prstGeom>
        </p:spPr>
      </p:pic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EC69C14-855D-695A-BF47-DC7C9D555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56" y="1828800"/>
            <a:ext cx="1941135" cy="2910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551A4-7569-DC0B-27DD-6EB962DCDDE6}"/>
              </a:ext>
            </a:extLst>
          </p:cNvPr>
          <p:cNvSpPr txBox="1"/>
          <p:nvPr/>
        </p:nvSpPr>
        <p:spPr>
          <a:xfrm>
            <a:off x="3448994" y="4870325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8698D-87D2-36C4-096F-8BED9FEE3DB4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C9A68-3CB2-6E18-BF37-775272DAD1BF}"/>
              </a:ext>
            </a:extLst>
          </p:cNvPr>
          <p:cNvSpPr txBox="1"/>
          <p:nvPr/>
        </p:nvSpPr>
        <p:spPr>
          <a:xfrm>
            <a:off x="3448994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781575-AF66-0844-4CF9-0964A1A3633C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4BD14-993E-BE5A-1E9E-593F5E956D63}"/>
              </a:ext>
            </a:extLst>
          </p:cNvPr>
          <p:cNvSpPr txBox="1"/>
          <p:nvPr/>
        </p:nvSpPr>
        <p:spPr>
          <a:xfrm>
            <a:off x="6217511" y="126678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Mari Walsh</a:t>
            </a:r>
          </a:p>
          <a:p>
            <a:pPr algn="ctr"/>
            <a:r>
              <a:rPr lang="en-US" sz="1200" dirty="0"/>
              <a:t>Director of Well-being</a:t>
            </a:r>
          </a:p>
          <a:p>
            <a:pPr algn="ctr"/>
            <a:r>
              <a:rPr lang="en-US" sz="1200" dirty="0"/>
              <a:t>mwalsh@therichardsgrp.com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38E40-12FA-0DBA-5BB9-400C2284651A}"/>
              </a:ext>
            </a:extLst>
          </p:cNvPr>
          <p:cNvSpPr txBox="1"/>
          <p:nvPr/>
        </p:nvSpPr>
        <p:spPr>
          <a:xfrm>
            <a:off x="5974355" y="4868986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CE0BCA-C383-BE33-45FF-D2FD7FC58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/>
          <a:stretch/>
        </p:blipFill>
        <p:spPr bwMode="auto">
          <a:xfrm>
            <a:off x="6704656" y="2065517"/>
            <a:ext cx="1941135" cy="26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976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a beard&#10;&#10;AI-generated content may be incorrect.">
            <a:extLst>
              <a:ext uri="{FF2B5EF4-FFF2-40B4-BE49-F238E27FC236}">
                <a16:creationId xmlns:a16="http://schemas.microsoft.com/office/drawing/2014/main" id="{7334AA10-B518-5427-F8BE-4ED70A043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86" y="1852275"/>
            <a:ext cx="2023365" cy="3034049"/>
          </a:xfrm>
          <a:prstGeom prst="rect">
            <a:avLst/>
          </a:prstGeom>
        </p:spPr>
      </p:pic>
      <p:pic>
        <p:nvPicPr>
          <p:cNvPr id="13" name="Picture 12" descr="A person in a blue shirt&#10;&#10;AI-generated content may be incorrect.">
            <a:extLst>
              <a:ext uri="{FF2B5EF4-FFF2-40B4-BE49-F238E27FC236}">
                <a16:creationId xmlns:a16="http://schemas.microsoft.com/office/drawing/2014/main" id="{58422A9E-CAC7-275E-3FCF-3A2D42A60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57" y="1852275"/>
            <a:ext cx="2023922" cy="3034049"/>
          </a:xfrm>
          <a:prstGeom prst="rect">
            <a:avLst/>
          </a:prstGeom>
        </p:spPr>
      </p:pic>
      <p:pic>
        <p:nvPicPr>
          <p:cNvPr id="15" name="Picture 14" descr="A person wearing a vest smiling&#10;&#10;AI-generated content may be incorrect.">
            <a:extLst>
              <a:ext uri="{FF2B5EF4-FFF2-40B4-BE49-F238E27FC236}">
                <a16:creationId xmlns:a16="http://schemas.microsoft.com/office/drawing/2014/main" id="{5582995C-7CBB-894D-2B43-6EDF0CB5D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5" y="1852275"/>
            <a:ext cx="2023365" cy="3034050"/>
          </a:xfrm>
          <a:prstGeom prst="rect">
            <a:avLst/>
          </a:prstGeom>
        </p:spPr>
      </p:pic>
      <p:pic>
        <p:nvPicPr>
          <p:cNvPr id="17" name="Picture 16" descr="A person in a suit&#10;&#10;AI-generated content may be incorrect.">
            <a:extLst>
              <a:ext uri="{FF2B5EF4-FFF2-40B4-BE49-F238E27FC236}">
                <a16:creationId xmlns:a16="http://schemas.microsoft.com/office/drawing/2014/main" id="{476EB974-D695-B7E3-3770-EB7F14A07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58" y="1852533"/>
            <a:ext cx="2023365" cy="30337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9DCB35-7C27-A5EA-EEAC-B7DED9C3C644}"/>
              </a:ext>
            </a:extLst>
          </p:cNvPr>
          <p:cNvSpPr txBox="1"/>
          <p:nvPr/>
        </p:nvSpPr>
        <p:spPr>
          <a:xfrm>
            <a:off x="1129906" y="1230093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Dan Lyons</a:t>
            </a:r>
          </a:p>
          <a:p>
            <a:pPr algn="ctr"/>
            <a:r>
              <a:rPr lang="en-US" sz="1200" dirty="0"/>
              <a:t>dlyons@therichardsgrp.com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A5D3B-7E2F-8A48-4BC4-0A655900A2A9}"/>
              </a:ext>
            </a:extLst>
          </p:cNvPr>
          <p:cNvSpPr txBox="1"/>
          <p:nvPr/>
        </p:nvSpPr>
        <p:spPr>
          <a:xfrm>
            <a:off x="3643057" y="1230092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Susan Loynd</a:t>
            </a:r>
          </a:p>
          <a:p>
            <a:pPr algn="ctr"/>
            <a:r>
              <a:rPr lang="en-US" sz="1200" dirty="0"/>
              <a:t>sloynd@therichardsgrp.com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F0BB9-B9CD-4BB5-1527-6B554ADA982D}"/>
              </a:ext>
            </a:extLst>
          </p:cNvPr>
          <p:cNvSpPr txBox="1"/>
          <p:nvPr/>
        </p:nvSpPr>
        <p:spPr>
          <a:xfrm>
            <a:off x="6156208" y="1230091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Ross Gibson</a:t>
            </a:r>
          </a:p>
          <a:p>
            <a:pPr algn="ctr"/>
            <a:r>
              <a:rPr lang="en-US" sz="1200" dirty="0"/>
              <a:t>rgibson@therichardsgrp.com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47919-25A5-ED3D-09AA-28794D451074}"/>
              </a:ext>
            </a:extLst>
          </p:cNvPr>
          <p:cNvSpPr txBox="1"/>
          <p:nvPr/>
        </p:nvSpPr>
        <p:spPr>
          <a:xfrm>
            <a:off x="8669079" y="1230091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Dave Twitchell</a:t>
            </a:r>
          </a:p>
          <a:p>
            <a:pPr algn="ctr"/>
            <a:r>
              <a:rPr lang="en-US" sz="1200" dirty="0"/>
              <a:t>dtwichell@therichardsgrp.com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118D03-EBEC-AAC9-222E-DBFB33194D89}"/>
              </a:ext>
            </a:extLst>
          </p:cNvPr>
          <p:cNvSpPr txBox="1"/>
          <p:nvPr/>
        </p:nvSpPr>
        <p:spPr>
          <a:xfrm>
            <a:off x="1129906" y="4948770"/>
            <a:ext cx="310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Managing Director, HR Service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AEB1F8-C7A4-9B17-9A0C-D520E4E23716}"/>
              </a:ext>
            </a:extLst>
          </p:cNvPr>
          <p:cNvSpPr txBox="1"/>
          <p:nvPr/>
        </p:nvSpPr>
        <p:spPr>
          <a:xfrm>
            <a:off x="3643057" y="4948769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Strategic HR Business Advisor</a:t>
            </a:r>
          </a:p>
          <a:p>
            <a:pPr algn="ctr"/>
            <a:r>
              <a:rPr lang="en-US" sz="1200" dirty="0"/>
              <a:t>Comprehensive HR Consulting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CC3C15-B8AD-49D8-4D85-0002BBCBAF8E}"/>
              </a:ext>
            </a:extLst>
          </p:cNvPr>
          <p:cNvSpPr txBox="1"/>
          <p:nvPr/>
        </p:nvSpPr>
        <p:spPr>
          <a:xfrm>
            <a:off x="6156208" y="4948768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Strategic HR Business Advisor</a:t>
            </a:r>
          </a:p>
          <a:p>
            <a:pPr algn="ctr"/>
            <a:r>
              <a:rPr lang="en-US" sz="1200" dirty="0"/>
              <a:t>Leadership and Development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9D93EB-7E90-FB43-9349-58A1848ACB25}"/>
              </a:ext>
            </a:extLst>
          </p:cNvPr>
          <p:cNvSpPr txBox="1"/>
          <p:nvPr/>
        </p:nvSpPr>
        <p:spPr>
          <a:xfrm>
            <a:off x="8669079" y="4948768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Strategic HR Business Advisor</a:t>
            </a:r>
          </a:p>
          <a:p>
            <a:pPr algn="ctr"/>
            <a:r>
              <a:rPr lang="en-US" sz="1200" dirty="0"/>
              <a:t>Compensation</a:t>
            </a:r>
          </a:p>
        </p:txBody>
      </p:sp>
    </p:spTree>
    <p:extLst>
      <p:ext uri="{BB962C8B-B14F-4D97-AF65-F5344CB8AC3E}">
        <p14:creationId xmlns:p14="http://schemas.microsoft.com/office/powerpoint/2010/main" val="2081899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ebsite with mountains in the background&#10;&#10;AI-generated content may be incorrect.">
            <a:extLst>
              <a:ext uri="{FF2B5EF4-FFF2-40B4-BE49-F238E27FC236}">
                <a16:creationId xmlns:a16="http://schemas.microsoft.com/office/drawing/2014/main" id="{D9DB03AC-3623-C09D-B6B5-0B2C14E5B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559389"/>
            <a:ext cx="9029700" cy="4698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696C1-E707-F417-75FB-E032983EF110}"/>
              </a:ext>
            </a:extLst>
          </p:cNvPr>
          <p:cNvSpPr txBox="1"/>
          <p:nvPr/>
        </p:nvSpPr>
        <p:spPr>
          <a:xfrm>
            <a:off x="4541139" y="547824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u="none" strike="noStrike" dirty="0">
                <a:solidFill>
                  <a:srgbClr val="004C63"/>
                </a:solidFill>
                <a:effectLst/>
                <a:latin typeface="-apple-system"/>
                <a:hlinkClick r:id="rId3"/>
              </a:rPr>
              <a:t>www.orgwellness.trgportal.com</a:t>
            </a:r>
            <a:endParaRPr lang="en-US" sz="1200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ctr"/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Username: TRGClient</a:t>
            </a:r>
            <a:b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</a:b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Password: Wellness</a:t>
            </a:r>
          </a:p>
        </p:txBody>
      </p:sp>
    </p:spTree>
    <p:extLst>
      <p:ext uri="{BB962C8B-B14F-4D97-AF65-F5344CB8AC3E}">
        <p14:creationId xmlns:p14="http://schemas.microsoft.com/office/powerpoint/2010/main" val="112601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person&#10;&#10;AI-generated content may be incorrect.">
            <a:extLst>
              <a:ext uri="{FF2B5EF4-FFF2-40B4-BE49-F238E27FC236}">
                <a16:creationId xmlns:a16="http://schemas.microsoft.com/office/drawing/2014/main" id="{B2CBC267-AF3E-C2F9-231D-D1BAAAB53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4" y="1828798"/>
            <a:ext cx="1941000" cy="2910297"/>
          </a:xfrm>
          <a:prstGeom prst="rect">
            <a:avLst/>
          </a:prstGeom>
        </p:spPr>
      </p:pic>
      <p:pic>
        <p:nvPicPr>
          <p:cNvPr id="18" name="Picture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D1F15AF-987E-937C-E634-668FBF7DA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49" y="1828799"/>
            <a:ext cx="1941135" cy="291029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DB0B6E5-CD58-B0F4-8E3D-52DC1A04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31" y="2205446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5656C4-A7DA-0B35-9E25-96CBE087753E}"/>
              </a:ext>
            </a:extLst>
          </p:cNvPr>
          <p:cNvSpPr txBox="1"/>
          <p:nvPr/>
        </p:nvSpPr>
        <p:spPr>
          <a:xfrm>
            <a:off x="6222187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E32227-9962-D81B-687D-F3FE33108BBB}"/>
              </a:ext>
            </a:extLst>
          </p:cNvPr>
          <p:cNvSpPr txBox="1"/>
          <p:nvPr/>
        </p:nvSpPr>
        <p:spPr>
          <a:xfrm>
            <a:off x="8919595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CE5D8-4737-D349-ADEE-5E0A0E70CD7D}"/>
              </a:ext>
            </a:extLst>
          </p:cNvPr>
          <p:cNvSpPr txBox="1"/>
          <p:nvPr/>
        </p:nvSpPr>
        <p:spPr>
          <a:xfrm>
            <a:off x="3572910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Kelley Knight</a:t>
            </a:r>
          </a:p>
          <a:p>
            <a:pPr algn="ctr"/>
            <a:r>
              <a:rPr lang="en-US" sz="1200" dirty="0"/>
              <a:t>Account Executive</a:t>
            </a:r>
          </a:p>
          <a:p>
            <a:pPr algn="ctr"/>
            <a:r>
              <a:rPr lang="en-US" sz="1200" dirty="0"/>
              <a:t>kknight@therichardsgrp.com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E278E-42E6-16D3-31DC-A214DB132F25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D690E9-9B10-A447-688A-D587E09FFB1E}"/>
              </a:ext>
            </a:extLst>
          </p:cNvPr>
          <p:cNvSpPr txBox="1"/>
          <p:nvPr/>
        </p:nvSpPr>
        <p:spPr>
          <a:xfrm>
            <a:off x="622218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36B36-0745-343D-6F57-B5455BA313B2}"/>
              </a:ext>
            </a:extLst>
          </p:cNvPr>
          <p:cNvSpPr txBox="1"/>
          <p:nvPr/>
        </p:nvSpPr>
        <p:spPr>
          <a:xfrm>
            <a:off x="8919595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A2A0F-3757-0209-296A-5DB29F5C09B0}"/>
              </a:ext>
            </a:extLst>
          </p:cNvPr>
          <p:cNvSpPr txBox="1"/>
          <p:nvPr/>
        </p:nvSpPr>
        <p:spPr>
          <a:xfrm>
            <a:off x="3572910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5F4609-388D-91D7-F6AD-24D052077F25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pic>
        <p:nvPicPr>
          <p:cNvPr id="29" name="Picture 28" descr="A person with long hair wearing a blue and white shirt&#10;&#10;AI-generated content may be incorrect.">
            <a:extLst>
              <a:ext uri="{FF2B5EF4-FFF2-40B4-BE49-F238E27FC236}">
                <a16:creationId xmlns:a16="http://schemas.microsoft.com/office/drawing/2014/main" id="{0FE7C9C7-DC81-8E5F-5A41-145C63ADB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/>
          <a:stretch/>
        </p:blipFill>
        <p:spPr>
          <a:xfrm>
            <a:off x="4157204" y="1987676"/>
            <a:ext cx="1941135" cy="27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2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3E371-558B-B67E-BE6E-B39EA174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3057DA9-BB18-9B1F-9F97-92CB11E72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61" y="1828799"/>
            <a:ext cx="1543034" cy="23134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2FCF41-0CFD-9256-E882-BB2C138F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89" y="2254524"/>
            <a:ext cx="1874897" cy="18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5C241-A5A9-4F13-9792-EA4458598C48}"/>
              </a:ext>
            </a:extLst>
          </p:cNvPr>
          <p:cNvSpPr txBox="1"/>
          <p:nvPr/>
        </p:nvSpPr>
        <p:spPr>
          <a:xfrm>
            <a:off x="4047225" y="4273511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803B8-801C-6897-4373-AE14CEF47DCC}"/>
              </a:ext>
            </a:extLst>
          </p:cNvPr>
          <p:cNvSpPr txBox="1"/>
          <p:nvPr/>
        </p:nvSpPr>
        <p:spPr>
          <a:xfrm>
            <a:off x="6645176" y="1268191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5D4574-9DD9-DED0-A7AF-DE2434D37CC4}"/>
              </a:ext>
            </a:extLst>
          </p:cNvPr>
          <p:cNvSpPr txBox="1"/>
          <p:nvPr/>
        </p:nvSpPr>
        <p:spPr>
          <a:xfrm>
            <a:off x="1849751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Kelley Knight</a:t>
            </a:r>
          </a:p>
          <a:p>
            <a:pPr algn="ctr"/>
            <a:r>
              <a:rPr lang="en-US" sz="1200" dirty="0"/>
              <a:t>Account Executive</a:t>
            </a:r>
          </a:p>
          <a:p>
            <a:pPr algn="ctr"/>
            <a:r>
              <a:rPr lang="en-US" sz="1200" dirty="0"/>
              <a:t>kknight@therichardsgrp.com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7FCC86-5158-415B-0729-4A9DBD05BBE3}"/>
              </a:ext>
            </a:extLst>
          </p:cNvPr>
          <p:cNvSpPr txBox="1"/>
          <p:nvPr/>
        </p:nvSpPr>
        <p:spPr>
          <a:xfrm>
            <a:off x="-475399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30E560-760A-09C1-8816-BFC0F023E9F0}"/>
              </a:ext>
            </a:extLst>
          </p:cNvPr>
          <p:cNvSpPr txBox="1"/>
          <p:nvPr/>
        </p:nvSpPr>
        <p:spPr>
          <a:xfrm>
            <a:off x="412280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D505AD-38FF-F0A4-D267-4E700B5D2438}"/>
              </a:ext>
            </a:extLst>
          </p:cNvPr>
          <p:cNvSpPr txBox="1"/>
          <p:nvPr/>
        </p:nvSpPr>
        <p:spPr>
          <a:xfrm>
            <a:off x="6715891" y="4273511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46B17E-D3A0-E165-5132-EB8BCD54661C}"/>
              </a:ext>
            </a:extLst>
          </p:cNvPr>
          <p:cNvSpPr txBox="1"/>
          <p:nvPr/>
        </p:nvSpPr>
        <p:spPr>
          <a:xfrm>
            <a:off x="1792510" y="4273512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135E69-460C-7468-F48C-3BBD5650BDD2}"/>
              </a:ext>
            </a:extLst>
          </p:cNvPr>
          <p:cNvSpPr txBox="1"/>
          <p:nvPr/>
        </p:nvSpPr>
        <p:spPr>
          <a:xfrm>
            <a:off x="-413508" y="4273512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pic>
        <p:nvPicPr>
          <p:cNvPr id="29" name="Picture 28" descr="A person with long hair wearing a blue and white shirt&#10;&#10;AI-generated content may be incorrect.">
            <a:extLst>
              <a:ext uri="{FF2B5EF4-FFF2-40B4-BE49-F238E27FC236}">
                <a16:creationId xmlns:a16="http://schemas.microsoft.com/office/drawing/2014/main" id="{B504286C-3336-B454-DB46-2FC2AB2F8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/>
          <a:stretch/>
        </p:blipFill>
        <p:spPr>
          <a:xfrm>
            <a:off x="2624056" y="1927333"/>
            <a:ext cx="1553608" cy="220208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B468D78-C54C-72F4-27AA-3B96F0C32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/>
          <a:stretch/>
        </p:blipFill>
        <p:spPr bwMode="auto">
          <a:xfrm>
            <a:off x="9754898" y="2054111"/>
            <a:ext cx="1506766" cy="20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00A95-D4E4-7076-CAC8-24C5EC860970}"/>
              </a:ext>
            </a:extLst>
          </p:cNvPr>
          <p:cNvSpPr txBox="1"/>
          <p:nvPr/>
        </p:nvSpPr>
        <p:spPr>
          <a:xfrm>
            <a:off x="9082278" y="4269010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FC484-3FFE-22F6-6CAF-D597AD26F8A0}"/>
              </a:ext>
            </a:extLst>
          </p:cNvPr>
          <p:cNvSpPr txBox="1"/>
          <p:nvPr/>
        </p:nvSpPr>
        <p:spPr>
          <a:xfrm>
            <a:off x="9082278" y="1268190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Mari Walsh</a:t>
            </a:r>
          </a:p>
          <a:p>
            <a:pPr algn="ctr"/>
            <a:r>
              <a:rPr lang="en-US" sz="1200" dirty="0"/>
              <a:t>Director of Well-being</a:t>
            </a:r>
          </a:p>
          <a:p>
            <a:pPr algn="ctr"/>
            <a:r>
              <a:rPr lang="en-US" sz="1200" dirty="0"/>
              <a:t>mwalsh@therichardsgrp.com</a:t>
            </a:r>
          </a:p>
        </p:txBody>
      </p:sp>
    </p:spTree>
    <p:extLst>
      <p:ext uri="{BB962C8B-B14F-4D97-AF65-F5344CB8AC3E}">
        <p14:creationId xmlns:p14="http://schemas.microsoft.com/office/powerpoint/2010/main" val="75252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B7384-CF2E-BA9A-4BA4-1FAF1D648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person&#10;&#10;AI-generated content may be incorrect.">
            <a:extLst>
              <a:ext uri="{FF2B5EF4-FFF2-40B4-BE49-F238E27FC236}">
                <a16:creationId xmlns:a16="http://schemas.microsoft.com/office/drawing/2014/main" id="{3DDDEE80-33C1-2473-AD99-04388A2EF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4" y="1828799"/>
            <a:ext cx="1542927" cy="2313434"/>
          </a:xfrm>
          <a:prstGeom prst="rect">
            <a:avLst/>
          </a:prstGeom>
        </p:spPr>
      </p:pic>
      <p:pic>
        <p:nvPicPr>
          <p:cNvPr id="18" name="Picture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7A8E602-136F-810A-0EF9-1545D3BC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61" y="1828799"/>
            <a:ext cx="1543034" cy="23134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6B59F55-C6FA-225C-FA51-08975BA9D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89" y="2254524"/>
            <a:ext cx="1874897" cy="18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599FE7-431A-E938-75F2-648F08E66D53}"/>
              </a:ext>
            </a:extLst>
          </p:cNvPr>
          <p:cNvSpPr txBox="1"/>
          <p:nvPr/>
        </p:nvSpPr>
        <p:spPr>
          <a:xfrm>
            <a:off x="4047225" y="4273511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B90A6E-016C-6EC2-5C33-E84AF1EE2267}"/>
              </a:ext>
            </a:extLst>
          </p:cNvPr>
          <p:cNvSpPr txBox="1"/>
          <p:nvPr/>
        </p:nvSpPr>
        <p:spPr>
          <a:xfrm>
            <a:off x="6645176" y="1268191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B5721-88DF-07E4-FD4F-CD8B6E594139}"/>
              </a:ext>
            </a:extLst>
          </p:cNvPr>
          <p:cNvSpPr txBox="1"/>
          <p:nvPr/>
        </p:nvSpPr>
        <p:spPr>
          <a:xfrm>
            <a:off x="1849751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Kelley Knight</a:t>
            </a:r>
          </a:p>
          <a:p>
            <a:pPr algn="ctr"/>
            <a:r>
              <a:rPr lang="en-US" sz="1200" dirty="0"/>
              <a:t>Account Executive</a:t>
            </a:r>
          </a:p>
          <a:p>
            <a:pPr algn="ctr"/>
            <a:r>
              <a:rPr lang="en-US" sz="1200" dirty="0"/>
              <a:t>kknight@therichardsgrp.com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47EDA0-1702-A6E2-7B2E-E9256BC7711C}"/>
              </a:ext>
            </a:extLst>
          </p:cNvPr>
          <p:cNvSpPr txBox="1"/>
          <p:nvPr/>
        </p:nvSpPr>
        <p:spPr>
          <a:xfrm>
            <a:off x="-475399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B49946-15E1-7C7B-3B8D-FCDCAC9C19E7}"/>
              </a:ext>
            </a:extLst>
          </p:cNvPr>
          <p:cNvSpPr txBox="1"/>
          <p:nvPr/>
        </p:nvSpPr>
        <p:spPr>
          <a:xfrm>
            <a:off x="412280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5DB8A6-3DEC-6CBB-BC1A-076D94717FF8}"/>
              </a:ext>
            </a:extLst>
          </p:cNvPr>
          <p:cNvSpPr txBox="1"/>
          <p:nvPr/>
        </p:nvSpPr>
        <p:spPr>
          <a:xfrm>
            <a:off x="6715891" y="4273511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3516A6-101C-14AF-C588-A10A794D3E2C}"/>
              </a:ext>
            </a:extLst>
          </p:cNvPr>
          <p:cNvSpPr txBox="1"/>
          <p:nvPr/>
        </p:nvSpPr>
        <p:spPr>
          <a:xfrm>
            <a:off x="1792510" y="4273512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710E10-6C9B-2D33-08A9-95CA19F841E0}"/>
              </a:ext>
            </a:extLst>
          </p:cNvPr>
          <p:cNvSpPr txBox="1"/>
          <p:nvPr/>
        </p:nvSpPr>
        <p:spPr>
          <a:xfrm>
            <a:off x="-413508" y="4273512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pic>
        <p:nvPicPr>
          <p:cNvPr id="29" name="Picture 28" descr="A person with long hair wearing a blue and white shirt&#10;&#10;AI-generated content may be incorrect.">
            <a:extLst>
              <a:ext uri="{FF2B5EF4-FFF2-40B4-BE49-F238E27FC236}">
                <a16:creationId xmlns:a16="http://schemas.microsoft.com/office/drawing/2014/main" id="{93EDE94F-E482-C50B-4140-429661CFD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/>
          <a:stretch/>
        </p:blipFill>
        <p:spPr>
          <a:xfrm>
            <a:off x="2624056" y="1927333"/>
            <a:ext cx="1553608" cy="220208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73BC099-4C53-CF7D-D2EE-68D808961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/>
          <a:stretch/>
        </p:blipFill>
        <p:spPr bwMode="auto">
          <a:xfrm>
            <a:off x="9754898" y="2054111"/>
            <a:ext cx="1506766" cy="20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39A177-39E2-DB93-6E75-F135C5F48D84}"/>
              </a:ext>
            </a:extLst>
          </p:cNvPr>
          <p:cNvSpPr txBox="1"/>
          <p:nvPr/>
        </p:nvSpPr>
        <p:spPr>
          <a:xfrm>
            <a:off x="9082278" y="4269010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5FD09-455C-5156-DEBF-47F95CFBEE1A}"/>
              </a:ext>
            </a:extLst>
          </p:cNvPr>
          <p:cNvSpPr txBox="1"/>
          <p:nvPr/>
        </p:nvSpPr>
        <p:spPr>
          <a:xfrm>
            <a:off x="9082278" y="1268190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Mari Walsh</a:t>
            </a:r>
          </a:p>
          <a:p>
            <a:pPr algn="ctr"/>
            <a:r>
              <a:rPr lang="en-US" sz="1200" dirty="0"/>
              <a:t>Director of Well-being</a:t>
            </a:r>
          </a:p>
          <a:p>
            <a:pPr algn="ctr"/>
            <a:r>
              <a:rPr lang="en-US" sz="1200" dirty="0"/>
              <a:t>mwalsh@therichardsgrp.com</a:t>
            </a:r>
          </a:p>
        </p:txBody>
      </p:sp>
    </p:spTree>
    <p:extLst>
      <p:ext uri="{BB962C8B-B14F-4D97-AF65-F5344CB8AC3E}">
        <p14:creationId xmlns:p14="http://schemas.microsoft.com/office/powerpoint/2010/main" val="122658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70E92-6264-F50A-4F6D-7EB04D0A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person&#10;&#10;AI-generated content may be incorrect.">
            <a:extLst>
              <a:ext uri="{FF2B5EF4-FFF2-40B4-BE49-F238E27FC236}">
                <a16:creationId xmlns:a16="http://schemas.microsoft.com/office/drawing/2014/main" id="{3BF7FDF8-8A83-A8E4-296E-F9752867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4" y="1828799"/>
            <a:ext cx="1542927" cy="2313434"/>
          </a:xfrm>
          <a:prstGeom prst="rect">
            <a:avLst/>
          </a:prstGeom>
        </p:spPr>
      </p:pic>
      <p:pic>
        <p:nvPicPr>
          <p:cNvPr id="18" name="Picture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B17CAA35-0533-E3F0-9E2B-30329649F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61" y="1828799"/>
            <a:ext cx="1543034" cy="23134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35267BD-B47E-1555-0C55-E5802A13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589" y="2254524"/>
            <a:ext cx="1874897" cy="187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41A650-1264-28D9-70C2-938E62FF84F4}"/>
              </a:ext>
            </a:extLst>
          </p:cNvPr>
          <p:cNvSpPr txBox="1"/>
          <p:nvPr/>
        </p:nvSpPr>
        <p:spPr>
          <a:xfrm>
            <a:off x="4047225" y="4273511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8D0B5-89AF-683C-B4E5-1DB7AC8F680A}"/>
              </a:ext>
            </a:extLst>
          </p:cNvPr>
          <p:cNvSpPr txBox="1"/>
          <p:nvPr/>
        </p:nvSpPr>
        <p:spPr>
          <a:xfrm>
            <a:off x="6645176" y="1268191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6D8B73-8132-1283-5E38-3D230F1922B4}"/>
              </a:ext>
            </a:extLst>
          </p:cNvPr>
          <p:cNvSpPr txBox="1"/>
          <p:nvPr/>
        </p:nvSpPr>
        <p:spPr>
          <a:xfrm>
            <a:off x="1849751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Marci Taks</a:t>
            </a:r>
          </a:p>
          <a:p>
            <a:pPr algn="ctr"/>
            <a:r>
              <a:rPr lang="en-US" sz="1200" dirty="0"/>
              <a:t>Account Executive</a:t>
            </a:r>
          </a:p>
          <a:p>
            <a:pPr algn="ctr"/>
            <a:r>
              <a:rPr lang="en-US" sz="1200" dirty="0"/>
              <a:t>mtaks@therichardsgrp.com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2E8C0F-206F-5AAB-B505-3B1CB57E6B8C}"/>
              </a:ext>
            </a:extLst>
          </p:cNvPr>
          <p:cNvSpPr txBox="1"/>
          <p:nvPr/>
        </p:nvSpPr>
        <p:spPr>
          <a:xfrm>
            <a:off x="-475399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F6868-2956-C8D3-0503-687D6A4D8C3B}"/>
              </a:ext>
            </a:extLst>
          </p:cNvPr>
          <p:cNvSpPr txBox="1"/>
          <p:nvPr/>
        </p:nvSpPr>
        <p:spPr>
          <a:xfrm>
            <a:off x="412280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9B92F0-F625-734C-EFCC-76CEF7B9D87C}"/>
              </a:ext>
            </a:extLst>
          </p:cNvPr>
          <p:cNvSpPr txBox="1"/>
          <p:nvPr/>
        </p:nvSpPr>
        <p:spPr>
          <a:xfrm>
            <a:off x="6715891" y="4273511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FCC8CF-7F05-DACC-8252-82DA29BD8788}"/>
              </a:ext>
            </a:extLst>
          </p:cNvPr>
          <p:cNvSpPr txBox="1"/>
          <p:nvPr/>
        </p:nvSpPr>
        <p:spPr>
          <a:xfrm>
            <a:off x="1792510" y="4273512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6188C-8FF6-707E-703F-CCF77225CE09}"/>
              </a:ext>
            </a:extLst>
          </p:cNvPr>
          <p:cNvSpPr txBox="1"/>
          <p:nvPr/>
        </p:nvSpPr>
        <p:spPr>
          <a:xfrm>
            <a:off x="-413508" y="4273512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0BED2-C96C-C583-AE41-377D221F30F8}"/>
              </a:ext>
            </a:extLst>
          </p:cNvPr>
          <p:cNvSpPr txBox="1"/>
          <p:nvPr/>
        </p:nvSpPr>
        <p:spPr>
          <a:xfrm>
            <a:off x="9082278" y="4269010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D9013B-6D6D-0CD6-93A0-40D5B4DA7E14}"/>
              </a:ext>
            </a:extLst>
          </p:cNvPr>
          <p:cNvSpPr txBox="1"/>
          <p:nvPr/>
        </p:nvSpPr>
        <p:spPr>
          <a:xfrm>
            <a:off x="9082278" y="1268190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Lindsay Simpson</a:t>
            </a:r>
          </a:p>
          <a:p>
            <a:pPr algn="ctr"/>
            <a:r>
              <a:rPr lang="en-US" sz="1200" dirty="0"/>
              <a:t>lsimpson@therichardsgrp.com</a:t>
            </a:r>
          </a:p>
        </p:txBody>
      </p:sp>
      <p:pic>
        <p:nvPicPr>
          <p:cNvPr id="3" name="Picture 2" descr="A person with long brown hair wearing a black sweater&#10;&#10;AI-generated content may be incorrect.">
            <a:extLst>
              <a:ext uri="{FF2B5EF4-FFF2-40B4-BE49-F238E27FC236}">
                <a16:creationId xmlns:a16="http://schemas.microsoft.com/office/drawing/2014/main" id="{8AAF1B48-D56A-0DA8-9957-4375E8DE3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82" y="1906212"/>
            <a:ext cx="1524177" cy="222320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89714C-65CC-7190-A442-04DBF6DD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266" y="1927333"/>
            <a:ext cx="1481745" cy="22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80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&#10;&#10;AI-generated content may be incorrect.">
            <a:extLst>
              <a:ext uri="{FF2B5EF4-FFF2-40B4-BE49-F238E27FC236}">
                <a16:creationId xmlns:a16="http://schemas.microsoft.com/office/drawing/2014/main" id="{1F4A9421-6DB5-1C73-80C3-844AC07D5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4" y="1828798"/>
            <a:ext cx="1941000" cy="2910297"/>
          </a:xfrm>
          <a:prstGeom prst="rect">
            <a:avLst/>
          </a:prstGeom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9C02FDE-4C82-ED0A-0DB7-891600729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49" y="1828799"/>
            <a:ext cx="1941135" cy="291029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26F7ABA-C774-49D9-C5D1-C3E2EA77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31" y="2205446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E6D453-AF1E-75D3-0E17-2F35CF3CBB17}"/>
              </a:ext>
            </a:extLst>
          </p:cNvPr>
          <p:cNvSpPr txBox="1"/>
          <p:nvPr/>
        </p:nvSpPr>
        <p:spPr>
          <a:xfrm>
            <a:off x="3288487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65935-30A0-4BBC-528B-ADB921500F8D}"/>
              </a:ext>
            </a:extLst>
          </p:cNvPr>
          <p:cNvSpPr txBox="1"/>
          <p:nvPr/>
        </p:nvSpPr>
        <p:spPr>
          <a:xfrm>
            <a:off x="5985895" y="1268191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11768-09A7-2F7D-1FE3-B13F40613F92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C77C7-F5EE-C818-A1FD-52D76421596E}"/>
              </a:ext>
            </a:extLst>
          </p:cNvPr>
          <p:cNvSpPr txBox="1"/>
          <p:nvPr/>
        </p:nvSpPr>
        <p:spPr>
          <a:xfrm>
            <a:off x="328848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573CE-B102-A219-D15C-023D16E73571}"/>
              </a:ext>
            </a:extLst>
          </p:cNvPr>
          <p:cNvSpPr txBox="1"/>
          <p:nvPr/>
        </p:nvSpPr>
        <p:spPr>
          <a:xfrm>
            <a:off x="5985895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058C1-CAD5-9AA6-2FB3-D1E15AA60F01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</p:spTree>
    <p:extLst>
      <p:ext uri="{BB962C8B-B14F-4D97-AF65-F5344CB8AC3E}">
        <p14:creationId xmlns:p14="http://schemas.microsoft.com/office/powerpoint/2010/main" val="383376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DF515-3D52-866D-EAEC-59DE9EBE2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&#10;&#10;AI-generated content may be incorrect.">
            <a:extLst>
              <a:ext uri="{FF2B5EF4-FFF2-40B4-BE49-F238E27FC236}">
                <a16:creationId xmlns:a16="http://schemas.microsoft.com/office/drawing/2014/main" id="{0F1D81FB-7CA1-3A9C-5215-7E184D537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4" y="1828798"/>
            <a:ext cx="1941000" cy="2910297"/>
          </a:xfrm>
          <a:prstGeom prst="rect">
            <a:avLst/>
          </a:prstGeom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B66778D-9C48-38A4-3D54-C5094335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49" y="1828799"/>
            <a:ext cx="1941135" cy="291029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4AF1569-4E2F-C2B9-C70F-0B169EE3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31" y="2205446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662C7-2C04-0942-16CA-42D5E03BBF16}"/>
              </a:ext>
            </a:extLst>
          </p:cNvPr>
          <p:cNvSpPr txBox="1"/>
          <p:nvPr/>
        </p:nvSpPr>
        <p:spPr>
          <a:xfrm>
            <a:off x="3288487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8D2D8-7A79-920B-0887-4A581E56F9D5}"/>
              </a:ext>
            </a:extLst>
          </p:cNvPr>
          <p:cNvSpPr txBox="1"/>
          <p:nvPr/>
        </p:nvSpPr>
        <p:spPr>
          <a:xfrm>
            <a:off x="8616674" y="126678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Mari Walsh</a:t>
            </a:r>
          </a:p>
          <a:p>
            <a:pPr algn="ctr"/>
            <a:r>
              <a:rPr lang="en-US" sz="1200" dirty="0"/>
              <a:t>Director of Well-being</a:t>
            </a:r>
          </a:p>
          <a:p>
            <a:pPr algn="ctr"/>
            <a:r>
              <a:rPr lang="en-US" sz="1200" dirty="0"/>
              <a:t>mwalsh@therichardsgrp.com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DAAE1-5F99-809D-3CAC-E7C648E78990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9A8591-76EE-54DE-B29A-247C364B619E}"/>
              </a:ext>
            </a:extLst>
          </p:cNvPr>
          <p:cNvSpPr txBox="1"/>
          <p:nvPr/>
        </p:nvSpPr>
        <p:spPr>
          <a:xfrm>
            <a:off x="328848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7CD76B-0ED1-00E8-56C7-6D833C508060}"/>
              </a:ext>
            </a:extLst>
          </p:cNvPr>
          <p:cNvSpPr txBox="1"/>
          <p:nvPr/>
        </p:nvSpPr>
        <p:spPr>
          <a:xfrm>
            <a:off x="5985895" y="4868917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663C0-BE42-0905-C003-06C73A3ADEF4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ABBE27-1D25-53C1-13A9-4E53CB2B0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/>
          <a:stretch/>
        </p:blipFill>
        <p:spPr bwMode="auto">
          <a:xfrm>
            <a:off x="9200968" y="2066923"/>
            <a:ext cx="1941135" cy="26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CFCE7-65DC-1C54-B16E-93ECEA0B03FB}"/>
              </a:ext>
            </a:extLst>
          </p:cNvPr>
          <p:cNvSpPr txBox="1"/>
          <p:nvPr/>
        </p:nvSpPr>
        <p:spPr>
          <a:xfrm>
            <a:off x="5925768" y="1268190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99AE5-155E-3761-1912-EDCDB46E9947}"/>
              </a:ext>
            </a:extLst>
          </p:cNvPr>
          <p:cNvSpPr txBox="1"/>
          <p:nvPr/>
        </p:nvSpPr>
        <p:spPr>
          <a:xfrm>
            <a:off x="8616674" y="4867510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</p:spTree>
    <p:extLst>
      <p:ext uri="{BB962C8B-B14F-4D97-AF65-F5344CB8AC3E}">
        <p14:creationId xmlns:p14="http://schemas.microsoft.com/office/powerpoint/2010/main" val="4006600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CD393-AA42-EEBF-AB91-CABF83F93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&#10;&#10;AI-generated content may be incorrect.">
            <a:extLst>
              <a:ext uri="{FF2B5EF4-FFF2-40B4-BE49-F238E27FC236}">
                <a16:creationId xmlns:a16="http://schemas.microsoft.com/office/drawing/2014/main" id="{02144B0B-D9BE-FD13-C98D-71A898510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4" y="1828798"/>
            <a:ext cx="1941000" cy="2910297"/>
          </a:xfrm>
          <a:prstGeom prst="rect">
            <a:avLst/>
          </a:prstGeom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3D6D62E-9514-526C-9FFF-FED174CBE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49" y="1828799"/>
            <a:ext cx="1941135" cy="291029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FD6CF92-8087-9863-9BA2-7C5E9A17E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31" y="2205446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3FB03D-E17D-B7E7-3E80-40D76EB7ECBA}"/>
              </a:ext>
            </a:extLst>
          </p:cNvPr>
          <p:cNvSpPr txBox="1"/>
          <p:nvPr/>
        </p:nvSpPr>
        <p:spPr>
          <a:xfrm>
            <a:off x="3288487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448B7F-92F9-CC5F-4AFE-33712535AE19}"/>
              </a:ext>
            </a:extLst>
          </p:cNvPr>
          <p:cNvSpPr txBox="1"/>
          <p:nvPr/>
        </p:nvSpPr>
        <p:spPr>
          <a:xfrm>
            <a:off x="8616674" y="126678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Lindsay Simpson</a:t>
            </a:r>
          </a:p>
          <a:p>
            <a:pPr algn="ctr"/>
            <a:r>
              <a:rPr lang="en-US" sz="1200" dirty="0"/>
              <a:t>Director of Well-being</a:t>
            </a:r>
          </a:p>
          <a:p>
            <a:pPr algn="ctr"/>
            <a:r>
              <a:rPr lang="en-US" sz="1200" dirty="0"/>
              <a:t>lsimpson@therichardsgrp.com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128CF-4357-5654-957A-D6108E8D4E0D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B6567-6FA6-2DA4-9FE6-13913D834A1A}"/>
              </a:ext>
            </a:extLst>
          </p:cNvPr>
          <p:cNvSpPr txBox="1"/>
          <p:nvPr/>
        </p:nvSpPr>
        <p:spPr>
          <a:xfrm>
            <a:off x="3288487" y="126819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27E06-F7FA-A19C-788E-DE0D2DB8EE0D}"/>
              </a:ext>
            </a:extLst>
          </p:cNvPr>
          <p:cNvSpPr txBox="1"/>
          <p:nvPr/>
        </p:nvSpPr>
        <p:spPr>
          <a:xfrm>
            <a:off x="5985895" y="4868917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Benefits at a Glance (BAAG)</a:t>
            </a:r>
          </a:p>
          <a:p>
            <a:pPr algn="ctr"/>
            <a:r>
              <a:rPr lang="en-US" sz="1200" dirty="0"/>
              <a:t>Employee Benefit Center (EBC)</a:t>
            </a:r>
          </a:p>
          <a:p>
            <a:pPr algn="ctr"/>
            <a:r>
              <a:rPr lang="en-US" sz="1200" dirty="0"/>
              <a:t>Other Employee Facing Deliverables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8D6D1-29A0-03A3-5893-005FA316302C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80859-D051-E103-4965-1DA7A3D08E51}"/>
              </a:ext>
            </a:extLst>
          </p:cNvPr>
          <p:cNvSpPr txBox="1"/>
          <p:nvPr/>
        </p:nvSpPr>
        <p:spPr>
          <a:xfrm>
            <a:off x="5925768" y="1268190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Bethany Kelly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bkelly@therichardsgrp.com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93B86-89AF-EF5E-9DA9-6EB47B791863}"/>
              </a:ext>
            </a:extLst>
          </p:cNvPr>
          <p:cNvSpPr txBox="1"/>
          <p:nvPr/>
        </p:nvSpPr>
        <p:spPr>
          <a:xfrm>
            <a:off x="8616674" y="4867510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60E4F04-1F07-CA56-E696-E317B760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35" y="1837705"/>
            <a:ext cx="1941000" cy="29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7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&#10;&#10;AI-generated content may be incorrect.">
            <a:extLst>
              <a:ext uri="{FF2B5EF4-FFF2-40B4-BE49-F238E27FC236}">
                <a16:creationId xmlns:a16="http://schemas.microsoft.com/office/drawing/2014/main" id="{1E948AE2-7138-58FB-900F-7BA598E2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94" y="1828798"/>
            <a:ext cx="1941000" cy="2910297"/>
          </a:xfrm>
          <a:prstGeom prst="rect">
            <a:avLst/>
          </a:prstGeom>
        </p:spPr>
      </p:pic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7BB03D0-3981-804E-0A1B-ABCF08B74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56" y="1828800"/>
            <a:ext cx="1941135" cy="2910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DFCF3-8F92-FA5A-AB61-D67336D45AE8}"/>
              </a:ext>
            </a:extLst>
          </p:cNvPr>
          <p:cNvSpPr txBox="1"/>
          <p:nvPr/>
        </p:nvSpPr>
        <p:spPr>
          <a:xfrm>
            <a:off x="3448994" y="4870325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Day to Day Questions</a:t>
            </a:r>
          </a:p>
          <a:p>
            <a:pPr algn="ctr"/>
            <a:r>
              <a:rPr lang="en-US" sz="1200" dirty="0"/>
              <a:t>Reporting </a:t>
            </a:r>
          </a:p>
          <a:p>
            <a:pPr algn="ctr"/>
            <a:r>
              <a:rPr lang="en-US" sz="1200" dirty="0"/>
              <a:t>Proposal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D8F72-03CB-0DC5-D497-66FFDF191FC4}"/>
              </a:ext>
            </a:extLst>
          </p:cNvPr>
          <p:cNvSpPr txBox="1"/>
          <p:nvPr/>
        </p:nvSpPr>
        <p:spPr>
          <a:xfrm>
            <a:off x="923633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Patti Pileggi</a:t>
            </a:r>
          </a:p>
          <a:p>
            <a:pPr algn="ctr"/>
            <a:r>
              <a:rPr lang="en-US" sz="1200" dirty="0"/>
              <a:t>Senior Account Executive</a:t>
            </a:r>
          </a:p>
          <a:p>
            <a:pPr algn="ctr"/>
            <a:r>
              <a:rPr lang="en-US" sz="1200" dirty="0"/>
              <a:t>ppileggi@therichardsgrp.com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0A67-8B09-2784-478C-94FE2BF7CF50}"/>
              </a:ext>
            </a:extLst>
          </p:cNvPr>
          <p:cNvSpPr txBox="1"/>
          <p:nvPr/>
        </p:nvSpPr>
        <p:spPr>
          <a:xfrm>
            <a:off x="3448994" y="1268193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Katherine Pate</a:t>
            </a:r>
          </a:p>
          <a:p>
            <a:pPr algn="ctr"/>
            <a:r>
              <a:rPr lang="en-US" sz="1200" dirty="0"/>
              <a:t>Senior Account Manager</a:t>
            </a:r>
          </a:p>
          <a:p>
            <a:pPr algn="ctr"/>
            <a:r>
              <a:rPr lang="en-US" sz="1200" dirty="0"/>
              <a:t>kpate@therichardsgrp.com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B8F7B-61EA-C1B9-F39A-94E32FBD4596}"/>
              </a:ext>
            </a:extLst>
          </p:cNvPr>
          <p:cNvSpPr txBox="1"/>
          <p:nvPr/>
        </p:nvSpPr>
        <p:spPr>
          <a:xfrm>
            <a:off x="923633" y="4870324"/>
            <a:ext cx="310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Financials</a:t>
            </a:r>
          </a:p>
          <a:p>
            <a:pPr algn="ctr"/>
            <a:r>
              <a:rPr lang="en-US" sz="1200" dirty="0"/>
              <a:t>Renewals</a:t>
            </a:r>
          </a:p>
          <a:p>
            <a:pPr algn="ctr"/>
            <a:r>
              <a:rPr lang="en-US" sz="1200" dirty="0"/>
              <a:t>Plan Designs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724E7B-5684-B847-4051-FD03A83D0E6D}"/>
              </a:ext>
            </a:extLst>
          </p:cNvPr>
          <p:cNvSpPr txBox="1"/>
          <p:nvPr/>
        </p:nvSpPr>
        <p:spPr>
          <a:xfrm>
            <a:off x="6217511" y="1266782"/>
            <a:ext cx="31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Lindsay Simpson</a:t>
            </a:r>
          </a:p>
          <a:p>
            <a:pPr algn="ctr"/>
            <a:r>
              <a:rPr lang="en-US" sz="1200" dirty="0"/>
              <a:t>Director of Well-being</a:t>
            </a:r>
          </a:p>
          <a:p>
            <a:pPr algn="ctr"/>
            <a:r>
              <a:rPr lang="en-US" sz="1200" dirty="0"/>
              <a:t>lsimpson@therichardsgrp.com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7B207-D294-6B44-DB0B-2DA87A4BAB6E}"/>
              </a:ext>
            </a:extLst>
          </p:cNvPr>
          <p:cNvSpPr txBox="1"/>
          <p:nvPr/>
        </p:nvSpPr>
        <p:spPr>
          <a:xfrm>
            <a:off x="5974355" y="4868986"/>
            <a:ext cx="310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Me Regarding:</a:t>
            </a:r>
          </a:p>
          <a:p>
            <a:pPr algn="ctr"/>
            <a:r>
              <a:rPr lang="en-US" sz="1200" dirty="0"/>
              <a:t>Wellness Initiatives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4132FBF-6D98-BDB2-3F74-3BA77B62B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"/>
          <a:stretch/>
        </p:blipFill>
        <p:spPr bwMode="auto">
          <a:xfrm>
            <a:off x="6558716" y="1911701"/>
            <a:ext cx="1941000" cy="282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99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22" ma:contentTypeDescription="Create a new document." ma:contentTypeScope="" ma:versionID="fbd68d19e3b286a6c9ce5fcb727aa3e2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f2cce41ef5ea72d3977cf84d57322373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Link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Link" ma:index="26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71efb1-5250-41f9-9a5a-0cbae10a56dd" xsi:nil="true"/>
    <Link xmlns="df5f1c64-a2d3-4332-9f8d-c8619b2cba23">
      <Url xsi:nil="true"/>
      <Description xsi:nil="true"/>
    </Link>
    <test xmlns="df5f1c64-a2d3-4332-9f8d-c8619b2cba23" xsi:nil="true"/>
    <lcf76f155ced4ddcb4097134ff3c332f xmlns="df5f1c64-a2d3-4332-9f8d-c8619b2cba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6DFB97-B31C-43D9-8B82-34EEC6121CE5}"/>
</file>

<file path=customXml/itemProps2.xml><?xml version="1.0" encoding="utf-8"?>
<ds:datastoreItem xmlns:ds="http://schemas.openxmlformats.org/officeDocument/2006/customXml" ds:itemID="{B9208C1D-B540-4399-9BE5-89F7D53E4AF5}"/>
</file>

<file path=customXml/itemProps3.xml><?xml version="1.0" encoding="utf-8"?>
<ds:datastoreItem xmlns:ds="http://schemas.openxmlformats.org/officeDocument/2006/customXml" ds:itemID="{5EAAFCFF-203E-4BA9-A8F9-8465AC9B95AC}"/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873</Words>
  <Application>Microsoft Office PowerPoint</Application>
  <PresentationFormat>Widescreen</PresentationFormat>
  <Paragraphs>277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-apple-system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Pate, Katherine</dc:creator>
  <cp:lastModifiedBy>Wilder, Katie</cp:lastModifiedBy>
  <cp:revision>3</cp:revision>
  <dcterms:created xsi:type="dcterms:W3CDTF">2025-04-01T12:56:24Z</dcterms:created>
  <dcterms:modified xsi:type="dcterms:W3CDTF">2025-05-29T13:06:34Z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0x0101000B980BFF797C8A43A29EDC5A666CCEBB</vt:lpwstr>
  </property>
</Properties>
</file>