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3"/>
  </p:notesMasterIdLst>
  <p:sldIdLst>
    <p:sldId id="358" r:id="rId5"/>
    <p:sldId id="259" r:id="rId6"/>
    <p:sldId id="372" r:id="rId7"/>
    <p:sldId id="363" r:id="rId8"/>
    <p:sldId id="364" r:id="rId9"/>
    <p:sldId id="260" r:id="rId10"/>
    <p:sldId id="261" r:id="rId11"/>
    <p:sldId id="262" r:id="rId12"/>
    <p:sldId id="263" r:id="rId13"/>
    <p:sldId id="264" r:id="rId14"/>
    <p:sldId id="377" r:id="rId15"/>
    <p:sldId id="269" r:id="rId16"/>
    <p:sldId id="365" r:id="rId17"/>
    <p:sldId id="268" r:id="rId18"/>
    <p:sldId id="271" r:id="rId19"/>
    <p:sldId id="335" r:id="rId20"/>
    <p:sldId id="336" r:id="rId21"/>
    <p:sldId id="274" r:id="rId22"/>
    <p:sldId id="275" r:id="rId23"/>
    <p:sldId id="276" r:id="rId24"/>
    <p:sldId id="277" r:id="rId25"/>
    <p:sldId id="278" r:id="rId26"/>
    <p:sldId id="283" r:id="rId27"/>
    <p:sldId id="284" r:id="rId28"/>
    <p:sldId id="285" r:id="rId29"/>
    <p:sldId id="282" r:id="rId30"/>
    <p:sldId id="266" r:id="rId31"/>
    <p:sldId id="300" r:id="rId32"/>
    <p:sldId id="301" r:id="rId33"/>
    <p:sldId id="302" r:id="rId34"/>
    <p:sldId id="343" r:id="rId35"/>
    <p:sldId id="337" r:id="rId36"/>
    <p:sldId id="270" r:id="rId37"/>
    <p:sldId id="307" r:id="rId38"/>
    <p:sldId id="308" r:id="rId39"/>
    <p:sldId id="304" r:id="rId40"/>
    <p:sldId id="344" r:id="rId41"/>
    <p:sldId id="366" r:id="rId42"/>
    <p:sldId id="305" r:id="rId43"/>
    <p:sldId id="288" r:id="rId44"/>
    <p:sldId id="289" r:id="rId45"/>
    <p:sldId id="286" r:id="rId46"/>
    <p:sldId id="290" r:id="rId47"/>
    <p:sldId id="291" r:id="rId48"/>
    <p:sldId id="292" r:id="rId49"/>
    <p:sldId id="293" r:id="rId50"/>
    <p:sldId id="367" r:id="rId51"/>
    <p:sldId id="315" r:id="rId52"/>
    <p:sldId id="349" r:id="rId53"/>
    <p:sldId id="351" r:id="rId54"/>
    <p:sldId id="348" r:id="rId55"/>
    <p:sldId id="350" r:id="rId56"/>
    <p:sldId id="368" r:id="rId57"/>
    <p:sldId id="373" r:id="rId58"/>
    <p:sldId id="376" r:id="rId59"/>
    <p:sldId id="374" r:id="rId60"/>
    <p:sldId id="375" r:id="rId61"/>
    <p:sldId id="369" r:id="rId62"/>
    <p:sldId id="331" r:id="rId63"/>
    <p:sldId id="370" r:id="rId64"/>
    <p:sldId id="353" r:id="rId65"/>
    <p:sldId id="355" r:id="rId66"/>
    <p:sldId id="354" r:id="rId67"/>
    <p:sldId id="356" r:id="rId68"/>
    <p:sldId id="357" r:id="rId69"/>
    <p:sldId id="371" r:id="rId70"/>
    <p:sldId id="332" r:id="rId71"/>
    <p:sldId id="334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9900"/>
    <a:srgbClr val="612467"/>
    <a:srgbClr val="0099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2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ppola, Liz" userId="aded6c14-084f-4fee-a4ec-c6088b4f5fd4" providerId="ADAL" clId="{1217883C-0A72-498B-8F3F-B1D3DA050ADE}"/>
    <pc:docChg chg="custSel addSld delSld modSld">
      <pc:chgData name="Coppola, Liz" userId="aded6c14-084f-4fee-a4ec-c6088b4f5fd4" providerId="ADAL" clId="{1217883C-0A72-498B-8F3F-B1D3DA050ADE}" dt="2025-04-29T13:05:42.928" v="107" actId="20577"/>
      <pc:docMkLst>
        <pc:docMk/>
      </pc:docMkLst>
      <pc:sldChg chg="delSp mod">
        <pc:chgData name="Coppola, Liz" userId="aded6c14-084f-4fee-a4ec-c6088b4f5fd4" providerId="ADAL" clId="{1217883C-0A72-498B-8F3F-B1D3DA050ADE}" dt="2025-04-29T13:03:51.265" v="3" actId="478"/>
        <pc:sldMkLst>
          <pc:docMk/>
          <pc:sldMk cId="828572696" sldId="259"/>
        </pc:sldMkLst>
        <pc:picChg chg="del">
          <ac:chgData name="Coppola, Liz" userId="aded6c14-084f-4fee-a4ec-c6088b4f5fd4" providerId="ADAL" clId="{1217883C-0A72-498B-8F3F-B1D3DA050ADE}" dt="2025-04-29T13:03:51.265" v="3" actId="478"/>
          <ac:picMkLst>
            <pc:docMk/>
            <pc:sldMk cId="828572696" sldId="259"/>
            <ac:picMk id="4" creationId="{5B757B2A-2938-443A-880F-861E3D684C77}"/>
          </ac:picMkLst>
        </pc:picChg>
      </pc:sldChg>
      <pc:sldChg chg="modSp mod">
        <pc:chgData name="Coppola, Liz" userId="aded6c14-084f-4fee-a4ec-c6088b4f5fd4" providerId="ADAL" clId="{1217883C-0A72-498B-8F3F-B1D3DA050ADE}" dt="2025-04-29T13:04:30.738" v="20" actId="20577"/>
        <pc:sldMkLst>
          <pc:docMk/>
          <pc:sldMk cId="3236973503" sldId="260"/>
        </pc:sldMkLst>
        <pc:spChg chg="mod">
          <ac:chgData name="Coppola, Liz" userId="aded6c14-084f-4fee-a4ec-c6088b4f5fd4" providerId="ADAL" clId="{1217883C-0A72-498B-8F3F-B1D3DA050ADE}" dt="2025-04-29T13:04:30.738" v="20" actId="20577"/>
          <ac:spMkLst>
            <pc:docMk/>
            <pc:sldMk cId="3236973503" sldId="260"/>
            <ac:spMk id="2" creationId="{7C64FD41-9868-4131-9CE4-D1AE61007F7F}"/>
          </ac:spMkLst>
        </pc:spChg>
      </pc:sldChg>
      <pc:sldChg chg="delSp mod">
        <pc:chgData name="Coppola, Liz" userId="aded6c14-084f-4fee-a4ec-c6088b4f5fd4" providerId="ADAL" clId="{1217883C-0A72-498B-8F3F-B1D3DA050ADE}" dt="2025-04-29T13:04:42.112" v="21" actId="478"/>
        <pc:sldMkLst>
          <pc:docMk/>
          <pc:sldMk cId="76236791" sldId="261"/>
        </pc:sldMkLst>
        <pc:picChg chg="del">
          <ac:chgData name="Coppola, Liz" userId="aded6c14-084f-4fee-a4ec-c6088b4f5fd4" providerId="ADAL" clId="{1217883C-0A72-498B-8F3F-B1D3DA050ADE}" dt="2025-04-29T13:04:42.112" v="21" actId="478"/>
          <ac:picMkLst>
            <pc:docMk/>
            <pc:sldMk cId="76236791" sldId="261"/>
            <ac:picMk id="8" creationId="{502632BB-9F7F-4C1B-9A97-28BC9D6D4306}"/>
          </ac:picMkLst>
        </pc:picChg>
      </pc:sldChg>
      <pc:sldChg chg="delSp mod">
        <pc:chgData name="Coppola, Liz" userId="aded6c14-084f-4fee-a4ec-c6088b4f5fd4" providerId="ADAL" clId="{1217883C-0A72-498B-8F3F-B1D3DA050ADE}" dt="2025-04-29T13:04:45.322" v="22" actId="478"/>
        <pc:sldMkLst>
          <pc:docMk/>
          <pc:sldMk cId="1392809859" sldId="262"/>
        </pc:sldMkLst>
        <pc:picChg chg="del">
          <ac:chgData name="Coppola, Liz" userId="aded6c14-084f-4fee-a4ec-c6088b4f5fd4" providerId="ADAL" clId="{1217883C-0A72-498B-8F3F-B1D3DA050ADE}" dt="2025-04-29T13:04:45.322" v="22" actId="478"/>
          <ac:picMkLst>
            <pc:docMk/>
            <pc:sldMk cId="1392809859" sldId="262"/>
            <ac:picMk id="2" creationId="{7BD99780-38C1-4CE6-8598-C68E52EC9DFD}"/>
          </ac:picMkLst>
        </pc:picChg>
      </pc:sldChg>
      <pc:sldChg chg="delSp mod">
        <pc:chgData name="Coppola, Liz" userId="aded6c14-084f-4fee-a4ec-c6088b4f5fd4" providerId="ADAL" clId="{1217883C-0A72-498B-8F3F-B1D3DA050ADE}" dt="2025-04-29T13:04:47.526" v="23" actId="478"/>
        <pc:sldMkLst>
          <pc:docMk/>
          <pc:sldMk cId="2569249551" sldId="264"/>
        </pc:sldMkLst>
        <pc:picChg chg="del">
          <ac:chgData name="Coppola, Liz" userId="aded6c14-084f-4fee-a4ec-c6088b4f5fd4" providerId="ADAL" clId="{1217883C-0A72-498B-8F3F-B1D3DA050ADE}" dt="2025-04-29T13:04:47.526" v="23" actId="478"/>
          <ac:picMkLst>
            <pc:docMk/>
            <pc:sldMk cId="2569249551" sldId="264"/>
            <ac:picMk id="2" creationId="{7C725256-39C3-4BED-8652-3844D3920B29}"/>
          </ac:picMkLst>
        </pc:picChg>
      </pc:sldChg>
      <pc:sldChg chg="delSp modSp mod">
        <pc:chgData name="Coppola, Liz" userId="aded6c14-084f-4fee-a4ec-c6088b4f5fd4" providerId="ADAL" clId="{1217883C-0A72-498B-8F3F-B1D3DA050ADE}" dt="2025-04-29T13:03:42.399" v="2" actId="20577"/>
        <pc:sldMkLst>
          <pc:docMk/>
          <pc:sldMk cId="2356151665" sldId="358"/>
        </pc:sldMkLst>
        <pc:spChg chg="mod">
          <ac:chgData name="Coppola, Liz" userId="aded6c14-084f-4fee-a4ec-c6088b4f5fd4" providerId="ADAL" clId="{1217883C-0A72-498B-8F3F-B1D3DA050ADE}" dt="2025-04-29T13:03:42.399" v="2" actId="20577"/>
          <ac:spMkLst>
            <pc:docMk/>
            <pc:sldMk cId="2356151665" sldId="358"/>
            <ac:spMk id="5" creationId="{7415AFBE-9A2B-4247-9C80-14EB79D47206}"/>
          </ac:spMkLst>
        </pc:spChg>
        <pc:picChg chg="del">
          <ac:chgData name="Coppola, Liz" userId="aded6c14-084f-4fee-a4ec-c6088b4f5fd4" providerId="ADAL" clId="{1217883C-0A72-498B-8F3F-B1D3DA050ADE}" dt="2025-04-29T13:03:37.657" v="0" actId="478"/>
          <ac:picMkLst>
            <pc:docMk/>
            <pc:sldMk cId="2356151665" sldId="358"/>
            <ac:picMk id="2" creationId="{4FCB2BBC-807A-4703-A6B9-A76CC19B7A0A}"/>
          </ac:picMkLst>
        </pc:picChg>
      </pc:sldChg>
      <pc:sldChg chg="delSp del mod">
        <pc:chgData name="Coppola, Liz" userId="aded6c14-084f-4fee-a4ec-c6088b4f5fd4" providerId="ADAL" clId="{1217883C-0A72-498B-8F3F-B1D3DA050ADE}" dt="2025-04-29T13:05:02.542" v="25" actId="2696"/>
        <pc:sldMkLst>
          <pc:docMk/>
          <pc:sldMk cId="473237790" sldId="359"/>
        </pc:sldMkLst>
        <pc:picChg chg="del">
          <ac:chgData name="Coppola, Liz" userId="aded6c14-084f-4fee-a4ec-c6088b4f5fd4" providerId="ADAL" clId="{1217883C-0A72-498B-8F3F-B1D3DA050ADE}" dt="2025-04-29T13:04:53.157" v="24" actId="478"/>
          <ac:picMkLst>
            <pc:docMk/>
            <pc:sldMk cId="473237790" sldId="359"/>
            <ac:picMk id="2" creationId="{7C725256-39C3-4BED-8652-3844D3920B29}"/>
          </ac:picMkLst>
        </pc:picChg>
      </pc:sldChg>
      <pc:sldChg chg="del">
        <pc:chgData name="Coppola, Liz" userId="aded6c14-084f-4fee-a4ec-c6088b4f5fd4" providerId="ADAL" clId="{1217883C-0A72-498B-8F3F-B1D3DA050ADE}" dt="2025-04-29T13:05:09.062" v="26" actId="47"/>
        <pc:sldMkLst>
          <pc:docMk/>
          <pc:sldMk cId="2002414406" sldId="360"/>
        </pc:sldMkLst>
      </pc:sldChg>
      <pc:sldChg chg="delSp mod">
        <pc:chgData name="Coppola, Liz" userId="aded6c14-084f-4fee-a4ec-c6088b4f5fd4" providerId="ADAL" clId="{1217883C-0A72-498B-8F3F-B1D3DA050ADE}" dt="2025-04-29T13:04:00.249" v="4" actId="478"/>
        <pc:sldMkLst>
          <pc:docMk/>
          <pc:sldMk cId="1066095450" sldId="363"/>
        </pc:sldMkLst>
        <pc:picChg chg="del">
          <ac:chgData name="Coppola, Liz" userId="aded6c14-084f-4fee-a4ec-c6088b4f5fd4" providerId="ADAL" clId="{1217883C-0A72-498B-8F3F-B1D3DA050ADE}" dt="2025-04-29T13:04:00.249" v="4" actId="478"/>
          <ac:picMkLst>
            <pc:docMk/>
            <pc:sldMk cId="1066095450" sldId="363"/>
            <ac:picMk id="2" creationId="{7C725256-39C3-4BED-8652-3844D3920B29}"/>
          </ac:picMkLst>
        </pc:picChg>
      </pc:sldChg>
      <pc:sldChg chg="modSp add mod">
        <pc:chgData name="Coppola, Liz" userId="aded6c14-084f-4fee-a4ec-c6088b4f5fd4" providerId="ADAL" clId="{1217883C-0A72-498B-8F3F-B1D3DA050ADE}" dt="2025-04-29T13:05:42.928" v="107" actId="20577"/>
        <pc:sldMkLst>
          <pc:docMk/>
          <pc:sldMk cId="3600315693" sldId="377"/>
        </pc:sldMkLst>
        <pc:spChg chg="mod">
          <ac:chgData name="Coppola, Liz" userId="aded6c14-084f-4fee-a4ec-c6088b4f5fd4" providerId="ADAL" clId="{1217883C-0A72-498B-8F3F-B1D3DA050ADE}" dt="2025-04-29T13:05:42.928" v="107" actId="20577"/>
          <ac:spMkLst>
            <pc:docMk/>
            <pc:sldMk cId="3600315693" sldId="377"/>
            <ac:spMk id="3" creationId="{803F9151-112A-243F-1019-45B0B1DEF1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3FB8E-56E8-4F42-BEF2-389B1882E42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3CF98-3E5B-4DA4-807B-FBA4410B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1789-29DE-4A4F-B816-DBB5920ACA3A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A3011AB9-7237-4442-B6E8-0950FE412E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8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90F1-BD1A-46F8-AAF0-E37F97126D02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9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EB2C-2291-4AA3-92EF-4D86E3603A0D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93526-D286-451A-B9D4-49D729D55AC0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A3011AB9-7237-4442-B6E8-0950FE412E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4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69FB-28E4-43F3-AD7B-9B9DC8CD5D8E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5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40D5-6CF8-4842-8B49-EE16DF79B408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D528-F8D8-4108-BF1E-634D0249CFBE}" type="datetime1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22AB-EDEB-409E-8211-987E6EA07E98}" type="datetime1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89A2-B4CE-468D-9D45-6F84E5F74B3D}" type="datetime1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7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60F-CF94-4AD8-8288-291A49B1EE9D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3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F46A-614B-4C91-AC2F-CFE8C6EE4675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8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E80F-697D-4F64-97ED-3629FF45D353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11AB9-7237-4442-B6E8-0950FE41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healthcost.nh.gov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www.goodrx.com/" TargetMode="External"/><Relationship Id="rId4" Type="http://schemas.openxmlformats.org/officeDocument/2006/relationships/hyperlink" Target="http://www.uspreventiveservicestaskforce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healthequit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nthem.com/mydentalvision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lcoppola@therichardsgrp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AE30-999F-42AD-8000-C16D27E5F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AED05-949D-4FED-8BBC-ED6BEFE4A7EB}"/>
              </a:ext>
            </a:extLst>
          </p:cNvPr>
          <p:cNvSpPr txBox="1"/>
          <p:nvPr/>
        </p:nvSpPr>
        <p:spPr>
          <a:xfrm>
            <a:off x="1143680" y="3625918"/>
            <a:ext cx="7427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2022 Employee Benefits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Open Enrollment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0DE5BE-95C8-43B8-BEDC-3C65CD1758AD}"/>
              </a:ext>
            </a:extLst>
          </p:cNvPr>
          <p:cNvSpPr/>
          <p:nvPr/>
        </p:nvSpPr>
        <p:spPr>
          <a:xfrm>
            <a:off x="-26452" y="0"/>
            <a:ext cx="9170452" cy="685800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5B8CA-7DEB-48C2-B0BB-17A34CA9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31" y="3814681"/>
            <a:ext cx="7888908" cy="1322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15AFBE-9A2B-4247-9C80-14EB79D47206}"/>
              </a:ext>
            </a:extLst>
          </p:cNvPr>
          <p:cNvSpPr txBox="1"/>
          <p:nvPr/>
        </p:nvSpPr>
        <p:spPr>
          <a:xfrm>
            <a:off x="718874" y="5443816"/>
            <a:ext cx="79457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2025 Open Enrollment</a:t>
            </a:r>
          </a:p>
        </p:txBody>
      </p:sp>
    </p:spTree>
    <p:extLst>
      <p:ext uri="{BB962C8B-B14F-4D97-AF65-F5344CB8AC3E}">
        <p14:creationId xmlns:p14="http://schemas.microsoft.com/office/powerpoint/2010/main" val="2356151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8C7E-8AE5-4B86-A0C2-8951C9B0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66" y="866964"/>
            <a:ext cx="8276068" cy="42245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rgbClr val="6124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Enrollment is the </a:t>
            </a:r>
            <a:r>
              <a:rPr lang="en-US" sz="8000" dirty="0">
                <a:solidFill>
                  <a:srgbClr val="99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en-US" sz="8000" dirty="0">
                <a:solidFill>
                  <a:srgbClr val="6124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to make changes to benefits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56E18-A632-41D1-B4D7-E756DFE9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50" y="5882979"/>
            <a:ext cx="1146147" cy="676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B1136A-D4F7-4BC8-B8BF-0DDF5E25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9694"/>
            <a:ext cx="9144000" cy="2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4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2816-5842-DBBD-6513-2C32E85FE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F9151-112A-243F-1019-45B0B1DE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66" y="866964"/>
            <a:ext cx="8276068" cy="42245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rgbClr val="6124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experience a QLE you have 30 days to notify HR and make changes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13CE5-42E2-54AC-E3BE-B8D2EAAD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50" y="5882979"/>
            <a:ext cx="1146147" cy="676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5E2F1C-58B5-7C0A-B9C0-C4194C69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9694"/>
            <a:ext cx="9144000" cy="2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1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8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382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277356"/>
            <a:ext cx="747522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solidFill>
                  <a:srgbClr val="43826F"/>
                </a:solidFill>
                <a:latin typeface="+mn-lt"/>
              </a:rPr>
              <a:t>Health Insurance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030198-2774-4B26-B539-4B376DB28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4" r="2" b="16693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14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57" y="64698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612467"/>
                </a:solidFill>
                <a:latin typeface="+mn-lt"/>
              </a:rPr>
              <a:t>Health Insurance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303" y="6053583"/>
            <a:ext cx="1645260" cy="450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71F4FC-AC4F-42B3-816C-2B456397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33" y="5872201"/>
            <a:ext cx="1349414" cy="476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312928-60AA-4B7F-B398-C4AD429A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04432"/>
            <a:ext cx="9144000" cy="3535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5D4A80-63A5-45A7-BC87-C196F484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6821"/>
            <a:ext cx="7886700" cy="4351338"/>
          </a:xfrm>
        </p:spPr>
        <p:txBody>
          <a:bodyPr/>
          <a:lstStyle/>
          <a:p>
            <a:r>
              <a:rPr lang="en-US" dirty="0"/>
              <a:t>Three HMOs through Harvard Pilgrim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0516A9-E62A-4E4D-B672-AC1292E75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67" y="2539473"/>
            <a:ext cx="8263696" cy="20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2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65" y="6000750"/>
            <a:ext cx="1645260" cy="4508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CC878E-C260-40D6-BA32-5903C381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612467"/>
                </a:solidFill>
                <a:latin typeface="+mn-lt"/>
              </a:rPr>
              <a:t>Choosing a health plan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129E59-0699-4D1D-93CC-48EF2D34F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When you have a choice of health insurance plans, there are three things to consider: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891CE-42C7-4ACE-A8B4-661ADE8B9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45" y="5826467"/>
            <a:ext cx="1604790" cy="5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8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65" y="6000750"/>
            <a:ext cx="1645260" cy="4508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CC878E-C260-40D6-BA32-5903C381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612467"/>
                </a:solidFill>
                <a:latin typeface="+mn-lt"/>
              </a:rPr>
              <a:t>Choosing a health plan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129E59-0699-4D1D-93CC-48EF2D34F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When you have a choice of health insurance plans, there are three things to consider:</a:t>
            </a:r>
          </a:p>
          <a:p>
            <a:pPr lvl="1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Network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052911-215D-4AE0-B773-66237CE1A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82" y="5667769"/>
            <a:ext cx="1876180" cy="6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65" y="6000750"/>
            <a:ext cx="1645260" cy="4508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CC878E-C260-40D6-BA32-5903C381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612467"/>
                </a:solidFill>
                <a:latin typeface="+mn-lt"/>
              </a:rPr>
              <a:t>Choosing a health plan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129E59-0699-4D1D-93CC-48EF2D34F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When you have a choice of health insurance plans, there are three things to consider:</a:t>
            </a:r>
          </a:p>
          <a:p>
            <a:pPr lvl="1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Network</a:t>
            </a:r>
          </a:p>
          <a:p>
            <a:pPr lvl="1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Cost of using insurance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9EC10D-6F3E-4DAF-A1F6-1281057E0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47" y="5809784"/>
            <a:ext cx="160948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65" y="6000750"/>
            <a:ext cx="1645260" cy="4508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CC878E-C260-40D6-BA32-5903C381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612467"/>
                </a:solidFill>
                <a:latin typeface="+mn-lt"/>
              </a:rPr>
              <a:t>Choosing a health plan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129E59-0699-4D1D-93CC-48EF2D34F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When you have a choice of health insurance plans, there are three things to consider:</a:t>
            </a:r>
          </a:p>
          <a:p>
            <a:pPr lvl="1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Network</a:t>
            </a:r>
          </a:p>
          <a:p>
            <a:pPr lvl="1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Cost of using insurance</a:t>
            </a:r>
          </a:p>
          <a:p>
            <a:pPr lvl="1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Cost of owning insurance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67DF3-566F-490E-B9DC-95AAA91B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61" y="5832441"/>
            <a:ext cx="1604790" cy="5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1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43" y="6017237"/>
            <a:ext cx="1645260" cy="4508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CC878E-C260-40D6-BA32-5903C3818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23825"/>
            <a:ext cx="7886700" cy="79057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612467"/>
                </a:solidFill>
                <a:latin typeface="+mn-lt"/>
              </a:rPr>
              <a:t>Network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129E59-0699-4D1D-93CC-48EF2D34F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06" y="2928836"/>
            <a:ext cx="7886701" cy="3568631"/>
          </a:xfrm>
        </p:spPr>
        <p:txBody>
          <a:bodyPr>
            <a:norm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rgbClr val="FF9900"/>
                </a:solidFill>
              </a:rPr>
              <a:t>“orange” </a:t>
            </a:r>
            <a:r>
              <a:rPr lang="en-US" sz="2000" dirty="0"/>
              <a:t>plan provides access to a Broad Network of providers in New England</a:t>
            </a:r>
          </a:p>
          <a:p>
            <a:pPr lvl="1"/>
            <a:r>
              <a:rPr lang="en-US" sz="2000" dirty="0"/>
              <a:t>Also, locally Maria </a:t>
            </a:r>
            <a:r>
              <a:rPr lang="en-US" sz="2000" dirty="0" err="1"/>
              <a:t>Pattavina</a:t>
            </a:r>
            <a:r>
              <a:rPr lang="en-US" sz="2000" dirty="0"/>
              <a:t>, Suzanne Coble, Jorge Crespo, Sojourns Community Health Clinic </a:t>
            </a:r>
          </a:p>
          <a:p>
            <a:r>
              <a:rPr lang="en-US" sz="2000" dirty="0"/>
              <a:t>The </a:t>
            </a:r>
            <a:r>
              <a:rPr lang="en-US" sz="2000" dirty="0">
                <a:solidFill>
                  <a:srgbClr val="612467"/>
                </a:solidFill>
              </a:rPr>
              <a:t>“purple” </a:t>
            </a:r>
            <a:r>
              <a:rPr lang="en-US" sz="2000" dirty="0"/>
              <a:t>and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“green” </a:t>
            </a:r>
            <a:r>
              <a:rPr lang="en-US" sz="2000" dirty="0"/>
              <a:t>plans provide access to providers in 20 NH hospitals – including Cheshire Medical Center, Monadnock Community, Concord Memorial, Dartmouth-Hitchcock - Brattleboro Memorial, and Boston Children's for pediatric referral from Dartmouth Hitchcock on rare occasions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F1F57-E447-4E30-87E2-8CAABDED9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5" y="6000750"/>
            <a:ext cx="1365537" cy="481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115082-5E90-4A3E-B4F9-5D678EAE7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826166"/>
            <a:ext cx="7689670" cy="18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39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306DE-0FCC-4B79-8DA6-0D7A8D78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81" y="6218880"/>
            <a:ext cx="1085967" cy="298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C1EBE1-FF74-4EC5-84FB-9504AB39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343" y="136517"/>
            <a:ext cx="5715000" cy="6278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3694A-6472-4F55-84E7-6646F9D4A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78744"/>
            <a:ext cx="9144000" cy="298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2E1476-48BB-4262-9864-E4DD85F5F719}"/>
              </a:ext>
            </a:extLst>
          </p:cNvPr>
          <p:cNvSpPr txBox="1"/>
          <p:nvPr/>
        </p:nvSpPr>
        <p:spPr>
          <a:xfrm>
            <a:off x="149658" y="1190625"/>
            <a:ext cx="2784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</a:rPr>
              <a:t>“Orange” </a:t>
            </a:r>
            <a:r>
              <a:rPr lang="en-US" sz="2400" dirty="0"/>
              <a:t>plan includes facilities indicated with Blue Stars and Red Dots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9966FF"/>
                </a:solidFill>
              </a:rPr>
              <a:t>“Purple” </a:t>
            </a:r>
            <a:r>
              <a:rPr lang="en-US" sz="2400" dirty="0"/>
              <a:t>&amp;</a:t>
            </a:r>
            <a:r>
              <a:rPr lang="en-US" sz="2400" dirty="0">
                <a:solidFill>
                  <a:srgbClr val="9966FF"/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“Green” </a:t>
            </a:r>
            <a:r>
              <a:rPr lang="en-US" sz="2400" dirty="0"/>
              <a:t>plans include facilities indicated with Blue Stars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E5CB0-1F5C-43D2-B4D1-0E62410A8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6125921"/>
            <a:ext cx="1052436" cy="371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0D31A-CD78-4C3D-8892-3C026DE3E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8" y="-89646"/>
            <a:ext cx="2938527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3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15853-7E04-4F4C-90D6-3CD1A0D1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5F378-3039-4F23-897D-FF6FA24BF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1782981"/>
            <a:ext cx="3006288" cy="4393982"/>
          </a:xfrm>
        </p:spPr>
        <p:txBody>
          <a:bodyPr>
            <a:normAutofit/>
          </a:bodyPr>
          <a:lstStyle/>
          <a:p>
            <a:r>
              <a:rPr lang="en-US" dirty="0"/>
              <a:t>Open Enrollment</a:t>
            </a:r>
          </a:p>
          <a:p>
            <a:r>
              <a:rPr lang="en-US" dirty="0"/>
              <a:t>Health Insurance</a:t>
            </a:r>
          </a:p>
          <a:p>
            <a:r>
              <a:rPr lang="en-US" dirty="0"/>
              <a:t>Dental Insurance</a:t>
            </a:r>
          </a:p>
          <a:p>
            <a:r>
              <a:rPr lang="en-US" dirty="0"/>
              <a:t>New! Vision Insurance</a:t>
            </a:r>
          </a:p>
          <a:p>
            <a:r>
              <a:rPr lang="en-US" dirty="0"/>
              <a:t>Life &amp; Disability Insurance</a:t>
            </a:r>
          </a:p>
          <a:p>
            <a:r>
              <a:rPr lang="en-US" dirty="0"/>
              <a:t>EAP</a:t>
            </a:r>
          </a:p>
          <a:p>
            <a:r>
              <a:rPr lang="en-US" dirty="0"/>
              <a:t>Questions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43310D-F0E6-45DC-BBED-A334025B7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90" y="4533988"/>
            <a:ext cx="4689909" cy="1137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FD9E42-9F0F-49B0-8E3D-0258C4AB95A9}"/>
              </a:ext>
            </a:extLst>
          </p:cNvPr>
          <p:cNvSpPr/>
          <p:nvPr/>
        </p:nvSpPr>
        <p:spPr>
          <a:xfrm>
            <a:off x="-1" y="6484777"/>
            <a:ext cx="9144001" cy="249379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72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2C7E-844D-4444-85D6-4E00D37D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91" y="1396255"/>
            <a:ext cx="8187046" cy="4351338"/>
          </a:xfrm>
        </p:spPr>
        <p:txBody>
          <a:bodyPr>
            <a:normAutofit/>
          </a:bodyPr>
          <a:lstStyle/>
          <a:p>
            <a:r>
              <a:rPr lang="en-US" dirty="0"/>
              <a:t>If having access to providers in Massachusetts, Springfield VT,   Catholic Medical Center or other providers outside of 20 NH hospitals and Brattleboro is necessary or desired, the </a:t>
            </a:r>
            <a:r>
              <a:rPr lang="en-US" b="1" dirty="0">
                <a:solidFill>
                  <a:srgbClr val="FF9900"/>
                </a:solidFill>
              </a:rPr>
              <a:t>HMO Tiered Copay LP plan </a:t>
            </a:r>
            <a:r>
              <a:rPr lang="en-US" dirty="0"/>
              <a:t>is your choice</a:t>
            </a:r>
          </a:p>
          <a:p>
            <a:r>
              <a:rPr lang="en-US" dirty="0"/>
              <a:t>If you are comfortable using Cheshire Medical, Monadnock Community, Dartmouth Hitchcock, Brattleboro and 17 other NH hospitals, </a:t>
            </a:r>
            <a:r>
              <a:rPr lang="en-US" b="1" dirty="0">
                <a:solidFill>
                  <a:srgbClr val="9966FF"/>
                </a:solidFill>
              </a:rPr>
              <a:t>NH HMO </a:t>
            </a:r>
            <a:r>
              <a:rPr lang="en-US" b="1" dirty="0" err="1">
                <a:solidFill>
                  <a:srgbClr val="9966FF"/>
                </a:solidFill>
              </a:rPr>
              <a:t>ElevateHealth</a:t>
            </a:r>
            <a:r>
              <a:rPr lang="en-US" b="1" dirty="0">
                <a:solidFill>
                  <a:srgbClr val="9966FF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NH HMO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ElevateHealthHSA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could be appropriate.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306DE-0FCC-4B79-8DA6-0D7A8D78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762" y="6072008"/>
            <a:ext cx="1975275" cy="5425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8FE609-CCD6-474A-A13E-D03BA52902F9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039B8-48AC-451B-A6A3-742ED3BD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00" y="6059624"/>
            <a:ext cx="1083521" cy="3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1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Decisions…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2C7E-844D-4444-85D6-4E00D37D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91" y="1396255"/>
            <a:ext cx="7886700" cy="4351338"/>
          </a:xfrm>
        </p:spPr>
        <p:txBody>
          <a:bodyPr>
            <a:normAutofit/>
          </a:bodyPr>
          <a:lstStyle/>
          <a:p>
            <a:r>
              <a:rPr lang="en-US" sz="4800" dirty="0"/>
              <a:t>After you have determined which network is appropriate for you, the next consideration is the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cost of use.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306DE-0FCC-4B79-8DA6-0D7A8D78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5" y="5908172"/>
            <a:ext cx="1944592" cy="534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CD1045-2505-4DCA-9FEA-16F7991B3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9694"/>
            <a:ext cx="9144000" cy="298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AAFB8-9F6E-4CB2-9BF7-1324CC229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72" y="6058062"/>
            <a:ext cx="1083521" cy="3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Sharing Terms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2C7E-844D-4444-85D6-4E00D37D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91" y="1396255"/>
            <a:ext cx="7886700" cy="4351338"/>
          </a:xfrm>
        </p:spPr>
        <p:txBody>
          <a:bodyPr/>
          <a:lstStyle/>
          <a:p>
            <a:r>
              <a:rPr lang="en-US" dirty="0"/>
              <a:t>Copay – a fixed amount you pay for office visit, medical service, Rx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306DE-0FCC-4B79-8DA6-0D7A8D78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353" y="5950283"/>
            <a:ext cx="1975275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BA23B-F06B-4F4F-B9BD-6B97D679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9370"/>
            <a:ext cx="9144000" cy="298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B3AA1-AE85-4E72-8BE5-EC85F5E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54" y="6073486"/>
            <a:ext cx="1184938" cy="4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1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Sharing Terms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2C7E-844D-4444-85D6-4E00D37D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91" y="1396255"/>
            <a:ext cx="7886700" cy="4351338"/>
          </a:xfrm>
        </p:spPr>
        <p:txBody>
          <a:bodyPr/>
          <a:lstStyle/>
          <a:p>
            <a:r>
              <a:rPr lang="en-US" dirty="0"/>
              <a:t>Copay – a fixed amount you pay for office visit, medical service, Rx</a:t>
            </a:r>
          </a:p>
          <a:p>
            <a:r>
              <a:rPr lang="en-US" dirty="0"/>
              <a:t>Deductible – an amount you pay for a “deductible-eligible” expense before plan pays all or a portion of future expenses </a:t>
            </a:r>
            <a:r>
              <a:rPr lang="en-US" dirty="0">
                <a:solidFill>
                  <a:srgbClr val="FF0000"/>
                </a:solidFill>
              </a:rPr>
              <a:t>(Plan Year)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306DE-0FCC-4B79-8DA6-0D7A8D78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09" y="6086779"/>
            <a:ext cx="1975275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BA23B-F06B-4F4F-B9BD-6B97D679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9370"/>
            <a:ext cx="9144000" cy="29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CECEA2-735E-4AAE-B182-053A1CE62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72" y="6030316"/>
            <a:ext cx="1083521" cy="3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7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Sharing Terms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2C7E-844D-4444-85D6-4E00D37D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91" y="1396255"/>
            <a:ext cx="7886700" cy="4351338"/>
          </a:xfrm>
        </p:spPr>
        <p:txBody>
          <a:bodyPr/>
          <a:lstStyle/>
          <a:p>
            <a:r>
              <a:rPr lang="en-US" dirty="0"/>
              <a:t>Copay – a fixed amount you pay for office visit, medical service, Rx</a:t>
            </a:r>
          </a:p>
          <a:p>
            <a:r>
              <a:rPr lang="en-US" dirty="0"/>
              <a:t>Deductible – an amount you pay for a “deductible-eligible” expense before plan pays all or a portion of future expenses </a:t>
            </a:r>
            <a:r>
              <a:rPr lang="en-US" dirty="0">
                <a:solidFill>
                  <a:srgbClr val="FF0000"/>
                </a:solidFill>
              </a:rPr>
              <a:t>(Plan Year)</a:t>
            </a:r>
          </a:p>
          <a:p>
            <a:r>
              <a:rPr lang="en-US" dirty="0"/>
              <a:t>Coinsurance – the amount you pay for future services after reaching the deductible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306DE-0FCC-4B79-8DA6-0D7A8D78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910" y="6020612"/>
            <a:ext cx="1975275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BA23B-F06B-4F4F-B9BD-6B97D679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9370"/>
            <a:ext cx="9144000" cy="29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B61E1-C905-4E83-9C89-46A9D7508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89" y="6020612"/>
            <a:ext cx="1166647" cy="4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86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Sharing Terms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2C7E-844D-4444-85D6-4E00D37D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91" y="1396255"/>
            <a:ext cx="7886700" cy="4351338"/>
          </a:xfrm>
        </p:spPr>
        <p:txBody>
          <a:bodyPr/>
          <a:lstStyle/>
          <a:p>
            <a:r>
              <a:rPr lang="en-US" dirty="0"/>
              <a:t>Copay – a fixed amount you pay for office visit, medical service, Rx</a:t>
            </a:r>
          </a:p>
          <a:p>
            <a:r>
              <a:rPr lang="en-US" dirty="0"/>
              <a:t>Deductible – an amount you pay for a “deductible-eligible” expense before plan pays all or a portion of future expenses </a:t>
            </a:r>
            <a:r>
              <a:rPr lang="en-US" dirty="0">
                <a:solidFill>
                  <a:srgbClr val="FF0000"/>
                </a:solidFill>
              </a:rPr>
              <a:t>(Plan Year)</a:t>
            </a:r>
          </a:p>
          <a:p>
            <a:r>
              <a:rPr lang="en-US" dirty="0"/>
              <a:t>Coinsurance – the amount you pay for future services after reaching the deductible</a:t>
            </a:r>
          </a:p>
          <a:p>
            <a:r>
              <a:rPr lang="en-US" dirty="0"/>
              <a:t>Out-of-Pocket Max – the most you will pay for covered, in-network medical services &amp; Rx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306DE-0FCC-4B79-8DA6-0D7A8D78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902" y="6033410"/>
            <a:ext cx="1975275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BA23B-F06B-4F4F-B9BD-6B97D679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9370"/>
            <a:ext cx="9144000" cy="29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FE1DA-2170-4305-A504-DE14A05F4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23" y="5950283"/>
            <a:ext cx="1180605" cy="4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67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" y="219615"/>
            <a:ext cx="7886700" cy="1100372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Sharing Terms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AD983-AD4C-42D3-BC94-6B4ACF98103F}"/>
              </a:ext>
            </a:extLst>
          </p:cNvPr>
          <p:cNvSpPr txBox="1"/>
          <p:nvPr/>
        </p:nvSpPr>
        <p:spPr>
          <a:xfrm>
            <a:off x="524221" y="2060116"/>
            <a:ext cx="1475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Rx Copays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9EBEC-8341-4EBE-9F58-C193A2AB7A30}"/>
              </a:ext>
            </a:extLst>
          </p:cNvPr>
          <p:cNvSpPr txBox="1"/>
          <p:nvPr/>
        </p:nvSpPr>
        <p:spPr>
          <a:xfrm>
            <a:off x="2317172" y="1387328"/>
            <a:ext cx="224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Medical Copays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B5363-C774-4617-9D3C-6003716E9F89}"/>
              </a:ext>
            </a:extLst>
          </p:cNvPr>
          <p:cNvSpPr txBox="1"/>
          <p:nvPr/>
        </p:nvSpPr>
        <p:spPr>
          <a:xfrm>
            <a:off x="5266878" y="1532438"/>
            <a:ext cx="271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Deductible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97BB2-C0AE-4AFE-8C18-F61CDBBBD273}"/>
              </a:ext>
            </a:extLst>
          </p:cNvPr>
          <p:cNvSpPr txBox="1"/>
          <p:nvPr/>
        </p:nvSpPr>
        <p:spPr>
          <a:xfrm>
            <a:off x="7046416" y="2048494"/>
            <a:ext cx="1884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Coinsurance (DME Only)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3FA4C-AAB3-43A8-80DA-A1580E468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2649"/>
            <a:ext cx="9144000" cy="255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8333F0-5A65-4BB1-8CB6-FEAF91C5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533" y="3738668"/>
            <a:ext cx="4251816" cy="28810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60A412-2E7C-48B4-918E-AEB7292FDCFB}"/>
              </a:ext>
            </a:extLst>
          </p:cNvPr>
          <p:cNvSpPr/>
          <p:nvPr/>
        </p:nvSpPr>
        <p:spPr>
          <a:xfrm>
            <a:off x="2505165" y="4807620"/>
            <a:ext cx="335531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Annual Out of Pocket Maximum</a:t>
            </a:r>
          </a:p>
          <a:p>
            <a:pPr algn="ctr"/>
            <a:r>
              <a:rPr lang="en-US" b="1" dirty="0">
                <a:solidFill>
                  <a:srgbClr val="FF9900"/>
                </a:solidFill>
              </a:rPr>
              <a:t>Best Buy LP: $6500/$13000</a:t>
            </a:r>
          </a:p>
          <a:p>
            <a:pPr algn="ctr"/>
            <a:r>
              <a:rPr lang="en-US" b="1" dirty="0">
                <a:solidFill>
                  <a:srgbClr val="9966FF"/>
                </a:solidFill>
              </a:rPr>
              <a:t>EH HMO: $6500/$13000</a:t>
            </a:r>
          </a:p>
          <a:p>
            <a:pPr algn="ctr"/>
            <a:r>
              <a:rPr lang="en-US" b="1" dirty="0">
                <a:solidFill>
                  <a:srgbClr val="009900"/>
                </a:solidFill>
              </a:rPr>
              <a:t>EH HSA: $5000/$10000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EB9F95D5-3FDB-42F7-A7B3-AEE34C9A9377}"/>
              </a:ext>
            </a:extLst>
          </p:cNvPr>
          <p:cNvSpPr/>
          <p:nvPr/>
        </p:nvSpPr>
        <p:spPr>
          <a:xfrm rot="1753768">
            <a:off x="5738570" y="1852172"/>
            <a:ext cx="134358" cy="222642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C816A0-BCD5-4716-A711-8176EAA99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722" y="6076275"/>
            <a:ext cx="1518905" cy="41723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D4005-7A81-4E5B-B328-73B894630D53}"/>
              </a:ext>
            </a:extLst>
          </p:cNvPr>
          <p:cNvCxnSpPr>
            <a:cxnSpLocks/>
          </p:cNvCxnSpPr>
          <p:nvPr/>
        </p:nvCxnSpPr>
        <p:spPr>
          <a:xfrm>
            <a:off x="1429534" y="2485984"/>
            <a:ext cx="1837194" cy="1541309"/>
          </a:xfrm>
          <a:prstGeom prst="straightConnector1">
            <a:avLst/>
          </a:prstGeom>
          <a:ln w="57150" cmpd="sng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203E88-0A68-4ED6-99BF-6B94A59D077B}"/>
              </a:ext>
            </a:extLst>
          </p:cNvPr>
          <p:cNvCxnSpPr>
            <a:cxnSpLocks/>
          </p:cNvCxnSpPr>
          <p:nvPr/>
        </p:nvCxnSpPr>
        <p:spPr>
          <a:xfrm flipH="1">
            <a:off x="4812208" y="1948072"/>
            <a:ext cx="627313" cy="2075663"/>
          </a:xfrm>
          <a:prstGeom prst="straightConnector1">
            <a:avLst/>
          </a:prstGeom>
          <a:ln w="57150" cmpd="sng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0D1E00-C1FE-41DE-A7C3-B5152A08496B}"/>
              </a:ext>
            </a:extLst>
          </p:cNvPr>
          <p:cNvCxnSpPr>
            <a:cxnSpLocks/>
          </p:cNvCxnSpPr>
          <p:nvPr/>
        </p:nvCxnSpPr>
        <p:spPr>
          <a:xfrm>
            <a:off x="3034318" y="1822387"/>
            <a:ext cx="1021033" cy="2137315"/>
          </a:xfrm>
          <a:prstGeom prst="straightConnector1">
            <a:avLst/>
          </a:prstGeom>
          <a:ln w="57150" cmpd="sng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344D88D-2F0E-4272-8717-53EB690E777B}"/>
              </a:ext>
            </a:extLst>
          </p:cNvPr>
          <p:cNvCxnSpPr>
            <a:cxnSpLocks/>
          </p:cNvCxnSpPr>
          <p:nvPr/>
        </p:nvCxnSpPr>
        <p:spPr>
          <a:xfrm>
            <a:off x="1829027" y="2452173"/>
            <a:ext cx="1832072" cy="1522158"/>
          </a:xfrm>
          <a:prstGeom prst="straightConnector1">
            <a:avLst/>
          </a:prstGeom>
          <a:ln w="57150" cmpd="sng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95FABA-C1EC-4588-9F33-A0910419AEC3}"/>
              </a:ext>
            </a:extLst>
          </p:cNvPr>
          <p:cNvCxnSpPr>
            <a:cxnSpLocks/>
          </p:cNvCxnSpPr>
          <p:nvPr/>
        </p:nvCxnSpPr>
        <p:spPr>
          <a:xfrm flipH="1">
            <a:off x="5046598" y="1904620"/>
            <a:ext cx="633183" cy="2223718"/>
          </a:xfrm>
          <a:prstGeom prst="straightConnector1">
            <a:avLst/>
          </a:prstGeom>
          <a:ln w="57150" cmpd="sng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374E30-76A9-4A93-ACB9-EB0F6A9F25A0}"/>
              </a:ext>
            </a:extLst>
          </p:cNvPr>
          <p:cNvCxnSpPr>
            <a:cxnSpLocks/>
          </p:cNvCxnSpPr>
          <p:nvPr/>
        </p:nvCxnSpPr>
        <p:spPr>
          <a:xfrm>
            <a:off x="3399192" y="1784714"/>
            <a:ext cx="1035291" cy="2239021"/>
          </a:xfrm>
          <a:prstGeom prst="straightConnector1">
            <a:avLst/>
          </a:prstGeom>
          <a:ln w="57150" cmpd="sng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F79A9C3-369C-4CF3-AF35-655451B94572}"/>
              </a:ext>
            </a:extLst>
          </p:cNvPr>
          <p:cNvCxnSpPr>
            <a:cxnSpLocks/>
          </p:cNvCxnSpPr>
          <p:nvPr/>
        </p:nvCxnSpPr>
        <p:spPr>
          <a:xfrm flipH="1">
            <a:off x="5716443" y="2767930"/>
            <a:ext cx="1502429" cy="1254834"/>
          </a:xfrm>
          <a:prstGeom prst="straightConnector1">
            <a:avLst/>
          </a:prstGeom>
          <a:ln w="57150" cmpd="sng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3696C1D-6CA3-41C0-867D-B171C8BE9426}"/>
              </a:ext>
            </a:extLst>
          </p:cNvPr>
          <p:cNvCxnSpPr>
            <a:cxnSpLocks/>
          </p:cNvCxnSpPr>
          <p:nvPr/>
        </p:nvCxnSpPr>
        <p:spPr>
          <a:xfrm flipH="1">
            <a:off x="5833027" y="2851507"/>
            <a:ext cx="1447628" cy="1378759"/>
          </a:xfrm>
          <a:prstGeom prst="straightConnector1">
            <a:avLst/>
          </a:prstGeom>
          <a:ln w="57150" cmpd="sng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row: Down 48">
            <a:extLst>
              <a:ext uri="{FF2B5EF4-FFF2-40B4-BE49-F238E27FC236}">
                <a16:creationId xmlns:a16="http://schemas.microsoft.com/office/drawing/2014/main" id="{A3E94E4F-DD3E-4907-A3EC-1867160BC3AD}"/>
              </a:ext>
            </a:extLst>
          </p:cNvPr>
          <p:cNvSpPr/>
          <p:nvPr/>
        </p:nvSpPr>
        <p:spPr>
          <a:xfrm rot="2982626">
            <a:off x="6691711" y="2653270"/>
            <a:ext cx="138072" cy="199916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0E580D7-5785-4097-B792-CCFB88195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73" y="5965658"/>
            <a:ext cx="1180605" cy="4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63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147" y="6121918"/>
            <a:ext cx="1514387" cy="41498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1" y="254872"/>
            <a:ext cx="7886700" cy="737906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Features: Cost of Use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5FDE41-C5BB-447E-B6AA-91B0D2D75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41" y="6121918"/>
            <a:ext cx="1023173" cy="362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DFDE3-F458-45B7-A7DD-82A0C6B7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6" y="1241078"/>
            <a:ext cx="8916800" cy="40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4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963" y="6096939"/>
            <a:ext cx="1514387" cy="41498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30" y="104775"/>
            <a:ext cx="7886700" cy="833279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Features: Cost of Use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C45E92-04CB-4F21-B560-7D6DE6388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6" y="6032896"/>
            <a:ext cx="1180605" cy="4187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A7B176-D43B-4D9A-BA02-681AAB0C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49" y="1619628"/>
            <a:ext cx="8850101" cy="36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1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196" y="6206123"/>
            <a:ext cx="1195324" cy="3275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08" y="0"/>
            <a:ext cx="7886700" cy="939909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Features: Cost of Use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4DB61-F980-4900-A245-6E135AF02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7" y="6118455"/>
            <a:ext cx="1074554" cy="376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3A247-B77E-4B93-B4EC-92DEAA169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8" y="875911"/>
            <a:ext cx="8908727" cy="50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6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15853-7E04-4F4C-90D6-3CD1A0D1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9900"/>
                </a:solidFill>
                <a:latin typeface="+mn-lt"/>
              </a:rPr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5F378-3039-4F23-897D-FF6FA24BF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1782981"/>
            <a:ext cx="8365308" cy="439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Information in this presentation and in the</a:t>
            </a:r>
            <a:r>
              <a:rPr lang="en-US" i="1" dirty="0"/>
              <a:t> Employee Benefits Summary </a:t>
            </a:r>
            <a:r>
              <a:rPr lang="en-US" dirty="0"/>
              <a:t>is being provided for your convenience.  If there are any discrepancies between information summarized by TRG and information in carrier produced, or employer-provided documents, please rely on the latter.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43310D-F0E6-45DC-BBED-A334025B7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091" y="4672403"/>
            <a:ext cx="4689909" cy="1137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FD9E42-9F0F-49B0-8E3D-0258C4AB95A9}"/>
              </a:ext>
            </a:extLst>
          </p:cNvPr>
          <p:cNvSpPr/>
          <p:nvPr/>
        </p:nvSpPr>
        <p:spPr>
          <a:xfrm>
            <a:off x="-1" y="6484777"/>
            <a:ext cx="9144001" cy="249379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9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6169259"/>
            <a:ext cx="1195324" cy="3275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51" y="-9105"/>
            <a:ext cx="7886700" cy="938619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Features: Cost of Use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0EC73-2169-4F3E-A4AC-5A58B62A840D}"/>
              </a:ext>
            </a:extLst>
          </p:cNvPr>
          <p:cNvSpPr/>
          <p:nvPr/>
        </p:nvSpPr>
        <p:spPr>
          <a:xfrm>
            <a:off x="398788" y="822178"/>
            <a:ext cx="8190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 the “Green” except for preventive services, everything is subject to the deductible.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32143C-67A5-4DC6-A735-816394199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5" y="6101877"/>
            <a:ext cx="1072989" cy="371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533BA-66E5-4EE4-9270-61E2DE60B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3" y="1293965"/>
            <a:ext cx="8464731" cy="46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9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762" y="6140037"/>
            <a:ext cx="1357113" cy="37188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51" y="86263"/>
            <a:ext cx="7886700" cy="905775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FB17D-91D6-41CF-A02E-BBB1CB25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60" y="1052363"/>
            <a:ext cx="8076674" cy="47287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Urgent Care Centers (like Convenient MD) are generally less expensive than Emergency Rooms</a:t>
            </a:r>
          </a:p>
          <a:p>
            <a:r>
              <a:rPr lang="en-US" dirty="0"/>
              <a:t>Telemedicine/Dr on Demand generally less expensive than Urgent Care </a:t>
            </a:r>
          </a:p>
          <a:p>
            <a:r>
              <a:rPr lang="en-US" dirty="0"/>
              <a:t>Quest Diagnostics/Stand-alone labs, generally less expensive than labs at hospitals</a:t>
            </a:r>
          </a:p>
          <a:p>
            <a:r>
              <a:rPr lang="en-US" dirty="0"/>
              <a:t>Ambulatory Surgical Centers, lower cost alternatives to full-service  hospitals for elective procedures</a:t>
            </a:r>
          </a:p>
          <a:p>
            <a:r>
              <a:rPr lang="en-US" dirty="0">
                <a:hlinkClick r:id="rId3"/>
              </a:rPr>
              <a:t>www.nhhealthcost.nh.gov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www.uspreventiveservicestaskforce.org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www.goodrx.com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51AD9-B180-49F8-8893-83908D553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25" y="6099941"/>
            <a:ext cx="1149240" cy="3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78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319" y="6113609"/>
            <a:ext cx="1453556" cy="39831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51" y="86263"/>
            <a:ext cx="7886700" cy="905775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FB17D-91D6-41CF-A02E-BBB1CB25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32" y="905114"/>
            <a:ext cx="8076674" cy="4960248"/>
          </a:xfrm>
        </p:spPr>
        <p:txBody>
          <a:bodyPr>
            <a:normAutofit/>
          </a:bodyPr>
          <a:lstStyle/>
          <a:p>
            <a:r>
              <a:rPr lang="en-US" dirty="0"/>
              <a:t>Orange plan offers access to Broad New England Network</a:t>
            </a:r>
          </a:p>
          <a:p>
            <a:r>
              <a:rPr lang="en-US" dirty="0"/>
              <a:t>Purple and Green plans operate on a limited Network of mostly NH providers</a:t>
            </a:r>
          </a:p>
          <a:p>
            <a:r>
              <a:rPr lang="en-US" dirty="0"/>
              <a:t>Preventive Care Services covered in full for all three plans</a:t>
            </a:r>
          </a:p>
          <a:p>
            <a:r>
              <a:rPr lang="en-US" dirty="0"/>
              <a:t>Orange and Purple apply copays for office visits and Rx, “Big Ticket” items subject to deductible</a:t>
            </a:r>
          </a:p>
          <a:p>
            <a:r>
              <a:rPr lang="en-US" dirty="0"/>
              <a:t>Green Plan, everything subject to the deductible (including Rx)</a:t>
            </a:r>
          </a:p>
          <a:p>
            <a:r>
              <a:rPr lang="en-US" b="1" dirty="0">
                <a:solidFill>
                  <a:srgbClr val="9966FF"/>
                </a:solidFill>
              </a:rPr>
              <a:t>Final consideration: Cost to Own Insurance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14FA9-1ABD-40D2-B1AD-7B820EB8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25" y="6099941"/>
            <a:ext cx="1149240" cy="3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35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33" y="175793"/>
            <a:ext cx="7886700" cy="133079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Health Insurance </a:t>
            </a:r>
            <a:b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7DE5A6-7201-4400-A88B-798AD7632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37" y="889204"/>
            <a:ext cx="8459987" cy="4755893"/>
          </a:xfrm>
        </p:spPr>
        <p:txBody>
          <a:bodyPr>
            <a:normAutofit/>
          </a:bodyPr>
          <a:lstStyle/>
          <a:p>
            <a:r>
              <a:rPr lang="en-US" dirty="0"/>
              <a:t>Employer contribution pegged to the “Green” HSA Eligible plan</a:t>
            </a:r>
          </a:p>
          <a:p>
            <a:r>
              <a:rPr lang="en-US" dirty="0"/>
              <a:t>The same $ amount applied to all three plans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65" y="6000750"/>
            <a:ext cx="1645260" cy="450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39286-5A8C-422A-B378-452F4C2C3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33" y="5948323"/>
            <a:ext cx="1349414" cy="4765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FD87A6-EF49-4D38-99A6-C2849D06175B}"/>
              </a:ext>
            </a:extLst>
          </p:cNvPr>
          <p:cNvSpPr/>
          <p:nvPr/>
        </p:nvSpPr>
        <p:spPr>
          <a:xfrm>
            <a:off x="290443" y="5323843"/>
            <a:ext cx="8563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You may choose to “buy up” to one of the other plans.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B6EFCA-4BD0-4CC2-AC97-E64393975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8" y="2343571"/>
            <a:ext cx="7953642" cy="25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29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6124045"/>
            <a:ext cx="1195324" cy="3275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67" y="333287"/>
            <a:ext cx="7886700" cy="92075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Features: Cost to Own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50941F-7AB7-4FEB-A336-D36E4E4E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6" y="6144827"/>
            <a:ext cx="1040764" cy="357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F8281-6A00-4CEA-B799-0118E4D2A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2029678"/>
            <a:ext cx="8874034" cy="3044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49A606-C0C2-4F70-A840-D6FB24FAD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039" y="2449357"/>
            <a:ext cx="1395531" cy="252404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9A86401-7EBF-4AFE-BEC1-1F47C12B126F}"/>
              </a:ext>
            </a:extLst>
          </p:cNvPr>
          <p:cNvSpPr/>
          <p:nvPr/>
        </p:nvSpPr>
        <p:spPr>
          <a:xfrm>
            <a:off x="3457721" y="3404403"/>
            <a:ext cx="1114279" cy="1504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1A8927-2D81-47CB-8447-4FB7C5249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314" y="3464646"/>
            <a:ext cx="1042870" cy="1504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74FC3-C11F-4BD6-A1CC-4B552A9D8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472" y="3429000"/>
            <a:ext cx="1042870" cy="15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9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609" y="6065985"/>
            <a:ext cx="1510408" cy="41389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463552"/>
            <a:ext cx="7886700" cy="92075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Features: Cost to Own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2BC61-3EB1-4B13-9610-4B7AFC1DC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756422"/>
            <a:ext cx="7886700" cy="4351338"/>
          </a:xfrm>
        </p:spPr>
        <p:txBody>
          <a:bodyPr/>
          <a:lstStyle/>
          <a:p>
            <a:r>
              <a:rPr lang="en-US" dirty="0"/>
              <a:t>The only difference between the orange and purple plans is the Network (and labs at Quest CIF with orange plan)</a:t>
            </a:r>
          </a:p>
          <a:p>
            <a:pPr lvl="1"/>
            <a:r>
              <a:rPr lang="en-US" dirty="0"/>
              <a:t>The Orange Plan costs more than the Purple Plan</a:t>
            </a:r>
          </a:p>
          <a:p>
            <a:r>
              <a:rPr lang="en-US" dirty="0"/>
              <a:t>The purple and green plans operate on the same limited network, but the cost of “using” the plans are different</a:t>
            </a:r>
          </a:p>
          <a:p>
            <a:pPr lvl="1"/>
            <a:r>
              <a:rPr lang="en-US" dirty="0"/>
              <a:t>The Green Plan costs less Purple Plan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63BE7D-F5EE-4532-9530-DE8D6EE8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80" y="6065985"/>
            <a:ext cx="1149240" cy="3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05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6124045"/>
            <a:ext cx="1195324" cy="3275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2" y="0"/>
            <a:ext cx="7886700" cy="923109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HSA-eligible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5F6EC-7B25-4D8A-919A-6E86D3FA8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76" y="838185"/>
            <a:ext cx="8967724" cy="4351338"/>
          </a:xfrm>
        </p:spPr>
        <p:txBody>
          <a:bodyPr/>
          <a:lstStyle/>
          <a:p>
            <a:r>
              <a:rPr lang="en-US" dirty="0"/>
              <a:t>If you enroll in the “Green” HSA-eligible plan, and are eligible to make and receive contributions to a personal Health Savings Account, a portion of your payroll deduction will go into your HSA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AB475-B4B2-437C-97D5-BEA79BE1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6" y="6055324"/>
            <a:ext cx="1152244" cy="39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28473-DFFB-4022-ABAE-D6ED230D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76" y="2550050"/>
            <a:ext cx="8755395" cy="2760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63F65F-363A-4F22-B0A0-776171F4B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307" y="3763858"/>
            <a:ext cx="1396105" cy="16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67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EC994-FD84-4B5A-982D-78072EDF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6124045"/>
            <a:ext cx="1195324" cy="3275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62" y="21033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 decision…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5F6EC-7B25-4D8A-919A-6E86D3FA8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58" y="1361481"/>
            <a:ext cx="8635165" cy="4351338"/>
          </a:xfrm>
        </p:spPr>
        <p:txBody>
          <a:bodyPr>
            <a:noAutofit/>
          </a:bodyPr>
          <a:lstStyle/>
          <a:p>
            <a:r>
              <a:rPr lang="en-US" sz="3200" dirty="0"/>
              <a:t>After reviewing your plan choices, and considering</a:t>
            </a:r>
          </a:p>
          <a:p>
            <a:pPr lvl="1"/>
            <a:r>
              <a:rPr lang="en-US" sz="3200" dirty="0"/>
              <a:t>Network</a:t>
            </a:r>
          </a:p>
          <a:p>
            <a:pPr lvl="1"/>
            <a:r>
              <a:rPr lang="en-US" sz="3200" dirty="0"/>
              <a:t>Cost to Use</a:t>
            </a:r>
          </a:p>
          <a:p>
            <a:pPr lvl="1"/>
            <a:r>
              <a:rPr lang="en-US" sz="3200" dirty="0"/>
              <a:t>Cost to Own</a:t>
            </a:r>
          </a:p>
          <a:p>
            <a:r>
              <a:rPr lang="en-US" sz="3200" dirty="0"/>
              <a:t>decide which plan is most appropriate for you and your family,</a:t>
            </a:r>
          </a:p>
          <a:p>
            <a:r>
              <a:rPr lang="en-US" sz="3200" dirty="0"/>
              <a:t>Enroll via Paylocity’s Enterprise Benefits Portal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AB475-B4B2-437C-97D5-BEA79BE1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6" y="6055324"/>
            <a:ext cx="115224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6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8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382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4277356"/>
            <a:ext cx="8350898" cy="15603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43826F"/>
                </a:solidFill>
                <a:latin typeface="+mn-lt"/>
              </a:rPr>
              <a:t>Health Savings Account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D9F97-C7A8-4B8C-9221-21354C7C9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" y="396580"/>
            <a:ext cx="7869244" cy="38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26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C1548-CF1A-4E66-ACE3-687F69715240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1A9B8A0-D192-4E6D-8925-471FAD3F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Savings Account (HSA)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9BAFA-9637-423F-9E55-BACEA65EA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25" y="1557213"/>
            <a:ext cx="8308150" cy="4351338"/>
          </a:xfrm>
        </p:spPr>
        <p:txBody>
          <a:bodyPr>
            <a:normAutofit/>
          </a:bodyPr>
          <a:lstStyle/>
          <a:p>
            <a:r>
              <a:rPr lang="en-US" sz="4800" dirty="0"/>
              <a:t>If you enroll in the “Green” HSA-eligible HMO and are eligible to make contributions to an HSA, an account will be established for you at Health Equity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626D5-AF8C-4E86-83BC-14BABAA4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037" y="6078645"/>
            <a:ext cx="1352211" cy="4332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4AD2E5-F85A-4782-B1C8-8E53CD99D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07" y="5977767"/>
            <a:ext cx="115224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3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8C7E-8AE5-4B86-A0C2-8951C9B0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39" y="874354"/>
            <a:ext cx="4088498" cy="43939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300" b="1" dirty="0">
                <a:solidFill>
                  <a:srgbClr val="6124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the Same?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Harvard Pilgrim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Health Equity HSA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Employer Provider Life &amp; Disability through Anthem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Anthem Dental Plan – Design and Rates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EAP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401k</a:t>
            </a:r>
          </a:p>
          <a:p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700" dirty="0"/>
          </a:p>
        </p:txBody>
      </p:sp>
      <p:grpSp>
        <p:nvGrpSpPr>
          <p:cNvPr id="33" name="Group 2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2AA71FB-068F-4055-B3C5-9BEBDA4B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960" y="2016849"/>
            <a:ext cx="4247070" cy="28243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056E18-A632-41D1-B4D7-E756DFE9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50" y="5882979"/>
            <a:ext cx="1146147" cy="676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B1136A-D4F7-4BC8-B8BF-0DDF5E25A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9694"/>
            <a:ext cx="9144000" cy="2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95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Savings Account Eligibility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8" y="1553283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In order to make or receive contributions to an HSA:</a:t>
            </a:r>
          </a:p>
          <a:p>
            <a:pPr lvl="1"/>
            <a:r>
              <a:rPr lang="en-US" sz="2800" dirty="0"/>
              <a:t>An individual must be covered by a qualifying HDHP (the green plan)</a:t>
            </a:r>
          </a:p>
          <a:p>
            <a:pPr lvl="1"/>
            <a:r>
              <a:rPr lang="en-US" sz="2800" dirty="0"/>
              <a:t>Must NOT have any other medical coverage including, but not limited to:</a:t>
            </a:r>
          </a:p>
          <a:p>
            <a:pPr lvl="2"/>
            <a:r>
              <a:rPr lang="en-US" sz="2400" dirty="0"/>
              <a:t>Medicare/Medicaid</a:t>
            </a:r>
          </a:p>
          <a:p>
            <a:pPr lvl="2"/>
            <a:r>
              <a:rPr lang="en-US" sz="2400" dirty="0"/>
              <a:t>Veteran’s Administration (VA)</a:t>
            </a:r>
          </a:p>
          <a:p>
            <a:pPr lvl="2"/>
            <a:r>
              <a:rPr lang="en-US" sz="2400" dirty="0"/>
              <a:t>Spouse’s or parent’s plan</a:t>
            </a:r>
          </a:p>
          <a:p>
            <a:pPr lvl="2"/>
            <a:r>
              <a:rPr lang="en-US" sz="2400" dirty="0"/>
              <a:t>Full Purpose FSA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81AD43A-E23F-4E0D-AC23-42A50D62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656" y="6002691"/>
            <a:ext cx="1607718" cy="513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6A8C7-0786-4EB5-A659-4B3DDFF36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9694"/>
            <a:ext cx="9144000" cy="2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DAA50-7BB7-4EC4-8B87-B46536E5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68" y="6002691"/>
            <a:ext cx="115224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59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3181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 to Health Savings Account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85" y="899192"/>
            <a:ext cx="8450001" cy="4812939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When you enroll in the Green Plan your payroll deductions is split between insurance and HSA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HSA contributions made pre-tax</a:t>
            </a:r>
          </a:p>
          <a:p>
            <a:r>
              <a:rPr lang="en-US" sz="3200" dirty="0"/>
              <a:t>You may choose to make additional contributions </a:t>
            </a:r>
          </a:p>
          <a:p>
            <a:pPr lvl="1"/>
            <a:r>
              <a:rPr lang="en-US" sz="2800" dirty="0"/>
              <a:t>Up to $3650 (single coverage) $7300 (EE+)</a:t>
            </a:r>
          </a:p>
          <a:p>
            <a:endParaRPr lang="en-US" sz="2800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81AD43A-E23F-4E0D-AC23-42A50D62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762" y="6134075"/>
            <a:ext cx="1108953" cy="354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162B3-F223-45FF-82F7-7E585322A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9694"/>
            <a:ext cx="9144000" cy="29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1BEBE-1782-40CE-8866-811257C0B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5" y="6189959"/>
            <a:ext cx="867384" cy="2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C5614-0E9A-4FAB-BACB-6DD6659A6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85" y="1829888"/>
            <a:ext cx="7566016" cy="230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86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Health Savings Account / HSA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8" y="1553283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An HSA is a triple tax-advantaged trust or custodial account that eligible individuals can use to pay for (or reimburse themselves for) qualifying medical expenses for themselves and tax dependents. </a:t>
            </a:r>
          </a:p>
          <a:p>
            <a:pPr lvl="1"/>
            <a:r>
              <a:rPr lang="en-US" sz="2800" dirty="0"/>
              <a:t>Contributions are pre-tax</a:t>
            </a:r>
          </a:p>
          <a:p>
            <a:pPr lvl="1"/>
            <a:r>
              <a:rPr lang="en-US" sz="2800" dirty="0"/>
              <a:t>Interest/earnings are tax-free</a:t>
            </a:r>
          </a:p>
          <a:p>
            <a:pPr lvl="1"/>
            <a:r>
              <a:rPr lang="en-US" sz="2800" dirty="0"/>
              <a:t>Distributions for qualified medical, dental &amp; vision expenses tax-free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81AD43A-E23F-4E0D-AC23-42A50D62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417" y="6050092"/>
            <a:ext cx="1316721" cy="420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5A7C6-BA9A-4CE3-9D1A-3EEAA631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2919"/>
            <a:ext cx="9144000" cy="2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753D8-7AD2-42F5-AD5B-32D96EA2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72" y="5972089"/>
            <a:ext cx="115224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49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Accessing your Health Savings Account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7" y="1553283"/>
            <a:ext cx="819142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 debit card will be issued by Health Equity to be used at point of sale</a:t>
            </a:r>
          </a:p>
          <a:p>
            <a:r>
              <a:rPr lang="en-US" sz="3200" dirty="0"/>
              <a:t>Qualified medical, dental &amp; vision expenses (for yourself and your qualified tax dependents) can be paid for with another form of payment and reimbursements requested from Health Equity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81AD43A-E23F-4E0D-AC23-42A50D62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936" y="6022722"/>
            <a:ext cx="1350779" cy="431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C03474-1184-44B6-A5AB-71B17E12921C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D5452E-84FF-4F4D-804B-7DFF4820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4" y="6177052"/>
            <a:ext cx="904913" cy="3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3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happens to your HSA?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7" y="1553283"/>
            <a:ext cx="8191429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Each year any unused balances rollover and accumulate interest</a:t>
            </a:r>
          </a:p>
          <a:p>
            <a:r>
              <a:rPr lang="en-US" sz="3200" dirty="0"/>
              <a:t>If you leave your Co-op you keep the balance</a:t>
            </a:r>
          </a:p>
          <a:p>
            <a:r>
              <a:rPr lang="en-US" sz="3200" dirty="0"/>
              <a:t>If you enroll in another HSA-qualified health insurance plan, you may continue to make contributions</a:t>
            </a:r>
          </a:p>
          <a:p>
            <a:r>
              <a:rPr lang="en-US" sz="3200" dirty="0"/>
              <a:t>If you don’t enroll in another HSA-qualified plan, you may SPEND the funds, but NOT contribute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81AD43A-E23F-4E0D-AC23-42A50D62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128" y="6068599"/>
            <a:ext cx="1350779" cy="431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9AA916-F2BB-4F13-95AE-81FE03C86F25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21159-61F3-4CBC-BB13-B1C2F0AEC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3" y="5948541"/>
            <a:ext cx="1332281" cy="4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85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happens to your HSA?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7" y="1553283"/>
            <a:ext cx="819142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Because the HSA funds are yours, you may use at anytime for non-medical expenses </a:t>
            </a:r>
            <a:r>
              <a:rPr lang="en-US" sz="3200" dirty="0">
                <a:solidFill>
                  <a:srgbClr val="FF0000"/>
                </a:solidFill>
              </a:rPr>
              <a:t>HOWEVER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Under age 65, 20% IRS penalty and taxed at your tax rate</a:t>
            </a:r>
          </a:p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Over age 65, taxed at your tax rate (no penalty)</a:t>
            </a:r>
          </a:p>
          <a:p>
            <a:endParaRPr lang="en-US" sz="2800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81AD43A-E23F-4E0D-AC23-42A50D62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493" y="6030721"/>
            <a:ext cx="1350779" cy="431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DBF27B-C0C6-4319-B375-CEECB7260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73" y="5904621"/>
            <a:ext cx="13351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69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61" y="260200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more information: </a:t>
            </a:r>
            <a:b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www.healthequity.com</a:t>
            </a:r>
            <a:b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F989D3-B47B-4DFF-AFB3-E5391FCD9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6853" y="3852926"/>
            <a:ext cx="4735756" cy="15125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3E807-6380-4999-9141-559B071C4DE1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75FA5-694B-43B2-B37B-9544D382C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20" y="5987304"/>
            <a:ext cx="1332281" cy="4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37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6" y="4559523"/>
            <a:ext cx="8176104" cy="1236440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000" b="1" dirty="0"/>
            </a:br>
            <a:r>
              <a:rPr lang="en-US" sz="7300" b="1" dirty="0">
                <a:solidFill>
                  <a:srgbClr val="612467"/>
                </a:solidFill>
                <a:latin typeface="+mn-lt"/>
              </a:rPr>
              <a:t>Dental Insurance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760E2-5E37-4D4D-80E8-8E58B0BFD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71" b="14916"/>
          <a:stretch/>
        </p:blipFill>
        <p:spPr>
          <a:xfrm>
            <a:off x="20" y="-25166"/>
            <a:ext cx="9143979" cy="42394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4CEF0E-5843-4407-9EDB-BF7B96FA8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08937" y="-269455"/>
            <a:ext cx="126124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50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 Insurance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56" y="1166199"/>
            <a:ext cx="8349376" cy="4351338"/>
          </a:xfrm>
        </p:spPr>
        <p:txBody>
          <a:bodyPr>
            <a:normAutofit/>
          </a:bodyPr>
          <a:lstStyle/>
          <a:p>
            <a:r>
              <a:rPr lang="en-US" sz="3200" dirty="0"/>
              <a:t>Dental plan offered through Anthem</a:t>
            </a:r>
          </a:p>
          <a:p>
            <a:r>
              <a:rPr lang="en-US" sz="3200" dirty="0"/>
              <a:t>In-Network &amp; Out-of-Network Benefits</a:t>
            </a:r>
          </a:p>
          <a:p>
            <a:pPr lvl="1"/>
            <a:r>
              <a:rPr lang="en-US" sz="2800" dirty="0"/>
              <a:t>“In” pays applicable % of full negotiated rate</a:t>
            </a:r>
          </a:p>
          <a:p>
            <a:pPr lvl="1"/>
            <a:r>
              <a:rPr lang="en-US" sz="2800" dirty="0"/>
              <a:t>“Out” pays applicable % of 95% of UC </a:t>
            </a:r>
          </a:p>
          <a:p>
            <a:r>
              <a:rPr lang="en-US" sz="3200" dirty="0"/>
              <a:t>Per Person CY benefit of $2000</a:t>
            </a:r>
          </a:p>
          <a:p>
            <a:r>
              <a:rPr lang="en-US" sz="3200" dirty="0"/>
              <a:t>Annual Deductible $50/$150 to Basic &amp; Major</a:t>
            </a:r>
          </a:p>
          <a:p>
            <a:r>
              <a:rPr lang="en-US" sz="3200" dirty="0"/>
              <a:t>Orthodontic - $1000 lifetime Benefit - children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7DAE9-CD2F-46E7-B59A-424D0C42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92" y="6150844"/>
            <a:ext cx="1335740" cy="2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11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 Insurance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7DAE9-CD2F-46E7-B59A-424D0C42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92" y="6150844"/>
            <a:ext cx="1335740" cy="284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66D9B-B52B-4824-9DE5-9B9F324E7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99" y="1121848"/>
            <a:ext cx="8123802" cy="48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7D951-B709-454A-AA14-C239E285F211}"/>
              </a:ext>
            </a:extLst>
          </p:cNvPr>
          <p:cNvSpPr txBox="1"/>
          <p:nvPr/>
        </p:nvSpPr>
        <p:spPr>
          <a:xfrm>
            <a:off x="4770074" y="36178"/>
            <a:ext cx="4373925" cy="1139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9966FF"/>
                </a:solidFill>
                <a:ea typeface="+mj-ea"/>
                <a:cs typeface="+mj-cs"/>
              </a:rPr>
              <a:t>What’s Different?</a:t>
            </a:r>
          </a:p>
        </p:txBody>
      </p:sp>
      <p:pic>
        <p:nvPicPr>
          <p:cNvPr id="7" name="Picture 6" descr="A cow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1594EE76-FF4A-48B3-BCBC-3ED80B9A1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86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8C7E-8AE5-4B86-A0C2-8951C9B0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038" y="1074412"/>
            <a:ext cx="3724076" cy="480387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/>
              <a:t>Health Insurance </a:t>
            </a:r>
          </a:p>
          <a:p>
            <a:pPr lvl="1"/>
            <a:r>
              <a:rPr lang="en-US" sz="2800" dirty="0"/>
              <a:t>Very challenging 12-months for health plan</a:t>
            </a:r>
          </a:p>
          <a:p>
            <a:pPr lvl="1"/>
            <a:r>
              <a:rPr lang="en-US" sz="2800" dirty="0"/>
              <a:t>Deductibles</a:t>
            </a:r>
          </a:p>
          <a:p>
            <a:pPr lvl="1"/>
            <a:r>
              <a:rPr lang="en-US" sz="2800" dirty="0"/>
              <a:t>Copays</a:t>
            </a:r>
          </a:p>
          <a:p>
            <a:pPr lvl="1"/>
            <a:r>
              <a:rPr lang="en-US" sz="2800" dirty="0"/>
              <a:t>Premiums </a:t>
            </a:r>
          </a:p>
          <a:p>
            <a:r>
              <a:rPr lang="en-US" dirty="0"/>
              <a:t>New! Vision Plan through Anthem</a:t>
            </a:r>
          </a:p>
          <a:p>
            <a:r>
              <a:rPr lang="en-US" dirty="0"/>
              <a:t>Open Enrollment Moving to July 1 for 2023</a:t>
            </a:r>
          </a:p>
          <a:p>
            <a:endParaRPr lang="en-US" sz="1700" dirty="0"/>
          </a:p>
          <a:p>
            <a:endParaRPr lang="en-US" sz="1700" dirty="0"/>
          </a:p>
          <a:p>
            <a:pPr marL="0"/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56E18-A632-41D1-B4D7-E756DFE9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88" y="5983705"/>
            <a:ext cx="914274" cy="539811"/>
          </a:xfrm>
          <a:prstGeom prst="rect">
            <a:avLst/>
          </a:prstGeom>
        </p:spPr>
      </p:pic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7C725256-39C3-4BED-8652-3844D3920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75" y="5786522"/>
            <a:ext cx="1576125" cy="556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B1136A-D4F7-4BC8-B8BF-0DDF5E25A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59694"/>
            <a:ext cx="9144000" cy="2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78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 Look Up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4315B-E860-4AD1-B542-E1A719E5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549" y="6194364"/>
            <a:ext cx="1335740" cy="2843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5AE181-C594-456E-8822-A8FA1EAA6F54}"/>
              </a:ext>
            </a:extLst>
          </p:cNvPr>
          <p:cNvSpPr/>
          <p:nvPr/>
        </p:nvSpPr>
        <p:spPr>
          <a:xfrm>
            <a:off x="491207" y="2100688"/>
            <a:ext cx="81313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To determine if your dentist is in-network, or to locate a dentist that is:</a:t>
            </a:r>
          </a:p>
          <a:p>
            <a:r>
              <a:rPr lang="en-US" sz="2800" dirty="0"/>
              <a:t>Visit </a:t>
            </a:r>
            <a:r>
              <a:rPr lang="en-US" sz="2800" dirty="0">
                <a:hlinkClick r:id="rId4"/>
              </a:rPr>
              <a:t>www.anthem.com/mydentalvision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Or call the toll free number on the back of your Anthem ID card</a:t>
            </a:r>
          </a:p>
        </p:txBody>
      </p:sp>
    </p:spTree>
    <p:extLst>
      <p:ext uri="{BB962C8B-B14F-4D97-AF65-F5344CB8AC3E}">
        <p14:creationId xmlns:p14="http://schemas.microsoft.com/office/powerpoint/2010/main" val="3729687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 Insurance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91680B-02CD-46F1-BBFD-F8BF94261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68" y="1509363"/>
            <a:ext cx="8115300" cy="3933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4315B-E860-4AD1-B542-E1A719E5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549" y="6194364"/>
            <a:ext cx="1335740" cy="2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634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Dental Insurance - Cost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4315B-E860-4AD1-B542-E1A719E5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549" y="6194364"/>
            <a:ext cx="1335740" cy="28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A94379-C31A-403A-83D5-B035BB020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6" y="1931260"/>
            <a:ext cx="7946964" cy="24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27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66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566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277356"/>
            <a:ext cx="747522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rgbClr val="56693F"/>
                </a:solidFill>
                <a:latin typeface="+mn-lt"/>
              </a:rPr>
              <a:t>Vision Insurance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362ED-264B-4643-8119-BC24ADC90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46" r="2" b="14014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2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New!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 Insurance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55" y="1166199"/>
            <a:ext cx="8493513" cy="4351338"/>
          </a:xfrm>
        </p:spPr>
        <p:txBody>
          <a:bodyPr>
            <a:normAutofit/>
          </a:bodyPr>
          <a:lstStyle/>
          <a:p>
            <a:r>
              <a:rPr lang="en-US" sz="4400" dirty="0"/>
              <a:t>Vision plan offered through Anthem</a:t>
            </a:r>
          </a:p>
          <a:p>
            <a:r>
              <a:rPr lang="en-US" sz="4400" dirty="0"/>
              <a:t>Exam &amp; Hardware Benefits</a:t>
            </a:r>
          </a:p>
          <a:p>
            <a:r>
              <a:rPr lang="en-US" sz="4400" dirty="0"/>
              <a:t>In-Network &amp; Out-of-Network Benefits</a:t>
            </a:r>
          </a:p>
          <a:p>
            <a:r>
              <a:rPr lang="en-US" sz="4400" dirty="0"/>
              <a:t>In-Network Providers Limited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7DAE9-CD2F-46E7-B59A-424D0C42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92" y="6150844"/>
            <a:ext cx="1335740" cy="2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88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New!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 Provider Look Up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7DAE9-CD2F-46E7-B59A-424D0C42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92" y="6150844"/>
            <a:ext cx="1335740" cy="284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DFFE5C-3533-42E2-AE3A-AB0DEC11F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68" y="1294836"/>
            <a:ext cx="3881176" cy="1168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CE8DD-C1F9-4073-9D41-815F86E3D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42" y="2700554"/>
            <a:ext cx="2937344" cy="1949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8054-8B55-49FD-9224-05A20D648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498" y="2700554"/>
            <a:ext cx="2469094" cy="2310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83B93-E438-4748-A732-B00896B3F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250" y="5011138"/>
            <a:ext cx="5127180" cy="920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11A50-1776-4900-B704-F8B7E7A99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144" y="1225016"/>
            <a:ext cx="193869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11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New!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 Insurance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7DAE9-CD2F-46E7-B59A-424D0C42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92" y="6150844"/>
            <a:ext cx="1335740" cy="284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51BA0-36A8-44CB-B8B6-C5FB46611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68" y="1125037"/>
            <a:ext cx="8464132" cy="45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52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509657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New!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 Insurance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54468-FAAE-4E6C-B9C6-23CC70DB5E26}"/>
              </a:ext>
            </a:extLst>
          </p:cNvPr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B03-B052-47D7-B55F-FD27F945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8" y="6293001"/>
            <a:ext cx="642348" cy="22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7DAE9-CD2F-46E7-B59A-424D0C42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92" y="6150844"/>
            <a:ext cx="1335740" cy="284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4F5D24-9914-4AE1-858A-8446FBC0F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17" y="1566955"/>
            <a:ext cx="8671799" cy="29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47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76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376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277356"/>
            <a:ext cx="747522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dirty="0">
                <a:solidFill>
                  <a:srgbClr val="376255"/>
                </a:solidFill>
              </a:rPr>
              <a:t>Life &amp; Disability Insurance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7A32B-D7EC-455D-A4A0-365E731B7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81" r="2" b="12537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5" y="342921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&amp; Disability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29866-941F-442D-B437-69EB62D4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50" y="1253331"/>
            <a:ext cx="819142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Employer Paid Coverages – automatically enrolled when eligible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Review Beneficiaries on file and update if necessary</a:t>
            </a:r>
          </a:p>
          <a:p>
            <a:pPr lvl="1"/>
            <a:r>
              <a:rPr lang="en-US" sz="2800" dirty="0"/>
              <a:t>Life &amp; AD&amp;D, Employee &amp; Dependents</a:t>
            </a:r>
          </a:p>
          <a:p>
            <a:pPr lvl="2"/>
            <a:r>
              <a:rPr lang="en-US" sz="2400" dirty="0"/>
              <a:t>Employees working 20+ hours per week</a:t>
            </a:r>
          </a:p>
          <a:p>
            <a:pPr lvl="2"/>
            <a:r>
              <a:rPr lang="en-US" sz="2400" dirty="0"/>
              <a:t>EE: $25,000 / Spouse: $10,000 / Child(ren): $5,000</a:t>
            </a:r>
          </a:p>
          <a:p>
            <a:pPr lvl="1"/>
            <a:r>
              <a:rPr lang="en-US" sz="2800" dirty="0"/>
              <a:t>STD</a:t>
            </a:r>
          </a:p>
          <a:p>
            <a:pPr lvl="2"/>
            <a:r>
              <a:rPr lang="en-US" sz="2400" dirty="0"/>
              <a:t>Employees working 35+ hours per week</a:t>
            </a:r>
          </a:p>
          <a:p>
            <a:pPr lvl="2"/>
            <a:r>
              <a:rPr lang="en-US" sz="2400" dirty="0"/>
              <a:t>60% of pre-disability weekly earnings up to $1000/week</a:t>
            </a:r>
          </a:p>
          <a:p>
            <a:pPr lvl="1"/>
            <a:r>
              <a:rPr lang="en-US" sz="2800" dirty="0"/>
              <a:t>LTD</a:t>
            </a:r>
          </a:p>
          <a:p>
            <a:pPr lvl="2"/>
            <a:r>
              <a:rPr lang="en-US" sz="2400" dirty="0"/>
              <a:t>Employees working 35+ hours per week</a:t>
            </a:r>
          </a:p>
          <a:p>
            <a:pPr lvl="2"/>
            <a:r>
              <a:rPr lang="en-US" sz="2400" dirty="0"/>
              <a:t>60% of pre-disability weekly earnings up to $6000/month</a:t>
            </a:r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8942D7-31B9-401A-9EE5-DA0E26C58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1101"/>
            <a:ext cx="9144000" cy="29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09F36-DB80-46D0-B6AE-9DCEAD09B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971" y="6032698"/>
            <a:ext cx="1299807" cy="277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38ACA-4376-45B1-A5F6-D890E67C7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86" y="5962253"/>
            <a:ext cx="1222639" cy="4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8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FD41-9868-4131-9CE4-D1AE6100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3" y="842204"/>
            <a:ext cx="8665434" cy="41555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solidFill>
                  <a:srgbClr val="612467"/>
                </a:solidFill>
                <a:latin typeface="+mn-lt"/>
              </a:rPr>
              <a:t>2025 </a:t>
            </a:r>
            <a:br>
              <a:rPr lang="en-US" sz="8800" b="1" dirty="0">
                <a:solidFill>
                  <a:srgbClr val="612467"/>
                </a:solidFill>
                <a:latin typeface="+mn-lt"/>
              </a:rPr>
            </a:br>
            <a:r>
              <a:rPr lang="en-US" sz="8800" b="1" dirty="0">
                <a:solidFill>
                  <a:srgbClr val="612467"/>
                </a:solidFill>
                <a:latin typeface="+mn-lt"/>
              </a:rPr>
              <a:t>Open Enrollment</a:t>
            </a:r>
            <a:br>
              <a:rPr lang="en-US" sz="8800" dirty="0">
                <a:solidFill>
                  <a:srgbClr val="612467"/>
                </a:solidFill>
                <a:latin typeface="+mn-lt"/>
              </a:rPr>
            </a:br>
            <a:br>
              <a:rPr lang="en-US" sz="6600" dirty="0">
                <a:solidFill>
                  <a:srgbClr val="612467"/>
                </a:solidFill>
                <a:latin typeface="+mn-lt"/>
              </a:rPr>
            </a:br>
            <a:r>
              <a:rPr lang="en-US" sz="8000" b="1" dirty="0">
                <a:solidFill>
                  <a:srgbClr val="9966FF"/>
                </a:solidFill>
                <a:latin typeface="+mn-lt"/>
              </a:rPr>
              <a:t>May 2 – May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6F78E-F712-4DF7-B948-FCEBCD4C8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94" y="5787889"/>
            <a:ext cx="1609646" cy="568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20B718-432D-47A3-9F32-6A25238D6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772" y="5952660"/>
            <a:ext cx="1671194" cy="403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950B-C9E0-4B32-B1C6-5A0404329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07840"/>
            <a:ext cx="9144000" cy="2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3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5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315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277356"/>
            <a:ext cx="7928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dirty="0">
                <a:solidFill>
                  <a:srgbClr val="315E3E"/>
                </a:solidFill>
              </a:rPr>
              <a:t>Employee Assistance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6F6C9-FAAA-45AD-8826-A5DA9637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45" r="2" b="15914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5" y="342921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EAP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8942D7-31B9-401A-9EE5-DA0E26C58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1101"/>
            <a:ext cx="9144000" cy="2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38ACA-4376-45B1-A5F6-D890E67C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6" y="5962253"/>
            <a:ext cx="1222639" cy="430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D6A383-2D7C-4C49-AED6-AD6C97433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68" y="2318501"/>
            <a:ext cx="8008620" cy="2135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3D2980-9651-4366-9D38-6365E10E4E3A}"/>
              </a:ext>
            </a:extLst>
          </p:cNvPr>
          <p:cNvSpPr txBox="1"/>
          <p:nvPr/>
        </p:nvSpPr>
        <p:spPr>
          <a:xfrm>
            <a:off x="311255" y="1413754"/>
            <a:ext cx="8390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Available to Co-op employees and their loved ones, free of charge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D2701-017D-40A8-B539-8E089BB81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675" y="5316139"/>
            <a:ext cx="3069077" cy="1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41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5" y="342921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EAP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8942D7-31B9-401A-9EE5-DA0E26C58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1101"/>
            <a:ext cx="9144000" cy="2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38ACA-4376-45B1-A5F6-D890E67C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6" y="5962253"/>
            <a:ext cx="1222639" cy="4308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835DD4-23A8-4A1F-9202-7BC1188EF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853" y="662940"/>
            <a:ext cx="6670102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85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5" y="342921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EAP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8942D7-31B9-401A-9EE5-DA0E26C58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1101"/>
            <a:ext cx="9144000" cy="2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38ACA-4376-45B1-A5F6-D890E67C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6" y="5962253"/>
            <a:ext cx="1222639" cy="4308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E3D1F3-4FE7-4646-9949-58BAC5D04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27" y="1342627"/>
            <a:ext cx="7551555" cy="3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546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000" b="1"/>
            </a:br>
            <a:r>
              <a:rPr lang="en-US" sz="4000" b="1"/>
              <a:t>Benefits Enrollment Portal</a:t>
            </a:r>
            <a:br>
              <a:rPr lang="en-US" sz="4000"/>
            </a:br>
            <a:endParaRPr lang="en-US" sz="40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BCC04-1BA1-4688-969F-EB6B8E26A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4" r="12621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2E538-D426-42B1-B60E-F414FF04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062" y="5299534"/>
            <a:ext cx="1447603" cy="1455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EC05C-2E03-4D25-BD9C-1625A654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066" y="4673073"/>
            <a:ext cx="2389291" cy="6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5" y="342921"/>
            <a:ext cx="7886700" cy="99970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 Elections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8942D7-31B9-401A-9EE5-DA0E26C58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1101"/>
            <a:ext cx="9144000" cy="2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38ACA-4376-45B1-A5F6-D890E67C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6" y="5962253"/>
            <a:ext cx="1222639" cy="430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286147-69AB-4B57-8DE6-66B6680CDFD4}"/>
              </a:ext>
            </a:extLst>
          </p:cNvPr>
          <p:cNvSpPr txBox="1"/>
          <p:nvPr/>
        </p:nvSpPr>
        <p:spPr>
          <a:xfrm>
            <a:off x="311256" y="1450639"/>
            <a:ext cx="85077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All elections and changes are made through Paylocity’s </a:t>
            </a:r>
            <a:r>
              <a:rPr lang="en-US" sz="4000" dirty="0" err="1"/>
              <a:t>Bswift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See Benefits Guide or HR for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3A510-848D-412F-820D-32498DB82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654" y="6130021"/>
            <a:ext cx="1002601" cy="2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82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981855"/>
            <a:ext cx="818388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1300" b="1" dirty="0"/>
            </a:br>
            <a:r>
              <a:rPr lang="en-US" sz="5400" b="1" dirty="0">
                <a:latin typeface="+mn-lt"/>
              </a:rPr>
              <a:t>Questions</a:t>
            </a:r>
            <a:br>
              <a:rPr lang="en-US" sz="5400" dirty="0">
                <a:latin typeface="+mn-lt"/>
              </a:rPr>
            </a:br>
            <a:endParaRPr lang="en-US" sz="54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117F1-57C4-4BF4-8D29-2BE8F766B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9" r="-2" b="-2"/>
          <a:stretch/>
        </p:blipFill>
        <p:spPr>
          <a:xfrm>
            <a:off x="480060" y="453468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359572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2E310B-1854-4172-961B-6A2ACBFE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29" y="3275046"/>
            <a:ext cx="7886700" cy="99970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Liz Coppola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lcoppola@therichardsgrp.com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603-313-6974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8942D7-31B9-401A-9EE5-DA0E26C58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01101"/>
            <a:ext cx="9144000" cy="29830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A901F1-BFFC-4D6A-8D0E-05DB03271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91311" y="560936"/>
            <a:ext cx="4621360" cy="26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1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1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3421" y="640091"/>
            <a:ext cx="6137157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BECE8-E0E4-4501-B50A-21ACCD1734E3}"/>
              </a:ext>
            </a:extLst>
          </p:cNvPr>
          <p:cNvSpPr/>
          <p:nvPr/>
        </p:nvSpPr>
        <p:spPr>
          <a:xfrm>
            <a:off x="-1" y="4822479"/>
            <a:ext cx="9144001" cy="20355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1F17E-BD8F-453E-B549-42AB60A25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226" y="5840239"/>
            <a:ext cx="8179546" cy="671540"/>
          </a:xfrm>
          <a:noFill/>
        </p:spPr>
        <p:txBody>
          <a:bodyPr anchor="ctr">
            <a:noAutofit/>
          </a:bodyPr>
          <a:lstStyle/>
          <a:p>
            <a:r>
              <a:rPr lang="en-US" sz="9600" b="1" i="1" dirty="0">
                <a:solidFill>
                  <a:schemeClr val="bg1"/>
                </a:solidFill>
              </a:rPr>
              <a:t>THANK YOU!!</a:t>
            </a:r>
            <a:endParaRPr lang="en-US" sz="9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C0E7-77E8-4AB3-A481-161E6D408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08" r="3016"/>
          <a:stretch/>
        </p:blipFill>
        <p:spPr>
          <a:xfrm>
            <a:off x="1306881" y="144093"/>
            <a:ext cx="6530236" cy="50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6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8C7E-8AE5-4B86-A0C2-8951C9B0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3876"/>
            <a:ext cx="7886700" cy="42245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99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Enrollment: Your opportunity to review benefit options and make changes as allowed.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F1567-961F-4B8E-A81E-5926C7E96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143" y="5931445"/>
            <a:ext cx="1670449" cy="408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7CFBF-7ABA-4FCF-B2F8-B99BB4E48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0441"/>
            <a:ext cx="9144000" cy="2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8C7E-8AE5-4B86-A0C2-8951C9B0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10" y="1253479"/>
            <a:ext cx="7886700" cy="3843307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8000" dirty="0">
                <a:solidFill>
                  <a:srgbClr val="6124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Unless you experience a qualifying event…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56E18-A632-41D1-B4D7-E756DFE9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1" y="5692962"/>
            <a:ext cx="1226648" cy="724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B7728F-A35C-42D0-8B57-13592B34E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4720"/>
            <a:ext cx="9144000" cy="2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0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0A71A8-F1C2-4BEB-843B-B81D2F0A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" r="3065" b="2"/>
          <a:stretch/>
        </p:blipFill>
        <p:spPr>
          <a:xfrm>
            <a:off x="3370057" y="82295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339D9-C35A-4341-A275-786256AF3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7" r="6785" b="-3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101BC-56B3-4F28-9E53-162C8C3D7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4" b="3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425F9-63EA-4FB7-9CA7-1E6322304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00" b="1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462832D-4C58-4669-A917-43D4C4BE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AB9-7237-4442-B6E8-0950FE412E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8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st xmlns="df5f1c64-a2d3-4332-9f8d-c8619b2cba23" xsi:nil="true"/>
    <TaxCatchAll xmlns="0a71efb1-5250-41f9-9a5a-0cbae10a56dd" xsi:nil="true"/>
    <lcf76f155ced4ddcb4097134ff3c332f xmlns="df5f1c64-a2d3-4332-9f8d-c8619b2cba23">
      <Terms xmlns="http://schemas.microsoft.com/office/infopath/2007/PartnerControls"/>
    </lcf76f155ced4ddcb4097134ff3c332f>
    <Link xmlns="df5f1c64-a2d3-4332-9f8d-c8619b2cba23">
      <Url xsi:nil="true"/>
      <Description xsi:nil="true"/>
    </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22" ma:contentTypeDescription="Create a new document." ma:contentTypeScope="" ma:versionID="fbd68d19e3b286a6c9ce5fcb727aa3e2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f2cce41ef5ea72d3977cf84d57322373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Link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test" ma:index="2" nillable="true" ma:displayName="test" ma:format="DateTime" ma:internalName="test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8fdedc-b272-477a-bf77-2e9ca0abd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Link" ma:index="26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48a27664-d785-459c-ac4e-4a0a4e033b04}" ma:internalName="TaxCatchAll" ma:readOnly="false" ma:showField="CatchAllData" ma:web="0a71efb1-5250-41f9-9a5a-0cbae10a5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41BDB7-BA98-4F97-AB2B-713DE64DC80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8363d54f-94a3-4c43-8f1b-9769378794d8"/>
    <ds:schemaRef ds:uri="http://schemas.microsoft.com/office/2006/documentManagement/types"/>
    <ds:schemaRef ds:uri="7ea8b853-c020-4901-ab10-6d47dc602761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df5f1c64-a2d3-4332-9f8d-c8619b2cba23"/>
    <ds:schemaRef ds:uri="0a71efb1-5250-41f9-9a5a-0cbae10a56dd"/>
  </ds:schemaRefs>
</ds:datastoreItem>
</file>

<file path=customXml/itemProps2.xml><?xml version="1.0" encoding="utf-8"?>
<ds:datastoreItem xmlns:ds="http://schemas.openxmlformats.org/officeDocument/2006/customXml" ds:itemID="{FDB7C7E0-4274-44F2-A458-9DA5CF1A42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636C58-B6B4-48EA-B63B-0E7B5D273C9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2855</TotalTime>
  <Words>1789</Words>
  <Application>Microsoft Office PowerPoint</Application>
  <PresentationFormat>On-screen Show (4:3)</PresentationFormat>
  <Paragraphs>221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Agenda</vt:lpstr>
      <vt:lpstr>Disclaimer</vt:lpstr>
      <vt:lpstr>PowerPoint Presentation</vt:lpstr>
      <vt:lpstr>PowerPoint Presentation</vt:lpstr>
      <vt:lpstr>2025  Open Enrollment  May 2 – May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Insurance</vt:lpstr>
      <vt:lpstr>Health Insurance</vt:lpstr>
      <vt:lpstr>Choosing a health plan </vt:lpstr>
      <vt:lpstr>Choosing a health plan </vt:lpstr>
      <vt:lpstr>Choosing a health plan </vt:lpstr>
      <vt:lpstr>Choosing a health plan </vt:lpstr>
      <vt:lpstr>Network</vt:lpstr>
      <vt:lpstr>PowerPoint Presentation</vt:lpstr>
      <vt:lpstr>Network </vt:lpstr>
      <vt:lpstr>Decisions… </vt:lpstr>
      <vt:lpstr>Cost Sharing Terms </vt:lpstr>
      <vt:lpstr>Cost Sharing Terms </vt:lpstr>
      <vt:lpstr>Cost Sharing Terms </vt:lpstr>
      <vt:lpstr>Cost Sharing Terms </vt:lpstr>
      <vt:lpstr>Cost Sharing Terms </vt:lpstr>
      <vt:lpstr>Plan Features: Cost of Use</vt:lpstr>
      <vt:lpstr>Plan Features: Cost of Use</vt:lpstr>
      <vt:lpstr>Plan Features: Cost of Use</vt:lpstr>
      <vt:lpstr>Plan Features: Cost of Use</vt:lpstr>
      <vt:lpstr>Managing Costs</vt:lpstr>
      <vt:lpstr>Review</vt:lpstr>
      <vt:lpstr>Health Insurance  </vt:lpstr>
      <vt:lpstr>Plan Features: Cost to Own</vt:lpstr>
      <vt:lpstr>Plan Features: Cost to Own</vt:lpstr>
      <vt:lpstr>HSA-eligible plan</vt:lpstr>
      <vt:lpstr>Making a decision…</vt:lpstr>
      <vt:lpstr>Health Savings Account</vt:lpstr>
      <vt:lpstr>Health Savings Account (HSA)</vt:lpstr>
      <vt:lpstr>Health Savings Account Eligibility </vt:lpstr>
      <vt:lpstr>Contributing to Health Savings Account </vt:lpstr>
      <vt:lpstr>What is a Health Savings Account / HSA? </vt:lpstr>
      <vt:lpstr>Accessing your Health Savings Account </vt:lpstr>
      <vt:lpstr>What happens to your HSA? </vt:lpstr>
      <vt:lpstr>What happens to your HSA? </vt:lpstr>
      <vt:lpstr>For more information:  www.healthequity.com  </vt:lpstr>
      <vt:lpstr> Dental Insurance</vt:lpstr>
      <vt:lpstr>Dental Insurance </vt:lpstr>
      <vt:lpstr>Dental Insurance </vt:lpstr>
      <vt:lpstr>Provider Look Up </vt:lpstr>
      <vt:lpstr>Dental Insurance </vt:lpstr>
      <vt:lpstr>Dental Insurance - Cost </vt:lpstr>
      <vt:lpstr>Vision Insurance</vt:lpstr>
      <vt:lpstr>New! Vision Insurance </vt:lpstr>
      <vt:lpstr>New! Vision Provider Look Up </vt:lpstr>
      <vt:lpstr>New! Vision Insurance </vt:lpstr>
      <vt:lpstr>New! Vision Insurance </vt:lpstr>
      <vt:lpstr>Life &amp; Disability Insurance</vt:lpstr>
      <vt:lpstr>Life &amp; Disability </vt:lpstr>
      <vt:lpstr>Employee Assistance Program</vt:lpstr>
      <vt:lpstr>EAP </vt:lpstr>
      <vt:lpstr>EAP </vt:lpstr>
      <vt:lpstr>EAP </vt:lpstr>
      <vt:lpstr> Benefits Enrollment Portal </vt:lpstr>
      <vt:lpstr>Benefit Elections </vt:lpstr>
      <vt:lpstr> Questions </vt:lpstr>
      <vt:lpstr> Liz Coppola lcoppola@therichardsgrp.com 603-313-6974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Coppola, Liz</dc:creator>
  <cp:lastModifiedBy>Coppola, Liz</cp:lastModifiedBy>
  <cp:revision>92</cp:revision>
  <dcterms:created xsi:type="dcterms:W3CDTF">2020-11-29T14:52:30Z</dcterms:created>
  <dcterms:modified xsi:type="dcterms:W3CDTF">2025-04-29T13:05:50Z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0x0101000B980BFF797C8A43A29EDC5A666CCEBB</vt:lpwstr>
  </property>
  <property fmtid="{D5CDD505-2E9C-101B-9397-08002B2CF9AE}" pid="3" name="Order">
    <vt:r8>2286000</vt:r8>
  </property>
  <property fmtid="{D5CDD505-2E9C-101B-9397-08002B2CF9AE}" pid="4" name="MediaServiceImageTags">
    <vt:lpwstr/>
  </property>
</Properties>
</file>