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comments/comment1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7010400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Gabrielle N. Plaia" initials="GNP" lastIdx="2" clrIdx="0">
    <p:extLst>
      <p:ext uri="{19B8F6BF-5375-455C-9EA6-DF929625EA0E}">
        <p15:presenceInfo xmlns:p15="http://schemas.microsoft.com/office/powerpoint/2012/main" userId="S-1-5-21-349766199-1560496460-111032338-157770" providerId="AD"/>
      </p:ext>
    </p:extLst>
  </p:cmAuthor>
  <p:cmAuthor id="2" name="Amy L. Daniele" initials="ALD" lastIdx="4" clrIdx="1">
    <p:extLst>
      <p:ext uri="{19B8F6BF-5375-455C-9EA6-DF929625EA0E}">
        <p15:presenceInfo xmlns:p15="http://schemas.microsoft.com/office/powerpoint/2012/main" userId="S-1-5-21-349766199-1560496460-111032338-134316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5" autoAdjust="0"/>
    <p:restoredTop sz="94674"/>
  </p:normalViewPr>
  <p:slideViewPr>
    <p:cSldViewPr snapToGrid="0" snapToObjects="1">
      <p:cViewPr varScale="1">
        <p:scale>
          <a:sx n="115" d="100"/>
          <a:sy n="115" d="100"/>
        </p:scale>
        <p:origin x="135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2" dt="2018-10-23T13:01:29.724" idx="1">
    <p:pos x="5336" y="1546"/>
    <p:text>I am not sure if this is needed.  Members are getting lots of new information.  Would like to keep the length as short as possible.</p:text>
    <p:extLst>
      <p:ext uri="{C676402C-5697-4E1C-873F-D02D1690AC5C}">
        <p15:threadingInfo xmlns:p15="http://schemas.microsoft.com/office/powerpoint/2012/main" timeZoneBias="240"/>
      </p:ext>
    </p:extLst>
  </p:cm>
</p:cmLst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13785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117975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117975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8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08815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1678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4" r:id="rId3"/>
    <p:sldLayoutId id="2147483666" r:id="rId4"/>
    <p:sldLayoutId id="2147483667" r:id="rId5"/>
    <p:sldLayoutId id="2147483669" r:id="rId6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mailto:specialty.pharmacy@hitchcock.org" TargetMode="External"/><Relationship Id="rId2" Type="http://schemas.openxmlformats.org/officeDocument/2006/relationships/hyperlink" Target="mailto:Centerra.Pharmacy@hitchcock.org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Mail Order at D-H Pharmacy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125244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Mail Order on a Friday: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Due to being located within a hospital and having a mail center here (that works Monday-Friday), any prescriptions that get packaged </a:t>
            </a:r>
            <a:r>
              <a:rPr lang="en-US" dirty="0" smtClean="0"/>
              <a:t>after </a:t>
            </a:r>
            <a:r>
              <a:rPr lang="en-US" dirty="0"/>
              <a:t>2:30 p.m. on </a:t>
            </a:r>
            <a:r>
              <a:rPr lang="en-US" dirty="0" smtClean="0"/>
              <a:t>Fridays </a:t>
            </a:r>
            <a:r>
              <a:rPr lang="en-US" dirty="0"/>
              <a:t>will stay in the facility and will not be mailed </a:t>
            </a:r>
            <a:r>
              <a:rPr lang="en-US" dirty="0" smtClean="0"/>
              <a:t>until </a:t>
            </a:r>
            <a:r>
              <a:rPr lang="en-US" dirty="0"/>
              <a:t>the </a:t>
            </a:r>
            <a:r>
              <a:rPr lang="en-US" dirty="0" smtClean="0"/>
              <a:t>following Monday</a:t>
            </a:r>
            <a:r>
              <a:rPr lang="en-US" dirty="0"/>
              <a:t>. </a:t>
            </a:r>
          </a:p>
          <a:p>
            <a:r>
              <a:rPr lang="en-US" dirty="0"/>
              <a:t>We do not mail out refrigerated medications on </a:t>
            </a:r>
            <a:r>
              <a:rPr lang="en-US" dirty="0" smtClean="0"/>
              <a:t>Fridays </a:t>
            </a:r>
            <a:r>
              <a:rPr lang="en-US" dirty="0"/>
              <a:t>unless the patient specifically requests it. It will be sent the next business day.</a:t>
            </a:r>
          </a:p>
          <a:p>
            <a:r>
              <a:rPr lang="en-US" dirty="0" smtClean="0"/>
              <a:t>To </a:t>
            </a:r>
            <a:r>
              <a:rPr lang="en-US" dirty="0"/>
              <a:t>send a prescription via FedEx Priority Overnight on a Friday, the patients address needs to be eligible for Saturday Delivery. This varies from patient to patient. It is the responsibility of the pharmacy to see if a patient is eligible for Saturday Delivery services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881583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Some Important Things to Remember: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Our auto-ship program does not mean that </a:t>
            </a:r>
            <a:r>
              <a:rPr lang="en-US" dirty="0" smtClean="0"/>
              <a:t>prescriptions </a:t>
            </a:r>
            <a:r>
              <a:rPr lang="en-US" dirty="0"/>
              <a:t>will be automatically filled. The patient is </a:t>
            </a:r>
            <a:r>
              <a:rPr lang="en-US" dirty="0" smtClean="0"/>
              <a:t>fully responsible for </a:t>
            </a:r>
            <a:r>
              <a:rPr lang="en-US" dirty="0"/>
              <a:t>calling in their refills</a:t>
            </a:r>
            <a:r>
              <a:rPr lang="en-US" dirty="0" smtClean="0"/>
              <a:t>.</a:t>
            </a:r>
            <a:r>
              <a:rPr lang="en-US" strike="sngStrike" dirty="0" smtClean="0"/>
              <a:t> </a:t>
            </a:r>
            <a:endParaRPr lang="en-US" strike="sngStrike" dirty="0"/>
          </a:p>
          <a:p>
            <a:r>
              <a:rPr lang="en-US" dirty="0"/>
              <a:t>Once a package leaves our facility, it is then in the hands </a:t>
            </a:r>
            <a:r>
              <a:rPr lang="en-US" dirty="0" smtClean="0"/>
              <a:t>of the </a:t>
            </a:r>
            <a:r>
              <a:rPr lang="en-US" dirty="0"/>
              <a:t>courier (</a:t>
            </a:r>
            <a:r>
              <a:rPr lang="en-US" dirty="0" err="1"/>
              <a:t>USPS</a:t>
            </a:r>
            <a:r>
              <a:rPr lang="en-US" dirty="0"/>
              <a:t> or FedEx). The pharmacy is not responsible for </a:t>
            </a:r>
            <a:r>
              <a:rPr lang="en-US" dirty="0" smtClean="0"/>
              <a:t>the </a:t>
            </a:r>
            <a:r>
              <a:rPr lang="en-US" dirty="0"/>
              <a:t>package while it is in transit.</a:t>
            </a:r>
          </a:p>
          <a:p>
            <a:pPr lvl="1"/>
            <a:r>
              <a:rPr lang="en-US" dirty="0"/>
              <a:t>While this is the case, the pharmacy understands that packages do get lost in </a:t>
            </a:r>
            <a:r>
              <a:rPr lang="en-US" dirty="0" smtClean="0"/>
              <a:t>transit. We will </a:t>
            </a:r>
            <a:r>
              <a:rPr lang="en-US" dirty="0"/>
              <a:t>work with </a:t>
            </a:r>
            <a:r>
              <a:rPr lang="en-US" dirty="0" smtClean="0"/>
              <a:t>you to </a:t>
            </a:r>
            <a:r>
              <a:rPr lang="en-US" dirty="0"/>
              <a:t>ensure </a:t>
            </a:r>
            <a:r>
              <a:rPr lang="en-US" dirty="0" smtClean="0"/>
              <a:t>medications are received without interruption </a:t>
            </a:r>
            <a:r>
              <a:rPr lang="en-US" dirty="0"/>
              <a:t>in </a:t>
            </a:r>
            <a:r>
              <a:rPr lang="en-US" dirty="0" smtClean="0"/>
              <a:t>therapy.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342339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Contact Information: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D-H </a:t>
            </a:r>
            <a:r>
              <a:rPr lang="en-US" dirty="0" smtClean="0"/>
              <a:t>Pharmacy at Centerra </a:t>
            </a:r>
          </a:p>
          <a:p>
            <a:pPr lvl="1"/>
            <a:r>
              <a:rPr lang="en-US" dirty="0"/>
              <a:t>Hours</a:t>
            </a:r>
          </a:p>
          <a:p>
            <a:pPr lvl="2"/>
            <a:r>
              <a:rPr lang="en-US" dirty="0" smtClean="0"/>
              <a:t>Pharmacy Open </a:t>
            </a:r>
            <a:r>
              <a:rPr lang="en-US" dirty="0" smtClean="0"/>
              <a:t>24/7</a:t>
            </a:r>
            <a:endParaRPr lang="en-US" dirty="0"/>
          </a:p>
          <a:p>
            <a:pPr lvl="1"/>
            <a:r>
              <a:rPr lang="en-US" dirty="0"/>
              <a:t>Phone: (855) 280-3893</a:t>
            </a:r>
          </a:p>
          <a:p>
            <a:pPr lvl="1"/>
            <a:r>
              <a:rPr lang="en-US" dirty="0"/>
              <a:t>Email: </a:t>
            </a:r>
            <a:r>
              <a:rPr lang="en-US" dirty="0" smtClean="0">
                <a:hlinkClick r:id="rId2"/>
              </a:rPr>
              <a:t>Centerra.Pharmacy@hitchcock.org</a:t>
            </a:r>
            <a:endParaRPr lang="en-US" dirty="0"/>
          </a:p>
          <a:p>
            <a:r>
              <a:rPr lang="en-US" dirty="0" smtClean="0"/>
              <a:t>D-H Specialty Pharmacy</a:t>
            </a:r>
          </a:p>
          <a:p>
            <a:pPr lvl="1"/>
            <a:r>
              <a:rPr lang="en-US" dirty="0" smtClean="0"/>
              <a:t>Hours</a:t>
            </a:r>
          </a:p>
          <a:p>
            <a:pPr lvl="2"/>
            <a:r>
              <a:rPr lang="en-US" dirty="0" smtClean="0"/>
              <a:t>8:00 </a:t>
            </a:r>
            <a:r>
              <a:rPr lang="en-US" dirty="0"/>
              <a:t>a.m. to 4:30 </a:t>
            </a:r>
            <a:r>
              <a:rPr lang="en-US" dirty="0" smtClean="0"/>
              <a:t>p.m.</a:t>
            </a:r>
          </a:p>
          <a:p>
            <a:pPr lvl="2"/>
            <a:r>
              <a:rPr lang="en-US" dirty="0" smtClean="0"/>
              <a:t>A </a:t>
            </a:r>
            <a:r>
              <a:rPr lang="en-US" dirty="0"/>
              <a:t>licensed pharmacist is available 24 </a:t>
            </a:r>
            <a:r>
              <a:rPr lang="en-US" dirty="0" smtClean="0"/>
              <a:t>hours a day, </a:t>
            </a:r>
            <a:r>
              <a:rPr lang="en-US" dirty="0"/>
              <a:t>7 days a week</a:t>
            </a:r>
            <a:r>
              <a:rPr lang="en-US" dirty="0" smtClean="0"/>
              <a:t>.</a:t>
            </a:r>
          </a:p>
          <a:p>
            <a:pPr lvl="1"/>
            <a:r>
              <a:rPr lang="en-US" dirty="0"/>
              <a:t>P</a:t>
            </a:r>
            <a:r>
              <a:rPr lang="en-US" dirty="0" smtClean="0"/>
              <a:t>hone: (855</a:t>
            </a:r>
            <a:r>
              <a:rPr lang="en-US" dirty="0"/>
              <a:t>) </a:t>
            </a:r>
            <a:r>
              <a:rPr lang="en-US" dirty="0" smtClean="0"/>
              <a:t>280-3893</a:t>
            </a:r>
          </a:p>
          <a:p>
            <a:pPr lvl="1"/>
            <a:r>
              <a:rPr lang="en-US" dirty="0" smtClean="0"/>
              <a:t>Email: </a:t>
            </a:r>
            <a:r>
              <a:rPr lang="en-US" dirty="0" smtClean="0">
                <a:hlinkClick r:id="rId3"/>
              </a:rPr>
              <a:t>Specialty.Pharmacy@hitchcock.org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9788566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the Mail Order Program at D-H?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mail order program is a </a:t>
            </a:r>
            <a:r>
              <a:rPr lang="en-US" dirty="0" smtClean="0"/>
              <a:t>service enabling our </a:t>
            </a:r>
            <a:r>
              <a:rPr lang="en-US" dirty="0"/>
              <a:t>patients </a:t>
            </a:r>
            <a:r>
              <a:rPr lang="en-US" dirty="0" smtClean="0"/>
              <a:t>to </a:t>
            </a:r>
            <a:r>
              <a:rPr lang="en-US" dirty="0"/>
              <a:t>receive their prescription medications </a:t>
            </a:r>
            <a:r>
              <a:rPr lang="en-US" dirty="0" smtClean="0"/>
              <a:t>via FedEx or USPS</a:t>
            </a:r>
            <a:endParaRPr lang="en-US" dirty="0"/>
          </a:p>
          <a:p>
            <a:r>
              <a:rPr lang="en-US" dirty="0" smtClean="0"/>
              <a:t>In </a:t>
            </a:r>
            <a:r>
              <a:rPr lang="en-US" dirty="0"/>
              <a:t>order to receive prescriptions in the mail from the D-H Pharmacy, a </a:t>
            </a:r>
            <a:r>
              <a:rPr lang="en-US" dirty="0" smtClean="0"/>
              <a:t>patient must enroll in </a:t>
            </a:r>
            <a:r>
              <a:rPr lang="en-US" dirty="0"/>
              <a:t>our auto-ship </a:t>
            </a:r>
            <a:r>
              <a:rPr lang="en-US" dirty="0" smtClean="0"/>
              <a:t>program</a:t>
            </a:r>
            <a:r>
              <a:rPr lang="en-US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56322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</a:t>
            </a:r>
            <a:r>
              <a:rPr lang="en-US" dirty="0" smtClean="0"/>
              <a:t>Auto-ship?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546809"/>
            <a:ext cx="7886700" cy="4137853"/>
          </a:xfrm>
        </p:spPr>
        <p:txBody>
          <a:bodyPr>
            <a:noAutofit/>
          </a:bodyPr>
          <a:lstStyle/>
          <a:p>
            <a:r>
              <a:rPr lang="en-US" sz="1400" dirty="0" smtClean="0"/>
              <a:t>In response </a:t>
            </a:r>
            <a:r>
              <a:rPr lang="en-US" sz="1400" dirty="0"/>
              <a:t>to </a:t>
            </a:r>
            <a:r>
              <a:rPr lang="en-US" sz="1400" dirty="0" smtClean="0"/>
              <a:t>patient </a:t>
            </a:r>
            <a:r>
              <a:rPr lang="en-US" sz="1400" dirty="0"/>
              <a:t>feedback, the pharmacy </a:t>
            </a:r>
            <a:r>
              <a:rPr lang="en-US" sz="1400" dirty="0" smtClean="0"/>
              <a:t>will </a:t>
            </a:r>
            <a:r>
              <a:rPr lang="en-US" sz="1400" dirty="0"/>
              <a:t>automatically </a:t>
            </a:r>
            <a:r>
              <a:rPr lang="en-US" sz="1400" dirty="0" smtClean="0"/>
              <a:t>ship </a:t>
            </a:r>
            <a:r>
              <a:rPr lang="en-US" sz="1400" dirty="0"/>
              <a:t>prescription refills (with copays less than $500.00) to patients utilizing the Mail Order </a:t>
            </a:r>
            <a:r>
              <a:rPr lang="en-US" sz="1400" dirty="0" smtClean="0"/>
              <a:t>program.</a:t>
            </a:r>
          </a:p>
          <a:p>
            <a:pPr lvl="1"/>
            <a:r>
              <a:rPr lang="en-US" sz="1200" dirty="0" smtClean="0"/>
              <a:t>Automatically </a:t>
            </a:r>
            <a:r>
              <a:rPr lang="en-US" sz="1200" dirty="0"/>
              <a:t>shipping prescriptions </a:t>
            </a:r>
            <a:r>
              <a:rPr lang="en-US" sz="1200" dirty="0" smtClean="0"/>
              <a:t>allows for avoidance of </a:t>
            </a:r>
            <a:r>
              <a:rPr lang="en-US" sz="1200" dirty="0"/>
              <a:t>multiple </a:t>
            </a:r>
            <a:r>
              <a:rPr lang="en-US" sz="1200" dirty="0" smtClean="0"/>
              <a:t>pharmacy initiated calls and faster mail delivery times</a:t>
            </a:r>
          </a:p>
          <a:p>
            <a:r>
              <a:rPr lang="en-US" sz="1400" dirty="0" smtClean="0"/>
              <a:t>Information required at sign up</a:t>
            </a:r>
          </a:p>
          <a:p>
            <a:pPr lvl="1"/>
            <a:r>
              <a:rPr lang="en-US" sz="1200" dirty="0" smtClean="0"/>
              <a:t>Medication(s) to be shipped</a:t>
            </a:r>
          </a:p>
          <a:p>
            <a:pPr lvl="1"/>
            <a:r>
              <a:rPr lang="en-US" sz="1200" dirty="0" smtClean="0"/>
              <a:t>Credit </a:t>
            </a:r>
            <a:r>
              <a:rPr lang="en-US" sz="1200" dirty="0"/>
              <a:t>card </a:t>
            </a:r>
            <a:r>
              <a:rPr lang="en-US" sz="1200" dirty="0" smtClean="0"/>
              <a:t>information</a:t>
            </a:r>
          </a:p>
          <a:p>
            <a:pPr lvl="1"/>
            <a:r>
              <a:rPr lang="en-US" sz="1200" dirty="0"/>
              <a:t>P</a:t>
            </a:r>
            <a:r>
              <a:rPr lang="en-US" sz="1200" dirty="0" smtClean="0"/>
              <a:t>referred </a:t>
            </a:r>
            <a:r>
              <a:rPr lang="en-US" sz="1200" dirty="0"/>
              <a:t>mail delivery </a:t>
            </a:r>
            <a:r>
              <a:rPr lang="en-US" sz="1200" dirty="0" smtClean="0"/>
              <a:t>carrier (</a:t>
            </a:r>
            <a:r>
              <a:rPr lang="en-US" sz="1200" dirty="0" err="1" smtClean="0"/>
              <a:t>USPS</a:t>
            </a:r>
            <a:r>
              <a:rPr lang="en-US" sz="1200" dirty="0" smtClean="0"/>
              <a:t>, FedEx)</a:t>
            </a:r>
          </a:p>
          <a:p>
            <a:pPr lvl="1"/>
            <a:r>
              <a:rPr lang="en-US" sz="1200" dirty="0" smtClean="0"/>
              <a:t>Mailing address</a:t>
            </a:r>
          </a:p>
          <a:p>
            <a:r>
              <a:rPr lang="en-US" sz="1400" dirty="0" smtClean="0"/>
              <a:t>Prescriptions </a:t>
            </a:r>
            <a:r>
              <a:rPr lang="en-US" sz="1400" dirty="0"/>
              <a:t>will continue to be delivered as long as there are no changes to the aforementioned </a:t>
            </a:r>
            <a:r>
              <a:rPr lang="en-US" sz="1400" dirty="0" smtClean="0"/>
              <a:t>items.</a:t>
            </a:r>
          </a:p>
          <a:p>
            <a:pPr marL="457200" lvl="1" indent="0">
              <a:buNone/>
            </a:pPr>
            <a:r>
              <a:rPr lang="en-US" sz="1200" b="1" dirty="0" smtClean="0"/>
              <a:t>NOTE: Patients must initiate all fill requests</a:t>
            </a:r>
            <a:r>
              <a:rPr lang="en-US" sz="1200" dirty="0" smtClean="0"/>
              <a:t>. </a:t>
            </a:r>
          </a:p>
          <a:p>
            <a:r>
              <a:rPr lang="en-US" sz="1400" dirty="0" smtClean="0"/>
              <a:t>In </a:t>
            </a:r>
            <a:r>
              <a:rPr lang="en-US" sz="1400" dirty="0"/>
              <a:t>order to avoid delays in shipping, </a:t>
            </a:r>
            <a:r>
              <a:rPr lang="en-US" sz="1400" dirty="0" smtClean="0"/>
              <a:t>you should contact the pharmacy </a:t>
            </a:r>
            <a:r>
              <a:rPr lang="en-US" sz="1400" dirty="0"/>
              <a:t>when there is a change </a:t>
            </a:r>
            <a:r>
              <a:rPr lang="en-US" sz="1400" dirty="0" smtClean="0"/>
              <a:t>in… </a:t>
            </a:r>
            <a:endParaRPr lang="en-US" sz="1400" dirty="0"/>
          </a:p>
          <a:p>
            <a:pPr lvl="1"/>
            <a:r>
              <a:rPr lang="en-US" sz="1200" dirty="0"/>
              <a:t>Credit card information</a:t>
            </a:r>
          </a:p>
          <a:p>
            <a:pPr lvl="1"/>
            <a:r>
              <a:rPr lang="en-US" sz="1200" dirty="0"/>
              <a:t>Mailing address </a:t>
            </a:r>
          </a:p>
          <a:p>
            <a:pPr lvl="1"/>
            <a:r>
              <a:rPr lang="en-US" sz="1200" dirty="0"/>
              <a:t>Preferred method of </a:t>
            </a:r>
            <a:r>
              <a:rPr lang="en-US" sz="1200" dirty="0" smtClean="0"/>
              <a:t>delivery</a:t>
            </a:r>
          </a:p>
          <a:p>
            <a:r>
              <a:rPr lang="en-US" sz="1400" dirty="0" smtClean="0"/>
              <a:t>If the insurance plan allows, a patient </a:t>
            </a:r>
            <a:r>
              <a:rPr lang="en-US" sz="1400" dirty="0"/>
              <a:t>may opt out of the mail order </a:t>
            </a:r>
            <a:r>
              <a:rPr lang="en-US" sz="1400" dirty="0" smtClean="0"/>
              <a:t>program at any time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4479415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What Items are Eligible to be Mailed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Almost </a:t>
            </a:r>
            <a:r>
              <a:rPr lang="en-US" dirty="0" smtClean="0"/>
              <a:t>every prescription processed at </a:t>
            </a:r>
            <a:r>
              <a:rPr lang="en-US" dirty="0"/>
              <a:t>the D-H Main Pharmacy </a:t>
            </a:r>
            <a:r>
              <a:rPr lang="en-US" dirty="0" smtClean="0"/>
              <a:t>is </a:t>
            </a:r>
            <a:r>
              <a:rPr lang="en-US" dirty="0"/>
              <a:t>eligible for mail order service </a:t>
            </a:r>
            <a:r>
              <a:rPr lang="en-US" dirty="0" smtClean="0"/>
              <a:t>except…</a:t>
            </a:r>
            <a:endParaRPr lang="en-US" dirty="0"/>
          </a:p>
          <a:p>
            <a:pPr lvl="1"/>
            <a:r>
              <a:rPr lang="en-US" dirty="0"/>
              <a:t>Prescriptions for pets</a:t>
            </a:r>
          </a:p>
          <a:p>
            <a:pPr lvl="1"/>
            <a:r>
              <a:rPr lang="en-US" dirty="0"/>
              <a:t>Blood glucose testing supplies that are billed through Medicare part B </a:t>
            </a:r>
            <a:r>
              <a:rPr lang="en-US" dirty="0" smtClean="0"/>
              <a:t>(Restricted by CMS)</a:t>
            </a:r>
            <a:endParaRPr lang="en-US" dirty="0"/>
          </a:p>
          <a:p>
            <a:pPr lvl="1"/>
            <a:r>
              <a:rPr lang="en-US" dirty="0"/>
              <a:t>Medications that can be found over the counter that are not covered by the patient’s </a:t>
            </a:r>
            <a:r>
              <a:rPr lang="en-US" dirty="0" smtClean="0"/>
              <a:t>insurance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79547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When Will </a:t>
            </a:r>
            <a:r>
              <a:rPr lang="en-US" dirty="0" smtClean="0"/>
              <a:t>Prescription(s</a:t>
            </a:r>
            <a:r>
              <a:rPr lang="en-US" dirty="0"/>
              <a:t>) </a:t>
            </a:r>
            <a:r>
              <a:rPr lang="en-US" dirty="0" smtClean="0"/>
              <a:t>be Received in </a:t>
            </a:r>
            <a:r>
              <a:rPr lang="en-US" dirty="0"/>
              <a:t>the Mail?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Every effort will be made to ensure prescriptions are mailed </a:t>
            </a:r>
            <a:r>
              <a:rPr lang="en-US" dirty="0"/>
              <a:t>the next business </a:t>
            </a:r>
            <a:r>
              <a:rPr lang="en-US" dirty="0" smtClean="0"/>
              <a:t>day once filled.</a:t>
            </a:r>
          </a:p>
          <a:p>
            <a:pPr lvl="1"/>
            <a:r>
              <a:rPr lang="en-US" dirty="0" smtClean="0"/>
              <a:t>Possible delays</a:t>
            </a:r>
          </a:p>
          <a:p>
            <a:pPr lvl="2"/>
            <a:r>
              <a:rPr lang="en-US" dirty="0" smtClean="0"/>
              <a:t>New </a:t>
            </a:r>
            <a:r>
              <a:rPr lang="en-US" dirty="0"/>
              <a:t>prescription </a:t>
            </a:r>
            <a:r>
              <a:rPr lang="en-US" dirty="0" smtClean="0"/>
              <a:t>requiring a pharmacist consult</a:t>
            </a:r>
          </a:p>
          <a:p>
            <a:pPr lvl="2"/>
            <a:r>
              <a:rPr lang="en-US" dirty="0" smtClean="0"/>
              <a:t>Extreme Weather </a:t>
            </a:r>
          </a:p>
          <a:p>
            <a:pPr lvl="2"/>
            <a:r>
              <a:rPr lang="en-US" dirty="0" smtClean="0"/>
              <a:t>Outdated patient information (credit card, address, </a:t>
            </a:r>
            <a:r>
              <a:rPr lang="en-US" dirty="0" err="1" smtClean="0"/>
              <a:t>etc</a:t>
            </a:r>
            <a:r>
              <a:rPr lang="en-US" dirty="0" smtClean="0"/>
              <a:t>)</a:t>
            </a:r>
            <a:endParaRPr lang="en-US" dirty="0"/>
          </a:p>
          <a:p>
            <a:r>
              <a:rPr lang="en-US" dirty="0"/>
              <a:t>Typically </a:t>
            </a:r>
            <a:r>
              <a:rPr lang="en-US" dirty="0" smtClean="0"/>
              <a:t>your package will arrive within </a:t>
            </a:r>
            <a:r>
              <a:rPr lang="en-US" dirty="0"/>
              <a:t>2-3 days once </a:t>
            </a:r>
            <a:r>
              <a:rPr lang="en-US" dirty="0" smtClean="0"/>
              <a:t>it leaves </a:t>
            </a:r>
            <a:r>
              <a:rPr lang="en-US" dirty="0"/>
              <a:t>the </a:t>
            </a:r>
            <a:r>
              <a:rPr lang="en-US" dirty="0" smtClean="0"/>
              <a:t>facility.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77241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73293000"/>
              </p:ext>
            </p:extLst>
          </p:nvPr>
        </p:nvGraphicFramePr>
        <p:xfrm>
          <a:off x="628647" y="2167535"/>
          <a:ext cx="7886706" cy="73660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314451">
                  <a:extLst>
                    <a:ext uri="{9D8B030D-6E8A-4147-A177-3AD203B41FA5}">
                      <a16:colId xmlns:a16="http://schemas.microsoft.com/office/drawing/2014/main" val="3925607992"/>
                    </a:ext>
                  </a:extLst>
                </a:gridCol>
                <a:gridCol w="1314451">
                  <a:extLst>
                    <a:ext uri="{9D8B030D-6E8A-4147-A177-3AD203B41FA5}">
                      <a16:colId xmlns:a16="http://schemas.microsoft.com/office/drawing/2014/main" val="3095433631"/>
                    </a:ext>
                  </a:extLst>
                </a:gridCol>
                <a:gridCol w="1314451">
                  <a:extLst>
                    <a:ext uri="{9D8B030D-6E8A-4147-A177-3AD203B41FA5}">
                      <a16:colId xmlns:a16="http://schemas.microsoft.com/office/drawing/2014/main" val="1503494266"/>
                    </a:ext>
                  </a:extLst>
                </a:gridCol>
                <a:gridCol w="1314451">
                  <a:extLst>
                    <a:ext uri="{9D8B030D-6E8A-4147-A177-3AD203B41FA5}">
                      <a16:colId xmlns:a16="http://schemas.microsoft.com/office/drawing/2014/main" val="158440289"/>
                    </a:ext>
                  </a:extLst>
                </a:gridCol>
                <a:gridCol w="1314451">
                  <a:extLst>
                    <a:ext uri="{9D8B030D-6E8A-4147-A177-3AD203B41FA5}">
                      <a16:colId xmlns:a16="http://schemas.microsoft.com/office/drawing/2014/main" val="3433503481"/>
                    </a:ext>
                  </a:extLst>
                </a:gridCol>
                <a:gridCol w="1314451">
                  <a:extLst>
                    <a:ext uri="{9D8B030D-6E8A-4147-A177-3AD203B41FA5}">
                      <a16:colId xmlns:a16="http://schemas.microsoft.com/office/drawing/2014/main" val="92307313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AZ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CO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CT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FL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GA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ME</a:t>
                      </a: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2444487"/>
                  </a:ext>
                </a:extLst>
              </a:tr>
              <a:tr h="324307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MA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NH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NY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PA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VT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8918916"/>
                  </a:ext>
                </a:extLst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to Expect: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3" y="1690689"/>
            <a:ext cx="7886700" cy="4137853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The D-H Pharmacy </a:t>
            </a:r>
            <a:r>
              <a:rPr lang="en-US" dirty="0"/>
              <a:t>is </a:t>
            </a:r>
            <a:r>
              <a:rPr lang="en-US" dirty="0" smtClean="0"/>
              <a:t>able </a:t>
            </a:r>
            <a:r>
              <a:rPr lang="en-US" dirty="0"/>
              <a:t>to mail to </a:t>
            </a:r>
            <a:r>
              <a:rPr lang="en-US" dirty="0" smtClean="0"/>
              <a:t>the following states: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/>
              <a:t>D-H Pharmacy utilizes </a:t>
            </a:r>
            <a:r>
              <a:rPr lang="en-US" dirty="0" smtClean="0"/>
              <a:t>USPS and FedEx to </a:t>
            </a:r>
            <a:r>
              <a:rPr lang="en-US" dirty="0"/>
              <a:t>deliver </a:t>
            </a:r>
            <a:r>
              <a:rPr lang="en-US" dirty="0" smtClean="0"/>
              <a:t>prescriptions.</a:t>
            </a:r>
          </a:p>
          <a:p>
            <a:r>
              <a:rPr lang="en-US" dirty="0" smtClean="0"/>
              <a:t>Temperature </a:t>
            </a:r>
            <a:r>
              <a:rPr lang="en-US" dirty="0"/>
              <a:t>Sensitive </a:t>
            </a:r>
            <a:r>
              <a:rPr lang="en-US" dirty="0" smtClean="0"/>
              <a:t>Medications (refrigerated prescriptions) </a:t>
            </a:r>
            <a:r>
              <a:rPr lang="en-US" dirty="0"/>
              <a:t>are sent via FedEx Priority Overnight in an insulated cooler. There is a guaranteed delivery time of 24-48 hours </a:t>
            </a:r>
            <a:r>
              <a:rPr lang="en-US" dirty="0" smtClean="0"/>
              <a:t>(unless bad </a:t>
            </a:r>
            <a:r>
              <a:rPr lang="en-US" dirty="0"/>
              <a:t>weather or </a:t>
            </a:r>
            <a:r>
              <a:rPr lang="en-US" dirty="0" smtClean="0"/>
              <a:t>unlikely </a:t>
            </a:r>
            <a:r>
              <a:rPr lang="en-US" dirty="0"/>
              <a:t>circumstance </a:t>
            </a:r>
            <a:r>
              <a:rPr lang="en-US" dirty="0" smtClean="0"/>
              <a:t>with delivery </a:t>
            </a:r>
            <a:r>
              <a:rPr lang="en-US" dirty="0"/>
              <a:t>truck).</a:t>
            </a:r>
          </a:p>
          <a:p>
            <a:r>
              <a:rPr lang="en-US" dirty="0"/>
              <a:t>All remaining prescriptions are sent via FedEx Ground or USPS Priority Mail. </a:t>
            </a:r>
          </a:p>
        </p:txBody>
      </p:sp>
    </p:spTree>
    <p:extLst>
      <p:ext uri="{BB962C8B-B14F-4D97-AF65-F5344CB8AC3E}">
        <p14:creationId xmlns:p14="http://schemas.microsoft.com/office/powerpoint/2010/main" val="24452075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to Expect: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There is no additional </a:t>
            </a:r>
            <a:r>
              <a:rPr lang="en-US" dirty="0" smtClean="0"/>
              <a:t>fee to </a:t>
            </a:r>
            <a:r>
              <a:rPr lang="en-US" dirty="0"/>
              <a:t>receive </a:t>
            </a:r>
            <a:r>
              <a:rPr lang="en-US" dirty="0" smtClean="0"/>
              <a:t>your packages </a:t>
            </a:r>
            <a:r>
              <a:rPr lang="en-US" dirty="0"/>
              <a:t>through our mail order program. </a:t>
            </a:r>
            <a:r>
              <a:rPr lang="en-US" dirty="0" smtClean="0"/>
              <a:t>Typically, you are only responsible for the prescription co-pay</a:t>
            </a:r>
            <a:r>
              <a:rPr lang="en-US" dirty="0"/>
              <a:t>. </a:t>
            </a:r>
            <a:endParaRPr lang="en-US" dirty="0" smtClean="0"/>
          </a:p>
          <a:p>
            <a:r>
              <a:rPr lang="en-US" dirty="0" smtClean="0"/>
              <a:t>Exceptions:</a:t>
            </a:r>
          </a:p>
          <a:p>
            <a:pPr lvl="1"/>
            <a:r>
              <a:rPr lang="en-US" dirty="0"/>
              <a:t>If </a:t>
            </a:r>
            <a:r>
              <a:rPr lang="en-US" dirty="0" smtClean="0"/>
              <a:t>you request to </a:t>
            </a:r>
            <a:r>
              <a:rPr lang="en-US" dirty="0"/>
              <a:t>receive a package via FedEx </a:t>
            </a:r>
            <a:r>
              <a:rPr lang="en-US" dirty="0" smtClean="0"/>
              <a:t>overnight, and your order is not temperature sensitive, there </a:t>
            </a:r>
            <a:r>
              <a:rPr lang="en-US" dirty="0"/>
              <a:t>is a $23 fee on top of </a:t>
            </a:r>
            <a:r>
              <a:rPr lang="en-US" dirty="0" smtClean="0"/>
              <a:t>your co-pay.</a:t>
            </a:r>
          </a:p>
          <a:p>
            <a:pPr lvl="1"/>
            <a:r>
              <a:rPr lang="en-US" dirty="0"/>
              <a:t>If </a:t>
            </a:r>
            <a:r>
              <a:rPr lang="en-US" dirty="0" smtClean="0"/>
              <a:t>you requests to </a:t>
            </a:r>
            <a:r>
              <a:rPr lang="en-US" dirty="0"/>
              <a:t>sign for </a:t>
            </a:r>
            <a:r>
              <a:rPr lang="en-US" dirty="0" smtClean="0"/>
              <a:t>your </a:t>
            </a:r>
            <a:r>
              <a:rPr lang="en-US" dirty="0"/>
              <a:t>package and it is not a medication that would otherwise require a signature, a $5 fee is added on top of </a:t>
            </a:r>
            <a:r>
              <a:rPr lang="en-US" dirty="0" smtClean="0"/>
              <a:t>your co-pay</a:t>
            </a:r>
            <a:endParaRPr lang="en-US" dirty="0"/>
          </a:p>
          <a:p>
            <a:r>
              <a:rPr lang="en-US" dirty="0"/>
              <a:t>There is an adult signature required on </a:t>
            </a:r>
            <a:r>
              <a:rPr lang="en-US" dirty="0" smtClean="0"/>
              <a:t>medications billed </a:t>
            </a:r>
            <a:r>
              <a:rPr lang="en-US" dirty="0"/>
              <a:t>through Medicare part B, </a:t>
            </a:r>
            <a:r>
              <a:rPr lang="en-US" dirty="0" smtClean="0"/>
              <a:t>controlled </a:t>
            </a:r>
            <a:r>
              <a:rPr lang="en-US" dirty="0"/>
              <a:t>schedule 2 </a:t>
            </a:r>
            <a:r>
              <a:rPr lang="en-US" dirty="0" smtClean="0"/>
              <a:t>medications, </a:t>
            </a:r>
            <a:r>
              <a:rPr lang="en-US" dirty="0"/>
              <a:t>and any Hepatitis C </a:t>
            </a:r>
            <a:r>
              <a:rPr lang="en-US" dirty="0" smtClean="0"/>
              <a:t>medication. </a:t>
            </a:r>
            <a:r>
              <a:rPr lang="en-US" dirty="0"/>
              <a:t>The patient is responsible for being home to </a:t>
            </a:r>
            <a:r>
              <a:rPr lang="en-US" dirty="0" smtClean="0"/>
              <a:t>sign </a:t>
            </a:r>
            <a:r>
              <a:rPr lang="en-US" dirty="0"/>
              <a:t>for these medications.</a:t>
            </a:r>
          </a:p>
          <a:p>
            <a:pPr lvl="1"/>
            <a:r>
              <a:rPr lang="en-US" dirty="0"/>
              <a:t>If the patient is </a:t>
            </a:r>
            <a:r>
              <a:rPr lang="en-US" dirty="0" smtClean="0"/>
              <a:t>unable to sign at time of delivery, the package will be returned to the facility for delivery the next day or for the patient to pickup. </a:t>
            </a:r>
            <a:endParaRPr lang="en-US" dirty="0"/>
          </a:p>
          <a:p>
            <a:pPr lvl="1"/>
            <a:r>
              <a:rPr lang="en-US" dirty="0" smtClean="0"/>
              <a:t>After 3 unsuccessful delivery attempts </a:t>
            </a:r>
            <a:r>
              <a:rPr lang="en-US" dirty="0"/>
              <a:t>the package </a:t>
            </a:r>
            <a:r>
              <a:rPr lang="en-US" dirty="0" smtClean="0"/>
              <a:t>will be </a:t>
            </a:r>
            <a:r>
              <a:rPr lang="en-US" dirty="0"/>
              <a:t>returned to the pharmacy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92745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Does Weather Impact </a:t>
            </a:r>
            <a:r>
              <a:rPr lang="en-US" dirty="0" smtClean="0"/>
              <a:t>Mail Order?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1325" y="1825625"/>
            <a:ext cx="7974025" cy="4137853"/>
          </a:xfrm>
        </p:spPr>
        <p:txBody>
          <a:bodyPr>
            <a:normAutofit/>
          </a:bodyPr>
          <a:lstStyle/>
          <a:p>
            <a:r>
              <a:rPr lang="en-US" dirty="0"/>
              <a:t>Any type of bad weather (snow/ice storms, hurricanes, etc.) </a:t>
            </a:r>
            <a:r>
              <a:rPr lang="en-US" dirty="0" smtClean="0"/>
              <a:t>will </a:t>
            </a:r>
            <a:r>
              <a:rPr lang="en-US" dirty="0"/>
              <a:t>cause a </a:t>
            </a:r>
            <a:r>
              <a:rPr lang="en-US" dirty="0" smtClean="0"/>
              <a:t>delay in delivery. </a:t>
            </a:r>
            <a:endParaRPr lang="en-US" dirty="0"/>
          </a:p>
          <a:p>
            <a:r>
              <a:rPr lang="en-US" dirty="0"/>
              <a:t>The D-H Pharmacy does not mail temperature sensitive medications in extreme temperatures </a:t>
            </a:r>
            <a:r>
              <a:rPr lang="en-US" dirty="0" smtClean="0"/>
              <a:t>(&lt;28°F </a:t>
            </a:r>
            <a:r>
              <a:rPr lang="en-US" dirty="0"/>
              <a:t>and </a:t>
            </a:r>
            <a:r>
              <a:rPr lang="en-US" dirty="0" smtClean="0"/>
              <a:t>&gt;86°F</a:t>
            </a:r>
            <a:r>
              <a:rPr lang="en-US" dirty="0"/>
              <a:t>) unless the patient specifically </a:t>
            </a:r>
            <a:r>
              <a:rPr lang="en-US" dirty="0" smtClean="0"/>
              <a:t>acknowledges and accepts the potential risk.</a:t>
            </a:r>
            <a:endParaRPr lang="en-US" dirty="0"/>
          </a:p>
          <a:p>
            <a:pPr lvl="1"/>
            <a:r>
              <a:rPr lang="en-US" dirty="0"/>
              <a:t>These </a:t>
            </a:r>
            <a:r>
              <a:rPr lang="en-US" dirty="0" smtClean="0"/>
              <a:t>orders are at risk of leaving an appropriate temperature range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06435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Holidays and Mail Order: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Holidays may </a:t>
            </a:r>
            <a:r>
              <a:rPr lang="en-US" dirty="0"/>
              <a:t>affect the delivery date in which </a:t>
            </a:r>
            <a:r>
              <a:rPr lang="en-US" dirty="0" smtClean="0"/>
              <a:t>you</a:t>
            </a:r>
            <a:r>
              <a:rPr lang="en-US" dirty="0"/>
              <a:t> </a:t>
            </a:r>
            <a:r>
              <a:rPr lang="en-US" dirty="0" smtClean="0"/>
              <a:t>receive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their package due </a:t>
            </a:r>
            <a:r>
              <a:rPr lang="en-US" dirty="0"/>
              <a:t>to couriers being exceptionally </a:t>
            </a:r>
            <a:r>
              <a:rPr lang="en-US" dirty="0" smtClean="0"/>
              <a:t>busy.</a:t>
            </a:r>
          </a:p>
          <a:p>
            <a:r>
              <a:rPr lang="en-US" dirty="0" smtClean="0"/>
              <a:t>It </a:t>
            </a:r>
            <a:r>
              <a:rPr lang="en-US" dirty="0"/>
              <a:t>is </a:t>
            </a:r>
            <a:r>
              <a:rPr lang="en-US" dirty="0" smtClean="0"/>
              <a:t>your responsibility </a:t>
            </a:r>
            <a:r>
              <a:rPr lang="en-US" dirty="0"/>
              <a:t>to call ahead with plenty of time to account for Holidays.</a:t>
            </a:r>
          </a:p>
          <a:p>
            <a:r>
              <a:rPr lang="en-US" dirty="0"/>
              <a:t>The D-H Pharmacy is closed for the following Holidays:</a:t>
            </a:r>
          </a:p>
          <a:p>
            <a:pPr lvl="1"/>
            <a:r>
              <a:rPr lang="en-US" dirty="0"/>
              <a:t>New Years Day</a:t>
            </a:r>
          </a:p>
          <a:p>
            <a:pPr lvl="1"/>
            <a:r>
              <a:rPr lang="en-US" dirty="0"/>
              <a:t>Memorial Day</a:t>
            </a:r>
          </a:p>
          <a:p>
            <a:pPr lvl="1"/>
            <a:r>
              <a:rPr lang="en-US" dirty="0"/>
              <a:t>Independence Day</a:t>
            </a:r>
          </a:p>
          <a:p>
            <a:pPr lvl="1"/>
            <a:r>
              <a:rPr lang="en-US" dirty="0"/>
              <a:t>Labor Day</a:t>
            </a:r>
          </a:p>
          <a:p>
            <a:pPr lvl="1"/>
            <a:r>
              <a:rPr lang="en-US" dirty="0"/>
              <a:t>Thanksgiving</a:t>
            </a:r>
          </a:p>
          <a:p>
            <a:pPr lvl="1"/>
            <a:r>
              <a:rPr lang="en-US" dirty="0" smtClean="0"/>
              <a:t>Christmas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23623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-Times New Roman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Times New Roman" panose="02020603050405020304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5" id="{D1318C95-576B-4D39-896E-7D3E92D1A421}" vid="{B6F47636-5043-4FD7-9622-9DEE219BEFF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Presentation5</Template>
  <TotalTime>401</TotalTime>
  <Words>997</Words>
  <Application>Microsoft Office PowerPoint</Application>
  <PresentationFormat>On-screen Show (4:3)</PresentationFormat>
  <Paragraphs>92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Arial</vt:lpstr>
      <vt:lpstr>Times New Roman</vt:lpstr>
      <vt:lpstr>Office Theme</vt:lpstr>
      <vt:lpstr>Mail Order at D-H Pharmacy</vt:lpstr>
      <vt:lpstr>What is the Mail Order Program at D-H?</vt:lpstr>
      <vt:lpstr>What is Auto-ship?</vt:lpstr>
      <vt:lpstr>What Items are Eligible to be Mailed?</vt:lpstr>
      <vt:lpstr>When Will Prescription(s) be Received in the Mail?</vt:lpstr>
      <vt:lpstr>What to Expect:</vt:lpstr>
      <vt:lpstr>What to Expect:</vt:lpstr>
      <vt:lpstr>How Does Weather Impact Mail Order?</vt:lpstr>
      <vt:lpstr>Holidays and Mail Order:</vt:lpstr>
      <vt:lpstr>Mail Order on a Friday:</vt:lpstr>
      <vt:lpstr>Some Important Things to Remember:</vt:lpstr>
      <vt:lpstr>Contact Information:</vt:lpstr>
    </vt:vector>
  </TitlesOfParts>
  <Company>Dartmouth-Hitchcock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Mail Order at D-H Pharmacy</dc:title>
  <dc:creator>Curtis A. Gibbon</dc:creator>
  <cp:lastModifiedBy>Curtis A. Gibbon</cp:lastModifiedBy>
  <cp:revision>31</cp:revision>
  <cp:lastPrinted>2018-10-22T18:09:54Z</cp:lastPrinted>
  <dcterms:created xsi:type="dcterms:W3CDTF">2018-10-16T16:06:49Z</dcterms:created>
  <dcterms:modified xsi:type="dcterms:W3CDTF">2018-10-25T17:28:44Z</dcterms:modified>
</cp:coreProperties>
</file>