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9"/>
  </p:notesMasterIdLst>
  <p:sldIdLst>
    <p:sldId id="349" r:id="rId5"/>
    <p:sldId id="350" r:id="rId6"/>
    <p:sldId id="541" r:id="rId7"/>
    <p:sldId id="375" r:id="rId8"/>
    <p:sldId id="377" r:id="rId9"/>
    <p:sldId id="412" r:id="rId10"/>
    <p:sldId id="416" r:id="rId11"/>
    <p:sldId id="418" r:id="rId12"/>
    <p:sldId id="428" r:id="rId13"/>
    <p:sldId id="502" r:id="rId14"/>
    <p:sldId id="538" r:id="rId15"/>
    <p:sldId id="539" r:id="rId16"/>
    <p:sldId id="540" r:id="rId17"/>
    <p:sldId id="440" r:id="rId18"/>
  </p:sldIdLst>
  <p:sldSz cx="9144000" cy="5143500" type="screen16x9"/>
  <p:notesSz cx="7315200" cy="9601200"/>
  <p:custDataLst>
    <p:tags r:id="rId2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E49937-F357-4EF3-B4DD-A6F66F982D1E}">
          <p14:sldIdLst>
            <p14:sldId id="349"/>
            <p14:sldId id="350"/>
            <p14:sldId id="541"/>
            <p14:sldId id="375"/>
            <p14:sldId id="377"/>
            <p14:sldId id="412"/>
            <p14:sldId id="416"/>
            <p14:sldId id="418"/>
            <p14:sldId id="428"/>
            <p14:sldId id="502"/>
            <p14:sldId id="538"/>
            <p14:sldId id="539"/>
            <p14:sldId id="540"/>
            <p14:sldId id="4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sa Richard" initials="AR" lastIdx="1" clrIdx="0">
    <p:extLst>
      <p:ext uri="{19B8F6BF-5375-455C-9EA6-DF929625EA0E}">
        <p15:presenceInfo xmlns:p15="http://schemas.microsoft.com/office/powerpoint/2012/main" userId="S-1-5-21-4025075453-3357509304-2840395738-923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6C62"/>
    <a:srgbClr val="7F7F7F"/>
    <a:srgbClr val="0B713A"/>
    <a:srgbClr val="074A29"/>
    <a:srgbClr val="004C6C"/>
    <a:srgbClr val="FFDD00"/>
    <a:srgbClr val="ECB319"/>
    <a:srgbClr val="00B4BD"/>
    <a:srgbClr val="138179"/>
    <a:srgbClr val="1379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52" autoAdjust="0"/>
    <p:restoredTop sz="54884" autoAdjust="0"/>
  </p:normalViewPr>
  <p:slideViewPr>
    <p:cSldViewPr snapToGrid="0" snapToObjects="1">
      <p:cViewPr varScale="1">
        <p:scale>
          <a:sx n="60" d="100"/>
          <a:sy n="60" d="100"/>
        </p:scale>
        <p:origin x="2122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E01EC7-A8EC-4E41-844B-27EEEB28D2B5}" type="datetimeFigureOut">
              <a:rPr lang="en-US" smtClean="0"/>
              <a:t>11/23/2021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1ED1AF5-BC8F-ED48-8106-D364987D05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0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1AF5-BC8F-ED48-8106-D364987D05B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73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1AF5-BC8F-ED48-8106-D364987D05B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2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What is accident insurance? </a:t>
            </a:r>
            <a:endParaRPr lang="en-US" dirty="0">
              <a:latin typeface="Arial" charset="0"/>
            </a:endParaRPr>
          </a:p>
          <a:p>
            <a:pPr marL="167129" indent="-167129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Accident insurance can provide financial support if you or a covered family member is hurt as a result of a covered accident. </a:t>
            </a:r>
          </a:p>
          <a:p>
            <a:pPr marL="167129" indent="-167129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Receive a check—after your claim is approved—and use the payment however you wish—to cover out-of-pocket medical costs or everyday expenses.</a:t>
            </a:r>
          </a:p>
          <a:p>
            <a:pPr marL="219720" indent="-219720">
              <a:lnSpc>
                <a:spcPct val="90000"/>
              </a:lnSpc>
              <a:buFontTx/>
              <a:buChar char="•"/>
            </a:pPr>
            <a:endParaRPr lang="en-US" altLang="en-US" sz="1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68518">
              <a:defRPr/>
            </a:pPr>
            <a:fld id="{D1ED1AF5-BC8F-ED48-8106-D364987D05B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668518">
                <a:defRPr/>
              </a:pPr>
              <a:t>11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9631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D1AF5-BC8F-ED48-8106-D364987D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6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1AF5-BC8F-ED48-8106-D364987D05B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5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is life insurance? 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Life insurance can provide financial support to you or your loved ones if you, your spouse, or your child passes away.</a:t>
            </a:r>
          </a:p>
          <a:p>
            <a:pPr marL="225400" indent="-225400">
              <a:lnSpc>
                <a:spcPct val="90000"/>
              </a:lnSpc>
              <a:buFontTx/>
              <a:buChar char="•"/>
            </a:pPr>
            <a:endParaRPr lang="en-US" alt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D1AF5-BC8F-ED48-8106-D364987D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740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  <a:t>What is life insurance? </a:t>
            </a:r>
            <a:endParaRPr lang="en-US" sz="1200" kern="1200" dirty="0">
              <a:solidFill>
                <a:srgbClr val="FF0000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rgbClr val="FF0000"/>
                </a:solidFill>
                <a:effectLst/>
                <a:latin typeface="Arial" charset="0"/>
                <a:ea typeface="+mn-ea"/>
                <a:cs typeface="+mn-cs"/>
              </a:rPr>
              <a:t>Life insurance can provide financial support to you or your loved ones if you, your spouse, or your child passes away.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Why do you need life insurance?</a:t>
            </a:r>
            <a:endParaRPr lang="en-US" sz="1200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Life insurance coverage is important if: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Your family needs your income to cover household expenses.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 support others financially or in other ways, such as providing time and help (e.g., child or elder care).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 share responsibility for significant debt (like a mortgage or student loans) with someone else. 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Did you know that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Some types of debt do not disappear when you die, and the debt will become someone else’s responsibility?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Your family would need to hire someone to help if you were gone.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 would like to leave an inheritance for your loved ones or even for an organization you are passionate about.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Your family would benefit from financial help to cover your funeral expenses or medical bills.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D1AF5-BC8F-ED48-8106-D364987D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How much [additional] Life [and AD&amp;D] insurance can you buy? 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You can choose the benefit amounts that best meet your needs and your budget: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[For an incremental plan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you.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You may sign up for [$X,XXX] to [$XX,XXX] in [$X,XXX] increments. </a:t>
            </a: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your spouse.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If you elect coverage for yourself, you can sign up for [$X,XXX] to [$XX,XXX] in [$X,XXX] increments.</a:t>
            </a:r>
          </a:p>
          <a:p>
            <a:pPr lvl="0"/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 your children.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Choose a [$X,XXX] or [$X,XXX] benefit amount.]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[Your AD&amp;D coverage pays an additional benefit—up to the amount of your Life benefit—if you suffer a covered loss due to an accidental injury.]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ED1AF5-BC8F-ED48-8106-D364987D05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219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What is short-term disability insurance? </a:t>
            </a:r>
            <a:endParaRPr lang="en-US" dirty="0">
              <a:latin typeface="Arial" charset="0"/>
            </a:endParaRP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Short-term disability insurance provides you with a weekly cash benefit—after your claim is approved—if a covered disabling illness or injury prevents you from going to work and earning an income.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1AF5-BC8F-ED48-8106-D364987D05B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48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What does short-term disability insurance cover?</a:t>
            </a:r>
            <a:endParaRPr lang="en-US" dirty="0">
              <a:latin typeface="Arial" charset="0"/>
            </a:endParaRP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Short-term disability covers approved disabilities resulting from injuries, illness, maternity leaves, or recovering from some surgeries.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1AF5-BC8F-ED48-8106-D364987D05B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47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charset="0"/>
              </a:rPr>
              <a:t>What is a pre-existing condition limitation?</a:t>
            </a:r>
            <a:endParaRPr lang="en-US" dirty="0">
              <a:latin typeface="Arial" charset="0"/>
            </a:endParaRP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You have a “pre-existing condition” if, during the [X] months prior to your effective date of coverage or the effective date of the increase of coverage, you:</a:t>
            </a:r>
            <a:endParaRPr lang="en-US" sz="1500" dirty="0">
              <a:latin typeface="Arial" charset="0"/>
            </a:endParaRPr>
          </a:p>
          <a:p>
            <a:pPr marL="605956" lvl="1" indent="-165261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received medical treatment, consultation, care, or services (including diagnostic measures) for the disabling condition, or </a:t>
            </a:r>
            <a:endParaRPr lang="en-US" sz="1500" dirty="0">
              <a:latin typeface="Arial" charset="0"/>
            </a:endParaRPr>
          </a:p>
          <a:p>
            <a:pPr marL="605956" lvl="1" indent="-165261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took prescribed drugs or medicines for the disabling condition. </a:t>
            </a:r>
            <a:endParaRPr lang="en-US" sz="1500" dirty="0">
              <a:latin typeface="Arial" charset="0"/>
            </a:endParaRPr>
          </a:p>
          <a:p>
            <a:pPr marL="165261" indent="-165261"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The pre-existing-condition exclusion will not apply if your disability begins later than [XX] months after your effective date of coverage or increase in coverage.</a:t>
            </a:r>
            <a:endParaRPr lang="en-US" sz="1500" dirty="0">
              <a:latin typeface="Arial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1AF5-BC8F-ED48-8106-D364987D05B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70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>
                <a:solidFill>
                  <a:schemeClr val="accent2"/>
                </a:solidFill>
              </a:rPr>
              <a:t>… to</a:t>
            </a:r>
            <a:r>
              <a:rPr lang="en-US" i="1" baseline="0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chemeClr val="accent2"/>
                </a:solidFill>
              </a:rPr>
              <a:t>help pay for everyday expenses if a covered disabling illness or injury takes you away from work for an extended time.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What is long-term disability insurance? 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Provides you with a monthly benefit if you are unable to work for a long period of time due to a covered disabling illness or injury (e.g. some back injuries and illnesses).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The monthly cash benefit is for [a portion of your monthly income] [a fixed amount].</a:t>
            </a:r>
          </a:p>
          <a:p>
            <a:pPr marL="0" indent="0">
              <a:buNone/>
            </a:pPr>
            <a:endParaRPr lang="en-US" i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D1AF5-BC8F-ED48-8106-D364987D05B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39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909E19-75A5-264B-ABB1-1C8744EF1DA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rgbClr val="EAAB00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un Life Sans" panose="02000503000000020004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0B3EAD-25C6-4641-90A6-7E2E71845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873"/>
          <a:stretch/>
        </p:blipFill>
        <p:spPr>
          <a:xfrm>
            <a:off x="86679" y="4551680"/>
            <a:ext cx="2299126" cy="396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5D3FC-0C2D-B746-8FAE-46B16364EA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22" t="22618" b="25053"/>
          <a:stretch/>
        </p:blipFill>
        <p:spPr>
          <a:xfrm>
            <a:off x="0" y="0"/>
            <a:ext cx="7370015" cy="5143500"/>
          </a:xfrm>
          <a:prstGeom prst="rect">
            <a:avLst/>
          </a:prstGeom>
        </p:spPr>
      </p:pic>
      <p:sp>
        <p:nvSpPr>
          <p:cNvPr id="3" name="Text Placeholder 2" descr="Click to edit master title style">
            <a:extLst>
              <a:ext uri="{FF2B5EF4-FFF2-40B4-BE49-F238E27FC236}">
                <a16:creationId xmlns:a16="http://schemas.microsoft.com/office/drawing/2014/main" id="{DD71C6A1-0442-8C40-94E3-17E03DEF9A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75" y="631678"/>
            <a:ext cx="5150360" cy="2327831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200" b="1"/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ABAFAB-331F-054B-A73D-3EBB532E760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16375" y="3224891"/>
            <a:ext cx="5161712" cy="1005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2000"/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5DDC2B-BADA-2A47-BEAE-D71145947C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6374" y="4297233"/>
            <a:ext cx="4945581" cy="365760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Tx/>
              <a:buNone/>
              <a:tabLst/>
              <a:defRPr sz="1200" b="0">
                <a:solidFill>
                  <a:schemeClr val="bg2"/>
                </a:solidFill>
              </a:defRPr>
            </a:lvl1pPr>
            <a:lvl2pPr marL="182880" indent="0">
              <a:lnSpc>
                <a:spcPts val="2000"/>
              </a:lnSpc>
              <a:spcBef>
                <a:spcPts val="600"/>
              </a:spcBef>
              <a:buFontTx/>
              <a:buNone/>
              <a:defRPr sz="1600"/>
            </a:lvl2pPr>
            <a:lvl3pPr marL="365760" indent="0">
              <a:lnSpc>
                <a:spcPts val="2000"/>
              </a:lnSpc>
              <a:spcBef>
                <a:spcPts val="600"/>
              </a:spcBef>
              <a:buFontTx/>
              <a:buNone/>
              <a:defRPr sz="1600"/>
            </a:lvl3pPr>
            <a:lvl4pPr marL="548640" indent="0">
              <a:lnSpc>
                <a:spcPts val="2000"/>
              </a:lnSpc>
              <a:spcBef>
                <a:spcPts val="600"/>
              </a:spcBef>
              <a:buFontTx/>
              <a:buNone/>
              <a:defRPr sz="1600"/>
            </a:lvl4pPr>
            <a:lvl5pPr marL="576072" indent="0">
              <a:lnSpc>
                <a:spcPts val="2000"/>
              </a:lnSpc>
              <a:spcBef>
                <a:spcPts val="600"/>
              </a:spcBef>
              <a:buFontTx/>
              <a:buNone/>
              <a:defRPr sz="1600"/>
            </a:lvl5pPr>
          </a:lstStyle>
          <a:p>
            <a:pPr marL="0" marR="0" lvl="0" indent="0" algn="l" defTabSz="6858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E45CC-F5CE-C14E-99CF-982F13753E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902"/>
          <a:stretch/>
        </p:blipFill>
        <p:spPr>
          <a:xfrm>
            <a:off x="7160090" y="232410"/>
            <a:ext cx="1769163" cy="52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4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A8FA6B-E151-A449-97B0-CF8FD6933BDF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rgbClr val="EAAB00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un Life Sans" panose="02000503000000020004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 userDrawn="1">
            <p:ph type="ctrTitle"/>
          </p:nvPr>
        </p:nvSpPr>
        <p:spPr>
          <a:xfrm>
            <a:off x="318980" y="784090"/>
            <a:ext cx="4262163" cy="1870367"/>
          </a:xfrm>
        </p:spPr>
        <p:txBody>
          <a:bodyPr tIns="0" bIns="0" anchor="b"/>
          <a:lstStyle>
            <a:lvl1pPr algn="l">
              <a:lnSpc>
                <a:spcPct val="100000"/>
              </a:lnSpc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 userDrawn="1">
            <p:ph type="body" sz="quarter" idx="10"/>
          </p:nvPr>
        </p:nvSpPr>
        <p:spPr>
          <a:xfrm>
            <a:off x="318516" y="3106116"/>
            <a:ext cx="4290060" cy="1036116"/>
          </a:xfrm>
        </p:spPr>
        <p:txBody>
          <a:bodyPr l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B3E1EC8B-DA98-DB47-BA22-A2250A63DA25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A035340-D76B-FB42-A375-CE9223964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2" t="12857" r="43592" b="21532"/>
          <a:stretch/>
        </p:blipFill>
        <p:spPr>
          <a:xfrm>
            <a:off x="4614642" y="0"/>
            <a:ext cx="4556790" cy="5153839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B24DCE-1C57-644F-B04D-5EF487439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0CA0E-F5D9-E94F-B9EC-03F08DDEE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5878" b="-13789"/>
          <a:stretch/>
        </p:blipFill>
        <p:spPr>
          <a:xfrm>
            <a:off x="284490" y="4902622"/>
            <a:ext cx="563408" cy="17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318980" y="758952"/>
            <a:ext cx="4131100" cy="1901952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18515" y="3105727"/>
            <a:ext cx="4145111" cy="1420553"/>
          </a:xfrm>
        </p:spPr>
        <p:txBody>
          <a:bodyPr l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B4FDE2D4-CBFA-2141-B11B-51A266E6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3715A1-DA68-EE41-B311-D977D40451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144" y="-15902"/>
            <a:ext cx="2159000" cy="1828800"/>
          </a:xfrm>
          <a:prstGeom prst="rect">
            <a:avLst/>
          </a:prstGeom>
        </p:spPr>
      </p:pic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BAA907D0-05F0-E54A-9F7A-8CAAC7327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336F89"/>
                </a:solidFill>
              </a:defRPr>
            </a:lvl1pPr>
          </a:lstStyle>
          <a:p>
            <a:r>
              <a:rPr lang="en-US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747684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dition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A9E283D-773E-984E-AF44-D453A078D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4672853" y="-29375"/>
            <a:ext cx="4471147" cy="5184089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318980" y="763355"/>
            <a:ext cx="4134148" cy="1901951"/>
          </a:xfrm>
        </p:spPr>
        <p:txBody>
          <a:bodyPr tIns="0" bIns="0"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318516" y="3105727"/>
            <a:ext cx="4152900" cy="1420553"/>
          </a:xfrm>
        </p:spPr>
        <p:txBody>
          <a:bodyPr l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lide Number Placeholder 8">
            <a:extLst>
              <a:ext uri="{FF2B5EF4-FFF2-40B4-BE49-F238E27FC236}">
                <a16:creationId xmlns:a16="http://schemas.microsoft.com/office/drawing/2014/main" id="{B4FDE2D4-CBFA-2141-B11B-51A266E63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95ED7918-0FE6-D644-85A8-D3F3C865E9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75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 w/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B4B0D-7EDE-AB43-9C37-6CFAF7977B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7446F-65BB-6140-ABF0-73327A8B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INTERNAL USE ONLY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E53A2FA-A119-5A47-8DF2-BA8079518C0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5902" y="1404850"/>
            <a:ext cx="8482214" cy="3316779"/>
          </a:xfrm>
        </p:spPr>
        <p:txBody>
          <a:bodyPr anchor="b"/>
          <a:lstStyle>
            <a:lvl1pPr marL="0" indent="0">
              <a:lnSpc>
                <a:spcPct val="90000"/>
              </a:lnSpc>
              <a:buFontTx/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182880" indent="0">
              <a:buFontTx/>
              <a:buNone/>
              <a:defRPr sz="1800"/>
            </a:lvl2pPr>
            <a:lvl3pPr marL="365760" indent="0">
              <a:buFontTx/>
              <a:buNone/>
              <a:defRPr sz="1600"/>
            </a:lvl3pPr>
            <a:lvl4pPr marL="548640" indent="0">
              <a:buFontTx/>
              <a:buNone/>
              <a:defRPr sz="1400"/>
            </a:lvl4pPr>
            <a:lvl5pPr marL="576072" indent="0">
              <a:buFontTx/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A8FF28-2C08-BF40-B39C-D10521AC27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144" y="-15902"/>
            <a:ext cx="21590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3EE6C-1352-0C46-913C-FB0F7DC48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00" y="325813"/>
            <a:ext cx="1917700" cy="850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FD3774-114E-D147-BD2C-29ED77E5B5C0}"/>
              </a:ext>
            </a:extLst>
          </p:cNvPr>
          <p:cNvSpPr/>
          <p:nvPr userDrawn="1"/>
        </p:nvSpPr>
        <p:spPr>
          <a:xfrm>
            <a:off x="91440" y="4904509"/>
            <a:ext cx="906087" cy="238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83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N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34" y="69342"/>
            <a:ext cx="8227366" cy="969264"/>
          </a:xfrm>
        </p:spPr>
        <p:txBody>
          <a:bodyPr bIns="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sz="2400"/>
            </a:lvl1pPr>
            <a:lvl2pPr marL="228600" indent="-228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2200"/>
            </a:lvl2pPr>
            <a:lvl3pPr marL="438912" indent="-18288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000"/>
            </a:lvl3pPr>
            <a:lvl4pPr marL="594360" indent="-13716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buFont typeface="Arial" charset="0"/>
              <a:buChar char="•"/>
              <a:defRPr sz="1800"/>
            </a:lvl4pPr>
            <a:lvl5pPr marL="731520" indent="-13716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85000"/>
              <a:buFont typeface="AppleSymbols" charset="0"/>
              <a:buChar char="⎻"/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2DC8A-50DA-F349-9E7F-EAD5CDAF8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144" y="-15902"/>
            <a:ext cx="2159000" cy="1828800"/>
          </a:xfrm>
          <a:prstGeom prst="rect">
            <a:avLst/>
          </a:prstGeom>
        </p:spPr>
      </p:pic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6BAD960-39A2-634F-96C9-C838993BB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EEECBA9F-7F25-FE4A-8EFF-87DB51D09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336F89"/>
                </a:solidFill>
              </a:defRPr>
            </a:lvl1pPr>
          </a:lstStyle>
          <a:p>
            <a:r>
              <a:rPr lang="en-US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13270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34" y="60875"/>
            <a:ext cx="8227366" cy="978408"/>
          </a:xfrm>
        </p:spPr>
        <p:txBody>
          <a:bodyPr bIns="0" anchor="ctr"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/>
          <a:lstStyle>
            <a:lvl1pPr marL="228600" indent="-228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charset="0"/>
              <a:buChar char="•"/>
              <a:defRPr sz="2400"/>
            </a:lvl1pPr>
            <a:lvl2pPr marL="457200" indent="-228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defRPr sz="2200"/>
            </a:lvl2pPr>
            <a:lvl3pPr marL="594360" indent="-13716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5000"/>
              <a:buFont typeface="Arial" charset="0"/>
              <a:buChar char="•"/>
              <a:defRPr sz="2000"/>
            </a:lvl3pPr>
            <a:lvl4pPr marL="777240" indent="-13716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85000"/>
              <a:defRPr sz="1800"/>
            </a:lvl4pPr>
            <a:lvl5pPr marL="896112">
              <a:spcBef>
                <a:spcPts val="0"/>
              </a:spcBef>
              <a:spcAft>
                <a:spcPts val="600"/>
              </a:spcAft>
              <a:buSzPct val="85000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998226-FCC2-7241-B8B4-0602BFEC7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144" y="-15902"/>
            <a:ext cx="2159000" cy="1828800"/>
          </a:xfrm>
          <a:prstGeom prst="rect">
            <a:avLst/>
          </a:prstGeom>
        </p:spPr>
      </p:pic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9ADC5744-F50A-8849-8B16-EA813A2E5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F97F867E-B03E-9E46-AC7A-EF1EF5A16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 dirty="0"/>
              <a:t>INTERNAL USE ONLY</a:t>
            </a:r>
          </a:p>
        </p:txBody>
      </p:sp>
    </p:spTree>
    <p:extLst>
      <p:ext uri="{BB962C8B-B14F-4D97-AF65-F5344CB8AC3E}">
        <p14:creationId xmlns:p14="http://schemas.microsoft.com/office/powerpoint/2010/main" val="653636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34" y="60875"/>
            <a:ext cx="7118233" cy="978408"/>
          </a:xfrm>
        </p:spPr>
        <p:txBody>
          <a:bodyPr bIns="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C3542-1510-AB4F-B852-03745CCB7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0" y="-15902"/>
            <a:ext cx="2159000" cy="1828800"/>
          </a:xfrm>
          <a:prstGeom prst="rect">
            <a:avLst/>
          </a:prstGeom>
        </p:spPr>
      </p:pic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88A98B7-C3B8-3F4E-8632-8A3BAF50E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5EE291D1-4D3C-784F-84AE-9FAC45793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53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198"/>
            <a:ext cx="8483818" cy="978408"/>
          </a:xfrm>
        </p:spPr>
        <p:txBody>
          <a:bodyPr bIns="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7034" y="1234440"/>
            <a:ext cx="4207816" cy="3263504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200"/>
            </a:lvl1pPr>
            <a:lvl2pPr marL="457200" indent="-228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ppleSymbols" charset="0"/>
              <a:buChar char="⎻"/>
              <a:defRPr sz="2000"/>
            </a:lvl2pPr>
            <a:lvl3pPr marL="594360" indent="-13716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800"/>
            </a:lvl3pPr>
            <a:lvl4pPr marL="731520" indent="-13716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600"/>
            </a:lvl4pPr>
            <a:lvl5pPr marL="1143000" indent="-228600"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234440"/>
            <a:ext cx="4035972" cy="3263504"/>
          </a:xfrm>
        </p:spPr>
        <p:txBody>
          <a:bodyPr lIns="0"/>
          <a:lstStyle>
            <a:lvl1pPr marL="228600" indent="-219456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200"/>
            </a:lvl1pPr>
            <a:lvl2pPr marL="457200" indent="-228600">
              <a:spcBef>
                <a:spcPts val="600"/>
              </a:spcBef>
              <a:spcAft>
                <a:spcPts val="0"/>
              </a:spcAft>
              <a:buSzPct val="100000"/>
              <a:buFont typeface="AppleSymbols" charset="0"/>
              <a:buChar char="⎻"/>
              <a:defRPr sz="2000"/>
            </a:lvl2pPr>
            <a:lvl3pPr marL="594360" indent="-137160">
              <a:spcBef>
                <a:spcPts val="300"/>
              </a:spcBef>
              <a:spcAft>
                <a:spcPts val="0"/>
              </a:spcAft>
              <a:defRPr sz="1800"/>
            </a:lvl3pPr>
            <a:lvl4pPr marL="731520" indent="-13716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defRPr sz="1600"/>
            </a:lvl4pPr>
            <a:lvl5pPr marL="1143000" indent="-228600">
              <a:spcBef>
                <a:spcPts val="0"/>
              </a:spcBef>
              <a:spcAft>
                <a:spcPts val="600"/>
              </a:spcAft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300C78BA-8D2E-EA45-AE1B-E72415F360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8D9B505F-E3F7-B743-84E1-465A96CAC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44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895851"/>
            <a:ext cx="7288306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34" y="93133"/>
            <a:ext cx="7042033" cy="96308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A6620E-511E-014E-890A-139EFA301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0" y="-15902"/>
            <a:ext cx="2159000" cy="1828800"/>
          </a:xfrm>
          <a:prstGeom prst="rect">
            <a:avLst/>
          </a:prstGeom>
        </p:spPr>
      </p:pic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B58CC234-E3C5-144A-BF95-F0F399CBA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FF39BBA3-89A0-8A4F-A386-09A4F5F21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7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78486"/>
            <a:ext cx="7018867" cy="969264"/>
          </a:xfrm>
        </p:spPr>
        <p:txBody>
          <a:bodyPr bIns="0" anchor="ctr"/>
          <a:lstStyle>
            <a:lvl1pPr>
              <a:lnSpc>
                <a:spcPct val="100000"/>
              </a:lnSpc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75D1139-3152-7949-B09E-1C33FCFF8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0C4584B-5C9A-2F4A-AB93-A47C57A5F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CC37285-4A05-6246-A364-9D8BF31A282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04800" y="2963333"/>
            <a:ext cx="3843867" cy="148166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F7B9AD-B714-2E4F-957D-314B470FFE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1238250"/>
            <a:ext cx="3843868" cy="1627717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>
                <a:solidFill>
                  <a:schemeClr val="bg2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09CFA-D3D5-7944-91C3-F36CB5371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512203"/>
            <a:ext cx="8229600" cy="279929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8085237B-0DBF-C547-AE87-20818C96F403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453466" y="1238250"/>
            <a:ext cx="4080933" cy="3164417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679096-B380-7C4D-B99A-9ABDB397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0" y="-15902"/>
            <a:ext cx="2159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4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CD07F6-A6F4-6A4F-BE8C-BD238682E714}"/>
              </a:ext>
            </a:extLst>
          </p:cNvPr>
          <p:cNvSpPr/>
          <p:nvPr userDrawn="1"/>
        </p:nvSpPr>
        <p:spPr>
          <a:xfrm>
            <a:off x="5321395" y="0"/>
            <a:ext cx="3822604" cy="5143500"/>
          </a:xfrm>
          <a:prstGeom prst="rect">
            <a:avLst/>
          </a:prstGeom>
          <a:solidFill>
            <a:srgbClr val="E1DCD2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Sun Life Sans" panose="02000503000000020004" pitchFamily="2" charset="77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76203"/>
            <a:ext cx="4906592" cy="969264"/>
          </a:xfrm>
        </p:spPr>
        <p:txBody>
          <a:bodyPr bIns="0" anchor="ctr"/>
          <a:lstStyle>
            <a:lvl1pPr>
              <a:lnSpc>
                <a:spcPct val="100000"/>
              </a:lnSpc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75D1139-3152-7949-B09E-1C33FCFF8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0C4584B-5C9A-2F4A-AB93-A47C57A5F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CC37285-4A05-6246-A364-9D8BF31A282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04800" y="1238251"/>
            <a:ext cx="4672836" cy="3134370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2A74D-09DD-DE4B-B747-D9FDBD5CBB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1475" y="742520"/>
            <a:ext cx="3387725" cy="69124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1800" b="1"/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F7B9AD-B714-2E4F-957D-314B470FFE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51676" y="1545038"/>
            <a:ext cx="3387524" cy="165708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rgbClr val="555555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83BD389-6171-4A49-B58D-AD5162356E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52533" y="3334596"/>
            <a:ext cx="3377523" cy="1416875"/>
          </a:xfrm>
        </p:spPr>
        <p:txBody>
          <a:bodyPr/>
          <a:lstStyle>
            <a:lvl1pPr marL="274320" indent="-274320">
              <a:lnSpc>
                <a:spcPct val="100000"/>
              </a:lnSpc>
              <a:spcBef>
                <a:spcPts val="900"/>
              </a:spcBef>
              <a:buSzPct val="125000"/>
              <a:buFont typeface="Lucida Grande" panose="020B0600040502020204" pitchFamily="34" charset="0"/>
              <a:buChar char="✓"/>
              <a:defRPr sz="1600">
                <a:solidFill>
                  <a:srgbClr val="55555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09CFA-D3D5-7944-91C3-F36CB53713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4427621"/>
            <a:ext cx="4665663" cy="364511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7917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c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4471B3-A4FB-E849-93FF-85BC1BA9917D}"/>
              </a:ext>
            </a:extLst>
          </p:cNvPr>
          <p:cNvSpPr/>
          <p:nvPr userDrawn="1"/>
        </p:nvSpPr>
        <p:spPr>
          <a:xfrm>
            <a:off x="5300770" y="0"/>
            <a:ext cx="3843230" cy="5143500"/>
          </a:xfrm>
          <a:prstGeom prst="rect">
            <a:avLst/>
          </a:prstGeom>
          <a:solidFill>
            <a:srgbClr val="C6D8D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6D8D4"/>
              </a:solidFill>
              <a:latin typeface="Sun Life Sans" panose="02000503000000020004" pitchFamily="2" charset="77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84670"/>
            <a:ext cx="4947844" cy="969264"/>
          </a:xfrm>
        </p:spPr>
        <p:txBody>
          <a:bodyPr bIns="0" anchor="ctr"/>
          <a:lstStyle>
            <a:lvl1pPr>
              <a:lnSpc>
                <a:spcPct val="100000"/>
              </a:lnSpc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775D1139-3152-7949-B09E-1C33FCFF8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chemeClr val="bg2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0C4584B-5C9A-2F4A-AB93-A47C57A5F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/>
              <a:t>INTERNAL USE ONLY</a:t>
            </a:r>
            <a:endParaRPr lang="en-US" dirty="0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CC37285-4A05-6246-A364-9D8BF31A282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04800" y="1238250"/>
            <a:ext cx="4810340" cy="3237497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2A74D-09DD-DE4B-B747-D9FDBD5CBB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1475" y="909674"/>
            <a:ext cx="3387725" cy="491683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800" b="1"/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F7B9AD-B714-2E4F-957D-314B470FFE6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51676" y="1537769"/>
            <a:ext cx="3387524" cy="1616449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rgbClr val="555555"/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83BD389-6171-4A49-B58D-AD5162356E0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144" y="3299321"/>
            <a:ext cx="3363912" cy="1430274"/>
          </a:xfrm>
        </p:spPr>
        <p:txBody>
          <a:bodyPr/>
          <a:lstStyle>
            <a:lvl1pPr marL="274320" indent="-274320">
              <a:lnSpc>
                <a:spcPct val="100000"/>
              </a:lnSpc>
              <a:spcBef>
                <a:spcPts val="600"/>
              </a:spcBef>
              <a:buSzPct val="125000"/>
              <a:buFont typeface="Lucida Grande" panose="020B0600040502020204" pitchFamily="34" charset="0"/>
              <a:buChar char="✓"/>
              <a:defRPr sz="1600">
                <a:solidFill>
                  <a:srgbClr val="55555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87F558-84E0-894C-9B98-8865A4FC26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9" y="4529158"/>
            <a:ext cx="4817215" cy="332317"/>
          </a:xfrm>
        </p:spPr>
        <p:txBody>
          <a:bodyPr anchor="b"/>
          <a:lstStyle>
            <a:lvl1pPr marL="0" indent="0">
              <a:lnSpc>
                <a:spcPts val="1100"/>
              </a:lnSpc>
              <a:spcBef>
                <a:spcPts val="300"/>
              </a:spcBef>
              <a:buFontTx/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  <a:lvl2pPr marL="182880" indent="0">
              <a:buFontTx/>
              <a:buNone/>
              <a:defRPr/>
            </a:lvl2pPr>
            <a:lvl3pPr marL="365760" indent="0">
              <a:buFontTx/>
              <a:buNone/>
              <a:defRPr/>
            </a:lvl3pPr>
            <a:lvl4pPr marL="548640" indent="0">
              <a:buFontTx/>
              <a:buNone/>
              <a:defRPr/>
            </a:lvl4pPr>
            <a:lvl5pPr marL="576072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818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7034" y="69342"/>
            <a:ext cx="8532166" cy="978408"/>
          </a:xfrm>
          <a:prstGeom prst="rect">
            <a:avLst/>
          </a:prstGeom>
        </p:spPr>
        <p:txBody>
          <a:bodyPr vert="horz" lIns="0" tIns="18288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034" y="1244325"/>
            <a:ext cx="8483818" cy="35669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572500" y="4895850"/>
            <a:ext cx="263001" cy="24765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800" b="1">
                <a:solidFill>
                  <a:srgbClr val="004C6C"/>
                </a:solidFill>
              </a:defRPr>
            </a:lvl1pPr>
          </a:lstStyle>
          <a:p>
            <a:fld id="{B17DE625-D816-2841-AB0E-A87D7BBF3DD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7622285" y="4895850"/>
            <a:ext cx="907687" cy="247650"/>
          </a:xfrm>
          <a:prstGeom prst="rect">
            <a:avLst/>
          </a:prstGeom>
        </p:spPr>
        <p:txBody>
          <a:bodyPr wrap="none" lIns="0" tIns="0" rIns="0" bIns="0" anchor="t" anchorCtr="0">
            <a:noAutofit/>
          </a:bodyPr>
          <a:lstStyle>
            <a:lvl1pPr algn="r">
              <a:defRPr sz="800" b="0">
                <a:solidFill>
                  <a:srgbClr val="004C6C"/>
                </a:solidFill>
              </a:defRPr>
            </a:lvl1pPr>
          </a:lstStyle>
          <a:p>
            <a:r>
              <a:rPr lang="en-US" dirty="0"/>
              <a:t>INTERNAL USE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01992A-4F94-1140-BFF1-DB479F355F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5896" b="-55337"/>
          <a:stretch/>
        </p:blipFill>
        <p:spPr>
          <a:xfrm>
            <a:off x="284482" y="4902622"/>
            <a:ext cx="562683" cy="2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14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1" r:id="rId4"/>
    <p:sldLayoutId id="2147483664" r:id="rId5"/>
    <p:sldLayoutId id="2147483668" r:id="rId6"/>
    <p:sldLayoutId id="2147483689" r:id="rId7"/>
    <p:sldLayoutId id="2147483667" r:id="rId8"/>
    <p:sldLayoutId id="2147483687" r:id="rId9"/>
    <p:sldLayoutId id="2147483669" r:id="rId10"/>
    <p:sldLayoutId id="2147483663" r:id="rId11"/>
    <p:sldLayoutId id="2147483688" r:id="rId12"/>
    <p:sldLayoutId id="2147483690" r:id="rId13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200" b="0" i="0" u="none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ECB319"/>
        </a:buClr>
        <a:buSzPct val="75000"/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1pPr>
      <a:lvl2pPr marL="365760" indent="-18288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ECB319"/>
        </a:buClr>
        <a:buSzPct val="100000"/>
        <a:buFont typeface="AppleSymbols" charset="0"/>
        <a:buChar char="⎻"/>
        <a:defRPr sz="2200" kern="1200">
          <a:solidFill>
            <a:schemeClr val="bg2"/>
          </a:solidFill>
          <a:latin typeface="+mn-lt"/>
          <a:ea typeface="+mn-ea"/>
          <a:cs typeface="+mn-cs"/>
        </a:defRPr>
      </a:lvl2pPr>
      <a:lvl3pPr marL="548640" indent="-18288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bg2"/>
        </a:buClr>
        <a:buSzPct val="75000"/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731520" indent="-18288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bg2"/>
        </a:buClr>
        <a:buSzPct val="75000"/>
        <a:buFont typeface="AppleSymbols" charset="0"/>
        <a:buChar char="⎻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804672" indent="-228600" algn="l" defTabSz="6858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75000"/>
        <a:buFont typeface="Arial" panose="020B0604020202020204" pitchFamily="34" charset="0"/>
        <a:buChar char="•"/>
        <a:defRPr sz="1350" kern="1200">
          <a:solidFill>
            <a:srgbClr val="6C6C6C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92">
          <p15:clr>
            <a:srgbClr val="F26B43"/>
          </p15:clr>
        </p15:guide>
        <p15:guide id="3" orient="horz" pos="780" userDrawn="1">
          <p15:clr>
            <a:srgbClr val="F26B43"/>
          </p15:clr>
        </p15:guide>
        <p15:guide id="4" orient="horz" pos="660" userDrawn="1">
          <p15:clr>
            <a:srgbClr val="F26B43"/>
          </p15:clr>
        </p15:guide>
        <p15:guide id="5" orient="horz" pos="3084" userDrawn="1">
          <p15:clr>
            <a:srgbClr val="F26B43"/>
          </p15:clr>
        </p15:guide>
        <p15:guide id="7" pos="55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3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jp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11" Type="http://schemas.openxmlformats.org/officeDocument/2006/relationships/image" Target="../media/image11.png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73FAC8-03A2-0E40-B5A9-E1A40455BCD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rgbClr val="EAAB00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un Life Sans" panose="02000503000000020004" pitchFamily="2" charset="77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B71BD-6DA0-2241-9A87-362CE0F199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470" y="1"/>
            <a:ext cx="4319793" cy="269507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 dirty="0"/>
              <a:t>YOUR BENEFITS FROM SUN LIFE</a:t>
            </a:r>
          </a:p>
          <a:p>
            <a:r>
              <a:rPr lang="en-US" dirty="0"/>
              <a:t>Discover new ways to protect what you love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2EE77CA-0EDE-B144-AD31-76EA6EF417B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70229" y="3847098"/>
            <a:ext cx="3488360" cy="785744"/>
          </a:xfrm>
        </p:spPr>
        <p:txBody>
          <a:bodyPr/>
          <a:lstStyle/>
          <a:p>
            <a:r>
              <a:rPr lang="en-US" dirty="0"/>
              <a:t>North Country Smokehouse</a:t>
            </a:r>
          </a:p>
          <a:p>
            <a:r>
              <a:rPr lang="en-US" sz="1800" dirty="0"/>
              <a:t>Effective Date: 1/1/2022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E0AFF9-0A45-4548-8E65-A94D8D02B162}"/>
              </a:ext>
            </a:extLst>
          </p:cNvPr>
          <p:cNvSpPr/>
          <p:nvPr/>
        </p:nvSpPr>
        <p:spPr>
          <a:xfrm>
            <a:off x="-1155032" y="-3112167"/>
            <a:ext cx="6705600" cy="67056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2D81DE-897E-904E-910F-F573A5C9D153}"/>
              </a:ext>
            </a:extLst>
          </p:cNvPr>
          <p:cNvSpPr/>
          <p:nvPr/>
        </p:nvSpPr>
        <p:spPr>
          <a:xfrm>
            <a:off x="3661609" y="1958140"/>
            <a:ext cx="6705600" cy="67056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20BF47-A244-6F4E-9C11-A8D528488E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876" y="253665"/>
            <a:ext cx="1968500" cy="9144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6461D00-957D-43D0-8438-7995A1D2D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6"/>
    </mc:Choice>
    <mc:Fallback xmlns="">
      <p:transition spd="slow" advTm="1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7179BCA-4644-1745-9637-78E633382F87}"/>
              </a:ext>
            </a:extLst>
          </p:cNvPr>
          <p:cNvSpPr/>
          <p:nvPr/>
        </p:nvSpPr>
        <p:spPr>
          <a:xfrm>
            <a:off x="6911163" y="0"/>
            <a:ext cx="2232837" cy="208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FDA051-3D49-9740-A545-DC647F6AF476}"/>
              </a:ext>
            </a:extLst>
          </p:cNvPr>
          <p:cNvSpPr/>
          <p:nvPr/>
        </p:nvSpPr>
        <p:spPr>
          <a:xfrm>
            <a:off x="0" y="1088136"/>
            <a:ext cx="9144000" cy="3712464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3" y="1676006"/>
            <a:ext cx="1508760" cy="1508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760" y="1665366"/>
            <a:ext cx="1508760" cy="15087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556" y="1574921"/>
            <a:ext cx="1651204" cy="16512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034" y="60875"/>
            <a:ext cx="8222938" cy="978408"/>
          </a:xfrm>
        </p:spPr>
        <p:txBody>
          <a:bodyPr/>
          <a:lstStyle/>
          <a:p>
            <a:r>
              <a:rPr lang="en-US" dirty="0"/>
              <a:t>How much, how soon and for how long?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86AE3C-F96A-4C03-94DE-131D1B5055B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LONG-TERM DISABILITY INSURANCE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3051541" y="1801885"/>
            <a:ext cx="0" cy="2203117"/>
          </a:xfrm>
          <a:prstGeom prst="line">
            <a:avLst/>
          </a:prstGeom>
          <a:ln w="12700">
            <a:solidFill>
              <a:srgbClr val="336F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9824" y="3174005"/>
            <a:ext cx="21219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800"/>
              </a:spcBef>
              <a:spcAft>
                <a:spcPts val="2250"/>
              </a:spcAft>
            </a:pPr>
            <a:r>
              <a:rPr lang="en-US" sz="1600" b="1">
                <a:solidFill>
                  <a:schemeClr val="bg2"/>
                </a:solidFill>
              </a:rPr>
              <a:t>60% </a:t>
            </a:r>
            <a:r>
              <a:rPr lang="en-US" sz="1600" dirty="0">
                <a:solidFill>
                  <a:schemeClr val="bg2"/>
                </a:solidFill>
              </a:rPr>
              <a:t>of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 your monthly income to a maximum </a:t>
            </a:r>
            <a:r>
              <a:rPr lang="en-US" sz="1600">
                <a:solidFill>
                  <a:schemeClr val="bg2"/>
                </a:solidFill>
              </a:rPr>
              <a:t>of </a:t>
            </a:r>
            <a:r>
              <a:rPr lang="en-US" sz="1600" b="1">
                <a:solidFill>
                  <a:schemeClr val="bg2"/>
                </a:solidFill>
              </a:rPr>
              <a:t>$10,000</a:t>
            </a:r>
            <a:r>
              <a:rPr lang="en-US" sz="1600">
                <a:solidFill>
                  <a:schemeClr val="bg2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per month</a:t>
            </a:r>
            <a:r>
              <a:rPr lang="en-US" sz="1600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46531" y="3174005"/>
            <a:ext cx="2121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2250"/>
              </a:spcAft>
            </a:pPr>
            <a:r>
              <a:rPr lang="en-US" sz="1600" b="1">
                <a:solidFill>
                  <a:schemeClr val="bg2"/>
                </a:solidFill>
              </a:rPr>
              <a:t>180 </a:t>
            </a:r>
            <a:r>
              <a:rPr lang="en-US" sz="1600" b="1" dirty="0">
                <a:solidFill>
                  <a:schemeClr val="bg2"/>
                </a:solidFill>
              </a:rPr>
              <a:t>days/months </a:t>
            </a:r>
            <a:br>
              <a:rPr lang="en-US" sz="1600" b="1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after injury or illness (Elimination Period)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6163455" y="1801885"/>
            <a:ext cx="0" cy="2203117"/>
          </a:xfrm>
          <a:prstGeom prst="line">
            <a:avLst/>
          </a:prstGeom>
          <a:ln w="12700">
            <a:solidFill>
              <a:srgbClr val="336F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68020" y="3174003"/>
            <a:ext cx="13991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800"/>
              </a:spcBef>
              <a:spcAft>
                <a:spcPts val="2250"/>
              </a:spcAft>
            </a:pPr>
            <a:r>
              <a:rPr lang="en-US" sz="1600" dirty="0">
                <a:solidFill>
                  <a:schemeClr val="bg2"/>
                </a:solidFill>
              </a:rPr>
              <a:t>Receive benefits for up </a:t>
            </a:r>
            <a:r>
              <a:rPr lang="en-US" sz="1600">
                <a:solidFill>
                  <a:schemeClr val="bg2"/>
                </a:solidFill>
              </a:rPr>
              <a:t>to </a:t>
            </a:r>
            <a:r>
              <a:rPr lang="en-US" sz="1600" b="1">
                <a:solidFill>
                  <a:schemeClr val="bg2"/>
                </a:solidFill>
              </a:rPr>
              <a:t>SSNRA </a:t>
            </a:r>
            <a:r>
              <a:rPr lang="en-US" sz="1600" b="1" dirty="0">
                <a:solidFill>
                  <a:schemeClr val="bg2"/>
                </a:solidFill>
              </a:rPr>
              <a:t>years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B203D1-465E-4CFE-A460-F6640C041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2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82"/>
    </mc:Choice>
    <mc:Fallback xmlns="">
      <p:transition spd="slow" advTm="4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072550-A11F-FA4C-9DBA-C619B9E004E5}"/>
              </a:ext>
            </a:extLst>
          </p:cNvPr>
          <p:cNvSpPr/>
          <p:nvPr/>
        </p:nvSpPr>
        <p:spPr>
          <a:xfrm>
            <a:off x="4672013" y="0"/>
            <a:ext cx="4471987" cy="5143499"/>
          </a:xfrm>
          <a:prstGeom prst="rect">
            <a:avLst/>
          </a:prstGeom>
          <a:solidFill>
            <a:srgbClr val="1381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B836B-EA34-F746-84F0-10682D70F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45"/>
          <a:stretch/>
        </p:blipFill>
        <p:spPr>
          <a:xfrm>
            <a:off x="279530" y="-1"/>
            <a:ext cx="6450952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DE625-D816-2841-AB0E-A87D7BBF3DD9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INSURANCE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445668" y="788262"/>
            <a:ext cx="3328263" cy="3566974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ppleSymbols" charset="0"/>
              <a:buChar char="⎻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80467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 sz="135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minimize the financial impact if you </a:t>
            </a:r>
            <a:r>
              <a:rPr lang="en-US" sz="2000" i="1" dirty="0">
                <a:solidFill>
                  <a:srgbClr val="DF7127"/>
                </a:solidFill>
              </a:rPr>
              <a:t>experience an </a:t>
            </a:r>
            <a:r>
              <a:rPr lang="en-US" sz="2000" i="1" u="sng" dirty="0">
                <a:solidFill>
                  <a:srgbClr val="DF7127"/>
                </a:solidFill>
              </a:rPr>
              <a:t>off the job </a:t>
            </a:r>
            <a:r>
              <a:rPr lang="en-US" sz="2000" i="1" dirty="0">
                <a:solidFill>
                  <a:srgbClr val="DF7127"/>
                </a:solidFill>
              </a:rPr>
              <a:t>covered accident.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lang="en-US" sz="2000" i="1" dirty="0">
                <a:solidFill>
                  <a:srgbClr val="DF7127"/>
                </a:solidFill>
                <a:latin typeface="Calibri" panose="020F0502020204030204"/>
              </a:rPr>
              <a:t>Coverage also available for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spouse, </a:t>
            </a:r>
            <a:r>
              <a:rPr lang="en-US" sz="2000" i="1" dirty="0">
                <a:solidFill>
                  <a:srgbClr val="DF7127"/>
                </a:solidFill>
                <a:latin typeface="Calibri" panose="020F0502020204030204"/>
              </a:rPr>
              <a:t>and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your dependent children to</a:t>
            </a:r>
            <a:r>
              <a:rPr kumimoji="0" lang="en-US" sz="2000" b="0" i="1" u="none" strike="noStrike" kern="1200" cap="none" spc="0" normalizeH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age 26.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DF71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7033" y="64008"/>
            <a:ext cx="8229600" cy="9692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INSURANCE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CC5B18-3BA0-C74C-B57F-6CA8BA28F705}"/>
              </a:ext>
            </a:extLst>
          </p:cNvPr>
          <p:cNvSpPr/>
          <p:nvPr/>
        </p:nvSpPr>
        <p:spPr>
          <a:xfrm>
            <a:off x="-1066393" y="-646710"/>
            <a:ext cx="5529262" cy="552926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A4678-4D84-3344-A09B-A8E2252F3B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62" t="18691" r="18017" b="13801"/>
          <a:stretch/>
        </p:blipFill>
        <p:spPr>
          <a:xfrm>
            <a:off x="3460165" y="1027145"/>
            <a:ext cx="5683835" cy="397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033" y="3147394"/>
            <a:ext cx="3654981" cy="126124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41C0C69-A829-4E61-A392-9844BAAF6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4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74"/>
    </mc:Choice>
    <mc:Fallback xmlns="">
      <p:transition spd="slow" advTm="54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57DB0A-E11F-464E-9200-44352F0B9840}"/>
              </a:ext>
            </a:extLst>
          </p:cNvPr>
          <p:cNvSpPr/>
          <p:nvPr/>
        </p:nvSpPr>
        <p:spPr>
          <a:xfrm>
            <a:off x="5872164" y="1"/>
            <a:ext cx="3271836" cy="5149710"/>
          </a:xfrm>
          <a:prstGeom prst="rect">
            <a:avLst/>
          </a:prstGeom>
          <a:solidFill>
            <a:srgbClr val="1381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E1DCD2"/>
              </a:solidFill>
              <a:effectLst/>
              <a:uLnTx/>
              <a:uFillTx/>
              <a:latin typeface="Sun Life Sans" panose="02000503000000020004" pitchFamily="2" charset="77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66DDA7-C78F-AB4C-922B-96449E333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45"/>
          <a:stretch/>
        </p:blipFill>
        <p:spPr>
          <a:xfrm>
            <a:off x="1042988" y="0"/>
            <a:ext cx="6450952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36" t="157" r="20915" b="35572"/>
          <a:stretch/>
        </p:blipFill>
        <p:spPr>
          <a:xfrm>
            <a:off x="5507558" y="-638932"/>
            <a:ext cx="3253669" cy="3253669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accident insurance </a:t>
            </a:r>
            <a:br>
              <a:rPr lang="en-US" dirty="0"/>
            </a:br>
            <a:r>
              <a:rPr lang="en-US" dirty="0"/>
              <a:t>can help a family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DE625-D816-2841-AB0E-A87D7BBF3DD9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ACCIDENT INSURANCE</a:t>
            </a:r>
          </a:p>
        </p:txBody>
      </p:sp>
      <p:graphicFrame>
        <p:nvGraphicFramePr>
          <p:cNvPr id="7" name="Table 6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04143043"/>
              </p:ext>
            </p:extLst>
          </p:nvPr>
        </p:nvGraphicFramePr>
        <p:xfrm>
          <a:off x="356195" y="2330245"/>
          <a:ext cx="5503831" cy="22570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73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0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490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COVERED BENEFITS</a:t>
                      </a:r>
                    </a:p>
                  </a:txBody>
                  <a:tcPr marR="0" marT="0" marB="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BENEFIT SCHEDULE</a:t>
                      </a:r>
                    </a:p>
                  </a:txBody>
                  <a:tcPr marR="13716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26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Ambulance ride to hospital (by car)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27305" lvl="0" indent="0" algn="l" defTabSz="6858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$400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7345588"/>
                  </a:ext>
                </a:extLst>
              </a:tr>
              <a:tr h="249826">
                <a:tc>
                  <a:txBody>
                    <a:bodyPr/>
                    <a:lstStyle/>
                    <a:p>
                      <a:pPr marL="0" marR="0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Emergency room visit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$200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826">
                <a:tc>
                  <a:txBody>
                    <a:bodyPr/>
                    <a:lstStyle/>
                    <a:p>
                      <a:pPr marL="0" marR="5397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X-ray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$100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826">
                <a:tc>
                  <a:txBody>
                    <a:bodyPr/>
                    <a:lstStyle/>
                    <a:p>
                      <a:pPr marL="0" marR="5397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Diagnosis of leg fracture (needing open</a:t>
                      </a:r>
                      <a:r>
                        <a:rPr lang="en-US" sz="1200" b="0" baseline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surgery)</a:t>
                      </a:r>
                      <a:endParaRPr lang="en-US" sz="1200" b="0" dirty="0">
                        <a:solidFill>
                          <a:srgbClr val="776C6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$3,000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826">
                <a:tc>
                  <a:txBody>
                    <a:bodyPr/>
                    <a:lstStyle/>
                    <a:p>
                      <a:pPr marL="0" marR="5397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Medical device (crutches)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$500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9826">
                <a:tc>
                  <a:txBody>
                    <a:bodyPr/>
                    <a:lstStyle/>
                    <a:p>
                      <a:pPr marL="0" marR="53975" algn="l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Follow-up</a:t>
                      </a:r>
                      <a:r>
                        <a:rPr lang="en-US" sz="1200" b="0" baseline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visit (6 visits @ $100 each)</a:t>
                      </a:r>
                      <a:endParaRPr lang="en-US" sz="1200" b="0" dirty="0">
                        <a:solidFill>
                          <a:srgbClr val="776C6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$600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826">
                <a:tc>
                  <a:txBody>
                    <a:bodyPr/>
                    <a:lstStyle/>
                    <a:p>
                      <a:pPr marL="0" marR="53975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Physical</a:t>
                      </a:r>
                      <a:r>
                        <a:rPr lang="en-US" sz="1200" b="0" baseline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therapy (10 visits @$50 each)</a:t>
                      </a:r>
                      <a:endParaRPr lang="en-US" sz="1200" b="0" dirty="0">
                        <a:solidFill>
                          <a:srgbClr val="776C6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$500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800">
                <a:tc>
                  <a:txBody>
                    <a:bodyPr/>
                    <a:lstStyle/>
                    <a:p>
                      <a:pPr marL="0" marR="5397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en-US" sz="1200" b="1" baseline="0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 payments received from Sun Life Accident policy</a:t>
                      </a:r>
                      <a:endParaRPr lang="en-US" sz="1200" b="1" dirty="0">
                        <a:solidFill>
                          <a:srgbClr val="776C62"/>
                        </a:solidFill>
                        <a:effectLst/>
                        <a:latin typeface="+mn-lt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27305" indent="0" algn="l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776C62"/>
                          </a:solidFill>
                          <a:effectLst/>
                          <a:latin typeface="+mn-lt"/>
                          <a:ea typeface="Calibri"/>
                          <a:cs typeface="Arial" panose="020B0604020202020204" pitchFamily="34" charset="0"/>
                        </a:rPr>
                        <a:t>$5300</a:t>
                      </a:r>
                    </a:p>
                  </a:txBody>
                  <a:tcPr marR="0" marT="0" marB="0" anchor="ctr">
                    <a:lnL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6862001" y="2952717"/>
            <a:ext cx="1943742" cy="1600751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225"/>
              </a:spcAft>
              <a:buNone/>
            </a:pPr>
            <a:r>
              <a:rPr lang="en-US" sz="1600" b="1" dirty="0">
                <a:solidFill>
                  <a:schemeClr val="bg1"/>
                </a:solidFill>
              </a:rPr>
              <a:t>CONCLUSION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cs typeface="Arial" panose="020B0604020202020204" pitchFamily="34" charset="0"/>
              </a:rPr>
              <a:t>You receive up to $5300 without having to rely solely on your savings.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3782" y="4781558"/>
            <a:ext cx="50324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Illustration is for hypothetical use only. Covered benefits shown represent hypothetical payments from the Accident insurance plan only. They do not represent payments from a health insurance plan. </a:t>
            </a: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366028" y="1280542"/>
            <a:ext cx="5258024" cy="7935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rial" charset="0"/>
              <a:buChar char="•"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438912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85000"/>
              <a:buFont typeface="Arial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73152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85000"/>
              <a:buFont typeface="AppleSymbols" charset="0"/>
              <a:buChar char="⎻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>
                <a:srgbClr val="ECB319"/>
              </a:buClr>
              <a:buSzPct val="75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CB319"/>
              </a:buClr>
              <a:buSzPct val="7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Your son or daughter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breaks their leg while playing in a game for their high school basketball team. (High Plan example)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0714190-9642-4782-AF00-E81F6D68D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91"/>
    </mc:Choice>
    <mc:Fallback xmlns="">
      <p:transition spd="slow" advTm="65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980" y="422031"/>
            <a:ext cx="4134148" cy="970671"/>
          </a:xfrm>
        </p:spPr>
        <p:txBody>
          <a:bodyPr/>
          <a:lstStyle/>
          <a:p>
            <a:r>
              <a:rPr lang="en-US" sz="4000" dirty="0"/>
              <a:t>Ready to Enroll?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0166" y="956603"/>
            <a:ext cx="4300254" cy="356967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Review Benefits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Enrollment form for Personal and Dependent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Select Benefits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Choose Beneficiaries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Return all forms to HR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7DE625-D816-2841-AB0E-A87D7BBF3DD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840FB3-71DD-0147-AB8C-E975415D2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4387" y="589942"/>
            <a:ext cx="3781114" cy="3686285"/>
          </a:xfrm>
          <a:prstGeom prst="ellipse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5E7A246-A66D-4BF1-8BAA-330301040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2"/>
    </mc:Choice>
    <mc:Fallback xmlns="">
      <p:transition spd="slow" advTm="3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57ABD7-47A4-0B4A-807A-F084196B7183}"/>
              </a:ext>
            </a:extLst>
          </p:cNvPr>
          <p:cNvSpPr/>
          <p:nvPr/>
        </p:nvSpPr>
        <p:spPr>
          <a:xfrm>
            <a:off x="0" y="11575"/>
            <a:ext cx="9144000" cy="5143500"/>
          </a:xfrm>
          <a:prstGeom prst="rect">
            <a:avLst/>
          </a:prstGeom>
          <a:gradFill>
            <a:gsLst>
              <a:gs pos="100000">
                <a:srgbClr val="EAAB00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un Life Sans" panose="02000503000000020004" pitchFamily="2" charset="77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7DE625-D816-2841-AB0E-A87D7BBF3DD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D10927-B43E-684D-A8B9-60310DEB8A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85878" b="-13789"/>
          <a:stretch/>
        </p:blipFill>
        <p:spPr>
          <a:xfrm>
            <a:off x="283070" y="4902622"/>
            <a:ext cx="563408" cy="17645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8E9BB8D-F9F2-5948-A165-AA86C691384C}"/>
              </a:ext>
            </a:extLst>
          </p:cNvPr>
          <p:cNvSpPr txBox="1">
            <a:spLocks/>
          </p:cNvSpPr>
          <p:nvPr/>
        </p:nvSpPr>
        <p:spPr>
          <a:xfrm>
            <a:off x="308168" y="1"/>
            <a:ext cx="4319793" cy="3264194"/>
          </a:xfrm>
          <a:prstGeom prst="rect">
            <a:avLst/>
          </a:prstGeom>
        </p:spPr>
        <p:txBody>
          <a:bodyPr anchor="ctr"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ppleSymbols" charset="0"/>
              <a:buChar char="⎻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80467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 sz="135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6600" i="1" dirty="0"/>
              <a:t>Thank you!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2D8245-5431-4E16-A807-A76C42C21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6"/>
    </mc:Choice>
    <mc:Fallback xmlns="">
      <p:transition spd="slow" advTm="1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7DE625-D816-2841-AB0E-A87D7BBF3DD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SUN LIFE OVERVIEW</a:t>
            </a:r>
          </a:p>
        </p:txBody>
      </p:sp>
      <p:sp>
        <p:nvSpPr>
          <p:cNvPr id="9" name="Rectangle 8"/>
          <p:cNvSpPr/>
          <p:nvPr/>
        </p:nvSpPr>
        <p:spPr>
          <a:xfrm>
            <a:off x="6595353" y="0"/>
            <a:ext cx="2548647" cy="239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63D3A1-D226-C24B-999F-D6EB9F1991B8}"/>
              </a:ext>
            </a:extLst>
          </p:cNvPr>
          <p:cNvSpPr/>
          <p:nvPr/>
        </p:nvSpPr>
        <p:spPr>
          <a:xfrm>
            <a:off x="1715981" y="-837629"/>
            <a:ext cx="6702852" cy="6702852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BFDC44-C755-9240-BC9C-33EACB3D91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7177">
            <a:off x="-2506652" y="-528446"/>
            <a:ext cx="6854235" cy="3855507"/>
          </a:xfrm>
          <a:prstGeom prst="rect">
            <a:avLst/>
          </a:prstGeom>
        </p:spPr>
      </p:pic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5FF4380E-5F8C-864E-8F6B-F8952628DC0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69327968"/>
              </p:ext>
            </p:extLst>
          </p:nvPr>
        </p:nvGraphicFramePr>
        <p:xfrm>
          <a:off x="2893671" y="858601"/>
          <a:ext cx="5104435" cy="3185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04435">
                  <a:extLst>
                    <a:ext uri="{9D8B030D-6E8A-4147-A177-3AD203B41FA5}">
                      <a16:colId xmlns:a16="http://schemas.microsoft.com/office/drawing/2014/main" val="102513798"/>
                    </a:ext>
                  </a:extLst>
                </a:gridCol>
              </a:tblGrid>
              <a:tr h="47969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2"/>
                          </a:solidFill>
                          <a:effectLst/>
                          <a:latin typeface="+mn-lt"/>
                        </a:rPr>
                        <a:t>This year, North Country Smokehouse is making the following Voluntary benefits available to you: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2825576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748213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0538446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8838579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6607867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19234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878803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740382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4314764"/>
                  </a:ext>
                </a:extLst>
              </a:tr>
              <a:tr h="1093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chemeClr val="bg2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408571"/>
                  </a:ext>
                </a:extLst>
              </a:tr>
            </a:tbl>
          </a:graphicData>
        </a:graphic>
      </p:graphicFrame>
      <p:sp>
        <p:nvSpPr>
          <p:cNvPr id="3" name="CoverageList">
            <a:extLst>
              <a:ext uri="{FF2B5EF4-FFF2-40B4-BE49-F238E27FC236}">
                <a16:creationId xmlns:a16="http://schemas.microsoft.com/office/drawing/2014/main" id="{788B3475-2CB9-4D1D-B8A2-ADC115F0C1F2}"/>
              </a:ext>
            </a:extLst>
          </p:cNvPr>
          <p:cNvSpPr txBox="1"/>
          <p:nvPr/>
        </p:nvSpPr>
        <p:spPr>
          <a:xfrm>
            <a:off x="2970095" y="1827865"/>
            <a:ext cx="4486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Life and AD&amp;D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Short-Term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Long-Term Disability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Accident Insurance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B61DF9-493F-4948-961B-6C9EC6165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1"/>
    </mc:Choice>
    <mc:Fallback xmlns="">
      <p:transition spd="slow" advTm="24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3072550-A11F-FA4C-9DBA-C619B9E004E5}"/>
              </a:ext>
            </a:extLst>
          </p:cNvPr>
          <p:cNvSpPr/>
          <p:nvPr/>
        </p:nvSpPr>
        <p:spPr>
          <a:xfrm>
            <a:off x="4672013" y="0"/>
            <a:ext cx="4471987" cy="5143499"/>
          </a:xfrm>
          <a:prstGeom prst="rect">
            <a:avLst/>
          </a:prstGeom>
          <a:solidFill>
            <a:srgbClr val="EB8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DB836B-EA34-F746-84F0-10682D70FF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45"/>
          <a:stretch/>
        </p:blipFill>
        <p:spPr>
          <a:xfrm>
            <a:off x="0" y="0"/>
            <a:ext cx="6450952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DE625-D816-2841-AB0E-A87D7BBF3DD9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INSURANCE</a:t>
            </a:r>
          </a:p>
        </p:txBody>
      </p:sp>
      <p:sp>
        <p:nvSpPr>
          <p:cNvPr id="9" name="Content Placeholder 10"/>
          <p:cNvSpPr txBox="1">
            <a:spLocks/>
          </p:cNvSpPr>
          <p:nvPr/>
        </p:nvSpPr>
        <p:spPr>
          <a:xfrm>
            <a:off x="307034" y="1244325"/>
            <a:ext cx="3774771" cy="2574869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ppleSymbols" charset="0"/>
              <a:buChar char="⎻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80467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5000"/>
              <a:buFont typeface="Arial" panose="020B0604020202020204" pitchFamily="34" charset="0"/>
              <a:buChar char="•"/>
              <a:defRPr sz="135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ts val="34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the people you love with financial support when you can’t be there—and when they need it most.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7033" y="64008"/>
            <a:ext cx="8229600" cy="96926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INSURANCE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CC5B18-3BA0-C74C-B57F-6CA8BA28F705}"/>
              </a:ext>
            </a:extLst>
          </p:cNvPr>
          <p:cNvSpPr/>
          <p:nvPr/>
        </p:nvSpPr>
        <p:spPr>
          <a:xfrm>
            <a:off x="-985568" y="-1774076"/>
            <a:ext cx="5529262" cy="552926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DA4678-4D84-3344-A09B-A8E2252F3B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82802" y="548640"/>
            <a:ext cx="4326509" cy="432650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5E7896-91CE-4986-ACED-D6144F852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8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1"/>
    </mc:Choice>
    <mc:Fallback xmlns="">
      <p:transition spd="slow" advTm="11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7179BCA-4644-1745-9637-78E633382F87}"/>
              </a:ext>
            </a:extLst>
          </p:cNvPr>
          <p:cNvSpPr/>
          <p:nvPr/>
        </p:nvSpPr>
        <p:spPr>
          <a:xfrm>
            <a:off x="6911163" y="0"/>
            <a:ext cx="2232837" cy="208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1FDA051-3D49-9740-A545-DC647F6AF476}"/>
              </a:ext>
            </a:extLst>
          </p:cNvPr>
          <p:cNvSpPr/>
          <p:nvPr/>
        </p:nvSpPr>
        <p:spPr>
          <a:xfrm>
            <a:off x="0" y="1084520"/>
            <a:ext cx="9144000" cy="3710763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83" y="2989753"/>
            <a:ext cx="1060704" cy="10607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039" y="3009053"/>
            <a:ext cx="1060704" cy="1060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684" y="2983766"/>
            <a:ext cx="1060704" cy="10607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13" y="1255324"/>
            <a:ext cx="1061830" cy="10618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ECA96B-6B15-0F44-9179-8142851F873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907" y="1337720"/>
            <a:ext cx="886968" cy="8869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FAAB22-8DB5-9147-A9E1-B6897504F79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552" y="1320886"/>
            <a:ext cx="886968" cy="8869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4E79CE-257F-F84D-BF5A-779A5F872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you need life insurance?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9E51A1-7AC3-844D-80EE-7A0AAC56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DE625-D816-2841-AB0E-A87D7BBF3DD9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38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A7F04E-B3F9-7343-87FA-075C90DD5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INSURANCE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FF33A-C6D8-D343-9B7C-0C7789B78055}"/>
              </a:ext>
            </a:extLst>
          </p:cNvPr>
          <p:cNvSpPr txBox="1"/>
          <p:nvPr/>
        </p:nvSpPr>
        <p:spPr>
          <a:xfrm>
            <a:off x="652027" y="2300629"/>
            <a:ext cx="1605651" cy="373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Household expenses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3ADFD-C8F6-DF4A-8B57-08137E2CD715}"/>
              </a:ext>
            </a:extLst>
          </p:cNvPr>
          <p:cNvSpPr txBox="1"/>
          <p:nvPr/>
        </p:nvSpPr>
        <p:spPr>
          <a:xfrm>
            <a:off x="3680810" y="2300629"/>
            <a:ext cx="1605651" cy="373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Financial support of others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DCB4EA-BAB1-894D-A102-7129BDE2F2CA}"/>
              </a:ext>
            </a:extLst>
          </p:cNvPr>
          <p:cNvSpPr txBox="1"/>
          <p:nvPr/>
        </p:nvSpPr>
        <p:spPr>
          <a:xfrm>
            <a:off x="6779075" y="2300629"/>
            <a:ext cx="1605651" cy="373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 debt responsibility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624B9A-4819-BA46-A27C-EAE5774F94B3}"/>
              </a:ext>
            </a:extLst>
          </p:cNvPr>
          <p:cNvCxnSpPr>
            <a:cxnSpLocks/>
          </p:cNvCxnSpPr>
          <p:nvPr/>
        </p:nvCxnSpPr>
        <p:spPr>
          <a:xfrm>
            <a:off x="6019800" y="1327094"/>
            <a:ext cx="0" cy="3236814"/>
          </a:xfrm>
          <a:prstGeom prst="line">
            <a:avLst/>
          </a:prstGeom>
          <a:ln w="12700">
            <a:solidFill>
              <a:srgbClr val="1379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809CC5A-5F36-3243-973C-5D09912C103E}"/>
              </a:ext>
            </a:extLst>
          </p:cNvPr>
          <p:cNvSpPr txBox="1"/>
          <p:nvPr/>
        </p:nvSpPr>
        <p:spPr>
          <a:xfrm>
            <a:off x="652027" y="4050457"/>
            <a:ext cx="1605651" cy="373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Hired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8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56BEE-F732-454A-92A2-F0F0D6C4D002}"/>
              </a:ext>
            </a:extLst>
          </p:cNvPr>
          <p:cNvSpPr txBox="1"/>
          <p:nvPr/>
        </p:nvSpPr>
        <p:spPr>
          <a:xfrm>
            <a:off x="3680810" y="4050457"/>
            <a:ext cx="1605651" cy="373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Inheritance or philanthropic gift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7C9FF9-2E11-8244-BD3B-9425DE188E9C}"/>
              </a:ext>
            </a:extLst>
          </p:cNvPr>
          <p:cNvSpPr txBox="1"/>
          <p:nvPr/>
        </p:nvSpPr>
        <p:spPr>
          <a:xfrm>
            <a:off x="6779075" y="4050457"/>
            <a:ext cx="1605651" cy="37333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Funeral or medical expenses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2971800" y="1327094"/>
            <a:ext cx="0" cy="3236814"/>
          </a:xfrm>
          <a:prstGeom prst="line">
            <a:avLst/>
          </a:prstGeom>
          <a:ln w="12700">
            <a:solidFill>
              <a:srgbClr val="1379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857C4F-D075-49E4-9D02-8646E56C0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8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07"/>
    </mc:Choice>
    <mc:Fallback xmlns="">
      <p:transition spd="slow" advTm="6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7179BCA-4644-1745-9637-78E633382F87}"/>
              </a:ext>
            </a:extLst>
          </p:cNvPr>
          <p:cNvSpPr/>
          <p:nvPr/>
        </p:nvSpPr>
        <p:spPr>
          <a:xfrm>
            <a:off x="6911163" y="0"/>
            <a:ext cx="2232837" cy="208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FDA051-3D49-9740-A545-DC647F6AF476}"/>
              </a:ext>
            </a:extLst>
          </p:cNvPr>
          <p:cNvSpPr/>
          <p:nvPr/>
        </p:nvSpPr>
        <p:spPr>
          <a:xfrm>
            <a:off x="0" y="1225485"/>
            <a:ext cx="9144000" cy="356979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483" y="1800432"/>
            <a:ext cx="1380744" cy="13807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034" y="60875"/>
            <a:ext cx="8613446" cy="978408"/>
          </a:xfrm>
        </p:spPr>
        <p:txBody>
          <a:bodyPr/>
          <a:lstStyle/>
          <a:p>
            <a:r>
              <a:rPr lang="en-US" dirty="0"/>
              <a:t>How much Life and AD&amp;D insurance can you buy?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86AE3C-F96A-4C03-94DE-131D1B5055BD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00384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384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31006" y="1454357"/>
            <a:ext cx="1381037" cy="1745562"/>
            <a:chOff x="2731006" y="1454357"/>
            <a:chExt cx="1381037" cy="174556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1006" y="1818882"/>
              <a:ext cx="1381037" cy="138103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2864809" y="1454357"/>
              <a:ext cx="1113430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71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Content Placeholder 6"/>
          <p:cNvSpPr txBox="1">
            <a:spLocks/>
          </p:cNvSpPr>
          <p:nvPr/>
        </p:nvSpPr>
        <p:spPr>
          <a:xfrm>
            <a:off x="7050570" y="3236722"/>
            <a:ext cx="1330571" cy="786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9436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rial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7724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85000"/>
              <a:buFont typeface="AppleSymbols" charset="0"/>
              <a:buChar char="⎻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89611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Arial" panose="020B0604020202020204" pitchFamily="34" charset="0"/>
              <a:buChar char="•"/>
              <a:defRPr sz="14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1800"/>
              </a:spcBef>
              <a:spcAft>
                <a:spcPts val="2250"/>
              </a:spcAft>
              <a:buNone/>
              <a:defRPr/>
            </a:pPr>
            <a:r>
              <a:rPr lang="en-US" sz="1400" b="1" dirty="0">
                <a:solidFill>
                  <a:srgbClr val="003846"/>
                </a:solidFill>
              </a:rPr>
              <a:t> </a:t>
            </a:r>
            <a:r>
              <a:rPr lang="en-US" sz="1400" dirty="0">
                <a:solidFill>
                  <a:srgbClr val="003846"/>
                </a:solidFill>
              </a:rPr>
              <a:t>Up to </a:t>
            </a:r>
            <a:r>
              <a:rPr lang="en-US" sz="1400" b="1" dirty="0">
                <a:solidFill>
                  <a:srgbClr val="003846"/>
                </a:solidFill>
              </a:rPr>
              <a:t>$10,000</a:t>
            </a:r>
            <a:r>
              <a:rPr lang="en-US" sz="1400" dirty="0">
                <a:solidFill>
                  <a:srgbClr val="003846"/>
                </a:solidFill>
              </a:rPr>
              <a:t> in </a:t>
            </a:r>
            <a:r>
              <a:rPr lang="en-US" sz="1400" b="1" dirty="0">
                <a:solidFill>
                  <a:srgbClr val="003846"/>
                </a:solidFill>
              </a:rPr>
              <a:t>$1,000</a:t>
            </a:r>
            <a:r>
              <a:rPr lang="en-US" sz="1400" dirty="0">
                <a:solidFill>
                  <a:srgbClr val="003846"/>
                </a:solidFill>
              </a:rPr>
              <a:t> increments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919389" y="1454357"/>
            <a:ext cx="1592933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CHILDREN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DF71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825345" y="1454357"/>
            <a:ext cx="1380744" cy="1719298"/>
            <a:chOff x="4760234" y="1454357"/>
            <a:chExt cx="1380744" cy="1719298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0234" y="1792911"/>
              <a:ext cx="1380744" cy="138074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816114" y="1454357"/>
              <a:ext cx="1268984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DF71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YOUR SPOUSE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F71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4468694" y="1373576"/>
            <a:ext cx="0" cy="3236814"/>
          </a:xfrm>
          <a:prstGeom prst="line">
            <a:avLst/>
          </a:prstGeom>
          <a:ln w="12700">
            <a:solidFill>
              <a:srgbClr val="1379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6562740" y="1373576"/>
            <a:ext cx="0" cy="3236814"/>
          </a:xfrm>
          <a:prstGeom prst="line">
            <a:avLst/>
          </a:prstGeom>
          <a:ln w="12700">
            <a:solidFill>
              <a:srgbClr val="1379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Footer Placeholder 5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4C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INSURANCE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1CC5B18-3BA0-C74C-B57F-6CA8BA28F705}"/>
              </a:ext>
            </a:extLst>
          </p:cNvPr>
          <p:cNvSpPr/>
          <p:nvPr/>
        </p:nvSpPr>
        <p:spPr>
          <a:xfrm>
            <a:off x="-413598" y="1454357"/>
            <a:ext cx="2760557" cy="276055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ontent Placeholder 6"/>
          <p:cNvSpPr>
            <a:spLocks noGrp="1"/>
          </p:cNvSpPr>
          <p:nvPr>
            <p:ph idx="1"/>
          </p:nvPr>
        </p:nvSpPr>
        <p:spPr>
          <a:xfrm>
            <a:off x="307034" y="2071497"/>
            <a:ext cx="1836726" cy="1940217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</a:rPr>
              <a:t>Choose the benefit amounts that best meet your needs and your budget.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3374199C-85CB-43BB-A71C-03E204147EEE}"/>
              </a:ext>
            </a:extLst>
          </p:cNvPr>
          <p:cNvSpPr txBox="1">
            <a:spLocks/>
          </p:cNvSpPr>
          <p:nvPr/>
        </p:nvSpPr>
        <p:spPr>
          <a:xfrm>
            <a:off x="2143760" y="3235012"/>
            <a:ext cx="2324933" cy="786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9436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rial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7724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85000"/>
              <a:buFont typeface="AppleSymbols" charset="0"/>
              <a:buChar char="⎻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89611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Arial" panose="020B0604020202020204" pitchFamily="34" charset="0"/>
              <a:buChar char="•"/>
              <a:defRPr sz="14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1800"/>
              </a:spcBef>
              <a:spcAft>
                <a:spcPts val="2250"/>
              </a:spcAft>
              <a:buNone/>
              <a:defRPr/>
            </a:pPr>
            <a:r>
              <a:rPr lang="en-US" sz="1400" dirty="0">
                <a:solidFill>
                  <a:srgbClr val="003846"/>
                </a:solidFill>
              </a:rPr>
              <a:t> Up to </a:t>
            </a:r>
            <a:r>
              <a:rPr lang="en-US" sz="1400" b="1" dirty="0">
                <a:solidFill>
                  <a:srgbClr val="003846"/>
                </a:solidFill>
              </a:rPr>
              <a:t>$500,000</a:t>
            </a:r>
            <a:r>
              <a:rPr lang="en-US" sz="1400" dirty="0">
                <a:solidFill>
                  <a:srgbClr val="003846"/>
                </a:solidFill>
              </a:rPr>
              <a:t> in </a:t>
            </a:r>
            <a:r>
              <a:rPr lang="en-US" sz="1400" b="1" dirty="0">
                <a:solidFill>
                  <a:srgbClr val="003846"/>
                </a:solidFill>
              </a:rPr>
              <a:t>$10,000</a:t>
            </a:r>
            <a:r>
              <a:rPr lang="en-US" sz="1400" dirty="0">
                <a:solidFill>
                  <a:srgbClr val="003846"/>
                </a:solidFill>
              </a:rPr>
              <a:t> increments, not to exceed 5x your Basic Annual earnings.  Guaranteed Issue of $100K when first eligible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EC6FAC42-9ECC-4BDC-B03B-9BA859D8D0A2}"/>
              </a:ext>
            </a:extLst>
          </p:cNvPr>
          <p:cNvSpPr txBox="1">
            <a:spLocks/>
          </p:cNvSpPr>
          <p:nvPr/>
        </p:nvSpPr>
        <p:spPr>
          <a:xfrm>
            <a:off x="4490720" y="3235012"/>
            <a:ext cx="2072020" cy="786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75000"/>
              <a:buFont typeface="Arial" charset="0"/>
              <a:buChar char="•"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CB319"/>
              </a:buClr>
              <a:buSzPct val="100000"/>
              <a:buFont typeface="AppleSymbols" charset="0"/>
              <a:buChar char="⎻"/>
              <a:defRPr sz="2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9436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75000"/>
              <a:buFont typeface="Arial" charset="0"/>
              <a:buChar char="•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77240" indent="-137160" algn="l" defTabSz="6858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Pct val="85000"/>
              <a:buFont typeface="AppleSymbols" charset="0"/>
              <a:buChar char="⎻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896112" indent="-22860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  <a:buFont typeface="Arial" panose="020B0604020202020204" pitchFamily="34" charset="0"/>
              <a:buChar char="•"/>
              <a:defRPr sz="14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ts val="1800"/>
              </a:spcBef>
              <a:spcAft>
                <a:spcPts val="2250"/>
              </a:spcAft>
              <a:buNone/>
              <a:defRPr/>
            </a:pPr>
            <a:r>
              <a:rPr lang="en-US" sz="1400" b="1" dirty="0">
                <a:solidFill>
                  <a:srgbClr val="003846"/>
                </a:solidFill>
              </a:rPr>
              <a:t> </a:t>
            </a:r>
            <a:r>
              <a:rPr lang="en-US" sz="1400" dirty="0">
                <a:solidFill>
                  <a:srgbClr val="003846"/>
                </a:solidFill>
              </a:rPr>
              <a:t>Up to </a:t>
            </a:r>
            <a:r>
              <a:rPr lang="en-US" sz="1400" b="1" dirty="0">
                <a:solidFill>
                  <a:srgbClr val="003846"/>
                </a:solidFill>
              </a:rPr>
              <a:t>$150,000</a:t>
            </a:r>
            <a:r>
              <a:rPr lang="en-US" sz="1400" dirty="0">
                <a:solidFill>
                  <a:srgbClr val="003846"/>
                </a:solidFill>
              </a:rPr>
              <a:t> in </a:t>
            </a:r>
            <a:r>
              <a:rPr lang="en-US" sz="1400" b="1" dirty="0">
                <a:solidFill>
                  <a:srgbClr val="003846"/>
                </a:solidFill>
              </a:rPr>
              <a:t>$5,000</a:t>
            </a:r>
            <a:r>
              <a:rPr lang="en-US" sz="1400" dirty="0">
                <a:solidFill>
                  <a:srgbClr val="003846"/>
                </a:solidFill>
              </a:rPr>
              <a:t> increments; Guaranteed Issue of $30K when first eligible; cannot exceed 50% of your coverage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0185A64-B970-4184-95F6-E165D0EB4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4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97"/>
    </mc:Choice>
    <mc:Fallback xmlns="">
      <p:transition spd="slow" advTm="129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C52F85-3381-3246-AECD-00EF3584450D}"/>
              </a:ext>
            </a:extLst>
          </p:cNvPr>
          <p:cNvSpPr/>
          <p:nvPr/>
        </p:nvSpPr>
        <p:spPr>
          <a:xfrm>
            <a:off x="6668219" y="0"/>
            <a:ext cx="2475781" cy="208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BAC8B2-E05E-C142-A196-6B5B26753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40" b="11111"/>
          <a:stretch/>
        </p:blipFill>
        <p:spPr>
          <a:xfrm>
            <a:off x="2365447" y="457265"/>
            <a:ext cx="6897086" cy="474973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46746" y="1850743"/>
            <a:ext cx="3624643" cy="3161204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3000"/>
              </a:spcBef>
            </a:pPr>
            <a:r>
              <a:rPr lang="en-US" b="1" spc="50" dirty="0">
                <a:solidFill>
                  <a:srgbClr val="004C6C"/>
                </a:solidFill>
              </a:rPr>
              <a:t>PROTECTS YOUR INCOME </a:t>
            </a:r>
            <a:br>
              <a:rPr lang="en-US" b="1" spc="50" dirty="0">
                <a:solidFill>
                  <a:srgbClr val="004C6C"/>
                </a:solidFill>
              </a:rPr>
            </a:br>
            <a:r>
              <a:rPr lang="en-US" b="1" spc="50" dirty="0">
                <a:solidFill>
                  <a:srgbClr val="004C6C"/>
                </a:solidFill>
              </a:rPr>
              <a:t/>
            </a:r>
            <a:br>
              <a:rPr lang="en-US" b="1" spc="50" dirty="0">
                <a:solidFill>
                  <a:srgbClr val="004C6C"/>
                </a:solidFill>
              </a:rPr>
            </a:br>
            <a:r>
              <a:rPr lang="en-US" b="1" spc="50" dirty="0">
                <a:solidFill>
                  <a:srgbClr val="004C6C"/>
                </a:solidFill>
              </a:rPr>
              <a:t/>
            </a:r>
            <a:br>
              <a:rPr lang="en-US" b="1" spc="50" dirty="0">
                <a:solidFill>
                  <a:srgbClr val="004C6C"/>
                </a:solidFill>
              </a:rPr>
            </a:br>
            <a:r>
              <a:rPr lang="en-US" b="1" spc="50" dirty="0">
                <a:solidFill>
                  <a:srgbClr val="004C6C"/>
                </a:solidFill>
              </a:rPr>
              <a:t>PROVIDES YOU WITH A WEEKLY CHECK.  </a:t>
            </a:r>
            <a:endParaRPr lang="en-US" spc="50" dirty="0">
              <a:solidFill>
                <a:srgbClr val="004C6C"/>
              </a:solidFill>
            </a:endParaRPr>
          </a:p>
          <a:p>
            <a:pPr>
              <a:lnSpc>
                <a:spcPts val="2600"/>
              </a:lnSpc>
              <a:spcBef>
                <a:spcPts val="3000"/>
              </a:spcBef>
            </a:pPr>
            <a:r>
              <a:rPr lang="en-US" b="1" spc="50" dirty="0">
                <a:solidFill>
                  <a:srgbClr val="004C6C"/>
                </a:solidFill>
              </a:rPr>
              <a:t>HELPS YOU RETURN TO WORK. </a:t>
            </a:r>
            <a:endParaRPr lang="en-US" spc="50" dirty="0">
              <a:solidFill>
                <a:srgbClr val="004C6C"/>
              </a:solidFill>
            </a:endParaRPr>
          </a:p>
          <a:p>
            <a:pPr>
              <a:lnSpc>
                <a:spcPts val="2600"/>
              </a:lnSpc>
              <a:spcBef>
                <a:spcPts val="3000"/>
              </a:spcBef>
            </a:pPr>
            <a:endParaRPr lang="en-US" spc="50" dirty="0">
              <a:solidFill>
                <a:srgbClr val="004C6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7DE625-D816-2841-AB0E-A87D7BBF3DD9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ACCIDENT INSURANCE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7F7DA-F5B2-3F41-9F47-0BD710D8C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946" y="1916143"/>
            <a:ext cx="354042" cy="188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A5E935-540C-0042-B82E-F6D6593AF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071" y="2982943"/>
            <a:ext cx="354042" cy="1888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C8C906-3141-ED4E-B95A-952C9E894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075" y="3980731"/>
            <a:ext cx="354042" cy="188822"/>
          </a:xfrm>
          <a:prstGeom prst="rect">
            <a:avLst/>
          </a:prstGeom>
        </p:spPr>
      </p:pic>
      <p:sp>
        <p:nvSpPr>
          <p:cNvPr id="15" name="Oval 2">
            <a:extLst>
              <a:ext uri="{FF2B5EF4-FFF2-40B4-BE49-F238E27FC236}">
                <a16:creationId xmlns:a16="http://schemas.microsoft.com/office/drawing/2014/main" id="{5F0F4F06-CAE4-EF49-A29A-67CF5F1D5502}"/>
              </a:ext>
            </a:extLst>
          </p:cNvPr>
          <p:cNvSpPr/>
          <p:nvPr/>
        </p:nvSpPr>
        <p:spPr>
          <a:xfrm>
            <a:off x="-1413830" y="1451"/>
            <a:ext cx="6344648" cy="2967506"/>
          </a:xfrm>
          <a:custGeom>
            <a:avLst/>
            <a:gdLst>
              <a:gd name="connsiteX0" fmla="*/ 0 w 6238755"/>
              <a:gd name="connsiteY0" fmla="*/ 3119378 h 6238755"/>
              <a:gd name="connsiteX1" fmla="*/ 3119378 w 6238755"/>
              <a:gd name="connsiteY1" fmla="*/ 0 h 6238755"/>
              <a:gd name="connsiteX2" fmla="*/ 6238756 w 6238755"/>
              <a:gd name="connsiteY2" fmla="*/ 3119378 h 6238755"/>
              <a:gd name="connsiteX3" fmla="*/ 3119378 w 6238755"/>
              <a:gd name="connsiteY3" fmla="*/ 6238756 h 6238755"/>
              <a:gd name="connsiteX4" fmla="*/ 0 w 6238755"/>
              <a:gd name="connsiteY4" fmla="*/ 3119378 h 6238755"/>
              <a:gd name="connsiteX0" fmla="*/ 0 w 6238756"/>
              <a:gd name="connsiteY0" fmla="*/ 3119378 h 6238756"/>
              <a:gd name="connsiteX1" fmla="*/ 3119378 w 6238756"/>
              <a:gd name="connsiteY1" fmla="*/ 0 h 6238756"/>
              <a:gd name="connsiteX2" fmla="*/ 6238756 w 6238756"/>
              <a:gd name="connsiteY2" fmla="*/ 3119378 h 6238756"/>
              <a:gd name="connsiteX3" fmla="*/ 3119378 w 6238756"/>
              <a:gd name="connsiteY3" fmla="*/ 6238756 h 6238756"/>
              <a:gd name="connsiteX4" fmla="*/ 0 w 6238756"/>
              <a:gd name="connsiteY4" fmla="*/ 3119378 h 6238756"/>
              <a:gd name="connsiteX0" fmla="*/ 0 w 6863789"/>
              <a:gd name="connsiteY0" fmla="*/ 3121748 h 6244372"/>
              <a:gd name="connsiteX1" fmla="*/ 3119378 w 6863789"/>
              <a:gd name="connsiteY1" fmla="*/ 2370 h 6244372"/>
              <a:gd name="connsiteX2" fmla="*/ 6863789 w 6863789"/>
              <a:gd name="connsiteY2" fmla="*/ 3538437 h 6244372"/>
              <a:gd name="connsiteX3" fmla="*/ 3119378 w 6863789"/>
              <a:gd name="connsiteY3" fmla="*/ 6241126 h 6244372"/>
              <a:gd name="connsiteX4" fmla="*/ 0 w 6863789"/>
              <a:gd name="connsiteY4" fmla="*/ 3121748 h 6244372"/>
              <a:gd name="connsiteX0" fmla="*/ 0 w 6331353"/>
              <a:gd name="connsiteY0" fmla="*/ 3593979 h 6238869"/>
              <a:gd name="connsiteX1" fmla="*/ 2586942 w 6331353"/>
              <a:gd name="connsiteY1" fmla="*/ 39 h 6238869"/>
              <a:gd name="connsiteX2" fmla="*/ 6331353 w 6331353"/>
              <a:gd name="connsiteY2" fmla="*/ 3536106 h 6238869"/>
              <a:gd name="connsiteX3" fmla="*/ 2586942 w 6331353"/>
              <a:gd name="connsiteY3" fmla="*/ 6238795 h 6238869"/>
              <a:gd name="connsiteX4" fmla="*/ 0 w 6331353"/>
              <a:gd name="connsiteY4" fmla="*/ 3593979 h 6238869"/>
              <a:gd name="connsiteX0" fmla="*/ 568232 w 6899585"/>
              <a:gd name="connsiteY0" fmla="*/ 3593979 h 5856883"/>
              <a:gd name="connsiteX1" fmla="*/ 3155174 w 6899585"/>
              <a:gd name="connsiteY1" fmla="*/ 39 h 5856883"/>
              <a:gd name="connsiteX2" fmla="*/ 6899585 w 6899585"/>
              <a:gd name="connsiteY2" fmla="*/ 3536106 h 5856883"/>
              <a:gd name="connsiteX3" fmla="*/ 585594 w 6899585"/>
              <a:gd name="connsiteY3" fmla="*/ 5856830 h 5856883"/>
              <a:gd name="connsiteX4" fmla="*/ 568232 w 6899585"/>
              <a:gd name="connsiteY4" fmla="*/ 3593979 h 5856883"/>
              <a:gd name="connsiteX0" fmla="*/ 574761 w 6894539"/>
              <a:gd name="connsiteY0" fmla="*/ 3489786 h 5856881"/>
              <a:gd name="connsiteX1" fmla="*/ 3150128 w 6894539"/>
              <a:gd name="connsiteY1" fmla="*/ 18 h 5856881"/>
              <a:gd name="connsiteX2" fmla="*/ 6894539 w 6894539"/>
              <a:gd name="connsiteY2" fmla="*/ 3536085 h 5856881"/>
              <a:gd name="connsiteX3" fmla="*/ 580548 w 6894539"/>
              <a:gd name="connsiteY3" fmla="*/ 5856809 h 5856881"/>
              <a:gd name="connsiteX4" fmla="*/ 574761 w 6894539"/>
              <a:gd name="connsiteY4" fmla="*/ 3489786 h 5856881"/>
              <a:gd name="connsiteX0" fmla="*/ 574761 w 6894539"/>
              <a:gd name="connsiteY0" fmla="*/ 270698 h 2637744"/>
              <a:gd name="connsiteX1" fmla="*/ 6894539 w 6894539"/>
              <a:gd name="connsiteY1" fmla="*/ 316997 h 2637744"/>
              <a:gd name="connsiteX2" fmla="*/ 580548 w 6894539"/>
              <a:gd name="connsiteY2" fmla="*/ 2637721 h 2637744"/>
              <a:gd name="connsiteX3" fmla="*/ 574761 w 6894539"/>
              <a:gd name="connsiteY3" fmla="*/ 270698 h 2637744"/>
              <a:gd name="connsiteX0" fmla="*/ 574761 w 6894539"/>
              <a:gd name="connsiteY0" fmla="*/ 270698 h 2637744"/>
              <a:gd name="connsiteX1" fmla="*/ 6894539 w 6894539"/>
              <a:gd name="connsiteY1" fmla="*/ 316997 h 2637744"/>
              <a:gd name="connsiteX2" fmla="*/ 580548 w 6894539"/>
              <a:gd name="connsiteY2" fmla="*/ 2637721 h 2637744"/>
              <a:gd name="connsiteX3" fmla="*/ 574761 w 6894539"/>
              <a:gd name="connsiteY3" fmla="*/ 270698 h 2637744"/>
              <a:gd name="connsiteX0" fmla="*/ 574761 w 6894539"/>
              <a:gd name="connsiteY0" fmla="*/ 112352 h 2479398"/>
              <a:gd name="connsiteX1" fmla="*/ 6894539 w 6894539"/>
              <a:gd name="connsiteY1" fmla="*/ 158651 h 2479398"/>
              <a:gd name="connsiteX2" fmla="*/ 580548 w 6894539"/>
              <a:gd name="connsiteY2" fmla="*/ 2479375 h 2479398"/>
              <a:gd name="connsiteX3" fmla="*/ 574761 w 6894539"/>
              <a:gd name="connsiteY3" fmla="*/ 112352 h 2479398"/>
              <a:gd name="connsiteX0" fmla="*/ 458720 w 6778498"/>
              <a:gd name="connsiteY0" fmla="*/ 112352 h 2479398"/>
              <a:gd name="connsiteX1" fmla="*/ 6778498 w 6778498"/>
              <a:gd name="connsiteY1" fmla="*/ 158651 h 2479398"/>
              <a:gd name="connsiteX2" fmla="*/ 464507 w 6778498"/>
              <a:gd name="connsiteY2" fmla="*/ 2479375 h 2479398"/>
              <a:gd name="connsiteX3" fmla="*/ 458720 w 6778498"/>
              <a:gd name="connsiteY3" fmla="*/ 112352 h 2479398"/>
              <a:gd name="connsiteX0" fmla="*/ 458720 w 6778498"/>
              <a:gd name="connsiteY0" fmla="*/ 0 h 2367046"/>
              <a:gd name="connsiteX1" fmla="*/ 6778498 w 6778498"/>
              <a:gd name="connsiteY1" fmla="*/ 46299 h 2367046"/>
              <a:gd name="connsiteX2" fmla="*/ 464507 w 6778498"/>
              <a:gd name="connsiteY2" fmla="*/ 2367023 h 2367046"/>
              <a:gd name="connsiteX3" fmla="*/ 458720 w 6778498"/>
              <a:gd name="connsiteY3" fmla="*/ 0 h 2367046"/>
              <a:gd name="connsiteX0" fmla="*/ 458720 w 6778498"/>
              <a:gd name="connsiteY0" fmla="*/ 0 h 2367046"/>
              <a:gd name="connsiteX1" fmla="*/ 6778498 w 6778498"/>
              <a:gd name="connsiteY1" fmla="*/ 46299 h 2367046"/>
              <a:gd name="connsiteX2" fmla="*/ 464507 w 6778498"/>
              <a:gd name="connsiteY2" fmla="*/ 2367023 h 2367046"/>
              <a:gd name="connsiteX3" fmla="*/ 458720 w 6778498"/>
              <a:gd name="connsiteY3" fmla="*/ 0 h 2367046"/>
              <a:gd name="connsiteX0" fmla="*/ 6546 w 6326324"/>
              <a:gd name="connsiteY0" fmla="*/ 0 h 2367046"/>
              <a:gd name="connsiteX1" fmla="*/ 6326324 w 6326324"/>
              <a:gd name="connsiteY1" fmla="*/ 46299 h 2367046"/>
              <a:gd name="connsiteX2" fmla="*/ 12333 w 6326324"/>
              <a:gd name="connsiteY2" fmla="*/ 2367023 h 2367046"/>
              <a:gd name="connsiteX3" fmla="*/ 6546 w 6326324"/>
              <a:gd name="connsiteY3" fmla="*/ 0 h 2367046"/>
              <a:gd name="connsiteX0" fmla="*/ 6546 w 6326324"/>
              <a:gd name="connsiteY0" fmla="*/ 0 h 2724201"/>
              <a:gd name="connsiteX1" fmla="*/ 6326324 w 6326324"/>
              <a:gd name="connsiteY1" fmla="*/ 46299 h 2724201"/>
              <a:gd name="connsiteX2" fmla="*/ 12333 w 6326324"/>
              <a:gd name="connsiteY2" fmla="*/ 2367023 h 2724201"/>
              <a:gd name="connsiteX3" fmla="*/ 6546 w 6326324"/>
              <a:gd name="connsiteY3" fmla="*/ 0 h 2724201"/>
              <a:gd name="connsiteX0" fmla="*/ 6546 w 6326324"/>
              <a:gd name="connsiteY0" fmla="*/ 0 h 2721417"/>
              <a:gd name="connsiteX1" fmla="*/ 6326324 w 6326324"/>
              <a:gd name="connsiteY1" fmla="*/ 11575 h 2721417"/>
              <a:gd name="connsiteX2" fmla="*/ 12333 w 6326324"/>
              <a:gd name="connsiteY2" fmla="*/ 2367023 h 2721417"/>
              <a:gd name="connsiteX3" fmla="*/ 6546 w 6326324"/>
              <a:gd name="connsiteY3" fmla="*/ 0 h 2721417"/>
              <a:gd name="connsiteX0" fmla="*/ 6546 w 6326324"/>
              <a:gd name="connsiteY0" fmla="*/ 0 h 2968604"/>
              <a:gd name="connsiteX1" fmla="*/ 6326324 w 6326324"/>
              <a:gd name="connsiteY1" fmla="*/ 11575 h 2968604"/>
              <a:gd name="connsiteX2" fmla="*/ 12333 w 6326324"/>
              <a:gd name="connsiteY2" fmla="*/ 2367023 h 2968604"/>
              <a:gd name="connsiteX3" fmla="*/ 6546 w 6326324"/>
              <a:gd name="connsiteY3" fmla="*/ 0 h 2968604"/>
              <a:gd name="connsiteX0" fmla="*/ 6546 w 6326324"/>
              <a:gd name="connsiteY0" fmla="*/ 0 h 2974739"/>
              <a:gd name="connsiteX1" fmla="*/ 6326324 w 6326324"/>
              <a:gd name="connsiteY1" fmla="*/ 11575 h 2974739"/>
              <a:gd name="connsiteX2" fmla="*/ 12333 w 6326324"/>
              <a:gd name="connsiteY2" fmla="*/ 2367023 h 2974739"/>
              <a:gd name="connsiteX3" fmla="*/ 6546 w 6326324"/>
              <a:gd name="connsiteY3" fmla="*/ 0 h 2974739"/>
              <a:gd name="connsiteX0" fmla="*/ 6546 w 6326324"/>
              <a:gd name="connsiteY0" fmla="*/ 0 h 2974739"/>
              <a:gd name="connsiteX1" fmla="*/ 6326324 w 6326324"/>
              <a:gd name="connsiteY1" fmla="*/ 11575 h 2974739"/>
              <a:gd name="connsiteX2" fmla="*/ 12333 w 6326324"/>
              <a:gd name="connsiteY2" fmla="*/ 2367023 h 2974739"/>
              <a:gd name="connsiteX3" fmla="*/ 6546 w 6326324"/>
              <a:gd name="connsiteY3" fmla="*/ 0 h 2974739"/>
              <a:gd name="connsiteX0" fmla="*/ 6546 w 6326324"/>
              <a:gd name="connsiteY0" fmla="*/ 0 h 2974739"/>
              <a:gd name="connsiteX1" fmla="*/ 6326324 w 6326324"/>
              <a:gd name="connsiteY1" fmla="*/ 11575 h 2974739"/>
              <a:gd name="connsiteX2" fmla="*/ 12333 w 6326324"/>
              <a:gd name="connsiteY2" fmla="*/ 2367023 h 2974739"/>
              <a:gd name="connsiteX3" fmla="*/ 6546 w 6326324"/>
              <a:gd name="connsiteY3" fmla="*/ 0 h 2974739"/>
              <a:gd name="connsiteX0" fmla="*/ 14726 w 6334504"/>
              <a:gd name="connsiteY0" fmla="*/ 0 h 2974739"/>
              <a:gd name="connsiteX1" fmla="*/ 6334504 w 6334504"/>
              <a:gd name="connsiteY1" fmla="*/ 11575 h 2974739"/>
              <a:gd name="connsiteX2" fmla="*/ 20513 w 6334504"/>
              <a:gd name="connsiteY2" fmla="*/ 2367023 h 2974739"/>
              <a:gd name="connsiteX3" fmla="*/ 14726 w 6334504"/>
              <a:gd name="connsiteY3" fmla="*/ 0 h 2974739"/>
              <a:gd name="connsiteX0" fmla="*/ 3979 w 6323757"/>
              <a:gd name="connsiteY0" fmla="*/ 0 h 2974739"/>
              <a:gd name="connsiteX1" fmla="*/ 6323757 w 6323757"/>
              <a:gd name="connsiteY1" fmla="*/ 11575 h 2974739"/>
              <a:gd name="connsiteX2" fmla="*/ 9766 w 6323757"/>
              <a:gd name="connsiteY2" fmla="*/ 2367023 h 2974739"/>
              <a:gd name="connsiteX3" fmla="*/ 3979 w 6323757"/>
              <a:gd name="connsiteY3" fmla="*/ 0 h 2974739"/>
              <a:gd name="connsiteX0" fmla="*/ 2079 w 6345006"/>
              <a:gd name="connsiteY0" fmla="*/ 4342 h 2967507"/>
              <a:gd name="connsiteX1" fmla="*/ 6345006 w 6345006"/>
              <a:gd name="connsiteY1" fmla="*/ 4343 h 2967507"/>
              <a:gd name="connsiteX2" fmla="*/ 31015 w 6345006"/>
              <a:gd name="connsiteY2" fmla="*/ 2359791 h 2967507"/>
              <a:gd name="connsiteX3" fmla="*/ 2079 w 6345006"/>
              <a:gd name="connsiteY3" fmla="*/ 4342 h 2967507"/>
              <a:gd name="connsiteX0" fmla="*/ 0 w 6342927"/>
              <a:gd name="connsiteY0" fmla="*/ 4342 h 2967507"/>
              <a:gd name="connsiteX1" fmla="*/ 6342927 w 6342927"/>
              <a:gd name="connsiteY1" fmla="*/ 4343 h 2967507"/>
              <a:gd name="connsiteX2" fmla="*/ 28936 w 6342927"/>
              <a:gd name="connsiteY2" fmla="*/ 2359791 h 2967507"/>
              <a:gd name="connsiteX3" fmla="*/ 0 w 6342927"/>
              <a:gd name="connsiteY3" fmla="*/ 4342 h 2967507"/>
              <a:gd name="connsiteX0" fmla="*/ 0 w 6342927"/>
              <a:gd name="connsiteY0" fmla="*/ 47895 h 2964762"/>
              <a:gd name="connsiteX1" fmla="*/ 6342927 w 6342927"/>
              <a:gd name="connsiteY1" fmla="*/ 1598 h 2964762"/>
              <a:gd name="connsiteX2" fmla="*/ 28936 w 6342927"/>
              <a:gd name="connsiteY2" fmla="*/ 2357046 h 2964762"/>
              <a:gd name="connsiteX3" fmla="*/ 0 w 6342927"/>
              <a:gd name="connsiteY3" fmla="*/ 47895 h 2964762"/>
              <a:gd name="connsiteX0" fmla="*/ 0 w 6342927"/>
              <a:gd name="connsiteY0" fmla="*/ 47895 h 2964762"/>
              <a:gd name="connsiteX1" fmla="*/ 6342927 w 6342927"/>
              <a:gd name="connsiteY1" fmla="*/ 1598 h 2964762"/>
              <a:gd name="connsiteX2" fmla="*/ 28936 w 6342927"/>
              <a:gd name="connsiteY2" fmla="*/ 2357046 h 2964762"/>
              <a:gd name="connsiteX3" fmla="*/ 0 w 6342927"/>
              <a:gd name="connsiteY3" fmla="*/ 47895 h 2964762"/>
              <a:gd name="connsiteX0" fmla="*/ 1721 w 6344648"/>
              <a:gd name="connsiteY0" fmla="*/ 47895 h 2964762"/>
              <a:gd name="connsiteX1" fmla="*/ 6344648 w 6344648"/>
              <a:gd name="connsiteY1" fmla="*/ 1598 h 2964762"/>
              <a:gd name="connsiteX2" fmla="*/ 30657 w 6344648"/>
              <a:gd name="connsiteY2" fmla="*/ 2357046 h 2964762"/>
              <a:gd name="connsiteX3" fmla="*/ 1721 w 6344648"/>
              <a:gd name="connsiteY3" fmla="*/ 47895 h 2964762"/>
              <a:gd name="connsiteX0" fmla="*/ 1721 w 6344648"/>
              <a:gd name="connsiteY0" fmla="*/ 4341 h 2967506"/>
              <a:gd name="connsiteX1" fmla="*/ 6344648 w 6344648"/>
              <a:gd name="connsiteY1" fmla="*/ 4342 h 2967506"/>
              <a:gd name="connsiteX2" fmla="*/ 30657 w 6344648"/>
              <a:gd name="connsiteY2" fmla="*/ 2359790 h 2967506"/>
              <a:gd name="connsiteX3" fmla="*/ 1721 w 6344648"/>
              <a:gd name="connsiteY3" fmla="*/ 4341 h 296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4648" h="2967506">
                <a:moveTo>
                  <a:pt x="1721" y="4341"/>
                </a:moveTo>
                <a:cubicBezTo>
                  <a:pt x="12332" y="11094"/>
                  <a:pt x="6077466" y="-8197"/>
                  <a:pt x="6344648" y="4342"/>
                </a:cubicBezTo>
                <a:cubicBezTo>
                  <a:pt x="5477512" y="2540163"/>
                  <a:pt x="2565513" y="3802767"/>
                  <a:pt x="30657" y="2359790"/>
                </a:cubicBezTo>
                <a:cubicBezTo>
                  <a:pt x="30657" y="2352073"/>
                  <a:pt x="-8572" y="-2210"/>
                  <a:pt x="1721" y="4341"/>
                </a:cubicBezTo>
                <a:close/>
              </a:path>
            </a:pathLst>
          </a:custGeom>
          <a:solidFill>
            <a:srgbClr val="B2439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2C2C9C-0778-EF42-A3D4-0D56339FD6F2}"/>
              </a:ext>
            </a:extLst>
          </p:cNvPr>
          <p:cNvSpPr txBox="1">
            <a:spLocks/>
          </p:cNvSpPr>
          <p:nvPr/>
        </p:nvSpPr>
        <p:spPr>
          <a:xfrm>
            <a:off x="336430" y="0"/>
            <a:ext cx="3476445" cy="2846717"/>
          </a:xfrm>
          <a:prstGeom prst="rect">
            <a:avLst/>
          </a:prstGeom>
        </p:spPr>
        <p:txBody>
          <a:bodyPr vert="horz" lIns="0" tIns="182880" rIns="0" bIns="45720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Short-Term Disability Insurance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F75576-4483-473A-92DD-1023EE169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9"/>
    </mc:Choice>
    <mc:Fallback xmlns="">
      <p:transition spd="slow" advTm="1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179BCA-4644-1745-9637-78E633382F87}"/>
              </a:ext>
            </a:extLst>
          </p:cNvPr>
          <p:cNvSpPr/>
          <p:nvPr/>
        </p:nvSpPr>
        <p:spPr>
          <a:xfrm>
            <a:off x="6911163" y="0"/>
            <a:ext cx="2232837" cy="208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FDA051-3D49-9740-A545-DC647F6AF476}"/>
              </a:ext>
            </a:extLst>
          </p:cNvPr>
          <p:cNvSpPr/>
          <p:nvPr/>
        </p:nvSpPr>
        <p:spPr>
          <a:xfrm>
            <a:off x="0" y="1225485"/>
            <a:ext cx="9144000" cy="356979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034" y="60875"/>
            <a:ext cx="7429507" cy="978408"/>
          </a:xfrm>
        </p:spPr>
        <p:txBody>
          <a:bodyPr/>
          <a:lstStyle/>
          <a:p>
            <a:r>
              <a:rPr lang="en-US" dirty="0"/>
              <a:t>What does your short-term disability insurance cover?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7DE625-D816-2841-AB0E-A87D7BBF3DD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SHORT-TERM DISABILITY INSURANCE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3051541" y="1801885"/>
            <a:ext cx="0" cy="2203117"/>
          </a:xfrm>
          <a:prstGeom prst="line">
            <a:avLst/>
          </a:prstGeom>
          <a:ln w="12700">
            <a:solidFill>
              <a:srgbClr val="336F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849672" y="1659741"/>
            <a:ext cx="7317532" cy="2099039"/>
            <a:chOff x="849672" y="1659741"/>
            <a:chExt cx="7317532" cy="209903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216" y="1664713"/>
              <a:ext cx="1508760" cy="150876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49672" y="3174005"/>
              <a:ext cx="1706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2"/>
                  </a:solidFill>
                </a:rPr>
                <a:t>Disabling </a:t>
              </a:r>
              <a:br>
                <a:rPr lang="en-US" sz="1600" b="1" dirty="0">
                  <a:solidFill>
                    <a:schemeClr val="bg2"/>
                  </a:solidFill>
                </a:rPr>
              </a:br>
              <a:r>
                <a:rPr lang="en-US" sz="1600" b="1" dirty="0">
                  <a:solidFill>
                    <a:schemeClr val="bg2"/>
                  </a:solidFill>
                </a:rPr>
                <a:t>injury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658444" y="1659741"/>
              <a:ext cx="1508760" cy="2099037"/>
              <a:chOff x="5759781" y="1659741"/>
              <a:chExt cx="1508760" cy="209903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59781" y="1659741"/>
                <a:ext cx="1508760" cy="150876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885511" y="3174003"/>
                <a:ext cx="12573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2"/>
                    </a:solidFill>
                  </a:rPr>
                  <a:t>Surgery recovery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546531" y="1664713"/>
              <a:ext cx="2121934" cy="2094067"/>
              <a:chOff x="1721695" y="1664713"/>
              <a:chExt cx="2121934" cy="20940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29186" y="1664713"/>
                <a:ext cx="1509290" cy="150929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721695" y="3174005"/>
                <a:ext cx="212193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bg2"/>
                    </a:solidFill>
                  </a:rPr>
                  <a:t>Maternity </a:t>
                </a:r>
                <a:br>
                  <a:rPr lang="en-US" sz="1600" b="1" dirty="0">
                    <a:solidFill>
                      <a:schemeClr val="bg2"/>
                    </a:solidFill>
                  </a:rPr>
                </a:br>
                <a:r>
                  <a:rPr lang="en-US" sz="1600" b="1" dirty="0">
                    <a:solidFill>
                      <a:schemeClr val="bg2"/>
                    </a:solidFill>
                  </a:rPr>
                  <a:t>leave</a:t>
                </a:r>
              </a:p>
            </p:txBody>
          </p:sp>
        </p:grp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6163455" y="1801885"/>
            <a:ext cx="0" cy="2203117"/>
          </a:xfrm>
          <a:prstGeom prst="line">
            <a:avLst/>
          </a:prstGeom>
          <a:ln w="12700">
            <a:solidFill>
              <a:srgbClr val="336F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6BF47A0-D83F-4EB9-AB38-5893119D1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7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8"/>
    </mc:Choice>
    <mc:Fallback xmlns="">
      <p:transition spd="slow" advTm="20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7179BCA-4644-1745-9637-78E633382F87}"/>
              </a:ext>
            </a:extLst>
          </p:cNvPr>
          <p:cNvSpPr/>
          <p:nvPr/>
        </p:nvSpPr>
        <p:spPr>
          <a:xfrm>
            <a:off x="6911163" y="0"/>
            <a:ext cx="2232837" cy="2083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1FDA051-3D49-9740-A545-DC647F6AF476}"/>
              </a:ext>
            </a:extLst>
          </p:cNvPr>
          <p:cNvSpPr/>
          <p:nvPr/>
        </p:nvSpPr>
        <p:spPr>
          <a:xfrm>
            <a:off x="0" y="1088136"/>
            <a:ext cx="9144000" cy="3712464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760" y="1665366"/>
            <a:ext cx="1508760" cy="15087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556" y="1574921"/>
            <a:ext cx="1651204" cy="16512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034" y="60875"/>
            <a:ext cx="8222938" cy="978408"/>
          </a:xfrm>
        </p:spPr>
        <p:txBody>
          <a:bodyPr/>
          <a:lstStyle/>
          <a:p>
            <a:r>
              <a:rPr lang="en-US" dirty="0"/>
              <a:t>How much, how soon and for how long?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386AE3C-F96A-4C03-94DE-131D1B5055B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SHORT-TERM DISABILITY INSURANCE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3051541" y="1801885"/>
            <a:ext cx="0" cy="2203117"/>
          </a:xfrm>
          <a:prstGeom prst="line">
            <a:avLst/>
          </a:prstGeom>
          <a:ln w="12700">
            <a:solidFill>
              <a:srgbClr val="336F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16" y="1664713"/>
            <a:ext cx="1508760" cy="15087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0017" y="3174005"/>
            <a:ext cx="1888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800"/>
              </a:spcBef>
              <a:spcAft>
                <a:spcPts val="2250"/>
              </a:spcAft>
            </a:pPr>
            <a:r>
              <a:rPr lang="en-US" sz="1600" b="1">
                <a:solidFill>
                  <a:schemeClr val="bg2"/>
                </a:solidFill>
              </a:rPr>
              <a:t>60% </a:t>
            </a:r>
            <a:r>
              <a:rPr lang="en-US" sz="1600" dirty="0">
                <a:solidFill>
                  <a:schemeClr val="bg2"/>
                </a:solidFill>
              </a:rPr>
              <a:t>of</a:t>
            </a:r>
            <a:br>
              <a:rPr lang="en-US" sz="1600" dirty="0">
                <a:solidFill>
                  <a:schemeClr val="bg2"/>
                </a:solidFill>
              </a:rPr>
            </a:br>
            <a:r>
              <a:rPr lang="en-US" sz="1600" dirty="0">
                <a:solidFill>
                  <a:schemeClr val="bg2"/>
                </a:solidFill>
              </a:rPr>
              <a:t> your weekly income to a maximum </a:t>
            </a:r>
            <a:r>
              <a:rPr lang="en-US" sz="1600">
                <a:solidFill>
                  <a:schemeClr val="bg2"/>
                </a:solidFill>
              </a:rPr>
              <a:t>of </a:t>
            </a:r>
            <a:r>
              <a:rPr lang="en-US" sz="1600" b="1">
                <a:solidFill>
                  <a:schemeClr val="bg2"/>
                </a:solidFill>
              </a:rPr>
              <a:t>$2,000</a:t>
            </a:r>
            <a:r>
              <a:rPr lang="en-US" sz="1600">
                <a:solidFill>
                  <a:schemeClr val="bg2"/>
                </a:solidFill>
              </a:rPr>
              <a:t> </a:t>
            </a:r>
            <a:r>
              <a:rPr lang="en-US" sz="1600" dirty="0">
                <a:solidFill>
                  <a:schemeClr val="bg2"/>
                </a:solidFill>
              </a:rPr>
              <a:t>per week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46531" y="3174005"/>
            <a:ext cx="212193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800"/>
              </a:spcBef>
              <a:spcAft>
                <a:spcPts val="600"/>
              </a:spcAft>
            </a:pPr>
            <a:r>
              <a:rPr lang="en-US" sz="1600" b="1">
                <a:solidFill>
                  <a:schemeClr val="bg2"/>
                </a:solidFill>
              </a:rPr>
              <a:t>1 </a:t>
            </a:r>
            <a:r>
              <a:rPr lang="en-US" sz="1600" b="1" dirty="0">
                <a:solidFill>
                  <a:schemeClr val="bg2"/>
                </a:solidFill>
              </a:rPr>
              <a:t>days </a:t>
            </a:r>
            <a:r>
              <a:rPr lang="en-US" sz="1600" dirty="0">
                <a:solidFill>
                  <a:schemeClr val="bg2"/>
                </a:solidFill>
              </a:rPr>
              <a:t>after injury</a:t>
            </a:r>
          </a:p>
          <a:p>
            <a:pPr lvl="0" algn="ctr">
              <a:spcAft>
                <a:spcPts val="2250"/>
              </a:spcAft>
            </a:pPr>
            <a:r>
              <a:rPr lang="en-US" sz="1600" b="1">
                <a:solidFill>
                  <a:schemeClr val="bg2"/>
                </a:solidFill>
              </a:rPr>
              <a:t>8 </a:t>
            </a:r>
            <a:r>
              <a:rPr lang="en-US" sz="1600" b="1" dirty="0">
                <a:solidFill>
                  <a:schemeClr val="bg2"/>
                </a:solidFill>
              </a:rPr>
              <a:t>days </a:t>
            </a:r>
            <a:r>
              <a:rPr lang="en-US" sz="1600" dirty="0">
                <a:solidFill>
                  <a:schemeClr val="bg2"/>
                </a:solidFill>
              </a:rPr>
              <a:t>after illness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004622-52F4-AA49-BBE0-E5505923D52D}"/>
              </a:ext>
            </a:extLst>
          </p:cNvPr>
          <p:cNvCxnSpPr>
            <a:cxnSpLocks/>
          </p:cNvCxnSpPr>
          <p:nvPr/>
        </p:nvCxnSpPr>
        <p:spPr>
          <a:xfrm>
            <a:off x="6163455" y="1801885"/>
            <a:ext cx="0" cy="2203117"/>
          </a:xfrm>
          <a:prstGeom prst="line">
            <a:avLst/>
          </a:prstGeom>
          <a:ln w="12700">
            <a:solidFill>
              <a:srgbClr val="336F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1" y="1653420"/>
            <a:ext cx="1508762" cy="150876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68020" y="3174003"/>
            <a:ext cx="1399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800"/>
              </a:spcBef>
              <a:spcAft>
                <a:spcPts val="2250"/>
              </a:spcAft>
            </a:pPr>
            <a:r>
              <a:rPr lang="en-US" sz="1600" dirty="0">
                <a:solidFill>
                  <a:schemeClr val="bg2"/>
                </a:solidFill>
              </a:rPr>
              <a:t>Receive benefits for up </a:t>
            </a:r>
            <a:r>
              <a:rPr lang="en-US" sz="1600">
                <a:solidFill>
                  <a:schemeClr val="bg2"/>
                </a:solidFill>
              </a:rPr>
              <a:t>to </a:t>
            </a:r>
            <a:r>
              <a:rPr lang="en-US" sz="1600" b="1">
                <a:solidFill>
                  <a:schemeClr val="bg2"/>
                </a:solidFill>
              </a:rPr>
              <a:t>26 </a:t>
            </a:r>
            <a:r>
              <a:rPr lang="en-US" sz="1600" b="1" dirty="0">
                <a:solidFill>
                  <a:schemeClr val="bg2"/>
                </a:solidFill>
              </a:rPr>
              <a:t>weeks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6DC7AF-AA23-4A63-86C9-0E92890160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5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67"/>
    </mc:Choice>
    <mc:Fallback xmlns="">
      <p:transition spd="slow" advTm="4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C52F85-3381-3246-AECD-00EF3584450D}"/>
              </a:ext>
            </a:extLst>
          </p:cNvPr>
          <p:cNvSpPr/>
          <p:nvPr/>
        </p:nvSpPr>
        <p:spPr>
          <a:xfrm>
            <a:off x="6668219" y="0"/>
            <a:ext cx="2475781" cy="2087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BAC8B2-E05E-C142-A196-6B5B26753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140" b="11111"/>
          <a:stretch/>
        </p:blipFill>
        <p:spPr>
          <a:xfrm>
            <a:off x="2365447" y="457265"/>
            <a:ext cx="6897086" cy="4749735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46746" y="1850743"/>
            <a:ext cx="3624643" cy="3161204"/>
          </a:xfrm>
        </p:spPr>
        <p:txBody>
          <a:bodyPr/>
          <a:lstStyle/>
          <a:p>
            <a:pPr>
              <a:lnSpc>
                <a:spcPts val="2600"/>
              </a:lnSpc>
              <a:spcBef>
                <a:spcPts val="3000"/>
              </a:spcBef>
            </a:pPr>
            <a:r>
              <a:rPr lang="en-US" b="1" spc="50" dirty="0">
                <a:solidFill>
                  <a:srgbClr val="004C6C"/>
                </a:solidFill>
              </a:rPr>
              <a:t>HELPS YOU KEEP YOUR </a:t>
            </a:r>
            <a:br>
              <a:rPr lang="en-US" b="1" spc="50" dirty="0">
                <a:solidFill>
                  <a:srgbClr val="004C6C"/>
                </a:solidFill>
              </a:rPr>
            </a:br>
            <a:r>
              <a:rPr lang="en-US" b="1" spc="50" dirty="0">
                <a:solidFill>
                  <a:srgbClr val="004C6C"/>
                </a:solidFill>
              </a:rPr>
              <a:t>LIFE ON TRACK.</a:t>
            </a:r>
            <a:endParaRPr lang="en-US" spc="50" dirty="0">
              <a:solidFill>
                <a:srgbClr val="004C6C"/>
              </a:solidFill>
            </a:endParaRPr>
          </a:p>
          <a:p>
            <a:pPr>
              <a:lnSpc>
                <a:spcPts val="2600"/>
              </a:lnSpc>
              <a:spcBef>
                <a:spcPts val="3000"/>
              </a:spcBef>
            </a:pPr>
            <a:r>
              <a:rPr lang="en-US" b="1" spc="50" dirty="0">
                <a:solidFill>
                  <a:srgbClr val="004C6C"/>
                </a:solidFill>
              </a:rPr>
              <a:t>HELPS YOU PAY EVERYDAY EXPENSES.  </a:t>
            </a:r>
            <a:endParaRPr lang="en-US" spc="50" dirty="0">
              <a:solidFill>
                <a:srgbClr val="004C6C"/>
              </a:solidFill>
            </a:endParaRPr>
          </a:p>
          <a:p>
            <a:pPr>
              <a:lnSpc>
                <a:spcPts val="2600"/>
              </a:lnSpc>
              <a:spcBef>
                <a:spcPts val="3000"/>
              </a:spcBef>
            </a:pPr>
            <a:r>
              <a:rPr lang="en-US" b="1" spc="50" dirty="0">
                <a:solidFill>
                  <a:srgbClr val="004C6C"/>
                </a:solidFill>
              </a:rPr>
              <a:t>HELPS YOU RETURN TO WORK. </a:t>
            </a:r>
            <a:endParaRPr lang="en-US" spc="50" dirty="0">
              <a:solidFill>
                <a:srgbClr val="004C6C"/>
              </a:solidFill>
            </a:endParaRPr>
          </a:p>
          <a:p>
            <a:pPr>
              <a:lnSpc>
                <a:spcPts val="2600"/>
              </a:lnSpc>
              <a:spcBef>
                <a:spcPts val="3000"/>
              </a:spcBef>
            </a:pPr>
            <a:endParaRPr lang="en-US" spc="50" dirty="0">
              <a:solidFill>
                <a:srgbClr val="004C6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7DE625-D816-2841-AB0E-A87D7BBF3DD9}" type="slidenum">
              <a:rPr lang="en-US" smtClean="0">
                <a:solidFill>
                  <a:schemeClr val="bg1"/>
                </a:solidFill>
              </a:rPr>
              <a:pPr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ACCIDENT INSURANCE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77F7DA-F5B2-3F41-9F47-0BD710D8C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946" y="1916143"/>
            <a:ext cx="354042" cy="188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A5E935-540C-0042-B82E-F6D6593AFD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071" y="2982943"/>
            <a:ext cx="354042" cy="1888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C8C906-3141-ED4E-B95A-952C9E894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075" y="3980731"/>
            <a:ext cx="354042" cy="188822"/>
          </a:xfrm>
          <a:prstGeom prst="rect">
            <a:avLst/>
          </a:prstGeom>
        </p:spPr>
      </p:pic>
      <p:sp>
        <p:nvSpPr>
          <p:cNvPr id="15" name="Oval 2">
            <a:extLst>
              <a:ext uri="{FF2B5EF4-FFF2-40B4-BE49-F238E27FC236}">
                <a16:creationId xmlns:a16="http://schemas.microsoft.com/office/drawing/2014/main" id="{5F0F4F06-CAE4-EF49-A29A-67CF5F1D5502}"/>
              </a:ext>
            </a:extLst>
          </p:cNvPr>
          <p:cNvSpPr/>
          <p:nvPr/>
        </p:nvSpPr>
        <p:spPr>
          <a:xfrm>
            <a:off x="-1413830" y="1451"/>
            <a:ext cx="6344648" cy="2967506"/>
          </a:xfrm>
          <a:custGeom>
            <a:avLst/>
            <a:gdLst>
              <a:gd name="connsiteX0" fmla="*/ 0 w 6238755"/>
              <a:gd name="connsiteY0" fmla="*/ 3119378 h 6238755"/>
              <a:gd name="connsiteX1" fmla="*/ 3119378 w 6238755"/>
              <a:gd name="connsiteY1" fmla="*/ 0 h 6238755"/>
              <a:gd name="connsiteX2" fmla="*/ 6238756 w 6238755"/>
              <a:gd name="connsiteY2" fmla="*/ 3119378 h 6238755"/>
              <a:gd name="connsiteX3" fmla="*/ 3119378 w 6238755"/>
              <a:gd name="connsiteY3" fmla="*/ 6238756 h 6238755"/>
              <a:gd name="connsiteX4" fmla="*/ 0 w 6238755"/>
              <a:gd name="connsiteY4" fmla="*/ 3119378 h 6238755"/>
              <a:gd name="connsiteX0" fmla="*/ 0 w 6238756"/>
              <a:gd name="connsiteY0" fmla="*/ 3119378 h 6238756"/>
              <a:gd name="connsiteX1" fmla="*/ 3119378 w 6238756"/>
              <a:gd name="connsiteY1" fmla="*/ 0 h 6238756"/>
              <a:gd name="connsiteX2" fmla="*/ 6238756 w 6238756"/>
              <a:gd name="connsiteY2" fmla="*/ 3119378 h 6238756"/>
              <a:gd name="connsiteX3" fmla="*/ 3119378 w 6238756"/>
              <a:gd name="connsiteY3" fmla="*/ 6238756 h 6238756"/>
              <a:gd name="connsiteX4" fmla="*/ 0 w 6238756"/>
              <a:gd name="connsiteY4" fmla="*/ 3119378 h 6238756"/>
              <a:gd name="connsiteX0" fmla="*/ 0 w 6863789"/>
              <a:gd name="connsiteY0" fmla="*/ 3121748 h 6244372"/>
              <a:gd name="connsiteX1" fmla="*/ 3119378 w 6863789"/>
              <a:gd name="connsiteY1" fmla="*/ 2370 h 6244372"/>
              <a:gd name="connsiteX2" fmla="*/ 6863789 w 6863789"/>
              <a:gd name="connsiteY2" fmla="*/ 3538437 h 6244372"/>
              <a:gd name="connsiteX3" fmla="*/ 3119378 w 6863789"/>
              <a:gd name="connsiteY3" fmla="*/ 6241126 h 6244372"/>
              <a:gd name="connsiteX4" fmla="*/ 0 w 6863789"/>
              <a:gd name="connsiteY4" fmla="*/ 3121748 h 6244372"/>
              <a:gd name="connsiteX0" fmla="*/ 0 w 6331353"/>
              <a:gd name="connsiteY0" fmla="*/ 3593979 h 6238869"/>
              <a:gd name="connsiteX1" fmla="*/ 2586942 w 6331353"/>
              <a:gd name="connsiteY1" fmla="*/ 39 h 6238869"/>
              <a:gd name="connsiteX2" fmla="*/ 6331353 w 6331353"/>
              <a:gd name="connsiteY2" fmla="*/ 3536106 h 6238869"/>
              <a:gd name="connsiteX3" fmla="*/ 2586942 w 6331353"/>
              <a:gd name="connsiteY3" fmla="*/ 6238795 h 6238869"/>
              <a:gd name="connsiteX4" fmla="*/ 0 w 6331353"/>
              <a:gd name="connsiteY4" fmla="*/ 3593979 h 6238869"/>
              <a:gd name="connsiteX0" fmla="*/ 568232 w 6899585"/>
              <a:gd name="connsiteY0" fmla="*/ 3593979 h 5856883"/>
              <a:gd name="connsiteX1" fmla="*/ 3155174 w 6899585"/>
              <a:gd name="connsiteY1" fmla="*/ 39 h 5856883"/>
              <a:gd name="connsiteX2" fmla="*/ 6899585 w 6899585"/>
              <a:gd name="connsiteY2" fmla="*/ 3536106 h 5856883"/>
              <a:gd name="connsiteX3" fmla="*/ 585594 w 6899585"/>
              <a:gd name="connsiteY3" fmla="*/ 5856830 h 5856883"/>
              <a:gd name="connsiteX4" fmla="*/ 568232 w 6899585"/>
              <a:gd name="connsiteY4" fmla="*/ 3593979 h 5856883"/>
              <a:gd name="connsiteX0" fmla="*/ 574761 w 6894539"/>
              <a:gd name="connsiteY0" fmla="*/ 3489786 h 5856881"/>
              <a:gd name="connsiteX1" fmla="*/ 3150128 w 6894539"/>
              <a:gd name="connsiteY1" fmla="*/ 18 h 5856881"/>
              <a:gd name="connsiteX2" fmla="*/ 6894539 w 6894539"/>
              <a:gd name="connsiteY2" fmla="*/ 3536085 h 5856881"/>
              <a:gd name="connsiteX3" fmla="*/ 580548 w 6894539"/>
              <a:gd name="connsiteY3" fmla="*/ 5856809 h 5856881"/>
              <a:gd name="connsiteX4" fmla="*/ 574761 w 6894539"/>
              <a:gd name="connsiteY4" fmla="*/ 3489786 h 5856881"/>
              <a:gd name="connsiteX0" fmla="*/ 574761 w 6894539"/>
              <a:gd name="connsiteY0" fmla="*/ 270698 h 2637744"/>
              <a:gd name="connsiteX1" fmla="*/ 6894539 w 6894539"/>
              <a:gd name="connsiteY1" fmla="*/ 316997 h 2637744"/>
              <a:gd name="connsiteX2" fmla="*/ 580548 w 6894539"/>
              <a:gd name="connsiteY2" fmla="*/ 2637721 h 2637744"/>
              <a:gd name="connsiteX3" fmla="*/ 574761 w 6894539"/>
              <a:gd name="connsiteY3" fmla="*/ 270698 h 2637744"/>
              <a:gd name="connsiteX0" fmla="*/ 574761 w 6894539"/>
              <a:gd name="connsiteY0" fmla="*/ 270698 h 2637744"/>
              <a:gd name="connsiteX1" fmla="*/ 6894539 w 6894539"/>
              <a:gd name="connsiteY1" fmla="*/ 316997 h 2637744"/>
              <a:gd name="connsiteX2" fmla="*/ 580548 w 6894539"/>
              <a:gd name="connsiteY2" fmla="*/ 2637721 h 2637744"/>
              <a:gd name="connsiteX3" fmla="*/ 574761 w 6894539"/>
              <a:gd name="connsiteY3" fmla="*/ 270698 h 2637744"/>
              <a:gd name="connsiteX0" fmla="*/ 574761 w 6894539"/>
              <a:gd name="connsiteY0" fmla="*/ 112352 h 2479398"/>
              <a:gd name="connsiteX1" fmla="*/ 6894539 w 6894539"/>
              <a:gd name="connsiteY1" fmla="*/ 158651 h 2479398"/>
              <a:gd name="connsiteX2" fmla="*/ 580548 w 6894539"/>
              <a:gd name="connsiteY2" fmla="*/ 2479375 h 2479398"/>
              <a:gd name="connsiteX3" fmla="*/ 574761 w 6894539"/>
              <a:gd name="connsiteY3" fmla="*/ 112352 h 2479398"/>
              <a:gd name="connsiteX0" fmla="*/ 458720 w 6778498"/>
              <a:gd name="connsiteY0" fmla="*/ 112352 h 2479398"/>
              <a:gd name="connsiteX1" fmla="*/ 6778498 w 6778498"/>
              <a:gd name="connsiteY1" fmla="*/ 158651 h 2479398"/>
              <a:gd name="connsiteX2" fmla="*/ 464507 w 6778498"/>
              <a:gd name="connsiteY2" fmla="*/ 2479375 h 2479398"/>
              <a:gd name="connsiteX3" fmla="*/ 458720 w 6778498"/>
              <a:gd name="connsiteY3" fmla="*/ 112352 h 2479398"/>
              <a:gd name="connsiteX0" fmla="*/ 458720 w 6778498"/>
              <a:gd name="connsiteY0" fmla="*/ 0 h 2367046"/>
              <a:gd name="connsiteX1" fmla="*/ 6778498 w 6778498"/>
              <a:gd name="connsiteY1" fmla="*/ 46299 h 2367046"/>
              <a:gd name="connsiteX2" fmla="*/ 464507 w 6778498"/>
              <a:gd name="connsiteY2" fmla="*/ 2367023 h 2367046"/>
              <a:gd name="connsiteX3" fmla="*/ 458720 w 6778498"/>
              <a:gd name="connsiteY3" fmla="*/ 0 h 2367046"/>
              <a:gd name="connsiteX0" fmla="*/ 458720 w 6778498"/>
              <a:gd name="connsiteY0" fmla="*/ 0 h 2367046"/>
              <a:gd name="connsiteX1" fmla="*/ 6778498 w 6778498"/>
              <a:gd name="connsiteY1" fmla="*/ 46299 h 2367046"/>
              <a:gd name="connsiteX2" fmla="*/ 464507 w 6778498"/>
              <a:gd name="connsiteY2" fmla="*/ 2367023 h 2367046"/>
              <a:gd name="connsiteX3" fmla="*/ 458720 w 6778498"/>
              <a:gd name="connsiteY3" fmla="*/ 0 h 2367046"/>
              <a:gd name="connsiteX0" fmla="*/ 6546 w 6326324"/>
              <a:gd name="connsiteY0" fmla="*/ 0 h 2367046"/>
              <a:gd name="connsiteX1" fmla="*/ 6326324 w 6326324"/>
              <a:gd name="connsiteY1" fmla="*/ 46299 h 2367046"/>
              <a:gd name="connsiteX2" fmla="*/ 12333 w 6326324"/>
              <a:gd name="connsiteY2" fmla="*/ 2367023 h 2367046"/>
              <a:gd name="connsiteX3" fmla="*/ 6546 w 6326324"/>
              <a:gd name="connsiteY3" fmla="*/ 0 h 2367046"/>
              <a:gd name="connsiteX0" fmla="*/ 6546 w 6326324"/>
              <a:gd name="connsiteY0" fmla="*/ 0 h 2724201"/>
              <a:gd name="connsiteX1" fmla="*/ 6326324 w 6326324"/>
              <a:gd name="connsiteY1" fmla="*/ 46299 h 2724201"/>
              <a:gd name="connsiteX2" fmla="*/ 12333 w 6326324"/>
              <a:gd name="connsiteY2" fmla="*/ 2367023 h 2724201"/>
              <a:gd name="connsiteX3" fmla="*/ 6546 w 6326324"/>
              <a:gd name="connsiteY3" fmla="*/ 0 h 2724201"/>
              <a:gd name="connsiteX0" fmla="*/ 6546 w 6326324"/>
              <a:gd name="connsiteY0" fmla="*/ 0 h 2721417"/>
              <a:gd name="connsiteX1" fmla="*/ 6326324 w 6326324"/>
              <a:gd name="connsiteY1" fmla="*/ 11575 h 2721417"/>
              <a:gd name="connsiteX2" fmla="*/ 12333 w 6326324"/>
              <a:gd name="connsiteY2" fmla="*/ 2367023 h 2721417"/>
              <a:gd name="connsiteX3" fmla="*/ 6546 w 6326324"/>
              <a:gd name="connsiteY3" fmla="*/ 0 h 2721417"/>
              <a:gd name="connsiteX0" fmla="*/ 6546 w 6326324"/>
              <a:gd name="connsiteY0" fmla="*/ 0 h 2968604"/>
              <a:gd name="connsiteX1" fmla="*/ 6326324 w 6326324"/>
              <a:gd name="connsiteY1" fmla="*/ 11575 h 2968604"/>
              <a:gd name="connsiteX2" fmla="*/ 12333 w 6326324"/>
              <a:gd name="connsiteY2" fmla="*/ 2367023 h 2968604"/>
              <a:gd name="connsiteX3" fmla="*/ 6546 w 6326324"/>
              <a:gd name="connsiteY3" fmla="*/ 0 h 2968604"/>
              <a:gd name="connsiteX0" fmla="*/ 6546 w 6326324"/>
              <a:gd name="connsiteY0" fmla="*/ 0 h 2974739"/>
              <a:gd name="connsiteX1" fmla="*/ 6326324 w 6326324"/>
              <a:gd name="connsiteY1" fmla="*/ 11575 h 2974739"/>
              <a:gd name="connsiteX2" fmla="*/ 12333 w 6326324"/>
              <a:gd name="connsiteY2" fmla="*/ 2367023 h 2974739"/>
              <a:gd name="connsiteX3" fmla="*/ 6546 w 6326324"/>
              <a:gd name="connsiteY3" fmla="*/ 0 h 2974739"/>
              <a:gd name="connsiteX0" fmla="*/ 6546 w 6326324"/>
              <a:gd name="connsiteY0" fmla="*/ 0 h 2974739"/>
              <a:gd name="connsiteX1" fmla="*/ 6326324 w 6326324"/>
              <a:gd name="connsiteY1" fmla="*/ 11575 h 2974739"/>
              <a:gd name="connsiteX2" fmla="*/ 12333 w 6326324"/>
              <a:gd name="connsiteY2" fmla="*/ 2367023 h 2974739"/>
              <a:gd name="connsiteX3" fmla="*/ 6546 w 6326324"/>
              <a:gd name="connsiteY3" fmla="*/ 0 h 2974739"/>
              <a:gd name="connsiteX0" fmla="*/ 6546 w 6326324"/>
              <a:gd name="connsiteY0" fmla="*/ 0 h 2974739"/>
              <a:gd name="connsiteX1" fmla="*/ 6326324 w 6326324"/>
              <a:gd name="connsiteY1" fmla="*/ 11575 h 2974739"/>
              <a:gd name="connsiteX2" fmla="*/ 12333 w 6326324"/>
              <a:gd name="connsiteY2" fmla="*/ 2367023 h 2974739"/>
              <a:gd name="connsiteX3" fmla="*/ 6546 w 6326324"/>
              <a:gd name="connsiteY3" fmla="*/ 0 h 2974739"/>
              <a:gd name="connsiteX0" fmla="*/ 14726 w 6334504"/>
              <a:gd name="connsiteY0" fmla="*/ 0 h 2974739"/>
              <a:gd name="connsiteX1" fmla="*/ 6334504 w 6334504"/>
              <a:gd name="connsiteY1" fmla="*/ 11575 h 2974739"/>
              <a:gd name="connsiteX2" fmla="*/ 20513 w 6334504"/>
              <a:gd name="connsiteY2" fmla="*/ 2367023 h 2974739"/>
              <a:gd name="connsiteX3" fmla="*/ 14726 w 6334504"/>
              <a:gd name="connsiteY3" fmla="*/ 0 h 2974739"/>
              <a:gd name="connsiteX0" fmla="*/ 3979 w 6323757"/>
              <a:gd name="connsiteY0" fmla="*/ 0 h 2974739"/>
              <a:gd name="connsiteX1" fmla="*/ 6323757 w 6323757"/>
              <a:gd name="connsiteY1" fmla="*/ 11575 h 2974739"/>
              <a:gd name="connsiteX2" fmla="*/ 9766 w 6323757"/>
              <a:gd name="connsiteY2" fmla="*/ 2367023 h 2974739"/>
              <a:gd name="connsiteX3" fmla="*/ 3979 w 6323757"/>
              <a:gd name="connsiteY3" fmla="*/ 0 h 2974739"/>
              <a:gd name="connsiteX0" fmla="*/ 2079 w 6345006"/>
              <a:gd name="connsiteY0" fmla="*/ 4342 h 2967507"/>
              <a:gd name="connsiteX1" fmla="*/ 6345006 w 6345006"/>
              <a:gd name="connsiteY1" fmla="*/ 4343 h 2967507"/>
              <a:gd name="connsiteX2" fmla="*/ 31015 w 6345006"/>
              <a:gd name="connsiteY2" fmla="*/ 2359791 h 2967507"/>
              <a:gd name="connsiteX3" fmla="*/ 2079 w 6345006"/>
              <a:gd name="connsiteY3" fmla="*/ 4342 h 2967507"/>
              <a:gd name="connsiteX0" fmla="*/ 0 w 6342927"/>
              <a:gd name="connsiteY0" fmla="*/ 4342 h 2967507"/>
              <a:gd name="connsiteX1" fmla="*/ 6342927 w 6342927"/>
              <a:gd name="connsiteY1" fmla="*/ 4343 h 2967507"/>
              <a:gd name="connsiteX2" fmla="*/ 28936 w 6342927"/>
              <a:gd name="connsiteY2" fmla="*/ 2359791 h 2967507"/>
              <a:gd name="connsiteX3" fmla="*/ 0 w 6342927"/>
              <a:gd name="connsiteY3" fmla="*/ 4342 h 2967507"/>
              <a:gd name="connsiteX0" fmla="*/ 0 w 6342927"/>
              <a:gd name="connsiteY0" fmla="*/ 47895 h 2964762"/>
              <a:gd name="connsiteX1" fmla="*/ 6342927 w 6342927"/>
              <a:gd name="connsiteY1" fmla="*/ 1598 h 2964762"/>
              <a:gd name="connsiteX2" fmla="*/ 28936 w 6342927"/>
              <a:gd name="connsiteY2" fmla="*/ 2357046 h 2964762"/>
              <a:gd name="connsiteX3" fmla="*/ 0 w 6342927"/>
              <a:gd name="connsiteY3" fmla="*/ 47895 h 2964762"/>
              <a:gd name="connsiteX0" fmla="*/ 0 w 6342927"/>
              <a:gd name="connsiteY0" fmla="*/ 47895 h 2964762"/>
              <a:gd name="connsiteX1" fmla="*/ 6342927 w 6342927"/>
              <a:gd name="connsiteY1" fmla="*/ 1598 h 2964762"/>
              <a:gd name="connsiteX2" fmla="*/ 28936 w 6342927"/>
              <a:gd name="connsiteY2" fmla="*/ 2357046 h 2964762"/>
              <a:gd name="connsiteX3" fmla="*/ 0 w 6342927"/>
              <a:gd name="connsiteY3" fmla="*/ 47895 h 2964762"/>
              <a:gd name="connsiteX0" fmla="*/ 1721 w 6344648"/>
              <a:gd name="connsiteY0" fmla="*/ 47895 h 2964762"/>
              <a:gd name="connsiteX1" fmla="*/ 6344648 w 6344648"/>
              <a:gd name="connsiteY1" fmla="*/ 1598 h 2964762"/>
              <a:gd name="connsiteX2" fmla="*/ 30657 w 6344648"/>
              <a:gd name="connsiteY2" fmla="*/ 2357046 h 2964762"/>
              <a:gd name="connsiteX3" fmla="*/ 1721 w 6344648"/>
              <a:gd name="connsiteY3" fmla="*/ 47895 h 2964762"/>
              <a:gd name="connsiteX0" fmla="*/ 1721 w 6344648"/>
              <a:gd name="connsiteY0" fmla="*/ 4341 h 2967506"/>
              <a:gd name="connsiteX1" fmla="*/ 6344648 w 6344648"/>
              <a:gd name="connsiteY1" fmla="*/ 4342 h 2967506"/>
              <a:gd name="connsiteX2" fmla="*/ 30657 w 6344648"/>
              <a:gd name="connsiteY2" fmla="*/ 2359790 h 2967506"/>
              <a:gd name="connsiteX3" fmla="*/ 1721 w 6344648"/>
              <a:gd name="connsiteY3" fmla="*/ 4341 h 2967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4648" h="2967506">
                <a:moveTo>
                  <a:pt x="1721" y="4341"/>
                </a:moveTo>
                <a:cubicBezTo>
                  <a:pt x="12332" y="11094"/>
                  <a:pt x="6077466" y="-8197"/>
                  <a:pt x="6344648" y="4342"/>
                </a:cubicBezTo>
                <a:cubicBezTo>
                  <a:pt x="5477512" y="2540163"/>
                  <a:pt x="2565513" y="3802767"/>
                  <a:pt x="30657" y="2359790"/>
                </a:cubicBezTo>
                <a:cubicBezTo>
                  <a:pt x="30657" y="2352073"/>
                  <a:pt x="-8572" y="-2210"/>
                  <a:pt x="1721" y="4341"/>
                </a:cubicBezTo>
                <a:close/>
              </a:path>
            </a:pathLst>
          </a:custGeom>
          <a:solidFill>
            <a:srgbClr val="79346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B2C2C9C-0778-EF42-A3D4-0D56339FD6F2}"/>
              </a:ext>
            </a:extLst>
          </p:cNvPr>
          <p:cNvSpPr txBox="1">
            <a:spLocks/>
          </p:cNvSpPr>
          <p:nvPr/>
        </p:nvSpPr>
        <p:spPr>
          <a:xfrm>
            <a:off x="336430" y="0"/>
            <a:ext cx="3476445" cy="2846717"/>
          </a:xfrm>
          <a:prstGeom prst="rect">
            <a:avLst/>
          </a:prstGeom>
        </p:spPr>
        <p:txBody>
          <a:bodyPr vert="horz" lIns="0" tIns="182880" rIns="0" bIns="457200" rtlCol="0" anchor="ctr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u="none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</a:rPr>
              <a:t>Long-Term Disability Insurance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A5BEDD-BDD1-476F-BB0D-94D354591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4"/>
    </mc:Choice>
    <mc:Fallback xmlns="">
      <p:transition spd="slow" advTm="15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52412&quot;&gt;&lt;/object&gt;&lt;object type=&quot;2&quot; unique_id=&quot;52413&quot;&gt;&lt;object type=&quot;3&quot; unique_id=&quot;52414&quot;&gt;&lt;property id=&quot;20148&quot; value=&quot;5&quot;/&gt;&lt;property id=&quot;20300&quot; value=&quot;Slide 1&quot;/&gt;&lt;property id=&quot;20307&quot; value=&quot;262&quot;/&gt;&lt;/object&gt;&lt;object type=&quot;3&quot; unique_id=&quot;52415&quot;&gt;&lt;property id=&quot;20148&quot; value=&quot;5&quot;/&gt;&lt;property id=&quot;20300&quot; value=&quot;Slide 2&quot;/&gt;&lt;property id=&quot;20307&quot; value=&quot;258&quot;/&gt;&lt;/object&gt;&lt;object type=&quot;3&quot; unique_id=&quot;52416&quot;&gt;&lt;property id=&quot;20148&quot; value=&quot;5&quot;/&gt;&lt;property id=&quot;20300&quot; value=&quot;Slide 3&quot;/&gt;&lt;property id=&quot;20307&quot; value=&quot;260&quot;/&gt;&lt;/object&gt;&lt;object type=&quot;3&quot; unique_id=&quot;52417&quot;&gt;&lt;property id=&quot;20148&quot; value=&quot;5&quot;/&gt;&lt;property id=&quot;20300&quot; value=&quot;Slide 4&quot;/&gt;&lt;property id=&quot;20307&quot; value=&quot;261&quot;/&gt;&lt;/object&gt;&lt;object type=&quot;3&quot; unique_id=&quot;52418&quot;&gt;&lt;property id=&quot;20148&quot; value=&quot;5&quot;/&gt;&lt;property id=&quot;20300&quot; value=&quot;Slide 5&quot;/&gt;&lt;property id=&quot;20307&quot; value=&quot;259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Sun Life Master">
  <a:themeElements>
    <a:clrScheme name="SL_Inspirations">
      <a:dk1>
        <a:srgbClr val="333333"/>
      </a:dk1>
      <a:lt1>
        <a:srgbClr val="FFFFFF"/>
      </a:lt1>
      <a:dk2>
        <a:srgbClr val="E1DCD2"/>
      </a:dk2>
      <a:lt2>
        <a:srgbClr val="003846"/>
      </a:lt2>
      <a:accent1>
        <a:srgbClr val="FFCB05"/>
      </a:accent1>
      <a:accent2>
        <a:srgbClr val="DF7127"/>
      </a:accent2>
      <a:accent3>
        <a:srgbClr val="00A8E5"/>
      </a:accent3>
      <a:accent4>
        <a:srgbClr val="9A9A9A"/>
      </a:accent4>
      <a:accent5>
        <a:srgbClr val="5FB654"/>
      </a:accent5>
      <a:accent6>
        <a:srgbClr val="0B713A"/>
      </a:accent6>
      <a:hlink>
        <a:srgbClr val="79346D"/>
      </a:hlink>
      <a:folHlink>
        <a:srgbClr val="B243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Job Aid.potm  -  Read-Only" id="{6B698EE1-0E7F-4004-9903-B6B89F0A5321}" vid="{ACE5E931-0E82-40B7-81AB-60BB4FF088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st xmlns="df5f1c64-a2d3-4332-9f8d-c8619b2cba2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14" ma:contentTypeDescription="Create a new document." ma:contentTypeScope="" ma:versionID="809392d3bfb33e82cd977e487d3dcad4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e7e1e8e0abd55cd4c0a3a9b1c8577f96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tes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test" ma:index="21" nillable="true" ma:displayName="test" ma:format="DateTime" ma:internalName="tes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374CF3-88CD-4EC3-9412-1E5BB1DB01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D3355-948E-4349-B092-DD0B559D266E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b1975642-84e0-45e7-8854-7554d1b34982"/>
    <ds:schemaRef ds:uri="http://purl.org/dc/terms/"/>
    <ds:schemaRef ds:uri="684dfe2e-54b8-4944-b9d8-f5e5cc2f7944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BEA6DC5-08FC-4FBE-BB9D-2EEE7C7D5198}"/>
</file>

<file path=docProps/app.xml><?xml version="1.0" encoding="utf-8"?>
<Properties xmlns="http://schemas.openxmlformats.org/officeDocument/2006/extended-properties" xmlns:vt="http://schemas.openxmlformats.org/officeDocument/2006/docPropsVTypes">
  <Template>PPT Job Aid</Template>
  <TotalTime>246</TotalTime>
  <Words>1221</Words>
  <Application>Microsoft Office PowerPoint</Application>
  <PresentationFormat>On-screen Show (16:9)</PresentationFormat>
  <Paragraphs>154</Paragraphs>
  <Slides>14</Slides>
  <Notes>12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AppleSymbols</vt:lpstr>
      <vt:lpstr>Arial</vt:lpstr>
      <vt:lpstr>Calibri</vt:lpstr>
      <vt:lpstr>Lucida Grande</vt:lpstr>
      <vt:lpstr>Sun Life Sans</vt:lpstr>
      <vt:lpstr>Times New Roman</vt:lpstr>
      <vt:lpstr>Sun Life Master</vt:lpstr>
      <vt:lpstr>PowerPoint Presentation</vt:lpstr>
      <vt:lpstr>Agenda</vt:lpstr>
      <vt:lpstr>PowerPoint Presentation</vt:lpstr>
      <vt:lpstr>Why do you need life insurance?</vt:lpstr>
      <vt:lpstr>How much Life and AD&amp;D insurance can you buy?</vt:lpstr>
      <vt:lpstr>PowerPoint Presentation</vt:lpstr>
      <vt:lpstr>What does your short-term disability insurance cover?</vt:lpstr>
      <vt:lpstr>How much, how soon and for how long?</vt:lpstr>
      <vt:lpstr>PowerPoint Presentation</vt:lpstr>
      <vt:lpstr>How much, how soon and for how long?</vt:lpstr>
      <vt:lpstr>PowerPoint Presentation</vt:lpstr>
      <vt:lpstr>How accident insurance  can help a family</vt:lpstr>
      <vt:lpstr>Ready to Enroll? </vt:lpstr>
      <vt:lpstr>PowerPoint Presentation</vt:lpstr>
    </vt:vector>
  </TitlesOfParts>
  <Manager/>
  <Company>Sun Life Financial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Stacy Maciel</dc:creator>
  <cp:keywords/>
  <dc:description/>
  <cp:lastModifiedBy>Gail Kelly</cp:lastModifiedBy>
  <cp:revision>13</cp:revision>
  <cp:lastPrinted>2019-06-24T17:13:27Z</cp:lastPrinted>
  <dcterms:created xsi:type="dcterms:W3CDTF">2021-11-18T18:09:19Z</dcterms:created>
  <dcterms:modified xsi:type="dcterms:W3CDTF">2021-11-23T17:02:49Z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0x0101000B980BFF797C8A43A29EDC5A666CCEBB</vt:lpwstr>
  </property>
  <property fmtid="{D5CDD505-2E9C-101B-9397-08002B2CF9AE}" pid="3" name="_dlc_DocIdItemGuid">
    <vt:lpwstr>df29917e-c49c-45b8-970f-83f17772d4dd</vt:lpwstr>
  </property>
</Properties>
</file>