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704" r:id="rId4"/>
    <p:sldMasterId id="2147483724" r:id="rId5"/>
  </p:sldMasterIdLst>
  <p:notesMasterIdLst>
    <p:notesMasterId r:id="rId12"/>
  </p:notesMasterIdLst>
  <p:sldIdLst>
    <p:sldId id="256" r:id="rId6"/>
    <p:sldId id="257" r:id="rId7"/>
    <p:sldId id="259" r:id="rId8"/>
    <p:sldId id="260" r:id="rId9"/>
    <p:sldId id="258" r:id="rId10"/>
    <p:sldId id="261" r:id="rId11"/>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56" autoAdjust="0"/>
  </p:normalViewPr>
  <p:slideViewPr>
    <p:cSldViewPr snapToGrid="0">
      <p:cViewPr varScale="1">
        <p:scale>
          <a:sx n="72" d="100"/>
          <a:sy n="72" d="100"/>
        </p:scale>
        <p:origin x="374" y="62"/>
      </p:cViewPr>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41FB96D8-BEFD-4218-BA6B-60DA9A820FC8}" type="datetimeFigureOut">
              <a:rPr lang="en-US" smtClean="0"/>
              <a:t>2/17/2021</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C1C8B6F6-BDF3-45B1-8E96-4880FC6B1168}" type="slidenum">
              <a:rPr lang="en-US" smtClean="0"/>
              <a:t>‹#›</a:t>
            </a:fld>
            <a:endParaRPr lang="en-US"/>
          </a:p>
        </p:txBody>
      </p:sp>
    </p:spTree>
    <p:extLst>
      <p:ext uri="{BB962C8B-B14F-4D97-AF65-F5344CB8AC3E}">
        <p14:creationId xmlns:p14="http://schemas.microsoft.com/office/powerpoint/2010/main" val="423872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learn about the Health through Oral Wellness Program that</a:t>
            </a:r>
            <a:r>
              <a:rPr lang="en-US" baseline="0" dirty="0" smtClean="0"/>
              <a:t> is available through your Northeast Delta Dental benefits. </a:t>
            </a:r>
            <a:r>
              <a:rPr lang="en-US" dirty="0" smtClean="0"/>
              <a:t> </a:t>
            </a:r>
            <a:endParaRPr lang="en-US" dirty="0"/>
          </a:p>
        </p:txBody>
      </p:sp>
      <p:sp>
        <p:nvSpPr>
          <p:cNvPr id="4" name="Slide Number Placeholder 3"/>
          <p:cNvSpPr>
            <a:spLocks noGrp="1"/>
          </p:cNvSpPr>
          <p:nvPr>
            <p:ph type="sldNum" sz="quarter" idx="10"/>
          </p:nvPr>
        </p:nvSpPr>
        <p:spPr/>
        <p:txBody>
          <a:bodyPr/>
          <a:lstStyle/>
          <a:p>
            <a:fld id="{C1C8B6F6-BDF3-45B1-8E96-4880FC6B1168}" type="slidenum">
              <a:rPr lang="en-US" smtClean="0"/>
              <a:t>1</a:t>
            </a:fld>
            <a:endParaRPr lang="en-US"/>
          </a:p>
        </p:txBody>
      </p:sp>
    </p:spTree>
    <p:extLst>
      <p:ext uri="{BB962C8B-B14F-4D97-AF65-F5344CB8AC3E}">
        <p14:creationId xmlns:p14="http://schemas.microsoft.com/office/powerpoint/2010/main" val="41856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Health Through Oral Wellness Program, or HOW for short, is a patient centered oral health initiative.</a:t>
            </a:r>
            <a:r>
              <a:rPr lang="en-US" i="1" baseline="0" dirty="0" smtClean="0"/>
              <a:t>  We believe oral health is an important part of your overall systemic health.  HOW provides additional preventive benefits to members who are at risk of oral disease to help them achieve better oral and overall health.   </a:t>
            </a:r>
            <a:endParaRPr lang="en-US" i="1" dirty="0"/>
          </a:p>
        </p:txBody>
      </p:sp>
      <p:sp>
        <p:nvSpPr>
          <p:cNvPr id="4" name="Slide Number Placeholder 3"/>
          <p:cNvSpPr>
            <a:spLocks noGrp="1"/>
          </p:cNvSpPr>
          <p:nvPr>
            <p:ph type="sldNum" sz="quarter" idx="10"/>
          </p:nvPr>
        </p:nvSpPr>
        <p:spPr/>
        <p:txBody>
          <a:bodyPr/>
          <a:lstStyle/>
          <a:p>
            <a:fld id="{EE3B3978-BE36-4C90-B54E-1245B3B40EC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3867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the Health</a:t>
            </a:r>
            <a:r>
              <a:rPr lang="en-US" baseline="0" dirty="0" smtClean="0"/>
              <a:t> Through Oral Wellness website to register for the program.  Once registered you will receive our Smile Coach Monthly e-newsletter full of helpful oral health messages.  You can take the oral health self assessment to get a sense of your oral health status.   There is a click through to the site from our home page at nedelta.com as well.  </a:t>
            </a:r>
            <a:endParaRPr lang="en-US" dirty="0"/>
          </a:p>
        </p:txBody>
      </p:sp>
      <p:sp>
        <p:nvSpPr>
          <p:cNvPr id="4" name="Slide Number Placeholder 3"/>
          <p:cNvSpPr>
            <a:spLocks noGrp="1"/>
          </p:cNvSpPr>
          <p:nvPr>
            <p:ph type="sldNum" sz="quarter" idx="10"/>
          </p:nvPr>
        </p:nvSpPr>
        <p:spPr/>
        <p:txBody>
          <a:bodyPr/>
          <a:lstStyle/>
          <a:p>
            <a:fld id="{C1C8B6F6-BDF3-45B1-8E96-4880FC6B1168}" type="slidenum">
              <a:rPr lang="en-US" smtClean="0"/>
              <a:t>3</a:t>
            </a:fld>
            <a:endParaRPr lang="en-US"/>
          </a:p>
        </p:txBody>
      </p:sp>
    </p:spTree>
    <p:extLst>
      <p:ext uri="{BB962C8B-B14F-4D97-AF65-F5344CB8AC3E}">
        <p14:creationId xmlns:p14="http://schemas.microsoft.com/office/powerpoint/2010/main" val="421870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take the oral health self assessment you’ll answer</a:t>
            </a:r>
            <a:r>
              <a:rPr lang="en-US" baseline="0" dirty="0" smtClean="0"/>
              <a:t> a few questions online.  Review the report, print or download to your smart phone and bring to your next appointment with your dentist.  The dentist will run their own clinical risk assessment and compare to you’re your self assessment and discuss any additional preventive services you qualify for.  </a:t>
            </a:r>
            <a:endParaRPr lang="en-US" dirty="0"/>
          </a:p>
        </p:txBody>
      </p:sp>
      <p:sp>
        <p:nvSpPr>
          <p:cNvPr id="4" name="Slide Number Placeholder 3"/>
          <p:cNvSpPr>
            <a:spLocks noGrp="1"/>
          </p:cNvSpPr>
          <p:nvPr>
            <p:ph type="sldNum" sz="quarter" idx="10"/>
          </p:nvPr>
        </p:nvSpPr>
        <p:spPr/>
        <p:txBody>
          <a:bodyPr/>
          <a:lstStyle/>
          <a:p>
            <a:fld id="{C1C8B6F6-BDF3-45B1-8E96-4880FC6B1168}" type="slidenum">
              <a:rPr lang="en-US" smtClean="0"/>
              <a:t>4</a:t>
            </a:fld>
            <a:endParaRPr lang="en-US"/>
          </a:p>
        </p:txBody>
      </p:sp>
    </p:spTree>
    <p:extLst>
      <p:ext uri="{BB962C8B-B14F-4D97-AF65-F5344CB8AC3E}">
        <p14:creationId xmlns:p14="http://schemas.microsoft.com/office/powerpoint/2010/main" val="191479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xfrm>
            <a:off x="686421" y="4550175"/>
            <a:ext cx="5485158" cy="4278686"/>
          </a:xfrm>
          <a:noFill/>
        </p:spPr>
        <p:txBody>
          <a:bodyPr wrap="square" numCol="1" anchor="t" anchorCtr="0" compatLnSpc="1">
            <a:prstTxWarp prst="textNoShape">
              <a:avLst/>
            </a:prstTxWarp>
          </a:bodyPr>
          <a:lstStyle/>
          <a:p>
            <a:pPr>
              <a:buClr>
                <a:schemeClr val="accent1"/>
              </a:buClr>
            </a:pPr>
            <a:r>
              <a:rPr lang="en-US" i="1" dirty="0" smtClean="0">
                <a:latin typeface="Arial" panose="020B0604020202020204" pitchFamily="34" charset="0"/>
                <a:cs typeface="Arial" panose="020B0604020202020204" pitchFamily="34" charset="0"/>
              </a:rPr>
              <a:t>Patients </a:t>
            </a:r>
            <a:r>
              <a:rPr lang="en-US" i="1" dirty="0">
                <a:latin typeface="Arial" panose="020B0604020202020204" pitchFamily="34" charset="0"/>
                <a:cs typeface="Arial" panose="020B0604020202020204" pitchFamily="34" charset="0"/>
              </a:rPr>
              <a:t>that score a 3-5 on a 5-point risk scale </a:t>
            </a:r>
            <a:r>
              <a:rPr lang="en-US" i="1" dirty="0" smtClean="0">
                <a:latin typeface="Arial" panose="020B0604020202020204" pitchFamily="34" charset="0"/>
                <a:cs typeface="Arial" panose="020B0604020202020204" pitchFamily="34" charset="0"/>
              </a:rPr>
              <a:t>on the clinical risk assessment for </a:t>
            </a:r>
            <a:r>
              <a:rPr lang="en-US" i="1" dirty="0">
                <a:latin typeface="Arial" panose="020B0604020202020204" pitchFamily="34" charset="0"/>
                <a:cs typeface="Arial" panose="020B0604020202020204" pitchFamily="34" charset="0"/>
              </a:rPr>
              <a:t>being at-risk for oral disease qualify for additional preventive care benefits.</a:t>
            </a:r>
          </a:p>
          <a:p>
            <a:pPr>
              <a:buClr>
                <a:schemeClr val="accent1"/>
              </a:buClr>
            </a:pPr>
            <a:r>
              <a:rPr lang="en-US" i="1" dirty="0">
                <a:latin typeface="Arial" panose="020B0604020202020204" pitchFamily="34" charset="0"/>
                <a:cs typeface="Arial" panose="020B0604020202020204" pitchFamily="34" charset="0"/>
              </a:rPr>
              <a:t>The additional preventive benefits can be applied immediately at that dental visit.  For example: additional cleanings, fluoride treatment for adults at risk for tooth decay, or tobacco counseling for those at risk for gum disease).</a:t>
            </a:r>
          </a:p>
          <a:p>
            <a:pPr>
              <a:buClr>
                <a:schemeClr val="accent1"/>
              </a:buClr>
            </a:pPr>
            <a:r>
              <a:rPr lang="en-US" i="1" dirty="0">
                <a:latin typeface="Arial" panose="020B0604020202020204" pitchFamily="34" charset="0"/>
                <a:cs typeface="Arial" panose="020B0604020202020204" pitchFamily="34" charset="0"/>
              </a:rPr>
              <a:t>The additional benefits that a member receives </a:t>
            </a:r>
            <a:r>
              <a:rPr lang="en-US" b="1" i="1" dirty="0">
                <a:latin typeface="Arial" panose="020B0604020202020204" pitchFamily="34" charset="0"/>
                <a:cs typeface="Arial" panose="020B0604020202020204" pitchFamily="34" charset="0"/>
              </a:rPr>
              <a:t>do apply</a:t>
            </a:r>
            <a:r>
              <a:rPr lang="en-US" i="1" dirty="0">
                <a:latin typeface="Arial" panose="020B0604020202020204" pitchFamily="34" charset="0"/>
                <a:cs typeface="Arial" panose="020B0604020202020204" pitchFamily="34" charset="0"/>
              </a:rPr>
              <a:t> toward their annual maximum.</a:t>
            </a:r>
          </a:p>
          <a:p>
            <a:endParaRPr lang="en-US" dirty="0" smtClean="0">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CD762471-8F0E-4EC2-94A0-B245181FF03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0111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04">
              <a:defRPr/>
            </a:pPr>
            <a:r>
              <a:rPr lang="en-US" i="1" baseline="0" dirty="0" smtClean="0">
                <a:ea typeface="ＭＳ Ｐゴシック" pitchFamily="34" charset="-128"/>
              </a:rPr>
              <a:t>Your continued oral health is important to us, so </a:t>
            </a:r>
            <a:r>
              <a:rPr lang="en-US" i="1" dirty="0" smtClean="0">
                <a:ea typeface="ＭＳ Ｐゴシック" pitchFamily="34" charset="-128"/>
              </a:rPr>
              <a:t>once</a:t>
            </a:r>
            <a:r>
              <a:rPr lang="en-US" i="1" baseline="0" dirty="0" smtClean="0">
                <a:ea typeface="ＭＳ Ｐゴシック" pitchFamily="34" charset="-128"/>
              </a:rPr>
              <a:t> you qualify to receive enhanced benefits you will have access to those benefits for as long as you are a Northeast Delta Dental subscriber. So if your oral health improves and you move from, for example, a risk score of 4 to 2, you will continue to receive the enhanced benefits you initially qualified for.  </a:t>
            </a:r>
          </a:p>
          <a:p>
            <a:pPr defTabSz="902604">
              <a:defRPr/>
            </a:pPr>
            <a:endParaRPr lang="en-US" i="1" dirty="0" smtClean="0">
              <a:ea typeface="ＭＳ Ｐゴシック" pitchFamily="34" charset="-128"/>
            </a:endParaRPr>
          </a:p>
          <a:p>
            <a:pPr defTabSz="902604">
              <a:defRPr/>
            </a:pPr>
            <a:r>
              <a:rPr lang="en-US" i="1" baseline="0" dirty="0" smtClean="0">
                <a:ea typeface="ＭＳ Ｐゴシック" pitchFamily="34" charset="-128"/>
              </a:rPr>
              <a:t>To view your qualified enhanced benefits</a:t>
            </a:r>
            <a:r>
              <a:rPr lang="en-US" i="1" dirty="0" smtClean="0">
                <a:ea typeface="ＭＳ Ｐゴシック" pitchFamily="34" charset="-128"/>
              </a:rPr>
              <a:t> please access your Benefit Lookup Portal at nedelta.com/patients</a:t>
            </a:r>
          </a:p>
          <a:p>
            <a:pPr defTabSz="902604">
              <a:defRPr/>
            </a:pPr>
            <a:endParaRPr lang="en-US" i="1" baseline="0" dirty="0" smtClean="0">
              <a:ea typeface="ＭＳ Ｐゴシック" pitchFamily="34" charset="-128"/>
            </a:endParaRPr>
          </a:p>
          <a:p>
            <a:pPr defTabSz="902604">
              <a:defRPr/>
            </a:pPr>
            <a:r>
              <a:rPr lang="en-US" i="1" baseline="0" dirty="0" smtClean="0">
                <a:ea typeface="ＭＳ Ｐゴシック" pitchFamily="34" charset="-128"/>
              </a:rPr>
              <a:t>Questions on the HOW program please contact our customer service department at the number listed on the back of your card - 1-800-832-5700</a:t>
            </a:r>
            <a:endParaRPr lang="en-US" i="1"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1C8B6F6-BDF3-45B1-8E96-4880FC6B1168}" type="slidenum">
              <a:rPr lang="en-US" smtClean="0"/>
              <a:t>6</a:t>
            </a:fld>
            <a:endParaRPr lang="en-US"/>
          </a:p>
        </p:txBody>
      </p:sp>
    </p:spTree>
    <p:extLst>
      <p:ext uri="{BB962C8B-B14F-4D97-AF65-F5344CB8AC3E}">
        <p14:creationId xmlns:p14="http://schemas.microsoft.com/office/powerpoint/2010/main" val="404217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CD16B1-04F9-4AFB-BD6F-29353CC68F2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267232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D16B1-04F9-4AFB-BD6F-29353CC68F2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401639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D16B1-04F9-4AFB-BD6F-29353CC68F2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159810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2927518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570572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84613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14173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176771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028883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3615155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3354755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D16B1-04F9-4AFB-BD6F-29353CC68F2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404292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solidFill>
                  <a:srgbClr val="000000"/>
                </a:solidFill>
              </a:rPr>
              <a:t>Confidentiality statement here if needed</a:t>
            </a:r>
            <a:endParaRPr lang="en-US" dirty="0">
              <a:solidFill>
                <a:srgbClr val="00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594674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3063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3297420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1296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88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719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500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796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67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120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D16B1-04F9-4AFB-BD6F-29353CC68F23}"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2915940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0" y="6459785"/>
            <a:ext cx="2472271" cy="365125"/>
          </a:xfrm>
          <a:prstGeom prst="rect">
            <a:avLst/>
          </a:prstGeom>
        </p:spPr>
        <p:txBody>
          <a:bodyPr/>
          <a:lstStyle/>
          <a:p>
            <a:pPr defTabSz="457200"/>
            <a:fld id="{1D102C1E-28F2-47E9-802D-339E64E2F920}" type="datetimeFigureOut">
              <a:rPr lang="en-US" dirty="0">
                <a:solidFill>
                  <a:srgbClr val="262626"/>
                </a:solidFill>
              </a:rPr>
              <a:pPr defTabSz="457200"/>
              <a:t>2/17/2021</a:t>
            </a:fld>
            <a:endParaRPr lang="en-US" dirty="0">
              <a:solidFill>
                <a:srgbClr val="262626"/>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15" y="254000"/>
            <a:ext cx="1579686" cy="386080"/>
          </a:xfrm>
          <a:prstGeom prst="rect">
            <a:avLst/>
          </a:prstGeom>
        </p:spPr>
      </p:pic>
    </p:spTree>
    <p:extLst>
      <p:ext uri="{BB962C8B-B14F-4D97-AF65-F5344CB8AC3E}">
        <p14:creationId xmlns:p14="http://schemas.microsoft.com/office/powerpoint/2010/main" val="1378464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D45EE551-E67B-4618-9A78-6831EECAB45D}" type="datetimeFigureOut">
              <a:rPr lang="en-US">
                <a:solidFill>
                  <a:srgbClr val="262626"/>
                </a:solidFill>
              </a:rPr>
              <a:pPr defTabSz="457200"/>
              <a:t>2/17/2021</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6904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833094-15C6-46A6-AEA1-505992D74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424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646090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2493562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095161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561631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677847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355040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255857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CD16B1-04F9-4AFB-BD6F-29353CC68F2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3811664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854500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solidFill>
                  <a:srgbClr val="000000"/>
                </a:solidFill>
              </a:rPr>
              <a:t>Confidentiality statement here if needed</a:t>
            </a:r>
            <a:endParaRPr lang="en-US" dirty="0">
              <a:solidFill>
                <a:srgbClr val="00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2876102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63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2892201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99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278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502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93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04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91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CD16B1-04F9-4AFB-BD6F-29353CC68F23}"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1123599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524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0" y="6459785"/>
            <a:ext cx="2472271" cy="365125"/>
          </a:xfrm>
          <a:prstGeom prst="rect">
            <a:avLst/>
          </a:prstGeom>
        </p:spPr>
        <p:txBody>
          <a:bodyPr/>
          <a:lstStyle/>
          <a:p>
            <a:pPr defTabSz="457200"/>
            <a:fld id="{1D102C1E-28F2-47E9-802D-339E64E2F920}" type="datetimeFigureOut">
              <a:rPr lang="en-US" dirty="0">
                <a:solidFill>
                  <a:srgbClr val="262626"/>
                </a:solidFill>
              </a:rPr>
              <a:pPr defTabSz="457200"/>
              <a:t>2/17/2021</a:t>
            </a:fld>
            <a:endParaRPr lang="en-US" dirty="0">
              <a:solidFill>
                <a:srgbClr val="262626"/>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15" y="254000"/>
            <a:ext cx="1579686" cy="386080"/>
          </a:xfrm>
          <a:prstGeom prst="rect">
            <a:avLst/>
          </a:prstGeom>
        </p:spPr>
      </p:pic>
    </p:spTree>
    <p:extLst>
      <p:ext uri="{BB962C8B-B14F-4D97-AF65-F5344CB8AC3E}">
        <p14:creationId xmlns:p14="http://schemas.microsoft.com/office/powerpoint/2010/main" val="2935359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D45EE551-E67B-4618-9A78-6831EECAB45D}" type="datetimeFigureOut">
              <a:rPr lang="en-US">
                <a:solidFill>
                  <a:srgbClr val="262626"/>
                </a:solidFill>
              </a:rPr>
              <a:pPr defTabSz="457200"/>
              <a:t>2/17/2021</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11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833094-15C6-46A6-AEA1-505992D74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724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19926835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17777143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6987606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7408030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4515003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939879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D16B1-04F9-4AFB-BD6F-29353CC68F23}"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2035303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3953966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115942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solidFill>
                  <a:srgbClr val="000000"/>
                </a:solidFill>
              </a:rPr>
              <a:t>Confidentiality statement here if needed</a:t>
            </a:r>
            <a:endParaRPr lang="en-US" dirty="0">
              <a:solidFill>
                <a:srgbClr val="00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30127051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68615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2186198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39404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2024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2772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6298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2300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D16B1-04F9-4AFB-BD6F-29353CC68F23}"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4185326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9212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776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D45EE551-E67B-4618-9A78-6831EECAB45D}" type="datetimeFigureOut">
              <a:rPr lang="en-US" smtClean="0">
                <a:solidFill>
                  <a:srgbClr val="262626"/>
                </a:solidFill>
              </a:rPr>
              <a:pPr defTabSz="457200"/>
              <a:t>2/17/2021</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6847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6610635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14351764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9395792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smtClean="0"/>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 and/or subtitle</a:t>
            </a:r>
            <a:endParaRPr lang="en-US" dirty="0"/>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3926261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appropriate icon below to insert image here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9059763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8742875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Tree>
    <p:extLst>
      <p:ext uri="{BB962C8B-B14F-4D97-AF65-F5344CB8AC3E}">
        <p14:creationId xmlns:p14="http://schemas.microsoft.com/office/powerpoint/2010/main" val="902187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D16B1-04F9-4AFB-BD6F-29353CC68F2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4110134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775880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date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smtClean="0">
                <a:solidFill>
                  <a:srgbClr val="000000"/>
                </a:solidFill>
              </a:rPr>
              <a:t>Confidentiality statement here if needed</a:t>
            </a:r>
            <a:endParaRPr lang="en-US" dirty="0">
              <a:solidFill>
                <a:srgbClr val="00000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13520665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84168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smtClean="0"/>
              <a:t>Click to add strong quote or statement</a:t>
            </a:r>
          </a:p>
        </p:txBody>
      </p:sp>
    </p:spTree>
    <p:extLst>
      <p:ext uri="{BB962C8B-B14F-4D97-AF65-F5344CB8AC3E}">
        <p14:creationId xmlns:p14="http://schemas.microsoft.com/office/powerpoint/2010/main" val="3401506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0630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818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803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6511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238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3743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D16B1-04F9-4AFB-BD6F-29353CC68F23}"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261B-A464-4B43-AB4A-DF3AC5D39772}" type="slidenum">
              <a:rPr lang="en-US" smtClean="0"/>
              <a:t>‹#›</a:t>
            </a:fld>
            <a:endParaRPr lang="en-US"/>
          </a:p>
        </p:txBody>
      </p:sp>
    </p:spTree>
    <p:extLst>
      <p:ext uri="{BB962C8B-B14F-4D97-AF65-F5344CB8AC3E}">
        <p14:creationId xmlns:p14="http://schemas.microsoft.com/office/powerpoint/2010/main" val="3574929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4559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D45EE551-E67B-4618-9A78-6831EECAB45D}" type="datetimeFigureOut">
              <a:rPr lang="en-US" smtClean="0">
                <a:solidFill>
                  <a:srgbClr val="262626"/>
                </a:solidFill>
              </a:rPr>
              <a:pPr defTabSz="457200"/>
              <a:t>2/17/2021</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5926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image" Target="../media/image1.jpe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image" Target="../media/image1.jpe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D16B1-04F9-4AFB-BD6F-29353CC68F23}" type="datetimeFigureOut">
              <a:rPr lang="en-US" smtClean="0"/>
              <a:t>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E261B-A464-4B43-AB4A-DF3AC5D39772}" type="slidenum">
              <a:rPr lang="en-US" smtClean="0"/>
              <a:t>‹#›</a:t>
            </a:fld>
            <a:endParaRPr lang="en-US"/>
          </a:p>
        </p:txBody>
      </p:sp>
    </p:spTree>
    <p:extLst>
      <p:ext uri="{BB962C8B-B14F-4D97-AF65-F5344CB8AC3E}">
        <p14:creationId xmlns:p14="http://schemas.microsoft.com/office/powerpoint/2010/main" val="248632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pPr defTabSz="457200"/>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pPr defTabSz="457200"/>
            <a:fld id="{B87BD71D-69BE-4AC5-8E30-1F73335219F4}" type="slidenum">
              <a:rPr lang="en-US" smtClean="0">
                <a:solidFill>
                  <a:srgbClr val="000000"/>
                </a:solidFill>
              </a:rPr>
              <a:pPr defTabSz="457200"/>
              <a:t>‹#›</a:t>
            </a:fld>
            <a:endParaRPr lang="en-US">
              <a:solidFill>
                <a:srgbClr val="000000"/>
              </a:solidFill>
            </a:endParaRPr>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623994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pPr defTabSz="457200"/>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pPr defTabSz="457200"/>
            <a:fld id="{B87BD71D-69BE-4AC5-8E30-1F73335219F4}" type="slidenum">
              <a:rPr lang="en-US" smtClean="0">
                <a:solidFill>
                  <a:srgbClr val="000000"/>
                </a:solidFill>
              </a:rPr>
              <a:pPr defTabSz="457200"/>
              <a:t>‹#›</a:t>
            </a:fld>
            <a:endParaRPr lang="en-US">
              <a:solidFill>
                <a:srgbClr val="000000"/>
              </a:solidFill>
            </a:endParaRPr>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6339449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pPr defTabSz="457200"/>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pPr defTabSz="457200"/>
            <a:fld id="{B87BD71D-69BE-4AC5-8E30-1F73335219F4}" type="slidenum">
              <a:rPr lang="en-US" smtClean="0">
                <a:solidFill>
                  <a:srgbClr val="000000"/>
                </a:solidFill>
              </a:rPr>
              <a:pPr defTabSz="457200"/>
              <a:t>‹#›</a:t>
            </a:fld>
            <a:endParaRPr lang="en-US">
              <a:solidFill>
                <a:srgbClr val="000000"/>
              </a:solidFill>
            </a:endParaRPr>
          </a:p>
        </p:txBody>
      </p:sp>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3122178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pPr defTabSz="457200"/>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pPr defTabSz="457200"/>
            <a:fld id="{B87BD71D-69BE-4AC5-8E30-1F73335219F4}" type="slidenum">
              <a:rPr lang="en-US" smtClean="0">
                <a:solidFill>
                  <a:srgbClr val="000000"/>
                </a:solidFill>
              </a:rPr>
              <a:pPr defTabSz="457200"/>
              <a:t>‹#›</a:t>
            </a:fld>
            <a:endParaRPr lang="en-US">
              <a:solidFill>
                <a:srgbClr val="000000"/>
              </a:solidFill>
            </a:endParaRPr>
          </a:p>
        </p:txBody>
      </p:sp>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413993850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8.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2.xml"/><Relationship Id="rId7" Type="http://schemas.openxmlformats.org/officeDocument/2006/relationships/image" Target="../media/image10.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hyperlink" Target="https://www.healththroughoralwellness.com/Home" TargetMode="External"/><Relationship Id="rId11"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image" Target="../media/image8.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8.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5.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62" y="1760538"/>
            <a:ext cx="11972658" cy="2387600"/>
          </a:xfrm>
        </p:spPr>
        <p:txBody>
          <a:bodyPr/>
          <a:lstStyle/>
          <a:p>
            <a:r>
              <a:rPr lang="en-US" dirty="0" smtClean="0">
                <a:solidFill>
                  <a:srgbClr val="43B02A"/>
                </a:solidFill>
                <a:latin typeface="Gotham Book" pitchFamily="50" charset="0"/>
              </a:rPr>
              <a:t>Health </a:t>
            </a:r>
            <a:r>
              <a:rPr lang="en-US" i="1" dirty="0" smtClean="0">
                <a:solidFill>
                  <a:srgbClr val="43B02A"/>
                </a:solidFill>
                <a:latin typeface="Gotham Book" pitchFamily="50" charset="0"/>
              </a:rPr>
              <a:t>through</a:t>
            </a:r>
            <a:r>
              <a:rPr lang="en-US" dirty="0" smtClean="0">
                <a:solidFill>
                  <a:srgbClr val="43B02A"/>
                </a:solidFill>
                <a:latin typeface="Gotham Book" pitchFamily="50" charset="0"/>
              </a:rPr>
              <a:t> Oral Wellness® (HOW®)</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13475" y="6228871"/>
            <a:ext cx="487362" cy="487362"/>
          </a:xfrm>
          <a:prstGeom prst="rect">
            <a:avLst/>
          </a:prstGeom>
        </p:spPr>
      </p:pic>
    </p:spTree>
    <p:extLst>
      <p:ext uri="{BB962C8B-B14F-4D97-AF65-F5344CB8AC3E}">
        <p14:creationId xmlns:p14="http://schemas.microsoft.com/office/powerpoint/2010/main" val="717945595"/>
      </p:ext>
    </p:extLst>
  </p:cSld>
  <p:clrMapOvr>
    <a:masterClrMapping/>
  </p:clrMapOvr>
  <mc:AlternateContent xmlns:mc="http://schemas.openxmlformats.org/markup-compatibility/2006">
    <mc:Choice xmlns:p14="http://schemas.microsoft.com/office/powerpoint/2010/main" Requires="p14">
      <p:transition spd="slow" p14:dur="2000" advTm="10623"/>
    </mc:Choice>
    <mc:Fallback>
      <p:transition spd="slow" advTm="10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028700" y="1029611"/>
            <a:ext cx="9993086" cy="1692771"/>
          </a:xfrm>
          <a:prstGeom prst="rect">
            <a:avLst/>
          </a:prstGeom>
        </p:spPr>
        <p:txBody>
          <a:bodyPr wrap="square">
            <a:spAutoFit/>
          </a:bodyPr>
          <a:lstStyle/>
          <a:p>
            <a:pPr defTabSz="457200"/>
            <a:r>
              <a:rPr lang="en-US" sz="2600" dirty="0">
                <a:solidFill>
                  <a:srgbClr val="262626">
                    <a:lumMod val="75000"/>
                    <a:lumOff val="25000"/>
                  </a:srgbClr>
                </a:solidFill>
                <a:latin typeface="Gotham Book" pitchFamily="50" charset="0"/>
              </a:rPr>
              <a:t>Based on the concept of patient-centered oral health, HOW® provides additional preventive benefits to members who are at risk for oral disease, thereby helping them achieve better oral and overall health.</a:t>
            </a:r>
            <a:endParaRPr lang="en-US" sz="2600" dirty="0">
              <a:solidFill>
                <a:srgbClr val="262626">
                  <a:lumMod val="75000"/>
                  <a:lumOff val="25000"/>
                </a:srgbClr>
              </a:solidFill>
            </a:endParaRPr>
          </a:p>
        </p:txBody>
      </p:sp>
      <p:sp>
        <p:nvSpPr>
          <p:cNvPr id="7" name="Title 6"/>
          <p:cNvSpPr>
            <a:spLocks noGrp="1"/>
          </p:cNvSpPr>
          <p:nvPr>
            <p:ph type="title"/>
          </p:nvPr>
        </p:nvSpPr>
        <p:spPr>
          <a:xfrm>
            <a:off x="324729" y="139835"/>
            <a:ext cx="11478649" cy="839927"/>
          </a:xfrm>
        </p:spPr>
        <p:txBody>
          <a:bodyPr>
            <a:noAutofit/>
          </a:bodyPr>
          <a:lstStyle/>
          <a:p>
            <a:pPr algn="ctr"/>
            <a:r>
              <a:rPr lang="en-US" sz="4400" dirty="0" smtClean="0">
                <a:solidFill>
                  <a:srgbClr val="43B02A"/>
                </a:solidFill>
                <a:latin typeface="Gotham Book" pitchFamily="50" charset="0"/>
              </a:rPr>
              <a:t>Health </a:t>
            </a:r>
            <a:r>
              <a:rPr lang="en-US" sz="4400" i="1" dirty="0" smtClean="0">
                <a:solidFill>
                  <a:srgbClr val="43B02A"/>
                </a:solidFill>
                <a:latin typeface="Gotham Book" pitchFamily="50" charset="0"/>
              </a:rPr>
              <a:t>through</a:t>
            </a:r>
            <a:r>
              <a:rPr lang="en-US" sz="4400" dirty="0" smtClean="0">
                <a:solidFill>
                  <a:srgbClr val="43B02A"/>
                </a:solidFill>
                <a:latin typeface="Gotham Book" pitchFamily="50" charset="0"/>
              </a:rPr>
              <a:t> Oral Wellness® (HOW®)</a:t>
            </a:r>
            <a:endParaRPr lang="en-US" sz="4400" u="sng" dirty="0">
              <a:solidFill>
                <a:srgbClr val="43B02A"/>
              </a:solidFill>
              <a:latin typeface="Gotham Book" pitchFamily="50" charset="0"/>
            </a:endParaRPr>
          </a:p>
        </p:txBody>
      </p:sp>
      <p:pic>
        <p:nvPicPr>
          <p:cNvPr id="10" name="Picture 9"/>
          <p:cNvPicPr>
            <a:picLocks noChangeAspect="1"/>
          </p:cNvPicPr>
          <p:nvPr/>
        </p:nvPicPr>
        <p:blipFill rotWithShape="1">
          <a:blip r:embed="rId6"/>
          <a:srcRect l="1263" t="53576" r="87523"/>
          <a:stretch/>
        </p:blipFill>
        <p:spPr>
          <a:xfrm>
            <a:off x="2362200" y="3697930"/>
            <a:ext cx="1834442" cy="1985396"/>
          </a:xfrm>
          <a:prstGeom prst="rect">
            <a:avLst/>
          </a:prstGeom>
        </p:spPr>
      </p:pic>
      <p:pic>
        <p:nvPicPr>
          <p:cNvPr id="12" name="Picture 11"/>
          <p:cNvPicPr>
            <a:picLocks noChangeAspect="1"/>
          </p:cNvPicPr>
          <p:nvPr/>
        </p:nvPicPr>
        <p:blipFill rotWithShape="1">
          <a:blip r:embed="rId6"/>
          <a:srcRect l="16986" t="66798" r="65762" b="13405"/>
          <a:stretch/>
        </p:blipFill>
        <p:spPr>
          <a:xfrm>
            <a:off x="4260447" y="3037732"/>
            <a:ext cx="1676400" cy="502920"/>
          </a:xfrm>
          <a:prstGeom prst="rect">
            <a:avLst/>
          </a:prstGeom>
        </p:spPr>
      </p:pic>
      <p:pic>
        <p:nvPicPr>
          <p:cNvPr id="13" name="Picture 12"/>
          <p:cNvPicPr>
            <a:picLocks noChangeAspect="1"/>
          </p:cNvPicPr>
          <p:nvPr/>
        </p:nvPicPr>
        <p:blipFill rotWithShape="1">
          <a:blip r:embed="rId6"/>
          <a:srcRect l="65825" t="63025" r="17786" b="13198"/>
          <a:stretch/>
        </p:blipFill>
        <p:spPr>
          <a:xfrm>
            <a:off x="7781946" y="4458401"/>
            <a:ext cx="1794177" cy="680485"/>
          </a:xfrm>
          <a:prstGeom prst="rect">
            <a:avLst/>
          </a:prstGeom>
        </p:spPr>
      </p:pic>
      <p:pic>
        <p:nvPicPr>
          <p:cNvPr id="15" name="Picture 14"/>
          <p:cNvPicPr>
            <a:picLocks noChangeAspect="1"/>
          </p:cNvPicPr>
          <p:nvPr/>
        </p:nvPicPr>
        <p:blipFill rotWithShape="1">
          <a:blip r:embed="rId6"/>
          <a:srcRect l="39946" t="61355" r="39352" b="12248"/>
          <a:stretch/>
        </p:blipFill>
        <p:spPr>
          <a:xfrm>
            <a:off x="7201126" y="2716272"/>
            <a:ext cx="2247674" cy="749226"/>
          </a:xfrm>
          <a:prstGeom prst="rect">
            <a:avLst/>
          </a:prstGeom>
        </p:spPr>
      </p:pic>
      <p:pic>
        <p:nvPicPr>
          <p:cNvPr id="16" name="Picture 15"/>
          <p:cNvPicPr>
            <a:picLocks noChangeAspect="1"/>
          </p:cNvPicPr>
          <p:nvPr/>
        </p:nvPicPr>
        <p:blipFill rotWithShape="1">
          <a:blip r:embed="rId6"/>
          <a:srcRect l="86526" t="53368" r="1398" b="3739"/>
          <a:stretch/>
        </p:blipFill>
        <p:spPr>
          <a:xfrm>
            <a:off x="5786844" y="4290188"/>
            <a:ext cx="1304289" cy="1211124"/>
          </a:xfrm>
          <a:prstGeom prst="rect">
            <a:avLst/>
          </a:prstGeom>
        </p:spPr>
      </p:pic>
      <p:sp>
        <p:nvSpPr>
          <p:cNvPr id="17" name="Curved Left Arrow 16"/>
          <p:cNvSpPr/>
          <p:nvPr/>
        </p:nvSpPr>
        <p:spPr>
          <a:xfrm rot="15080357">
            <a:off x="3002890" y="2244865"/>
            <a:ext cx="662253" cy="1693131"/>
          </a:xfrm>
          <a:prstGeom prst="curvedLeftArrow">
            <a:avLst/>
          </a:prstGeom>
          <a:gradFill>
            <a:gsLst>
              <a:gs pos="0">
                <a:schemeClr val="accent1">
                  <a:tint val="100000"/>
                  <a:shade val="100000"/>
                  <a:satMod val="130000"/>
                  <a:alpha val="63000"/>
                </a:schemeClr>
              </a:gs>
              <a:gs pos="100000">
                <a:schemeClr val="accent1">
                  <a:tint val="50000"/>
                  <a:shade val="100000"/>
                  <a:satMod val="350000"/>
                </a:schemeClr>
              </a:gs>
            </a:gsLst>
          </a:gradFill>
          <a:ln>
            <a:noFill/>
          </a:ln>
          <a:effectLst>
            <a:outerShdw blurRad="40000" dist="23000"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262626"/>
              </a:solidFill>
            </a:endParaRPr>
          </a:p>
        </p:txBody>
      </p:sp>
      <p:sp>
        <p:nvSpPr>
          <p:cNvPr id="38" name="Curved Left Arrow 37"/>
          <p:cNvSpPr/>
          <p:nvPr/>
        </p:nvSpPr>
        <p:spPr>
          <a:xfrm rot="4581912">
            <a:off x="7069771" y="4737320"/>
            <a:ext cx="1171660" cy="2594548"/>
          </a:xfrm>
          <a:prstGeom prst="curvedLeftArrow">
            <a:avLst/>
          </a:prstGeom>
          <a:gradFill>
            <a:gsLst>
              <a:gs pos="0">
                <a:schemeClr val="accent1">
                  <a:tint val="100000"/>
                  <a:shade val="100000"/>
                  <a:satMod val="130000"/>
                  <a:alpha val="63000"/>
                </a:schemeClr>
              </a:gs>
              <a:gs pos="100000">
                <a:schemeClr val="accent1">
                  <a:tint val="50000"/>
                  <a:shade val="100000"/>
                  <a:satMod val="350000"/>
                </a:schemeClr>
              </a:gs>
            </a:gsLst>
          </a:gradFill>
          <a:ln>
            <a:noFill/>
          </a:ln>
          <a:effectLst>
            <a:outerShdw blurRad="40000" dist="23000"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262626"/>
              </a:solidFill>
            </a:endParaRPr>
          </a:p>
        </p:txBody>
      </p:sp>
      <p:sp>
        <p:nvSpPr>
          <p:cNvPr id="39" name="Right Arrow 38"/>
          <p:cNvSpPr/>
          <p:nvPr/>
        </p:nvSpPr>
        <p:spPr>
          <a:xfrm>
            <a:off x="6031397" y="3037732"/>
            <a:ext cx="1059736" cy="403290"/>
          </a:xfrm>
          <a:prstGeom prst="rightArrow">
            <a:avLst/>
          </a:prstGeom>
          <a:gradFill>
            <a:gsLst>
              <a:gs pos="0">
                <a:schemeClr val="accent1">
                  <a:tint val="100000"/>
                  <a:shade val="100000"/>
                  <a:satMod val="130000"/>
                  <a:alpha val="63000"/>
                </a:schemeClr>
              </a:gs>
              <a:gs pos="100000">
                <a:schemeClr val="accent1">
                  <a:tint val="50000"/>
                  <a:shade val="100000"/>
                  <a:satMod val="350000"/>
                </a:schemeClr>
              </a:gs>
            </a:gsLst>
          </a:gradFill>
          <a:ln>
            <a:noFill/>
          </a:ln>
          <a:effectLst>
            <a:outerShdw blurRad="40000" dist="23000" dir="5400000" rotWithShape="0">
              <a:srgbClr val="000000">
                <a:alpha val="1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0" name="Right Arrow 39"/>
          <p:cNvSpPr/>
          <p:nvPr/>
        </p:nvSpPr>
        <p:spPr>
          <a:xfrm rot="5400000">
            <a:off x="8295504" y="3756445"/>
            <a:ext cx="912883" cy="403290"/>
          </a:xfrm>
          <a:prstGeom prst="rightArrow">
            <a:avLst/>
          </a:prstGeom>
          <a:gradFill>
            <a:gsLst>
              <a:gs pos="0">
                <a:schemeClr val="accent1">
                  <a:tint val="100000"/>
                  <a:shade val="100000"/>
                  <a:satMod val="130000"/>
                  <a:alpha val="63000"/>
                </a:schemeClr>
              </a:gs>
              <a:gs pos="100000">
                <a:schemeClr val="accent1">
                  <a:tint val="50000"/>
                  <a:shade val="100000"/>
                  <a:satMod val="350000"/>
                </a:schemeClr>
              </a:gs>
            </a:gsLst>
          </a:gradFill>
          <a:ln>
            <a:noFill/>
          </a:ln>
          <a:effectLst>
            <a:outerShdw blurRad="40000" dist="23000" dir="5400000" rotWithShape="0">
              <a:srgbClr val="000000">
                <a:alpha val="1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66638" y="6218238"/>
            <a:ext cx="487362" cy="487362"/>
          </a:xfrm>
          <a:prstGeom prst="rect">
            <a:avLst/>
          </a:prstGeom>
        </p:spPr>
      </p:pic>
    </p:spTree>
    <p:extLst>
      <p:ext uri="{BB962C8B-B14F-4D97-AF65-F5344CB8AC3E}">
        <p14:creationId xmlns:p14="http://schemas.microsoft.com/office/powerpoint/2010/main" val="916895461"/>
      </p:ext>
    </p:extLst>
  </p:cSld>
  <p:clrMapOvr>
    <a:masterClrMapping/>
  </p:clrMapOvr>
  <mc:AlternateContent xmlns:mc="http://schemas.openxmlformats.org/markup-compatibility/2006">
    <mc:Choice xmlns:p14="http://schemas.microsoft.com/office/powerpoint/2010/main" Requires="p14">
      <p:transition spd="slow" p14:dur="3400" advTm="17591">
        <p14:reveal/>
      </p:transition>
    </mc:Choice>
    <mc:Fallback>
      <p:transition spd="slow" advTm="175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155378" y="472201"/>
            <a:ext cx="10654749"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accent1"/>
                </a:solidFill>
                <a:latin typeface="Times New Roman"/>
                <a:ea typeface="ＭＳ Ｐゴシック" charset="-128"/>
                <a:cs typeface="Times New Roman"/>
              </a:defRPr>
            </a:lvl1pPr>
            <a:lvl2pPr algn="l" defTabSz="457200" rtl="0" eaLnBrk="0" fontAlgn="base" hangingPunct="0">
              <a:spcBef>
                <a:spcPct val="0"/>
              </a:spcBef>
              <a:spcAft>
                <a:spcPct val="0"/>
              </a:spcAft>
              <a:defRPr sz="2800">
                <a:solidFill>
                  <a:schemeClr val="accent1"/>
                </a:solidFill>
                <a:latin typeface="Times New Roman" charset="0"/>
                <a:ea typeface="ＭＳ Ｐゴシック" charset="-128"/>
                <a:cs typeface="Times New Roman" pitchFamily="1" charset="0"/>
              </a:defRPr>
            </a:lvl2pPr>
            <a:lvl3pPr algn="l" defTabSz="457200" rtl="0" eaLnBrk="0" fontAlgn="base" hangingPunct="0">
              <a:spcBef>
                <a:spcPct val="0"/>
              </a:spcBef>
              <a:spcAft>
                <a:spcPct val="0"/>
              </a:spcAft>
              <a:defRPr sz="2800">
                <a:solidFill>
                  <a:schemeClr val="accent1"/>
                </a:solidFill>
                <a:latin typeface="Times New Roman" charset="0"/>
                <a:ea typeface="ＭＳ Ｐゴシック" charset="-128"/>
                <a:cs typeface="Times New Roman" pitchFamily="1" charset="0"/>
              </a:defRPr>
            </a:lvl3pPr>
            <a:lvl4pPr algn="l" defTabSz="457200" rtl="0" eaLnBrk="0" fontAlgn="base" hangingPunct="0">
              <a:spcBef>
                <a:spcPct val="0"/>
              </a:spcBef>
              <a:spcAft>
                <a:spcPct val="0"/>
              </a:spcAft>
              <a:defRPr sz="2800">
                <a:solidFill>
                  <a:schemeClr val="accent1"/>
                </a:solidFill>
                <a:latin typeface="Times New Roman" charset="0"/>
                <a:ea typeface="ＭＳ Ｐゴシック" charset="-128"/>
                <a:cs typeface="Times New Roman" pitchFamily="1" charset="0"/>
              </a:defRPr>
            </a:lvl4pPr>
            <a:lvl5pPr algn="l" defTabSz="457200" rtl="0" eaLnBrk="0" fontAlgn="base" hangingPunct="0">
              <a:spcBef>
                <a:spcPct val="0"/>
              </a:spcBef>
              <a:spcAft>
                <a:spcPct val="0"/>
              </a:spcAft>
              <a:defRPr sz="2800">
                <a:solidFill>
                  <a:schemeClr val="accent1"/>
                </a:solidFill>
                <a:latin typeface="Times New Roman" charset="0"/>
                <a:ea typeface="ＭＳ Ｐゴシック" charset="-128"/>
                <a:cs typeface="Times New Roman" pitchFamily="1" charset="0"/>
              </a:defRPr>
            </a:lvl5pPr>
            <a:lvl6pPr marL="457200" algn="l" defTabSz="457200" rtl="0" fontAlgn="base">
              <a:spcBef>
                <a:spcPct val="0"/>
              </a:spcBef>
              <a:spcAft>
                <a:spcPct val="0"/>
              </a:spcAft>
              <a:defRPr sz="3000">
                <a:solidFill>
                  <a:srgbClr val="5BA74F"/>
                </a:solidFill>
                <a:latin typeface="Times New Roman" charset="0"/>
                <a:ea typeface="ＭＳ Ｐゴシック" charset="-128"/>
              </a:defRPr>
            </a:lvl6pPr>
            <a:lvl7pPr marL="914400" algn="l" defTabSz="457200" rtl="0" fontAlgn="base">
              <a:spcBef>
                <a:spcPct val="0"/>
              </a:spcBef>
              <a:spcAft>
                <a:spcPct val="0"/>
              </a:spcAft>
              <a:defRPr sz="3000">
                <a:solidFill>
                  <a:srgbClr val="5BA74F"/>
                </a:solidFill>
                <a:latin typeface="Times New Roman" charset="0"/>
                <a:ea typeface="ＭＳ Ｐゴシック" charset="-128"/>
              </a:defRPr>
            </a:lvl7pPr>
            <a:lvl8pPr marL="1371600" algn="l" defTabSz="457200" rtl="0" fontAlgn="base">
              <a:spcBef>
                <a:spcPct val="0"/>
              </a:spcBef>
              <a:spcAft>
                <a:spcPct val="0"/>
              </a:spcAft>
              <a:defRPr sz="3000">
                <a:solidFill>
                  <a:srgbClr val="5BA74F"/>
                </a:solidFill>
                <a:latin typeface="Times New Roman" charset="0"/>
                <a:ea typeface="ＭＳ Ｐゴシック" charset="-128"/>
              </a:defRPr>
            </a:lvl8pPr>
            <a:lvl9pPr marL="1828800" algn="l" defTabSz="457200" rtl="0" fontAlgn="base">
              <a:spcBef>
                <a:spcPct val="0"/>
              </a:spcBef>
              <a:spcAft>
                <a:spcPct val="0"/>
              </a:spcAft>
              <a:defRPr sz="3000">
                <a:solidFill>
                  <a:srgbClr val="5BA74F"/>
                </a:solidFill>
                <a:latin typeface="Times New Roman" charset="0"/>
                <a:ea typeface="ＭＳ Ｐゴシック" charset="-128"/>
              </a:defRPr>
            </a:lvl9pPr>
          </a:lstStyle>
          <a:p>
            <a:pPr eaLnBrk="1" hangingPunct="1"/>
            <a:r>
              <a:rPr lang="en-US" sz="3200" b="1" dirty="0" smtClean="0">
                <a:solidFill>
                  <a:srgbClr val="43B02A"/>
                </a:solidFill>
                <a:latin typeface="Calibri"/>
                <a:ea typeface="ＭＳ Ｐゴシック" pitchFamily="34" charset="-128"/>
                <a:cs typeface="Arial" panose="020B0604020202020204" pitchFamily="34" charset="0"/>
                <a:hlinkClick r:id="rId6"/>
              </a:rPr>
              <a:t>H</a:t>
            </a:r>
            <a:r>
              <a:rPr lang="en-US" sz="3200" dirty="0" smtClean="0">
                <a:solidFill>
                  <a:srgbClr val="43B02A"/>
                </a:solidFill>
                <a:latin typeface="Arial" panose="020B0604020202020204" pitchFamily="34" charset="0"/>
                <a:cs typeface="Arial" panose="020B0604020202020204" pitchFamily="34" charset="0"/>
                <a:hlinkClick r:id="rId6"/>
              </a:rPr>
              <a:t>ealthThroughOralWellness.com</a:t>
            </a:r>
            <a:endParaRPr lang="en-US" sz="3200" dirty="0">
              <a:solidFill>
                <a:srgbClr val="43B02A"/>
              </a:solidFill>
              <a:latin typeface="Arial" panose="020B0604020202020204" pitchFamily="34" charset="0"/>
              <a:cs typeface="Arial" panose="020B0604020202020204" pitchFamily="34" charset="0"/>
            </a:endParaRPr>
          </a:p>
          <a:p>
            <a:pPr eaLnBrk="1" hangingPunct="1"/>
            <a:endParaRPr lang="en-US" sz="3200" b="1" i="1" dirty="0">
              <a:solidFill>
                <a:srgbClr val="43B02A"/>
              </a:solidFill>
              <a:latin typeface="Calibri"/>
              <a:ea typeface="ＭＳ Ｐゴシック" pitchFamily="34" charset="-128"/>
              <a:cs typeface="Arial" panose="020B0604020202020204" pitchFamily="34" charset="0"/>
            </a:endParaRPr>
          </a:p>
        </p:txBody>
      </p:sp>
      <p:pic>
        <p:nvPicPr>
          <p:cNvPr id="4" name="Picture 3" descr="Screen Shot 2014-03-21 at 9.28.00 AM.png"/>
          <p:cNvPicPr>
            <a:picLocks noChangeAspect="1"/>
          </p:cNvPicPr>
          <p:nvPr/>
        </p:nvPicPr>
        <p:blipFill>
          <a:blip r:embed="rId7"/>
          <a:stretch>
            <a:fillRect/>
          </a:stretch>
        </p:blipFill>
        <p:spPr>
          <a:xfrm>
            <a:off x="1752603" y="1434150"/>
            <a:ext cx="4454390" cy="2514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8"/>
          <a:stretch>
            <a:fillRect/>
          </a:stretch>
        </p:blipFill>
        <p:spPr>
          <a:xfrm>
            <a:off x="1752603" y="3948750"/>
            <a:ext cx="4464326" cy="2072382"/>
          </a:xfrm>
          <a:prstGeom prst="rect">
            <a:avLst/>
          </a:prstGeom>
        </p:spPr>
      </p:pic>
      <p:sp>
        <p:nvSpPr>
          <p:cNvPr id="6" name="Content Placeholder 2"/>
          <p:cNvSpPr txBox="1">
            <a:spLocks/>
          </p:cNvSpPr>
          <p:nvPr/>
        </p:nvSpPr>
        <p:spPr bwMode="auto">
          <a:xfrm>
            <a:off x="6698698" y="1548205"/>
            <a:ext cx="2302937" cy="42614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7F7F7F"/>
                </a:solidFill>
                <a:latin typeface="Times New Roman"/>
                <a:ea typeface="ＭＳ Ｐゴシック"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5AC53"/>
              </a:buClr>
              <a:buFont typeface="Arial" pitchFamily="34" charset="0"/>
              <a:buNone/>
            </a:pPr>
            <a:endParaRPr lang="en-US" sz="1600" dirty="0">
              <a:solidFill>
                <a:prstClr val="black"/>
              </a:solidFill>
              <a:latin typeface="Gotham Book" pitchFamily="50" charset="0"/>
            </a:endParaRPr>
          </a:p>
          <a:p>
            <a:pPr marL="0" indent="0">
              <a:buClr>
                <a:srgbClr val="55AC53"/>
              </a:buClr>
              <a:buFont typeface="Arial" pitchFamily="34" charset="0"/>
              <a:buNone/>
            </a:pPr>
            <a:endParaRPr lang="en-US" sz="1600" dirty="0">
              <a:solidFill>
                <a:prstClr val="black"/>
              </a:solidFill>
              <a:latin typeface="Gotham Book" pitchFamily="50" charset="0"/>
            </a:endParaRPr>
          </a:p>
          <a:p>
            <a:pPr marL="0" indent="0">
              <a:buClr>
                <a:srgbClr val="55AC53"/>
              </a:buClr>
              <a:buFont typeface="Arial" pitchFamily="34" charset="0"/>
              <a:buNone/>
            </a:pPr>
            <a:endParaRPr lang="en-US" sz="1600" dirty="0">
              <a:solidFill>
                <a:prstClr val="black"/>
              </a:solidFill>
              <a:latin typeface="Gotham Book" pitchFamily="50" charset="0"/>
            </a:endParaRPr>
          </a:p>
          <a:p>
            <a:pPr marL="0" indent="0">
              <a:buClr>
                <a:srgbClr val="55AC53"/>
              </a:buClr>
              <a:buFont typeface="Arial" pitchFamily="34" charset="0"/>
              <a:buNone/>
            </a:pPr>
            <a:endParaRPr lang="en-US" sz="1600" dirty="0">
              <a:solidFill>
                <a:prstClr val="black"/>
              </a:solidFill>
              <a:latin typeface="Gotham Book" pitchFamily="50" charset="0"/>
            </a:endParaRPr>
          </a:p>
          <a:p>
            <a:pPr marL="0" indent="0">
              <a:buClr>
                <a:srgbClr val="55AC53"/>
              </a:buClr>
              <a:buFont typeface="Arial" pitchFamily="34" charset="0"/>
              <a:buNone/>
            </a:pPr>
            <a:endParaRPr lang="en-US" sz="1600" dirty="0">
              <a:solidFill>
                <a:prstClr val="black"/>
              </a:solidFill>
              <a:latin typeface="Gotham Book" pitchFamily="50" charset="0"/>
            </a:endParaRPr>
          </a:p>
          <a:p>
            <a:pPr marL="0" indent="0">
              <a:buClr>
                <a:srgbClr val="55AC53"/>
              </a:buClr>
              <a:buFont typeface="Arial" pitchFamily="34" charset="0"/>
              <a:buNone/>
            </a:pPr>
            <a:r>
              <a:rPr lang="en-US" sz="1600" dirty="0">
                <a:solidFill>
                  <a:prstClr val="black"/>
                </a:solidFill>
                <a:latin typeface="Arial" panose="020B0604020202020204" pitchFamily="34" charset="0"/>
                <a:cs typeface="Arial" panose="020B0604020202020204" pitchFamily="34" charset="0"/>
              </a:rPr>
              <a:t>Register for the HOW® program to receive our Smile Coach Monthly e-newsletter</a:t>
            </a:r>
          </a:p>
          <a:p>
            <a:pPr marL="0" indent="0">
              <a:buClr>
                <a:srgbClr val="55AC53"/>
              </a:buClr>
              <a:buFont typeface="Arial"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buClr>
                <a:srgbClr val="55AC53"/>
              </a:buClr>
              <a:buFont typeface="Arial"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buClr>
                <a:srgbClr val="55AC53"/>
              </a:buClr>
              <a:buFont typeface="Arial"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buClr>
                <a:srgbClr val="55AC53"/>
              </a:buClr>
              <a:buFont typeface="Arial" pitchFamily="34" charset="0"/>
              <a:buNone/>
            </a:pPr>
            <a:r>
              <a:rPr lang="en-US" sz="1600" dirty="0">
                <a:solidFill>
                  <a:prstClr val="black"/>
                </a:solidFill>
                <a:latin typeface="Arial" panose="020B0604020202020204" pitchFamily="34" charset="0"/>
                <a:cs typeface="Arial" panose="020B0604020202020204" pitchFamily="34" charset="0"/>
              </a:rPr>
              <a:t>Take </a:t>
            </a:r>
            <a:r>
              <a:rPr lang="en-US" sz="1600" dirty="0" smtClean="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Oral Health Self-Assessment to get a sense of </a:t>
            </a:r>
            <a:r>
              <a:rPr lang="en-US" sz="1600" dirty="0" smtClean="0">
                <a:solidFill>
                  <a:prstClr val="black"/>
                </a:solidFill>
                <a:latin typeface="Arial" panose="020B0604020202020204" pitchFamily="34" charset="0"/>
                <a:cs typeface="Arial" panose="020B0604020202020204" pitchFamily="34" charset="0"/>
              </a:rPr>
              <a:t>your </a:t>
            </a:r>
            <a:r>
              <a:rPr lang="en-US" sz="1600" dirty="0">
                <a:solidFill>
                  <a:prstClr val="black"/>
                </a:solidFill>
                <a:latin typeface="Arial" panose="020B0604020202020204" pitchFamily="34" charset="0"/>
                <a:cs typeface="Arial" panose="020B0604020202020204" pitchFamily="34" charset="0"/>
              </a:rPr>
              <a:t>oral health status</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670782" flipH="1">
            <a:off x="6189365" y="5135692"/>
            <a:ext cx="344484" cy="542993"/>
          </a:xfrm>
          <a:prstGeom prst="rect">
            <a:avLst/>
          </a:prstGeom>
        </p:spPr>
      </p:pic>
      <p:cxnSp>
        <p:nvCxnSpPr>
          <p:cNvPr id="8" name="Straight Connector 7"/>
          <p:cNvCxnSpPr/>
          <p:nvPr/>
        </p:nvCxnSpPr>
        <p:spPr>
          <a:xfrm flipV="1">
            <a:off x="4650603" y="3678930"/>
            <a:ext cx="1811863" cy="145843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0"/>
          <a:stretch>
            <a:fillRect/>
          </a:stretch>
        </p:blipFill>
        <p:spPr>
          <a:xfrm>
            <a:off x="9483404" y="1075451"/>
            <a:ext cx="2326723" cy="2256021"/>
          </a:xfrm>
          <a:prstGeom prst="rect">
            <a:avLst/>
          </a:prstGeom>
        </p:spPr>
      </p:pic>
      <p:sp>
        <p:nvSpPr>
          <p:cNvPr id="10" name="TextBox 9"/>
          <p:cNvSpPr txBox="1"/>
          <p:nvPr/>
        </p:nvSpPr>
        <p:spPr>
          <a:xfrm>
            <a:off x="9483404" y="3478696"/>
            <a:ext cx="2314344" cy="646331"/>
          </a:xfrm>
          <a:prstGeom prst="rect">
            <a:avLst/>
          </a:prstGeom>
          <a:noFill/>
        </p:spPr>
        <p:txBody>
          <a:bodyPr wrap="square" rtlCol="0">
            <a:spAutoFit/>
          </a:bodyPr>
          <a:lstStyle/>
          <a:p>
            <a:pPr algn="ctr" defTabSz="457200"/>
            <a:r>
              <a:rPr lang="en-US" dirty="0" smtClean="0">
                <a:solidFill>
                  <a:srgbClr val="262626"/>
                </a:solidFill>
              </a:rPr>
              <a:t>Click through is on our website as well. </a:t>
            </a:r>
            <a:endParaRPr lang="en-US" dirty="0">
              <a:solidFill>
                <a:srgbClr val="262626"/>
              </a:solidFill>
            </a:endParaRPr>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87903" y="6228871"/>
            <a:ext cx="487362" cy="487362"/>
          </a:xfrm>
          <a:prstGeom prst="rect">
            <a:avLst/>
          </a:prstGeom>
        </p:spPr>
      </p:pic>
    </p:spTree>
    <p:extLst>
      <p:ext uri="{BB962C8B-B14F-4D97-AF65-F5344CB8AC3E}">
        <p14:creationId xmlns:p14="http://schemas.microsoft.com/office/powerpoint/2010/main" val="3550550562"/>
      </p:ext>
    </p:extLst>
  </p:cSld>
  <p:clrMapOvr>
    <a:masterClrMapping/>
  </p:clrMapOvr>
  <mc:AlternateContent xmlns:mc="http://schemas.openxmlformats.org/markup-compatibility/2006">
    <mc:Choice xmlns:p14="http://schemas.microsoft.com/office/powerpoint/2010/main" Requires="p14">
      <p:transition spd="slow" p14:dur="3400" advTm="22890">
        <p14:reveal/>
      </p:transition>
    </mc:Choice>
    <mc:Fallback>
      <p:transition spd="slow" advTm="228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43B02A"/>
                </a:solidFill>
                <a:latin typeface="+mj-lt"/>
                <a:ea typeface="ＭＳ Ｐゴシック" pitchFamily="34" charset="-128"/>
                <a:cs typeface="Arial" panose="020B0604020202020204" pitchFamily="34" charset="0"/>
              </a:rPr>
              <a:t>HOW</a:t>
            </a:r>
            <a:r>
              <a:rPr lang="en-US" sz="4400" baseline="30000" dirty="0">
                <a:solidFill>
                  <a:srgbClr val="43B02A"/>
                </a:solidFill>
                <a:latin typeface="+mj-lt"/>
                <a:ea typeface="ＭＳ Ｐゴシック" pitchFamily="34" charset="-128"/>
                <a:cs typeface="Arial" panose="020B0604020202020204" pitchFamily="34" charset="0"/>
              </a:rPr>
              <a:t>®</a:t>
            </a:r>
            <a:r>
              <a:rPr lang="en-US" sz="4400" dirty="0">
                <a:solidFill>
                  <a:srgbClr val="43B02A"/>
                </a:solidFill>
                <a:latin typeface="+mj-lt"/>
                <a:ea typeface="ＭＳ Ｐゴシック" pitchFamily="34" charset="-128"/>
                <a:cs typeface="Arial" panose="020B0604020202020204" pitchFamily="34" charset="0"/>
              </a:rPr>
              <a:t> Oral Health Self-Assessment</a:t>
            </a:r>
            <a:endParaRPr lang="en-US" dirty="0">
              <a:solidFill>
                <a:srgbClr val="43B02A"/>
              </a:solidFill>
              <a:latin typeface="+mj-lt"/>
            </a:endParaRPr>
          </a:p>
        </p:txBody>
      </p:sp>
      <p:pic>
        <p:nvPicPr>
          <p:cNvPr id="3" name="Picture 2"/>
          <p:cNvPicPr>
            <a:picLocks noChangeAspect="1"/>
          </p:cNvPicPr>
          <p:nvPr/>
        </p:nvPicPr>
        <p:blipFill>
          <a:blip r:embed="rId6"/>
          <a:stretch>
            <a:fillRect/>
          </a:stretch>
        </p:blipFill>
        <p:spPr>
          <a:xfrm>
            <a:off x="5874027" y="952933"/>
            <a:ext cx="4474030" cy="5536921"/>
          </a:xfrm>
          <a:prstGeom prst="rect">
            <a:avLst/>
          </a:prstGeom>
          <a:ln>
            <a:solidFill>
              <a:srgbClr val="55AC53"/>
            </a:solidFill>
          </a:ln>
        </p:spPr>
      </p:pic>
      <p:sp>
        <p:nvSpPr>
          <p:cNvPr id="5" name="Content Placeholder 2"/>
          <p:cNvSpPr txBox="1">
            <a:spLocks/>
          </p:cNvSpPr>
          <p:nvPr/>
        </p:nvSpPr>
        <p:spPr bwMode="auto">
          <a:xfrm>
            <a:off x="1335156" y="1656522"/>
            <a:ext cx="3664226" cy="39278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7F7F7F"/>
                </a:solidFill>
                <a:latin typeface="Times New Roman"/>
                <a:ea typeface="ＭＳ Ｐゴシック"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Clr>
                <a:srgbClr val="55AC53"/>
              </a:buClr>
              <a:buFont typeface="+mj-lt"/>
              <a:buAutoNum type="arabicPeriod"/>
            </a:pPr>
            <a:r>
              <a:rPr lang="en-US" sz="1800" dirty="0">
                <a:solidFill>
                  <a:prstClr val="black"/>
                </a:solidFill>
                <a:latin typeface="Arial" panose="020B0604020202020204" pitchFamily="34" charset="0"/>
                <a:cs typeface="Arial" panose="020B0604020202020204" pitchFamily="34" charset="0"/>
              </a:rPr>
              <a:t>Answer the </a:t>
            </a:r>
            <a:r>
              <a:rPr lang="en-US" sz="1800" dirty="0" smtClean="0">
                <a:solidFill>
                  <a:prstClr val="black"/>
                </a:solidFill>
                <a:latin typeface="Arial" panose="020B0604020202020204" pitchFamily="34" charset="0"/>
                <a:cs typeface="Arial" panose="020B0604020202020204" pitchFamily="34" charset="0"/>
              </a:rPr>
              <a:t>questions online</a:t>
            </a:r>
            <a:endParaRPr lang="en-US" sz="1800" dirty="0">
              <a:solidFill>
                <a:prstClr val="black"/>
              </a:solidFill>
              <a:latin typeface="Arial" panose="020B0604020202020204" pitchFamily="34" charset="0"/>
              <a:cs typeface="Arial" panose="020B0604020202020204" pitchFamily="34" charset="0"/>
            </a:endParaRPr>
          </a:p>
          <a:p>
            <a:pPr marL="514350" indent="-514350">
              <a:buClr>
                <a:srgbClr val="55AC53"/>
              </a:buClr>
              <a:buFont typeface="+mj-lt"/>
              <a:buAutoNum type="arabicPeriod"/>
            </a:pPr>
            <a:endParaRPr lang="en-US" sz="1800" dirty="0">
              <a:solidFill>
                <a:prstClr val="black"/>
              </a:solidFill>
              <a:latin typeface="Arial" panose="020B0604020202020204" pitchFamily="34" charset="0"/>
              <a:cs typeface="Arial" panose="020B0604020202020204" pitchFamily="34" charset="0"/>
            </a:endParaRPr>
          </a:p>
          <a:p>
            <a:pPr marL="514350" indent="-514350">
              <a:buClr>
                <a:srgbClr val="55AC53"/>
              </a:buClr>
              <a:buFont typeface="+mj-lt"/>
              <a:buAutoNum type="arabicPeriod"/>
            </a:pPr>
            <a:r>
              <a:rPr lang="en-US" sz="1800" dirty="0">
                <a:solidFill>
                  <a:prstClr val="black"/>
                </a:solidFill>
                <a:latin typeface="Arial" panose="020B0604020202020204" pitchFamily="34" charset="0"/>
                <a:cs typeface="Arial" panose="020B0604020202020204" pitchFamily="34" charset="0"/>
              </a:rPr>
              <a:t>Print out the report</a:t>
            </a:r>
          </a:p>
          <a:p>
            <a:pPr marL="514350" indent="-514350">
              <a:buClr>
                <a:srgbClr val="55AC53"/>
              </a:buClr>
              <a:buFont typeface="+mj-lt"/>
              <a:buAutoNum type="arabicPeriod"/>
            </a:pPr>
            <a:endParaRPr lang="en-US" sz="1800" dirty="0">
              <a:solidFill>
                <a:prstClr val="black"/>
              </a:solidFill>
              <a:latin typeface="Arial" panose="020B0604020202020204" pitchFamily="34" charset="0"/>
              <a:cs typeface="Arial" panose="020B0604020202020204" pitchFamily="34" charset="0"/>
            </a:endParaRPr>
          </a:p>
          <a:p>
            <a:pPr marL="514350" indent="-514350">
              <a:buClr>
                <a:srgbClr val="55AC53"/>
              </a:buClr>
              <a:buFont typeface="+mj-lt"/>
              <a:buAutoNum type="arabicPeriod"/>
            </a:pPr>
            <a:r>
              <a:rPr lang="en-US" sz="1800" dirty="0">
                <a:solidFill>
                  <a:prstClr val="black"/>
                </a:solidFill>
                <a:latin typeface="Arial" panose="020B0604020202020204" pitchFamily="34" charset="0"/>
                <a:cs typeface="Arial" panose="020B0604020202020204" pitchFamily="34" charset="0"/>
              </a:rPr>
              <a:t>Bring to your dentist</a:t>
            </a:r>
          </a:p>
          <a:p>
            <a:pPr marL="0" indent="0">
              <a:buClr>
                <a:srgbClr val="55AC53"/>
              </a:buClr>
              <a:buFont typeface="Arial" pitchFamily="34" charset="0"/>
              <a:buNone/>
            </a:pPr>
            <a:r>
              <a:rPr lang="en-US" sz="1800" dirty="0">
                <a:solidFill>
                  <a:srgbClr val="55AC53">
                    <a:lumMod val="60000"/>
                    <a:lumOff val="40000"/>
                  </a:srgbClr>
                </a:solidFill>
                <a:latin typeface="Arial" panose="020B0604020202020204" pitchFamily="34" charset="0"/>
                <a:cs typeface="Arial" panose="020B0604020202020204" pitchFamily="34" charset="0"/>
              </a:rPr>
              <a:t>______________________</a:t>
            </a:r>
          </a:p>
          <a:p>
            <a:pPr marL="0" indent="0">
              <a:buClr>
                <a:srgbClr val="55AC53"/>
              </a:buClr>
              <a:buFont typeface="Arial" pitchFamily="34" charset="0"/>
              <a:buNone/>
            </a:pPr>
            <a:endParaRPr lang="en-US" sz="1800" dirty="0">
              <a:solidFill>
                <a:prstClr val="black"/>
              </a:solidFill>
              <a:latin typeface="Arial" panose="020B0604020202020204" pitchFamily="34" charset="0"/>
              <a:cs typeface="Arial" panose="020B0604020202020204" pitchFamily="34" charset="0"/>
            </a:endParaRPr>
          </a:p>
          <a:p>
            <a:pPr marL="0" indent="0">
              <a:buClr>
                <a:srgbClr val="55AC53"/>
              </a:buClr>
              <a:buFont typeface="Arial" pitchFamily="34" charset="0"/>
              <a:buNone/>
            </a:pPr>
            <a:r>
              <a:rPr lang="en-US" sz="1800" dirty="0" smtClean="0">
                <a:solidFill>
                  <a:prstClr val="black"/>
                </a:solidFill>
                <a:latin typeface="Arial" panose="020B0604020202020204" pitchFamily="34" charset="0"/>
                <a:cs typeface="Arial" panose="020B0604020202020204" pitchFamily="34" charset="0"/>
              </a:rPr>
              <a:t>The </a:t>
            </a:r>
            <a:r>
              <a:rPr lang="en-US" sz="1800" dirty="0">
                <a:solidFill>
                  <a:prstClr val="black"/>
                </a:solidFill>
                <a:latin typeface="Arial" panose="020B0604020202020204" pitchFamily="34" charset="0"/>
                <a:cs typeface="Arial" panose="020B0604020202020204" pitchFamily="34" charset="0"/>
              </a:rPr>
              <a:t>dentist can then verify the results of </a:t>
            </a:r>
            <a:r>
              <a:rPr lang="en-US" sz="1800" dirty="0" smtClean="0">
                <a:solidFill>
                  <a:prstClr val="black"/>
                </a:solidFill>
                <a:latin typeface="Arial" panose="020B0604020202020204" pitchFamily="34" charset="0"/>
                <a:cs typeface="Arial" panose="020B0604020202020204" pitchFamily="34" charset="0"/>
              </a:rPr>
              <a:t>the </a:t>
            </a:r>
            <a:r>
              <a:rPr lang="en-US" sz="1800" dirty="0">
                <a:solidFill>
                  <a:prstClr val="black"/>
                </a:solidFill>
                <a:latin typeface="Arial" panose="020B0604020202020204" pitchFamily="34" charset="0"/>
                <a:cs typeface="Arial" panose="020B0604020202020204" pitchFamily="34" charset="0"/>
              </a:rPr>
              <a:t>self-assessment with the Clinical Risk Assessment performed at the Dental Office.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34740" y="6370638"/>
            <a:ext cx="487362" cy="487362"/>
          </a:xfrm>
          <a:prstGeom prst="rect">
            <a:avLst/>
          </a:prstGeom>
        </p:spPr>
      </p:pic>
    </p:spTree>
    <p:extLst>
      <p:ext uri="{BB962C8B-B14F-4D97-AF65-F5344CB8AC3E}">
        <p14:creationId xmlns:p14="http://schemas.microsoft.com/office/powerpoint/2010/main" val="2664295242"/>
      </p:ext>
    </p:extLst>
  </p:cSld>
  <p:clrMapOvr>
    <a:masterClrMapping/>
  </p:clrMapOvr>
  <mc:AlternateContent xmlns:mc="http://schemas.openxmlformats.org/markup-compatibility/2006">
    <mc:Choice xmlns:p14="http://schemas.microsoft.com/office/powerpoint/2010/main" Requires="p14">
      <p:transition spd="slow" p14:dur="3400" advTm="21912">
        <p14:reveal/>
      </p:transition>
    </mc:Choice>
    <mc:Fallback>
      <p:transition spd="slow" advTm="219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18436" name="Title 1"/>
          <p:cNvSpPr>
            <a:spLocks noGrp="1"/>
          </p:cNvSpPr>
          <p:nvPr>
            <p:ph type="title" idx="4294967295"/>
          </p:nvPr>
        </p:nvSpPr>
        <p:spPr>
          <a:xfrm>
            <a:off x="633984" y="133350"/>
            <a:ext cx="10716768" cy="603250"/>
          </a:xfrm>
        </p:spPr>
        <p:txBody>
          <a:bodyPr>
            <a:noAutofit/>
          </a:bodyPr>
          <a:lstStyle/>
          <a:p>
            <a:pPr algn="ctr" eaLnBrk="1" hangingPunct="1"/>
            <a:r>
              <a:rPr lang="en-US" sz="4400" dirty="0">
                <a:solidFill>
                  <a:srgbClr val="00B050"/>
                </a:solidFill>
                <a:latin typeface="Gotham Book" pitchFamily="2" charset="0"/>
                <a:ea typeface="ＭＳ Ｐゴシック" pitchFamily="34" charset="-128"/>
                <a:cs typeface="Arial" panose="020B0604020202020204" pitchFamily="34" charset="0"/>
              </a:rPr>
              <a:t>HOW</a:t>
            </a:r>
            <a:r>
              <a:rPr lang="en-US" sz="4400" baseline="30000" dirty="0">
                <a:solidFill>
                  <a:srgbClr val="00B050"/>
                </a:solidFill>
                <a:latin typeface="Gotham Book" pitchFamily="2" charset="0"/>
                <a:ea typeface="ＭＳ Ｐゴシック" pitchFamily="34" charset="-128"/>
                <a:cs typeface="Arial" panose="020B0604020202020204" pitchFamily="34" charset="0"/>
              </a:rPr>
              <a:t>®</a:t>
            </a:r>
            <a:r>
              <a:rPr lang="en-US" sz="4400" dirty="0">
                <a:solidFill>
                  <a:srgbClr val="00B050"/>
                </a:solidFill>
                <a:latin typeface="Gotham Book" pitchFamily="2" charset="0"/>
                <a:ea typeface="ＭＳ Ｐゴシック" pitchFamily="34" charset="-128"/>
                <a:cs typeface="Arial" panose="020B0604020202020204" pitchFamily="34" charset="0"/>
              </a:rPr>
              <a:t> it </a:t>
            </a:r>
            <a:r>
              <a:rPr lang="en-US" sz="4400" dirty="0" smtClean="0">
                <a:solidFill>
                  <a:srgbClr val="00B050"/>
                </a:solidFill>
                <a:latin typeface="Gotham Book" pitchFamily="2" charset="0"/>
                <a:ea typeface="ＭＳ Ｐゴシック" pitchFamily="34" charset="-128"/>
                <a:cs typeface="Arial" panose="020B0604020202020204" pitchFamily="34" charset="0"/>
              </a:rPr>
              <a:t>Works</a:t>
            </a:r>
            <a:endParaRPr lang="en-US" sz="4400" i="1" dirty="0">
              <a:solidFill>
                <a:srgbClr val="00B050"/>
              </a:solidFill>
              <a:latin typeface="Gotham Book" pitchFamily="2" charset="0"/>
              <a:ea typeface="ＭＳ Ｐゴシック" pitchFamily="34" charset="-128"/>
              <a:cs typeface="Times New Roman" pitchFamily="18" charset="0"/>
            </a:endParaRPr>
          </a:p>
        </p:txBody>
      </p:sp>
      <p:sp>
        <p:nvSpPr>
          <p:cNvPr id="8" name="Content Placeholder 2"/>
          <p:cNvSpPr txBox="1">
            <a:spLocks/>
          </p:cNvSpPr>
          <p:nvPr/>
        </p:nvSpPr>
        <p:spPr bwMode="auto">
          <a:xfrm>
            <a:off x="536448" y="808228"/>
            <a:ext cx="10814304" cy="28387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7F7F7F"/>
                </a:solidFill>
                <a:latin typeface="Times New Roman"/>
                <a:ea typeface="ＭＳ Ｐゴシック"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7F7F7F"/>
                </a:solidFill>
                <a:latin typeface="Times New Roman"/>
                <a:ea typeface="ＭＳ Ｐゴシック"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7F7F7F"/>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43B02A"/>
              </a:buClr>
            </a:pPr>
            <a:r>
              <a:rPr lang="en-US" sz="1900" dirty="0" smtClean="0">
                <a:solidFill>
                  <a:srgbClr val="262626"/>
                </a:solidFill>
                <a:latin typeface="Gotham Book" pitchFamily="2" charset="0"/>
                <a:cs typeface="Arial" panose="020B0604020202020204" pitchFamily="34" charset="0"/>
              </a:rPr>
              <a:t>Dental office </a:t>
            </a:r>
            <a:r>
              <a:rPr lang="en-US" sz="1900" dirty="0">
                <a:solidFill>
                  <a:srgbClr val="262626"/>
                </a:solidFill>
                <a:latin typeface="Gotham Book" pitchFamily="2" charset="0"/>
                <a:cs typeface="Arial" panose="020B0604020202020204" pitchFamily="34" charset="0"/>
              </a:rPr>
              <a:t>performs a clinical risk assessment, which is instantly submitted electronically to Northeast Delta Dental.</a:t>
            </a:r>
          </a:p>
          <a:p>
            <a:pPr>
              <a:buClr>
                <a:srgbClr val="43B02A"/>
              </a:buClr>
            </a:pPr>
            <a:r>
              <a:rPr lang="en-US" sz="1900" dirty="0" smtClean="0">
                <a:solidFill>
                  <a:srgbClr val="262626"/>
                </a:solidFill>
                <a:latin typeface="Gotham Book" pitchFamily="2" charset="0"/>
                <a:cs typeface="Arial" panose="020B0604020202020204" pitchFamily="34" charset="0"/>
              </a:rPr>
              <a:t>Patients </a:t>
            </a:r>
            <a:r>
              <a:rPr lang="en-US" sz="1900" dirty="0">
                <a:solidFill>
                  <a:srgbClr val="262626"/>
                </a:solidFill>
                <a:latin typeface="Gotham Book" pitchFamily="2" charset="0"/>
                <a:cs typeface="Arial" panose="020B0604020202020204" pitchFamily="34" charset="0"/>
              </a:rPr>
              <a:t>that score a 3-5 on a 5-point risk scale for being at risk for oral disease qualify for additional preventive care benefits.</a:t>
            </a:r>
          </a:p>
          <a:p>
            <a:pPr>
              <a:buClr>
                <a:srgbClr val="43B02A"/>
              </a:buClr>
            </a:pPr>
            <a:r>
              <a:rPr lang="en-US" sz="1900" dirty="0">
                <a:solidFill>
                  <a:srgbClr val="262626"/>
                </a:solidFill>
                <a:latin typeface="Gotham Book" pitchFamily="2" charset="0"/>
                <a:cs typeface="Arial" panose="020B0604020202020204" pitchFamily="34" charset="0"/>
              </a:rPr>
              <a:t>The additional preventive benefits can be applied immediately at that dental visit. (Ex: fluoride treatment for adults </a:t>
            </a:r>
            <a:r>
              <a:rPr lang="en-US" sz="1900" dirty="0" smtClean="0">
                <a:solidFill>
                  <a:srgbClr val="262626"/>
                </a:solidFill>
                <a:latin typeface="Gotham Book" pitchFamily="2" charset="0"/>
                <a:cs typeface="Arial" panose="020B0604020202020204" pitchFamily="34" charset="0"/>
              </a:rPr>
              <a:t>at-risk </a:t>
            </a:r>
            <a:r>
              <a:rPr lang="en-US" sz="1900" dirty="0">
                <a:solidFill>
                  <a:srgbClr val="262626"/>
                </a:solidFill>
                <a:latin typeface="Gotham Book" pitchFamily="2" charset="0"/>
                <a:cs typeface="Arial" panose="020B0604020202020204" pitchFamily="34" charset="0"/>
              </a:rPr>
              <a:t>for tooth decay).</a:t>
            </a:r>
          </a:p>
          <a:p>
            <a:pPr>
              <a:buClr>
                <a:srgbClr val="43B02A"/>
              </a:buClr>
            </a:pPr>
            <a:r>
              <a:rPr lang="en-US" sz="1900" dirty="0">
                <a:solidFill>
                  <a:srgbClr val="262626"/>
                </a:solidFill>
                <a:latin typeface="Gotham Book" pitchFamily="2" charset="0"/>
                <a:cs typeface="Arial" panose="020B0604020202020204" pitchFamily="34" charset="0"/>
              </a:rPr>
              <a:t>Any additional benefits that a member receives </a:t>
            </a:r>
            <a:r>
              <a:rPr lang="en-US" sz="1900" b="1" dirty="0" smtClean="0">
                <a:solidFill>
                  <a:srgbClr val="262626"/>
                </a:solidFill>
                <a:latin typeface="Gotham Book" pitchFamily="2" charset="0"/>
                <a:cs typeface="Arial" panose="020B0604020202020204" pitchFamily="34" charset="0"/>
              </a:rPr>
              <a:t>do </a:t>
            </a:r>
            <a:r>
              <a:rPr lang="en-US" sz="1900" b="1" dirty="0">
                <a:solidFill>
                  <a:srgbClr val="262626"/>
                </a:solidFill>
                <a:latin typeface="Gotham Book" pitchFamily="2" charset="0"/>
                <a:cs typeface="Arial" panose="020B0604020202020204" pitchFamily="34" charset="0"/>
              </a:rPr>
              <a:t>apply</a:t>
            </a:r>
            <a:r>
              <a:rPr lang="en-US" sz="1900" dirty="0">
                <a:solidFill>
                  <a:srgbClr val="262626"/>
                </a:solidFill>
                <a:latin typeface="Gotham Book" pitchFamily="2" charset="0"/>
                <a:cs typeface="Arial" panose="020B0604020202020204" pitchFamily="34" charset="0"/>
              </a:rPr>
              <a:t> toward </a:t>
            </a:r>
            <a:r>
              <a:rPr lang="en-US" sz="1900" dirty="0" smtClean="0">
                <a:solidFill>
                  <a:srgbClr val="262626"/>
                </a:solidFill>
                <a:latin typeface="Gotham Book" pitchFamily="2" charset="0"/>
                <a:cs typeface="Arial" panose="020B0604020202020204" pitchFamily="34" charset="0"/>
              </a:rPr>
              <a:t>annual </a:t>
            </a:r>
            <a:r>
              <a:rPr lang="en-US" sz="1900" dirty="0">
                <a:solidFill>
                  <a:srgbClr val="262626"/>
                </a:solidFill>
                <a:latin typeface="Gotham Book" pitchFamily="2" charset="0"/>
                <a:cs typeface="Arial" panose="020B0604020202020204" pitchFamily="34" charset="0"/>
              </a:rPr>
              <a:t>maximum.</a:t>
            </a:r>
          </a:p>
        </p:txBody>
      </p:sp>
      <p:pic>
        <p:nvPicPr>
          <p:cNvPr id="2" name="Picture 1"/>
          <p:cNvPicPr>
            <a:picLocks noChangeAspect="1"/>
          </p:cNvPicPr>
          <p:nvPr/>
        </p:nvPicPr>
        <p:blipFill>
          <a:blip r:embed="rId6"/>
          <a:stretch>
            <a:fillRect/>
          </a:stretch>
        </p:blipFill>
        <p:spPr>
          <a:xfrm>
            <a:off x="1752078" y="3718560"/>
            <a:ext cx="7724154" cy="2948044"/>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24108" y="6292666"/>
            <a:ext cx="487362" cy="487362"/>
          </a:xfrm>
          <a:prstGeom prst="rect">
            <a:avLst/>
          </a:prstGeom>
        </p:spPr>
      </p:pic>
    </p:spTree>
    <p:extLst>
      <p:ext uri="{BB962C8B-B14F-4D97-AF65-F5344CB8AC3E}">
        <p14:creationId xmlns:p14="http://schemas.microsoft.com/office/powerpoint/2010/main" val="401608114"/>
      </p:ext>
    </p:extLst>
  </p:cSld>
  <p:clrMapOvr>
    <a:masterClrMapping/>
  </p:clrMapOvr>
  <mc:AlternateContent xmlns:mc="http://schemas.openxmlformats.org/markup-compatibility/2006">
    <mc:Choice xmlns:p14="http://schemas.microsoft.com/office/powerpoint/2010/main" Requires="p14">
      <p:transition spd="slow" p14:dur="3400" advTm="33321">
        <p14:reveal/>
      </p:transition>
    </mc:Choice>
    <mc:Fallback>
      <p:transition spd="slow" advTm="33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361507"/>
            <a:ext cx="11398102" cy="5693866"/>
          </a:xfrm>
          <a:prstGeom prst="rect">
            <a:avLst/>
          </a:prstGeom>
        </p:spPr>
        <p:txBody>
          <a:bodyPr wrap="square">
            <a:spAutoFit/>
          </a:bodyPr>
          <a:lstStyle/>
          <a:p>
            <a:pPr defTabSz="902604">
              <a:defRPr/>
            </a:pPr>
            <a:r>
              <a:rPr lang="en-US" sz="2800" dirty="0">
                <a:latin typeface="Gotham Book" pitchFamily="2" charset="0"/>
                <a:ea typeface="ＭＳ Ｐゴシック" pitchFamily="34" charset="-128"/>
              </a:rPr>
              <a:t>Your continued oral health is important to us, so once you qualify to receive enhanced benefits you will have access to those benefits for as long as you are a Northeast Delta Dental subscriber. So if your oral health improves and you move from, for example, a risk score of 4 to 2, you will continue to receive the enhanced benefits you initially qualified for.  </a:t>
            </a:r>
          </a:p>
          <a:p>
            <a:pPr defTabSz="902604">
              <a:defRPr/>
            </a:pPr>
            <a:endParaRPr lang="en-US" sz="2800" dirty="0">
              <a:latin typeface="Gotham Book" pitchFamily="2" charset="0"/>
              <a:ea typeface="ＭＳ Ｐゴシック" pitchFamily="34" charset="-128"/>
            </a:endParaRPr>
          </a:p>
          <a:p>
            <a:pPr defTabSz="902604">
              <a:defRPr/>
            </a:pPr>
            <a:r>
              <a:rPr lang="en-US" sz="2800" dirty="0">
                <a:latin typeface="Gotham Book" pitchFamily="2" charset="0"/>
                <a:ea typeface="ＭＳ Ｐゴシック" pitchFamily="34" charset="-128"/>
              </a:rPr>
              <a:t>To view your qualified enhanced benefits please access your Benefit Lookup Portal at nedelta.com/patients</a:t>
            </a:r>
          </a:p>
          <a:p>
            <a:pPr defTabSz="902604">
              <a:defRPr/>
            </a:pPr>
            <a:endParaRPr lang="en-US" sz="2800" dirty="0">
              <a:latin typeface="Gotham Book" pitchFamily="2" charset="0"/>
              <a:ea typeface="ＭＳ Ｐゴシック" pitchFamily="34" charset="-128"/>
            </a:endParaRPr>
          </a:p>
          <a:p>
            <a:pPr defTabSz="902604">
              <a:defRPr/>
            </a:pPr>
            <a:r>
              <a:rPr lang="en-US" sz="2800" dirty="0">
                <a:latin typeface="Gotham Book" pitchFamily="2" charset="0"/>
                <a:ea typeface="ＭＳ Ｐゴシック" pitchFamily="34" charset="-128"/>
              </a:rPr>
              <a:t>Questions on the HOW program please contact our customer service department at the number listed on the back of your card - 1-800-832-5700</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1578" y="6370638"/>
            <a:ext cx="487362" cy="487362"/>
          </a:xfrm>
          <a:prstGeom prst="rect">
            <a:avLst/>
          </a:prstGeom>
        </p:spPr>
      </p:pic>
    </p:spTree>
    <p:extLst>
      <p:ext uri="{BB962C8B-B14F-4D97-AF65-F5344CB8AC3E}">
        <p14:creationId xmlns:p14="http://schemas.microsoft.com/office/powerpoint/2010/main" val="1126440792"/>
      </p:ext>
    </p:extLst>
  </p:cSld>
  <p:clrMapOvr>
    <a:masterClrMapping/>
  </p:clrMapOvr>
  <mc:AlternateContent xmlns:mc="http://schemas.openxmlformats.org/markup-compatibility/2006">
    <mc:Choice xmlns:p14="http://schemas.microsoft.com/office/powerpoint/2010/main" Requires="p14">
      <p:transition spd="slow" p14:dur="3400" advTm="41177">
        <p14:reveal/>
      </p:transition>
    </mc:Choice>
    <mc:Fallback>
      <p:transition spd="slow" advTm="411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718</Words>
  <Application>Microsoft Office PowerPoint</Application>
  <PresentationFormat>Widescreen</PresentationFormat>
  <Paragraphs>52</Paragraphs>
  <Slides>6</Slides>
  <Notes>6</Notes>
  <HiddenSlides>0</HiddenSlides>
  <MMClips>6</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vt:i4>
      </vt:variant>
    </vt:vector>
  </HeadingPairs>
  <TitlesOfParts>
    <vt:vector size="17" baseType="lpstr">
      <vt:lpstr>MS PGothic</vt:lpstr>
      <vt:lpstr>Arial</vt:lpstr>
      <vt:lpstr>Calibri</vt:lpstr>
      <vt:lpstr>Calibri Light</vt:lpstr>
      <vt:lpstr>Gotham Book</vt:lpstr>
      <vt:lpstr>Times New Roman</vt:lpstr>
      <vt:lpstr>Office Theme</vt:lpstr>
      <vt:lpstr>DD_PPT_Calibri_Template_DRAFT_Nov15</vt:lpstr>
      <vt:lpstr>3_DD_PPT_Calibri_Template_DRAFT_Nov15</vt:lpstr>
      <vt:lpstr>1_DD_PPT_Calibri_Template_DRAFT_Nov15</vt:lpstr>
      <vt:lpstr>2_DD_PPT_Calibri_Template_DRAFT_Nov15</vt:lpstr>
      <vt:lpstr>Health through Oral Wellness® (HOW®)</vt:lpstr>
      <vt:lpstr>Health through Oral Wellness® (HOW®)</vt:lpstr>
      <vt:lpstr>PowerPoint Presentation</vt:lpstr>
      <vt:lpstr>HOW® Oral Health Self-Assessment</vt:lpstr>
      <vt:lpstr>HOW® it Works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through Oral Wellness® (HOW®)</dc:title>
  <dc:creator>Kami Cunningham</dc:creator>
  <cp:lastModifiedBy>Kami Cunningham</cp:lastModifiedBy>
  <cp:revision>6</cp:revision>
  <cp:lastPrinted>2021-02-17T20:12:59Z</cp:lastPrinted>
  <dcterms:created xsi:type="dcterms:W3CDTF">2021-01-07T19:53:53Z</dcterms:created>
  <dcterms:modified xsi:type="dcterms:W3CDTF">2021-02-17T20:22:51Z</dcterms:modified>
</cp:coreProperties>
</file>