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4"/>
    <p:sldMasterId id="2147483754" r:id="rId5"/>
  </p:sldMasterIdLst>
  <p:notesMasterIdLst>
    <p:notesMasterId r:id="rId20"/>
  </p:notesMasterIdLst>
  <p:sldIdLst>
    <p:sldId id="256" r:id="rId6"/>
    <p:sldId id="257" r:id="rId7"/>
    <p:sldId id="262" r:id="rId8"/>
    <p:sldId id="551" r:id="rId9"/>
    <p:sldId id="555" r:id="rId10"/>
    <p:sldId id="567" r:id="rId11"/>
    <p:sldId id="573" r:id="rId12"/>
    <p:sldId id="564" r:id="rId13"/>
    <p:sldId id="568" r:id="rId14"/>
    <p:sldId id="569" r:id="rId15"/>
    <p:sldId id="561" r:id="rId16"/>
    <p:sldId id="548" r:id="rId17"/>
    <p:sldId id="571" r:id="rId18"/>
    <p:sldId id="572" r:id="rId19"/>
  </p:sldIdLst>
  <p:sldSz cx="9144000" cy="6858000" type="screen4x3"/>
  <p:notesSz cx="701675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6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0033CC"/>
    <a:srgbClr val="008000"/>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3655" autoAdjust="0"/>
  </p:normalViewPr>
  <p:slideViewPr>
    <p:cSldViewPr snapToGrid="0" snapToObjects="1">
      <p:cViewPr varScale="1">
        <p:scale>
          <a:sx n="107" d="100"/>
          <a:sy n="107" d="100"/>
        </p:scale>
        <p:origin x="2172" y="96"/>
      </p:cViewPr>
      <p:guideLst>
        <p:guide orient="horz" pos="2160"/>
        <p:guide pos="66"/>
      </p:guideLst>
    </p:cSldViewPr>
  </p:slideViewPr>
  <p:outlineViewPr>
    <p:cViewPr>
      <p:scale>
        <a:sx n="33" d="100"/>
        <a:sy n="33" d="100"/>
      </p:scale>
      <p:origin x="0" y="-1734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Jackie" userId="fb866ddd-9b79-4119-a360-2e1df358594b" providerId="ADAL" clId="{B19930A7-8C6F-46F3-9DDA-9E9346B76067}"/>
    <pc:docChg chg="modSld">
      <pc:chgData name="Brady, Jackie" userId="fb866ddd-9b79-4119-a360-2e1df358594b" providerId="ADAL" clId="{B19930A7-8C6F-46F3-9DDA-9E9346B76067}" dt="2021-11-02T01:05:30.235" v="3" actId="20577"/>
      <pc:docMkLst>
        <pc:docMk/>
      </pc:docMkLst>
      <pc:sldChg chg="modSp mod">
        <pc:chgData name="Brady, Jackie" userId="fb866ddd-9b79-4119-a360-2e1df358594b" providerId="ADAL" clId="{B19930A7-8C6F-46F3-9DDA-9E9346B76067}" dt="2021-11-02T01:05:30.235" v="3" actId="20577"/>
        <pc:sldMkLst>
          <pc:docMk/>
          <pc:sldMk cId="3113118213" sldId="573"/>
        </pc:sldMkLst>
        <pc:graphicFrameChg chg="modGraphic">
          <ac:chgData name="Brady, Jackie" userId="fb866ddd-9b79-4119-a360-2e1df358594b" providerId="ADAL" clId="{B19930A7-8C6F-46F3-9DDA-9E9346B76067}" dt="2021-11-02T01:05:30.235" v="3" actId="20577"/>
          <ac:graphicFrameMkLst>
            <pc:docMk/>
            <pc:sldMk cId="3113118213" sldId="573"/>
            <ac:graphicFrameMk id="5" creationId="{6D927E45-4922-4B32-ACD3-AA321B9357E3}"/>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A4DCC2-EFD9-4070-98B6-6A1883AB322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D826475F-6EEA-4AFF-8E9A-15BE7E54A24B}">
      <dgm:prSet custT="1"/>
      <dgm:spPr/>
      <dgm:t>
        <a:bodyPr/>
        <a:lstStyle/>
        <a:p>
          <a:pPr>
            <a:spcAft>
              <a:spcPts val="0"/>
            </a:spcAft>
          </a:pPr>
          <a:r>
            <a:rPr lang="en-US" sz="2000" b="1" dirty="0"/>
            <a:t>Open Enrollment</a:t>
          </a:r>
        </a:p>
      </dgm:t>
    </dgm:pt>
    <dgm:pt modelId="{7632684E-D9FC-4C65-9E5B-950D3F4AE60D}" type="parTrans" cxnId="{C5AAF4DF-3009-4D75-8683-0247389FA6F7}">
      <dgm:prSet/>
      <dgm:spPr/>
      <dgm:t>
        <a:bodyPr/>
        <a:lstStyle/>
        <a:p>
          <a:endParaRPr lang="en-US"/>
        </a:p>
      </dgm:t>
    </dgm:pt>
    <dgm:pt modelId="{B9D8E744-2F96-4C4E-90CE-2D4C2D973A4A}" type="sibTrans" cxnId="{C5AAF4DF-3009-4D75-8683-0247389FA6F7}">
      <dgm:prSet/>
      <dgm:spPr/>
      <dgm:t>
        <a:bodyPr/>
        <a:lstStyle/>
        <a:p>
          <a:endParaRPr lang="en-US"/>
        </a:p>
      </dgm:t>
    </dgm:pt>
    <dgm:pt modelId="{F7E80726-73ED-45AA-8BC9-472224D8E61D}">
      <dgm:prSet custT="1"/>
      <dgm:spPr/>
      <dgm:t>
        <a:bodyPr/>
        <a:lstStyle/>
        <a:p>
          <a:pPr>
            <a:spcAft>
              <a:spcPts val="0"/>
            </a:spcAft>
          </a:pPr>
          <a:r>
            <a:rPr lang="en-US" sz="2000" b="1" dirty="0"/>
            <a:t>Questions?</a:t>
          </a:r>
          <a:endParaRPr lang="en-US" sz="1400" i="1" dirty="0"/>
        </a:p>
      </dgm:t>
    </dgm:pt>
    <dgm:pt modelId="{4C590DDD-7517-48CA-A793-42977E3CA0D4}" type="parTrans" cxnId="{13DC8A98-8BD1-479F-B014-0C97738EB0E0}">
      <dgm:prSet/>
      <dgm:spPr/>
      <dgm:t>
        <a:bodyPr/>
        <a:lstStyle/>
        <a:p>
          <a:endParaRPr lang="en-US"/>
        </a:p>
      </dgm:t>
    </dgm:pt>
    <dgm:pt modelId="{9A3F5D58-04F6-4879-B6D5-49DECA6114DC}" type="sibTrans" cxnId="{13DC8A98-8BD1-479F-B014-0C97738EB0E0}">
      <dgm:prSet/>
      <dgm:spPr/>
      <dgm:t>
        <a:bodyPr/>
        <a:lstStyle/>
        <a:p>
          <a:endParaRPr lang="en-US"/>
        </a:p>
      </dgm:t>
    </dgm:pt>
    <dgm:pt modelId="{C9357103-28FC-4B86-ABB5-72BD7171689E}">
      <dgm:prSet custT="1"/>
      <dgm:spPr/>
      <dgm:t>
        <a:bodyPr/>
        <a:lstStyle/>
        <a:p>
          <a:r>
            <a:rPr lang="en-US" sz="2000" b="1" dirty="0"/>
            <a:t>Online Enrollment</a:t>
          </a:r>
        </a:p>
      </dgm:t>
    </dgm:pt>
    <dgm:pt modelId="{6D02D485-1A23-4DAE-9AD3-EEAC63C61D2B}" type="parTrans" cxnId="{96D0BF14-3526-4F70-8D4B-C97932E92877}">
      <dgm:prSet/>
      <dgm:spPr/>
      <dgm:t>
        <a:bodyPr/>
        <a:lstStyle/>
        <a:p>
          <a:endParaRPr lang="en-US"/>
        </a:p>
      </dgm:t>
    </dgm:pt>
    <dgm:pt modelId="{C8F79AC1-8D47-4FDA-B379-887A8692E6CF}" type="sibTrans" cxnId="{96D0BF14-3526-4F70-8D4B-C97932E92877}">
      <dgm:prSet/>
      <dgm:spPr/>
      <dgm:t>
        <a:bodyPr/>
        <a:lstStyle/>
        <a:p>
          <a:endParaRPr lang="en-US"/>
        </a:p>
      </dgm:t>
    </dgm:pt>
    <dgm:pt modelId="{1EC662D4-9C1D-412F-B2A1-58330BA0A5A0}">
      <dgm:prSet custT="1"/>
      <dgm:spPr/>
      <dgm:t>
        <a:bodyPr/>
        <a:lstStyle/>
        <a:p>
          <a:r>
            <a:rPr lang="en-US" sz="2000" b="1" dirty="0"/>
            <a:t>2022 Medical Plans Refresher 	      </a:t>
          </a:r>
          <a:r>
            <a:rPr lang="en-US" sz="1400" b="0" dirty="0"/>
            <a:t>BCBS Plans</a:t>
          </a:r>
        </a:p>
      </dgm:t>
    </dgm:pt>
    <dgm:pt modelId="{6AEBDCD2-8B7A-4556-8907-62DDD25E4498}" type="parTrans" cxnId="{0A66B391-BC14-4738-BF96-0638C76004EA}">
      <dgm:prSet/>
      <dgm:spPr/>
      <dgm:t>
        <a:bodyPr/>
        <a:lstStyle/>
        <a:p>
          <a:endParaRPr lang="en-US"/>
        </a:p>
      </dgm:t>
    </dgm:pt>
    <dgm:pt modelId="{F2909516-0D93-43D9-9551-C03E25FDEAE1}" type="sibTrans" cxnId="{0A66B391-BC14-4738-BF96-0638C76004EA}">
      <dgm:prSet/>
      <dgm:spPr/>
      <dgm:t>
        <a:bodyPr/>
        <a:lstStyle/>
        <a:p>
          <a:endParaRPr lang="en-US"/>
        </a:p>
      </dgm:t>
    </dgm:pt>
    <dgm:pt modelId="{67F9B475-7D96-471A-A427-87AB4E373441}">
      <dgm:prSet custT="1"/>
      <dgm:spPr/>
      <dgm:t>
        <a:bodyPr/>
        <a:lstStyle/>
        <a:p>
          <a:r>
            <a:rPr lang="en-US" sz="2000" b="1" dirty="0"/>
            <a:t>What’s not changing for 2022?</a:t>
          </a:r>
        </a:p>
      </dgm:t>
    </dgm:pt>
    <dgm:pt modelId="{BC56DE79-E06C-423F-93A6-1F1F751F5525}" type="parTrans" cxnId="{AF9D3810-5447-4346-B26C-3ECB564ECAD4}">
      <dgm:prSet/>
      <dgm:spPr/>
      <dgm:t>
        <a:bodyPr/>
        <a:lstStyle/>
        <a:p>
          <a:endParaRPr lang="en-US"/>
        </a:p>
      </dgm:t>
    </dgm:pt>
    <dgm:pt modelId="{9DD80B8A-7044-4801-9CEB-7BB5D218428C}" type="sibTrans" cxnId="{AF9D3810-5447-4346-B26C-3ECB564ECAD4}">
      <dgm:prSet/>
      <dgm:spPr/>
      <dgm:t>
        <a:bodyPr/>
        <a:lstStyle/>
        <a:p>
          <a:endParaRPr lang="en-US"/>
        </a:p>
      </dgm:t>
    </dgm:pt>
    <dgm:pt modelId="{0136200D-D49A-4E87-B29F-8DCB1EC40E9F}">
      <dgm:prSet custT="1"/>
      <dgm:spPr/>
      <dgm:t>
        <a:bodyPr/>
        <a:lstStyle/>
        <a:p>
          <a:r>
            <a:rPr lang="en-US" sz="2000" b="1" dirty="0"/>
            <a:t>Employee Assistance Program</a:t>
          </a:r>
        </a:p>
      </dgm:t>
    </dgm:pt>
    <dgm:pt modelId="{9EC35125-2888-4E9A-B9A7-F9996012B5FB}" type="parTrans" cxnId="{9C8B90C7-AC0C-48DB-8E9E-6E9D20C93C0B}">
      <dgm:prSet/>
      <dgm:spPr/>
      <dgm:t>
        <a:bodyPr/>
        <a:lstStyle/>
        <a:p>
          <a:endParaRPr lang="en-US"/>
        </a:p>
      </dgm:t>
    </dgm:pt>
    <dgm:pt modelId="{63B5291F-7024-4241-BCCB-0DE884F21CEB}" type="sibTrans" cxnId="{9C8B90C7-AC0C-48DB-8E9E-6E9D20C93C0B}">
      <dgm:prSet/>
      <dgm:spPr/>
      <dgm:t>
        <a:bodyPr/>
        <a:lstStyle/>
        <a:p>
          <a:endParaRPr lang="en-US"/>
        </a:p>
      </dgm:t>
    </dgm:pt>
    <dgm:pt modelId="{EF46C2E5-9D61-4514-8E66-EFB413A49E12}">
      <dgm:prSet custT="1"/>
      <dgm:spPr/>
      <dgm:t>
        <a:bodyPr/>
        <a:lstStyle/>
        <a:p>
          <a:r>
            <a:rPr lang="en-US" sz="2000" b="1" dirty="0"/>
            <a:t>Employee Benefit Center</a:t>
          </a:r>
        </a:p>
      </dgm:t>
    </dgm:pt>
    <dgm:pt modelId="{6B52B1DE-F3E9-4F2E-9761-F0E642C84114}" type="parTrans" cxnId="{B4CBE5EF-0DCF-407E-A707-E0E570F77944}">
      <dgm:prSet/>
      <dgm:spPr/>
      <dgm:t>
        <a:bodyPr/>
        <a:lstStyle/>
        <a:p>
          <a:endParaRPr lang="en-US"/>
        </a:p>
      </dgm:t>
    </dgm:pt>
    <dgm:pt modelId="{28C98DFE-E1D1-4456-AA32-F08CD7B47C33}" type="sibTrans" cxnId="{B4CBE5EF-0DCF-407E-A707-E0E570F77944}">
      <dgm:prSet/>
      <dgm:spPr/>
      <dgm:t>
        <a:bodyPr/>
        <a:lstStyle/>
        <a:p>
          <a:endParaRPr lang="en-US"/>
        </a:p>
      </dgm:t>
    </dgm:pt>
    <dgm:pt modelId="{45A5EECC-3347-41B1-8513-9CF39BC7F697}">
      <dgm:prSet custT="1"/>
      <dgm:spPr/>
      <dgm:t>
        <a:bodyPr/>
        <a:lstStyle/>
        <a:p>
          <a:r>
            <a:rPr lang="en-US" sz="2000" b="1" kern="1200" dirty="0">
              <a:solidFill>
                <a:prstClr val="black">
                  <a:hueOff val="0"/>
                  <a:satOff val="0"/>
                  <a:lumOff val="0"/>
                  <a:alphaOff val="0"/>
                </a:prstClr>
              </a:solidFill>
              <a:latin typeface="Tw Cen MT" panose="020B0602020104020603"/>
              <a:ea typeface="+mn-ea"/>
              <a:cs typeface="+mn-cs"/>
            </a:rPr>
            <a:t>Spending Accounts  	                    </a:t>
          </a:r>
          <a:r>
            <a:rPr lang="en-US" sz="1400" b="0" kern="1200" dirty="0"/>
            <a:t>HSA ~ FSA ~ DCA</a:t>
          </a:r>
        </a:p>
      </dgm:t>
    </dgm:pt>
    <dgm:pt modelId="{7E142EDC-8C1C-4775-ABCF-D9C80C1D42CF}" type="parTrans" cxnId="{9F32BE9F-66D1-42DC-B655-CEF03DDFA7C5}">
      <dgm:prSet/>
      <dgm:spPr/>
      <dgm:t>
        <a:bodyPr/>
        <a:lstStyle/>
        <a:p>
          <a:endParaRPr lang="en-US"/>
        </a:p>
      </dgm:t>
    </dgm:pt>
    <dgm:pt modelId="{E42F8FEE-0F28-4E62-B3A2-8F73783B9C4C}" type="sibTrans" cxnId="{9F32BE9F-66D1-42DC-B655-CEF03DDFA7C5}">
      <dgm:prSet/>
      <dgm:spPr/>
      <dgm:t>
        <a:bodyPr/>
        <a:lstStyle/>
        <a:p>
          <a:endParaRPr lang="en-US"/>
        </a:p>
      </dgm:t>
    </dgm:pt>
    <dgm:pt modelId="{D9828EB2-0AE5-4635-B55D-5FBCF8B7EAAB}">
      <dgm:prSet custT="1"/>
      <dgm:spPr/>
      <dgm:t>
        <a:bodyPr/>
        <a:lstStyle/>
        <a:p>
          <a:r>
            <a:rPr lang="en-US" sz="2000" b="1" dirty="0"/>
            <a:t>Wellness Changes Coming in 2022!</a:t>
          </a:r>
        </a:p>
      </dgm:t>
    </dgm:pt>
    <dgm:pt modelId="{1EDABECF-2E14-462F-80F2-06D84257BC5D}" type="parTrans" cxnId="{AE17CCA9-541A-401B-8FE2-3FA90B01E300}">
      <dgm:prSet/>
      <dgm:spPr/>
      <dgm:t>
        <a:bodyPr/>
        <a:lstStyle/>
        <a:p>
          <a:endParaRPr lang="en-US"/>
        </a:p>
      </dgm:t>
    </dgm:pt>
    <dgm:pt modelId="{C04379F8-6A12-4CA7-893B-6E91EB7B86EA}" type="sibTrans" cxnId="{AE17CCA9-541A-401B-8FE2-3FA90B01E300}">
      <dgm:prSet/>
      <dgm:spPr/>
      <dgm:t>
        <a:bodyPr/>
        <a:lstStyle/>
        <a:p>
          <a:endParaRPr lang="en-US"/>
        </a:p>
      </dgm:t>
    </dgm:pt>
    <dgm:pt modelId="{7C3A196E-B46D-4804-9490-495F8824AE07}">
      <dgm:prSet custT="1"/>
      <dgm:spPr/>
      <dgm:t>
        <a:bodyPr/>
        <a:lstStyle/>
        <a:p>
          <a:r>
            <a:rPr lang="en-US" sz="2000" b="1" kern="1200" dirty="0"/>
            <a:t>Reliance Standard                           </a:t>
          </a:r>
          <a:r>
            <a:rPr lang="en-US" sz="1400" b="0" kern="1200" dirty="0"/>
            <a:t>Voluntary Life &amp; AD&amp;D, Accident and Critical Illness</a:t>
          </a:r>
        </a:p>
      </dgm:t>
    </dgm:pt>
    <dgm:pt modelId="{C2355F4A-6815-4C31-8127-20F4C9609952}" type="parTrans" cxnId="{30436D87-AE58-4F20-B487-59B7506E49C9}">
      <dgm:prSet/>
      <dgm:spPr/>
      <dgm:t>
        <a:bodyPr/>
        <a:lstStyle/>
        <a:p>
          <a:endParaRPr lang="en-US"/>
        </a:p>
      </dgm:t>
    </dgm:pt>
    <dgm:pt modelId="{CCACB653-4924-4DF7-A593-FE3009B4305C}" type="sibTrans" cxnId="{30436D87-AE58-4F20-B487-59B7506E49C9}">
      <dgm:prSet/>
      <dgm:spPr/>
      <dgm:t>
        <a:bodyPr/>
        <a:lstStyle/>
        <a:p>
          <a:endParaRPr lang="en-US"/>
        </a:p>
      </dgm:t>
    </dgm:pt>
    <dgm:pt modelId="{EB0BF197-9E83-4B41-BB11-1E901865BF1A}" type="pres">
      <dgm:prSet presAssocID="{64A4DCC2-EFD9-4070-98B6-6A1883AB3227}" presName="vert0" presStyleCnt="0">
        <dgm:presLayoutVars>
          <dgm:dir/>
          <dgm:animOne val="branch"/>
          <dgm:animLvl val="lvl"/>
        </dgm:presLayoutVars>
      </dgm:prSet>
      <dgm:spPr/>
    </dgm:pt>
    <dgm:pt modelId="{27E72315-C07A-412B-892A-14DEE2276F48}" type="pres">
      <dgm:prSet presAssocID="{D826475F-6EEA-4AFF-8E9A-15BE7E54A24B}" presName="thickLine" presStyleLbl="alignNode1" presStyleIdx="0" presStyleCnt="10"/>
      <dgm:spPr/>
    </dgm:pt>
    <dgm:pt modelId="{FD2596DE-16FE-4351-833B-6E1936EEFE12}" type="pres">
      <dgm:prSet presAssocID="{D826475F-6EEA-4AFF-8E9A-15BE7E54A24B}" presName="horz1" presStyleCnt="0"/>
      <dgm:spPr/>
    </dgm:pt>
    <dgm:pt modelId="{A2986212-DE00-463B-8E8C-25E0D2E04ADC}" type="pres">
      <dgm:prSet presAssocID="{D826475F-6EEA-4AFF-8E9A-15BE7E54A24B}" presName="tx1" presStyleLbl="revTx" presStyleIdx="0" presStyleCnt="10"/>
      <dgm:spPr/>
    </dgm:pt>
    <dgm:pt modelId="{962D7D4F-7A51-4F37-AE63-441105194FDA}" type="pres">
      <dgm:prSet presAssocID="{D826475F-6EEA-4AFF-8E9A-15BE7E54A24B}" presName="vert1" presStyleCnt="0"/>
      <dgm:spPr/>
    </dgm:pt>
    <dgm:pt modelId="{A3470504-7C4F-454F-8226-C544DB9628E6}" type="pres">
      <dgm:prSet presAssocID="{C9357103-28FC-4B86-ABB5-72BD7171689E}" presName="thickLine" presStyleLbl="alignNode1" presStyleIdx="1" presStyleCnt="10"/>
      <dgm:spPr/>
    </dgm:pt>
    <dgm:pt modelId="{A4F20219-9C51-4642-9AEF-891F8CFE7A0C}" type="pres">
      <dgm:prSet presAssocID="{C9357103-28FC-4B86-ABB5-72BD7171689E}" presName="horz1" presStyleCnt="0"/>
      <dgm:spPr/>
    </dgm:pt>
    <dgm:pt modelId="{6DB08D24-8356-428A-87B9-8A03A9C7F60D}" type="pres">
      <dgm:prSet presAssocID="{C9357103-28FC-4B86-ABB5-72BD7171689E}" presName="tx1" presStyleLbl="revTx" presStyleIdx="1" presStyleCnt="10"/>
      <dgm:spPr/>
    </dgm:pt>
    <dgm:pt modelId="{F73F6567-0CBA-4F6C-AC29-392C0F5E3E24}" type="pres">
      <dgm:prSet presAssocID="{C9357103-28FC-4B86-ABB5-72BD7171689E}" presName="vert1" presStyleCnt="0"/>
      <dgm:spPr/>
    </dgm:pt>
    <dgm:pt modelId="{18A3653A-4E89-4951-BFC3-B3AE275D2143}" type="pres">
      <dgm:prSet presAssocID="{67F9B475-7D96-471A-A427-87AB4E373441}" presName="thickLine" presStyleLbl="alignNode1" presStyleIdx="2" presStyleCnt="10"/>
      <dgm:spPr/>
    </dgm:pt>
    <dgm:pt modelId="{A46EA28D-B2A2-4EAC-942B-2B4161CA35B4}" type="pres">
      <dgm:prSet presAssocID="{67F9B475-7D96-471A-A427-87AB4E373441}" presName="horz1" presStyleCnt="0"/>
      <dgm:spPr/>
    </dgm:pt>
    <dgm:pt modelId="{23398D15-78FD-403C-84B4-0D92D163B56A}" type="pres">
      <dgm:prSet presAssocID="{67F9B475-7D96-471A-A427-87AB4E373441}" presName="tx1" presStyleLbl="revTx" presStyleIdx="2" presStyleCnt="10"/>
      <dgm:spPr/>
    </dgm:pt>
    <dgm:pt modelId="{BAB47542-2531-440E-B633-8059F982D2FD}" type="pres">
      <dgm:prSet presAssocID="{67F9B475-7D96-471A-A427-87AB4E373441}" presName="vert1" presStyleCnt="0"/>
      <dgm:spPr/>
    </dgm:pt>
    <dgm:pt modelId="{73B63D86-2B04-428A-BA11-69F7AE400E3C}" type="pres">
      <dgm:prSet presAssocID="{1EC662D4-9C1D-412F-B2A1-58330BA0A5A0}" presName="thickLine" presStyleLbl="alignNode1" presStyleIdx="3" presStyleCnt="10"/>
      <dgm:spPr/>
    </dgm:pt>
    <dgm:pt modelId="{000BCD11-0361-4C55-B84E-F12F6E1DE55B}" type="pres">
      <dgm:prSet presAssocID="{1EC662D4-9C1D-412F-B2A1-58330BA0A5A0}" presName="horz1" presStyleCnt="0"/>
      <dgm:spPr/>
    </dgm:pt>
    <dgm:pt modelId="{3477E619-300D-4A77-A5E2-7D4B2E094F3B}" type="pres">
      <dgm:prSet presAssocID="{1EC662D4-9C1D-412F-B2A1-58330BA0A5A0}" presName="tx1" presStyleLbl="revTx" presStyleIdx="3" presStyleCnt="10"/>
      <dgm:spPr/>
    </dgm:pt>
    <dgm:pt modelId="{FB7A845D-7019-4CEE-A385-8C2F38592CD3}" type="pres">
      <dgm:prSet presAssocID="{1EC662D4-9C1D-412F-B2A1-58330BA0A5A0}" presName="vert1" presStyleCnt="0"/>
      <dgm:spPr/>
    </dgm:pt>
    <dgm:pt modelId="{00EA21AF-A222-4D12-A5CC-18DC0F62D8B3}" type="pres">
      <dgm:prSet presAssocID="{45A5EECC-3347-41B1-8513-9CF39BC7F697}" presName="thickLine" presStyleLbl="alignNode1" presStyleIdx="4" presStyleCnt="10"/>
      <dgm:spPr/>
    </dgm:pt>
    <dgm:pt modelId="{E4B634B3-C5E2-47FF-989C-4C281CE566E0}" type="pres">
      <dgm:prSet presAssocID="{45A5EECC-3347-41B1-8513-9CF39BC7F697}" presName="horz1" presStyleCnt="0"/>
      <dgm:spPr/>
    </dgm:pt>
    <dgm:pt modelId="{A0AE808F-5072-4CB9-B6A4-1DE388D6566A}" type="pres">
      <dgm:prSet presAssocID="{45A5EECC-3347-41B1-8513-9CF39BC7F697}" presName="tx1" presStyleLbl="revTx" presStyleIdx="4" presStyleCnt="10"/>
      <dgm:spPr/>
    </dgm:pt>
    <dgm:pt modelId="{5139AFC3-150F-452A-9A72-44B338E64E61}" type="pres">
      <dgm:prSet presAssocID="{45A5EECC-3347-41B1-8513-9CF39BC7F697}" presName="vert1" presStyleCnt="0"/>
      <dgm:spPr/>
    </dgm:pt>
    <dgm:pt modelId="{201ED9A5-54F3-4F39-B4EA-767A77EB40D4}" type="pres">
      <dgm:prSet presAssocID="{7C3A196E-B46D-4804-9490-495F8824AE07}" presName="thickLine" presStyleLbl="alignNode1" presStyleIdx="5" presStyleCnt="10"/>
      <dgm:spPr/>
    </dgm:pt>
    <dgm:pt modelId="{E77398BA-D859-4D23-A281-3FA037064942}" type="pres">
      <dgm:prSet presAssocID="{7C3A196E-B46D-4804-9490-495F8824AE07}" presName="horz1" presStyleCnt="0"/>
      <dgm:spPr/>
    </dgm:pt>
    <dgm:pt modelId="{94EE02EF-C622-4F43-A560-95633A42285C}" type="pres">
      <dgm:prSet presAssocID="{7C3A196E-B46D-4804-9490-495F8824AE07}" presName="tx1" presStyleLbl="revTx" presStyleIdx="5" presStyleCnt="10"/>
      <dgm:spPr/>
    </dgm:pt>
    <dgm:pt modelId="{74A61D64-A6F0-47FB-B3CA-D74BE528C124}" type="pres">
      <dgm:prSet presAssocID="{7C3A196E-B46D-4804-9490-495F8824AE07}" presName="vert1" presStyleCnt="0"/>
      <dgm:spPr/>
    </dgm:pt>
    <dgm:pt modelId="{30D4DA57-B6AE-447E-858E-4299873A0855}" type="pres">
      <dgm:prSet presAssocID="{0136200D-D49A-4E87-B29F-8DCB1EC40E9F}" presName="thickLine" presStyleLbl="alignNode1" presStyleIdx="6" presStyleCnt="10"/>
      <dgm:spPr/>
    </dgm:pt>
    <dgm:pt modelId="{EAB25613-9A8B-434A-AC20-C711FC426667}" type="pres">
      <dgm:prSet presAssocID="{0136200D-D49A-4E87-B29F-8DCB1EC40E9F}" presName="horz1" presStyleCnt="0"/>
      <dgm:spPr/>
    </dgm:pt>
    <dgm:pt modelId="{E5374CFA-314A-499D-8433-58C3AD85B008}" type="pres">
      <dgm:prSet presAssocID="{0136200D-D49A-4E87-B29F-8DCB1EC40E9F}" presName="tx1" presStyleLbl="revTx" presStyleIdx="6" presStyleCnt="10"/>
      <dgm:spPr/>
    </dgm:pt>
    <dgm:pt modelId="{88EEA701-BDA2-49AA-988D-4997CEECEE99}" type="pres">
      <dgm:prSet presAssocID="{0136200D-D49A-4E87-B29F-8DCB1EC40E9F}" presName="vert1" presStyleCnt="0"/>
      <dgm:spPr/>
    </dgm:pt>
    <dgm:pt modelId="{2F69091F-CE90-496B-B6A0-C4ECDFD6F3BD}" type="pres">
      <dgm:prSet presAssocID="{D9828EB2-0AE5-4635-B55D-5FBCF8B7EAAB}" presName="thickLine" presStyleLbl="alignNode1" presStyleIdx="7" presStyleCnt="10"/>
      <dgm:spPr/>
    </dgm:pt>
    <dgm:pt modelId="{350D7375-648B-415C-BBCD-3DBCBBF60C77}" type="pres">
      <dgm:prSet presAssocID="{D9828EB2-0AE5-4635-B55D-5FBCF8B7EAAB}" presName="horz1" presStyleCnt="0"/>
      <dgm:spPr/>
    </dgm:pt>
    <dgm:pt modelId="{56E70E49-17A3-46D2-9A33-BF41080A9667}" type="pres">
      <dgm:prSet presAssocID="{D9828EB2-0AE5-4635-B55D-5FBCF8B7EAAB}" presName="tx1" presStyleLbl="revTx" presStyleIdx="7" presStyleCnt="10"/>
      <dgm:spPr/>
    </dgm:pt>
    <dgm:pt modelId="{DD6BE43C-84BC-49A8-AD5F-70C3CFFF3E78}" type="pres">
      <dgm:prSet presAssocID="{D9828EB2-0AE5-4635-B55D-5FBCF8B7EAAB}" presName="vert1" presStyleCnt="0"/>
      <dgm:spPr/>
    </dgm:pt>
    <dgm:pt modelId="{4803F2B1-D51C-4A5C-99D6-E9F3CC4BCCCF}" type="pres">
      <dgm:prSet presAssocID="{EF46C2E5-9D61-4514-8E66-EFB413A49E12}" presName="thickLine" presStyleLbl="alignNode1" presStyleIdx="8" presStyleCnt="10"/>
      <dgm:spPr/>
    </dgm:pt>
    <dgm:pt modelId="{805092D8-224C-456C-996D-5FD4000BADB2}" type="pres">
      <dgm:prSet presAssocID="{EF46C2E5-9D61-4514-8E66-EFB413A49E12}" presName="horz1" presStyleCnt="0"/>
      <dgm:spPr/>
    </dgm:pt>
    <dgm:pt modelId="{C5E4C87F-2BAD-4BF4-B7FC-A25C58C87237}" type="pres">
      <dgm:prSet presAssocID="{EF46C2E5-9D61-4514-8E66-EFB413A49E12}" presName="tx1" presStyleLbl="revTx" presStyleIdx="8" presStyleCnt="10"/>
      <dgm:spPr/>
    </dgm:pt>
    <dgm:pt modelId="{6C4B2325-873E-413D-AF47-D8A7FA5FFF93}" type="pres">
      <dgm:prSet presAssocID="{EF46C2E5-9D61-4514-8E66-EFB413A49E12}" presName="vert1" presStyleCnt="0"/>
      <dgm:spPr/>
    </dgm:pt>
    <dgm:pt modelId="{28C8B881-D3B7-44D2-9F45-F10854DCA694}" type="pres">
      <dgm:prSet presAssocID="{F7E80726-73ED-45AA-8BC9-472224D8E61D}" presName="thickLine" presStyleLbl="alignNode1" presStyleIdx="9" presStyleCnt="10"/>
      <dgm:spPr/>
    </dgm:pt>
    <dgm:pt modelId="{F01DFB1E-5CA2-4CCD-A5EF-7A419253D331}" type="pres">
      <dgm:prSet presAssocID="{F7E80726-73ED-45AA-8BC9-472224D8E61D}" presName="horz1" presStyleCnt="0"/>
      <dgm:spPr/>
    </dgm:pt>
    <dgm:pt modelId="{49E1A5A1-C8B0-4F36-A78A-64A45A3B7586}" type="pres">
      <dgm:prSet presAssocID="{F7E80726-73ED-45AA-8BC9-472224D8E61D}" presName="tx1" presStyleLbl="revTx" presStyleIdx="9" presStyleCnt="10"/>
      <dgm:spPr/>
    </dgm:pt>
    <dgm:pt modelId="{6FB0ED4D-3DBB-4F69-BF4A-6F01E32137A7}" type="pres">
      <dgm:prSet presAssocID="{F7E80726-73ED-45AA-8BC9-472224D8E61D}" presName="vert1" presStyleCnt="0"/>
      <dgm:spPr/>
    </dgm:pt>
  </dgm:ptLst>
  <dgm:cxnLst>
    <dgm:cxn modelId="{179EF505-05BE-424E-8876-4280AB6A6681}" type="presOf" srcId="{D826475F-6EEA-4AFF-8E9A-15BE7E54A24B}" destId="{A2986212-DE00-463B-8E8C-25E0D2E04ADC}" srcOrd="0" destOrd="0" presId="urn:microsoft.com/office/officeart/2008/layout/LinedList"/>
    <dgm:cxn modelId="{AF9D3810-5447-4346-B26C-3ECB564ECAD4}" srcId="{64A4DCC2-EFD9-4070-98B6-6A1883AB3227}" destId="{67F9B475-7D96-471A-A427-87AB4E373441}" srcOrd="2" destOrd="0" parTransId="{BC56DE79-E06C-423F-93A6-1F1F751F5525}" sibTransId="{9DD80B8A-7044-4801-9CEB-7BB5D218428C}"/>
    <dgm:cxn modelId="{96D0BF14-3526-4F70-8D4B-C97932E92877}" srcId="{64A4DCC2-EFD9-4070-98B6-6A1883AB3227}" destId="{C9357103-28FC-4B86-ABB5-72BD7171689E}" srcOrd="1" destOrd="0" parTransId="{6D02D485-1A23-4DAE-9AD3-EEAC63C61D2B}" sibTransId="{C8F79AC1-8D47-4FDA-B379-887A8692E6CF}"/>
    <dgm:cxn modelId="{7A4FB926-A838-4812-A5C4-41C43538C9C6}" type="presOf" srcId="{1EC662D4-9C1D-412F-B2A1-58330BA0A5A0}" destId="{3477E619-300D-4A77-A5E2-7D4B2E094F3B}" srcOrd="0" destOrd="0" presId="urn:microsoft.com/office/officeart/2008/layout/LinedList"/>
    <dgm:cxn modelId="{F16C5E38-AD8F-444D-BE6A-06FA540968EB}" type="presOf" srcId="{0136200D-D49A-4E87-B29F-8DCB1EC40E9F}" destId="{E5374CFA-314A-499D-8433-58C3AD85B008}" srcOrd="0" destOrd="0" presId="urn:microsoft.com/office/officeart/2008/layout/LinedList"/>
    <dgm:cxn modelId="{A7AE145D-629A-4AEA-87D3-EA5CAD7C18FE}" type="presOf" srcId="{45A5EECC-3347-41B1-8513-9CF39BC7F697}" destId="{A0AE808F-5072-4CB9-B6A4-1DE388D6566A}" srcOrd="0" destOrd="0" presId="urn:microsoft.com/office/officeart/2008/layout/LinedList"/>
    <dgm:cxn modelId="{44F19B44-483B-43C9-A95C-F0B188A96764}" type="presOf" srcId="{D9828EB2-0AE5-4635-B55D-5FBCF8B7EAAB}" destId="{56E70E49-17A3-46D2-9A33-BF41080A9667}" srcOrd="0" destOrd="0" presId="urn:microsoft.com/office/officeart/2008/layout/LinedList"/>
    <dgm:cxn modelId="{0BC8B96E-C84B-41B0-96D1-C2FE8B3853C4}" type="presOf" srcId="{F7E80726-73ED-45AA-8BC9-472224D8E61D}" destId="{49E1A5A1-C8B0-4F36-A78A-64A45A3B7586}" srcOrd="0" destOrd="0" presId="urn:microsoft.com/office/officeart/2008/layout/LinedList"/>
    <dgm:cxn modelId="{CBF83353-6863-40E7-A375-3DB2E843F1B3}" type="presOf" srcId="{64A4DCC2-EFD9-4070-98B6-6A1883AB3227}" destId="{EB0BF197-9E83-4B41-BB11-1E901865BF1A}" srcOrd="0" destOrd="0" presId="urn:microsoft.com/office/officeart/2008/layout/LinedList"/>
    <dgm:cxn modelId="{30436D87-AE58-4F20-B487-59B7506E49C9}" srcId="{64A4DCC2-EFD9-4070-98B6-6A1883AB3227}" destId="{7C3A196E-B46D-4804-9490-495F8824AE07}" srcOrd="5" destOrd="0" parTransId="{C2355F4A-6815-4C31-8127-20F4C9609952}" sibTransId="{CCACB653-4924-4DF7-A593-FE3009B4305C}"/>
    <dgm:cxn modelId="{0368E588-74E3-49C9-ADCA-53E049AB7433}" type="presOf" srcId="{7C3A196E-B46D-4804-9490-495F8824AE07}" destId="{94EE02EF-C622-4F43-A560-95633A42285C}" srcOrd="0" destOrd="0" presId="urn:microsoft.com/office/officeart/2008/layout/LinedList"/>
    <dgm:cxn modelId="{0A66B391-BC14-4738-BF96-0638C76004EA}" srcId="{64A4DCC2-EFD9-4070-98B6-6A1883AB3227}" destId="{1EC662D4-9C1D-412F-B2A1-58330BA0A5A0}" srcOrd="3" destOrd="0" parTransId="{6AEBDCD2-8B7A-4556-8907-62DDD25E4498}" sibTransId="{F2909516-0D93-43D9-9551-C03E25FDEAE1}"/>
    <dgm:cxn modelId="{13DC8A98-8BD1-479F-B014-0C97738EB0E0}" srcId="{64A4DCC2-EFD9-4070-98B6-6A1883AB3227}" destId="{F7E80726-73ED-45AA-8BC9-472224D8E61D}" srcOrd="9" destOrd="0" parTransId="{4C590DDD-7517-48CA-A793-42977E3CA0D4}" sibTransId="{9A3F5D58-04F6-4879-B6D5-49DECA6114DC}"/>
    <dgm:cxn modelId="{45B3F49E-6AE2-4ADB-9B29-E340D96556F1}" type="presOf" srcId="{67F9B475-7D96-471A-A427-87AB4E373441}" destId="{23398D15-78FD-403C-84B4-0D92D163B56A}" srcOrd="0" destOrd="0" presId="urn:microsoft.com/office/officeart/2008/layout/LinedList"/>
    <dgm:cxn modelId="{9F32BE9F-66D1-42DC-B655-CEF03DDFA7C5}" srcId="{64A4DCC2-EFD9-4070-98B6-6A1883AB3227}" destId="{45A5EECC-3347-41B1-8513-9CF39BC7F697}" srcOrd="4" destOrd="0" parTransId="{7E142EDC-8C1C-4775-ABCF-D9C80C1D42CF}" sibTransId="{E42F8FEE-0F28-4E62-B3A2-8F73783B9C4C}"/>
    <dgm:cxn modelId="{AE17CCA9-541A-401B-8FE2-3FA90B01E300}" srcId="{64A4DCC2-EFD9-4070-98B6-6A1883AB3227}" destId="{D9828EB2-0AE5-4635-B55D-5FBCF8B7EAAB}" srcOrd="7" destOrd="0" parTransId="{1EDABECF-2E14-462F-80F2-06D84257BC5D}" sibTransId="{C04379F8-6A12-4CA7-893B-6E91EB7B86EA}"/>
    <dgm:cxn modelId="{3BB829C6-BB5F-4F1E-9525-859D4D29D5EC}" type="presOf" srcId="{C9357103-28FC-4B86-ABB5-72BD7171689E}" destId="{6DB08D24-8356-428A-87B9-8A03A9C7F60D}" srcOrd="0" destOrd="0" presId="urn:microsoft.com/office/officeart/2008/layout/LinedList"/>
    <dgm:cxn modelId="{9C8B90C7-AC0C-48DB-8E9E-6E9D20C93C0B}" srcId="{64A4DCC2-EFD9-4070-98B6-6A1883AB3227}" destId="{0136200D-D49A-4E87-B29F-8DCB1EC40E9F}" srcOrd="6" destOrd="0" parTransId="{9EC35125-2888-4E9A-B9A7-F9996012B5FB}" sibTransId="{63B5291F-7024-4241-BCCB-0DE884F21CEB}"/>
    <dgm:cxn modelId="{27AF39D6-75C5-47A2-B63A-05CAE34369CF}" type="presOf" srcId="{EF46C2E5-9D61-4514-8E66-EFB413A49E12}" destId="{C5E4C87F-2BAD-4BF4-B7FC-A25C58C87237}" srcOrd="0" destOrd="0" presId="urn:microsoft.com/office/officeart/2008/layout/LinedList"/>
    <dgm:cxn modelId="{C5AAF4DF-3009-4D75-8683-0247389FA6F7}" srcId="{64A4DCC2-EFD9-4070-98B6-6A1883AB3227}" destId="{D826475F-6EEA-4AFF-8E9A-15BE7E54A24B}" srcOrd="0" destOrd="0" parTransId="{7632684E-D9FC-4C65-9E5B-950D3F4AE60D}" sibTransId="{B9D8E744-2F96-4C4E-90CE-2D4C2D973A4A}"/>
    <dgm:cxn modelId="{B4CBE5EF-0DCF-407E-A707-E0E570F77944}" srcId="{64A4DCC2-EFD9-4070-98B6-6A1883AB3227}" destId="{EF46C2E5-9D61-4514-8E66-EFB413A49E12}" srcOrd="8" destOrd="0" parTransId="{6B52B1DE-F3E9-4F2E-9761-F0E642C84114}" sibTransId="{28C98DFE-E1D1-4456-AA32-F08CD7B47C33}"/>
    <dgm:cxn modelId="{CE67F9D2-927A-48BB-99AF-40FC7E84964D}" type="presParOf" srcId="{EB0BF197-9E83-4B41-BB11-1E901865BF1A}" destId="{27E72315-C07A-412B-892A-14DEE2276F48}" srcOrd="0" destOrd="0" presId="urn:microsoft.com/office/officeart/2008/layout/LinedList"/>
    <dgm:cxn modelId="{C2B632C0-8CA7-4464-A960-D14D60A76B30}" type="presParOf" srcId="{EB0BF197-9E83-4B41-BB11-1E901865BF1A}" destId="{FD2596DE-16FE-4351-833B-6E1936EEFE12}" srcOrd="1" destOrd="0" presId="urn:microsoft.com/office/officeart/2008/layout/LinedList"/>
    <dgm:cxn modelId="{A2390DAD-60B3-4AA1-ACB3-C617EB3403BF}" type="presParOf" srcId="{FD2596DE-16FE-4351-833B-6E1936EEFE12}" destId="{A2986212-DE00-463B-8E8C-25E0D2E04ADC}" srcOrd="0" destOrd="0" presId="urn:microsoft.com/office/officeart/2008/layout/LinedList"/>
    <dgm:cxn modelId="{DD1A6A5A-E561-453C-A06E-5203161D85B9}" type="presParOf" srcId="{FD2596DE-16FE-4351-833B-6E1936EEFE12}" destId="{962D7D4F-7A51-4F37-AE63-441105194FDA}" srcOrd="1" destOrd="0" presId="urn:microsoft.com/office/officeart/2008/layout/LinedList"/>
    <dgm:cxn modelId="{16F13754-79C1-459A-97E8-8229B27C32DC}" type="presParOf" srcId="{EB0BF197-9E83-4B41-BB11-1E901865BF1A}" destId="{A3470504-7C4F-454F-8226-C544DB9628E6}" srcOrd="2" destOrd="0" presId="urn:microsoft.com/office/officeart/2008/layout/LinedList"/>
    <dgm:cxn modelId="{C2E457FB-EAE6-4AB3-BBED-5225E18CE35D}" type="presParOf" srcId="{EB0BF197-9E83-4B41-BB11-1E901865BF1A}" destId="{A4F20219-9C51-4642-9AEF-891F8CFE7A0C}" srcOrd="3" destOrd="0" presId="urn:microsoft.com/office/officeart/2008/layout/LinedList"/>
    <dgm:cxn modelId="{39C6874C-A3DC-493C-98C2-F4A68D7E26BD}" type="presParOf" srcId="{A4F20219-9C51-4642-9AEF-891F8CFE7A0C}" destId="{6DB08D24-8356-428A-87B9-8A03A9C7F60D}" srcOrd="0" destOrd="0" presId="urn:microsoft.com/office/officeart/2008/layout/LinedList"/>
    <dgm:cxn modelId="{336C0F4D-06AD-4E48-AC7B-501ACD7A8126}" type="presParOf" srcId="{A4F20219-9C51-4642-9AEF-891F8CFE7A0C}" destId="{F73F6567-0CBA-4F6C-AC29-392C0F5E3E24}" srcOrd="1" destOrd="0" presId="urn:microsoft.com/office/officeart/2008/layout/LinedList"/>
    <dgm:cxn modelId="{A7FAEEC0-3AEF-4FE0-A306-5A36FC55B1DC}" type="presParOf" srcId="{EB0BF197-9E83-4B41-BB11-1E901865BF1A}" destId="{18A3653A-4E89-4951-BFC3-B3AE275D2143}" srcOrd="4" destOrd="0" presId="urn:microsoft.com/office/officeart/2008/layout/LinedList"/>
    <dgm:cxn modelId="{7DC3460B-340A-45BA-BBC5-F4B209108357}" type="presParOf" srcId="{EB0BF197-9E83-4B41-BB11-1E901865BF1A}" destId="{A46EA28D-B2A2-4EAC-942B-2B4161CA35B4}" srcOrd="5" destOrd="0" presId="urn:microsoft.com/office/officeart/2008/layout/LinedList"/>
    <dgm:cxn modelId="{A5A670B2-2340-4FD3-8F0E-B881EE24101A}" type="presParOf" srcId="{A46EA28D-B2A2-4EAC-942B-2B4161CA35B4}" destId="{23398D15-78FD-403C-84B4-0D92D163B56A}" srcOrd="0" destOrd="0" presId="urn:microsoft.com/office/officeart/2008/layout/LinedList"/>
    <dgm:cxn modelId="{C1F3EAB4-EEBD-488F-BC2A-206824E31D2F}" type="presParOf" srcId="{A46EA28D-B2A2-4EAC-942B-2B4161CA35B4}" destId="{BAB47542-2531-440E-B633-8059F982D2FD}" srcOrd="1" destOrd="0" presId="urn:microsoft.com/office/officeart/2008/layout/LinedList"/>
    <dgm:cxn modelId="{45006B53-E573-4772-B52B-D150376F90CD}" type="presParOf" srcId="{EB0BF197-9E83-4B41-BB11-1E901865BF1A}" destId="{73B63D86-2B04-428A-BA11-69F7AE400E3C}" srcOrd="6" destOrd="0" presId="urn:microsoft.com/office/officeart/2008/layout/LinedList"/>
    <dgm:cxn modelId="{37DB3439-DE91-4E44-B800-A8FC48539848}" type="presParOf" srcId="{EB0BF197-9E83-4B41-BB11-1E901865BF1A}" destId="{000BCD11-0361-4C55-B84E-F12F6E1DE55B}" srcOrd="7" destOrd="0" presId="urn:microsoft.com/office/officeart/2008/layout/LinedList"/>
    <dgm:cxn modelId="{A723397E-FFA1-4AFC-BACF-A46E699FD75B}" type="presParOf" srcId="{000BCD11-0361-4C55-B84E-F12F6E1DE55B}" destId="{3477E619-300D-4A77-A5E2-7D4B2E094F3B}" srcOrd="0" destOrd="0" presId="urn:microsoft.com/office/officeart/2008/layout/LinedList"/>
    <dgm:cxn modelId="{30CDE96B-4E8A-458B-A145-8FED369FD488}" type="presParOf" srcId="{000BCD11-0361-4C55-B84E-F12F6E1DE55B}" destId="{FB7A845D-7019-4CEE-A385-8C2F38592CD3}" srcOrd="1" destOrd="0" presId="urn:microsoft.com/office/officeart/2008/layout/LinedList"/>
    <dgm:cxn modelId="{CF3B0B45-F9DC-4AA6-8544-98CDA781F05B}" type="presParOf" srcId="{EB0BF197-9E83-4B41-BB11-1E901865BF1A}" destId="{00EA21AF-A222-4D12-A5CC-18DC0F62D8B3}" srcOrd="8" destOrd="0" presId="urn:microsoft.com/office/officeart/2008/layout/LinedList"/>
    <dgm:cxn modelId="{5BCE3AD2-6E53-4C18-9703-50AB7341E48D}" type="presParOf" srcId="{EB0BF197-9E83-4B41-BB11-1E901865BF1A}" destId="{E4B634B3-C5E2-47FF-989C-4C281CE566E0}" srcOrd="9" destOrd="0" presId="urn:microsoft.com/office/officeart/2008/layout/LinedList"/>
    <dgm:cxn modelId="{BC61BF67-ADB7-4DF0-9BD3-29B0217CBBB2}" type="presParOf" srcId="{E4B634B3-C5E2-47FF-989C-4C281CE566E0}" destId="{A0AE808F-5072-4CB9-B6A4-1DE388D6566A}" srcOrd="0" destOrd="0" presId="urn:microsoft.com/office/officeart/2008/layout/LinedList"/>
    <dgm:cxn modelId="{83C03739-504E-4480-A1C5-004C5AAC1DEC}" type="presParOf" srcId="{E4B634B3-C5E2-47FF-989C-4C281CE566E0}" destId="{5139AFC3-150F-452A-9A72-44B338E64E61}" srcOrd="1" destOrd="0" presId="urn:microsoft.com/office/officeart/2008/layout/LinedList"/>
    <dgm:cxn modelId="{BDB95549-E8AC-4618-8E4A-AC7ECBD29307}" type="presParOf" srcId="{EB0BF197-9E83-4B41-BB11-1E901865BF1A}" destId="{201ED9A5-54F3-4F39-B4EA-767A77EB40D4}" srcOrd="10" destOrd="0" presId="urn:microsoft.com/office/officeart/2008/layout/LinedList"/>
    <dgm:cxn modelId="{AE0EA153-1386-49FC-9F87-BA72B1501858}" type="presParOf" srcId="{EB0BF197-9E83-4B41-BB11-1E901865BF1A}" destId="{E77398BA-D859-4D23-A281-3FA037064942}" srcOrd="11" destOrd="0" presId="urn:microsoft.com/office/officeart/2008/layout/LinedList"/>
    <dgm:cxn modelId="{23E25A78-5EE3-4326-8184-4D392AF7324A}" type="presParOf" srcId="{E77398BA-D859-4D23-A281-3FA037064942}" destId="{94EE02EF-C622-4F43-A560-95633A42285C}" srcOrd="0" destOrd="0" presId="urn:microsoft.com/office/officeart/2008/layout/LinedList"/>
    <dgm:cxn modelId="{3B1442E8-9F37-46F6-BCF0-ABE6A0CACA18}" type="presParOf" srcId="{E77398BA-D859-4D23-A281-3FA037064942}" destId="{74A61D64-A6F0-47FB-B3CA-D74BE528C124}" srcOrd="1" destOrd="0" presId="urn:microsoft.com/office/officeart/2008/layout/LinedList"/>
    <dgm:cxn modelId="{44921CFD-D415-4353-85A0-A606006179D9}" type="presParOf" srcId="{EB0BF197-9E83-4B41-BB11-1E901865BF1A}" destId="{30D4DA57-B6AE-447E-858E-4299873A0855}" srcOrd="12" destOrd="0" presId="urn:microsoft.com/office/officeart/2008/layout/LinedList"/>
    <dgm:cxn modelId="{102841AC-79CA-449B-87DD-09BA4DFD10FE}" type="presParOf" srcId="{EB0BF197-9E83-4B41-BB11-1E901865BF1A}" destId="{EAB25613-9A8B-434A-AC20-C711FC426667}" srcOrd="13" destOrd="0" presId="urn:microsoft.com/office/officeart/2008/layout/LinedList"/>
    <dgm:cxn modelId="{CF9073AF-9B55-44B9-90B3-70FC4CC4D43F}" type="presParOf" srcId="{EAB25613-9A8B-434A-AC20-C711FC426667}" destId="{E5374CFA-314A-499D-8433-58C3AD85B008}" srcOrd="0" destOrd="0" presId="urn:microsoft.com/office/officeart/2008/layout/LinedList"/>
    <dgm:cxn modelId="{17E3BD3D-79E5-4A90-975F-22126A931248}" type="presParOf" srcId="{EAB25613-9A8B-434A-AC20-C711FC426667}" destId="{88EEA701-BDA2-49AA-988D-4997CEECEE99}" srcOrd="1" destOrd="0" presId="urn:microsoft.com/office/officeart/2008/layout/LinedList"/>
    <dgm:cxn modelId="{B03C9B13-DCC6-4472-A455-58D053C2D0E2}" type="presParOf" srcId="{EB0BF197-9E83-4B41-BB11-1E901865BF1A}" destId="{2F69091F-CE90-496B-B6A0-C4ECDFD6F3BD}" srcOrd="14" destOrd="0" presId="urn:microsoft.com/office/officeart/2008/layout/LinedList"/>
    <dgm:cxn modelId="{CE44A551-8880-4996-97CA-900E6D3FD185}" type="presParOf" srcId="{EB0BF197-9E83-4B41-BB11-1E901865BF1A}" destId="{350D7375-648B-415C-BBCD-3DBCBBF60C77}" srcOrd="15" destOrd="0" presId="urn:microsoft.com/office/officeart/2008/layout/LinedList"/>
    <dgm:cxn modelId="{3B71D74F-23BB-4C0C-BAD2-E84ED6B1F131}" type="presParOf" srcId="{350D7375-648B-415C-BBCD-3DBCBBF60C77}" destId="{56E70E49-17A3-46D2-9A33-BF41080A9667}" srcOrd="0" destOrd="0" presId="urn:microsoft.com/office/officeart/2008/layout/LinedList"/>
    <dgm:cxn modelId="{0F0FA5AB-7C34-4D6E-B5FA-EB07701E15F0}" type="presParOf" srcId="{350D7375-648B-415C-BBCD-3DBCBBF60C77}" destId="{DD6BE43C-84BC-49A8-AD5F-70C3CFFF3E78}" srcOrd="1" destOrd="0" presId="urn:microsoft.com/office/officeart/2008/layout/LinedList"/>
    <dgm:cxn modelId="{131D4751-A593-4E51-B40F-1E0A92F5EEBD}" type="presParOf" srcId="{EB0BF197-9E83-4B41-BB11-1E901865BF1A}" destId="{4803F2B1-D51C-4A5C-99D6-E9F3CC4BCCCF}" srcOrd="16" destOrd="0" presId="urn:microsoft.com/office/officeart/2008/layout/LinedList"/>
    <dgm:cxn modelId="{E0308605-3D84-4AAF-8532-414AF2DE1665}" type="presParOf" srcId="{EB0BF197-9E83-4B41-BB11-1E901865BF1A}" destId="{805092D8-224C-456C-996D-5FD4000BADB2}" srcOrd="17" destOrd="0" presId="urn:microsoft.com/office/officeart/2008/layout/LinedList"/>
    <dgm:cxn modelId="{DC9D1DB3-2BAF-472D-A094-18B3211FE04A}" type="presParOf" srcId="{805092D8-224C-456C-996D-5FD4000BADB2}" destId="{C5E4C87F-2BAD-4BF4-B7FC-A25C58C87237}" srcOrd="0" destOrd="0" presId="urn:microsoft.com/office/officeart/2008/layout/LinedList"/>
    <dgm:cxn modelId="{97D0734C-3CEA-4DB3-AE62-935B7F020CD2}" type="presParOf" srcId="{805092D8-224C-456C-996D-5FD4000BADB2}" destId="{6C4B2325-873E-413D-AF47-D8A7FA5FFF93}" srcOrd="1" destOrd="0" presId="urn:microsoft.com/office/officeart/2008/layout/LinedList"/>
    <dgm:cxn modelId="{4EE52345-D914-4326-8574-E843A3F109BC}" type="presParOf" srcId="{EB0BF197-9E83-4B41-BB11-1E901865BF1A}" destId="{28C8B881-D3B7-44D2-9F45-F10854DCA694}" srcOrd="18" destOrd="0" presId="urn:microsoft.com/office/officeart/2008/layout/LinedList"/>
    <dgm:cxn modelId="{E06B4D14-3054-4187-88CA-69F269144380}" type="presParOf" srcId="{EB0BF197-9E83-4B41-BB11-1E901865BF1A}" destId="{F01DFB1E-5CA2-4CCD-A5EF-7A419253D331}" srcOrd="19" destOrd="0" presId="urn:microsoft.com/office/officeart/2008/layout/LinedList"/>
    <dgm:cxn modelId="{12EDD464-CE5A-42D7-AC32-7364348D2E97}" type="presParOf" srcId="{F01DFB1E-5CA2-4CCD-A5EF-7A419253D331}" destId="{49E1A5A1-C8B0-4F36-A78A-64A45A3B7586}" srcOrd="0" destOrd="0" presId="urn:microsoft.com/office/officeart/2008/layout/LinedList"/>
    <dgm:cxn modelId="{E02040D6-9E1A-4F53-95BD-67C7068A362A}" type="presParOf" srcId="{F01DFB1E-5CA2-4CCD-A5EF-7A419253D331}" destId="{6FB0ED4D-3DBB-4F69-BF4A-6F01E32137A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D79E2F-0C24-4EBC-9128-7604EAB857B6}"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291D283C-FE24-476D-A02D-EE6026E4D853}">
      <dgm:prSet/>
      <dgm:spPr/>
      <dgm:t>
        <a:bodyPr/>
        <a:lstStyle/>
        <a:p>
          <a:pPr algn="ctr"/>
          <a:r>
            <a:rPr lang="en-US" sz="1700" dirty="0">
              <a:solidFill>
                <a:schemeClr val="tx1"/>
              </a:solidFill>
            </a:rPr>
            <a:t>Dartmouth Health Connect </a:t>
          </a:r>
          <a:r>
            <a:rPr lang="en-US" sz="1700" b="1" dirty="0">
              <a:solidFill>
                <a:schemeClr val="tx1"/>
              </a:solidFill>
            </a:rPr>
            <a:t>coverage</a:t>
          </a:r>
          <a:r>
            <a:rPr lang="en-US" sz="1700" dirty="0">
              <a:solidFill>
                <a:schemeClr val="tx1"/>
              </a:solidFill>
            </a:rPr>
            <a:t> not changing.</a:t>
          </a:r>
          <a:endParaRPr lang="en-US" sz="1700" b="1" dirty="0">
            <a:solidFill>
              <a:schemeClr val="tx1"/>
            </a:solidFill>
          </a:endParaRPr>
        </a:p>
      </dgm:t>
    </dgm:pt>
    <dgm:pt modelId="{8A4C2962-0A46-4FE4-8050-BAC3E76094A9}" type="parTrans" cxnId="{5B6567B6-995A-4C19-8600-9B98D72F9552}">
      <dgm:prSet/>
      <dgm:spPr/>
      <dgm:t>
        <a:bodyPr/>
        <a:lstStyle/>
        <a:p>
          <a:endParaRPr lang="en-US"/>
        </a:p>
      </dgm:t>
    </dgm:pt>
    <dgm:pt modelId="{599E7567-88D0-4B15-900E-234238F1DE92}" type="sibTrans" cxnId="{5B6567B6-995A-4C19-8600-9B98D72F9552}">
      <dgm:prSet/>
      <dgm:spPr/>
      <dgm:t>
        <a:bodyPr/>
        <a:lstStyle/>
        <a:p>
          <a:endParaRPr lang="en-US"/>
        </a:p>
      </dgm:t>
    </dgm:pt>
    <dgm:pt modelId="{8C06F76B-25B5-4E83-AC7A-431C09C14299}">
      <dgm:prSet/>
      <dgm:spPr/>
      <dgm:t>
        <a:bodyPr/>
        <a:lstStyle/>
        <a:p>
          <a:pPr algn="ctr"/>
          <a:r>
            <a:rPr lang="en-US" dirty="0">
              <a:solidFill>
                <a:schemeClr val="tx1"/>
              </a:solidFill>
            </a:rPr>
            <a:t>Vision and dental </a:t>
          </a:r>
          <a:r>
            <a:rPr lang="en-US" b="1" i="1" dirty="0">
              <a:solidFill>
                <a:schemeClr val="tx1"/>
              </a:solidFill>
            </a:rPr>
            <a:t>plans</a:t>
          </a:r>
          <a:r>
            <a:rPr lang="en-US" dirty="0">
              <a:solidFill>
                <a:schemeClr val="tx1"/>
              </a:solidFill>
            </a:rPr>
            <a:t> and </a:t>
          </a:r>
          <a:r>
            <a:rPr lang="en-US" b="1" i="1" dirty="0">
              <a:solidFill>
                <a:schemeClr val="tx1"/>
              </a:solidFill>
            </a:rPr>
            <a:t>rates</a:t>
          </a:r>
          <a:r>
            <a:rPr lang="en-US" dirty="0">
              <a:solidFill>
                <a:schemeClr val="tx1"/>
              </a:solidFill>
            </a:rPr>
            <a:t> not changing</a:t>
          </a:r>
        </a:p>
      </dgm:t>
    </dgm:pt>
    <dgm:pt modelId="{D27557A8-6B92-427A-A0A6-9972EFF02B7C}" type="parTrans" cxnId="{603CC500-87AF-43BD-AFFE-74B2B81D4F3E}">
      <dgm:prSet/>
      <dgm:spPr/>
      <dgm:t>
        <a:bodyPr/>
        <a:lstStyle/>
        <a:p>
          <a:endParaRPr lang="en-US"/>
        </a:p>
      </dgm:t>
    </dgm:pt>
    <dgm:pt modelId="{8176B4AF-CD03-4C2B-8297-BF5675E335CE}" type="sibTrans" cxnId="{603CC500-87AF-43BD-AFFE-74B2B81D4F3E}">
      <dgm:prSet/>
      <dgm:spPr/>
      <dgm:t>
        <a:bodyPr/>
        <a:lstStyle/>
        <a:p>
          <a:endParaRPr lang="en-US"/>
        </a:p>
      </dgm:t>
    </dgm:pt>
    <dgm:pt modelId="{D9032D65-280A-4F5E-94D5-BC4BABA3B6BD}">
      <dgm:prSet/>
      <dgm:spPr/>
      <dgm:t>
        <a:bodyPr/>
        <a:lstStyle/>
        <a:p>
          <a:r>
            <a:rPr lang="en-US" b="0" i="0" dirty="0">
              <a:solidFill>
                <a:schemeClr val="tx1"/>
              </a:solidFill>
            </a:rPr>
            <a:t>BCBS </a:t>
          </a:r>
          <a:r>
            <a:rPr lang="en-US" b="1" i="0" dirty="0">
              <a:solidFill>
                <a:schemeClr val="tx1"/>
              </a:solidFill>
            </a:rPr>
            <a:t>plan design </a:t>
          </a:r>
          <a:r>
            <a:rPr lang="en-US" b="0" i="0" dirty="0">
              <a:solidFill>
                <a:schemeClr val="tx1"/>
              </a:solidFill>
            </a:rPr>
            <a:t>not changing</a:t>
          </a:r>
          <a:endParaRPr lang="en-US" b="1" i="0" dirty="0">
            <a:solidFill>
              <a:schemeClr val="tx1"/>
            </a:solidFill>
          </a:endParaRPr>
        </a:p>
      </dgm:t>
    </dgm:pt>
    <dgm:pt modelId="{12C31982-6CAC-4A5B-806D-7BE4D3DBBD86}" type="parTrans" cxnId="{E1F0E01A-AAA3-4393-B644-CE51AEF6CC0D}">
      <dgm:prSet/>
      <dgm:spPr/>
      <dgm:t>
        <a:bodyPr/>
        <a:lstStyle/>
        <a:p>
          <a:endParaRPr lang="en-US"/>
        </a:p>
      </dgm:t>
    </dgm:pt>
    <dgm:pt modelId="{F4B20990-71A4-4A44-B3C0-07F3F67DE056}" type="sibTrans" cxnId="{E1F0E01A-AAA3-4393-B644-CE51AEF6CC0D}">
      <dgm:prSet/>
      <dgm:spPr/>
      <dgm:t>
        <a:bodyPr/>
        <a:lstStyle/>
        <a:p>
          <a:endParaRPr lang="en-US"/>
        </a:p>
      </dgm:t>
    </dgm:pt>
    <dgm:pt modelId="{F1EF205B-A796-438D-AEA5-091D9BDA03A3}">
      <dgm:prSet/>
      <dgm:spPr/>
      <dgm:t>
        <a:bodyPr/>
        <a:lstStyle/>
        <a:p>
          <a:r>
            <a:rPr lang="en-US" b="0" dirty="0">
              <a:solidFill>
                <a:schemeClr val="tx1"/>
              </a:solidFill>
            </a:rPr>
            <a:t>Voluntary Life, Accident, Critical Illness </a:t>
          </a:r>
          <a:r>
            <a:rPr lang="en-US" b="1" i="1" dirty="0">
              <a:solidFill>
                <a:schemeClr val="tx1"/>
              </a:solidFill>
            </a:rPr>
            <a:t>plans</a:t>
          </a:r>
          <a:r>
            <a:rPr lang="en-US" b="0" i="0" dirty="0">
              <a:solidFill>
                <a:schemeClr val="tx1"/>
              </a:solidFill>
            </a:rPr>
            <a:t> and </a:t>
          </a:r>
          <a:r>
            <a:rPr lang="en-US" b="1" i="1" dirty="0">
              <a:solidFill>
                <a:schemeClr val="tx1"/>
              </a:solidFill>
            </a:rPr>
            <a:t>rates</a:t>
          </a:r>
          <a:r>
            <a:rPr lang="en-US" b="0" i="0" dirty="0">
              <a:solidFill>
                <a:schemeClr val="tx1"/>
              </a:solidFill>
            </a:rPr>
            <a:t> not changing</a:t>
          </a:r>
        </a:p>
      </dgm:t>
    </dgm:pt>
    <dgm:pt modelId="{DA6691DB-8743-423C-BC2B-011AE9C792A0}" type="parTrans" cxnId="{EA800894-352A-4926-95AC-06CF77761CFE}">
      <dgm:prSet/>
      <dgm:spPr/>
      <dgm:t>
        <a:bodyPr/>
        <a:lstStyle/>
        <a:p>
          <a:endParaRPr lang="en-US"/>
        </a:p>
      </dgm:t>
    </dgm:pt>
    <dgm:pt modelId="{06206F66-1145-4BB2-8933-AC7F6A0D642D}" type="sibTrans" cxnId="{EA800894-352A-4926-95AC-06CF77761CFE}">
      <dgm:prSet/>
      <dgm:spPr/>
      <dgm:t>
        <a:bodyPr/>
        <a:lstStyle/>
        <a:p>
          <a:endParaRPr lang="en-US"/>
        </a:p>
      </dgm:t>
    </dgm:pt>
    <dgm:pt modelId="{3712EF47-3FAD-4752-90E4-D9D82F28A722}" type="pres">
      <dgm:prSet presAssocID="{62D79E2F-0C24-4EBC-9128-7604EAB857B6}" presName="matrix" presStyleCnt="0">
        <dgm:presLayoutVars>
          <dgm:chMax val="1"/>
          <dgm:dir/>
          <dgm:resizeHandles val="exact"/>
        </dgm:presLayoutVars>
      </dgm:prSet>
      <dgm:spPr/>
    </dgm:pt>
    <dgm:pt modelId="{7A9BF656-DF3F-4DE5-8F29-84F4A9C4F4ED}" type="pres">
      <dgm:prSet presAssocID="{62D79E2F-0C24-4EBC-9128-7604EAB857B6}" presName="diamond" presStyleLbl="bgShp" presStyleIdx="0" presStyleCnt="1" custScaleX="86765"/>
      <dgm:spPr/>
    </dgm:pt>
    <dgm:pt modelId="{AE476BD4-C10D-404D-8771-164A7253B795}" type="pres">
      <dgm:prSet presAssocID="{62D79E2F-0C24-4EBC-9128-7604EAB857B6}" presName="quad1" presStyleLbl="node1" presStyleIdx="0" presStyleCnt="4">
        <dgm:presLayoutVars>
          <dgm:chMax val="0"/>
          <dgm:chPref val="0"/>
          <dgm:bulletEnabled val="1"/>
        </dgm:presLayoutVars>
      </dgm:prSet>
      <dgm:spPr/>
    </dgm:pt>
    <dgm:pt modelId="{81862616-2C3D-46E3-8EE8-0A22A5E8013D}" type="pres">
      <dgm:prSet presAssocID="{62D79E2F-0C24-4EBC-9128-7604EAB857B6}" presName="quad2" presStyleLbl="node1" presStyleIdx="1" presStyleCnt="4">
        <dgm:presLayoutVars>
          <dgm:chMax val="0"/>
          <dgm:chPref val="0"/>
          <dgm:bulletEnabled val="1"/>
        </dgm:presLayoutVars>
      </dgm:prSet>
      <dgm:spPr/>
    </dgm:pt>
    <dgm:pt modelId="{C52B31AA-1769-46B8-A662-D08387AF7B84}" type="pres">
      <dgm:prSet presAssocID="{62D79E2F-0C24-4EBC-9128-7604EAB857B6}" presName="quad3" presStyleLbl="node1" presStyleIdx="2" presStyleCnt="4" custLinFactNeighborX="-890" custLinFactNeighborY="599">
        <dgm:presLayoutVars>
          <dgm:chMax val="0"/>
          <dgm:chPref val="0"/>
          <dgm:bulletEnabled val="1"/>
        </dgm:presLayoutVars>
      </dgm:prSet>
      <dgm:spPr/>
    </dgm:pt>
    <dgm:pt modelId="{CDF7038C-713A-44FF-858C-23B28158A2A8}" type="pres">
      <dgm:prSet presAssocID="{62D79E2F-0C24-4EBC-9128-7604EAB857B6}" presName="quad4" presStyleLbl="node1" presStyleIdx="3" presStyleCnt="4">
        <dgm:presLayoutVars>
          <dgm:chMax val="0"/>
          <dgm:chPref val="0"/>
          <dgm:bulletEnabled val="1"/>
        </dgm:presLayoutVars>
      </dgm:prSet>
      <dgm:spPr/>
    </dgm:pt>
  </dgm:ptLst>
  <dgm:cxnLst>
    <dgm:cxn modelId="{603CC500-87AF-43BD-AFFE-74B2B81D4F3E}" srcId="{62D79E2F-0C24-4EBC-9128-7604EAB857B6}" destId="{8C06F76B-25B5-4E83-AC7A-431C09C14299}" srcOrd="1" destOrd="0" parTransId="{D27557A8-6B92-427A-A0A6-9972EFF02B7C}" sibTransId="{8176B4AF-CD03-4C2B-8297-BF5675E335CE}"/>
    <dgm:cxn modelId="{E1F0E01A-AAA3-4393-B644-CE51AEF6CC0D}" srcId="{62D79E2F-0C24-4EBC-9128-7604EAB857B6}" destId="{D9032D65-280A-4F5E-94D5-BC4BABA3B6BD}" srcOrd="2" destOrd="0" parTransId="{12C31982-6CAC-4A5B-806D-7BE4D3DBBD86}" sibTransId="{F4B20990-71A4-4A44-B3C0-07F3F67DE056}"/>
    <dgm:cxn modelId="{C947212E-8343-44BF-91AB-3D30ADFAF304}" type="presOf" srcId="{F1EF205B-A796-438D-AEA5-091D9BDA03A3}" destId="{CDF7038C-713A-44FF-858C-23B28158A2A8}" srcOrd="0" destOrd="0" presId="urn:microsoft.com/office/officeart/2005/8/layout/matrix3"/>
    <dgm:cxn modelId="{F02EBD61-9DCE-4989-BAA8-CDEFBFA92272}" type="presOf" srcId="{291D283C-FE24-476D-A02D-EE6026E4D853}" destId="{AE476BD4-C10D-404D-8771-164A7253B795}" srcOrd="0" destOrd="0" presId="urn:microsoft.com/office/officeart/2005/8/layout/matrix3"/>
    <dgm:cxn modelId="{112D7547-E07D-4834-93F0-EF34E1A42581}" type="presOf" srcId="{D9032D65-280A-4F5E-94D5-BC4BABA3B6BD}" destId="{C52B31AA-1769-46B8-A662-D08387AF7B84}" srcOrd="0" destOrd="0" presId="urn:microsoft.com/office/officeart/2005/8/layout/matrix3"/>
    <dgm:cxn modelId="{EA800894-352A-4926-95AC-06CF77761CFE}" srcId="{62D79E2F-0C24-4EBC-9128-7604EAB857B6}" destId="{F1EF205B-A796-438D-AEA5-091D9BDA03A3}" srcOrd="3" destOrd="0" parTransId="{DA6691DB-8743-423C-BC2B-011AE9C792A0}" sibTransId="{06206F66-1145-4BB2-8933-AC7F6A0D642D}"/>
    <dgm:cxn modelId="{9CB3B894-B76F-44C7-BE37-F9FC9434D1E5}" type="presOf" srcId="{62D79E2F-0C24-4EBC-9128-7604EAB857B6}" destId="{3712EF47-3FAD-4752-90E4-D9D82F28A722}" srcOrd="0" destOrd="0" presId="urn:microsoft.com/office/officeart/2005/8/layout/matrix3"/>
    <dgm:cxn modelId="{5B6567B6-995A-4C19-8600-9B98D72F9552}" srcId="{62D79E2F-0C24-4EBC-9128-7604EAB857B6}" destId="{291D283C-FE24-476D-A02D-EE6026E4D853}" srcOrd="0" destOrd="0" parTransId="{8A4C2962-0A46-4FE4-8050-BAC3E76094A9}" sibTransId="{599E7567-88D0-4B15-900E-234238F1DE92}"/>
    <dgm:cxn modelId="{622F5AEE-415A-4FEC-B331-AFD5A6375791}" type="presOf" srcId="{8C06F76B-25B5-4E83-AC7A-431C09C14299}" destId="{81862616-2C3D-46E3-8EE8-0A22A5E8013D}" srcOrd="0" destOrd="0" presId="urn:microsoft.com/office/officeart/2005/8/layout/matrix3"/>
    <dgm:cxn modelId="{BF6EC7A8-8C2B-4205-A8AE-8C36135C7321}" type="presParOf" srcId="{3712EF47-3FAD-4752-90E4-D9D82F28A722}" destId="{7A9BF656-DF3F-4DE5-8F29-84F4A9C4F4ED}" srcOrd="0" destOrd="0" presId="urn:microsoft.com/office/officeart/2005/8/layout/matrix3"/>
    <dgm:cxn modelId="{D55313DB-8DB7-4A7E-83FA-001F7C519D51}" type="presParOf" srcId="{3712EF47-3FAD-4752-90E4-D9D82F28A722}" destId="{AE476BD4-C10D-404D-8771-164A7253B795}" srcOrd="1" destOrd="0" presId="urn:microsoft.com/office/officeart/2005/8/layout/matrix3"/>
    <dgm:cxn modelId="{F31FD656-6853-4149-B9A6-BADBF4DF2D7E}" type="presParOf" srcId="{3712EF47-3FAD-4752-90E4-D9D82F28A722}" destId="{81862616-2C3D-46E3-8EE8-0A22A5E8013D}" srcOrd="2" destOrd="0" presId="urn:microsoft.com/office/officeart/2005/8/layout/matrix3"/>
    <dgm:cxn modelId="{17D4A52D-FBF8-4DFA-B02D-69E1CE9F925E}" type="presParOf" srcId="{3712EF47-3FAD-4752-90E4-D9D82F28A722}" destId="{C52B31AA-1769-46B8-A662-D08387AF7B84}" srcOrd="3" destOrd="0" presId="urn:microsoft.com/office/officeart/2005/8/layout/matrix3"/>
    <dgm:cxn modelId="{9836DA3C-B464-46F4-889F-22F07A502815}" type="presParOf" srcId="{3712EF47-3FAD-4752-90E4-D9D82F28A722}" destId="{CDF7038C-713A-44FF-858C-23B28158A2A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72315-C07A-412B-892A-14DEE2276F48}">
      <dsp:nvSpPr>
        <dsp:cNvPr id="0" name=""/>
        <dsp:cNvSpPr/>
      </dsp:nvSpPr>
      <dsp:spPr>
        <a:xfrm>
          <a:off x="0" y="674"/>
          <a:ext cx="4458493"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986212-DE00-463B-8E8C-25E0D2E04ADC}">
      <dsp:nvSpPr>
        <dsp:cNvPr id="0" name=""/>
        <dsp:cNvSpPr/>
      </dsp:nvSpPr>
      <dsp:spPr>
        <a:xfrm>
          <a:off x="0" y="674"/>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ts val="0"/>
            </a:spcAft>
            <a:buNone/>
          </a:pPr>
          <a:r>
            <a:rPr lang="en-US" sz="2000" b="1" kern="1200" dirty="0"/>
            <a:t>Open Enrollment</a:t>
          </a:r>
        </a:p>
      </dsp:txBody>
      <dsp:txXfrm>
        <a:off x="0" y="674"/>
        <a:ext cx="4458493" cy="552524"/>
      </dsp:txXfrm>
    </dsp:sp>
    <dsp:sp modelId="{A3470504-7C4F-454F-8226-C544DB9628E6}">
      <dsp:nvSpPr>
        <dsp:cNvPr id="0" name=""/>
        <dsp:cNvSpPr/>
      </dsp:nvSpPr>
      <dsp:spPr>
        <a:xfrm>
          <a:off x="0" y="553199"/>
          <a:ext cx="4458493"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B08D24-8356-428A-87B9-8A03A9C7F60D}">
      <dsp:nvSpPr>
        <dsp:cNvPr id="0" name=""/>
        <dsp:cNvSpPr/>
      </dsp:nvSpPr>
      <dsp:spPr>
        <a:xfrm>
          <a:off x="0" y="553199"/>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Online Enrollment</a:t>
          </a:r>
        </a:p>
      </dsp:txBody>
      <dsp:txXfrm>
        <a:off x="0" y="553199"/>
        <a:ext cx="4458493" cy="552524"/>
      </dsp:txXfrm>
    </dsp:sp>
    <dsp:sp modelId="{18A3653A-4E89-4951-BFC3-B3AE275D2143}">
      <dsp:nvSpPr>
        <dsp:cNvPr id="0" name=""/>
        <dsp:cNvSpPr/>
      </dsp:nvSpPr>
      <dsp:spPr>
        <a:xfrm>
          <a:off x="0" y="1105723"/>
          <a:ext cx="4458493"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398D15-78FD-403C-84B4-0D92D163B56A}">
      <dsp:nvSpPr>
        <dsp:cNvPr id="0" name=""/>
        <dsp:cNvSpPr/>
      </dsp:nvSpPr>
      <dsp:spPr>
        <a:xfrm>
          <a:off x="0" y="1105723"/>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What’s not changing for 2022?</a:t>
          </a:r>
        </a:p>
      </dsp:txBody>
      <dsp:txXfrm>
        <a:off x="0" y="1105723"/>
        <a:ext cx="4458493" cy="552524"/>
      </dsp:txXfrm>
    </dsp:sp>
    <dsp:sp modelId="{73B63D86-2B04-428A-BA11-69F7AE400E3C}">
      <dsp:nvSpPr>
        <dsp:cNvPr id="0" name=""/>
        <dsp:cNvSpPr/>
      </dsp:nvSpPr>
      <dsp:spPr>
        <a:xfrm>
          <a:off x="0" y="1658248"/>
          <a:ext cx="4458493"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77E619-300D-4A77-A5E2-7D4B2E094F3B}">
      <dsp:nvSpPr>
        <dsp:cNvPr id="0" name=""/>
        <dsp:cNvSpPr/>
      </dsp:nvSpPr>
      <dsp:spPr>
        <a:xfrm>
          <a:off x="0" y="1658248"/>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2022 Medical Plans Refresher 	      </a:t>
          </a:r>
          <a:r>
            <a:rPr lang="en-US" sz="1400" b="0" kern="1200" dirty="0"/>
            <a:t>BCBS Plans</a:t>
          </a:r>
        </a:p>
      </dsp:txBody>
      <dsp:txXfrm>
        <a:off x="0" y="1658248"/>
        <a:ext cx="4458493" cy="552524"/>
      </dsp:txXfrm>
    </dsp:sp>
    <dsp:sp modelId="{00EA21AF-A222-4D12-A5CC-18DC0F62D8B3}">
      <dsp:nvSpPr>
        <dsp:cNvPr id="0" name=""/>
        <dsp:cNvSpPr/>
      </dsp:nvSpPr>
      <dsp:spPr>
        <a:xfrm>
          <a:off x="0" y="2210772"/>
          <a:ext cx="4458493" cy="0"/>
        </a:xfrm>
        <a:prstGeom prst="lin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AE808F-5072-4CB9-B6A4-1DE388D6566A}">
      <dsp:nvSpPr>
        <dsp:cNvPr id="0" name=""/>
        <dsp:cNvSpPr/>
      </dsp:nvSpPr>
      <dsp:spPr>
        <a:xfrm>
          <a:off x="0" y="2210772"/>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prstClr val="black">
                  <a:hueOff val="0"/>
                  <a:satOff val="0"/>
                  <a:lumOff val="0"/>
                  <a:alphaOff val="0"/>
                </a:prstClr>
              </a:solidFill>
              <a:latin typeface="Tw Cen MT" panose="020B0602020104020603"/>
              <a:ea typeface="+mn-ea"/>
              <a:cs typeface="+mn-cs"/>
            </a:rPr>
            <a:t>Spending Accounts  	                    </a:t>
          </a:r>
          <a:r>
            <a:rPr lang="en-US" sz="1400" b="0" kern="1200" dirty="0"/>
            <a:t>HSA ~ FSA ~ DCA</a:t>
          </a:r>
        </a:p>
      </dsp:txBody>
      <dsp:txXfrm>
        <a:off x="0" y="2210772"/>
        <a:ext cx="4458493" cy="552524"/>
      </dsp:txXfrm>
    </dsp:sp>
    <dsp:sp modelId="{201ED9A5-54F3-4F39-B4EA-767A77EB40D4}">
      <dsp:nvSpPr>
        <dsp:cNvPr id="0" name=""/>
        <dsp:cNvSpPr/>
      </dsp:nvSpPr>
      <dsp:spPr>
        <a:xfrm>
          <a:off x="0" y="2763297"/>
          <a:ext cx="4458493"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EE02EF-C622-4F43-A560-95633A42285C}">
      <dsp:nvSpPr>
        <dsp:cNvPr id="0" name=""/>
        <dsp:cNvSpPr/>
      </dsp:nvSpPr>
      <dsp:spPr>
        <a:xfrm>
          <a:off x="0" y="2763297"/>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Reliance Standard                           </a:t>
          </a:r>
          <a:r>
            <a:rPr lang="en-US" sz="1400" b="0" kern="1200" dirty="0"/>
            <a:t>Voluntary Life &amp; AD&amp;D, Accident and Critical Illness</a:t>
          </a:r>
        </a:p>
      </dsp:txBody>
      <dsp:txXfrm>
        <a:off x="0" y="2763297"/>
        <a:ext cx="4458493" cy="552524"/>
      </dsp:txXfrm>
    </dsp:sp>
    <dsp:sp modelId="{30D4DA57-B6AE-447E-858E-4299873A0855}">
      <dsp:nvSpPr>
        <dsp:cNvPr id="0" name=""/>
        <dsp:cNvSpPr/>
      </dsp:nvSpPr>
      <dsp:spPr>
        <a:xfrm>
          <a:off x="0" y="3315821"/>
          <a:ext cx="4458493"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374CFA-314A-499D-8433-58C3AD85B008}">
      <dsp:nvSpPr>
        <dsp:cNvPr id="0" name=""/>
        <dsp:cNvSpPr/>
      </dsp:nvSpPr>
      <dsp:spPr>
        <a:xfrm>
          <a:off x="0" y="3315821"/>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Employee Assistance Program</a:t>
          </a:r>
        </a:p>
      </dsp:txBody>
      <dsp:txXfrm>
        <a:off x="0" y="3315821"/>
        <a:ext cx="4458493" cy="552524"/>
      </dsp:txXfrm>
    </dsp:sp>
    <dsp:sp modelId="{2F69091F-CE90-496B-B6A0-C4ECDFD6F3BD}">
      <dsp:nvSpPr>
        <dsp:cNvPr id="0" name=""/>
        <dsp:cNvSpPr/>
      </dsp:nvSpPr>
      <dsp:spPr>
        <a:xfrm>
          <a:off x="0" y="3868345"/>
          <a:ext cx="4458493"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E70E49-17A3-46D2-9A33-BF41080A9667}">
      <dsp:nvSpPr>
        <dsp:cNvPr id="0" name=""/>
        <dsp:cNvSpPr/>
      </dsp:nvSpPr>
      <dsp:spPr>
        <a:xfrm>
          <a:off x="0" y="3868345"/>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Wellness Changes Coming in 2022!</a:t>
          </a:r>
        </a:p>
      </dsp:txBody>
      <dsp:txXfrm>
        <a:off x="0" y="3868345"/>
        <a:ext cx="4458493" cy="552524"/>
      </dsp:txXfrm>
    </dsp:sp>
    <dsp:sp modelId="{4803F2B1-D51C-4A5C-99D6-E9F3CC4BCCCF}">
      <dsp:nvSpPr>
        <dsp:cNvPr id="0" name=""/>
        <dsp:cNvSpPr/>
      </dsp:nvSpPr>
      <dsp:spPr>
        <a:xfrm>
          <a:off x="0" y="4420870"/>
          <a:ext cx="4458493"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E4C87F-2BAD-4BF4-B7FC-A25C58C87237}">
      <dsp:nvSpPr>
        <dsp:cNvPr id="0" name=""/>
        <dsp:cNvSpPr/>
      </dsp:nvSpPr>
      <dsp:spPr>
        <a:xfrm>
          <a:off x="0" y="4420870"/>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Employee Benefit Center</a:t>
          </a:r>
        </a:p>
      </dsp:txBody>
      <dsp:txXfrm>
        <a:off x="0" y="4420870"/>
        <a:ext cx="4458493" cy="552524"/>
      </dsp:txXfrm>
    </dsp:sp>
    <dsp:sp modelId="{28C8B881-D3B7-44D2-9F45-F10854DCA694}">
      <dsp:nvSpPr>
        <dsp:cNvPr id="0" name=""/>
        <dsp:cNvSpPr/>
      </dsp:nvSpPr>
      <dsp:spPr>
        <a:xfrm>
          <a:off x="0" y="4973394"/>
          <a:ext cx="4458493" cy="0"/>
        </a:xfrm>
        <a:prstGeom prst="lin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E1A5A1-C8B0-4F36-A78A-64A45A3B7586}">
      <dsp:nvSpPr>
        <dsp:cNvPr id="0" name=""/>
        <dsp:cNvSpPr/>
      </dsp:nvSpPr>
      <dsp:spPr>
        <a:xfrm>
          <a:off x="0" y="4973394"/>
          <a:ext cx="4458493" cy="552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ts val="0"/>
            </a:spcAft>
            <a:buNone/>
          </a:pPr>
          <a:r>
            <a:rPr lang="en-US" sz="2000" b="1" kern="1200" dirty="0"/>
            <a:t>Questions?</a:t>
          </a:r>
          <a:endParaRPr lang="en-US" sz="1400" i="1" kern="1200" dirty="0"/>
        </a:p>
      </dsp:txBody>
      <dsp:txXfrm>
        <a:off x="0" y="4973394"/>
        <a:ext cx="4458493" cy="5525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9BF656-DF3F-4DE5-8F29-84F4A9C4F4ED}">
      <dsp:nvSpPr>
        <dsp:cNvPr id="0" name=""/>
        <dsp:cNvSpPr/>
      </dsp:nvSpPr>
      <dsp:spPr>
        <a:xfrm>
          <a:off x="906436" y="0"/>
          <a:ext cx="5026086" cy="5792758"/>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476BD4-C10D-404D-8771-164A7253B795}">
      <dsp:nvSpPr>
        <dsp:cNvPr id="0" name=""/>
        <dsp:cNvSpPr/>
      </dsp:nvSpPr>
      <dsp:spPr>
        <a:xfrm>
          <a:off x="1073413" y="550312"/>
          <a:ext cx="2259175" cy="225917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Dartmouth Health Connect </a:t>
          </a:r>
          <a:r>
            <a:rPr lang="en-US" sz="2400" b="1" kern="1200" dirty="0">
              <a:solidFill>
                <a:schemeClr val="tx1"/>
              </a:solidFill>
            </a:rPr>
            <a:t>coverage</a:t>
          </a:r>
          <a:r>
            <a:rPr lang="en-US" sz="2400" kern="1200" dirty="0">
              <a:solidFill>
                <a:schemeClr val="tx1"/>
              </a:solidFill>
            </a:rPr>
            <a:t> not changing.</a:t>
          </a:r>
          <a:endParaRPr lang="en-US" sz="2400" b="1" kern="1200" dirty="0">
            <a:solidFill>
              <a:schemeClr val="tx1"/>
            </a:solidFill>
          </a:endParaRPr>
        </a:p>
      </dsp:txBody>
      <dsp:txXfrm>
        <a:off x="1183697" y="660596"/>
        <a:ext cx="2038607" cy="2038607"/>
      </dsp:txXfrm>
    </dsp:sp>
    <dsp:sp modelId="{81862616-2C3D-46E3-8EE8-0A22A5E8013D}">
      <dsp:nvSpPr>
        <dsp:cNvPr id="0" name=""/>
        <dsp:cNvSpPr/>
      </dsp:nvSpPr>
      <dsp:spPr>
        <a:xfrm>
          <a:off x="3506371" y="550312"/>
          <a:ext cx="2259175" cy="225917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Vision and dental </a:t>
          </a:r>
          <a:r>
            <a:rPr lang="en-US" sz="2400" b="1" i="1" kern="1200" dirty="0">
              <a:solidFill>
                <a:schemeClr val="tx1"/>
              </a:solidFill>
            </a:rPr>
            <a:t>plans</a:t>
          </a:r>
          <a:r>
            <a:rPr lang="en-US" sz="2400" kern="1200" dirty="0">
              <a:solidFill>
                <a:schemeClr val="tx1"/>
              </a:solidFill>
            </a:rPr>
            <a:t> and </a:t>
          </a:r>
          <a:r>
            <a:rPr lang="en-US" sz="2400" b="1" i="1" kern="1200" dirty="0">
              <a:solidFill>
                <a:schemeClr val="tx1"/>
              </a:solidFill>
            </a:rPr>
            <a:t>rates</a:t>
          </a:r>
          <a:r>
            <a:rPr lang="en-US" sz="2400" kern="1200" dirty="0">
              <a:solidFill>
                <a:schemeClr val="tx1"/>
              </a:solidFill>
            </a:rPr>
            <a:t> not changing</a:t>
          </a:r>
        </a:p>
      </dsp:txBody>
      <dsp:txXfrm>
        <a:off x="3616655" y="660596"/>
        <a:ext cx="2038607" cy="2038607"/>
      </dsp:txXfrm>
    </dsp:sp>
    <dsp:sp modelId="{C52B31AA-1769-46B8-A662-D08387AF7B84}">
      <dsp:nvSpPr>
        <dsp:cNvPr id="0" name=""/>
        <dsp:cNvSpPr/>
      </dsp:nvSpPr>
      <dsp:spPr>
        <a:xfrm>
          <a:off x="1053306" y="2996802"/>
          <a:ext cx="2259175" cy="2259175"/>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i="0" kern="1200" dirty="0">
              <a:solidFill>
                <a:schemeClr val="tx1"/>
              </a:solidFill>
            </a:rPr>
            <a:t>BCBS </a:t>
          </a:r>
          <a:r>
            <a:rPr lang="en-US" sz="2400" b="1" i="0" kern="1200" dirty="0">
              <a:solidFill>
                <a:schemeClr val="tx1"/>
              </a:solidFill>
            </a:rPr>
            <a:t>plan design </a:t>
          </a:r>
          <a:r>
            <a:rPr lang="en-US" sz="2400" b="0" i="0" kern="1200" dirty="0">
              <a:solidFill>
                <a:schemeClr val="tx1"/>
              </a:solidFill>
            </a:rPr>
            <a:t>not changing</a:t>
          </a:r>
          <a:endParaRPr lang="en-US" sz="2400" b="1" i="0" kern="1200" dirty="0">
            <a:solidFill>
              <a:schemeClr val="tx1"/>
            </a:solidFill>
          </a:endParaRPr>
        </a:p>
      </dsp:txBody>
      <dsp:txXfrm>
        <a:off x="1163590" y="3107086"/>
        <a:ext cx="2038607" cy="2038607"/>
      </dsp:txXfrm>
    </dsp:sp>
    <dsp:sp modelId="{CDF7038C-713A-44FF-858C-23B28158A2A8}">
      <dsp:nvSpPr>
        <dsp:cNvPr id="0" name=""/>
        <dsp:cNvSpPr/>
      </dsp:nvSpPr>
      <dsp:spPr>
        <a:xfrm>
          <a:off x="3506371" y="2983270"/>
          <a:ext cx="2259175" cy="225917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kern="1200" dirty="0">
              <a:solidFill>
                <a:schemeClr val="tx1"/>
              </a:solidFill>
            </a:rPr>
            <a:t>Voluntary Life, Accident, Critical Illness </a:t>
          </a:r>
          <a:r>
            <a:rPr lang="en-US" sz="2400" b="1" i="1" kern="1200" dirty="0">
              <a:solidFill>
                <a:schemeClr val="tx1"/>
              </a:solidFill>
            </a:rPr>
            <a:t>plans</a:t>
          </a:r>
          <a:r>
            <a:rPr lang="en-US" sz="2400" b="0" i="0" kern="1200" dirty="0">
              <a:solidFill>
                <a:schemeClr val="tx1"/>
              </a:solidFill>
            </a:rPr>
            <a:t> and </a:t>
          </a:r>
          <a:r>
            <a:rPr lang="en-US" sz="2400" b="1" i="1" kern="1200" dirty="0">
              <a:solidFill>
                <a:schemeClr val="tx1"/>
              </a:solidFill>
            </a:rPr>
            <a:t>rates</a:t>
          </a:r>
          <a:r>
            <a:rPr lang="en-US" sz="2400" b="0" i="0" kern="1200" dirty="0">
              <a:solidFill>
                <a:schemeClr val="tx1"/>
              </a:solidFill>
            </a:rPr>
            <a:t> not changing</a:t>
          </a:r>
        </a:p>
      </dsp:txBody>
      <dsp:txXfrm>
        <a:off x="3616655" y="3093554"/>
        <a:ext cx="2038607" cy="203860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40592"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7" tIns="46644" rIns="93287" bIns="46644" numCol="1" anchor="t" anchorCtr="0" compatLnSpc="1">
            <a:prstTxWarp prst="textNoShape">
              <a:avLst/>
            </a:prstTxWarp>
          </a:bodyPr>
          <a:lstStyle>
            <a:lvl1pPr eaLnBrk="1" hangingPunct="1">
              <a:defRPr sz="1200">
                <a:latin typeface="Arial" charset="0"/>
              </a:defRPr>
            </a:lvl1pPr>
          </a:lstStyle>
          <a:p>
            <a:endParaRPr lang="en-US" altLang="en-US"/>
          </a:p>
        </p:txBody>
      </p:sp>
      <p:sp>
        <p:nvSpPr>
          <p:cNvPr id="11267" name="Rectangle 3"/>
          <p:cNvSpPr>
            <a:spLocks noGrp="1" noChangeArrowheads="1"/>
          </p:cNvSpPr>
          <p:nvPr>
            <p:ph type="dt" idx="1"/>
          </p:nvPr>
        </p:nvSpPr>
        <p:spPr bwMode="auto">
          <a:xfrm>
            <a:off x="3974534" y="0"/>
            <a:ext cx="3040592"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7" tIns="46644" rIns="93287" bIns="46644" numCol="1" anchor="t" anchorCtr="0" compatLnSpc="1">
            <a:prstTxWarp prst="textNoShape">
              <a:avLst/>
            </a:prstTxWarp>
          </a:bodyPr>
          <a:lstStyle>
            <a:lvl1pPr algn="r" eaLnBrk="1" hangingPunct="1">
              <a:defRPr sz="1200">
                <a:latin typeface="Arial" charset="0"/>
              </a:defRPr>
            </a:lvl1pPr>
          </a:lstStyle>
          <a:p>
            <a:endParaRPr lang="en-US" altLang="en-US"/>
          </a:p>
        </p:txBody>
      </p:sp>
      <p:sp>
        <p:nvSpPr>
          <p:cNvPr id="11268" name="Rectangle 4"/>
          <p:cNvSpPr>
            <a:spLocks noGrp="1" noRot="1" noChangeAspect="1" noChangeArrowheads="1" noTextEdit="1"/>
          </p:cNvSpPr>
          <p:nvPr>
            <p:ph type="sldImg" idx="2"/>
          </p:nvPr>
        </p:nvSpPr>
        <p:spPr bwMode="auto">
          <a:xfrm>
            <a:off x="1181100" y="698500"/>
            <a:ext cx="4654550" cy="3490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701675" y="4421823"/>
            <a:ext cx="561340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7" tIns="46644" rIns="93287" bIns="466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0" name="Rectangle 6"/>
          <p:cNvSpPr>
            <a:spLocks noGrp="1" noChangeArrowheads="1"/>
          </p:cNvSpPr>
          <p:nvPr>
            <p:ph type="ftr" sz="quarter" idx="4"/>
          </p:nvPr>
        </p:nvSpPr>
        <p:spPr bwMode="auto">
          <a:xfrm>
            <a:off x="0" y="8842029"/>
            <a:ext cx="3040592"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7" tIns="46644" rIns="93287" bIns="46644" numCol="1" anchor="b" anchorCtr="0" compatLnSpc="1">
            <a:prstTxWarp prst="textNoShape">
              <a:avLst/>
            </a:prstTxWarp>
          </a:bodyPr>
          <a:lstStyle>
            <a:lvl1pPr eaLnBrk="1" hangingPunct="1">
              <a:defRPr sz="1200">
                <a:latin typeface="Arial" charset="0"/>
              </a:defRPr>
            </a:lvl1pPr>
          </a:lstStyle>
          <a:p>
            <a:endParaRPr lang="en-US" altLang="en-US"/>
          </a:p>
        </p:txBody>
      </p:sp>
      <p:sp>
        <p:nvSpPr>
          <p:cNvPr id="11271" name="Rectangle 7"/>
          <p:cNvSpPr>
            <a:spLocks noGrp="1" noChangeArrowheads="1"/>
          </p:cNvSpPr>
          <p:nvPr>
            <p:ph type="sldNum" sz="quarter" idx="5"/>
          </p:nvPr>
        </p:nvSpPr>
        <p:spPr bwMode="auto">
          <a:xfrm>
            <a:off x="3974534" y="8842029"/>
            <a:ext cx="3040592"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7" tIns="46644" rIns="93287" bIns="46644" numCol="1" anchor="b" anchorCtr="0" compatLnSpc="1">
            <a:prstTxWarp prst="textNoShape">
              <a:avLst/>
            </a:prstTxWarp>
          </a:bodyPr>
          <a:lstStyle>
            <a:lvl1pPr algn="r" eaLnBrk="1" hangingPunct="1">
              <a:defRPr sz="1200">
                <a:latin typeface="Arial" charset="0"/>
              </a:defRPr>
            </a:lvl1pPr>
          </a:lstStyle>
          <a:p>
            <a:fld id="{68E7A0E6-D56A-492F-9E79-FF2DB0C2460A}" type="slidenum">
              <a:rPr lang="en-US" altLang="en-US"/>
              <a:pPr/>
              <a:t>‹#›</a:t>
            </a:fld>
            <a:endParaRPr lang="en-US" altLang="en-US"/>
          </a:p>
        </p:txBody>
      </p:sp>
    </p:spTree>
    <p:extLst>
      <p:ext uri="{BB962C8B-B14F-4D97-AF65-F5344CB8AC3E}">
        <p14:creationId xmlns:p14="http://schemas.microsoft.com/office/powerpoint/2010/main" val="40546950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defTabSz="932888">
              <a:defRPr sz="2400" b="1">
                <a:solidFill>
                  <a:schemeClr val="tx1"/>
                </a:solidFill>
                <a:latin typeface="Times" pitchFamily="18" charset="0"/>
              </a:defRPr>
            </a:lvl1pPr>
            <a:lvl2pPr marL="743767" indent="-286064" defTabSz="932888">
              <a:defRPr sz="2400" b="1">
                <a:solidFill>
                  <a:schemeClr val="tx1"/>
                </a:solidFill>
                <a:latin typeface="Times" pitchFamily="18" charset="0"/>
              </a:defRPr>
            </a:lvl2pPr>
            <a:lvl3pPr marL="1144257" indent="-228851" defTabSz="932888">
              <a:defRPr sz="2400" b="1">
                <a:solidFill>
                  <a:schemeClr val="tx1"/>
                </a:solidFill>
                <a:latin typeface="Times" pitchFamily="18" charset="0"/>
              </a:defRPr>
            </a:lvl3pPr>
            <a:lvl4pPr marL="1601960" indent="-228851" defTabSz="932888">
              <a:defRPr sz="2400" b="1">
                <a:solidFill>
                  <a:schemeClr val="tx1"/>
                </a:solidFill>
                <a:latin typeface="Times" pitchFamily="18" charset="0"/>
              </a:defRPr>
            </a:lvl4pPr>
            <a:lvl5pPr marL="2059663" indent="-228851" defTabSz="932888">
              <a:defRPr sz="2400" b="1">
                <a:solidFill>
                  <a:schemeClr val="tx1"/>
                </a:solidFill>
                <a:latin typeface="Times" pitchFamily="18" charset="0"/>
              </a:defRPr>
            </a:lvl5pPr>
            <a:lvl6pPr marL="2517366" indent="-228851" defTabSz="932888" eaLnBrk="0" fontAlgn="base" hangingPunct="0">
              <a:spcBef>
                <a:spcPct val="0"/>
              </a:spcBef>
              <a:spcAft>
                <a:spcPct val="0"/>
              </a:spcAft>
              <a:defRPr sz="2400" b="1">
                <a:solidFill>
                  <a:schemeClr val="tx1"/>
                </a:solidFill>
                <a:latin typeface="Times" pitchFamily="18" charset="0"/>
              </a:defRPr>
            </a:lvl6pPr>
            <a:lvl7pPr marL="2975069" indent="-228851" defTabSz="932888" eaLnBrk="0" fontAlgn="base" hangingPunct="0">
              <a:spcBef>
                <a:spcPct val="0"/>
              </a:spcBef>
              <a:spcAft>
                <a:spcPct val="0"/>
              </a:spcAft>
              <a:defRPr sz="2400" b="1">
                <a:solidFill>
                  <a:schemeClr val="tx1"/>
                </a:solidFill>
                <a:latin typeface="Times" pitchFamily="18" charset="0"/>
              </a:defRPr>
            </a:lvl7pPr>
            <a:lvl8pPr marL="3432772" indent="-228851" defTabSz="932888" eaLnBrk="0" fontAlgn="base" hangingPunct="0">
              <a:spcBef>
                <a:spcPct val="0"/>
              </a:spcBef>
              <a:spcAft>
                <a:spcPct val="0"/>
              </a:spcAft>
              <a:defRPr sz="2400" b="1">
                <a:solidFill>
                  <a:schemeClr val="tx1"/>
                </a:solidFill>
                <a:latin typeface="Times" pitchFamily="18" charset="0"/>
              </a:defRPr>
            </a:lvl8pPr>
            <a:lvl9pPr marL="3890475" indent="-228851" defTabSz="932888" eaLnBrk="0" fontAlgn="base" hangingPunct="0">
              <a:spcBef>
                <a:spcPct val="0"/>
              </a:spcBef>
              <a:spcAft>
                <a:spcPct val="0"/>
              </a:spcAft>
              <a:defRPr sz="2400" b="1">
                <a:solidFill>
                  <a:schemeClr val="tx1"/>
                </a:solidFill>
                <a:latin typeface="Times" pitchFamily="18" charset="0"/>
              </a:defRPr>
            </a:lvl9pPr>
          </a:lstStyle>
          <a:p>
            <a:fld id="{2E2891C4-F9F4-44A7-8AEB-9199DED785E1}" type="slidenum">
              <a:rPr lang="en-US" altLang="en-US" sz="1200" b="0"/>
              <a:pPr/>
              <a:t>2</a:t>
            </a:fld>
            <a:endParaRPr lang="en-US" altLang="en-US" sz="1200" b="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endParaRPr lang="en-US" altLang="en-US" dirty="0">
              <a:solidFill>
                <a:srgbClr val="FF0000"/>
              </a:solidFill>
              <a:latin typeface="Times"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E7A0E6-D56A-492F-9E79-FF2DB0C2460A}" type="slidenum">
              <a:rPr lang="en-US" altLang="en-US" smtClean="0"/>
              <a:pPr/>
              <a:t>3</a:t>
            </a:fld>
            <a:endParaRPr lang="en-US" altLang="en-US"/>
          </a:p>
        </p:txBody>
      </p:sp>
    </p:spTree>
    <p:extLst>
      <p:ext uri="{BB962C8B-B14F-4D97-AF65-F5344CB8AC3E}">
        <p14:creationId xmlns:p14="http://schemas.microsoft.com/office/powerpoint/2010/main" val="163658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E7A0E6-D56A-492F-9E79-FF2DB0C2460A}" type="slidenum">
              <a:rPr lang="en-US" altLang="en-US" smtClean="0"/>
              <a:pPr/>
              <a:t>4</a:t>
            </a:fld>
            <a:endParaRPr lang="en-US" altLang="en-US"/>
          </a:p>
        </p:txBody>
      </p:sp>
    </p:spTree>
    <p:extLst>
      <p:ext uri="{BB962C8B-B14F-4D97-AF65-F5344CB8AC3E}">
        <p14:creationId xmlns:p14="http://schemas.microsoft.com/office/powerpoint/2010/main" val="4329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defTabSz="932888">
              <a:defRPr sz="2400" b="1">
                <a:solidFill>
                  <a:schemeClr val="tx1"/>
                </a:solidFill>
                <a:latin typeface="Times" pitchFamily="18" charset="0"/>
              </a:defRPr>
            </a:lvl1pPr>
            <a:lvl2pPr marL="743767" indent="-286064" defTabSz="932888">
              <a:defRPr sz="2400" b="1">
                <a:solidFill>
                  <a:schemeClr val="tx1"/>
                </a:solidFill>
                <a:latin typeface="Times" pitchFamily="18" charset="0"/>
              </a:defRPr>
            </a:lvl2pPr>
            <a:lvl3pPr marL="1144257" indent="-228851" defTabSz="932888">
              <a:defRPr sz="2400" b="1">
                <a:solidFill>
                  <a:schemeClr val="tx1"/>
                </a:solidFill>
                <a:latin typeface="Times" pitchFamily="18" charset="0"/>
              </a:defRPr>
            </a:lvl3pPr>
            <a:lvl4pPr marL="1601960" indent="-228851" defTabSz="932888">
              <a:defRPr sz="2400" b="1">
                <a:solidFill>
                  <a:schemeClr val="tx1"/>
                </a:solidFill>
                <a:latin typeface="Times" pitchFamily="18" charset="0"/>
              </a:defRPr>
            </a:lvl4pPr>
            <a:lvl5pPr marL="2059663" indent="-228851" defTabSz="932888">
              <a:defRPr sz="2400" b="1">
                <a:solidFill>
                  <a:schemeClr val="tx1"/>
                </a:solidFill>
                <a:latin typeface="Times" pitchFamily="18" charset="0"/>
              </a:defRPr>
            </a:lvl5pPr>
            <a:lvl6pPr marL="2517366" indent="-228851" defTabSz="932888" eaLnBrk="0" fontAlgn="base" hangingPunct="0">
              <a:spcBef>
                <a:spcPct val="0"/>
              </a:spcBef>
              <a:spcAft>
                <a:spcPct val="0"/>
              </a:spcAft>
              <a:defRPr sz="2400" b="1">
                <a:solidFill>
                  <a:schemeClr val="tx1"/>
                </a:solidFill>
                <a:latin typeface="Times" pitchFamily="18" charset="0"/>
              </a:defRPr>
            </a:lvl6pPr>
            <a:lvl7pPr marL="2975069" indent="-228851" defTabSz="932888" eaLnBrk="0" fontAlgn="base" hangingPunct="0">
              <a:spcBef>
                <a:spcPct val="0"/>
              </a:spcBef>
              <a:spcAft>
                <a:spcPct val="0"/>
              </a:spcAft>
              <a:defRPr sz="2400" b="1">
                <a:solidFill>
                  <a:schemeClr val="tx1"/>
                </a:solidFill>
                <a:latin typeface="Times" pitchFamily="18" charset="0"/>
              </a:defRPr>
            </a:lvl7pPr>
            <a:lvl8pPr marL="3432772" indent="-228851" defTabSz="932888" eaLnBrk="0" fontAlgn="base" hangingPunct="0">
              <a:spcBef>
                <a:spcPct val="0"/>
              </a:spcBef>
              <a:spcAft>
                <a:spcPct val="0"/>
              </a:spcAft>
              <a:defRPr sz="2400" b="1">
                <a:solidFill>
                  <a:schemeClr val="tx1"/>
                </a:solidFill>
                <a:latin typeface="Times" pitchFamily="18" charset="0"/>
              </a:defRPr>
            </a:lvl8pPr>
            <a:lvl9pPr marL="3890475" indent="-228851" defTabSz="932888" eaLnBrk="0" fontAlgn="base" hangingPunct="0">
              <a:spcBef>
                <a:spcPct val="0"/>
              </a:spcBef>
              <a:spcAft>
                <a:spcPct val="0"/>
              </a:spcAft>
              <a:defRPr sz="2400" b="1">
                <a:solidFill>
                  <a:schemeClr val="tx1"/>
                </a:solidFill>
                <a:latin typeface="Times" pitchFamily="18" charset="0"/>
              </a:defRPr>
            </a:lvl9pPr>
          </a:lstStyle>
          <a:p>
            <a:fld id="{03E7BA34-B6C8-4C55-A2CB-9377588475B2}" type="slidenum">
              <a:rPr lang="en-US" altLang="en-US" sz="1200" b="0"/>
              <a:pPr/>
              <a:t>8</a:t>
            </a:fld>
            <a:endParaRPr lang="en-US" altLang="en-US" sz="1200" b="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en-US" altLang="en-US" dirty="0">
              <a:latin typeface="Times" pitchFamily="18" charset="0"/>
            </a:endParaRPr>
          </a:p>
        </p:txBody>
      </p:sp>
    </p:spTree>
    <p:extLst>
      <p:ext uri="{BB962C8B-B14F-4D97-AF65-F5344CB8AC3E}">
        <p14:creationId xmlns:p14="http://schemas.microsoft.com/office/powerpoint/2010/main" val="3024357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defTabSz="932888">
              <a:defRPr sz="2400" b="1">
                <a:solidFill>
                  <a:schemeClr val="tx1"/>
                </a:solidFill>
                <a:latin typeface="Times" pitchFamily="18" charset="0"/>
              </a:defRPr>
            </a:lvl1pPr>
            <a:lvl2pPr marL="743767" indent="-286064" defTabSz="932888">
              <a:defRPr sz="2400" b="1">
                <a:solidFill>
                  <a:schemeClr val="tx1"/>
                </a:solidFill>
                <a:latin typeface="Times" pitchFamily="18" charset="0"/>
              </a:defRPr>
            </a:lvl2pPr>
            <a:lvl3pPr marL="1144257" indent="-228851" defTabSz="932888">
              <a:defRPr sz="2400" b="1">
                <a:solidFill>
                  <a:schemeClr val="tx1"/>
                </a:solidFill>
                <a:latin typeface="Times" pitchFamily="18" charset="0"/>
              </a:defRPr>
            </a:lvl3pPr>
            <a:lvl4pPr marL="1601960" indent="-228851" defTabSz="932888">
              <a:defRPr sz="2400" b="1">
                <a:solidFill>
                  <a:schemeClr val="tx1"/>
                </a:solidFill>
                <a:latin typeface="Times" pitchFamily="18" charset="0"/>
              </a:defRPr>
            </a:lvl4pPr>
            <a:lvl5pPr marL="2059663" indent="-228851" defTabSz="932888">
              <a:defRPr sz="2400" b="1">
                <a:solidFill>
                  <a:schemeClr val="tx1"/>
                </a:solidFill>
                <a:latin typeface="Times" pitchFamily="18" charset="0"/>
              </a:defRPr>
            </a:lvl5pPr>
            <a:lvl6pPr marL="2517366" indent="-228851" defTabSz="932888" eaLnBrk="0" fontAlgn="base" hangingPunct="0">
              <a:spcBef>
                <a:spcPct val="0"/>
              </a:spcBef>
              <a:spcAft>
                <a:spcPct val="0"/>
              </a:spcAft>
              <a:defRPr sz="2400" b="1">
                <a:solidFill>
                  <a:schemeClr val="tx1"/>
                </a:solidFill>
                <a:latin typeface="Times" pitchFamily="18" charset="0"/>
              </a:defRPr>
            </a:lvl6pPr>
            <a:lvl7pPr marL="2975069" indent="-228851" defTabSz="932888" eaLnBrk="0" fontAlgn="base" hangingPunct="0">
              <a:spcBef>
                <a:spcPct val="0"/>
              </a:spcBef>
              <a:spcAft>
                <a:spcPct val="0"/>
              </a:spcAft>
              <a:defRPr sz="2400" b="1">
                <a:solidFill>
                  <a:schemeClr val="tx1"/>
                </a:solidFill>
                <a:latin typeface="Times" pitchFamily="18" charset="0"/>
              </a:defRPr>
            </a:lvl7pPr>
            <a:lvl8pPr marL="3432772" indent="-228851" defTabSz="932888" eaLnBrk="0" fontAlgn="base" hangingPunct="0">
              <a:spcBef>
                <a:spcPct val="0"/>
              </a:spcBef>
              <a:spcAft>
                <a:spcPct val="0"/>
              </a:spcAft>
              <a:defRPr sz="2400" b="1">
                <a:solidFill>
                  <a:schemeClr val="tx1"/>
                </a:solidFill>
                <a:latin typeface="Times" pitchFamily="18" charset="0"/>
              </a:defRPr>
            </a:lvl8pPr>
            <a:lvl9pPr marL="3890475" indent="-228851" defTabSz="932888" eaLnBrk="0" fontAlgn="base" hangingPunct="0">
              <a:spcBef>
                <a:spcPct val="0"/>
              </a:spcBef>
              <a:spcAft>
                <a:spcPct val="0"/>
              </a:spcAft>
              <a:defRPr sz="2400" b="1">
                <a:solidFill>
                  <a:schemeClr val="tx1"/>
                </a:solidFill>
                <a:latin typeface="Times" pitchFamily="18" charset="0"/>
              </a:defRPr>
            </a:lvl9pPr>
          </a:lstStyle>
          <a:p>
            <a:fld id="{03E7BA34-B6C8-4C55-A2CB-9377588475B2}" type="slidenum">
              <a:rPr lang="en-US" altLang="en-US" sz="1200" b="0"/>
              <a:pPr/>
              <a:t>11</a:t>
            </a:fld>
            <a:endParaRPr lang="en-US" altLang="en-US" sz="1200" b="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en-US" altLang="en-US" dirty="0">
              <a:latin typeface="Times" pitchFamily="18" charset="0"/>
            </a:endParaRPr>
          </a:p>
        </p:txBody>
      </p:sp>
    </p:spTree>
    <p:extLst>
      <p:ext uri="{BB962C8B-B14F-4D97-AF65-F5344CB8AC3E}">
        <p14:creationId xmlns:p14="http://schemas.microsoft.com/office/powerpoint/2010/main" val="2092614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defTabSz="932888">
              <a:defRPr sz="2400" b="1">
                <a:solidFill>
                  <a:schemeClr val="tx1"/>
                </a:solidFill>
                <a:latin typeface="Times" pitchFamily="18" charset="0"/>
              </a:defRPr>
            </a:lvl1pPr>
            <a:lvl2pPr marL="743767" indent="-286064" defTabSz="932888">
              <a:defRPr sz="2400" b="1">
                <a:solidFill>
                  <a:schemeClr val="tx1"/>
                </a:solidFill>
                <a:latin typeface="Times" pitchFamily="18" charset="0"/>
              </a:defRPr>
            </a:lvl2pPr>
            <a:lvl3pPr marL="1144257" indent="-228851" defTabSz="932888">
              <a:defRPr sz="2400" b="1">
                <a:solidFill>
                  <a:schemeClr val="tx1"/>
                </a:solidFill>
                <a:latin typeface="Times" pitchFamily="18" charset="0"/>
              </a:defRPr>
            </a:lvl3pPr>
            <a:lvl4pPr marL="1601960" indent="-228851" defTabSz="932888">
              <a:defRPr sz="2400" b="1">
                <a:solidFill>
                  <a:schemeClr val="tx1"/>
                </a:solidFill>
                <a:latin typeface="Times" pitchFamily="18" charset="0"/>
              </a:defRPr>
            </a:lvl4pPr>
            <a:lvl5pPr marL="2059663" indent="-228851" defTabSz="932888">
              <a:defRPr sz="2400" b="1">
                <a:solidFill>
                  <a:schemeClr val="tx1"/>
                </a:solidFill>
                <a:latin typeface="Times" pitchFamily="18" charset="0"/>
              </a:defRPr>
            </a:lvl5pPr>
            <a:lvl6pPr marL="2517366" indent="-228851" defTabSz="932888" eaLnBrk="0" fontAlgn="base" hangingPunct="0">
              <a:spcBef>
                <a:spcPct val="0"/>
              </a:spcBef>
              <a:spcAft>
                <a:spcPct val="0"/>
              </a:spcAft>
              <a:defRPr sz="2400" b="1">
                <a:solidFill>
                  <a:schemeClr val="tx1"/>
                </a:solidFill>
                <a:latin typeface="Times" pitchFamily="18" charset="0"/>
              </a:defRPr>
            </a:lvl6pPr>
            <a:lvl7pPr marL="2975069" indent="-228851" defTabSz="932888" eaLnBrk="0" fontAlgn="base" hangingPunct="0">
              <a:spcBef>
                <a:spcPct val="0"/>
              </a:spcBef>
              <a:spcAft>
                <a:spcPct val="0"/>
              </a:spcAft>
              <a:defRPr sz="2400" b="1">
                <a:solidFill>
                  <a:schemeClr val="tx1"/>
                </a:solidFill>
                <a:latin typeface="Times" pitchFamily="18" charset="0"/>
              </a:defRPr>
            </a:lvl7pPr>
            <a:lvl8pPr marL="3432772" indent="-228851" defTabSz="932888" eaLnBrk="0" fontAlgn="base" hangingPunct="0">
              <a:spcBef>
                <a:spcPct val="0"/>
              </a:spcBef>
              <a:spcAft>
                <a:spcPct val="0"/>
              </a:spcAft>
              <a:defRPr sz="2400" b="1">
                <a:solidFill>
                  <a:schemeClr val="tx1"/>
                </a:solidFill>
                <a:latin typeface="Times" pitchFamily="18" charset="0"/>
              </a:defRPr>
            </a:lvl8pPr>
            <a:lvl9pPr marL="3890475" indent="-228851" defTabSz="932888" eaLnBrk="0" fontAlgn="base" hangingPunct="0">
              <a:spcBef>
                <a:spcPct val="0"/>
              </a:spcBef>
              <a:spcAft>
                <a:spcPct val="0"/>
              </a:spcAft>
              <a:defRPr sz="2400" b="1">
                <a:solidFill>
                  <a:schemeClr val="tx1"/>
                </a:solidFill>
                <a:latin typeface="Times" pitchFamily="18" charset="0"/>
              </a:defRPr>
            </a:lvl9pPr>
          </a:lstStyle>
          <a:p>
            <a:fld id="{03E7BA34-B6C8-4C55-A2CB-9377588475B2}" type="slidenum">
              <a:rPr lang="en-US" altLang="en-US" sz="1200" b="0"/>
              <a:pPr/>
              <a:t>14</a:t>
            </a:fld>
            <a:endParaRPr lang="en-US" altLang="en-US" sz="1200" b="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en-US" altLang="en-US" dirty="0">
              <a:latin typeface="Times" pitchFamily="18" charset="0"/>
            </a:endParaRPr>
          </a:p>
        </p:txBody>
      </p:sp>
    </p:spTree>
    <p:extLst>
      <p:ext uri="{BB962C8B-B14F-4D97-AF65-F5344CB8AC3E}">
        <p14:creationId xmlns:p14="http://schemas.microsoft.com/office/powerpoint/2010/main" val="524496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smtClean="0"/>
              <a:pPr/>
              <a:t>11/1/2021</a:t>
            </a:fld>
            <a:endParaRPr lang="en-US" dirty="0"/>
          </a:p>
        </p:txBody>
      </p:sp>
      <p:sp>
        <p:nvSpPr>
          <p:cNvPr id="5" name="Footer Placeholder 4"/>
          <p:cNvSpPr>
            <a:spLocks noGrp="1"/>
          </p:cNvSpPr>
          <p:nvPr>
            <p:ph type="ftr" sz="quarter" idx="11"/>
          </p:nvPr>
        </p:nvSpPr>
        <p:spPr/>
        <p:txBody>
          <a:bodyPr/>
          <a:lstStyle/>
          <a:p>
            <a:r>
              <a:rPr lang="en-US" altLang="en-US"/>
              <a:t>1.800.RETREAT</a:t>
            </a:r>
          </a:p>
          <a:p>
            <a:r>
              <a:rPr lang="en-US" altLang="en-US"/>
              <a:t>www.brattlebororetreat.org</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2052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75EEC-02E9-4026-A58C-EF26939ABFCE}" type="slidenum">
              <a:rPr lang="en-US" altLang="en-US" smtClean="0"/>
              <a:pPr/>
              <a:t>‹#›</a:t>
            </a:fld>
            <a:endParaRPr lang="en-US" altLang="en-US"/>
          </a:p>
        </p:txBody>
      </p:sp>
    </p:spTree>
    <p:extLst>
      <p:ext uri="{BB962C8B-B14F-4D97-AF65-F5344CB8AC3E}">
        <p14:creationId xmlns:p14="http://schemas.microsoft.com/office/powerpoint/2010/main" val="1575724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95FC72-F048-4DDF-B74F-78ACC5FFC6CF}" type="slidenum">
              <a:rPr lang="en-US" altLang="en-US" smtClean="0"/>
              <a:pPr/>
              <a:t>‹#›</a:t>
            </a:fld>
            <a:endParaRPr lang="en-US" alt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2951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smtClean="0"/>
              <a:pPr/>
              <a:t>11/1/2021</a:t>
            </a:fld>
            <a:endParaRPr lang="en-US" dirty="0"/>
          </a:p>
        </p:txBody>
      </p:sp>
      <p:sp>
        <p:nvSpPr>
          <p:cNvPr id="5" name="Footer Placeholder 4"/>
          <p:cNvSpPr>
            <a:spLocks noGrp="1"/>
          </p:cNvSpPr>
          <p:nvPr>
            <p:ph type="ftr" sz="quarter" idx="11"/>
          </p:nvPr>
        </p:nvSpPr>
        <p:spPr/>
        <p:txBody>
          <a:bodyPr/>
          <a:lstStyle/>
          <a:p>
            <a:r>
              <a:rPr lang="en-US" altLang="en-US"/>
              <a:t>1.800.RETREAT</a:t>
            </a:r>
          </a:p>
          <a:p>
            <a:r>
              <a:rPr lang="en-US" altLang="en-US"/>
              <a:t>www.brattlebororetreat.org</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3066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0E1A25-47D2-4F72-9A23-458331823D3E}" type="slidenum">
              <a:rPr lang="en-US" altLang="en-US" smtClean="0"/>
              <a:pPr/>
              <a:t>‹#›</a:t>
            </a:fld>
            <a:endParaRPr lang="en-US" altLang="en-US"/>
          </a:p>
        </p:txBody>
      </p:sp>
    </p:spTree>
    <p:extLst>
      <p:ext uri="{BB962C8B-B14F-4D97-AF65-F5344CB8AC3E}">
        <p14:creationId xmlns:p14="http://schemas.microsoft.com/office/powerpoint/2010/main" val="3514310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CE383D-3757-4F4B-83B5-DFC774A18586}" type="slidenum">
              <a:rPr lang="en-US" altLang="en-US" smtClean="0"/>
              <a:pPr/>
              <a:t>‹#›</a:t>
            </a:fld>
            <a:endParaRPr lang="en-US" altLang="en-US"/>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9286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987AAB-81BC-499C-919C-6ED0BA4E3FC4}" type="slidenum">
              <a:rPr lang="en-US" altLang="en-US" smtClean="0"/>
              <a:pPr/>
              <a:t>‹#›</a:t>
            </a:fld>
            <a:endParaRPr lang="en-US" altLang="en-US"/>
          </a:p>
        </p:txBody>
      </p:sp>
    </p:spTree>
    <p:extLst>
      <p:ext uri="{BB962C8B-B14F-4D97-AF65-F5344CB8AC3E}">
        <p14:creationId xmlns:p14="http://schemas.microsoft.com/office/powerpoint/2010/main" val="2712898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967858-994C-45A5-9337-A9F16148CAD6}" type="slidenum">
              <a:rPr lang="en-US" altLang="en-US" smtClean="0"/>
              <a:pPr/>
              <a:t>‹#›</a:t>
            </a:fld>
            <a:endParaRPr lang="en-US" altLang="en-US"/>
          </a:p>
        </p:txBody>
      </p:sp>
    </p:spTree>
    <p:extLst>
      <p:ext uri="{BB962C8B-B14F-4D97-AF65-F5344CB8AC3E}">
        <p14:creationId xmlns:p14="http://schemas.microsoft.com/office/powerpoint/2010/main" val="408794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5EA635-8EEA-4A75-AC60-494805DF7DB9}" type="slidenum">
              <a:rPr lang="en-US" altLang="en-US" smtClean="0"/>
              <a:pPr/>
              <a:t>‹#›</a:t>
            </a:fld>
            <a:endParaRPr lang="en-US" altLang="en-US"/>
          </a:p>
        </p:txBody>
      </p:sp>
    </p:spTree>
    <p:extLst>
      <p:ext uri="{BB962C8B-B14F-4D97-AF65-F5344CB8AC3E}">
        <p14:creationId xmlns:p14="http://schemas.microsoft.com/office/powerpoint/2010/main" val="720052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B7D2C1-F2CB-4EC3-AE48-313692F13D6E}" type="slidenum">
              <a:rPr lang="en-US" altLang="en-US" smtClean="0"/>
              <a:pPr/>
              <a:t>‹#›</a:t>
            </a:fld>
            <a:endParaRPr lang="en-US" altLang="en-US"/>
          </a:p>
        </p:txBody>
      </p:sp>
    </p:spTree>
    <p:extLst>
      <p:ext uri="{BB962C8B-B14F-4D97-AF65-F5344CB8AC3E}">
        <p14:creationId xmlns:p14="http://schemas.microsoft.com/office/powerpoint/2010/main" val="13344107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AA2A9B-3007-4425-BD6A-9843FC524E7B}" type="slidenum">
              <a:rPr lang="en-US" altLang="en-US" smtClean="0"/>
              <a:pPr/>
              <a:t>‹#›</a:t>
            </a:fld>
            <a:endParaRPr lang="en-US" altLang="en-US"/>
          </a:p>
        </p:txBody>
      </p:sp>
    </p:spTree>
    <p:extLst>
      <p:ext uri="{BB962C8B-B14F-4D97-AF65-F5344CB8AC3E}">
        <p14:creationId xmlns:p14="http://schemas.microsoft.com/office/powerpoint/2010/main" val="367247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0E1A25-47D2-4F72-9A23-458331823D3E}" type="slidenum">
              <a:rPr lang="en-US" altLang="en-US" smtClean="0"/>
              <a:pPr/>
              <a:t>‹#›</a:t>
            </a:fld>
            <a:endParaRPr lang="en-US" altLang="en-US"/>
          </a:p>
        </p:txBody>
      </p:sp>
    </p:spTree>
    <p:extLst>
      <p:ext uri="{BB962C8B-B14F-4D97-AF65-F5344CB8AC3E}">
        <p14:creationId xmlns:p14="http://schemas.microsoft.com/office/powerpoint/2010/main" val="25509183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CDD058F-B960-4439-B370-43D89816EE05}"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0242D6-1D86-45C6-BFAB-AFBAA1D7049D}" type="slidenum">
              <a:rPr lang="en-US" altLang="en-US" smtClean="0"/>
              <a:pPr/>
              <a:t>‹#›</a:t>
            </a:fld>
            <a:endParaRPr lang="en-US" alt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0423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75EEC-02E9-4026-A58C-EF26939ABFCE}" type="slidenum">
              <a:rPr lang="en-US" altLang="en-US" smtClean="0"/>
              <a:pPr/>
              <a:t>‹#›</a:t>
            </a:fld>
            <a:endParaRPr lang="en-US" altLang="en-US"/>
          </a:p>
        </p:txBody>
      </p:sp>
    </p:spTree>
    <p:extLst>
      <p:ext uri="{BB962C8B-B14F-4D97-AF65-F5344CB8AC3E}">
        <p14:creationId xmlns:p14="http://schemas.microsoft.com/office/powerpoint/2010/main" val="626525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95FC72-F048-4DDF-B74F-78ACC5FFC6CF}" type="slidenum">
              <a:rPr lang="en-US" altLang="en-US" smtClean="0"/>
              <a:pPr/>
              <a:t>‹#›</a:t>
            </a:fld>
            <a:endParaRPr lang="en-US" alt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1796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730250"/>
          </a:xfrm>
        </p:spPr>
        <p:txBody>
          <a:bodyPr/>
          <a:lstStyle>
            <a:lvl1pPr>
              <a:defRPr>
                <a:solidFill>
                  <a:srgbClr val="005AAA"/>
                </a:solidFill>
              </a:defRPr>
            </a:lvl1pPr>
          </a:lstStyle>
          <a:p>
            <a:r>
              <a:rPr lang="en-US" dirty="0"/>
              <a:t>Click to edit Master title style</a:t>
            </a:r>
          </a:p>
        </p:txBody>
      </p:sp>
      <p:sp>
        <p:nvSpPr>
          <p:cNvPr id="6" name="Text Placeholder 5"/>
          <p:cNvSpPr>
            <a:spLocks noGrp="1"/>
          </p:cNvSpPr>
          <p:nvPr>
            <p:ph type="body" sz="quarter" idx="12"/>
          </p:nvPr>
        </p:nvSpPr>
        <p:spPr>
          <a:xfrm>
            <a:off x="457200" y="1600200"/>
            <a:ext cx="8229600"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3"/>
          </p:nvPr>
        </p:nvSpPr>
        <p:spPr>
          <a:ln/>
        </p:spPr>
        <p:txBody>
          <a:bodyPr/>
          <a:lstStyle>
            <a:lvl1pPr>
              <a:defRPr/>
            </a:lvl1pPr>
          </a:lstStyle>
          <a:p>
            <a:pPr>
              <a:defRPr/>
            </a:pPr>
            <a:fld id="{2FFFBD61-443E-43B6-AAE9-3E385CDE3F0D}" type="slidenum">
              <a:rPr lang="en-US"/>
              <a:pPr>
                <a:defRPr/>
              </a:pPr>
              <a:t>‹#›</a:t>
            </a:fld>
            <a:endParaRPr lang="en-US" dirty="0"/>
          </a:p>
        </p:txBody>
      </p:sp>
      <p:sp>
        <p:nvSpPr>
          <p:cNvPr id="7" name="Rectangle 7"/>
          <p:cNvSpPr>
            <a:spLocks noGrp="1" noChangeArrowheads="1"/>
          </p:cNvSpPr>
          <p:nvPr>
            <p:ph type="ftr" sz="quarter" idx="14"/>
          </p:nvPr>
        </p:nvSpPr>
        <p:spPr>
          <a:xfrm>
            <a:off x="4380072" y="6407944"/>
            <a:ext cx="2350681" cy="365125"/>
          </a:xfrm>
          <a:prstGeom prst="rect">
            <a:avLst/>
          </a:prstGeom>
          <a:ln/>
        </p:spPr>
        <p:txBody>
          <a:bodyPr/>
          <a:lstStyle>
            <a:lvl1pPr>
              <a:defRPr/>
            </a:lvl1pPr>
          </a:lstStyle>
          <a:p>
            <a:pPr>
              <a:defRPr/>
            </a:pPr>
            <a:r>
              <a:rPr lang="en-US"/>
              <a:t>Confidential, unpublished property of Cigna. Do not duplicate or distribute. Use and distribution limited solely to authorized personnel. © 2013 Cigna  </a:t>
            </a:r>
          </a:p>
        </p:txBody>
      </p:sp>
    </p:spTree>
    <p:extLst>
      <p:ext uri="{BB962C8B-B14F-4D97-AF65-F5344CB8AC3E}">
        <p14:creationId xmlns:p14="http://schemas.microsoft.com/office/powerpoint/2010/main" val="756606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CE383D-3757-4F4B-83B5-DFC774A18586}" type="slidenum">
              <a:rPr lang="en-US" altLang="en-US" smtClean="0"/>
              <a:pPr/>
              <a:t>‹#›</a:t>
            </a:fld>
            <a:endParaRPr lang="en-US" altLang="en-US"/>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1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987AAB-81BC-499C-919C-6ED0BA4E3FC4}" type="slidenum">
              <a:rPr lang="en-US" altLang="en-US" smtClean="0"/>
              <a:pPr/>
              <a:t>‹#›</a:t>
            </a:fld>
            <a:endParaRPr lang="en-US" altLang="en-US"/>
          </a:p>
        </p:txBody>
      </p:sp>
    </p:spTree>
    <p:extLst>
      <p:ext uri="{BB962C8B-B14F-4D97-AF65-F5344CB8AC3E}">
        <p14:creationId xmlns:p14="http://schemas.microsoft.com/office/powerpoint/2010/main" val="394393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967858-994C-45A5-9337-A9F16148CAD6}" type="slidenum">
              <a:rPr lang="en-US" altLang="en-US" smtClean="0"/>
              <a:pPr/>
              <a:t>‹#›</a:t>
            </a:fld>
            <a:endParaRPr lang="en-US" altLang="en-US"/>
          </a:p>
        </p:txBody>
      </p:sp>
    </p:spTree>
    <p:extLst>
      <p:ext uri="{BB962C8B-B14F-4D97-AF65-F5344CB8AC3E}">
        <p14:creationId xmlns:p14="http://schemas.microsoft.com/office/powerpoint/2010/main" val="4041994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5EA635-8EEA-4A75-AC60-494805DF7DB9}" type="slidenum">
              <a:rPr lang="en-US" altLang="en-US" smtClean="0"/>
              <a:pPr/>
              <a:t>‹#›</a:t>
            </a:fld>
            <a:endParaRPr lang="en-US" altLang="en-US"/>
          </a:p>
        </p:txBody>
      </p:sp>
    </p:spTree>
    <p:extLst>
      <p:ext uri="{BB962C8B-B14F-4D97-AF65-F5344CB8AC3E}">
        <p14:creationId xmlns:p14="http://schemas.microsoft.com/office/powerpoint/2010/main" val="124408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B7D2C1-F2CB-4EC3-AE48-313692F13D6E}" type="slidenum">
              <a:rPr lang="en-US" altLang="en-US" smtClean="0"/>
              <a:pPr/>
              <a:t>‹#›</a:t>
            </a:fld>
            <a:endParaRPr lang="en-US" altLang="en-US"/>
          </a:p>
        </p:txBody>
      </p:sp>
    </p:spTree>
    <p:extLst>
      <p:ext uri="{BB962C8B-B14F-4D97-AF65-F5344CB8AC3E}">
        <p14:creationId xmlns:p14="http://schemas.microsoft.com/office/powerpoint/2010/main" val="2142094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AA2A9B-3007-4425-BD6A-9843FC524E7B}" type="slidenum">
              <a:rPr lang="en-US" altLang="en-US" smtClean="0"/>
              <a:pPr/>
              <a:t>‹#›</a:t>
            </a:fld>
            <a:endParaRPr lang="en-US" altLang="en-US"/>
          </a:p>
        </p:txBody>
      </p:sp>
    </p:spTree>
    <p:extLst>
      <p:ext uri="{BB962C8B-B14F-4D97-AF65-F5344CB8AC3E}">
        <p14:creationId xmlns:p14="http://schemas.microsoft.com/office/powerpoint/2010/main" val="191329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CDD058F-B960-4439-B370-43D89816EE05}"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0242D6-1D86-45C6-BFAB-AFBAA1D7049D}" type="slidenum">
              <a:rPr lang="en-US" altLang="en-US" smtClean="0"/>
              <a:pPr/>
              <a:t>‹#›</a:t>
            </a:fld>
            <a:endParaRPr lang="en-US" alt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297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smtClean="0"/>
              <a:pPr/>
              <a:t>11/1/2021</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6BF26EB-248B-422C-99A8-60AA99E4BF95}" type="slidenum">
              <a:rPr lang="en-US" altLang="en-US" smtClean="0"/>
              <a:pPr/>
              <a:t>‹#›</a:t>
            </a:fld>
            <a:endParaRPr lang="en-US" alt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468000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smtClean="0"/>
              <a:pPr/>
              <a:t>11/1/2021</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6BF26EB-248B-422C-99A8-60AA99E4BF95}" type="slidenum">
              <a:rPr lang="en-US" altLang="en-US" smtClean="0"/>
              <a:pPr/>
              <a:t>‹#›</a:t>
            </a:fld>
            <a:endParaRPr lang="en-US" alt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8282011"/>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investeap.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hyperlink" Target="https://creativecommons.org/licenses/by-sa/3.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rwandatrade.rw/Laws?l=en" TargetMode="External"/><Relationship Id="rId5" Type="http://schemas.openxmlformats.org/officeDocument/2006/relationships/image" Target="../media/image10.sv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hyperlink" Target="http://www.norwich.trgportal.com/" TargetMode="External"/><Relationship Id="rId2" Type="http://schemas.openxmlformats.org/officeDocument/2006/relationships/hyperlink" Target="http://www.kingarthurbaking.trgportal.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norwich.trgportal.com/" TargetMode="External"/><Relationship Id="rId2" Type="http://schemas.openxmlformats.org/officeDocument/2006/relationships/hyperlink" Target="http://www.kingarthurbaking.trgportal.com/"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pikist.com/free-photo-sjagl" TargetMode="External"/><Relationship Id="rId4" Type="http://schemas.openxmlformats.org/officeDocument/2006/relationships/image" Target="../media/image11.jp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irs.gov/forms-pubs/about-publication-50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id="{389FFE7C-E583-49D7-B92E-1EC8D6D4FC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544"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D0D2945E-06BB-4ED7-B357-30CA7211C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10141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5" name="Rectangle 7"/>
          <p:cNvSpPr>
            <a:spLocks noGrp="1" noChangeArrowheads="1"/>
          </p:cNvSpPr>
          <p:nvPr>
            <p:ph type="ctrTitle"/>
          </p:nvPr>
        </p:nvSpPr>
        <p:spPr>
          <a:xfrm>
            <a:off x="475707" y="640080"/>
            <a:ext cx="3156492" cy="3034857"/>
          </a:xfrm>
        </p:spPr>
        <p:txBody>
          <a:bodyPr anchor="b">
            <a:normAutofit/>
          </a:bodyPr>
          <a:lstStyle/>
          <a:p>
            <a:r>
              <a:rPr lang="en-US" sz="3800" b="1">
                <a:solidFill>
                  <a:srgbClr val="FFFFFF"/>
                </a:solidFill>
                <a:latin typeface="Tw Cen MT Condensed" panose="020B0606020104020203" pitchFamily="34" charset="0"/>
              </a:rPr>
              <a:t>2022 Open Enrollment</a:t>
            </a:r>
            <a:endParaRPr lang="en-US" altLang="en-US" sz="3800" b="1" dirty="0">
              <a:solidFill>
                <a:srgbClr val="FFFFFF"/>
              </a:solidFill>
              <a:latin typeface="Tw Cen MT Condensed" panose="020B0606020104020203" pitchFamily="34" charset="0"/>
            </a:endParaRPr>
          </a:p>
        </p:txBody>
      </p:sp>
      <p:cxnSp>
        <p:nvCxnSpPr>
          <p:cNvPr id="194" name="Straight Connector 193">
            <a:extLst>
              <a:ext uri="{FF2B5EF4-FFF2-40B4-BE49-F238E27FC236}">
                <a16:creationId xmlns:a16="http://schemas.microsoft.com/office/drawing/2014/main" id="{F4C9872C-B3B3-4A61-B20E-F79415F455B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0009" y="3765314"/>
            <a:ext cx="294894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10" name="Picture 2" descr="King Arthur Baking - Try it Once, Trust it Always">
            <a:extLst>
              <a:ext uri="{FF2B5EF4-FFF2-40B4-BE49-F238E27FC236}">
                <a16:creationId xmlns:a16="http://schemas.microsoft.com/office/drawing/2014/main" id="{32F23750-BD9C-442E-8062-50FCAFD5F98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72000" y="1382187"/>
            <a:ext cx="4094602" cy="409460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a:extLst>
              <a:ext uri="{FF2B5EF4-FFF2-40B4-BE49-F238E27FC236}">
                <a16:creationId xmlns:a16="http://schemas.microsoft.com/office/drawing/2014/main" id="{07529C26-A68E-423D-BBFB-DA3258B490A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71004" y="6149563"/>
            <a:ext cx="391196" cy="5141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5">
            <a:extLst>
              <a:ext uri="{FF2B5EF4-FFF2-40B4-BE49-F238E27FC236}">
                <a16:creationId xmlns:a16="http://schemas.microsoft.com/office/drawing/2014/main" id="{36F04062-34C0-4768-A809-309B17635756}"/>
              </a:ext>
            </a:extLst>
          </p:cNvPr>
          <p:cNvSpPr>
            <a:spLocks noGrp="1"/>
          </p:cNvSpPr>
          <p:nvPr>
            <p:ph idx="1"/>
          </p:nvPr>
        </p:nvSpPr>
        <p:spPr>
          <a:xfrm>
            <a:off x="3965082" y="819690"/>
            <a:ext cx="4704558" cy="4022725"/>
          </a:xfrm>
        </p:spPr>
        <p:txBody>
          <a:bodyPr>
            <a:normAutofit fontScale="25000" lnSpcReduction="20000"/>
          </a:bodyPr>
          <a:lstStyle/>
          <a:p>
            <a:endParaRPr lang="en-US" dirty="0"/>
          </a:p>
          <a:p>
            <a:pPr algn="ctr"/>
            <a:r>
              <a:rPr lang="en-US" sz="7200" b="0" i="0" dirty="0">
                <a:solidFill>
                  <a:srgbClr val="333333"/>
                </a:solidFill>
                <a:effectLst/>
              </a:rPr>
              <a:t>A call to Invest EAP puts you in immediate touch with Master’s or Doctoral level counselors, 24 hours a day. The counselors will explore your questions and concerns, and will provide information and/or referrals to meet your needs</a:t>
            </a:r>
          </a:p>
          <a:p>
            <a:pPr marL="0" indent="0" algn="ctr">
              <a:buNone/>
            </a:pPr>
            <a:endParaRPr lang="en-US" sz="7200" dirty="0"/>
          </a:p>
          <a:p>
            <a:pPr algn="ctr"/>
            <a:r>
              <a:rPr lang="en-US" sz="9600" b="0" i="0" dirty="0">
                <a:solidFill>
                  <a:srgbClr val="333333"/>
                </a:solidFill>
                <a:effectLst/>
              </a:rPr>
              <a:t>Contact Invest EAP 24/7 at</a:t>
            </a:r>
          </a:p>
          <a:p>
            <a:pPr algn="ctr"/>
            <a:r>
              <a:rPr lang="en-US" sz="9600" b="0" i="0" dirty="0">
                <a:solidFill>
                  <a:srgbClr val="333333"/>
                </a:solidFill>
                <a:effectLst/>
              </a:rPr>
              <a:t>1-866-660-9533</a:t>
            </a:r>
          </a:p>
          <a:p>
            <a:pPr algn="ctr"/>
            <a:r>
              <a:rPr lang="en-US" sz="9600" b="1" i="0" u="none" strike="noStrike" dirty="0">
                <a:solidFill>
                  <a:srgbClr val="0033CC"/>
                </a:solidFill>
                <a:effectLst/>
                <a:hlinkClick r:id="rId2">
                  <a:extLst>
                    <a:ext uri="{A12FA001-AC4F-418D-AE19-62706E023703}">
                      <ahyp:hlinkClr xmlns:ahyp="http://schemas.microsoft.com/office/drawing/2018/hyperlinkcolor" val="tx"/>
                    </a:ext>
                  </a:extLst>
                </a:hlinkClick>
              </a:rPr>
              <a:t>www.investeap.org</a:t>
            </a:r>
            <a:endParaRPr lang="en-US" sz="9600" b="0" i="0" dirty="0">
              <a:solidFill>
                <a:srgbClr val="0033CC"/>
              </a:solidFill>
              <a:effectLst/>
            </a:endParaRPr>
          </a:p>
          <a:p>
            <a:pPr algn="ctr"/>
            <a:r>
              <a:rPr lang="en-US" sz="9600" b="0" i="1" dirty="0">
                <a:solidFill>
                  <a:srgbClr val="333333"/>
                </a:solidFill>
                <a:effectLst/>
              </a:rPr>
              <a:t>Password: KAF</a:t>
            </a:r>
            <a:endParaRPr lang="en-US" sz="9600" b="0" i="0" dirty="0">
              <a:solidFill>
                <a:srgbClr val="333333"/>
              </a:solidFill>
              <a:effectLst/>
            </a:endParaRPr>
          </a:p>
          <a:p>
            <a:pPr algn="ctr"/>
            <a:endParaRPr lang="en-US" b="1" i="1" dirty="0"/>
          </a:p>
          <a:p>
            <a:endParaRPr lang="en-US" dirty="0"/>
          </a:p>
        </p:txBody>
      </p:sp>
      <p:sp>
        <p:nvSpPr>
          <p:cNvPr id="13" name="Rectangle 2">
            <a:extLst>
              <a:ext uri="{FF2B5EF4-FFF2-40B4-BE49-F238E27FC236}">
                <a16:creationId xmlns:a16="http://schemas.microsoft.com/office/drawing/2014/main" id="{5BE756D0-77F3-43C0-905F-BC205A890955}"/>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Invest EAP</a:t>
            </a:r>
            <a:endParaRPr lang="en-US" altLang="en-US" sz="4400" b="1" kern="1200" cap="all" spc="100" baseline="0" dirty="0">
              <a:solidFill>
                <a:srgbClr val="FFFFFF"/>
              </a:solidFill>
              <a:latin typeface="+mj-lt"/>
              <a:ea typeface="+mj-ea"/>
              <a:cs typeface="+mj-cs"/>
            </a:endParaRPr>
          </a:p>
        </p:txBody>
      </p:sp>
      <p:pic>
        <p:nvPicPr>
          <p:cNvPr id="1026" name="Picture 2" descr="Home">
            <a:extLst>
              <a:ext uri="{FF2B5EF4-FFF2-40B4-BE49-F238E27FC236}">
                <a16:creationId xmlns:a16="http://schemas.microsoft.com/office/drawing/2014/main" id="{F931E03F-E953-4AC0-917A-FFA0DA0D75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8110" y="3818124"/>
            <a:ext cx="1714500" cy="94297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87424EE-4948-4F45-89EA-566B916B7A87}"/>
              </a:ext>
            </a:extLst>
          </p:cNvPr>
          <p:cNvSpPr txBox="1"/>
          <p:nvPr/>
        </p:nvSpPr>
        <p:spPr>
          <a:xfrm>
            <a:off x="3983088" y="5143946"/>
            <a:ext cx="4811288" cy="1384995"/>
          </a:xfrm>
          <a:prstGeom prst="rect">
            <a:avLst/>
          </a:prstGeom>
          <a:noFill/>
        </p:spPr>
        <p:txBody>
          <a:bodyPr wrap="square">
            <a:spAutoFit/>
          </a:bodyPr>
          <a:lstStyle/>
          <a:p>
            <a:pPr algn="ctr"/>
            <a:r>
              <a:rPr lang="en-US" sz="1400" b="0" i="1" dirty="0">
                <a:solidFill>
                  <a:srgbClr val="333333"/>
                </a:solidFill>
                <a:effectLst/>
                <a:latin typeface="-apple-system"/>
              </a:rPr>
              <a:t>This program is strictly confidential, and your privacy is protected by law. With only a few exceptions regarding </a:t>
            </a:r>
            <a:r>
              <a:rPr lang="en-US" sz="1400" i="1" dirty="0">
                <a:solidFill>
                  <a:srgbClr val="333333"/>
                </a:solidFill>
                <a:latin typeface="-apple-system"/>
              </a:rPr>
              <a:t>safety </a:t>
            </a:r>
            <a:r>
              <a:rPr lang="en-US" sz="1400" b="0" i="1" dirty="0">
                <a:solidFill>
                  <a:srgbClr val="333333"/>
                </a:solidFill>
                <a:effectLst/>
                <a:latin typeface="-apple-system"/>
              </a:rPr>
              <a:t>your confidentiality is protected. Nobody from work or your family can find out if you’ve accessed any part of the EAP program and no reports are made to your employer except aggregate utilization reports that do not identify individuals.</a:t>
            </a:r>
            <a:endParaRPr lang="en-US" sz="1400" dirty="0"/>
          </a:p>
        </p:txBody>
      </p:sp>
      <p:sp>
        <p:nvSpPr>
          <p:cNvPr id="3" name="Rectangle 2">
            <a:extLst>
              <a:ext uri="{FF2B5EF4-FFF2-40B4-BE49-F238E27FC236}">
                <a16:creationId xmlns:a16="http://schemas.microsoft.com/office/drawing/2014/main" id="{1FD1D9D3-84B6-4E8B-86BE-038B335668E6}"/>
              </a:ext>
            </a:extLst>
          </p:cNvPr>
          <p:cNvSpPr/>
          <p:nvPr/>
        </p:nvSpPr>
        <p:spPr>
          <a:xfrm>
            <a:off x="3983088" y="2196353"/>
            <a:ext cx="4829294" cy="23308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3940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61" name="Rectangle 7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59" name="Rectangle 5"/>
          <p:cNvSpPr>
            <a:spLocks noGrp="1" noChangeArrowheads="1"/>
          </p:cNvSpPr>
          <p:nvPr>
            <p:ph idx="1"/>
          </p:nvPr>
        </p:nvSpPr>
        <p:spPr>
          <a:xfrm>
            <a:off x="3687167" y="674549"/>
            <a:ext cx="5085815" cy="4938500"/>
          </a:xfrm>
        </p:spPr>
        <p:txBody>
          <a:bodyPr anchor="ctr">
            <a:normAutofit/>
          </a:bodyPr>
          <a:lstStyle/>
          <a:p>
            <a:r>
              <a:rPr lang="en-US" b="1" dirty="0"/>
              <a:t>Exciting changes in 2022…..</a:t>
            </a:r>
          </a:p>
          <a:p>
            <a:endParaRPr lang="en-US" b="1" dirty="0"/>
          </a:p>
          <a:p>
            <a:endParaRPr lang="en-US" b="1" dirty="0"/>
          </a:p>
          <a:p>
            <a:endParaRPr lang="en-US" b="1"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buNone/>
            </a:pPr>
            <a:endParaRPr lang="en-US" dirty="0"/>
          </a:p>
          <a:p>
            <a:pPr marL="310896" lvl="2" indent="0" algn="ctr">
              <a:buNone/>
            </a:pPr>
            <a:r>
              <a:rPr lang="en-US" sz="2400" b="1" i="1" dirty="0">
                <a:solidFill>
                  <a:srgbClr val="FF0000"/>
                </a:solidFill>
              </a:rPr>
              <a:t>Watch for more to come!</a:t>
            </a:r>
          </a:p>
          <a:p>
            <a:pPr marL="310896" lvl="2" indent="0">
              <a:buNone/>
            </a:pPr>
            <a:endParaRPr lang="en-US" dirty="0"/>
          </a:p>
          <a:p>
            <a:pPr marL="310896" lvl="2" indent="0">
              <a:buNone/>
            </a:pPr>
            <a:endParaRPr lang="en-US" dirty="0"/>
          </a:p>
          <a:p>
            <a:pPr marL="310896" lvl="2" indent="0">
              <a:buNone/>
            </a:pPr>
            <a:endParaRPr lang="en-US" dirty="0"/>
          </a:p>
        </p:txBody>
      </p:sp>
      <p:sp>
        <p:nvSpPr>
          <p:cNvPr id="9" name="Rectangle 2">
            <a:extLst>
              <a:ext uri="{FF2B5EF4-FFF2-40B4-BE49-F238E27FC236}">
                <a16:creationId xmlns:a16="http://schemas.microsoft.com/office/drawing/2014/main" id="{F4AC960E-9371-43BF-BE04-23D2AFB8FDD4}"/>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King Arthur Baking Wellness Incentive Program </a:t>
            </a:r>
            <a:br>
              <a:rPr lang="en-US" altLang="en-US" b="1" dirty="0">
                <a:solidFill>
                  <a:srgbClr val="FFFFFF"/>
                </a:solidFill>
              </a:rPr>
            </a:br>
            <a:br>
              <a:rPr lang="en-US" altLang="en-US" b="1" dirty="0">
                <a:solidFill>
                  <a:srgbClr val="FFFFFF"/>
                </a:solidFill>
              </a:rPr>
            </a:br>
            <a:endParaRPr lang="en-US" altLang="en-US" sz="4400" b="1" kern="1200" cap="all" spc="100" baseline="0" dirty="0">
              <a:solidFill>
                <a:srgbClr val="FFFFFF"/>
              </a:solidFill>
              <a:latin typeface="+mj-lt"/>
              <a:ea typeface="+mj-ea"/>
              <a:cs typeface="+mj-cs"/>
            </a:endParaRPr>
          </a:p>
        </p:txBody>
      </p:sp>
      <p:pic>
        <p:nvPicPr>
          <p:cNvPr id="7" name="Picture 6">
            <a:extLst>
              <a:ext uri="{FF2B5EF4-FFF2-40B4-BE49-F238E27FC236}">
                <a16:creationId xmlns:a16="http://schemas.microsoft.com/office/drawing/2014/main" id="{35F39AFD-40BD-4A83-A028-52518B88C7F2}"/>
              </a:ext>
            </a:extLst>
          </p:cNvPr>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3521010" y="5558907"/>
            <a:ext cx="5614025" cy="1299093"/>
          </a:xfrm>
          <a:prstGeom prst="rect">
            <a:avLst/>
          </a:prstGeom>
          <a:noFill/>
          <a:ln>
            <a:noFill/>
          </a:ln>
        </p:spPr>
      </p:pic>
      <p:pic>
        <p:nvPicPr>
          <p:cNvPr id="4" name="Graphic 3">
            <a:extLst>
              <a:ext uri="{FF2B5EF4-FFF2-40B4-BE49-F238E27FC236}">
                <a16:creationId xmlns:a16="http://schemas.microsoft.com/office/drawing/2014/main" id="{03939A55-B0F9-4679-87A7-278C43E4FE6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 uri="{837473B0-CC2E-450A-ABE3-18F120FF3D39}">
                <a1611:picAttrSrcUrl xmlns:a1611="http://schemas.microsoft.com/office/drawing/2016/11/main" r:id="rId6"/>
              </a:ext>
            </a:extLst>
          </a:blip>
          <a:stretch>
            <a:fillRect/>
          </a:stretch>
        </p:blipFill>
        <p:spPr>
          <a:xfrm>
            <a:off x="5098399" y="1121640"/>
            <a:ext cx="3463290" cy="3463290"/>
          </a:xfrm>
          <a:prstGeom prst="rect">
            <a:avLst/>
          </a:prstGeom>
        </p:spPr>
      </p:pic>
      <p:sp>
        <p:nvSpPr>
          <p:cNvPr id="5" name="TextBox 4">
            <a:extLst>
              <a:ext uri="{FF2B5EF4-FFF2-40B4-BE49-F238E27FC236}">
                <a16:creationId xmlns:a16="http://schemas.microsoft.com/office/drawing/2014/main" id="{B36BBA41-3EE6-4EA3-BA95-6DA769898E7E}"/>
              </a:ext>
            </a:extLst>
          </p:cNvPr>
          <p:cNvSpPr txBox="1">
            <a:spLocks noChangeAspect="1"/>
          </p:cNvSpPr>
          <p:nvPr/>
        </p:nvSpPr>
        <p:spPr>
          <a:xfrm>
            <a:off x="4874282" y="6469647"/>
            <a:ext cx="3463290" cy="166199"/>
          </a:xfrm>
          <a:prstGeom prst="rect">
            <a:avLst/>
          </a:prstGeom>
          <a:noFill/>
        </p:spPr>
        <p:txBody>
          <a:bodyPr wrap="square" rtlCol="0">
            <a:spAutoFit/>
          </a:bodyPr>
          <a:lstStyle/>
          <a:p>
            <a:r>
              <a:rPr lang="en-US" sz="900">
                <a:hlinkClick r:id="rId6" tooltip="https://rwandatrade.rw/Laws?l=en"/>
              </a:rPr>
              <a:t>This Photo</a:t>
            </a:r>
            <a:r>
              <a:rPr lang="en-US" sz="900"/>
              <a:t> by Unknown Author is licensed under </a:t>
            </a:r>
            <a:r>
              <a:rPr lang="en-US" sz="900">
                <a:hlinkClick r:id="rId7" tooltip="https://creativecommons.org/licenses/by-sa/3.0/"/>
              </a:rPr>
              <a:t>CC BY-SA</a:t>
            </a:r>
            <a:endParaRPr lang="en-US" sz="900"/>
          </a:p>
        </p:txBody>
      </p:sp>
      <p:sp>
        <p:nvSpPr>
          <p:cNvPr id="8" name="TextBox 7">
            <a:extLst>
              <a:ext uri="{FF2B5EF4-FFF2-40B4-BE49-F238E27FC236}">
                <a16:creationId xmlns:a16="http://schemas.microsoft.com/office/drawing/2014/main" id="{5039606E-88ED-49A8-8FF4-35D4070E2EE4}"/>
              </a:ext>
            </a:extLst>
          </p:cNvPr>
          <p:cNvSpPr txBox="1"/>
          <p:nvPr/>
        </p:nvSpPr>
        <p:spPr>
          <a:xfrm>
            <a:off x="3749168" y="1141813"/>
            <a:ext cx="1956425" cy="1477328"/>
          </a:xfrm>
          <a:prstGeom prst="rect">
            <a:avLst/>
          </a:prstGeom>
          <a:noFill/>
        </p:spPr>
        <p:txBody>
          <a:bodyPr wrap="square" rtlCol="0">
            <a:spAutoFit/>
          </a:bodyPr>
          <a:lstStyle/>
          <a:p>
            <a:r>
              <a:rPr lang="en-US" dirty="0"/>
              <a:t>the Wellness Portal site and Incentive Program design will be </a:t>
            </a:r>
          </a:p>
          <a:p>
            <a:r>
              <a:rPr lang="en-US" dirty="0"/>
              <a:t>changing!</a:t>
            </a:r>
          </a:p>
        </p:txBody>
      </p:sp>
    </p:spTree>
    <p:extLst>
      <p:ext uri="{BB962C8B-B14F-4D97-AF65-F5344CB8AC3E}">
        <p14:creationId xmlns:p14="http://schemas.microsoft.com/office/powerpoint/2010/main" val="698574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4C720174-0020-425E-A495-5E2FFEE75DFC}"/>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Employee Benefit Center</a:t>
            </a:r>
            <a:endParaRPr lang="en-US" altLang="en-US" sz="4400" b="1" kern="1200" cap="all" spc="100" baseline="0" dirty="0">
              <a:solidFill>
                <a:srgbClr val="FFFFFF"/>
              </a:solidFill>
              <a:latin typeface="+mj-lt"/>
              <a:ea typeface="+mj-ea"/>
              <a:cs typeface="+mj-cs"/>
            </a:endParaRPr>
          </a:p>
        </p:txBody>
      </p:sp>
      <p:sp>
        <p:nvSpPr>
          <p:cNvPr id="16" name="TextBox 15">
            <a:extLst>
              <a:ext uri="{FF2B5EF4-FFF2-40B4-BE49-F238E27FC236}">
                <a16:creationId xmlns:a16="http://schemas.microsoft.com/office/drawing/2014/main" id="{4CE6343E-2E77-4234-B12A-FDFE2D70EC16}"/>
              </a:ext>
            </a:extLst>
          </p:cNvPr>
          <p:cNvSpPr txBox="1"/>
          <p:nvPr/>
        </p:nvSpPr>
        <p:spPr>
          <a:xfrm>
            <a:off x="3719744" y="1864311"/>
            <a:ext cx="5138505" cy="3693319"/>
          </a:xfrm>
          <a:prstGeom prst="rect">
            <a:avLst/>
          </a:prstGeom>
          <a:noFill/>
        </p:spPr>
        <p:txBody>
          <a:bodyPr wrap="square" rtlCol="0">
            <a:spAutoFit/>
          </a:bodyPr>
          <a:lstStyle/>
          <a:p>
            <a:pPr algn="ctr"/>
            <a:r>
              <a:rPr lang="en-US" dirty="0"/>
              <a:t>The Employee Benefit Center (EBC) is your online source for King Arthur Baking’s benefit information. </a:t>
            </a:r>
          </a:p>
          <a:p>
            <a:pPr algn="ctr"/>
            <a:endParaRPr lang="en-US" dirty="0"/>
          </a:p>
          <a:p>
            <a:pPr algn="ctr"/>
            <a:r>
              <a:rPr lang="en-US" dirty="0"/>
              <a:t>Visit the EBC for information about plan designs, rates, forms and plan documents.</a:t>
            </a:r>
          </a:p>
          <a:p>
            <a:pPr algn="ctr"/>
            <a:endParaRPr lang="en-US" dirty="0"/>
          </a:p>
          <a:p>
            <a:pPr marL="285750" indent="-285750" algn="ctr">
              <a:buFont typeface="Wingdings" panose="05000000000000000000" pitchFamily="2" charset="2"/>
              <a:buChar char="ü"/>
            </a:pPr>
            <a:r>
              <a:rPr lang="en-US" dirty="0"/>
              <a:t>Electronic version of Benefits at a Glance booklet</a:t>
            </a:r>
          </a:p>
          <a:p>
            <a:pPr marL="285750" indent="-285750" algn="ctr">
              <a:buFont typeface="Wingdings" panose="05000000000000000000" pitchFamily="2" charset="2"/>
              <a:buChar char="ü"/>
            </a:pPr>
            <a:r>
              <a:rPr lang="en-US" dirty="0"/>
              <a:t>Links to carrier websites and tools</a:t>
            </a:r>
          </a:p>
          <a:p>
            <a:pPr marL="285750" indent="-285750" algn="ctr">
              <a:buFont typeface="Wingdings" panose="05000000000000000000" pitchFamily="2" charset="2"/>
              <a:buChar char="ü"/>
            </a:pPr>
            <a:r>
              <a:rPr lang="en-US" dirty="0"/>
              <a:t>Link to the ADP enrollment site</a:t>
            </a:r>
          </a:p>
          <a:p>
            <a:pPr marL="285750" indent="-285750" algn="ctr">
              <a:buFont typeface="Wingdings" panose="05000000000000000000" pitchFamily="2" charset="2"/>
              <a:buChar char="ü"/>
            </a:pPr>
            <a:r>
              <a:rPr lang="en-US" dirty="0"/>
              <a:t>View current (2021) and new (2022) information</a:t>
            </a:r>
          </a:p>
          <a:p>
            <a:pPr marL="285750" indent="-285750" algn="ctr">
              <a:buFont typeface="Wingdings" panose="05000000000000000000" pitchFamily="2" charset="2"/>
              <a:buChar char="ü"/>
            </a:pPr>
            <a:endParaRPr lang="en-US" dirty="0"/>
          </a:p>
          <a:p>
            <a:pPr algn="ctr"/>
            <a:r>
              <a:rPr lang="en-US" dirty="0"/>
              <a:t>Visit the Employee Benefit Center at </a:t>
            </a:r>
            <a:r>
              <a:rPr lang="en-US" dirty="0">
                <a:hlinkClick r:id="rId2"/>
              </a:rPr>
              <a:t>www.kingarthurbaking.trgportal.com</a:t>
            </a:r>
            <a:r>
              <a:rPr lang="en-US" dirty="0">
                <a:hlinkClick r:id="rId3"/>
              </a:rPr>
              <a:t> </a:t>
            </a:r>
            <a:endParaRPr lang="en-US" dirty="0"/>
          </a:p>
        </p:txBody>
      </p:sp>
      <p:sp>
        <p:nvSpPr>
          <p:cNvPr id="6" name="Oval 5">
            <a:extLst>
              <a:ext uri="{FF2B5EF4-FFF2-40B4-BE49-F238E27FC236}">
                <a16:creationId xmlns:a16="http://schemas.microsoft.com/office/drawing/2014/main" id="{4932CEB5-76BA-4C49-96CB-8230C5F5C853}"/>
              </a:ext>
            </a:extLst>
          </p:cNvPr>
          <p:cNvSpPr/>
          <p:nvPr/>
        </p:nvSpPr>
        <p:spPr>
          <a:xfrm rot="726748">
            <a:off x="6560598" y="566171"/>
            <a:ext cx="2317072" cy="914400"/>
          </a:xfrm>
          <a:prstGeom prst="ellipse">
            <a:avLst/>
          </a:prstGeom>
          <a:solidFill>
            <a:srgbClr val="00B050"/>
          </a:solidFill>
          <a:ln>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look at the EBC!</a:t>
            </a:r>
          </a:p>
        </p:txBody>
      </p:sp>
    </p:spTree>
    <p:extLst>
      <p:ext uri="{BB962C8B-B14F-4D97-AF65-F5344CB8AC3E}">
        <p14:creationId xmlns:p14="http://schemas.microsoft.com/office/powerpoint/2010/main" val="478166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4C720174-0020-425E-A495-5E2FFEE75DFC}"/>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Remember!</a:t>
            </a:r>
            <a:endParaRPr lang="en-US" altLang="en-US" sz="4400" b="1" kern="1200" cap="all" spc="100" baseline="0" dirty="0">
              <a:solidFill>
                <a:srgbClr val="FFFFFF"/>
              </a:solidFill>
              <a:latin typeface="+mj-lt"/>
              <a:ea typeface="+mj-ea"/>
              <a:cs typeface="+mj-cs"/>
            </a:endParaRPr>
          </a:p>
        </p:txBody>
      </p:sp>
      <p:sp>
        <p:nvSpPr>
          <p:cNvPr id="7" name="Text Placeholder 2">
            <a:extLst>
              <a:ext uri="{FF2B5EF4-FFF2-40B4-BE49-F238E27FC236}">
                <a16:creationId xmlns:a16="http://schemas.microsoft.com/office/drawing/2014/main" id="{E279CAA4-44E7-44CB-85AA-D106EF2D4762}"/>
              </a:ext>
            </a:extLst>
          </p:cNvPr>
          <p:cNvSpPr txBox="1">
            <a:spLocks/>
          </p:cNvSpPr>
          <p:nvPr/>
        </p:nvSpPr>
        <p:spPr>
          <a:xfrm>
            <a:off x="3943420" y="800201"/>
            <a:ext cx="4747879" cy="5249334"/>
          </a:xfrm>
          <a:prstGeom prst="rect">
            <a:avLst/>
          </a:prstGeom>
        </p:spPr>
        <p:txBody>
          <a:bodyPr vert="horz" lIns="45720" tIns="45720" rIns="45720" bIns="45720" rtlCol="0" anchor="ctr">
            <a:noAutofit/>
          </a:bodyPr>
          <a:lstStyle>
            <a:defPPr>
              <a:defRPr lang="en-US"/>
            </a:defPPr>
            <a:lvl1pPr marL="0" algn="l" defTabSz="457200" rtl="0" eaLnBrk="1" latinLnBrk="0" hangingPunct="1">
              <a:defRPr sz="1000" kern="1200">
                <a:solidFill>
                  <a:schemeClr val="tx1">
                    <a:lumMod val="95000"/>
                    <a:lumOff val="5000"/>
                  </a:schemeClr>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600"/>
              </a:spcBef>
              <a:buFont typeface="Wingdings" panose="05000000000000000000" pitchFamily="2" charset="2"/>
              <a:buChar char="v"/>
            </a:pPr>
            <a:r>
              <a:rPr lang="en-US" altLang="en-US" sz="2000" i="1" dirty="0">
                <a:solidFill>
                  <a:schemeClr val="tx1"/>
                </a:solidFill>
                <a:latin typeface="+mn-lt"/>
              </a:rPr>
              <a:t>Open Enrollment event </a:t>
            </a:r>
            <a:r>
              <a:rPr lang="en-US" altLang="en-US" sz="2000" i="1" dirty="0">
                <a:latin typeface="+mn-lt"/>
              </a:rPr>
              <a:t>is in</a:t>
            </a:r>
          </a:p>
          <a:p>
            <a:pPr>
              <a:spcBef>
                <a:spcPts val="600"/>
              </a:spcBef>
              <a:buFont typeface="Wingdings" panose="05000000000000000000" pitchFamily="2" charset="2"/>
              <a:buChar char="v"/>
            </a:pPr>
            <a:endParaRPr lang="en-US" altLang="en-US" sz="2000" i="1" dirty="0">
              <a:solidFill>
                <a:schemeClr val="tx1"/>
              </a:solidFill>
              <a:latin typeface="+mn-lt"/>
            </a:endParaRPr>
          </a:p>
          <a:p>
            <a:pPr>
              <a:spcBef>
                <a:spcPts val="600"/>
              </a:spcBef>
              <a:buFont typeface="Wingdings" panose="05000000000000000000" pitchFamily="2" charset="2"/>
              <a:buChar char="v"/>
            </a:pPr>
            <a:r>
              <a:rPr lang="en-US" altLang="en-US" sz="2000" i="1" dirty="0">
                <a:latin typeface="+mn-lt"/>
              </a:rPr>
              <a:t>Elections can be made </a:t>
            </a:r>
            <a:r>
              <a:rPr lang="en-US" altLang="en-US" sz="2000" i="1" dirty="0">
                <a:solidFill>
                  <a:schemeClr val="tx1"/>
                </a:solidFill>
                <a:latin typeface="+mn-lt"/>
              </a:rPr>
              <a:t>between	 </a:t>
            </a:r>
            <a:r>
              <a:rPr lang="en-US" altLang="en-US" sz="2000" i="1" u="sng" dirty="0">
                <a:solidFill>
                  <a:srgbClr val="0033CC"/>
                </a:solidFill>
                <a:latin typeface="+mn-lt"/>
              </a:rPr>
              <a:t>November 1</a:t>
            </a:r>
            <a:r>
              <a:rPr lang="en-US" altLang="en-US" sz="2000" i="1" u="sng" baseline="30000" dirty="0">
                <a:solidFill>
                  <a:srgbClr val="0033CC"/>
                </a:solidFill>
                <a:latin typeface="+mn-lt"/>
              </a:rPr>
              <a:t>st</a:t>
            </a:r>
            <a:r>
              <a:rPr lang="en-US" altLang="en-US" sz="2000" i="1" u="sng" dirty="0">
                <a:solidFill>
                  <a:srgbClr val="0033CC"/>
                </a:solidFill>
                <a:latin typeface="+mn-lt"/>
              </a:rPr>
              <a:t>  and November 14</a:t>
            </a:r>
            <a:r>
              <a:rPr lang="en-US" altLang="en-US" sz="2000" i="1" u="sng" baseline="30000" dirty="0">
                <a:solidFill>
                  <a:srgbClr val="0033CC"/>
                </a:solidFill>
                <a:latin typeface="+mn-lt"/>
              </a:rPr>
              <a:t>th</a:t>
            </a:r>
            <a:endParaRPr lang="en-US" altLang="en-US" sz="2000" i="1" u="sng" dirty="0">
              <a:solidFill>
                <a:srgbClr val="0033CC"/>
              </a:solidFill>
              <a:latin typeface="+mn-lt"/>
            </a:endParaRPr>
          </a:p>
          <a:p>
            <a:pPr>
              <a:spcBef>
                <a:spcPts val="600"/>
              </a:spcBef>
              <a:buFont typeface="Wingdings" panose="05000000000000000000" pitchFamily="2" charset="2"/>
              <a:buChar char="v"/>
            </a:pPr>
            <a:endParaRPr lang="en-US" altLang="en-US" sz="2000" i="1" u="sng" dirty="0">
              <a:solidFill>
                <a:srgbClr val="0033CC"/>
              </a:solidFill>
              <a:latin typeface="+mn-lt"/>
            </a:endParaRPr>
          </a:p>
          <a:p>
            <a:pPr>
              <a:spcBef>
                <a:spcPts val="600"/>
              </a:spcBef>
              <a:buFont typeface="Wingdings" panose="05000000000000000000" pitchFamily="2" charset="2"/>
              <a:buChar char="v"/>
            </a:pPr>
            <a:r>
              <a:rPr lang="en-US" altLang="en-US" sz="2000" i="1" dirty="0">
                <a:latin typeface="+mn-lt"/>
              </a:rPr>
              <a:t>Enrollment in FSA, DCA, and H.S.A. is </a:t>
            </a:r>
            <a:r>
              <a:rPr lang="en-US" altLang="en-US" sz="2000" i="1" u="sng" dirty="0">
                <a:solidFill>
                  <a:srgbClr val="0033CC"/>
                </a:solidFill>
                <a:latin typeface="+mn-lt"/>
              </a:rPr>
              <a:t>ACTIVE</a:t>
            </a:r>
            <a:r>
              <a:rPr lang="en-US" altLang="en-US" sz="2000" i="1" dirty="0">
                <a:latin typeface="+mn-lt"/>
              </a:rPr>
              <a:t>, meaning you </a:t>
            </a:r>
            <a:r>
              <a:rPr lang="en-US" altLang="en-US" sz="2000" b="1" i="1" u="sng" dirty="0">
                <a:latin typeface="+mn-lt"/>
              </a:rPr>
              <a:t>MUST make plan elections to have coverage in 2022.</a:t>
            </a:r>
            <a:r>
              <a:rPr lang="en-US" altLang="en-US" sz="2000" b="1" i="1" dirty="0">
                <a:latin typeface="+mn-lt"/>
              </a:rPr>
              <a:t>  </a:t>
            </a:r>
            <a:r>
              <a:rPr lang="en-US" altLang="en-US" sz="2000" i="1" dirty="0">
                <a:latin typeface="+mn-lt"/>
              </a:rPr>
              <a:t>All other coverages will roll into 2022.</a:t>
            </a:r>
            <a:endParaRPr lang="en-US" altLang="en-US" sz="2000" b="1" i="1" u="sng" dirty="0">
              <a:latin typeface="+mn-lt"/>
            </a:endParaRPr>
          </a:p>
          <a:p>
            <a:pPr>
              <a:spcBef>
                <a:spcPts val="600"/>
              </a:spcBef>
            </a:pPr>
            <a:endParaRPr lang="en-US" altLang="en-US" i="1" dirty="0"/>
          </a:p>
          <a:p>
            <a:pPr algn="ctr"/>
            <a:endParaRPr lang="en-US" sz="1800" i="1" u="sng" dirty="0">
              <a:solidFill>
                <a:schemeClr val="tx1"/>
              </a:solidFill>
              <a:latin typeface="+mn-lt"/>
            </a:endParaRPr>
          </a:p>
        </p:txBody>
      </p:sp>
      <p:sp>
        <p:nvSpPr>
          <p:cNvPr id="9" name="TextBox 8">
            <a:extLst>
              <a:ext uri="{FF2B5EF4-FFF2-40B4-BE49-F238E27FC236}">
                <a16:creationId xmlns:a16="http://schemas.microsoft.com/office/drawing/2014/main" id="{7807CACC-4295-49A4-B621-EC55ACCE5024}"/>
              </a:ext>
            </a:extLst>
          </p:cNvPr>
          <p:cNvSpPr txBox="1"/>
          <p:nvPr/>
        </p:nvSpPr>
        <p:spPr>
          <a:xfrm>
            <a:off x="4119299" y="5581354"/>
            <a:ext cx="4572000" cy="646331"/>
          </a:xfrm>
          <a:prstGeom prst="rect">
            <a:avLst/>
          </a:prstGeom>
          <a:noFill/>
        </p:spPr>
        <p:txBody>
          <a:bodyPr wrap="square">
            <a:spAutoFit/>
          </a:bodyPr>
          <a:lstStyle/>
          <a:p>
            <a:pPr algn="ctr"/>
            <a:r>
              <a:rPr lang="en-US" dirty="0"/>
              <a:t>Visit the Employee Benefit Center at </a:t>
            </a:r>
            <a:r>
              <a:rPr lang="en-US" dirty="0">
                <a:hlinkClick r:id="rId2"/>
              </a:rPr>
              <a:t>www.kingarthurbaking.trgportal.com</a:t>
            </a:r>
            <a:r>
              <a:rPr lang="en-US" dirty="0">
                <a:hlinkClick r:id="rId3"/>
              </a:rPr>
              <a:t> </a:t>
            </a:r>
            <a:endParaRPr lang="en-US" dirty="0"/>
          </a:p>
        </p:txBody>
      </p:sp>
      <p:pic>
        <p:nvPicPr>
          <p:cNvPr id="10" name="Picture 9">
            <a:extLst>
              <a:ext uri="{FF2B5EF4-FFF2-40B4-BE49-F238E27FC236}">
                <a16:creationId xmlns:a16="http://schemas.microsoft.com/office/drawing/2014/main" id="{83667D66-23FD-4577-81AD-778E7FB6E014}"/>
              </a:ext>
            </a:extLst>
          </p:cNvPr>
          <p:cNvPicPr>
            <a:picLocks noChangeAspect="1"/>
          </p:cNvPicPr>
          <p:nvPr/>
        </p:nvPicPr>
        <p:blipFill>
          <a:blip r:embed="rId4"/>
          <a:stretch>
            <a:fillRect/>
          </a:stretch>
        </p:blipFill>
        <p:spPr>
          <a:xfrm>
            <a:off x="6989134" y="1534157"/>
            <a:ext cx="1167670" cy="554546"/>
          </a:xfrm>
          <a:prstGeom prst="rect">
            <a:avLst/>
          </a:prstGeom>
        </p:spPr>
      </p:pic>
    </p:spTree>
    <p:extLst>
      <p:ext uri="{BB962C8B-B14F-4D97-AF65-F5344CB8AC3E}">
        <p14:creationId xmlns:p14="http://schemas.microsoft.com/office/powerpoint/2010/main" val="2761444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cxnSp>
        <p:nvCxnSpPr>
          <p:cNvPr id="71" name="Straight Connector 70">
            <a:extLst>
              <a:ext uri="{FF2B5EF4-FFF2-40B4-BE49-F238E27FC236}">
                <a16:creationId xmlns:a16="http://schemas.microsoft.com/office/drawing/2014/main" id="{B73DEAEA-BFDB-410C-89E7-02514506C82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1"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6EAAB671-E1B2-4834-B3F6-E0A2D3BE86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572001"/>
          </a:xfrm>
          <a:prstGeom prst="rect">
            <a:avLst/>
          </a:prstGeom>
          <a:blipFill dpi="0" rotWithShape="1">
            <a:blip r:embed="rId3">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Rectangle 74">
            <a:extLst>
              <a:ext uri="{FF2B5EF4-FFF2-40B4-BE49-F238E27FC236}">
                <a16:creationId xmlns:a16="http://schemas.microsoft.com/office/drawing/2014/main" id="{41DE443D-9A89-4F4F-B174-24C80A1E6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45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34E3164-F487-4F42-9E73-153A80BE3F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1998"/>
            <a:ext cx="9141714"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58" name="Rectangle 2"/>
          <p:cNvSpPr>
            <a:spLocks noGrp="1" noChangeArrowheads="1"/>
          </p:cNvSpPr>
          <p:nvPr>
            <p:ph type="title"/>
          </p:nvPr>
        </p:nvSpPr>
        <p:spPr>
          <a:xfrm>
            <a:off x="342900" y="4960137"/>
            <a:ext cx="5829300" cy="1463040"/>
          </a:xfrm>
        </p:spPr>
        <p:txBody>
          <a:bodyPr vert="horz" lIns="91440" tIns="45720" rIns="91440" bIns="45720" rtlCol="0" anchor="ctr">
            <a:normAutofit/>
          </a:bodyPr>
          <a:lstStyle/>
          <a:p>
            <a:pPr algn="r"/>
            <a:r>
              <a:rPr lang="en-US" altLang="en-US" sz="5000" b="1" spc="200">
                <a:solidFill>
                  <a:srgbClr val="FFFFFF"/>
                </a:solidFill>
              </a:rPr>
              <a:t>Questions?</a:t>
            </a:r>
          </a:p>
        </p:txBody>
      </p:sp>
      <p:pic>
        <p:nvPicPr>
          <p:cNvPr id="9" name="Picture 8" descr="A picture containing clipart&#10;&#10;Description automatically generated">
            <a:extLst>
              <a:ext uri="{FF2B5EF4-FFF2-40B4-BE49-F238E27FC236}">
                <a16:creationId xmlns:a16="http://schemas.microsoft.com/office/drawing/2014/main" id="{8240609F-B233-4910-830F-1DB0B77BAC20}"/>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t="796" b="29484"/>
          <a:stretch/>
        </p:blipFill>
        <p:spPr>
          <a:xfrm>
            <a:off x="1004050" y="640080"/>
            <a:ext cx="7131547" cy="3306457"/>
          </a:xfrm>
          <a:prstGeom prst="rect">
            <a:avLst/>
          </a:prstGeom>
        </p:spPr>
      </p:pic>
      <p:cxnSp>
        <p:nvCxnSpPr>
          <p:cNvPr id="79" name="Straight Connector 78">
            <a:extLst>
              <a:ext uri="{FF2B5EF4-FFF2-40B4-BE49-F238E27FC236}">
                <a16:creationId xmlns:a16="http://schemas.microsoft.com/office/drawing/2014/main" id="{A3301547-2A66-4702-AF5D-6FD5ED317F2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304880"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3576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9C0365A3-9839-4FC6-BFF6-7115C711F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a:spLocks noGrp="1" noChangeArrowheads="1"/>
          </p:cNvSpPr>
          <p:nvPr>
            <p:ph type="title"/>
          </p:nvPr>
        </p:nvSpPr>
        <p:spPr>
          <a:xfrm>
            <a:off x="328475" y="643467"/>
            <a:ext cx="2778709" cy="5571066"/>
          </a:xfrm>
        </p:spPr>
        <p:txBody>
          <a:bodyPr vert="horz" lIns="91440" tIns="45720" rIns="91440" bIns="45720" rtlCol="0">
            <a:normAutofit/>
          </a:bodyPr>
          <a:lstStyle/>
          <a:p>
            <a:pPr algn="ctr"/>
            <a:r>
              <a:rPr lang="en-US" altLang="en-US" sz="4400" b="1" kern="1200" cap="all" spc="100" baseline="0">
                <a:solidFill>
                  <a:srgbClr val="FFFFFF"/>
                </a:solidFill>
                <a:latin typeface="+mj-lt"/>
                <a:ea typeface="+mj-ea"/>
                <a:cs typeface="+mj-cs"/>
              </a:rPr>
              <a:t>Today we will cover</a:t>
            </a:r>
            <a:endParaRPr lang="en-US" altLang="en-US" sz="4400" b="1" kern="1200" cap="all" spc="100" baseline="0" dirty="0">
              <a:solidFill>
                <a:srgbClr val="FFFFFF"/>
              </a:solidFill>
              <a:latin typeface="+mj-lt"/>
              <a:ea typeface="+mj-ea"/>
              <a:cs typeface="+mj-cs"/>
            </a:endParaRPr>
          </a:p>
        </p:txBody>
      </p:sp>
      <p:graphicFrame>
        <p:nvGraphicFramePr>
          <p:cNvPr id="4101" name="Text Box 3">
            <a:extLst>
              <a:ext uri="{FF2B5EF4-FFF2-40B4-BE49-F238E27FC236}">
                <a16:creationId xmlns:a16="http://schemas.microsoft.com/office/drawing/2014/main" id="{9F190019-9938-4E0A-A20B-5F36776A28BF}"/>
              </a:ext>
            </a:extLst>
          </p:cNvPr>
          <p:cNvGraphicFramePr/>
          <p:nvPr>
            <p:extLst>
              <p:ext uri="{D42A27DB-BD31-4B8C-83A1-F6EECF244321}">
                <p14:modId xmlns:p14="http://schemas.microsoft.com/office/powerpoint/2010/main" val="2929037825"/>
              </p:ext>
            </p:extLst>
          </p:nvPr>
        </p:nvGraphicFramePr>
        <p:xfrm>
          <a:off x="4202906" y="643467"/>
          <a:ext cx="4458493" cy="5526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a:extLst>
              <a:ext uri="{FF2B5EF4-FFF2-40B4-BE49-F238E27FC236}">
                <a16:creationId xmlns:a16="http://schemas.microsoft.com/office/drawing/2014/main" id="{60A34273-28C5-4191-874F-B87E8C93B7A2}"/>
              </a:ext>
            </a:extLst>
          </p:cNvPr>
          <p:cNvSpPr/>
          <p:nvPr/>
        </p:nvSpPr>
        <p:spPr>
          <a:xfrm>
            <a:off x="4202906" y="5372969"/>
            <a:ext cx="4231481" cy="84156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 name="Star: 5 Points 1">
            <a:extLst>
              <a:ext uri="{FF2B5EF4-FFF2-40B4-BE49-F238E27FC236}">
                <a16:creationId xmlns:a16="http://schemas.microsoft.com/office/drawing/2014/main" id="{DA2D6A8B-FA18-4F1C-91DC-A7DC46124B4B}"/>
              </a:ext>
            </a:extLst>
          </p:cNvPr>
          <p:cNvSpPr>
            <a:spLocks noChangeAspect="1"/>
          </p:cNvSpPr>
          <p:nvPr/>
        </p:nvSpPr>
        <p:spPr>
          <a:xfrm rot="19835246">
            <a:off x="3011946" y="1862225"/>
            <a:ext cx="1148079" cy="1144157"/>
          </a:xfrm>
          <a:prstGeom prst="star5">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716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37" name="Straight Connector 13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39" name="Rectangle 13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
            <a:extLst>
              <a:ext uri="{FF2B5EF4-FFF2-40B4-BE49-F238E27FC236}">
                <a16:creationId xmlns:a16="http://schemas.microsoft.com/office/drawing/2014/main" id="{675A422A-7078-4948-ABD9-5844ED0611B3}"/>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Open enrollment</a:t>
            </a:r>
            <a:endParaRPr lang="en-US" altLang="en-US" sz="4400" b="1" kern="1200" cap="all" spc="100" baseline="0" dirty="0">
              <a:solidFill>
                <a:srgbClr val="FFFFFF"/>
              </a:solidFill>
              <a:latin typeface="+mj-lt"/>
              <a:ea typeface="+mj-ea"/>
              <a:cs typeface="+mj-cs"/>
            </a:endParaRPr>
          </a:p>
        </p:txBody>
      </p:sp>
      <p:sp>
        <p:nvSpPr>
          <p:cNvPr id="22" name="Text Placeholder 2">
            <a:extLst>
              <a:ext uri="{FF2B5EF4-FFF2-40B4-BE49-F238E27FC236}">
                <a16:creationId xmlns:a16="http://schemas.microsoft.com/office/drawing/2014/main" id="{A00DDEE7-8167-49E6-9CC3-77622948915E}"/>
              </a:ext>
            </a:extLst>
          </p:cNvPr>
          <p:cNvSpPr>
            <a:spLocks noGrp="1"/>
          </p:cNvSpPr>
          <p:nvPr>
            <p:ph type="body" sz="quarter" idx="12"/>
          </p:nvPr>
        </p:nvSpPr>
        <p:spPr>
          <a:xfrm>
            <a:off x="3737498" y="804333"/>
            <a:ext cx="5120751" cy="5249334"/>
          </a:xfrm>
        </p:spPr>
        <p:txBody>
          <a:bodyPr vert="horz" lIns="45720" tIns="45720" rIns="45720" bIns="45720" rtlCol="0" anchor="ctr">
            <a:noAutofit/>
          </a:bodyPr>
          <a:lstStyle/>
          <a:p>
            <a:pPr marL="0" indent="0" algn="ctr">
              <a:buFont typeface="Arial" pitchFamily="34" charset="0"/>
              <a:buNone/>
            </a:pPr>
            <a:endParaRPr lang="en-US" altLang="en-US" sz="1800" kern="1200" dirty="0">
              <a:solidFill>
                <a:schemeClr val="tx1"/>
              </a:solidFill>
              <a:latin typeface="+mn-lt"/>
              <a:ea typeface="+mn-ea"/>
              <a:cs typeface="+mn-cs"/>
            </a:endParaRPr>
          </a:p>
          <a:p>
            <a:pPr marL="0" indent="0" algn="ctr">
              <a:buNone/>
            </a:pPr>
            <a:r>
              <a:rPr lang="en-US" altLang="en-US" kern="1200" dirty="0">
                <a:solidFill>
                  <a:schemeClr val="tx1"/>
                </a:solidFill>
                <a:latin typeface="+mn-lt"/>
                <a:ea typeface="+mn-ea"/>
                <a:cs typeface="+mn-cs"/>
              </a:rPr>
              <a:t>Open enrollment is your opportunity to make changes to your benefit elections: </a:t>
            </a:r>
            <a:br>
              <a:rPr lang="en-US" altLang="en-US" dirty="0"/>
            </a:br>
            <a:endParaRPr lang="en-US" altLang="en-US" kern="1200" dirty="0">
              <a:solidFill>
                <a:schemeClr val="tx1"/>
              </a:solidFill>
              <a:latin typeface="+mn-lt"/>
              <a:ea typeface="+mn-ea"/>
              <a:cs typeface="+mn-cs"/>
            </a:endParaRPr>
          </a:p>
          <a:p>
            <a:pPr marL="1146175" lvl="1" indent="-685800">
              <a:spcBef>
                <a:spcPts val="400"/>
              </a:spcBef>
              <a:spcAft>
                <a:spcPts val="0"/>
              </a:spcAft>
              <a:buSzPct val="68000"/>
              <a:buFont typeface="Wingdings 3"/>
              <a:buChar char=""/>
            </a:pPr>
            <a:r>
              <a:rPr lang="en-US" altLang="en-US" sz="2000" kern="1200" dirty="0">
                <a:solidFill>
                  <a:schemeClr val="tx1"/>
                </a:solidFill>
                <a:latin typeface="+mn-lt"/>
                <a:ea typeface="+mn-ea"/>
                <a:cs typeface="+mn-cs"/>
              </a:rPr>
              <a:t>Enroll, drop, or change plans</a:t>
            </a:r>
          </a:p>
          <a:p>
            <a:pPr marL="1146175" lvl="1" indent="-685800">
              <a:spcBef>
                <a:spcPts val="400"/>
              </a:spcBef>
              <a:spcAft>
                <a:spcPts val="0"/>
              </a:spcAft>
              <a:buSzPct val="68000"/>
              <a:buFont typeface="Wingdings 3"/>
              <a:buChar char=""/>
            </a:pPr>
            <a:r>
              <a:rPr lang="en-US" altLang="en-US" sz="2000" kern="1200" dirty="0">
                <a:solidFill>
                  <a:schemeClr val="tx1"/>
                </a:solidFill>
                <a:latin typeface="+mn-lt"/>
                <a:ea typeface="+mn-ea"/>
                <a:cs typeface="+mn-cs"/>
              </a:rPr>
              <a:t>Enroll or drop dependents</a:t>
            </a:r>
          </a:p>
          <a:p>
            <a:pPr marL="1146175" lvl="1" indent="-685800">
              <a:spcBef>
                <a:spcPts val="400"/>
              </a:spcBef>
              <a:spcAft>
                <a:spcPts val="0"/>
              </a:spcAft>
              <a:buSzPct val="68000"/>
              <a:buFont typeface="Wingdings 3"/>
              <a:buChar char=""/>
            </a:pPr>
            <a:r>
              <a:rPr lang="en-US" altLang="en-US" sz="2000" kern="1200" dirty="0">
                <a:solidFill>
                  <a:schemeClr val="tx1"/>
                </a:solidFill>
                <a:latin typeface="+mn-lt"/>
                <a:ea typeface="+mn-ea"/>
                <a:cs typeface="+mn-cs"/>
              </a:rPr>
              <a:t>Update beneficiary information</a:t>
            </a:r>
          </a:p>
          <a:p>
            <a:pPr marL="1146175" lvl="1" indent="-685800">
              <a:spcBef>
                <a:spcPts val="400"/>
              </a:spcBef>
              <a:spcAft>
                <a:spcPts val="0"/>
              </a:spcAft>
              <a:buSzPct val="68000"/>
              <a:buFont typeface="Wingdings 3"/>
              <a:buChar char=""/>
            </a:pPr>
            <a:r>
              <a:rPr lang="en-US" altLang="en-US" sz="2000" kern="1200" dirty="0">
                <a:solidFill>
                  <a:schemeClr val="tx1"/>
                </a:solidFill>
                <a:latin typeface="+mn-lt"/>
                <a:ea typeface="+mn-ea"/>
                <a:cs typeface="+mn-cs"/>
              </a:rPr>
              <a:t>Make HSA &amp; FSA/DCA elections</a:t>
            </a:r>
          </a:p>
          <a:p>
            <a:pPr marL="286639" indent="0" algn="ctr">
              <a:spcBef>
                <a:spcPts val="400"/>
              </a:spcBef>
              <a:spcAft>
                <a:spcPts val="0"/>
              </a:spcAft>
              <a:buSzPct val="68000"/>
              <a:buNone/>
            </a:pPr>
            <a:endParaRPr lang="en-US" altLang="en-US" sz="1800" dirty="0"/>
          </a:p>
          <a:p>
            <a:pPr marL="286639" indent="0" algn="ctr">
              <a:spcBef>
                <a:spcPts val="400"/>
              </a:spcBef>
              <a:spcAft>
                <a:spcPts val="0"/>
              </a:spcAft>
              <a:buSzPct val="68000"/>
              <a:buNone/>
            </a:pPr>
            <a:r>
              <a:rPr lang="en-US" altLang="en-US" sz="2400" i="1" dirty="0"/>
              <a:t>Outside of open enrollment, you must have a </a:t>
            </a:r>
            <a:r>
              <a:rPr lang="en-US" altLang="en-US" sz="2400" b="1" i="1" dirty="0">
                <a:solidFill>
                  <a:srgbClr val="0033CC"/>
                </a:solidFill>
              </a:rPr>
              <a:t>qualified event </a:t>
            </a:r>
            <a:r>
              <a:rPr lang="en-US" altLang="en-US" sz="2400" i="1" dirty="0"/>
              <a:t>to make changes to your coverage</a:t>
            </a:r>
            <a:endParaRPr lang="en-US" altLang="en-US" sz="2400" i="1" kern="1200" dirty="0">
              <a:solidFill>
                <a:schemeClr val="tx1"/>
              </a:solidFill>
              <a:latin typeface="+mn-lt"/>
              <a:ea typeface="+mn-ea"/>
              <a:cs typeface="+mn-cs"/>
            </a:endParaRPr>
          </a:p>
          <a:p>
            <a:pPr marL="460375" lvl="1" indent="0">
              <a:spcBef>
                <a:spcPts val="400"/>
              </a:spcBef>
              <a:spcAft>
                <a:spcPts val="0"/>
              </a:spcAft>
              <a:buSzPct val="68000"/>
              <a:buNone/>
            </a:pPr>
            <a:endParaRPr lang="en-US" altLang="en-US" sz="1800" kern="1200" dirty="0">
              <a:solidFill>
                <a:schemeClr val="tx1"/>
              </a:solidFill>
              <a:latin typeface="+mn-lt"/>
              <a:ea typeface="+mn-ea"/>
              <a:cs typeface="+mn-cs"/>
            </a:endParaRPr>
          </a:p>
          <a:p>
            <a:pPr marL="182880" algn="ctr">
              <a:spcBef>
                <a:spcPts val="600"/>
              </a:spcBef>
              <a:buFont typeface="Wingdings" panose="05000000000000000000" pitchFamily="2" charset="2"/>
              <a:buChar char="Ø"/>
            </a:pPr>
            <a:endParaRPr lang="en-US" altLang="en-US" sz="1800" kern="1200" dirty="0">
              <a:solidFill>
                <a:srgbClr val="0070C0"/>
              </a:solidFill>
              <a:latin typeface="+mn-lt"/>
              <a:ea typeface="+mn-ea"/>
              <a:cs typeface="+mn-cs"/>
            </a:endParaRPr>
          </a:p>
          <a:p>
            <a:pPr marL="0" indent="0" algn="ctr">
              <a:spcBef>
                <a:spcPts val="0"/>
              </a:spcBef>
              <a:buNone/>
            </a:pPr>
            <a:endParaRPr lang="en-US" sz="1800" i="1" u="sng" kern="1200" dirty="0">
              <a:solidFill>
                <a:schemeClr val="tx1"/>
              </a:solidFill>
              <a:latin typeface="+mn-lt"/>
              <a:ea typeface="+mn-ea"/>
              <a:cs typeface="+mn-cs"/>
            </a:endParaRPr>
          </a:p>
        </p:txBody>
      </p:sp>
    </p:spTree>
    <p:extLst>
      <p:ext uri="{BB962C8B-B14F-4D97-AF65-F5344CB8AC3E}">
        <p14:creationId xmlns:p14="http://schemas.microsoft.com/office/powerpoint/2010/main" val="2277645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37" name="Straight Connector 13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39" name="Rectangle 13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19" name="Text Placeholder 2"/>
          <p:cNvSpPr>
            <a:spLocks noGrp="1"/>
          </p:cNvSpPr>
          <p:nvPr>
            <p:ph type="body" sz="quarter" idx="12"/>
          </p:nvPr>
        </p:nvSpPr>
        <p:spPr>
          <a:xfrm>
            <a:off x="4195484" y="818930"/>
            <a:ext cx="4663532" cy="5558938"/>
          </a:xfrm>
        </p:spPr>
        <p:txBody>
          <a:bodyPr vert="horz" lIns="45720" tIns="45720" rIns="45720" bIns="45720" rtlCol="0" anchor="ctr">
            <a:noAutofit/>
          </a:bodyPr>
          <a:lstStyle/>
          <a:p>
            <a:pPr marL="0" indent="0" algn="ctr">
              <a:spcBef>
                <a:spcPts val="0"/>
              </a:spcBef>
              <a:spcAft>
                <a:spcPts val="0"/>
              </a:spcAft>
              <a:buNone/>
            </a:pPr>
            <a:r>
              <a:rPr lang="en-US" altLang="en-US" i="1" kern="1200" dirty="0">
                <a:solidFill>
                  <a:schemeClr val="tx1"/>
                </a:solidFill>
                <a:latin typeface="+mn-lt"/>
                <a:ea typeface="+mn-ea"/>
                <a:cs typeface="+mn-cs"/>
              </a:rPr>
              <a:t>This year plan elections will be made in</a:t>
            </a:r>
          </a:p>
          <a:p>
            <a:pPr marL="0" indent="0" algn="ctr">
              <a:spcBef>
                <a:spcPts val="0"/>
              </a:spcBef>
              <a:spcAft>
                <a:spcPts val="0"/>
              </a:spcAft>
              <a:buNone/>
            </a:pPr>
            <a:endParaRPr lang="en-US" altLang="en-US" i="1" dirty="0"/>
          </a:p>
          <a:p>
            <a:pPr marL="0" indent="0" algn="ctr">
              <a:spcBef>
                <a:spcPts val="0"/>
              </a:spcBef>
              <a:spcAft>
                <a:spcPts val="0"/>
              </a:spcAft>
              <a:buNone/>
            </a:pPr>
            <a:r>
              <a:rPr lang="en-US" altLang="en-US" i="1" kern="1200" dirty="0">
                <a:solidFill>
                  <a:schemeClr val="tx1"/>
                </a:solidFill>
                <a:latin typeface="+mn-lt"/>
                <a:ea typeface="+mn-ea"/>
                <a:cs typeface="+mn-cs"/>
              </a:rPr>
              <a:t> 	</a:t>
            </a:r>
            <a:br>
              <a:rPr lang="en-US" altLang="en-US" i="1" dirty="0"/>
            </a:br>
            <a:r>
              <a:rPr lang="en-US" altLang="en-US" b="1" i="1" u="sng" kern="1200" dirty="0">
                <a:solidFill>
                  <a:srgbClr val="C00000"/>
                </a:solidFill>
                <a:latin typeface="+mn-lt"/>
                <a:ea typeface="+mn-ea"/>
                <a:cs typeface="+mn-cs"/>
              </a:rPr>
              <a:t>November 1</a:t>
            </a:r>
            <a:r>
              <a:rPr lang="en-US" altLang="en-US" b="1" i="1" u="sng" baseline="30000" dirty="0">
                <a:solidFill>
                  <a:srgbClr val="C00000"/>
                </a:solidFill>
              </a:rPr>
              <a:t>st</a:t>
            </a:r>
            <a:r>
              <a:rPr lang="en-US" altLang="en-US" b="1" i="1" u="sng" kern="1200" dirty="0">
                <a:solidFill>
                  <a:srgbClr val="C00000"/>
                </a:solidFill>
                <a:latin typeface="+mn-lt"/>
                <a:ea typeface="+mn-ea"/>
                <a:cs typeface="+mn-cs"/>
              </a:rPr>
              <a:t> to November 14</a:t>
            </a:r>
            <a:r>
              <a:rPr lang="en-US" altLang="en-US" b="1" i="1" u="sng" kern="1200" baseline="30000" dirty="0">
                <a:solidFill>
                  <a:srgbClr val="C00000"/>
                </a:solidFill>
              </a:rPr>
              <a:t>th</a:t>
            </a:r>
            <a:endParaRPr lang="en-US" altLang="en-US" i="1" u="sng" dirty="0">
              <a:solidFill>
                <a:srgbClr val="C00000"/>
              </a:solidFill>
            </a:endParaRPr>
          </a:p>
          <a:p>
            <a:pPr marL="0" indent="0">
              <a:buNone/>
            </a:pPr>
            <a:r>
              <a:rPr lang="en-US" altLang="en-US" i="1" dirty="0"/>
              <a:t>During open enrollment, if you do nothing </a:t>
            </a:r>
            <a:r>
              <a:rPr lang="en-US" altLang="en-US" b="1" i="1" dirty="0"/>
              <a:t>most of your elections will roll to next year.  </a:t>
            </a:r>
            <a:r>
              <a:rPr lang="en-US" altLang="en-US" i="1" dirty="0"/>
              <a:t>The exceptions are contributions to:</a:t>
            </a:r>
          </a:p>
          <a:p>
            <a:pPr>
              <a:buFont typeface="Arial" panose="020B0604020202020204" pitchFamily="34" charset="0"/>
              <a:buChar char="•"/>
            </a:pPr>
            <a:r>
              <a:rPr lang="en-US" altLang="en-US" i="1" dirty="0"/>
              <a:t>Health Savings Account (HSA) </a:t>
            </a:r>
          </a:p>
          <a:p>
            <a:pPr>
              <a:buFont typeface="Arial" panose="020B0604020202020204" pitchFamily="34" charset="0"/>
              <a:buChar char="•"/>
            </a:pPr>
            <a:r>
              <a:rPr lang="en-US" altLang="en-US" i="1" dirty="0"/>
              <a:t>Flexible Spending Account (FSA) </a:t>
            </a:r>
          </a:p>
          <a:p>
            <a:pPr>
              <a:buFont typeface="Arial" panose="020B0604020202020204" pitchFamily="34" charset="0"/>
              <a:buChar char="•"/>
            </a:pPr>
            <a:r>
              <a:rPr lang="en-US" altLang="en-US" i="1" dirty="0"/>
              <a:t>Dependent Care Account (DCA)</a:t>
            </a:r>
          </a:p>
          <a:p>
            <a:pPr marL="0" indent="0">
              <a:buNone/>
            </a:pPr>
            <a:r>
              <a:rPr lang="en-US" altLang="en-US" i="1" dirty="0"/>
              <a:t>For calendar year 2022, these accounts require an</a:t>
            </a:r>
            <a:r>
              <a:rPr lang="en-US" altLang="en-US" b="1" i="1" dirty="0"/>
              <a:t> active </a:t>
            </a:r>
            <a:r>
              <a:rPr lang="en-US" altLang="en-US" i="1" dirty="0"/>
              <a:t>election in ADP.</a:t>
            </a:r>
          </a:p>
          <a:p>
            <a:pPr marL="0" indent="0">
              <a:buNone/>
            </a:pPr>
            <a:endParaRPr lang="en-US" altLang="en-US" i="1" dirty="0"/>
          </a:p>
          <a:p>
            <a:pPr marL="0" indent="0" algn="ctr">
              <a:spcBef>
                <a:spcPts val="0"/>
              </a:spcBef>
              <a:buNone/>
            </a:pPr>
            <a:r>
              <a:rPr lang="en-US" sz="1800" i="1" dirty="0">
                <a:solidFill>
                  <a:srgbClr val="7030A0"/>
                </a:solidFill>
              </a:rPr>
              <a:t>Even if you decide not to make any plan election changes, we recommend you log in to review benefits, new rates, and beneficiary information on file in ADP!</a:t>
            </a:r>
          </a:p>
          <a:p>
            <a:pPr marL="0" indent="0" algn="ctr">
              <a:spcBef>
                <a:spcPts val="0"/>
              </a:spcBef>
              <a:buNone/>
            </a:pPr>
            <a:endParaRPr lang="en-US" sz="1800" i="1" u="sng" kern="1200" dirty="0">
              <a:solidFill>
                <a:schemeClr val="tx1"/>
              </a:solidFill>
              <a:latin typeface="+mn-lt"/>
              <a:ea typeface="+mn-ea"/>
              <a:cs typeface="+mn-cs"/>
            </a:endParaRPr>
          </a:p>
        </p:txBody>
      </p:sp>
      <p:sp>
        <p:nvSpPr>
          <p:cNvPr id="10" name="Rectangle 2">
            <a:extLst>
              <a:ext uri="{FF2B5EF4-FFF2-40B4-BE49-F238E27FC236}">
                <a16:creationId xmlns:a16="http://schemas.microsoft.com/office/drawing/2014/main" id="{71937C00-2797-4BB1-91CD-75A9C6A4737F}"/>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Online enrollment</a:t>
            </a:r>
            <a:endParaRPr lang="en-US" altLang="en-US" sz="4400" b="1" kern="1200" cap="all" spc="100" baseline="0" dirty="0">
              <a:solidFill>
                <a:srgbClr val="FFFFFF"/>
              </a:solidFill>
              <a:latin typeface="+mj-lt"/>
              <a:ea typeface="+mj-ea"/>
              <a:cs typeface="+mj-cs"/>
            </a:endParaRPr>
          </a:p>
        </p:txBody>
      </p:sp>
      <p:pic>
        <p:nvPicPr>
          <p:cNvPr id="7" name="Picture 6">
            <a:extLst>
              <a:ext uri="{FF2B5EF4-FFF2-40B4-BE49-F238E27FC236}">
                <a16:creationId xmlns:a16="http://schemas.microsoft.com/office/drawing/2014/main" id="{B56C7184-CE87-42B5-B112-3259B748ED0B}"/>
              </a:ext>
            </a:extLst>
          </p:cNvPr>
          <p:cNvPicPr>
            <a:picLocks noChangeAspect="1"/>
          </p:cNvPicPr>
          <p:nvPr/>
        </p:nvPicPr>
        <p:blipFill>
          <a:blip r:embed="rId3"/>
          <a:stretch>
            <a:fillRect/>
          </a:stretch>
        </p:blipFill>
        <p:spPr>
          <a:xfrm>
            <a:off x="5813152" y="907639"/>
            <a:ext cx="1167670" cy="554546"/>
          </a:xfrm>
          <a:prstGeom prst="rect">
            <a:avLst/>
          </a:prstGeom>
        </p:spPr>
      </p:pic>
    </p:spTree>
    <p:extLst>
      <p:ext uri="{BB962C8B-B14F-4D97-AF65-F5344CB8AC3E}">
        <p14:creationId xmlns:p14="http://schemas.microsoft.com/office/powerpoint/2010/main" val="2285361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C0365A3-9839-4FC6-BFF6-7115C711F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6F760C1B-90F9-4F3A-8E46-094B49A29443}"/>
              </a:ext>
            </a:extLst>
          </p:cNvPr>
          <p:cNvGraphicFramePr>
            <a:graphicFrameLocks noGrp="1" noChangeAspect="1"/>
          </p:cNvGraphicFramePr>
          <p:nvPr>
            <p:ph idx="1"/>
            <p:extLst>
              <p:ext uri="{D42A27DB-BD31-4B8C-83A1-F6EECF244321}">
                <p14:modId xmlns:p14="http://schemas.microsoft.com/office/powerpoint/2010/main" val="775340568"/>
              </p:ext>
            </p:extLst>
          </p:nvPr>
        </p:nvGraphicFramePr>
        <p:xfrm>
          <a:off x="3007302" y="432196"/>
          <a:ext cx="6838960" cy="5792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2">
            <a:extLst>
              <a:ext uri="{FF2B5EF4-FFF2-40B4-BE49-F238E27FC236}">
                <a16:creationId xmlns:a16="http://schemas.microsoft.com/office/drawing/2014/main" id="{6CF4D5D6-0CE8-4538-B690-E31834908155}"/>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What’s </a:t>
            </a:r>
            <a:r>
              <a:rPr lang="en-US" altLang="en-US" b="1" i="1" dirty="0">
                <a:solidFill>
                  <a:srgbClr val="FFFFFF"/>
                </a:solidFill>
              </a:rPr>
              <a:t>not</a:t>
            </a:r>
            <a:r>
              <a:rPr lang="en-US" altLang="en-US" b="1" dirty="0">
                <a:solidFill>
                  <a:srgbClr val="FFFFFF"/>
                </a:solidFill>
              </a:rPr>
              <a:t> changing?</a:t>
            </a:r>
            <a:endParaRPr lang="en-US" altLang="en-US" sz="4400" b="1" kern="1200" cap="all" spc="100" baseline="0" dirty="0">
              <a:solidFill>
                <a:srgbClr val="FFFFFF"/>
              </a:solidFill>
              <a:latin typeface="+mj-lt"/>
              <a:ea typeface="+mj-ea"/>
              <a:cs typeface="+mj-cs"/>
            </a:endParaRPr>
          </a:p>
        </p:txBody>
      </p:sp>
    </p:spTree>
    <p:extLst>
      <p:ext uri="{BB962C8B-B14F-4D97-AF65-F5344CB8AC3E}">
        <p14:creationId xmlns:p14="http://schemas.microsoft.com/office/powerpoint/2010/main" val="2327306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BDE3C-299D-4988-B976-91C2F7CAF999}"/>
              </a:ext>
            </a:extLst>
          </p:cNvPr>
          <p:cNvSpPr>
            <a:spLocks noGrp="1"/>
          </p:cNvSpPr>
          <p:nvPr>
            <p:ph type="title"/>
          </p:nvPr>
        </p:nvSpPr>
        <p:spPr/>
        <p:txBody>
          <a:bodyPr/>
          <a:lstStyle/>
          <a:p>
            <a:r>
              <a:rPr lang="en-US" dirty="0"/>
              <a:t>2022 Medical Plan </a:t>
            </a:r>
            <a:r>
              <a:rPr lang="en-US" i="1" dirty="0"/>
              <a:t>refresher</a:t>
            </a:r>
          </a:p>
        </p:txBody>
      </p:sp>
      <p:sp>
        <p:nvSpPr>
          <p:cNvPr id="3" name="Content Placeholder 2">
            <a:extLst>
              <a:ext uri="{FF2B5EF4-FFF2-40B4-BE49-F238E27FC236}">
                <a16:creationId xmlns:a16="http://schemas.microsoft.com/office/drawing/2014/main" id="{32BF45F3-127D-4709-8D94-10BF6A99C166}"/>
              </a:ext>
            </a:extLst>
          </p:cNvPr>
          <p:cNvSpPr>
            <a:spLocks noGrp="1"/>
          </p:cNvSpPr>
          <p:nvPr>
            <p:ph idx="1"/>
          </p:nvPr>
        </p:nvSpPr>
        <p:spPr/>
        <p:txBody>
          <a:bodyPr/>
          <a:lstStyle/>
          <a:p>
            <a:pPr fontAlgn="t"/>
            <a:endParaRPr lang="en-US" dirty="0"/>
          </a:p>
          <a:p>
            <a:endParaRPr lang="en-US" dirty="0"/>
          </a:p>
        </p:txBody>
      </p:sp>
      <p:sp>
        <p:nvSpPr>
          <p:cNvPr id="4" name="Slide Number Placeholder 3">
            <a:extLst>
              <a:ext uri="{FF2B5EF4-FFF2-40B4-BE49-F238E27FC236}">
                <a16:creationId xmlns:a16="http://schemas.microsoft.com/office/drawing/2014/main" id="{5591ABCA-3A50-4050-A883-5F781E66BB5A}"/>
              </a:ext>
            </a:extLst>
          </p:cNvPr>
          <p:cNvSpPr>
            <a:spLocks noGrp="1"/>
          </p:cNvSpPr>
          <p:nvPr>
            <p:ph type="sldNum" sz="quarter" idx="12"/>
          </p:nvPr>
        </p:nvSpPr>
        <p:spPr/>
        <p:txBody>
          <a:bodyPr/>
          <a:lstStyle/>
          <a:p>
            <a:fld id="{F30E1A25-47D2-4F72-9A23-458331823D3E}" type="slidenum">
              <a:rPr lang="en-US" altLang="en-US" smtClean="0"/>
              <a:pPr/>
              <a:t>6</a:t>
            </a:fld>
            <a:endParaRPr lang="en-US" altLang="en-US"/>
          </a:p>
        </p:txBody>
      </p:sp>
      <p:graphicFrame>
        <p:nvGraphicFramePr>
          <p:cNvPr id="5" name="Table 5">
            <a:extLst>
              <a:ext uri="{FF2B5EF4-FFF2-40B4-BE49-F238E27FC236}">
                <a16:creationId xmlns:a16="http://schemas.microsoft.com/office/drawing/2014/main" id="{6D927E45-4922-4B32-ACD3-AA321B9357E3}"/>
              </a:ext>
            </a:extLst>
          </p:cNvPr>
          <p:cNvGraphicFramePr>
            <a:graphicFrameLocks noGrp="1"/>
          </p:cNvGraphicFramePr>
          <p:nvPr>
            <p:extLst>
              <p:ext uri="{D42A27DB-BD31-4B8C-83A1-F6EECF244321}">
                <p14:modId xmlns:p14="http://schemas.microsoft.com/office/powerpoint/2010/main" val="3618828338"/>
              </p:ext>
            </p:extLst>
          </p:nvPr>
        </p:nvGraphicFramePr>
        <p:xfrm>
          <a:off x="681317" y="1801313"/>
          <a:ext cx="7995433" cy="3881991"/>
        </p:xfrm>
        <a:graphic>
          <a:graphicData uri="http://schemas.openxmlformats.org/drawingml/2006/table">
            <a:tbl>
              <a:tblPr firstRow="1" bandRow="1">
                <a:tableStyleId>{5C22544A-7EE6-4342-B048-85BDC9FD1C3A}</a:tableStyleId>
              </a:tblPr>
              <a:tblGrid>
                <a:gridCol w="1663676">
                  <a:extLst>
                    <a:ext uri="{9D8B030D-6E8A-4147-A177-3AD203B41FA5}">
                      <a16:colId xmlns:a16="http://schemas.microsoft.com/office/drawing/2014/main" val="3794439159"/>
                    </a:ext>
                  </a:extLst>
                </a:gridCol>
                <a:gridCol w="2104061">
                  <a:extLst>
                    <a:ext uri="{9D8B030D-6E8A-4147-A177-3AD203B41FA5}">
                      <a16:colId xmlns:a16="http://schemas.microsoft.com/office/drawing/2014/main" val="2401178743"/>
                    </a:ext>
                  </a:extLst>
                </a:gridCol>
                <a:gridCol w="2162780">
                  <a:extLst>
                    <a:ext uri="{9D8B030D-6E8A-4147-A177-3AD203B41FA5}">
                      <a16:colId xmlns:a16="http://schemas.microsoft.com/office/drawing/2014/main" val="73298181"/>
                    </a:ext>
                  </a:extLst>
                </a:gridCol>
                <a:gridCol w="2064916">
                  <a:extLst>
                    <a:ext uri="{9D8B030D-6E8A-4147-A177-3AD203B41FA5}">
                      <a16:colId xmlns:a16="http://schemas.microsoft.com/office/drawing/2014/main" val="4187846401"/>
                    </a:ext>
                  </a:extLst>
                </a:gridCol>
              </a:tblGrid>
              <a:tr h="397111">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Silver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Bronze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408429"/>
                  </a:ext>
                </a:extLst>
              </a:tr>
              <a:tr h="370840">
                <a:tc>
                  <a:txBody>
                    <a:bodyPr/>
                    <a:lstStyle/>
                    <a:p>
                      <a:r>
                        <a:rPr lang="en-US" dirty="0"/>
                        <a:t>Deductible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$1,000/$2,000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$2,000/$4,000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$4,000/$8,000</a:t>
                      </a:r>
                      <a:endParaRPr lang="en-US" sz="14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554929"/>
                  </a:ext>
                </a:extLst>
              </a:tr>
              <a:tr h="370840">
                <a:tc>
                  <a:txBody>
                    <a:bodyPr/>
                    <a:lstStyle/>
                    <a:p>
                      <a:r>
                        <a:rPr lang="en-US" dirty="0"/>
                        <a:t>Office Visit Copay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$15 Primary</a:t>
                      </a:r>
                    </a:p>
                    <a:p>
                      <a:pPr algn="ctr"/>
                      <a:r>
                        <a:rPr lang="en-US" dirty="0"/>
                        <a:t>$30 Specialist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$25 Primary</a:t>
                      </a:r>
                    </a:p>
                    <a:p>
                      <a:pPr algn="ctr"/>
                      <a:r>
                        <a:rPr lang="en-US" dirty="0"/>
                        <a:t>$50 Specialist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lang="en-US" dirty="0"/>
                    </a:p>
                    <a:p>
                      <a:pPr algn="ctr"/>
                      <a:r>
                        <a:rPr lang="en-US" dirty="0"/>
                        <a:t>Subject to Deductible &amp; Coinsurance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0067179"/>
                  </a:ext>
                </a:extLst>
              </a:tr>
              <a:tr h="370840">
                <a:tc>
                  <a:txBody>
                    <a:bodyPr/>
                    <a:lstStyle/>
                    <a:p>
                      <a:r>
                        <a:rPr lang="en-US" dirty="0"/>
                        <a:t>ER Copay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0423040"/>
                  </a:ext>
                </a:extLst>
              </a:tr>
              <a:tr h="370840">
                <a:tc>
                  <a:txBody>
                    <a:bodyPr/>
                    <a:lstStyle/>
                    <a:p>
                      <a:endParaRPr lang="en-US" dirty="0"/>
                    </a:p>
                    <a:p>
                      <a:r>
                        <a:rPr lang="en-US" dirty="0"/>
                        <a:t>Rx Copays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$10/$30/$50/50%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$10/$30/$50/50%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100% after deductible. Wellness Rx $10/$30/$45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2933764"/>
                  </a:ext>
                </a:extLst>
              </a:tr>
              <a:tr h="370840">
                <a:tc>
                  <a:txBody>
                    <a:bodyPr/>
                    <a:lstStyle/>
                    <a:p>
                      <a:r>
                        <a:rPr lang="en-US" dirty="0"/>
                        <a:t>Coinsurance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17273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Out of Pocket Maximum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$1,500/$3,000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$3,000/$6,000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$4,500/$9,000</a:t>
                      </a:r>
                      <a:endParaRPr lang="en-US" sz="14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6327416"/>
                  </a:ext>
                </a:extLst>
              </a:tr>
            </a:tbl>
          </a:graphicData>
        </a:graphic>
      </p:graphicFrame>
      <p:sp>
        <p:nvSpPr>
          <p:cNvPr id="6" name="Oval 5">
            <a:extLst>
              <a:ext uri="{FF2B5EF4-FFF2-40B4-BE49-F238E27FC236}">
                <a16:creationId xmlns:a16="http://schemas.microsoft.com/office/drawing/2014/main" id="{371FA581-6D1F-4BAC-A07B-920D5B1BE78F}"/>
              </a:ext>
            </a:extLst>
          </p:cNvPr>
          <p:cNvSpPr/>
          <p:nvPr/>
        </p:nvSpPr>
        <p:spPr>
          <a:xfrm rot="412967">
            <a:off x="6499413" y="387296"/>
            <a:ext cx="226807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No plan changes!</a:t>
            </a:r>
          </a:p>
        </p:txBody>
      </p:sp>
    </p:spTree>
    <p:extLst>
      <p:ext uri="{BB962C8B-B14F-4D97-AF65-F5344CB8AC3E}">
        <p14:creationId xmlns:p14="http://schemas.microsoft.com/office/powerpoint/2010/main" val="329173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BDE3C-299D-4988-B976-91C2F7CAF999}"/>
              </a:ext>
            </a:extLst>
          </p:cNvPr>
          <p:cNvSpPr>
            <a:spLocks noGrp="1"/>
          </p:cNvSpPr>
          <p:nvPr>
            <p:ph type="title"/>
          </p:nvPr>
        </p:nvSpPr>
        <p:spPr>
          <a:xfrm>
            <a:off x="3165661" y="-93850"/>
            <a:ext cx="5978339" cy="981356"/>
          </a:xfrm>
        </p:spPr>
        <p:txBody>
          <a:bodyPr/>
          <a:lstStyle/>
          <a:p>
            <a:pPr algn="r"/>
            <a:r>
              <a:rPr lang="en-US" dirty="0"/>
              <a:t>		Spending Accounts</a:t>
            </a:r>
            <a:endParaRPr lang="en-US" i="1" dirty="0"/>
          </a:p>
        </p:txBody>
      </p:sp>
      <p:sp>
        <p:nvSpPr>
          <p:cNvPr id="3" name="Content Placeholder 2">
            <a:extLst>
              <a:ext uri="{FF2B5EF4-FFF2-40B4-BE49-F238E27FC236}">
                <a16:creationId xmlns:a16="http://schemas.microsoft.com/office/drawing/2014/main" id="{32BF45F3-127D-4709-8D94-10BF6A99C166}"/>
              </a:ext>
            </a:extLst>
          </p:cNvPr>
          <p:cNvSpPr>
            <a:spLocks noGrp="1"/>
          </p:cNvSpPr>
          <p:nvPr>
            <p:ph idx="1"/>
          </p:nvPr>
        </p:nvSpPr>
        <p:spPr/>
        <p:txBody>
          <a:bodyPr/>
          <a:lstStyle/>
          <a:p>
            <a:pPr fontAlgn="t"/>
            <a:endParaRPr lang="en-US" dirty="0"/>
          </a:p>
          <a:p>
            <a:endParaRPr lang="en-US" dirty="0"/>
          </a:p>
        </p:txBody>
      </p:sp>
      <p:sp>
        <p:nvSpPr>
          <p:cNvPr id="4" name="Slide Number Placeholder 3">
            <a:extLst>
              <a:ext uri="{FF2B5EF4-FFF2-40B4-BE49-F238E27FC236}">
                <a16:creationId xmlns:a16="http://schemas.microsoft.com/office/drawing/2014/main" id="{5591ABCA-3A50-4050-A883-5F781E66BB5A}"/>
              </a:ext>
            </a:extLst>
          </p:cNvPr>
          <p:cNvSpPr>
            <a:spLocks noGrp="1"/>
          </p:cNvSpPr>
          <p:nvPr>
            <p:ph type="sldNum" sz="quarter" idx="12"/>
          </p:nvPr>
        </p:nvSpPr>
        <p:spPr/>
        <p:txBody>
          <a:bodyPr/>
          <a:lstStyle/>
          <a:p>
            <a:fld id="{F30E1A25-47D2-4F72-9A23-458331823D3E}" type="slidenum">
              <a:rPr lang="en-US" altLang="en-US" smtClean="0"/>
              <a:pPr/>
              <a:t>7</a:t>
            </a:fld>
            <a:endParaRPr lang="en-US" altLang="en-US"/>
          </a:p>
        </p:txBody>
      </p:sp>
      <p:graphicFrame>
        <p:nvGraphicFramePr>
          <p:cNvPr id="5" name="Table 5">
            <a:extLst>
              <a:ext uri="{FF2B5EF4-FFF2-40B4-BE49-F238E27FC236}">
                <a16:creationId xmlns:a16="http://schemas.microsoft.com/office/drawing/2014/main" id="{6D927E45-4922-4B32-ACD3-AA321B9357E3}"/>
              </a:ext>
            </a:extLst>
          </p:cNvPr>
          <p:cNvGraphicFramePr>
            <a:graphicFrameLocks noGrp="1"/>
          </p:cNvGraphicFramePr>
          <p:nvPr>
            <p:extLst>
              <p:ext uri="{D42A27DB-BD31-4B8C-83A1-F6EECF244321}">
                <p14:modId xmlns:p14="http://schemas.microsoft.com/office/powerpoint/2010/main" val="289798170"/>
              </p:ext>
            </p:extLst>
          </p:nvPr>
        </p:nvGraphicFramePr>
        <p:xfrm>
          <a:off x="41838" y="569323"/>
          <a:ext cx="9102162" cy="5901381"/>
        </p:xfrm>
        <a:graphic>
          <a:graphicData uri="http://schemas.openxmlformats.org/drawingml/2006/table">
            <a:tbl>
              <a:tblPr firstRow="1" bandRow="1">
                <a:tableStyleId>{5C22544A-7EE6-4342-B048-85BDC9FD1C3A}</a:tableStyleId>
              </a:tblPr>
              <a:tblGrid>
                <a:gridCol w="1598703">
                  <a:extLst>
                    <a:ext uri="{9D8B030D-6E8A-4147-A177-3AD203B41FA5}">
                      <a16:colId xmlns:a16="http://schemas.microsoft.com/office/drawing/2014/main" val="3794439159"/>
                    </a:ext>
                  </a:extLst>
                </a:gridCol>
                <a:gridCol w="1903508">
                  <a:extLst>
                    <a:ext uri="{9D8B030D-6E8A-4147-A177-3AD203B41FA5}">
                      <a16:colId xmlns:a16="http://schemas.microsoft.com/office/drawing/2014/main" val="2401178743"/>
                    </a:ext>
                  </a:extLst>
                </a:gridCol>
                <a:gridCol w="1924422">
                  <a:extLst>
                    <a:ext uri="{9D8B030D-6E8A-4147-A177-3AD203B41FA5}">
                      <a16:colId xmlns:a16="http://schemas.microsoft.com/office/drawing/2014/main" val="73298181"/>
                    </a:ext>
                  </a:extLst>
                </a:gridCol>
                <a:gridCol w="1894543">
                  <a:extLst>
                    <a:ext uri="{9D8B030D-6E8A-4147-A177-3AD203B41FA5}">
                      <a16:colId xmlns:a16="http://schemas.microsoft.com/office/drawing/2014/main" val="916735795"/>
                    </a:ext>
                  </a:extLst>
                </a:gridCol>
                <a:gridCol w="1780986">
                  <a:extLst>
                    <a:ext uri="{9D8B030D-6E8A-4147-A177-3AD203B41FA5}">
                      <a16:colId xmlns:a16="http://schemas.microsoft.com/office/drawing/2014/main" val="4187846401"/>
                    </a:ext>
                  </a:extLst>
                </a:gridCol>
              </a:tblGrid>
              <a:tr h="180758">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Health Savings Account (H.S.A.)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Flexible Spending Accounts (F.S.A.)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i="1" dirty="0">
                          <a:solidFill>
                            <a:schemeClr val="tx1"/>
                          </a:solidFill>
                        </a:rPr>
                        <a:t>Limited Purpose </a:t>
                      </a:r>
                      <a:r>
                        <a:rPr lang="en-US" dirty="0">
                          <a:solidFill>
                            <a:schemeClr val="tx1"/>
                          </a:solidFill>
                        </a:rPr>
                        <a:t>F.S.A.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Dependent Care Accounts (D.C.A.)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408429"/>
                  </a:ext>
                </a:extLst>
              </a:tr>
              <a:tr h="370840">
                <a:tc>
                  <a:txBody>
                    <a:bodyPr/>
                    <a:lstStyle/>
                    <a:p>
                      <a:endParaRPr lang="en-US" sz="1400" dirty="0"/>
                    </a:p>
                    <a:p>
                      <a:endParaRPr lang="en-US" sz="1400" dirty="0"/>
                    </a:p>
                    <a:p>
                      <a:r>
                        <a:rPr lang="en-US" sz="1400" dirty="0"/>
                        <a:t>Who is eligible?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Anyone with the qualified high deductible health plan (BRONZE ) and no other coverage (Medicare, spouse plan, </a:t>
                      </a:r>
                      <a:r>
                        <a:rPr lang="en-US" sz="1400" dirty="0" err="1">
                          <a:solidFill>
                            <a:schemeClr val="tx1"/>
                          </a:solidFill>
                        </a:rPr>
                        <a:t>etc</a:t>
                      </a:r>
                      <a:r>
                        <a:rPr lang="en-US" sz="14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Any employee working at least 20 hours a week and </a:t>
                      </a:r>
                      <a:r>
                        <a:rPr lang="en-US" sz="1400" b="1" i="1" dirty="0">
                          <a:solidFill>
                            <a:schemeClr val="tx1"/>
                          </a:solidFill>
                        </a:rPr>
                        <a:t>not</a:t>
                      </a:r>
                      <a:r>
                        <a:rPr lang="en-US" sz="1400" dirty="0">
                          <a:solidFill>
                            <a:schemeClr val="tx1"/>
                          </a:solidFill>
                        </a:rPr>
                        <a:t> contributing to an H.S.A. (even if you do not take the KAB medical plan!)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Additional tax savings for those on the Bronze plan and also contributing to a Health Savings Account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i="0" dirty="0">
                          <a:solidFill>
                            <a:schemeClr val="tx1"/>
                          </a:solidFill>
                        </a:rPr>
                        <a:t>Any KAB employee working at least 20 hours a week with qualified dependent care expenses.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554929"/>
                  </a:ext>
                </a:extLst>
              </a:tr>
              <a:tr h="370840">
                <a:tc>
                  <a:txBody>
                    <a:bodyPr/>
                    <a:lstStyle/>
                    <a:p>
                      <a:r>
                        <a:rPr lang="en-US" sz="1400" dirty="0"/>
                        <a:t>What can the funds be used for?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All qualified medical expenses per the IRS, plus Cobra premiums, Medicare costs,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All qualified medical expenses per the 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Dental and vision expenses only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Qualified care expenses for dependent under 13 or aging parent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5460254"/>
                  </a:ext>
                </a:extLst>
              </a:tr>
              <a:tr h="370840">
                <a:tc>
                  <a:txBody>
                    <a:bodyPr/>
                    <a:lstStyle/>
                    <a:p>
                      <a:r>
                        <a:rPr lang="en-US" sz="1400" dirty="0"/>
                        <a:t>How much can I contribute annually?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$3,650 with individual coverage, $7,300 with double or family coverage; an additional $1,000 if age 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$2,750;</a:t>
                      </a:r>
                    </a:p>
                    <a:p>
                      <a:pPr algn="ctr"/>
                      <a:r>
                        <a:rPr lang="en-US" sz="1400" dirty="0"/>
                        <a:t>$550 of unused funds will roll over to next year but everything over $550 is </a:t>
                      </a:r>
                      <a:r>
                        <a:rPr lang="en-US" sz="1400" i="1" dirty="0"/>
                        <a:t>use it or lose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a:t>$2,750</a:t>
                      </a:r>
                      <a:r>
                        <a:rPr lang="en-US" sz="1400" dirty="0"/>
                        <a:t>;</a:t>
                      </a:r>
                    </a:p>
                    <a:p>
                      <a:pPr algn="ctr"/>
                      <a:r>
                        <a:rPr lang="en-US" sz="1400" dirty="0"/>
                        <a:t>$550 of unused funds will roll over to next year but everything over $550 is </a:t>
                      </a:r>
                      <a:r>
                        <a:rPr lang="en-US" sz="1400" i="1" dirty="0"/>
                        <a:t>use it or lose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$5,000 (if single or married &amp; filing jointly) or $2500 (if married &amp; filing  separately); use it or lose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0067179"/>
                  </a:ext>
                </a:extLst>
              </a:tr>
              <a:tr h="780741">
                <a:tc>
                  <a:txBody>
                    <a:bodyPr/>
                    <a:lstStyle/>
                    <a:p>
                      <a:r>
                        <a:rPr lang="en-US" sz="1400" dirty="0"/>
                        <a:t>When is the money available to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As you contribute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January 1; contribute per pay period throughout the 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January 1; contribute per pay period throughout the 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As you contribute it</a:t>
                      </a:r>
                    </a:p>
                    <a:p>
                      <a:pPr algn="ct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0423040"/>
                  </a:ext>
                </a:extLst>
              </a:tr>
              <a:tr h="370840">
                <a:tc>
                  <a:txBody>
                    <a:bodyPr/>
                    <a:lstStyle/>
                    <a:p>
                      <a:r>
                        <a:rPr lang="en-US" sz="1400" dirty="0"/>
                        <a:t>Who administers the account?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Health Equity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CSOne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2933764"/>
                  </a:ext>
                </a:extLst>
              </a:tr>
            </a:tbl>
          </a:graphicData>
        </a:graphic>
      </p:graphicFrame>
      <p:sp>
        <p:nvSpPr>
          <p:cNvPr id="6" name="Oval 5">
            <a:extLst>
              <a:ext uri="{FF2B5EF4-FFF2-40B4-BE49-F238E27FC236}">
                <a16:creationId xmlns:a16="http://schemas.microsoft.com/office/drawing/2014/main" id="{371FA581-6D1F-4BAC-A07B-920D5B1BE78F}"/>
              </a:ext>
            </a:extLst>
          </p:cNvPr>
          <p:cNvSpPr/>
          <p:nvPr/>
        </p:nvSpPr>
        <p:spPr>
          <a:xfrm>
            <a:off x="41838" y="131815"/>
            <a:ext cx="1757082" cy="1810871"/>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Tax advantages for money you would spend anyway!</a:t>
            </a:r>
          </a:p>
        </p:txBody>
      </p:sp>
      <p:sp>
        <p:nvSpPr>
          <p:cNvPr id="7" name="TextBox 6">
            <a:extLst>
              <a:ext uri="{FF2B5EF4-FFF2-40B4-BE49-F238E27FC236}">
                <a16:creationId xmlns:a16="http://schemas.microsoft.com/office/drawing/2014/main" id="{2F285990-15F3-4844-B4AC-94F8970A661F}"/>
              </a:ext>
            </a:extLst>
          </p:cNvPr>
          <p:cNvSpPr txBox="1"/>
          <p:nvPr/>
        </p:nvSpPr>
        <p:spPr>
          <a:xfrm>
            <a:off x="430306" y="6470704"/>
            <a:ext cx="8104094" cy="369332"/>
          </a:xfrm>
          <a:prstGeom prst="rect">
            <a:avLst/>
          </a:prstGeom>
          <a:noFill/>
        </p:spPr>
        <p:txBody>
          <a:bodyPr wrap="square" rtlCol="0">
            <a:spAutoFit/>
          </a:bodyPr>
          <a:lstStyle/>
          <a:p>
            <a:r>
              <a:rPr lang="en-US" dirty="0"/>
              <a:t>Qualified expenses: </a:t>
            </a:r>
            <a:r>
              <a:rPr lang="en-US" dirty="0">
                <a:solidFill>
                  <a:srgbClr val="0070C0"/>
                </a:solidFill>
                <a:hlinkClick r:id="rId2">
                  <a:extLst>
                    <a:ext uri="{A12FA001-AC4F-418D-AE19-62706E023703}">
                      <ahyp:hlinkClr xmlns:ahyp="http://schemas.microsoft.com/office/drawing/2018/hyperlinkcolor" val="tx"/>
                    </a:ext>
                  </a:extLst>
                </a:hlinkClick>
              </a:rPr>
              <a:t>www.irs.gov/forms-pubs/about-publication-502</a:t>
            </a:r>
            <a:r>
              <a:rPr lang="en-US" dirty="0">
                <a:solidFill>
                  <a:srgbClr val="0070C0"/>
                </a:solidFill>
              </a:rPr>
              <a:t>   </a:t>
            </a:r>
          </a:p>
        </p:txBody>
      </p:sp>
    </p:spTree>
    <p:extLst>
      <p:ext uri="{BB962C8B-B14F-4D97-AF65-F5344CB8AC3E}">
        <p14:creationId xmlns:p14="http://schemas.microsoft.com/office/powerpoint/2010/main" val="3113118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61" name="Rectangle 7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59" name="Rectangle 5"/>
          <p:cNvSpPr>
            <a:spLocks noGrp="1" noChangeArrowheads="1"/>
          </p:cNvSpPr>
          <p:nvPr>
            <p:ph idx="1"/>
          </p:nvPr>
        </p:nvSpPr>
        <p:spPr>
          <a:xfrm>
            <a:off x="3863788" y="651364"/>
            <a:ext cx="4568751" cy="6365805"/>
          </a:xfrm>
        </p:spPr>
        <p:txBody>
          <a:bodyPr anchor="ctr">
            <a:normAutofit/>
          </a:bodyPr>
          <a:lstStyle/>
          <a:p>
            <a:pPr marL="0" indent="0" algn="ctr">
              <a:buNone/>
            </a:pPr>
            <a:r>
              <a:rPr lang="en-US" dirty="0"/>
              <a:t>During the </a:t>
            </a:r>
            <a:r>
              <a:rPr lang="en-US" b="1" dirty="0"/>
              <a:t>open enrollment period </a:t>
            </a:r>
            <a:r>
              <a:rPr lang="en-US" b="1" i="1" dirty="0"/>
              <a:t>only</a:t>
            </a:r>
            <a:r>
              <a:rPr lang="en-US" b="1" dirty="0"/>
              <a:t>, </a:t>
            </a:r>
            <a:r>
              <a:rPr lang="en-US" dirty="0"/>
              <a:t>you have the opportunity to:</a:t>
            </a:r>
          </a:p>
          <a:p>
            <a:pPr>
              <a:buFont typeface="Wingdings" panose="05000000000000000000" pitchFamily="2" charset="2"/>
              <a:buChar char="Ø"/>
            </a:pPr>
            <a:r>
              <a:rPr lang="en-US" dirty="0"/>
              <a:t>Enroll in or increase your Voluntary Life election up to $50,000 with no Evidence of Insurability</a:t>
            </a:r>
          </a:p>
          <a:p>
            <a:pPr>
              <a:buFont typeface="Wingdings" panose="05000000000000000000" pitchFamily="2" charset="2"/>
              <a:buChar char="Ø"/>
            </a:pPr>
            <a:r>
              <a:rPr lang="en-US" dirty="0"/>
              <a:t>Enroll in or increase Spouse Voluntary Life election up to $10,000 with no Evidence of Insurability</a:t>
            </a:r>
          </a:p>
          <a:p>
            <a:pPr>
              <a:buFont typeface="Wingdings" panose="05000000000000000000" pitchFamily="2" charset="2"/>
              <a:buChar char="Ø"/>
            </a:pPr>
            <a:r>
              <a:rPr lang="en-US" dirty="0"/>
              <a:t>Enroll in or increase Voluntary Critical Illness coverage to guarantee issue with no Evidence of Insurability.</a:t>
            </a:r>
          </a:p>
          <a:p>
            <a:pPr>
              <a:buFont typeface="Wingdings" panose="05000000000000000000" pitchFamily="2" charset="2"/>
              <a:buChar char="Ø"/>
            </a:pPr>
            <a:r>
              <a:rPr lang="en-US" dirty="0"/>
              <a:t>Enroll in Accident Coverage.</a:t>
            </a:r>
          </a:p>
          <a:p>
            <a:pPr marL="0" indent="0" algn="ctr">
              <a:buNone/>
            </a:pPr>
            <a:endParaRPr lang="en-US" dirty="0">
              <a:highlight>
                <a:srgbClr val="FFFF00"/>
              </a:highlight>
            </a:endParaRPr>
          </a:p>
          <a:p>
            <a:pPr marL="0" indent="0" algn="ctr">
              <a:buNone/>
            </a:pPr>
            <a:endParaRPr lang="en-US" sz="1800" dirty="0">
              <a:highlight>
                <a:srgbClr val="FFFF00"/>
              </a:highlight>
              <a:latin typeface="Arial" panose="020B0604020202020204" pitchFamily="34" charset="0"/>
              <a:cs typeface="Arial" panose="020B0604020202020204" pitchFamily="34" charset="0"/>
            </a:endParaRPr>
          </a:p>
          <a:p>
            <a:pPr marL="0" indent="0" algn="ctr">
              <a:buNone/>
            </a:pPr>
            <a:r>
              <a:rPr lang="en-US" b="1" i="1" dirty="0"/>
              <a:t>Pricing and Plan Designs in ADP</a:t>
            </a:r>
            <a:endParaRPr lang="en-US" i="1" dirty="0"/>
          </a:p>
          <a:p>
            <a:pPr marL="457200" lvl="1" indent="0">
              <a:buNone/>
            </a:pPr>
            <a:endParaRPr lang="en-US" altLang="en-US" dirty="0">
              <a:latin typeface="Cambria" panose="02040503050406030204" pitchFamily="18" charset="0"/>
            </a:endParaRPr>
          </a:p>
        </p:txBody>
      </p:sp>
      <p:sp>
        <p:nvSpPr>
          <p:cNvPr id="9" name="Rectangle 2">
            <a:extLst>
              <a:ext uri="{FF2B5EF4-FFF2-40B4-BE49-F238E27FC236}">
                <a16:creationId xmlns:a16="http://schemas.microsoft.com/office/drawing/2014/main" id="{F4AC960E-9371-43BF-BE04-23D2AFB8FDD4}"/>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Voluntary Life AD&amp;D, Accident, and Critical illness</a:t>
            </a:r>
            <a:endParaRPr lang="en-US" altLang="en-US" sz="4400" b="1" kern="1200" cap="all" spc="100" baseline="0" dirty="0">
              <a:solidFill>
                <a:srgbClr val="FFFFFF"/>
              </a:solidFill>
              <a:latin typeface="+mj-lt"/>
              <a:ea typeface="+mj-ea"/>
              <a:cs typeface="+mj-cs"/>
            </a:endParaRPr>
          </a:p>
        </p:txBody>
      </p:sp>
      <p:pic>
        <p:nvPicPr>
          <p:cNvPr id="6" name="Picture 5" descr="Image result for reliance standard">
            <a:extLst>
              <a:ext uri="{FF2B5EF4-FFF2-40B4-BE49-F238E27FC236}">
                <a16:creationId xmlns:a16="http://schemas.microsoft.com/office/drawing/2014/main" id="{17F80E2B-2A02-480B-AA2F-50BCF1EE69D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667" t="26278" r="4667" b="39334"/>
          <a:stretch/>
        </p:blipFill>
        <p:spPr bwMode="auto">
          <a:xfrm>
            <a:off x="226712" y="5117693"/>
            <a:ext cx="3037295" cy="574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2253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5">
            <a:extLst>
              <a:ext uri="{FF2B5EF4-FFF2-40B4-BE49-F238E27FC236}">
                <a16:creationId xmlns:a16="http://schemas.microsoft.com/office/drawing/2014/main" id="{36F04062-34C0-4768-A809-309B17635756}"/>
              </a:ext>
            </a:extLst>
          </p:cNvPr>
          <p:cNvSpPr>
            <a:spLocks noGrp="1"/>
          </p:cNvSpPr>
          <p:nvPr>
            <p:ph idx="1"/>
          </p:nvPr>
        </p:nvSpPr>
        <p:spPr>
          <a:xfrm>
            <a:off x="3704336" y="872845"/>
            <a:ext cx="5226050" cy="4022725"/>
          </a:xfrm>
        </p:spPr>
        <p:txBody>
          <a:bodyPr>
            <a:normAutofit fontScale="25000" lnSpcReduction="20000"/>
          </a:bodyPr>
          <a:lstStyle/>
          <a:p>
            <a:endParaRPr lang="en-US" dirty="0"/>
          </a:p>
          <a:p>
            <a:endParaRPr lang="en-US" sz="7200" dirty="0"/>
          </a:p>
          <a:p>
            <a:pPr algn="l"/>
            <a:r>
              <a:rPr lang="en-US" sz="7200" b="0" i="0" dirty="0">
                <a:solidFill>
                  <a:srgbClr val="333333"/>
                </a:solidFill>
                <a:effectLst/>
              </a:rPr>
              <a:t>As a King Arthur Baking employee, </a:t>
            </a:r>
            <a:r>
              <a:rPr lang="en-US" sz="7200" b="1" i="0" dirty="0">
                <a:solidFill>
                  <a:srgbClr val="333333"/>
                </a:solidFill>
                <a:effectLst/>
              </a:rPr>
              <a:t>you</a:t>
            </a:r>
            <a:r>
              <a:rPr lang="en-US" sz="7200" b="0" i="0" dirty="0">
                <a:solidFill>
                  <a:srgbClr val="333333"/>
                </a:solidFill>
                <a:effectLst/>
              </a:rPr>
              <a:t> and your </a:t>
            </a:r>
            <a:r>
              <a:rPr lang="en-US" sz="7200" b="1" i="0" dirty="0">
                <a:solidFill>
                  <a:srgbClr val="333333"/>
                </a:solidFill>
                <a:effectLst/>
              </a:rPr>
              <a:t>eligible dependents </a:t>
            </a:r>
            <a:r>
              <a:rPr lang="en-US" sz="7200" b="0" i="0" dirty="0">
                <a:solidFill>
                  <a:srgbClr val="333333"/>
                </a:solidFill>
                <a:effectLst/>
              </a:rPr>
              <a:t>automatically have access to the Employee Assistance Program (EAP) through Invest EAP.</a:t>
            </a:r>
          </a:p>
          <a:p>
            <a:pPr algn="l"/>
            <a:r>
              <a:rPr lang="en-US" sz="7200" b="0" i="0" dirty="0">
                <a:solidFill>
                  <a:srgbClr val="333333"/>
                </a:solidFill>
                <a:effectLst/>
              </a:rPr>
              <a:t>It is offered at no charge and provides a valuable resource for support and information during difficult times, as well as consultation on day-to-day concerns.</a:t>
            </a:r>
          </a:p>
          <a:p>
            <a:r>
              <a:rPr lang="en-US" sz="6600" b="0" i="0" dirty="0">
                <a:solidFill>
                  <a:srgbClr val="333333"/>
                </a:solidFill>
                <a:effectLst/>
                <a:latin typeface="-apple-system"/>
              </a:rPr>
              <a:t>Some areas that Invest EAP can provide assistance with are:</a:t>
            </a:r>
          </a:p>
          <a:p>
            <a:pPr algn="ctr">
              <a:buFont typeface="Arial" panose="020B0604020202020204" pitchFamily="34" charset="0"/>
              <a:buChar char="•"/>
            </a:pPr>
            <a:r>
              <a:rPr lang="en-US" sz="6600" b="0" i="0" dirty="0">
                <a:solidFill>
                  <a:srgbClr val="333333"/>
                </a:solidFill>
                <a:effectLst/>
                <a:latin typeface="-apple-system"/>
              </a:rPr>
              <a:t>Family &amp; Relationships</a:t>
            </a:r>
          </a:p>
          <a:p>
            <a:pPr algn="ctr">
              <a:buFont typeface="Arial" panose="020B0604020202020204" pitchFamily="34" charset="0"/>
              <a:buChar char="•"/>
            </a:pPr>
            <a:r>
              <a:rPr lang="en-US" sz="6600" b="0" i="0" dirty="0">
                <a:solidFill>
                  <a:srgbClr val="333333"/>
                </a:solidFill>
                <a:effectLst/>
                <a:latin typeface="-apple-system"/>
              </a:rPr>
              <a:t>Financial &amp; Legal Problems</a:t>
            </a:r>
          </a:p>
          <a:p>
            <a:pPr algn="ctr">
              <a:buFont typeface="Arial" panose="020B0604020202020204" pitchFamily="34" charset="0"/>
              <a:buChar char="•"/>
            </a:pPr>
            <a:r>
              <a:rPr lang="en-US" sz="6600" b="0" i="0" dirty="0">
                <a:solidFill>
                  <a:srgbClr val="333333"/>
                </a:solidFill>
                <a:effectLst/>
                <a:latin typeface="-apple-system"/>
              </a:rPr>
              <a:t>Alcohol &amp; Drug Use</a:t>
            </a:r>
          </a:p>
          <a:p>
            <a:pPr algn="ctr">
              <a:buFont typeface="Arial" panose="020B0604020202020204" pitchFamily="34" charset="0"/>
              <a:buChar char="•"/>
            </a:pPr>
            <a:r>
              <a:rPr lang="en-US" sz="6600" b="0" i="0" dirty="0">
                <a:solidFill>
                  <a:srgbClr val="333333"/>
                </a:solidFill>
                <a:effectLst/>
                <a:latin typeface="-apple-system"/>
              </a:rPr>
              <a:t>Childcare &amp; Eldercare</a:t>
            </a:r>
          </a:p>
          <a:p>
            <a:pPr algn="ctr">
              <a:buFont typeface="Arial" panose="020B0604020202020204" pitchFamily="34" charset="0"/>
              <a:buChar char="•"/>
            </a:pPr>
            <a:r>
              <a:rPr lang="en-US" sz="6600" b="0" i="0" dirty="0">
                <a:solidFill>
                  <a:srgbClr val="333333"/>
                </a:solidFill>
                <a:effectLst/>
                <a:latin typeface="-apple-system"/>
              </a:rPr>
              <a:t>Depression &amp; Anxiety</a:t>
            </a:r>
          </a:p>
          <a:p>
            <a:pPr algn="ctr">
              <a:buFont typeface="Arial" panose="020B0604020202020204" pitchFamily="34" charset="0"/>
              <a:buChar char="•"/>
            </a:pPr>
            <a:r>
              <a:rPr lang="en-US" sz="6600" b="0" i="0" dirty="0">
                <a:solidFill>
                  <a:srgbClr val="333333"/>
                </a:solidFill>
                <a:effectLst/>
                <a:latin typeface="-apple-system"/>
              </a:rPr>
              <a:t>Grief &amp; Loss</a:t>
            </a:r>
          </a:p>
          <a:p>
            <a:pPr algn="ctr">
              <a:buFont typeface="Arial" panose="020B0604020202020204" pitchFamily="34" charset="0"/>
              <a:buChar char="•"/>
            </a:pPr>
            <a:r>
              <a:rPr lang="en-US" sz="6600" b="0" i="0" dirty="0">
                <a:solidFill>
                  <a:srgbClr val="333333"/>
                </a:solidFill>
                <a:effectLst/>
                <a:latin typeface="-apple-system"/>
              </a:rPr>
              <a:t>Stress &amp; Work-Life Balance</a:t>
            </a:r>
          </a:p>
          <a:p>
            <a:endParaRPr lang="en-US" sz="7200" dirty="0"/>
          </a:p>
          <a:p>
            <a:endParaRPr lang="en-US" sz="7200" dirty="0"/>
          </a:p>
          <a:p>
            <a:pPr algn="ctr"/>
            <a:endParaRPr lang="en-US" b="1" i="1" dirty="0"/>
          </a:p>
          <a:p>
            <a:endParaRPr lang="en-US" dirty="0"/>
          </a:p>
        </p:txBody>
      </p:sp>
      <p:sp>
        <p:nvSpPr>
          <p:cNvPr id="13" name="Rectangle 2">
            <a:extLst>
              <a:ext uri="{FF2B5EF4-FFF2-40B4-BE49-F238E27FC236}">
                <a16:creationId xmlns:a16="http://schemas.microsoft.com/office/drawing/2014/main" id="{5BE756D0-77F3-43C0-905F-BC205A890955}"/>
              </a:ext>
            </a:extLst>
          </p:cNvPr>
          <p:cNvSpPr>
            <a:spLocks noGrp="1" noChangeArrowheads="1"/>
          </p:cNvSpPr>
          <p:nvPr>
            <p:ph type="title"/>
          </p:nvPr>
        </p:nvSpPr>
        <p:spPr>
          <a:xfrm>
            <a:off x="284984" y="656619"/>
            <a:ext cx="2920753" cy="5571066"/>
          </a:xfrm>
        </p:spPr>
        <p:txBody>
          <a:bodyPr vert="horz" lIns="91440" tIns="45720" rIns="91440" bIns="45720" rtlCol="0">
            <a:normAutofit/>
          </a:bodyPr>
          <a:lstStyle/>
          <a:p>
            <a:pPr algn="ctr"/>
            <a:r>
              <a:rPr lang="en-US" altLang="en-US" b="1" dirty="0">
                <a:solidFill>
                  <a:srgbClr val="FFFFFF"/>
                </a:solidFill>
              </a:rPr>
              <a:t>Invest EAP</a:t>
            </a:r>
            <a:endParaRPr lang="en-US" altLang="en-US" sz="4400" b="1" kern="1200" cap="all" spc="100" baseline="0" dirty="0">
              <a:solidFill>
                <a:srgbClr val="FFFFFF"/>
              </a:solidFill>
              <a:latin typeface="+mj-lt"/>
              <a:ea typeface="+mj-ea"/>
              <a:cs typeface="+mj-cs"/>
            </a:endParaRPr>
          </a:p>
        </p:txBody>
      </p:sp>
      <p:pic>
        <p:nvPicPr>
          <p:cNvPr id="1026" name="Picture 2" descr="Home">
            <a:extLst>
              <a:ext uri="{FF2B5EF4-FFF2-40B4-BE49-F238E27FC236}">
                <a16:creationId xmlns:a16="http://schemas.microsoft.com/office/drawing/2014/main" id="{F931E03F-E953-4AC0-917A-FFA0DA0D75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8110" y="3818124"/>
            <a:ext cx="1714500" cy="942975"/>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DC9D3EE8-F92C-41B7-BBCC-FC6085AEEC1E}"/>
              </a:ext>
            </a:extLst>
          </p:cNvPr>
          <p:cNvSpPr/>
          <p:nvPr/>
        </p:nvSpPr>
        <p:spPr>
          <a:xfrm rot="661165">
            <a:off x="6640530" y="415645"/>
            <a:ext cx="2150925" cy="9144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t>No enrollment necessary</a:t>
            </a:r>
          </a:p>
        </p:txBody>
      </p:sp>
    </p:spTree>
    <p:extLst>
      <p:ext uri="{BB962C8B-B14F-4D97-AF65-F5344CB8AC3E}">
        <p14:creationId xmlns:p14="http://schemas.microsoft.com/office/powerpoint/2010/main" val="37647042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1_Integral">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B980BFF797C8A43A29EDC5A666CCEBB" ma:contentTypeVersion="14" ma:contentTypeDescription="Create a new document." ma:contentTypeScope="" ma:versionID="809392d3bfb33e82cd977e487d3dcad4">
  <xsd:schema xmlns:xsd="http://www.w3.org/2001/XMLSchema" xmlns:xs="http://www.w3.org/2001/XMLSchema" xmlns:p="http://schemas.microsoft.com/office/2006/metadata/properties" xmlns:ns2="df5f1c64-a2d3-4332-9f8d-c8619b2cba23" xmlns:ns3="0a71efb1-5250-41f9-9a5a-0cbae10a56dd" targetNamespace="http://schemas.microsoft.com/office/2006/metadata/properties" ma:root="true" ma:fieldsID="e7e1e8e0abd55cd4c0a3a9b1c8577f96" ns2:_="" ns3:_="">
    <xsd:import namespace="df5f1c64-a2d3-4332-9f8d-c8619b2cba23"/>
    <xsd:import namespace="0a71efb1-5250-41f9-9a5a-0cbae10a56d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tes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5f1c64-a2d3-4332-9f8d-c8619b2cba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test" ma:index="21" nillable="true" ma:displayName="test" ma:format="DateTime" ma:internalName="test">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a71efb1-5250-41f9-9a5a-0cbae10a56d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est xmlns="df5f1c64-a2d3-4332-9f8d-c8619b2cba23" xsi:nil="true"/>
  </documentManagement>
</p:properties>
</file>

<file path=customXml/itemProps1.xml><?xml version="1.0" encoding="utf-8"?>
<ds:datastoreItem xmlns:ds="http://schemas.openxmlformats.org/officeDocument/2006/customXml" ds:itemID="{530F5704-3B4C-4F57-BEBF-FDA9190E308B}">
  <ds:schemaRefs>
    <ds:schemaRef ds:uri="http://schemas.microsoft.com/sharepoint/v3/contenttype/forms"/>
  </ds:schemaRefs>
</ds:datastoreItem>
</file>

<file path=customXml/itemProps2.xml><?xml version="1.0" encoding="utf-8"?>
<ds:datastoreItem xmlns:ds="http://schemas.openxmlformats.org/officeDocument/2006/customXml" ds:itemID="{F6C8D8FC-71BC-44BD-B44E-56E5213A387F}"/>
</file>

<file path=customXml/itemProps3.xml><?xml version="1.0" encoding="utf-8"?>
<ds:datastoreItem xmlns:ds="http://schemas.openxmlformats.org/officeDocument/2006/customXml" ds:itemID="{28FA7866-87EE-4629-9082-BA34F144381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Integral</Template>
  <TotalTime>1617</TotalTime>
  <Words>1216</Words>
  <Application>Microsoft Office PowerPoint</Application>
  <PresentationFormat>On-screen Show (4:3)</PresentationFormat>
  <Paragraphs>189</Paragraphs>
  <Slides>14</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-apple-system</vt:lpstr>
      <vt:lpstr>Arial</vt:lpstr>
      <vt:lpstr>Cambria</vt:lpstr>
      <vt:lpstr>Times</vt:lpstr>
      <vt:lpstr>Tw Cen MT</vt:lpstr>
      <vt:lpstr>Tw Cen MT Condensed</vt:lpstr>
      <vt:lpstr>Wingdings</vt:lpstr>
      <vt:lpstr>Wingdings 3</vt:lpstr>
      <vt:lpstr>Integral</vt:lpstr>
      <vt:lpstr>1_Integral</vt:lpstr>
      <vt:lpstr>2022 Open Enrollment</vt:lpstr>
      <vt:lpstr>Today we will cover</vt:lpstr>
      <vt:lpstr>Open enrollment</vt:lpstr>
      <vt:lpstr>Online enrollment</vt:lpstr>
      <vt:lpstr>What’s not changing?</vt:lpstr>
      <vt:lpstr>2022 Medical Plan refresher</vt:lpstr>
      <vt:lpstr>  Spending Accounts</vt:lpstr>
      <vt:lpstr>Voluntary Life AD&amp;D, Accident, and Critical illness</vt:lpstr>
      <vt:lpstr>Invest EAP</vt:lpstr>
      <vt:lpstr>Invest EAP</vt:lpstr>
      <vt:lpstr>King Arthur Baking Wellness Incentive Program   </vt:lpstr>
      <vt:lpstr>Employee Benefit Center</vt:lpstr>
      <vt:lpstr>Remember!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Open Enrollment</dc:title>
  <dc:creator>Brady, Jackie</dc:creator>
  <cp:lastModifiedBy>Brady, Jackie</cp:lastModifiedBy>
  <cp:revision>27</cp:revision>
  <dcterms:created xsi:type="dcterms:W3CDTF">2020-10-26T03:13:31Z</dcterms:created>
  <dcterms:modified xsi:type="dcterms:W3CDTF">2021-11-02T01:05:32Z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0x0101000B980BFF797C8A43A29EDC5A666CCEBB</vt:lpwstr>
  </property>
  <property fmtid="{D5CDD505-2E9C-101B-9397-08002B2CF9AE}" pid="3" name="Order">
    <vt:r8>12424600</vt:r8>
  </property>
</Properties>
</file>