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8" r:id="rId5"/>
  </p:sldMasterIdLst>
  <p:notesMasterIdLst>
    <p:notesMasterId r:id="rId13"/>
  </p:notesMasterIdLst>
  <p:sldIdLst>
    <p:sldId id="256" r:id="rId6"/>
    <p:sldId id="257" r:id="rId7"/>
    <p:sldId id="260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A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6F8E2-58D1-46B7-96B2-38CA7A8058AF}" v="29" dt="2021-02-25T14:12:42.607"/>
    <p1510:client id="{1B9DC8A4-CB0D-4F43-995F-188EF6692E8C}" v="2" dt="2021-02-26T13:17:06.503"/>
    <p1510:client id="{441BFBE2-9713-01CB-BC86-4F11967D9442}" v="8" dt="2022-03-07T15:02:41.607"/>
    <p1510:client id="{4CC714BE-6B5B-8E44-C098-8F414746AF1C}" v="441" dt="2022-03-02T15:12:40.106"/>
    <p1510:client id="{E394B110-DF05-437E-9B9E-998B996EEE14}" v="402" dt="2021-02-25T20:41:02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6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10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Carlson" userId="S::jessica.carlson@kingarthurbaking.com::66974c29-83e8-47f8-9925-bc794c8fc946" providerId="AD" clId="Web-{4CC714BE-6B5B-8E44-C098-8F414746AF1C}"/>
    <pc:docChg chg="delSld modSld">
      <pc:chgData name="Jessica Carlson" userId="S::jessica.carlson@kingarthurbaking.com::66974c29-83e8-47f8-9925-bc794c8fc946" providerId="AD" clId="Web-{4CC714BE-6B5B-8E44-C098-8F414746AF1C}" dt="2022-03-02T15:12:40.028" v="445" actId="20577"/>
      <pc:docMkLst>
        <pc:docMk/>
      </pc:docMkLst>
      <pc:sldChg chg="modSp">
        <pc:chgData name="Jessica Carlson" userId="S::jessica.carlson@kingarthurbaking.com::66974c29-83e8-47f8-9925-bc794c8fc946" providerId="AD" clId="Web-{4CC714BE-6B5B-8E44-C098-8F414746AF1C}" dt="2022-03-02T13:02:14.564" v="0" actId="20577"/>
        <pc:sldMkLst>
          <pc:docMk/>
          <pc:sldMk cId="2616218498" sldId="256"/>
        </pc:sldMkLst>
        <pc:spChg chg="mod">
          <ac:chgData name="Jessica Carlson" userId="S::jessica.carlson@kingarthurbaking.com::66974c29-83e8-47f8-9925-bc794c8fc946" providerId="AD" clId="Web-{4CC714BE-6B5B-8E44-C098-8F414746AF1C}" dt="2022-03-02T13:02:14.564" v="0" actId="20577"/>
          <ac:spMkLst>
            <pc:docMk/>
            <pc:sldMk cId="2616218498" sldId="256"/>
            <ac:spMk id="2" creationId="{829C9D39-4284-4677-81F5-3389F729F5CB}"/>
          </ac:spMkLst>
        </pc:spChg>
      </pc:sldChg>
      <pc:sldChg chg="modSp">
        <pc:chgData name="Jessica Carlson" userId="S::jessica.carlson@kingarthurbaking.com::66974c29-83e8-47f8-9925-bc794c8fc946" providerId="AD" clId="Web-{4CC714BE-6B5B-8E44-C098-8F414746AF1C}" dt="2022-03-02T14:06:22.032" v="440" actId="20577"/>
        <pc:sldMkLst>
          <pc:docMk/>
          <pc:sldMk cId="3797192978" sldId="257"/>
        </pc:sldMkLst>
        <pc:spChg chg="mod">
          <ac:chgData name="Jessica Carlson" userId="S::jessica.carlson@kingarthurbaking.com::66974c29-83e8-47f8-9925-bc794c8fc946" providerId="AD" clId="Web-{4CC714BE-6B5B-8E44-C098-8F414746AF1C}" dt="2022-03-02T14:06:22.032" v="440" actId="20577"/>
          <ac:spMkLst>
            <pc:docMk/>
            <pc:sldMk cId="3797192978" sldId="257"/>
            <ac:spMk id="5" creationId="{752CB523-13A8-43AB-927E-D4957754F110}"/>
          </ac:spMkLst>
        </pc:spChg>
      </pc:sldChg>
      <pc:sldChg chg="del">
        <pc:chgData name="Jessica Carlson" userId="S::jessica.carlson@kingarthurbaking.com::66974c29-83e8-47f8-9925-bc794c8fc946" providerId="AD" clId="Web-{4CC714BE-6B5B-8E44-C098-8F414746AF1C}" dt="2022-03-02T13:05:46.507" v="123"/>
        <pc:sldMkLst>
          <pc:docMk/>
          <pc:sldMk cId="4077582267" sldId="259"/>
        </pc:sldMkLst>
      </pc:sldChg>
      <pc:sldChg chg="del">
        <pc:chgData name="Jessica Carlson" userId="S::jessica.carlson@kingarthurbaking.com::66974c29-83e8-47f8-9925-bc794c8fc946" providerId="AD" clId="Web-{4CC714BE-6B5B-8E44-C098-8F414746AF1C}" dt="2022-03-02T13:05:51.288" v="124"/>
        <pc:sldMkLst>
          <pc:docMk/>
          <pc:sldMk cId="709953607" sldId="261"/>
        </pc:sldMkLst>
      </pc:sldChg>
      <pc:sldChg chg="modSp">
        <pc:chgData name="Jessica Carlson" userId="S::jessica.carlson@kingarthurbaking.com::66974c29-83e8-47f8-9925-bc794c8fc946" providerId="AD" clId="Web-{4CC714BE-6B5B-8E44-C098-8F414746AF1C}" dt="2022-03-02T13:33:12.217" v="258" actId="20577"/>
        <pc:sldMkLst>
          <pc:docMk/>
          <pc:sldMk cId="2093053235" sldId="262"/>
        </pc:sldMkLst>
        <pc:spChg chg="mod">
          <ac:chgData name="Jessica Carlson" userId="S::jessica.carlson@kingarthurbaking.com::66974c29-83e8-47f8-9925-bc794c8fc946" providerId="AD" clId="Web-{4CC714BE-6B5B-8E44-C098-8F414746AF1C}" dt="2022-03-02T13:33:12.217" v="258" actId="20577"/>
          <ac:spMkLst>
            <pc:docMk/>
            <pc:sldMk cId="2093053235" sldId="262"/>
            <ac:spMk id="4" creationId="{09BC2545-285C-4C32-96CF-942722D77BAB}"/>
          </ac:spMkLst>
        </pc:spChg>
      </pc:sldChg>
      <pc:sldChg chg="addSp delSp modSp mod modClrScheme chgLayout">
        <pc:chgData name="Jessica Carlson" userId="S::jessica.carlson@kingarthurbaking.com::66974c29-83e8-47f8-9925-bc794c8fc946" providerId="AD" clId="Web-{4CC714BE-6B5B-8E44-C098-8F414746AF1C}" dt="2022-03-02T13:29:53.416" v="223" actId="20577"/>
        <pc:sldMkLst>
          <pc:docMk/>
          <pc:sldMk cId="2062818628" sldId="263"/>
        </pc:sldMkLst>
        <pc:spChg chg="mod ord">
          <ac:chgData name="Jessica Carlson" userId="S::jessica.carlson@kingarthurbaking.com::66974c29-83e8-47f8-9925-bc794c8fc946" providerId="AD" clId="Web-{4CC714BE-6B5B-8E44-C098-8F414746AF1C}" dt="2022-03-02T13:08:35.417" v="136"/>
          <ac:spMkLst>
            <pc:docMk/>
            <pc:sldMk cId="2062818628" sldId="263"/>
            <ac:spMk id="2" creationId="{FB227412-438A-4264-910D-FEEAE861CD15}"/>
          </ac:spMkLst>
        </pc:spChg>
        <pc:spChg chg="add del mod">
          <ac:chgData name="Jessica Carlson" userId="S::jessica.carlson@kingarthurbaking.com::66974c29-83e8-47f8-9925-bc794c8fc946" providerId="AD" clId="Web-{4CC714BE-6B5B-8E44-C098-8F414746AF1C}" dt="2022-03-02T13:08:05.057" v="135"/>
          <ac:spMkLst>
            <pc:docMk/>
            <pc:sldMk cId="2062818628" sldId="263"/>
            <ac:spMk id="4" creationId="{220DC9FA-4984-493A-B161-C813840A151F}"/>
          </ac:spMkLst>
        </pc:spChg>
        <pc:spChg chg="mod ord">
          <ac:chgData name="Jessica Carlson" userId="S::jessica.carlson@kingarthurbaking.com::66974c29-83e8-47f8-9925-bc794c8fc946" providerId="AD" clId="Web-{4CC714BE-6B5B-8E44-C098-8F414746AF1C}" dt="2022-03-02T13:08:35.417" v="136"/>
          <ac:spMkLst>
            <pc:docMk/>
            <pc:sldMk cId="2062818628" sldId="263"/>
            <ac:spMk id="5" creationId="{452B6FA9-CBD1-411B-94BC-4B85D2E01ECE}"/>
          </ac:spMkLst>
        </pc:spChg>
        <pc:spChg chg="mod ord">
          <ac:chgData name="Jessica Carlson" userId="S::jessica.carlson@kingarthurbaking.com::66974c29-83e8-47f8-9925-bc794c8fc946" providerId="AD" clId="Web-{4CC714BE-6B5B-8E44-C098-8F414746AF1C}" dt="2022-03-02T13:29:53.416" v="223" actId="20577"/>
          <ac:spMkLst>
            <pc:docMk/>
            <pc:sldMk cId="2062818628" sldId="263"/>
            <ac:spMk id="6" creationId="{F1A129DC-0EF0-44A1-B83B-83223DD4564C}"/>
          </ac:spMkLst>
        </pc:spChg>
        <pc:spChg chg="del">
          <ac:chgData name="Jessica Carlson" userId="S::jessica.carlson@kingarthurbaking.com::66974c29-83e8-47f8-9925-bc794c8fc946" providerId="AD" clId="Web-{4CC714BE-6B5B-8E44-C098-8F414746AF1C}" dt="2022-03-02T13:08:35.417" v="136"/>
          <ac:spMkLst>
            <pc:docMk/>
            <pc:sldMk cId="2062818628" sldId="263"/>
            <ac:spMk id="7" creationId="{70F236EA-9F77-4ECE-B055-CC10BCE843CD}"/>
          </ac:spMkLst>
        </pc:spChg>
        <pc:spChg chg="del mod">
          <ac:chgData name="Jessica Carlson" userId="S::jessica.carlson@kingarthurbaking.com::66974c29-83e8-47f8-9925-bc794c8fc946" providerId="AD" clId="Web-{4CC714BE-6B5B-8E44-C098-8F414746AF1C}" dt="2022-03-02T13:08:00.838" v="134"/>
          <ac:spMkLst>
            <pc:docMk/>
            <pc:sldMk cId="2062818628" sldId="263"/>
            <ac:spMk id="8" creationId="{33494DF9-7B3B-40C1-8D32-361F2B633748}"/>
          </ac:spMkLst>
        </pc:spChg>
        <pc:spChg chg="del mod">
          <ac:chgData name="Jessica Carlson" userId="S::jessica.carlson@kingarthurbaking.com::66974c29-83e8-47f8-9925-bc794c8fc946" providerId="AD" clId="Web-{4CC714BE-6B5B-8E44-C098-8F414746AF1C}" dt="2022-03-02T13:07:57.635" v="133"/>
          <ac:spMkLst>
            <pc:docMk/>
            <pc:sldMk cId="2062818628" sldId="263"/>
            <ac:spMk id="9" creationId="{49893BB5-8B9B-4BF1-8FE4-B4D19C094A0C}"/>
          </ac:spMkLst>
        </pc:spChg>
        <pc:spChg chg="del mod ord">
          <ac:chgData name="Jessica Carlson" userId="S::jessica.carlson@kingarthurbaking.com::66974c29-83e8-47f8-9925-bc794c8fc946" providerId="AD" clId="Web-{4CC714BE-6B5B-8E44-C098-8F414746AF1C}" dt="2022-03-02T13:09:10.293" v="139"/>
          <ac:spMkLst>
            <pc:docMk/>
            <pc:sldMk cId="2062818628" sldId="263"/>
            <ac:spMk id="10" creationId="{830F0CAE-A002-4ACF-A8C5-944678843DF1}"/>
          </ac:spMkLst>
        </pc:spChg>
        <pc:spChg chg="del mod">
          <ac:chgData name="Jessica Carlson" userId="S::jessica.carlson@kingarthurbaking.com::66974c29-83e8-47f8-9925-bc794c8fc946" providerId="AD" clId="Web-{4CC714BE-6B5B-8E44-C098-8F414746AF1C}" dt="2022-03-02T13:07:34.259" v="128"/>
          <ac:spMkLst>
            <pc:docMk/>
            <pc:sldMk cId="2062818628" sldId="263"/>
            <ac:spMk id="11" creationId="{7E2B8F23-AF49-44D7-AB42-DD41E99F10C1}"/>
          </ac:spMkLst>
        </pc:spChg>
        <pc:spChg chg="mod ord">
          <ac:chgData name="Jessica Carlson" userId="S::jessica.carlson@kingarthurbaking.com::66974c29-83e8-47f8-9925-bc794c8fc946" providerId="AD" clId="Web-{4CC714BE-6B5B-8E44-C098-8F414746AF1C}" dt="2022-03-02T13:08:35.417" v="136"/>
          <ac:spMkLst>
            <pc:docMk/>
            <pc:sldMk cId="2062818628" sldId="263"/>
            <ac:spMk id="12" creationId="{9DF98F2C-0FE8-4AB8-A2CD-752C0CBBB311}"/>
          </ac:spMkLst>
        </pc:spChg>
      </pc:sldChg>
      <pc:sldChg chg="modSp">
        <pc:chgData name="Jessica Carlson" userId="S::jessica.carlson@kingarthurbaking.com::66974c29-83e8-47f8-9925-bc794c8fc946" providerId="AD" clId="Web-{4CC714BE-6B5B-8E44-C098-8F414746AF1C}" dt="2022-03-02T15:12:40.028" v="445" actId="20577"/>
        <pc:sldMkLst>
          <pc:docMk/>
          <pc:sldMk cId="2965577032" sldId="264"/>
        </pc:sldMkLst>
        <pc:spChg chg="mod">
          <ac:chgData name="Jessica Carlson" userId="S::jessica.carlson@kingarthurbaking.com::66974c29-83e8-47f8-9925-bc794c8fc946" providerId="AD" clId="Web-{4CC714BE-6B5B-8E44-C098-8F414746AF1C}" dt="2022-03-02T15:12:40.028" v="445" actId="20577"/>
          <ac:spMkLst>
            <pc:docMk/>
            <pc:sldMk cId="2965577032" sldId="264"/>
            <ac:spMk id="12" creationId="{25BB472C-C6F2-4902-B214-E03D6A0E1FBE}"/>
          </ac:spMkLst>
        </pc:spChg>
      </pc:sldChg>
      <pc:sldChg chg="modSp">
        <pc:chgData name="Jessica Carlson" userId="S::jessica.carlson@kingarthurbaking.com::66974c29-83e8-47f8-9925-bc794c8fc946" providerId="AD" clId="Web-{4CC714BE-6B5B-8E44-C098-8F414746AF1C}" dt="2022-03-02T15:12:34.668" v="443" actId="20577"/>
        <pc:sldMkLst>
          <pc:docMk/>
          <pc:sldMk cId="903323739" sldId="265"/>
        </pc:sldMkLst>
        <pc:spChg chg="mod">
          <ac:chgData name="Jessica Carlson" userId="S::jessica.carlson@kingarthurbaking.com::66974c29-83e8-47f8-9925-bc794c8fc946" providerId="AD" clId="Web-{4CC714BE-6B5B-8E44-C098-8F414746AF1C}" dt="2022-03-02T15:12:34.668" v="443" actId="20577"/>
          <ac:spMkLst>
            <pc:docMk/>
            <pc:sldMk cId="903323739" sldId="265"/>
            <ac:spMk id="4" creationId="{3CDEB405-9AA2-4CB9-91CB-C9DBAF0009A5}"/>
          </ac:spMkLst>
        </pc:spChg>
      </pc:sldChg>
    </pc:docChg>
  </pc:docChgLst>
  <pc:docChgLst>
    <pc:chgData name="Jessica Carlson" userId="S::jessica.carlson@kingarthurbaking.com::66974c29-83e8-47f8-9925-bc794c8fc946" providerId="AD" clId="Web-{441BFBE2-9713-01CB-BC86-4F11967D9442}"/>
    <pc:docChg chg="modSld">
      <pc:chgData name="Jessica Carlson" userId="S::jessica.carlson@kingarthurbaking.com::66974c29-83e8-47f8-9925-bc794c8fc946" providerId="AD" clId="Web-{441BFBE2-9713-01CB-BC86-4F11967D9442}" dt="2022-03-07T15:02:37.482" v="5" actId="20577"/>
      <pc:docMkLst>
        <pc:docMk/>
      </pc:docMkLst>
      <pc:sldChg chg="modSp">
        <pc:chgData name="Jessica Carlson" userId="S::jessica.carlson@kingarthurbaking.com::66974c29-83e8-47f8-9925-bc794c8fc946" providerId="AD" clId="Web-{441BFBE2-9713-01CB-BC86-4F11967D9442}" dt="2022-03-07T15:02:37.482" v="5" actId="20577"/>
        <pc:sldMkLst>
          <pc:docMk/>
          <pc:sldMk cId="2965577032" sldId="264"/>
        </pc:sldMkLst>
        <pc:spChg chg="mod">
          <ac:chgData name="Jessica Carlson" userId="S::jessica.carlson@kingarthurbaking.com::66974c29-83e8-47f8-9925-bc794c8fc946" providerId="AD" clId="Web-{441BFBE2-9713-01CB-BC86-4F11967D9442}" dt="2022-03-07T15:02:37.482" v="5" actId="20577"/>
          <ac:spMkLst>
            <pc:docMk/>
            <pc:sldMk cId="2965577032" sldId="264"/>
            <ac:spMk id="12" creationId="{25BB472C-C6F2-4902-B214-E03D6A0E1F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10C0-6992-FE46-A0A2-348F6C8434C3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81535-63E6-D34E-AFF3-DAC139F4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2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Messag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97D2A-7BCE-0448-AAE5-B67C162D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4049486" cy="365125"/>
          </a:xfrm>
          <a:prstGeom prst="rect">
            <a:avLst/>
          </a:prstGeom>
        </p:spPr>
        <p:txBody>
          <a:bodyPr/>
          <a:lstStyle>
            <a:lvl1pPr>
              <a:defRPr sz="900" baseline="0"/>
            </a:lvl1pPr>
          </a:lstStyle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‹#›</a:t>
            </a:fld>
            <a:r>
              <a:rPr lang="en-US" dirty="0"/>
              <a:t>  </a:t>
            </a:r>
            <a:r>
              <a:rPr lang="en-US" b="1" kern="6000" spc="100" dirty="0">
                <a:solidFill>
                  <a:schemeClr val="tx1"/>
                </a:solidFill>
              </a:rPr>
              <a:t>KING ARTHUR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B555D47-EC7B-874B-89CC-240E2EE606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115239"/>
            <a:ext cx="7244815" cy="365125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D598E2-E75A-4E1E-AF45-F5E7433E0536}"/>
              </a:ext>
            </a:extLst>
          </p:cNvPr>
          <p:cNvCxnSpPr/>
          <p:nvPr userDrawn="1"/>
        </p:nvCxnSpPr>
        <p:spPr>
          <a:xfrm flipH="1">
            <a:off x="628650" y="1027585"/>
            <a:ext cx="7428828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649E924-E63A-4218-A69E-B101CBA9E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323"/>
            <a:ext cx="7242362" cy="957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Message Slide</a:t>
            </a:r>
            <a:br>
              <a:rPr lang="en-US" dirty="0"/>
            </a:br>
            <a:r>
              <a:rPr lang="en-US" dirty="0"/>
              <a:t>Use both lines if necessary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CCB87-3339-4E6F-A776-44DA0562BB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662" y="1568017"/>
            <a:ext cx="7245350" cy="4583113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5pPr>
              <a:lnSpc>
                <a:spcPct val="100000"/>
              </a:lnSpc>
              <a:defRPr/>
            </a:lvl5pPr>
            <a:lvl6pPr>
              <a:lnSpc>
                <a:spcPct val="100000"/>
              </a:lnSpc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6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BBB8E-2E63-B64F-BE4E-8A15B06CCA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‹#›</a:t>
            </a:fld>
            <a:r>
              <a:rPr lang="en-US"/>
              <a:t>  </a:t>
            </a:r>
            <a:r>
              <a:rPr lang="en-US" b="1" kern="6000" spc="100">
                <a:solidFill>
                  <a:schemeClr val="tx1"/>
                </a:solidFill>
              </a:rPr>
              <a:t>KING ARTHUR</a:t>
            </a:r>
            <a:endParaRPr lang="en-US" b="1" kern="6000" spc="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25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E9CDDE-C4B6-40D9-84FE-028C80C7B169}"/>
              </a:ext>
            </a:extLst>
          </p:cNvPr>
          <p:cNvGrpSpPr/>
          <p:nvPr userDrawn="1"/>
        </p:nvGrpSpPr>
        <p:grpSpPr>
          <a:xfrm>
            <a:off x="882214" y="776254"/>
            <a:ext cx="2196662" cy="2196662"/>
            <a:chOff x="882214" y="776254"/>
            <a:chExt cx="2196662" cy="2196662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8029B16C-5442-4C17-B6C3-7E1B64261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2214" y="776254"/>
              <a:ext cx="2196662" cy="21966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14A630-03F7-44FD-A674-019B4BB18C93}"/>
                </a:ext>
              </a:extLst>
            </p:cNvPr>
            <p:cNvSpPr txBox="1"/>
            <p:nvPr userDrawn="1"/>
          </p:nvSpPr>
          <p:spPr>
            <a:xfrm>
              <a:off x="2669629" y="2540882"/>
              <a:ext cx="3672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TM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F464BE2-FB39-4D0E-8E15-0270F170C75F}"/>
              </a:ext>
            </a:extLst>
          </p:cNvPr>
          <p:cNvSpPr/>
          <p:nvPr userDrawn="1"/>
        </p:nvSpPr>
        <p:spPr>
          <a:xfrm>
            <a:off x="8515350" y="0"/>
            <a:ext cx="628650" cy="6858000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E22EE3-5050-48CB-BF41-37C2C882A7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696" y="6176963"/>
            <a:ext cx="329958" cy="4291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E9D5FE-C817-49B8-8078-229DF0A2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C14E55-875E-40AA-8AC5-C7E43CAF91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4100" y="4887913"/>
            <a:ext cx="4049713" cy="661987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2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lling Pi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water, sitting, food&#10;&#10;Description automatically generated">
            <a:extLst>
              <a:ext uri="{FF2B5EF4-FFF2-40B4-BE49-F238E27FC236}">
                <a16:creationId xmlns:a16="http://schemas.microsoft.com/office/drawing/2014/main" id="{7ABE60D2-3ECB-4B9B-9E43-A6C8F7EC5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5E9CDDE-C4B6-40D9-84FE-028C80C7B169}"/>
              </a:ext>
            </a:extLst>
          </p:cNvPr>
          <p:cNvGrpSpPr/>
          <p:nvPr userDrawn="1"/>
        </p:nvGrpSpPr>
        <p:grpSpPr>
          <a:xfrm>
            <a:off x="882214" y="776254"/>
            <a:ext cx="2196662" cy="2196662"/>
            <a:chOff x="882214" y="776254"/>
            <a:chExt cx="2196662" cy="2196662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8029B16C-5442-4C17-B6C3-7E1B64261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2214" y="776254"/>
              <a:ext cx="2196662" cy="21966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14A630-03F7-44FD-A674-019B4BB18C93}"/>
                </a:ext>
              </a:extLst>
            </p:cNvPr>
            <p:cNvSpPr txBox="1"/>
            <p:nvPr userDrawn="1"/>
          </p:nvSpPr>
          <p:spPr>
            <a:xfrm>
              <a:off x="2669629" y="2540882"/>
              <a:ext cx="3672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TM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E55F2A4-5B8F-4979-9D45-A36F4F1D0BFB}"/>
              </a:ext>
            </a:extLst>
          </p:cNvPr>
          <p:cNvSpPr/>
          <p:nvPr userDrawn="1"/>
        </p:nvSpPr>
        <p:spPr>
          <a:xfrm>
            <a:off x="976312" y="3790763"/>
            <a:ext cx="4498513" cy="1857683"/>
          </a:xfrm>
          <a:prstGeom prst="rect">
            <a:avLst/>
          </a:prstGeom>
          <a:solidFill>
            <a:schemeClr val="bg1">
              <a:alpha val="70000"/>
            </a:schemeClr>
          </a:solidFill>
          <a:ln w="22225">
            <a:noFill/>
          </a:ln>
          <a:effectLst>
            <a:outerShdw sx="1000" sy="1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98CE17-5329-45F6-94CD-700AFD1C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E8E46D0-29F7-43D0-9524-7A3D139E7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4100" y="4887913"/>
            <a:ext cx="4049713" cy="661987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56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namon Roll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x filled with different types of food&#10;&#10;Description automatically generated">
            <a:extLst>
              <a:ext uri="{FF2B5EF4-FFF2-40B4-BE49-F238E27FC236}">
                <a16:creationId xmlns:a16="http://schemas.microsoft.com/office/drawing/2014/main" id="{645DDCFC-8846-4E14-92A6-29DC1426C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5E9CDDE-C4B6-40D9-84FE-028C80C7B169}"/>
              </a:ext>
            </a:extLst>
          </p:cNvPr>
          <p:cNvGrpSpPr/>
          <p:nvPr userDrawn="1"/>
        </p:nvGrpSpPr>
        <p:grpSpPr>
          <a:xfrm>
            <a:off x="882214" y="776254"/>
            <a:ext cx="2196662" cy="2196662"/>
            <a:chOff x="882214" y="776254"/>
            <a:chExt cx="2196662" cy="2196662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8029B16C-5442-4C17-B6C3-7E1B64261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2214" y="776254"/>
              <a:ext cx="2196662" cy="21966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14A630-03F7-44FD-A674-019B4BB18C93}"/>
                </a:ext>
              </a:extLst>
            </p:cNvPr>
            <p:cNvSpPr txBox="1"/>
            <p:nvPr userDrawn="1"/>
          </p:nvSpPr>
          <p:spPr>
            <a:xfrm>
              <a:off x="2669629" y="2540882"/>
              <a:ext cx="3672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TM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964AF0B-E3BB-408A-9E78-2EBD6F6FAA64}"/>
              </a:ext>
            </a:extLst>
          </p:cNvPr>
          <p:cNvSpPr/>
          <p:nvPr userDrawn="1"/>
        </p:nvSpPr>
        <p:spPr>
          <a:xfrm>
            <a:off x="976312" y="3790763"/>
            <a:ext cx="4498513" cy="1857683"/>
          </a:xfrm>
          <a:prstGeom prst="rect">
            <a:avLst/>
          </a:prstGeom>
          <a:solidFill>
            <a:schemeClr val="bg1">
              <a:alpha val="70000"/>
            </a:schemeClr>
          </a:solidFill>
          <a:ln w="22225">
            <a:noFill/>
          </a:ln>
          <a:effectLst>
            <a:outerShdw sx="1000" sy="1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9355DB-37DD-46FE-9C4E-892AC87F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835CC6E-8D47-4E0F-B7F6-DA8BE8A1C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4100" y="4887913"/>
            <a:ext cx="4049713" cy="661987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37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mburg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wl of food&#10;&#10;Description automatically generated">
            <a:extLst>
              <a:ext uri="{FF2B5EF4-FFF2-40B4-BE49-F238E27FC236}">
                <a16:creationId xmlns:a16="http://schemas.microsoft.com/office/drawing/2014/main" id="{CDD780EA-66B9-42D9-ABFE-134948220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5E9CDDE-C4B6-40D9-84FE-028C80C7B169}"/>
              </a:ext>
            </a:extLst>
          </p:cNvPr>
          <p:cNvGrpSpPr/>
          <p:nvPr userDrawn="1"/>
        </p:nvGrpSpPr>
        <p:grpSpPr>
          <a:xfrm>
            <a:off x="882214" y="776254"/>
            <a:ext cx="2196662" cy="2196662"/>
            <a:chOff x="882214" y="776254"/>
            <a:chExt cx="2196662" cy="2196662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8029B16C-5442-4C17-B6C3-7E1B64261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2214" y="776254"/>
              <a:ext cx="2196662" cy="21966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14A630-03F7-44FD-A674-019B4BB18C93}"/>
                </a:ext>
              </a:extLst>
            </p:cNvPr>
            <p:cNvSpPr txBox="1"/>
            <p:nvPr userDrawn="1"/>
          </p:nvSpPr>
          <p:spPr>
            <a:xfrm>
              <a:off x="2669629" y="2540882"/>
              <a:ext cx="3672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TM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54264DA-39A0-4B3B-82E6-F1FEC08BB8CA}"/>
              </a:ext>
            </a:extLst>
          </p:cNvPr>
          <p:cNvSpPr/>
          <p:nvPr userDrawn="1"/>
        </p:nvSpPr>
        <p:spPr>
          <a:xfrm>
            <a:off x="976312" y="3790763"/>
            <a:ext cx="4498513" cy="1857683"/>
          </a:xfrm>
          <a:prstGeom prst="rect">
            <a:avLst/>
          </a:prstGeom>
          <a:solidFill>
            <a:schemeClr val="bg1">
              <a:alpha val="70000"/>
            </a:schemeClr>
          </a:solidFill>
          <a:ln w="22225">
            <a:noFill/>
          </a:ln>
          <a:effectLst>
            <a:outerShdw sx="1000" sy="1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83A063A-525B-4249-B92A-AF01EB25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6B08159-872C-452D-83FF-12CE5F90B9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4100" y="4887913"/>
            <a:ext cx="4049713" cy="661987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03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ocolate Cak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lice of cake on a plate&#10;&#10;Description automatically generated">
            <a:extLst>
              <a:ext uri="{FF2B5EF4-FFF2-40B4-BE49-F238E27FC236}">
                <a16:creationId xmlns:a16="http://schemas.microsoft.com/office/drawing/2014/main" id="{BCC1ADC8-6CCA-44EB-A309-17E4E5FC5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367952-77FF-4219-AD43-FBA983475C6A}"/>
              </a:ext>
            </a:extLst>
          </p:cNvPr>
          <p:cNvSpPr/>
          <p:nvPr userDrawn="1"/>
        </p:nvSpPr>
        <p:spPr>
          <a:xfrm>
            <a:off x="976312" y="3790763"/>
            <a:ext cx="4498513" cy="1857683"/>
          </a:xfrm>
          <a:prstGeom prst="rect">
            <a:avLst/>
          </a:prstGeom>
          <a:solidFill>
            <a:schemeClr val="bg1">
              <a:alpha val="71000"/>
            </a:schemeClr>
          </a:solidFill>
          <a:ln w="22225">
            <a:noFill/>
          </a:ln>
          <a:effectLst>
            <a:outerShdw sx="1000" sy="1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E9CDDE-C4B6-40D9-84FE-028C80C7B169}"/>
              </a:ext>
            </a:extLst>
          </p:cNvPr>
          <p:cNvGrpSpPr/>
          <p:nvPr userDrawn="1"/>
        </p:nvGrpSpPr>
        <p:grpSpPr>
          <a:xfrm>
            <a:off x="882214" y="776254"/>
            <a:ext cx="2196662" cy="2196662"/>
            <a:chOff x="882214" y="776254"/>
            <a:chExt cx="2196662" cy="2196662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8029B16C-5442-4C17-B6C3-7E1B64261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2214" y="776254"/>
              <a:ext cx="2196662" cy="21966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14A630-03F7-44FD-A674-019B4BB18C93}"/>
                </a:ext>
              </a:extLst>
            </p:cNvPr>
            <p:cNvSpPr txBox="1"/>
            <p:nvPr userDrawn="1"/>
          </p:nvSpPr>
          <p:spPr>
            <a:xfrm>
              <a:off x="2669629" y="2540882"/>
              <a:ext cx="3672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TM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CE9D5FE-C817-49B8-8078-229DF0A2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C14E55-875E-40AA-8AC5-C7E43CAF91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4100" y="4887913"/>
            <a:ext cx="4049713" cy="661987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083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ea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hower, green, tiled&#10;&#10;Description automatically generated">
            <a:extLst>
              <a:ext uri="{FF2B5EF4-FFF2-40B4-BE49-F238E27FC236}">
                <a16:creationId xmlns:a16="http://schemas.microsoft.com/office/drawing/2014/main" id="{2D81922C-D456-4B2D-8950-85B725591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2B26B96-3BD2-47A4-A3A9-60375642180C}"/>
              </a:ext>
            </a:extLst>
          </p:cNvPr>
          <p:cNvGrpSpPr/>
          <p:nvPr userDrawn="1"/>
        </p:nvGrpSpPr>
        <p:grpSpPr>
          <a:xfrm>
            <a:off x="882214" y="776254"/>
            <a:ext cx="2196662" cy="2196662"/>
            <a:chOff x="882214" y="776254"/>
            <a:chExt cx="2196662" cy="2196662"/>
          </a:xfrm>
        </p:grpSpPr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EC146041-8CE6-4C51-875A-CE027883B9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2214" y="776254"/>
              <a:ext cx="2196662" cy="219666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DB0C24-E160-4FF4-B083-49D1CA1137CF}"/>
                </a:ext>
              </a:extLst>
            </p:cNvPr>
            <p:cNvSpPr txBox="1"/>
            <p:nvPr userDrawn="1"/>
          </p:nvSpPr>
          <p:spPr>
            <a:xfrm>
              <a:off x="2669629" y="2540882"/>
              <a:ext cx="3672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TM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A39AE05-8D89-43B6-ACD6-4A73B8B1EAB1}"/>
              </a:ext>
            </a:extLst>
          </p:cNvPr>
          <p:cNvSpPr/>
          <p:nvPr userDrawn="1"/>
        </p:nvSpPr>
        <p:spPr>
          <a:xfrm>
            <a:off x="976312" y="3790763"/>
            <a:ext cx="4498513" cy="1857683"/>
          </a:xfrm>
          <a:prstGeom prst="rect">
            <a:avLst/>
          </a:prstGeom>
          <a:solidFill>
            <a:schemeClr val="bg1">
              <a:alpha val="70000"/>
            </a:schemeClr>
          </a:solidFill>
          <a:ln w="22225">
            <a:noFill/>
          </a:ln>
          <a:effectLst>
            <a:outerShdw sx="1000" sy="1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461F34-5DDD-4F6D-AD17-F5E178EA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64CEAAF-8AE9-460E-95C1-D0F0DB24DB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4100" y="4887913"/>
            <a:ext cx="4049713" cy="661987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144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eat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ed, street, graffiti, people&#10;&#10;Description automatically generated">
            <a:extLst>
              <a:ext uri="{FF2B5EF4-FFF2-40B4-BE49-F238E27FC236}">
                <a16:creationId xmlns:a16="http://schemas.microsoft.com/office/drawing/2014/main" id="{95EDAED6-3CFA-4116-92C2-750860598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8DA258-1F50-45C3-A5AE-D05498091D3A}"/>
              </a:ext>
            </a:extLst>
          </p:cNvPr>
          <p:cNvSpPr/>
          <p:nvPr userDrawn="1"/>
        </p:nvSpPr>
        <p:spPr>
          <a:xfrm>
            <a:off x="976312" y="3790763"/>
            <a:ext cx="4498513" cy="1857683"/>
          </a:xfrm>
          <a:prstGeom prst="rect">
            <a:avLst/>
          </a:prstGeom>
          <a:solidFill>
            <a:schemeClr val="bg1">
              <a:alpha val="70000"/>
            </a:schemeClr>
          </a:solidFill>
          <a:ln w="22225">
            <a:noFill/>
          </a:ln>
          <a:effectLst>
            <a:outerShdw sx="1000" sy="1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7A6B23-B960-41F6-B841-2B7367ECBC7E}"/>
              </a:ext>
            </a:extLst>
          </p:cNvPr>
          <p:cNvGrpSpPr/>
          <p:nvPr userDrawn="1"/>
        </p:nvGrpSpPr>
        <p:grpSpPr>
          <a:xfrm>
            <a:off x="882214" y="776254"/>
            <a:ext cx="2196662" cy="2196662"/>
            <a:chOff x="882214" y="776254"/>
            <a:chExt cx="2196662" cy="2196662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CC7FE68D-E70C-401E-AE0B-75238DFEE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2214" y="776254"/>
              <a:ext cx="2196662" cy="21966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B873AB-678C-4E8A-85E1-7BB692DEF387}"/>
                </a:ext>
              </a:extLst>
            </p:cNvPr>
            <p:cNvSpPr txBox="1"/>
            <p:nvPr userDrawn="1"/>
          </p:nvSpPr>
          <p:spPr>
            <a:xfrm>
              <a:off x="2669629" y="2540882"/>
              <a:ext cx="3672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TM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4778C38-8079-4A66-BE56-6529C05D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2FD70C4-59EA-42A8-BB5D-BCBFC61024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4100" y="4887913"/>
            <a:ext cx="4049713" cy="661987"/>
          </a:xfrm>
        </p:spPr>
        <p:txBody>
          <a:bodyPr/>
          <a:lstStyle>
            <a:lvl1pPr>
              <a:defRPr>
                <a:solidFill>
                  <a:srgbClr val="DA1A3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48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97D2A-7BCE-0448-AAE5-B67C162D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4049486" cy="365125"/>
          </a:xfrm>
          <a:prstGeom prst="rect">
            <a:avLst/>
          </a:prstGeom>
        </p:spPr>
        <p:txBody>
          <a:bodyPr/>
          <a:lstStyle>
            <a:lvl1pPr>
              <a:defRPr sz="900" baseline="0"/>
            </a:lvl1pPr>
          </a:lstStyle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‹#›</a:t>
            </a:fld>
            <a:r>
              <a:rPr lang="en-US" dirty="0"/>
              <a:t>  </a:t>
            </a:r>
            <a:r>
              <a:rPr lang="en-US" b="1" kern="6000" spc="100" dirty="0">
                <a:solidFill>
                  <a:schemeClr val="tx1"/>
                </a:solidFill>
              </a:rPr>
              <a:t>KING ARTHUR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D598E2-E75A-4E1E-AF45-F5E7433E0536}"/>
              </a:ext>
            </a:extLst>
          </p:cNvPr>
          <p:cNvCxnSpPr/>
          <p:nvPr userDrawn="1"/>
        </p:nvCxnSpPr>
        <p:spPr>
          <a:xfrm flipH="1">
            <a:off x="628650" y="1027585"/>
            <a:ext cx="7428828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649E924-E63A-4218-A69E-B101CBA9E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323"/>
            <a:ext cx="7242362" cy="957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Message Slide</a:t>
            </a:r>
            <a:br>
              <a:rPr lang="en-US" dirty="0"/>
            </a:br>
            <a:r>
              <a:rPr lang="en-US" dirty="0"/>
              <a:t>Use both lines if necessary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CCB87-3339-4E6F-A776-44DA0562BB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662" y="1252526"/>
            <a:ext cx="7245350" cy="4583113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5pPr>
              <a:lnSpc>
                <a:spcPct val="100000"/>
              </a:lnSpc>
              <a:defRPr/>
            </a:lvl5pPr>
            <a:lvl6pPr>
              <a:lnSpc>
                <a:spcPct val="100000"/>
              </a:lnSpc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9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97D2A-7BCE-0448-AAE5-B67C162D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68143"/>
            <a:ext cx="4049486" cy="353333"/>
          </a:xfrm>
          <a:prstGeom prst="rect">
            <a:avLst/>
          </a:prstGeom>
        </p:spPr>
        <p:txBody>
          <a:bodyPr/>
          <a:lstStyle>
            <a:lvl1pPr>
              <a:defRPr sz="900" baseline="0"/>
            </a:lvl1pPr>
          </a:lstStyle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‹#›</a:t>
            </a:fld>
            <a:r>
              <a:rPr lang="en-US" dirty="0"/>
              <a:t>  </a:t>
            </a:r>
            <a:r>
              <a:rPr lang="en-US" b="1" kern="6000" spc="100" dirty="0">
                <a:solidFill>
                  <a:schemeClr val="tx1"/>
                </a:solidFill>
              </a:rPr>
              <a:t>KING ARTHUR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F4D1926C-2322-4F28-8FD2-45F4CC5BC6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61367" y="6492873"/>
            <a:ext cx="3031347" cy="228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8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Data attribution 9/99/99Cl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863488-B727-46D1-B79F-017D46C37A70}"/>
              </a:ext>
            </a:extLst>
          </p:cNvPr>
          <p:cNvCxnSpPr>
            <a:cxnSpLocks/>
          </p:cNvCxnSpPr>
          <p:nvPr userDrawn="1"/>
        </p:nvCxnSpPr>
        <p:spPr>
          <a:xfrm>
            <a:off x="4257675" y="1521443"/>
            <a:ext cx="0" cy="450397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9FE9ECD-B876-44C5-93D6-C14001307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323"/>
            <a:ext cx="7242362" cy="957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Split Message Slide</a:t>
            </a:r>
            <a:br>
              <a:rPr lang="en-US" dirty="0"/>
            </a:br>
            <a:r>
              <a:rPr lang="en-US" dirty="0"/>
              <a:t>Use both lines if necessary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2D7053-41C3-4EEA-9F6B-A7DB37C1A012}"/>
              </a:ext>
            </a:extLst>
          </p:cNvPr>
          <p:cNvCxnSpPr/>
          <p:nvPr userDrawn="1"/>
        </p:nvCxnSpPr>
        <p:spPr>
          <a:xfrm flipH="1">
            <a:off x="628650" y="1027585"/>
            <a:ext cx="7428828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905FB934-772E-4F0E-B1E3-C2C824E77F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649" y="1108062"/>
            <a:ext cx="3491406" cy="493858"/>
          </a:xfrm>
          <a:prstGeom prst="rect">
            <a:avLst/>
          </a:prstGeom>
        </p:spPr>
        <p:txBody>
          <a:bodyPr t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FC9E0FD2-1699-4581-B3D9-099EDE2B224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401308" y="1096804"/>
            <a:ext cx="3491406" cy="493858"/>
          </a:xfrm>
          <a:prstGeom prst="rect">
            <a:avLst/>
          </a:prstGeom>
        </p:spPr>
        <p:txBody>
          <a:bodyPr t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4353-D4E3-4789-A497-3BEEF2DD6E9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8650" y="1712913"/>
            <a:ext cx="3490913" cy="43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30E0C5-F105-4E6E-8934-30007B93B3D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24363" y="1712913"/>
            <a:ext cx="3490913" cy="43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41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97D2A-7BCE-0448-AAE5-B67C162D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68143"/>
            <a:ext cx="4049486" cy="353333"/>
          </a:xfrm>
          <a:prstGeom prst="rect">
            <a:avLst/>
          </a:prstGeom>
        </p:spPr>
        <p:txBody>
          <a:bodyPr/>
          <a:lstStyle>
            <a:lvl1pPr>
              <a:defRPr sz="900" baseline="0"/>
            </a:lvl1pPr>
          </a:lstStyle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‹#›</a:t>
            </a:fld>
            <a:r>
              <a:rPr lang="en-US" dirty="0"/>
              <a:t>  </a:t>
            </a:r>
            <a:r>
              <a:rPr lang="en-US" b="1" kern="6000" spc="100" dirty="0">
                <a:solidFill>
                  <a:schemeClr val="tx1"/>
                </a:solidFill>
              </a:rPr>
              <a:t>KING ARTHUR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E9E9BE-9B94-3A43-928C-436DEAA82559}"/>
              </a:ext>
            </a:extLst>
          </p:cNvPr>
          <p:cNvCxnSpPr>
            <a:cxnSpLocks/>
          </p:cNvCxnSpPr>
          <p:nvPr userDrawn="1"/>
        </p:nvCxnSpPr>
        <p:spPr>
          <a:xfrm>
            <a:off x="3012125" y="1342143"/>
            <a:ext cx="0" cy="457200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66E4C9-8AC8-C143-A114-A06C8CE79610}"/>
              </a:ext>
            </a:extLst>
          </p:cNvPr>
          <p:cNvCxnSpPr>
            <a:cxnSpLocks/>
          </p:cNvCxnSpPr>
          <p:nvPr userDrawn="1"/>
        </p:nvCxnSpPr>
        <p:spPr>
          <a:xfrm>
            <a:off x="5491762" y="1342143"/>
            <a:ext cx="0" cy="457200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78566E44-2ABB-44AD-A8ED-C53B7D410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323"/>
            <a:ext cx="7242362" cy="957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3-column slide</a:t>
            </a:r>
            <a:br>
              <a:rPr lang="en-US" dirty="0"/>
            </a:br>
            <a:r>
              <a:rPr lang="en-US" dirty="0"/>
              <a:t>Use both lines if necessary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BA1719-47E1-437B-A7C2-D956E60D148A}"/>
              </a:ext>
            </a:extLst>
          </p:cNvPr>
          <p:cNvCxnSpPr/>
          <p:nvPr userDrawn="1"/>
        </p:nvCxnSpPr>
        <p:spPr>
          <a:xfrm flipH="1">
            <a:off x="628650" y="1027585"/>
            <a:ext cx="7428828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9AC49B8F-6CB5-4E15-B0A4-82A9D933F1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649" y="1108061"/>
            <a:ext cx="2286000" cy="563953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4C1A098-B880-465B-8B1D-98AE93A4F3F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114955" y="1109372"/>
            <a:ext cx="2286000" cy="563953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0243828A-903F-4BEA-9BBD-BC0C6D382A6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594591" y="1110683"/>
            <a:ext cx="2286000" cy="563953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676E8029-D8EC-41C5-BD44-8707E87AD4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61367" y="6492873"/>
            <a:ext cx="3031347" cy="228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8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Data attribution 9/99/99Cl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3E32-E0E7-40E9-905A-B97FEE401DE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8650" y="1820863"/>
            <a:ext cx="2281238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C1F4FE0-4A94-4A5F-B50A-ACD669729C8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109212" y="1821568"/>
            <a:ext cx="2281238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210C5FE-B2B2-446F-AF24-45C5BFC68B62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599353" y="1824715"/>
            <a:ext cx="2281238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52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ox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97D2A-7BCE-0448-AAE5-B67C162D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68143"/>
            <a:ext cx="4049486" cy="353333"/>
          </a:xfrm>
          <a:prstGeom prst="rect">
            <a:avLst/>
          </a:prstGeom>
        </p:spPr>
        <p:txBody>
          <a:bodyPr/>
          <a:lstStyle>
            <a:lvl1pPr>
              <a:defRPr sz="900" baseline="0"/>
            </a:lvl1pPr>
          </a:lstStyle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‹#›</a:t>
            </a:fld>
            <a:r>
              <a:rPr lang="en-US" dirty="0"/>
              <a:t>  </a:t>
            </a:r>
            <a:r>
              <a:rPr lang="en-US" b="1" kern="6000" spc="100" dirty="0">
                <a:solidFill>
                  <a:schemeClr val="tx1"/>
                </a:solidFill>
              </a:rPr>
              <a:t>KING ARTHUR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E9E9BE-9B94-3A43-928C-436DEAA82559}"/>
              </a:ext>
            </a:extLst>
          </p:cNvPr>
          <p:cNvCxnSpPr>
            <a:cxnSpLocks/>
          </p:cNvCxnSpPr>
          <p:nvPr userDrawn="1"/>
        </p:nvCxnSpPr>
        <p:spPr>
          <a:xfrm>
            <a:off x="4249840" y="1404096"/>
            <a:ext cx="0" cy="469805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6B2FFD6C-FD9E-DC4B-9ADC-0E923E26354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648" y="1339079"/>
            <a:ext cx="3265385" cy="563953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4D58F6-EF72-D044-A1E0-C75C36FA273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5203" y="3709992"/>
            <a:ext cx="7129275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9C4088CE-74AD-4366-9B87-9C810F1E3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323"/>
            <a:ext cx="7242362" cy="957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Box Slide</a:t>
            </a:r>
            <a:br>
              <a:rPr lang="en-US" dirty="0"/>
            </a:br>
            <a:r>
              <a:rPr lang="en-US" dirty="0"/>
              <a:t>Use both lines if necessary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84E91B-0DEE-42BF-A071-1CB986F5AE55}"/>
              </a:ext>
            </a:extLst>
          </p:cNvPr>
          <p:cNvCxnSpPr/>
          <p:nvPr userDrawn="1"/>
        </p:nvCxnSpPr>
        <p:spPr>
          <a:xfrm flipH="1">
            <a:off x="628650" y="1027585"/>
            <a:ext cx="7428828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708687F3-DDD3-4511-B77A-6BCB0CD1E0E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79181" y="1300168"/>
            <a:ext cx="3265385" cy="563953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C0306BD-8401-4D58-B51B-74949EA44D8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37863" y="3862237"/>
            <a:ext cx="3265385" cy="563953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E71BF79A-B990-4435-8ECD-A7B3A284287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9180" y="3865591"/>
            <a:ext cx="3265385" cy="563953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E655278D-B335-4E9A-93B0-E9C260DB16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61367" y="6492873"/>
            <a:ext cx="3031347" cy="228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8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Data attribution 9/99/99Cl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6A587-BCF9-4039-A381-3036770E0E0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38175" y="1978025"/>
            <a:ext cx="3255963" cy="1576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FFC5E2D-6A65-4D45-9AD1-289EAA0547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572000" y="1992916"/>
            <a:ext cx="3255963" cy="1576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3D63436-86E6-42AE-A6C4-669B965EBF6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47285" y="4525760"/>
            <a:ext cx="3255963" cy="1576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761B35C-EEC1-4D32-9849-CE1F7005BC0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596433" y="4546474"/>
            <a:ext cx="3255963" cy="1576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27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/Image Slide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5733" y="1104187"/>
            <a:ext cx="3657600" cy="50938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B1EB2C2-D867-4E87-B251-E3F9F74450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8651" y="6356350"/>
            <a:ext cx="1851790" cy="365125"/>
          </a:xfrm>
        </p:spPr>
        <p:txBody>
          <a:bodyPr/>
          <a:lstStyle/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‹#›</a:t>
            </a:fld>
            <a:r>
              <a:rPr lang="en-US"/>
              <a:t>  </a:t>
            </a:r>
            <a:r>
              <a:rPr lang="en-US" b="1" kern="6000" spc="100">
                <a:solidFill>
                  <a:schemeClr val="tx1"/>
                </a:solidFill>
              </a:rPr>
              <a:t>KING ARTHUR</a:t>
            </a:r>
            <a:endParaRPr lang="en-US" b="1" kern="6000" spc="1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ADDFDF-3D85-4F4B-A57C-8072EEBAFDA8}"/>
              </a:ext>
            </a:extLst>
          </p:cNvPr>
          <p:cNvCxnSpPr>
            <a:cxnSpLocks/>
          </p:cNvCxnSpPr>
          <p:nvPr userDrawn="1"/>
        </p:nvCxnSpPr>
        <p:spPr>
          <a:xfrm flipH="1">
            <a:off x="628650" y="1027585"/>
            <a:ext cx="372769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F42D4543-3553-4697-851E-EB7D194B5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323"/>
            <a:ext cx="3589667" cy="957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Imagery Slide</a:t>
            </a:r>
            <a:br>
              <a:rPr lang="en-US" dirty="0"/>
            </a:br>
            <a:r>
              <a:rPr lang="en-US" dirty="0"/>
              <a:t>Use both lines if necessary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286E628-F18F-4C07-AA0D-3E0738A75B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294898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14643" y="1104187"/>
            <a:ext cx="3657600" cy="50938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ADDFDF-3D85-4F4B-A57C-8072EEBAFD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17560" y="1027585"/>
            <a:ext cx="372769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F42D4543-3553-4697-851E-EB7D194B5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7560" y="60323"/>
            <a:ext cx="3589667" cy="957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Imagery Slide</a:t>
            </a:r>
            <a:br>
              <a:rPr lang="en-US" dirty="0"/>
            </a:br>
            <a:r>
              <a:rPr lang="en-US" dirty="0"/>
              <a:t>Use both lines if necessary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B782930-E16B-4F37-B1D8-BED0AB18FC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532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221251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FFD3-8011-9941-AC8C-8F984B235F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323"/>
            <a:ext cx="7242362" cy="957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Use both lines if necessary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F60F5-0B5E-AD4A-AA38-17437BCE2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‹#›</a:t>
            </a:fld>
            <a:r>
              <a:rPr lang="en-US"/>
              <a:t>  </a:t>
            </a:r>
            <a:r>
              <a:rPr lang="en-US" b="1" kern="6000" spc="100">
                <a:solidFill>
                  <a:schemeClr val="tx1"/>
                </a:solidFill>
              </a:rPr>
              <a:t>KING ARTHUR</a:t>
            </a:r>
            <a:endParaRPr lang="en-US" b="1" kern="6000" spc="1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EEB853-9018-4EF4-A00F-4C2C60AF377F}"/>
              </a:ext>
            </a:extLst>
          </p:cNvPr>
          <p:cNvCxnSpPr/>
          <p:nvPr userDrawn="1"/>
        </p:nvCxnSpPr>
        <p:spPr>
          <a:xfrm flipH="1">
            <a:off x="628650" y="1027585"/>
            <a:ext cx="7428828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2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l She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hart Placeholder 32">
            <a:extLst>
              <a:ext uri="{FF2B5EF4-FFF2-40B4-BE49-F238E27FC236}">
                <a16:creationId xmlns:a16="http://schemas.microsoft.com/office/drawing/2014/main" id="{1E06F5DD-2657-4931-9347-46658589C3B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343064" y="4804941"/>
            <a:ext cx="3049923" cy="18462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Chart that Shows Favorable Growth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A8B7E488-742B-4243-9B9A-68E46095DE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2437" y="1224800"/>
            <a:ext cx="2752005" cy="31570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Product Silo</a:t>
            </a:r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4989430C-523C-476A-8964-C7CB46BE18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79799" y="5644614"/>
            <a:ext cx="1097280" cy="822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Bar Code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146F8989-19BE-409B-B1CA-55296DD625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64772" y="1214886"/>
            <a:ext cx="4206240" cy="43815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800" i="1"/>
            </a:lvl1pPr>
          </a:lstStyle>
          <a:p>
            <a:pPr lvl="0"/>
            <a:r>
              <a:rPr lang="en-US" dirty="0"/>
              <a:t>“Product Review”</a:t>
            </a:r>
          </a:p>
        </p:txBody>
      </p:sp>
      <p:sp>
        <p:nvSpPr>
          <p:cNvPr id="65" name="Text Placeholder 63">
            <a:extLst>
              <a:ext uri="{FF2B5EF4-FFF2-40B4-BE49-F238E27FC236}">
                <a16:creationId xmlns:a16="http://schemas.microsoft.com/office/drawing/2014/main" id="{0B9B71A9-078E-4158-8661-467BDC1A00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4772" y="1664576"/>
            <a:ext cx="4206240" cy="54429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900" i="0"/>
            </a:lvl1pPr>
          </a:lstStyle>
          <a:p>
            <a:pPr lvl="0"/>
            <a:r>
              <a:rPr lang="en-US" dirty="0"/>
              <a:t>Product Copy</a:t>
            </a:r>
          </a:p>
        </p:txBody>
      </p:sp>
      <p:sp>
        <p:nvSpPr>
          <p:cNvPr id="66" name="Text Placeholder 63">
            <a:extLst>
              <a:ext uri="{FF2B5EF4-FFF2-40B4-BE49-F238E27FC236}">
                <a16:creationId xmlns:a16="http://schemas.microsoft.com/office/drawing/2014/main" id="{1183D0F1-459E-4132-8D1F-5C248F16DE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4772" y="2232912"/>
            <a:ext cx="4206240" cy="5259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Strong Headline that highlights favorable sales position</a:t>
            </a:r>
          </a:p>
        </p:txBody>
      </p:sp>
      <p:sp>
        <p:nvSpPr>
          <p:cNvPr id="67" name="Text Placeholder 63">
            <a:extLst>
              <a:ext uri="{FF2B5EF4-FFF2-40B4-BE49-F238E27FC236}">
                <a16:creationId xmlns:a16="http://schemas.microsoft.com/office/drawing/2014/main" id="{D652557D-F691-4C61-9746-15021B41F9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64772" y="2803150"/>
            <a:ext cx="4206240" cy="1870093"/>
          </a:xfrm>
        </p:spPr>
        <p:txBody>
          <a:bodyPr>
            <a:normAutofit/>
          </a:bodyPr>
          <a:lstStyle>
            <a:lvl1pPr marL="128588" indent="-128588">
              <a:spcAft>
                <a:spcPts val="600"/>
              </a:spcAft>
              <a:buFont typeface="Arial" panose="020B0604020202020204" pitchFamily="34" charset="0"/>
              <a:buChar char="•"/>
              <a:defRPr sz="1100" b="0" i="0"/>
            </a:lvl1pPr>
          </a:lstStyle>
          <a:p>
            <a:pPr lvl="0"/>
            <a:r>
              <a:rPr lang="en-US" dirty="0"/>
              <a:t>USP</a:t>
            </a:r>
          </a:p>
          <a:p>
            <a:pPr lvl="0"/>
            <a:endParaRPr lang="en-US" dirty="0"/>
          </a:p>
        </p:txBody>
      </p: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8B53DB29-8394-413D-86CF-82EEAF8BB0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8700" y="4638739"/>
            <a:ext cx="1526574" cy="822954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800" b="1"/>
            </a:lvl1pPr>
          </a:lstStyle>
          <a:p>
            <a:r>
              <a:rPr lang="en-US" dirty="0"/>
              <a:t>Item:</a:t>
            </a:r>
          </a:p>
          <a:p>
            <a:r>
              <a:rPr lang="en-US" dirty="0"/>
              <a:t>UPC:</a:t>
            </a:r>
          </a:p>
          <a:p>
            <a:r>
              <a:rPr lang="en-US" dirty="0"/>
              <a:t>Case Pack: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4D7FD7-31D3-44BA-9131-44FF62F8444D}"/>
              </a:ext>
            </a:extLst>
          </p:cNvPr>
          <p:cNvCxnSpPr>
            <a:cxnSpLocks/>
          </p:cNvCxnSpPr>
          <p:nvPr userDrawn="1"/>
        </p:nvCxnSpPr>
        <p:spPr>
          <a:xfrm>
            <a:off x="3499338" y="1182574"/>
            <a:ext cx="0" cy="509745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EC91C2-920C-405F-A7E7-71E0A17E8F53}"/>
              </a:ext>
            </a:extLst>
          </p:cNvPr>
          <p:cNvCxnSpPr/>
          <p:nvPr userDrawn="1"/>
        </p:nvCxnSpPr>
        <p:spPr>
          <a:xfrm flipH="1">
            <a:off x="628650" y="1027585"/>
            <a:ext cx="7428828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D0CC1354-0380-4B6C-8185-35B81BFA5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323"/>
            <a:ext cx="7242362" cy="957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Name, size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F8BA5B-487A-4634-82DF-76880011CECB}"/>
              </a:ext>
            </a:extLst>
          </p:cNvPr>
          <p:cNvCxnSpPr>
            <a:cxnSpLocks/>
          </p:cNvCxnSpPr>
          <p:nvPr userDrawn="1"/>
        </p:nvCxnSpPr>
        <p:spPr>
          <a:xfrm flipH="1">
            <a:off x="644166" y="4512249"/>
            <a:ext cx="2368547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 Placeholder 60">
            <a:extLst>
              <a:ext uri="{FF2B5EF4-FFF2-40B4-BE49-F238E27FC236}">
                <a16:creationId xmlns:a16="http://schemas.microsoft.com/office/drawing/2014/main" id="{BB5AE13F-7170-443C-834A-C2FEC6B56A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71339" y="4638739"/>
            <a:ext cx="1526574" cy="8229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1" i="0" kern="20000" cap="none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First Ship:</a:t>
            </a:r>
          </a:p>
          <a:p>
            <a:r>
              <a:rPr lang="en-US" dirty="0"/>
              <a:t>Delivered List Price:</a:t>
            </a:r>
          </a:p>
          <a:p>
            <a:r>
              <a:rPr lang="en-US" dirty="0"/>
              <a:t>Pick-Up List Price</a:t>
            </a:r>
          </a:p>
        </p:txBody>
      </p:sp>
    </p:spTree>
    <p:extLst>
      <p:ext uri="{BB962C8B-B14F-4D97-AF65-F5344CB8AC3E}">
        <p14:creationId xmlns:p14="http://schemas.microsoft.com/office/powerpoint/2010/main" val="202110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0323"/>
            <a:ext cx="7242362" cy="957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H1 lorem ipsum dolor</a:t>
            </a:r>
            <a:br>
              <a:rPr lang="en-US" dirty="0"/>
            </a:br>
            <a:r>
              <a:rPr lang="en-US" dirty="0"/>
              <a:t>Loren ipsum dolor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4C9C0-4527-7845-9C2A-9FB4B8CB9E10}"/>
              </a:ext>
            </a:extLst>
          </p:cNvPr>
          <p:cNvSpPr/>
          <p:nvPr userDrawn="1"/>
        </p:nvSpPr>
        <p:spPr>
          <a:xfrm>
            <a:off x="8515350" y="0"/>
            <a:ext cx="628650" cy="6858000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79CD21-A09C-DB4A-AD67-28C81693A0F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696" y="6176963"/>
            <a:ext cx="329958" cy="429193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067B078-1EE5-4846-B4DA-224B9582B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0"/>
            <a:ext cx="1851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‹#›</a:t>
            </a:fld>
            <a:r>
              <a:rPr lang="en-US"/>
              <a:t>  </a:t>
            </a:r>
            <a:r>
              <a:rPr lang="en-US" b="1" kern="6000" spc="100">
                <a:solidFill>
                  <a:schemeClr val="tx1"/>
                </a:solidFill>
              </a:rPr>
              <a:t>KING ARTHUR</a:t>
            </a:r>
            <a:endParaRPr lang="en-US" b="1" kern="6000" spc="100" dirty="0">
              <a:solidFill>
                <a:schemeClr val="tx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851B3AE-56FE-244C-89B5-C412A48D0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78784"/>
            <a:ext cx="7242362" cy="4351338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5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0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5" r:id="rId2"/>
    <p:sldLayoutId id="2147483663" r:id="rId3"/>
    <p:sldLayoutId id="2147483680" r:id="rId4"/>
    <p:sldLayoutId id="2147483681" r:id="rId5"/>
    <p:sldLayoutId id="2147483693" r:id="rId6"/>
    <p:sldLayoutId id="2147483694" r:id="rId7"/>
    <p:sldLayoutId id="2147483669" r:id="rId8"/>
    <p:sldLayoutId id="2147483691" r:id="rId9"/>
    <p:sldLayoutId id="214748367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800" b="1" i="0" kern="20000" cap="none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–"/>
        <a:defRPr sz="1600" kern="30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sz="1400" kern="30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–"/>
        <a:defRPr sz="1400" kern="3000" spc="1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5425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400" kern="3000" spc="1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AAE6349-20E3-4857-8EEA-0EC7ED8D2223}"/>
              </a:ext>
            </a:extLst>
          </p:cNvPr>
          <p:cNvGrpSpPr/>
          <p:nvPr userDrawn="1"/>
        </p:nvGrpSpPr>
        <p:grpSpPr>
          <a:xfrm>
            <a:off x="882214" y="776254"/>
            <a:ext cx="2196662" cy="2196662"/>
            <a:chOff x="882214" y="776254"/>
            <a:chExt cx="2196662" cy="2196662"/>
          </a:xfrm>
        </p:grpSpPr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C2ACC1BB-F975-4CA6-9A2E-420815666B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882214" y="776254"/>
              <a:ext cx="2196662" cy="219666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613380-2654-4C12-9DE9-9899BB7E9C75}"/>
                </a:ext>
              </a:extLst>
            </p:cNvPr>
            <p:cNvSpPr txBox="1"/>
            <p:nvPr userDrawn="1"/>
          </p:nvSpPr>
          <p:spPr>
            <a:xfrm>
              <a:off x="2669629" y="2540882"/>
              <a:ext cx="3672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TM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D85FBDC-EC19-41D8-B119-006E02361734}"/>
              </a:ext>
            </a:extLst>
          </p:cNvPr>
          <p:cNvSpPr/>
          <p:nvPr userDrawn="1"/>
        </p:nvSpPr>
        <p:spPr>
          <a:xfrm>
            <a:off x="976312" y="3790763"/>
            <a:ext cx="4498513" cy="1857683"/>
          </a:xfrm>
          <a:prstGeom prst="rect">
            <a:avLst/>
          </a:prstGeom>
          <a:solidFill>
            <a:schemeClr val="bg1">
              <a:alpha val="45000"/>
            </a:schemeClr>
          </a:solidFill>
          <a:ln w="22225">
            <a:noFill/>
          </a:ln>
          <a:effectLst>
            <a:outerShdw sx="1000" sy="1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15CDDB-412C-4A4E-B37A-B7534179051F}"/>
              </a:ext>
            </a:extLst>
          </p:cNvPr>
          <p:cNvSpPr/>
          <p:nvPr userDrawn="1"/>
        </p:nvSpPr>
        <p:spPr>
          <a:xfrm>
            <a:off x="8515350" y="0"/>
            <a:ext cx="628650" cy="6858000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C38311-BC5F-437C-AC04-222F0DA5AB1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696" y="6176963"/>
            <a:ext cx="329958" cy="429193"/>
          </a:xfrm>
          <a:prstGeom prst="rect">
            <a:avLst/>
          </a:prstGeom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75879FD6-6BEC-40C3-ACC7-DECC4081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664" y="3936538"/>
            <a:ext cx="4050424" cy="864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6C0E4E3-1EDE-4D17-B77C-86C040142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084" y="4857379"/>
            <a:ext cx="3501916" cy="717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4601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8" r:id="rId2"/>
    <p:sldLayoutId id="2147483686" r:id="rId3"/>
    <p:sldLayoutId id="2147483687" r:id="rId4"/>
    <p:sldLayoutId id="2147483696" r:id="rId5"/>
    <p:sldLayoutId id="2147483683" r:id="rId6"/>
    <p:sldLayoutId id="21474836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DA1A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carlson@kingarthurbaking.com" TargetMode="External"/><Relationship Id="rId2" Type="http://schemas.openxmlformats.org/officeDocument/2006/relationships/hyperlink" Target="mailto:Jessica.Carlson@kingarthurbaking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rossroadfarm.com/csa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Carlson@kingarthurbaking.com" TargetMode="External"/><Relationship Id="rId2" Type="http://schemas.openxmlformats.org/officeDocument/2006/relationships/hyperlink" Target="https://forms.office.com/Pages/ResponsePage.aspx?id=1MkQKucnkEqtvnmEPXH2vylMl2bog_hHmSW8eUyPyUZUNllLR0tSN1NKUVY4MkMzVzNEOTNOWUxYSy4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9D39-4284-4677-81F5-3389F729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CSA Program 2022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8144E-D60E-4F0E-8910-CB35CC1A4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4100" y="4887913"/>
            <a:ext cx="4323243" cy="661987"/>
          </a:xfrm>
        </p:spPr>
        <p:txBody>
          <a:bodyPr/>
          <a:lstStyle/>
          <a:p>
            <a:r>
              <a:rPr lang="en-US" dirty="0"/>
              <a:t>Farm Information and How to Sign Up</a:t>
            </a:r>
          </a:p>
        </p:txBody>
      </p:sp>
    </p:spTree>
    <p:extLst>
      <p:ext uri="{BB962C8B-B14F-4D97-AF65-F5344CB8AC3E}">
        <p14:creationId xmlns:p14="http://schemas.microsoft.com/office/powerpoint/2010/main" val="261621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DF26F1-39F9-4B95-B1FB-18B56205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CSA Program Overview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2CB523-13A8-43AB-927E-D4957754F1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0" rIns="91440" bIns="45720" rtlCol="0" anchor="t">
            <a:normAutofit fontScale="85000" lnSpcReduction="20000"/>
          </a:bodyPr>
          <a:lstStyle/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For the </a:t>
            </a:r>
            <a:r>
              <a:rPr lang="en-US" b="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14th</a:t>
            </a:r>
            <a:r>
              <a:rPr lang="en-US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 growing season, </a:t>
            </a:r>
            <a:r>
              <a:rPr lang="en-US" b="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KAB </a:t>
            </a:r>
            <a:r>
              <a:rPr lang="en-US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will be offering subsidized shares in our CSA program. </a:t>
            </a:r>
            <a:r>
              <a:rPr lang="en-US" b="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 </a:t>
            </a:r>
            <a:endParaRPr lang="en-US" b="0" dirty="0">
              <a:solidFill>
                <a:srgbClr val="333333"/>
              </a:solidFill>
              <a:effectLst/>
              <a:latin typeface="proxima-nov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0" dirty="0">
              <a:solidFill>
                <a:srgbClr val="333333"/>
              </a:solidFill>
              <a:effectLst/>
              <a:latin typeface="proxima-nov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For </a:t>
            </a:r>
            <a:r>
              <a:rPr lang="en-US" b="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2022</a:t>
            </a:r>
            <a:r>
              <a:rPr lang="en-US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, we</a:t>
            </a:r>
            <a:r>
              <a:rPr lang="en-US" b="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 have decided to</a:t>
            </a:r>
            <a:r>
              <a:rPr lang="en-US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b="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partner</a:t>
            </a:r>
            <a:r>
              <a:rPr lang="en-US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 with Crossroads Farm</a:t>
            </a:r>
          </a:p>
          <a:p>
            <a:pPr marL="742950"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har char="•"/>
            </a:pPr>
            <a:r>
              <a:rPr lang="en-US" kern="2000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Based on the sign ups from last year and to streamline the process, we will only be partnering with one farm this year 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0" dirty="0">
              <a:solidFill>
                <a:srgbClr val="000000"/>
              </a:solidFill>
              <a:latin typeface="proxima-nov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 panose="02020603050405020304" pitchFamily="18" charset="0"/>
              </a:rPr>
              <a:t>The CSA program is available to all regularly scheduled employees in year-round positions. 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0" dirty="0">
              <a:solidFill>
                <a:srgbClr val="333333"/>
              </a:solidFill>
              <a:effectLst/>
              <a:latin typeface="proxima-nov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Employees that choose to participate can pay their portion of the CSA</a:t>
            </a:r>
            <a:r>
              <a:rPr lang="en-US" b="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 via</a:t>
            </a:r>
            <a:r>
              <a:rPr lang="en-US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 check or by payroll deduction over five pay periods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333333"/>
                </a:solidFill>
                <a:latin typeface="proxima-nova"/>
                <a:cs typeface="Times New Roman"/>
              </a:rPr>
              <a:t>If neither of these work for you and you would </a:t>
            </a:r>
            <a:r>
              <a:rPr lang="en-US" dirty="0">
                <a:solidFill>
                  <a:srgbClr val="333333"/>
                </a:solidFill>
                <a:latin typeface="proxima-nova"/>
                <a:cs typeface="Times New Roman"/>
              </a:rPr>
              <a:t>like to pay cash, please reach out to </a:t>
            </a:r>
            <a:r>
              <a:rPr lang="en-US" dirty="0">
                <a:solidFill>
                  <a:srgbClr val="333333"/>
                </a:solidFill>
                <a:latin typeface="proxima-nova"/>
                <a:cs typeface="Times New Roman"/>
                <a:hlinkClick r:id="rId2"/>
              </a:rPr>
              <a:t>Jessica.Carlson@kingarthurbaking.com</a:t>
            </a:r>
            <a:r>
              <a:rPr lang="en-US" dirty="0">
                <a:solidFill>
                  <a:srgbClr val="333333"/>
                </a:solidFill>
                <a:latin typeface="proxima-nova"/>
                <a:cs typeface="Times New Roman"/>
              </a:rPr>
              <a:t> directly </a:t>
            </a:r>
          </a:p>
          <a:p>
            <a:pPr lvl="1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solidFill>
                <a:srgbClr val="333333"/>
              </a:solidFill>
              <a:latin typeface="proxima-nova"/>
              <a:cs typeface="Times New Roman"/>
            </a:endParaRPr>
          </a:p>
          <a:p>
            <a:pPr marL="28575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kern="3000" dirty="0">
                <a:solidFill>
                  <a:srgbClr val="333333"/>
                </a:solidFill>
                <a:latin typeface="proxima-nova"/>
                <a:cs typeface="Times New Roman"/>
              </a:rPr>
              <a:t>If you are a remotely based employee and interested in participating in a CSA program in your area, please reach out to Jessica Carlson (</a:t>
            </a:r>
            <a:r>
              <a:rPr lang="en-US" b="0" kern="3000" dirty="0">
                <a:solidFill>
                  <a:srgbClr val="333333"/>
                </a:solidFill>
                <a:latin typeface="proxima-nova"/>
                <a:cs typeface="Times New Roman"/>
                <a:hlinkClick r:id="rId3"/>
              </a:rPr>
              <a:t>jessica.carlson@kingarthurbaking.com</a:t>
            </a:r>
            <a:r>
              <a:rPr lang="en-US" b="0" kern="3000" dirty="0">
                <a:solidFill>
                  <a:srgbClr val="333333"/>
                </a:solidFill>
                <a:latin typeface="proxima-nova"/>
                <a:cs typeface="Times New Roman"/>
              </a:rPr>
              <a:t>) directly to discuss options</a:t>
            </a:r>
          </a:p>
        </p:txBody>
      </p:sp>
    </p:spTree>
    <p:extLst>
      <p:ext uri="{BB962C8B-B14F-4D97-AF65-F5344CB8AC3E}">
        <p14:creationId xmlns:p14="http://schemas.microsoft.com/office/powerpoint/2010/main" val="379719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E06F4A-C2F5-40E7-B28C-2367A16E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3</a:t>
            </a:fld>
            <a:r>
              <a:rPr lang="en-US"/>
              <a:t>  </a:t>
            </a:r>
            <a:r>
              <a:rPr lang="en-US" b="1" kern="6000" spc="100">
                <a:solidFill>
                  <a:schemeClr val="tx1"/>
                </a:solidFill>
              </a:rPr>
              <a:t>KING ARTHUR</a:t>
            </a:r>
            <a:endParaRPr lang="en-US" b="1" kern="6000" spc="1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74DD3A-16BA-4D78-90CA-68F2E9DA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Crossroad Farm – Post Mills/ Norwich, VT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00A28-E9DE-4187-9DBD-14C55E1EA0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662" y="1037155"/>
            <a:ext cx="7245350" cy="5103825"/>
          </a:xfrm>
        </p:spPr>
        <p:txBody>
          <a:bodyPr vert="horz" lIns="91440" tIns="0" rIns="91440" bIns="45720" rtlCol="0" anchor="t"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900" b="0" i="0" dirty="0">
              <a:solidFill>
                <a:srgbClr val="444444"/>
              </a:solidFill>
              <a:effectLst/>
              <a:latin typeface="proxima-nova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b="0" i="0" dirty="0">
                <a:effectLst/>
                <a:latin typeface="proxima-nova"/>
              </a:rPr>
              <a:t>Crossroad Farm has chosen a CSA Farm Share model using credit instead of a bushel basket pickup.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b="0" i="0" dirty="0">
                <a:effectLst/>
                <a:latin typeface="proxima-nova"/>
              </a:rPr>
              <a:t>Once you are signed up for your Crossroad Farm Share, there will be a card waiting for you at your farm stand of choice, where you intend to shop for a majority of the season.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300" b="0" dirty="0">
              <a:latin typeface="proxima-nova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proxima-nova"/>
              </a:rPr>
              <a:t>Dates of the CSA: </a:t>
            </a:r>
            <a:r>
              <a:rPr lang="en-US" sz="3300" b="0" dirty="0">
                <a:latin typeface="proxima-nova"/>
              </a:rPr>
              <a:t>Mid- April till Late October 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proxima-nova"/>
              </a:rPr>
              <a:t>Share Amount</a:t>
            </a:r>
            <a:r>
              <a:rPr lang="en-US" sz="3300" b="0" dirty="0">
                <a:latin typeface="proxima-nova"/>
              </a:rPr>
              <a:t>: $250 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proxima-nova"/>
              </a:rPr>
              <a:t>What can you purchase: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b="0" i="0" dirty="0">
                <a:effectLst/>
                <a:latin typeface="proxima-nova"/>
              </a:rPr>
              <a:t>Anything and everything they have for sale at </a:t>
            </a:r>
            <a:r>
              <a:rPr lang="en-US" sz="3300" dirty="0">
                <a:latin typeface="proxima-nova"/>
              </a:rPr>
              <a:t>the</a:t>
            </a:r>
            <a:r>
              <a:rPr lang="en-US" sz="3300" b="0" i="0" dirty="0">
                <a:effectLst/>
                <a:latin typeface="proxima-nova"/>
              </a:rPr>
              <a:t> Post Mills greenhouses and farm stand as well as </a:t>
            </a:r>
            <a:r>
              <a:rPr lang="en-US" sz="3300" dirty="0">
                <a:latin typeface="proxima-nova"/>
              </a:rPr>
              <a:t>their </a:t>
            </a:r>
            <a:r>
              <a:rPr lang="en-US" sz="3300" b="0" i="0" dirty="0">
                <a:effectLst/>
                <a:latin typeface="proxima-nova"/>
              </a:rPr>
              <a:t>Norwich farm stand. Yes, this includes things like meat, cheese, fruit, t-shirts, hats, veggie plants and flowers! And of course, fresh vegetables!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i="0" dirty="0">
                <a:effectLst/>
                <a:latin typeface="proxima-nova"/>
              </a:rPr>
              <a:t>Rollover: </a:t>
            </a:r>
            <a:r>
              <a:rPr lang="en-US" sz="3300" b="0" i="0" dirty="0">
                <a:latin typeface="proxima-nova"/>
                <a:cs typeface="Times New Roman"/>
              </a:rPr>
              <a:t>They</a:t>
            </a:r>
            <a:r>
              <a:rPr lang="en-US" sz="3300" b="0" dirty="0"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 rollover their CSAs to the subsequent season, so they never expire.  </a:t>
            </a:r>
            <a:endParaRPr lang="en-US" sz="3300" b="0" i="0" dirty="0">
              <a:effectLst/>
              <a:latin typeface="proxima-nova"/>
              <a:cs typeface="Times New Roman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i="0" dirty="0">
                <a:effectLst/>
                <a:latin typeface="proxima-nova"/>
              </a:rPr>
              <a:t>More information on Crossroad Farm can be found </a:t>
            </a:r>
            <a:r>
              <a:rPr lang="en-US" sz="3300" i="0" dirty="0">
                <a:effectLst/>
                <a:latin typeface="proxima-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3300" i="0" dirty="0">
                <a:effectLst/>
                <a:latin typeface="proxima-nova"/>
              </a:rPr>
              <a:t>.</a:t>
            </a:r>
          </a:p>
          <a:p>
            <a:endParaRPr lang="en-US" dirty="0"/>
          </a:p>
        </p:txBody>
      </p:sp>
      <p:pic>
        <p:nvPicPr>
          <p:cNvPr id="2050" name="Picture 2" descr="Crossroad Farm">
            <a:extLst>
              <a:ext uri="{FF2B5EF4-FFF2-40B4-BE49-F238E27FC236}">
                <a16:creationId xmlns:a16="http://schemas.microsoft.com/office/drawing/2014/main" id="{4F222978-3855-4F9F-B955-0DAFE584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84" y="160244"/>
            <a:ext cx="1788139" cy="11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2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0A3D8B-45D7-4260-9EAC-265F4E5E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4</a:t>
            </a:fld>
            <a:r>
              <a:rPr lang="en-US"/>
              <a:t>  </a:t>
            </a:r>
            <a:r>
              <a:rPr lang="en-US" b="1" kern="6000" spc="100">
                <a:solidFill>
                  <a:schemeClr val="tx1"/>
                </a:solidFill>
              </a:rPr>
              <a:t>KING ARTHUR</a:t>
            </a:r>
            <a:endParaRPr lang="en-US" b="1" kern="6000" spc="1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BBAD93-088F-4380-AFAB-AC1FE5D0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CSA Subsidy &amp; Payment Options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C2545-285C-4C32-96CF-942722D77B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0" u="sng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Tier 1</a:t>
            </a:r>
            <a:r>
              <a:rPr lang="en-US" sz="1600" b="0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 subsidy will be $127.50 for employees who make less than 35K.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b="0" dirty="0"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0" u="sng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Tier 2</a:t>
            </a:r>
            <a:r>
              <a:rPr lang="en-US" sz="1600" b="0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 subsidy will be $97.50 for employees who make more than 35K, but less than 50K.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b="0" dirty="0"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0" u="sng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Tier 3</a:t>
            </a:r>
            <a:r>
              <a:rPr lang="en-US" sz="1600" b="0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 non-subsidized for employees who make 50K or more.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Checks: </a:t>
            </a:r>
            <a:r>
              <a:rPr lang="en-US" sz="16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Can be made out to King Arthur Baking Company and sent to King Arthur Baking Company</a:t>
            </a:r>
            <a:r>
              <a:rPr lang="en-US" sz="1600" b="0" dirty="0">
                <a:latin typeface="proxima-nova"/>
                <a:ea typeface="Calibri" panose="020F0502020204030204" pitchFamily="34" charset="0"/>
                <a:cs typeface="Times New Roman"/>
              </a:rPr>
              <a:t>, Attn: Human Resources </a:t>
            </a:r>
            <a:endParaRPr lang="en-US" sz="1600" b="0" i="0" dirty="0">
              <a:effectLst/>
              <a:latin typeface="proxima-nova"/>
              <a:cs typeface="Times New Roman"/>
            </a:endParaRP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(205 Billings Farm Road, WRJ, VT, 05001) or </a:t>
            </a:r>
            <a:r>
              <a:rPr lang="en-US" sz="1400" dirty="0">
                <a:latin typeface="proxima-nova"/>
                <a:ea typeface="Calibri" panose="020F0502020204030204" pitchFamily="34" charset="0"/>
                <a:cs typeface="Times New Roman"/>
              </a:rPr>
              <a:t>dropped off</a:t>
            </a:r>
            <a:r>
              <a:rPr lang="en-US" sz="14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 to</a:t>
            </a:r>
            <a:r>
              <a:rPr lang="en-US" sz="1400" b="0" dirty="0">
                <a:latin typeface="proxima-nova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4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HR.</a:t>
            </a:r>
            <a:r>
              <a:rPr lang="en-US" sz="1400" b="0" dirty="0">
                <a:latin typeface="proxima-nova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4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Please put your check in an envelope with your name on it.</a:t>
            </a:r>
            <a:r>
              <a:rPr lang="en-US" sz="1400" b="0" dirty="0">
                <a:latin typeface="proxima-nova"/>
                <a:ea typeface="Calibri" panose="020F0502020204030204" pitchFamily="34" charset="0"/>
                <a:cs typeface="Times New Roman"/>
              </a:rPr>
              <a:t> </a:t>
            </a:r>
            <a:endParaRPr lang="en-US" sz="1400" b="0"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b="0" dirty="0"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latin typeface="proxima-nova"/>
                <a:ea typeface="Calibri" panose="020F0502020204030204" pitchFamily="34" charset="0"/>
                <a:cs typeface="Times New Roman"/>
              </a:rPr>
              <a:t>Payroll Deduction: </a:t>
            </a:r>
            <a:r>
              <a:rPr lang="en-US" sz="1600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Employees that choose to </a:t>
            </a:r>
            <a:r>
              <a:rPr lang="en-US" sz="1600" b="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pay via payroll deductions will have equal amounts deducted over </a:t>
            </a:r>
            <a:r>
              <a:rPr lang="en-US" sz="1600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five pay periods. The Payroll Deduction schedule will be </a:t>
            </a:r>
            <a:r>
              <a:rPr lang="en-US" sz="1600" b="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March 31st</a:t>
            </a:r>
            <a:r>
              <a:rPr lang="en-US" sz="1600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 thru May </a:t>
            </a:r>
            <a:r>
              <a:rPr lang="en-US" sz="1600" b="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26</a:t>
            </a:r>
            <a:r>
              <a:rPr lang="en-US" sz="1600" b="0" baseline="3000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th</a:t>
            </a:r>
            <a:r>
              <a:rPr lang="en-US" sz="1600" b="0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333333"/>
              </a:solidFill>
              <a:effectLst/>
              <a:latin typeface="proxima-nov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u="sng" dirty="0">
                <a:solidFill>
                  <a:srgbClr val="333333"/>
                </a:solidFill>
                <a:effectLst/>
                <a:latin typeface="proxima-nova"/>
                <a:ea typeface="Times New Roman" panose="02020603050405020304" pitchFamily="18" charset="0"/>
                <a:cs typeface="Times New Roman"/>
              </a:rPr>
              <a:t>All forms of payment are due by May </a:t>
            </a:r>
            <a:r>
              <a:rPr lang="en-US" sz="1600" u="sng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26</a:t>
            </a:r>
            <a:r>
              <a:rPr lang="en-US" sz="1600" u="sng" baseline="30000" dirty="0">
                <a:solidFill>
                  <a:srgbClr val="333333"/>
                </a:solidFill>
                <a:latin typeface="proxima-nova"/>
                <a:ea typeface="Times New Roman" panose="02020603050405020304" pitchFamily="18" charset="0"/>
                <a:cs typeface="Times New Roman"/>
              </a:rPr>
              <a:t>th</a:t>
            </a:r>
            <a:endParaRPr lang="en-US" sz="1600" u="sng" dirty="0">
              <a:solidFill>
                <a:srgbClr val="333333"/>
              </a:solidFill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5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227412-438A-4264-910D-FEEAE861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5</a:t>
            </a:fld>
            <a:r>
              <a:rPr lang="en-US" dirty="0"/>
              <a:t>  </a:t>
            </a:r>
            <a:r>
              <a:rPr lang="en-US" b="1" kern="6000" spc="100" dirty="0">
                <a:solidFill>
                  <a:schemeClr val="tx1"/>
                </a:solidFill>
              </a:rPr>
              <a:t>KING ARTHUR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B6FA9-CBD1-411B-94BC-4B85D2E0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CSA Pricing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129DC-0EF0-44A1-B83B-83223DD456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en-US" dirty="0"/>
              <a:t>Crossroad Farm</a:t>
            </a:r>
          </a:p>
          <a:p>
            <a:endParaRPr lang="en-US"/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 b="0" u="sng" dirty="0">
                <a:ea typeface="+mn-lt"/>
                <a:cs typeface="+mn-lt"/>
              </a:rPr>
              <a:t>Tier 1: </a:t>
            </a:r>
            <a:r>
              <a:rPr lang="en-US" b="0" dirty="0">
                <a:ea typeface="+mn-lt"/>
                <a:cs typeface="+mn-lt"/>
              </a:rPr>
              <a:t>Employees pay $105.00 towards a $250  CSA share.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 kern="20000" dirty="0">
                <a:ea typeface="+mn-lt"/>
                <a:cs typeface="+mn-lt"/>
              </a:rPr>
              <a:t>$21 per pay period </a:t>
            </a:r>
            <a:endParaRPr lang="en-US" b="0" dirty="0"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endParaRPr lang="en-US" b="0" dirty="0"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 b="0" u="sng" dirty="0">
                <a:ea typeface="+mn-lt"/>
                <a:cs typeface="+mn-lt"/>
              </a:rPr>
              <a:t>Tier 2</a:t>
            </a:r>
            <a:r>
              <a:rPr lang="en-US" b="0" dirty="0">
                <a:ea typeface="+mn-lt"/>
                <a:cs typeface="+mn-lt"/>
              </a:rPr>
              <a:t> : Employees pay $135.00 towards a $250 CSA share.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 kern="20000" dirty="0">
                <a:ea typeface="+mn-lt"/>
                <a:cs typeface="+mn-lt"/>
              </a:rPr>
              <a:t>$27 per pay period </a:t>
            </a:r>
            <a:endParaRPr lang="en-US" b="0" kern="20000" dirty="0"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endParaRPr lang="en-US" b="0" dirty="0"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,Sans-Serif"/>
              <a:buChar char=""/>
            </a:pPr>
            <a:r>
              <a:rPr lang="en-US" b="0" u="sng" dirty="0">
                <a:ea typeface="+mn-lt"/>
                <a:cs typeface="+mn-lt"/>
              </a:rPr>
              <a:t>Tier 3</a:t>
            </a:r>
            <a:r>
              <a:rPr lang="en-US" b="0" dirty="0">
                <a:ea typeface="+mn-lt"/>
                <a:cs typeface="+mn-lt"/>
              </a:rPr>
              <a:t> : Employees pay $232.50 towards a $250 CSA share.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,Sans-Serif"/>
              <a:buChar char=""/>
            </a:pPr>
            <a:r>
              <a:rPr lang="en-US" dirty="0">
                <a:cs typeface="Arial"/>
              </a:rPr>
              <a:t>$46.50 per pay period </a:t>
            </a:r>
            <a:endParaRPr lang="en-US" b="0" dirty="0">
              <a:cs typeface="Arial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DF98F2C-0FE8-4AB8-A2CD-752C0CBBB31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62763" y="1824038"/>
            <a:ext cx="2281237" cy="4092575"/>
          </a:xfrm>
        </p:spPr>
        <p:txBody>
          <a:bodyPr vert="horz" lIns="91440" tIns="0" rIns="91440" bIns="45720" rtlCol="0" anchor="t"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700" b="0" dirty="0">
              <a:effectLst/>
              <a:latin typeface="proxima-nova"/>
              <a:ea typeface="Calibri" panose="020F0502020204030204" pitchFamily="34" charset="0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1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76DC7C-B9EE-4BDE-824A-69427AB0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6</a:t>
            </a:fld>
            <a:r>
              <a:rPr lang="en-US"/>
              <a:t>  </a:t>
            </a:r>
            <a:r>
              <a:rPr lang="en-US" b="1" kern="6000" spc="100">
                <a:solidFill>
                  <a:schemeClr val="tx1"/>
                </a:solidFill>
              </a:rPr>
              <a:t>KING ARTHUR</a:t>
            </a:r>
            <a:endParaRPr lang="en-US" b="1" kern="6000" spc="1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09C3C3-30B3-4E93-B5F4-BDE95F0D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Fringe Benefit Reminder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EB405-9AA2-4CB9-91CB-C9DBAF0009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0" rIns="91440" bIns="45720" rtlCol="0" anchor="t"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u="sng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As a reminder</a:t>
            </a:r>
            <a:r>
              <a:rPr lang="en-US" sz="1800" b="0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, our CSA program is considered a fringe benefit, and with that, certain rules apply.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When an employer gives a benefit, and it’s over a certain amount, the amount given for the benefit must be taxed.</a:t>
            </a:r>
            <a:r>
              <a:rPr lang="en-US" b="0" dirty="0">
                <a:latin typeface="proxima-nova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8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 What this means for our CSA is, if you qualify for Tier 1, </a:t>
            </a:r>
            <a:r>
              <a:rPr lang="en-US" b="0" dirty="0">
                <a:latin typeface="proxima-nova"/>
                <a:ea typeface="Calibri" panose="020F0502020204030204" pitchFamily="34" charset="0"/>
                <a:cs typeface="Times New Roman"/>
              </a:rPr>
              <a:t>KAB </a:t>
            </a:r>
            <a:r>
              <a:rPr lang="en-US" sz="18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pays $127.50 for your share, and you will be taxed on that amount.</a:t>
            </a:r>
            <a:r>
              <a:rPr lang="en-US" b="0" dirty="0">
                <a:latin typeface="proxima-nova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8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 If you qualify for Tier 2, </a:t>
            </a:r>
            <a:r>
              <a:rPr lang="en-US" b="0" dirty="0">
                <a:latin typeface="proxima-nova"/>
                <a:ea typeface="Calibri" panose="020F0502020204030204" pitchFamily="34" charset="0"/>
                <a:cs typeface="Times New Roman"/>
              </a:rPr>
              <a:t>KAB</a:t>
            </a:r>
            <a:r>
              <a:rPr lang="en-US" sz="18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 pays $97.50 for your share, and you will be taxed on that amount.</a:t>
            </a:r>
            <a:r>
              <a:rPr lang="en-US" b="0" dirty="0">
                <a:latin typeface="proxima-nova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8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 If you qualify for Tier 3, you won't be taxed.</a:t>
            </a:r>
            <a:r>
              <a:rPr lang="en-US" b="0" dirty="0">
                <a:latin typeface="proxima-nova"/>
                <a:ea typeface="Calibri" panose="020F0502020204030204" pitchFamily="34" charset="0"/>
                <a:cs typeface="Times New Roman"/>
              </a:rPr>
              <a:t>  </a:t>
            </a:r>
            <a:endParaRPr lang="en-US" sz="1800" b="0" dirty="0"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The tax rate is based on your regular tax bracket, so it can be different for each person as this is not a flat tax.</a:t>
            </a:r>
            <a:r>
              <a:rPr lang="en-US" b="0" dirty="0">
                <a:latin typeface="proxima-nova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8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 In your paycheck dated </a:t>
            </a:r>
            <a:r>
              <a:rPr lang="en-US" b="0" dirty="0">
                <a:latin typeface="proxima-nova"/>
                <a:ea typeface="Calibri" panose="020F0502020204030204" pitchFamily="34" charset="0"/>
                <a:cs typeface="Times New Roman"/>
              </a:rPr>
              <a:t>06/09/2022</a:t>
            </a:r>
            <a:r>
              <a:rPr lang="en-US" sz="18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, you will see the code TFB – Tax Fringe Ben-Earn under the Earnings section, and you will see TFB – Tax Fringe Ben-Ded under the Deductions section.</a:t>
            </a:r>
            <a:r>
              <a:rPr lang="en-US" b="0" dirty="0">
                <a:latin typeface="proxima-nova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800" b="0" dirty="0">
                <a:effectLst/>
                <a:latin typeface="proxima-nova"/>
                <a:ea typeface="Calibri" panose="020F0502020204030204" pitchFamily="34" charset="0"/>
                <a:cs typeface="Times New Roman"/>
              </a:rPr>
              <a:t> These two codes allow for the tax to be calculated on the employer paid portion of your CSA. If you have any questions, please do not hesitate to contact 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2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62AFC7-2BFA-4935-90EB-AEB8832F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FAE2769-4BF1-EB45-AC2C-9AAF247ACD03}" type="slidenum">
              <a:rPr lang="en-US" b="1" smtClean="0">
                <a:solidFill>
                  <a:srgbClr val="DA1A32"/>
                </a:solidFill>
              </a:rPr>
              <a:pPr/>
              <a:t>7</a:t>
            </a:fld>
            <a:r>
              <a:rPr lang="en-US"/>
              <a:t>  </a:t>
            </a:r>
            <a:r>
              <a:rPr lang="en-US" b="1" kern="6000" spc="100">
                <a:solidFill>
                  <a:schemeClr val="tx1"/>
                </a:solidFill>
              </a:rPr>
              <a:t>KING ARTHUR</a:t>
            </a:r>
            <a:endParaRPr lang="en-US" b="1" kern="6000" spc="100" dirty="0">
              <a:solidFill>
                <a:schemeClr val="tx1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D660D8-BFA8-48BF-B825-BADCFFFE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Sign Up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5BB472C-C6F2-4902-B214-E03D6A0E1F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proxima-nova"/>
              </a:rPr>
              <a:t>Sign ups are due by Monday, March 14</a:t>
            </a:r>
            <a:r>
              <a:rPr lang="en-US" sz="2400" baseline="30000" dirty="0">
                <a:highlight>
                  <a:srgbClr val="FFFF00"/>
                </a:highlight>
                <a:latin typeface="proxima-nova"/>
              </a:rPr>
              <a:t>th</a:t>
            </a:r>
            <a:r>
              <a:rPr lang="en-US" sz="2400" dirty="0">
                <a:highlight>
                  <a:srgbClr val="FFFF00"/>
                </a:highlight>
                <a:latin typeface="proxima-nova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proxima-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proxima-nova"/>
              </a:rPr>
              <a:t>You can sign up via the form </a:t>
            </a:r>
            <a:r>
              <a:rPr lang="en-US" sz="2400" b="0" dirty="0">
                <a:latin typeface="proxima-nova"/>
                <a:hlinkClick r:id="rId2"/>
              </a:rPr>
              <a:t>here</a:t>
            </a:r>
            <a:r>
              <a:rPr lang="en-US" sz="2400" b="0" dirty="0">
                <a:latin typeface="proxima-nova"/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proxima-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proxima-nova"/>
              </a:rPr>
              <a:t>If you have any questions, please reach out to Jessica Carlson (</a:t>
            </a:r>
            <a:r>
              <a:rPr lang="en-US" sz="2400" b="0" dirty="0">
                <a:latin typeface="proxima-nova"/>
                <a:hlinkClick r:id="rId3"/>
              </a:rPr>
              <a:t>Jessica.Carlson@kingarthurbaking.com</a:t>
            </a:r>
            <a:r>
              <a:rPr lang="en-US" sz="2400" b="0" dirty="0">
                <a:latin typeface="proxima-nova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roxima-nova"/>
            </a:endParaRPr>
          </a:p>
          <a:p>
            <a:r>
              <a:rPr lang="en-US" dirty="0">
                <a:latin typeface="proxima-nov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57703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Custom 9">
      <a:dk1>
        <a:srgbClr val="000000"/>
      </a:dk1>
      <a:lt1>
        <a:srgbClr val="FFFFFF"/>
      </a:lt1>
      <a:dk2>
        <a:srgbClr val="636466"/>
      </a:dk2>
      <a:lt2>
        <a:srgbClr val="D8D8D8"/>
      </a:lt2>
      <a:accent1>
        <a:srgbClr val="DA1A32"/>
      </a:accent1>
      <a:accent2>
        <a:srgbClr val="DCD0AD"/>
      </a:accent2>
      <a:accent3>
        <a:srgbClr val="D38F2B"/>
      </a:accent3>
      <a:accent4>
        <a:srgbClr val="FBB040"/>
      </a:accent4>
      <a:accent5>
        <a:srgbClr val="BEA868"/>
      </a:accent5>
      <a:accent6>
        <a:srgbClr val="E25C2A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ll Purpose Flour">
      <a:srgbClr val="DA1A32"/>
    </a:custClr>
    <a:custClr name="Bread Flour">
      <a:srgbClr val="0096D6"/>
    </a:custClr>
    <a:custClr name="Self Rising Flour">
      <a:srgbClr val="FFDC1D"/>
    </a:custClr>
    <a:custClr name="White Whole Wheat Flour">
      <a:srgbClr val="DF7A1C"/>
    </a:custClr>
    <a:custClr name="Whole Wheat Flour">
      <a:srgbClr val="AF272F"/>
    </a:custClr>
    <a:custClr name="Gluten Free Blue">
      <a:srgbClr val="00437A"/>
    </a:custClr>
    <a:custClr name="Gluten Free Bread">
      <a:srgbClr val="99FFFF"/>
    </a:custClr>
    <a:custClr name="Gluten Free Breakfast">
      <a:srgbClr val="FAAA8D"/>
    </a:custClr>
    <a:custClr name="Gluten Free Cookie + Brownie">
      <a:srgbClr val="64CCC9"/>
    </a:custClr>
    <a:custClr name="Gluten Free Cake + Pie">
      <a:srgbClr val="DEA8DD"/>
    </a:custClr>
    <a:custClr name="Gluten Free SS Cookie">
      <a:srgbClr val="ED8B00"/>
    </a:custClr>
    <a:custClr name="Gluten Free SS Caramel Cake">
      <a:srgbClr val="9063CD"/>
    </a:custClr>
    <a:custClr name="Gluten Free SS Fudge Brownie">
      <a:srgbClr val="64CCC9"/>
    </a:custClr>
    <a:custClr name="Gluten Free SS Confetti Cake">
      <a:srgbClr val="F57EB6"/>
    </a:custClr>
    <a:custClr name="Almond Flour">
      <a:srgbClr val="789D4A"/>
    </a:custClr>
    <a:custClr name="Paleo Flour">
      <a:srgbClr val="2D8C9E"/>
    </a:custClr>
    <a:custClr name="Coconut Flour">
      <a:srgbClr val="6B3529"/>
    </a:custClr>
    <a:custClr name="Keto Flour">
      <a:srgbClr val="A4493D"/>
    </a:custClr>
    <a:custClr name="Baking Sugar Alternative">
      <a:srgbClr val="672E45"/>
    </a:custClr>
    <a:custClr name="Organic Rye Flour">
      <a:srgbClr val="76881D"/>
    </a:custClr>
    <a:custClr name="00 Pizza Flour">
      <a:srgbClr val="AB2328"/>
    </a:custClr>
  </a:custClrLst>
  <a:extLst>
    <a:ext uri="{05A4C25C-085E-4340-85A3-A5531E510DB2}">
      <thm15:themeFamily xmlns:thm15="http://schemas.microsoft.com/office/thememl/2012/main" name="KABC_4x3_Standard2.potx" id="{B3613492-9CC6-4FAB-A61F-96F4A042851A}" vid="{AF88EFA0-F1E0-4BF7-AD8C-44158278E7FA}"/>
    </a:ext>
  </a:extLst>
</a:theme>
</file>

<file path=ppt/theme/theme2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BC_4x3_Standard2.potx" id="{B3613492-9CC6-4FAB-A61F-96F4A042851A}" vid="{D0ACFF83-30FC-4D02-B84E-6EC193B7FE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16C65D156EA42AC674EE4BCB3DA3C" ma:contentTypeVersion="14" ma:contentTypeDescription="Create a new document." ma:contentTypeScope="" ma:versionID="1f6a53426ba643f813d90ebb6dfc70e3">
  <xsd:schema xmlns:xsd="http://www.w3.org/2001/XMLSchema" xmlns:xs="http://www.w3.org/2001/XMLSchema" xmlns:p="http://schemas.microsoft.com/office/2006/metadata/properties" xmlns:ns2="2ef28627-7799-47fc-ae5d-36b8ad96c610" xmlns:ns3="d7ad3fc8-9ea0-4a7f-a8c2-8c45afb9b378" targetNamespace="http://schemas.microsoft.com/office/2006/metadata/properties" ma:root="true" ma:fieldsID="ddc90d0e4fb3b012c86040630250347c" ns2:_="" ns3:_="">
    <xsd:import namespace="2ef28627-7799-47fc-ae5d-36b8ad96c610"/>
    <xsd:import namespace="d7ad3fc8-9ea0-4a7f-a8c2-8c45afb9b3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SeniorLeade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28627-7799-47fc-ae5d-36b8ad96c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eniorLeader" ma:index="19" nillable="true" ma:displayName="Senior Leader" ma:format="Dropdown" ma:list="UserInfo" ma:SharePointGroup="0" ma:internalName="SeniorLea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d3fc8-9ea0-4a7f-a8c2-8c45afb9b37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iorLeader xmlns="2ef28627-7799-47fc-ae5d-36b8ad96c610">
      <UserInfo>
        <DisplayName/>
        <AccountId xsi:nil="true"/>
        <AccountType/>
      </UserInfo>
    </SeniorLeader>
  </documentManagement>
</p:properties>
</file>

<file path=customXml/itemProps1.xml><?xml version="1.0" encoding="utf-8"?>
<ds:datastoreItem xmlns:ds="http://schemas.openxmlformats.org/officeDocument/2006/customXml" ds:itemID="{CF2B5BF1-D8BE-4D69-A3D4-A5946C1EBA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f28627-7799-47fc-ae5d-36b8ad96c610"/>
    <ds:schemaRef ds:uri="d7ad3fc8-9ea0-4a7f-a8c2-8c45afb9b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8868D9-BC52-40CA-A258-4C768AB0C3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63B13C-E3CB-4028-BC59-133651DA319F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2e569d6c-7c3d-4778-b360-de9a4fde6bbc"/>
    <ds:schemaRef ds:uri="http://purl.org/dc/terms/"/>
    <ds:schemaRef ds:uri="5294e599-fb1a-4302-a704-e88b0528ed80"/>
    <ds:schemaRef ds:uri="http://schemas.microsoft.com/office/2006/metadata/properties"/>
    <ds:schemaRef ds:uri="http://purl.org/dc/dcmitype/"/>
    <ds:schemaRef ds:uri="2ef28627-7799-47fc-ae5d-36b8ad96c6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KABC_4x3_Standard (2)</Template>
  <TotalTime>1073</TotalTime>
  <Words>1077</Words>
  <Application>Microsoft Office PowerPoint</Application>
  <PresentationFormat>On-screen Show (4:3)</PresentationFormat>
  <Paragraphs>97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Content Slides</vt:lpstr>
      <vt:lpstr>Title Slides</vt:lpstr>
      <vt:lpstr>CSA Program 2022</vt:lpstr>
      <vt:lpstr>CSA Program Overview </vt:lpstr>
      <vt:lpstr>Crossroad Farm – Post Mills/ Norwich, VT</vt:lpstr>
      <vt:lpstr>CSA Subsidy &amp; Payment Options  </vt:lpstr>
      <vt:lpstr>CSA Pricing </vt:lpstr>
      <vt:lpstr>Fringe Benefit Reminder </vt:lpstr>
      <vt:lpstr>How to Sign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Carlson</dc:creator>
  <cp:lastModifiedBy>Jessica Carlson</cp:lastModifiedBy>
  <cp:revision>127</cp:revision>
  <dcterms:created xsi:type="dcterms:W3CDTF">2021-02-24T20:22:14Z</dcterms:created>
  <dcterms:modified xsi:type="dcterms:W3CDTF">2022-03-07T15:02:43Z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0x010100EAE16C65D156EA42AC674EE4BCB3DA3C</vt:lpwstr>
  </property>
</Properties>
</file>