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0" r:id="rId2"/>
    <p:sldId id="281" r:id="rId3"/>
    <p:sldId id="295" r:id="rId4"/>
    <p:sldId id="297" r:id="rId5"/>
    <p:sldId id="308" r:id="rId6"/>
    <p:sldId id="309" r:id="rId7"/>
    <p:sldId id="304" r:id="rId8"/>
  </p:sldIdLst>
  <p:sldSz cx="9601200" cy="7315200"/>
  <p:notesSz cx="7010400" cy="9296400"/>
  <p:defaultTextStyle>
    <a:defPPr>
      <a:defRPr lang="en-US"/>
    </a:defPPr>
    <a:lvl1pPr marL="0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01" autoAdjust="0"/>
    <p:restoredTop sz="94660"/>
  </p:normalViewPr>
  <p:slideViewPr>
    <p:cSldViewPr snapToGrid="0">
      <p:cViewPr varScale="1">
        <p:scale>
          <a:sx n="84" d="100"/>
          <a:sy n="84" d="100"/>
        </p:scale>
        <p:origin x="127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US"/>
              <a:t>Employee Population</a:t>
            </a:r>
          </a:p>
        </c:rich>
      </c:tx>
      <c:layout>
        <c:manualLayout>
          <c:xMode val="edge"/>
          <c:yMode val="edge"/>
          <c:x val="0.37069920208805934"/>
          <c:y val="3.588913454783669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6508748419795777"/>
          <c:y val="0.10311693796896079"/>
          <c:w val="0.71726543636995543"/>
          <c:h val="0.7647459584793308"/>
        </c:manualLayout>
      </c:layout>
      <c:scatterChart>
        <c:scatterStyle val="lineMarker"/>
        <c:varyColors val="0"/>
        <c:ser>
          <c:idx val="1"/>
          <c:order val="0"/>
          <c:tx>
            <c:v>Below LTD Maximum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339933"/>
              </a:solidFill>
              <a:ln>
                <a:solidFill>
                  <a:srgbClr val="339933"/>
                </a:solidFill>
                <a:prstDash val="solid"/>
              </a:ln>
            </c:spPr>
          </c:marker>
          <c:xVal>
            <c:numRef>
              <c:f>'Data Sheet'!$C$26:$C$289</c:f>
              <c:numCache>
                <c:formatCode>General</c:formatCode>
                <c:ptCount val="264"/>
                <c:pt idx="0">
                  <c:v>55.33</c:v>
                </c:pt>
                <c:pt idx="1">
                  <c:v>32.869999999999997</c:v>
                </c:pt>
                <c:pt idx="2">
                  <c:v>49.43</c:v>
                </c:pt>
                <c:pt idx="3">
                  <c:v>55.07</c:v>
                </c:pt>
                <c:pt idx="4">
                  <c:v>37.67</c:v>
                </c:pt>
                <c:pt idx="5">
                  <c:v>35.53</c:v>
                </c:pt>
                <c:pt idx="6">
                  <c:v>45.17</c:v>
                </c:pt>
                <c:pt idx="7">
                  <c:v>38.32</c:v>
                </c:pt>
                <c:pt idx="8">
                  <c:v>57.53</c:v>
                </c:pt>
                <c:pt idx="9">
                  <c:v>57.58</c:v>
                </c:pt>
                <c:pt idx="10">
                  <c:v>43.14</c:v>
                </c:pt>
                <c:pt idx="11">
                  <c:v>31.8</c:v>
                </c:pt>
                <c:pt idx="12">
                  <c:v>50.7</c:v>
                </c:pt>
                <c:pt idx="13">
                  <c:v>49.69</c:v>
                </c:pt>
                <c:pt idx="14">
                  <c:v>58.03</c:v>
                </c:pt>
                <c:pt idx="15">
                  <c:v>44.11</c:v>
                </c:pt>
                <c:pt idx="16">
                  <c:v>61.3</c:v>
                </c:pt>
                <c:pt idx="17">
                  <c:v>54.26</c:v>
                </c:pt>
                <c:pt idx="18">
                  <c:v>38.57</c:v>
                </c:pt>
                <c:pt idx="19">
                  <c:v>32.08</c:v>
                </c:pt>
                <c:pt idx="20">
                  <c:v>63.49</c:v>
                </c:pt>
                <c:pt idx="21">
                  <c:v>36.909999999999997</c:v>
                </c:pt>
                <c:pt idx="22">
                  <c:v>48.15</c:v>
                </c:pt>
                <c:pt idx="23">
                  <c:v>49.68</c:v>
                </c:pt>
                <c:pt idx="24">
                  <c:v>44.38</c:v>
                </c:pt>
                <c:pt idx="25">
                  <c:v>40.200000000000003</c:v>
                </c:pt>
                <c:pt idx="26">
                  <c:v>65.53</c:v>
                </c:pt>
                <c:pt idx="27">
                  <c:v>46.41</c:v>
                </c:pt>
                <c:pt idx="28">
                  <c:v>56.84</c:v>
                </c:pt>
                <c:pt idx="29">
                  <c:v>61.47</c:v>
                </c:pt>
                <c:pt idx="30">
                  <c:v>42.55</c:v>
                </c:pt>
                <c:pt idx="31">
                  <c:v>61.33</c:v>
                </c:pt>
                <c:pt idx="32">
                  <c:v>31.12</c:v>
                </c:pt>
                <c:pt idx="33">
                  <c:v>30.03</c:v>
                </c:pt>
                <c:pt idx="34">
                  <c:v>36.700000000000003</c:v>
                </c:pt>
                <c:pt idx="35">
                  <c:v>35.840000000000003</c:v>
                </c:pt>
                <c:pt idx="36">
                  <c:v>32.04</c:v>
                </c:pt>
                <c:pt idx="37">
                  <c:v>54.34</c:v>
                </c:pt>
                <c:pt idx="38">
                  <c:v>35.32</c:v>
                </c:pt>
                <c:pt idx="39">
                  <c:v>50.13</c:v>
                </c:pt>
                <c:pt idx="40">
                  <c:v>41.88</c:v>
                </c:pt>
                <c:pt idx="41">
                  <c:v>32.94</c:v>
                </c:pt>
                <c:pt idx="42">
                  <c:v>56.82</c:v>
                </c:pt>
                <c:pt idx="43">
                  <c:v>32.799999999999997</c:v>
                </c:pt>
                <c:pt idx="44">
                  <c:v>28.33</c:v>
                </c:pt>
                <c:pt idx="45">
                  <c:v>38.799999999999997</c:v>
                </c:pt>
                <c:pt idx="46">
                  <c:v>64.489999999999995</c:v>
                </c:pt>
                <c:pt idx="47">
                  <c:v>62.89</c:v>
                </c:pt>
                <c:pt idx="48">
                  <c:v>30.46</c:v>
                </c:pt>
                <c:pt idx="49">
                  <c:v>38.89</c:v>
                </c:pt>
                <c:pt idx="50">
                  <c:v>34.18</c:v>
                </c:pt>
                <c:pt idx="51">
                  <c:v>35.08</c:v>
                </c:pt>
                <c:pt idx="52">
                  <c:v>57.78</c:v>
                </c:pt>
                <c:pt idx="53">
                  <c:v>39.619999999999997</c:v>
                </c:pt>
                <c:pt idx="54">
                  <c:v>63.25</c:v>
                </c:pt>
                <c:pt idx="55">
                  <c:v>49.36</c:v>
                </c:pt>
                <c:pt idx="56">
                  <c:v>42.78</c:v>
                </c:pt>
                <c:pt idx="57">
                  <c:v>61.12</c:v>
                </c:pt>
                <c:pt idx="58">
                  <c:v>37.36</c:v>
                </c:pt>
                <c:pt idx="59">
                  <c:v>49.28</c:v>
                </c:pt>
                <c:pt idx="60">
                  <c:v>58.36</c:v>
                </c:pt>
                <c:pt idx="61">
                  <c:v>35.090000000000003</c:v>
                </c:pt>
                <c:pt idx="62">
                  <c:v>30.65</c:v>
                </c:pt>
                <c:pt idx="63">
                  <c:v>47.12</c:v>
                </c:pt>
                <c:pt idx="64">
                  <c:v>60.18</c:v>
                </c:pt>
                <c:pt idx="65">
                  <c:v>33.28</c:v>
                </c:pt>
                <c:pt idx="66">
                  <c:v>41.93</c:v>
                </c:pt>
                <c:pt idx="67">
                  <c:v>34.159999999999997</c:v>
                </c:pt>
                <c:pt idx="68">
                  <c:v>47.77</c:v>
                </c:pt>
                <c:pt idx="69">
                  <c:v>56.01</c:v>
                </c:pt>
                <c:pt idx="70">
                  <c:v>54.99</c:v>
                </c:pt>
                <c:pt idx="71">
                  <c:v>65.430000000000007</c:v>
                </c:pt>
                <c:pt idx="72">
                  <c:v>69.31</c:v>
                </c:pt>
                <c:pt idx="73">
                  <c:v>35.11</c:v>
                </c:pt>
                <c:pt idx="74">
                  <c:v>49.24</c:v>
                </c:pt>
                <c:pt idx="75">
                  <c:v>47.39</c:v>
                </c:pt>
                <c:pt idx="76">
                  <c:v>49.4</c:v>
                </c:pt>
                <c:pt idx="77">
                  <c:v>32.200000000000003</c:v>
                </c:pt>
                <c:pt idx="78">
                  <c:v>28.27</c:v>
                </c:pt>
                <c:pt idx="79">
                  <c:v>33.880000000000003</c:v>
                </c:pt>
                <c:pt idx="80">
                  <c:v>61.62</c:v>
                </c:pt>
                <c:pt idx="81">
                  <c:v>45.92</c:v>
                </c:pt>
                <c:pt idx="82">
                  <c:v>32.770000000000003</c:v>
                </c:pt>
                <c:pt idx="83">
                  <c:v>55.35</c:v>
                </c:pt>
                <c:pt idx="84">
                  <c:v>51.44</c:v>
                </c:pt>
                <c:pt idx="85">
                  <c:v>29.28</c:v>
                </c:pt>
                <c:pt idx="86">
                  <c:v>40.53</c:v>
                </c:pt>
                <c:pt idx="87">
                  <c:v>28.93</c:v>
                </c:pt>
                <c:pt idx="88">
                  <c:v>34.6</c:v>
                </c:pt>
                <c:pt idx="89">
                  <c:v>28.52</c:v>
                </c:pt>
                <c:pt idx="90">
                  <c:v>40.61</c:v>
                </c:pt>
                <c:pt idx="91">
                  <c:v>59.87</c:v>
                </c:pt>
                <c:pt idx="92">
                  <c:v>53.28</c:v>
                </c:pt>
                <c:pt idx="93">
                  <c:v>32.950000000000003</c:v>
                </c:pt>
                <c:pt idx="94">
                  <c:v>36.64</c:v>
                </c:pt>
                <c:pt idx="95">
                  <c:v>49.64</c:v>
                </c:pt>
                <c:pt idx="96">
                  <c:v>54.21</c:v>
                </c:pt>
                <c:pt idx="97">
                  <c:v>51.53</c:v>
                </c:pt>
                <c:pt idx="98">
                  <c:v>48.79</c:v>
                </c:pt>
                <c:pt idx="99">
                  <c:v>53.46</c:v>
                </c:pt>
                <c:pt idx="100">
                  <c:v>36.32</c:v>
                </c:pt>
                <c:pt idx="101">
                  <c:v>32.340000000000003</c:v>
                </c:pt>
                <c:pt idx="102">
                  <c:v>63.99</c:v>
                </c:pt>
                <c:pt idx="103">
                  <c:v>59.75</c:v>
                </c:pt>
                <c:pt idx="104">
                  <c:v>59.28</c:v>
                </c:pt>
                <c:pt idx="105">
                  <c:v>60.68</c:v>
                </c:pt>
                <c:pt idx="106">
                  <c:v>62.48</c:v>
                </c:pt>
                <c:pt idx="107">
                  <c:v>59.01</c:v>
                </c:pt>
                <c:pt idx="108">
                  <c:v>27.78</c:v>
                </c:pt>
                <c:pt idx="109">
                  <c:v>26.66</c:v>
                </c:pt>
                <c:pt idx="110">
                  <c:v>28.89</c:v>
                </c:pt>
                <c:pt idx="111">
                  <c:v>61.06</c:v>
                </c:pt>
                <c:pt idx="112">
                  <c:v>66.38</c:v>
                </c:pt>
                <c:pt idx="113">
                  <c:v>52.81</c:v>
                </c:pt>
                <c:pt idx="114">
                  <c:v>30.84</c:v>
                </c:pt>
                <c:pt idx="115">
                  <c:v>65.05</c:v>
                </c:pt>
                <c:pt idx="116">
                  <c:v>36.65</c:v>
                </c:pt>
                <c:pt idx="117">
                  <c:v>57.35</c:v>
                </c:pt>
                <c:pt idx="118">
                  <c:v>37.450000000000003</c:v>
                </c:pt>
                <c:pt idx="119">
                  <c:v>36.25</c:v>
                </c:pt>
                <c:pt idx="120">
                  <c:v>51.5</c:v>
                </c:pt>
                <c:pt idx="121">
                  <c:v>28.87</c:v>
                </c:pt>
                <c:pt idx="122">
                  <c:v>31.9</c:v>
                </c:pt>
                <c:pt idx="123">
                  <c:v>58.47</c:v>
                </c:pt>
                <c:pt idx="124">
                  <c:v>35.15</c:v>
                </c:pt>
                <c:pt idx="125">
                  <c:v>39.93</c:v>
                </c:pt>
                <c:pt idx="126">
                  <c:v>28.74</c:v>
                </c:pt>
                <c:pt idx="127">
                  <c:v>45.61</c:v>
                </c:pt>
                <c:pt idx="128">
                  <c:v>39.21</c:v>
                </c:pt>
                <c:pt idx="129">
                  <c:v>56.74</c:v>
                </c:pt>
                <c:pt idx="130">
                  <c:v>35.950000000000003</c:v>
                </c:pt>
                <c:pt idx="131">
                  <c:v>54.75</c:v>
                </c:pt>
                <c:pt idx="132">
                  <c:v>58.39</c:v>
                </c:pt>
                <c:pt idx="133">
                  <c:v>43.36</c:v>
                </c:pt>
                <c:pt idx="134">
                  <c:v>52.86</c:v>
                </c:pt>
                <c:pt idx="135">
                  <c:v>37.17</c:v>
                </c:pt>
                <c:pt idx="136">
                  <c:v>31.55</c:v>
                </c:pt>
                <c:pt idx="137">
                  <c:v>22.26</c:v>
                </c:pt>
                <c:pt idx="138">
                  <c:v>33.85</c:v>
                </c:pt>
                <c:pt idx="139">
                  <c:v>48.1</c:v>
                </c:pt>
                <c:pt idx="140">
                  <c:v>53.99</c:v>
                </c:pt>
                <c:pt idx="141">
                  <c:v>34.86</c:v>
                </c:pt>
                <c:pt idx="142">
                  <c:v>34.090000000000003</c:v>
                </c:pt>
                <c:pt idx="143">
                  <c:v>54.74</c:v>
                </c:pt>
                <c:pt idx="144">
                  <c:v>58.39</c:v>
                </c:pt>
                <c:pt idx="145">
                  <c:v>38.130000000000003</c:v>
                </c:pt>
                <c:pt idx="146">
                  <c:v>26.03</c:v>
                </c:pt>
                <c:pt idx="147">
                  <c:v>39.479999999999997</c:v>
                </c:pt>
                <c:pt idx="148">
                  <c:v>62.5</c:v>
                </c:pt>
                <c:pt idx="149">
                  <c:v>63.11</c:v>
                </c:pt>
                <c:pt idx="150">
                  <c:v>58.85</c:v>
                </c:pt>
                <c:pt idx="151">
                  <c:v>30.59</c:v>
                </c:pt>
                <c:pt idx="152">
                  <c:v>50.47</c:v>
                </c:pt>
                <c:pt idx="153">
                  <c:v>64.34</c:v>
                </c:pt>
                <c:pt idx="154">
                  <c:v>36.51</c:v>
                </c:pt>
                <c:pt idx="155">
                  <c:v>27.59</c:v>
                </c:pt>
                <c:pt idx="156">
                  <c:v>48.39</c:v>
                </c:pt>
                <c:pt idx="157">
                  <c:v>48.25</c:v>
                </c:pt>
                <c:pt idx="158">
                  <c:v>65.66</c:v>
                </c:pt>
                <c:pt idx="159">
                  <c:v>58.17</c:v>
                </c:pt>
                <c:pt idx="160">
                  <c:v>41.9</c:v>
                </c:pt>
                <c:pt idx="161">
                  <c:v>51.44</c:v>
                </c:pt>
                <c:pt idx="162">
                  <c:v>29.95</c:v>
                </c:pt>
                <c:pt idx="163">
                  <c:v>36.119999999999997</c:v>
                </c:pt>
                <c:pt idx="164">
                  <c:v>22.84</c:v>
                </c:pt>
                <c:pt idx="165">
                  <c:v>43.07</c:v>
                </c:pt>
                <c:pt idx="166">
                  <c:v>40.86</c:v>
                </c:pt>
                <c:pt idx="167">
                  <c:v>34.229999999999997</c:v>
                </c:pt>
                <c:pt idx="168">
                  <c:v>38.92</c:v>
                </c:pt>
                <c:pt idx="169">
                  <c:v>34.28</c:v>
                </c:pt>
                <c:pt idx="170">
                  <c:v>26.76</c:v>
                </c:pt>
                <c:pt idx="171">
                  <c:v>38.1</c:v>
                </c:pt>
                <c:pt idx="172">
                  <c:v>42.99</c:v>
                </c:pt>
                <c:pt idx="173">
                  <c:v>55.63</c:v>
                </c:pt>
                <c:pt idx="174">
                  <c:v>57.25</c:v>
                </c:pt>
                <c:pt idx="175">
                  <c:v>48.24</c:v>
                </c:pt>
                <c:pt idx="176">
                  <c:v>61.8</c:v>
                </c:pt>
                <c:pt idx="177">
                  <c:v>46.91</c:v>
                </c:pt>
                <c:pt idx="178">
                  <c:v>55.83</c:v>
                </c:pt>
                <c:pt idx="179">
                  <c:v>33.04</c:v>
                </c:pt>
                <c:pt idx="180">
                  <c:v>59.1</c:v>
                </c:pt>
                <c:pt idx="181">
                  <c:v>29.2</c:v>
                </c:pt>
                <c:pt idx="182">
                  <c:v>28.09</c:v>
                </c:pt>
                <c:pt idx="183">
                  <c:v>69.08</c:v>
                </c:pt>
                <c:pt idx="184">
                  <c:v>22.11</c:v>
                </c:pt>
                <c:pt idx="185">
                  <c:v>56.9</c:v>
                </c:pt>
                <c:pt idx="186">
                  <c:v>61.09</c:v>
                </c:pt>
                <c:pt idx="187">
                  <c:v>29.91</c:v>
                </c:pt>
                <c:pt idx="188">
                  <c:v>33.049999999999997</c:v>
                </c:pt>
                <c:pt idx="189">
                  <c:v>34.49</c:v>
                </c:pt>
                <c:pt idx="190">
                  <c:v>32.07</c:v>
                </c:pt>
                <c:pt idx="191">
                  <c:v>31.92</c:v>
                </c:pt>
                <c:pt idx="192">
                  <c:v>57.98</c:v>
                </c:pt>
                <c:pt idx="193">
                  <c:v>40.4</c:v>
                </c:pt>
                <c:pt idx="194">
                  <c:v>58.49</c:v>
                </c:pt>
                <c:pt idx="195">
                  <c:v>32.11</c:v>
                </c:pt>
                <c:pt idx="196">
                  <c:v>75.59</c:v>
                </c:pt>
                <c:pt idx="197">
                  <c:v>49.67</c:v>
                </c:pt>
                <c:pt idx="198">
                  <c:v>52.57</c:v>
                </c:pt>
                <c:pt idx="199">
                  <c:v>32.33</c:v>
                </c:pt>
                <c:pt idx="200">
                  <c:v>62.03</c:v>
                </c:pt>
                <c:pt idx="201">
                  <c:v>39.119999999999997</c:v>
                </c:pt>
                <c:pt idx="202">
                  <c:v>46.5</c:v>
                </c:pt>
                <c:pt idx="203">
                  <c:v>30.74</c:v>
                </c:pt>
                <c:pt idx="204">
                  <c:v>34.25</c:v>
                </c:pt>
                <c:pt idx="205">
                  <c:v>60.98</c:v>
                </c:pt>
                <c:pt idx="206">
                  <c:v>35.06</c:v>
                </c:pt>
                <c:pt idx="207">
                  <c:v>40.25</c:v>
                </c:pt>
                <c:pt idx="208">
                  <c:v>52.58</c:v>
                </c:pt>
                <c:pt idx="209">
                  <c:v>23.15</c:v>
                </c:pt>
                <c:pt idx="210">
                  <c:v>31.83</c:v>
                </c:pt>
                <c:pt idx="211">
                  <c:v>29.1</c:v>
                </c:pt>
                <c:pt idx="212">
                  <c:v>26.35</c:v>
                </c:pt>
                <c:pt idx="213">
                  <c:v>50.18</c:v>
                </c:pt>
                <c:pt idx="214">
                  <c:v>65.900000000000006</c:v>
                </c:pt>
                <c:pt idx="215">
                  <c:v>35.25</c:v>
                </c:pt>
                <c:pt idx="216">
                  <c:v>31.5</c:v>
                </c:pt>
                <c:pt idx="217">
                  <c:v>49.12</c:v>
                </c:pt>
                <c:pt idx="218">
                  <c:v>56.37</c:v>
                </c:pt>
                <c:pt idx="219">
                  <c:v>30.76</c:v>
                </c:pt>
                <c:pt idx="220">
                  <c:v>22.22</c:v>
                </c:pt>
                <c:pt idx="221">
                  <c:v>40.229999999999997</c:v>
                </c:pt>
                <c:pt idx="222">
                  <c:v>75.69</c:v>
                </c:pt>
                <c:pt idx="223">
                  <c:v>60.89</c:v>
                </c:pt>
                <c:pt idx="224">
                  <c:v>57.15</c:v>
                </c:pt>
                <c:pt idx="225">
                  <c:v>49.02</c:v>
                </c:pt>
                <c:pt idx="226">
                  <c:v>48.46</c:v>
                </c:pt>
                <c:pt idx="227">
                  <c:v>20.39</c:v>
                </c:pt>
                <c:pt idx="228">
                  <c:v>28.57</c:v>
                </c:pt>
                <c:pt idx="229">
                  <c:v>52.78</c:v>
                </c:pt>
                <c:pt idx="230">
                  <c:v>41.9</c:v>
                </c:pt>
                <c:pt idx="231">
                  <c:v>51.24</c:v>
                </c:pt>
                <c:pt idx="232">
                  <c:v>19.89</c:v>
                </c:pt>
                <c:pt idx="233">
                  <c:v>35.71</c:v>
                </c:pt>
                <c:pt idx="234">
                  <c:v>49.15</c:v>
                </c:pt>
                <c:pt idx="235">
                  <c:v>56.23</c:v>
                </c:pt>
                <c:pt idx="236">
                  <c:v>47.62</c:v>
                </c:pt>
                <c:pt idx="237">
                  <c:v>35.5</c:v>
                </c:pt>
                <c:pt idx="238">
                  <c:v>33.619999999999997</c:v>
                </c:pt>
                <c:pt idx="239">
                  <c:v>61.48</c:v>
                </c:pt>
                <c:pt idx="240">
                  <c:v>21.75</c:v>
                </c:pt>
                <c:pt idx="241">
                  <c:v>29.17</c:v>
                </c:pt>
                <c:pt idx="242">
                  <c:v>62.21</c:v>
                </c:pt>
                <c:pt idx="243">
                  <c:v>26.66</c:v>
                </c:pt>
                <c:pt idx="244">
                  <c:v>48.28</c:v>
                </c:pt>
                <c:pt idx="245">
                  <c:v>34.229999999999997</c:v>
                </c:pt>
                <c:pt idx="246">
                  <c:v>24.65</c:v>
                </c:pt>
                <c:pt idx="247">
                  <c:v>57.53</c:v>
                </c:pt>
                <c:pt idx="248">
                  <c:v>48.64</c:v>
                </c:pt>
                <c:pt idx="249">
                  <c:v>20.23</c:v>
                </c:pt>
                <c:pt idx="250">
                  <c:v>62.71</c:v>
                </c:pt>
                <c:pt idx="251">
                  <c:v>65.98</c:v>
                </c:pt>
                <c:pt idx="252">
                  <c:v>32.159999999999997</c:v>
                </c:pt>
                <c:pt idx="253">
                  <c:v>55.04</c:v>
                </c:pt>
                <c:pt idx="254">
                  <c:v>77.02</c:v>
                </c:pt>
                <c:pt idx="255">
                  <c:v>69.47</c:v>
                </c:pt>
                <c:pt idx="256">
                  <c:v>23.49</c:v>
                </c:pt>
                <c:pt idx="257">
                  <c:v>55.61</c:v>
                </c:pt>
                <c:pt idx="258">
                  <c:v>79.02</c:v>
                </c:pt>
                <c:pt idx="259">
                  <c:v>59.62</c:v>
                </c:pt>
                <c:pt idx="260">
                  <c:v>65.16</c:v>
                </c:pt>
                <c:pt idx="261">
                  <c:v>69.069999999999993</c:v>
                </c:pt>
                <c:pt idx="262">
                  <c:v>58.48</c:v>
                </c:pt>
                <c:pt idx="263">
                  <c:v>19.12</c:v>
                </c:pt>
              </c:numCache>
            </c:numRef>
          </c:xVal>
          <c:yVal>
            <c:numRef>
              <c:f>'Data Sheet'!$D$26:$D$289</c:f>
              <c:numCache>
                <c:formatCode>#,##0.###</c:formatCode>
                <c:ptCount val="264"/>
                <c:pt idx="0">
                  <c:v>119059.2</c:v>
                </c:pt>
                <c:pt idx="1">
                  <c:v>118121.38</c:v>
                </c:pt>
                <c:pt idx="2">
                  <c:v>117877.24</c:v>
                </c:pt>
                <c:pt idx="3">
                  <c:v>115642.02</c:v>
                </c:pt>
                <c:pt idx="4">
                  <c:v>115000.08</c:v>
                </c:pt>
                <c:pt idx="5">
                  <c:v>115000.08</c:v>
                </c:pt>
                <c:pt idx="6">
                  <c:v>114508.42</c:v>
                </c:pt>
                <c:pt idx="7">
                  <c:v>110000.02</c:v>
                </c:pt>
                <c:pt idx="8">
                  <c:v>108969.64</c:v>
                </c:pt>
                <c:pt idx="9">
                  <c:v>107903.64</c:v>
                </c:pt>
                <c:pt idx="10">
                  <c:v>104365.82</c:v>
                </c:pt>
                <c:pt idx="11">
                  <c:v>102000.08</c:v>
                </c:pt>
                <c:pt idx="12">
                  <c:v>101117.12</c:v>
                </c:pt>
                <c:pt idx="13">
                  <c:v>100662.12</c:v>
                </c:pt>
                <c:pt idx="14">
                  <c:v>100044.88</c:v>
                </c:pt>
                <c:pt idx="15">
                  <c:v>99807.24</c:v>
                </c:pt>
                <c:pt idx="16">
                  <c:v>96961.8</c:v>
                </c:pt>
                <c:pt idx="17">
                  <c:v>95880.2</c:v>
                </c:pt>
                <c:pt idx="18">
                  <c:v>95405.7</c:v>
                </c:pt>
                <c:pt idx="19">
                  <c:v>94860.22</c:v>
                </c:pt>
                <c:pt idx="20">
                  <c:v>93636.14</c:v>
                </c:pt>
                <c:pt idx="21">
                  <c:v>92700.14</c:v>
                </c:pt>
                <c:pt idx="22">
                  <c:v>91000</c:v>
                </c:pt>
                <c:pt idx="23">
                  <c:v>89035.96</c:v>
                </c:pt>
                <c:pt idx="24">
                  <c:v>88527.14</c:v>
                </c:pt>
                <c:pt idx="25">
                  <c:v>88434.06</c:v>
                </c:pt>
                <c:pt idx="26">
                  <c:v>87862.32</c:v>
                </c:pt>
                <c:pt idx="27">
                  <c:v>86036.6</c:v>
                </c:pt>
                <c:pt idx="28">
                  <c:v>84476.6</c:v>
                </c:pt>
                <c:pt idx="29">
                  <c:v>78847.86</c:v>
                </c:pt>
                <c:pt idx="30">
                  <c:v>78030.16</c:v>
                </c:pt>
                <c:pt idx="31">
                  <c:v>77605.06</c:v>
                </c:pt>
                <c:pt idx="32">
                  <c:v>76000.08</c:v>
                </c:pt>
                <c:pt idx="33">
                  <c:v>75949.38</c:v>
                </c:pt>
                <c:pt idx="34">
                  <c:v>75750.22</c:v>
                </c:pt>
                <c:pt idx="35">
                  <c:v>74319.179999999993</c:v>
                </c:pt>
                <c:pt idx="36">
                  <c:v>73999.899999999994</c:v>
                </c:pt>
                <c:pt idx="37">
                  <c:v>72745.919999999998</c:v>
                </c:pt>
                <c:pt idx="38">
                  <c:v>72369.179999999993</c:v>
                </c:pt>
                <c:pt idx="39">
                  <c:v>70895.759999999995</c:v>
                </c:pt>
                <c:pt idx="40">
                  <c:v>70736.639999999999</c:v>
                </c:pt>
                <c:pt idx="41">
                  <c:v>70348.98</c:v>
                </c:pt>
                <c:pt idx="42">
                  <c:v>69303</c:v>
                </c:pt>
                <c:pt idx="43">
                  <c:v>69004.259999999995</c:v>
                </c:pt>
                <c:pt idx="44">
                  <c:v>68016</c:v>
                </c:pt>
                <c:pt idx="45">
                  <c:v>67626</c:v>
                </c:pt>
                <c:pt idx="46">
                  <c:v>67321.02</c:v>
                </c:pt>
                <c:pt idx="47">
                  <c:v>67272.92</c:v>
                </c:pt>
                <c:pt idx="48">
                  <c:v>67000.179999999993</c:v>
                </c:pt>
                <c:pt idx="49">
                  <c:v>66520.22</c:v>
                </c:pt>
                <c:pt idx="50">
                  <c:v>66300</c:v>
                </c:pt>
                <c:pt idx="51">
                  <c:v>66234.48</c:v>
                </c:pt>
                <c:pt idx="52">
                  <c:v>65873.600000000006</c:v>
                </c:pt>
                <c:pt idx="53">
                  <c:v>65650</c:v>
                </c:pt>
                <c:pt idx="54">
                  <c:v>65000</c:v>
                </c:pt>
                <c:pt idx="55">
                  <c:v>64250.42</c:v>
                </c:pt>
                <c:pt idx="56">
                  <c:v>64021.36</c:v>
                </c:pt>
                <c:pt idx="57">
                  <c:v>64015.38</c:v>
                </c:pt>
                <c:pt idx="58">
                  <c:v>63952.98</c:v>
                </c:pt>
                <c:pt idx="59">
                  <c:v>62554.44</c:v>
                </c:pt>
                <c:pt idx="60">
                  <c:v>62164.7</c:v>
                </c:pt>
                <c:pt idx="61">
                  <c:v>61296.56</c:v>
                </c:pt>
                <c:pt idx="62">
                  <c:v>61200.1</c:v>
                </c:pt>
                <c:pt idx="63">
                  <c:v>61000.160000000003</c:v>
                </c:pt>
                <c:pt idx="64">
                  <c:v>60890.96</c:v>
                </c:pt>
                <c:pt idx="65">
                  <c:v>60571.68</c:v>
                </c:pt>
                <c:pt idx="66">
                  <c:v>60213.4</c:v>
                </c:pt>
                <c:pt idx="67">
                  <c:v>59510.879999999997</c:v>
                </c:pt>
                <c:pt idx="68">
                  <c:v>59280</c:v>
                </c:pt>
                <c:pt idx="69">
                  <c:v>58472.18</c:v>
                </c:pt>
                <c:pt idx="70">
                  <c:v>58384.82</c:v>
                </c:pt>
                <c:pt idx="71">
                  <c:v>58136</c:v>
                </c:pt>
                <c:pt idx="72">
                  <c:v>57948.800000000003</c:v>
                </c:pt>
                <c:pt idx="73">
                  <c:v>56207.06</c:v>
                </c:pt>
                <c:pt idx="74">
                  <c:v>55193.06</c:v>
                </c:pt>
                <c:pt idx="75">
                  <c:v>54999.88</c:v>
                </c:pt>
                <c:pt idx="76">
                  <c:v>54841.54</c:v>
                </c:pt>
                <c:pt idx="77">
                  <c:v>54589.86</c:v>
                </c:pt>
                <c:pt idx="78">
                  <c:v>53843.4</c:v>
                </c:pt>
                <c:pt idx="79">
                  <c:v>53678.04</c:v>
                </c:pt>
                <c:pt idx="80">
                  <c:v>53538.94</c:v>
                </c:pt>
                <c:pt idx="81">
                  <c:v>53372.800000000003</c:v>
                </c:pt>
                <c:pt idx="82">
                  <c:v>52999.96</c:v>
                </c:pt>
                <c:pt idx="83">
                  <c:v>52998.400000000001</c:v>
                </c:pt>
                <c:pt idx="84">
                  <c:v>52278.98</c:v>
                </c:pt>
                <c:pt idx="85">
                  <c:v>52000</c:v>
                </c:pt>
                <c:pt idx="86">
                  <c:v>51916.800000000003</c:v>
                </c:pt>
                <c:pt idx="87">
                  <c:v>50419.199999999997</c:v>
                </c:pt>
                <c:pt idx="88">
                  <c:v>50000.08</c:v>
                </c:pt>
                <c:pt idx="89">
                  <c:v>49504</c:v>
                </c:pt>
                <c:pt idx="90">
                  <c:v>49404.94</c:v>
                </c:pt>
                <c:pt idx="91">
                  <c:v>49233.599999999999</c:v>
                </c:pt>
                <c:pt idx="92">
                  <c:v>49102.04</c:v>
                </c:pt>
                <c:pt idx="93">
                  <c:v>48480.12</c:v>
                </c:pt>
                <c:pt idx="94">
                  <c:v>48400.04</c:v>
                </c:pt>
                <c:pt idx="95">
                  <c:v>48360</c:v>
                </c:pt>
                <c:pt idx="96">
                  <c:v>48068.800000000003</c:v>
                </c:pt>
                <c:pt idx="97">
                  <c:v>47840</c:v>
                </c:pt>
                <c:pt idx="98">
                  <c:v>47736</c:v>
                </c:pt>
                <c:pt idx="99">
                  <c:v>47724.56</c:v>
                </c:pt>
                <c:pt idx="100">
                  <c:v>47652.800000000003</c:v>
                </c:pt>
                <c:pt idx="101">
                  <c:v>47361.599999999999</c:v>
                </c:pt>
                <c:pt idx="102">
                  <c:v>46675.199999999997</c:v>
                </c:pt>
                <c:pt idx="103">
                  <c:v>46488</c:v>
                </c:pt>
                <c:pt idx="104">
                  <c:v>46054.84</c:v>
                </c:pt>
                <c:pt idx="105">
                  <c:v>46030.92</c:v>
                </c:pt>
                <c:pt idx="106">
                  <c:v>45912.1</c:v>
                </c:pt>
                <c:pt idx="107">
                  <c:v>45905.599999999999</c:v>
                </c:pt>
                <c:pt idx="108">
                  <c:v>45115.199999999997</c:v>
                </c:pt>
                <c:pt idx="109">
                  <c:v>45011.199999999997</c:v>
                </c:pt>
                <c:pt idx="110">
                  <c:v>44990.400000000001</c:v>
                </c:pt>
                <c:pt idx="111">
                  <c:v>44948.800000000003</c:v>
                </c:pt>
                <c:pt idx="112">
                  <c:v>44553.599999999999</c:v>
                </c:pt>
                <c:pt idx="113">
                  <c:v>44317</c:v>
                </c:pt>
                <c:pt idx="114">
                  <c:v>44304</c:v>
                </c:pt>
                <c:pt idx="115">
                  <c:v>44304</c:v>
                </c:pt>
                <c:pt idx="116">
                  <c:v>44262.400000000001</c:v>
                </c:pt>
                <c:pt idx="117">
                  <c:v>43784</c:v>
                </c:pt>
                <c:pt idx="118">
                  <c:v>43035.199999999997</c:v>
                </c:pt>
                <c:pt idx="119">
                  <c:v>42848</c:v>
                </c:pt>
                <c:pt idx="120">
                  <c:v>42848</c:v>
                </c:pt>
                <c:pt idx="121">
                  <c:v>42556.800000000003</c:v>
                </c:pt>
                <c:pt idx="122">
                  <c:v>42307.199999999997</c:v>
                </c:pt>
                <c:pt idx="123">
                  <c:v>42244.800000000003</c:v>
                </c:pt>
                <c:pt idx="124">
                  <c:v>41600</c:v>
                </c:pt>
                <c:pt idx="125">
                  <c:v>41600</c:v>
                </c:pt>
                <c:pt idx="126">
                  <c:v>41516.800000000003</c:v>
                </c:pt>
                <c:pt idx="127">
                  <c:v>41392</c:v>
                </c:pt>
                <c:pt idx="128">
                  <c:v>41371.199999999997</c:v>
                </c:pt>
                <c:pt idx="129">
                  <c:v>41371.199999999997</c:v>
                </c:pt>
                <c:pt idx="130">
                  <c:v>41267.199999999997</c:v>
                </c:pt>
                <c:pt idx="131">
                  <c:v>41121.599999999999</c:v>
                </c:pt>
                <c:pt idx="132">
                  <c:v>40976</c:v>
                </c:pt>
                <c:pt idx="133">
                  <c:v>40747.199999999997</c:v>
                </c:pt>
                <c:pt idx="134">
                  <c:v>40227.199999999997</c:v>
                </c:pt>
                <c:pt idx="135">
                  <c:v>39915.199999999997</c:v>
                </c:pt>
                <c:pt idx="136">
                  <c:v>39728</c:v>
                </c:pt>
                <c:pt idx="137">
                  <c:v>39644.800000000003</c:v>
                </c:pt>
                <c:pt idx="138">
                  <c:v>39228.800000000003</c:v>
                </c:pt>
                <c:pt idx="139">
                  <c:v>39145.599999999999</c:v>
                </c:pt>
                <c:pt idx="140">
                  <c:v>39041.599999999999</c:v>
                </c:pt>
                <c:pt idx="141">
                  <c:v>38958.400000000001</c:v>
                </c:pt>
                <c:pt idx="142">
                  <c:v>38958.400000000001</c:v>
                </c:pt>
                <c:pt idx="143">
                  <c:v>38937.599999999999</c:v>
                </c:pt>
                <c:pt idx="144">
                  <c:v>38896</c:v>
                </c:pt>
                <c:pt idx="145">
                  <c:v>38455.040000000001</c:v>
                </c:pt>
                <c:pt idx="146">
                  <c:v>38272</c:v>
                </c:pt>
                <c:pt idx="147">
                  <c:v>38255.360000000001</c:v>
                </c:pt>
                <c:pt idx="148">
                  <c:v>38105.599999999999</c:v>
                </c:pt>
                <c:pt idx="149">
                  <c:v>38001.599999999999</c:v>
                </c:pt>
                <c:pt idx="150">
                  <c:v>38001.599999999999</c:v>
                </c:pt>
                <c:pt idx="151">
                  <c:v>37960</c:v>
                </c:pt>
                <c:pt idx="152">
                  <c:v>37856</c:v>
                </c:pt>
                <c:pt idx="153">
                  <c:v>37731.199999999997</c:v>
                </c:pt>
                <c:pt idx="154">
                  <c:v>37377.599999999999</c:v>
                </c:pt>
                <c:pt idx="155">
                  <c:v>37232</c:v>
                </c:pt>
                <c:pt idx="156">
                  <c:v>37169.599999999999</c:v>
                </c:pt>
                <c:pt idx="157">
                  <c:v>37128</c:v>
                </c:pt>
                <c:pt idx="158">
                  <c:v>36920</c:v>
                </c:pt>
                <c:pt idx="159">
                  <c:v>36899.199999999997</c:v>
                </c:pt>
                <c:pt idx="160">
                  <c:v>36795.199999999997</c:v>
                </c:pt>
                <c:pt idx="161">
                  <c:v>36524.800000000003</c:v>
                </c:pt>
                <c:pt idx="162">
                  <c:v>36400</c:v>
                </c:pt>
                <c:pt idx="163">
                  <c:v>36400</c:v>
                </c:pt>
                <c:pt idx="164">
                  <c:v>36400</c:v>
                </c:pt>
                <c:pt idx="165">
                  <c:v>36108.800000000003</c:v>
                </c:pt>
                <c:pt idx="166">
                  <c:v>36108.800000000003</c:v>
                </c:pt>
                <c:pt idx="167">
                  <c:v>36067.199999999997</c:v>
                </c:pt>
                <c:pt idx="168">
                  <c:v>36067.199999999997</c:v>
                </c:pt>
                <c:pt idx="169">
                  <c:v>35880</c:v>
                </c:pt>
                <c:pt idx="170">
                  <c:v>35880</c:v>
                </c:pt>
                <c:pt idx="171">
                  <c:v>35692.800000000003</c:v>
                </c:pt>
                <c:pt idx="172">
                  <c:v>35592.959999999999</c:v>
                </c:pt>
                <c:pt idx="173">
                  <c:v>35360</c:v>
                </c:pt>
                <c:pt idx="174">
                  <c:v>35297.599999999999</c:v>
                </c:pt>
                <c:pt idx="175">
                  <c:v>35110.400000000001</c:v>
                </c:pt>
                <c:pt idx="176">
                  <c:v>34881.599999999999</c:v>
                </c:pt>
                <c:pt idx="177">
                  <c:v>34465.599999999999</c:v>
                </c:pt>
                <c:pt idx="178">
                  <c:v>34361.599999999999</c:v>
                </c:pt>
                <c:pt idx="179">
                  <c:v>34343.4</c:v>
                </c:pt>
                <c:pt idx="180">
                  <c:v>34320</c:v>
                </c:pt>
                <c:pt idx="181">
                  <c:v>34278.400000000001</c:v>
                </c:pt>
                <c:pt idx="182">
                  <c:v>34132.800000000003</c:v>
                </c:pt>
                <c:pt idx="183">
                  <c:v>33729.279999999999</c:v>
                </c:pt>
                <c:pt idx="184">
                  <c:v>33654.400000000001</c:v>
                </c:pt>
                <c:pt idx="185">
                  <c:v>33612.800000000003</c:v>
                </c:pt>
                <c:pt idx="186">
                  <c:v>33550.400000000001</c:v>
                </c:pt>
                <c:pt idx="187">
                  <c:v>33280</c:v>
                </c:pt>
                <c:pt idx="188">
                  <c:v>33280</c:v>
                </c:pt>
                <c:pt idx="189">
                  <c:v>33280</c:v>
                </c:pt>
                <c:pt idx="190">
                  <c:v>33280</c:v>
                </c:pt>
                <c:pt idx="191">
                  <c:v>33196.800000000003</c:v>
                </c:pt>
                <c:pt idx="192">
                  <c:v>33196.800000000003</c:v>
                </c:pt>
                <c:pt idx="193">
                  <c:v>33155.199999999997</c:v>
                </c:pt>
                <c:pt idx="194">
                  <c:v>33092.800000000003</c:v>
                </c:pt>
                <c:pt idx="195">
                  <c:v>33072</c:v>
                </c:pt>
                <c:pt idx="196">
                  <c:v>32572.799999999999</c:v>
                </c:pt>
                <c:pt idx="197">
                  <c:v>32552</c:v>
                </c:pt>
                <c:pt idx="198">
                  <c:v>32468.799999999999</c:v>
                </c:pt>
                <c:pt idx="199">
                  <c:v>32385.599999999999</c:v>
                </c:pt>
                <c:pt idx="200">
                  <c:v>32385.599999999999</c:v>
                </c:pt>
                <c:pt idx="201">
                  <c:v>32136</c:v>
                </c:pt>
                <c:pt idx="202">
                  <c:v>31865.599999999999</c:v>
                </c:pt>
                <c:pt idx="203">
                  <c:v>31865.599999999999</c:v>
                </c:pt>
                <c:pt idx="204">
                  <c:v>31740.799999999999</c:v>
                </c:pt>
                <c:pt idx="205">
                  <c:v>31636.799999999999</c:v>
                </c:pt>
                <c:pt idx="206">
                  <c:v>31512</c:v>
                </c:pt>
                <c:pt idx="207">
                  <c:v>31466.240000000002</c:v>
                </c:pt>
                <c:pt idx="208">
                  <c:v>31304</c:v>
                </c:pt>
                <c:pt idx="209">
                  <c:v>31200</c:v>
                </c:pt>
                <c:pt idx="210">
                  <c:v>31200</c:v>
                </c:pt>
                <c:pt idx="211">
                  <c:v>31012.799999999999</c:v>
                </c:pt>
                <c:pt idx="212">
                  <c:v>30888</c:v>
                </c:pt>
                <c:pt idx="213">
                  <c:v>30888</c:v>
                </c:pt>
                <c:pt idx="214">
                  <c:v>30817.279999999999</c:v>
                </c:pt>
                <c:pt idx="215">
                  <c:v>30739.8</c:v>
                </c:pt>
                <c:pt idx="216">
                  <c:v>30700.799999999999</c:v>
                </c:pt>
                <c:pt idx="217">
                  <c:v>30534.400000000001</c:v>
                </c:pt>
                <c:pt idx="218">
                  <c:v>30284.799999999999</c:v>
                </c:pt>
                <c:pt idx="219">
                  <c:v>30180.799999999999</c:v>
                </c:pt>
                <c:pt idx="220">
                  <c:v>30160</c:v>
                </c:pt>
                <c:pt idx="221">
                  <c:v>29536</c:v>
                </c:pt>
                <c:pt idx="222">
                  <c:v>29536</c:v>
                </c:pt>
                <c:pt idx="223">
                  <c:v>29253.119999999999</c:v>
                </c:pt>
                <c:pt idx="224">
                  <c:v>29140.799999999999</c:v>
                </c:pt>
                <c:pt idx="225">
                  <c:v>29140.799999999999</c:v>
                </c:pt>
                <c:pt idx="226">
                  <c:v>29120</c:v>
                </c:pt>
                <c:pt idx="227">
                  <c:v>29120</c:v>
                </c:pt>
                <c:pt idx="228">
                  <c:v>29120</c:v>
                </c:pt>
                <c:pt idx="229">
                  <c:v>28974.400000000001</c:v>
                </c:pt>
                <c:pt idx="230">
                  <c:v>28849.599999999999</c:v>
                </c:pt>
                <c:pt idx="231">
                  <c:v>28657.200000000001</c:v>
                </c:pt>
                <c:pt idx="232">
                  <c:v>28600</c:v>
                </c:pt>
                <c:pt idx="233">
                  <c:v>28392</c:v>
                </c:pt>
                <c:pt idx="234">
                  <c:v>28288</c:v>
                </c:pt>
                <c:pt idx="235">
                  <c:v>28238.080000000002</c:v>
                </c:pt>
                <c:pt idx="236">
                  <c:v>28080</c:v>
                </c:pt>
                <c:pt idx="237">
                  <c:v>28080</c:v>
                </c:pt>
                <c:pt idx="238">
                  <c:v>27809.599999999999</c:v>
                </c:pt>
                <c:pt idx="239">
                  <c:v>27768</c:v>
                </c:pt>
                <c:pt idx="240">
                  <c:v>27560</c:v>
                </c:pt>
                <c:pt idx="241">
                  <c:v>27472.639999999999</c:v>
                </c:pt>
                <c:pt idx="242">
                  <c:v>27331.200000000001</c:v>
                </c:pt>
                <c:pt idx="243">
                  <c:v>27268.799999999999</c:v>
                </c:pt>
                <c:pt idx="244">
                  <c:v>27006.720000000001</c:v>
                </c:pt>
                <c:pt idx="245">
                  <c:v>26790.400000000001</c:v>
                </c:pt>
                <c:pt idx="246">
                  <c:v>26520</c:v>
                </c:pt>
                <c:pt idx="247">
                  <c:v>26520</c:v>
                </c:pt>
                <c:pt idx="248">
                  <c:v>26478.400000000001</c:v>
                </c:pt>
                <c:pt idx="249">
                  <c:v>26204.880000000001</c:v>
                </c:pt>
                <c:pt idx="250">
                  <c:v>26083.200000000001</c:v>
                </c:pt>
                <c:pt idx="251">
                  <c:v>26067.599999999999</c:v>
                </c:pt>
                <c:pt idx="252">
                  <c:v>25480</c:v>
                </c:pt>
                <c:pt idx="253">
                  <c:v>25242.880000000001</c:v>
                </c:pt>
                <c:pt idx="254">
                  <c:v>24993.279999999999</c:v>
                </c:pt>
                <c:pt idx="255">
                  <c:v>24960</c:v>
                </c:pt>
                <c:pt idx="256">
                  <c:v>24128</c:v>
                </c:pt>
                <c:pt idx="257">
                  <c:v>23162.880000000001</c:v>
                </c:pt>
                <c:pt idx="258">
                  <c:v>22530.560000000001</c:v>
                </c:pt>
                <c:pt idx="259">
                  <c:v>21182.720000000001</c:v>
                </c:pt>
                <c:pt idx="260">
                  <c:v>21182.720000000001</c:v>
                </c:pt>
                <c:pt idx="261">
                  <c:v>21182.720000000001</c:v>
                </c:pt>
                <c:pt idx="262">
                  <c:v>20384</c:v>
                </c:pt>
                <c:pt idx="263">
                  <c:v>19890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E32-4197-ACA0-3EB94F9AF336}"/>
            </c:ext>
          </c:extLst>
        </c:ser>
        <c:ser>
          <c:idx val="0"/>
          <c:order val="1"/>
          <c:tx>
            <c:v>Above LTD Maximum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'Data Sheet'!$C$6:$C$25</c:f>
              <c:numCache>
                <c:formatCode>General</c:formatCode>
                <c:ptCount val="20"/>
                <c:pt idx="0">
                  <c:v>53.86</c:v>
                </c:pt>
                <c:pt idx="1">
                  <c:v>63.68</c:v>
                </c:pt>
                <c:pt idx="2">
                  <c:v>58.04</c:v>
                </c:pt>
                <c:pt idx="3">
                  <c:v>56.12</c:v>
                </c:pt>
                <c:pt idx="4">
                  <c:v>58.05</c:v>
                </c:pt>
                <c:pt idx="5">
                  <c:v>45.44</c:v>
                </c:pt>
                <c:pt idx="6">
                  <c:v>44.76</c:v>
                </c:pt>
                <c:pt idx="7">
                  <c:v>55.8</c:v>
                </c:pt>
                <c:pt idx="8">
                  <c:v>39.89</c:v>
                </c:pt>
                <c:pt idx="9">
                  <c:v>61.79</c:v>
                </c:pt>
                <c:pt idx="10">
                  <c:v>41.16</c:v>
                </c:pt>
                <c:pt idx="11">
                  <c:v>42.28</c:v>
                </c:pt>
                <c:pt idx="12">
                  <c:v>60.15</c:v>
                </c:pt>
                <c:pt idx="13">
                  <c:v>54.08</c:v>
                </c:pt>
                <c:pt idx="14">
                  <c:v>54.92</c:v>
                </c:pt>
                <c:pt idx="15">
                  <c:v>48.9</c:v>
                </c:pt>
                <c:pt idx="16">
                  <c:v>51.52</c:v>
                </c:pt>
                <c:pt idx="17">
                  <c:v>67.02</c:v>
                </c:pt>
                <c:pt idx="18">
                  <c:v>40.49</c:v>
                </c:pt>
                <c:pt idx="19">
                  <c:v>65.72</c:v>
                </c:pt>
              </c:numCache>
            </c:numRef>
          </c:xVal>
          <c:yVal>
            <c:numRef>
              <c:f>'Data Sheet'!$D$6:$D$25</c:f>
              <c:numCache>
                <c:formatCode>#,##0.###</c:formatCode>
                <c:ptCount val="20"/>
                <c:pt idx="0">
                  <c:v>314279.94</c:v>
                </c:pt>
                <c:pt idx="1">
                  <c:v>307847.02</c:v>
                </c:pt>
                <c:pt idx="2">
                  <c:v>242400.08</c:v>
                </c:pt>
                <c:pt idx="3">
                  <c:v>241001.54</c:v>
                </c:pt>
                <c:pt idx="4">
                  <c:v>229501.48</c:v>
                </c:pt>
                <c:pt idx="5">
                  <c:v>219934.26</c:v>
                </c:pt>
                <c:pt idx="6">
                  <c:v>185693.3</c:v>
                </c:pt>
                <c:pt idx="7">
                  <c:v>171863.9</c:v>
                </c:pt>
                <c:pt idx="8">
                  <c:v>162471.66</c:v>
                </c:pt>
                <c:pt idx="9">
                  <c:v>137254.26</c:v>
                </c:pt>
                <c:pt idx="10">
                  <c:v>131609.92000000001</c:v>
                </c:pt>
                <c:pt idx="11">
                  <c:v>130581.36</c:v>
                </c:pt>
                <c:pt idx="12">
                  <c:v>129958.39999999999</c:v>
                </c:pt>
                <c:pt idx="13">
                  <c:v>129268.62</c:v>
                </c:pt>
                <c:pt idx="14">
                  <c:v>127104.12</c:v>
                </c:pt>
                <c:pt idx="15">
                  <c:v>126821.75999999999</c:v>
                </c:pt>
                <c:pt idx="16">
                  <c:v>125000.2</c:v>
                </c:pt>
                <c:pt idx="17">
                  <c:v>122310.24</c:v>
                </c:pt>
                <c:pt idx="18">
                  <c:v>122000.06</c:v>
                </c:pt>
                <c:pt idx="19">
                  <c:v>121514.64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E32-4197-ACA0-3EB94F9AF3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4459648"/>
        <c:axId val="294456288"/>
      </c:scatterChart>
      <c:valAx>
        <c:axId val="294459648"/>
        <c:scaling>
          <c:orientation val="minMax"/>
          <c:max val="75"/>
          <c:min val="20"/>
        </c:scaling>
        <c:delete val="0"/>
        <c:axPos val="b"/>
        <c:majorGridlines>
          <c:spPr>
            <a:ln w="3175">
              <a:solidFill>
                <a:srgbClr val="333399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US"/>
                  <a:t>Age</a:t>
                </a:r>
              </a:p>
            </c:rich>
          </c:tx>
          <c:layout>
            <c:manualLayout>
              <c:xMode val="edge"/>
              <c:yMode val="edge"/>
              <c:x val="0.48437873519425384"/>
              <c:y val="0.9119085976321940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cross"/>
        <c:minorTickMark val="none"/>
        <c:tickLblPos val="nextTo"/>
        <c:spPr>
          <a:ln w="3175">
            <a:solidFill>
              <a:srgbClr val="333399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294456288"/>
        <c:crossesAt val="0"/>
        <c:crossBetween val="midCat"/>
        <c:majorUnit val="5"/>
        <c:minorUnit val="5"/>
      </c:valAx>
      <c:valAx>
        <c:axId val="294456288"/>
        <c:scaling>
          <c:orientation val="minMax"/>
          <c:max val="320000"/>
          <c:min val="0"/>
        </c:scaling>
        <c:delete val="0"/>
        <c:axPos val="l"/>
        <c:majorGridlines>
          <c:spPr>
            <a:ln w="12700">
              <a:solidFill>
                <a:srgbClr val="666699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US"/>
                  <a:t>Earnings  </a:t>
                </a:r>
              </a:p>
            </c:rich>
          </c:tx>
          <c:layout>
            <c:manualLayout>
              <c:xMode val="edge"/>
              <c:yMode val="edge"/>
              <c:x val="3.7068308619375975E-2"/>
              <c:y val="0.39344943950971711"/>
            </c:manualLayout>
          </c:layout>
          <c:overlay val="0"/>
          <c:spPr>
            <a:noFill/>
            <a:ln w="25400">
              <a:noFill/>
            </a:ln>
          </c:spPr>
        </c:title>
        <c:numFmt formatCode="\$#,##0_);\(\$#,##0\)" sourceLinked="0"/>
        <c:majorTickMark val="out"/>
        <c:minorTickMark val="none"/>
        <c:tickLblPos val="nextTo"/>
        <c:spPr>
          <a:ln w="3175">
            <a:solidFill>
              <a:srgbClr val="333399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294459648"/>
        <c:crosses val="autoZero"/>
        <c:crossBetween val="midCat"/>
        <c:majorUnit val="20000"/>
      </c:valAx>
      <c:spPr>
        <a:gradFill rotWithShape="0">
          <a:gsLst>
            <a:gs pos="0">
              <a:srgbClr val="E3E3E3"/>
            </a:gs>
            <a:gs pos="50000">
              <a:srgbClr val="E3E3E3">
                <a:gamma/>
                <a:tint val="22353"/>
                <a:invGamma/>
              </a:srgbClr>
            </a:gs>
            <a:gs pos="100000">
              <a:srgbClr val="E3E3E3"/>
            </a:gs>
          </a:gsLst>
          <a:lin ang="0" scaled="1"/>
        </a:gradFill>
        <a:ln w="25400">
          <a:noFill/>
        </a:ln>
      </c:spPr>
    </c:plotArea>
    <c:legend>
      <c:legendPos val="b"/>
      <c:layout>
        <c:manualLayout>
          <c:xMode val="edge"/>
          <c:yMode val="edge"/>
          <c:x val="0.18312985571587126"/>
          <c:y val="0.96084830598373638"/>
          <c:w val="0.63875227583233563"/>
          <c:h val="3.7124763972203309E-2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920" b="1" i="0" u="none" strike="noStrike" baseline="0">
              <a:solidFill>
                <a:srgbClr val="000000"/>
              </a:solidFill>
              <a:latin typeface="Verdana"/>
              <a:ea typeface="Verdana"/>
              <a:cs typeface="Verdana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34CD1-246B-4B80-B024-0A89C609A577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46213" y="1162050"/>
            <a:ext cx="41179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07C4D-B8F9-4AEE-BDFE-4815C99317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812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07C4D-B8F9-4AEE-BDFE-4815C99317A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101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730" y="6474736"/>
            <a:ext cx="1792724" cy="543359"/>
          </a:xfrm>
          <a:prstGeom prst="rect">
            <a:avLst/>
          </a:prstGeom>
        </p:spPr>
      </p:pic>
      <p:cxnSp>
        <p:nvCxnSpPr>
          <p:cNvPr id="3" name="Straight Connector 2"/>
          <p:cNvCxnSpPr/>
          <p:nvPr userDrawn="1"/>
        </p:nvCxnSpPr>
        <p:spPr>
          <a:xfrm>
            <a:off x="338130" y="6242304"/>
            <a:ext cx="88664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 flipH="1" flipV="1">
            <a:off x="338131" y="6228478"/>
            <a:ext cx="8866498" cy="13826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32498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30973" y="6737275"/>
            <a:ext cx="2160270" cy="389467"/>
          </a:xfrm>
          <a:prstGeom prst="rect">
            <a:avLst/>
          </a:prstGeom>
        </p:spPr>
        <p:txBody>
          <a:bodyPr/>
          <a:lstStyle/>
          <a:p>
            <a:fld id="{865FBFF9-A79A-4FF4-8895-CBB5CB5C321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H="1" flipV="1">
            <a:off x="338129" y="985301"/>
            <a:ext cx="8866499" cy="13827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394" y="6465785"/>
            <a:ext cx="1792724" cy="542981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 flipV="1">
            <a:off x="338130" y="6236556"/>
            <a:ext cx="8866499" cy="5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010064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304" userDrawn="1">
          <p15:clr>
            <a:srgbClr val="FBAE40"/>
          </p15:clr>
        </p15:guide>
        <p15:guide id="2" pos="3024" userDrawn="1">
          <p15:clr>
            <a:srgbClr val="FBAE40"/>
          </p15:clr>
        </p15:guide>
        <p15:guide id="3" pos="416" userDrawn="1">
          <p15:clr>
            <a:srgbClr val="FBAE40"/>
          </p15:clr>
        </p15:guide>
        <p15:guide id="4" pos="563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/sub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85642"/>
            <a:ext cx="9214294" cy="755168"/>
          </a:xfrm>
          <a:prstGeom prst="rect">
            <a:avLst/>
          </a:prstGeom>
        </p:spPr>
        <p:txBody>
          <a:bodyPr lIns="274320" tIns="0" rIns="0" bIns="0" anchor="b" anchorCtr="0">
            <a:noAutofit/>
          </a:bodyPr>
          <a:lstStyle>
            <a:lvl1pPr algn="l">
              <a:lnSpc>
                <a:spcPct val="90000"/>
              </a:lnSpc>
              <a:defRPr sz="2520" b="0" i="0" spc="0" baseline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add headline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877824"/>
            <a:ext cx="9601200" cy="243840"/>
          </a:xfrm>
          <a:prstGeom prst="rect">
            <a:avLst/>
          </a:prstGeom>
          <a:solidFill>
            <a:schemeClr val="tx2"/>
          </a:solidFill>
        </p:spPr>
        <p:txBody>
          <a:bodyPr lIns="457200" tIns="0" rIns="0" bIns="0" anchor="ctr" anchorCtr="0">
            <a:noAutofit/>
          </a:bodyPr>
          <a:lstStyle>
            <a:lvl1pPr marL="0" indent="0" algn="l">
              <a:buFontTx/>
              <a:buNone/>
              <a:defRPr sz="1470" cap="all" spc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ADD SUBHEAD</a:t>
            </a:r>
          </a:p>
        </p:txBody>
      </p:sp>
    </p:spTree>
    <p:extLst>
      <p:ext uri="{BB962C8B-B14F-4D97-AF65-F5344CB8AC3E}">
        <p14:creationId xmlns:p14="http://schemas.microsoft.com/office/powerpoint/2010/main" val="368008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5765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56" r:id="rId3"/>
  </p:sldLayoutIdLst>
  <p:hf hdr="0" ftr="0" dt="0"/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 txBox="1">
            <a:spLocks/>
          </p:cNvSpPr>
          <p:nvPr/>
        </p:nvSpPr>
        <p:spPr>
          <a:xfrm>
            <a:off x="4243467" y="4147081"/>
            <a:ext cx="1114265" cy="30766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66612" rtl="0" eaLnBrk="1" latinLnBrk="0" hangingPunct="1">
              <a:defRPr sz="1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3306" algn="l" defTabSz="966612" rtl="0" eaLnBrk="1" latinLnBrk="0" hangingPunct="1">
              <a:defRPr sz="1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6612" algn="l" defTabSz="966612" rtl="0" eaLnBrk="1" latinLnBrk="0" hangingPunct="1">
              <a:defRPr sz="1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9918" algn="l" defTabSz="966612" rtl="0" eaLnBrk="1" latinLnBrk="0" hangingPunct="1">
              <a:defRPr sz="1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3224" algn="l" defTabSz="966612" rtl="0" eaLnBrk="1" latinLnBrk="0" hangingPunct="1">
              <a:defRPr sz="1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16531" algn="l" defTabSz="966612" rtl="0" eaLnBrk="1" latinLnBrk="0" hangingPunct="1">
              <a:defRPr sz="1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99837" algn="l" defTabSz="966612" rtl="0" eaLnBrk="1" latinLnBrk="0" hangingPunct="1">
              <a:defRPr sz="1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83143" algn="l" defTabSz="966612" rtl="0" eaLnBrk="1" latinLnBrk="0" hangingPunct="1">
              <a:defRPr sz="1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66449" algn="l" defTabSz="966612" rtl="0" eaLnBrk="1" latinLnBrk="0" hangingPunct="1">
              <a:defRPr sz="19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-1" y="3877722"/>
            <a:ext cx="9601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736596">
              <a:defRPr/>
            </a:pPr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Supplemental Disability Income Protection</a:t>
            </a:r>
          </a:p>
          <a:p>
            <a:pPr algn="ctr" defTabSz="736596">
              <a:defRPr/>
            </a:pPr>
            <a:r>
              <a:rPr lang="en-US" sz="20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(SDIP)</a:t>
            </a:r>
          </a:p>
        </p:txBody>
      </p:sp>
      <p:pic>
        <p:nvPicPr>
          <p:cNvPr id="2" name="Picture 2" descr="Image result for king arthur flour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086" y="1158017"/>
            <a:ext cx="2585026" cy="258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8" y="6261025"/>
            <a:ext cx="2476501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342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8" y="6261025"/>
            <a:ext cx="2476501" cy="9525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BFF9-A79A-4FF4-8895-CBB5CB5C3217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52400"/>
            <a:ext cx="96012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6A737B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2180" tIns="51091" rIns="102180" bIns="51091"/>
          <a:lstStyle>
            <a:lvl1pPr defTabSz="966788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966788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966788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966788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966788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The Need for More Income Protection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5360" y="1161744"/>
            <a:ext cx="6109136" cy="4717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6493" tIns="43247" rIns="86493" bIns="43247"/>
          <a:lstStyle/>
          <a:p>
            <a:pPr marL="222239" indent="-222239">
              <a:buClr>
                <a:schemeClr val="accent2"/>
              </a:buClr>
              <a:buSzPct val="80000"/>
            </a:pPr>
            <a:r>
              <a:rPr lang="en-US" sz="1800" b="1" dirty="0" smtClean="0">
                <a:solidFill>
                  <a:schemeClr val="bg2">
                    <a:lumMod val="10000"/>
                  </a:schemeClr>
                </a:solidFill>
              </a:rPr>
              <a:t>Disabilities by the numbers:</a:t>
            </a:r>
            <a:endParaRPr lang="en-US" sz="1800" baseline="300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22239" indent="-222239">
              <a:spcBef>
                <a:spcPts val="757"/>
              </a:spcBef>
              <a:spcAft>
                <a:spcPts val="600"/>
              </a:spcAft>
              <a:buClr>
                <a:schemeClr val="accent1"/>
              </a:buClr>
              <a:buSzPct val="60000"/>
              <a:buFont typeface="Wingdings 2" pitchFamily="18" charset="2"/>
              <a:buChar char=""/>
            </a:pPr>
            <a:r>
              <a:rPr lang="en-US" sz="1800" dirty="0" smtClean="0"/>
              <a:t>Once </a:t>
            </a:r>
            <a:r>
              <a:rPr lang="en-US" sz="1800" dirty="0"/>
              <a:t>an individual has been disabled for </a:t>
            </a:r>
            <a:r>
              <a:rPr lang="en-US" sz="1800" b="1" dirty="0" smtClean="0">
                <a:solidFill>
                  <a:srgbClr val="6EBC10"/>
                </a:solidFill>
              </a:rPr>
              <a:t>90 </a:t>
            </a:r>
            <a:r>
              <a:rPr lang="en-US" sz="1800" b="1" dirty="0">
                <a:solidFill>
                  <a:srgbClr val="6EBC10"/>
                </a:solidFill>
              </a:rPr>
              <a:t>days</a:t>
            </a:r>
            <a:r>
              <a:rPr lang="en-US" sz="1800" dirty="0"/>
              <a:t>, the average length of disability </a:t>
            </a:r>
            <a:r>
              <a:rPr lang="en-US" sz="1800" dirty="0" smtClean="0"/>
              <a:t>is </a:t>
            </a:r>
            <a:r>
              <a:rPr lang="en-US" sz="1800" b="1" dirty="0" smtClean="0">
                <a:solidFill>
                  <a:srgbClr val="6EBC10"/>
                </a:solidFill>
              </a:rPr>
              <a:t>31.6 months</a:t>
            </a:r>
            <a:r>
              <a:rPr lang="en-US" sz="1800" baseline="30000" dirty="0" smtClean="0"/>
              <a:t>1</a:t>
            </a:r>
          </a:p>
          <a:p>
            <a:pPr marL="222239" indent="-222239">
              <a:spcBef>
                <a:spcPts val="568"/>
              </a:spcBef>
              <a:spcAft>
                <a:spcPts val="1200"/>
              </a:spcAft>
              <a:buClr>
                <a:schemeClr val="accent1"/>
              </a:buClr>
              <a:buSzPct val="60000"/>
              <a:buFont typeface="Wingdings 2" pitchFamily="18" charset="2"/>
              <a:buChar char=""/>
            </a:pPr>
            <a:r>
              <a:rPr lang="en-US" sz="1800" b="1" dirty="0" smtClean="0">
                <a:solidFill>
                  <a:srgbClr val="6EBC10"/>
                </a:solidFill>
              </a:rPr>
              <a:t>1 </a:t>
            </a:r>
            <a:r>
              <a:rPr lang="en-US" sz="1800" dirty="0" smtClean="0"/>
              <a:t>in </a:t>
            </a:r>
            <a:r>
              <a:rPr lang="en-US" sz="1800" b="1" dirty="0" smtClean="0">
                <a:solidFill>
                  <a:srgbClr val="6EBC10"/>
                </a:solidFill>
              </a:rPr>
              <a:t>8</a:t>
            </a:r>
            <a:r>
              <a:rPr lang="en-US" sz="1800" dirty="0" smtClean="0"/>
              <a:t> workers will be disabled for </a:t>
            </a:r>
            <a:r>
              <a:rPr lang="en-US" sz="1800" b="1" dirty="0" smtClean="0">
                <a:solidFill>
                  <a:srgbClr val="6EBC10"/>
                </a:solidFill>
              </a:rPr>
              <a:t>5</a:t>
            </a:r>
            <a:r>
              <a:rPr lang="en-US" sz="1800" dirty="0" smtClean="0"/>
              <a:t> years or more during their working careers.</a:t>
            </a:r>
            <a:r>
              <a:rPr lang="en-US" sz="1800" baseline="30000" dirty="0" smtClean="0"/>
              <a:t>2</a:t>
            </a:r>
          </a:p>
          <a:p>
            <a:pPr>
              <a:spcBef>
                <a:spcPts val="1135"/>
              </a:spcBef>
              <a:buClr>
                <a:schemeClr val="accent1"/>
              </a:buClr>
              <a:buSzPct val="60000"/>
            </a:pPr>
            <a:r>
              <a:rPr lang="en-US" sz="1800" b="1" dirty="0">
                <a:solidFill>
                  <a:schemeClr val="bg2">
                    <a:lumMod val="10000"/>
                  </a:schemeClr>
                </a:solidFill>
              </a:rPr>
              <a:t>Few American workers are financially prepared</a:t>
            </a:r>
            <a:r>
              <a:rPr lang="en-US" sz="1800" b="1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  <a:endParaRPr lang="en-US" sz="1800" baseline="300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22239" indent="-222239">
              <a:spcBef>
                <a:spcPts val="1200"/>
              </a:spcBef>
              <a:buClr>
                <a:schemeClr val="accent1"/>
              </a:buClr>
              <a:buSzPct val="60000"/>
              <a:buFont typeface="Wingdings 2" pitchFamily="18" charset="2"/>
              <a:buChar char=""/>
            </a:pPr>
            <a:r>
              <a:rPr lang="en-US" sz="1800" b="1" dirty="0" smtClean="0">
                <a:solidFill>
                  <a:srgbClr val="92D050"/>
                </a:solidFill>
              </a:rPr>
              <a:t>65</a:t>
            </a:r>
            <a:r>
              <a:rPr lang="en-US" sz="1800" b="1" dirty="0">
                <a:solidFill>
                  <a:srgbClr val="92D050"/>
                </a:solidFill>
              </a:rPr>
              <a:t>%</a:t>
            </a:r>
            <a:r>
              <a:rPr lang="en-US" sz="1800" dirty="0">
                <a:solidFill>
                  <a:srgbClr val="92D050"/>
                </a:solidFill>
              </a:rPr>
              <a:t> </a:t>
            </a:r>
            <a:r>
              <a:rPr lang="en-US" sz="1800" dirty="0"/>
              <a:t>of working Americans say they could not cover normal living expenses </a:t>
            </a:r>
            <a:r>
              <a:rPr lang="en-US" sz="1800" b="1" dirty="0">
                <a:solidFill>
                  <a:srgbClr val="92D050"/>
                </a:solidFill>
              </a:rPr>
              <a:t>even for a year </a:t>
            </a:r>
            <a:r>
              <a:rPr lang="en-US" sz="1800" dirty="0"/>
              <a:t>if their employment income was lost; </a:t>
            </a:r>
            <a:endParaRPr lang="en-US" sz="1800" dirty="0" smtClean="0"/>
          </a:p>
          <a:p>
            <a:pPr marL="222239" indent="-222239">
              <a:spcBef>
                <a:spcPts val="1200"/>
              </a:spcBef>
              <a:buClr>
                <a:schemeClr val="accent1"/>
              </a:buClr>
              <a:buSzPct val="60000"/>
              <a:buFont typeface="Wingdings 2" pitchFamily="18" charset="2"/>
              <a:buChar char=""/>
            </a:pPr>
            <a:r>
              <a:rPr lang="en-US" sz="1800" b="1" dirty="0" smtClean="0">
                <a:solidFill>
                  <a:srgbClr val="92D050"/>
                </a:solidFill>
              </a:rPr>
              <a:t>38</a:t>
            </a:r>
            <a:r>
              <a:rPr lang="en-US" sz="1800" b="1" dirty="0">
                <a:solidFill>
                  <a:srgbClr val="92D050"/>
                </a:solidFill>
              </a:rPr>
              <a:t>%</a:t>
            </a:r>
            <a:r>
              <a:rPr lang="en-US" sz="1800" b="1" dirty="0"/>
              <a:t> </a:t>
            </a:r>
            <a:r>
              <a:rPr lang="en-US" sz="1800" dirty="0"/>
              <a:t>could not pay their bills for more than </a:t>
            </a:r>
            <a:r>
              <a:rPr lang="en-US" sz="1800" b="1" dirty="0">
                <a:solidFill>
                  <a:srgbClr val="92D050"/>
                </a:solidFill>
              </a:rPr>
              <a:t>3 </a:t>
            </a:r>
            <a:r>
              <a:rPr lang="en-US" sz="1800" b="1" dirty="0" smtClean="0">
                <a:solidFill>
                  <a:srgbClr val="92D050"/>
                </a:solidFill>
              </a:rPr>
              <a:t>months</a:t>
            </a:r>
            <a:r>
              <a:rPr lang="en-US" sz="1800" dirty="0" smtClean="0"/>
              <a:t>.</a:t>
            </a:r>
            <a:r>
              <a:rPr lang="en-US" sz="1800" baseline="30000" dirty="0" smtClean="0"/>
              <a:t>3</a:t>
            </a:r>
          </a:p>
          <a:p>
            <a:pPr marL="222239" lvl="1" indent="-222239">
              <a:spcBef>
                <a:spcPts val="1200"/>
              </a:spcBef>
              <a:buClr>
                <a:schemeClr val="accent1"/>
              </a:buClr>
              <a:buSzPct val="60000"/>
              <a:buFont typeface="Wingdings 2" pitchFamily="18" charset="2"/>
              <a:buChar char=""/>
            </a:pPr>
            <a:r>
              <a:rPr lang="en-US" sz="1800" b="1" dirty="0">
                <a:solidFill>
                  <a:srgbClr val="92D050"/>
                </a:solidFill>
              </a:rPr>
              <a:t>50%</a:t>
            </a:r>
            <a:r>
              <a:rPr lang="en-US" sz="1800" dirty="0">
                <a:solidFill>
                  <a:srgbClr val="92D050"/>
                </a:solidFill>
              </a:rPr>
              <a:t> </a:t>
            </a:r>
            <a:r>
              <a:rPr lang="en-US" sz="1800" dirty="0"/>
              <a:t>of long term disability benefit recipients said the coverage </a:t>
            </a:r>
            <a:r>
              <a:rPr lang="en-US" sz="1800" b="1" dirty="0">
                <a:solidFill>
                  <a:srgbClr val="92D050"/>
                </a:solidFill>
              </a:rPr>
              <a:t>prevented them from missing housing payments </a:t>
            </a:r>
            <a:r>
              <a:rPr lang="en-US" sz="1800" dirty="0"/>
              <a:t>or other bills, or having to move out of their homes</a:t>
            </a:r>
            <a:r>
              <a:rPr lang="en-US" sz="1800" dirty="0" smtClean="0"/>
              <a:t>.</a:t>
            </a:r>
            <a:r>
              <a:rPr lang="en-US" sz="1800" baseline="30000" dirty="0"/>
              <a:t> </a:t>
            </a:r>
            <a:r>
              <a:rPr lang="en-US" sz="1800" baseline="30000" dirty="0" smtClean="0"/>
              <a:t>5</a:t>
            </a:r>
            <a:endParaRPr lang="en-US" sz="1800" baseline="30000" dirty="0"/>
          </a:p>
          <a:p>
            <a:pPr marL="222239" lvl="1" indent="-222239">
              <a:spcBef>
                <a:spcPts val="1200"/>
              </a:spcBef>
              <a:buClr>
                <a:schemeClr val="accent1"/>
              </a:buClr>
              <a:buSzPct val="60000"/>
              <a:buFont typeface="Wingdings 2" pitchFamily="18" charset="2"/>
              <a:buChar char=""/>
            </a:pPr>
            <a:endParaRPr lang="en-US" sz="1800" dirty="0"/>
          </a:p>
          <a:p>
            <a:pPr marL="222239" indent="-222239">
              <a:spcBef>
                <a:spcPts val="757"/>
              </a:spcBef>
              <a:buClr>
                <a:schemeClr val="accent1"/>
              </a:buClr>
              <a:buSzPct val="60000"/>
              <a:buFont typeface="Wingdings 2" pitchFamily="18" charset="2"/>
              <a:buChar char=""/>
            </a:pPr>
            <a:endParaRPr lang="en-US" sz="1800" baseline="30000" dirty="0"/>
          </a:p>
          <a:p>
            <a:pPr marL="222239" indent="-222239">
              <a:spcBef>
                <a:spcPts val="757"/>
              </a:spcBef>
              <a:buClr>
                <a:schemeClr val="accent1"/>
              </a:buClr>
              <a:buSzPct val="60000"/>
              <a:buFont typeface="Wingdings 2" pitchFamily="18" charset="2"/>
              <a:buChar char=""/>
            </a:pPr>
            <a:endParaRPr lang="en-US" sz="1400" baseline="30000" dirty="0" smtClean="0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gray">
          <a:xfrm>
            <a:off x="470814" y="6385829"/>
            <a:ext cx="5881122" cy="70289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86493" tIns="43247" rIns="86493" bIns="43247" anchor="ctr">
            <a:spAutoFit/>
          </a:bodyPr>
          <a:lstStyle/>
          <a:p>
            <a:pPr>
              <a:defRPr/>
            </a:pPr>
            <a:r>
              <a:rPr lang="en-US" sz="1000" dirty="0" smtClean="0">
                <a:cs typeface="Arial" pitchFamily="34" charset="0"/>
              </a:rPr>
              <a:t>1 </a:t>
            </a:r>
            <a:r>
              <a:rPr lang="en-US" sz="1000" dirty="0" smtClean="0"/>
              <a:t>Gen Re, U.S. Individual DI Risk Management Survey 2015, based on claims closed in 2014.</a:t>
            </a:r>
            <a:endParaRPr lang="en-US" sz="1000" dirty="0" smtClean="0">
              <a:cs typeface="Arial" pitchFamily="34" charset="0"/>
            </a:endParaRPr>
          </a:p>
          <a:p>
            <a:pPr>
              <a:defRPr/>
            </a:pPr>
            <a:r>
              <a:rPr lang="en-US" sz="1000" dirty="0" smtClean="0"/>
              <a:t>2 Commissioner's Disability Insurance Tables A and C, assuming equal weights by gender and occupation class.</a:t>
            </a:r>
          </a:p>
          <a:p>
            <a:pPr>
              <a:defRPr/>
            </a:pPr>
            <a:r>
              <a:rPr lang="en-US" sz="1000" dirty="0" smtClean="0"/>
              <a:t>3,5 Council </a:t>
            </a:r>
            <a:r>
              <a:rPr lang="en-US" sz="1000" dirty="0"/>
              <a:t>for Disability Awareness, Disability Divide Consumer Disability Awareness Study, </a:t>
            </a:r>
            <a:r>
              <a:rPr lang="en-US" sz="1000" dirty="0" smtClean="0"/>
              <a:t>2017</a:t>
            </a:r>
            <a:endParaRPr lang="en-US" sz="1000" dirty="0"/>
          </a:p>
          <a:p>
            <a:pPr>
              <a:defRPr/>
            </a:pPr>
            <a:r>
              <a:rPr lang="en-US" sz="1000" dirty="0" smtClean="0">
                <a:cs typeface="Arial" pitchFamily="34" charset="0"/>
              </a:rPr>
              <a:t>4 </a:t>
            </a:r>
            <a:r>
              <a:rPr lang="en-US" sz="1000" dirty="0">
                <a:cs typeface="Arial" pitchFamily="34" charset="0"/>
              </a:rPr>
              <a:t>Lending Tree, “Survey: 44% of $100-149K Earners Live Paycheck to Paycheck” (Aug. 4, 2015</a:t>
            </a:r>
            <a:r>
              <a:rPr lang="en-US" sz="1000" dirty="0" smtClean="0">
                <a:cs typeface="Arial" pitchFamily="34" charset="0"/>
              </a:rPr>
              <a:t>)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AF9F5"/>
              </a:clrFrom>
              <a:clrTo>
                <a:srgbClr val="FAF9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0528" y="2203932"/>
            <a:ext cx="3090672" cy="2633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0538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BFF9-A79A-4FF4-8895-CBB5CB5C3217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235987"/>
            <a:ext cx="960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736596">
              <a:defRPr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Current Group LTD and Exposed Income Overview</a:t>
            </a:r>
            <a:endParaRPr lang="en-US" sz="2400" b="1" dirty="0">
              <a:solidFill>
                <a:schemeClr val="tx1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30973" y="1197556"/>
            <a:ext cx="9227496" cy="4837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180" tIns="51091" rIns="102180" bIns="51091"/>
          <a:lstStyle>
            <a:lvl1pPr marL="192088" indent="-192088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1800" b="1" u="sng" dirty="0" smtClean="0">
                <a:latin typeface="Calibri" pitchFamily="34" charset="0"/>
              </a:rPr>
              <a:t>LTD Plan Design Review</a:t>
            </a:r>
            <a:endParaRPr lang="en-US" altLang="en-US" sz="1800" b="1" u="sng" dirty="0">
              <a:latin typeface="Calibri" pitchFamily="34" charset="0"/>
            </a:endParaRPr>
          </a:p>
          <a:p>
            <a:pPr eaLnBrk="1" hangingPunct="1">
              <a:buFontTx/>
              <a:buChar char="•"/>
            </a:pPr>
            <a:r>
              <a:rPr lang="en-US" altLang="en-US" sz="1600" dirty="0" smtClean="0">
                <a:latin typeface="Calibri" pitchFamily="34" charset="0"/>
              </a:rPr>
              <a:t>The Group Long Term Disability Plan with covers 60% of base salary to a cap of $120,000 of monthly benefit. </a:t>
            </a:r>
          </a:p>
          <a:p>
            <a:pPr marL="0" indent="0" eaLnBrk="1" hangingPunct="1"/>
            <a:r>
              <a:rPr lang="en-US" altLang="en-US" sz="1600" dirty="0" smtClean="0">
                <a:latin typeface="Calibri" pitchFamily="34" charset="0"/>
              </a:rPr>
              <a:t> </a:t>
            </a:r>
          </a:p>
          <a:p>
            <a:pPr eaLnBrk="1" hangingPunct="1">
              <a:buFontTx/>
              <a:buChar char="•"/>
            </a:pPr>
            <a:r>
              <a:rPr lang="en-US" altLang="en-US" sz="1600" dirty="0" smtClean="0">
                <a:latin typeface="Calibri" pitchFamily="34" charset="0"/>
              </a:rPr>
              <a:t>Bonuses are not covered.</a:t>
            </a:r>
          </a:p>
          <a:p>
            <a:pPr marL="0" indent="0" eaLnBrk="1" hangingPunct="1"/>
            <a:endParaRPr lang="en-US" altLang="en-US" sz="1600" dirty="0" smtClean="0">
              <a:latin typeface="Calibri" pitchFamily="34" charset="0"/>
            </a:endParaRPr>
          </a:p>
          <a:p>
            <a:pPr eaLnBrk="1" hangingPunct="1">
              <a:buFontTx/>
              <a:buChar char="•"/>
            </a:pPr>
            <a:endParaRPr lang="en-US" altLang="en-US" sz="1600" dirty="0" smtClean="0">
              <a:latin typeface="Calibri" pitchFamily="34" charset="0"/>
            </a:endParaRPr>
          </a:p>
          <a:p>
            <a:pPr marL="0" indent="0">
              <a:spcAft>
                <a:spcPts val="600"/>
              </a:spcAft>
            </a:pPr>
            <a:r>
              <a:rPr lang="en-US" altLang="en-US" sz="1800" b="1" u="sng" dirty="0" smtClean="0">
                <a:latin typeface="Calibri" pitchFamily="34" charset="0"/>
              </a:rPr>
              <a:t>Issues – Areas of Exposed Income</a:t>
            </a:r>
            <a:endParaRPr lang="en-US" altLang="en-US" sz="1800" dirty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en-US" altLang="en-US" sz="1600" dirty="0">
                <a:latin typeface="Calibri" pitchFamily="34" charset="0"/>
              </a:rPr>
              <a:t>Base salary above $120K is also uncovered.</a:t>
            </a:r>
          </a:p>
          <a:p>
            <a:pPr marL="0" indent="0"/>
            <a:endParaRPr lang="en-US" altLang="en-US" sz="1600" dirty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en-US" altLang="en-US" sz="1600" dirty="0">
                <a:latin typeface="Calibri" pitchFamily="34" charset="0"/>
              </a:rPr>
              <a:t>Without a Supplemental plan this leaves the most strategic members of the organization with less  income replacement from a percentage perspective than the rest of the organization.  </a:t>
            </a:r>
          </a:p>
          <a:p>
            <a:pPr>
              <a:buFontTx/>
              <a:buChar char="•"/>
            </a:pPr>
            <a:endParaRPr lang="en-US" altLang="en-US" sz="1600" dirty="0">
              <a:latin typeface="Calibri" pitchFamily="34" charset="0"/>
            </a:endParaRPr>
          </a:p>
          <a:p>
            <a:pPr>
              <a:buFontTx/>
              <a:buChar char="•"/>
            </a:pPr>
            <a:r>
              <a:rPr lang="en-US" altLang="en-US" sz="1600" dirty="0" smtClean="0">
                <a:latin typeface="Calibri" pitchFamily="34" charset="0"/>
              </a:rPr>
              <a:t>Salary </a:t>
            </a:r>
            <a:r>
              <a:rPr lang="en-US" altLang="en-US" sz="1600" dirty="0">
                <a:latin typeface="Calibri" pitchFamily="34" charset="0"/>
              </a:rPr>
              <a:t>Continuation Plan – Would cover base salary </a:t>
            </a:r>
            <a:r>
              <a:rPr lang="en-US" altLang="en-US" sz="1600" dirty="0" smtClean="0">
                <a:latin typeface="Calibri" pitchFamily="34" charset="0"/>
              </a:rPr>
              <a:t>above $120,000, </a:t>
            </a:r>
            <a:r>
              <a:rPr lang="en-US" altLang="en-US" sz="1600" dirty="0">
                <a:latin typeface="Calibri" pitchFamily="34" charset="0"/>
              </a:rPr>
              <a:t>bringing everyone to 60% salary replacement</a:t>
            </a:r>
          </a:p>
          <a:p>
            <a:pPr>
              <a:buFontTx/>
              <a:buChar char="•"/>
            </a:pPr>
            <a:endParaRPr lang="en-US" altLang="en-US" sz="1600" dirty="0">
              <a:latin typeface="Calibri" pitchFamily="34" charset="0"/>
            </a:endParaRPr>
          </a:p>
          <a:p>
            <a:pPr marL="0" indent="0" eaLnBrk="1" hangingPunct="1">
              <a:lnSpc>
                <a:spcPct val="125000"/>
              </a:lnSpc>
              <a:spcBef>
                <a:spcPct val="40000"/>
              </a:spcBef>
              <a:spcAft>
                <a:spcPct val="20000"/>
              </a:spcAft>
            </a:pPr>
            <a:endParaRPr lang="en-US" altLang="en-US" sz="2000" dirty="0">
              <a:latin typeface="Calibri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8" y="6261025"/>
            <a:ext cx="2476501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459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8" y="6261025"/>
            <a:ext cx="2476501" cy="9525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BFF9-A79A-4FF4-8895-CBB5CB5C3217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056041"/>
            <a:ext cx="9227496" cy="983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180" tIns="51091" rIns="102180" bIns="51091"/>
          <a:lstStyle>
            <a:lvl1pPr marL="192088" indent="-192088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1800" b="1" u="sng" dirty="0" smtClean="0">
                <a:latin typeface="Calibri" pitchFamily="34" charset="0"/>
              </a:rPr>
              <a:t>Current LTD Review and Identifying Exposed Income</a:t>
            </a:r>
            <a:endParaRPr lang="en-US" altLang="en-US" sz="1800" b="1" u="sng" dirty="0">
              <a:latin typeface="Calibri" pitchFamily="34" charset="0"/>
            </a:endParaRPr>
          </a:p>
          <a:p>
            <a:pPr eaLnBrk="1" hangingPunct="1">
              <a:lnSpc>
                <a:spcPct val="125000"/>
              </a:lnSpc>
              <a:spcAft>
                <a:spcPts val="600"/>
              </a:spcAft>
              <a:buFontTx/>
              <a:buChar char="•"/>
            </a:pPr>
            <a:r>
              <a:rPr lang="en-US" altLang="en-US" sz="1800" dirty="0" smtClean="0">
                <a:latin typeface="Calibri" pitchFamily="34" charset="0"/>
              </a:rPr>
              <a:t>The current total income replacement ratios of employees receiving less than 60% salary replacement</a:t>
            </a:r>
          </a:p>
          <a:p>
            <a:pPr marL="457200" lvl="1" indent="0">
              <a:lnSpc>
                <a:spcPct val="125000"/>
              </a:lnSpc>
              <a:spcBef>
                <a:spcPct val="40000"/>
              </a:spcBef>
              <a:spcAft>
                <a:spcPct val="20000"/>
              </a:spcAft>
            </a:pPr>
            <a:endParaRPr lang="en-US" altLang="en-US" sz="2000" dirty="0" smtClean="0">
              <a:latin typeface="Calibri" pitchFamily="34" charset="0"/>
            </a:endParaRPr>
          </a:p>
          <a:p>
            <a:pPr lvl="1">
              <a:lnSpc>
                <a:spcPct val="125000"/>
              </a:lnSpc>
              <a:spcBef>
                <a:spcPct val="40000"/>
              </a:spcBef>
              <a:spcAft>
                <a:spcPct val="20000"/>
              </a:spcAft>
              <a:buFontTx/>
              <a:buChar char="•"/>
            </a:pPr>
            <a:endParaRPr lang="en-US" altLang="en-US" sz="2000" dirty="0" smtClean="0">
              <a:latin typeface="Calibri" pitchFamily="34" charset="0"/>
            </a:endParaRPr>
          </a:p>
          <a:p>
            <a:pPr marL="0" indent="0" eaLnBrk="1" hangingPunct="1">
              <a:lnSpc>
                <a:spcPct val="125000"/>
              </a:lnSpc>
              <a:spcBef>
                <a:spcPct val="40000"/>
              </a:spcBef>
              <a:spcAft>
                <a:spcPct val="20000"/>
              </a:spcAft>
            </a:pPr>
            <a:endParaRPr lang="en-US" altLang="en-US" sz="2000" dirty="0">
              <a:latin typeface="Calibri" pitchFamily="34" charset="0"/>
            </a:endParaRPr>
          </a:p>
          <a:p>
            <a:pPr eaLnBrk="1" hangingPunct="1">
              <a:lnSpc>
                <a:spcPct val="125000"/>
              </a:lnSpc>
              <a:spcBef>
                <a:spcPct val="40000"/>
              </a:spcBef>
              <a:spcAft>
                <a:spcPct val="20000"/>
              </a:spcAft>
              <a:buFontTx/>
              <a:buChar char="•"/>
            </a:pPr>
            <a:endParaRPr lang="en-US" altLang="en-US" sz="2000" dirty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35987"/>
            <a:ext cx="960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736596">
              <a:defRPr/>
            </a:pP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Current Group LTD and Exposed Income Overview</a:t>
            </a:r>
            <a:endParaRPr lang="en-US" sz="2400" b="1" dirty="0">
              <a:solidFill>
                <a:schemeClr val="tx1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171196"/>
            <a:ext cx="1602377" cy="1029305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101982"/>
              </p:ext>
            </p:extLst>
          </p:nvPr>
        </p:nvGraphicFramePr>
        <p:xfrm>
          <a:off x="2165733" y="1965273"/>
          <a:ext cx="7061763" cy="436959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8330"/>
                <a:gridCol w="2353921"/>
                <a:gridCol w="1651257"/>
                <a:gridCol w="2178255"/>
              </a:tblGrid>
              <a:tr h="8529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Age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Base Salary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Group Benefit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% of Salary Covered by LTD Benefit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210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54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       314,280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6,000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23%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63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       307,847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6,000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23%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58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       242,400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6,000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30%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56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       241,002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6,000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30%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58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       229,501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    6,000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31%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45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       219,934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    6,000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33%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44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       185,693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    6,000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39%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55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171,864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    6,000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42%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40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162,472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    6,000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44%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61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137,254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    6,000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52%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41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131,610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    6,000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55%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42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130,581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6,000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55%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60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   129,958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6,000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55%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54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       129,269 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     6,000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56%</a:t>
                      </a:r>
                      <a:endParaRPr lang="en-US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51" marR="7351" marT="735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8" y="6261025"/>
            <a:ext cx="2476501" cy="952500"/>
          </a:xfrm>
          <a:prstGeom prst="rect">
            <a:avLst/>
          </a:prstGeom>
        </p:spPr>
      </p:pic>
      <p:graphicFrame>
        <p:nvGraphicFramePr>
          <p:cNvPr id="12" name="Chart 11">
            <a:extLst>
              <a:ext uri="{FF2B5EF4-FFF2-40B4-BE49-F238E27FC236}">
                <a16:creationId xmlns=""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95037" y="1201374"/>
          <a:ext cx="9011126" cy="5173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  <a:ea typeface="Verdana" pitchFamily="34" charset="0"/>
                <a:cs typeface="Verdana" pitchFamily="34" charset="0"/>
              </a:rPr>
              <a:t>Compensation Distribution - Gap Analysis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0" y="940084"/>
            <a:ext cx="9601200" cy="206027"/>
          </a:xfrm>
        </p:spPr>
        <p:txBody>
          <a:bodyPr/>
          <a:lstStyle/>
          <a:p>
            <a:endParaRPr lang="en-US" dirty="0"/>
          </a:p>
          <a:p>
            <a:r>
              <a:rPr lang="en-US" b="1" dirty="0">
                <a:latin typeface="+mn-lt"/>
                <a:ea typeface="Verdana" pitchFamily="34" charset="0"/>
                <a:cs typeface="Verdana" pitchFamily="34" charset="0"/>
              </a:rPr>
              <a:t>LTD PLAN Design  –  60% to $6,000</a:t>
            </a:r>
          </a:p>
          <a:p>
            <a:endParaRPr lang="en-US" dirty="0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1785671" y="4204977"/>
            <a:ext cx="6092192" cy="4885"/>
          </a:xfrm>
          <a:prstGeom prst="line">
            <a:avLst/>
          </a:prstGeom>
          <a:noFill/>
          <a:ln w="28575">
            <a:solidFill>
              <a:srgbClr val="015294"/>
            </a:solidFill>
            <a:round/>
            <a:headEnd/>
            <a:tailEnd/>
          </a:ln>
        </p:spPr>
        <p:txBody>
          <a:bodyPr/>
          <a:lstStyle/>
          <a:p>
            <a:endParaRPr lang="en-US" sz="1998"/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406688" y="6487722"/>
            <a:ext cx="6791933" cy="350865"/>
          </a:xfrm>
          <a:prstGeom prst="rect">
            <a:avLst/>
          </a:prstGeom>
          <a:solidFill>
            <a:srgbClr val="6EBC1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80" b="1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  </a:t>
            </a:r>
            <a:r>
              <a:rPr lang="en-US" sz="1680" b="1" dirty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rPr>
              <a:t>There are </a:t>
            </a:r>
            <a:r>
              <a:rPr lang="en-US" sz="1680" b="1" dirty="0">
                <a:solidFill>
                  <a:srgbClr val="015294"/>
                </a:solidFill>
                <a:latin typeface="+mj-lt"/>
                <a:ea typeface="Verdana" pitchFamily="34" charset="0"/>
                <a:cs typeface="Verdana" pitchFamily="34" charset="0"/>
              </a:rPr>
              <a:t>20</a:t>
            </a:r>
            <a:r>
              <a:rPr lang="en-US" sz="1680" b="1" dirty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rPr>
              <a:t> earners above the plan maximum</a:t>
            </a:r>
          </a:p>
        </p:txBody>
      </p:sp>
      <p:sp>
        <p:nvSpPr>
          <p:cNvPr id="14" name="Oval 13"/>
          <p:cNvSpPr/>
          <p:nvPr/>
        </p:nvSpPr>
        <p:spPr>
          <a:xfrm>
            <a:off x="5576339" y="1615152"/>
            <a:ext cx="379582" cy="357254"/>
          </a:xfrm>
          <a:prstGeom prst="ellipse">
            <a:avLst/>
          </a:prstGeom>
          <a:noFill/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98"/>
          </a:p>
        </p:txBody>
      </p:sp>
      <p:cxnSp>
        <p:nvCxnSpPr>
          <p:cNvPr id="16" name="Elbow Connector 15"/>
          <p:cNvCxnSpPr>
            <a:stCxn id="14" idx="6"/>
            <a:endCxn id="1027" idx="1"/>
          </p:cNvCxnSpPr>
          <p:nvPr/>
        </p:nvCxnSpPr>
        <p:spPr>
          <a:xfrm flipV="1">
            <a:off x="5955921" y="1626629"/>
            <a:ext cx="2327906" cy="167150"/>
          </a:xfrm>
          <a:prstGeom prst="bentConnector3">
            <a:avLst>
              <a:gd name="adj1" fmla="val 50000"/>
            </a:avLst>
          </a:prstGeom>
          <a:ln w="19050" cap="rnd">
            <a:solidFill>
              <a:srgbClr val="C00000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8283826" y="1342853"/>
            <a:ext cx="1172240" cy="567552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 vert="horz" wrap="square" lIns="96012" tIns="48006" rIns="96012" bIns="4800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155" b="1" dirty="0">
                <a:solidFill>
                  <a:srgbClr val="015294"/>
                </a:solidFill>
              </a:rPr>
              <a:t>23% </a:t>
            </a:r>
            <a:r>
              <a:rPr lang="en-US" sz="945" b="1" dirty="0">
                <a:solidFill>
                  <a:srgbClr val="015294"/>
                </a:solidFill>
              </a:rPr>
              <a:t>income replacement if disabled</a:t>
            </a:r>
          </a:p>
        </p:txBody>
      </p:sp>
      <p:sp>
        <p:nvSpPr>
          <p:cNvPr id="11" name="Left Arrow 10"/>
          <p:cNvSpPr/>
          <p:nvPr/>
        </p:nvSpPr>
        <p:spPr>
          <a:xfrm>
            <a:off x="7445039" y="3853306"/>
            <a:ext cx="1507165" cy="703344"/>
          </a:xfrm>
          <a:prstGeom prst="leftArrow">
            <a:avLst/>
          </a:prstGeom>
          <a:solidFill>
            <a:srgbClr val="01529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5" b="1" dirty="0"/>
              <a:t>LTD Plan Max</a:t>
            </a:r>
          </a:p>
        </p:txBody>
      </p:sp>
    </p:spTree>
    <p:extLst>
      <p:ext uri="{BB962C8B-B14F-4D97-AF65-F5344CB8AC3E}">
        <p14:creationId xmlns:p14="http://schemas.microsoft.com/office/powerpoint/2010/main" val="2175226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BFF9-A79A-4FF4-8895-CBB5CB5C3217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63526" y="1328012"/>
            <a:ext cx="4525962" cy="3990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180" tIns="51091" rIns="102180" bIns="51091"/>
          <a:lstStyle>
            <a:lvl1pPr marL="192088" indent="-192088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ts val="1200"/>
              </a:spcBef>
              <a:spcAft>
                <a:spcPct val="20000"/>
              </a:spcAft>
              <a:buFontTx/>
              <a:buChar char="•"/>
            </a:pPr>
            <a:r>
              <a:rPr lang="en-US" altLang="en-US" sz="1800" b="1" dirty="0" smtClean="0">
                <a:latin typeface="Calibri" pitchFamily="34" charset="0"/>
              </a:rPr>
              <a:t>Equalization benefit </a:t>
            </a:r>
            <a:r>
              <a:rPr lang="en-US" altLang="en-US" sz="1800" dirty="0" smtClean="0">
                <a:latin typeface="Calibri" pitchFamily="34" charset="0"/>
              </a:rPr>
              <a:t>allowing all employees to protect 60% of the base salary</a:t>
            </a:r>
            <a:r>
              <a:rPr lang="en-US" altLang="en-US" sz="1800" b="1" dirty="0" smtClean="0">
                <a:latin typeface="Calibri" pitchFamily="34" charset="0"/>
              </a:rPr>
              <a:t>. </a:t>
            </a:r>
            <a:endParaRPr lang="en-US" altLang="en-US" sz="1800" b="1" dirty="0">
              <a:latin typeface="Calibri" pitchFamily="34" charset="0"/>
            </a:endParaRPr>
          </a:p>
          <a:p>
            <a:pPr eaLnBrk="1" hangingPunct="1">
              <a:lnSpc>
                <a:spcPct val="125000"/>
              </a:lnSpc>
              <a:spcBef>
                <a:spcPts val="1200"/>
              </a:spcBef>
              <a:spcAft>
                <a:spcPct val="20000"/>
              </a:spcAft>
              <a:buFontTx/>
              <a:buChar char="•"/>
            </a:pPr>
            <a:r>
              <a:rPr lang="en-US" altLang="en-US" sz="1800" dirty="0">
                <a:latin typeface="Calibri" pitchFamily="34" charset="0"/>
              </a:rPr>
              <a:t>Negotiated level of </a:t>
            </a:r>
            <a:r>
              <a:rPr lang="en-US" altLang="en-US" sz="1800" b="1" dirty="0">
                <a:latin typeface="Calibri" pitchFamily="34" charset="0"/>
              </a:rPr>
              <a:t>Guaranteed Standard Issue</a:t>
            </a:r>
            <a:r>
              <a:rPr lang="en-US" altLang="en-US" sz="1800" dirty="0">
                <a:latin typeface="Calibri" pitchFamily="34" charset="0"/>
              </a:rPr>
              <a:t> basis (GSI</a:t>
            </a:r>
            <a:r>
              <a:rPr lang="en-US" altLang="en-US" sz="1800" dirty="0" smtClean="0">
                <a:latin typeface="Calibri" pitchFamily="34" charset="0"/>
              </a:rPr>
              <a:t>) – up to $10,000 of monthly benefit</a:t>
            </a:r>
            <a:endParaRPr lang="en-US" altLang="en-US" sz="1800" dirty="0">
              <a:latin typeface="Calibri" pitchFamily="34" charset="0"/>
            </a:endParaRPr>
          </a:p>
          <a:p>
            <a:pPr eaLnBrk="1" hangingPunct="1">
              <a:lnSpc>
                <a:spcPct val="125000"/>
              </a:lnSpc>
              <a:spcBef>
                <a:spcPts val="1200"/>
              </a:spcBef>
              <a:spcAft>
                <a:spcPct val="20000"/>
              </a:spcAft>
              <a:buFontTx/>
              <a:buChar char="•"/>
            </a:pPr>
            <a:r>
              <a:rPr lang="en-US" altLang="en-US" sz="1800" b="1" dirty="0">
                <a:latin typeface="Calibri" pitchFamily="34" charset="0"/>
              </a:rPr>
              <a:t>Tax-free</a:t>
            </a:r>
            <a:r>
              <a:rPr lang="en-US" altLang="en-US" sz="1800" dirty="0">
                <a:latin typeface="Calibri" pitchFamily="34" charset="0"/>
              </a:rPr>
              <a:t> benefits </a:t>
            </a:r>
          </a:p>
          <a:p>
            <a:pPr eaLnBrk="1" hangingPunct="1">
              <a:lnSpc>
                <a:spcPct val="125000"/>
              </a:lnSpc>
              <a:spcBef>
                <a:spcPts val="1200"/>
              </a:spcBef>
              <a:spcAft>
                <a:spcPct val="20000"/>
              </a:spcAft>
              <a:buFontTx/>
              <a:buChar char="•"/>
            </a:pPr>
            <a:r>
              <a:rPr lang="en-US" altLang="en-US" sz="1800" dirty="0" smtClean="0">
                <a:latin typeface="Calibri" pitchFamily="34" charset="0"/>
              </a:rPr>
              <a:t>Portable Coverage - You </a:t>
            </a:r>
            <a:r>
              <a:rPr lang="en-US" altLang="en-US" sz="1800" b="1" dirty="0">
                <a:latin typeface="Calibri" pitchFamily="34" charset="0"/>
              </a:rPr>
              <a:t>own the policy </a:t>
            </a:r>
            <a:endParaRPr lang="en-US" altLang="en-US" sz="1800" dirty="0">
              <a:latin typeface="Calibri" pitchFamily="34" charset="0"/>
            </a:endParaRPr>
          </a:p>
          <a:p>
            <a:pPr eaLnBrk="1" hangingPunct="1">
              <a:lnSpc>
                <a:spcPct val="125000"/>
              </a:lnSpc>
              <a:spcBef>
                <a:spcPts val="1200"/>
              </a:spcBef>
              <a:spcAft>
                <a:spcPct val="20000"/>
              </a:spcAft>
              <a:buFontTx/>
              <a:buChar char="•"/>
            </a:pPr>
            <a:r>
              <a:rPr lang="en-US" altLang="en-US" sz="1800" dirty="0" smtClean="0">
                <a:latin typeface="Calibri" pitchFamily="34" charset="0"/>
              </a:rPr>
              <a:t>Employee </a:t>
            </a:r>
            <a:r>
              <a:rPr lang="en-US" altLang="en-US" sz="1800" b="1" dirty="0">
                <a:latin typeface="Calibri" pitchFamily="34" charset="0"/>
              </a:rPr>
              <a:t>premiums are discounted</a:t>
            </a:r>
            <a:r>
              <a:rPr lang="en-US" altLang="en-US" sz="1800" dirty="0">
                <a:latin typeface="Calibri" pitchFamily="34" charset="0"/>
              </a:rPr>
              <a:t>. </a:t>
            </a:r>
            <a:endParaRPr lang="en-US" altLang="en-US" sz="1800" dirty="0" smtClean="0">
              <a:latin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789488" y="1321503"/>
            <a:ext cx="4638675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2180" tIns="51091" rIns="102180" bIns="51091"/>
          <a:lstStyle>
            <a:lvl1pPr marL="255588" indent="-255588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ct val="45000"/>
              </a:spcBef>
              <a:spcAft>
                <a:spcPct val="20000"/>
              </a:spcAft>
              <a:buFontTx/>
              <a:buChar char="•"/>
            </a:pPr>
            <a:r>
              <a:rPr lang="en-US" altLang="en-US" sz="1800" b="1" dirty="0" smtClean="0">
                <a:latin typeface="Calibri" pitchFamily="34" charset="0"/>
                <a:cs typeface="Times New Roman" pitchFamily="18" charset="0"/>
              </a:rPr>
              <a:t>Guaranteed </a:t>
            </a:r>
            <a:r>
              <a:rPr lang="en-US" altLang="en-US" sz="1800" b="1" dirty="0">
                <a:latin typeface="Calibri" pitchFamily="34" charset="0"/>
                <a:cs typeface="Times New Roman" pitchFamily="18" charset="0"/>
              </a:rPr>
              <a:t>Coverage Increase (GCI</a:t>
            </a:r>
            <a:r>
              <a:rPr lang="en-US" altLang="en-US" sz="1800" dirty="0">
                <a:latin typeface="Calibri" pitchFamily="34" charset="0"/>
                <a:cs typeface="Times New Roman" pitchFamily="18" charset="0"/>
              </a:rPr>
              <a:t>) feature that provides annual upgrades to your monthly benefit in order to keep pace with your income as it increases.</a:t>
            </a:r>
            <a:r>
              <a:rPr lang="en-US" altLang="en-US" sz="1800" dirty="0">
                <a:latin typeface="Calibri" pitchFamily="34" charset="0"/>
              </a:rPr>
              <a:t> </a:t>
            </a:r>
          </a:p>
          <a:p>
            <a:pPr eaLnBrk="1" hangingPunct="1">
              <a:lnSpc>
                <a:spcPct val="125000"/>
              </a:lnSpc>
              <a:spcBef>
                <a:spcPct val="40000"/>
              </a:spcBef>
              <a:spcAft>
                <a:spcPct val="20000"/>
              </a:spcAft>
              <a:buFontTx/>
              <a:buChar char="•"/>
            </a:pPr>
            <a:r>
              <a:rPr lang="en-US" altLang="en-US" sz="1800" b="1" dirty="0">
                <a:latin typeface="Calibri" pitchFamily="34" charset="0"/>
              </a:rPr>
              <a:t>Catastrophic Disability Benefi</a:t>
            </a:r>
            <a:r>
              <a:rPr lang="en-US" altLang="en-US" sz="1800" dirty="0">
                <a:latin typeface="Calibri" pitchFamily="34" charset="0"/>
              </a:rPr>
              <a:t>t – additional benefit that can replace up to 100% of your prior income for catastrophic disabilities that are likely to increase your living expenses.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6012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6A737B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2180" tIns="51091" rIns="102180" bIns="51091"/>
          <a:lstStyle>
            <a:lvl1pPr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Features of Supplemental Disability Income Protection </a:t>
            </a:r>
            <a:br>
              <a:rPr lang="en-US" altLang="en-US" sz="28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</a:br>
            <a:r>
              <a:rPr lang="en-US" altLang="en-US" sz="28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(SDIP)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8" y="6261025"/>
            <a:ext cx="2476501" cy="952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7234" y="4946904"/>
            <a:ext cx="1445951" cy="133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116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FBFF9-A79A-4FF4-8895-CBB5CB5C3217}" type="slidenum">
              <a:rPr lang="en-US" smtClean="0"/>
              <a:t>7</a:t>
            </a:fld>
            <a:endParaRPr lang="en-US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1107427"/>
            <a:ext cx="9227496" cy="85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180" tIns="51091" rIns="102180" bIns="51091"/>
          <a:lstStyle>
            <a:lvl1pPr marL="192088" indent="-192088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lnSpc>
                <a:spcPct val="125000"/>
              </a:lnSpc>
            </a:pPr>
            <a:r>
              <a:rPr lang="en-US" altLang="en-US" sz="1800" dirty="0" smtClean="0">
                <a:latin typeface="Calibri" pitchFamily="34" charset="0"/>
              </a:rPr>
              <a:t>	Insuring all employees </a:t>
            </a:r>
            <a:r>
              <a:rPr lang="en-US" altLang="en-US" sz="1600" dirty="0" smtClean="0">
                <a:latin typeface="Calibri" pitchFamily="34" charset="0"/>
              </a:rPr>
              <a:t>up to </a:t>
            </a:r>
            <a:r>
              <a:rPr lang="en-US" altLang="en-US" sz="1600" u="sng" dirty="0" smtClean="0">
                <a:solidFill>
                  <a:schemeClr val="accent4">
                    <a:lumMod val="50000"/>
                  </a:schemeClr>
                </a:solidFill>
                <a:uFill>
                  <a:solidFill>
                    <a:schemeClr val="accent4">
                      <a:lumMod val="75000"/>
                    </a:schemeClr>
                  </a:solidFill>
                </a:uFill>
                <a:latin typeface="Calibri" pitchFamily="34" charset="0"/>
              </a:rPr>
              <a:t>60% of Base Salary:</a:t>
            </a:r>
          </a:p>
          <a:p>
            <a:pPr marL="950912" lvl="2" indent="0">
              <a:lnSpc>
                <a:spcPct val="125000"/>
              </a:lnSpc>
              <a:spcBef>
                <a:spcPct val="40000"/>
              </a:spcBef>
              <a:spcAft>
                <a:spcPct val="20000"/>
              </a:spcAft>
            </a:pPr>
            <a:r>
              <a:rPr lang="en-US" altLang="en-US" sz="1800" dirty="0" smtClean="0">
                <a:latin typeface="Calibri" pitchFamily="34" charset="0"/>
              </a:rPr>
              <a:t>   </a:t>
            </a:r>
          </a:p>
          <a:p>
            <a:pPr marL="1008062" lvl="1" indent="-457200">
              <a:lnSpc>
                <a:spcPct val="125000"/>
              </a:lnSpc>
              <a:spcBef>
                <a:spcPct val="40000"/>
              </a:spcBef>
              <a:spcAft>
                <a:spcPct val="20000"/>
              </a:spcAft>
              <a:buFont typeface="Arial" panose="020B0604020202020204" pitchFamily="34" charset="0"/>
              <a:buChar char="•"/>
            </a:pPr>
            <a:endParaRPr lang="en-US" altLang="en-US" sz="1800" dirty="0" smtClean="0">
              <a:latin typeface="Calibri" pitchFamily="34" charset="0"/>
            </a:endParaRPr>
          </a:p>
          <a:p>
            <a:pPr marL="1008062" lvl="1" indent="-457200">
              <a:lnSpc>
                <a:spcPct val="125000"/>
              </a:lnSpc>
              <a:spcBef>
                <a:spcPct val="40000"/>
              </a:spcBef>
              <a:spcAft>
                <a:spcPct val="20000"/>
              </a:spcAft>
              <a:buFont typeface="Arial" panose="020B0604020202020204" pitchFamily="34" charset="0"/>
              <a:buChar char="•"/>
            </a:pPr>
            <a:endParaRPr lang="en-US" altLang="en-US" sz="1800" dirty="0" smtClean="0">
              <a:latin typeface="Calibri" pitchFamily="34" charset="0"/>
            </a:endParaRPr>
          </a:p>
          <a:p>
            <a:pPr lvl="1">
              <a:lnSpc>
                <a:spcPct val="125000"/>
              </a:lnSpc>
              <a:spcBef>
                <a:spcPct val="40000"/>
              </a:spcBef>
              <a:spcAft>
                <a:spcPct val="20000"/>
              </a:spcAft>
              <a:buFontTx/>
              <a:buChar char="•"/>
            </a:pPr>
            <a:endParaRPr lang="en-US" altLang="en-US" sz="2000" dirty="0" smtClean="0">
              <a:latin typeface="Calibri" pitchFamily="34" charset="0"/>
            </a:endParaRPr>
          </a:p>
          <a:p>
            <a:pPr lvl="1">
              <a:lnSpc>
                <a:spcPct val="125000"/>
              </a:lnSpc>
              <a:spcBef>
                <a:spcPct val="40000"/>
              </a:spcBef>
              <a:spcAft>
                <a:spcPct val="20000"/>
              </a:spcAft>
              <a:buFontTx/>
              <a:buChar char="•"/>
            </a:pPr>
            <a:endParaRPr lang="en-US" altLang="en-US" sz="2000" dirty="0" smtClean="0">
              <a:latin typeface="Calibri" pitchFamily="34" charset="0"/>
            </a:endParaRPr>
          </a:p>
          <a:p>
            <a:pPr lvl="1">
              <a:lnSpc>
                <a:spcPct val="125000"/>
              </a:lnSpc>
              <a:spcBef>
                <a:spcPct val="40000"/>
              </a:spcBef>
              <a:spcAft>
                <a:spcPct val="20000"/>
              </a:spcAft>
              <a:buFontTx/>
              <a:buChar char="•"/>
            </a:pPr>
            <a:endParaRPr lang="en-US" altLang="en-US" sz="2000" dirty="0" smtClean="0">
              <a:latin typeface="Calibri" pitchFamily="34" charset="0"/>
            </a:endParaRPr>
          </a:p>
          <a:p>
            <a:pPr marL="0" indent="0" eaLnBrk="1" hangingPunct="1">
              <a:lnSpc>
                <a:spcPct val="125000"/>
              </a:lnSpc>
              <a:spcBef>
                <a:spcPct val="40000"/>
              </a:spcBef>
              <a:spcAft>
                <a:spcPct val="20000"/>
              </a:spcAft>
            </a:pPr>
            <a:endParaRPr lang="en-US" altLang="en-US" sz="2000" dirty="0">
              <a:latin typeface="Calibri" pitchFamily="34" charset="0"/>
            </a:endParaRPr>
          </a:p>
          <a:p>
            <a:pPr eaLnBrk="1" hangingPunct="1">
              <a:lnSpc>
                <a:spcPct val="125000"/>
              </a:lnSpc>
              <a:spcBef>
                <a:spcPct val="40000"/>
              </a:spcBef>
              <a:spcAft>
                <a:spcPct val="20000"/>
              </a:spcAft>
              <a:buFontTx/>
              <a:buChar char="•"/>
            </a:pPr>
            <a:endParaRPr lang="en-US" altLang="en-US" sz="2000" dirty="0">
              <a:latin typeface="Calibri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84842"/>
            <a:ext cx="9601200" cy="1036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6A737B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02180" tIns="51091" rIns="102180" bIns="51091"/>
          <a:lstStyle>
            <a:lvl1pPr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1022350"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/>
            <a:r>
              <a:rPr lang="en-US" altLang="en-US" sz="2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Supplemental Disability Income Protection </a:t>
            </a:r>
            <a:r>
              <a:rPr lang="en-US" altLang="en-US" sz="2400" b="1" dirty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en-US" altLang="en-US" sz="2400" b="1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en-US" altLang="en-US" sz="2400" b="1" dirty="0" smtClean="0">
                <a:solidFill>
                  <a:schemeClr val="accent5"/>
                </a:solidFill>
                <a:latin typeface="Calibri" pitchFamily="34" charset="0"/>
              </a:rPr>
              <a:t>Equalization Benefit - Replacing 60% of Base Salary</a:t>
            </a:r>
            <a:endParaRPr lang="en-US" altLang="en-US" sz="2400" b="1" dirty="0">
              <a:solidFill>
                <a:schemeClr val="accent5"/>
              </a:solidFill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4859384"/>
            <a:ext cx="1445951" cy="1331588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216214"/>
              </p:ext>
            </p:extLst>
          </p:nvPr>
        </p:nvGraphicFramePr>
        <p:xfrm>
          <a:off x="1658910" y="1668093"/>
          <a:ext cx="7824723" cy="45929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440"/>
                <a:gridCol w="907018"/>
                <a:gridCol w="636266"/>
                <a:gridCol w="839330"/>
                <a:gridCol w="920556"/>
                <a:gridCol w="1191307"/>
                <a:gridCol w="636266"/>
                <a:gridCol w="1015319"/>
                <a:gridCol w="1340221"/>
              </a:tblGrid>
              <a:tr h="9784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Age 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Base Salary 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Group LTD Benefit 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Group Benefit % of Salary  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New Supplemental Coverage (SDIP) 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Total % of </a:t>
                      </a:r>
                      <a:r>
                        <a:rPr lang="en-US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Salary </a:t>
                      </a:r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Covered 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SDIP Cat Benefit 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Monthly     Non-Tobacco Premiums 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Monthly COLA   Non-Tobacco Premiums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2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54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314,280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6,000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23%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    9,714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60%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10,476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    460.81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            499.08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63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307,847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6,000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23%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    9,392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60%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10,262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    459.32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            459.32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58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242,400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6,000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30%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    6,120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60%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8,080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    324.77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            345.15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56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241,002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6,000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30%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    6,050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60%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8,033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    299.45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            321.45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58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229,501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6,000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31%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    5,475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60%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7,650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    273.97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            291.59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45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219,934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6,000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33%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    4,997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60%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7,331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    186.75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            212.21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44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185,693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6,000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39%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    3,285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60%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6,189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    119.90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            137.12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55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171,864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6,000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42%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    2,593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60%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5,729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    135.02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            145.65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40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162,472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6,000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44%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    2,124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60%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5,415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      70.82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              82.02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61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137,254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6,000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52%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      863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60%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4,575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      53.70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              53.70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41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131,610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6,000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55%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      581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60%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4,387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      27.61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              31.59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42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130,581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6,000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55%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      529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60%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4,353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      26.48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              30.05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60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129,958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6,000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55%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      500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60%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4,330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      51.08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              53.32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7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54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129,269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6,000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56%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         500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60%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     4,272 </a:t>
                      </a:r>
                      <a:endParaRPr lang="en-US" sz="1100" b="0" i="0" u="none" strike="noStrike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      35.89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                     38.50 </a:t>
                      </a:r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222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Total Monthly Premium:</a:t>
                      </a:r>
                      <a:endParaRPr lang="en-US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lang="en-US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$2,525.57 </a:t>
                      </a:r>
                      <a:endParaRPr lang="en-US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$2,700.75</a:t>
                      </a:r>
                      <a:endParaRPr lang="en-US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08" y="6261025"/>
            <a:ext cx="2476501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819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BG Blue">
      <a:dk1>
        <a:srgbClr val="145083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BG-6" id="{0AFEEB8E-6A48-4331-8897-1156393FA032}" vid="{7C272784-A680-4918-AA9B-F89A494E7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CBG-6</Template>
  <TotalTime>10408</TotalTime>
  <Words>889</Words>
  <Application>Microsoft Office PowerPoint</Application>
  <PresentationFormat>Custom</PresentationFormat>
  <Paragraphs>262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Calibri Light</vt:lpstr>
      <vt:lpstr>Times New Roman</vt:lpstr>
      <vt:lpstr>Verdana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Compensation Distribution - Gap Analysis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Bryan</cp:lastModifiedBy>
  <cp:revision>147</cp:revision>
  <cp:lastPrinted>2019-04-17T18:12:39Z</cp:lastPrinted>
  <dcterms:created xsi:type="dcterms:W3CDTF">2017-10-03T15:57:07Z</dcterms:created>
  <dcterms:modified xsi:type="dcterms:W3CDTF">2019-04-22T12:13:30Z</dcterms:modified>
</cp:coreProperties>
</file>