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8" r:id="rId2"/>
    <p:sldId id="257" r:id="rId3"/>
    <p:sldId id="260" r:id="rId4"/>
    <p:sldId id="263" r:id="rId5"/>
    <p:sldId id="280" r:id="rId6"/>
    <p:sldId id="282" r:id="rId7"/>
    <p:sldId id="283" r:id="rId8"/>
    <p:sldId id="261" r:id="rId9"/>
    <p:sldId id="279" r:id="rId10"/>
    <p:sldId id="309" r:id="rId11"/>
    <p:sldId id="298" r:id="rId12"/>
    <p:sldId id="286" r:id="rId13"/>
    <p:sldId id="307" r:id="rId14"/>
    <p:sldId id="308" r:id="rId15"/>
    <p:sldId id="287" r:id="rId16"/>
    <p:sldId id="288" r:id="rId17"/>
    <p:sldId id="312" r:id="rId18"/>
    <p:sldId id="305" r:id="rId19"/>
    <p:sldId id="306" r:id="rId20"/>
    <p:sldId id="270" r:id="rId21"/>
    <p:sldId id="285" r:id="rId22"/>
    <p:sldId id="272" r:id="rId23"/>
    <p:sldId id="290" r:id="rId24"/>
    <p:sldId id="294" r:id="rId25"/>
    <p:sldId id="281" r:id="rId26"/>
    <p:sldId id="314" r:id="rId27"/>
    <p:sldId id="299" r:id="rId28"/>
    <p:sldId id="273" r:id="rId29"/>
    <p:sldId id="275" r:id="rId30"/>
    <p:sldId id="276" r:id="rId31"/>
    <p:sldId id="277" r:id="rId32"/>
    <p:sldId id="315" r:id="rId33"/>
    <p:sldId id="300" r:id="rId34"/>
    <p:sldId id="268" r:id="rId35"/>
    <p:sldId id="296" r:id="rId36"/>
    <p:sldId id="274" r:id="rId37"/>
    <p:sldId id="269" r:id="rId38"/>
    <p:sldId id="311" r:id="rId39"/>
    <p:sldId id="292" r:id="rId40"/>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y Frink" initials="MF" lastIdx="2" clrIdx="0">
    <p:extLst>
      <p:ext uri="{19B8F6BF-5375-455C-9EA6-DF929625EA0E}">
        <p15:presenceInfo xmlns:p15="http://schemas.microsoft.com/office/powerpoint/2012/main" userId="S-1-5-21-2764663964-3167994-511293880-110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BDE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80000" autoAdjust="0"/>
  </p:normalViewPr>
  <p:slideViewPr>
    <p:cSldViewPr snapToGrid="0">
      <p:cViewPr varScale="1">
        <p:scale>
          <a:sx n="88" d="100"/>
          <a:sy n="88" d="100"/>
        </p:scale>
        <p:origin x="1182" y="90"/>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6114"/>
    </p:cViewPr>
  </p:sorterViewPr>
  <p:notesViewPr>
    <p:cSldViewPr snapToGrid="0">
      <p:cViewPr varScale="1">
        <p:scale>
          <a:sx n="86" d="100"/>
          <a:sy n="86" d="100"/>
        </p:scale>
        <p:origin x="305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7A6F6DC7-5FBC-427F-A283-9D0E4AA9C72A}" type="datetimeFigureOut">
              <a:rPr lang="en-US" smtClean="0"/>
              <a:t>11/3/2019</a:t>
            </a:fld>
            <a:endParaRPr lang="en-US"/>
          </a:p>
        </p:txBody>
      </p:sp>
      <p:sp>
        <p:nvSpPr>
          <p:cNvPr id="4" name="Footer Placeholder 3"/>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4C2B0092-4F47-42B4-B740-B1655DE7181F}" type="slidenum">
              <a:rPr lang="en-US" smtClean="0"/>
              <a:t>‹#›</a:t>
            </a:fld>
            <a:endParaRPr lang="en-US"/>
          </a:p>
        </p:txBody>
      </p:sp>
    </p:spTree>
    <p:extLst>
      <p:ext uri="{BB962C8B-B14F-4D97-AF65-F5344CB8AC3E}">
        <p14:creationId xmlns:p14="http://schemas.microsoft.com/office/powerpoint/2010/main" val="17827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D79B3E7F-2DA8-482D-9659-A39714E6B7E7}" type="datetimeFigureOut">
              <a:rPr lang="en-US" smtClean="0"/>
              <a:t>11/3/2019</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5"/>
            <a:ext cx="5486400" cy="366045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1440" tIns="45720" rIns="91440" bIns="45720" rtlCol="0" anchor="b"/>
          <a:lstStyle>
            <a:lvl1pPr algn="r">
              <a:defRPr sz="1200"/>
            </a:lvl1pPr>
          </a:lstStyle>
          <a:p>
            <a:fld id="{1C2BB5A1-E7A2-425A-B02E-AE3172B2401D}" type="slidenum">
              <a:rPr lang="en-US" smtClean="0"/>
              <a:t>‹#›</a:t>
            </a:fld>
            <a:endParaRPr lang="en-US"/>
          </a:p>
        </p:txBody>
      </p:sp>
    </p:spTree>
    <p:extLst>
      <p:ext uri="{BB962C8B-B14F-4D97-AF65-F5344CB8AC3E}">
        <p14:creationId xmlns:p14="http://schemas.microsoft.com/office/powerpoint/2010/main" val="787487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82193"/>
            <a:ext cx="5530850" cy="4449934"/>
          </a:xfrm>
        </p:spPr>
        <p:txBody>
          <a:bodyPr/>
          <a:lstStyle/>
          <a:p>
            <a:pPr algn="l"/>
            <a:r>
              <a:rPr lang="en-US" dirty="0" smtClean="0"/>
              <a:t>Welcome</a:t>
            </a:r>
            <a:r>
              <a:rPr lang="en-US" baseline="0" dirty="0" smtClean="0"/>
              <a:t> to New Chapter’s Open Enrollment Information Session for the 2020 Benefit Plan Year.  The benefits we’ll be discussing today go into effect January 1</a:t>
            </a:r>
            <a:r>
              <a:rPr lang="en-US" baseline="30000" dirty="0" smtClean="0"/>
              <a:t>st</a:t>
            </a:r>
            <a:r>
              <a:rPr lang="en-US" baseline="0" dirty="0" smtClean="0"/>
              <a:t>. As a reminder, ALL US employees must go through the Open Enrollment process even if you are not making changes.  </a:t>
            </a:r>
          </a:p>
          <a:p>
            <a:pPr algn="ctr"/>
            <a:endParaRPr lang="en-US" dirty="0" smtClean="0"/>
          </a:p>
        </p:txBody>
      </p:sp>
      <p:sp>
        <p:nvSpPr>
          <p:cNvPr id="4" name="Slide Number Placeholder 3"/>
          <p:cNvSpPr>
            <a:spLocks noGrp="1"/>
          </p:cNvSpPr>
          <p:nvPr>
            <p:ph type="sldNum" sz="quarter" idx="10"/>
          </p:nvPr>
        </p:nvSpPr>
        <p:spPr/>
        <p:txBody>
          <a:bodyPr/>
          <a:lstStyle/>
          <a:p>
            <a:fld id="{1C2BB5A1-E7A2-425A-B02E-AE3172B2401D}" type="slidenum">
              <a:rPr lang="en-US" smtClean="0"/>
              <a:t>1</a:t>
            </a:fld>
            <a:endParaRPr lang="en-US" dirty="0"/>
          </a:p>
        </p:txBody>
      </p:sp>
    </p:spTree>
    <p:extLst>
      <p:ext uri="{BB962C8B-B14F-4D97-AF65-F5344CB8AC3E}">
        <p14:creationId xmlns:p14="http://schemas.microsoft.com/office/powerpoint/2010/main" val="3375091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Medical</a:t>
            </a:r>
            <a:r>
              <a:rPr lang="en-US" baseline="0" dirty="0" smtClean="0"/>
              <a:t> premiums are increasing about 1% this year.  I  am happy to announce this modest increase compared to a 5% nationwide average.   Your bi-weekly premium will be based on your current salary level.  This rate chart is located on the EBC and we do have paper copies to take with you today if you’d like.  The Vibe system will also shows rates when you are making your selections.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1C2BB5A1-E7A2-425A-B02E-AE3172B2401D}" type="slidenum">
              <a:rPr lang="en-US" smtClean="0"/>
              <a:t>10</a:t>
            </a:fld>
            <a:endParaRPr lang="en-US" dirty="0"/>
          </a:p>
        </p:txBody>
      </p:sp>
    </p:spTree>
    <p:extLst>
      <p:ext uri="{BB962C8B-B14F-4D97-AF65-F5344CB8AC3E}">
        <p14:creationId xmlns:p14="http://schemas.microsoft.com/office/powerpoint/2010/main" val="2006724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do want to call attention to our Medical Spousal Surcharge.  Introduced several years ago, if you’re spouse is eligible for coverage, and you elect spousal coverage through New Chapter, a $200 per month surcharge will be added to your premium.  If you’re spouse isn’t eligible for coverage or you aren’t electing coverage for your spouse, the surcharge will be waived.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rgbClr val="FF0000"/>
                </a:solidFill>
                <a:effectLst/>
                <a:latin typeface="+mn-lt"/>
                <a:ea typeface="+mn-ea"/>
                <a:cs typeface="+mn-cs"/>
              </a:rPr>
              <a:t>About 40% of companies in our benchmark group either have a spousal program in place or have considered it for 2020.  S</a:t>
            </a:r>
            <a:r>
              <a:rPr lang="en-US" sz="1200" kern="1200" dirty="0" smtClean="0">
                <a:solidFill>
                  <a:srgbClr val="FF0000"/>
                </a:solidFill>
                <a:effectLst/>
                <a:latin typeface="+mn-lt"/>
                <a:ea typeface="+mn-ea"/>
                <a:cs typeface="+mn-cs"/>
              </a:rPr>
              <a:t>ome have even gone as far as to not offer coverage to any spouse who has access through their own employer-sponsored plan. </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1C2BB5A1-E7A2-425A-B02E-AE3172B2401D}" type="slidenum">
              <a:rPr lang="en-US" smtClean="0"/>
              <a:t>11</a:t>
            </a:fld>
            <a:endParaRPr lang="en-US" dirty="0"/>
          </a:p>
        </p:txBody>
      </p:sp>
    </p:spTree>
    <p:extLst>
      <p:ext uri="{BB962C8B-B14F-4D97-AF65-F5344CB8AC3E}">
        <p14:creationId xmlns:p14="http://schemas.microsoft.com/office/powerpoint/2010/main" val="3616316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decide</a:t>
            </a:r>
            <a:r>
              <a:rPr lang="en-US" baseline="0" dirty="0" smtClean="0"/>
              <a:t> that the </a:t>
            </a:r>
            <a:r>
              <a:rPr lang="en-US" dirty="0" smtClean="0"/>
              <a:t>Bronze plan is</a:t>
            </a:r>
            <a:r>
              <a:rPr lang="en-US" baseline="0" dirty="0" smtClean="0"/>
              <a:t> right for you, you’ll want to consider contributing to an HSA.  You decide how much to contribute and the funds are deducted bi-weekly from your pay check…tax free.  You can use the funds to pay for qualified medical expenses; things like medical care and prescriptions…the IRS has the guidelines for what qualifies and there are some eligibility requirements.  </a:t>
            </a:r>
          </a:p>
        </p:txBody>
      </p:sp>
      <p:sp>
        <p:nvSpPr>
          <p:cNvPr id="4" name="Slide Number Placeholder 3"/>
          <p:cNvSpPr>
            <a:spLocks noGrp="1"/>
          </p:cNvSpPr>
          <p:nvPr>
            <p:ph type="sldNum" sz="quarter" idx="10"/>
          </p:nvPr>
        </p:nvSpPr>
        <p:spPr/>
        <p:txBody>
          <a:bodyPr/>
          <a:lstStyle/>
          <a:p>
            <a:fld id="{1C2BB5A1-E7A2-425A-B02E-AE3172B2401D}" type="slidenum">
              <a:rPr lang="en-US" smtClean="0"/>
              <a:t>12</a:t>
            </a:fld>
            <a:endParaRPr lang="en-US" dirty="0"/>
          </a:p>
        </p:txBody>
      </p:sp>
    </p:spTree>
    <p:extLst>
      <p:ext uri="{BB962C8B-B14F-4D97-AF65-F5344CB8AC3E}">
        <p14:creationId xmlns:p14="http://schemas.microsoft.com/office/powerpoint/2010/main" val="3990804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advantages of an HSA…you</a:t>
            </a:r>
            <a:r>
              <a:rPr lang="en-US" baseline="0" dirty="0" smtClean="0"/>
              <a:t> control how the money is spent and the account is yours, meaning you take it with you if you change jobs.  Any unused money rolls over into the next year, and you pay no taxes on the funds going into the account.  You also enjoy the lower bi-weekly premium rates on the Bronze plan.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13</a:t>
            </a:fld>
            <a:endParaRPr lang="en-US" dirty="0"/>
          </a:p>
        </p:txBody>
      </p:sp>
    </p:spTree>
    <p:extLst>
      <p:ext uri="{BB962C8B-B14F-4D97-AF65-F5344CB8AC3E}">
        <p14:creationId xmlns:p14="http://schemas.microsoft.com/office/powerpoint/2010/main" val="699559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for disadvantages, Illnesses and accidents can be unpredictable, right?  You never know when you might suffer a injury or serious illness.  You also may feel pressure to save the money you’ve built up in the account, and that could lead you to not seek care when you really need it.  Additionally, if you take out funds for nonmedical expenses, those funds are no longer tax exempt.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14</a:t>
            </a:fld>
            <a:endParaRPr lang="en-US" dirty="0"/>
          </a:p>
        </p:txBody>
      </p:sp>
    </p:spTree>
    <p:extLst>
      <p:ext uri="{BB962C8B-B14F-4D97-AF65-F5344CB8AC3E}">
        <p14:creationId xmlns:p14="http://schemas.microsoft.com/office/powerpoint/2010/main" val="265914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after considering the advantages and disadvantages, you decide that the Bronze Plan with HSA is right for you, New Chapter will match your contribution dollar for dollar up to $520 this year.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15</a:t>
            </a:fld>
            <a:endParaRPr lang="en-US" dirty="0"/>
          </a:p>
        </p:txBody>
      </p:sp>
    </p:spTree>
    <p:extLst>
      <p:ext uri="{BB962C8B-B14F-4D97-AF65-F5344CB8AC3E}">
        <p14:creationId xmlns:p14="http://schemas.microsoft.com/office/powerpoint/2010/main" val="1396727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we’ll move on to the Flexible Spending account options.  This FSA is available to you if you choose the Silver or Gold plans, or Waive Benefits.  The funds can be used to pay for qualified medical, dental, and vision expenses.  As with the HSA, you decide how much to contribute and the funds are deducted pre-tax, from your bi-weekly paycheck.  Carefully consider the amount however, because once you’ve made your election, it cannot be changed.  Any unused funds in excess of $500 are forfeited at the end of the year.  The full amount you elect is available to you at the start of the year,</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16</a:t>
            </a:fld>
            <a:endParaRPr lang="en-US" dirty="0"/>
          </a:p>
        </p:txBody>
      </p:sp>
    </p:spTree>
    <p:extLst>
      <p:ext uri="{BB962C8B-B14F-4D97-AF65-F5344CB8AC3E}">
        <p14:creationId xmlns:p14="http://schemas.microsoft.com/office/powerpoint/2010/main" val="1089789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Limited Purpose FSA is for those on the Bronze Plan.  Very similar to the FSA we just discussed however these funds can only be used for dental and vision expenses.  Again, carefully consider the amount because funds in excess of $500 are forfeited at the end of the year.  That being said, if you do have unused funds that you’re unsure how to spend, FSASTORE.com is an excellent resource.  They list ideas for what things you can spend your money on and you can even order from their site.  Band-Aids, ice packs, cold medication…</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17</a:t>
            </a:fld>
            <a:endParaRPr lang="en-US" dirty="0"/>
          </a:p>
        </p:txBody>
      </p:sp>
    </p:spTree>
    <p:extLst>
      <p:ext uri="{BB962C8B-B14F-4D97-AF65-F5344CB8AC3E}">
        <p14:creationId xmlns:p14="http://schemas.microsoft.com/office/powerpoint/2010/main" val="1710285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are eligible</a:t>
            </a:r>
            <a:r>
              <a:rPr lang="en-US" baseline="0" dirty="0" smtClean="0"/>
              <a:t> for t</a:t>
            </a:r>
            <a:r>
              <a:rPr lang="en-US" dirty="0" smtClean="0"/>
              <a:t>he Dependent</a:t>
            </a:r>
            <a:r>
              <a:rPr lang="en-US" baseline="0" dirty="0" smtClean="0"/>
              <a:t> Care FSA </a:t>
            </a:r>
            <a:r>
              <a:rPr lang="en-US" dirty="0" smtClean="0"/>
              <a:t>Eligible on any of</a:t>
            </a:r>
            <a:r>
              <a:rPr lang="en-US" baseline="0" dirty="0" smtClean="0"/>
              <a:t> our plan levels and even if you do not have medical coverage through New Chapter.  </a:t>
            </a:r>
            <a:r>
              <a:rPr lang="en-US" dirty="0" smtClean="0"/>
              <a:t> Again,</a:t>
            </a:r>
            <a:r>
              <a:rPr lang="en-US" baseline="0" dirty="0" smtClean="0"/>
              <a:t> this uses pre-tax dollars to pay for dependent care; typically childcare expenses.  The funds are deducted from your bi-weekly paycheck and are available to you as you contribute.  Because the funds are not available all at once, often times employees will pay upfront, and then submit claims for reimbursement.  So, if you know you’ll have child or adult care expenses this year, this is a way to pay for that pre-tax.  There is no roll-over with this type of account so just make sure you’ve carefully considered the election amount.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18</a:t>
            </a:fld>
            <a:endParaRPr lang="en-US" dirty="0"/>
          </a:p>
        </p:txBody>
      </p:sp>
    </p:spTree>
    <p:extLst>
      <p:ext uri="{BB962C8B-B14F-4D97-AF65-F5344CB8AC3E}">
        <p14:creationId xmlns:p14="http://schemas.microsoft.com/office/powerpoint/2010/main" val="1102555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information on eligible HSA and FSA expenses can be found on the EBC, and on the Cigna website.  We do have a handout here today as well.  Any questions so far?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19</a:t>
            </a:fld>
            <a:endParaRPr lang="en-US" dirty="0"/>
          </a:p>
        </p:txBody>
      </p:sp>
    </p:spTree>
    <p:extLst>
      <p:ext uri="{BB962C8B-B14F-4D97-AF65-F5344CB8AC3E}">
        <p14:creationId xmlns:p14="http://schemas.microsoft.com/office/powerpoint/2010/main" val="3157028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82193"/>
            <a:ext cx="5530850" cy="4449934"/>
          </a:xfrm>
        </p:spPr>
        <p:txBody>
          <a:bodyPr/>
          <a:lstStyle/>
          <a:p>
            <a:pPr algn="l"/>
            <a:r>
              <a:rPr lang="en-US" dirty="0" smtClean="0"/>
              <a:t>In</a:t>
            </a:r>
            <a:r>
              <a:rPr lang="en-US" baseline="0" dirty="0" smtClean="0"/>
              <a:t> order to do that, it is important that you understand your benefits.  There are a variety of options available so we’ll spend a little bit of time going through each of them.  If you have questions, Tamara and I are happy to help.  Any questions so far?  </a:t>
            </a:r>
            <a:endParaRPr lang="en-US" dirty="0" smtClean="0"/>
          </a:p>
        </p:txBody>
      </p:sp>
      <p:sp>
        <p:nvSpPr>
          <p:cNvPr id="4" name="Slide Number Placeholder 3"/>
          <p:cNvSpPr>
            <a:spLocks noGrp="1"/>
          </p:cNvSpPr>
          <p:nvPr>
            <p:ph type="sldNum" sz="quarter" idx="10"/>
          </p:nvPr>
        </p:nvSpPr>
        <p:spPr/>
        <p:txBody>
          <a:bodyPr/>
          <a:lstStyle/>
          <a:p>
            <a:fld id="{1C2BB5A1-E7A2-425A-B02E-AE3172B2401D}" type="slidenum">
              <a:rPr lang="en-US" smtClean="0"/>
              <a:t>2</a:t>
            </a:fld>
            <a:endParaRPr lang="en-US" dirty="0"/>
          </a:p>
        </p:txBody>
      </p:sp>
    </p:spTree>
    <p:extLst>
      <p:ext uri="{BB962C8B-B14F-4D97-AF65-F5344CB8AC3E}">
        <p14:creationId xmlns:p14="http://schemas.microsoft.com/office/powerpoint/2010/main" val="755456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get our Dental benefits through Delta Dental.  I’ve listed an outline of benefits here but please visit the EBC for detailed information and specifics.  Benefits include </a:t>
            </a:r>
            <a:r>
              <a:rPr lang="en-US" dirty="0" smtClean="0"/>
              <a:t>Oral evaluations twice</a:t>
            </a:r>
            <a:r>
              <a:rPr lang="en-US" baseline="0" dirty="0" smtClean="0"/>
              <a:t> in a 12-month period / Cleanings twice in a 12-month period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New Chapter’s Dental benefits continue to be underutilized.  In an effort to bring more awareness to dental health, New Chapter has partnered with </a:t>
            </a:r>
            <a:r>
              <a:rPr lang="en-US" baseline="0" dirty="0" err="1" smtClean="0"/>
              <a:t>Flossbar</a:t>
            </a:r>
            <a:r>
              <a:rPr lang="en-US" baseline="0" dirty="0" smtClean="0"/>
              <a:t> to bring dental cleanings on-site.  Be on the lookout for details on their next visit to New Chapter in 2020.  </a:t>
            </a:r>
            <a:endParaRPr lang="en-US" dirty="0" smtClean="0"/>
          </a:p>
        </p:txBody>
      </p:sp>
      <p:sp>
        <p:nvSpPr>
          <p:cNvPr id="4" name="Slide Number Placeholder 3"/>
          <p:cNvSpPr>
            <a:spLocks noGrp="1"/>
          </p:cNvSpPr>
          <p:nvPr>
            <p:ph type="sldNum" sz="quarter" idx="10"/>
          </p:nvPr>
        </p:nvSpPr>
        <p:spPr/>
        <p:txBody>
          <a:bodyPr/>
          <a:lstStyle/>
          <a:p>
            <a:fld id="{1C2BB5A1-E7A2-425A-B02E-AE3172B2401D}" type="slidenum">
              <a:rPr lang="en-US" smtClean="0"/>
              <a:t>20</a:t>
            </a:fld>
            <a:endParaRPr lang="en-US" dirty="0"/>
          </a:p>
        </p:txBody>
      </p:sp>
    </p:spTree>
    <p:extLst>
      <p:ext uri="{BB962C8B-B14F-4D97-AF65-F5344CB8AC3E}">
        <p14:creationId xmlns:p14="http://schemas.microsoft.com/office/powerpoint/2010/main" val="2513980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Dental</a:t>
            </a:r>
            <a:r>
              <a:rPr lang="en-US" baseline="0" dirty="0" smtClean="0"/>
              <a:t> rates did increase about 1% this year as well.  We’ve got the rate chart here if you’d like to take it with you today and it is also located on the EBC.  Vibe will show rates when you enroll as well.  </a:t>
            </a:r>
          </a:p>
        </p:txBody>
      </p:sp>
      <p:sp>
        <p:nvSpPr>
          <p:cNvPr id="4" name="Slide Number Placeholder 3"/>
          <p:cNvSpPr>
            <a:spLocks noGrp="1"/>
          </p:cNvSpPr>
          <p:nvPr>
            <p:ph type="sldNum" sz="quarter" idx="10"/>
          </p:nvPr>
        </p:nvSpPr>
        <p:spPr/>
        <p:txBody>
          <a:bodyPr/>
          <a:lstStyle/>
          <a:p>
            <a:fld id="{1C2BB5A1-E7A2-425A-B02E-AE3172B2401D}" type="slidenum">
              <a:rPr lang="en-US" smtClean="0"/>
              <a:t>21</a:t>
            </a:fld>
            <a:endParaRPr lang="en-US" dirty="0"/>
          </a:p>
        </p:txBody>
      </p:sp>
    </p:spTree>
    <p:extLst>
      <p:ext uri="{BB962C8B-B14F-4D97-AF65-F5344CB8AC3E}">
        <p14:creationId xmlns:p14="http://schemas.microsoft.com/office/powerpoint/2010/main" val="739312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r>
              <a:rPr lang="en-US" baseline="0" dirty="0" smtClean="0"/>
              <a:t> Chapter offers two Vision Plan options through VSP.  The first is a 100% employer paid plan.  This plan includes one exam every 12-months and is available at no cost to you.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22</a:t>
            </a:fld>
            <a:endParaRPr lang="en-US" dirty="0"/>
          </a:p>
        </p:txBody>
      </p:sp>
    </p:spTree>
    <p:extLst>
      <p:ext uri="{BB962C8B-B14F-4D97-AF65-F5344CB8AC3E}">
        <p14:creationId xmlns:p14="http://schemas.microsoft.com/office/powerpoint/2010/main" val="2762971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is a Premium</a:t>
            </a:r>
            <a:r>
              <a:rPr lang="en-US" baseline="0" dirty="0" smtClean="0"/>
              <a:t> Plan.  This is an optional plan paid for by you.  This plan includes an additional $50 allowance in frames or contacts, and also includes coverage for anti-reflective coating, progressive lenses and scratch resistant coating.  Listed here are the bi-weekly premium rates.  Again, we have a handout for you if you’d like, and these rates are available on the EBC.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23</a:t>
            </a:fld>
            <a:endParaRPr lang="en-US" dirty="0"/>
          </a:p>
        </p:txBody>
      </p:sp>
    </p:spTree>
    <p:extLst>
      <p:ext uri="{BB962C8B-B14F-4D97-AF65-F5344CB8AC3E}">
        <p14:creationId xmlns:p14="http://schemas.microsoft.com/office/powerpoint/2010/main" val="3311739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Your Vision benefits will go further if you see an in-network provider, however</a:t>
            </a:r>
            <a:r>
              <a:rPr lang="en-US" sz="1200" kern="1200" baseline="0" dirty="0" smtClean="0">
                <a:solidFill>
                  <a:schemeClr val="tx1"/>
                </a:solidFill>
                <a:effectLst/>
                <a:latin typeface="+mn-lt"/>
                <a:ea typeface="+mn-ea"/>
                <a:cs typeface="+mn-cs"/>
              </a:rPr>
              <a:t> if you choose to see an out-of-network provider, you can submit your claim for reimbursement to VSP.  Additionally, visit eyeconic.com to purchase contact lenses or frames.  Visit the EBC for additional details.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24</a:t>
            </a:fld>
            <a:endParaRPr lang="en-US"/>
          </a:p>
        </p:txBody>
      </p:sp>
    </p:spTree>
    <p:extLst>
      <p:ext uri="{BB962C8B-B14F-4D97-AF65-F5344CB8AC3E}">
        <p14:creationId xmlns:p14="http://schemas.microsoft.com/office/powerpoint/2010/main" val="3510209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New Chapter matches 100% of the first 3% employee contribution.  Think of this as FREE money to save for your retirement.  </a:t>
            </a:r>
            <a:r>
              <a:rPr lang="en-US" sz="1200" dirty="0" smtClean="0">
                <a:latin typeface="Times New Roman" panose="02020603050405020304" pitchFamily="18" charset="0"/>
                <a:cs typeface="Times New Roman" panose="02020603050405020304" pitchFamily="18" charset="0"/>
              </a:rPr>
              <a:t>1 out of 5 American adults has </a:t>
            </a:r>
            <a:r>
              <a:rPr lang="en-US" sz="1200" u="sng" dirty="0" smtClean="0">
                <a:latin typeface="Times New Roman" panose="02020603050405020304" pitchFamily="18" charset="0"/>
                <a:cs typeface="Times New Roman" panose="02020603050405020304" pitchFamily="18" charset="0"/>
              </a:rPr>
              <a:t>nothing</a:t>
            </a:r>
            <a:r>
              <a:rPr lang="en-US" sz="1200" u="none" baseline="0" dirty="0" smtClean="0">
                <a:latin typeface="Times New Roman" panose="02020603050405020304" pitchFamily="18" charset="0"/>
                <a:cs typeface="Times New Roman" panose="02020603050405020304" pitchFamily="18" charset="0"/>
              </a:rPr>
              <a:t> </a:t>
            </a:r>
            <a:r>
              <a:rPr lang="en-US" sz="1200" u="none" dirty="0" smtClean="0">
                <a:latin typeface="Times New Roman" panose="02020603050405020304" pitchFamily="18" charset="0"/>
                <a:cs typeface="Times New Roman" panose="02020603050405020304" pitchFamily="18" charset="0"/>
              </a:rPr>
              <a:t>saved</a:t>
            </a:r>
            <a:r>
              <a:rPr lang="en-US" sz="1200" dirty="0" smtClean="0">
                <a:latin typeface="Times New Roman" panose="02020603050405020304" pitchFamily="18" charset="0"/>
                <a:cs typeface="Times New Roman" panose="02020603050405020304" pitchFamily="18" charset="0"/>
              </a:rPr>
              <a:t> for retirement.  As you go through Open Enrollment, consider</a:t>
            </a:r>
            <a:r>
              <a:rPr lang="en-US" sz="1200" baseline="0" dirty="0" smtClean="0">
                <a:latin typeface="Times New Roman" panose="02020603050405020304" pitchFamily="18" charset="0"/>
                <a:cs typeface="Times New Roman" panose="02020603050405020304" pitchFamily="18" charset="0"/>
              </a:rPr>
              <a:t> enrolling, or increasing your 401k contribution.  </a:t>
            </a:r>
          </a:p>
        </p:txBody>
      </p:sp>
      <p:sp>
        <p:nvSpPr>
          <p:cNvPr id="4" name="Slide Number Placeholder 3"/>
          <p:cNvSpPr>
            <a:spLocks noGrp="1"/>
          </p:cNvSpPr>
          <p:nvPr>
            <p:ph type="sldNum" sz="quarter" idx="10"/>
          </p:nvPr>
        </p:nvSpPr>
        <p:spPr/>
        <p:txBody>
          <a:bodyPr/>
          <a:lstStyle/>
          <a:p>
            <a:fld id="{1C2BB5A1-E7A2-425A-B02E-AE3172B2401D}" type="slidenum">
              <a:rPr lang="en-US" smtClean="0"/>
              <a:t>25</a:t>
            </a:fld>
            <a:endParaRPr lang="en-US"/>
          </a:p>
        </p:txBody>
      </p:sp>
    </p:spTree>
    <p:extLst>
      <p:ext uri="{BB962C8B-B14F-4D97-AF65-F5344CB8AC3E}">
        <p14:creationId xmlns:p14="http://schemas.microsoft.com/office/powerpoint/2010/main" val="4143521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a:xfrm>
            <a:off x="701040" y="4453109"/>
            <a:ext cx="5653758" cy="4421058"/>
          </a:xfrm>
        </p:spPr>
        <p:txBody>
          <a:bodyPr/>
          <a:lstStyle/>
          <a:p>
            <a:pPr algn="l"/>
            <a:r>
              <a:rPr lang="en-US" dirty="0" smtClean="0"/>
              <a:t>New this year, New Chapte</a:t>
            </a:r>
            <a:r>
              <a:rPr lang="en-US" baseline="0" dirty="0" smtClean="0"/>
              <a:t>r has enhanced the Retirement Gift benefit.  In addition to the continuation of the New Chapter product discount, and a monetary gift based on years of service, Retirees will also be enrolled in a Retiree Health Reimbursement Arrangement.  New Chapter will fund HRA accounts with tax-free funds to be used for qualified healthcare expenses.  Funds will rollover year-over-year and will expire if not used within 5 years.</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26</a:t>
            </a:fld>
            <a:endParaRPr lang="en-US"/>
          </a:p>
        </p:txBody>
      </p:sp>
    </p:spTree>
    <p:extLst>
      <p:ext uri="{BB962C8B-B14F-4D97-AF65-F5344CB8AC3E}">
        <p14:creationId xmlns:p14="http://schemas.microsoft.com/office/powerpoint/2010/main" val="2688024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r>
              <a:rPr lang="en-US" baseline="0" dirty="0" smtClean="0"/>
              <a:t> for 2020 is an enhanced Parental and Maternity benefit.  The Parental Leave benefit, for fathers and adoptive parents, has been doubled from 5 to 10 days paid.  This time does not need to be taken immediately or consecutively but must be taken within 6-months of the birth or adoption.  </a:t>
            </a:r>
          </a:p>
          <a:p>
            <a:endParaRPr lang="en-US" baseline="0" dirty="0" smtClean="0"/>
          </a:p>
          <a:p>
            <a:r>
              <a:rPr lang="en-US" baseline="0" dirty="0" smtClean="0"/>
              <a:t>The Maternity Leave benefit has been increased by two weeks bringing total paid leave to 8 weeks for natural birth and 10 weeks for C-Section.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27</a:t>
            </a:fld>
            <a:endParaRPr lang="en-US"/>
          </a:p>
        </p:txBody>
      </p:sp>
    </p:spTree>
    <p:extLst>
      <p:ext uri="{BB962C8B-B14F-4D97-AF65-F5344CB8AC3E}">
        <p14:creationId xmlns:p14="http://schemas.microsoft.com/office/powerpoint/2010/main" val="3441090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a:t>
            </a:r>
            <a:r>
              <a:rPr lang="en-US" baseline="0" dirty="0" smtClean="0"/>
              <a:t> reminder, New Chapter offers Life Insurance, Accidental Death and Dismemberment Insurance, Short and Long Term Disability.  These are employer paid benefits through Reliance Standard.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28</a:t>
            </a:fld>
            <a:endParaRPr lang="en-US"/>
          </a:p>
        </p:txBody>
      </p:sp>
    </p:spTree>
    <p:extLst>
      <p:ext uri="{BB962C8B-B14F-4D97-AF65-F5344CB8AC3E}">
        <p14:creationId xmlns:p14="http://schemas.microsoft.com/office/powerpoint/2010/main" val="3074282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Chapter</a:t>
            </a:r>
            <a:r>
              <a:rPr lang="en-US" baseline="0" dirty="0" smtClean="0"/>
              <a:t> also offers voluntary benefits through </a:t>
            </a:r>
            <a:r>
              <a:rPr lang="en-US" dirty="0" smtClean="0"/>
              <a:t>Reliance</a:t>
            </a:r>
            <a:r>
              <a:rPr lang="en-US" baseline="0" dirty="0" smtClean="0"/>
              <a:t> Standard.  See the EBC for additional details and guarantee issue amounts for Voluntary Life.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29</a:t>
            </a:fld>
            <a:endParaRPr lang="en-US"/>
          </a:p>
        </p:txBody>
      </p:sp>
    </p:spTree>
    <p:extLst>
      <p:ext uri="{BB962C8B-B14F-4D97-AF65-F5344CB8AC3E}">
        <p14:creationId xmlns:p14="http://schemas.microsoft.com/office/powerpoint/2010/main" val="4069382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82193"/>
            <a:ext cx="5530850" cy="4449934"/>
          </a:xfrm>
        </p:spPr>
        <p:txBody>
          <a:bodyPr/>
          <a:lstStyle/>
          <a:p>
            <a:pPr algn="l"/>
            <a:r>
              <a:rPr lang="en-US" dirty="0" smtClean="0"/>
              <a:t>Open Enrollment is held annually each November</a:t>
            </a:r>
            <a:r>
              <a:rPr lang="en-US" baseline="0" dirty="0" smtClean="0"/>
              <a:t> and as I mentioned earlier, ALL eligible employees must go through the Open Enrollment Process.  The last day to enroll is Tuesday, November 26.  </a:t>
            </a:r>
          </a:p>
          <a:p>
            <a:pPr algn="l"/>
            <a:r>
              <a:rPr lang="en-US" baseline="0" dirty="0" smtClean="0"/>
              <a:t>You may also go through the enrollment process if you experience a qualifying life event.</a:t>
            </a:r>
          </a:p>
          <a:p>
            <a:pPr algn="l"/>
            <a:endParaRPr lang="en-US" dirty="0" smtClean="0"/>
          </a:p>
        </p:txBody>
      </p:sp>
      <p:sp>
        <p:nvSpPr>
          <p:cNvPr id="4" name="Slide Number Placeholder 3"/>
          <p:cNvSpPr>
            <a:spLocks noGrp="1"/>
          </p:cNvSpPr>
          <p:nvPr>
            <p:ph type="sldNum" sz="quarter" idx="10"/>
          </p:nvPr>
        </p:nvSpPr>
        <p:spPr/>
        <p:txBody>
          <a:bodyPr/>
          <a:lstStyle/>
          <a:p>
            <a:fld id="{1C2BB5A1-E7A2-425A-B02E-AE3172B2401D}" type="slidenum">
              <a:rPr lang="en-US" smtClean="0"/>
              <a:t>3</a:t>
            </a:fld>
            <a:endParaRPr lang="en-US" dirty="0"/>
          </a:p>
        </p:txBody>
      </p:sp>
    </p:spTree>
    <p:extLst>
      <p:ext uri="{BB962C8B-B14F-4D97-AF65-F5344CB8AC3E}">
        <p14:creationId xmlns:p14="http://schemas.microsoft.com/office/powerpoint/2010/main" val="4283858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Voluntary Critical</a:t>
            </a:r>
            <a:r>
              <a:rPr lang="en-US" baseline="0" dirty="0" smtClean="0"/>
              <a:t> Illness provides a fixed, lump-sum benefit upon diagnosis of a critical illness.  Refer to the EBC for guarantee issue amounts.  There are limitations to what is covered so be sure do read the fine print there.</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30</a:t>
            </a:fld>
            <a:endParaRPr lang="en-US"/>
          </a:p>
        </p:txBody>
      </p:sp>
    </p:spTree>
    <p:extLst>
      <p:ext uri="{BB962C8B-B14F-4D97-AF65-F5344CB8AC3E}">
        <p14:creationId xmlns:p14="http://schemas.microsoft.com/office/powerpoint/2010/main" val="456510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Voluntary</a:t>
            </a:r>
            <a:r>
              <a:rPr lang="en-US" baseline="0" dirty="0" smtClean="0"/>
              <a:t> Accident Insurance provides a range of fixed, lump-sum benefits to help offset the costs associated with a covered accident.  Refer to the EBC for additional details and rates.  </a:t>
            </a:r>
            <a:endParaRPr lang="en-US" dirty="0" smtClean="0"/>
          </a:p>
        </p:txBody>
      </p:sp>
      <p:sp>
        <p:nvSpPr>
          <p:cNvPr id="4" name="Slide Number Placeholder 3"/>
          <p:cNvSpPr>
            <a:spLocks noGrp="1"/>
          </p:cNvSpPr>
          <p:nvPr>
            <p:ph type="sldNum" sz="quarter" idx="10"/>
          </p:nvPr>
        </p:nvSpPr>
        <p:spPr/>
        <p:txBody>
          <a:bodyPr/>
          <a:lstStyle/>
          <a:p>
            <a:fld id="{1C2BB5A1-E7A2-425A-B02E-AE3172B2401D}" type="slidenum">
              <a:rPr lang="en-US" smtClean="0"/>
              <a:t>31</a:t>
            </a:fld>
            <a:endParaRPr lang="en-US"/>
          </a:p>
        </p:txBody>
      </p:sp>
    </p:spTree>
    <p:extLst>
      <p:ext uri="{BB962C8B-B14F-4D97-AF65-F5344CB8AC3E}">
        <p14:creationId xmlns:p14="http://schemas.microsoft.com/office/powerpoint/2010/main" val="1960085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Chapter,</a:t>
            </a:r>
            <a:r>
              <a:rPr lang="en-US" baseline="0" dirty="0" smtClean="0"/>
              <a:t> in partnership with The Richard’s Group offers tuition assistance through </a:t>
            </a:r>
            <a:r>
              <a:rPr lang="en-US" baseline="0" dirty="0" err="1" smtClean="0"/>
              <a:t>GradFin</a:t>
            </a:r>
            <a:r>
              <a:rPr lang="en-US" baseline="0" dirty="0" smtClean="0"/>
              <a:t>.  </a:t>
            </a:r>
            <a:r>
              <a:rPr lang="en-US" baseline="0" dirty="0" err="1" smtClean="0"/>
              <a:t>GradFin</a:t>
            </a:r>
            <a:r>
              <a:rPr lang="en-US" baseline="0" dirty="0" smtClean="0"/>
              <a:t> helps you pay off student loan debt.  They offer one-on-one consultations, competitive interest rate reduction, and the lowest rates in the industry.  All the information is located on the EBC or at gradfin.com</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32</a:t>
            </a:fld>
            <a:endParaRPr lang="en-US"/>
          </a:p>
        </p:txBody>
      </p:sp>
    </p:spTree>
    <p:extLst>
      <p:ext uri="{BB962C8B-B14F-4D97-AF65-F5344CB8AC3E}">
        <p14:creationId xmlns:p14="http://schemas.microsoft.com/office/powerpoint/2010/main" val="2430129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also offer a Tuition Reimbursement program.  Employees who are furthering their education through courses related to their current job or future career opportunities at New Chapter are eligible for up to $2,500 in a calendar year.  The EBC has detailed program guidelines and the pre-approval forms.  </a:t>
            </a:r>
          </a:p>
          <a:p>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33</a:t>
            </a:fld>
            <a:endParaRPr lang="en-US"/>
          </a:p>
        </p:txBody>
      </p:sp>
    </p:spTree>
    <p:extLst>
      <p:ext uri="{BB962C8B-B14F-4D97-AF65-F5344CB8AC3E}">
        <p14:creationId xmlns:p14="http://schemas.microsoft.com/office/powerpoint/2010/main" val="3648229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additional to the EBC, visit </a:t>
            </a:r>
            <a:r>
              <a:rPr lang="en-US" dirty="0" smtClean="0"/>
              <a:t>MyCigna.com for</a:t>
            </a:r>
            <a:r>
              <a:rPr lang="en-US" baseline="0" dirty="0" smtClean="0"/>
              <a:t> lots of great information regarding benefits.  </a:t>
            </a:r>
            <a:r>
              <a:rPr lang="en-US" dirty="0" smtClean="0"/>
              <a:t>You</a:t>
            </a:r>
            <a:r>
              <a:rPr lang="en-US" baseline="0" dirty="0" smtClean="0"/>
              <a:t> will need your Cigna ID# or Social Security # to register.  Also, look for the </a:t>
            </a:r>
            <a:r>
              <a:rPr lang="en-US" baseline="0" dirty="0" err="1" smtClean="0"/>
              <a:t>MyCigna</a:t>
            </a:r>
            <a:r>
              <a:rPr lang="en-US" baseline="0" dirty="0" smtClean="0"/>
              <a:t> app.  </a:t>
            </a:r>
            <a:endParaRPr lang="en-US" dirty="0" smtClean="0"/>
          </a:p>
          <a:p>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34</a:t>
            </a:fld>
            <a:endParaRPr lang="en-US"/>
          </a:p>
        </p:txBody>
      </p:sp>
    </p:spTree>
    <p:extLst>
      <p:ext uri="{BB962C8B-B14F-4D97-AF65-F5344CB8AC3E}">
        <p14:creationId xmlns:p14="http://schemas.microsoft.com/office/powerpoint/2010/main" val="2104750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probably experienced a time where you wer</a:t>
            </a:r>
            <a:r>
              <a:rPr lang="en-US" baseline="0" dirty="0" smtClean="0"/>
              <a:t>e away from home, or at work and unable to see your doctor.  With Cigna Telehealth, you can visit with certified doctors over the phone or video for non-emergency medical conditions.  This is a benefit available to you trough your Cigna benefit.  </a:t>
            </a:r>
            <a:r>
              <a:rPr lang="en-US" dirty="0" smtClean="0"/>
              <a:t>Consider utilizing</a:t>
            </a:r>
            <a:r>
              <a:rPr lang="en-US" baseline="0" dirty="0" smtClean="0"/>
              <a:t> this benefit if you are contemplating an ER or Urgent Care visit for a non-emergent issue.  </a:t>
            </a:r>
          </a:p>
          <a:p>
            <a:pPr marL="0" indent="0">
              <a:lnSpc>
                <a:spcPct val="100000"/>
              </a:lnSpc>
              <a:buFont typeface="Arial" panose="020B0604020202020204" pitchFamily="34" charset="0"/>
              <a:buNone/>
            </a:pPr>
            <a:r>
              <a:rPr lang="en-US" sz="2400" dirty="0" smtClean="0"/>
              <a:t>Telehealth is</a:t>
            </a:r>
            <a:r>
              <a:rPr lang="en-US" sz="2400" baseline="0" dirty="0" smtClean="0"/>
              <a:t> </a:t>
            </a:r>
            <a:r>
              <a:rPr lang="en-US" sz="2400" dirty="0" smtClean="0"/>
              <a:t>underutilized;</a:t>
            </a:r>
            <a:r>
              <a:rPr lang="en-US" sz="2400" baseline="0" dirty="0" smtClean="0"/>
              <a:t> in 2019, </a:t>
            </a:r>
            <a:r>
              <a:rPr lang="en-US" sz="2400" dirty="0" smtClean="0"/>
              <a:t>218 office visits were identified as being eligible for telemedicine;</a:t>
            </a:r>
            <a:r>
              <a:rPr lang="en-US" sz="2400" baseline="0" dirty="0" smtClean="0"/>
              <a:t> but o</a:t>
            </a:r>
            <a:r>
              <a:rPr lang="en-US" sz="2400" dirty="0" smtClean="0"/>
              <a:t>nly 2 telehealth visits were conducted</a:t>
            </a:r>
          </a:p>
          <a:p>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35</a:t>
            </a:fld>
            <a:endParaRPr lang="en-US"/>
          </a:p>
        </p:txBody>
      </p:sp>
    </p:spTree>
    <p:extLst>
      <p:ext uri="{BB962C8B-B14F-4D97-AF65-F5344CB8AC3E}">
        <p14:creationId xmlns:p14="http://schemas.microsoft.com/office/powerpoint/2010/main" val="3290678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benefit available</a:t>
            </a:r>
            <a:r>
              <a:rPr lang="en-US" baseline="0" dirty="0" smtClean="0"/>
              <a:t> to you through Cigna is the Employee Assistance Program.  It is a confidential resource for various kinds of personal matters.  It is free to everyone in your household and is available 24 hours a day / 7 days a week.  You will be asked to provide the Employer ID: </a:t>
            </a:r>
            <a:r>
              <a:rPr lang="en-US" baseline="0" dirty="0" err="1" smtClean="0"/>
              <a:t>newchapter</a:t>
            </a:r>
            <a:r>
              <a:rPr lang="en-US" baseline="0" dirty="0" smtClean="0"/>
              <a:t> when calling.  EAP is also available via Live Chat on CignaBehavioral.com</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36</a:t>
            </a:fld>
            <a:endParaRPr lang="en-US"/>
          </a:p>
        </p:txBody>
      </p:sp>
    </p:spTree>
    <p:extLst>
      <p:ext uri="{BB962C8B-B14F-4D97-AF65-F5344CB8AC3E}">
        <p14:creationId xmlns:p14="http://schemas.microsoft.com/office/powerpoint/2010/main" val="1231995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Chapter</a:t>
            </a:r>
            <a:r>
              <a:rPr lang="en-US" baseline="0" dirty="0" smtClean="0"/>
              <a:t> encourages and rewards wellness activities.  You can earn up to $175 in wellness incentives.  Simply complete the heath assessment at mycigna.com and earn $75.  An additional $100 can be earned for reimbursement of gym memberships, exercise equipment and fitness classes.  Visit the EBC or mycigna.com for additional details.</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37</a:t>
            </a:fld>
            <a:endParaRPr lang="en-US"/>
          </a:p>
        </p:txBody>
      </p:sp>
    </p:spTree>
    <p:extLst>
      <p:ext uri="{BB962C8B-B14F-4D97-AF65-F5344CB8AC3E}">
        <p14:creationId xmlns:p14="http://schemas.microsoft.com/office/powerpoint/2010/main" val="1875714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a:xfrm>
            <a:off x="701040" y="4453109"/>
            <a:ext cx="5653758" cy="4421058"/>
          </a:xfrm>
        </p:spPr>
        <p:txBody>
          <a:bodyPr/>
          <a:lstStyle/>
          <a:p>
            <a:pPr algn="l"/>
            <a:r>
              <a:rPr lang="en-US" dirty="0" smtClean="0"/>
              <a:t>Although not part of our annual Open Enrollment, I want</a:t>
            </a:r>
            <a:r>
              <a:rPr lang="en-US" baseline="0" dirty="0" smtClean="0"/>
              <a:t>ed to take a moment to call attention to some other great benefits offered at New Chapter that help to make it great place to work. </a:t>
            </a:r>
          </a:p>
          <a:p>
            <a:pPr algn="l"/>
            <a:r>
              <a:rPr lang="en-US" baseline="0" dirty="0" smtClean="0"/>
              <a:t>New for 2020, as part of our commitment to Financial </a:t>
            </a:r>
            <a:r>
              <a:rPr lang="en-US" sz="1200" kern="1200" dirty="0" smtClean="0">
                <a:solidFill>
                  <a:schemeClr val="tx1"/>
                </a:solidFill>
                <a:effectLst/>
                <a:latin typeface="+mn-lt"/>
                <a:ea typeface="+mn-ea"/>
                <a:cs typeface="+mn-cs"/>
              </a:rPr>
              <a:t>Wellness, New</a:t>
            </a:r>
            <a:r>
              <a:rPr lang="en-US" sz="1200" kern="1200" baseline="0" dirty="0" smtClean="0">
                <a:solidFill>
                  <a:schemeClr val="tx1"/>
                </a:solidFill>
                <a:effectLst/>
                <a:latin typeface="+mn-lt"/>
                <a:ea typeface="+mn-ea"/>
                <a:cs typeface="+mn-cs"/>
              </a:rPr>
              <a:t> Chapter has partnered with </a:t>
            </a:r>
            <a:r>
              <a:rPr lang="en-US" sz="1200" kern="1200" baseline="0" dirty="0" err="1" smtClean="0">
                <a:solidFill>
                  <a:schemeClr val="tx1"/>
                </a:solidFill>
                <a:effectLst/>
                <a:latin typeface="+mn-lt"/>
                <a:ea typeface="+mn-ea"/>
                <a:cs typeface="+mn-cs"/>
              </a:rPr>
              <a:t>SecureShred</a:t>
            </a:r>
            <a:r>
              <a:rPr lang="en-US" sz="1200" kern="1200" baseline="0" dirty="0" smtClean="0">
                <a:solidFill>
                  <a:schemeClr val="tx1"/>
                </a:solidFill>
                <a:effectLst/>
                <a:latin typeface="+mn-lt"/>
                <a:ea typeface="+mn-ea"/>
                <a:cs typeface="+mn-cs"/>
              </a:rPr>
              <a:t> to allow </a:t>
            </a:r>
            <a:r>
              <a:rPr lang="en-US" sz="1200" kern="1200" dirty="0" smtClean="0">
                <a:solidFill>
                  <a:schemeClr val="tx1"/>
                </a:solidFill>
                <a:effectLst/>
                <a:latin typeface="+mn-lt"/>
                <a:ea typeface="+mn-ea"/>
                <a:cs typeface="+mn-cs"/>
              </a:rPr>
              <a:t>Brattleboro-based employees the opportunity to bring personal or sensitive documents</a:t>
            </a:r>
            <a:r>
              <a:rPr lang="en-US" sz="1200" kern="1200" baseline="0" dirty="0" smtClean="0">
                <a:solidFill>
                  <a:schemeClr val="tx1"/>
                </a:solidFill>
                <a:effectLst/>
                <a:latin typeface="+mn-lt"/>
                <a:ea typeface="+mn-ea"/>
                <a:cs typeface="+mn-cs"/>
              </a:rPr>
              <a:t> for </a:t>
            </a:r>
            <a:r>
              <a:rPr lang="en-US" sz="1200" kern="1200" dirty="0" smtClean="0">
                <a:solidFill>
                  <a:schemeClr val="tx1"/>
                </a:solidFill>
                <a:effectLst/>
                <a:latin typeface="+mn-lt"/>
                <a:ea typeface="+mn-ea"/>
                <a:cs typeface="+mn-cs"/>
              </a:rPr>
              <a:t>shredding into the office twice per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New Chapter is committed to providing these ancillary benefits in order to maintain a well-rounded and competitive total benefits package.</a:t>
            </a:r>
          </a:p>
          <a:p>
            <a:pPr algn="l"/>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38</a:t>
            </a:fld>
            <a:endParaRPr lang="en-US"/>
          </a:p>
        </p:txBody>
      </p:sp>
    </p:spTree>
    <p:extLst>
      <p:ext uri="{BB962C8B-B14F-4D97-AF65-F5344CB8AC3E}">
        <p14:creationId xmlns:p14="http://schemas.microsoft.com/office/powerpoint/2010/main" val="227375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questions?</a:t>
            </a:r>
            <a:r>
              <a:rPr lang="en-US" baseline="0" dirty="0" smtClean="0"/>
              <a:t>  </a:t>
            </a:r>
          </a:p>
          <a:p>
            <a:r>
              <a:rPr lang="en-US" dirty="0" smtClean="0"/>
              <a:t>Your benefits represent</a:t>
            </a:r>
            <a:r>
              <a:rPr lang="en-US" baseline="0" dirty="0" smtClean="0"/>
              <a:t> a large part of your total rewards package at New Chapter.  Understanding your plans and how they can work for you and your family is important to your overall health, wellness, and financial security.  If you have questions regarding the Open Enrollment process, benefit plans, or coverage details, please visit the EBC or contact Tiffany or Tamara in Human Resources.  Thank you for taking the time to review our 2020 benefit offerings.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39</a:t>
            </a:fld>
            <a:endParaRPr lang="en-US"/>
          </a:p>
        </p:txBody>
      </p:sp>
    </p:spTree>
    <p:extLst>
      <p:ext uri="{BB962C8B-B14F-4D97-AF65-F5344CB8AC3E}">
        <p14:creationId xmlns:p14="http://schemas.microsoft.com/office/powerpoint/2010/main" val="191847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 you all know about our Employee Benefits Center.  The EBC</a:t>
            </a:r>
            <a:r>
              <a:rPr lang="en-US" baseline="0" dirty="0" smtClean="0"/>
              <a:t> </a:t>
            </a:r>
            <a:r>
              <a:rPr lang="en-US" dirty="0" smtClean="0"/>
              <a:t>has lots of great information regarding benefits</a:t>
            </a:r>
            <a:r>
              <a:rPr lang="en-US" baseline="0" dirty="0" smtClean="0"/>
              <a:t>.  The EBC has a whole new look this year.  It has been updated to a new platform.  </a:t>
            </a:r>
            <a:r>
              <a:rPr lang="en-US" dirty="0" smtClean="0"/>
              <a:t>If you have</a:t>
            </a:r>
            <a:r>
              <a:rPr lang="en-US" baseline="0" dirty="0" smtClean="0"/>
              <a:t> questions after you login, please be sure to see Tiffany or Tamara.  </a:t>
            </a:r>
            <a:r>
              <a:rPr lang="en-US" dirty="0" smtClean="0"/>
              <a:t>We also</a:t>
            </a:r>
            <a:r>
              <a:rPr lang="en-US" baseline="0" dirty="0" smtClean="0"/>
              <a:t> have handouts on how to access the EBC.</a:t>
            </a:r>
          </a:p>
          <a:p>
            <a:r>
              <a:rPr lang="en-US" baseline="0" dirty="0" smtClean="0"/>
              <a:t>The EBC also houses other HR resources like our employee handbook.  Check out the site’s new look and let us know what you think.</a:t>
            </a:r>
          </a:p>
        </p:txBody>
      </p:sp>
      <p:sp>
        <p:nvSpPr>
          <p:cNvPr id="4" name="Slide Number Placeholder 3"/>
          <p:cNvSpPr>
            <a:spLocks noGrp="1"/>
          </p:cNvSpPr>
          <p:nvPr>
            <p:ph type="sldNum" sz="quarter" idx="10"/>
          </p:nvPr>
        </p:nvSpPr>
        <p:spPr/>
        <p:txBody>
          <a:bodyPr/>
          <a:lstStyle/>
          <a:p>
            <a:fld id="{1C2BB5A1-E7A2-425A-B02E-AE3172B2401D}" type="slidenum">
              <a:rPr lang="en-US" smtClean="0"/>
              <a:t>4</a:t>
            </a:fld>
            <a:endParaRPr lang="en-US" dirty="0"/>
          </a:p>
        </p:txBody>
      </p:sp>
    </p:spTree>
    <p:extLst>
      <p:ext uri="{BB962C8B-B14F-4D97-AF65-F5344CB8AC3E}">
        <p14:creationId xmlns:p14="http://schemas.microsoft.com/office/powerpoint/2010/main" val="1787364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housed on the EBC is a </a:t>
            </a:r>
            <a:r>
              <a:rPr lang="en-US" baseline="0" dirty="0" smtClean="0"/>
              <a:t>great tool named ALEX.  Alex is an interactive tool intended to help guide you through the decision making process.  You tell him your information, and he makes suggestions on benefit elections.  He’s simply a guide, but it’s always a good idea to check this out to make sure you’re in the right plans for you and your family.  Has anyone used this tool before?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5</a:t>
            </a:fld>
            <a:endParaRPr lang="en-US" dirty="0"/>
          </a:p>
        </p:txBody>
      </p:sp>
    </p:spTree>
    <p:extLst>
      <p:ext uri="{BB962C8B-B14F-4D97-AF65-F5344CB8AC3E}">
        <p14:creationId xmlns:p14="http://schemas.microsoft.com/office/powerpoint/2010/main" val="3772206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We’ll be using Vibe for Open Enrollment again this year.  You will need your Employee#, Password, and the Client Code NEWCHAP.  If you need a password reset; just let me or Tamara know; we are happy to do that.  We do also have a Vibe user guide available; both on the EBC and here today if you’d like to take one before you leave.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6</a:t>
            </a:fld>
            <a:endParaRPr lang="en-US" dirty="0"/>
          </a:p>
        </p:txBody>
      </p:sp>
    </p:spTree>
    <p:extLst>
      <p:ext uri="{BB962C8B-B14F-4D97-AF65-F5344CB8AC3E}">
        <p14:creationId xmlns:p14="http://schemas.microsoft.com/office/powerpoint/2010/main" val="350043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Vibe</a:t>
            </a:r>
            <a:r>
              <a:rPr lang="en-US" baseline="0" dirty="0" smtClean="0">
                <a:effectLst/>
              </a:rPr>
              <a:t> doesn’t have any detailed benefit information, so know your benefit selections before you log in to Vibe to enroll.  </a:t>
            </a:r>
            <a:r>
              <a:rPr lang="en-US" sz="1200" kern="1200" dirty="0" smtClean="0">
                <a:solidFill>
                  <a:schemeClr val="tx1"/>
                </a:solidFill>
                <a:effectLst/>
                <a:latin typeface="+mn-lt"/>
                <a:ea typeface="+mn-ea"/>
                <a:cs typeface="+mn-cs"/>
              </a:rPr>
              <a:t>This is</a:t>
            </a:r>
            <a:r>
              <a:rPr lang="en-US" sz="1200" kern="1200" baseline="0" dirty="0" smtClean="0">
                <a:solidFill>
                  <a:schemeClr val="tx1"/>
                </a:solidFill>
                <a:effectLst/>
                <a:latin typeface="+mn-lt"/>
                <a:ea typeface="+mn-ea"/>
                <a:cs typeface="+mn-cs"/>
              </a:rPr>
              <a:t> also a good time to review/update</a:t>
            </a:r>
            <a:r>
              <a:rPr lang="en-US" sz="1200" kern="1200" dirty="0" smtClean="0">
                <a:solidFill>
                  <a:schemeClr val="tx1"/>
                </a:solidFill>
                <a:effectLst/>
                <a:latin typeface="+mn-lt"/>
                <a:ea typeface="+mn-ea"/>
                <a:cs typeface="+mn-cs"/>
              </a:rPr>
              <a:t> your home address, telephone number, and other personal information.</a:t>
            </a:r>
            <a:r>
              <a:rPr lang="en-US" sz="1200" kern="1200" baseline="0" dirty="0" smtClean="0">
                <a:solidFill>
                  <a:schemeClr val="tx1"/>
                </a:solidFill>
                <a:effectLst/>
                <a:latin typeface="+mn-lt"/>
                <a:ea typeface="+mn-ea"/>
                <a:cs typeface="+mn-cs"/>
              </a:rPr>
              <a:t>  If you are adding dependents or beneficiaries, you’ll need their name, social security number, and date of birth.  If you’ve already given that information, Vibe will have it stored.    </a:t>
            </a:r>
            <a:endParaRPr lang="en-US" sz="1200" kern="1200" dirty="0" smtClean="0">
              <a:solidFill>
                <a:schemeClr val="tx1"/>
              </a:solidFill>
              <a:effectLst/>
              <a:latin typeface="+mn-lt"/>
              <a:ea typeface="+mn-ea"/>
              <a:cs typeface="+mn-cs"/>
            </a:endParaRP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7</a:t>
            </a:fld>
            <a:endParaRPr lang="en-US" dirty="0"/>
          </a:p>
        </p:txBody>
      </p:sp>
    </p:spTree>
    <p:extLst>
      <p:ext uri="{BB962C8B-B14F-4D97-AF65-F5344CB8AC3E}">
        <p14:creationId xmlns:p14="http://schemas.microsoft.com/office/powerpoint/2010/main" val="3928868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82193"/>
            <a:ext cx="5530850" cy="4449934"/>
          </a:xfrm>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dirty="0" smtClean="0"/>
              <a:t>New Chapter</a:t>
            </a:r>
            <a:r>
              <a:rPr lang="en-US" baseline="0" dirty="0" smtClean="0"/>
              <a:t> is self insured for medical and dental.  This of course means, that annual employer costs can vary significantly.  Knowing your options, choosing the right plan, participating in wellness incentives, and visiting in-network providers helps to keep premium rate increases low.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aseline="0" dirty="0" smtClean="0"/>
              <a:t>In addition to the EBC, Cigna, our medical provider, Delta Dental, our dental provider, and VSP our Vision provider all have great websites you can use as resources.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1C2BB5A1-E7A2-425A-B02E-AE3172B2401D}" type="slidenum">
              <a:rPr lang="en-US" smtClean="0"/>
              <a:t>8</a:t>
            </a:fld>
            <a:endParaRPr lang="en-US" dirty="0"/>
          </a:p>
        </p:txBody>
      </p:sp>
    </p:spTree>
    <p:extLst>
      <p:ext uri="{BB962C8B-B14F-4D97-AF65-F5344CB8AC3E}">
        <p14:creationId xmlns:p14="http://schemas.microsoft.com/office/powerpoint/2010/main" val="4239530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dirty="0" smtClean="0"/>
              <a:t>Now let’s get</a:t>
            </a:r>
            <a:r>
              <a:rPr lang="en-US" baseline="0" dirty="0" smtClean="0"/>
              <a:t> into the specific benefits.  New Chapter offers 3 health insurance plan levels.  No one plan could be right for every one so we want to provide you with options.  The Bronze Plan is a high deductible plan with low premiums.  The Gold Plan is a lower copay, deductible and out-of-pocket-max, plan, but has the highest premiums.  You can think of the Silver Plan as somewhere in the middle.  It is important to </a:t>
            </a:r>
            <a:r>
              <a:rPr lang="en-US" dirty="0" smtClean="0">
                <a:effectLst/>
              </a:rPr>
              <a:t>understand</a:t>
            </a:r>
            <a:r>
              <a:rPr lang="en-US" baseline="0" dirty="0" smtClean="0">
                <a:effectLst/>
              </a:rPr>
              <a:t> these benefits in order to </a:t>
            </a:r>
            <a:r>
              <a:rPr lang="en-US" dirty="0" smtClean="0">
                <a:effectLst/>
              </a:rPr>
              <a:t>find the best plan for</a:t>
            </a:r>
            <a:r>
              <a:rPr lang="en-US" baseline="0" dirty="0" smtClean="0">
                <a:effectLst/>
              </a:rPr>
              <a:t> you and your family.  More information can be found in the Medical benefit tab on the EBC.  </a:t>
            </a:r>
            <a:endParaRPr lang="en-US" dirty="0"/>
          </a:p>
        </p:txBody>
      </p:sp>
      <p:sp>
        <p:nvSpPr>
          <p:cNvPr id="4" name="Slide Number Placeholder 3"/>
          <p:cNvSpPr>
            <a:spLocks noGrp="1"/>
          </p:cNvSpPr>
          <p:nvPr>
            <p:ph type="sldNum" sz="quarter" idx="10"/>
          </p:nvPr>
        </p:nvSpPr>
        <p:spPr/>
        <p:txBody>
          <a:bodyPr/>
          <a:lstStyle/>
          <a:p>
            <a:fld id="{1C2BB5A1-E7A2-425A-B02E-AE3172B2401D}" type="slidenum">
              <a:rPr lang="en-US" smtClean="0"/>
              <a:t>9</a:t>
            </a:fld>
            <a:endParaRPr lang="en-US" dirty="0"/>
          </a:p>
        </p:txBody>
      </p:sp>
    </p:spTree>
    <p:extLst>
      <p:ext uri="{BB962C8B-B14F-4D97-AF65-F5344CB8AC3E}">
        <p14:creationId xmlns:p14="http://schemas.microsoft.com/office/powerpoint/2010/main" val="3441346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B5C388-43A5-4425-BBE3-B5EEC0908B25}" type="datetime1">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629EF-5225-4885-926E-F9F117700F68}" type="slidenum">
              <a:rPr lang="en-US" smtClean="0"/>
              <a:t>‹#›</a:t>
            </a:fld>
            <a:endParaRPr lang="en-US"/>
          </a:p>
        </p:txBody>
      </p:sp>
    </p:spTree>
    <p:extLst>
      <p:ext uri="{BB962C8B-B14F-4D97-AF65-F5344CB8AC3E}">
        <p14:creationId xmlns:p14="http://schemas.microsoft.com/office/powerpoint/2010/main" val="372585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175008-99EA-4CAF-9C26-DAFF89521187}" type="datetime1">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629EF-5225-4885-926E-F9F117700F68}" type="slidenum">
              <a:rPr lang="en-US" smtClean="0"/>
              <a:t>‹#›</a:t>
            </a:fld>
            <a:endParaRPr lang="en-US"/>
          </a:p>
        </p:txBody>
      </p:sp>
    </p:spTree>
    <p:extLst>
      <p:ext uri="{BB962C8B-B14F-4D97-AF65-F5344CB8AC3E}">
        <p14:creationId xmlns:p14="http://schemas.microsoft.com/office/powerpoint/2010/main" val="491419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1467BE-B1E0-49E0-9774-692C79913201}" type="datetime1">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629EF-5225-4885-926E-F9F117700F68}" type="slidenum">
              <a:rPr lang="en-US" smtClean="0"/>
              <a:t>‹#›</a:t>
            </a:fld>
            <a:endParaRPr lang="en-US"/>
          </a:p>
        </p:txBody>
      </p:sp>
    </p:spTree>
    <p:extLst>
      <p:ext uri="{BB962C8B-B14F-4D97-AF65-F5344CB8AC3E}">
        <p14:creationId xmlns:p14="http://schemas.microsoft.com/office/powerpoint/2010/main" val="2939334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405168-347D-48D7-ADBF-03EA69C804C5}" type="datetime1">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629EF-5225-4885-926E-F9F117700F68}" type="slidenum">
              <a:rPr lang="en-US" smtClean="0"/>
              <a:t>‹#›</a:t>
            </a:fld>
            <a:endParaRPr lang="en-US"/>
          </a:p>
        </p:txBody>
      </p:sp>
    </p:spTree>
    <p:extLst>
      <p:ext uri="{BB962C8B-B14F-4D97-AF65-F5344CB8AC3E}">
        <p14:creationId xmlns:p14="http://schemas.microsoft.com/office/powerpoint/2010/main" val="948657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45098F-9CC4-470C-B052-335619F079DA}" type="datetime1">
              <a:rPr lang="en-US" smtClean="0"/>
              <a:t>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629EF-5225-4885-926E-F9F117700F68}" type="slidenum">
              <a:rPr lang="en-US" smtClean="0"/>
              <a:t>‹#›</a:t>
            </a:fld>
            <a:endParaRPr lang="en-US"/>
          </a:p>
        </p:txBody>
      </p:sp>
    </p:spTree>
    <p:extLst>
      <p:ext uri="{BB962C8B-B14F-4D97-AF65-F5344CB8AC3E}">
        <p14:creationId xmlns:p14="http://schemas.microsoft.com/office/powerpoint/2010/main" val="41940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0DC751-DD2A-43B2-8C02-27BEC6D51F4F}" type="datetime1">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629EF-5225-4885-926E-F9F117700F68}" type="slidenum">
              <a:rPr lang="en-US" smtClean="0"/>
              <a:t>‹#›</a:t>
            </a:fld>
            <a:endParaRPr lang="en-US"/>
          </a:p>
        </p:txBody>
      </p:sp>
    </p:spTree>
    <p:extLst>
      <p:ext uri="{BB962C8B-B14F-4D97-AF65-F5344CB8AC3E}">
        <p14:creationId xmlns:p14="http://schemas.microsoft.com/office/powerpoint/2010/main" val="915062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88F23E-02D3-4D19-B6FC-235D5278878C}" type="datetime1">
              <a:rPr lang="en-US" smtClean="0"/>
              <a:t>11/3/2019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E629EF-5225-4885-926E-F9F117700F68}" type="slidenum">
              <a:rPr lang="en-US" smtClean="0"/>
              <a:t>‹#›</a:t>
            </a:fld>
            <a:endParaRPr lang="en-US"/>
          </a:p>
        </p:txBody>
      </p:sp>
    </p:spTree>
    <p:extLst>
      <p:ext uri="{BB962C8B-B14F-4D97-AF65-F5344CB8AC3E}">
        <p14:creationId xmlns:p14="http://schemas.microsoft.com/office/powerpoint/2010/main" val="1691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DD011A-2906-4884-9E2F-DC8BE68F2132}" type="datetime1">
              <a:rPr lang="en-US" smtClean="0"/>
              <a:t>11/3/2019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E629EF-5225-4885-926E-F9F117700F68}" type="slidenum">
              <a:rPr lang="en-US" smtClean="0"/>
              <a:t>‹#›</a:t>
            </a:fld>
            <a:endParaRPr lang="en-US"/>
          </a:p>
        </p:txBody>
      </p:sp>
    </p:spTree>
    <p:extLst>
      <p:ext uri="{BB962C8B-B14F-4D97-AF65-F5344CB8AC3E}">
        <p14:creationId xmlns:p14="http://schemas.microsoft.com/office/powerpoint/2010/main" val="636810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20552-F4ED-4D25-9F04-165861B47442}" type="datetime1">
              <a:rPr lang="en-US" smtClean="0"/>
              <a:t>11/3/2019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E629EF-5225-4885-926E-F9F117700F68}" type="slidenum">
              <a:rPr lang="en-US" smtClean="0"/>
              <a:t>‹#›</a:t>
            </a:fld>
            <a:endParaRPr lang="en-US"/>
          </a:p>
        </p:txBody>
      </p:sp>
    </p:spTree>
    <p:extLst>
      <p:ext uri="{BB962C8B-B14F-4D97-AF65-F5344CB8AC3E}">
        <p14:creationId xmlns:p14="http://schemas.microsoft.com/office/powerpoint/2010/main" val="3765642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FAAC11-BD3E-4FCF-BD52-8F029FE05CD4}" type="datetime1">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629EF-5225-4885-926E-F9F117700F68}" type="slidenum">
              <a:rPr lang="en-US" smtClean="0"/>
              <a:t>‹#›</a:t>
            </a:fld>
            <a:endParaRPr lang="en-US"/>
          </a:p>
        </p:txBody>
      </p:sp>
    </p:spTree>
    <p:extLst>
      <p:ext uri="{BB962C8B-B14F-4D97-AF65-F5344CB8AC3E}">
        <p14:creationId xmlns:p14="http://schemas.microsoft.com/office/powerpoint/2010/main" val="2039993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2E7705-B0D9-4CFA-9AA7-1A69A7C9B0AA}" type="datetime1">
              <a:rPr lang="en-US" smtClean="0"/>
              <a:t>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629EF-5225-4885-926E-F9F117700F68}" type="slidenum">
              <a:rPr lang="en-US" smtClean="0"/>
              <a:t>‹#›</a:t>
            </a:fld>
            <a:endParaRPr lang="en-US"/>
          </a:p>
        </p:txBody>
      </p:sp>
    </p:spTree>
    <p:extLst>
      <p:ext uri="{BB962C8B-B14F-4D97-AF65-F5344CB8AC3E}">
        <p14:creationId xmlns:p14="http://schemas.microsoft.com/office/powerpoint/2010/main" val="157580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62E12-5353-48B2-823E-02D717EFB029}" type="datetime1">
              <a:rPr lang="en-US" smtClean="0"/>
              <a:t>11/3/2019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629EF-5225-4885-926E-F9F117700F68}" type="slidenum">
              <a:rPr lang="en-US" smtClean="0"/>
              <a:t>‹#›</a:t>
            </a:fld>
            <a:endParaRPr lang="en-US"/>
          </a:p>
        </p:txBody>
      </p:sp>
    </p:spTree>
    <p:extLst>
      <p:ext uri="{BB962C8B-B14F-4D97-AF65-F5344CB8AC3E}">
        <p14:creationId xmlns:p14="http://schemas.microsoft.com/office/powerpoint/2010/main" val="162356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gif"/><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hyperlink" Target="https://www.vsp.com/"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gif"/><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hyperlink" Target="https://www.vsp.com/"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hyperlink" Target="http://www.gradfin.com/trg.html" TargetMode="External"/><Relationship Id="rId4" Type="http://schemas.openxmlformats.org/officeDocument/2006/relationships/notesSlide" Target="../notesSlides/notesSlide32.xml"/><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2.png"/><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4.png"/><Relationship Id="rId5" Type="http://schemas.openxmlformats.org/officeDocument/2006/relationships/hyperlink" Target="http://www.cignabehavioral.com/"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png"/><Relationship Id="rId5" Type="http://schemas.openxmlformats.org/officeDocument/2006/relationships/image" Target="../media/image27.jp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newchapter.trgportal.com/" TargetMode="External"/><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hyperlink" Target="https://vibepay.vibehcm.com/" TargetMode="External"/><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789" y="1690563"/>
            <a:ext cx="10641146" cy="2964564"/>
          </a:xfrm>
        </p:spPr>
        <p:txBody>
          <a:bodyPr>
            <a:normAutofit/>
          </a:bodyPr>
          <a:lstStyle/>
          <a:p>
            <a:pPr marL="120650" algn="ctr"/>
            <a:r>
              <a:rPr lang="en-US" b="1" dirty="0">
                <a:solidFill>
                  <a:srgbClr val="7030A0"/>
                </a:solidFill>
                <a:latin typeface="+mn-lt"/>
                <a:cs typeface="Times New Roman" panose="02020603050405020304" pitchFamily="18" charset="0"/>
              </a:rPr>
              <a:t>US Benefit Plan Review</a:t>
            </a:r>
            <a:br>
              <a:rPr lang="en-US" b="1" dirty="0">
                <a:solidFill>
                  <a:srgbClr val="7030A0"/>
                </a:solidFill>
                <a:latin typeface="+mn-lt"/>
                <a:cs typeface="Times New Roman" panose="02020603050405020304" pitchFamily="18" charset="0"/>
              </a:rPr>
            </a:br>
            <a:r>
              <a:rPr lang="en-US" b="1" dirty="0">
                <a:solidFill>
                  <a:srgbClr val="7030A0"/>
                </a:solidFill>
                <a:latin typeface="+mn-lt"/>
                <a:cs typeface="Times New Roman" panose="02020603050405020304" pitchFamily="18" charset="0"/>
              </a:rPr>
              <a:t>&amp;</a:t>
            </a:r>
            <a:br>
              <a:rPr lang="en-US" b="1" dirty="0">
                <a:solidFill>
                  <a:srgbClr val="7030A0"/>
                </a:solidFill>
                <a:latin typeface="+mn-lt"/>
                <a:cs typeface="Times New Roman" panose="02020603050405020304" pitchFamily="18" charset="0"/>
              </a:rPr>
            </a:br>
            <a:r>
              <a:rPr lang="en-US" b="1" dirty="0">
                <a:solidFill>
                  <a:srgbClr val="7030A0"/>
                </a:solidFill>
                <a:latin typeface="+mn-lt"/>
                <a:cs typeface="Times New Roman" panose="02020603050405020304" pitchFamily="18" charset="0"/>
              </a:rPr>
              <a:t>Open Enrollment - </a:t>
            </a:r>
            <a:r>
              <a:rPr lang="en-US" b="1" dirty="0" smtClean="0">
                <a:solidFill>
                  <a:srgbClr val="7030A0"/>
                </a:solidFill>
                <a:latin typeface="+mn-lt"/>
                <a:cs typeface="Times New Roman" panose="02020603050405020304" pitchFamily="18" charset="0"/>
              </a:rPr>
              <a:t>2020</a:t>
            </a:r>
            <a:endParaRPr lang="en-US" b="1" dirty="0">
              <a:solidFill>
                <a:srgbClr val="7030A0"/>
              </a:solidFill>
              <a:latin typeface="+mn-lt"/>
              <a:cs typeface="Times New Roman" panose="02020603050405020304" pitchFamily="18" charset="0"/>
            </a:endParaRPr>
          </a:p>
        </p:txBody>
      </p:sp>
      <p:pic>
        <p:nvPicPr>
          <p:cNvPr id="6" name="Picture 5"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7" name="Slide Number Placeholder 6"/>
          <p:cNvSpPr>
            <a:spLocks noGrp="1"/>
          </p:cNvSpPr>
          <p:nvPr>
            <p:ph type="sldNum" sz="quarter" idx="12"/>
          </p:nvPr>
        </p:nvSpPr>
        <p:spPr/>
        <p:txBody>
          <a:bodyPr/>
          <a:lstStyle/>
          <a:p>
            <a:fld id="{60E629EF-5225-4885-926E-F9F117700F68}" type="slidenum">
              <a:rPr lang="en-US" smtClean="0"/>
              <a:t>1</a:t>
            </a:fld>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204354"/>
            <a:ext cx="609600" cy="609600"/>
          </a:xfrm>
          <a:prstGeom prst="rect">
            <a:avLst/>
          </a:prstGeom>
        </p:spPr>
      </p:pic>
    </p:spTree>
    <p:extLst>
      <p:ext uri="{BB962C8B-B14F-4D97-AF65-F5344CB8AC3E}">
        <p14:creationId xmlns:p14="http://schemas.microsoft.com/office/powerpoint/2010/main" val="203071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E629EF-5225-4885-926E-F9F117700F68}" type="slidenum">
              <a:rPr lang="en-US" smtClean="0"/>
              <a:t>10</a:t>
            </a:fld>
            <a:endParaRPr lang="en-US" dirty="0"/>
          </a:p>
        </p:txBody>
      </p:sp>
      <p:pic>
        <p:nvPicPr>
          <p:cNvPr id="7" name="Picture 6"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2" name="Rectangle 1"/>
          <p:cNvSpPr/>
          <p:nvPr/>
        </p:nvSpPr>
        <p:spPr>
          <a:xfrm>
            <a:off x="465992" y="422003"/>
            <a:ext cx="10981593" cy="769441"/>
          </a:xfrm>
          <a:prstGeom prst="rect">
            <a:avLst/>
          </a:prstGeom>
        </p:spPr>
        <p:txBody>
          <a:bodyPr wrap="square">
            <a:spAutoFit/>
          </a:bodyPr>
          <a:lstStyle/>
          <a:p>
            <a:pPr algn="ctr"/>
            <a:r>
              <a:rPr lang="en-US" sz="4400" b="1" dirty="0" smtClean="0">
                <a:solidFill>
                  <a:srgbClr val="7030A0"/>
                </a:solidFill>
                <a:latin typeface="+mj-lt"/>
                <a:cs typeface="Times New Roman" panose="02020603050405020304" pitchFamily="18" charset="0"/>
              </a:rPr>
              <a:t>Medical Bi-Weekly Contributions</a:t>
            </a:r>
            <a:endParaRPr lang="en-US" sz="4400" dirty="0">
              <a:latin typeface="+mj-lt"/>
            </a:endParaRPr>
          </a:p>
        </p:txBody>
      </p:sp>
      <p:graphicFrame>
        <p:nvGraphicFramePr>
          <p:cNvPr id="8" name="Table 7"/>
          <p:cNvGraphicFramePr>
            <a:graphicFrameLocks noGrp="1"/>
          </p:cNvGraphicFramePr>
          <p:nvPr>
            <p:extLst>
              <p:ext uri="{D42A27DB-BD31-4B8C-83A1-F6EECF244321}">
                <p14:modId xmlns:p14="http://schemas.microsoft.com/office/powerpoint/2010/main" val="336561706"/>
              </p:ext>
            </p:extLst>
          </p:nvPr>
        </p:nvGraphicFramePr>
        <p:xfrm>
          <a:off x="1277474" y="1391053"/>
          <a:ext cx="9315949" cy="3330681"/>
        </p:xfrm>
        <a:graphic>
          <a:graphicData uri="http://schemas.openxmlformats.org/drawingml/2006/table">
            <a:tbl>
              <a:tblPr/>
              <a:tblGrid>
                <a:gridCol w="1652831">
                  <a:extLst>
                    <a:ext uri="{9D8B030D-6E8A-4147-A177-3AD203B41FA5}">
                      <a16:colId xmlns:a16="http://schemas.microsoft.com/office/drawing/2014/main" val="2534342428"/>
                    </a:ext>
                  </a:extLst>
                </a:gridCol>
                <a:gridCol w="728170">
                  <a:extLst>
                    <a:ext uri="{9D8B030D-6E8A-4147-A177-3AD203B41FA5}">
                      <a16:colId xmlns:a16="http://schemas.microsoft.com/office/drawing/2014/main" val="2174406259"/>
                    </a:ext>
                  </a:extLst>
                </a:gridCol>
                <a:gridCol w="728170">
                  <a:extLst>
                    <a:ext uri="{9D8B030D-6E8A-4147-A177-3AD203B41FA5}">
                      <a16:colId xmlns:a16="http://schemas.microsoft.com/office/drawing/2014/main" val="797049462"/>
                    </a:ext>
                  </a:extLst>
                </a:gridCol>
                <a:gridCol w="647261">
                  <a:extLst>
                    <a:ext uri="{9D8B030D-6E8A-4147-A177-3AD203B41FA5}">
                      <a16:colId xmlns:a16="http://schemas.microsoft.com/office/drawing/2014/main" val="2348129924"/>
                    </a:ext>
                  </a:extLst>
                </a:gridCol>
                <a:gridCol w="531679">
                  <a:extLst>
                    <a:ext uri="{9D8B030D-6E8A-4147-A177-3AD203B41FA5}">
                      <a16:colId xmlns:a16="http://schemas.microsoft.com/office/drawing/2014/main" val="2129997162"/>
                    </a:ext>
                  </a:extLst>
                </a:gridCol>
                <a:gridCol w="728170">
                  <a:extLst>
                    <a:ext uri="{9D8B030D-6E8A-4147-A177-3AD203B41FA5}">
                      <a16:colId xmlns:a16="http://schemas.microsoft.com/office/drawing/2014/main" val="1665224977"/>
                    </a:ext>
                  </a:extLst>
                </a:gridCol>
                <a:gridCol w="728170">
                  <a:extLst>
                    <a:ext uri="{9D8B030D-6E8A-4147-A177-3AD203B41FA5}">
                      <a16:colId xmlns:a16="http://schemas.microsoft.com/office/drawing/2014/main" val="80052449"/>
                    </a:ext>
                  </a:extLst>
                </a:gridCol>
                <a:gridCol w="647261">
                  <a:extLst>
                    <a:ext uri="{9D8B030D-6E8A-4147-A177-3AD203B41FA5}">
                      <a16:colId xmlns:a16="http://schemas.microsoft.com/office/drawing/2014/main" val="3048968507"/>
                    </a:ext>
                  </a:extLst>
                </a:gridCol>
                <a:gridCol w="577999">
                  <a:extLst>
                    <a:ext uri="{9D8B030D-6E8A-4147-A177-3AD203B41FA5}">
                      <a16:colId xmlns:a16="http://schemas.microsoft.com/office/drawing/2014/main" val="1673215663"/>
                    </a:ext>
                  </a:extLst>
                </a:gridCol>
                <a:gridCol w="889898">
                  <a:extLst>
                    <a:ext uri="{9D8B030D-6E8A-4147-A177-3AD203B41FA5}">
                      <a16:colId xmlns:a16="http://schemas.microsoft.com/office/drawing/2014/main" val="3988356895"/>
                    </a:ext>
                  </a:extLst>
                </a:gridCol>
                <a:gridCol w="728170">
                  <a:extLst>
                    <a:ext uri="{9D8B030D-6E8A-4147-A177-3AD203B41FA5}">
                      <a16:colId xmlns:a16="http://schemas.microsoft.com/office/drawing/2014/main" val="3302266974"/>
                    </a:ext>
                  </a:extLst>
                </a:gridCol>
                <a:gridCol w="728170">
                  <a:extLst>
                    <a:ext uri="{9D8B030D-6E8A-4147-A177-3AD203B41FA5}">
                      <a16:colId xmlns:a16="http://schemas.microsoft.com/office/drawing/2014/main" val="3315254712"/>
                    </a:ext>
                  </a:extLst>
                </a:gridCol>
              </a:tblGrid>
              <a:tr h="413845">
                <a:tc gridSpan="12">
                  <a:txBody>
                    <a:bodyPr/>
                    <a:lstStyle/>
                    <a:p>
                      <a:pPr algn="ctr" fontAlgn="b"/>
                      <a:r>
                        <a:rPr lang="en-US" sz="2400" b="1" i="0" u="none" strike="noStrike" dirty="0">
                          <a:solidFill>
                            <a:srgbClr val="000000"/>
                          </a:solidFill>
                          <a:effectLst/>
                          <a:latin typeface="+mn-lt"/>
                        </a:rPr>
                        <a:t>New Chapter Medical Rates - </a:t>
                      </a:r>
                      <a:r>
                        <a:rPr lang="en-US" sz="2400" b="1" i="0" u="none" strike="noStrike" dirty="0" smtClean="0">
                          <a:solidFill>
                            <a:srgbClr val="000000"/>
                          </a:solidFill>
                          <a:effectLst/>
                          <a:latin typeface="+mn-lt"/>
                        </a:rPr>
                        <a:t>2020</a:t>
                      </a:r>
                      <a:endParaRPr lang="en-US" sz="2400" b="1"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0492420"/>
                  </a:ext>
                </a:extLst>
              </a:tr>
              <a:tr h="716351">
                <a:tc>
                  <a:txBody>
                    <a:bodyPr/>
                    <a:lstStyle/>
                    <a:p>
                      <a:pPr algn="l" fontAlgn="b"/>
                      <a:r>
                        <a:rPr lang="en-US" sz="1400" b="0" i="0" u="none" strike="noStrike" dirty="0">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b"/>
                      <a:r>
                        <a:rPr lang="en-US" sz="1400" b="1" i="1" u="none" strike="noStrike" dirty="0">
                          <a:solidFill>
                            <a:srgbClr val="000000"/>
                          </a:solidFill>
                          <a:effectLst/>
                          <a:latin typeface="+mn-lt"/>
                        </a:rPr>
                        <a:t>Level 1 </a:t>
                      </a:r>
                      <a:r>
                        <a:rPr lang="en-US" sz="1400" b="1" i="1" u="none" strike="noStrike" dirty="0" smtClean="0">
                          <a:solidFill>
                            <a:srgbClr val="000000"/>
                          </a:solidFill>
                          <a:effectLst/>
                          <a:latin typeface="+mn-lt"/>
                        </a:rPr>
                        <a:t>Bi-Weekly </a:t>
                      </a:r>
                      <a:r>
                        <a:rPr lang="en-US" sz="1400" b="1" i="1" u="none" strike="noStrike" dirty="0">
                          <a:solidFill>
                            <a:srgbClr val="000000"/>
                          </a:solidFill>
                          <a:effectLst/>
                          <a:latin typeface="+mn-lt"/>
                        </a:rPr>
                        <a:t>Contributions (&lt;$51,000)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a:txBody>
                    <a:bodyPr/>
                    <a:lstStyle/>
                    <a:p>
                      <a:pPr algn="l" fontAlgn="b"/>
                      <a:r>
                        <a:rPr lang="en-US" sz="1400" b="1" i="1" u="none" strike="noStrike" dirty="0">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400" b="1" i="1" u="none" strike="noStrike" dirty="0">
                          <a:solidFill>
                            <a:srgbClr val="000000"/>
                          </a:solidFill>
                          <a:effectLst/>
                          <a:latin typeface="+mn-lt"/>
                        </a:rPr>
                        <a:t>Level 1A </a:t>
                      </a:r>
                      <a:r>
                        <a:rPr lang="en-US" sz="1400" b="1" i="1" u="none" strike="noStrike" dirty="0" smtClean="0">
                          <a:solidFill>
                            <a:srgbClr val="000000"/>
                          </a:solidFill>
                          <a:effectLst/>
                          <a:latin typeface="+mn-lt"/>
                        </a:rPr>
                        <a:t>Bi-weekly </a:t>
                      </a:r>
                      <a:r>
                        <a:rPr lang="en-US" sz="1400" b="1" i="1" u="none" strike="noStrike" dirty="0">
                          <a:solidFill>
                            <a:srgbClr val="000000"/>
                          </a:solidFill>
                          <a:effectLst/>
                          <a:latin typeface="+mn-lt"/>
                        </a:rPr>
                        <a:t>Contributions ($51,000 to $99,999.99)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a:txBody>
                    <a:bodyPr/>
                    <a:lstStyle/>
                    <a:p>
                      <a:pPr algn="l" fontAlgn="b"/>
                      <a:r>
                        <a:rPr lang="en-US" sz="1400" b="1" i="1" u="none" strike="noStrike" dirty="0">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400" b="1" i="1" u="none" strike="noStrike" dirty="0">
                          <a:solidFill>
                            <a:srgbClr val="000000"/>
                          </a:solidFill>
                          <a:effectLst/>
                          <a:latin typeface="+mn-lt"/>
                        </a:rPr>
                        <a:t>Level 2 </a:t>
                      </a:r>
                      <a:r>
                        <a:rPr lang="en-US" sz="1400" b="1" i="1" u="none" strike="noStrike" dirty="0" smtClean="0">
                          <a:solidFill>
                            <a:srgbClr val="000000"/>
                          </a:solidFill>
                          <a:effectLst/>
                          <a:latin typeface="+mn-lt"/>
                        </a:rPr>
                        <a:t>Bi-weekly  </a:t>
                      </a:r>
                      <a:r>
                        <a:rPr lang="en-US" sz="1400" b="1" i="1" u="none" strike="noStrike" dirty="0">
                          <a:solidFill>
                            <a:srgbClr val="000000"/>
                          </a:solidFill>
                          <a:effectLst/>
                          <a:latin typeface="+mn-lt"/>
                        </a:rPr>
                        <a:t>Contributions ($100,000+)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8091741"/>
                  </a:ext>
                </a:extLst>
              </a:tr>
              <a:tr h="445009">
                <a:tc>
                  <a:txBody>
                    <a:bodyPr/>
                    <a:lstStyle/>
                    <a:p>
                      <a:pPr algn="l" fontAlgn="b"/>
                      <a:r>
                        <a:rPr lang="en-US" sz="1400" b="0" i="0" u="none" strike="noStrike" dirty="0">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sng" strike="noStrike" dirty="0">
                          <a:solidFill>
                            <a:srgbClr val="000000"/>
                          </a:solidFill>
                          <a:effectLst/>
                          <a:latin typeface="+mn-lt"/>
                        </a:rPr>
                        <a:t>Gold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1" i="0" u="sng" strike="noStrike" dirty="0">
                          <a:solidFill>
                            <a:srgbClr val="000000"/>
                          </a:solidFill>
                          <a:effectLst/>
                          <a:latin typeface="+mn-lt"/>
                        </a:rPr>
                        <a:t>Silver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1" i="0" u="sng" strike="noStrike" dirty="0">
                          <a:solidFill>
                            <a:srgbClr val="000000"/>
                          </a:solidFill>
                          <a:effectLst/>
                          <a:latin typeface="+mn-lt"/>
                        </a:rPr>
                        <a:t>Bronze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0" i="0" u="none" strike="noStrike" dirty="0">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sng" strike="noStrike" dirty="0">
                          <a:solidFill>
                            <a:srgbClr val="000000"/>
                          </a:solidFill>
                          <a:effectLst/>
                          <a:latin typeface="+mn-lt"/>
                        </a:rPr>
                        <a:t>Gold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1" i="0" u="sng" strike="noStrike" dirty="0">
                          <a:solidFill>
                            <a:srgbClr val="000000"/>
                          </a:solidFill>
                          <a:effectLst/>
                          <a:latin typeface="+mn-lt"/>
                        </a:rPr>
                        <a:t>Silver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1" i="0" u="sng" strike="noStrike" dirty="0">
                          <a:solidFill>
                            <a:srgbClr val="000000"/>
                          </a:solidFill>
                          <a:effectLst/>
                          <a:latin typeface="+mn-lt"/>
                        </a:rPr>
                        <a:t>Bronze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0" i="0" u="none" strike="noStrike" dirty="0">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sng" strike="noStrike" dirty="0">
                          <a:solidFill>
                            <a:srgbClr val="000000"/>
                          </a:solidFill>
                          <a:effectLst/>
                          <a:latin typeface="+mn-lt"/>
                        </a:rPr>
                        <a:t>Gold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1" i="0" u="sng" strike="noStrike" dirty="0">
                          <a:solidFill>
                            <a:srgbClr val="000000"/>
                          </a:solidFill>
                          <a:effectLst/>
                          <a:latin typeface="+mn-lt"/>
                        </a:rPr>
                        <a:t>Silver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400" b="1" i="0" u="sng" strike="noStrike" dirty="0">
                          <a:solidFill>
                            <a:srgbClr val="000000"/>
                          </a:solidFill>
                          <a:effectLst/>
                          <a:latin typeface="+mn-lt"/>
                        </a:rPr>
                        <a:t>Bronze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17917251"/>
                  </a:ext>
                </a:extLst>
              </a:tr>
              <a:tr h="445009">
                <a:tc>
                  <a:txBody>
                    <a:bodyPr/>
                    <a:lstStyle/>
                    <a:p>
                      <a:pPr algn="l" fontAlgn="b"/>
                      <a:r>
                        <a:rPr lang="en-US" sz="1400" b="1" i="0" u="none" strike="noStrike" dirty="0">
                          <a:solidFill>
                            <a:srgbClr val="000000"/>
                          </a:solidFill>
                          <a:effectLst/>
                          <a:latin typeface="+mn-lt"/>
                        </a:rPr>
                        <a:t>Employee only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73.85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52.36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23.79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79.29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57.80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29.23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91.51</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70.02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41.44</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67288623"/>
                  </a:ext>
                </a:extLst>
              </a:tr>
              <a:tr h="445009">
                <a:tc>
                  <a:txBody>
                    <a:bodyPr/>
                    <a:lstStyle/>
                    <a:p>
                      <a:pPr algn="l" fontAlgn="b"/>
                      <a:r>
                        <a:rPr lang="en-US" sz="1400" b="1" i="0" u="none" strike="noStrike" dirty="0">
                          <a:solidFill>
                            <a:srgbClr val="000000"/>
                          </a:solidFill>
                          <a:effectLst/>
                          <a:latin typeface="+mn-lt"/>
                        </a:rPr>
                        <a:t>Employee + Spouse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147.70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104.72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44.21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158.57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115.59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55.07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mn-lt"/>
                        </a:rPr>
                        <a:t> </a:t>
                      </a:r>
                      <a:r>
                        <a:rPr lang="en-US" sz="1400" b="0" i="0" u="none" strike="noStrike" dirty="0" smtClean="0">
                          <a:solidFill>
                            <a:srgbClr val="000000"/>
                          </a:solidFill>
                          <a:effectLst/>
                          <a:latin typeface="+mn-lt"/>
                        </a:rPr>
                        <a:t>$</a:t>
                      </a:r>
                      <a:r>
                        <a:rPr lang="en-US" sz="1400" b="0" i="0" u="none" strike="noStrike" baseline="0" dirty="0" smtClean="0">
                          <a:solidFill>
                            <a:srgbClr val="000000"/>
                          </a:solidFill>
                          <a:effectLst/>
                          <a:latin typeface="+mn-lt"/>
                        </a:rPr>
                        <a:t> 183.00</a:t>
                      </a:r>
                      <a:r>
                        <a:rPr lang="en-US" sz="1400" b="0" i="0" u="none" strike="noStrike" dirty="0" smtClean="0">
                          <a:solidFill>
                            <a:srgbClr val="000000"/>
                          </a:solidFill>
                          <a:effectLst/>
                          <a:latin typeface="+mn-lt"/>
                        </a:rPr>
                        <a:t>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140.02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79.51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193805430"/>
                  </a:ext>
                </a:extLst>
              </a:tr>
              <a:tr h="420449">
                <a:tc>
                  <a:txBody>
                    <a:bodyPr/>
                    <a:lstStyle/>
                    <a:p>
                      <a:pPr algn="l" fontAlgn="b"/>
                      <a:r>
                        <a:rPr lang="en-US" sz="1400" b="1" i="0" u="none" strike="noStrike" dirty="0">
                          <a:solidFill>
                            <a:srgbClr val="000000"/>
                          </a:solidFill>
                          <a:effectLst/>
                          <a:latin typeface="+mn-lt"/>
                        </a:rPr>
                        <a:t>Employee + child(ren)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145.48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103.16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43.59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156.20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113.87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54.30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180.26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137.93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78.37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64841567"/>
                  </a:ext>
                </a:extLst>
              </a:tr>
              <a:tr h="445009">
                <a:tc>
                  <a:txBody>
                    <a:bodyPr/>
                    <a:lstStyle/>
                    <a:p>
                      <a:pPr algn="l" fontAlgn="b"/>
                      <a:r>
                        <a:rPr lang="en-US" sz="1400" b="1" i="0" u="none" strike="noStrike" dirty="0">
                          <a:solidFill>
                            <a:srgbClr val="000000"/>
                          </a:solidFill>
                          <a:effectLst/>
                          <a:latin typeface="+mn-lt"/>
                        </a:rPr>
                        <a:t>Employee + Family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221.56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157.10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64.63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237.86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173.40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80.93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1400" b="1" i="0" u="none" strike="noStrike" dirty="0">
                          <a:solidFill>
                            <a:srgbClr val="000000"/>
                          </a:solidFill>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274.51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210.05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r>
                        <a:rPr lang="en-US" sz="1400" b="0" i="0" u="none" strike="noStrike" dirty="0">
                          <a:solidFill>
                            <a:srgbClr val="000000"/>
                          </a:solidFill>
                          <a:effectLst/>
                          <a:latin typeface="+mn-lt"/>
                        </a:rPr>
                        <a:t> $ </a:t>
                      </a:r>
                      <a:r>
                        <a:rPr lang="en-US" sz="1400" b="0" i="0" u="none" strike="noStrike" dirty="0" smtClean="0">
                          <a:solidFill>
                            <a:srgbClr val="000000"/>
                          </a:solidFill>
                          <a:effectLst/>
                          <a:latin typeface="+mn-lt"/>
                        </a:rPr>
                        <a:t>117.59 </a:t>
                      </a:r>
                      <a:endParaRPr lang="en-US" sz="14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77091861"/>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5646" y="208009"/>
            <a:ext cx="609600" cy="609600"/>
          </a:xfrm>
          <a:prstGeom prst="rect">
            <a:avLst/>
          </a:prstGeom>
        </p:spPr>
      </p:pic>
    </p:spTree>
    <p:extLst>
      <p:ext uri="{BB962C8B-B14F-4D97-AF65-F5344CB8AC3E}">
        <p14:creationId xmlns:p14="http://schemas.microsoft.com/office/powerpoint/2010/main" val="243734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Employee Health Care Spousal</a:t>
            </a:r>
            <a:r>
              <a:rPr lang="en-US" dirty="0" smtClean="0"/>
              <a:t> </a:t>
            </a:r>
            <a:r>
              <a:rPr lang="en-US" b="1" dirty="0">
                <a:solidFill>
                  <a:srgbClr val="7030A0"/>
                </a:solidFill>
              </a:rPr>
              <a:t>Surcharge</a:t>
            </a:r>
          </a:p>
        </p:txBody>
      </p:sp>
      <p:sp>
        <p:nvSpPr>
          <p:cNvPr id="3" name="Content Placeholder 2"/>
          <p:cNvSpPr>
            <a:spLocks noGrp="1"/>
          </p:cNvSpPr>
          <p:nvPr>
            <p:ph idx="1"/>
          </p:nvPr>
        </p:nvSpPr>
        <p:spPr/>
        <p:txBody>
          <a:bodyPr/>
          <a:lstStyle/>
          <a:p>
            <a:r>
              <a:rPr lang="en-US" dirty="0" smtClean="0"/>
              <a:t>A $200 monthly ($92.31 bi-weekly) surcharge will be added to your premium, if you have elected coverage for your spouse AND your spouse is eligible for coverage through their employer but elects not to enroll.</a:t>
            </a:r>
          </a:p>
          <a:p>
            <a:r>
              <a:rPr lang="en-US" dirty="0" smtClean="0"/>
              <a:t>If your spouse is not eligible for coverage as an employee, the spousal surcharge is waived.</a:t>
            </a:r>
          </a:p>
          <a:p>
            <a:r>
              <a:rPr lang="en-US" dirty="0" smtClean="0"/>
              <a:t>If you choose coverage for your spouse, you will be required to complete a Spousal Surcharge Form.</a:t>
            </a:r>
          </a:p>
        </p:txBody>
      </p:sp>
      <p:sp>
        <p:nvSpPr>
          <p:cNvPr id="4" name="Slide Number Placeholder 3"/>
          <p:cNvSpPr>
            <a:spLocks noGrp="1"/>
          </p:cNvSpPr>
          <p:nvPr>
            <p:ph type="sldNum" sz="quarter" idx="12"/>
          </p:nvPr>
        </p:nvSpPr>
        <p:spPr/>
        <p:txBody>
          <a:bodyPr/>
          <a:lstStyle/>
          <a:p>
            <a:fld id="{60E629EF-5225-4885-926E-F9F117700F68}" type="slidenum">
              <a:rPr lang="en-US" smtClean="0"/>
              <a:t>11</a:t>
            </a:fld>
            <a:endParaRPr lang="en-US" dirty="0"/>
          </a:p>
        </p:txBody>
      </p:sp>
      <p:pic>
        <p:nvPicPr>
          <p:cNvPr id="5" name="Picture 4"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6"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185738"/>
            <a:ext cx="609600" cy="609600"/>
          </a:xfrm>
          <a:prstGeom prst="rect">
            <a:avLst/>
          </a:prstGeom>
        </p:spPr>
      </p:pic>
    </p:spTree>
    <p:extLst>
      <p:ext uri="{BB962C8B-B14F-4D97-AF65-F5344CB8AC3E}">
        <p14:creationId xmlns:p14="http://schemas.microsoft.com/office/powerpoint/2010/main" val="248246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900967"/>
          </a:xfrm>
        </p:spPr>
        <p:txBody>
          <a:bodyPr/>
          <a:lstStyle/>
          <a:p>
            <a:pPr algn="ctr"/>
            <a:r>
              <a:rPr lang="en-US" b="1" dirty="0">
                <a:solidFill>
                  <a:srgbClr val="7030A0"/>
                </a:solidFill>
              </a:rPr>
              <a:t>Health Savings Account (HSA) </a:t>
            </a:r>
          </a:p>
        </p:txBody>
      </p:sp>
      <p:sp>
        <p:nvSpPr>
          <p:cNvPr id="9" name="Content Placeholder 8"/>
          <p:cNvSpPr>
            <a:spLocks noGrp="1"/>
          </p:cNvSpPr>
          <p:nvPr>
            <p:ph sz="half" idx="2"/>
          </p:nvPr>
        </p:nvSpPr>
        <p:spPr>
          <a:xfrm>
            <a:off x="360672" y="1478229"/>
            <a:ext cx="10796954" cy="4379693"/>
          </a:xfrm>
        </p:spPr>
        <p:txBody>
          <a:bodyPr>
            <a:normAutofit lnSpcReduction="10000"/>
          </a:bodyPr>
          <a:lstStyle/>
          <a:p>
            <a:pPr lvl="1"/>
            <a:r>
              <a:rPr lang="en-US" dirty="0" smtClean="0"/>
              <a:t>A </a:t>
            </a:r>
            <a:r>
              <a:rPr lang="en-US" dirty="0"/>
              <a:t>health savings account (HSA) is a tax-advantaged medical savings account </a:t>
            </a:r>
            <a:r>
              <a:rPr lang="en-US" dirty="0" smtClean="0"/>
              <a:t>for those enrolled in the Bronze Plan.</a:t>
            </a:r>
          </a:p>
          <a:p>
            <a:pPr lvl="1"/>
            <a:r>
              <a:rPr lang="en-US" dirty="0" smtClean="0"/>
              <a:t>The </a:t>
            </a:r>
            <a:r>
              <a:rPr lang="en-US" dirty="0"/>
              <a:t>funds contributed to an account are not subject to federal income tax at the time of </a:t>
            </a:r>
            <a:r>
              <a:rPr lang="en-US" dirty="0" smtClean="0"/>
              <a:t>deposit.</a:t>
            </a:r>
          </a:p>
          <a:p>
            <a:pPr lvl="1"/>
            <a:r>
              <a:rPr lang="en-US" dirty="0" smtClean="0"/>
              <a:t>HSA </a:t>
            </a:r>
            <a:r>
              <a:rPr lang="en-US" dirty="0"/>
              <a:t>funds roll over and accumulate year to year if not spent. </a:t>
            </a:r>
            <a:endParaRPr lang="en-US" dirty="0" smtClean="0"/>
          </a:p>
          <a:p>
            <a:endParaRPr lang="en-US" dirty="0" smtClean="0"/>
          </a:p>
          <a:p>
            <a:pPr marL="0" indent="0">
              <a:buNone/>
            </a:pPr>
            <a:r>
              <a:rPr lang="en-US" b="1" dirty="0" smtClean="0"/>
              <a:t>Eligibility Requirements</a:t>
            </a:r>
          </a:p>
          <a:p>
            <a:pPr lvl="1"/>
            <a:r>
              <a:rPr lang="en-US" dirty="0" smtClean="0"/>
              <a:t>You </a:t>
            </a:r>
            <a:r>
              <a:rPr lang="en-US" b="1" dirty="0" smtClean="0"/>
              <a:t>must</a:t>
            </a:r>
            <a:r>
              <a:rPr lang="en-US" dirty="0" smtClean="0"/>
              <a:t> be enrolled in the Bronze </a:t>
            </a:r>
            <a:r>
              <a:rPr lang="en-US" dirty="0"/>
              <a:t>Plan </a:t>
            </a:r>
            <a:endParaRPr lang="en-US" dirty="0" smtClean="0"/>
          </a:p>
          <a:p>
            <a:pPr lvl="1"/>
            <a:r>
              <a:rPr lang="en-US" dirty="0" smtClean="0"/>
              <a:t>You </a:t>
            </a:r>
            <a:r>
              <a:rPr lang="en-US" b="1" dirty="0" smtClean="0"/>
              <a:t>must not </a:t>
            </a:r>
            <a:r>
              <a:rPr lang="en-US" dirty="0" smtClean="0"/>
              <a:t>have health coverage elsewhere </a:t>
            </a:r>
          </a:p>
          <a:p>
            <a:pPr lvl="1"/>
            <a:r>
              <a:rPr lang="en-US" dirty="0" smtClean="0"/>
              <a:t>You </a:t>
            </a:r>
            <a:r>
              <a:rPr lang="en-US" b="1" dirty="0" smtClean="0"/>
              <a:t>must not</a:t>
            </a:r>
            <a:r>
              <a:rPr lang="en-US" dirty="0" smtClean="0"/>
              <a:t> be claimed as a dependent on another person’s tax return</a:t>
            </a:r>
          </a:p>
          <a:p>
            <a:pPr lvl="1"/>
            <a:r>
              <a:rPr lang="en-US" dirty="0" smtClean="0"/>
              <a:t>You </a:t>
            </a:r>
            <a:r>
              <a:rPr lang="en-US" b="1" dirty="0" smtClean="0"/>
              <a:t>must not </a:t>
            </a:r>
            <a:r>
              <a:rPr lang="en-US" dirty="0" smtClean="0"/>
              <a:t>be enrolled in Medicare (part A or B)</a:t>
            </a:r>
          </a:p>
          <a:p>
            <a:pPr marL="457200" lvl="1" indent="0">
              <a:buNone/>
            </a:pPr>
            <a:endParaRPr lang="en-US" dirty="0"/>
          </a:p>
          <a:p>
            <a:pPr lvl="1"/>
            <a:endParaRPr lang="en-US" dirty="0" smtClean="0"/>
          </a:p>
          <a:p>
            <a:pPr lvl="1"/>
            <a:endParaRPr lang="en-US" dirty="0"/>
          </a:p>
          <a:p>
            <a:pPr lvl="1"/>
            <a:endParaRPr lang="en-US" dirty="0"/>
          </a:p>
        </p:txBody>
      </p:sp>
      <p:sp>
        <p:nvSpPr>
          <p:cNvPr id="6" name="Slide Number Placeholder 5"/>
          <p:cNvSpPr>
            <a:spLocks noGrp="1"/>
          </p:cNvSpPr>
          <p:nvPr>
            <p:ph type="sldNum" sz="quarter" idx="12"/>
          </p:nvPr>
        </p:nvSpPr>
        <p:spPr/>
        <p:txBody>
          <a:bodyPr/>
          <a:lstStyle/>
          <a:p>
            <a:fld id="{60E629EF-5225-4885-926E-F9F117700F68}" type="slidenum">
              <a:rPr lang="en-US" smtClean="0"/>
              <a:t>12</a:t>
            </a:fld>
            <a:endParaRPr lang="en-US" dirty="0"/>
          </a:p>
        </p:txBody>
      </p:sp>
      <p:pic>
        <p:nvPicPr>
          <p:cNvPr id="4" name="Picture 3"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7"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7626" y="152988"/>
            <a:ext cx="609600" cy="609600"/>
          </a:xfrm>
          <a:prstGeom prst="rect">
            <a:avLst/>
          </a:prstGeom>
        </p:spPr>
      </p:pic>
    </p:spTree>
    <p:extLst>
      <p:ext uri="{BB962C8B-B14F-4D97-AF65-F5344CB8AC3E}">
        <p14:creationId xmlns:p14="http://schemas.microsoft.com/office/powerpoint/2010/main" val="316625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HSA Advantages</a:t>
            </a:r>
            <a:endParaRPr lang="en-US" dirty="0"/>
          </a:p>
        </p:txBody>
      </p:sp>
      <p:sp>
        <p:nvSpPr>
          <p:cNvPr id="3" name="Content Placeholder 2"/>
          <p:cNvSpPr>
            <a:spLocks noGrp="1"/>
          </p:cNvSpPr>
          <p:nvPr>
            <p:ph sz="half" idx="1"/>
          </p:nvPr>
        </p:nvSpPr>
        <p:spPr>
          <a:xfrm>
            <a:off x="838200" y="1584675"/>
            <a:ext cx="5181600" cy="4771675"/>
          </a:xfrm>
        </p:spPr>
        <p:txBody>
          <a:bodyPr>
            <a:normAutofit/>
          </a:bodyPr>
          <a:lstStyle/>
          <a:p>
            <a:r>
              <a:rPr lang="en-US" dirty="0" smtClean="0"/>
              <a:t>Employees decide how much money to set aside for health care costs via payroll deduction</a:t>
            </a:r>
          </a:p>
          <a:p>
            <a:r>
              <a:rPr lang="en-US" dirty="0" smtClean="0"/>
              <a:t>Employees control how their HSA money is spent</a:t>
            </a:r>
          </a:p>
          <a:p>
            <a:r>
              <a:rPr lang="en-US" dirty="0" smtClean="0"/>
              <a:t>Employees own the account and the money is theirs even if they change jobs</a:t>
            </a:r>
          </a:p>
          <a:p>
            <a:r>
              <a:rPr lang="en-US" dirty="0" smtClean="0"/>
              <a:t>It’s simple to use – no claims review, just keep your receipts</a:t>
            </a:r>
            <a:endParaRPr lang="en-US" dirty="0"/>
          </a:p>
        </p:txBody>
      </p:sp>
      <p:sp>
        <p:nvSpPr>
          <p:cNvPr id="6" name="Content Placeholder 5"/>
          <p:cNvSpPr>
            <a:spLocks noGrp="1"/>
          </p:cNvSpPr>
          <p:nvPr>
            <p:ph sz="half" idx="2"/>
          </p:nvPr>
        </p:nvSpPr>
        <p:spPr>
          <a:xfrm>
            <a:off x="6096000" y="1575576"/>
            <a:ext cx="5181600" cy="4351338"/>
          </a:xfrm>
        </p:spPr>
        <p:txBody>
          <a:bodyPr>
            <a:normAutofit/>
          </a:bodyPr>
          <a:lstStyle/>
          <a:p>
            <a:r>
              <a:rPr lang="en-US" dirty="0" smtClean="0"/>
              <a:t>Any unused money at the end of the year rolls over (stays in employee’s account)</a:t>
            </a:r>
          </a:p>
          <a:p>
            <a:r>
              <a:rPr lang="en-US" dirty="0" smtClean="0"/>
              <a:t>Employees don’t pay taxes on the money going into their HSA</a:t>
            </a:r>
          </a:p>
          <a:p>
            <a:r>
              <a:rPr lang="en-US" dirty="0" smtClean="0"/>
              <a:t>Lower insurance premiums while maintaining the security of quality major medical coverage</a:t>
            </a:r>
          </a:p>
        </p:txBody>
      </p:sp>
      <p:sp>
        <p:nvSpPr>
          <p:cNvPr id="4" name="Slide Number Placeholder 3"/>
          <p:cNvSpPr>
            <a:spLocks noGrp="1"/>
          </p:cNvSpPr>
          <p:nvPr>
            <p:ph type="sldNum" sz="quarter" idx="12"/>
          </p:nvPr>
        </p:nvSpPr>
        <p:spPr/>
        <p:txBody>
          <a:bodyPr/>
          <a:lstStyle/>
          <a:p>
            <a:fld id="{60E629EF-5225-4885-926E-F9F117700F68}" type="slidenum">
              <a:rPr lang="en-US" smtClean="0"/>
              <a:t>13</a:t>
            </a:fld>
            <a:endParaRPr lang="en-US" dirty="0"/>
          </a:p>
        </p:txBody>
      </p:sp>
      <p:pic>
        <p:nvPicPr>
          <p:cNvPr id="5" name="Picture 4"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7"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227142"/>
            <a:ext cx="609600" cy="609600"/>
          </a:xfrm>
          <a:prstGeom prst="rect">
            <a:avLst/>
          </a:prstGeom>
        </p:spPr>
      </p:pic>
    </p:spTree>
    <p:extLst>
      <p:ext uri="{BB962C8B-B14F-4D97-AF65-F5344CB8AC3E}">
        <p14:creationId xmlns:p14="http://schemas.microsoft.com/office/powerpoint/2010/main" val="34367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HSA Disadvantages </a:t>
            </a:r>
            <a:endParaRPr lang="en-US" b="1" dirty="0"/>
          </a:p>
        </p:txBody>
      </p:sp>
      <p:sp>
        <p:nvSpPr>
          <p:cNvPr id="10" name="Content Placeholder 9"/>
          <p:cNvSpPr>
            <a:spLocks noGrp="1"/>
          </p:cNvSpPr>
          <p:nvPr>
            <p:ph sz="half" idx="1"/>
          </p:nvPr>
        </p:nvSpPr>
        <p:spPr>
          <a:xfrm>
            <a:off x="914400" y="1825625"/>
            <a:ext cx="5181600" cy="4075188"/>
          </a:xfrm>
        </p:spPr>
        <p:txBody>
          <a:bodyPr/>
          <a:lstStyle/>
          <a:p>
            <a:r>
              <a:rPr lang="en-US" dirty="0" smtClean="0"/>
              <a:t>Illnesses/Accidents can be unpredictable</a:t>
            </a:r>
          </a:p>
          <a:p>
            <a:r>
              <a:rPr lang="en-US" dirty="0" smtClean="0"/>
              <a:t>It can be challenging to set aside money to put into the HSA</a:t>
            </a:r>
          </a:p>
          <a:p>
            <a:r>
              <a:rPr lang="en-US" dirty="0" smtClean="0"/>
              <a:t>Pressure to save the money in and HSA might lead individuals to avoid seeking medical care when needed  </a:t>
            </a:r>
            <a:endParaRPr lang="en-US" dirty="0"/>
          </a:p>
        </p:txBody>
      </p:sp>
      <p:sp>
        <p:nvSpPr>
          <p:cNvPr id="11" name="Content Placeholder 10"/>
          <p:cNvSpPr>
            <a:spLocks noGrp="1"/>
          </p:cNvSpPr>
          <p:nvPr>
            <p:ph sz="half" idx="2"/>
          </p:nvPr>
        </p:nvSpPr>
        <p:spPr/>
        <p:txBody>
          <a:bodyPr/>
          <a:lstStyle/>
          <a:p>
            <a:r>
              <a:rPr lang="en-US" dirty="0" smtClean="0"/>
              <a:t>If funds are taken out of an HSA for nonmedical expenses, those funds are no longer tax exempt.  </a:t>
            </a:r>
          </a:p>
          <a:p>
            <a:r>
              <a:rPr lang="en-US" b="1" dirty="0" smtClean="0"/>
              <a:t>Parents can not use funds from an HSA to pay for their child’s care after age 24</a:t>
            </a:r>
            <a:endParaRPr lang="en-US" b="1" dirty="0"/>
          </a:p>
        </p:txBody>
      </p:sp>
      <p:sp>
        <p:nvSpPr>
          <p:cNvPr id="4" name="Slide Number Placeholder 3"/>
          <p:cNvSpPr>
            <a:spLocks noGrp="1"/>
          </p:cNvSpPr>
          <p:nvPr>
            <p:ph type="sldNum" sz="quarter" idx="12"/>
          </p:nvPr>
        </p:nvSpPr>
        <p:spPr/>
        <p:txBody>
          <a:bodyPr/>
          <a:lstStyle/>
          <a:p>
            <a:fld id="{60E629EF-5225-4885-926E-F9F117700F68}" type="slidenum">
              <a:rPr lang="en-US" smtClean="0"/>
              <a:t>14</a:t>
            </a:fld>
            <a:endParaRPr lang="en-US" dirty="0"/>
          </a:p>
        </p:txBody>
      </p:sp>
      <p:pic>
        <p:nvPicPr>
          <p:cNvPr id="5" name="Picture 4"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2964" y="227142"/>
            <a:ext cx="609600" cy="609600"/>
          </a:xfrm>
          <a:prstGeom prst="rect">
            <a:avLst/>
          </a:prstGeom>
        </p:spPr>
      </p:pic>
    </p:spTree>
    <p:extLst>
      <p:ext uri="{BB962C8B-B14F-4D97-AF65-F5344CB8AC3E}">
        <p14:creationId xmlns:p14="http://schemas.microsoft.com/office/powerpoint/2010/main" val="176680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Additional HSA Details </a:t>
            </a:r>
            <a:endParaRPr lang="en-US" b="1" dirty="0">
              <a:solidFill>
                <a:srgbClr val="7030A0"/>
              </a:solidFill>
            </a:endParaRPr>
          </a:p>
        </p:txBody>
      </p:sp>
      <p:sp>
        <p:nvSpPr>
          <p:cNvPr id="3" name="Content Placeholder 2"/>
          <p:cNvSpPr>
            <a:spLocks noGrp="1"/>
          </p:cNvSpPr>
          <p:nvPr>
            <p:ph idx="1"/>
          </p:nvPr>
        </p:nvSpPr>
        <p:spPr>
          <a:xfrm>
            <a:off x="741485" y="1473932"/>
            <a:ext cx="10515600" cy="4351338"/>
          </a:xfrm>
        </p:spPr>
        <p:txBody>
          <a:bodyPr>
            <a:normAutofit/>
          </a:bodyPr>
          <a:lstStyle/>
          <a:p>
            <a:pPr marL="0" indent="0">
              <a:buNone/>
            </a:pPr>
            <a:r>
              <a:rPr lang="en-US" b="1" dirty="0" smtClean="0"/>
              <a:t>2020 </a:t>
            </a:r>
            <a:r>
              <a:rPr lang="en-US" b="1" dirty="0"/>
              <a:t>Contribution Limits</a:t>
            </a:r>
          </a:p>
          <a:p>
            <a:pPr lvl="1"/>
            <a:r>
              <a:rPr lang="en-US" dirty="0"/>
              <a:t>Single Plan: </a:t>
            </a:r>
            <a:r>
              <a:rPr lang="en-US" dirty="0" smtClean="0"/>
              <a:t>$3,550</a:t>
            </a:r>
            <a:endParaRPr lang="en-US" dirty="0"/>
          </a:p>
          <a:p>
            <a:pPr lvl="1"/>
            <a:r>
              <a:rPr lang="en-US" dirty="0"/>
              <a:t>Family Plan: $</a:t>
            </a:r>
            <a:r>
              <a:rPr lang="en-US" dirty="0" smtClean="0"/>
              <a:t>7,100  </a:t>
            </a:r>
            <a:r>
              <a:rPr lang="en-US" dirty="0"/>
              <a:t>(Family Plan is defined as 2 or more)</a:t>
            </a:r>
          </a:p>
          <a:p>
            <a:pPr marL="0" indent="0">
              <a:buNone/>
            </a:pPr>
            <a:r>
              <a:rPr lang="en-US" b="1" dirty="0"/>
              <a:t>HSA catch-up </a:t>
            </a:r>
            <a:r>
              <a:rPr lang="en-US" b="1" dirty="0" smtClean="0"/>
              <a:t>Contribution Limits</a:t>
            </a:r>
            <a:endParaRPr lang="en-US" b="1" dirty="0"/>
          </a:p>
          <a:p>
            <a:pPr lvl="1"/>
            <a:r>
              <a:rPr lang="en-US" dirty="0"/>
              <a:t>For participants age 55 or older: $</a:t>
            </a:r>
            <a:r>
              <a:rPr lang="en-US" dirty="0" smtClean="0"/>
              <a:t>1,000</a:t>
            </a:r>
          </a:p>
          <a:p>
            <a:pPr marL="457200" lvl="1" indent="0">
              <a:buNone/>
            </a:pPr>
            <a:endParaRPr lang="en-US" dirty="0"/>
          </a:p>
          <a:p>
            <a:pPr marL="0" indent="0">
              <a:buNone/>
            </a:pPr>
            <a:r>
              <a:rPr lang="en-US" b="1" dirty="0" smtClean="0"/>
              <a:t>Employer Contributions</a:t>
            </a:r>
          </a:p>
          <a:p>
            <a:pPr lvl="1"/>
            <a:r>
              <a:rPr lang="en-US" dirty="0" smtClean="0"/>
              <a:t>New Chapter will match employee HSA contributions, dollar-for-dollar per </a:t>
            </a:r>
            <a:r>
              <a:rPr lang="en-US" dirty="0"/>
              <a:t>pay period up to </a:t>
            </a:r>
            <a:r>
              <a:rPr lang="en-US" dirty="0" smtClean="0"/>
              <a:t>$520 </a:t>
            </a:r>
            <a:r>
              <a:rPr lang="en-US" dirty="0"/>
              <a:t>per calendar year.</a:t>
            </a:r>
          </a:p>
          <a:p>
            <a:pPr marL="457200" lvl="1" indent="0">
              <a:buNone/>
            </a:pPr>
            <a:endParaRPr lang="en-US" dirty="0"/>
          </a:p>
        </p:txBody>
      </p:sp>
      <p:pic>
        <p:nvPicPr>
          <p:cNvPr id="4" name="Picture 3"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6" name="Slide Number Placeholder 5"/>
          <p:cNvSpPr>
            <a:spLocks noGrp="1"/>
          </p:cNvSpPr>
          <p:nvPr>
            <p:ph type="sldNum" sz="quarter" idx="12"/>
          </p:nvPr>
        </p:nvSpPr>
        <p:spPr/>
        <p:txBody>
          <a:bodyPr/>
          <a:lstStyle/>
          <a:p>
            <a:fld id="{60E629EF-5225-4885-926E-F9F117700F68}" type="slidenum">
              <a:rPr lang="en-US" smtClean="0"/>
              <a:t>15</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7085" y="227142"/>
            <a:ext cx="609600" cy="609600"/>
          </a:xfrm>
          <a:prstGeom prst="rect">
            <a:avLst/>
          </a:prstGeom>
        </p:spPr>
      </p:pic>
    </p:spTree>
    <p:extLst>
      <p:ext uri="{BB962C8B-B14F-4D97-AF65-F5344CB8AC3E}">
        <p14:creationId xmlns:p14="http://schemas.microsoft.com/office/powerpoint/2010/main" val="288951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Flexible Spending Account (FSA)</a:t>
            </a:r>
            <a:endParaRPr lang="en-US" b="1" dirty="0">
              <a:solidFill>
                <a:srgbClr val="7030A0"/>
              </a:solidFill>
            </a:endParaRPr>
          </a:p>
        </p:txBody>
      </p:sp>
      <p:sp>
        <p:nvSpPr>
          <p:cNvPr id="7" name="Content Placeholder 6"/>
          <p:cNvSpPr>
            <a:spLocks noGrp="1"/>
          </p:cNvSpPr>
          <p:nvPr>
            <p:ph sz="half" idx="2"/>
          </p:nvPr>
        </p:nvSpPr>
        <p:spPr>
          <a:xfrm>
            <a:off x="297596" y="1835149"/>
            <a:ext cx="11056204" cy="4703763"/>
          </a:xfrm>
        </p:spPr>
        <p:txBody>
          <a:bodyPr>
            <a:normAutofit/>
          </a:bodyPr>
          <a:lstStyle/>
          <a:p>
            <a:pPr lvl="1"/>
            <a:r>
              <a:rPr lang="en-US" dirty="0" smtClean="0"/>
              <a:t>Employees choose to set aside pre-tax dollars into an FSA to help pay for qualified expenses that occur during the calendar year</a:t>
            </a:r>
          </a:p>
          <a:p>
            <a:pPr lvl="1"/>
            <a:r>
              <a:rPr lang="en-US" dirty="0" smtClean="0"/>
              <a:t>Contributions made to </a:t>
            </a:r>
            <a:r>
              <a:rPr lang="en-US" dirty="0"/>
              <a:t>your account that are used to pay for qualified medical, dental and vision expenses are tax </a:t>
            </a:r>
            <a:r>
              <a:rPr lang="en-US" dirty="0" smtClean="0"/>
              <a:t>free.  Contribution Limit: $2,700/year</a:t>
            </a:r>
            <a:endParaRPr lang="en-US" dirty="0"/>
          </a:p>
          <a:p>
            <a:pPr lvl="1"/>
            <a:r>
              <a:rPr lang="en-US" dirty="0" smtClean="0"/>
              <a:t>The </a:t>
            </a:r>
            <a:r>
              <a:rPr lang="en-US" dirty="0"/>
              <a:t>full contribution amount is available on the first day of coverage </a:t>
            </a:r>
            <a:endParaRPr lang="en-US" dirty="0" smtClean="0"/>
          </a:p>
          <a:p>
            <a:pPr lvl="1"/>
            <a:r>
              <a:rPr lang="en-US" dirty="0"/>
              <a:t>$</a:t>
            </a:r>
            <a:r>
              <a:rPr lang="en-US" dirty="0" smtClean="0"/>
              <a:t>500/year </a:t>
            </a:r>
            <a:r>
              <a:rPr lang="en-US" dirty="0"/>
              <a:t>rollover</a:t>
            </a:r>
          </a:p>
          <a:p>
            <a:pPr lvl="2"/>
            <a:r>
              <a:rPr lang="en-US" b="1" dirty="0"/>
              <a:t>Anything over $500 is forfeited</a:t>
            </a:r>
          </a:p>
          <a:p>
            <a:pPr lvl="1"/>
            <a:r>
              <a:rPr lang="en-US" dirty="0" smtClean="0"/>
              <a:t>Once </a:t>
            </a:r>
            <a:r>
              <a:rPr lang="en-US" dirty="0"/>
              <a:t>enrolled, the election amount cannot change</a:t>
            </a:r>
          </a:p>
          <a:p>
            <a:pPr marL="0" indent="0">
              <a:buNone/>
            </a:pPr>
            <a:endParaRPr lang="en-US" dirty="0"/>
          </a:p>
        </p:txBody>
      </p:sp>
      <p:sp>
        <p:nvSpPr>
          <p:cNvPr id="5" name="Slide Number Placeholder 4"/>
          <p:cNvSpPr>
            <a:spLocks noGrp="1"/>
          </p:cNvSpPr>
          <p:nvPr>
            <p:ph type="sldNum" sz="quarter" idx="12"/>
          </p:nvPr>
        </p:nvSpPr>
        <p:spPr/>
        <p:txBody>
          <a:bodyPr/>
          <a:lstStyle/>
          <a:p>
            <a:fld id="{60E629EF-5225-4885-926E-F9F117700F68}" type="slidenum">
              <a:rPr lang="en-US" smtClean="0"/>
              <a:t>16</a:t>
            </a:fld>
            <a:endParaRPr lang="en-US" dirty="0"/>
          </a:p>
        </p:txBody>
      </p:sp>
      <p:pic>
        <p:nvPicPr>
          <p:cNvPr id="4" name="Picture 3"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182562"/>
            <a:ext cx="609600" cy="609600"/>
          </a:xfrm>
          <a:prstGeom prst="rect">
            <a:avLst/>
          </a:prstGeom>
        </p:spPr>
      </p:pic>
    </p:spTree>
    <p:extLst>
      <p:ext uri="{BB962C8B-B14F-4D97-AF65-F5344CB8AC3E}">
        <p14:creationId xmlns:p14="http://schemas.microsoft.com/office/powerpoint/2010/main" val="34117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Flexible Spending Account – Limited Purpose</a:t>
            </a:r>
            <a:endParaRPr lang="en-US" b="1" dirty="0">
              <a:solidFill>
                <a:srgbClr val="7030A0"/>
              </a:solidFill>
            </a:endParaRPr>
          </a:p>
        </p:txBody>
      </p:sp>
      <p:sp>
        <p:nvSpPr>
          <p:cNvPr id="7" name="Content Placeholder 6"/>
          <p:cNvSpPr>
            <a:spLocks noGrp="1"/>
          </p:cNvSpPr>
          <p:nvPr>
            <p:ph sz="half" idx="2"/>
          </p:nvPr>
        </p:nvSpPr>
        <p:spPr>
          <a:xfrm>
            <a:off x="939801" y="1690688"/>
            <a:ext cx="10085753" cy="3684588"/>
          </a:xfrm>
        </p:spPr>
        <p:txBody>
          <a:bodyPr>
            <a:normAutofit fontScale="92500" lnSpcReduction="10000"/>
          </a:bodyPr>
          <a:lstStyle/>
          <a:p>
            <a:r>
              <a:rPr lang="en-US" dirty="0"/>
              <a:t>Like an FSA, but typically offered in combination with an HSA. Can only be used for qualified dental and </a:t>
            </a:r>
            <a:r>
              <a:rPr lang="en-US" dirty="0" smtClean="0"/>
              <a:t>vision expenses</a:t>
            </a:r>
          </a:p>
          <a:p>
            <a:r>
              <a:rPr lang="en-US" dirty="0"/>
              <a:t>Contributions you make to your account that are used to pay for qualified dental or vision expenses are tax free. Contribution </a:t>
            </a:r>
            <a:r>
              <a:rPr lang="en-US" dirty="0" smtClean="0"/>
              <a:t>Limit: $2,700/year</a:t>
            </a:r>
            <a:endParaRPr lang="en-US" dirty="0"/>
          </a:p>
          <a:p>
            <a:r>
              <a:rPr lang="en-US" dirty="0"/>
              <a:t>The full contribution amount is available on the first day of </a:t>
            </a:r>
            <a:r>
              <a:rPr lang="en-US" dirty="0" smtClean="0"/>
              <a:t>coverage</a:t>
            </a:r>
          </a:p>
          <a:p>
            <a:r>
              <a:rPr lang="en-US" dirty="0" smtClean="0"/>
              <a:t>$500/year rollover</a:t>
            </a:r>
          </a:p>
          <a:p>
            <a:pPr lvl="1"/>
            <a:r>
              <a:rPr lang="en-US" b="1" dirty="0" smtClean="0"/>
              <a:t>Anything </a:t>
            </a:r>
            <a:r>
              <a:rPr lang="en-US" b="1" dirty="0"/>
              <a:t>over $500 is forfeited</a:t>
            </a:r>
          </a:p>
          <a:p>
            <a:r>
              <a:rPr lang="en-US" dirty="0" smtClean="0"/>
              <a:t>Once </a:t>
            </a:r>
            <a:r>
              <a:rPr lang="en-US" dirty="0"/>
              <a:t>enrolled, the election amount cannot change</a:t>
            </a:r>
          </a:p>
          <a:p>
            <a:endParaRPr lang="en-US" dirty="0"/>
          </a:p>
        </p:txBody>
      </p:sp>
      <p:sp>
        <p:nvSpPr>
          <p:cNvPr id="6" name="Slide Number Placeholder 5"/>
          <p:cNvSpPr>
            <a:spLocks noGrp="1"/>
          </p:cNvSpPr>
          <p:nvPr>
            <p:ph type="sldNum" sz="quarter" idx="12"/>
          </p:nvPr>
        </p:nvSpPr>
        <p:spPr/>
        <p:txBody>
          <a:bodyPr/>
          <a:lstStyle/>
          <a:p>
            <a:fld id="{60E629EF-5225-4885-926E-F9F117700F68}" type="slidenum">
              <a:rPr lang="en-US" smtClean="0"/>
              <a:t>17</a:t>
            </a:fld>
            <a:endParaRPr lang="en-US" dirty="0"/>
          </a:p>
        </p:txBody>
      </p:sp>
      <p:pic>
        <p:nvPicPr>
          <p:cNvPr id="4" name="Picture 3"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7209" y="227142"/>
            <a:ext cx="609600" cy="609600"/>
          </a:xfrm>
          <a:prstGeom prst="rect">
            <a:avLst/>
          </a:prstGeom>
        </p:spPr>
      </p:pic>
    </p:spTree>
    <p:extLst>
      <p:ext uri="{BB962C8B-B14F-4D97-AF65-F5344CB8AC3E}">
        <p14:creationId xmlns:p14="http://schemas.microsoft.com/office/powerpoint/2010/main" val="102924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7030A0"/>
                </a:solidFill>
              </a:rPr>
              <a:t>Flexible Spending Account – </a:t>
            </a:r>
            <a:r>
              <a:rPr lang="en-US" b="1" dirty="0">
                <a:solidFill>
                  <a:srgbClr val="7030A0"/>
                </a:solidFill>
              </a:rPr>
              <a:t>Dependent Care</a:t>
            </a:r>
          </a:p>
        </p:txBody>
      </p:sp>
      <p:sp>
        <p:nvSpPr>
          <p:cNvPr id="8" name="Content Placeholder 7"/>
          <p:cNvSpPr>
            <a:spLocks noGrp="1"/>
          </p:cNvSpPr>
          <p:nvPr>
            <p:ph sz="half" idx="2"/>
          </p:nvPr>
        </p:nvSpPr>
        <p:spPr>
          <a:xfrm>
            <a:off x="379441" y="1606798"/>
            <a:ext cx="10836640" cy="3846046"/>
          </a:xfrm>
        </p:spPr>
        <p:txBody>
          <a:bodyPr>
            <a:normAutofit fontScale="77500" lnSpcReduction="20000"/>
          </a:bodyPr>
          <a:lstStyle/>
          <a:p>
            <a:r>
              <a:rPr lang="en-US" dirty="0" smtClean="0"/>
              <a:t>A </a:t>
            </a:r>
            <a:r>
              <a:rPr lang="en-US" dirty="0"/>
              <a:t>Dependent Care Flexible Spending Account uses your Pre-tax Contributions to cover Dependent Care (usually childcare) expenses. Eligible Dependents include children under 13 years of age, and a Spouse or other Dependent that is physically or mentally incapable of caring for himself/herself. </a:t>
            </a:r>
            <a:endParaRPr lang="en-US" dirty="0" smtClean="0"/>
          </a:p>
          <a:p>
            <a:r>
              <a:rPr lang="en-US" dirty="0" smtClean="0"/>
              <a:t>Contributions you make to your account used to pay for qualified dependent care expenses are tax free. Contribution Limit: $5,000/year ($2,500 if married filing separately; $5,000 total max per family) </a:t>
            </a:r>
          </a:p>
          <a:p>
            <a:r>
              <a:rPr lang="en-US" dirty="0" smtClean="0"/>
              <a:t>Funds </a:t>
            </a:r>
            <a:r>
              <a:rPr lang="en-US" dirty="0"/>
              <a:t>are available as soon as contributions are deposited into your account throughout the year</a:t>
            </a:r>
          </a:p>
          <a:p>
            <a:r>
              <a:rPr lang="en-US" dirty="0" smtClean="0"/>
              <a:t>No </a:t>
            </a:r>
            <a:r>
              <a:rPr lang="en-US" dirty="0"/>
              <a:t>rollover</a:t>
            </a:r>
          </a:p>
          <a:p>
            <a:r>
              <a:rPr lang="en-US" dirty="0"/>
              <a:t>In order for claims to be paid back from your </a:t>
            </a:r>
            <a:r>
              <a:rPr lang="en-US" dirty="0" smtClean="0"/>
              <a:t>DCFSA</a:t>
            </a:r>
            <a:r>
              <a:rPr lang="en-US" dirty="0"/>
              <a:t>, Cigna must receive claims within 90 days of the </a:t>
            </a:r>
            <a:r>
              <a:rPr lang="en-US" dirty="0" smtClean="0"/>
              <a:t>date your DCFSA ends; anything </a:t>
            </a:r>
            <a:r>
              <a:rPr lang="en-US" dirty="0"/>
              <a:t>left over </a:t>
            </a:r>
            <a:r>
              <a:rPr lang="en-US" dirty="0" smtClean="0"/>
              <a:t>is </a:t>
            </a:r>
            <a:r>
              <a:rPr lang="en-US" dirty="0"/>
              <a:t>forfeited</a:t>
            </a:r>
          </a:p>
          <a:p>
            <a:r>
              <a:rPr lang="en-US" dirty="0" smtClean="0"/>
              <a:t>Once </a:t>
            </a:r>
            <a:r>
              <a:rPr lang="en-US" dirty="0"/>
              <a:t>enrolled, the election amount cannot change</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60E629EF-5225-4885-926E-F9F117700F68}" type="slidenum">
              <a:rPr lang="en-US" smtClean="0"/>
              <a:t>18</a:t>
            </a:fld>
            <a:endParaRPr lang="en-US" dirty="0"/>
          </a:p>
        </p:txBody>
      </p:sp>
      <p:pic>
        <p:nvPicPr>
          <p:cNvPr id="6" name="Picture 5"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6081" y="211267"/>
            <a:ext cx="609600" cy="609600"/>
          </a:xfrm>
          <a:prstGeom prst="rect">
            <a:avLst/>
          </a:prstGeom>
        </p:spPr>
      </p:pic>
    </p:spTree>
    <p:extLst>
      <p:ext uri="{BB962C8B-B14F-4D97-AF65-F5344CB8AC3E}">
        <p14:creationId xmlns:p14="http://schemas.microsoft.com/office/powerpoint/2010/main" val="5801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HSA &amp; FSA </a:t>
            </a:r>
            <a:endParaRPr lang="en-US" dirty="0"/>
          </a:p>
        </p:txBody>
      </p:sp>
      <p:sp>
        <p:nvSpPr>
          <p:cNvPr id="3" name="Content Placeholder 2"/>
          <p:cNvSpPr>
            <a:spLocks noGrp="1"/>
          </p:cNvSpPr>
          <p:nvPr>
            <p:ph idx="1"/>
          </p:nvPr>
        </p:nvSpPr>
        <p:spPr/>
        <p:txBody>
          <a:bodyPr/>
          <a:lstStyle/>
          <a:p>
            <a:r>
              <a:rPr lang="en-US" dirty="0" smtClean="0"/>
              <a:t>Please be sure to go to Cigna.com/expenses for the following:</a:t>
            </a:r>
          </a:p>
          <a:p>
            <a:pPr lvl="1"/>
            <a:r>
              <a:rPr lang="en-US" dirty="0" smtClean="0"/>
              <a:t>What FSA expenses &amp; HSA expenses can be reimbursed?</a:t>
            </a:r>
          </a:p>
          <a:p>
            <a:pPr lvl="1"/>
            <a:r>
              <a:rPr lang="en-US" dirty="0" smtClean="0"/>
              <a:t>Whose expenses can be reimbursed?</a:t>
            </a:r>
          </a:p>
          <a:p>
            <a:pPr lvl="1"/>
            <a:r>
              <a:rPr lang="en-US" dirty="0" smtClean="0"/>
              <a:t>Alphabetical List of Covered and Not-Covered Items</a:t>
            </a:r>
          </a:p>
          <a:p>
            <a:pPr lvl="1"/>
            <a:r>
              <a:rPr lang="en-US" dirty="0" smtClean="0"/>
              <a:t>Ineligible Expenses</a:t>
            </a:r>
          </a:p>
          <a:p>
            <a:pPr lvl="1"/>
            <a:r>
              <a:rPr lang="en-US" dirty="0" smtClean="0"/>
              <a:t>Ineligible Receipts</a:t>
            </a:r>
          </a:p>
          <a:p>
            <a:pPr lvl="1"/>
            <a:r>
              <a:rPr lang="en-US" dirty="0" smtClean="0"/>
              <a:t>Dependent Day Care Expenses</a:t>
            </a:r>
          </a:p>
          <a:p>
            <a:pPr marL="457200" lvl="1" indent="0">
              <a:buNone/>
            </a:pPr>
            <a:endParaRPr lang="en-US" dirty="0" smtClean="0"/>
          </a:p>
        </p:txBody>
      </p:sp>
      <p:sp>
        <p:nvSpPr>
          <p:cNvPr id="4" name="Slide Number Placeholder 3"/>
          <p:cNvSpPr>
            <a:spLocks noGrp="1"/>
          </p:cNvSpPr>
          <p:nvPr>
            <p:ph type="sldNum" sz="quarter" idx="12"/>
          </p:nvPr>
        </p:nvSpPr>
        <p:spPr/>
        <p:txBody>
          <a:bodyPr/>
          <a:lstStyle/>
          <a:p>
            <a:fld id="{60E629EF-5225-4885-926E-F9F117700F68}" type="slidenum">
              <a:rPr lang="en-US" smtClean="0"/>
              <a:t>19</a:t>
            </a:fld>
            <a:endParaRPr lang="en-US" dirty="0"/>
          </a:p>
        </p:txBody>
      </p:sp>
      <p:pic>
        <p:nvPicPr>
          <p:cNvPr id="5" name="Picture 4"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2910" y="227142"/>
            <a:ext cx="609600" cy="609600"/>
          </a:xfrm>
          <a:prstGeom prst="rect">
            <a:avLst/>
          </a:prstGeom>
        </p:spPr>
      </p:pic>
    </p:spTree>
    <p:extLst>
      <p:ext uri="{BB962C8B-B14F-4D97-AF65-F5344CB8AC3E}">
        <p14:creationId xmlns:p14="http://schemas.microsoft.com/office/powerpoint/2010/main" val="63472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5"/>
            <a:ext cx="11535508" cy="1325563"/>
          </a:xfrm>
        </p:spPr>
        <p:txBody>
          <a:bodyPr/>
          <a:lstStyle/>
          <a:p>
            <a:pPr algn="ctr"/>
            <a:r>
              <a:rPr lang="en-US" b="1" dirty="0" smtClean="0">
                <a:solidFill>
                  <a:srgbClr val="7030A0"/>
                </a:solidFill>
              </a:rPr>
              <a:t>It is important that you understand </a:t>
            </a:r>
            <a:r>
              <a:rPr lang="en-US" b="1" dirty="0">
                <a:solidFill>
                  <a:srgbClr val="7030A0"/>
                </a:solidFill>
              </a:rPr>
              <a:t>y</a:t>
            </a:r>
            <a:r>
              <a:rPr lang="en-US" b="1" dirty="0" smtClean="0">
                <a:solidFill>
                  <a:srgbClr val="7030A0"/>
                </a:solidFill>
              </a:rPr>
              <a:t>our </a:t>
            </a:r>
            <a:r>
              <a:rPr lang="en-US" b="1" dirty="0">
                <a:solidFill>
                  <a:srgbClr val="7030A0"/>
                </a:solidFill>
              </a:rPr>
              <a:t>b</a:t>
            </a:r>
            <a:r>
              <a:rPr lang="en-US" b="1" dirty="0" smtClean="0">
                <a:solidFill>
                  <a:srgbClr val="7030A0"/>
                </a:solidFill>
              </a:rPr>
              <a:t>enefits</a:t>
            </a:r>
            <a:endParaRPr lang="en-US" b="1" dirty="0">
              <a:solidFill>
                <a:srgbClr val="7030A0"/>
              </a:solidFill>
            </a:endParaRPr>
          </a:p>
        </p:txBody>
      </p:sp>
      <p:sp>
        <p:nvSpPr>
          <p:cNvPr id="7" name="Content Placeholder 2"/>
          <p:cNvSpPr txBox="1">
            <a:spLocks noGrp="1"/>
          </p:cNvSpPr>
          <p:nvPr>
            <p:ph sz="half" idx="1"/>
          </p:nvPr>
        </p:nvSpPr>
        <p:spPr>
          <a:xfrm>
            <a:off x="776654" y="1583784"/>
            <a:ext cx="5334000" cy="4351338"/>
          </a:xfr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700" b="1" dirty="0"/>
              <a:t>Health Insurance</a:t>
            </a:r>
          </a:p>
          <a:p>
            <a:pPr>
              <a:buFont typeface="Wingdings" panose="05000000000000000000" pitchFamily="2" charset="2"/>
              <a:buChar char="Ø"/>
            </a:pPr>
            <a:r>
              <a:rPr lang="en-US" sz="2700" b="1" dirty="0" smtClean="0"/>
              <a:t>Health Savings Account w/ Employer </a:t>
            </a:r>
            <a:r>
              <a:rPr lang="en-US" sz="2700" b="1" dirty="0"/>
              <a:t>M</a:t>
            </a:r>
            <a:r>
              <a:rPr lang="en-US" sz="2700" b="1" dirty="0" smtClean="0"/>
              <a:t>atch</a:t>
            </a:r>
          </a:p>
          <a:p>
            <a:pPr>
              <a:buFont typeface="Wingdings" panose="05000000000000000000" pitchFamily="2" charset="2"/>
              <a:buChar char="Ø"/>
            </a:pPr>
            <a:r>
              <a:rPr lang="en-US" sz="2700" dirty="0" smtClean="0"/>
              <a:t>Flexible Spending Account</a:t>
            </a:r>
          </a:p>
          <a:p>
            <a:pPr lvl="1">
              <a:buFont typeface="Wingdings" panose="05000000000000000000" pitchFamily="2" charset="2"/>
              <a:buChar char="Ø"/>
            </a:pPr>
            <a:r>
              <a:rPr lang="en-US" sz="2300" dirty="0" smtClean="0"/>
              <a:t>Dependent Care Flexible Spending Account</a:t>
            </a:r>
            <a:endParaRPr lang="en-US" sz="2300" dirty="0"/>
          </a:p>
          <a:p>
            <a:pPr>
              <a:buFont typeface="Wingdings" panose="05000000000000000000" pitchFamily="2" charset="2"/>
              <a:buChar char="Ø"/>
            </a:pPr>
            <a:r>
              <a:rPr lang="en-US" sz="2700" b="1" dirty="0"/>
              <a:t>Dental Insurance</a:t>
            </a:r>
          </a:p>
          <a:p>
            <a:pPr>
              <a:buFont typeface="Wingdings" panose="05000000000000000000" pitchFamily="2" charset="2"/>
              <a:buChar char="Ø"/>
            </a:pPr>
            <a:r>
              <a:rPr lang="en-US" sz="2700" dirty="0" smtClean="0"/>
              <a:t>Vision Insurance</a:t>
            </a:r>
          </a:p>
          <a:p>
            <a:pPr lvl="1">
              <a:buFont typeface="Wingdings" panose="05000000000000000000" pitchFamily="2" charset="2"/>
              <a:buChar char="Ø"/>
            </a:pPr>
            <a:r>
              <a:rPr lang="en-US" sz="2300" dirty="0" smtClean="0"/>
              <a:t>New Chapter paid</a:t>
            </a:r>
          </a:p>
          <a:p>
            <a:pPr lvl="1">
              <a:buFont typeface="Wingdings" panose="05000000000000000000" pitchFamily="2" charset="2"/>
              <a:buChar char="Ø"/>
            </a:pPr>
            <a:r>
              <a:rPr lang="en-US" sz="2300" dirty="0" smtClean="0"/>
              <a:t>Employee paid</a:t>
            </a:r>
          </a:p>
          <a:p>
            <a:pPr>
              <a:buFont typeface="Wingdings" panose="05000000000000000000" pitchFamily="2" charset="2"/>
              <a:buChar char="Ø"/>
            </a:pPr>
            <a:r>
              <a:rPr lang="en-US" sz="2700" dirty="0" smtClean="0"/>
              <a:t>Short </a:t>
            </a:r>
            <a:r>
              <a:rPr lang="en-US" sz="2700" dirty="0"/>
              <a:t>Term / Long </a:t>
            </a:r>
            <a:r>
              <a:rPr lang="en-US" sz="2700" dirty="0" smtClean="0"/>
              <a:t>Term Disability</a:t>
            </a:r>
            <a:endParaRPr lang="en-US" sz="2700" dirty="0"/>
          </a:p>
          <a:p>
            <a:pPr>
              <a:buFont typeface="Wingdings" panose="05000000000000000000" pitchFamily="2" charset="2"/>
              <a:buChar char="Ø"/>
            </a:pPr>
            <a:r>
              <a:rPr lang="en-US" sz="2700" dirty="0"/>
              <a:t>Company Paid Life </a:t>
            </a:r>
            <a:r>
              <a:rPr lang="en-US" sz="2700" dirty="0" smtClean="0"/>
              <a:t>Insurance / AD&amp;D</a:t>
            </a:r>
            <a:endParaRPr lang="en-US" sz="2700" dirty="0"/>
          </a:p>
          <a:p>
            <a:pPr marL="0" indent="0">
              <a:buNone/>
            </a:pPr>
            <a:endParaRPr lang="en-US" dirty="0" smtClean="0"/>
          </a:p>
          <a:p>
            <a:pPr lvl="2"/>
            <a:endParaRPr lang="en-US" dirty="0" smtClean="0"/>
          </a:p>
        </p:txBody>
      </p:sp>
      <p:sp>
        <p:nvSpPr>
          <p:cNvPr id="5" name="Content Placeholder 4"/>
          <p:cNvSpPr>
            <a:spLocks noGrp="1"/>
          </p:cNvSpPr>
          <p:nvPr>
            <p:ph sz="half" idx="2"/>
          </p:nvPr>
        </p:nvSpPr>
        <p:spPr>
          <a:xfrm>
            <a:off x="6460881" y="1575576"/>
            <a:ext cx="5183128" cy="4351338"/>
          </a:xfrm>
        </p:spPr>
        <p:txBody>
          <a:bodyPr>
            <a:normAutofit fontScale="92500" lnSpcReduction="20000"/>
          </a:bodyPr>
          <a:lstStyle/>
          <a:p>
            <a:pPr>
              <a:buFont typeface="Wingdings" panose="05000000000000000000" pitchFamily="2" charset="2"/>
              <a:buChar char="Ø"/>
            </a:pPr>
            <a:r>
              <a:rPr lang="en-US" sz="2700" dirty="0" smtClean="0"/>
              <a:t>Voluntary </a:t>
            </a:r>
            <a:r>
              <a:rPr lang="en-US" sz="2700" dirty="0"/>
              <a:t>Life Insurance</a:t>
            </a:r>
          </a:p>
          <a:p>
            <a:pPr>
              <a:buFont typeface="Wingdings" panose="05000000000000000000" pitchFamily="2" charset="2"/>
              <a:buChar char="Ø"/>
            </a:pPr>
            <a:r>
              <a:rPr lang="en-US" sz="2700" dirty="0"/>
              <a:t>Voluntary Critical Illness</a:t>
            </a:r>
          </a:p>
          <a:p>
            <a:pPr>
              <a:buFont typeface="Wingdings" panose="05000000000000000000" pitchFamily="2" charset="2"/>
              <a:buChar char="Ø"/>
            </a:pPr>
            <a:r>
              <a:rPr lang="en-US" sz="2700" dirty="0"/>
              <a:t>Voluntary Accident</a:t>
            </a:r>
          </a:p>
          <a:p>
            <a:pPr>
              <a:buFont typeface="Wingdings" panose="05000000000000000000" pitchFamily="2" charset="2"/>
              <a:buChar char="Ø"/>
            </a:pPr>
            <a:r>
              <a:rPr lang="en-US" sz="2700" dirty="0" smtClean="0"/>
              <a:t>401(k)</a:t>
            </a:r>
          </a:p>
          <a:p>
            <a:pPr>
              <a:buFont typeface="Wingdings" panose="05000000000000000000" pitchFamily="2" charset="2"/>
              <a:buChar char="Ø"/>
            </a:pPr>
            <a:r>
              <a:rPr lang="en-US" sz="2700" dirty="0" smtClean="0"/>
              <a:t>Tuition Assistance &amp; Reimbursement</a:t>
            </a:r>
          </a:p>
          <a:p>
            <a:pPr>
              <a:buFont typeface="Wingdings" panose="05000000000000000000" pitchFamily="2" charset="2"/>
              <a:buChar char="Ø"/>
            </a:pPr>
            <a:r>
              <a:rPr lang="en-US" sz="2700" dirty="0" smtClean="0"/>
              <a:t>Cigna Telehealth Services</a:t>
            </a:r>
          </a:p>
          <a:p>
            <a:pPr>
              <a:buFont typeface="Wingdings" panose="05000000000000000000" pitchFamily="2" charset="2"/>
              <a:buChar char="Ø"/>
            </a:pPr>
            <a:r>
              <a:rPr lang="en-US" sz="2700" dirty="0"/>
              <a:t>Employee Assistance Program (EAP)</a:t>
            </a:r>
          </a:p>
          <a:p>
            <a:pPr>
              <a:buFont typeface="Wingdings" panose="05000000000000000000" pitchFamily="2" charset="2"/>
              <a:buChar char="Ø"/>
            </a:pPr>
            <a:r>
              <a:rPr lang="en-US" sz="2700" dirty="0" smtClean="0"/>
              <a:t>Wellness Rewards and Incentives</a:t>
            </a:r>
          </a:p>
          <a:p>
            <a:pPr>
              <a:buFont typeface="Wingdings" panose="05000000000000000000" pitchFamily="2" charset="2"/>
              <a:buChar char="Ø"/>
            </a:pPr>
            <a:r>
              <a:rPr lang="en-US" sz="2700" b="1" dirty="0" smtClean="0"/>
              <a:t>Retirement Gift Program</a:t>
            </a:r>
          </a:p>
          <a:p>
            <a:pPr>
              <a:buFont typeface="Wingdings" panose="05000000000000000000" pitchFamily="2" charset="2"/>
              <a:buChar char="Ø"/>
            </a:pPr>
            <a:r>
              <a:rPr lang="en-US" sz="2700" dirty="0" smtClean="0"/>
              <a:t>And More…</a:t>
            </a:r>
            <a:endParaRPr lang="en-US" sz="2700" dirty="0"/>
          </a:p>
        </p:txBody>
      </p:sp>
      <p:pic>
        <p:nvPicPr>
          <p:cNvPr id="6" name="Picture 5"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3" name="Picture 2"/>
          <p:cNvPicPr>
            <a:picLocks noChangeAspect="1"/>
          </p:cNvPicPr>
          <p:nvPr/>
        </p:nvPicPr>
        <p:blipFill>
          <a:blip r:embed="rId6"/>
          <a:stretch>
            <a:fillRect/>
          </a:stretch>
        </p:blipFill>
        <p:spPr>
          <a:xfrm>
            <a:off x="9478108" y="5030855"/>
            <a:ext cx="2713892" cy="1039204"/>
          </a:xfrm>
          <a:prstGeom prst="rect">
            <a:avLst/>
          </a:prstGeom>
        </p:spPr>
      </p:pic>
      <p:sp>
        <p:nvSpPr>
          <p:cNvPr id="4" name="Slide Number Placeholder 3"/>
          <p:cNvSpPr>
            <a:spLocks noGrp="1"/>
          </p:cNvSpPr>
          <p:nvPr>
            <p:ph type="sldNum" sz="quarter" idx="12"/>
          </p:nvPr>
        </p:nvSpPr>
        <p:spPr/>
        <p:txBody>
          <a:bodyPr/>
          <a:lstStyle/>
          <a:p>
            <a:fld id="{60E629EF-5225-4885-926E-F9F117700F68}" type="slidenum">
              <a:rPr lang="en-US" smtClean="0"/>
              <a:t>2</a:t>
            </a:fld>
            <a:endParaRPr lang="en-US" dirty="0"/>
          </a:p>
        </p:txBody>
      </p:sp>
      <p:pic>
        <p:nvPicPr>
          <p:cNvPr id="8"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141574"/>
            <a:ext cx="609600" cy="609600"/>
          </a:xfrm>
          <a:prstGeom prst="rect">
            <a:avLst/>
          </a:prstGeom>
        </p:spPr>
      </p:pic>
    </p:spTree>
    <p:extLst>
      <p:ext uri="{BB962C8B-B14F-4D97-AF65-F5344CB8AC3E}">
        <p14:creationId xmlns:p14="http://schemas.microsoft.com/office/powerpoint/2010/main" val="223381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8067"/>
          </a:xfrm>
        </p:spPr>
        <p:txBody>
          <a:bodyPr>
            <a:normAutofit fontScale="90000"/>
          </a:bodyPr>
          <a:lstStyle/>
          <a:p>
            <a:pPr algn="ctr"/>
            <a:r>
              <a:rPr lang="en-US" b="1" dirty="0" smtClean="0">
                <a:solidFill>
                  <a:srgbClr val="7030A0"/>
                </a:solidFill>
              </a:rPr>
              <a:t>Dental Benefits</a:t>
            </a:r>
            <a:endParaRPr lang="en-US" b="1" dirty="0">
              <a:solidFill>
                <a:srgbClr val="7030A0"/>
              </a:solidFill>
            </a:endParaRPr>
          </a:p>
        </p:txBody>
      </p:sp>
      <p:pic>
        <p:nvPicPr>
          <p:cNvPr id="4" name="Picture 3"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6" name="AutoShape 4" descr="Image result for delta dental"/>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Slide Number Placeholder 4"/>
          <p:cNvSpPr>
            <a:spLocks noGrp="1"/>
          </p:cNvSpPr>
          <p:nvPr>
            <p:ph type="sldNum" sz="quarter" idx="12"/>
          </p:nvPr>
        </p:nvSpPr>
        <p:spPr/>
        <p:txBody>
          <a:bodyPr/>
          <a:lstStyle/>
          <a:p>
            <a:fld id="{60E629EF-5225-4885-926E-F9F117700F68}" type="slidenum">
              <a:rPr lang="en-US" smtClean="0"/>
              <a:t>20</a:t>
            </a:fld>
            <a:endParaRPr lang="en-US" dirty="0"/>
          </a:p>
        </p:txBody>
      </p:sp>
      <p:pic>
        <p:nvPicPr>
          <p:cNvPr id="7" name="Picture 6"/>
          <p:cNvPicPr>
            <a:picLocks noChangeAspect="1"/>
          </p:cNvPicPr>
          <p:nvPr/>
        </p:nvPicPr>
        <p:blipFill>
          <a:blip r:embed="rId6"/>
          <a:stretch>
            <a:fillRect/>
          </a:stretch>
        </p:blipFill>
        <p:spPr>
          <a:xfrm>
            <a:off x="10056697" y="5546839"/>
            <a:ext cx="2135303" cy="523220"/>
          </a:xfrm>
          <a:prstGeom prst="rect">
            <a:avLst/>
          </a:prstGeom>
        </p:spPr>
      </p:pic>
      <p:sp>
        <p:nvSpPr>
          <p:cNvPr id="18" name="TextBox 17"/>
          <p:cNvSpPr txBox="1"/>
          <p:nvPr/>
        </p:nvSpPr>
        <p:spPr>
          <a:xfrm>
            <a:off x="994020" y="998934"/>
            <a:ext cx="10277718" cy="5539978"/>
          </a:xfrm>
          <a:prstGeom prst="rect">
            <a:avLst/>
          </a:prstGeom>
          <a:noFill/>
        </p:spPr>
        <p:txBody>
          <a:bodyPr wrap="square" rtlCol="0">
            <a:spAutoFit/>
          </a:bodyPr>
          <a:lstStyle/>
          <a:p>
            <a:r>
              <a:rPr lang="en-US" sz="1600" b="1" dirty="0" smtClean="0"/>
              <a:t>Outline of Benefits:</a:t>
            </a:r>
            <a:endParaRPr lang="en-US" sz="1600" dirty="0"/>
          </a:p>
          <a:p>
            <a:r>
              <a:rPr lang="en-US" sz="1600" dirty="0" smtClean="0"/>
              <a:t>For detailed information on your benefits, please refer to the Employee Benefits Center (EBC)</a:t>
            </a:r>
          </a:p>
          <a:p>
            <a:endParaRPr lang="en-US" sz="1600" dirty="0"/>
          </a:p>
          <a:p>
            <a:r>
              <a:rPr lang="en-US" sz="1600" b="1" dirty="0" smtClean="0"/>
              <a:t>Benefit Period: </a:t>
            </a:r>
            <a:r>
              <a:rPr lang="en-US" sz="1600" dirty="0" smtClean="0"/>
              <a:t>January 1 through December 31</a:t>
            </a:r>
          </a:p>
          <a:p>
            <a:endParaRPr lang="en-US" sz="1600" dirty="0"/>
          </a:p>
          <a:p>
            <a:r>
              <a:rPr lang="en-US" sz="1600" b="1" dirty="0" smtClean="0"/>
              <a:t>Benefit percentages paid by Northeast Delta Dental after any applicable Waiting Periods and/or Copayments:</a:t>
            </a:r>
          </a:p>
          <a:p>
            <a:r>
              <a:rPr lang="en-US" sz="1600" dirty="0" smtClean="0"/>
              <a:t>Diagnostic &amp; Preventive (Coverage A)			100%</a:t>
            </a:r>
          </a:p>
          <a:p>
            <a:r>
              <a:rPr lang="en-US" sz="1600" dirty="0" smtClean="0"/>
              <a:t>Basic (Coverage B)					80%</a:t>
            </a:r>
          </a:p>
          <a:p>
            <a:r>
              <a:rPr lang="en-US" sz="1600" dirty="0" smtClean="0"/>
              <a:t>Major (Coverage C) – includes implant services		50%</a:t>
            </a:r>
          </a:p>
          <a:p>
            <a:r>
              <a:rPr lang="en-US" sz="1600" dirty="0" smtClean="0"/>
              <a:t>Orthodontics (Coverage D)				50%</a:t>
            </a:r>
          </a:p>
          <a:p>
            <a:endParaRPr lang="en-US" sz="1600" dirty="0"/>
          </a:p>
          <a:p>
            <a:r>
              <a:rPr lang="en-US" sz="1600" b="1" dirty="0" smtClean="0"/>
              <a:t>Maximum Benefits: 	</a:t>
            </a:r>
            <a:r>
              <a:rPr lang="en-US" sz="1600" dirty="0" smtClean="0"/>
              <a:t>$1,750 per person per benefit period excluding Orthodontics.</a:t>
            </a:r>
          </a:p>
          <a:p>
            <a:r>
              <a:rPr lang="en-US" sz="1600" dirty="0"/>
              <a:t>	</a:t>
            </a:r>
            <a:r>
              <a:rPr lang="en-US" sz="1600" dirty="0" smtClean="0"/>
              <a:t>	Orthodontic benefits have a separate lifetime maximum of $1,500 per person.</a:t>
            </a:r>
          </a:p>
          <a:p>
            <a:endParaRPr lang="en-US" sz="1600" dirty="0" smtClean="0"/>
          </a:p>
          <a:p>
            <a:r>
              <a:rPr lang="en-US" sz="1600" b="1" dirty="0" smtClean="0"/>
              <a:t>Deductibles: </a:t>
            </a:r>
            <a:r>
              <a:rPr lang="en-US" sz="1600" dirty="0" smtClean="0"/>
              <a:t>$50/$150 benefit period deductible per person/family (applies to Basic and Major benefits only).</a:t>
            </a:r>
          </a:p>
          <a:p>
            <a:endParaRPr lang="en-US" sz="1600" b="1" dirty="0" smtClean="0"/>
          </a:p>
          <a:p>
            <a:r>
              <a:rPr lang="en-US" sz="1600" b="1" dirty="0" smtClean="0"/>
              <a:t>Office Visit Copayments: </a:t>
            </a:r>
            <a:r>
              <a:rPr lang="en-US" sz="1600" dirty="0" smtClean="0"/>
              <a:t>None</a:t>
            </a:r>
          </a:p>
          <a:p>
            <a:endParaRPr lang="en-US" sz="1600" dirty="0"/>
          </a:p>
          <a:p>
            <a:r>
              <a:rPr lang="en-US" sz="1600" b="1" dirty="0" smtClean="0"/>
              <a:t>Dependent Age Limits: </a:t>
            </a:r>
            <a:r>
              <a:rPr lang="en-US" sz="1600" dirty="0" smtClean="0"/>
              <a:t>Dependent Children are covered up to age 26</a:t>
            </a:r>
          </a:p>
          <a:p>
            <a:pPr marL="285750" indent="-285750">
              <a:buFont typeface="Arial" panose="020B0604020202020204" pitchFamily="34" charset="0"/>
              <a:buChar char="•"/>
            </a:pPr>
            <a:r>
              <a:rPr lang="en-US" sz="1600" b="1" dirty="0" smtClean="0"/>
              <a:t>Please </a:t>
            </a:r>
            <a:r>
              <a:rPr lang="en-US" sz="1600" b="1" dirty="0"/>
              <a:t>review EBC for additional coverage details</a:t>
            </a:r>
          </a:p>
          <a:p>
            <a:endParaRPr lang="en-US" sz="1600" dirty="0" smtClean="0"/>
          </a:p>
          <a:p>
            <a:endParaRPr lang="en-US" dirty="0" smtClean="0"/>
          </a:p>
        </p:txBody>
      </p:sp>
      <p:pic>
        <p:nvPicPr>
          <p:cNvPr id="3" name="Picture 2"/>
          <p:cNvPicPr>
            <a:picLocks noChangeAspect="1"/>
          </p:cNvPicPr>
          <p:nvPr/>
        </p:nvPicPr>
        <p:blipFill>
          <a:blip r:embed="rId7"/>
          <a:stretch>
            <a:fillRect/>
          </a:stretch>
        </p:blipFill>
        <p:spPr>
          <a:xfrm>
            <a:off x="9888638" y="4890054"/>
            <a:ext cx="2268682" cy="624050"/>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71738" y="251351"/>
            <a:ext cx="609600" cy="609600"/>
          </a:xfrm>
          <a:prstGeom prst="rect">
            <a:avLst/>
          </a:prstGeom>
        </p:spPr>
      </p:pic>
    </p:spTree>
    <p:extLst>
      <p:ext uri="{BB962C8B-B14F-4D97-AF65-F5344CB8AC3E}">
        <p14:creationId xmlns:p14="http://schemas.microsoft.com/office/powerpoint/2010/main" val="370380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normAutofit/>
          </a:bodyPr>
          <a:lstStyle/>
          <a:p>
            <a:pPr algn="ctr"/>
            <a:r>
              <a:rPr lang="en-US" b="1" dirty="0" smtClean="0">
                <a:solidFill>
                  <a:srgbClr val="7030A0"/>
                </a:solidFill>
              </a:rPr>
              <a:t>Dental Bi-Weekly Contributions</a:t>
            </a:r>
            <a:r>
              <a:rPr lang="en-US" b="1" dirty="0">
                <a:solidFill>
                  <a:srgbClr val="7030A0"/>
                </a:solidFill>
              </a:rPr>
              <a:t/>
            </a:r>
            <a:br>
              <a:rPr lang="en-US" b="1" dirty="0">
                <a:solidFill>
                  <a:srgbClr val="7030A0"/>
                </a:solidFill>
              </a:rPr>
            </a:br>
            <a:endParaRPr lang="en-US" b="1" dirty="0">
              <a:solidFill>
                <a:srgbClr val="7030A0"/>
              </a:solidFill>
            </a:endParaRPr>
          </a:p>
        </p:txBody>
      </p:sp>
      <p:sp>
        <p:nvSpPr>
          <p:cNvPr id="12" name="Content Placeholder 11"/>
          <p:cNvSpPr>
            <a:spLocks noGrp="1"/>
          </p:cNvSpPr>
          <p:nvPr>
            <p:ph idx="1"/>
          </p:nvPr>
        </p:nvSpPr>
        <p:spPr/>
        <p:txBody>
          <a:bodyPr>
            <a:normAutofit/>
          </a:bodyPr>
          <a:lstStyle/>
          <a:p>
            <a:pPr marL="0" indent="0">
              <a:buNone/>
            </a:pPr>
            <a:endParaRPr lang="en-US" dirty="0"/>
          </a:p>
          <a:p>
            <a:endParaRPr lang="en-US" dirty="0"/>
          </a:p>
        </p:txBody>
      </p:sp>
      <p:sp>
        <p:nvSpPr>
          <p:cNvPr id="3" name="Slide Number Placeholder 2"/>
          <p:cNvSpPr>
            <a:spLocks noGrp="1"/>
          </p:cNvSpPr>
          <p:nvPr>
            <p:ph type="sldNum" sz="quarter" idx="12"/>
          </p:nvPr>
        </p:nvSpPr>
        <p:spPr/>
        <p:txBody>
          <a:bodyPr/>
          <a:lstStyle/>
          <a:p>
            <a:fld id="{60E629EF-5225-4885-926E-F9F117700F68}" type="slidenum">
              <a:rPr lang="en-US" smtClean="0"/>
              <a:t>21</a:t>
            </a:fld>
            <a:endParaRPr lang="en-US" dirty="0"/>
          </a:p>
        </p:txBody>
      </p:sp>
      <p:pic>
        <p:nvPicPr>
          <p:cNvPr id="4" name="Picture 3"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5" name="Picture 4"/>
          <p:cNvPicPr>
            <a:picLocks noChangeAspect="1"/>
          </p:cNvPicPr>
          <p:nvPr/>
        </p:nvPicPr>
        <p:blipFill>
          <a:blip r:embed="rId6"/>
          <a:stretch>
            <a:fillRect/>
          </a:stretch>
        </p:blipFill>
        <p:spPr>
          <a:xfrm>
            <a:off x="2886076" y="1239967"/>
            <a:ext cx="6149589" cy="472703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248444"/>
            <a:ext cx="609600" cy="609600"/>
          </a:xfrm>
          <a:prstGeom prst="rect">
            <a:avLst/>
          </a:prstGeom>
        </p:spPr>
      </p:pic>
    </p:spTree>
    <p:extLst>
      <p:ext uri="{BB962C8B-B14F-4D97-AF65-F5344CB8AC3E}">
        <p14:creationId xmlns:p14="http://schemas.microsoft.com/office/powerpoint/2010/main" val="262863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Standard Vision Benefits</a:t>
            </a:r>
            <a:endParaRPr lang="en-US" b="1" dirty="0">
              <a:solidFill>
                <a:srgbClr val="7030A0"/>
              </a:solidFill>
            </a:endParaRPr>
          </a:p>
        </p:txBody>
      </p:sp>
      <p:sp>
        <p:nvSpPr>
          <p:cNvPr id="3" name="Content Placeholder 2"/>
          <p:cNvSpPr>
            <a:spLocks noGrp="1"/>
          </p:cNvSpPr>
          <p:nvPr>
            <p:ph idx="1"/>
          </p:nvPr>
        </p:nvSpPr>
        <p:spPr>
          <a:xfrm>
            <a:off x="674511" y="1027906"/>
            <a:ext cx="10515600" cy="4351338"/>
          </a:xfrm>
        </p:spPr>
        <p:txBody>
          <a:bodyPr>
            <a:normAutofit lnSpcReduction="10000"/>
          </a:bodyPr>
          <a:lstStyle/>
          <a:p>
            <a:endParaRPr lang="en-US" dirty="0" smtClean="0"/>
          </a:p>
          <a:p>
            <a:pPr marL="0" indent="0">
              <a:buNone/>
            </a:pPr>
            <a:r>
              <a:rPr lang="en-US" dirty="0" smtClean="0"/>
              <a:t>This standard benefit is 100% paid for by New Chapter</a:t>
            </a:r>
          </a:p>
          <a:p>
            <a:r>
              <a:rPr lang="en-US" dirty="0" smtClean="0"/>
              <a:t>Focuses on your eyes and overall wellness</a:t>
            </a:r>
          </a:p>
          <a:p>
            <a:r>
              <a:rPr lang="en-US" dirty="0" smtClean="0"/>
              <a:t>1 Exam every 12 months </a:t>
            </a:r>
          </a:p>
          <a:p>
            <a:r>
              <a:rPr lang="en-US" dirty="0" smtClean="0"/>
              <a:t>$130 allowance every 2 </a:t>
            </a:r>
            <a:r>
              <a:rPr lang="en-US" dirty="0"/>
              <a:t>years in frame or contacts without coating, progressive lenses, and scratch resistant coating to lenses.</a:t>
            </a:r>
          </a:p>
          <a:p>
            <a:r>
              <a:rPr lang="en-US" dirty="0" smtClean="0"/>
              <a:t>Please review EBC for coverage limits.</a:t>
            </a:r>
          </a:p>
          <a:p>
            <a:r>
              <a:rPr lang="en-US" dirty="0" smtClean="0"/>
              <a:t>Website: </a:t>
            </a:r>
            <a:r>
              <a:rPr lang="en-US" dirty="0" smtClean="0">
                <a:hlinkClick r:id="rId5"/>
              </a:rPr>
              <a:t>https://www.vsp.com</a:t>
            </a:r>
            <a:endParaRPr lang="en-US" dirty="0" smtClean="0"/>
          </a:p>
          <a:p>
            <a:r>
              <a:rPr lang="en-US" dirty="0" smtClean="0"/>
              <a:t>There is no ID card for VSP</a:t>
            </a:r>
            <a:endParaRPr lang="en-US" dirty="0"/>
          </a:p>
        </p:txBody>
      </p:sp>
      <p:pic>
        <p:nvPicPr>
          <p:cNvPr id="4" name="Picture 3" descr="tradedress one.png"/>
          <p:cNvPicPr>
            <a:picLocks noChangeAspect="1"/>
          </p:cNvPicPr>
          <p:nvPr/>
        </p:nvPicPr>
        <p:blipFill rotWithShape="1">
          <a:blip r:embed="rId6"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4954" y="5057671"/>
            <a:ext cx="1097691" cy="887838"/>
          </a:xfrm>
          <a:prstGeom prst="rect">
            <a:avLst/>
          </a:prstGeom>
        </p:spPr>
      </p:pic>
      <p:sp>
        <p:nvSpPr>
          <p:cNvPr id="6" name="Slide Number Placeholder 5"/>
          <p:cNvSpPr>
            <a:spLocks noGrp="1"/>
          </p:cNvSpPr>
          <p:nvPr>
            <p:ph type="sldNum" sz="quarter" idx="12"/>
          </p:nvPr>
        </p:nvSpPr>
        <p:spPr/>
        <p:txBody>
          <a:bodyPr/>
          <a:lstStyle/>
          <a:p>
            <a:fld id="{60E629EF-5225-4885-926E-F9F117700F68}" type="slidenum">
              <a:rPr lang="en-US" smtClean="0"/>
              <a:t>22</a:t>
            </a:fld>
            <a:endParaRPr lang="en-US" dirty="0"/>
          </a:p>
        </p:txBody>
      </p:sp>
      <p:pic>
        <p:nvPicPr>
          <p:cNvPr id="7"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12689" y="227142"/>
            <a:ext cx="609600" cy="609600"/>
          </a:xfrm>
          <a:prstGeom prst="rect">
            <a:avLst/>
          </a:prstGeom>
        </p:spPr>
      </p:pic>
    </p:spTree>
    <p:extLst>
      <p:ext uri="{BB962C8B-B14F-4D97-AF65-F5344CB8AC3E}">
        <p14:creationId xmlns:p14="http://schemas.microsoft.com/office/powerpoint/2010/main" val="418042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Premium Vision Plan</a:t>
            </a:r>
            <a:endParaRPr lang="en-US" b="1" dirty="0">
              <a:solidFill>
                <a:srgbClr val="7030A0"/>
              </a:solidFill>
            </a:endParaRPr>
          </a:p>
        </p:txBody>
      </p:sp>
      <p:sp>
        <p:nvSpPr>
          <p:cNvPr id="3" name="Content Placeholder 2"/>
          <p:cNvSpPr>
            <a:spLocks noGrp="1"/>
          </p:cNvSpPr>
          <p:nvPr>
            <p:ph idx="1"/>
          </p:nvPr>
        </p:nvSpPr>
        <p:spPr>
          <a:xfrm>
            <a:off x="195831" y="2030767"/>
            <a:ext cx="6497336" cy="4351338"/>
          </a:xfrm>
        </p:spPr>
        <p:txBody>
          <a:bodyPr>
            <a:normAutofit/>
          </a:bodyPr>
          <a:lstStyle/>
          <a:p>
            <a:r>
              <a:rPr lang="en-US" sz="2400" dirty="0" smtClean="0"/>
              <a:t>1 </a:t>
            </a:r>
            <a:r>
              <a:rPr lang="en-US" sz="2400" dirty="0"/>
              <a:t>Exam every 12 months </a:t>
            </a:r>
            <a:endParaRPr lang="en-US" sz="2400" dirty="0" smtClean="0"/>
          </a:p>
          <a:p>
            <a:r>
              <a:rPr lang="en-US" sz="2400" dirty="0" smtClean="0"/>
              <a:t>$180 allowance each year </a:t>
            </a:r>
            <a:r>
              <a:rPr lang="en-US" sz="2400" dirty="0"/>
              <a:t>in frame or contacts; also adds anti-reflective coating, progressive lenses, scratch resistant coating to </a:t>
            </a:r>
            <a:r>
              <a:rPr lang="en-US" sz="2400" dirty="0" smtClean="0"/>
              <a:t>lenses.</a:t>
            </a:r>
            <a:endParaRPr lang="en-US" sz="2400" dirty="0"/>
          </a:p>
          <a:p>
            <a:r>
              <a:rPr lang="en-US" sz="2400" dirty="0" smtClean="0"/>
              <a:t>Please review EBC for coverage limits.</a:t>
            </a:r>
          </a:p>
          <a:p>
            <a:r>
              <a:rPr lang="en-US" sz="2400" dirty="0" smtClean="0"/>
              <a:t>Website</a:t>
            </a:r>
            <a:r>
              <a:rPr lang="en-US" sz="2400" dirty="0"/>
              <a:t>: </a:t>
            </a:r>
            <a:r>
              <a:rPr lang="en-US" sz="2400" dirty="0">
                <a:hlinkClick r:id="rId5"/>
              </a:rPr>
              <a:t>https://www.vsp.com</a:t>
            </a:r>
            <a:endParaRPr lang="en-US" sz="2400" dirty="0"/>
          </a:p>
          <a:p>
            <a:r>
              <a:rPr lang="en-US" sz="2400" dirty="0"/>
              <a:t>There is no </a:t>
            </a:r>
            <a:r>
              <a:rPr lang="en-US" sz="2400" dirty="0" smtClean="0"/>
              <a:t>ID card </a:t>
            </a:r>
            <a:r>
              <a:rPr lang="en-US" sz="2400" dirty="0"/>
              <a:t>for VSP</a:t>
            </a:r>
          </a:p>
          <a:p>
            <a:endParaRPr lang="en-US" dirty="0"/>
          </a:p>
        </p:txBody>
      </p:sp>
      <p:pic>
        <p:nvPicPr>
          <p:cNvPr id="4" name="Picture 3" descr="tradedress one.png"/>
          <p:cNvPicPr>
            <a:picLocks noChangeAspect="1"/>
          </p:cNvPicPr>
          <p:nvPr/>
        </p:nvPicPr>
        <p:blipFill rotWithShape="1">
          <a:blip r:embed="rId6"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7" name="Slide Number Placeholder 6"/>
          <p:cNvSpPr>
            <a:spLocks noGrp="1"/>
          </p:cNvSpPr>
          <p:nvPr>
            <p:ph type="sldNum" sz="quarter" idx="12"/>
          </p:nvPr>
        </p:nvSpPr>
        <p:spPr/>
        <p:txBody>
          <a:bodyPr/>
          <a:lstStyle/>
          <a:p>
            <a:fld id="{60E629EF-5225-4885-926E-F9F117700F68}" type="slidenum">
              <a:rPr lang="en-US" smtClean="0"/>
              <a:t>23</a:t>
            </a:fld>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4954" y="5057671"/>
            <a:ext cx="1097691" cy="887838"/>
          </a:xfrm>
          <a:prstGeom prst="rect">
            <a:avLst/>
          </a:prstGeom>
        </p:spPr>
      </p:pic>
      <p:sp>
        <p:nvSpPr>
          <p:cNvPr id="9" name="TextBox 8"/>
          <p:cNvSpPr txBox="1"/>
          <p:nvPr/>
        </p:nvSpPr>
        <p:spPr>
          <a:xfrm>
            <a:off x="195830" y="1476414"/>
            <a:ext cx="11440433" cy="400110"/>
          </a:xfrm>
          <a:prstGeom prst="rect">
            <a:avLst/>
          </a:prstGeom>
          <a:noFill/>
        </p:spPr>
        <p:txBody>
          <a:bodyPr wrap="square" rtlCol="0">
            <a:spAutoFit/>
          </a:bodyPr>
          <a:lstStyle/>
          <a:p>
            <a:r>
              <a:rPr lang="en-US" sz="2000" b="1" dirty="0" smtClean="0"/>
              <a:t>New Chapter also offers a Premium Vision Plan with VSP.  This optional benefit is paid for by the employee</a:t>
            </a:r>
            <a:endParaRPr lang="en-US" sz="2000" b="1" dirty="0"/>
          </a:p>
        </p:txBody>
      </p:sp>
      <p:graphicFrame>
        <p:nvGraphicFramePr>
          <p:cNvPr id="5" name="Table 4"/>
          <p:cNvGraphicFramePr>
            <a:graphicFrameLocks noGrp="1"/>
          </p:cNvGraphicFramePr>
          <p:nvPr>
            <p:extLst>
              <p:ext uri="{D42A27DB-BD31-4B8C-83A1-F6EECF244321}">
                <p14:modId xmlns:p14="http://schemas.microsoft.com/office/powerpoint/2010/main" val="3264635868"/>
              </p:ext>
            </p:extLst>
          </p:nvPr>
        </p:nvGraphicFramePr>
        <p:xfrm>
          <a:off x="6170436" y="2846565"/>
          <a:ext cx="5551552" cy="2143059"/>
        </p:xfrm>
        <a:graphic>
          <a:graphicData uri="http://schemas.openxmlformats.org/drawingml/2006/table">
            <a:tbl>
              <a:tblPr firstRow="1" firstCol="1" bandRow="1"/>
              <a:tblGrid>
                <a:gridCol w="3008443">
                  <a:extLst>
                    <a:ext uri="{9D8B030D-6E8A-4147-A177-3AD203B41FA5}">
                      <a16:colId xmlns:a16="http://schemas.microsoft.com/office/drawing/2014/main" val="3068152216"/>
                    </a:ext>
                  </a:extLst>
                </a:gridCol>
                <a:gridCol w="2543109">
                  <a:extLst>
                    <a:ext uri="{9D8B030D-6E8A-4147-A177-3AD203B41FA5}">
                      <a16:colId xmlns:a16="http://schemas.microsoft.com/office/drawing/2014/main" val="1421486476"/>
                    </a:ext>
                  </a:extLst>
                </a:gridCol>
              </a:tblGrid>
              <a:tr h="511049">
                <a:tc gridSpan="2">
                  <a:txBody>
                    <a:bodyPr/>
                    <a:lstStyle/>
                    <a:p>
                      <a:pPr marL="0" marR="0" algn="ctr">
                        <a:lnSpc>
                          <a:spcPct val="107000"/>
                        </a:lnSpc>
                        <a:spcBef>
                          <a:spcPts val="0"/>
                        </a:spcBef>
                        <a:spcAft>
                          <a:spcPts val="0"/>
                        </a:spcAft>
                      </a:pPr>
                      <a:r>
                        <a:rPr lang="en-US" sz="2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New  Chapter Vision Rates - </a:t>
                      </a:r>
                      <a:r>
                        <a:rPr lang="en-US" sz="28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2020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hMerge="1">
                  <a:txBody>
                    <a:bodyPr/>
                    <a:lstStyle/>
                    <a:p>
                      <a:endParaRPr lang="en-US"/>
                    </a:p>
                  </a:txBody>
                  <a:tcPr/>
                </a:tc>
                <a:extLst>
                  <a:ext uri="{0D108BD9-81ED-4DB2-BD59-A6C34878D82A}">
                    <a16:rowId xmlns:a16="http://schemas.microsoft.com/office/drawing/2014/main" val="3855154481"/>
                  </a:ext>
                </a:extLst>
              </a:tr>
              <a:tr h="326402">
                <a:tc gridSpan="2">
                  <a:txBody>
                    <a:bodyPr/>
                    <a:lstStyle/>
                    <a:p>
                      <a:pPr marL="0" marR="0" algn="ctr">
                        <a:lnSpc>
                          <a:spcPct val="107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Arial" panose="020B0604020202020204" pitchFamily="34" charset="0"/>
                        </a:rPr>
                        <a:t> Bi-Weekly Employee Contribution </a:t>
                      </a:r>
                      <a:r>
                        <a:rPr lang="en-US" sz="1100" b="1" dirty="0" smtClean="0">
                          <a:effectLst/>
                          <a:latin typeface="Calibri" panose="020F0502020204030204" pitchFamily="34" charset="0"/>
                          <a:ea typeface="Times New Roman" panose="02020603050405020304" pitchFamily="18" charset="0"/>
                          <a:cs typeface="Arial" panose="020B0604020202020204" pitchFamily="34" charset="0"/>
                        </a:rPr>
                        <a:t>- </a:t>
                      </a:r>
                      <a:r>
                        <a:rPr lang="en-US" sz="1100" b="1"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Premium </a:t>
                      </a:r>
                      <a:r>
                        <a:rPr lang="en-US"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Buy-Up Plan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3952469"/>
                  </a:ext>
                </a:extLst>
              </a:tr>
              <a:tr h="326402">
                <a:tc>
                  <a:txBody>
                    <a:bodyPr/>
                    <a:lstStyle/>
                    <a:p>
                      <a:pPr marL="0" marR="0" algn="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Employee Only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$7.89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1720684"/>
                  </a:ext>
                </a:extLst>
              </a:tr>
              <a:tr h="326402">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Employee + One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953890"/>
                  </a:ext>
                </a:extLst>
              </a:tr>
              <a:tr h="326402">
                <a:tc>
                  <a:txBody>
                    <a:bodyPr/>
                    <a:lstStyle/>
                    <a:p>
                      <a:pPr marL="0" marR="0" algn="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Employee + Children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$12.89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6299149"/>
                  </a:ext>
                </a:extLst>
              </a:tr>
              <a:tr h="326402">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Employee + Family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$20.77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5982698"/>
                  </a:ext>
                </a:extLst>
              </a:tr>
            </a:tbl>
          </a:graphicData>
        </a:graphic>
      </p:graphicFrame>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1463" y="240575"/>
            <a:ext cx="609600" cy="609600"/>
          </a:xfrm>
          <a:prstGeom prst="rect">
            <a:avLst/>
          </a:prstGeom>
        </p:spPr>
      </p:pic>
    </p:spTree>
    <p:extLst>
      <p:ext uri="{BB962C8B-B14F-4D97-AF65-F5344CB8AC3E}">
        <p14:creationId xmlns:p14="http://schemas.microsoft.com/office/powerpoint/2010/main" val="5857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699" y="164315"/>
            <a:ext cx="10515600" cy="1325563"/>
          </a:xfrm>
        </p:spPr>
        <p:txBody>
          <a:bodyPr/>
          <a:lstStyle/>
          <a:p>
            <a:pPr algn="ctr"/>
            <a:r>
              <a:rPr lang="en-US" b="1" dirty="0" smtClean="0">
                <a:solidFill>
                  <a:srgbClr val="7030A0"/>
                </a:solidFill>
              </a:rPr>
              <a:t>Vision Benefits</a:t>
            </a:r>
            <a:endParaRPr lang="en-US" b="1" dirty="0">
              <a:solidFill>
                <a:srgbClr val="7030A0"/>
              </a:solidFill>
            </a:endParaRPr>
          </a:p>
        </p:txBody>
      </p:sp>
      <p:pic>
        <p:nvPicPr>
          <p:cNvPr id="4" name="Picture 3"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6" name="Slide Number Placeholder 5"/>
          <p:cNvSpPr>
            <a:spLocks noGrp="1"/>
          </p:cNvSpPr>
          <p:nvPr>
            <p:ph type="sldNum" sz="quarter" idx="12"/>
          </p:nvPr>
        </p:nvSpPr>
        <p:spPr/>
        <p:txBody>
          <a:bodyPr/>
          <a:lstStyle/>
          <a:p>
            <a:fld id="{60E629EF-5225-4885-926E-F9F117700F68}" type="slidenum">
              <a:rPr lang="en-US" smtClean="0"/>
              <a:t>24</a:t>
            </a:fld>
            <a:endParaRPr lang="en-US" dirty="0"/>
          </a:p>
        </p:txBody>
      </p:sp>
      <p:sp>
        <p:nvSpPr>
          <p:cNvPr id="7" name="TextBox 6"/>
          <p:cNvSpPr txBox="1"/>
          <p:nvPr/>
        </p:nvSpPr>
        <p:spPr>
          <a:xfrm>
            <a:off x="506357" y="1263305"/>
            <a:ext cx="11464733" cy="492442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Visit </a:t>
            </a:r>
            <a:r>
              <a:rPr lang="en-US" sz="2000" b="1" dirty="0" smtClean="0">
                <a:solidFill>
                  <a:srgbClr val="00B0F0"/>
                </a:solidFill>
              </a:rPr>
              <a:t>eyeconic.com</a:t>
            </a:r>
            <a:r>
              <a:rPr lang="en-US" sz="2000" b="1" dirty="0" smtClean="0"/>
              <a:t> </a:t>
            </a:r>
            <a:r>
              <a:rPr lang="en-US" sz="2000" dirty="0" smtClean="0"/>
              <a:t>to choose from a large selection of contact lenses and designer frames using a virtual try-on feature.  </a:t>
            </a:r>
          </a:p>
          <a:p>
            <a:pPr marL="742950" lvl="1" indent="-285750">
              <a:buFont typeface="Arial" panose="020B0604020202020204" pitchFamily="34" charset="0"/>
              <a:buChar char="•"/>
            </a:pPr>
            <a:r>
              <a:rPr lang="en-US" sz="2000" dirty="0" smtClean="0"/>
              <a:t>Eyeconic offers free shipping and returns</a:t>
            </a:r>
          </a:p>
          <a:p>
            <a:pPr marL="742950" lvl="1" indent="-285750">
              <a:buFont typeface="Arial" panose="020B0604020202020204" pitchFamily="34" charset="0"/>
              <a:buChar char="•"/>
            </a:pPr>
            <a:r>
              <a:rPr lang="en-US" sz="2000" dirty="0" smtClean="0"/>
              <a:t>If you find the same merchandise at a lower price, they will refund the difference</a:t>
            </a:r>
          </a:p>
          <a:p>
            <a:pPr lvl="1"/>
            <a:endParaRPr lang="en-US" sz="2000" dirty="0" smtClean="0"/>
          </a:p>
          <a:p>
            <a:pPr marL="285750" indent="-285750">
              <a:buFont typeface="Arial" panose="020B0604020202020204" pitchFamily="34" charset="0"/>
              <a:buChar char="•"/>
            </a:pPr>
            <a:r>
              <a:rPr lang="en-US" sz="2000" dirty="0" smtClean="0"/>
              <a:t>Your benefits will go further when you see an In-Network provider, however, if you prefer to see an Out-Of-Network provider, you can submit a claim at </a:t>
            </a:r>
            <a:r>
              <a:rPr lang="en-US" sz="2000" b="1" dirty="0" smtClean="0">
                <a:solidFill>
                  <a:srgbClr val="00B0F0"/>
                </a:solidFill>
              </a:rPr>
              <a:t>vsp.com</a:t>
            </a:r>
            <a:r>
              <a:rPr lang="en-US" sz="2000" dirty="0" smtClean="0"/>
              <a:t>. You will be reimbursed at VSP’s standard reimbursement rate.  </a:t>
            </a:r>
          </a:p>
          <a:p>
            <a:endParaRPr lang="en-US" sz="2000" dirty="0"/>
          </a:p>
          <a:p>
            <a:pPr marL="285750" indent="-285750">
              <a:buFont typeface="Arial" panose="020B0604020202020204" pitchFamily="34" charset="0"/>
              <a:buChar char="•"/>
            </a:pPr>
            <a:r>
              <a:rPr lang="en-US" sz="2000" b="1" dirty="0" smtClean="0"/>
              <a:t>Please review EBC for additional coverage details</a:t>
            </a:r>
          </a:p>
          <a:p>
            <a:endParaRPr lang="en-US" sz="2000" dirty="0" smtClean="0"/>
          </a:p>
          <a:p>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1" name="Picture 10"/>
          <p:cNvPicPr>
            <a:picLocks noChangeAspect="1"/>
          </p:cNvPicPr>
          <p:nvPr/>
        </p:nvPicPr>
        <p:blipFill>
          <a:blip r:embed="rId6"/>
          <a:stretch>
            <a:fillRect/>
          </a:stretch>
        </p:blipFill>
        <p:spPr>
          <a:xfrm>
            <a:off x="10031835" y="5474365"/>
            <a:ext cx="2091958" cy="52904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02758" y="205760"/>
            <a:ext cx="609600" cy="609600"/>
          </a:xfrm>
          <a:prstGeom prst="rect">
            <a:avLst/>
          </a:prstGeom>
        </p:spPr>
      </p:pic>
    </p:spTree>
    <p:extLst>
      <p:ext uri="{BB962C8B-B14F-4D97-AF65-F5344CB8AC3E}">
        <p14:creationId xmlns:p14="http://schemas.microsoft.com/office/powerpoint/2010/main" val="99787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Retirement Benefits - 401(k)</a:t>
            </a:r>
            <a:endParaRPr lang="en-US" b="1" dirty="0">
              <a:solidFill>
                <a:srgbClr val="7030A0"/>
              </a:solidFill>
            </a:endParaRPr>
          </a:p>
        </p:txBody>
      </p:sp>
      <p:sp>
        <p:nvSpPr>
          <p:cNvPr id="3" name="Content Placeholder 2"/>
          <p:cNvSpPr>
            <a:spLocks noGrp="1"/>
          </p:cNvSpPr>
          <p:nvPr>
            <p:ph idx="1"/>
          </p:nvPr>
        </p:nvSpPr>
        <p:spPr>
          <a:xfrm>
            <a:off x="609733" y="1718721"/>
            <a:ext cx="10515600" cy="4351338"/>
          </a:xfrm>
        </p:spPr>
        <p:txBody>
          <a:bodyPr/>
          <a:lstStyle/>
          <a:p>
            <a:r>
              <a:rPr lang="en-US" sz="2400" dirty="0" smtClean="0"/>
              <a:t>Employer matching 100% of the first 3% employee contribution</a:t>
            </a:r>
            <a:endParaRPr lang="en-US" sz="2400" dirty="0"/>
          </a:p>
          <a:p>
            <a:r>
              <a:rPr lang="en-US" sz="2400" dirty="0" smtClean="0"/>
              <a:t>All Regular Full and Part Time employees are eligible to participate as long as they are age 21 or older</a:t>
            </a:r>
          </a:p>
          <a:p>
            <a:r>
              <a:rPr lang="en-US" sz="2400" dirty="0" smtClean="0"/>
              <a:t>Loans/Hardship withdrawals</a:t>
            </a:r>
          </a:p>
          <a:p>
            <a:r>
              <a:rPr lang="en-US" sz="2400" dirty="0" smtClean="0"/>
              <a:t>Group and 1:1 financial wellness sessions offered periodically.</a:t>
            </a:r>
          </a:p>
          <a:p>
            <a:r>
              <a:rPr lang="en-US" sz="2400" dirty="0" smtClean="0"/>
              <a:t>You may make changes to your 401(k) election at any time</a:t>
            </a:r>
          </a:p>
          <a:p>
            <a:r>
              <a:rPr lang="en-US" sz="2400" dirty="0" smtClean="0"/>
              <a:t>2020 contribution limit: $19,500	</a:t>
            </a:r>
          </a:p>
          <a:p>
            <a:pPr lvl="1"/>
            <a:r>
              <a:rPr lang="en-US" dirty="0"/>
              <a:t>For participants age 55 or </a:t>
            </a:r>
            <a:r>
              <a:rPr lang="en-US" dirty="0" smtClean="0"/>
              <a:t>older: $26,000</a:t>
            </a:r>
            <a:endParaRPr lang="en-US" dirty="0"/>
          </a:p>
          <a:p>
            <a:pPr lvl="1"/>
            <a:endParaRPr lang="en-US" dirty="0"/>
          </a:p>
        </p:txBody>
      </p:sp>
      <p:pic>
        <p:nvPicPr>
          <p:cNvPr id="4" name="Picture 3"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5" name="Picture 4"/>
          <p:cNvPicPr>
            <a:picLocks noChangeAspect="1"/>
          </p:cNvPicPr>
          <p:nvPr/>
        </p:nvPicPr>
        <p:blipFill>
          <a:blip r:embed="rId6"/>
          <a:stretch>
            <a:fillRect/>
          </a:stretch>
        </p:blipFill>
        <p:spPr>
          <a:xfrm>
            <a:off x="0" y="1"/>
            <a:ext cx="1223506" cy="1337320"/>
          </a:xfrm>
          <a:prstGeom prst="rect">
            <a:avLst/>
          </a:prstGeom>
        </p:spPr>
      </p:pic>
      <p:sp>
        <p:nvSpPr>
          <p:cNvPr id="6" name="Slide Number Placeholder 5"/>
          <p:cNvSpPr>
            <a:spLocks noGrp="1"/>
          </p:cNvSpPr>
          <p:nvPr>
            <p:ph type="sldNum" sz="quarter" idx="12"/>
          </p:nvPr>
        </p:nvSpPr>
        <p:spPr/>
        <p:txBody>
          <a:bodyPr/>
          <a:lstStyle/>
          <a:p>
            <a:fld id="{60E629EF-5225-4885-926E-F9F117700F68}" type="slidenum">
              <a:rPr lang="en-US" smtClean="0"/>
              <a:t>25</a:t>
            </a:fld>
            <a:endParaRPr lang="en-US"/>
          </a:p>
        </p:txBody>
      </p:sp>
      <p:pic>
        <p:nvPicPr>
          <p:cNvPr id="7" name="Picture 6"/>
          <p:cNvPicPr>
            <a:picLocks noChangeAspect="1"/>
          </p:cNvPicPr>
          <p:nvPr/>
        </p:nvPicPr>
        <p:blipFill>
          <a:blip r:embed="rId7"/>
          <a:stretch>
            <a:fillRect/>
          </a:stretch>
        </p:blipFill>
        <p:spPr>
          <a:xfrm>
            <a:off x="10058667" y="5374821"/>
            <a:ext cx="2133333" cy="695238"/>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227142"/>
            <a:ext cx="609600" cy="609600"/>
          </a:xfrm>
          <a:prstGeom prst="rect">
            <a:avLst/>
          </a:prstGeom>
        </p:spPr>
      </p:pic>
    </p:spTree>
    <p:extLst>
      <p:ext uri="{BB962C8B-B14F-4D97-AF65-F5344CB8AC3E}">
        <p14:creationId xmlns:p14="http://schemas.microsoft.com/office/powerpoint/2010/main" val="308508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8" y="0"/>
            <a:ext cx="12214578" cy="1325563"/>
          </a:xfrm>
        </p:spPr>
        <p:txBody>
          <a:bodyPr/>
          <a:lstStyle/>
          <a:p>
            <a:pPr marL="120656" algn="ctr"/>
            <a:r>
              <a:rPr lang="en-US" b="1" dirty="0" smtClean="0">
                <a:solidFill>
                  <a:srgbClr val="7030A0"/>
                </a:solidFill>
                <a:cs typeface="Times New Roman" panose="02020603050405020304" pitchFamily="18" charset="0"/>
              </a:rPr>
              <a:t>Retirement Gift Benefit</a:t>
            </a:r>
            <a:endParaRPr lang="en-US" b="1" dirty="0">
              <a:solidFill>
                <a:srgbClr val="7030A0"/>
              </a:solidFill>
              <a:cs typeface="Times New Roman" panose="02020603050405020304" pitchFamily="18" charset="0"/>
            </a:endParaRPr>
          </a:p>
        </p:txBody>
      </p:sp>
      <p:sp>
        <p:nvSpPr>
          <p:cNvPr id="7" name="Content Placeholder 2"/>
          <p:cNvSpPr txBox="1">
            <a:spLocks noGrp="1"/>
          </p:cNvSpPr>
          <p:nvPr>
            <p:ph idx="1"/>
          </p:nvPr>
        </p:nvSpPr>
        <p:spPr>
          <a:xfrm>
            <a:off x="540128" y="1175336"/>
            <a:ext cx="11089166" cy="3999337"/>
          </a:xfrm>
          <a:prstGeom prst="rect">
            <a:avLst/>
          </a:prstGeom>
        </p:spPr>
        <p:txBody>
          <a:bodyPr vert="horz" lIns="91441" tIns="45720" rIns="91441"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6400" dirty="0" smtClean="0">
                <a:cs typeface="Times New Roman" panose="02020603050405020304" pitchFamily="18" charset="0"/>
              </a:rPr>
              <a:t>The Retirement Gift program awards retirees a monetary gift upon retirement and the continuation of their New Chapter product discount.</a:t>
            </a:r>
          </a:p>
          <a:p>
            <a:pPr lvl="1">
              <a:lnSpc>
                <a:spcPct val="150000"/>
              </a:lnSpc>
            </a:pPr>
            <a:r>
              <a:rPr lang="en-US" sz="6400" dirty="0" smtClean="0">
                <a:cs typeface="Times New Roman" panose="02020603050405020304" pitchFamily="18" charset="0"/>
              </a:rPr>
              <a:t>Full Retirement: Employees 55+ with a minimum of 5 years of service are rewarded with $100 per year of service.</a:t>
            </a:r>
          </a:p>
          <a:p>
            <a:pPr lvl="1">
              <a:lnSpc>
                <a:spcPct val="150000"/>
              </a:lnSpc>
            </a:pPr>
            <a:r>
              <a:rPr lang="en-US" sz="6400" dirty="0" smtClean="0">
                <a:cs typeface="Times New Roman" panose="02020603050405020304" pitchFamily="18" charset="0"/>
              </a:rPr>
              <a:t>Early Retirement: (Rule of 60; age plus length of service equals 60) for employees age 50 or above with a minimum of 5 years of service are rewarded with $50 per year of service.  </a:t>
            </a:r>
            <a:endParaRPr lang="en-US" sz="6400" b="1" dirty="0" smtClean="0">
              <a:cs typeface="Times New Roman" panose="02020603050405020304" pitchFamily="18" charset="0"/>
            </a:endParaRPr>
          </a:p>
          <a:p>
            <a:pPr>
              <a:lnSpc>
                <a:spcPct val="150000"/>
              </a:lnSpc>
            </a:pPr>
            <a:r>
              <a:rPr lang="en-US" sz="6400" b="1" dirty="0" smtClean="0">
                <a:cs typeface="Times New Roman" panose="02020603050405020304" pitchFamily="18" charset="0"/>
              </a:rPr>
              <a:t>New for 2020, New Chapter has enhanced our current retirement gift program by introducing a Retiree Health Reimbursement Arrangement (HRA). </a:t>
            </a:r>
          </a:p>
          <a:p>
            <a:pPr lvl="1">
              <a:lnSpc>
                <a:spcPct val="150000"/>
              </a:lnSpc>
            </a:pPr>
            <a:r>
              <a:rPr lang="en-US" sz="6400" dirty="0" smtClean="0">
                <a:cs typeface="Times New Roman" panose="02020603050405020304" pitchFamily="18" charset="0"/>
              </a:rPr>
              <a:t>New Chapter will fund a Health Reimbursement Account with tax-free </a:t>
            </a:r>
            <a:r>
              <a:rPr lang="en-US" sz="6400" dirty="0">
                <a:cs typeface="Times New Roman" panose="02020603050405020304" pitchFamily="18" charset="0"/>
              </a:rPr>
              <a:t>funds to be used toward qualified healthcare expenses.  </a:t>
            </a:r>
            <a:r>
              <a:rPr lang="en-US" sz="6400" dirty="0" smtClean="0">
                <a:cs typeface="Times New Roman" panose="02020603050405020304" pitchFamily="18" charset="0"/>
              </a:rPr>
              <a:t>	</a:t>
            </a:r>
          </a:p>
          <a:p>
            <a:pPr lvl="2">
              <a:lnSpc>
                <a:spcPct val="150000"/>
              </a:lnSpc>
            </a:pPr>
            <a:r>
              <a:rPr lang="en-US" sz="6400" dirty="0">
                <a:cs typeface="Times New Roman" panose="02020603050405020304" pitchFamily="18" charset="0"/>
              </a:rPr>
              <a:t>Full Retirement: 55+ with a minimum of 5 years of service) are rewarded with $100 per year of service.</a:t>
            </a:r>
          </a:p>
          <a:p>
            <a:pPr lvl="2">
              <a:lnSpc>
                <a:spcPct val="150000"/>
              </a:lnSpc>
            </a:pPr>
            <a:r>
              <a:rPr lang="en-US" sz="6400" dirty="0">
                <a:cs typeface="Times New Roman" panose="02020603050405020304" pitchFamily="18" charset="0"/>
              </a:rPr>
              <a:t>Early Retirement: (Rule of 60; age plus length of service equals 60) for employees age 50 or above with a minimum of 5 years of service are rewarded with $50 per year of service.  </a:t>
            </a:r>
            <a:endParaRPr lang="en-US" sz="6400" b="1" dirty="0">
              <a:cs typeface="Times New Roman" panose="02020603050405020304" pitchFamily="18" charset="0"/>
            </a:endParaRPr>
          </a:p>
          <a:p>
            <a:pPr lvl="1">
              <a:lnSpc>
                <a:spcPct val="150000"/>
              </a:lnSpc>
            </a:pPr>
            <a:r>
              <a:rPr lang="en-US" sz="6400" dirty="0" smtClean="0">
                <a:cs typeface="Times New Roman" panose="02020603050405020304" pitchFamily="18" charset="0"/>
              </a:rPr>
              <a:t>Funds will rollover year-over-year and expire if not used after 5 years.  </a:t>
            </a:r>
            <a:endParaRPr lang="en-US" sz="6400" dirty="0">
              <a:solidFill>
                <a:srgbClr val="FF0000"/>
              </a:solidFill>
              <a:cs typeface="Times New Roman" panose="02020603050405020304" pitchFamily="18" charset="0"/>
            </a:endParaRPr>
          </a:p>
          <a:p>
            <a:endParaRPr lang="en-US" dirty="0"/>
          </a:p>
          <a:p>
            <a:pPr marL="457200" lvl="1" indent="0">
              <a:lnSpc>
                <a:spcPct val="150000"/>
              </a:lnSpc>
              <a:buNone/>
            </a:pPr>
            <a:endParaRPr lang="en-US" sz="4200" dirty="0">
              <a:solidFill>
                <a:srgbClr val="FF0000"/>
              </a:solidFill>
              <a:latin typeface="Times New Roman" panose="02020603050405020304" pitchFamily="18" charset="0"/>
              <a:cs typeface="Times New Roman" panose="02020603050405020304" pitchFamily="18" charset="0"/>
            </a:endParaRPr>
          </a:p>
        </p:txBody>
      </p:sp>
      <p:pic>
        <p:nvPicPr>
          <p:cNvPr id="6" name="Picture 5"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9694" y="118043"/>
            <a:ext cx="609600" cy="609600"/>
          </a:xfrm>
          <a:prstGeom prst="rect">
            <a:avLst/>
          </a:prstGeom>
        </p:spPr>
      </p:pic>
    </p:spTree>
    <p:extLst>
      <p:ext uri="{BB962C8B-B14F-4D97-AF65-F5344CB8AC3E}">
        <p14:creationId xmlns:p14="http://schemas.microsoft.com/office/powerpoint/2010/main" val="102538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08" y="16992"/>
            <a:ext cx="10515600" cy="1325563"/>
          </a:xfrm>
        </p:spPr>
        <p:txBody>
          <a:bodyPr>
            <a:normAutofit/>
          </a:bodyPr>
          <a:lstStyle/>
          <a:p>
            <a:pPr algn="ctr"/>
            <a:r>
              <a:rPr lang="en-US" b="1" dirty="0" smtClean="0">
                <a:solidFill>
                  <a:srgbClr val="7030A0"/>
                </a:solidFill>
              </a:rPr>
              <a:t>Maternity and Parental Benefit</a:t>
            </a:r>
            <a:endParaRPr lang="en-US" b="1" dirty="0">
              <a:solidFill>
                <a:srgbClr val="7030A0"/>
              </a:solidFill>
            </a:endParaRPr>
          </a:p>
        </p:txBody>
      </p:sp>
      <p:sp>
        <p:nvSpPr>
          <p:cNvPr id="3" name="Content Placeholder 2"/>
          <p:cNvSpPr>
            <a:spLocks noGrp="1"/>
          </p:cNvSpPr>
          <p:nvPr>
            <p:ph idx="1"/>
          </p:nvPr>
        </p:nvSpPr>
        <p:spPr>
          <a:xfrm>
            <a:off x="197034" y="1112761"/>
            <a:ext cx="11775354" cy="4621019"/>
          </a:xfrm>
        </p:spPr>
        <p:txBody>
          <a:bodyPr>
            <a:normAutofit fontScale="92500" lnSpcReduction="20000"/>
          </a:bodyPr>
          <a:lstStyle/>
          <a:p>
            <a:pPr marL="0" indent="0" eaLnBrk="0" fontAlgn="base" hangingPunct="0">
              <a:lnSpc>
                <a:spcPct val="100000"/>
              </a:lnSpc>
              <a:spcBef>
                <a:spcPct val="0"/>
              </a:spcBef>
              <a:spcAft>
                <a:spcPct val="0"/>
              </a:spcAft>
              <a:buNone/>
            </a:pPr>
            <a:r>
              <a:rPr lang="en-US" altLang="en-US" sz="2900" b="1" dirty="0" smtClean="0">
                <a:cs typeface="Arial" panose="020B0604020202020204" pitchFamily="34" charset="0"/>
              </a:rPr>
              <a:t>New for 2020 is an enhanced Parental and Maternity Leave benefit</a:t>
            </a:r>
          </a:p>
          <a:p>
            <a:pPr marL="0" indent="0" eaLnBrk="0" fontAlgn="base" hangingPunct="0">
              <a:lnSpc>
                <a:spcPct val="100000"/>
              </a:lnSpc>
              <a:spcBef>
                <a:spcPct val="0"/>
              </a:spcBef>
              <a:spcAft>
                <a:spcPct val="0"/>
              </a:spcAft>
              <a:buNone/>
            </a:pPr>
            <a:endParaRPr lang="en-US" altLang="en-US" sz="2900" dirty="0" smtClean="0">
              <a:cs typeface="Arial" panose="020B0604020202020204" pitchFamily="34" charset="0"/>
            </a:endParaRPr>
          </a:p>
          <a:p>
            <a:pPr eaLnBrk="0" fontAlgn="base" hangingPunct="0">
              <a:lnSpc>
                <a:spcPct val="100000"/>
              </a:lnSpc>
              <a:spcBef>
                <a:spcPct val="0"/>
              </a:spcBef>
              <a:spcAft>
                <a:spcPct val="0"/>
              </a:spcAft>
            </a:pPr>
            <a:r>
              <a:rPr lang="en-US" altLang="en-US" sz="2900" b="1" dirty="0" smtClean="0">
                <a:cs typeface="Arial" panose="020B0604020202020204" pitchFamily="34" charset="0"/>
              </a:rPr>
              <a:t>Parental Leave </a:t>
            </a:r>
            <a:r>
              <a:rPr lang="en-US" altLang="en-US" sz="2900" dirty="0" smtClean="0">
                <a:cs typeface="Arial" panose="020B0604020202020204" pitchFamily="34" charset="0"/>
              </a:rPr>
              <a:t>(for fathers and adoptive parents) has been doubled from 5 to 10 days </a:t>
            </a:r>
          </a:p>
          <a:p>
            <a:pPr lvl="1" eaLnBrk="0" fontAlgn="base" hangingPunct="0">
              <a:lnSpc>
                <a:spcPct val="100000"/>
              </a:lnSpc>
              <a:spcBef>
                <a:spcPct val="0"/>
              </a:spcBef>
              <a:spcAft>
                <a:spcPct val="0"/>
              </a:spcAft>
            </a:pPr>
            <a:r>
              <a:rPr lang="en-US" altLang="en-US" sz="2500" dirty="0" smtClean="0">
                <a:cs typeface="Arial" panose="020B0604020202020204" pitchFamily="34" charset="0"/>
              </a:rPr>
              <a:t>Paid at 100% of base salary following the birth or adoption of a child.  </a:t>
            </a:r>
          </a:p>
          <a:p>
            <a:pPr lvl="1" eaLnBrk="0" fontAlgn="base" hangingPunct="0">
              <a:lnSpc>
                <a:spcPct val="100000"/>
              </a:lnSpc>
              <a:spcBef>
                <a:spcPct val="0"/>
              </a:spcBef>
              <a:spcAft>
                <a:spcPct val="0"/>
              </a:spcAft>
            </a:pPr>
            <a:r>
              <a:rPr lang="en-US" altLang="en-US" sz="2500" dirty="0" smtClean="0">
                <a:cs typeface="Arial" panose="020B0604020202020204" pitchFamily="34" charset="0"/>
              </a:rPr>
              <a:t>This time does not need to be taken immediately or consecutively, however it must be taken within the 6-months of the birth or adoption.</a:t>
            </a:r>
            <a:endParaRPr lang="en-US" altLang="en-US" sz="2900" dirty="0">
              <a:cs typeface="Arial" panose="020B0604020202020204" pitchFamily="34" charset="0"/>
            </a:endParaRPr>
          </a:p>
          <a:p>
            <a:pPr marL="0" indent="0" eaLnBrk="0" fontAlgn="base" hangingPunct="0">
              <a:lnSpc>
                <a:spcPct val="100000"/>
              </a:lnSpc>
              <a:spcBef>
                <a:spcPct val="0"/>
              </a:spcBef>
              <a:spcAft>
                <a:spcPct val="0"/>
              </a:spcAft>
              <a:buNone/>
            </a:pPr>
            <a:endParaRPr lang="en-US" altLang="en-US" sz="2900" b="1" dirty="0" smtClean="0">
              <a:cs typeface="Arial" panose="020B0604020202020204" pitchFamily="34" charset="0"/>
            </a:endParaRPr>
          </a:p>
          <a:p>
            <a:pPr marL="0" indent="0" eaLnBrk="0" fontAlgn="base" hangingPunct="0">
              <a:lnSpc>
                <a:spcPct val="100000"/>
              </a:lnSpc>
              <a:spcBef>
                <a:spcPct val="0"/>
              </a:spcBef>
              <a:spcAft>
                <a:spcPct val="0"/>
              </a:spcAft>
              <a:buFontTx/>
              <a:buChar char="•"/>
            </a:pPr>
            <a:r>
              <a:rPr lang="en-US" altLang="en-US" sz="2900" b="1" dirty="0" smtClean="0">
                <a:cs typeface="Arial" panose="020B0604020202020204" pitchFamily="34" charset="0"/>
              </a:rPr>
              <a:t>Maternity Leave </a:t>
            </a:r>
            <a:r>
              <a:rPr lang="en-US" altLang="en-US" sz="2900" dirty="0" smtClean="0">
                <a:cs typeface="Arial" panose="020B0604020202020204" pitchFamily="34" charset="0"/>
              </a:rPr>
              <a:t>has been increased by 2 weeks.  </a:t>
            </a:r>
          </a:p>
          <a:p>
            <a:pPr lvl="1">
              <a:lnSpc>
                <a:spcPct val="150000"/>
              </a:lnSpc>
            </a:pPr>
            <a:r>
              <a:rPr lang="en-US" dirty="0" smtClean="0">
                <a:cs typeface="Times New Roman" panose="02020603050405020304" pitchFamily="18" charset="0"/>
              </a:rPr>
              <a:t>Week 1-2 </a:t>
            </a:r>
            <a:r>
              <a:rPr lang="en-US" dirty="0">
                <a:cs typeface="Times New Roman" panose="02020603050405020304" pitchFamily="18" charset="0"/>
              </a:rPr>
              <a:t>–100% of base salary paid by New Chapter</a:t>
            </a:r>
          </a:p>
          <a:p>
            <a:pPr lvl="1">
              <a:lnSpc>
                <a:spcPct val="150000"/>
              </a:lnSpc>
            </a:pPr>
            <a:r>
              <a:rPr lang="en-US" dirty="0">
                <a:cs typeface="Times New Roman" panose="02020603050405020304" pitchFamily="18" charset="0"/>
              </a:rPr>
              <a:t>Week </a:t>
            </a:r>
            <a:r>
              <a:rPr lang="en-US" dirty="0" smtClean="0">
                <a:cs typeface="Times New Roman" panose="02020603050405020304" pitchFamily="18" charset="0"/>
              </a:rPr>
              <a:t>3-6 </a:t>
            </a:r>
            <a:r>
              <a:rPr lang="en-US" dirty="0">
                <a:cs typeface="Times New Roman" panose="02020603050405020304" pitchFamily="18" charset="0"/>
              </a:rPr>
              <a:t>–40% of base salary paid by New </a:t>
            </a:r>
            <a:r>
              <a:rPr lang="en-US" dirty="0" smtClean="0">
                <a:cs typeface="Times New Roman" panose="02020603050405020304" pitchFamily="18" charset="0"/>
              </a:rPr>
              <a:t>Chapter and 60</a:t>
            </a:r>
            <a:r>
              <a:rPr lang="en-US" dirty="0">
                <a:cs typeface="Times New Roman" panose="02020603050405020304" pitchFamily="18" charset="0"/>
              </a:rPr>
              <a:t>% of base salary paid by Reliance </a:t>
            </a:r>
            <a:r>
              <a:rPr lang="en-US" dirty="0" smtClean="0">
                <a:cs typeface="Times New Roman" panose="02020603050405020304" pitchFamily="18" charset="0"/>
              </a:rPr>
              <a:t>STD</a:t>
            </a:r>
          </a:p>
          <a:p>
            <a:pPr lvl="1">
              <a:lnSpc>
                <a:spcPct val="150000"/>
              </a:lnSpc>
            </a:pPr>
            <a:r>
              <a:rPr lang="en-US" dirty="0" smtClean="0">
                <a:cs typeface="Times New Roman" panose="02020603050405020304" pitchFamily="18" charset="0"/>
              </a:rPr>
              <a:t>Week 7-8 – 100% of base salary paid by New Chapter</a:t>
            </a:r>
            <a:endParaRPr lang="en-US" dirty="0">
              <a:cs typeface="Times New Roman" panose="02020603050405020304" pitchFamily="18" charset="0"/>
            </a:endParaRPr>
          </a:p>
          <a:p>
            <a:pPr marL="457200" lvl="1" indent="0" eaLnBrk="0" fontAlgn="base" hangingPunct="0">
              <a:lnSpc>
                <a:spcPct val="100000"/>
              </a:lnSpc>
              <a:spcBef>
                <a:spcPct val="0"/>
              </a:spcBef>
              <a:spcAft>
                <a:spcPct val="0"/>
              </a:spcAft>
              <a:buFontTx/>
              <a:buChar char="•"/>
            </a:pPr>
            <a:endParaRPr lang="en-US" altLang="en-US" sz="2500" dirty="0" smtClean="0">
              <a:cs typeface="Arial" panose="020B0604020202020204" pitchFamily="34" charset="0"/>
            </a:endParaRPr>
          </a:p>
          <a:p>
            <a:pPr marL="0" lvl="0" indent="0" eaLnBrk="0" fontAlgn="base" hangingPunct="0">
              <a:lnSpc>
                <a:spcPct val="100000"/>
              </a:lnSpc>
              <a:spcBef>
                <a:spcPct val="0"/>
              </a:spcBef>
              <a:spcAft>
                <a:spcPct val="0"/>
              </a:spcAft>
              <a:buNone/>
            </a:pPr>
            <a:endParaRPr lang="en-US" altLang="en-US" sz="2900" dirty="0" smtClean="0">
              <a:cs typeface="Arial" panose="020B0604020202020204" pitchFamily="34" charset="0"/>
            </a:endParaRPr>
          </a:p>
          <a:p>
            <a:endParaRPr lang="fr-FR" dirty="0" smtClean="0"/>
          </a:p>
        </p:txBody>
      </p:sp>
      <p:sp>
        <p:nvSpPr>
          <p:cNvPr id="4" name="Slide Number Placeholder 3"/>
          <p:cNvSpPr>
            <a:spLocks noGrp="1"/>
          </p:cNvSpPr>
          <p:nvPr>
            <p:ph type="sldNum" sz="quarter" idx="12"/>
          </p:nvPr>
        </p:nvSpPr>
        <p:spPr/>
        <p:txBody>
          <a:bodyPr/>
          <a:lstStyle/>
          <a:p>
            <a:fld id="{60E629EF-5225-4885-926E-F9F117700F68}" type="slidenum">
              <a:rPr lang="en-US" smtClean="0"/>
              <a:t>27</a:t>
            </a:fld>
            <a:endParaRPr lang="en-US"/>
          </a:p>
        </p:txBody>
      </p:sp>
      <p:pic>
        <p:nvPicPr>
          <p:cNvPr id="5" name="Picture 4"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11" name="Picture 10"/>
          <p:cNvPicPr>
            <a:picLocks noChangeAspect="1"/>
          </p:cNvPicPr>
          <p:nvPr/>
        </p:nvPicPr>
        <p:blipFill>
          <a:blip r:embed="rId6"/>
          <a:stretch>
            <a:fillRect/>
          </a:stretch>
        </p:blipFill>
        <p:spPr>
          <a:xfrm>
            <a:off x="9457207" y="5503985"/>
            <a:ext cx="2663977" cy="498605"/>
          </a:xfrm>
          <a:prstGeom prst="rect">
            <a:avLst/>
          </a:prstGeom>
          <a:ln cmpd="sng">
            <a:solidFill>
              <a:schemeClr val="tx1">
                <a:alpha val="87000"/>
              </a:schemeClr>
            </a:solid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65008" y="95616"/>
            <a:ext cx="609600" cy="609600"/>
          </a:xfrm>
          <a:prstGeom prst="rect">
            <a:avLst/>
          </a:prstGeom>
        </p:spPr>
      </p:pic>
    </p:spTree>
    <p:extLst>
      <p:ext uri="{BB962C8B-B14F-4D97-AF65-F5344CB8AC3E}">
        <p14:creationId xmlns:p14="http://schemas.microsoft.com/office/powerpoint/2010/main" val="404217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Life Insurance, AD&amp;D, </a:t>
            </a:r>
            <a:r>
              <a:rPr lang="en-US" b="1" dirty="0">
                <a:solidFill>
                  <a:srgbClr val="7030A0"/>
                </a:solidFill>
              </a:rPr>
              <a:t>S</a:t>
            </a:r>
            <a:r>
              <a:rPr lang="en-US" b="1" dirty="0" smtClean="0">
                <a:solidFill>
                  <a:srgbClr val="7030A0"/>
                </a:solidFill>
              </a:rPr>
              <a:t>hort Term Disability &amp; Long Term Disability</a:t>
            </a:r>
            <a:endParaRPr lang="en-US" b="1" dirty="0">
              <a:solidFill>
                <a:srgbClr val="7030A0"/>
              </a:solidFill>
            </a:endParaRPr>
          </a:p>
        </p:txBody>
      </p:sp>
      <p:sp>
        <p:nvSpPr>
          <p:cNvPr id="3" name="Content Placeholder 2"/>
          <p:cNvSpPr>
            <a:spLocks noGrp="1"/>
          </p:cNvSpPr>
          <p:nvPr>
            <p:ph idx="1"/>
          </p:nvPr>
        </p:nvSpPr>
        <p:spPr/>
        <p:txBody>
          <a:bodyPr/>
          <a:lstStyle/>
          <a:p>
            <a:r>
              <a:rPr lang="en-US" dirty="0" smtClean="0"/>
              <a:t>Life &amp; AD&amp;D Insurances:</a:t>
            </a:r>
          </a:p>
          <a:p>
            <a:pPr lvl="1"/>
            <a:r>
              <a:rPr lang="en-US" dirty="0" smtClean="0"/>
              <a:t>This benefit is paid at 1 x your annual base earnings</a:t>
            </a:r>
          </a:p>
          <a:p>
            <a:pPr lvl="1"/>
            <a:endParaRPr lang="en-US" dirty="0"/>
          </a:p>
          <a:p>
            <a:pPr marL="228600" lvl="1">
              <a:spcBef>
                <a:spcPts val="1000"/>
              </a:spcBef>
            </a:pPr>
            <a:r>
              <a:rPr lang="en-US" sz="2800" dirty="0"/>
              <a:t>Short &amp; Long Term Disability</a:t>
            </a:r>
          </a:p>
          <a:p>
            <a:pPr lvl="1"/>
            <a:r>
              <a:rPr lang="en-US" dirty="0" smtClean="0"/>
              <a:t>Short Term – Day 15 to 6 months</a:t>
            </a:r>
          </a:p>
          <a:p>
            <a:pPr lvl="1"/>
            <a:r>
              <a:rPr lang="en-US" dirty="0" smtClean="0"/>
              <a:t>There is a 14 day waiting period for Disability Insurance.  This means you will start to be paid via Reliance on the 15</a:t>
            </a:r>
            <a:r>
              <a:rPr lang="en-US" baseline="30000" dirty="0" smtClean="0"/>
              <a:t>th</a:t>
            </a:r>
            <a:r>
              <a:rPr lang="en-US" dirty="0" smtClean="0"/>
              <a:t> day of Disability or Illness.</a:t>
            </a:r>
          </a:p>
          <a:p>
            <a:pPr lvl="1"/>
            <a:r>
              <a:rPr lang="en-US" dirty="0"/>
              <a:t>Long Term – 6 months to retirement age</a:t>
            </a:r>
          </a:p>
          <a:p>
            <a:pPr marL="457200" lvl="1" indent="0">
              <a:buNone/>
            </a:pPr>
            <a:endParaRPr lang="en-US" dirty="0" smtClean="0"/>
          </a:p>
        </p:txBody>
      </p:sp>
      <p:pic>
        <p:nvPicPr>
          <p:cNvPr id="4" name="Picture 3"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5" name="Slide Number Placeholder 4"/>
          <p:cNvSpPr>
            <a:spLocks noGrp="1"/>
          </p:cNvSpPr>
          <p:nvPr>
            <p:ph type="sldNum" sz="quarter" idx="12"/>
          </p:nvPr>
        </p:nvSpPr>
        <p:spPr/>
        <p:txBody>
          <a:bodyPr/>
          <a:lstStyle/>
          <a:p>
            <a:fld id="{60E629EF-5225-4885-926E-F9F117700F68}" type="slidenum">
              <a:rPr lang="en-US" smtClean="0"/>
              <a:t>28</a:t>
            </a:fld>
            <a:endParaRPr lang="en-US"/>
          </a:p>
        </p:txBody>
      </p:sp>
      <p:pic>
        <p:nvPicPr>
          <p:cNvPr id="6" name="Picture 5"/>
          <p:cNvPicPr>
            <a:picLocks noChangeAspect="1"/>
          </p:cNvPicPr>
          <p:nvPr/>
        </p:nvPicPr>
        <p:blipFill>
          <a:blip r:embed="rId6"/>
          <a:stretch>
            <a:fillRect/>
          </a:stretch>
        </p:blipFill>
        <p:spPr>
          <a:xfrm>
            <a:off x="9457207" y="5503985"/>
            <a:ext cx="2663977" cy="498605"/>
          </a:xfrm>
          <a:prstGeom prst="rect">
            <a:avLst/>
          </a:prstGeom>
          <a:ln cmpd="sng">
            <a:solidFill>
              <a:schemeClr val="tx1">
                <a:alpha val="87000"/>
              </a:schemeClr>
            </a:solidFill>
          </a:ln>
        </p:spPr>
      </p:pic>
      <p:pic>
        <p:nvPicPr>
          <p:cNvPr id="7"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148937"/>
            <a:ext cx="609600" cy="609600"/>
          </a:xfrm>
          <a:prstGeom prst="rect">
            <a:avLst/>
          </a:prstGeom>
        </p:spPr>
      </p:pic>
    </p:spTree>
    <p:extLst>
      <p:ext uri="{BB962C8B-B14F-4D97-AF65-F5344CB8AC3E}">
        <p14:creationId xmlns:p14="http://schemas.microsoft.com/office/powerpoint/2010/main" val="150276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Voluntary Life Insurance  </a:t>
            </a:r>
            <a:br>
              <a:rPr lang="en-US" b="1" dirty="0" smtClean="0">
                <a:solidFill>
                  <a:srgbClr val="7030A0"/>
                </a:solidFill>
              </a:rPr>
            </a:br>
            <a:endParaRPr lang="en-US" b="1" dirty="0">
              <a:solidFill>
                <a:srgbClr val="7030A0"/>
              </a:solidFill>
            </a:endParaRPr>
          </a:p>
        </p:txBody>
      </p:sp>
      <p:sp>
        <p:nvSpPr>
          <p:cNvPr id="8" name="Content Placeholder 7"/>
          <p:cNvSpPr>
            <a:spLocks noGrp="1"/>
          </p:cNvSpPr>
          <p:nvPr>
            <p:ph idx="1"/>
          </p:nvPr>
        </p:nvSpPr>
        <p:spPr>
          <a:xfrm>
            <a:off x="644769" y="1403594"/>
            <a:ext cx="10515600" cy="4351338"/>
          </a:xfrm>
        </p:spPr>
        <p:txBody>
          <a:bodyPr>
            <a:normAutofit/>
          </a:bodyPr>
          <a:lstStyle/>
          <a:p>
            <a:r>
              <a:rPr lang="en-US" dirty="0" smtClean="0"/>
              <a:t>100% employee</a:t>
            </a:r>
            <a:r>
              <a:rPr lang="en-US" dirty="0"/>
              <a:t> </a:t>
            </a:r>
            <a:r>
              <a:rPr lang="en-US" dirty="0" smtClean="0"/>
              <a:t>paid</a:t>
            </a:r>
          </a:p>
          <a:p>
            <a:r>
              <a:rPr lang="en-US" dirty="0" smtClean="0"/>
              <a:t>Optional up to $500K for employee and spouse – must go through medical underwriting</a:t>
            </a:r>
          </a:p>
          <a:p>
            <a:r>
              <a:rPr lang="en-US" dirty="0" smtClean="0"/>
              <a:t>Option for coverage for Child(</a:t>
            </a:r>
            <a:r>
              <a:rPr lang="en-US" dirty="0" err="1" smtClean="0"/>
              <a:t>ren</a:t>
            </a:r>
            <a:r>
              <a:rPr lang="en-US" dirty="0" smtClean="0"/>
              <a:t>)</a:t>
            </a:r>
          </a:p>
          <a:p>
            <a:r>
              <a:rPr lang="en-US" dirty="0" smtClean="0"/>
              <a:t>Portable</a:t>
            </a:r>
          </a:p>
          <a:p>
            <a:r>
              <a:rPr lang="en-US" dirty="0" smtClean="0"/>
              <a:t>Review any paperwork from Reliance as they may need assistance in contacting your provider(s)</a:t>
            </a:r>
          </a:p>
          <a:p>
            <a:r>
              <a:rPr lang="en-US" dirty="0" smtClean="0"/>
              <a:t>Refer to EBC for guaranteed issue amounts</a:t>
            </a:r>
            <a:endParaRPr lang="en-US" dirty="0"/>
          </a:p>
        </p:txBody>
      </p:sp>
      <p:pic>
        <p:nvPicPr>
          <p:cNvPr id="7" name="Picture 6"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3" name="Slide Number Placeholder 2"/>
          <p:cNvSpPr>
            <a:spLocks noGrp="1"/>
          </p:cNvSpPr>
          <p:nvPr>
            <p:ph type="sldNum" sz="quarter" idx="12"/>
          </p:nvPr>
        </p:nvSpPr>
        <p:spPr/>
        <p:txBody>
          <a:bodyPr/>
          <a:lstStyle/>
          <a:p>
            <a:fld id="{60E629EF-5225-4885-926E-F9F117700F68}" type="slidenum">
              <a:rPr lang="en-US" smtClean="0"/>
              <a:t>29</a:t>
            </a:fld>
            <a:endParaRPr lang="en-US"/>
          </a:p>
        </p:txBody>
      </p:sp>
      <p:pic>
        <p:nvPicPr>
          <p:cNvPr id="6" name="Picture 5"/>
          <p:cNvPicPr>
            <a:picLocks noChangeAspect="1"/>
          </p:cNvPicPr>
          <p:nvPr/>
        </p:nvPicPr>
        <p:blipFill>
          <a:blip r:embed="rId6"/>
          <a:stretch>
            <a:fillRect/>
          </a:stretch>
        </p:blipFill>
        <p:spPr>
          <a:xfrm>
            <a:off x="9457207" y="5503985"/>
            <a:ext cx="2663977" cy="498605"/>
          </a:xfrm>
          <a:prstGeom prst="rect">
            <a:avLst/>
          </a:prstGeom>
          <a:ln cmpd="sng">
            <a:solidFill>
              <a:schemeClr val="tx1">
                <a:alpha val="87000"/>
              </a:schemeClr>
            </a:solidFill>
          </a:ln>
        </p:spPr>
      </p:pic>
      <p:pic>
        <p:nvPicPr>
          <p:cNvPr id="9"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176956"/>
            <a:ext cx="609600" cy="609600"/>
          </a:xfrm>
          <a:prstGeom prst="rect">
            <a:avLst/>
          </a:prstGeom>
        </p:spPr>
      </p:pic>
    </p:spTree>
    <p:extLst>
      <p:ext uri="{BB962C8B-B14F-4D97-AF65-F5344CB8AC3E}">
        <p14:creationId xmlns:p14="http://schemas.microsoft.com/office/powerpoint/2010/main" val="123023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159" y="335590"/>
            <a:ext cx="10515600" cy="1325563"/>
          </a:xfrm>
        </p:spPr>
        <p:txBody>
          <a:bodyPr/>
          <a:lstStyle/>
          <a:p>
            <a:pPr marL="120650" algn="ctr"/>
            <a:r>
              <a:rPr lang="en-US" b="1" dirty="0" smtClean="0">
                <a:solidFill>
                  <a:srgbClr val="7030A0"/>
                </a:solidFill>
              </a:rPr>
              <a:t>Enrollment Eligibility</a:t>
            </a:r>
            <a:endParaRPr lang="en-US" b="1" dirty="0">
              <a:solidFill>
                <a:srgbClr val="7030A0"/>
              </a:solidFill>
              <a:cs typeface="Times New Roman" panose="02020603050405020304" pitchFamily="18" charset="0"/>
            </a:endParaRPr>
          </a:p>
        </p:txBody>
      </p:sp>
      <p:sp>
        <p:nvSpPr>
          <p:cNvPr id="7" name="Content Placeholder 2"/>
          <p:cNvSpPr txBox="1">
            <a:spLocks noGrp="1"/>
          </p:cNvSpPr>
          <p:nvPr>
            <p:ph idx="1"/>
          </p:nvPr>
        </p:nvSpPr>
        <p:spPr>
          <a:xfrm>
            <a:off x="531542" y="1718721"/>
            <a:ext cx="10966552"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Open </a:t>
            </a:r>
            <a:r>
              <a:rPr lang="en-US" b="1" dirty="0"/>
              <a:t>Enrollment is held annually in November for a January 1 effective </a:t>
            </a:r>
            <a:r>
              <a:rPr lang="en-US" b="1" dirty="0" smtClean="0"/>
              <a:t>date.  All </a:t>
            </a:r>
            <a:r>
              <a:rPr lang="en-US" b="1" dirty="0"/>
              <a:t>employees must enroll in and/or waive benefits each November</a:t>
            </a:r>
            <a:r>
              <a:rPr lang="en-US" b="1" dirty="0" smtClean="0"/>
              <a:t>.  </a:t>
            </a:r>
          </a:p>
          <a:p>
            <a:r>
              <a:rPr lang="en-US" b="1" dirty="0" smtClean="0"/>
              <a:t>Please enroll no later than Tuesday, November 26</a:t>
            </a:r>
          </a:p>
          <a:p>
            <a:r>
              <a:rPr lang="en-US" dirty="0" smtClean="0"/>
              <a:t>All Regular Full Time Employees who work at least 30-hours per week, and Regular Part Time Employees who work at least 20-hours per week are eligible for benefits </a:t>
            </a:r>
          </a:p>
          <a:p>
            <a:r>
              <a:rPr lang="en-US" dirty="0" smtClean="0"/>
              <a:t>You may also enroll mid-year if you experience a life event (loss of insurance, marriage, divorce, newborn child, adoption of child). </a:t>
            </a:r>
          </a:p>
          <a:p>
            <a:r>
              <a:rPr lang="en-US" dirty="0" smtClean="0"/>
              <a:t>If your employment ends, your insurance will terminate on the last day of the month of your termination.</a:t>
            </a:r>
            <a:endParaRPr lang="en-US" dirty="0"/>
          </a:p>
          <a:p>
            <a:pPr marL="1317625" lvl="2" indent="-403225">
              <a:lnSpc>
                <a:spcPct val="150000"/>
              </a:lnSpc>
            </a:pPr>
            <a:endParaRPr lang="en-US" sz="2400" dirty="0" smtClean="0">
              <a:latin typeface="Times New Roman" panose="02020603050405020304" pitchFamily="18" charset="0"/>
              <a:cs typeface="Times New Roman" panose="02020603050405020304" pitchFamily="18" charset="0"/>
            </a:endParaRPr>
          </a:p>
        </p:txBody>
      </p:sp>
      <p:pic>
        <p:nvPicPr>
          <p:cNvPr id="6" name="Picture 5"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3" name="Picture 2"/>
          <p:cNvPicPr>
            <a:picLocks noChangeAspect="1"/>
          </p:cNvPicPr>
          <p:nvPr/>
        </p:nvPicPr>
        <p:blipFill>
          <a:blip r:embed="rId6"/>
          <a:stretch>
            <a:fillRect/>
          </a:stretch>
        </p:blipFill>
        <p:spPr>
          <a:xfrm>
            <a:off x="73103" y="12143"/>
            <a:ext cx="3067050" cy="1495425"/>
          </a:xfrm>
          <a:prstGeom prst="rect">
            <a:avLst/>
          </a:prstGeom>
        </p:spPr>
      </p:pic>
      <p:sp>
        <p:nvSpPr>
          <p:cNvPr id="4" name="Slide Number Placeholder 3"/>
          <p:cNvSpPr>
            <a:spLocks noGrp="1"/>
          </p:cNvSpPr>
          <p:nvPr>
            <p:ph type="sldNum" sz="quarter" idx="12"/>
          </p:nvPr>
        </p:nvSpPr>
        <p:spPr/>
        <p:txBody>
          <a:bodyPr/>
          <a:lstStyle/>
          <a:p>
            <a:fld id="{60E629EF-5225-4885-926E-F9F117700F68}" type="slidenum">
              <a:rPr lang="en-US" smtClean="0"/>
              <a:t>3</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150255"/>
            <a:ext cx="609600" cy="609600"/>
          </a:xfrm>
          <a:prstGeom prst="rect">
            <a:avLst/>
          </a:prstGeom>
        </p:spPr>
      </p:pic>
    </p:spTree>
    <p:extLst>
      <p:ext uri="{BB962C8B-B14F-4D97-AF65-F5344CB8AC3E}">
        <p14:creationId xmlns:p14="http://schemas.microsoft.com/office/powerpoint/2010/main" val="405759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b="1" dirty="0" smtClean="0">
                <a:solidFill>
                  <a:srgbClr val="7030A0"/>
                </a:solidFill>
              </a:rPr>
              <a:t>Voluntary Critical Illness Insurance</a:t>
            </a:r>
            <a:br>
              <a:rPr lang="en-US" b="1" dirty="0" smtClean="0">
                <a:solidFill>
                  <a:srgbClr val="7030A0"/>
                </a:solidFill>
              </a:rPr>
            </a:br>
            <a:endParaRPr lang="en-US" b="1" dirty="0">
              <a:solidFill>
                <a:srgbClr val="7030A0"/>
              </a:solidFill>
            </a:endParaRPr>
          </a:p>
        </p:txBody>
      </p:sp>
      <p:sp>
        <p:nvSpPr>
          <p:cNvPr id="9" name="Content Placeholder 8"/>
          <p:cNvSpPr>
            <a:spLocks noGrp="1"/>
          </p:cNvSpPr>
          <p:nvPr>
            <p:ph idx="1"/>
          </p:nvPr>
        </p:nvSpPr>
        <p:spPr>
          <a:xfrm>
            <a:off x="688731" y="1456348"/>
            <a:ext cx="10515600" cy="4351338"/>
          </a:xfrm>
        </p:spPr>
        <p:txBody>
          <a:bodyPr>
            <a:normAutofit/>
          </a:bodyPr>
          <a:lstStyle/>
          <a:p>
            <a:r>
              <a:rPr lang="en-US" dirty="0" smtClean="0"/>
              <a:t>100</a:t>
            </a:r>
            <a:r>
              <a:rPr lang="en-US" dirty="0"/>
              <a:t>% </a:t>
            </a:r>
            <a:r>
              <a:rPr lang="en-US" dirty="0" smtClean="0"/>
              <a:t>employee paid</a:t>
            </a:r>
          </a:p>
          <a:p>
            <a:r>
              <a:rPr lang="en-US" dirty="0" smtClean="0"/>
              <a:t>Provides a fixed, lump-sum benefit upon diagnosis of a critical illness, which can include heart attack, stroke, paralysis, etc.  </a:t>
            </a:r>
          </a:p>
          <a:p>
            <a:r>
              <a:rPr lang="en-US" dirty="0" smtClean="0"/>
              <a:t>Paid directly to the insured and may be used for any reason.  Some include deductibles, prescriptions, transportation and child care.</a:t>
            </a:r>
          </a:p>
          <a:p>
            <a:r>
              <a:rPr lang="en-US" dirty="0" smtClean="0"/>
              <a:t>Refer to EBC for guaranteed </a:t>
            </a:r>
            <a:r>
              <a:rPr lang="en-US" dirty="0"/>
              <a:t>issue </a:t>
            </a:r>
            <a:r>
              <a:rPr lang="en-US" dirty="0" smtClean="0"/>
              <a:t>amounts</a:t>
            </a:r>
          </a:p>
        </p:txBody>
      </p:sp>
      <p:pic>
        <p:nvPicPr>
          <p:cNvPr id="7" name="Picture 6"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2" name="Slide Number Placeholder 1"/>
          <p:cNvSpPr>
            <a:spLocks noGrp="1"/>
          </p:cNvSpPr>
          <p:nvPr>
            <p:ph type="sldNum" sz="quarter" idx="12"/>
          </p:nvPr>
        </p:nvSpPr>
        <p:spPr/>
        <p:txBody>
          <a:bodyPr/>
          <a:lstStyle/>
          <a:p>
            <a:fld id="{60E629EF-5225-4885-926E-F9F117700F68}" type="slidenum">
              <a:rPr lang="en-US" smtClean="0"/>
              <a:t>30</a:t>
            </a:fld>
            <a:endParaRPr lang="en-US"/>
          </a:p>
        </p:txBody>
      </p:sp>
      <p:pic>
        <p:nvPicPr>
          <p:cNvPr id="6" name="Picture 5"/>
          <p:cNvPicPr>
            <a:picLocks noChangeAspect="1"/>
          </p:cNvPicPr>
          <p:nvPr/>
        </p:nvPicPr>
        <p:blipFill>
          <a:blip r:embed="rId6"/>
          <a:stretch>
            <a:fillRect/>
          </a:stretch>
        </p:blipFill>
        <p:spPr>
          <a:xfrm>
            <a:off x="9457207" y="5503985"/>
            <a:ext cx="2663977" cy="498605"/>
          </a:xfrm>
          <a:prstGeom prst="rect">
            <a:avLst/>
          </a:prstGeom>
          <a:ln cmpd="sng">
            <a:solidFill>
              <a:schemeClr val="tx1">
                <a:alpha val="87000"/>
              </a:schemeClr>
            </a:solidFill>
          </a:ln>
        </p:spPr>
      </p:pic>
      <p:pic>
        <p:nvPicPr>
          <p:cNvPr id="10"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227142"/>
            <a:ext cx="609600" cy="609600"/>
          </a:xfrm>
          <a:prstGeom prst="rect">
            <a:avLst/>
          </a:prstGeom>
        </p:spPr>
      </p:pic>
    </p:spTree>
    <p:extLst>
      <p:ext uri="{BB962C8B-B14F-4D97-AF65-F5344CB8AC3E}">
        <p14:creationId xmlns:p14="http://schemas.microsoft.com/office/powerpoint/2010/main" val="345339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365125"/>
            <a:ext cx="10515600" cy="1131166"/>
          </a:xfrm>
        </p:spPr>
        <p:txBody>
          <a:bodyPr>
            <a:normAutofit fontScale="90000"/>
          </a:bodyPr>
          <a:lstStyle/>
          <a:p>
            <a:pPr algn="ctr"/>
            <a:r>
              <a:rPr lang="en-US" b="1" dirty="0">
                <a:solidFill>
                  <a:srgbClr val="7030A0"/>
                </a:solidFill>
              </a:rPr>
              <a:t>Voluntary </a:t>
            </a:r>
            <a:r>
              <a:rPr lang="en-US" b="1" dirty="0" smtClean="0">
                <a:solidFill>
                  <a:srgbClr val="7030A0"/>
                </a:solidFill>
              </a:rPr>
              <a:t>Accident Insurance</a:t>
            </a:r>
            <a:r>
              <a:rPr lang="en-US" b="1" dirty="0">
                <a:solidFill>
                  <a:srgbClr val="7030A0"/>
                </a:solidFill>
              </a:rPr>
              <a:t/>
            </a:r>
            <a:br>
              <a:rPr lang="en-US" b="1" dirty="0">
                <a:solidFill>
                  <a:srgbClr val="7030A0"/>
                </a:solidFill>
              </a:rPr>
            </a:br>
            <a:endParaRPr lang="en-US" dirty="0"/>
          </a:p>
        </p:txBody>
      </p:sp>
      <p:sp>
        <p:nvSpPr>
          <p:cNvPr id="9" name="Content Placeholder 8"/>
          <p:cNvSpPr>
            <a:spLocks noGrp="1"/>
          </p:cNvSpPr>
          <p:nvPr>
            <p:ph idx="1"/>
          </p:nvPr>
        </p:nvSpPr>
        <p:spPr>
          <a:xfrm>
            <a:off x="826911" y="1401949"/>
            <a:ext cx="10515600" cy="4351338"/>
          </a:xfrm>
        </p:spPr>
        <p:txBody>
          <a:bodyPr>
            <a:normAutofit/>
          </a:bodyPr>
          <a:lstStyle/>
          <a:p>
            <a:r>
              <a:rPr lang="en-US" dirty="0" smtClean="0"/>
              <a:t>100</a:t>
            </a:r>
            <a:r>
              <a:rPr lang="en-US" dirty="0"/>
              <a:t>% </a:t>
            </a:r>
            <a:r>
              <a:rPr lang="en-US" dirty="0" smtClean="0"/>
              <a:t>employee</a:t>
            </a:r>
            <a:r>
              <a:rPr lang="en-US" dirty="0"/>
              <a:t> </a:t>
            </a:r>
            <a:r>
              <a:rPr lang="en-US" dirty="0" smtClean="0"/>
              <a:t>paid.</a:t>
            </a:r>
            <a:endParaRPr lang="en-US" dirty="0"/>
          </a:p>
          <a:p>
            <a:r>
              <a:rPr lang="en-US" altLang="en-US" dirty="0" smtClean="0"/>
              <a:t>Accident </a:t>
            </a:r>
            <a:r>
              <a:rPr lang="en-US" altLang="en-US" dirty="0"/>
              <a:t>insurance provides a range of fixed, lump-sum benefits to help offset the costs associated with a covered accident. </a:t>
            </a:r>
            <a:endParaRPr lang="en-US" altLang="en-US" dirty="0" smtClean="0"/>
          </a:p>
          <a:p>
            <a:r>
              <a:rPr lang="en-US" altLang="en-US" dirty="0" smtClean="0"/>
              <a:t>Paid </a:t>
            </a:r>
            <a:r>
              <a:rPr lang="en-US" altLang="en-US" dirty="0"/>
              <a:t>directly to you and may be used for any purpose, such as deductibles, prescriptions, transportation, child care, etc. </a:t>
            </a:r>
            <a:endParaRPr lang="en-US" altLang="en-US" dirty="0" smtClean="0"/>
          </a:p>
          <a:p>
            <a:r>
              <a:rPr lang="en-US" altLang="en-US" dirty="0" smtClean="0"/>
              <a:t>The </a:t>
            </a:r>
            <a:r>
              <a:rPr lang="en-US" altLang="en-US" dirty="0"/>
              <a:t>amount you receive varies by type of accident incurred. </a:t>
            </a:r>
            <a:endParaRPr lang="en-US" altLang="en-US" dirty="0" smtClean="0"/>
          </a:p>
          <a:p>
            <a:r>
              <a:rPr lang="en-US" dirty="0" smtClean="0"/>
              <a:t>Refer to EBC for further details.</a:t>
            </a:r>
            <a:endParaRPr lang="en-US" dirty="0"/>
          </a:p>
        </p:txBody>
      </p:sp>
      <p:pic>
        <p:nvPicPr>
          <p:cNvPr id="7" name="Picture 6"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2" name="Slide Number Placeholder 1"/>
          <p:cNvSpPr>
            <a:spLocks noGrp="1"/>
          </p:cNvSpPr>
          <p:nvPr>
            <p:ph type="sldNum" sz="quarter" idx="12"/>
          </p:nvPr>
        </p:nvSpPr>
        <p:spPr/>
        <p:txBody>
          <a:bodyPr/>
          <a:lstStyle/>
          <a:p>
            <a:fld id="{60E629EF-5225-4885-926E-F9F117700F68}" type="slidenum">
              <a:rPr lang="en-US" smtClean="0"/>
              <a:t>31</a:t>
            </a:fld>
            <a:endParaRPr lang="en-US"/>
          </a:p>
        </p:txBody>
      </p:sp>
      <p:pic>
        <p:nvPicPr>
          <p:cNvPr id="6" name="Picture 5"/>
          <p:cNvPicPr>
            <a:picLocks noChangeAspect="1"/>
          </p:cNvPicPr>
          <p:nvPr/>
        </p:nvPicPr>
        <p:blipFill>
          <a:blip r:embed="rId6"/>
          <a:stretch>
            <a:fillRect/>
          </a:stretch>
        </p:blipFill>
        <p:spPr>
          <a:xfrm>
            <a:off x="9457207" y="5503985"/>
            <a:ext cx="2663977" cy="498605"/>
          </a:xfrm>
          <a:prstGeom prst="rect">
            <a:avLst/>
          </a:prstGeom>
          <a:ln cmpd="sng">
            <a:solidFill>
              <a:schemeClr val="tx1">
                <a:alpha val="87000"/>
              </a:schemeClr>
            </a:solidFill>
          </a:ln>
        </p:spPr>
      </p:pic>
      <p:pic>
        <p:nvPicPr>
          <p:cNvPr id="10"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42511" y="227142"/>
            <a:ext cx="609600" cy="609600"/>
          </a:xfrm>
          <a:prstGeom prst="rect">
            <a:avLst/>
          </a:prstGeom>
        </p:spPr>
      </p:pic>
    </p:spTree>
    <p:extLst>
      <p:ext uri="{BB962C8B-B14F-4D97-AF65-F5344CB8AC3E}">
        <p14:creationId xmlns:p14="http://schemas.microsoft.com/office/powerpoint/2010/main" val="368648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08" y="16992"/>
            <a:ext cx="10515600" cy="1325563"/>
          </a:xfrm>
        </p:spPr>
        <p:txBody>
          <a:bodyPr>
            <a:normAutofit/>
          </a:bodyPr>
          <a:lstStyle/>
          <a:p>
            <a:pPr algn="ctr"/>
            <a:r>
              <a:rPr lang="en-US" b="1" dirty="0" err="1" smtClean="0">
                <a:solidFill>
                  <a:srgbClr val="7030A0"/>
                </a:solidFill>
              </a:rPr>
              <a:t>GradFin</a:t>
            </a:r>
            <a:r>
              <a:rPr lang="en-US" b="1" dirty="0" smtClean="0">
                <a:solidFill>
                  <a:srgbClr val="7030A0"/>
                </a:solidFill>
              </a:rPr>
              <a:t> – Tuition Assistance</a:t>
            </a:r>
            <a:endParaRPr lang="en-US" b="1" dirty="0">
              <a:solidFill>
                <a:srgbClr val="7030A0"/>
              </a:solidFill>
            </a:endParaRPr>
          </a:p>
        </p:txBody>
      </p:sp>
      <p:sp>
        <p:nvSpPr>
          <p:cNvPr id="3" name="Content Placeholder 2"/>
          <p:cNvSpPr>
            <a:spLocks noGrp="1"/>
          </p:cNvSpPr>
          <p:nvPr>
            <p:ph idx="1"/>
          </p:nvPr>
        </p:nvSpPr>
        <p:spPr>
          <a:xfrm>
            <a:off x="345831" y="1039736"/>
            <a:ext cx="10515600" cy="4887178"/>
          </a:xfrm>
        </p:spPr>
        <p:txBody>
          <a:bodyPr>
            <a:normAutofit fontScale="70000" lnSpcReduction="20000"/>
          </a:bodyPr>
          <a:lstStyle/>
          <a:p>
            <a:pPr marL="0" indent="0" eaLnBrk="0" fontAlgn="base" hangingPunct="0">
              <a:lnSpc>
                <a:spcPct val="100000"/>
              </a:lnSpc>
              <a:spcBef>
                <a:spcPct val="0"/>
              </a:spcBef>
              <a:spcAft>
                <a:spcPct val="0"/>
              </a:spcAft>
              <a:buNone/>
            </a:pPr>
            <a:r>
              <a:rPr lang="en-US" altLang="en-US" sz="2900" dirty="0">
                <a:cs typeface="Arial" panose="020B0604020202020204" pitchFamily="34" charset="0"/>
              </a:rPr>
              <a:t>The </a:t>
            </a:r>
            <a:r>
              <a:rPr lang="en-US" altLang="en-US" sz="2900" dirty="0" err="1" smtClean="0">
                <a:cs typeface="Arial" panose="020B0604020202020204" pitchFamily="34" charset="0"/>
              </a:rPr>
              <a:t>GradFin</a:t>
            </a:r>
            <a:r>
              <a:rPr lang="en-US" altLang="en-US" sz="2900" dirty="0" smtClean="0">
                <a:cs typeface="Arial" panose="020B0604020202020204" pitchFamily="34" charset="0"/>
              </a:rPr>
              <a:t> tuition </a:t>
            </a:r>
            <a:r>
              <a:rPr lang="en-US" altLang="en-US" sz="2900" dirty="0">
                <a:cs typeface="Arial" panose="020B0604020202020204" pitchFamily="34" charset="0"/>
              </a:rPr>
              <a:t>assistance program </a:t>
            </a:r>
            <a:r>
              <a:rPr lang="en-US" altLang="en-US" sz="2900" dirty="0" smtClean="0">
                <a:cs typeface="Arial" panose="020B0604020202020204" pitchFamily="34" charset="0"/>
              </a:rPr>
              <a:t>is </a:t>
            </a:r>
            <a:r>
              <a:rPr lang="en-US" altLang="en-US" sz="2900" dirty="0">
                <a:cs typeface="Arial" panose="020B0604020202020204" pitchFamily="34" charset="0"/>
              </a:rPr>
              <a:t>designed to help New Chapter employees pay back student loan debt and improve their financial well-being</a:t>
            </a:r>
            <a:r>
              <a:rPr lang="en-US" altLang="en-US" sz="2900" dirty="0" smtClean="0">
                <a:cs typeface="Arial" panose="020B0604020202020204" pitchFamily="34" charset="0"/>
              </a:rPr>
              <a:t>. </a:t>
            </a:r>
          </a:p>
          <a:p>
            <a:pPr marL="0" indent="0" eaLnBrk="0" fontAlgn="base" hangingPunct="0">
              <a:lnSpc>
                <a:spcPct val="100000"/>
              </a:lnSpc>
              <a:spcBef>
                <a:spcPct val="0"/>
              </a:spcBef>
              <a:spcAft>
                <a:spcPct val="0"/>
              </a:spcAft>
              <a:buNone/>
            </a:pPr>
            <a:endParaRPr lang="en-US" altLang="en-US" sz="2900" dirty="0" smtClean="0">
              <a:cs typeface="Arial" panose="020B0604020202020204" pitchFamily="34" charset="0"/>
            </a:endParaRPr>
          </a:p>
          <a:p>
            <a:pPr eaLnBrk="0" fontAlgn="base" hangingPunct="0">
              <a:lnSpc>
                <a:spcPct val="100000"/>
              </a:lnSpc>
              <a:spcBef>
                <a:spcPct val="0"/>
              </a:spcBef>
              <a:spcAft>
                <a:spcPct val="0"/>
              </a:spcAft>
            </a:pPr>
            <a:r>
              <a:rPr lang="en-US" altLang="en-US" sz="2900" dirty="0" smtClean="0">
                <a:cs typeface="Arial" panose="020B0604020202020204" pitchFamily="34" charset="0"/>
              </a:rPr>
              <a:t>GradFIN </a:t>
            </a:r>
            <a:r>
              <a:rPr lang="en-US" altLang="en-US" sz="2900" dirty="0">
                <a:cs typeface="Arial" panose="020B0604020202020204" pitchFamily="34" charset="0"/>
              </a:rPr>
              <a:t>will </a:t>
            </a:r>
            <a:r>
              <a:rPr lang="en-US" altLang="en-US" sz="2900" dirty="0" smtClean="0">
                <a:cs typeface="Arial" panose="020B0604020202020204" pitchFamily="34" charset="0"/>
              </a:rPr>
              <a:t>provide:</a:t>
            </a:r>
          </a:p>
          <a:p>
            <a:pPr lvl="1" eaLnBrk="0" fontAlgn="base" hangingPunct="0">
              <a:lnSpc>
                <a:spcPct val="100000"/>
              </a:lnSpc>
              <a:spcBef>
                <a:spcPct val="0"/>
              </a:spcBef>
              <a:spcAft>
                <a:spcPct val="0"/>
              </a:spcAft>
            </a:pPr>
            <a:r>
              <a:rPr lang="en-US" altLang="en-US" sz="2900" dirty="0" smtClean="0">
                <a:cs typeface="Arial" panose="020B0604020202020204" pitchFamily="34" charset="0"/>
              </a:rPr>
              <a:t>One-on-one </a:t>
            </a:r>
            <a:r>
              <a:rPr lang="en-US" altLang="en-US" sz="2900" dirty="0">
                <a:cs typeface="Arial" panose="020B0604020202020204" pitchFamily="34" charset="0"/>
              </a:rPr>
              <a:t>education </a:t>
            </a:r>
            <a:r>
              <a:rPr lang="en-US" altLang="en-US" sz="2900" dirty="0" smtClean="0">
                <a:cs typeface="Arial" panose="020B0604020202020204" pitchFamily="34" charset="0"/>
              </a:rPr>
              <a:t>consultations.  Consultation Experts </a:t>
            </a:r>
            <a:r>
              <a:rPr lang="en-US" altLang="en-US" sz="2900" dirty="0">
                <a:cs typeface="Arial" panose="020B0604020202020204" pitchFamily="34" charset="0"/>
              </a:rPr>
              <a:t>review your current loan status and discuss personalized payoff options to save on your </a:t>
            </a:r>
            <a:r>
              <a:rPr lang="en-US" altLang="en-US" sz="2900" dirty="0" smtClean="0">
                <a:cs typeface="Arial" panose="020B0604020202020204" pitchFamily="34" charset="0"/>
              </a:rPr>
              <a:t>loans.</a:t>
            </a:r>
          </a:p>
          <a:p>
            <a:pPr lvl="1" eaLnBrk="0" fontAlgn="base" hangingPunct="0">
              <a:lnSpc>
                <a:spcPct val="100000"/>
              </a:lnSpc>
              <a:spcBef>
                <a:spcPct val="0"/>
              </a:spcBef>
              <a:spcAft>
                <a:spcPct val="0"/>
              </a:spcAft>
            </a:pPr>
            <a:r>
              <a:rPr lang="en-US" altLang="en-US" sz="2900" dirty="0" smtClean="0">
                <a:cs typeface="Arial" panose="020B0604020202020204" pitchFamily="34" charset="0"/>
              </a:rPr>
              <a:t>Competitive </a:t>
            </a:r>
            <a:r>
              <a:rPr lang="en-US" altLang="en-US" sz="2900" dirty="0">
                <a:cs typeface="Arial" panose="020B0604020202020204" pitchFamily="34" charset="0"/>
              </a:rPr>
              <a:t>interest rate reduction when you refinance your </a:t>
            </a:r>
            <a:r>
              <a:rPr lang="en-US" altLang="en-US" sz="2900" dirty="0" smtClean="0">
                <a:cs typeface="Arial" panose="020B0604020202020204" pitchFamily="34" charset="0"/>
              </a:rPr>
              <a:t>loans.</a:t>
            </a:r>
          </a:p>
          <a:p>
            <a:pPr lvl="1" eaLnBrk="0" fontAlgn="base" hangingPunct="0">
              <a:lnSpc>
                <a:spcPct val="100000"/>
              </a:lnSpc>
              <a:spcBef>
                <a:spcPct val="0"/>
              </a:spcBef>
              <a:spcAft>
                <a:spcPct val="0"/>
              </a:spcAft>
            </a:pPr>
            <a:r>
              <a:rPr lang="en-US" altLang="en-US" sz="2900" dirty="0" smtClean="0">
                <a:cs typeface="Arial" panose="020B0604020202020204" pitchFamily="34" charset="0"/>
              </a:rPr>
              <a:t>Up </a:t>
            </a:r>
            <a:r>
              <a:rPr lang="en-US" altLang="en-US" sz="2900" dirty="0">
                <a:cs typeface="Arial" panose="020B0604020202020204" pitchFamily="34" charset="0"/>
              </a:rPr>
              <a:t>to a $300 bonus to you when you refinance your loans with </a:t>
            </a:r>
            <a:r>
              <a:rPr lang="en-US" altLang="en-US" sz="2900" dirty="0" err="1">
                <a:cs typeface="Arial" panose="020B0604020202020204" pitchFamily="34" charset="0"/>
              </a:rPr>
              <a:t>GradFin</a:t>
            </a:r>
            <a:r>
              <a:rPr lang="en-US" altLang="en-US" sz="2900" dirty="0">
                <a:cs typeface="Arial" panose="020B0604020202020204" pitchFamily="34" charset="0"/>
              </a:rPr>
              <a:t>. </a:t>
            </a:r>
            <a:r>
              <a:rPr lang="en-US" altLang="en-US" sz="2900" dirty="0" smtClean="0">
                <a:cs typeface="Arial" panose="020B0604020202020204" pitchFamily="34" charset="0"/>
              </a:rPr>
              <a:t>(The </a:t>
            </a:r>
            <a:r>
              <a:rPr lang="en-US" altLang="en-US" sz="2900" dirty="0">
                <a:cs typeface="Arial" panose="020B0604020202020204" pitchFamily="34" charset="0"/>
              </a:rPr>
              <a:t>bonus will be applied to the principal balance of the closed </a:t>
            </a:r>
            <a:r>
              <a:rPr lang="en-US" altLang="en-US" sz="2900" dirty="0" smtClean="0">
                <a:cs typeface="Arial" panose="020B0604020202020204" pitchFamily="34" charset="0"/>
              </a:rPr>
              <a:t>loan). </a:t>
            </a:r>
          </a:p>
          <a:p>
            <a:pPr lvl="1" eaLnBrk="0" fontAlgn="base" hangingPunct="0">
              <a:lnSpc>
                <a:spcPct val="100000"/>
              </a:lnSpc>
              <a:spcBef>
                <a:spcPct val="0"/>
              </a:spcBef>
              <a:spcAft>
                <a:spcPct val="0"/>
              </a:spcAft>
            </a:pPr>
            <a:r>
              <a:rPr lang="en-US" altLang="en-US" sz="2900" dirty="0" smtClean="0">
                <a:cs typeface="Arial" panose="020B0604020202020204" pitchFamily="34" charset="0"/>
              </a:rPr>
              <a:t>The </a:t>
            </a:r>
            <a:r>
              <a:rPr lang="en-US" altLang="en-US" sz="2900" dirty="0">
                <a:cs typeface="Arial" panose="020B0604020202020204" pitchFamily="34" charset="0"/>
              </a:rPr>
              <a:t>lowest interest rates in the industry through their lending platform which is made up of ten lenders to maximize the chances that you will be approved for a new loan. </a:t>
            </a:r>
            <a:endParaRPr lang="en-US" altLang="en-US" sz="2900" dirty="0" smtClean="0">
              <a:cs typeface="Arial" panose="020B0604020202020204" pitchFamily="34" charset="0"/>
            </a:endParaRPr>
          </a:p>
          <a:p>
            <a:pPr marL="0" indent="0" eaLnBrk="0" fontAlgn="base" hangingPunct="0">
              <a:lnSpc>
                <a:spcPct val="100000"/>
              </a:lnSpc>
              <a:spcBef>
                <a:spcPct val="0"/>
              </a:spcBef>
              <a:spcAft>
                <a:spcPct val="0"/>
              </a:spcAft>
              <a:buFontTx/>
              <a:buChar char="•"/>
            </a:pPr>
            <a:endParaRPr lang="en-US" altLang="en-US" sz="2900" dirty="0">
              <a:cs typeface="Arial" panose="020B0604020202020204" pitchFamily="34" charset="0"/>
            </a:endParaRPr>
          </a:p>
          <a:p>
            <a:pPr marL="0" indent="0" eaLnBrk="0" fontAlgn="base" hangingPunct="0">
              <a:lnSpc>
                <a:spcPct val="100000"/>
              </a:lnSpc>
              <a:spcBef>
                <a:spcPct val="0"/>
              </a:spcBef>
              <a:spcAft>
                <a:spcPct val="0"/>
              </a:spcAft>
              <a:buFontTx/>
              <a:buChar char="•"/>
            </a:pPr>
            <a:endParaRPr lang="en-US" altLang="en-US" sz="2900" dirty="0" smtClean="0">
              <a:cs typeface="Arial" panose="020B0604020202020204" pitchFamily="34" charset="0"/>
            </a:endParaRPr>
          </a:p>
          <a:p>
            <a:pPr marL="0" indent="0" eaLnBrk="0" fontAlgn="base" hangingPunct="0">
              <a:lnSpc>
                <a:spcPct val="100000"/>
              </a:lnSpc>
              <a:spcBef>
                <a:spcPct val="0"/>
              </a:spcBef>
              <a:spcAft>
                <a:spcPct val="0"/>
              </a:spcAft>
              <a:buFontTx/>
              <a:buChar char="•"/>
            </a:pPr>
            <a:r>
              <a:rPr lang="en-US" altLang="en-US" sz="2900" dirty="0" smtClean="0">
                <a:cs typeface="Arial" panose="020B0604020202020204" pitchFamily="34" charset="0"/>
              </a:rPr>
              <a:t>Utilizing </a:t>
            </a:r>
            <a:r>
              <a:rPr lang="en-US" altLang="en-US" sz="2900" dirty="0">
                <a:cs typeface="Arial" panose="020B0604020202020204" pitchFamily="34" charset="0"/>
              </a:rPr>
              <a:t>New Chapter's relationship with The Richards Group, consultation services through </a:t>
            </a:r>
            <a:r>
              <a:rPr lang="en-US" altLang="en-US" sz="2900" dirty="0" err="1">
                <a:cs typeface="Arial" panose="020B0604020202020204" pitchFamily="34" charset="0"/>
              </a:rPr>
              <a:t>GradFin</a:t>
            </a:r>
            <a:r>
              <a:rPr lang="en-US" altLang="en-US" sz="2900" dirty="0">
                <a:cs typeface="Arial" panose="020B0604020202020204" pitchFamily="34" charset="0"/>
              </a:rPr>
              <a:t> are provided free of charge. </a:t>
            </a:r>
          </a:p>
          <a:p>
            <a:pPr marL="0" lvl="0" indent="0" eaLnBrk="0" fontAlgn="base" hangingPunct="0">
              <a:lnSpc>
                <a:spcPct val="100000"/>
              </a:lnSpc>
              <a:spcBef>
                <a:spcPct val="0"/>
              </a:spcBef>
              <a:spcAft>
                <a:spcPct val="0"/>
              </a:spcAft>
              <a:buFontTx/>
              <a:buChar char="•"/>
            </a:pPr>
            <a:endParaRPr lang="en-US" altLang="en-US" sz="2900" dirty="0">
              <a:cs typeface="Arial" panose="020B0604020202020204" pitchFamily="34" charset="0"/>
            </a:endParaRPr>
          </a:p>
          <a:p>
            <a:pPr marL="0" lvl="0" indent="0" eaLnBrk="0" fontAlgn="base" hangingPunct="0">
              <a:lnSpc>
                <a:spcPct val="100000"/>
              </a:lnSpc>
              <a:spcBef>
                <a:spcPct val="0"/>
              </a:spcBef>
              <a:spcAft>
                <a:spcPct val="0"/>
              </a:spcAft>
              <a:buNone/>
            </a:pPr>
            <a:endParaRPr lang="en-US" altLang="en-US" sz="2900" dirty="0" smtClean="0">
              <a:cs typeface="Arial" panose="020B0604020202020204" pitchFamily="34" charset="0"/>
            </a:endParaRPr>
          </a:p>
          <a:p>
            <a:pPr marL="0" lvl="0" indent="0" eaLnBrk="0" fontAlgn="base" hangingPunct="0">
              <a:lnSpc>
                <a:spcPct val="100000"/>
              </a:lnSpc>
              <a:spcBef>
                <a:spcPct val="0"/>
              </a:spcBef>
              <a:spcAft>
                <a:spcPct val="0"/>
              </a:spcAft>
              <a:buNone/>
            </a:pPr>
            <a:r>
              <a:rPr lang="en-US" altLang="en-US" sz="2900" dirty="0" smtClean="0">
                <a:cs typeface="Arial" panose="020B0604020202020204" pitchFamily="34" charset="0"/>
              </a:rPr>
              <a:t>For </a:t>
            </a:r>
            <a:r>
              <a:rPr lang="en-US" altLang="en-US" sz="2900" dirty="0">
                <a:cs typeface="Arial" panose="020B0604020202020204" pitchFamily="34" charset="0"/>
              </a:rPr>
              <a:t>more information or to schedule a one-on-one consultation visit: </a:t>
            </a:r>
          </a:p>
          <a:p>
            <a:pPr marL="0" lvl="0" indent="0" eaLnBrk="0" fontAlgn="base" hangingPunct="0">
              <a:lnSpc>
                <a:spcPct val="100000"/>
              </a:lnSpc>
              <a:spcBef>
                <a:spcPct val="0"/>
              </a:spcBef>
              <a:spcAft>
                <a:spcPct val="0"/>
              </a:spcAft>
              <a:buNone/>
            </a:pPr>
            <a:r>
              <a:rPr lang="en-US" altLang="en-US" sz="2900" dirty="0">
                <a:ea typeface="Times New Roman" panose="02020603050405020304" pitchFamily="18" charset="0"/>
                <a:cs typeface="Times New Roman" panose="02020603050405020304" pitchFamily="18" charset="0"/>
                <a:hlinkClick r:id="rId5"/>
              </a:rPr>
              <a:t>www.gradfin.com/trg.html</a:t>
            </a:r>
            <a:endParaRPr lang="en-US" altLang="en-US" sz="2900" dirty="0"/>
          </a:p>
          <a:p>
            <a:endParaRPr lang="fr-FR" dirty="0" smtClean="0"/>
          </a:p>
        </p:txBody>
      </p:sp>
      <p:sp>
        <p:nvSpPr>
          <p:cNvPr id="4" name="Slide Number Placeholder 3"/>
          <p:cNvSpPr>
            <a:spLocks noGrp="1"/>
          </p:cNvSpPr>
          <p:nvPr>
            <p:ph type="sldNum" sz="quarter" idx="12"/>
          </p:nvPr>
        </p:nvSpPr>
        <p:spPr/>
        <p:txBody>
          <a:bodyPr/>
          <a:lstStyle/>
          <a:p>
            <a:fld id="{60E629EF-5225-4885-926E-F9F117700F68}" type="slidenum">
              <a:rPr lang="en-US" smtClean="0"/>
              <a:t>32</a:t>
            </a:fld>
            <a:endParaRPr lang="en-US"/>
          </a:p>
        </p:txBody>
      </p:sp>
      <p:pic>
        <p:nvPicPr>
          <p:cNvPr id="5" name="Picture 4" descr="tradedress one.png"/>
          <p:cNvPicPr>
            <a:picLocks noChangeAspect="1"/>
          </p:cNvPicPr>
          <p:nvPr/>
        </p:nvPicPr>
        <p:blipFill rotWithShape="1">
          <a:blip r:embed="rId6"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8" name="Picture 7"/>
          <p:cNvPicPr>
            <a:picLocks noChangeAspect="1"/>
          </p:cNvPicPr>
          <p:nvPr/>
        </p:nvPicPr>
        <p:blipFill>
          <a:blip r:embed="rId7"/>
          <a:stretch>
            <a:fillRect/>
          </a:stretch>
        </p:blipFill>
        <p:spPr>
          <a:xfrm>
            <a:off x="10656798" y="4890502"/>
            <a:ext cx="1535202" cy="1179557"/>
          </a:xfrm>
          <a:prstGeom prst="rect">
            <a:avLst/>
          </a:prstGeom>
        </p:spPr>
      </p:pic>
      <p:pic>
        <p:nvPicPr>
          <p:cNvPr id="10" name="Picture 9"/>
          <p:cNvPicPr>
            <a:picLocks noChangeAspect="1"/>
          </p:cNvPicPr>
          <p:nvPr/>
        </p:nvPicPr>
        <p:blipFill>
          <a:blip r:embed="rId8"/>
          <a:stretch>
            <a:fillRect/>
          </a:stretch>
        </p:blipFill>
        <p:spPr>
          <a:xfrm>
            <a:off x="9540976" y="4822689"/>
            <a:ext cx="882448" cy="1247370"/>
          </a:xfrm>
          <a:prstGeom prst="rect">
            <a:avLst/>
          </a:prstGeom>
        </p:spPr>
      </p:pic>
      <p:pic>
        <p:nvPicPr>
          <p:cNvPr id="9"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3785" y="162791"/>
            <a:ext cx="609600" cy="609600"/>
          </a:xfrm>
          <a:prstGeom prst="rect">
            <a:avLst/>
          </a:prstGeom>
        </p:spPr>
      </p:pic>
    </p:spTree>
    <p:extLst>
      <p:ext uri="{BB962C8B-B14F-4D97-AF65-F5344CB8AC3E}">
        <p14:creationId xmlns:p14="http://schemas.microsoft.com/office/powerpoint/2010/main" val="133182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7030A0"/>
                </a:solidFill>
              </a:rPr>
              <a:t>Tuition Reimbursement</a:t>
            </a:r>
          </a:p>
        </p:txBody>
      </p:sp>
      <p:sp>
        <p:nvSpPr>
          <p:cNvPr id="3" name="Content Placeholder 2"/>
          <p:cNvSpPr>
            <a:spLocks noGrp="1"/>
          </p:cNvSpPr>
          <p:nvPr>
            <p:ph idx="1"/>
          </p:nvPr>
        </p:nvSpPr>
        <p:spPr>
          <a:xfrm>
            <a:off x="826911" y="1580738"/>
            <a:ext cx="10515600" cy="4351338"/>
          </a:xfrm>
        </p:spPr>
        <p:txBody>
          <a:bodyPr>
            <a:normAutofit/>
          </a:bodyPr>
          <a:lstStyle/>
          <a:p>
            <a:r>
              <a:rPr lang="en-US" dirty="0" smtClean="0"/>
              <a:t>Encourages professional growth and development through continued education.</a:t>
            </a:r>
          </a:p>
          <a:p>
            <a:r>
              <a:rPr lang="en-US" dirty="0" smtClean="0"/>
              <a:t>Employees </a:t>
            </a:r>
            <a:r>
              <a:rPr lang="en-US" dirty="0"/>
              <a:t>who are furthering their education through courses related to </a:t>
            </a:r>
            <a:r>
              <a:rPr lang="en-US" dirty="0" smtClean="0"/>
              <a:t>their </a:t>
            </a:r>
            <a:r>
              <a:rPr lang="en-US" dirty="0"/>
              <a:t>current job or future career opportunities at New </a:t>
            </a:r>
            <a:r>
              <a:rPr lang="en-US" dirty="0" smtClean="0"/>
              <a:t>Chapter are eligible for up to </a:t>
            </a:r>
            <a:r>
              <a:rPr lang="en-US" b="1" dirty="0"/>
              <a:t>$</a:t>
            </a:r>
            <a:r>
              <a:rPr lang="en-US" b="1" dirty="0" smtClean="0"/>
              <a:t>2,500 </a:t>
            </a:r>
            <a:r>
              <a:rPr lang="en-US" dirty="0" smtClean="0"/>
              <a:t>tuition reimbursement in a calendar year.</a:t>
            </a:r>
          </a:p>
          <a:p>
            <a:r>
              <a:rPr lang="en-US" dirty="0" smtClean="0"/>
              <a:t> See Employee Benefit Center (EBC) for pre-approval forms and guidelines.</a:t>
            </a:r>
          </a:p>
          <a:p>
            <a:endParaRPr lang="en-US" dirty="0"/>
          </a:p>
        </p:txBody>
      </p:sp>
      <p:sp>
        <p:nvSpPr>
          <p:cNvPr id="4" name="Slide Number Placeholder 3"/>
          <p:cNvSpPr>
            <a:spLocks noGrp="1"/>
          </p:cNvSpPr>
          <p:nvPr>
            <p:ph type="sldNum" sz="quarter" idx="12"/>
          </p:nvPr>
        </p:nvSpPr>
        <p:spPr/>
        <p:txBody>
          <a:bodyPr/>
          <a:lstStyle/>
          <a:p>
            <a:fld id="{60E629EF-5225-4885-926E-F9F117700F68}" type="slidenum">
              <a:rPr lang="en-US" smtClean="0"/>
              <a:t>33</a:t>
            </a:fld>
            <a:endParaRPr lang="en-US"/>
          </a:p>
        </p:txBody>
      </p:sp>
      <p:pic>
        <p:nvPicPr>
          <p:cNvPr id="6" name="Picture 5"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pic>
        <p:nvPicPr>
          <p:cNvPr id="7"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3746" y="227142"/>
            <a:ext cx="609600" cy="609600"/>
          </a:xfrm>
          <a:prstGeom prst="rect">
            <a:avLst/>
          </a:prstGeom>
        </p:spPr>
      </p:pic>
    </p:spTree>
    <p:extLst>
      <p:ext uri="{BB962C8B-B14F-4D97-AF65-F5344CB8AC3E}">
        <p14:creationId xmlns:p14="http://schemas.microsoft.com/office/powerpoint/2010/main" val="167211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524" y="0"/>
            <a:ext cx="10515600" cy="1325563"/>
          </a:xfrm>
        </p:spPr>
        <p:txBody>
          <a:bodyPr/>
          <a:lstStyle/>
          <a:p>
            <a:pPr algn="ctr"/>
            <a:r>
              <a:rPr lang="en-US" b="1" dirty="0" err="1" smtClean="0">
                <a:solidFill>
                  <a:srgbClr val="7030A0"/>
                </a:solidFill>
              </a:rPr>
              <a:t>MyCigna</a:t>
            </a:r>
            <a:endParaRPr lang="en-US" b="1" dirty="0">
              <a:solidFill>
                <a:srgbClr val="7030A0"/>
              </a:solidFill>
            </a:endParaRPr>
          </a:p>
        </p:txBody>
      </p:sp>
      <p:sp>
        <p:nvSpPr>
          <p:cNvPr id="4" name="Content Placeholder 3"/>
          <p:cNvSpPr>
            <a:spLocks noGrp="1"/>
          </p:cNvSpPr>
          <p:nvPr>
            <p:ph sz="half" idx="2"/>
          </p:nvPr>
        </p:nvSpPr>
        <p:spPr>
          <a:xfrm>
            <a:off x="588524" y="1624958"/>
            <a:ext cx="5181600" cy="4351338"/>
          </a:xfrm>
        </p:spPr>
        <p:txBody>
          <a:bodyPr>
            <a:normAutofit fontScale="92500" lnSpcReduction="20000"/>
          </a:bodyPr>
          <a:lstStyle/>
          <a:p>
            <a:pPr marL="0" indent="0">
              <a:buNone/>
            </a:pPr>
            <a:r>
              <a:rPr lang="en-US" b="1" dirty="0" smtClean="0"/>
              <a:t>Highlights:</a:t>
            </a:r>
          </a:p>
          <a:p>
            <a:r>
              <a:rPr lang="en-US" dirty="0" smtClean="0"/>
              <a:t>Review Plan coverage</a:t>
            </a:r>
          </a:p>
          <a:p>
            <a:r>
              <a:rPr lang="en-US" dirty="0" smtClean="0"/>
              <a:t>Locate a provider</a:t>
            </a:r>
          </a:p>
          <a:p>
            <a:r>
              <a:rPr lang="en-US" dirty="0" smtClean="0"/>
              <a:t>Home Delivery Pharmacy</a:t>
            </a:r>
          </a:p>
          <a:p>
            <a:r>
              <a:rPr lang="en-US" dirty="0" smtClean="0"/>
              <a:t>View Claim information</a:t>
            </a:r>
          </a:p>
          <a:p>
            <a:r>
              <a:rPr lang="en-US" dirty="0" smtClean="0"/>
              <a:t>Request New ID cards/Print them</a:t>
            </a:r>
          </a:p>
          <a:p>
            <a:r>
              <a:rPr lang="en-US" dirty="0"/>
              <a:t>Estimate Health Care Costs</a:t>
            </a:r>
          </a:p>
          <a:p>
            <a:r>
              <a:rPr lang="en-US" dirty="0" smtClean="0"/>
              <a:t>Telehealth Connection</a:t>
            </a:r>
            <a:endParaRPr lang="en-US" dirty="0"/>
          </a:p>
          <a:p>
            <a:r>
              <a:rPr lang="en-US" dirty="0" smtClean="0"/>
              <a:t>Employee Assistance Services</a:t>
            </a:r>
          </a:p>
          <a:p>
            <a:r>
              <a:rPr lang="en-US" dirty="0" smtClean="0"/>
              <a:t>Incentives </a:t>
            </a:r>
            <a:r>
              <a:rPr lang="en-US" dirty="0"/>
              <a:t>for Healthy actions </a:t>
            </a:r>
          </a:p>
          <a:p>
            <a:endParaRPr lang="en-US" dirty="0" smtClean="0"/>
          </a:p>
          <a:p>
            <a:endParaRPr lang="en-US" dirty="0" smtClean="0"/>
          </a:p>
          <a:p>
            <a:endParaRPr lang="en-US" dirty="0" smtClean="0"/>
          </a:p>
          <a:p>
            <a:endParaRPr lang="en-US" dirty="0"/>
          </a:p>
        </p:txBody>
      </p:sp>
      <p:pic>
        <p:nvPicPr>
          <p:cNvPr id="7" name="Picture 6"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3" name="Slide Number Placeholder 2"/>
          <p:cNvSpPr>
            <a:spLocks noGrp="1"/>
          </p:cNvSpPr>
          <p:nvPr>
            <p:ph type="sldNum" sz="quarter" idx="12"/>
          </p:nvPr>
        </p:nvSpPr>
        <p:spPr/>
        <p:txBody>
          <a:bodyPr/>
          <a:lstStyle/>
          <a:p>
            <a:fld id="{60E629EF-5225-4885-926E-F9F117700F68}" type="slidenum">
              <a:rPr lang="en-US" smtClean="0"/>
              <a:t>34</a:t>
            </a:fld>
            <a:endParaRPr lang="en-US"/>
          </a:p>
        </p:txBody>
      </p:sp>
      <p:pic>
        <p:nvPicPr>
          <p:cNvPr id="9" name="Picture 8"/>
          <p:cNvPicPr>
            <a:picLocks noChangeAspect="1"/>
          </p:cNvPicPr>
          <p:nvPr/>
        </p:nvPicPr>
        <p:blipFill>
          <a:blip r:embed="rId6"/>
          <a:stretch>
            <a:fillRect/>
          </a:stretch>
        </p:blipFill>
        <p:spPr>
          <a:xfrm>
            <a:off x="5383520" y="972584"/>
            <a:ext cx="6808480" cy="509747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56818" y="76693"/>
            <a:ext cx="609600" cy="609600"/>
          </a:xfrm>
          <a:prstGeom prst="rect">
            <a:avLst/>
          </a:prstGeom>
        </p:spPr>
      </p:pic>
    </p:spTree>
    <p:extLst>
      <p:ext uri="{BB962C8B-B14F-4D97-AF65-F5344CB8AC3E}">
        <p14:creationId xmlns:p14="http://schemas.microsoft.com/office/powerpoint/2010/main" val="94269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7030A0"/>
                </a:solidFill>
              </a:rPr>
              <a:t>Cigna Telehealth Connection</a:t>
            </a:r>
            <a:endParaRPr lang="en-US" b="1" dirty="0">
              <a:solidFill>
                <a:srgbClr val="7030A0"/>
              </a:solidFill>
            </a:endParaRPr>
          </a:p>
        </p:txBody>
      </p:sp>
      <p:sp>
        <p:nvSpPr>
          <p:cNvPr id="8" name="Content Placeholder 7"/>
          <p:cNvSpPr>
            <a:spLocks noGrp="1"/>
          </p:cNvSpPr>
          <p:nvPr>
            <p:ph sz="half" idx="2"/>
          </p:nvPr>
        </p:nvSpPr>
        <p:spPr>
          <a:xfrm>
            <a:off x="372861" y="1476882"/>
            <a:ext cx="11543522" cy="4508500"/>
          </a:xfrm>
        </p:spPr>
        <p:txBody>
          <a:bodyPr>
            <a:normAutofit/>
          </a:bodyPr>
          <a:lstStyle/>
          <a:p>
            <a:r>
              <a:rPr lang="en-US" dirty="0" smtClean="0"/>
              <a:t>With Cigna Telehealth Connection you can access a doctor from your home, office, or on the go - 24 hours a day, 7 days a week, 365 days a year!</a:t>
            </a:r>
          </a:p>
          <a:p>
            <a:r>
              <a:rPr lang="en-US" dirty="0" smtClean="0"/>
              <a:t>U.S</a:t>
            </a:r>
            <a:r>
              <a:rPr lang="en-US" dirty="0"/>
              <a:t>. Board Certified </a:t>
            </a:r>
            <a:r>
              <a:rPr lang="en-US" dirty="0" smtClean="0"/>
              <a:t>doctors can visit with you via phone or secure video to help treat non-emergency medical conditions. </a:t>
            </a:r>
          </a:p>
          <a:p>
            <a:r>
              <a:rPr lang="en-US" dirty="0" smtClean="0"/>
              <a:t>Simply </a:t>
            </a:r>
            <a:r>
              <a:rPr lang="en-US" dirty="0"/>
              <a:t>pay the applicable in-network copay, deductible or </a:t>
            </a:r>
            <a:r>
              <a:rPr lang="en-US" dirty="0" smtClean="0"/>
              <a:t>coinsurance.</a:t>
            </a:r>
            <a:r>
              <a:rPr lang="en-US" dirty="0"/>
              <a:t> </a:t>
            </a:r>
            <a:endParaRPr lang="en-US" dirty="0" smtClean="0"/>
          </a:p>
          <a:p>
            <a:r>
              <a:rPr lang="en-US" dirty="0" smtClean="0"/>
              <a:t>Common </a:t>
            </a:r>
            <a:r>
              <a:rPr lang="en-US" dirty="0"/>
              <a:t>conditions include: sore throat, headache, stomachache, fever, cold and flu, allergies, rash, UTIs, and more</a:t>
            </a:r>
            <a:r>
              <a:rPr lang="en-US" dirty="0" smtClean="0"/>
              <a:t>…</a:t>
            </a: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60E629EF-5225-4885-926E-F9F117700F68}" type="slidenum">
              <a:rPr lang="en-US" smtClean="0"/>
              <a:t>35</a:t>
            </a:fld>
            <a:endParaRPr lang="en-US"/>
          </a:p>
        </p:txBody>
      </p:sp>
      <p:pic>
        <p:nvPicPr>
          <p:cNvPr id="6" name="Picture 5"/>
          <p:cNvPicPr>
            <a:picLocks noChangeAspect="1"/>
          </p:cNvPicPr>
          <p:nvPr/>
        </p:nvPicPr>
        <p:blipFill>
          <a:blip r:embed="rId5"/>
          <a:stretch>
            <a:fillRect/>
          </a:stretch>
        </p:blipFill>
        <p:spPr>
          <a:xfrm>
            <a:off x="0" y="6145686"/>
            <a:ext cx="12217443" cy="78645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235527"/>
            <a:ext cx="609600" cy="609600"/>
          </a:xfrm>
          <a:prstGeom prst="rect">
            <a:avLst/>
          </a:prstGeom>
        </p:spPr>
      </p:pic>
    </p:spTree>
    <p:extLst>
      <p:ext uri="{BB962C8B-B14F-4D97-AF65-F5344CB8AC3E}">
        <p14:creationId xmlns:p14="http://schemas.microsoft.com/office/powerpoint/2010/main" val="67250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Employee Assistance Program (EAP)</a:t>
            </a:r>
            <a:endParaRPr lang="en-US" b="1" dirty="0">
              <a:solidFill>
                <a:srgbClr val="7030A0"/>
              </a:solidFill>
            </a:endParaRPr>
          </a:p>
        </p:txBody>
      </p:sp>
      <p:sp>
        <p:nvSpPr>
          <p:cNvPr id="3" name="Content Placeholder 2"/>
          <p:cNvSpPr>
            <a:spLocks noGrp="1"/>
          </p:cNvSpPr>
          <p:nvPr>
            <p:ph sz="half" idx="2"/>
          </p:nvPr>
        </p:nvSpPr>
        <p:spPr>
          <a:xfrm>
            <a:off x="752239" y="1802072"/>
            <a:ext cx="5157787" cy="3684588"/>
          </a:xfrm>
        </p:spPr>
        <p:txBody>
          <a:bodyPr>
            <a:normAutofit fontScale="70000" lnSpcReduction="20000"/>
          </a:bodyPr>
          <a:lstStyle/>
          <a:p>
            <a:r>
              <a:rPr lang="en-US" dirty="0" smtClean="0"/>
              <a:t>This benefit is 100% employer paid</a:t>
            </a:r>
          </a:p>
          <a:p>
            <a:r>
              <a:rPr lang="en-US" dirty="0" smtClean="0"/>
              <a:t>It is free to everyone in your household</a:t>
            </a:r>
          </a:p>
          <a:p>
            <a:r>
              <a:rPr lang="en-US" dirty="0" smtClean="0"/>
              <a:t>Available 24 hours a day / 7 days a week</a:t>
            </a:r>
          </a:p>
          <a:p>
            <a:r>
              <a:rPr lang="en-US" dirty="0" smtClean="0"/>
              <a:t>It is a confidential resource for various kinds of personal matters:</a:t>
            </a:r>
          </a:p>
          <a:p>
            <a:pPr lvl="1"/>
            <a:r>
              <a:rPr lang="en-US" dirty="0" smtClean="0"/>
              <a:t>Child Care, Financial Service, Identity Theft, Legal Consulting*, Pet Care, Senior Care</a:t>
            </a:r>
          </a:p>
          <a:p>
            <a:pPr marL="457200" lvl="1" indent="0">
              <a:buNone/>
            </a:pPr>
            <a:endParaRPr lang="en-US" dirty="0" smtClean="0"/>
          </a:p>
          <a:p>
            <a:pPr marL="457200" lvl="1" indent="0">
              <a:buNone/>
            </a:pPr>
            <a:r>
              <a:rPr lang="en-US" dirty="0" smtClean="0">
                <a:hlinkClick r:id="rId5"/>
              </a:rPr>
              <a:t>www.cignabehavioral.com</a:t>
            </a:r>
            <a:r>
              <a:rPr lang="en-US" dirty="0" smtClean="0"/>
              <a:t> </a:t>
            </a:r>
          </a:p>
          <a:p>
            <a:pPr marL="457200" lvl="1" indent="0">
              <a:buNone/>
            </a:pPr>
            <a:r>
              <a:rPr lang="en-US" dirty="0" smtClean="0"/>
              <a:t>Employer ID: </a:t>
            </a:r>
            <a:r>
              <a:rPr lang="en-US" dirty="0" err="1" smtClean="0"/>
              <a:t>newchapter</a:t>
            </a:r>
            <a:endParaRPr lang="en-US" dirty="0" smtClean="0"/>
          </a:p>
          <a:p>
            <a:pPr marL="457200" lvl="1" indent="0">
              <a:buNone/>
            </a:pPr>
            <a:r>
              <a:rPr lang="en-US" dirty="0" smtClean="0"/>
              <a:t>Or</a:t>
            </a:r>
          </a:p>
          <a:p>
            <a:pPr marL="457200" lvl="1" indent="0">
              <a:buNone/>
            </a:pPr>
            <a:r>
              <a:rPr lang="en-US" dirty="0" smtClean="0"/>
              <a:t>888.371.1125</a:t>
            </a:r>
          </a:p>
          <a:p>
            <a:pPr marL="457200" lvl="1" indent="0">
              <a:buNone/>
            </a:pPr>
            <a:endParaRPr lang="en-US" dirty="0"/>
          </a:p>
          <a:p>
            <a:pPr marL="457200" lvl="1" indent="0">
              <a:buNone/>
            </a:pPr>
            <a:r>
              <a:rPr lang="en-US" dirty="0" smtClean="0"/>
              <a:t>*Restrictions do apply*</a:t>
            </a:r>
            <a:endParaRPr lang="en-US" dirty="0"/>
          </a:p>
        </p:txBody>
      </p:sp>
      <p:pic>
        <p:nvPicPr>
          <p:cNvPr id="7" name="Content Placeholder 6"/>
          <p:cNvPicPr>
            <a:picLocks noGrp="1" noChangeAspect="1"/>
          </p:cNvPicPr>
          <p:nvPr>
            <p:ph sz="quarter" idx="4"/>
          </p:nvPr>
        </p:nvPicPr>
        <p:blipFill>
          <a:blip r:embed="rId6"/>
          <a:stretch>
            <a:fillRect/>
          </a:stretch>
        </p:blipFill>
        <p:spPr>
          <a:xfrm>
            <a:off x="6455148" y="1310026"/>
            <a:ext cx="4693497" cy="4908341"/>
          </a:xfrm>
          <a:prstGeom prst="rect">
            <a:avLst/>
          </a:prstGeom>
        </p:spPr>
      </p:pic>
      <p:pic>
        <p:nvPicPr>
          <p:cNvPr id="8" name="Picture 7" descr="tradedress one.png"/>
          <p:cNvPicPr>
            <a:picLocks noChangeAspect="1"/>
          </p:cNvPicPr>
          <p:nvPr/>
        </p:nvPicPr>
        <p:blipFill rotWithShape="1">
          <a:blip r:embed="rId7" cstate="print">
            <a:extLst>
              <a:ext uri="{28A0092B-C50C-407E-A947-70E740481C1C}">
                <a14:useLocalDpi xmlns:a14="http://schemas.microsoft.com/office/drawing/2010/main" val="0"/>
              </a:ext>
            </a:extLst>
          </a:blip>
          <a:srcRect t="62037"/>
          <a:stretch/>
        </p:blipFill>
        <p:spPr>
          <a:xfrm>
            <a:off x="-22578" y="6301047"/>
            <a:ext cx="12214578" cy="558411"/>
          </a:xfrm>
          <a:prstGeom prst="rect">
            <a:avLst/>
          </a:prstGeom>
        </p:spPr>
      </p:pic>
      <p:sp>
        <p:nvSpPr>
          <p:cNvPr id="6" name="Slide Number Placeholder 5"/>
          <p:cNvSpPr>
            <a:spLocks noGrp="1"/>
          </p:cNvSpPr>
          <p:nvPr>
            <p:ph type="sldNum" sz="quarter" idx="12"/>
          </p:nvPr>
        </p:nvSpPr>
        <p:spPr/>
        <p:txBody>
          <a:bodyPr/>
          <a:lstStyle/>
          <a:p>
            <a:fld id="{60E629EF-5225-4885-926E-F9F117700F68}" type="slidenum">
              <a:rPr lang="en-US" smtClean="0"/>
              <a:t>36</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253741"/>
            <a:ext cx="609600" cy="609600"/>
          </a:xfrm>
          <a:prstGeom prst="rect">
            <a:avLst/>
          </a:prstGeom>
        </p:spPr>
      </p:pic>
    </p:spTree>
    <p:extLst>
      <p:ext uri="{BB962C8B-B14F-4D97-AF65-F5344CB8AC3E}">
        <p14:creationId xmlns:p14="http://schemas.microsoft.com/office/powerpoint/2010/main" val="201215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smtClean="0">
                <a:solidFill>
                  <a:srgbClr val="7030A0"/>
                </a:solidFill>
              </a:rPr>
              <a:t>Wellness Rewards</a:t>
            </a:r>
            <a:endParaRPr lang="en-US" b="1" dirty="0">
              <a:solidFill>
                <a:srgbClr val="7030A0"/>
              </a:solidFill>
            </a:endParaRPr>
          </a:p>
        </p:txBody>
      </p:sp>
      <p:pic>
        <p:nvPicPr>
          <p:cNvPr id="5" name="Content Placeholder 4"/>
          <p:cNvPicPr>
            <a:picLocks noGrp="1" noChangeAspect="1"/>
          </p:cNvPicPr>
          <p:nvPr>
            <p:ph sz="half" idx="1"/>
          </p:nvPr>
        </p:nvPicPr>
        <p:blipFill>
          <a:blip r:embed="rId5"/>
          <a:stretch>
            <a:fillRect/>
          </a:stretch>
        </p:blipFill>
        <p:spPr>
          <a:xfrm>
            <a:off x="1095569" y="1482725"/>
            <a:ext cx="4438262" cy="4351338"/>
          </a:xfrm>
          <a:prstGeom prst="rect">
            <a:avLst/>
          </a:prstGeom>
        </p:spPr>
      </p:pic>
      <p:sp>
        <p:nvSpPr>
          <p:cNvPr id="7" name="Content Placeholder 6"/>
          <p:cNvSpPr>
            <a:spLocks noGrp="1"/>
          </p:cNvSpPr>
          <p:nvPr>
            <p:ph sz="half" idx="2"/>
          </p:nvPr>
        </p:nvSpPr>
        <p:spPr>
          <a:xfrm>
            <a:off x="6329265" y="1412387"/>
            <a:ext cx="5531558" cy="4351338"/>
          </a:xfrm>
        </p:spPr>
        <p:txBody>
          <a:bodyPr>
            <a:normAutofit fontScale="85000" lnSpcReduction="20000"/>
          </a:bodyPr>
          <a:lstStyle/>
          <a:p>
            <a:r>
              <a:rPr lang="en-US" dirty="0" smtClean="0"/>
              <a:t>Up to $175.00 per calendar year</a:t>
            </a:r>
          </a:p>
          <a:p>
            <a:r>
              <a:rPr lang="en-US" altLang="en-US" sz="2800" dirty="0" smtClean="0"/>
              <a:t>$75 for the Health Assessment</a:t>
            </a:r>
          </a:p>
          <a:p>
            <a:r>
              <a:rPr lang="en-US" altLang="en-US" sz="2800" dirty="0" smtClean="0"/>
              <a:t>$100 for </a:t>
            </a:r>
            <a:r>
              <a:rPr lang="en-US" altLang="en-US" sz="2800" dirty="0"/>
              <a:t>gym memberships, fitness classes, exercise equipment, activity log, etc</a:t>
            </a:r>
            <a:r>
              <a:rPr lang="en-US" altLang="en-US" sz="2800" dirty="0" smtClean="0"/>
              <a:t>.</a:t>
            </a:r>
          </a:p>
          <a:p>
            <a:pPr lvl="1"/>
            <a:r>
              <a:rPr lang="en-US" b="1" dirty="0" smtClean="0"/>
              <a:t>You cannot access the $100 for gym memberships, etc. without participating in the health assessment!</a:t>
            </a:r>
          </a:p>
          <a:p>
            <a:r>
              <a:rPr lang="en-US" i="1" dirty="0"/>
              <a:t>Healthy Pregnancies, Healthy Babies® </a:t>
            </a:r>
            <a:r>
              <a:rPr lang="en-US" i="1" dirty="0" smtClean="0"/>
              <a:t>program:	</a:t>
            </a:r>
          </a:p>
          <a:p>
            <a:pPr lvl="1"/>
            <a:r>
              <a:rPr lang="en-US" i="1" dirty="0" smtClean="0"/>
              <a:t>Enroll </a:t>
            </a:r>
            <a:r>
              <a:rPr lang="en-US" i="1" dirty="0"/>
              <a:t>in this program designed to help you and your baby stay healthy during your pregnancy and in the days and weeks </a:t>
            </a:r>
            <a:r>
              <a:rPr lang="en-US" i="1" dirty="0" smtClean="0"/>
              <a:t>following </a:t>
            </a:r>
            <a:r>
              <a:rPr lang="en-US" i="1" dirty="0"/>
              <a:t>birth. Take part in the Cigna Healthy Pregnancies, Healthy Babies® program and earn an incentive. </a:t>
            </a:r>
            <a:endParaRPr lang="en-US" dirty="0"/>
          </a:p>
          <a:p>
            <a:endParaRPr lang="en-US" dirty="0" smtClean="0"/>
          </a:p>
        </p:txBody>
      </p:sp>
      <p:pic>
        <p:nvPicPr>
          <p:cNvPr id="8" name="Picture 7" descr="tradedress one.png"/>
          <p:cNvPicPr>
            <a:picLocks noChangeAspect="1"/>
          </p:cNvPicPr>
          <p:nvPr/>
        </p:nvPicPr>
        <p:blipFill rotWithShape="1">
          <a:blip r:embed="rId6"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2" name="Slide Number Placeholder 1"/>
          <p:cNvSpPr>
            <a:spLocks noGrp="1"/>
          </p:cNvSpPr>
          <p:nvPr>
            <p:ph type="sldNum" sz="quarter" idx="12"/>
          </p:nvPr>
        </p:nvSpPr>
        <p:spPr/>
        <p:txBody>
          <a:bodyPr/>
          <a:lstStyle/>
          <a:p>
            <a:fld id="{60E629EF-5225-4885-926E-F9F117700F68}" type="slidenum">
              <a:rPr lang="en-US" smtClean="0"/>
              <a:t>37</a:t>
            </a:fld>
            <a:endParaRPr lang="en-US"/>
          </a:p>
        </p:txBody>
      </p:sp>
      <p:pic>
        <p:nvPicPr>
          <p:cNvPr id="9" name="Picture 8"/>
          <p:cNvPicPr>
            <a:picLocks noChangeAspect="1"/>
          </p:cNvPicPr>
          <p:nvPr/>
        </p:nvPicPr>
        <p:blipFill>
          <a:blip r:embed="rId7"/>
          <a:stretch>
            <a:fillRect/>
          </a:stretch>
        </p:blipFill>
        <p:spPr>
          <a:xfrm>
            <a:off x="0" y="73696"/>
            <a:ext cx="2018208" cy="1061187"/>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39055" y="227142"/>
            <a:ext cx="609600" cy="609600"/>
          </a:xfrm>
          <a:prstGeom prst="rect">
            <a:avLst/>
          </a:prstGeom>
        </p:spPr>
      </p:pic>
    </p:spTree>
    <p:extLst>
      <p:ext uri="{BB962C8B-B14F-4D97-AF65-F5344CB8AC3E}">
        <p14:creationId xmlns:p14="http://schemas.microsoft.com/office/powerpoint/2010/main" val="88549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8" y="0"/>
            <a:ext cx="11669146" cy="1325563"/>
          </a:xfrm>
        </p:spPr>
        <p:txBody>
          <a:bodyPr>
            <a:normAutofit/>
          </a:bodyPr>
          <a:lstStyle/>
          <a:p>
            <a:pPr marL="120656" algn="ctr"/>
            <a:r>
              <a:rPr lang="en-US" b="1" dirty="0" smtClean="0">
                <a:solidFill>
                  <a:srgbClr val="7030A0"/>
                </a:solidFill>
                <a:cs typeface="Times New Roman" panose="02020603050405020304" pitchFamily="18" charset="0"/>
              </a:rPr>
              <a:t>Other Benefits</a:t>
            </a:r>
            <a:endParaRPr lang="en-US" b="1" dirty="0">
              <a:solidFill>
                <a:srgbClr val="7030A0"/>
              </a:solidFill>
              <a:cs typeface="Times New Roman" panose="02020603050405020304" pitchFamily="18" charset="0"/>
            </a:endParaRPr>
          </a:p>
        </p:txBody>
      </p:sp>
      <p:sp>
        <p:nvSpPr>
          <p:cNvPr id="7" name="Content Placeholder 2"/>
          <p:cNvSpPr txBox="1">
            <a:spLocks noGrp="1"/>
          </p:cNvSpPr>
          <p:nvPr>
            <p:ph idx="1"/>
          </p:nvPr>
        </p:nvSpPr>
        <p:spPr>
          <a:xfrm>
            <a:off x="86625" y="1193533"/>
            <a:ext cx="12021956" cy="4523979"/>
          </a:xfrm>
          <a:prstGeom prst="rect">
            <a:avLst/>
          </a:prstGeom>
        </p:spPr>
        <p:txBody>
          <a:bodyPr vert="horz" lIns="91441" tIns="45720" rIns="91441"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300" dirty="0" smtClean="0">
                <a:cs typeface="Times New Roman" panose="02020603050405020304" pitchFamily="18" charset="0"/>
              </a:rPr>
              <a:t>Although not part of </a:t>
            </a:r>
            <a:r>
              <a:rPr lang="en-US" sz="2300" dirty="0">
                <a:cs typeface="Times New Roman" panose="02020603050405020304" pitchFamily="18" charset="0"/>
              </a:rPr>
              <a:t>a</a:t>
            </a:r>
            <a:r>
              <a:rPr lang="en-US" sz="2300" dirty="0" smtClean="0">
                <a:cs typeface="Times New Roman" panose="02020603050405020304" pitchFamily="18" charset="0"/>
              </a:rPr>
              <a:t>nnual Open Enrollment, New Chapter is committed to providing additional benefits in order to maintain a well-rounded and competitive total benefits package.  </a:t>
            </a:r>
            <a:endParaRPr lang="en-US" sz="4200" dirty="0">
              <a:solidFill>
                <a:srgbClr val="FF0000"/>
              </a:solidFill>
              <a:cs typeface="Times New Roman" panose="02020603050405020304" pitchFamily="18" charset="0"/>
            </a:endParaRPr>
          </a:p>
        </p:txBody>
      </p:sp>
      <p:pic>
        <p:nvPicPr>
          <p:cNvPr id="6" name="Picture 5"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145389243"/>
              </p:ext>
            </p:extLst>
          </p:nvPr>
        </p:nvGraphicFramePr>
        <p:xfrm>
          <a:off x="354758" y="2481552"/>
          <a:ext cx="11022488" cy="3510280"/>
        </p:xfrm>
        <a:graphic>
          <a:graphicData uri="http://schemas.openxmlformats.org/drawingml/2006/table">
            <a:tbl>
              <a:tblPr firstRow="1" bandRow="1">
                <a:tableStyleId>{5C22544A-7EE6-4342-B048-85BDC9FD1C3A}</a:tableStyleId>
              </a:tblPr>
              <a:tblGrid>
                <a:gridCol w="5755777">
                  <a:extLst>
                    <a:ext uri="{9D8B030D-6E8A-4147-A177-3AD203B41FA5}">
                      <a16:colId xmlns:a16="http://schemas.microsoft.com/office/drawing/2014/main" val="2972369768"/>
                    </a:ext>
                  </a:extLst>
                </a:gridCol>
                <a:gridCol w="5266711">
                  <a:extLst>
                    <a:ext uri="{9D8B030D-6E8A-4147-A177-3AD203B41FA5}">
                      <a16:colId xmlns:a16="http://schemas.microsoft.com/office/drawing/2014/main" val="3087546391"/>
                    </a:ext>
                  </a:extLst>
                </a:gridCol>
              </a:tblGrid>
              <a:tr h="370840">
                <a:tc>
                  <a:txBody>
                    <a:bodyPr/>
                    <a:lstStyle/>
                    <a:p>
                      <a:pPr marL="285750" indent="-285750">
                        <a:buFont typeface="Arial" panose="020B0604020202020204" pitchFamily="34" charset="0"/>
                        <a:buChar char="•"/>
                      </a:pPr>
                      <a:r>
                        <a:rPr lang="en-US" sz="1800" b="0" dirty="0" smtClean="0">
                          <a:solidFill>
                            <a:schemeClr val="tx1"/>
                          </a:solidFill>
                        </a:rPr>
                        <a:t>Quarterly</a:t>
                      </a:r>
                      <a:r>
                        <a:rPr lang="en-US" sz="1800" b="0" baseline="0" dirty="0" smtClean="0">
                          <a:solidFill>
                            <a:schemeClr val="tx1"/>
                          </a:solidFill>
                        </a:rPr>
                        <a:t>, locally sourced luncheons</a:t>
                      </a:r>
                      <a:endParaRPr lang="en-US" sz="1800" b="0" dirty="0">
                        <a:solidFill>
                          <a:schemeClr val="tx1"/>
                        </a:solidFill>
                      </a:endParaRPr>
                    </a:p>
                  </a:txBody>
                  <a:tcPr>
                    <a:solidFill>
                      <a:schemeClr val="bg1"/>
                    </a:solidFill>
                  </a:tcPr>
                </a:tc>
                <a:tc>
                  <a:txBody>
                    <a:bodyPr/>
                    <a:lstStyle/>
                    <a:p>
                      <a:pPr marL="285750" indent="-285750">
                        <a:buFont typeface="Arial" panose="020B0604020202020204" pitchFamily="34" charset="0"/>
                        <a:buChar char="•"/>
                      </a:pPr>
                      <a:r>
                        <a:rPr lang="en-US" sz="1800" b="0" dirty="0" smtClean="0">
                          <a:solidFill>
                            <a:schemeClr val="tx1"/>
                          </a:solidFill>
                        </a:rPr>
                        <a:t>Company Trip - Alaska</a:t>
                      </a:r>
                      <a:endParaRPr lang="en-US" sz="1800" b="0" dirty="0">
                        <a:solidFill>
                          <a:schemeClr val="tx1"/>
                        </a:solidFill>
                      </a:endParaRPr>
                    </a:p>
                  </a:txBody>
                  <a:tcPr>
                    <a:solidFill>
                      <a:schemeClr val="bg1"/>
                    </a:solidFill>
                  </a:tcPr>
                </a:tc>
                <a:extLst>
                  <a:ext uri="{0D108BD9-81ED-4DB2-BD59-A6C34878D82A}">
                    <a16:rowId xmlns:a16="http://schemas.microsoft.com/office/drawing/2014/main" val="3287406795"/>
                  </a:ext>
                </a:extLst>
              </a:tr>
              <a:tr h="370840">
                <a:tc>
                  <a:txBody>
                    <a:bodyPr/>
                    <a:lstStyle/>
                    <a:p>
                      <a:pPr marL="285750" indent="-285750">
                        <a:buFont typeface="Arial" panose="020B0604020202020204" pitchFamily="34" charset="0"/>
                        <a:buChar char="•"/>
                      </a:pPr>
                      <a:r>
                        <a:rPr lang="en-US" sz="1800" b="0" dirty="0" smtClean="0">
                          <a:solidFill>
                            <a:schemeClr val="tx1"/>
                          </a:solidFill>
                        </a:rPr>
                        <a:t>Product</a:t>
                      </a:r>
                      <a:r>
                        <a:rPr lang="en-US" sz="1800" b="0" baseline="0" dirty="0" smtClean="0">
                          <a:solidFill>
                            <a:schemeClr val="tx1"/>
                          </a:solidFill>
                        </a:rPr>
                        <a:t> Supplement allotments/discounts</a:t>
                      </a:r>
                      <a:endParaRPr lang="en-US" sz="1800" b="0" dirty="0">
                        <a:solidFill>
                          <a:schemeClr val="tx1"/>
                        </a:solidFill>
                      </a:endParaRPr>
                    </a:p>
                  </a:txBody>
                  <a:tcPr>
                    <a:solidFill>
                      <a:schemeClr val="bg1"/>
                    </a:solidFill>
                  </a:tcPr>
                </a:tc>
                <a:tc>
                  <a:txBody>
                    <a:bodyPr/>
                    <a:lstStyle/>
                    <a:p>
                      <a:pPr marL="285750" indent="-285750">
                        <a:buFont typeface="Arial" panose="020B0604020202020204" pitchFamily="34" charset="0"/>
                        <a:buChar char="•"/>
                      </a:pPr>
                      <a:r>
                        <a:rPr lang="en-US" sz="1800" b="0" dirty="0" smtClean="0">
                          <a:solidFill>
                            <a:schemeClr val="tx1"/>
                          </a:solidFill>
                        </a:rPr>
                        <a:t>Meditation</a:t>
                      </a:r>
                      <a:r>
                        <a:rPr lang="en-US" sz="1800" b="0" baseline="0" dirty="0" smtClean="0">
                          <a:solidFill>
                            <a:schemeClr val="tx1"/>
                          </a:solidFill>
                        </a:rPr>
                        <a:t> / Yoga / Zumba</a:t>
                      </a:r>
                      <a:endParaRPr lang="en-US" sz="1800" b="0" dirty="0">
                        <a:solidFill>
                          <a:schemeClr val="tx1"/>
                        </a:solidFill>
                      </a:endParaRPr>
                    </a:p>
                  </a:txBody>
                  <a:tcPr>
                    <a:solidFill>
                      <a:schemeClr val="bg1"/>
                    </a:solidFill>
                  </a:tcPr>
                </a:tc>
                <a:extLst>
                  <a:ext uri="{0D108BD9-81ED-4DB2-BD59-A6C34878D82A}">
                    <a16:rowId xmlns:a16="http://schemas.microsoft.com/office/drawing/2014/main" val="642666920"/>
                  </a:ext>
                </a:extLst>
              </a:tr>
              <a:tr h="370840">
                <a:tc>
                  <a:txBody>
                    <a:bodyPr/>
                    <a:lstStyle/>
                    <a:p>
                      <a:pPr marL="285750" indent="-285750">
                        <a:buFont typeface="Arial" panose="020B0604020202020204" pitchFamily="34" charset="0"/>
                        <a:buChar char="•"/>
                      </a:pPr>
                      <a:r>
                        <a:rPr lang="en-US" sz="1800" b="0" dirty="0" smtClean="0">
                          <a:solidFill>
                            <a:schemeClr val="tx1"/>
                          </a:solidFill>
                        </a:rPr>
                        <a:t>Brattleboro campus</a:t>
                      </a:r>
                      <a:r>
                        <a:rPr lang="en-US" sz="1800" b="0" baseline="0" dirty="0" smtClean="0">
                          <a:solidFill>
                            <a:schemeClr val="tx1"/>
                          </a:solidFill>
                        </a:rPr>
                        <a:t> walking trails</a:t>
                      </a:r>
                      <a:endParaRPr lang="en-US" sz="1800" b="0" dirty="0">
                        <a:solidFill>
                          <a:schemeClr val="tx1"/>
                        </a:solidFill>
                      </a:endParaRPr>
                    </a:p>
                  </a:txBody>
                  <a:tcPr>
                    <a:solidFill>
                      <a:schemeClr val="bg1"/>
                    </a:solidFill>
                  </a:tcPr>
                </a:tc>
                <a:tc>
                  <a:txBody>
                    <a:bodyPr/>
                    <a:lstStyle/>
                    <a:p>
                      <a:pPr marL="285750" indent="-285750">
                        <a:buFont typeface="Arial" panose="020B0604020202020204" pitchFamily="34" charset="0"/>
                        <a:buChar char="•"/>
                      </a:pPr>
                      <a:r>
                        <a:rPr lang="en-US" sz="1800" b="0" dirty="0" smtClean="0">
                          <a:solidFill>
                            <a:schemeClr val="tx1"/>
                          </a:solidFill>
                        </a:rPr>
                        <a:t>Healthy Snack</a:t>
                      </a:r>
                      <a:r>
                        <a:rPr lang="en-US" sz="1800" b="0" baseline="0" dirty="0" smtClean="0">
                          <a:solidFill>
                            <a:schemeClr val="tx1"/>
                          </a:solidFill>
                        </a:rPr>
                        <a:t> Program</a:t>
                      </a:r>
                      <a:endParaRPr lang="en-US" sz="1800" b="0" dirty="0">
                        <a:solidFill>
                          <a:schemeClr val="tx1"/>
                        </a:solidFill>
                      </a:endParaRPr>
                    </a:p>
                  </a:txBody>
                  <a:tcPr>
                    <a:solidFill>
                      <a:schemeClr val="bg1"/>
                    </a:solidFill>
                  </a:tcPr>
                </a:tc>
                <a:extLst>
                  <a:ext uri="{0D108BD9-81ED-4DB2-BD59-A6C34878D82A}">
                    <a16:rowId xmlns:a16="http://schemas.microsoft.com/office/drawing/2014/main" val="2235354712"/>
                  </a:ext>
                </a:extLst>
              </a:tr>
              <a:tr h="370840">
                <a:tc>
                  <a:txBody>
                    <a:bodyPr/>
                    <a:lstStyle/>
                    <a:p>
                      <a:pPr marL="285750" indent="-285750">
                        <a:buFont typeface="Arial" panose="020B0604020202020204" pitchFamily="34" charset="0"/>
                        <a:buChar char="•"/>
                      </a:pPr>
                      <a:r>
                        <a:rPr lang="en-US" sz="1800" b="0" dirty="0" smtClean="0">
                          <a:solidFill>
                            <a:schemeClr val="tx1"/>
                          </a:solidFill>
                        </a:rPr>
                        <a:t>Periodic Ergonomic</a:t>
                      </a:r>
                      <a:r>
                        <a:rPr lang="en-US" sz="1800" b="0" baseline="0" dirty="0" smtClean="0">
                          <a:solidFill>
                            <a:schemeClr val="tx1"/>
                          </a:solidFill>
                        </a:rPr>
                        <a:t> Assessments</a:t>
                      </a:r>
                      <a:endParaRPr lang="en-US" sz="1800" b="0" dirty="0">
                        <a:solidFill>
                          <a:schemeClr val="tx1"/>
                        </a:solidFill>
                      </a:endParaRPr>
                    </a:p>
                  </a:txBody>
                  <a:tcPr>
                    <a:solidFill>
                      <a:schemeClr val="bg1"/>
                    </a:solidFill>
                  </a:tcPr>
                </a:tc>
                <a:tc>
                  <a:txBody>
                    <a:bodyPr/>
                    <a:lstStyle/>
                    <a:p>
                      <a:pPr marL="285750" indent="-285750">
                        <a:buFont typeface="Arial" panose="020B0604020202020204" pitchFamily="34" charset="0"/>
                        <a:buChar char="•"/>
                      </a:pPr>
                      <a:r>
                        <a:rPr lang="en-US" sz="1800" b="0" dirty="0" smtClean="0">
                          <a:solidFill>
                            <a:schemeClr val="tx1"/>
                          </a:solidFill>
                        </a:rPr>
                        <a:t>Site Nurse Services</a:t>
                      </a:r>
                      <a:endParaRPr lang="en-US" sz="1800" b="0" dirty="0">
                        <a:solidFill>
                          <a:schemeClr val="tx1"/>
                        </a:solidFill>
                      </a:endParaRPr>
                    </a:p>
                  </a:txBody>
                  <a:tcPr>
                    <a:solidFill>
                      <a:schemeClr val="bg1"/>
                    </a:solidFill>
                  </a:tcPr>
                </a:tc>
                <a:extLst>
                  <a:ext uri="{0D108BD9-81ED-4DB2-BD59-A6C34878D82A}">
                    <a16:rowId xmlns:a16="http://schemas.microsoft.com/office/drawing/2014/main" val="2723715601"/>
                  </a:ext>
                </a:extLst>
              </a:tr>
              <a:tr h="370840">
                <a:tc>
                  <a:txBody>
                    <a:bodyPr/>
                    <a:lstStyle/>
                    <a:p>
                      <a:pPr marL="285750" indent="-285750">
                        <a:buFont typeface="Arial" panose="020B0604020202020204" pitchFamily="34" charset="0"/>
                        <a:buChar char="•"/>
                      </a:pPr>
                      <a:r>
                        <a:rPr lang="en-US" sz="1800" b="0" dirty="0" smtClean="0">
                          <a:solidFill>
                            <a:schemeClr val="tx1"/>
                          </a:solidFill>
                        </a:rPr>
                        <a:t>Donation</a:t>
                      </a:r>
                      <a:r>
                        <a:rPr lang="en-US" sz="1800" b="0" baseline="0" dirty="0" smtClean="0">
                          <a:solidFill>
                            <a:schemeClr val="tx1"/>
                          </a:solidFill>
                        </a:rPr>
                        <a:t> Matching Gift Program</a:t>
                      </a:r>
                      <a:endParaRPr lang="en-US" sz="1800" b="0" dirty="0">
                        <a:solidFill>
                          <a:schemeClr val="tx1"/>
                        </a:solidFill>
                      </a:endParaRPr>
                    </a:p>
                  </a:txBody>
                  <a:tcPr>
                    <a:solidFill>
                      <a:schemeClr val="bg1"/>
                    </a:solidFill>
                  </a:tcPr>
                </a:tc>
                <a:tc>
                  <a:txBody>
                    <a:bodyPr/>
                    <a:lstStyle/>
                    <a:p>
                      <a:pPr marL="285750" indent="-285750">
                        <a:buFont typeface="Arial" panose="020B0604020202020204" pitchFamily="34" charset="0"/>
                        <a:buChar char="•"/>
                      </a:pPr>
                      <a:r>
                        <a:rPr lang="en-US" sz="1800" b="0" dirty="0" smtClean="0">
                          <a:solidFill>
                            <a:schemeClr val="tx1"/>
                          </a:solidFill>
                        </a:rPr>
                        <a:t>Wellness Seminars</a:t>
                      </a:r>
                      <a:endParaRPr lang="en-US" sz="1800" b="0" dirty="0">
                        <a:solidFill>
                          <a:schemeClr val="tx1"/>
                        </a:solidFill>
                      </a:endParaRPr>
                    </a:p>
                  </a:txBody>
                  <a:tcPr>
                    <a:solidFill>
                      <a:schemeClr val="bg1"/>
                    </a:solidFill>
                  </a:tcPr>
                </a:tc>
                <a:extLst>
                  <a:ext uri="{0D108BD9-81ED-4DB2-BD59-A6C34878D82A}">
                    <a16:rowId xmlns:a16="http://schemas.microsoft.com/office/drawing/2014/main" val="2637686875"/>
                  </a:ext>
                </a:extLst>
              </a:tr>
              <a:tr h="370840">
                <a:tc>
                  <a:txBody>
                    <a:bodyPr/>
                    <a:lstStyle/>
                    <a:p>
                      <a:pPr marL="285750" indent="-285750">
                        <a:buFont typeface="Arial" panose="020B0604020202020204" pitchFamily="34" charset="0"/>
                        <a:buChar char="•"/>
                      </a:pPr>
                      <a:r>
                        <a:rPr lang="en-US" sz="1800" b="0" dirty="0" smtClean="0">
                          <a:solidFill>
                            <a:schemeClr val="tx1"/>
                          </a:solidFill>
                        </a:rPr>
                        <a:t>Discounted</a:t>
                      </a:r>
                      <a:r>
                        <a:rPr lang="en-US" sz="1800" b="0" baseline="0" dirty="0" smtClean="0">
                          <a:solidFill>
                            <a:schemeClr val="tx1"/>
                          </a:solidFill>
                        </a:rPr>
                        <a:t> Badger Products</a:t>
                      </a:r>
                      <a:endParaRPr lang="en-US" sz="1800" b="0" dirty="0">
                        <a:solidFill>
                          <a:schemeClr val="tx1"/>
                        </a:solidFill>
                      </a:endParaRPr>
                    </a:p>
                  </a:txBody>
                  <a:tcPr>
                    <a:solidFill>
                      <a:schemeClr val="bg1"/>
                    </a:solidFill>
                  </a:tcPr>
                </a:tc>
                <a:tc>
                  <a:txBody>
                    <a:bodyPr/>
                    <a:lstStyle/>
                    <a:p>
                      <a:pPr marL="285750" indent="-285750">
                        <a:buFont typeface="Arial" panose="020B0604020202020204" pitchFamily="34" charset="0"/>
                        <a:buChar char="•"/>
                      </a:pPr>
                      <a:r>
                        <a:rPr lang="en-US" sz="1800" b="0" dirty="0" smtClean="0">
                          <a:solidFill>
                            <a:schemeClr val="tx1"/>
                          </a:solidFill>
                        </a:rPr>
                        <a:t>Farmers Market</a:t>
                      </a:r>
                      <a:endParaRPr lang="en-US" sz="1800" b="0" dirty="0">
                        <a:solidFill>
                          <a:schemeClr val="tx1"/>
                        </a:solidFill>
                      </a:endParaRPr>
                    </a:p>
                  </a:txBody>
                  <a:tcPr>
                    <a:solidFill>
                      <a:schemeClr val="bg1"/>
                    </a:solidFill>
                  </a:tcPr>
                </a:tc>
                <a:extLst>
                  <a:ext uri="{0D108BD9-81ED-4DB2-BD59-A6C34878D82A}">
                    <a16:rowId xmlns:a16="http://schemas.microsoft.com/office/drawing/2014/main" val="2173015079"/>
                  </a:ext>
                </a:extLst>
              </a:tr>
              <a:tr h="370840">
                <a:tc>
                  <a:txBody>
                    <a:bodyPr/>
                    <a:lstStyle/>
                    <a:p>
                      <a:pPr marL="285750" indent="-285750">
                        <a:buFont typeface="Arial" panose="020B0604020202020204" pitchFamily="34" charset="0"/>
                        <a:buChar char="•"/>
                      </a:pPr>
                      <a:r>
                        <a:rPr lang="en-US" sz="1800" b="0" dirty="0" smtClean="0">
                          <a:solidFill>
                            <a:schemeClr val="tx1"/>
                          </a:solidFill>
                        </a:rPr>
                        <a:t>Company Events</a:t>
                      </a:r>
                    </a:p>
                    <a:p>
                      <a:pPr marL="285750" indent="-285750">
                        <a:buFont typeface="Arial" panose="020B0604020202020204" pitchFamily="34" charset="0"/>
                        <a:buChar char="•"/>
                      </a:pPr>
                      <a:r>
                        <a:rPr lang="en-US" sz="1800" b="0" dirty="0" smtClean="0">
                          <a:solidFill>
                            <a:schemeClr val="tx1"/>
                          </a:solidFill>
                        </a:rPr>
                        <a:t>Brattleboro campus Garden</a:t>
                      </a:r>
                    </a:p>
                  </a:txBody>
                  <a:tcPr>
                    <a:solidFill>
                      <a:schemeClr val="bg1"/>
                    </a:solidFill>
                  </a:tcPr>
                </a:tc>
                <a:tc>
                  <a:txBody>
                    <a:bodyPr/>
                    <a:lstStyle/>
                    <a:p>
                      <a:pPr marL="285750" indent="-285750">
                        <a:buFont typeface="Arial" panose="020B0604020202020204" pitchFamily="34" charset="0"/>
                        <a:buChar char="•"/>
                      </a:pPr>
                      <a:r>
                        <a:rPr lang="en-US" sz="1800" b="0" dirty="0" smtClean="0">
                          <a:solidFill>
                            <a:schemeClr val="tx1"/>
                          </a:solidFill>
                        </a:rPr>
                        <a:t>Paid Time</a:t>
                      </a:r>
                      <a:r>
                        <a:rPr lang="en-US" sz="1800" b="0" baseline="0" dirty="0" smtClean="0">
                          <a:solidFill>
                            <a:schemeClr val="tx1"/>
                          </a:solidFill>
                        </a:rPr>
                        <a:t> Off – Vacation / Sick / Personal / Parental</a:t>
                      </a:r>
                    </a:p>
                    <a:p>
                      <a:pPr marL="285750" indent="-285750">
                        <a:buFont typeface="Arial" panose="020B0604020202020204" pitchFamily="34" charset="0"/>
                        <a:buChar char="•"/>
                      </a:pPr>
                      <a:r>
                        <a:rPr lang="en-US" b="1" baseline="0" dirty="0" smtClean="0">
                          <a:solidFill>
                            <a:srgbClr val="FF0000"/>
                          </a:solidFill>
                        </a:rPr>
                        <a:t>On-Site document shredding for employee personal use, twice annually</a:t>
                      </a:r>
                      <a:endParaRPr lang="en-US" b="1" dirty="0">
                        <a:solidFill>
                          <a:srgbClr val="FF0000"/>
                        </a:solidFill>
                      </a:endParaRPr>
                    </a:p>
                  </a:txBody>
                  <a:tcPr>
                    <a:solidFill>
                      <a:schemeClr val="bg1"/>
                    </a:solidFill>
                  </a:tcPr>
                </a:tc>
                <a:extLst>
                  <a:ext uri="{0D108BD9-81ED-4DB2-BD59-A6C34878D82A}">
                    <a16:rowId xmlns:a16="http://schemas.microsoft.com/office/drawing/2014/main" val="1862757697"/>
                  </a:ext>
                </a:extLst>
              </a:tr>
              <a:tr h="370840">
                <a:tc>
                  <a:txBody>
                    <a:bodyPr/>
                    <a:lstStyle/>
                    <a:p>
                      <a:pPr marL="285750" indent="-285750">
                        <a:buFont typeface="Arial" panose="020B0604020202020204" pitchFamily="34" charset="0"/>
                        <a:buChar char="•"/>
                      </a:pPr>
                      <a:endParaRPr lang="en-US" sz="1800" b="0" dirty="0">
                        <a:solidFill>
                          <a:schemeClr val="tx1"/>
                        </a:solidFill>
                      </a:endParaRPr>
                    </a:p>
                  </a:txBody>
                  <a:tcPr>
                    <a:solidFill>
                      <a:schemeClr val="bg1"/>
                    </a:solidFill>
                  </a:tcPr>
                </a:tc>
                <a:tc>
                  <a:txBody>
                    <a:bodyPr/>
                    <a:lstStyle/>
                    <a:p>
                      <a:pPr marL="285750" indent="-285750">
                        <a:buFont typeface="Arial" panose="020B0604020202020204" pitchFamily="34" charset="0"/>
                        <a:buChar char="•"/>
                      </a:pPr>
                      <a:endParaRPr lang="en-US" sz="1800" b="0" dirty="0">
                        <a:solidFill>
                          <a:schemeClr val="tx1"/>
                        </a:solidFill>
                      </a:endParaRPr>
                    </a:p>
                  </a:txBody>
                  <a:tcPr>
                    <a:solidFill>
                      <a:schemeClr val="bg1"/>
                    </a:solidFill>
                  </a:tcPr>
                </a:tc>
                <a:extLst>
                  <a:ext uri="{0D108BD9-81ED-4DB2-BD59-A6C34878D82A}">
                    <a16:rowId xmlns:a16="http://schemas.microsoft.com/office/drawing/2014/main" val="224856745"/>
                  </a:ext>
                </a:extLst>
              </a:tr>
            </a:tbl>
          </a:graphicData>
        </a:graphic>
      </p:graphicFrame>
      <p:pic>
        <p:nvPicPr>
          <p:cNvPr id="4" name="Picture 3"/>
          <p:cNvPicPr>
            <a:picLocks noChangeAspect="1"/>
          </p:cNvPicPr>
          <p:nvPr/>
        </p:nvPicPr>
        <p:blipFill>
          <a:blip r:embed="rId6"/>
          <a:stretch>
            <a:fillRect/>
          </a:stretch>
        </p:blipFill>
        <p:spPr>
          <a:xfrm>
            <a:off x="10374654" y="5321092"/>
            <a:ext cx="1817346" cy="74896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67975" y="231386"/>
            <a:ext cx="609600" cy="609600"/>
          </a:xfrm>
          <a:prstGeom prst="rect">
            <a:avLst/>
          </a:prstGeom>
        </p:spPr>
      </p:pic>
    </p:spTree>
    <p:extLst>
      <p:ext uri="{BB962C8B-B14F-4D97-AF65-F5344CB8AC3E}">
        <p14:creationId xmlns:p14="http://schemas.microsoft.com/office/powerpoint/2010/main" val="169084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Q&amp;A</a:t>
            </a:r>
            <a:endParaRPr lang="en-US" b="1" dirty="0">
              <a:solidFill>
                <a:srgbClr val="7030A0"/>
              </a:solidFill>
            </a:endParaRPr>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100637" y="2853531"/>
            <a:ext cx="1990725" cy="2295525"/>
          </a:xfrm>
        </p:spPr>
      </p:pic>
      <p:pic>
        <p:nvPicPr>
          <p:cNvPr id="4" name="Picture 3" descr="tradedress one.png"/>
          <p:cNvPicPr>
            <a:picLocks noChangeAspect="1"/>
          </p:cNvPicPr>
          <p:nvPr/>
        </p:nvPicPr>
        <p:blipFill rotWithShape="1">
          <a:blip r:embed="rId6"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3" name="Slide Number Placeholder 2"/>
          <p:cNvSpPr>
            <a:spLocks noGrp="1"/>
          </p:cNvSpPr>
          <p:nvPr>
            <p:ph type="sldNum" sz="quarter" idx="12"/>
          </p:nvPr>
        </p:nvSpPr>
        <p:spPr/>
        <p:txBody>
          <a:bodyPr/>
          <a:lstStyle/>
          <a:p>
            <a:fld id="{60E629EF-5225-4885-926E-F9F117700F68}" type="slidenum">
              <a:rPr lang="en-US" smtClean="0"/>
              <a:t>39</a:t>
            </a:fld>
            <a:endParaRPr lang="en-US"/>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4863" y="289487"/>
            <a:ext cx="609600" cy="609600"/>
          </a:xfrm>
          <a:prstGeom prst="rect">
            <a:avLst/>
          </a:prstGeom>
        </p:spPr>
      </p:pic>
    </p:spTree>
    <p:extLst>
      <p:ext uri="{BB962C8B-B14F-4D97-AF65-F5344CB8AC3E}">
        <p14:creationId xmlns:p14="http://schemas.microsoft.com/office/powerpoint/2010/main" val="42720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Employee Benefit Center (EBC)</a:t>
            </a:r>
            <a:endParaRPr lang="en-US" b="1" dirty="0">
              <a:solidFill>
                <a:srgbClr val="7030A0"/>
              </a:solidFill>
            </a:endParaRPr>
          </a:p>
        </p:txBody>
      </p:sp>
      <p:pic>
        <p:nvPicPr>
          <p:cNvPr id="5" name="Picture 4"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3" name="Slide Number Placeholder 2"/>
          <p:cNvSpPr>
            <a:spLocks noGrp="1"/>
          </p:cNvSpPr>
          <p:nvPr>
            <p:ph type="sldNum" sz="quarter" idx="12"/>
          </p:nvPr>
        </p:nvSpPr>
        <p:spPr/>
        <p:txBody>
          <a:bodyPr/>
          <a:lstStyle/>
          <a:p>
            <a:fld id="{60E629EF-5225-4885-926E-F9F117700F68}" type="slidenum">
              <a:rPr lang="en-US" smtClean="0"/>
              <a:t>4</a:t>
            </a:fld>
            <a:endParaRPr lang="en-US" dirty="0"/>
          </a:p>
        </p:txBody>
      </p:sp>
      <p:sp>
        <p:nvSpPr>
          <p:cNvPr id="7" name="Content Placeholder 6"/>
          <p:cNvSpPr>
            <a:spLocks noGrp="1"/>
          </p:cNvSpPr>
          <p:nvPr>
            <p:ph idx="1"/>
          </p:nvPr>
        </p:nvSpPr>
        <p:spPr>
          <a:xfrm>
            <a:off x="254402" y="1350839"/>
            <a:ext cx="11835021" cy="2963986"/>
          </a:xfrm>
        </p:spPr>
        <p:txBody>
          <a:bodyPr>
            <a:normAutofit fontScale="77500" lnSpcReduction="20000"/>
          </a:bodyPr>
          <a:lstStyle/>
          <a:p>
            <a:pPr marL="0" indent="0">
              <a:buNone/>
            </a:pPr>
            <a:endParaRPr lang="en-US" dirty="0" smtClean="0"/>
          </a:p>
          <a:p>
            <a:pPr marL="0" indent="0">
              <a:buNone/>
            </a:pPr>
            <a:r>
              <a:rPr lang="en-US" dirty="0" smtClean="0"/>
              <a:t>The EBC has a whole new look!  The previous site has been updated to a new platform.  The link has changed, however the Username and Password remain the same.</a:t>
            </a:r>
          </a:p>
          <a:p>
            <a:pPr marL="0" indent="0">
              <a:buNone/>
            </a:pPr>
            <a:endParaRPr lang="en-US" dirty="0" smtClean="0"/>
          </a:p>
          <a:p>
            <a:pPr marL="0" indent="0">
              <a:buNone/>
            </a:pPr>
            <a:r>
              <a:rPr lang="en-US" dirty="0" smtClean="0"/>
              <a:t>To view benefit options, log on to the Employee Benefit Center (</a:t>
            </a:r>
            <a:r>
              <a:rPr lang="en-US" dirty="0"/>
              <a:t>EBC</a:t>
            </a:r>
            <a:r>
              <a:rPr lang="en-US" dirty="0" smtClean="0"/>
              <a:t>):</a:t>
            </a:r>
          </a:p>
          <a:p>
            <a:pPr marL="0" indent="0">
              <a:buNone/>
            </a:pPr>
            <a:r>
              <a:rPr lang="en-US" dirty="0" smtClean="0">
                <a:hlinkClick r:id="rId6"/>
              </a:rPr>
              <a:t>http</a:t>
            </a:r>
            <a:r>
              <a:rPr lang="en-US" dirty="0">
                <a:hlinkClick r:id="rId6"/>
              </a:rPr>
              <a:t>://newchapter.trgportal.com</a:t>
            </a:r>
            <a:r>
              <a:rPr lang="en-US" dirty="0" smtClean="0">
                <a:hlinkClick r:id="rId6"/>
              </a:rPr>
              <a:t>/</a:t>
            </a:r>
            <a:endParaRPr lang="en-US" dirty="0" smtClean="0"/>
          </a:p>
          <a:p>
            <a:pPr marL="0" indent="0">
              <a:buNone/>
            </a:pPr>
            <a:endParaRPr lang="en-US" sz="900" dirty="0" smtClean="0"/>
          </a:p>
          <a:p>
            <a:pPr marL="0" indent="0">
              <a:buNone/>
            </a:pPr>
            <a:r>
              <a:rPr lang="en-US" dirty="0" smtClean="0"/>
              <a:t>Username: newchapter</a:t>
            </a:r>
          </a:p>
          <a:p>
            <a:pPr marL="0" indent="0">
              <a:buNone/>
            </a:pPr>
            <a:r>
              <a:rPr lang="en-US" dirty="0" smtClean="0"/>
              <a:t>Password: benefits</a:t>
            </a:r>
          </a:p>
          <a:p>
            <a:pPr marL="0" indent="0">
              <a:buNone/>
            </a:pPr>
            <a:endParaRPr lang="en-US" dirty="0"/>
          </a:p>
        </p:txBody>
      </p:sp>
      <p:pic>
        <p:nvPicPr>
          <p:cNvPr id="4" name="Picture 3"/>
          <p:cNvPicPr>
            <a:picLocks noChangeAspect="1"/>
          </p:cNvPicPr>
          <p:nvPr/>
        </p:nvPicPr>
        <p:blipFill>
          <a:blip r:embed="rId7"/>
          <a:stretch>
            <a:fillRect/>
          </a:stretch>
        </p:blipFill>
        <p:spPr>
          <a:xfrm>
            <a:off x="3524249" y="3376203"/>
            <a:ext cx="8441039" cy="255587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27998" y="168422"/>
            <a:ext cx="609600" cy="609600"/>
          </a:xfrm>
          <a:prstGeom prst="rect">
            <a:avLst/>
          </a:prstGeom>
        </p:spPr>
      </p:pic>
    </p:spTree>
    <p:extLst>
      <p:ext uri="{BB962C8B-B14F-4D97-AF65-F5344CB8AC3E}">
        <p14:creationId xmlns:p14="http://schemas.microsoft.com/office/powerpoint/2010/main" val="38217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457200"/>
            <a:ext cx="10514012" cy="756138"/>
          </a:xfrm>
        </p:spPr>
        <p:txBody>
          <a:bodyPr>
            <a:normAutofit/>
          </a:bodyPr>
          <a:lstStyle/>
          <a:p>
            <a:pPr algn="ctr"/>
            <a:r>
              <a:rPr lang="en-US" sz="4400" b="1" dirty="0">
                <a:solidFill>
                  <a:srgbClr val="7030A0"/>
                </a:solidFill>
              </a:rPr>
              <a:t>Employee Benefit Center (EBC)</a:t>
            </a:r>
            <a:endParaRPr lang="en-US" sz="4400" dirty="0"/>
          </a:p>
        </p:txBody>
      </p:sp>
      <p:sp>
        <p:nvSpPr>
          <p:cNvPr id="6" name="Text Placeholder 5"/>
          <p:cNvSpPr>
            <a:spLocks noGrp="1"/>
          </p:cNvSpPr>
          <p:nvPr>
            <p:ph type="body" sz="half" idx="2"/>
          </p:nvPr>
        </p:nvSpPr>
        <p:spPr>
          <a:xfrm>
            <a:off x="290146" y="1739873"/>
            <a:ext cx="4481877" cy="4256481"/>
          </a:xfrm>
        </p:spPr>
        <p:txBody>
          <a:bodyPr>
            <a:normAutofit lnSpcReduction="10000"/>
          </a:bodyPr>
          <a:lstStyle/>
          <a:p>
            <a:pPr marL="342900" indent="-342900">
              <a:buFont typeface="Arial" panose="020B0604020202020204" pitchFamily="34" charset="0"/>
              <a:buChar char="•"/>
            </a:pPr>
            <a:r>
              <a:rPr lang="en-US" sz="2400" dirty="0"/>
              <a:t>All of our benefit plan information is available on the </a:t>
            </a:r>
            <a:r>
              <a:rPr lang="en-US" sz="2400" b="1" dirty="0"/>
              <a:t>EBC</a:t>
            </a:r>
            <a:r>
              <a:rPr lang="en-US" sz="2400" dirty="0"/>
              <a:t>.  It is an excellent resource to assist you with making educated benefit decisions for you and your family.</a:t>
            </a:r>
          </a:p>
          <a:p>
            <a:pPr marL="342900" indent="-342900">
              <a:buFont typeface="Arial" panose="020B0604020202020204" pitchFamily="34" charset="0"/>
              <a:buChar char="•"/>
            </a:pPr>
            <a:r>
              <a:rPr lang="en-US" sz="2400" dirty="0" smtClean="0"/>
              <a:t>ALEX is an interactive tool to help with the decision </a:t>
            </a:r>
            <a:r>
              <a:rPr lang="en-US" sz="2400" dirty="0"/>
              <a:t>making process</a:t>
            </a:r>
            <a:r>
              <a:rPr lang="en-US" sz="2400" dirty="0" smtClean="0"/>
              <a:t>.</a:t>
            </a:r>
          </a:p>
          <a:p>
            <a:pPr marL="342900" indent="-342900">
              <a:buFont typeface="Arial" panose="020B0604020202020204" pitchFamily="34" charset="0"/>
              <a:buChar char="•"/>
            </a:pPr>
            <a:r>
              <a:rPr lang="en-US" sz="2400" dirty="0" smtClean="0"/>
              <a:t>ALEX can help guide you through your benefit elections, but it is important to remember that he is simply a guide. </a:t>
            </a:r>
          </a:p>
        </p:txBody>
      </p:sp>
      <p:pic>
        <p:nvPicPr>
          <p:cNvPr id="8" name="Picture 7"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2" name="Slide Number Placeholder 1"/>
          <p:cNvSpPr>
            <a:spLocks noGrp="1"/>
          </p:cNvSpPr>
          <p:nvPr>
            <p:ph type="sldNum" sz="quarter" idx="12"/>
          </p:nvPr>
        </p:nvSpPr>
        <p:spPr/>
        <p:txBody>
          <a:bodyPr/>
          <a:lstStyle/>
          <a:p>
            <a:fld id="{60E629EF-5225-4885-926E-F9F117700F68}" type="slidenum">
              <a:rPr lang="en-US" smtClean="0"/>
              <a:t>5</a:t>
            </a:fld>
            <a:endParaRPr lang="en-US" dirty="0"/>
          </a:p>
        </p:txBody>
      </p:sp>
      <p:pic>
        <p:nvPicPr>
          <p:cNvPr id="14" name="Picture Placeholder 13"/>
          <p:cNvPicPr>
            <a:picLocks noGrp="1" noChangeAspect="1"/>
          </p:cNvPicPr>
          <p:nvPr>
            <p:ph type="pic" idx="1"/>
          </p:nvPr>
        </p:nvPicPr>
        <p:blipFill>
          <a:blip r:embed="rId6"/>
          <a:srcRect t="2942" b="2942"/>
          <a:stretch>
            <a:fillRect/>
          </a:stretch>
        </p:blipFill>
        <p:spPr>
          <a:xfrm>
            <a:off x="4772023" y="1739872"/>
            <a:ext cx="6965708" cy="4192203"/>
          </a:xfrm>
          <a:prstGeom prst="rect">
            <a:avLst/>
          </a:prstGeom>
        </p:spPr>
      </p:pic>
      <p:pic>
        <p:nvPicPr>
          <p:cNvPr id="7"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225669"/>
            <a:ext cx="609600" cy="609600"/>
          </a:xfrm>
          <a:prstGeom prst="rect">
            <a:avLst/>
          </a:prstGeom>
        </p:spPr>
      </p:pic>
    </p:spTree>
    <p:extLst>
      <p:ext uri="{BB962C8B-B14F-4D97-AF65-F5344CB8AC3E}">
        <p14:creationId xmlns:p14="http://schemas.microsoft.com/office/powerpoint/2010/main" val="175586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4282" y="250825"/>
            <a:ext cx="10515600" cy="628406"/>
          </a:xfrm>
        </p:spPr>
        <p:txBody>
          <a:bodyPr>
            <a:normAutofit fontScale="90000"/>
          </a:bodyPr>
          <a:lstStyle/>
          <a:p>
            <a:pPr algn="ctr"/>
            <a:r>
              <a:rPr lang="en-US" b="1" dirty="0" smtClean="0">
                <a:solidFill>
                  <a:srgbClr val="7030A0"/>
                </a:solidFill>
              </a:rPr>
              <a:t>Benefits Enrollment - VIBE</a:t>
            </a:r>
            <a:endParaRPr lang="en-US" b="1" dirty="0">
              <a:solidFill>
                <a:srgbClr val="7030A0"/>
              </a:solidFill>
            </a:endParaRPr>
          </a:p>
        </p:txBody>
      </p:sp>
      <p:sp>
        <p:nvSpPr>
          <p:cNvPr id="6" name="Content Placeholder 5"/>
          <p:cNvSpPr>
            <a:spLocks noGrp="1"/>
          </p:cNvSpPr>
          <p:nvPr>
            <p:ph idx="1"/>
          </p:nvPr>
        </p:nvSpPr>
        <p:spPr>
          <a:xfrm>
            <a:off x="87924" y="879231"/>
            <a:ext cx="11888317" cy="2646484"/>
          </a:xfrm>
        </p:spPr>
        <p:txBody>
          <a:bodyPr>
            <a:normAutofit/>
          </a:bodyPr>
          <a:lstStyle/>
          <a:p>
            <a:endParaRPr lang="en-US" dirty="0" smtClean="0"/>
          </a:p>
          <a:p>
            <a:r>
              <a:rPr lang="en-US" dirty="0" smtClean="0"/>
              <a:t>Login to VIBE: </a:t>
            </a:r>
            <a:r>
              <a:rPr lang="en-US" u="sng" dirty="0" smtClean="0">
                <a:hlinkClick r:id="rId5"/>
              </a:rPr>
              <a:t>https</a:t>
            </a:r>
            <a:r>
              <a:rPr lang="en-US" u="sng" dirty="0">
                <a:hlinkClick r:id="rId5"/>
              </a:rPr>
              <a:t>://vibepay.vibehcm.com/</a:t>
            </a:r>
            <a:endParaRPr lang="en-US" dirty="0"/>
          </a:p>
          <a:p>
            <a:r>
              <a:rPr lang="en-US" dirty="0" smtClean="0"/>
              <a:t>You will need your </a:t>
            </a:r>
            <a:r>
              <a:rPr lang="en-US" dirty="0"/>
              <a:t>E</a:t>
            </a:r>
            <a:r>
              <a:rPr lang="en-US" dirty="0" smtClean="0"/>
              <a:t>mployee </a:t>
            </a:r>
            <a:r>
              <a:rPr lang="en-US" dirty="0"/>
              <a:t>#, </a:t>
            </a:r>
            <a:r>
              <a:rPr lang="en-US" dirty="0" smtClean="0"/>
              <a:t>Password</a:t>
            </a:r>
            <a:r>
              <a:rPr lang="en-US" dirty="0"/>
              <a:t>, and </a:t>
            </a:r>
            <a:r>
              <a:rPr lang="en-US" dirty="0" smtClean="0"/>
              <a:t>the Client Code: NEWCHAP </a:t>
            </a:r>
          </a:p>
          <a:p>
            <a:r>
              <a:rPr lang="en-US" dirty="0" smtClean="0"/>
              <a:t>A user guide is available on our Employee Benefits Center (EBC)</a:t>
            </a:r>
          </a:p>
          <a:p>
            <a:pPr marL="0" indent="0">
              <a:buNone/>
            </a:pPr>
            <a:endParaRPr lang="en-US" dirty="0"/>
          </a:p>
          <a:p>
            <a:pPr marL="0" indent="0">
              <a:buNone/>
            </a:pPr>
            <a:endParaRPr lang="en-US" dirty="0"/>
          </a:p>
        </p:txBody>
      </p:sp>
      <p:pic>
        <p:nvPicPr>
          <p:cNvPr id="7" name="Picture 6" descr="tradedress one.png"/>
          <p:cNvPicPr>
            <a:picLocks noChangeAspect="1"/>
          </p:cNvPicPr>
          <p:nvPr/>
        </p:nvPicPr>
        <p:blipFill rotWithShape="1">
          <a:blip r:embed="rId6"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3" name="Slide Number Placeholder 2"/>
          <p:cNvSpPr>
            <a:spLocks noGrp="1"/>
          </p:cNvSpPr>
          <p:nvPr>
            <p:ph type="sldNum" sz="quarter" idx="12"/>
          </p:nvPr>
        </p:nvSpPr>
        <p:spPr/>
        <p:txBody>
          <a:bodyPr/>
          <a:lstStyle/>
          <a:p>
            <a:fld id="{60E629EF-5225-4885-926E-F9F117700F68}" type="slidenum">
              <a:rPr lang="en-US" smtClean="0"/>
              <a:t>6</a:t>
            </a:fld>
            <a:endParaRPr lang="en-US" dirty="0"/>
          </a:p>
        </p:txBody>
      </p:sp>
      <p:pic>
        <p:nvPicPr>
          <p:cNvPr id="4" name="Picture 3"/>
          <p:cNvPicPr>
            <a:picLocks noChangeAspect="1"/>
          </p:cNvPicPr>
          <p:nvPr/>
        </p:nvPicPr>
        <p:blipFill>
          <a:blip r:embed="rId7"/>
          <a:stretch>
            <a:fillRect/>
          </a:stretch>
        </p:blipFill>
        <p:spPr>
          <a:xfrm>
            <a:off x="1103683" y="3126198"/>
            <a:ext cx="4575169" cy="2754515"/>
          </a:xfrm>
          <a:prstGeom prst="rect">
            <a:avLst/>
          </a:prstGeom>
        </p:spPr>
      </p:pic>
      <p:pic>
        <p:nvPicPr>
          <p:cNvPr id="10" name="Picture 9"/>
          <p:cNvPicPr>
            <a:picLocks noChangeAspect="1"/>
          </p:cNvPicPr>
          <p:nvPr/>
        </p:nvPicPr>
        <p:blipFill>
          <a:blip r:embed="rId8"/>
          <a:stretch>
            <a:fillRect/>
          </a:stretch>
        </p:blipFill>
        <p:spPr>
          <a:xfrm>
            <a:off x="6694610" y="3126198"/>
            <a:ext cx="4071955" cy="266640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640" y="174958"/>
            <a:ext cx="609600" cy="609600"/>
          </a:xfrm>
          <a:prstGeom prst="rect">
            <a:avLst/>
          </a:prstGeom>
        </p:spPr>
      </p:pic>
    </p:spTree>
    <p:extLst>
      <p:ext uri="{BB962C8B-B14F-4D97-AF65-F5344CB8AC3E}">
        <p14:creationId xmlns:p14="http://schemas.microsoft.com/office/powerpoint/2010/main" val="262459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1076813"/>
          </a:xfrm>
        </p:spPr>
        <p:txBody>
          <a:bodyPr/>
          <a:lstStyle/>
          <a:p>
            <a:pPr algn="ctr"/>
            <a:r>
              <a:rPr lang="en-US" b="1" dirty="0" smtClean="0">
                <a:solidFill>
                  <a:srgbClr val="7030A0"/>
                </a:solidFill>
              </a:rPr>
              <a:t>Helpful VIBE Enrollment Tips</a:t>
            </a:r>
            <a:endParaRPr lang="en-US" b="1" dirty="0">
              <a:solidFill>
                <a:srgbClr val="7030A0"/>
              </a:solidFill>
            </a:endParaRPr>
          </a:p>
        </p:txBody>
      </p:sp>
      <p:sp>
        <p:nvSpPr>
          <p:cNvPr id="6" name="Content Placeholder 5"/>
          <p:cNvSpPr>
            <a:spLocks noGrp="1"/>
          </p:cNvSpPr>
          <p:nvPr>
            <p:ph idx="1"/>
          </p:nvPr>
        </p:nvSpPr>
        <p:spPr>
          <a:xfrm>
            <a:off x="477715" y="1441938"/>
            <a:ext cx="11383107" cy="4532801"/>
          </a:xfrm>
        </p:spPr>
        <p:txBody>
          <a:bodyPr>
            <a:normAutofit/>
          </a:bodyPr>
          <a:lstStyle/>
          <a:p>
            <a:pPr lvl="0"/>
            <a:r>
              <a:rPr lang="en-US" b="1" dirty="0" smtClean="0"/>
              <a:t>Know your benefit selections before you enroll. </a:t>
            </a:r>
            <a:r>
              <a:rPr lang="en-US" dirty="0" smtClean="0"/>
              <a:t>The Employee Benefits Center (EBC) has detailed information that will be useful to you as you make your benefit selections. </a:t>
            </a:r>
          </a:p>
          <a:p>
            <a:pPr lvl="0"/>
            <a:r>
              <a:rPr lang="en-US" dirty="0" smtClean="0"/>
              <a:t>Your </a:t>
            </a:r>
            <a:r>
              <a:rPr lang="en-US" dirty="0"/>
              <a:t>contacts are legal dependents including your spouse and child(ren</a:t>
            </a:r>
            <a:r>
              <a:rPr lang="en-US" dirty="0" smtClean="0"/>
              <a:t>), </a:t>
            </a:r>
            <a:r>
              <a:rPr lang="en-US" dirty="0"/>
              <a:t>emergency contact(s) and beneficiaries</a:t>
            </a:r>
            <a:r>
              <a:rPr lang="en-US" dirty="0" smtClean="0"/>
              <a:t>.  You must have the name, social security number and date of birth for all individuals.  If your contacts are already in the system, you will simply be asked to confirm the information in </a:t>
            </a:r>
            <a:r>
              <a:rPr lang="en-US" b="1" u="sng" dirty="0" smtClean="0"/>
              <a:t>VIBE</a:t>
            </a:r>
            <a:r>
              <a:rPr lang="en-US" dirty="0" smtClean="0"/>
              <a:t>.  </a:t>
            </a:r>
          </a:p>
          <a:p>
            <a:pPr lvl="0"/>
            <a:r>
              <a:rPr lang="en-US" dirty="0" smtClean="0"/>
              <a:t>Once you have completed enrollment, printing your Benefit Confirmation Report is recommended. </a:t>
            </a:r>
            <a:endParaRPr lang="en-US" dirty="0"/>
          </a:p>
          <a:p>
            <a:endParaRPr lang="en-US" dirty="0"/>
          </a:p>
        </p:txBody>
      </p:sp>
      <p:pic>
        <p:nvPicPr>
          <p:cNvPr id="7" name="Picture 6"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2" name="Slide Number Placeholder 1"/>
          <p:cNvSpPr>
            <a:spLocks noGrp="1"/>
          </p:cNvSpPr>
          <p:nvPr>
            <p:ph type="sldNum" sz="quarter" idx="12"/>
          </p:nvPr>
        </p:nvSpPr>
        <p:spPr/>
        <p:txBody>
          <a:bodyPr/>
          <a:lstStyle/>
          <a:p>
            <a:fld id="{60E629EF-5225-4885-926E-F9F117700F68}" type="slidenum">
              <a:rPr lang="en-US" smtClean="0"/>
              <a:t>7</a:t>
            </a:fld>
            <a:endParaRPr lang="en-US" dirty="0"/>
          </a:p>
        </p:txBody>
      </p:sp>
      <p:pic>
        <p:nvPicPr>
          <p:cNvPr id="8"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227142"/>
            <a:ext cx="609600" cy="609600"/>
          </a:xfrm>
          <a:prstGeom prst="rect">
            <a:avLst/>
          </a:prstGeom>
        </p:spPr>
      </p:pic>
    </p:spTree>
    <p:extLst>
      <p:ext uri="{BB962C8B-B14F-4D97-AF65-F5344CB8AC3E}">
        <p14:creationId xmlns:p14="http://schemas.microsoft.com/office/powerpoint/2010/main" val="319954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54" y="365125"/>
            <a:ext cx="11764108" cy="1325563"/>
          </a:xfrm>
        </p:spPr>
        <p:txBody>
          <a:bodyPr/>
          <a:lstStyle/>
          <a:p>
            <a:pPr marL="120650" algn="ctr"/>
            <a:r>
              <a:rPr lang="en-US" b="1" dirty="0" smtClean="0">
                <a:solidFill>
                  <a:srgbClr val="7030A0"/>
                </a:solidFill>
                <a:cs typeface="Times New Roman" panose="02020603050405020304" pitchFamily="18" charset="0"/>
              </a:rPr>
              <a:t>What you need to know…</a:t>
            </a:r>
            <a:endParaRPr lang="en-US" dirty="0">
              <a:solidFill>
                <a:srgbClr val="7030A0"/>
              </a:solidFill>
              <a:cs typeface="Times New Roman" panose="02020603050405020304" pitchFamily="18" charset="0"/>
            </a:endParaRPr>
          </a:p>
        </p:txBody>
      </p:sp>
      <p:sp>
        <p:nvSpPr>
          <p:cNvPr id="7" name="Content Placeholder 2"/>
          <p:cNvSpPr txBox="1">
            <a:spLocks noGrp="1"/>
          </p:cNvSpPr>
          <p:nvPr>
            <p:ph idx="1"/>
          </p:nvPr>
        </p:nvSpPr>
        <p:spPr>
          <a:xfrm>
            <a:off x="387079" y="1387611"/>
            <a:ext cx="11324058" cy="468244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9600" dirty="0" smtClean="0">
                <a:cs typeface="Times New Roman" panose="02020603050405020304" pitchFamily="18" charset="0"/>
              </a:rPr>
              <a:t>New Chapter is self-insured </a:t>
            </a:r>
            <a:r>
              <a:rPr lang="en-US" sz="9600" dirty="0">
                <a:cs typeface="Times New Roman" panose="02020603050405020304" pitchFamily="18" charset="0"/>
              </a:rPr>
              <a:t>for our health and dental </a:t>
            </a:r>
            <a:r>
              <a:rPr lang="en-US" sz="9600" dirty="0" smtClean="0">
                <a:cs typeface="Times New Roman" panose="02020603050405020304" pitchFamily="18" charset="0"/>
              </a:rPr>
              <a:t>insurance.  We tell </a:t>
            </a:r>
            <a:r>
              <a:rPr lang="en-US" sz="9600" dirty="0">
                <a:cs typeface="Times New Roman" panose="02020603050405020304" pitchFamily="18" charset="0"/>
              </a:rPr>
              <a:t>you </a:t>
            </a:r>
            <a:r>
              <a:rPr lang="en-US" sz="9600" dirty="0" smtClean="0">
                <a:cs typeface="Times New Roman" panose="02020603050405020304" pitchFamily="18" charset="0"/>
              </a:rPr>
              <a:t>this because we </a:t>
            </a:r>
            <a:r>
              <a:rPr lang="en-US" sz="9600" dirty="0">
                <a:cs typeface="Times New Roman" panose="02020603050405020304" pitchFamily="18" charset="0"/>
              </a:rPr>
              <a:t>want you to be an advocate for </a:t>
            </a:r>
            <a:r>
              <a:rPr lang="en-US" sz="9600" dirty="0" smtClean="0">
                <a:cs typeface="Times New Roman" panose="02020603050405020304" pitchFamily="18" charset="0"/>
              </a:rPr>
              <a:t>yourself - not </a:t>
            </a:r>
            <a:r>
              <a:rPr lang="en-US" sz="9600" dirty="0">
                <a:cs typeface="Times New Roman" panose="02020603050405020304" pitchFamily="18" charset="0"/>
              </a:rPr>
              <a:t>only to potentially save the company money, but because your health is important to us</a:t>
            </a:r>
            <a:r>
              <a:rPr lang="en-US" sz="9600" dirty="0" smtClean="0">
                <a:cs typeface="Times New Roman" panose="02020603050405020304" pitchFamily="18" charset="0"/>
              </a:rPr>
              <a:t>!</a:t>
            </a:r>
          </a:p>
          <a:p>
            <a:pPr>
              <a:lnSpc>
                <a:spcPct val="150000"/>
              </a:lnSpc>
            </a:pPr>
            <a:r>
              <a:rPr lang="en-US" sz="9600" dirty="0" smtClean="0">
                <a:cs typeface="Times New Roman" panose="02020603050405020304" pitchFamily="18" charset="0"/>
              </a:rPr>
              <a:t>Participation in Wellness Incentives helps keep premium rates low.</a:t>
            </a:r>
          </a:p>
          <a:p>
            <a:pPr>
              <a:lnSpc>
                <a:spcPct val="150000"/>
              </a:lnSpc>
            </a:pPr>
            <a:r>
              <a:rPr lang="en-US" sz="9600" dirty="0" smtClean="0"/>
              <a:t>To ensure </a:t>
            </a:r>
            <a:r>
              <a:rPr lang="en-US" sz="9600" dirty="0"/>
              <a:t>your doctor is a </a:t>
            </a:r>
            <a:r>
              <a:rPr lang="en-US" sz="9600" dirty="0" smtClean="0"/>
              <a:t>Cigna/Delta Dental/VSP provider, login to </a:t>
            </a:r>
            <a:r>
              <a:rPr lang="en-US" sz="9600" b="1" dirty="0" smtClean="0">
                <a:solidFill>
                  <a:srgbClr val="00B0F0"/>
                </a:solidFill>
              </a:rPr>
              <a:t>mycigna.com</a:t>
            </a:r>
            <a:r>
              <a:rPr lang="en-US" sz="9600" dirty="0" smtClean="0"/>
              <a:t>, </a:t>
            </a:r>
            <a:r>
              <a:rPr lang="en-US" sz="9600" b="1" dirty="0" smtClean="0">
                <a:solidFill>
                  <a:srgbClr val="00B0F0"/>
                </a:solidFill>
              </a:rPr>
              <a:t>deltadental.com</a:t>
            </a:r>
            <a:r>
              <a:rPr lang="en-US" sz="9600" dirty="0" smtClean="0"/>
              <a:t>, or </a:t>
            </a:r>
            <a:r>
              <a:rPr lang="en-US" sz="9600" b="1" dirty="0" smtClean="0">
                <a:solidFill>
                  <a:srgbClr val="00B0F0"/>
                </a:solidFill>
              </a:rPr>
              <a:t>vsp.com</a:t>
            </a:r>
            <a:r>
              <a:rPr lang="en-US" sz="9600" dirty="0" smtClean="0"/>
              <a:t>.  </a:t>
            </a:r>
            <a:r>
              <a:rPr lang="en-US" sz="9200" dirty="0" smtClean="0"/>
              <a:t>Just </a:t>
            </a:r>
            <a:r>
              <a:rPr lang="en-US" sz="9200" dirty="0"/>
              <a:t>because </a:t>
            </a:r>
            <a:r>
              <a:rPr lang="en-US" sz="9200" dirty="0" smtClean="0"/>
              <a:t>Cigna</a:t>
            </a:r>
            <a:r>
              <a:rPr lang="en-US" sz="9200" dirty="0"/>
              <a:t>, Delta Dental, or VSP </a:t>
            </a:r>
            <a:r>
              <a:rPr lang="en-US" sz="9200" dirty="0" smtClean="0"/>
              <a:t>insurance is accepted, that does </a:t>
            </a:r>
            <a:r>
              <a:rPr lang="en-US" sz="9200" dirty="0"/>
              <a:t>not </a:t>
            </a:r>
            <a:r>
              <a:rPr lang="en-US" sz="9200" dirty="0" smtClean="0"/>
              <a:t>necessarily mean </a:t>
            </a:r>
            <a:r>
              <a:rPr lang="en-US" sz="9200" dirty="0"/>
              <a:t>they </a:t>
            </a:r>
            <a:r>
              <a:rPr lang="en-US" sz="9200" dirty="0" smtClean="0"/>
              <a:t>are in-network provider.  </a:t>
            </a:r>
            <a:endParaRPr lang="en-US" sz="9200" dirty="0"/>
          </a:p>
          <a:p>
            <a:pPr>
              <a:lnSpc>
                <a:spcPct val="150000"/>
              </a:lnSpc>
            </a:pPr>
            <a:r>
              <a:rPr lang="en-US" sz="9600" dirty="0" smtClean="0">
                <a:cs typeface="Times New Roman" panose="02020603050405020304" pitchFamily="18" charset="0"/>
              </a:rPr>
              <a:t>Your </a:t>
            </a:r>
            <a:r>
              <a:rPr lang="en-US" sz="9600" dirty="0">
                <a:cs typeface="Times New Roman" panose="02020603050405020304" pitchFamily="18" charset="0"/>
              </a:rPr>
              <a:t>bi-weekly deductions </a:t>
            </a:r>
            <a:r>
              <a:rPr lang="en-US" sz="9600" dirty="0" smtClean="0">
                <a:cs typeface="Times New Roman" panose="02020603050405020304" pitchFamily="18" charset="0"/>
              </a:rPr>
              <a:t>for medical, dental and vision benefits are based </a:t>
            </a:r>
            <a:r>
              <a:rPr lang="en-US" sz="9600" dirty="0">
                <a:cs typeface="Times New Roman" panose="02020603050405020304" pitchFamily="18" charset="0"/>
              </a:rPr>
              <a:t>on the plan you select and your </a:t>
            </a:r>
            <a:r>
              <a:rPr lang="en-US" sz="9600" dirty="0" smtClean="0">
                <a:cs typeface="Times New Roman" panose="02020603050405020304" pitchFamily="18" charset="0"/>
              </a:rPr>
              <a:t>current income level.</a:t>
            </a:r>
          </a:p>
          <a:p>
            <a:pPr>
              <a:lnSpc>
                <a:spcPct val="150000"/>
              </a:lnSpc>
            </a:pPr>
            <a:endParaRPr lang="en-US" dirty="0">
              <a:latin typeface="Times New Roman" panose="02020603050405020304" pitchFamily="18" charset="0"/>
              <a:cs typeface="Times New Roman" panose="02020603050405020304" pitchFamily="18" charset="0"/>
            </a:endParaRPr>
          </a:p>
          <a:p>
            <a:pPr marL="0" indent="0">
              <a:lnSpc>
                <a:spcPct val="150000"/>
              </a:lnSpc>
              <a:buNone/>
            </a:pPr>
            <a:endParaRPr lang="en-US" sz="3200" dirty="0" smtClean="0">
              <a:latin typeface="Times New Roman" panose="02020603050405020304" pitchFamily="18" charset="0"/>
              <a:cs typeface="Times New Roman" panose="02020603050405020304" pitchFamily="18" charset="0"/>
            </a:endParaRPr>
          </a:p>
          <a:p>
            <a:pPr marL="1317625" lvl="2" indent="-403225">
              <a:lnSpc>
                <a:spcPct val="150000"/>
              </a:lnSpc>
            </a:pPr>
            <a:endParaRPr lang="en-US" sz="2400" dirty="0" smtClean="0">
              <a:latin typeface="Times New Roman" panose="02020603050405020304" pitchFamily="18" charset="0"/>
              <a:cs typeface="Times New Roman" panose="02020603050405020304" pitchFamily="18" charset="0"/>
            </a:endParaRPr>
          </a:p>
        </p:txBody>
      </p:sp>
      <p:pic>
        <p:nvPicPr>
          <p:cNvPr id="6" name="Picture 5"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4" name="Slide Number Placeholder 3"/>
          <p:cNvSpPr>
            <a:spLocks noGrp="1"/>
          </p:cNvSpPr>
          <p:nvPr>
            <p:ph type="sldNum" sz="quarter" idx="12"/>
          </p:nvPr>
        </p:nvSpPr>
        <p:spPr/>
        <p:txBody>
          <a:bodyPr/>
          <a:lstStyle/>
          <a:p>
            <a:fld id="{60E629EF-5225-4885-926E-F9F117700F68}" type="slidenum">
              <a:rPr lang="en-US" smtClean="0"/>
              <a:t>8</a:t>
            </a:fld>
            <a:endParaRPr lang="en-US" dirty="0"/>
          </a:p>
        </p:txBody>
      </p:sp>
      <p:pic>
        <p:nvPicPr>
          <p:cNvPr id="9" name="Picture 8"/>
          <p:cNvPicPr>
            <a:picLocks noChangeAspect="1"/>
          </p:cNvPicPr>
          <p:nvPr/>
        </p:nvPicPr>
        <p:blipFill>
          <a:blip r:embed="rId6"/>
          <a:stretch>
            <a:fillRect/>
          </a:stretch>
        </p:blipFill>
        <p:spPr>
          <a:xfrm>
            <a:off x="167054" y="44288"/>
            <a:ext cx="1424354" cy="148921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1562" y="179296"/>
            <a:ext cx="609600" cy="609600"/>
          </a:xfrm>
          <a:prstGeom prst="rect">
            <a:avLst/>
          </a:prstGeom>
        </p:spPr>
      </p:pic>
    </p:spTree>
    <p:extLst>
      <p:ext uri="{BB962C8B-B14F-4D97-AF65-F5344CB8AC3E}">
        <p14:creationId xmlns:p14="http://schemas.microsoft.com/office/powerpoint/2010/main" val="197343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E629EF-5225-4885-926E-F9F117700F68}" type="slidenum">
              <a:rPr lang="en-US" smtClean="0"/>
              <a:t>9</a:t>
            </a:fld>
            <a:endParaRPr lang="en-US" dirty="0"/>
          </a:p>
        </p:txBody>
      </p:sp>
      <p:pic>
        <p:nvPicPr>
          <p:cNvPr id="7" name="Picture 6" descr="tradedress one.png"/>
          <p:cNvPicPr>
            <a:picLocks noChangeAspect="1"/>
          </p:cNvPicPr>
          <p:nvPr/>
        </p:nvPicPr>
        <p:blipFill rotWithShape="1">
          <a:blip r:embed="rId5" cstate="print">
            <a:extLst>
              <a:ext uri="{28A0092B-C50C-407E-A947-70E740481C1C}">
                <a14:useLocalDpi xmlns:a14="http://schemas.microsoft.com/office/drawing/2010/main" val="0"/>
              </a:ext>
            </a:extLst>
          </a:blip>
          <a:srcRect t="62037"/>
          <a:stretch/>
        </p:blipFill>
        <p:spPr>
          <a:xfrm>
            <a:off x="-22578" y="6070059"/>
            <a:ext cx="12214578" cy="789399"/>
          </a:xfrm>
          <a:prstGeom prst="rect">
            <a:avLst/>
          </a:prstGeom>
        </p:spPr>
      </p:pic>
      <p:sp>
        <p:nvSpPr>
          <p:cNvPr id="2" name="Rectangle 1"/>
          <p:cNvSpPr/>
          <p:nvPr/>
        </p:nvSpPr>
        <p:spPr>
          <a:xfrm>
            <a:off x="3938955" y="200105"/>
            <a:ext cx="4114799" cy="769441"/>
          </a:xfrm>
          <a:prstGeom prst="rect">
            <a:avLst/>
          </a:prstGeom>
        </p:spPr>
        <p:txBody>
          <a:bodyPr wrap="square">
            <a:spAutoFit/>
          </a:bodyPr>
          <a:lstStyle/>
          <a:p>
            <a:r>
              <a:rPr lang="en-US" sz="4400" b="1" dirty="0" smtClean="0">
                <a:solidFill>
                  <a:srgbClr val="7030A0"/>
                </a:solidFill>
                <a:latin typeface="+mj-lt"/>
                <a:cs typeface="Times New Roman" panose="02020603050405020304" pitchFamily="18" charset="0"/>
              </a:rPr>
              <a:t>Medical Benefits</a:t>
            </a:r>
            <a:endParaRPr lang="en-US" sz="4400" dirty="0">
              <a:latin typeface="+mj-lt"/>
            </a:endParaRPr>
          </a:p>
        </p:txBody>
      </p:sp>
      <p:sp>
        <p:nvSpPr>
          <p:cNvPr id="6" name="Rectangle 5"/>
          <p:cNvSpPr/>
          <p:nvPr/>
        </p:nvSpPr>
        <p:spPr>
          <a:xfrm>
            <a:off x="272356" y="1334589"/>
            <a:ext cx="4704090" cy="3600986"/>
          </a:xfrm>
          <a:prstGeom prst="rect">
            <a:avLst/>
          </a:prstGeom>
        </p:spPr>
        <p:txBody>
          <a:bodyPr wrap="square">
            <a:spAutoFit/>
          </a:bodyPr>
          <a:lstStyle/>
          <a:p>
            <a:pPr>
              <a:lnSpc>
                <a:spcPct val="150000"/>
              </a:lnSpc>
            </a:pPr>
            <a:r>
              <a:rPr lang="en-US" dirty="0" smtClean="0">
                <a:cs typeface="Times New Roman" panose="02020603050405020304" pitchFamily="18" charset="0"/>
              </a:rPr>
              <a:t>Three Health </a:t>
            </a:r>
            <a:r>
              <a:rPr lang="en-US" dirty="0">
                <a:cs typeface="Times New Roman" panose="02020603050405020304" pitchFamily="18" charset="0"/>
              </a:rPr>
              <a:t>Insurance </a:t>
            </a:r>
            <a:r>
              <a:rPr lang="en-US" dirty="0" smtClean="0">
                <a:cs typeface="Times New Roman" panose="02020603050405020304" pitchFamily="18" charset="0"/>
              </a:rPr>
              <a:t>plan levels are designed to meet the needs of you and your family</a:t>
            </a:r>
          </a:p>
          <a:p>
            <a:pPr>
              <a:lnSpc>
                <a:spcPct val="150000"/>
              </a:lnSpc>
            </a:pPr>
            <a:endParaRPr lang="en-US" sz="800"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b="1" dirty="0" smtClean="0">
                <a:solidFill>
                  <a:srgbClr val="7030A0"/>
                </a:solidFill>
                <a:cs typeface="Times New Roman" panose="02020603050405020304" pitchFamily="18" charset="0"/>
              </a:rPr>
              <a:t>Bronze</a:t>
            </a:r>
            <a:r>
              <a:rPr lang="en-US" dirty="0" smtClean="0">
                <a:cs typeface="Times New Roman" panose="02020603050405020304" pitchFamily="18" charset="0"/>
              </a:rPr>
              <a:t> </a:t>
            </a:r>
            <a:r>
              <a:rPr lang="en-US" dirty="0">
                <a:cs typeface="Times New Roman" panose="02020603050405020304" pitchFamily="18" charset="0"/>
              </a:rPr>
              <a:t>– high deductible plan with an HSA (Health Savings Account)</a:t>
            </a:r>
          </a:p>
          <a:p>
            <a:pPr marL="285750" indent="-285750">
              <a:lnSpc>
                <a:spcPct val="150000"/>
              </a:lnSpc>
              <a:buFont typeface="Arial" panose="020B0604020202020204" pitchFamily="34" charset="0"/>
              <a:buChar char="•"/>
            </a:pPr>
            <a:r>
              <a:rPr lang="en-US" b="1" dirty="0">
                <a:solidFill>
                  <a:srgbClr val="7030A0"/>
                </a:solidFill>
                <a:cs typeface="Times New Roman" panose="02020603050405020304" pitchFamily="18" charset="0"/>
              </a:rPr>
              <a:t>Silver</a:t>
            </a:r>
            <a:r>
              <a:rPr lang="en-US" dirty="0">
                <a:cs typeface="Times New Roman" panose="02020603050405020304" pitchFamily="18" charset="0"/>
              </a:rPr>
              <a:t> – your middle of the road plan</a:t>
            </a:r>
          </a:p>
          <a:p>
            <a:pPr marL="285750" indent="-285750">
              <a:lnSpc>
                <a:spcPct val="150000"/>
              </a:lnSpc>
              <a:buFont typeface="Arial" panose="020B0604020202020204" pitchFamily="34" charset="0"/>
              <a:buChar char="•"/>
            </a:pPr>
            <a:r>
              <a:rPr lang="en-US" b="1" dirty="0" smtClean="0">
                <a:solidFill>
                  <a:srgbClr val="7030A0"/>
                </a:solidFill>
                <a:cs typeface="Times New Roman" panose="02020603050405020304" pitchFamily="18" charset="0"/>
              </a:rPr>
              <a:t>Gold</a:t>
            </a:r>
            <a:r>
              <a:rPr lang="en-US" dirty="0" smtClean="0">
                <a:cs typeface="Times New Roman" panose="02020603050405020304" pitchFamily="18" charset="0"/>
              </a:rPr>
              <a:t> – the plan with the lowest copays, deductibles, and out of pocket maximum, but the highest bi-weekly deduction</a:t>
            </a:r>
            <a:endParaRPr lang="en-US" dirty="0">
              <a:cs typeface="Times New Roman" panose="02020603050405020304" pitchFamily="18" charset="0"/>
            </a:endParaRPr>
          </a:p>
        </p:txBody>
      </p:sp>
      <p:pic>
        <p:nvPicPr>
          <p:cNvPr id="8" name="Picture 7"/>
          <p:cNvPicPr>
            <a:picLocks noChangeAspect="1"/>
          </p:cNvPicPr>
          <p:nvPr/>
        </p:nvPicPr>
        <p:blipFill>
          <a:blip r:embed="rId6"/>
          <a:stretch>
            <a:fillRect/>
          </a:stretch>
        </p:blipFill>
        <p:spPr>
          <a:xfrm>
            <a:off x="109530" y="73696"/>
            <a:ext cx="2018208" cy="1061187"/>
          </a:xfrm>
          <a:prstGeom prst="rect">
            <a:avLst/>
          </a:prstGeom>
        </p:spPr>
      </p:pic>
      <p:sp>
        <p:nvSpPr>
          <p:cNvPr id="4" name="Rectangle 3"/>
          <p:cNvSpPr/>
          <p:nvPr/>
        </p:nvSpPr>
        <p:spPr>
          <a:xfrm>
            <a:off x="109530" y="5700727"/>
            <a:ext cx="5317802" cy="369332"/>
          </a:xfrm>
          <a:prstGeom prst="rect">
            <a:avLst/>
          </a:prstGeom>
        </p:spPr>
        <p:txBody>
          <a:bodyPr wrap="none">
            <a:spAutoFit/>
          </a:bodyPr>
          <a:lstStyle/>
          <a:p>
            <a:pPr marL="457200" indent="-457200">
              <a:buFont typeface="Arial" panose="020B0604020202020204" pitchFamily="34" charset="0"/>
              <a:buChar char="•"/>
            </a:pPr>
            <a:r>
              <a:rPr lang="en-US" b="1" dirty="0"/>
              <a:t>Please review EBC for additional coverage details</a:t>
            </a:r>
          </a:p>
        </p:txBody>
      </p:sp>
      <p:pic>
        <p:nvPicPr>
          <p:cNvPr id="9" name="Picture 8"/>
          <p:cNvPicPr>
            <a:picLocks noChangeAspect="1"/>
          </p:cNvPicPr>
          <p:nvPr/>
        </p:nvPicPr>
        <p:blipFill>
          <a:blip r:embed="rId7"/>
          <a:stretch>
            <a:fillRect/>
          </a:stretch>
        </p:blipFill>
        <p:spPr>
          <a:xfrm>
            <a:off x="5347032" y="1003498"/>
            <a:ext cx="6716201" cy="503260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56818" y="200105"/>
            <a:ext cx="609600" cy="609600"/>
          </a:xfrm>
          <a:prstGeom prst="rect">
            <a:avLst/>
          </a:prstGeom>
        </p:spPr>
      </p:pic>
    </p:spTree>
    <p:extLst>
      <p:ext uri="{BB962C8B-B14F-4D97-AF65-F5344CB8AC3E}">
        <p14:creationId xmlns:p14="http://schemas.microsoft.com/office/powerpoint/2010/main" val="420044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13585</TotalTime>
  <Words>5857</Words>
  <Application>Microsoft Office PowerPoint</Application>
  <PresentationFormat>Widescreen</PresentationFormat>
  <Paragraphs>518</Paragraphs>
  <Slides>39</Slides>
  <Notes>39</Notes>
  <HiddenSlides>0</HiddenSlides>
  <MMClips>39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Times New Roman</vt:lpstr>
      <vt:lpstr>Wingdings</vt:lpstr>
      <vt:lpstr>Office Theme</vt:lpstr>
      <vt:lpstr>US Benefit Plan Review &amp; Open Enrollment - 2020</vt:lpstr>
      <vt:lpstr>It is important that you understand your benefits</vt:lpstr>
      <vt:lpstr>Enrollment Eligibility</vt:lpstr>
      <vt:lpstr>Employee Benefit Center (EBC)</vt:lpstr>
      <vt:lpstr>Employee Benefit Center (EBC)</vt:lpstr>
      <vt:lpstr>Benefits Enrollment - VIBE</vt:lpstr>
      <vt:lpstr>Helpful VIBE Enrollment Tips</vt:lpstr>
      <vt:lpstr>What you need to know…</vt:lpstr>
      <vt:lpstr>PowerPoint Presentation</vt:lpstr>
      <vt:lpstr>PowerPoint Presentation</vt:lpstr>
      <vt:lpstr>Employee Health Care Spousal Surcharge</vt:lpstr>
      <vt:lpstr>Health Savings Account (HSA) </vt:lpstr>
      <vt:lpstr>HSA Advantages</vt:lpstr>
      <vt:lpstr>HSA Disadvantages </vt:lpstr>
      <vt:lpstr>Additional HSA Details </vt:lpstr>
      <vt:lpstr>Flexible Spending Account (FSA)</vt:lpstr>
      <vt:lpstr>Flexible Spending Account – Limited Purpose</vt:lpstr>
      <vt:lpstr>Flexible Spending Account – Dependent Care</vt:lpstr>
      <vt:lpstr>HSA &amp; FSA </vt:lpstr>
      <vt:lpstr>Dental Benefits</vt:lpstr>
      <vt:lpstr>Dental Bi-Weekly Contributions </vt:lpstr>
      <vt:lpstr>Standard Vision Benefits</vt:lpstr>
      <vt:lpstr>Premium Vision Plan</vt:lpstr>
      <vt:lpstr>Vision Benefits</vt:lpstr>
      <vt:lpstr>Retirement Benefits - 401(k)</vt:lpstr>
      <vt:lpstr>Retirement Gift Benefit</vt:lpstr>
      <vt:lpstr>Maternity and Parental Benefit</vt:lpstr>
      <vt:lpstr>Life Insurance, AD&amp;D, Short Term Disability &amp; Long Term Disability</vt:lpstr>
      <vt:lpstr>Voluntary Life Insurance   </vt:lpstr>
      <vt:lpstr>Voluntary Critical Illness Insurance </vt:lpstr>
      <vt:lpstr>Voluntary Accident Insurance </vt:lpstr>
      <vt:lpstr>GradFin – Tuition Assistance</vt:lpstr>
      <vt:lpstr>Tuition Reimbursement</vt:lpstr>
      <vt:lpstr>MyCigna</vt:lpstr>
      <vt:lpstr>Cigna Telehealth Connection</vt:lpstr>
      <vt:lpstr>Employee Assistance Program (EAP)</vt:lpstr>
      <vt:lpstr>Wellness Rewards</vt:lpstr>
      <vt:lpstr>Other Benefits</vt:lpstr>
      <vt:lpstr>Q&amp;A</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Today’s Agenda</dc:title>
  <dc:creator>Ann Andreosatos</dc:creator>
  <cp:lastModifiedBy>Tiffany Parker</cp:lastModifiedBy>
  <cp:revision>417</cp:revision>
  <cp:lastPrinted>2018-11-12T13:45:48Z</cp:lastPrinted>
  <dcterms:created xsi:type="dcterms:W3CDTF">2017-04-21T16:31:54Z</dcterms:created>
  <dcterms:modified xsi:type="dcterms:W3CDTF">2019-11-03T21:08:13Z</dcterms:modified>
</cp:coreProperties>
</file>