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4290" r:id="rId5"/>
  </p:sldMasterIdLst>
  <p:notesMasterIdLst>
    <p:notesMasterId r:id="rId26"/>
  </p:notesMasterIdLst>
  <p:handoutMasterIdLst>
    <p:handoutMasterId r:id="rId27"/>
  </p:handoutMasterIdLst>
  <p:sldIdLst>
    <p:sldId id="317" r:id="rId6"/>
    <p:sldId id="319" r:id="rId7"/>
    <p:sldId id="307" r:id="rId8"/>
    <p:sldId id="293" r:id="rId9"/>
    <p:sldId id="326" r:id="rId10"/>
    <p:sldId id="323" r:id="rId11"/>
    <p:sldId id="320" r:id="rId12"/>
    <p:sldId id="321" r:id="rId13"/>
    <p:sldId id="325" r:id="rId14"/>
    <p:sldId id="270" r:id="rId15"/>
    <p:sldId id="269" r:id="rId16"/>
    <p:sldId id="272" r:id="rId17"/>
    <p:sldId id="313" r:id="rId18"/>
    <p:sldId id="278" r:id="rId19"/>
    <p:sldId id="276" r:id="rId20"/>
    <p:sldId id="302" r:id="rId21"/>
    <p:sldId id="324" r:id="rId22"/>
    <p:sldId id="322" r:id="rId23"/>
    <p:sldId id="288" r:id="rId24"/>
    <p:sldId id="282" r:id="rId25"/>
  </p:sldIdLst>
  <p:sldSz cx="7772400" cy="10058400"/>
  <p:notesSz cx="7023100" cy="9309100"/>
  <p:defaultTextStyle>
    <a:defPPr>
      <a:defRPr lang="en-US"/>
    </a:defPPr>
    <a:lvl1pPr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1pPr>
    <a:lvl2pPr marL="455613" indent="1588"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2pPr>
    <a:lvl3pPr marL="911225" indent="3175"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3pPr>
    <a:lvl4pPr marL="1366838" indent="4763"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4pPr>
    <a:lvl5pPr marL="1822450" indent="6350" algn="l" rtl="0" eaLnBrk="0" fontAlgn="base" hangingPunct="0">
      <a:spcBef>
        <a:spcPct val="0"/>
      </a:spcBef>
      <a:spcAft>
        <a:spcPct val="0"/>
      </a:spcAft>
      <a:defRPr sz="2500" kern="1200">
        <a:solidFill>
          <a:schemeClr val="tx1"/>
        </a:solidFill>
        <a:latin typeface="Times" panose="02020603050405020304" pitchFamily="18" charset="0"/>
        <a:ea typeface="+mn-ea"/>
        <a:cs typeface="+mn-cs"/>
      </a:defRPr>
    </a:lvl5pPr>
    <a:lvl6pPr marL="2286000" algn="l" defTabSz="914400" rtl="0" eaLnBrk="1" latinLnBrk="0" hangingPunct="1">
      <a:defRPr sz="2500" kern="1200">
        <a:solidFill>
          <a:schemeClr val="tx1"/>
        </a:solidFill>
        <a:latin typeface="Times" panose="02020603050405020304" pitchFamily="18" charset="0"/>
        <a:ea typeface="+mn-ea"/>
        <a:cs typeface="+mn-cs"/>
      </a:defRPr>
    </a:lvl6pPr>
    <a:lvl7pPr marL="2743200" algn="l" defTabSz="914400" rtl="0" eaLnBrk="1" latinLnBrk="0" hangingPunct="1">
      <a:defRPr sz="2500" kern="1200">
        <a:solidFill>
          <a:schemeClr val="tx1"/>
        </a:solidFill>
        <a:latin typeface="Times" panose="02020603050405020304" pitchFamily="18" charset="0"/>
        <a:ea typeface="+mn-ea"/>
        <a:cs typeface="+mn-cs"/>
      </a:defRPr>
    </a:lvl7pPr>
    <a:lvl8pPr marL="3200400" algn="l" defTabSz="914400" rtl="0" eaLnBrk="1" latinLnBrk="0" hangingPunct="1">
      <a:defRPr sz="2500" kern="1200">
        <a:solidFill>
          <a:schemeClr val="tx1"/>
        </a:solidFill>
        <a:latin typeface="Times" panose="02020603050405020304" pitchFamily="18" charset="0"/>
        <a:ea typeface="+mn-ea"/>
        <a:cs typeface="+mn-cs"/>
      </a:defRPr>
    </a:lvl8pPr>
    <a:lvl9pPr marL="3657600" algn="l" defTabSz="914400" rtl="0" eaLnBrk="1" latinLnBrk="0" hangingPunct="1">
      <a:defRPr sz="25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B"/>
    <a:srgbClr val="E7E7E7"/>
    <a:srgbClr val="B9AE9A"/>
    <a:srgbClr val="6397D0"/>
    <a:srgbClr val="0064A7"/>
    <a:srgbClr val="09639E"/>
    <a:srgbClr val="0D997D"/>
    <a:srgbClr val="C0D369"/>
    <a:srgbClr val="779FD0"/>
    <a:srgbClr val="55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DAD48-8338-4BB4-87A8-EA52BA74663A}" v="2" dt="2023-01-20T20:32:19.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79" autoAdjust="0"/>
  </p:normalViewPr>
  <p:slideViewPr>
    <p:cSldViewPr>
      <p:cViewPr varScale="1">
        <p:scale>
          <a:sx n="72" d="100"/>
          <a:sy n="72" d="100"/>
        </p:scale>
        <p:origin x="2934" y="60"/>
      </p:cViewPr>
      <p:guideLst>
        <p:guide orient="horz" pos="3168"/>
        <p:guide pos="2448"/>
      </p:guideLst>
    </p:cSldViewPr>
  </p:slideViewPr>
  <p:outlineViewPr>
    <p:cViewPr>
      <p:scale>
        <a:sx n="33" d="100"/>
        <a:sy n="33" d="100"/>
      </p:scale>
      <p:origin x="0" y="675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834" y="108"/>
      </p:cViewPr>
      <p:guideLst>
        <p:guide orient="horz" pos="2928"/>
        <p:guide pos="2208"/>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dakowsky, Janine" userId="bfe949cf-43c0-42b1-96ec-39fa08ee79cc" providerId="ADAL" clId="{16CB85D0-77B5-4D66-9EAF-D74F629EA709}"/>
    <pc:docChg chg="modSld">
      <pc:chgData name="Tadakowsky, Janine" userId="bfe949cf-43c0-42b1-96ec-39fa08ee79cc" providerId="ADAL" clId="{16CB85D0-77B5-4D66-9EAF-D74F629EA709}" dt="2022-09-28T14:12:26.881" v="33" actId="1076"/>
      <pc:docMkLst>
        <pc:docMk/>
      </pc:docMkLst>
      <pc:sldChg chg="addSp modSp mod">
        <pc:chgData name="Tadakowsky, Janine" userId="bfe949cf-43c0-42b1-96ec-39fa08ee79cc" providerId="ADAL" clId="{16CB85D0-77B5-4D66-9EAF-D74F629EA709}" dt="2022-09-28T14:12:26.881" v="33" actId="1076"/>
        <pc:sldMkLst>
          <pc:docMk/>
          <pc:sldMk cId="835536148" sldId="326"/>
        </pc:sldMkLst>
        <pc:spChg chg="add mod">
          <ac:chgData name="Tadakowsky, Janine" userId="bfe949cf-43c0-42b1-96ec-39fa08ee79cc" providerId="ADAL" clId="{16CB85D0-77B5-4D66-9EAF-D74F629EA709}" dt="2022-09-28T14:12:26.881" v="33" actId="1076"/>
          <ac:spMkLst>
            <pc:docMk/>
            <pc:sldMk cId="835536148" sldId="326"/>
            <ac:spMk id="8" creationId="{EFC3BA98-6E54-6614-21A7-6C051EEF241D}"/>
          </ac:spMkLst>
        </pc:spChg>
        <pc:picChg chg="add mod">
          <ac:chgData name="Tadakowsky, Janine" userId="bfe949cf-43c0-42b1-96ec-39fa08ee79cc" providerId="ADAL" clId="{16CB85D0-77B5-4D66-9EAF-D74F629EA709}" dt="2022-09-28T14:12:03.987" v="6" actId="1076"/>
          <ac:picMkLst>
            <pc:docMk/>
            <pc:sldMk cId="835536148" sldId="326"/>
            <ac:picMk id="7" creationId="{9FF6504A-9928-E09A-50E9-CB8FEF149C3C}"/>
          </ac:picMkLst>
        </pc:picChg>
      </pc:sldChg>
    </pc:docChg>
  </pc:docChgLst>
  <pc:docChgLst>
    <pc:chgData name="Tadakowsky, Janine" userId="bfe949cf-43c0-42b1-96ec-39fa08ee79cc" providerId="ADAL" clId="{6E599BD2-9790-42A3-9FE7-34AEC6899247}"/>
    <pc:docChg chg="undo custSel modSld">
      <pc:chgData name="Tadakowsky, Janine" userId="bfe949cf-43c0-42b1-96ec-39fa08ee79cc" providerId="ADAL" clId="{6E599BD2-9790-42A3-9FE7-34AEC6899247}" dt="2022-11-15T15:35:37.656" v="28" actId="14826"/>
      <pc:docMkLst>
        <pc:docMk/>
      </pc:docMkLst>
      <pc:sldChg chg="modSp mod">
        <pc:chgData name="Tadakowsky, Janine" userId="bfe949cf-43c0-42b1-96ec-39fa08ee79cc" providerId="ADAL" clId="{6E599BD2-9790-42A3-9FE7-34AEC6899247}" dt="2022-11-15T15:33:31.004" v="10" actId="1076"/>
        <pc:sldMkLst>
          <pc:docMk/>
          <pc:sldMk cId="3431452266" sldId="278"/>
        </pc:sldMkLst>
        <pc:spChg chg="mod">
          <ac:chgData name="Tadakowsky, Janine" userId="bfe949cf-43c0-42b1-96ec-39fa08ee79cc" providerId="ADAL" clId="{6E599BD2-9790-42A3-9FE7-34AEC6899247}" dt="2022-11-15T15:33:31.004" v="10" actId="1076"/>
          <ac:spMkLst>
            <pc:docMk/>
            <pc:sldMk cId="3431452266" sldId="278"/>
            <ac:spMk id="10" creationId="{F6B214CE-473B-4AB2-9377-F0C2394AC1DB}"/>
          </ac:spMkLst>
        </pc:spChg>
      </pc:sldChg>
      <pc:sldChg chg="modSp mod">
        <pc:chgData name="Tadakowsky, Janine" userId="bfe949cf-43c0-42b1-96ec-39fa08ee79cc" providerId="ADAL" clId="{6E599BD2-9790-42A3-9FE7-34AEC6899247}" dt="2022-11-15T15:32:31.283" v="7" actId="313"/>
        <pc:sldMkLst>
          <pc:docMk/>
          <pc:sldMk cId="0" sldId="302"/>
        </pc:sldMkLst>
        <pc:spChg chg="mod">
          <ac:chgData name="Tadakowsky, Janine" userId="bfe949cf-43c0-42b1-96ec-39fa08ee79cc" providerId="ADAL" clId="{6E599BD2-9790-42A3-9FE7-34AEC6899247}" dt="2022-11-15T15:32:31.283" v="7" actId="313"/>
          <ac:spMkLst>
            <pc:docMk/>
            <pc:sldMk cId="0" sldId="302"/>
            <ac:spMk id="46082" creationId="{BED9151C-DE9B-4B61-8638-701934985F50}"/>
          </ac:spMkLst>
        </pc:spChg>
        <pc:spChg chg="mod">
          <ac:chgData name="Tadakowsky, Janine" userId="bfe949cf-43c0-42b1-96ec-39fa08ee79cc" providerId="ADAL" clId="{6E599BD2-9790-42A3-9FE7-34AEC6899247}" dt="2022-11-15T15:32:23.237" v="6" actId="20577"/>
          <ac:spMkLst>
            <pc:docMk/>
            <pc:sldMk cId="0" sldId="302"/>
            <ac:spMk id="46112" creationId="{C6C481F5-DA4A-4337-BC5C-EAA2C618D571}"/>
          </ac:spMkLst>
        </pc:spChg>
      </pc:sldChg>
      <pc:sldChg chg="modSp mod">
        <pc:chgData name="Tadakowsky, Janine" userId="bfe949cf-43c0-42b1-96ec-39fa08ee79cc" providerId="ADAL" clId="{6E599BD2-9790-42A3-9FE7-34AEC6899247}" dt="2022-11-15T15:32:04.452" v="0" actId="313"/>
        <pc:sldMkLst>
          <pc:docMk/>
          <pc:sldMk cId="1706022789" sldId="307"/>
        </pc:sldMkLst>
        <pc:spChg chg="mod">
          <ac:chgData name="Tadakowsky, Janine" userId="bfe949cf-43c0-42b1-96ec-39fa08ee79cc" providerId="ADAL" clId="{6E599BD2-9790-42A3-9FE7-34AEC6899247}" dt="2022-11-15T15:32:04.452" v="0" actId="313"/>
          <ac:spMkLst>
            <pc:docMk/>
            <pc:sldMk cId="1706022789" sldId="307"/>
            <ac:spMk id="15" creationId="{4E75CAF1-67E7-4104-A31F-D9300EF4B56D}"/>
          </ac:spMkLst>
        </pc:spChg>
      </pc:sldChg>
      <pc:sldChg chg="modSp mod">
        <pc:chgData name="Tadakowsky, Janine" userId="bfe949cf-43c0-42b1-96ec-39fa08ee79cc" providerId="ADAL" clId="{6E599BD2-9790-42A3-9FE7-34AEC6899247}" dt="2022-11-15T15:32:13.924" v="3" actId="313"/>
        <pc:sldMkLst>
          <pc:docMk/>
          <pc:sldMk cId="2339049672" sldId="320"/>
        </pc:sldMkLst>
        <pc:spChg chg="mod">
          <ac:chgData name="Tadakowsky, Janine" userId="bfe949cf-43c0-42b1-96ec-39fa08ee79cc" providerId="ADAL" clId="{6E599BD2-9790-42A3-9FE7-34AEC6899247}" dt="2022-11-15T15:32:13.924" v="3" actId="313"/>
          <ac:spMkLst>
            <pc:docMk/>
            <pc:sldMk cId="2339049672" sldId="320"/>
            <ac:spMk id="14" creationId="{3DAED069-CECA-4B28-901A-10453FB7C603}"/>
          </ac:spMkLst>
        </pc:spChg>
      </pc:sldChg>
      <pc:sldChg chg="modSp mod">
        <pc:chgData name="Tadakowsky, Janine" userId="bfe949cf-43c0-42b1-96ec-39fa08ee79cc" providerId="ADAL" clId="{6E599BD2-9790-42A3-9FE7-34AEC6899247}" dt="2022-11-15T15:32:15.539" v="4" actId="313"/>
        <pc:sldMkLst>
          <pc:docMk/>
          <pc:sldMk cId="3490743921" sldId="321"/>
        </pc:sldMkLst>
        <pc:spChg chg="mod">
          <ac:chgData name="Tadakowsky, Janine" userId="bfe949cf-43c0-42b1-96ec-39fa08ee79cc" providerId="ADAL" clId="{6E599BD2-9790-42A3-9FE7-34AEC6899247}" dt="2022-11-15T15:32:15.539" v="4" actId="313"/>
          <ac:spMkLst>
            <pc:docMk/>
            <pc:sldMk cId="3490743921" sldId="321"/>
            <ac:spMk id="10" creationId="{052C4A57-CB57-461B-A5EC-458D0C48C635}"/>
          </ac:spMkLst>
        </pc:spChg>
      </pc:sldChg>
      <pc:sldChg chg="modSp mod">
        <pc:chgData name="Tadakowsky, Janine" userId="bfe949cf-43c0-42b1-96ec-39fa08ee79cc" providerId="ADAL" clId="{6E599BD2-9790-42A3-9FE7-34AEC6899247}" dt="2022-11-15T15:35:37.656" v="28" actId="14826"/>
        <pc:sldMkLst>
          <pc:docMk/>
          <pc:sldMk cId="176875463" sldId="324"/>
        </pc:sldMkLst>
        <pc:picChg chg="mod modCrop">
          <ac:chgData name="Tadakowsky, Janine" userId="bfe949cf-43c0-42b1-96ec-39fa08ee79cc" providerId="ADAL" clId="{6E599BD2-9790-42A3-9FE7-34AEC6899247}" dt="2022-11-15T15:35:37.656" v="28" actId="14826"/>
          <ac:picMkLst>
            <pc:docMk/>
            <pc:sldMk cId="176875463" sldId="324"/>
            <ac:picMk id="3" creationId="{DB943396-7462-4DD9-B33B-FC5FF42AD4D6}"/>
          </ac:picMkLst>
        </pc:picChg>
      </pc:sldChg>
    </pc:docChg>
  </pc:docChgLst>
  <pc:docChgLst>
    <pc:chgData name="Tadakowsky, Janine" userId="bfe949cf-43c0-42b1-96ec-39fa08ee79cc" providerId="ADAL" clId="{906DAD48-8338-4BB4-87A8-EA52BA74663A}"/>
    <pc:docChg chg="undo custSel addSld delSld modSld">
      <pc:chgData name="Tadakowsky, Janine" userId="bfe949cf-43c0-42b1-96ec-39fa08ee79cc" providerId="ADAL" clId="{906DAD48-8338-4BB4-87A8-EA52BA74663A}" dt="2023-01-20T20:34:52.885" v="23" actId="1076"/>
      <pc:docMkLst>
        <pc:docMk/>
      </pc:docMkLst>
      <pc:sldChg chg="modSp mod">
        <pc:chgData name="Tadakowsky, Janine" userId="bfe949cf-43c0-42b1-96ec-39fa08ee79cc" providerId="ADAL" clId="{906DAD48-8338-4BB4-87A8-EA52BA74663A}" dt="2023-01-20T20:34:08.832" v="19" actId="1076"/>
        <pc:sldMkLst>
          <pc:docMk/>
          <pc:sldMk cId="1706022789" sldId="307"/>
        </pc:sldMkLst>
        <pc:picChg chg="mod">
          <ac:chgData name="Tadakowsky, Janine" userId="bfe949cf-43c0-42b1-96ec-39fa08ee79cc" providerId="ADAL" clId="{906DAD48-8338-4BB4-87A8-EA52BA74663A}" dt="2023-01-20T20:32:19.551" v="2" actId="14826"/>
          <ac:picMkLst>
            <pc:docMk/>
            <pc:sldMk cId="1706022789" sldId="307"/>
            <ac:picMk id="16" creationId="{58C73D32-A15B-43C4-AAB5-29835942F38D}"/>
          </ac:picMkLst>
        </pc:picChg>
        <pc:picChg chg="mod modCrop">
          <ac:chgData name="Tadakowsky, Janine" userId="bfe949cf-43c0-42b1-96ec-39fa08ee79cc" providerId="ADAL" clId="{906DAD48-8338-4BB4-87A8-EA52BA74663A}" dt="2023-01-20T20:34:08.832" v="19" actId="1076"/>
          <ac:picMkLst>
            <pc:docMk/>
            <pc:sldMk cId="1706022789" sldId="307"/>
            <ac:picMk id="17" creationId="{BC139C53-2312-401B-9398-AD40A3BC857E}"/>
          </ac:picMkLst>
        </pc:picChg>
        <pc:picChg chg="mod modCrop">
          <ac:chgData name="Tadakowsky, Janine" userId="bfe949cf-43c0-42b1-96ec-39fa08ee79cc" providerId="ADAL" clId="{906DAD48-8338-4BB4-87A8-EA52BA74663A}" dt="2023-01-20T20:33:01.506" v="11" actId="732"/>
          <ac:picMkLst>
            <pc:docMk/>
            <pc:sldMk cId="1706022789" sldId="307"/>
            <ac:picMk id="18" creationId="{6BCE2D7E-0C2C-4D88-BB38-05C03E8E44EA}"/>
          </ac:picMkLst>
        </pc:picChg>
      </pc:sldChg>
      <pc:sldChg chg="del">
        <pc:chgData name="Tadakowsky, Janine" userId="bfe949cf-43c0-42b1-96ec-39fa08ee79cc" providerId="ADAL" clId="{906DAD48-8338-4BB4-87A8-EA52BA74663A}" dt="2023-01-20T20:31:26.768" v="1" actId="47"/>
        <pc:sldMkLst>
          <pc:docMk/>
          <pc:sldMk cId="649074046" sldId="316"/>
        </pc:sldMkLst>
      </pc:sldChg>
      <pc:sldChg chg="add">
        <pc:chgData name="Tadakowsky, Janine" userId="bfe949cf-43c0-42b1-96ec-39fa08ee79cc" providerId="ADAL" clId="{906DAD48-8338-4BB4-87A8-EA52BA74663A}" dt="2023-01-20T20:31:25.136" v="0"/>
        <pc:sldMkLst>
          <pc:docMk/>
          <pc:sldMk cId="1452257539" sldId="317"/>
        </pc:sldMkLst>
      </pc:sldChg>
      <pc:sldChg chg="modSp mod">
        <pc:chgData name="Tadakowsky, Janine" userId="bfe949cf-43c0-42b1-96ec-39fa08ee79cc" providerId="ADAL" clId="{906DAD48-8338-4BB4-87A8-EA52BA74663A}" dt="2023-01-20T20:34:52.885" v="23" actId="1076"/>
        <pc:sldMkLst>
          <pc:docMk/>
          <pc:sldMk cId="835536148" sldId="326"/>
        </pc:sldMkLst>
        <pc:picChg chg="mod">
          <ac:chgData name="Tadakowsky, Janine" userId="bfe949cf-43c0-42b1-96ec-39fa08ee79cc" providerId="ADAL" clId="{906DAD48-8338-4BB4-87A8-EA52BA74663A}" dt="2023-01-20T20:34:52.885" v="23" actId="1076"/>
          <ac:picMkLst>
            <pc:docMk/>
            <pc:sldMk cId="835536148" sldId="326"/>
            <ac:picMk id="2" creationId="{C4160260-1DC9-402A-A07E-D40CED9E7D0E}"/>
          </ac:picMkLst>
        </pc:picChg>
      </pc:sldChg>
    </pc:docChg>
  </pc:docChgLst>
  <pc:docChgLst>
    <pc:chgData name="Tadakowsky, Janine" userId="bfe949cf-43c0-42b1-96ec-39fa08ee79cc" providerId="ADAL" clId="{8A7AAFE2-303F-46C4-A56B-7A901605BCFA}"/>
    <pc:docChg chg="custSel modSld">
      <pc:chgData name="Tadakowsky, Janine" userId="bfe949cf-43c0-42b1-96ec-39fa08ee79cc" providerId="ADAL" clId="{8A7AAFE2-303F-46C4-A56B-7A901605BCFA}" dt="2021-12-16T14:08:56.628" v="23"/>
      <pc:docMkLst>
        <pc:docMk/>
      </pc:docMkLst>
      <pc:sldChg chg="modSp mod">
        <pc:chgData name="Tadakowsky, Janine" userId="bfe949cf-43c0-42b1-96ec-39fa08ee79cc" providerId="ADAL" clId="{8A7AAFE2-303F-46C4-A56B-7A901605BCFA}" dt="2021-12-02T14:13:53.037" v="21" actId="20577"/>
        <pc:sldMkLst>
          <pc:docMk/>
          <pc:sldMk cId="0" sldId="302"/>
        </pc:sldMkLst>
        <pc:spChg chg="mod">
          <ac:chgData name="Tadakowsky, Janine" userId="bfe949cf-43c0-42b1-96ec-39fa08ee79cc" providerId="ADAL" clId="{8A7AAFE2-303F-46C4-A56B-7A901605BCFA}" dt="2021-12-02T14:13:22.940" v="17" actId="313"/>
          <ac:spMkLst>
            <pc:docMk/>
            <pc:sldMk cId="0" sldId="302"/>
            <ac:spMk id="46082" creationId="{BED9151C-DE9B-4B61-8638-701934985F50}"/>
          </ac:spMkLst>
        </pc:spChg>
        <pc:graphicFrameChg chg="modGraphic">
          <ac:chgData name="Tadakowsky, Janine" userId="bfe949cf-43c0-42b1-96ec-39fa08ee79cc" providerId="ADAL" clId="{8A7AAFE2-303F-46C4-A56B-7A901605BCFA}" dt="2021-12-02T14:13:53.037" v="21" actId="20577"/>
          <ac:graphicFrameMkLst>
            <pc:docMk/>
            <pc:sldMk cId="0" sldId="302"/>
            <ac:graphicFrameMk id="2" creationId="{A4BA73B6-9BDA-48CA-878F-6DA8D4A59692}"/>
          </ac:graphicFrameMkLst>
        </pc:graphicFrameChg>
      </pc:sldChg>
      <pc:sldChg chg="modSp mod">
        <pc:chgData name="Tadakowsky, Janine" userId="bfe949cf-43c0-42b1-96ec-39fa08ee79cc" providerId="ADAL" clId="{8A7AAFE2-303F-46C4-A56B-7A901605BCFA}" dt="2021-12-16T14:08:56.628" v="23"/>
        <pc:sldMkLst>
          <pc:docMk/>
          <pc:sldMk cId="1164199378" sldId="319"/>
        </pc:sldMkLst>
        <pc:graphicFrameChg chg="mod modGraphic">
          <ac:chgData name="Tadakowsky, Janine" userId="bfe949cf-43c0-42b1-96ec-39fa08ee79cc" providerId="ADAL" clId="{8A7AAFE2-303F-46C4-A56B-7A901605BCFA}" dt="2021-12-16T14:08:56.628" v="23"/>
          <ac:graphicFrameMkLst>
            <pc:docMk/>
            <pc:sldMk cId="1164199378" sldId="319"/>
            <ac:graphicFrameMk id="29" creationId="{5D1CD04F-94B5-4B83-A64B-F258A3CA5E34}"/>
          </ac:graphicFrameMkLst>
        </pc:graphicFrameChg>
      </pc:sldChg>
    </pc:docChg>
  </pc:docChgLst>
  <pc:docChgLst>
    <pc:chgData name="Tadakowsky, Janine" userId="bfe949cf-43c0-42b1-96ec-39fa08ee79cc" providerId="ADAL" clId="{BAB0CF36-D87B-439A-8831-6346E8CB3683}"/>
    <pc:docChg chg="undo redo custSel modSld">
      <pc:chgData name="Tadakowsky, Janine" userId="bfe949cf-43c0-42b1-96ec-39fa08ee79cc" providerId="ADAL" clId="{BAB0CF36-D87B-439A-8831-6346E8CB3683}" dt="2022-08-22T20:25:31.042" v="368" actId="1036"/>
      <pc:docMkLst>
        <pc:docMk/>
      </pc:docMkLst>
      <pc:sldChg chg="addSp delSp modSp mod">
        <pc:chgData name="Tadakowsky, Janine" userId="bfe949cf-43c0-42b1-96ec-39fa08ee79cc" providerId="ADAL" clId="{BAB0CF36-D87B-439A-8831-6346E8CB3683}" dt="2022-08-22T20:25:31.042" v="368" actId="1036"/>
        <pc:sldMkLst>
          <pc:docMk/>
          <pc:sldMk cId="3431452266" sldId="278"/>
        </pc:sldMkLst>
        <pc:spChg chg="del mod">
          <ac:chgData name="Tadakowsky, Janine" userId="bfe949cf-43c0-42b1-96ec-39fa08ee79cc" providerId="ADAL" clId="{BAB0CF36-D87B-439A-8831-6346E8CB3683}" dt="2022-08-22T19:59:38.652" v="158" actId="478"/>
          <ac:spMkLst>
            <pc:docMk/>
            <pc:sldMk cId="3431452266" sldId="278"/>
            <ac:spMk id="9" creationId="{D9829350-9FD0-40B0-9CD5-22A50BA7EAF1}"/>
          </ac:spMkLst>
        </pc:spChg>
        <pc:spChg chg="mod">
          <ac:chgData name="Tadakowsky, Janine" userId="bfe949cf-43c0-42b1-96ec-39fa08ee79cc" providerId="ADAL" clId="{BAB0CF36-D87B-439A-8831-6346E8CB3683}" dt="2022-08-22T20:25:31.042" v="368" actId="1036"/>
          <ac:spMkLst>
            <pc:docMk/>
            <pc:sldMk cId="3431452266" sldId="278"/>
            <ac:spMk id="10" creationId="{F6B214CE-473B-4AB2-9377-F0C2394AC1DB}"/>
          </ac:spMkLst>
        </pc:spChg>
        <pc:spChg chg="del">
          <ac:chgData name="Tadakowsky, Janine" userId="bfe949cf-43c0-42b1-96ec-39fa08ee79cc" providerId="ADAL" clId="{BAB0CF36-D87B-439A-8831-6346E8CB3683}" dt="2022-08-22T20:02:22.404" v="161" actId="478"/>
          <ac:spMkLst>
            <pc:docMk/>
            <pc:sldMk cId="3431452266" sldId="278"/>
            <ac:spMk id="11" creationId="{BC33145F-DBEB-4E1F-85C7-9E226EFE7A4B}"/>
          </ac:spMkLst>
        </pc:spChg>
        <pc:spChg chg="mod">
          <ac:chgData name="Tadakowsky, Janine" userId="bfe949cf-43c0-42b1-96ec-39fa08ee79cc" providerId="ADAL" clId="{BAB0CF36-D87B-439A-8831-6346E8CB3683}" dt="2022-08-22T20:06:33.753" v="188" actId="108"/>
          <ac:spMkLst>
            <pc:docMk/>
            <pc:sldMk cId="3431452266" sldId="278"/>
            <ac:spMk id="12" creationId="{C88FE355-63FE-4EF4-9C91-F32DC7ACAEAC}"/>
          </ac:spMkLst>
        </pc:spChg>
        <pc:picChg chg="add del mod modCrop">
          <ac:chgData name="Tadakowsky, Janine" userId="bfe949cf-43c0-42b1-96ec-39fa08ee79cc" providerId="ADAL" clId="{BAB0CF36-D87B-439A-8831-6346E8CB3683}" dt="2022-08-22T20:24:02.620" v="351" actId="732"/>
          <ac:picMkLst>
            <pc:docMk/>
            <pc:sldMk cId="3431452266" sldId="278"/>
            <ac:picMk id="3" creationId="{F604596C-E571-0E0F-9867-D3A2ADAC83EE}"/>
          </ac:picMkLst>
        </pc:picChg>
        <pc:picChg chg="add mod">
          <ac:chgData name="Tadakowsky, Janine" userId="bfe949cf-43c0-42b1-96ec-39fa08ee79cc" providerId="ADAL" clId="{BAB0CF36-D87B-439A-8831-6346E8CB3683}" dt="2022-08-22T20:25:13.114" v="360" actId="1076"/>
          <ac:picMkLst>
            <pc:docMk/>
            <pc:sldMk cId="3431452266" sldId="278"/>
            <ac:picMk id="5" creationId="{3DE0A707-F88A-5A4F-769A-A1F2D0C457B8}"/>
          </ac:picMkLst>
        </pc:picChg>
        <pc:picChg chg="add mod modCrop">
          <ac:chgData name="Tadakowsky, Janine" userId="bfe949cf-43c0-42b1-96ec-39fa08ee79cc" providerId="ADAL" clId="{BAB0CF36-D87B-439A-8831-6346E8CB3683}" dt="2022-08-22T20:21:46.754" v="334" actId="1076"/>
          <ac:picMkLst>
            <pc:docMk/>
            <pc:sldMk cId="3431452266" sldId="278"/>
            <ac:picMk id="7" creationId="{2927B32A-D952-16B6-7828-32F549F5BB25}"/>
          </ac:picMkLst>
        </pc:picChg>
        <pc:picChg chg="add mod modCrop">
          <ac:chgData name="Tadakowsky, Janine" userId="bfe949cf-43c0-42b1-96ec-39fa08ee79cc" providerId="ADAL" clId="{BAB0CF36-D87B-439A-8831-6346E8CB3683}" dt="2022-08-22T20:24:40.608" v="357" actId="1076"/>
          <ac:picMkLst>
            <pc:docMk/>
            <pc:sldMk cId="3431452266" sldId="278"/>
            <ac:picMk id="15" creationId="{0ECB3290-FCA3-8F06-8945-859004AA81BE}"/>
          </ac:picMkLst>
        </pc:picChg>
        <pc:picChg chg="add mod modCrop">
          <ac:chgData name="Tadakowsky, Janine" userId="bfe949cf-43c0-42b1-96ec-39fa08ee79cc" providerId="ADAL" clId="{BAB0CF36-D87B-439A-8831-6346E8CB3683}" dt="2022-08-22T20:24:44.707" v="358" actId="1076"/>
          <ac:picMkLst>
            <pc:docMk/>
            <pc:sldMk cId="3431452266" sldId="278"/>
            <ac:picMk id="16" creationId="{B265991F-4A3C-495F-39EF-26F2DA092648}"/>
          </ac:picMkLst>
        </pc:picChg>
        <pc:picChg chg="add mod modCrop">
          <ac:chgData name="Tadakowsky, Janine" userId="bfe949cf-43c0-42b1-96ec-39fa08ee79cc" providerId="ADAL" clId="{BAB0CF36-D87B-439A-8831-6346E8CB3683}" dt="2022-08-22T20:24:50.635" v="359" actId="1076"/>
          <ac:picMkLst>
            <pc:docMk/>
            <pc:sldMk cId="3431452266" sldId="278"/>
            <ac:picMk id="17" creationId="{867DD1DC-1024-F65F-68E7-90F71696D866}"/>
          </ac:picMkLst>
        </pc:picChg>
        <pc:picChg chg="add del mod modCrop">
          <ac:chgData name="Tadakowsky, Janine" userId="bfe949cf-43c0-42b1-96ec-39fa08ee79cc" providerId="ADAL" clId="{BAB0CF36-D87B-439A-8831-6346E8CB3683}" dt="2022-08-22T20:24:04.013" v="354"/>
          <ac:picMkLst>
            <pc:docMk/>
            <pc:sldMk cId="3431452266" sldId="278"/>
            <ac:picMk id="18" creationId="{1899E278-936A-A60F-CA6A-4DAAF090CE01}"/>
          </ac:picMkLst>
        </pc:picChg>
        <pc:picChg chg="del mod">
          <ac:chgData name="Tadakowsky, Janine" userId="bfe949cf-43c0-42b1-96ec-39fa08ee79cc" providerId="ADAL" clId="{BAB0CF36-D87B-439A-8831-6346E8CB3683}" dt="2022-08-22T20:03:22.028" v="174" actId="478"/>
          <ac:picMkLst>
            <pc:docMk/>
            <pc:sldMk cId="3431452266" sldId="278"/>
            <ac:picMk id="1026" creationId="{4D02A999-9971-4841-ADD1-714C136BBE8A}"/>
          </ac:picMkLst>
        </pc:picChg>
      </pc:sldChg>
      <pc:sldChg chg="modSp mod">
        <pc:chgData name="Tadakowsky, Janine" userId="bfe949cf-43c0-42b1-96ec-39fa08ee79cc" providerId="ADAL" clId="{BAB0CF36-D87B-439A-8831-6346E8CB3683}" dt="2022-08-22T19:51:40.478" v="4" actId="20577"/>
        <pc:sldMkLst>
          <pc:docMk/>
          <pc:sldMk cId="649074046" sldId="316"/>
        </pc:sldMkLst>
        <pc:spChg chg="mod">
          <ac:chgData name="Tadakowsky, Janine" userId="bfe949cf-43c0-42b1-96ec-39fa08ee79cc" providerId="ADAL" clId="{BAB0CF36-D87B-439A-8831-6346E8CB3683}" dt="2022-08-22T19:51:40.478" v="4" actId="20577"/>
          <ac:spMkLst>
            <pc:docMk/>
            <pc:sldMk cId="649074046" sldId="316"/>
            <ac:spMk id="9223" creationId="{00000000-0000-0000-0000-000000000000}"/>
          </ac:spMkLst>
        </pc:spChg>
      </pc:sldChg>
      <pc:sldChg chg="addSp delSp modSp mod">
        <pc:chgData name="Tadakowsky, Janine" userId="bfe949cf-43c0-42b1-96ec-39fa08ee79cc" providerId="ADAL" clId="{BAB0CF36-D87B-439A-8831-6346E8CB3683}" dt="2022-08-22T19:58:45.967" v="143" actId="122"/>
        <pc:sldMkLst>
          <pc:docMk/>
          <pc:sldMk cId="1164199378" sldId="319"/>
        </pc:sldMkLst>
        <pc:graphicFrameChg chg="mod modGraphic">
          <ac:chgData name="Tadakowsky, Janine" userId="bfe949cf-43c0-42b1-96ec-39fa08ee79cc" providerId="ADAL" clId="{BAB0CF36-D87B-439A-8831-6346E8CB3683}" dt="2022-08-22T19:58:45.967" v="143" actId="122"/>
          <ac:graphicFrameMkLst>
            <pc:docMk/>
            <pc:sldMk cId="1164199378" sldId="319"/>
            <ac:graphicFrameMk id="29" creationId="{5D1CD04F-94B5-4B83-A64B-F258A3CA5E34}"/>
          </ac:graphicFrameMkLst>
        </pc:graphicFrameChg>
        <pc:picChg chg="add del mod">
          <ac:chgData name="Tadakowsky, Janine" userId="bfe949cf-43c0-42b1-96ec-39fa08ee79cc" providerId="ADAL" clId="{BAB0CF36-D87B-439A-8831-6346E8CB3683}" dt="2022-08-22T19:52:57.053" v="16"/>
          <ac:picMkLst>
            <pc:docMk/>
            <pc:sldMk cId="1164199378" sldId="319"/>
            <ac:picMk id="20" creationId="{ADD94A24-1962-1B93-6E72-A29BD01F0695}"/>
          </ac:picMkLst>
        </pc:picChg>
        <pc:picChg chg="add del mod">
          <ac:chgData name="Tadakowsky, Janine" userId="bfe949cf-43c0-42b1-96ec-39fa08ee79cc" providerId="ADAL" clId="{BAB0CF36-D87B-439A-8831-6346E8CB3683}" dt="2022-08-22T19:52:56.793" v="15"/>
          <ac:picMkLst>
            <pc:docMk/>
            <pc:sldMk cId="1164199378" sldId="319"/>
            <ac:picMk id="25" creationId="{B1876630-28D5-7D89-7423-BB0F27C8CE77}"/>
          </ac:picMkLst>
        </pc:picChg>
        <pc:picChg chg="add mod">
          <ac:chgData name="Tadakowsky, Janine" userId="bfe949cf-43c0-42b1-96ec-39fa08ee79cc" providerId="ADAL" clId="{BAB0CF36-D87B-439A-8831-6346E8CB3683}" dt="2022-08-22T19:53:57.469" v="21" actId="14826"/>
          <ac:picMkLst>
            <pc:docMk/>
            <pc:sldMk cId="1164199378" sldId="319"/>
            <ac:picMk id="26" creationId="{0B0FA1BF-5ACF-4E1B-8886-AA0A1DA25D53}"/>
          </ac:picMkLst>
        </pc:picChg>
      </pc:sldChg>
    </pc:docChg>
  </pc:docChgLst>
  <pc:docChgLst>
    <pc:chgData name="Tadakowsky, Janine" userId="bfe949cf-43c0-42b1-96ec-39fa08ee79cc" providerId="ADAL" clId="{4E3494C1-C16B-408D-9430-9052FF9842A8}"/>
    <pc:docChg chg="modSld">
      <pc:chgData name="Tadakowsky, Janine" userId="bfe949cf-43c0-42b1-96ec-39fa08ee79cc" providerId="ADAL" clId="{4E3494C1-C16B-408D-9430-9052FF9842A8}" dt="2022-01-25T13:53:23.416" v="99" actId="948"/>
      <pc:docMkLst>
        <pc:docMk/>
      </pc:docMkLst>
      <pc:sldChg chg="modSp mod">
        <pc:chgData name="Tadakowsky, Janine" userId="bfe949cf-43c0-42b1-96ec-39fa08ee79cc" providerId="ADAL" clId="{4E3494C1-C16B-408D-9430-9052FF9842A8}" dt="2022-01-25T13:53:23.416" v="99" actId="948"/>
        <pc:sldMkLst>
          <pc:docMk/>
          <pc:sldMk cId="0" sldId="288"/>
        </pc:sldMkLst>
        <pc:spChg chg="mod">
          <ac:chgData name="Tadakowsky, Janine" userId="bfe949cf-43c0-42b1-96ec-39fa08ee79cc" providerId="ADAL" clId="{4E3494C1-C16B-408D-9430-9052FF9842A8}" dt="2022-01-25T13:53:23.416" v="99" actId="948"/>
          <ac:spMkLst>
            <pc:docMk/>
            <pc:sldMk cId="0" sldId="288"/>
            <ac:spMk id="31" creationId="{10302B28-6410-4442-8A15-29A536AEAFD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a:defRPr sz="1200">
                <a:latin typeface="Times" charset="0"/>
              </a:defRPr>
            </a:lvl1pPr>
          </a:lstStyle>
          <a:p>
            <a:pPr>
              <a:defRPr/>
            </a:pPr>
            <a:endParaRPr lang="en-US" dirty="0"/>
          </a:p>
        </p:txBody>
      </p:sp>
      <p:sp>
        <p:nvSpPr>
          <p:cNvPr id="3" name="Date Placeholder 2"/>
          <p:cNvSpPr>
            <a:spLocks noGrp="1"/>
          </p:cNvSpPr>
          <p:nvPr>
            <p:ph type="dt" sz="quarter" idx="1"/>
          </p:nvPr>
        </p:nvSpPr>
        <p:spPr>
          <a:xfrm>
            <a:off x="3977531" y="0"/>
            <a:ext cx="3043979" cy="465773"/>
          </a:xfrm>
          <a:prstGeom prst="rect">
            <a:avLst/>
          </a:prstGeom>
        </p:spPr>
        <p:txBody>
          <a:bodyPr vert="horz" lIns="93317" tIns="46659" rIns="93317" bIns="46659" rtlCol="0"/>
          <a:lstStyle>
            <a:lvl1pPr algn="r">
              <a:defRPr sz="1200">
                <a:latin typeface="Times" charset="0"/>
              </a:defRPr>
            </a:lvl1pPr>
          </a:lstStyle>
          <a:p>
            <a:pPr>
              <a:defRPr/>
            </a:pPr>
            <a:fld id="{C9908609-08FA-453F-9842-AAAFE212D595}" type="datetimeFigureOut">
              <a:rPr lang="en-US"/>
              <a:pPr>
                <a:defRPr/>
              </a:pPr>
              <a:t>1/20/2023</a:t>
            </a:fld>
            <a:endParaRPr 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3317" tIns="46659" rIns="93317" bIns="46659" rtlCol="0" anchor="b"/>
          <a:lstStyle>
            <a:lvl1pPr algn="l">
              <a:defRPr sz="1200">
                <a:latin typeface="Times" charset="0"/>
              </a:defRPr>
            </a:lvl1pPr>
          </a:lstStyle>
          <a:p>
            <a:pPr>
              <a:defRPr/>
            </a:pPr>
            <a:endParaRPr lang="en-US" dirty="0"/>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wrap="square" lIns="93317" tIns="46659" rIns="93317" bIns="46659" numCol="1" anchor="b" anchorCtr="0" compatLnSpc="1">
            <a:prstTxWarp prst="textNoShape">
              <a:avLst/>
            </a:prstTxWarp>
          </a:bodyPr>
          <a:lstStyle>
            <a:lvl1pPr algn="r">
              <a:defRPr sz="1200"/>
            </a:lvl1pPr>
          </a:lstStyle>
          <a:p>
            <a:fld id="{9360C796-D410-432A-B9A8-D261B5929131}" type="slidenum">
              <a:rPr lang="en-US" altLang="en-US"/>
              <a:pPr/>
              <a:t>‹#›</a:t>
            </a:fld>
            <a:endParaRPr lang="en-US" altLang="en-US" dirty="0"/>
          </a:p>
        </p:txBody>
      </p:sp>
    </p:spTree>
    <p:extLst>
      <p:ext uri="{BB962C8B-B14F-4D97-AF65-F5344CB8AC3E}">
        <p14:creationId xmlns:p14="http://schemas.microsoft.com/office/powerpoint/2010/main" val="34124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304397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t" anchorCtr="0" compatLnSpc="1">
            <a:prstTxWarp prst="textNoShape">
              <a:avLst/>
            </a:prstTxWarp>
          </a:bodyPr>
          <a:lstStyle>
            <a:lvl1pPr>
              <a:defRPr sz="1200">
                <a:latin typeface="Times" charset="0"/>
              </a:defRPr>
            </a:lvl1pPr>
          </a:lstStyle>
          <a:p>
            <a:pPr>
              <a:defRPr/>
            </a:pPr>
            <a:endParaRPr lang="en-US" dirty="0"/>
          </a:p>
        </p:txBody>
      </p:sp>
      <p:sp>
        <p:nvSpPr>
          <p:cNvPr id="6147" name="Rectangle 3"/>
          <p:cNvSpPr>
            <a:spLocks noGrp="1" noChangeArrowheads="1"/>
          </p:cNvSpPr>
          <p:nvPr>
            <p:ph type="dt" idx="1"/>
          </p:nvPr>
        </p:nvSpPr>
        <p:spPr bwMode="auto">
          <a:xfrm>
            <a:off x="3979121" y="0"/>
            <a:ext cx="304397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t" anchorCtr="0" compatLnSpc="1">
            <a:prstTxWarp prst="textNoShape">
              <a:avLst/>
            </a:prstTxWarp>
          </a:bodyPr>
          <a:lstStyle>
            <a:lvl1pPr algn="r">
              <a:defRPr sz="1200">
                <a:latin typeface="Times" charset="0"/>
              </a:defRPr>
            </a:lvl1pPr>
          </a:lstStyle>
          <a:p>
            <a:pPr>
              <a:defRPr/>
            </a:pPr>
            <a:endParaRPr lang="en-US" dirty="0"/>
          </a:p>
        </p:txBody>
      </p:sp>
      <p:sp>
        <p:nvSpPr>
          <p:cNvPr id="33796" name="Rectangle 4"/>
          <p:cNvSpPr>
            <a:spLocks noGrp="1" noRot="1" noChangeAspect="1" noChangeArrowheads="1" noTextEdit="1"/>
          </p:cNvSpPr>
          <p:nvPr>
            <p:ph type="sldImg" idx="2"/>
          </p:nvPr>
        </p:nvSpPr>
        <p:spPr bwMode="auto">
          <a:xfrm>
            <a:off x="2163763" y="698500"/>
            <a:ext cx="26971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36733" y="4422459"/>
            <a:ext cx="5149637" cy="418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1" y="8843328"/>
            <a:ext cx="3043979" cy="46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17" tIns="46659" rIns="93317" bIns="46659" numCol="1" anchor="b" anchorCtr="0" compatLnSpc="1">
            <a:prstTxWarp prst="textNoShape">
              <a:avLst/>
            </a:prstTxWarp>
          </a:bodyPr>
          <a:lstStyle>
            <a:lvl1pPr>
              <a:defRPr sz="1200">
                <a:latin typeface="Times" charset="0"/>
              </a:defRPr>
            </a:lvl1pPr>
          </a:lstStyle>
          <a:p>
            <a:pPr>
              <a:defRPr/>
            </a:pPr>
            <a:endParaRPr lang="en-US" dirty="0"/>
          </a:p>
        </p:txBody>
      </p:sp>
    </p:spTree>
    <p:extLst>
      <p:ext uri="{BB962C8B-B14F-4D97-AF65-F5344CB8AC3E}">
        <p14:creationId xmlns:p14="http://schemas.microsoft.com/office/powerpoint/2010/main" val="15573708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5613" algn="l" rtl="0" eaLnBrk="0" fontAlgn="base" hangingPunct="0">
      <a:spcBef>
        <a:spcPct val="30000"/>
      </a:spcBef>
      <a:spcAft>
        <a:spcPct val="0"/>
      </a:spcAft>
      <a:defRPr sz="1200" kern="1200">
        <a:solidFill>
          <a:schemeClr val="tx1"/>
        </a:solidFill>
        <a:latin typeface="Times" charset="0"/>
        <a:ea typeface="+mn-ea"/>
        <a:cs typeface="+mn-cs"/>
      </a:defRPr>
    </a:lvl2pPr>
    <a:lvl3pPr marL="911225" algn="l" rtl="0" eaLnBrk="0" fontAlgn="base" hangingPunct="0">
      <a:spcBef>
        <a:spcPct val="30000"/>
      </a:spcBef>
      <a:spcAft>
        <a:spcPct val="0"/>
      </a:spcAft>
      <a:defRPr sz="1200" kern="1200">
        <a:solidFill>
          <a:schemeClr val="tx1"/>
        </a:solidFill>
        <a:latin typeface="Times" charset="0"/>
        <a:ea typeface="+mn-ea"/>
        <a:cs typeface="+mn-cs"/>
      </a:defRPr>
    </a:lvl3pPr>
    <a:lvl4pPr marL="1366838" algn="l" rtl="0" eaLnBrk="0" fontAlgn="base" hangingPunct="0">
      <a:spcBef>
        <a:spcPct val="30000"/>
      </a:spcBef>
      <a:spcAft>
        <a:spcPct val="0"/>
      </a:spcAft>
      <a:defRPr sz="1200" kern="1200">
        <a:solidFill>
          <a:schemeClr val="tx1"/>
        </a:solidFill>
        <a:latin typeface="Times" charset="0"/>
        <a:ea typeface="+mn-ea"/>
        <a:cs typeface="+mn-cs"/>
      </a:defRPr>
    </a:lvl4pPr>
    <a:lvl5pPr marL="1822450" algn="l" rtl="0" eaLnBrk="0" fontAlgn="base" hangingPunct="0">
      <a:spcBef>
        <a:spcPct val="30000"/>
      </a:spcBef>
      <a:spcAft>
        <a:spcPct val="0"/>
      </a:spcAft>
      <a:defRPr sz="1200" kern="1200">
        <a:solidFill>
          <a:schemeClr val="tx1"/>
        </a:solidFill>
        <a:latin typeface="Times" charset="0"/>
        <a:ea typeface="+mn-ea"/>
        <a:cs typeface="+mn-cs"/>
      </a:defRPr>
    </a:lvl5pPr>
    <a:lvl6pPr marL="2278796" algn="l" defTabSz="911513" rtl="0" eaLnBrk="1" latinLnBrk="0" hangingPunct="1">
      <a:defRPr sz="1200" kern="1200">
        <a:solidFill>
          <a:schemeClr val="tx1"/>
        </a:solidFill>
        <a:latin typeface="+mn-lt"/>
        <a:ea typeface="+mn-ea"/>
        <a:cs typeface="+mn-cs"/>
      </a:defRPr>
    </a:lvl6pPr>
    <a:lvl7pPr marL="2734554" algn="l" defTabSz="911513" rtl="0" eaLnBrk="1" latinLnBrk="0" hangingPunct="1">
      <a:defRPr sz="1200" kern="1200">
        <a:solidFill>
          <a:schemeClr val="tx1"/>
        </a:solidFill>
        <a:latin typeface="+mn-lt"/>
        <a:ea typeface="+mn-ea"/>
        <a:cs typeface="+mn-cs"/>
      </a:defRPr>
    </a:lvl7pPr>
    <a:lvl8pPr marL="3190311" algn="l" defTabSz="911513" rtl="0" eaLnBrk="1" latinLnBrk="0" hangingPunct="1">
      <a:defRPr sz="1200" kern="1200">
        <a:solidFill>
          <a:schemeClr val="tx1"/>
        </a:solidFill>
        <a:latin typeface="+mn-lt"/>
        <a:ea typeface="+mn-ea"/>
        <a:cs typeface="+mn-cs"/>
      </a:defRPr>
    </a:lvl8pPr>
    <a:lvl9pPr marL="3646069" algn="l" defTabSz="9115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dirty="0">
              <a:latin typeface="Times" panose="02020603050405020304" pitchFamily="18" charset="0"/>
            </a:endParaRPr>
          </a:p>
        </p:txBody>
      </p:sp>
      <p:sp>
        <p:nvSpPr>
          <p:cNvPr id="34820" name="Slide Number Placeholder 3"/>
          <p:cNvSpPr>
            <a:spLocks noGrp="1"/>
          </p:cNvSpPr>
          <p:nvPr>
            <p:ph type="sldNum" sz="quarter" idx="4294967295"/>
          </p:nvPr>
        </p:nvSpPr>
        <p:spPr bwMode="auto">
          <a:xfrm>
            <a:off x="3979121" y="8843328"/>
            <a:ext cx="3043979" cy="4657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lvl1pPr>
              <a:defRPr sz="2500">
                <a:solidFill>
                  <a:schemeClr val="tx1"/>
                </a:solidFill>
                <a:latin typeface="Times" panose="02020603050405020304" pitchFamily="18" charset="0"/>
              </a:defRPr>
            </a:lvl1pPr>
            <a:lvl2pPr marL="744064" indent="-286179">
              <a:defRPr sz="2500">
                <a:solidFill>
                  <a:schemeClr val="tx1"/>
                </a:solidFill>
                <a:latin typeface="Times" panose="02020603050405020304" pitchFamily="18" charset="0"/>
              </a:defRPr>
            </a:lvl2pPr>
            <a:lvl3pPr marL="1144715" indent="-228943">
              <a:defRPr sz="2500">
                <a:solidFill>
                  <a:schemeClr val="tx1"/>
                </a:solidFill>
                <a:latin typeface="Times" panose="02020603050405020304" pitchFamily="18" charset="0"/>
              </a:defRPr>
            </a:lvl3pPr>
            <a:lvl4pPr marL="1602600" indent="-228943">
              <a:defRPr sz="2500">
                <a:solidFill>
                  <a:schemeClr val="tx1"/>
                </a:solidFill>
                <a:latin typeface="Times" panose="02020603050405020304" pitchFamily="18" charset="0"/>
              </a:defRPr>
            </a:lvl4pPr>
            <a:lvl5pPr marL="2060486" indent="-228943">
              <a:defRPr sz="2500">
                <a:solidFill>
                  <a:schemeClr val="tx1"/>
                </a:solidFill>
                <a:latin typeface="Times" panose="02020603050405020304" pitchFamily="18" charset="0"/>
              </a:defRPr>
            </a:lvl5pPr>
            <a:lvl6pPr marL="2518372" indent="-228943" eaLnBrk="0" fontAlgn="base" hangingPunct="0">
              <a:spcBef>
                <a:spcPct val="0"/>
              </a:spcBef>
              <a:spcAft>
                <a:spcPct val="0"/>
              </a:spcAft>
              <a:defRPr sz="2500">
                <a:solidFill>
                  <a:schemeClr val="tx1"/>
                </a:solidFill>
                <a:latin typeface="Times" panose="02020603050405020304" pitchFamily="18" charset="0"/>
              </a:defRPr>
            </a:lvl6pPr>
            <a:lvl7pPr marL="2976258" indent="-228943" eaLnBrk="0" fontAlgn="base" hangingPunct="0">
              <a:spcBef>
                <a:spcPct val="0"/>
              </a:spcBef>
              <a:spcAft>
                <a:spcPct val="0"/>
              </a:spcAft>
              <a:defRPr sz="2500">
                <a:solidFill>
                  <a:schemeClr val="tx1"/>
                </a:solidFill>
                <a:latin typeface="Times" panose="02020603050405020304" pitchFamily="18" charset="0"/>
              </a:defRPr>
            </a:lvl7pPr>
            <a:lvl8pPr marL="3434144" indent="-228943" eaLnBrk="0" fontAlgn="base" hangingPunct="0">
              <a:spcBef>
                <a:spcPct val="0"/>
              </a:spcBef>
              <a:spcAft>
                <a:spcPct val="0"/>
              </a:spcAft>
              <a:defRPr sz="2500">
                <a:solidFill>
                  <a:schemeClr val="tx1"/>
                </a:solidFill>
                <a:latin typeface="Times" panose="02020603050405020304" pitchFamily="18" charset="0"/>
              </a:defRPr>
            </a:lvl8pPr>
            <a:lvl9pPr marL="3892029" indent="-228943"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E0A25C4-7A72-48AB-96A7-9C0901D4B0D1}"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68711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530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527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92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9"/>
            <a:ext cx="4662488" cy="831850"/>
          </a:xfrm>
          <a:prstGeom prst="rect">
            <a:avLst/>
          </a:prstGeom>
        </p:spPr>
        <p:txBody>
          <a:bodyPr lIns="91162" tIns="45579" rIns="91162" bIns="4557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4000" y="898555"/>
            <a:ext cx="4662488" cy="6035675"/>
          </a:xfrm>
        </p:spPr>
        <p:txBody>
          <a:bodyPr/>
          <a:lstStyle>
            <a:lvl1pPr marL="0" indent="0">
              <a:buNone/>
              <a:defRPr sz="3200"/>
            </a:lvl1pPr>
            <a:lvl2pPr marL="455757" indent="0">
              <a:buNone/>
              <a:defRPr sz="2800"/>
            </a:lvl2pPr>
            <a:lvl3pPr marL="911513" indent="0">
              <a:buNone/>
              <a:defRPr sz="2500"/>
            </a:lvl3pPr>
            <a:lvl4pPr marL="1367274" indent="0">
              <a:buNone/>
              <a:defRPr sz="2000"/>
            </a:lvl4pPr>
            <a:lvl5pPr marL="1823030" indent="0">
              <a:buNone/>
              <a:defRPr sz="2000"/>
            </a:lvl5pPr>
            <a:lvl6pPr marL="2278796" indent="0">
              <a:buNone/>
              <a:defRPr sz="2000"/>
            </a:lvl6pPr>
            <a:lvl7pPr marL="2734554" indent="0">
              <a:buNone/>
              <a:defRPr sz="2000"/>
            </a:lvl7pPr>
            <a:lvl8pPr marL="3190311"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524000" y="7872413"/>
            <a:ext cx="4662488" cy="1179512"/>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Tree>
    <p:extLst>
      <p:ext uri="{BB962C8B-B14F-4D97-AF65-F5344CB8AC3E}">
        <p14:creationId xmlns:p14="http://schemas.microsoft.com/office/powerpoint/2010/main" val="204923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43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25"/>
            <a:ext cx="1747838" cy="7766050"/>
          </a:xfrm>
          <a:prstGeom prst="rect">
            <a:avLst/>
          </a:prstGeom>
        </p:spPr>
        <p:txBody>
          <a:bodyPr vert="eaVert" lIns="91162" tIns="45579" rIns="91162" bIns="45579"/>
          <a:lstStyle/>
          <a:p>
            <a:r>
              <a:rPr lang="en-US"/>
              <a:t>Click to edit Master title style</a:t>
            </a:r>
          </a:p>
        </p:txBody>
      </p:sp>
      <p:sp>
        <p:nvSpPr>
          <p:cNvPr id="3" name="Vertical Text Placeholder 2"/>
          <p:cNvSpPr>
            <a:spLocks noGrp="1"/>
          </p:cNvSpPr>
          <p:nvPr>
            <p:ph type="body" orient="vert" idx="1"/>
          </p:nvPr>
        </p:nvSpPr>
        <p:spPr>
          <a:xfrm>
            <a:off x="388968" y="403225"/>
            <a:ext cx="5094287" cy="7766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770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1676400"/>
          </a:xfrm>
          <a:prstGeom prst="rect">
            <a:avLst/>
          </a:prstGeom>
        </p:spPr>
        <p:txBody>
          <a:bodyPr lIns="91162" tIns="45579" rIns="91162" bIns="45579"/>
          <a:lstStyle/>
          <a:p>
            <a:r>
              <a:rPr lang="en-US" dirty="0"/>
              <a:t>Click to edit Master title style</a:t>
            </a:r>
          </a:p>
        </p:txBody>
      </p:sp>
      <p:sp>
        <p:nvSpPr>
          <p:cNvPr id="3" name="Table Placeholder 2"/>
          <p:cNvSpPr>
            <a:spLocks noGrp="1"/>
          </p:cNvSpPr>
          <p:nvPr>
            <p:ph type="tbl" idx="1"/>
          </p:nvPr>
        </p:nvSpPr>
        <p:spPr>
          <a:xfrm>
            <a:off x="609604" y="2133630"/>
            <a:ext cx="6607175" cy="6035675"/>
          </a:xfrm>
        </p:spPr>
        <p:txBody>
          <a:bodyPr/>
          <a:lstStyle/>
          <a:p>
            <a:pPr lvl="0"/>
            <a:endParaRPr lang="en-US" noProof="0" dirty="0"/>
          </a:p>
        </p:txBody>
      </p:sp>
    </p:spTree>
    <p:extLst>
      <p:ext uri="{BB962C8B-B14F-4D97-AF65-F5344CB8AC3E}">
        <p14:creationId xmlns:p14="http://schemas.microsoft.com/office/powerpoint/2010/main" val="3952992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lvl1pPr>
          </a:lstStyle>
          <a:p>
            <a:r>
              <a:rPr lang="en-US" dirty="0"/>
              <a:t>Click to edit Master title style</a:t>
            </a:r>
          </a:p>
        </p:txBody>
      </p:sp>
      <p:sp>
        <p:nvSpPr>
          <p:cNvPr id="3" name="Content Placeholder 2"/>
          <p:cNvSpPr>
            <a:spLocks noGrp="1"/>
          </p:cNvSpPr>
          <p:nvPr>
            <p:ph sz="half" idx="1"/>
          </p:nvPr>
        </p:nvSpPr>
        <p:spPr>
          <a:xfrm>
            <a:off x="609601" y="2133630"/>
            <a:ext cx="3227388" cy="603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989392" y="2133601"/>
            <a:ext cx="3227387" cy="294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989392" y="5227668"/>
            <a:ext cx="3227387" cy="294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9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1676400"/>
          </a:xfrm>
          <a:prstGeom prst="rect">
            <a:avLst/>
          </a:prstGeom>
        </p:spPr>
        <p:txBody>
          <a:bodyPr lIns="91162" tIns="45579" rIns="91162" bIns="45579"/>
          <a:lstStyle/>
          <a:p>
            <a:r>
              <a:rPr lang="en-US" dirty="0"/>
              <a:t>Click to edit Master title style</a:t>
            </a:r>
          </a:p>
        </p:txBody>
      </p:sp>
      <p:sp>
        <p:nvSpPr>
          <p:cNvPr id="3" name="Text Placeholder 2"/>
          <p:cNvSpPr>
            <a:spLocks noGrp="1"/>
          </p:cNvSpPr>
          <p:nvPr>
            <p:ph type="body" sz="half" idx="1"/>
          </p:nvPr>
        </p:nvSpPr>
        <p:spPr>
          <a:xfrm>
            <a:off x="609601" y="2133630"/>
            <a:ext cx="3227388" cy="603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89392" y="2133630"/>
            <a:ext cx="3227387" cy="6035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32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617" y="3124229"/>
            <a:ext cx="6607175" cy="2155825"/>
          </a:xfrm>
        </p:spPr>
        <p:txBody>
          <a:bodyPr/>
          <a:lstStyle/>
          <a:p>
            <a:r>
              <a:rPr lang="en-US"/>
              <a:t>Click to edit Master title style</a:t>
            </a:r>
          </a:p>
        </p:txBody>
      </p:sp>
      <p:sp>
        <p:nvSpPr>
          <p:cNvPr id="3" name="Subtitle 2"/>
          <p:cNvSpPr>
            <a:spLocks noGrp="1"/>
          </p:cNvSpPr>
          <p:nvPr>
            <p:ph type="subTitle" idx="1"/>
          </p:nvPr>
        </p:nvSpPr>
        <p:spPr>
          <a:xfrm>
            <a:off x="1165226" y="5699154"/>
            <a:ext cx="5441950" cy="2571751"/>
          </a:xfrm>
        </p:spPr>
        <p:txBody>
          <a:bodyPr/>
          <a:lstStyle>
            <a:lvl1pPr marL="0" indent="0" algn="ctr">
              <a:buNone/>
              <a:defRPr>
                <a:solidFill>
                  <a:schemeClr val="tx1">
                    <a:tint val="75000"/>
                  </a:schemeClr>
                </a:solidFill>
              </a:defRPr>
            </a:lvl1pPr>
            <a:lvl2pPr marL="455757" indent="0" algn="ctr">
              <a:buNone/>
              <a:defRPr>
                <a:solidFill>
                  <a:schemeClr val="tx1">
                    <a:tint val="75000"/>
                  </a:schemeClr>
                </a:solidFill>
              </a:defRPr>
            </a:lvl2pPr>
            <a:lvl3pPr marL="911513" indent="0" algn="ctr">
              <a:buNone/>
              <a:defRPr>
                <a:solidFill>
                  <a:schemeClr val="tx1">
                    <a:tint val="75000"/>
                  </a:schemeClr>
                </a:solidFill>
              </a:defRPr>
            </a:lvl3pPr>
            <a:lvl4pPr marL="1367274" indent="0" algn="ctr">
              <a:buNone/>
              <a:defRPr>
                <a:solidFill>
                  <a:schemeClr val="tx1">
                    <a:tint val="75000"/>
                  </a:schemeClr>
                </a:solidFill>
              </a:defRPr>
            </a:lvl4pPr>
            <a:lvl5pPr marL="1823030" indent="0" algn="ctr">
              <a:buNone/>
              <a:defRPr>
                <a:solidFill>
                  <a:schemeClr val="tx1">
                    <a:tint val="75000"/>
                  </a:schemeClr>
                </a:solidFill>
              </a:defRPr>
            </a:lvl5pPr>
            <a:lvl6pPr marL="2278796" indent="0" algn="ctr">
              <a:buNone/>
              <a:defRPr>
                <a:solidFill>
                  <a:schemeClr val="tx1">
                    <a:tint val="75000"/>
                  </a:schemeClr>
                </a:solidFill>
              </a:defRPr>
            </a:lvl6pPr>
            <a:lvl7pPr marL="2734554" indent="0" algn="ctr">
              <a:buNone/>
              <a:defRPr>
                <a:solidFill>
                  <a:schemeClr val="tx1">
                    <a:tint val="75000"/>
                  </a:schemeClr>
                </a:solidFill>
              </a:defRPr>
            </a:lvl7pPr>
            <a:lvl8pPr marL="3190311"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922886-100E-4CB5-AE2E-5E05BB894455}" type="datetimeFigureOut">
              <a:rPr lang="en-US"/>
              <a:pPr>
                <a:defRPr/>
              </a:pPr>
              <a:t>1/20/2023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C929CC2-14E5-4BC6-BE75-0876B66263FC}" type="slidenum">
              <a:rPr lang="en-US" altLang="en-US"/>
              <a:pPr/>
              <a:t>‹#›</a:t>
            </a:fld>
            <a:endParaRPr lang="en-US" altLang="en-US" dirty="0"/>
          </a:p>
        </p:txBody>
      </p:sp>
    </p:spTree>
    <p:extLst>
      <p:ext uri="{BB962C8B-B14F-4D97-AF65-F5344CB8AC3E}">
        <p14:creationId xmlns:p14="http://schemas.microsoft.com/office/powerpoint/2010/main" val="299097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C1D370-B51D-4514-9227-993DA7769182}" type="datetimeFigureOut">
              <a:rPr lang="en-US"/>
              <a:pPr>
                <a:defRPr/>
              </a:pPr>
              <a:t>1/20/2023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D1B5E36-2061-4888-9631-9C35836F3C75}" type="slidenum">
              <a:rPr lang="en-US" altLang="en-US"/>
              <a:pPr/>
              <a:t>‹#›</a:t>
            </a:fld>
            <a:endParaRPr lang="en-US" altLang="en-US" dirty="0"/>
          </a:p>
        </p:txBody>
      </p:sp>
    </p:spTree>
    <p:extLst>
      <p:ext uri="{BB962C8B-B14F-4D97-AF65-F5344CB8AC3E}">
        <p14:creationId xmlns:p14="http://schemas.microsoft.com/office/powerpoint/2010/main" val="282363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94" y="6462718"/>
            <a:ext cx="6605587" cy="19986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4394" y="4262438"/>
            <a:ext cx="6605587" cy="2200275"/>
          </a:xfrm>
        </p:spPr>
        <p:txBody>
          <a:bodyPr anchor="b"/>
          <a:lstStyle>
            <a:lvl1pPr marL="0" indent="0">
              <a:buNone/>
              <a:defRPr sz="2000">
                <a:solidFill>
                  <a:schemeClr val="tx1">
                    <a:tint val="75000"/>
                  </a:schemeClr>
                </a:solidFill>
              </a:defRPr>
            </a:lvl1pPr>
            <a:lvl2pPr marL="455757" indent="0">
              <a:buNone/>
              <a:defRPr sz="1800">
                <a:solidFill>
                  <a:schemeClr val="tx1">
                    <a:tint val="75000"/>
                  </a:schemeClr>
                </a:solidFill>
              </a:defRPr>
            </a:lvl2pPr>
            <a:lvl3pPr marL="911513" indent="0">
              <a:buNone/>
              <a:defRPr sz="1600">
                <a:solidFill>
                  <a:schemeClr val="tx1">
                    <a:tint val="75000"/>
                  </a:schemeClr>
                </a:solidFill>
              </a:defRPr>
            </a:lvl3pPr>
            <a:lvl4pPr marL="1367274" indent="0">
              <a:buNone/>
              <a:defRPr sz="1400">
                <a:solidFill>
                  <a:schemeClr val="tx1">
                    <a:tint val="75000"/>
                  </a:schemeClr>
                </a:solidFill>
              </a:defRPr>
            </a:lvl4pPr>
            <a:lvl5pPr marL="1823030" indent="0">
              <a:buNone/>
              <a:defRPr sz="1400">
                <a:solidFill>
                  <a:schemeClr val="tx1">
                    <a:tint val="75000"/>
                  </a:schemeClr>
                </a:solidFill>
              </a:defRPr>
            </a:lvl5pPr>
            <a:lvl6pPr marL="2278796" indent="0">
              <a:buNone/>
              <a:defRPr sz="1400">
                <a:solidFill>
                  <a:schemeClr val="tx1">
                    <a:tint val="75000"/>
                  </a:schemeClr>
                </a:solidFill>
              </a:defRPr>
            </a:lvl6pPr>
            <a:lvl7pPr marL="2734554" indent="0">
              <a:buNone/>
              <a:defRPr sz="1400">
                <a:solidFill>
                  <a:schemeClr val="tx1">
                    <a:tint val="75000"/>
                  </a:schemeClr>
                </a:solidFill>
              </a:defRPr>
            </a:lvl7pPr>
            <a:lvl8pPr marL="3190311"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82B11B0-8B26-42DE-9BB5-30EE1D421F9D}" type="datetimeFigureOut">
              <a:rPr lang="en-US"/>
              <a:pPr>
                <a:defRPr/>
              </a:pPr>
              <a:t>1/20/2023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B7F9BC6-8E7A-407B-BC05-1EAEFF6BB7AB}" type="slidenum">
              <a:rPr lang="en-US" altLang="en-US"/>
              <a:pPr/>
              <a:t>‹#›</a:t>
            </a:fld>
            <a:endParaRPr lang="en-US" altLang="en-US" dirty="0"/>
          </a:p>
        </p:txBody>
      </p:sp>
    </p:spTree>
    <p:extLst>
      <p:ext uri="{BB962C8B-B14F-4D97-AF65-F5344CB8AC3E}">
        <p14:creationId xmlns:p14="http://schemas.microsoft.com/office/powerpoint/2010/main" val="120650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938" y="2346325"/>
            <a:ext cx="3421062" cy="663892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2431" y="2346325"/>
            <a:ext cx="3421063" cy="663892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2DC0BA-6599-43BC-906A-A8E2FAF8202F}" type="datetimeFigureOut">
              <a:rPr lang="en-US"/>
              <a:pPr>
                <a:defRPr/>
              </a:pPr>
              <a:t>1/20/2023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1B5F949-8177-4AC7-ACAF-26884AB879CD}" type="slidenum">
              <a:rPr lang="en-US" altLang="en-US"/>
              <a:pPr/>
              <a:t>‹#›</a:t>
            </a:fld>
            <a:endParaRPr lang="en-US" altLang="en-US" dirty="0"/>
          </a:p>
        </p:txBody>
      </p:sp>
    </p:spTree>
    <p:extLst>
      <p:ext uri="{BB962C8B-B14F-4D97-AF65-F5344CB8AC3E}">
        <p14:creationId xmlns:p14="http://schemas.microsoft.com/office/powerpoint/2010/main" val="226692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096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938" y="2251104"/>
            <a:ext cx="3433762"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388938" y="3189288"/>
            <a:ext cx="3433762"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113" y="2251104"/>
            <a:ext cx="3435350"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113" y="3189288"/>
            <a:ext cx="3435350"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FE0424-7922-485B-B91D-88BD4AA5ADC8}" type="datetimeFigureOut">
              <a:rPr lang="en-US"/>
              <a:pPr>
                <a:defRPr/>
              </a:pPr>
              <a:t>1/20/2023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9E1192E0-919E-4DDB-93E6-956F00AEFDD4}" type="slidenum">
              <a:rPr lang="en-US" altLang="en-US"/>
              <a:pPr/>
              <a:t>‹#›</a:t>
            </a:fld>
            <a:endParaRPr lang="en-US" altLang="en-US" dirty="0"/>
          </a:p>
        </p:txBody>
      </p:sp>
    </p:spTree>
    <p:extLst>
      <p:ext uri="{BB962C8B-B14F-4D97-AF65-F5344CB8AC3E}">
        <p14:creationId xmlns:p14="http://schemas.microsoft.com/office/powerpoint/2010/main" val="143243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9BCEC7-BA85-4385-B5E5-6A38A6FA5049}" type="datetimeFigureOut">
              <a:rPr lang="en-US"/>
              <a:pPr>
                <a:defRPr/>
              </a:pPr>
              <a:t>1/20/2023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2B00B30B-4132-43FC-A179-FB39549973C5}" type="slidenum">
              <a:rPr lang="en-US" altLang="en-US"/>
              <a:pPr/>
              <a:t>‹#›</a:t>
            </a:fld>
            <a:endParaRPr lang="en-US" altLang="en-US" dirty="0"/>
          </a:p>
        </p:txBody>
      </p:sp>
    </p:spTree>
    <p:extLst>
      <p:ext uri="{BB962C8B-B14F-4D97-AF65-F5344CB8AC3E}">
        <p14:creationId xmlns:p14="http://schemas.microsoft.com/office/powerpoint/2010/main" val="67289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722FF1-4012-47EC-B464-78B70CAE78E7}" type="datetimeFigureOut">
              <a:rPr lang="en-US"/>
              <a:pPr>
                <a:defRPr/>
              </a:pPr>
              <a:t>1/20/2023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2CE3C334-2A60-4FD6-AAF3-FC504B6248A0}" type="slidenum">
              <a:rPr lang="en-US" altLang="en-US"/>
              <a:pPr/>
              <a:t>‹#›</a:t>
            </a:fld>
            <a:endParaRPr lang="en-US" altLang="en-US" dirty="0"/>
          </a:p>
        </p:txBody>
      </p:sp>
    </p:spTree>
    <p:extLst>
      <p:ext uri="{BB962C8B-B14F-4D97-AF65-F5344CB8AC3E}">
        <p14:creationId xmlns:p14="http://schemas.microsoft.com/office/powerpoint/2010/main" val="795464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79"/>
            <a:ext cx="2557462" cy="17049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475" y="400056"/>
            <a:ext cx="4344988" cy="8585200"/>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938" y="2105026"/>
            <a:ext cx="2557462" cy="6880225"/>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984DE8-BC79-4F59-A467-83F9E5BD4439}" type="datetimeFigureOut">
              <a:rPr lang="en-US"/>
              <a:pPr>
                <a:defRPr/>
              </a:pPr>
              <a:t>1/20/2023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C270314-BD11-45C0-8BC1-40FAACE0593D}" type="slidenum">
              <a:rPr lang="en-US" altLang="en-US"/>
              <a:pPr/>
              <a:t>‹#›</a:t>
            </a:fld>
            <a:endParaRPr lang="en-US" altLang="en-US" dirty="0"/>
          </a:p>
        </p:txBody>
      </p:sp>
    </p:spTree>
    <p:extLst>
      <p:ext uri="{BB962C8B-B14F-4D97-AF65-F5344CB8AC3E}">
        <p14:creationId xmlns:p14="http://schemas.microsoft.com/office/powerpoint/2010/main" val="963031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7040569"/>
            <a:ext cx="4662488" cy="8318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4000" y="898555"/>
            <a:ext cx="4662488" cy="6035675"/>
          </a:xfrm>
        </p:spPr>
        <p:txBody>
          <a:bodyPr rtlCol="0">
            <a:normAutofit/>
          </a:bodyPr>
          <a:lstStyle>
            <a:lvl1pPr marL="0" indent="0">
              <a:buNone/>
              <a:defRPr sz="3200"/>
            </a:lvl1pPr>
            <a:lvl2pPr marL="455757" indent="0">
              <a:buNone/>
              <a:defRPr sz="2800"/>
            </a:lvl2pPr>
            <a:lvl3pPr marL="911513" indent="0">
              <a:buNone/>
              <a:defRPr sz="2500"/>
            </a:lvl3pPr>
            <a:lvl4pPr marL="1367274" indent="0">
              <a:buNone/>
              <a:defRPr sz="2000"/>
            </a:lvl4pPr>
            <a:lvl5pPr marL="1823030" indent="0">
              <a:buNone/>
              <a:defRPr sz="2000"/>
            </a:lvl5pPr>
            <a:lvl6pPr marL="2278796" indent="0">
              <a:buNone/>
              <a:defRPr sz="2000"/>
            </a:lvl6pPr>
            <a:lvl7pPr marL="2734554" indent="0">
              <a:buNone/>
              <a:defRPr sz="2000"/>
            </a:lvl7pPr>
            <a:lvl8pPr marL="3190311" indent="0">
              <a:buNone/>
              <a:defRPr sz="2000"/>
            </a:lvl8pPr>
            <a:lvl9pPr marL="3646069" indent="0">
              <a:buNone/>
              <a:defRPr sz="2000"/>
            </a:lvl9pPr>
          </a:lstStyle>
          <a:p>
            <a:pPr lvl="0"/>
            <a:endParaRPr lang="en-US" noProof="0" dirty="0"/>
          </a:p>
        </p:txBody>
      </p:sp>
      <p:sp>
        <p:nvSpPr>
          <p:cNvPr id="4" name="Text Placeholder 3"/>
          <p:cNvSpPr>
            <a:spLocks noGrp="1"/>
          </p:cNvSpPr>
          <p:nvPr>
            <p:ph type="body" sz="half" idx="2"/>
          </p:nvPr>
        </p:nvSpPr>
        <p:spPr>
          <a:xfrm>
            <a:off x="1524000" y="7872413"/>
            <a:ext cx="4662488" cy="1179512"/>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B13255-07DD-4B79-B412-0BCD88F913A9}" type="datetimeFigureOut">
              <a:rPr lang="en-US"/>
              <a:pPr>
                <a:defRPr/>
              </a:pPr>
              <a:t>1/20/2023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1430FB4-F4C2-46D3-A163-2D682E6C1ECE}" type="slidenum">
              <a:rPr lang="en-US" altLang="en-US"/>
              <a:pPr/>
              <a:t>‹#›</a:t>
            </a:fld>
            <a:endParaRPr lang="en-US" altLang="en-US" dirty="0"/>
          </a:p>
        </p:txBody>
      </p:sp>
    </p:spTree>
    <p:extLst>
      <p:ext uri="{BB962C8B-B14F-4D97-AF65-F5344CB8AC3E}">
        <p14:creationId xmlns:p14="http://schemas.microsoft.com/office/powerpoint/2010/main" val="87890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3CB9A2-6822-4D2C-83D1-290FCA7BD240}" type="datetimeFigureOut">
              <a:rPr lang="en-US"/>
              <a:pPr>
                <a:defRPr/>
              </a:pPr>
              <a:t>1/20/2023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38CD124-ACA6-430F-9384-5F01C09705FB}" type="slidenum">
              <a:rPr lang="en-US" altLang="en-US"/>
              <a:pPr/>
              <a:t>‹#›</a:t>
            </a:fld>
            <a:endParaRPr lang="en-US" altLang="en-US" dirty="0"/>
          </a:p>
        </p:txBody>
      </p:sp>
    </p:spTree>
    <p:extLst>
      <p:ext uri="{BB962C8B-B14F-4D97-AF65-F5344CB8AC3E}">
        <p14:creationId xmlns:p14="http://schemas.microsoft.com/office/powerpoint/2010/main" val="264504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5625" y="403255"/>
            <a:ext cx="1747838"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968" y="403255"/>
            <a:ext cx="5094287" cy="8582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327D9C-74C7-478B-A1BD-1CBEE616B526}" type="datetimeFigureOut">
              <a:rPr lang="en-US"/>
              <a:pPr>
                <a:defRPr/>
              </a:pPr>
              <a:t>1/20/2023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FA2BF7B-2EDA-44BA-ADEE-36711F2B48A1}" type="slidenum">
              <a:rPr lang="en-US" altLang="en-US"/>
              <a:pPr/>
              <a:t>‹#›</a:t>
            </a:fld>
            <a:endParaRPr lang="en-US" altLang="en-US" dirty="0"/>
          </a:p>
        </p:txBody>
      </p:sp>
    </p:spTree>
    <p:extLst>
      <p:ext uri="{BB962C8B-B14F-4D97-AF65-F5344CB8AC3E}">
        <p14:creationId xmlns:p14="http://schemas.microsoft.com/office/powerpoint/2010/main" val="266503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11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394" y="6462718"/>
            <a:ext cx="6605587" cy="1998662"/>
          </a:xfrm>
          <a:prstGeom prst="rect">
            <a:avLst/>
          </a:prstGeom>
        </p:spPr>
        <p:txBody>
          <a:bodyPr lIns="91162" tIns="45579" rIns="91162" bIns="45579"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614394" y="4262438"/>
            <a:ext cx="6605587" cy="2200275"/>
          </a:xfrm>
        </p:spPr>
        <p:txBody>
          <a:bodyPr anchor="b"/>
          <a:lstStyle>
            <a:lvl1pPr marL="0" indent="0">
              <a:buNone/>
              <a:defRPr sz="2000"/>
            </a:lvl1pPr>
            <a:lvl2pPr marL="455757" indent="0">
              <a:buNone/>
              <a:defRPr sz="1800"/>
            </a:lvl2pPr>
            <a:lvl3pPr marL="911513" indent="0">
              <a:buNone/>
              <a:defRPr sz="1600"/>
            </a:lvl3pPr>
            <a:lvl4pPr marL="1367274" indent="0">
              <a:buNone/>
              <a:defRPr sz="1400"/>
            </a:lvl4pPr>
            <a:lvl5pPr marL="1823030" indent="0">
              <a:buNone/>
              <a:defRPr sz="1400"/>
            </a:lvl5pPr>
            <a:lvl6pPr marL="2278796" indent="0">
              <a:buNone/>
              <a:defRPr sz="1400"/>
            </a:lvl6pPr>
            <a:lvl7pPr marL="2734554" indent="0">
              <a:buNone/>
              <a:defRPr sz="1400"/>
            </a:lvl7pPr>
            <a:lvl8pPr marL="3190311" indent="0">
              <a:buNone/>
              <a:defRPr sz="1400"/>
            </a:lvl8pPr>
            <a:lvl9pPr marL="3646069" indent="0">
              <a:buNone/>
              <a:defRPr sz="1400"/>
            </a:lvl9pPr>
          </a:lstStyle>
          <a:p>
            <a:pPr lvl="0"/>
            <a:r>
              <a:rPr lang="en-US"/>
              <a:t>Click to edit Master text styles</a:t>
            </a:r>
          </a:p>
        </p:txBody>
      </p:sp>
    </p:spTree>
    <p:extLst>
      <p:ext uri="{BB962C8B-B14F-4D97-AF65-F5344CB8AC3E}">
        <p14:creationId xmlns:p14="http://schemas.microsoft.com/office/powerpoint/2010/main" val="103482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2133630"/>
            <a:ext cx="3227388" cy="603567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89392" y="2133630"/>
            <a:ext cx="3227387" cy="603567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38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9925"/>
          </a:xfrm>
          <a:prstGeom prst="rect">
            <a:avLst/>
          </a:prstGeom>
        </p:spPr>
        <p:txBody>
          <a:bodyPr lIns="91162" tIns="45579" rIns="91162" bIns="45579"/>
          <a:lstStyle>
            <a:lvl1pPr>
              <a:defRPr sz="3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88938" y="2251104"/>
            <a:ext cx="3433762"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388938" y="3189288"/>
            <a:ext cx="3433762"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113" y="2251104"/>
            <a:ext cx="3435350" cy="938213"/>
          </a:xfrm>
        </p:spPr>
        <p:txBody>
          <a:bodyPr anchor="b"/>
          <a:lstStyle>
            <a:lvl1pPr marL="0" indent="0">
              <a:buNone/>
              <a:defRPr sz="2500" b="1"/>
            </a:lvl1pPr>
            <a:lvl2pPr marL="455757" indent="0">
              <a:buNone/>
              <a:defRPr sz="2000" b="1"/>
            </a:lvl2pPr>
            <a:lvl3pPr marL="911513" indent="0">
              <a:buNone/>
              <a:defRPr sz="1800" b="1"/>
            </a:lvl3pPr>
            <a:lvl4pPr marL="1367274" indent="0">
              <a:buNone/>
              <a:defRPr sz="1600" b="1"/>
            </a:lvl4pPr>
            <a:lvl5pPr marL="1823030" indent="0">
              <a:buNone/>
              <a:defRPr sz="1600" b="1"/>
            </a:lvl5pPr>
            <a:lvl6pPr marL="2278796" indent="0">
              <a:buNone/>
              <a:defRPr sz="1600" b="1"/>
            </a:lvl6pPr>
            <a:lvl7pPr marL="2734554" indent="0">
              <a:buNone/>
              <a:defRPr sz="1600" b="1"/>
            </a:lvl7pPr>
            <a:lvl8pPr marL="3190311"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113" y="3189288"/>
            <a:ext cx="3435350" cy="5795962"/>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00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942" y="403225"/>
            <a:ext cx="6994525" cy="663575"/>
          </a:xfrm>
          <a:prstGeom prst="rect">
            <a:avLst/>
          </a:prstGeom>
        </p:spPr>
        <p:txBody>
          <a:bodyPr lIns="91162" tIns="45579" rIns="91162" bIns="45579"/>
          <a:lstStyle>
            <a:lvl1pPr>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7680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80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938" y="400079"/>
            <a:ext cx="2557462" cy="1704975"/>
          </a:xfrm>
          <a:prstGeom prst="rect">
            <a:avLst/>
          </a:prstGeom>
        </p:spPr>
        <p:txBody>
          <a:bodyPr lIns="91162" tIns="45579" rIns="91162" bIns="45579"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475" y="400056"/>
            <a:ext cx="4344988" cy="8585200"/>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938" y="2105026"/>
            <a:ext cx="2557462" cy="6880225"/>
          </a:xfrm>
        </p:spPr>
        <p:txBody>
          <a:bodyPr/>
          <a:lstStyle>
            <a:lvl1pPr marL="0" indent="0">
              <a:buNone/>
              <a:defRPr sz="1400"/>
            </a:lvl1pPr>
            <a:lvl2pPr marL="455757" indent="0">
              <a:buNone/>
              <a:defRPr sz="1200"/>
            </a:lvl2pPr>
            <a:lvl3pPr marL="911513" indent="0">
              <a:buNone/>
              <a:defRPr sz="1000"/>
            </a:lvl3pPr>
            <a:lvl4pPr marL="1367274" indent="0">
              <a:buNone/>
              <a:defRPr sz="900"/>
            </a:lvl4pPr>
            <a:lvl5pPr marL="1823030" indent="0">
              <a:buNone/>
              <a:defRPr sz="900"/>
            </a:lvl5pPr>
            <a:lvl6pPr marL="2278796" indent="0">
              <a:buNone/>
              <a:defRPr sz="900"/>
            </a:lvl6pPr>
            <a:lvl7pPr marL="2734554" indent="0">
              <a:buNone/>
              <a:defRPr sz="900"/>
            </a:lvl7pPr>
            <a:lvl8pPr marL="3190311" indent="0">
              <a:buNone/>
              <a:defRPr sz="900"/>
            </a:lvl8pPr>
            <a:lvl9pPr marL="3646069" indent="0">
              <a:buNone/>
              <a:defRPr sz="900"/>
            </a:lvl9pPr>
          </a:lstStyle>
          <a:p>
            <a:pPr lvl="0"/>
            <a:r>
              <a:rPr lang="en-US"/>
              <a:t>Click to edit Master text styles</a:t>
            </a:r>
          </a:p>
        </p:txBody>
      </p:sp>
    </p:spTree>
    <p:extLst>
      <p:ext uri="{BB962C8B-B14F-4D97-AF65-F5344CB8AC3E}">
        <p14:creationId xmlns:p14="http://schemas.microsoft.com/office/powerpoint/2010/main" val="218088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3"/>
          <p:cNvSpPr>
            <a:spLocks noGrp="1" noChangeArrowheads="1"/>
          </p:cNvSpPr>
          <p:nvPr>
            <p:ph type="body" idx="1"/>
          </p:nvPr>
        </p:nvSpPr>
        <p:spPr bwMode="auto">
          <a:xfrm>
            <a:off x="609600" y="2133600"/>
            <a:ext cx="6607175"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62" tIns="50783" rIns="101562" bIns="50783" numCol="1" anchor="t" anchorCtr="0" compatLnSpc="1">
            <a:prstTxWarp prst="textNoShape">
              <a:avLst/>
            </a:prstTxWarp>
          </a:bodyPr>
          <a:lstStyle/>
          <a:p>
            <a:pPr lvl="0"/>
            <a:r>
              <a:rPr lang="en-US" altLang="en-US" dirty="0"/>
              <a:t>Click to edit Master text styles</a:t>
            </a:r>
          </a:p>
        </p:txBody>
      </p:sp>
    </p:spTree>
  </p:cSld>
  <p:clrMap bg1="lt1" tx1="dk1" bg2="lt2" tx2="dk2" accent1="accent1" accent2="accent2" accent3="accent3" accent4="accent4" accent5="accent5" accent6="accent6" hlink="hlink" folHlink="folHlink"/>
  <p:sldLayoutIdLst>
    <p:sldLayoutId id="2147486589" r:id="rId1"/>
    <p:sldLayoutId id="2147486590" r:id="rId2"/>
    <p:sldLayoutId id="2147486562" r:id="rId3"/>
    <p:sldLayoutId id="2147486563" r:id="rId4"/>
    <p:sldLayoutId id="2147486564" r:id="rId5"/>
    <p:sldLayoutId id="2147486565" r:id="rId6"/>
    <p:sldLayoutId id="2147486566" r:id="rId7"/>
    <p:sldLayoutId id="2147486567" r:id="rId8"/>
    <p:sldLayoutId id="2147486568" r:id="rId9"/>
    <p:sldLayoutId id="2147486569" r:id="rId10"/>
    <p:sldLayoutId id="2147486570" r:id="rId11"/>
    <p:sldLayoutId id="2147486571" r:id="rId12"/>
    <p:sldLayoutId id="2147486572" r:id="rId13"/>
    <p:sldLayoutId id="2147486573" r:id="rId14"/>
    <p:sldLayoutId id="2147486574" r:id="rId15"/>
  </p:sldLayoutIdLst>
  <p:txStyles>
    <p:title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p:titleStyle>
    <p:bodyStyle>
      <a:lvl1pPr marL="227013" indent="-227013" algn="l" defTabSz="1014413" rtl="0" eaLnBrk="0" fontAlgn="base" hangingPunct="0">
        <a:spcBef>
          <a:spcPct val="20000"/>
        </a:spcBef>
        <a:spcAft>
          <a:spcPct val="0"/>
        </a:spcAft>
        <a:defRPr sz="1400">
          <a:solidFill>
            <a:schemeClr val="tx1"/>
          </a:solidFill>
          <a:latin typeface="+mn-lt"/>
          <a:ea typeface="+mn-ea"/>
          <a:cs typeface="+mn-cs"/>
        </a:defRPr>
      </a:lvl1pPr>
      <a:lvl2pPr marL="568325" indent="-227013" algn="l" defTabSz="1014413" rtl="0" eaLnBrk="0" fontAlgn="base" hangingPunct="0">
        <a:spcBef>
          <a:spcPct val="20000"/>
        </a:spcBef>
        <a:spcAft>
          <a:spcPct val="0"/>
        </a:spcAft>
        <a:buFont typeface="Times" panose="02020603050405020304" pitchFamily="18" charset="0"/>
        <a:defRPr sz="1400">
          <a:solidFill>
            <a:schemeClr val="tx1"/>
          </a:solidFill>
          <a:latin typeface="+mn-lt"/>
        </a:defRPr>
      </a:lvl2pPr>
      <a:lvl3pPr marL="1268413" indent="-252413" algn="l" defTabSz="1014413" rtl="0" eaLnBrk="0" fontAlgn="base" hangingPunct="0">
        <a:spcBef>
          <a:spcPct val="20000"/>
        </a:spcBef>
        <a:spcAft>
          <a:spcPct val="0"/>
        </a:spcAft>
        <a:buChar char="•"/>
        <a:defRPr sz="1400">
          <a:solidFill>
            <a:schemeClr val="tx1"/>
          </a:solidFill>
          <a:latin typeface="+mn-lt"/>
        </a:defRPr>
      </a:lvl3pPr>
      <a:lvl4pPr marL="1776413" indent="-252413" algn="l" defTabSz="1014413" rtl="0" eaLnBrk="0" fontAlgn="base" hangingPunct="0">
        <a:spcBef>
          <a:spcPct val="20000"/>
        </a:spcBef>
        <a:spcAft>
          <a:spcPct val="0"/>
        </a:spcAft>
        <a:buChar char="–"/>
        <a:defRPr sz="1400">
          <a:solidFill>
            <a:schemeClr val="tx1"/>
          </a:solidFill>
          <a:latin typeface="+mn-lt"/>
        </a:defRPr>
      </a:lvl4pPr>
      <a:lvl5pPr marL="2284413" indent="-252413" algn="l" defTabSz="1014413" rtl="0" eaLnBrk="0" fontAlgn="base" hangingPunct="0">
        <a:spcBef>
          <a:spcPct val="20000"/>
        </a:spcBef>
        <a:spcAft>
          <a:spcPct val="0"/>
        </a:spcAft>
        <a:buChar char="»"/>
        <a:defRPr sz="1400">
          <a:solidFill>
            <a:schemeClr val="tx1"/>
          </a:solidFill>
          <a:latin typeface="+mn-lt"/>
        </a:defRPr>
      </a:lvl5pPr>
      <a:lvl6pPr marL="2740875" indent="-253211" algn="l" defTabSz="1015963" rtl="0" fontAlgn="base">
        <a:spcBef>
          <a:spcPct val="20000"/>
        </a:spcBef>
        <a:spcAft>
          <a:spcPct val="0"/>
        </a:spcAft>
        <a:buChar char="»"/>
        <a:defRPr sz="1400">
          <a:solidFill>
            <a:schemeClr val="tx1"/>
          </a:solidFill>
          <a:latin typeface="+mn-lt"/>
        </a:defRPr>
      </a:lvl6pPr>
      <a:lvl7pPr marL="3196642" indent="-253211" algn="l" defTabSz="1015963" rtl="0" fontAlgn="base">
        <a:spcBef>
          <a:spcPct val="20000"/>
        </a:spcBef>
        <a:spcAft>
          <a:spcPct val="0"/>
        </a:spcAft>
        <a:buChar char="»"/>
        <a:defRPr sz="1400">
          <a:solidFill>
            <a:schemeClr val="tx1"/>
          </a:solidFill>
          <a:latin typeface="+mn-lt"/>
        </a:defRPr>
      </a:lvl7pPr>
      <a:lvl8pPr marL="3652397" indent="-253211" algn="l" defTabSz="1015963" rtl="0" fontAlgn="base">
        <a:spcBef>
          <a:spcPct val="20000"/>
        </a:spcBef>
        <a:spcAft>
          <a:spcPct val="0"/>
        </a:spcAft>
        <a:buChar char="»"/>
        <a:defRPr sz="1400">
          <a:solidFill>
            <a:schemeClr val="tx1"/>
          </a:solidFill>
          <a:latin typeface="+mn-lt"/>
        </a:defRPr>
      </a:lvl8pPr>
      <a:lvl9pPr marL="4108160" indent="-253211" algn="l" defTabSz="1015963" rtl="0" fontAlgn="base">
        <a:spcBef>
          <a:spcPct val="20000"/>
        </a:spcBef>
        <a:spcAft>
          <a:spcPct val="0"/>
        </a:spcAft>
        <a:buChar char="»"/>
        <a:defRPr sz="1400">
          <a:solidFill>
            <a:schemeClr val="tx1"/>
          </a:solidFill>
          <a:latin typeface="+mn-lt"/>
        </a:defRPr>
      </a:lvl9pPr>
    </p:bodyStyle>
    <p:otherStyle>
      <a:defPPr>
        <a:defRPr lang="en-US"/>
      </a:defPPr>
      <a:lvl1pPr marL="0" algn="l" defTabSz="911513" rtl="0" eaLnBrk="1" latinLnBrk="0" hangingPunct="1">
        <a:defRPr sz="1800" kern="1200">
          <a:solidFill>
            <a:schemeClr val="tx1"/>
          </a:solidFill>
          <a:latin typeface="+mn-lt"/>
          <a:ea typeface="+mn-ea"/>
          <a:cs typeface="+mn-cs"/>
        </a:defRPr>
      </a:lvl1pPr>
      <a:lvl2pPr marL="455757" algn="l" defTabSz="911513" rtl="0" eaLnBrk="1" latinLnBrk="0" hangingPunct="1">
        <a:defRPr sz="1800" kern="1200">
          <a:solidFill>
            <a:schemeClr val="tx1"/>
          </a:solidFill>
          <a:latin typeface="+mn-lt"/>
          <a:ea typeface="+mn-ea"/>
          <a:cs typeface="+mn-cs"/>
        </a:defRPr>
      </a:lvl2pPr>
      <a:lvl3pPr marL="911513" algn="l" defTabSz="911513" rtl="0" eaLnBrk="1" latinLnBrk="0" hangingPunct="1">
        <a:defRPr sz="1800" kern="1200">
          <a:solidFill>
            <a:schemeClr val="tx1"/>
          </a:solidFill>
          <a:latin typeface="+mn-lt"/>
          <a:ea typeface="+mn-ea"/>
          <a:cs typeface="+mn-cs"/>
        </a:defRPr>
      </a:lvl3pPr>
      <a:lvl4pPr marL="1367274" algn="l" defTabSz="911513" rtl="0" eaLnBrk="1" latinLnBrk="0" hangingPunct="1">
        <a:defRPr sz="1800" kern="1200">
          <a:solidFill>
            <a:schemeClr val="tx1"/>
          </a:solidFill>
          <a:latin typeface="+mn-lt"/>
          <a:ea typeface="+mn-ea"/>
          <a:cs typeface="+mn-cs"/>
        </a:defRPr>
      </a:lvl4pPr>
      <a:lvl5pPr marL="1823030" algn="l" defTabSz="911513" rtl="0" eaLnBrk="1" latinLnBrk="0" hangingPunct="1">
        <a:defRPr sz="1800" kern="1200">
          <a:solidFill>
            <a:schemeClr val="tx1"/>
          </a:solidFill>
          <a:latin typeface="+mn-lt"/>
          <a:ea typeface="+mn-ea"/>
          <a:cs typeface="+mn-cs"/>
        </a:defRPr>
      </a:lvl5pPr>
      <a:lvl6pPr marL="2278796" algn="l" defTabSz="911513" rtl="0" eaLnBrk="1" latinLnBrk="0" hangingPunct="1">
        <a:defRPr sz="1800" kern="1200">
          <a:solidFill>
            <a:schemeClr val="tx1"/>
          </a:solidFill>
          <a:latin typeface="+mn-lt"/>
          <a:ea typeface="+mn-ea"/>
          <a:cs typeface="+mn-cs"/>
        </a:defRPr>
      </a:lvl6pPr>
      <a:lvl7pPr marL="2734554" algn="l" defTabSz="911513" rtl="0" eaLnBrk="1" latinLnBrk="0" hangingPunct="1">
        <a:defRPr sz="1800" kern="1200">
          <a:solidFill>
            <a:schemeClr val="tx1"/>
          </a:solidFill>
          <a:latin typeface="+mn-lt"/>
          <a:ea typeface="+mn-ea"/>
          <a:cs typeface="+mn-cs"/>
        </a:defRPr>
      </a:lvl7pPr>
      <a:lvl8pPr marL="3190311" algn="l" defTabSz="911513" rtl="0" eaLnBrk="1" latinLnBrk="0" hangingPunct="1">
        <a:defRPr sz="1800" kern="1200">
          <a:solidFill>
            <a:schemeClr val="tx1"/>
          </a:solidFill>
          <a:latin typeface="+mn-lt"/>
          <a:ea typeface="+mn-ea"/>
          <a:cs typeface="+mn-cs"/>
        </a:defRPr>
      </a:lvl8pPr>
      <a:lvl9pPr marL="3646069" algn="l" defTabSz="91151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88938" y="403225"/>
            <a:ext cx="69945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79" rIns="91162" bIns="45579"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388938" y="1219201"/>
            <a:ext cx="6994525" cy="776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79" rIns="91162" bIns="4557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388938" y="9323388"/>
            <a:ext cx="1812925" cy="534987"/>
          </a:xfrm>
          <a:prstGeom prst="rect">
            <a:avLst/>
          </a:prstGeom>
        </p:spPr>
        <p:txBody>
          <a:bodyPr vert="horz" lIns="91162" tIns="45579" rIns="91162" bIns="45579" rtlCol="0" anchor="ctr"/>
          <a:lstStyle>
            <a:lvl1pPr algn="l">
              <a:defRPr sz="1200">
                <a:solidFill>
                  <a:schemeClr val="tx1">
                    <a:tint val="75000"/>
                  </a:schemeClr>
                </a:solidFill>
                <a:latin typeface="Times" charset="0"/>
              </a:defRPr>
            </a:lvl1pPr>
          </a:lstStyle>
          <a:p>
            <a:pPr>
              <a:defRPr/>
            </a:pPr>
            <a:fld id="{C99CD0BB-3D98-495F-B41D-B95848FB55B1}" type="datetimeFigureOut">
              <a:rPr lang="en-US"/>
              <a:pPr>
                <a:defRPr/>
              </a:pPr>
              <a:t>1/20/2023</a:t>
            </a:fld>
            <a:endParaRPr lang="en-US" dirty="0"/>
          </a:p>
        </p:txBody>
      </p:sp>
      <p:sp>
        <p:nvSpPr>
          <p:cNvPr id="5" name="Footer Placeholder 4"/>
          <p:cNvSpPr>
            <a:spLocks noGrp="1"/>
          </p:cNvSpPr>
          <p:nvPr>
            <p:ph type="ftr" sz="quarter" idx="3"/>
          </p:nvPr>
        </p:nvSpPr>
        <p:spPr>
          <a:xfrm>
            <a:off x="2655888" y="9323388"/>
            <a:ext cx="2460625" cy="534987"/>
          </a:xfrm>
          <a:prstGeom prst="rect">
            <a:avLst/>
          </a:prstGeom>
        </p:spPr>
        <p:txBody>
          <a:bodyPr vert="horz" lIns="91162" tIns="45579" rIns="91162" bIns="45579" rtlCol="0" anchor="ctr"/>
          <a:lstStyle>
            <a:lvl1pPr algn="ctr">
              <a:defRPr sz="1200">
                <a:solidFill>
                  <a:schemeClr val="tx1">
                    <a:tint val="75000"/>
                  </a:schemeClr>
                </a:solidFill>
                <a:latin typeface="Times" charset="0"/>
              </a:defRPr>
            </a:lvl1pPr>
          </a:lstStyle>
          <a:p>
            <a:pPr>
              <a:defRPr/>
            </a:pPr>
            <a:endParaRPr lang="en-US" dirty="0"/>
          </a:p>
        </p:txBody>
      </p:sp>
      <p:sp>
        <p:nvSpPr>
          <p:cNvPr id="6" name="Slide Number Placeholder 5"/>
          <p:cNvSpPr>
            <a:spLocks noGrp="1"/>
          </p:cNvSpPr>
          <p:nvPr>
            <p:ph type="sldNum" sz="quarter" idx="4"/>
          </p:nvPr>
        </p:nvSpPr>
        <p:spPr>
          <a:xfrm>
            <a:off x="5570538" y="9323388"/>
            <a:ext cx="1812925" cy="534987"/>
          </a:xfrm>
          <a:prstGeom prst="rect">
            <a:avLst/>
          </a:prstGeom>
        </p:spPr>
        <p:txBody>
          <a:bodyPr vert="horz" wrap="square" lIns="91162" tIns="45579" rIns="91162" bIns="45579" numCol="1" anchor="ctr" anchorCtr="0" compatLnSpc="1">
            <a:prstTxWarp prst="textNoShape">
              <a:avLst/>
            </a:prstTxWarp>
          </a:bodyPr>
          <a:lstStyle>
            <a:lvl1pPr algn="r">
              <a:defRPr sz="1200">
                <a:solidFill>
                  <a:srgbClr val="898989"/>
                </a:solidFill>
              </a:defRPr>
            </a:lvl1pPr>
          </a:lstStyle>
          <a:p>
            <a:fld id="{80DFCC99-EDEB-45B8-BB31-DF9AC4DAB47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Lst>
  <p:txStyles>
    <p:titleStyle>
      <a:lvl1pPr algn="ctr" rtl="0" eaLnBrk="0" fontAlgn="base" hangingPunct="0">
        <a:spcBef>
          <a:spcPct val="0"/>
        </a:spcBef>
        <a:spcAft>
          <a:spcPct val="0"/>
        </a:spcAft>
        <a:defRPr sz="30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5757" algn="ctr" rtl="0" fontAlgn="base">
        <a:spcBef>
          <a:spcPct val="0"/>
        </a:spcBef>
        <a:spcAft>
          <a:spcPct val="0"/>
        </a:spcAft>
        <a:defRPr sz="4300">
          <a:solidFill>
            <a:schemeClr val="tx1"/>
          </a:solidFill>
          <a:latin typeface="Calibri" pitchFamily="34" charset="0"/>
        </a:defRPr>
      </a:lvl6pPr>
      <a:lvl7pPr marL="911513" algn="ctr" rtl="0" fontAlgn="base">
        <a:spcBef>
          <a:spcPct val="0"/>
        </a:spcBef>
        <a:spcAft>
          <a:spcPct val="0"/>
        </a:spcAft>
        <a:defRPr sz="4300">
          <a:solidFill>
            <a:schemeClr val="tx1"/>
          </a:solidFill>
          <a:latin typeface="Calibri" pitchFamily="34" charset="0"/>
        </a:defRPr>
      </a:lvl7pPr>
      <a:lvl8pPr marL="1367274" algn="ctr" rtl="0" fontAlgn="base">
        <a:spcBef>
          <a:spcPct val="0"/>
        </a:spcBef>
        <a:spcAft>
          <a:spcPct val="0"/>
        </a:spcAft>
        <a:defRPr sz="4300">
          <a:solidFill>
            <a:schemeClr val="tx1"/>
          </a:solidFill>
          <a:latin typeface="Calibri" pitchFamily="34" charset="0"/>
        </a:defRPr>
      </a:lvl8pPr>
      <a:lvl9pPr marL="1823030" algn="ctr" rtl="0" fontAlgn="base">
        <a:spcBef>
          <a:spcPct val="0"/>
        </a:spcBef>
        <a:spcAft>
          <a:spcPct val="0"/>
        </a:spcAft>
        <a:defRPr sz="43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775"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8238" indent="-227013"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593850"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4946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06679"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2433"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8202"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3947" indent="-227878" algn="l" defTabSz="91151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513" rtl="0" eaLnBrk="1" latinLnBrk="0" hangingPunct="1">
        <a:defRPr sz="1800" kern="1200">
          <a:solidFill>
            <a:schemeClr val="tx1"/>
          </a:solidFill>
          <a:latin typeface="+mn-lt"/>
          <a:ea typeface="+mn-ea"/>
          <a:cs typeface="+mn-cs"/>
        </a:defRPr>
      </a:lvl1pPr>
      <a:lvl2pPr marL="455757" algn="l" defTabSz="911513" rtl="0" eaLnBrk="1" latinLnBrk="0" hangingPunct="1">
        <a:defRPr sz="1800" kern="1200">
          <a:solidFill>
            <a:schemeClr val="tx1"/>
          </a:solidFill>
          <a:latin typeface="+mn-lt"/>
          <a:ea typeface="+mn-ea"/>
          <a:cs typeface="+mn-cs"/>
        </a:defRPr>
      </a:lvl2pPr>
      <a:lvl3pPr marL="911513" algn="l" defTabSz="911513" rtl="0" eaLnBrk="1" latinLnBrk="0" hangingPunct="1">
        <a:defRPr sz="1800" kern="1200">
          <a:solidFill>
            <a:schemeClr val="tx1"/>
          </a:solidFill>
          <a:latin typeface="+mn-lt"/>
          <a:ea typeface="+mn-ea"/>
          <a:cs typeface="+mn-cs"/>
        </a:defRPr>
      </a:lvl3pPr>
      <a:lvl4pPr marL="1367274" algn="l" defTabSz="911513" rtl="0" eaLnBrk="1" latinLnBrk="0" hangingPunct="1">
        <a:defRPr sz="1800" kern="1200">
          <a:solidFill>
            <a:schemeClr val="tx1"/>
          </a:solidFill>
          <a:latin typeface="+mn-lt"/>
          <a:ea typeface="+mn-ea"/>
          <a:cs typeface="+mn-cs"/>
        </a:defRPr>
      </a:lvl4pPr>
      <a:lvl5pPr marL="1823030" algn="l" defTabSz="911513" rtl="0" eaLnBrk="1" latinLnBrk="0" hangingPunct="1">
        <a:defRPr sz="1800" kern="1200">
          <a:solidFill>
            <a:schemeClr val="tx1"/>
          </a:solidFill>
          <a:latin typeface="+mn-lt"/>
          <a:ea typeface="+mn-ea"/>
          <a:cs typeface="+mn-cs"/>
        </a:defRPr>
      </a:lvl5pPr>
      <a:lvl6pPr marL="2278796" algn="l" defTabSz="911513" rtl="0" eaLnBrk="1" latinLnBrk="0" hangingPunct="1">
        <a:defRPr sz="1800" kern="1200">
          <a:solidFill>
            <a:schemeClr val="tx1"/>
          </a:solidFill>
          <a:latin typeface="+mn-lt"/>
          <a:ea typeface="+mn-ea"/>
          <a:cs typeface="+mn-cs"/>
        </a:defRPr>
      </a:lvl6pPr>
      <a:lvl7pPr marL="2734554" algn="l" defTabSz="911513" rtl="0" eaLnBrk="1" latinLnBrk="0" hangingPunct="1">
        <a:defRPr sz="1800" kern="1200">
          <a:solidFill>
            <a:schemeClr val="tx1"/>
          </a:solidFill>
          <a:latin typeface="+mn-lt"/>
          <a:ea typeface="+mn-ea"/>
          <a:cs typeface="+mn-cs"/>
        </a:defRPr>
      </a:lvl7pPr>
      <a:lvl8pPr marL="3190311" algn="l" defTabSz="911513" rtl="0" eaLnBrk="1" latinLnBrk="0" hangingPunct="1">
        <a:defRPr sz="1800" kern="1200">
          <a:solidFill>
            <a:schemeClr val="tx1"/>
          </a:solidFill>
          <a:latin typeface="+mn-lt"/>
          <a:ea typeface="+mn-ea"/>
          <a:cs typeface="+mn-cs"/>
        </a:defRPr>
      </a:lvl8pPr>
      <a:lvl9pPr marL="3646069" algn="l" defTabSz="9115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hyperlink" Target="http://www.flickr.com/photos/68751915@N05/687088685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hyperlink" Target="https://gps.smartmatch.com/therichardsgroup"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gradfin.com/platform/tr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gif"/><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www.oneamerica.com/" TargetMode="External"/><Relationship Id="rId13" Type="http://schemas.openxmlformats.org/officeDocument/2006/relationships/image" Target="../media/image4.jpg"/><Relationship Id="rId18" Type="http://schemas.openxmlformats.org/officeDocument/2006/relationships/image" Target="../media/image9.jpeg"/><Relationship Id="rId3" Type="http://schemas.openxmlformats.org/officeDocument/2006/relationships/hyperlink" Target="http://www.mvphealthcare.com/" TargetMode="External"/><Relationship Id="rId7" Type="http://schemas.openxmlformats.org/officeDocument/2006/relationships/hyperlink" Target="http://www.nedelta.com/" TargetMode="External"/><Relationship Id="rId12" Type="http://schemas.openxmlformats.org/officeDocument/2006/relationships/image" Target="../media/image3.png"/><Relationship Id="rId17" Type="http://schemas.openxmlformats.org/officeDocument/2006/relationships/image" Target="../media/image8.jp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www.investeap.org/" TargetMode="External"/><Relationship Id="rId11" Type="http://schemas.openxmlformats.org/officeDocument/2006/relationships/hyperlink" Target="https://gps.smartmatch.com/therichardsgroup" TargetMode="External"/><Relationship Id="rId5" Type="http://schemas.openxmlformats.org/officeDocument/2006/relationships/hyperlink" Target="http://www.optumrx.com/" TargetMode="External"/><Relationship Id="rId15" Type="http://schemas.openxmlformats.org/officeDocument/2006/relationships/image" Target="../media/image6.png"/><Relationship Id="rId10" Type="http://schemas.openxmlformats.org/officeDocument/2006/relationships/hyperlink" Target="mailto:Vanessa.Henry@smartmatch.com" TargetMode="External"/><Relationship Id="rId19" Type="http://schemas.openxmlformats.org/officeDocument/2006/relationships/image" Target="../media/image10.jpg"/><Relationship Id="rId4" Type="http://schemas.openxmlformats.org/officeDocument/2006/relationships/hyperlink" Target="http://www.rsli.com/" TargetMode="External"/><Relationship Id="rId9" Type="http://schemas.openxmlformats.org/officeDocument/2006/relationships/hyperlink" Target="https://gradfin.com/platform/trg/" TargetMode="Externa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hyperlink" Target="https://publicdomainpictures.net/view-image.php?image=54875&amp;picture=qr-&amp;large=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90FEBD-5D41-49A2-B85D-1958EDB8F459}"/>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r="21759"/>
          <a:stretch/>
        </p:blipFill>
        <p:spPr>
          <a:xfrm>
            <a:off x="98806" y="1"/>
            <a:ext cx="7574788" cy="1005839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9B635B2-049D-F441-A686-70447ED38DA2}"/>
              </a:ext>
            </a:extLst>
          </p:cNvPr>
          <p:cNvSpPr/>
          <p:nvPr/>
        </p:nvSpPr>
        <p:spPr>
          <a:xfrm>
            <a:off x="98806" y="7163405"/>
            <a:ext cx="5733288" cy="2894995"/>
          </a:xfrm>
          <a:prstGeom prst="rect">
            <a:avLst/>
          </a:prstGeom>
          <a:solidFill>
            <a:schemeClr val="bg1">
              <a:lumMod val="9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7" dirty="0"/>
          </a:p>
        </p:txBody>
      </p:sp>
      <p:sp>
        <p:nvSpPr>
          <p:cNvPr id="9223" name="TextBox 1"/>
          <p:cNvSpPr txBox="1">
            <a:spLocks noChangeArrowheads="1"/>
          </p:cNvSpPr>
          <p:nvPr/>
        </p:nvSpPr>
        <p:spPr bwMode="auto">
          <a:xfrm>
            <a:off x="289703" y="7163405"/>
            <a:ext cx="5468517" cy="27441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88750" tIns="44376" rIns="88750" bIns="44376" rtlCol="0" anchor="b">
            <a:normAutofit fontScale="92500" lnSpcReduction="20000"/>
          </a:bodyPr>
          <a:lstStyle/>
          <a:p>
            <a:pPr defTabSz="665672">
              <a:lnSpc>
                <a:spcPct val="90000"/>
              </a:lnSpc>
              <a:spcAft>
                <a:spcPts val="582"/>
              </a:spcAft>
            </a:pPr>
            <a:r>
              <a:rPr lang="en-US" altLang="en-US" sz="5445" b="1" dirty="0">
                <a:latin typeface="Calibri" panose="020F0502020204030204" pitchFamily="34" charset="0"/>
                <a:ea typeface="+mj-ea"/>
                <a:cs typeface="Calibri" panose="020F0502020204030204" pitchFamily="34" charset="0"/>
              </a:rPr>
              <a:t>SUMMARY </a:t>
            </a:r>
          </a:p>
          <a:p>
            <a:pPr defTabSz="665672">
              <a:lnSpc>
                <a:spcPct val="90000"/>
              </a:lnSpc>
              <a:spcAft>
                <a:spcPts val="582"/>
              </a:spcAft>
            </a:pPr>
            <a:r>
              <a:rPr lang="en-US" altLang="en-US" sz="5445" b="1" dirty="0">
                <a:latin typeface="Calibri" panose="020F0502020204030204" pitchFamily="34" charset="0"/>
                <a:ea typeface="+mj-ea"/>
                <a:cs typeface="Calibri" panose="020F0502020204030204" pitchFamily="34" charset="0"/>
              </a:rPr>
              <a:t>OF BENEFITS</a:t>
            </a:r>
          </a:p>
          <a:p>
            <a:pPr defTabSz="665672">
              <a:lnSpc>
                <a:spcPct val="90000"/>
              </a:lnSpc>
              <a:spcAft>
                <a:spcPts val="582"/>
              </a:spcAft>
            </a:pPr>
            <a:endParaRPr lang="en-US" altLang="en-US" sz="5445" b="1" dirty="0">
              <a:latin typeface="Calibri" panose="020F0502020204030204" pitchFamily="34" charset="0"/>
              <a:ea typeface="+mj-ea"/>
              <a:cs typeface="Calibri" panose="020F0502020204030204" pitchFamily="34" charset="0"/>
            </a:endParaRPr>
          </a:p>
          <a:p>
            <a:pPr defTabSz="665672">
              <a:lnSpc>
                <a:spcPct val="90000"/>
              </a:lnSpc>
              <a:spcAft>
                <a:spcPts val="582"/>
              </a:spcAft>
            </a:pPr>
            <a:r>
              <a:rPr lang="en-US" altLang="en-US" sz="5445" b="1" dirty="0">
                <a:latin typeface="Calibri" panose="020F0502020204030204" pitchFamily="34" charset="0"/>
                <a:ea typeface="+mj-ea"/>
                <a:cs typeface="Calibri" panose="020F0502020204030204" pitchFamily="34" charset="0"/>
              </a:rPr>
              <a:t>2023</a:t>
            </a:r>
          </a:p>
        </p:txBody>
      </p:sp>
      <p:cxnSp>
        <p:nvCxnSpPr>
          <p:cNvPr id="5" name="Straight Connector 4">
            <a:extLst>
              <a:ext uri="{FF2B5EF4-FFF2-40B4-BE49-F238E27FC236}">
                <a16:creationId xmlns:a16="http://schemas.microsoft.com/office/drawing/2014/main" id="{467CB8A1-34E0-5446-8320-5CF779040CC2}"/>
              </a:ext>
            </a:extLst>
          </p:cNvPr>
          <p:cNvCxnSpPr>
            <a:cxnSpLocks/>
          </p:cNvCxnSpPr>
          <p:nvPr/>
        </p:nvCxnSpPr>
        <p:spPr>
          <a:xfrm>
            <a:off x="343670" y="8826246"/>
            <a:ext cx="524356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4120A4-D49A-D586-B02A-94242DD90C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90585" y="9220632"/>
            <a:ext cx="2108173" cy="762330"/>
          </a:xfrm>
          <a:prstGeom prst="rect">
            <a:avLst/>
          </a:prstGeom>
        </p:spPr>
      </p:pic>
    </p:spTree>
    <p:extLst>
      <p:ext uri="{BB962C8B-B14F-4D97-AF65-F5344CB8AC3E}">
        <p14:creationId xmlns:p14="http://schemas.microsoft.com/office/powerpoint/2010/main" val="1452257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5C58CD22-1715-4C40-83F1-B710349AB1CB}"/>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6" name="Rectangle 2">
            <a:extLst>
              <a:ext uri="{FF2B5EF4-FFF2-40B4-BE49-F238E27FC236}">
                <a16:creationId xmlns:a16="http://schemas.microsoft.com/office/drawing/2014/main" id="{AA438BEC-D0A7-4C47-8FD2-98BCB7673D60}"/>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Flexible Spending Accounts</a:t>
            </a:r>
          </a:p>
        </p:txBody>
      </p:sp>
      <p:sp>
        <p:nvSpPr>
          <p:cNvPr id="7" name="Text Box 197">
            <a:extLst>
              <a:ext uri="{FF2B5EF4-FFF2-40B4-BE49-F238E27FC236}">
                <a16:creationId xmlns:a16="http://schemas.microsoft.com/office/drawing/2014/main" id="{C3142D37-19B9-4162-8838-A7515CF2A3A9}"/>
              </a:ext>
            </a:extLst>
          </p:cNvPr>
          <p:cNvSpPr txBox="1">
            <a:spLocks noChangeArrowheads="1"/>
          </p:cNvSpPr>
          <p:nvPr/>
        </p:nvSpPr>
        <p:spPr bwMode="auto">
          <a:xfrm>
            <a:off x="345358" y="2305354"/>
            <a:ext cx="7053114" cy="3119788"/>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fontAlgn="t">
              <a:spcBef>
                <a:spcPts val="0"/>
              </a:spcBef>
            </a:pPr>
            <a:r>
              <a:rPr lang="en-US" sz="1200" b="1" dirty="0">
                <a:solidFill>
                  <a:srgbClr val="0064A7"/>
                </a:solidFill>
                <a:latin typeface="Cambria" pitchFamily="18" charset="0"/>
              </a:rPr>
              <a:t>Healthcare Reimbursement (FSA)</a:t>
            </a:r>
          </a:p>
          <a:p>
            <a:pPr fontAlgn="t">
              <a:spcBef>
                <a:spcPts val="0"/>
              </a:spcBef>
            </a:pPr>
            <a:r>
              <a:rPr lang="en-US" sz="1200" b="1" dirty="0">
                <a:latin typeface="Cambria" panose="02040503050406030204" pitchFamily="18" charset="0"/>
              </a:rPr>
              <a:t>Annual Max &amp; Utilization:</a:t>
            </a:r>
            <a:r>
              <a:rPr lang="en-US" sz="1200" dirty="0">
                <a:latin typeface="Cambria" panose="02040503050406030204" pitchFamily="18" charset="0"/>
              </a:rPr>
              <a:t> The annual maximum amount you may contribute to this FSA is $2,750 per calendar year. This program allows employees to use pre-tax dollars for certain IRS-approved expenses. Any unused FSA dollars will be forfeited in March, following the end of the plan year.  *Over-the-counter medications are not reimbursable through the FSA unless you have a prescription from your physician.</a:t>
            </a:r>
          </a:p>
          <a:p>
            <a:pPr fontAlgn="t">
              <a:spcBef>
                <a:spcPts val="0"/>
              </a:spcBef>
            </a:pPr>
            <a:endParaRPr lang="en-US" sz="1200" dirty="0">
              <a:latin typeface="Cambria" panose="02040503050406030204" pitchFamily="18" charset="0"/>
            </a:endParaRPr>
          </a:p>
          <a:p>
            <a:pPr marL="339725" indent="-173038" fontAlgn="t">
              <a:spcBef>
                <a:spcPts val="0"/>
              </a:spcBef>
            </a:pPr>
            <a:r>
              <a:rPr lang="en-US" sz="1200" b="1" dirty="0">
                <a:latin typeface="Cambria" panose="02040503050406030204" pitchFamily="18" charset="0"/>
              </a:rPr>
              <a:t>Some examples include:</a:t>
            </a:r>
          </a:p>
          <a:p>
            <a:pPr marL="339725" indent="-173038" fontAlgn="t">
              <a:spcBef>
                <a:spcPts val="0"/>
              </a:spcBef>
              <a:buFont typeface="Arial" panose="020B0604020202020204" pitchFamily="34" charset="0"/>
              <a:buChar char="•"/>
            </a:pPr>
            <a:r>
              <a:rPr lang="en-US" sz="1200" dirty="0">
                <a:latin typeface="Cambria" panose="02040503050406030204" pitchFamily="18" charset="0"/>
              </a:rPr>
              <a:t>Hearing services, including hearing aids and batteries</a:t>
            </a:r>
          </a:p>
          <a:p>
            <a:pPr marL="339725" indent="-173038" fontAlgn="t">
              <a:spcBef>
                <a:spcPts val="0"/>
              </a:spcBef>
              <a:buFont typeface="Arial" panose="020B0604020202020204" pitchFamily="34" charset="0"/>
              <a:buChar char="•"/>
            </a:pPr>
            <a:r>
              <a:rPr lang="en-US" sz="1200" dirty="0">
                <a:latin typeface="Cambria" panose="02040503050406030204" pitchFamily="18" charset="0"/>
              </a:rPr>
              <a:t>Vision services, including contact lenses, contact lens </a:t>
            </a:r>
            <a:br>
              <a:rPr lang="en-US" sz="1200" dirty="0">
                <a:latin typeface="Cambria" panose="02040503050406030204" pitchFamily="18" charset="0"/>
              </a:rPr>
            </a:br>
            <a:r>
              <a:rPr lang="en-US" sz="1200" dirty="0">
                <a:latin typeface="Cambria" panose="02040503050406030204" pitchFamily="18" charset="0"/>
              </a:rPr>
              <a:t>solution and eyeglasses</a:t>
            </a:r>
          </a:p>
          <a:p>
            <a:pPr marL="339725" indent="-173038" fontAlgn="t">
              <a:spcBef>
                <a:spcPts val="0"/>
              </a:spcBef>
              <a:buFont typeface="Arial" panose="020B0604020202020204" pitchFamily="34" charset="0"/>
              <a:buChar char="•"/>
            </a:pPr>
            <a:r>
              <a:rPr lang="en-US" sz="1200" dirty="0">
                <a:latin typeface="Cambria" panose="02040503050406030204" pitchFamily="18" charset="0"/>
              </a:rPr>
              <a:t>Dental services and orthodontia</a:t>
            </a:r>
          </a:p>
          <a:p>
            <a:pPr marL="339725" indent="-173038" fontAlgn="t">
              <a:spcBef>
                <a:spcPts val="0"/>
              </a:spcBef>
              <a:buFont typeface="Arial" panose="020B0604020202020204" pitchFamily="34" charset="0"/>
              <a:buChar char="•"/>
            </a:pPr>
            <a:r>
              <a:rPr lang="en-US" sz="1200" dirty="0">
                <a:latin typeface="Cambria" panose="02040503050406030204" pitchFamily="18" charset="0"/>
              </a:rPr>
              <a:t>Medical and Rx deductibles; Co-payments and </a:t>
            </a:r>
            <a:br>
              <a:rPr lang="en-US" sz="1200" dirty="0">
                <a:latin typeface="Cambria" panose="02040503050406030204" pitchFamily="18" charset="0"/>
              </a:rPr>
            </a:br>
            <a:r>
              <a:rPr lang="en-US" sz="1200" dirty="0">
                <a:latin typeface="Cambria" panose="02040503050406030204" pitchFamily="18" charset="0"/>
              </a:rPr>
              <a:t>Co-insurance</a:t>
            </a:r>
          </a:p>
          <a:p>
            <a:pPr marL="398463" fontAlgn="t">
              <a:spcBef>
                <a:spcPts val="0"/>
              </a:spcBef>
            </a:pPr>
            <a:endParaRPr lang="en-US" dirty="0">
              <a:latin typeface="Cambria" panose="02040503050406030204" pitchFamily="18" charset="0"/>
            </a:endParaRPr>
          </a:p>
          <a:p>
            <a:pPr fontAlgn="t">
              <a:spcBef>
                <a:spcPts val="0"/>
              </a:spcBef>
            </a:pPr>
            <a:r>
              <a:rPr lang="en-US" sz="1200" dirty="0">
                <a:latin typeface="Cambria" panose="02040503050406030204" pitchFamily="18" charset="0"/>
              </a:rPr>
              <a:t>*Employees enrolled in the "Client Name" medical plan</a:t>
            </a:r>
          </a:p>
          <a:p>
            <a:pPr fontAlgn="t">
              <a:spcBef>
                <a:spcPts val="0"/>
              </a:spcBef>
            </a:pPr>
            <a:r>
              <a:rPr lang="en-US" sz="1200" dirty="0">
                <a:latin typeface="Cambria" panose="02040503050406030204" pitchFamily="18" charset="0"/>
              </a:rPr>
              <a:t>are ineligible to participate in the Healthcare Reimbursement (FSA)  plan.</a:t>
            </a:r>
          </a:p>
        </p:txBody>
      </p:sp>
      <p:sp>
        <p:nvSpPr>
          <p:cNvPr id="11" name="Text Box 197">
            <a:extLst>
              <a:ext uri="{FF2B5EF4-FFF2-40B4-BE49-F238E27FC236}">
                <a16:creationId xmlns:a16="http://schemas.microsoft.com/office/drawing/2014/main" id="{E6C75C78-E061-464F-A971-066CFC7125D8}"/>
              </a:ext>
            </a:extLst>
          </p:cNvPr>
          <p:cNvSpPr txBox="1">
            <a:spLocks noChangeArrowheads="1"/>
          </p:cNvSpPr>
          <p:nvPr/>
        </p:nvSpPr>
        <p:spPr bwMode="auto">
          <a:xfrm>
            <a:off x="347469" y="5596896"/>
            <a:ext cx="7077460" cy="3139616"/>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fontAlgn="t">
              <a:spcBef>
                <a:spcPts val="0"/>
              </a:spcBef>
            </a:pPr>
            <a:r>
              <a:rPr lang="en-US" sz="1200" b="1" dirty="0">
                <a:solidFill>
                  <a:srgbClr val="0064A7"/>
                </a:solidFill>
                <a:latin typeface="Cambria" pitchFamily="18" charset="0"/>
              </a:rPr>
              <a:t>Dependent Care FSA</a:t>
            </a:r>
          </a:p>
          <a:p>
            <a:pPr fontAlgn="t">
              <a:spcBef>
                <a:spcPts val="0"/>
              </a:spcBef>
            </a:pPr>
            <a:r>
              <a:rPr lang="en-US" sz="1200" dirty="0">
                <a:latin typeface="Cambria" panose="02040503050406030204" pitchFamily="18" charset="0"/>
              </a:rPr>
              <a:t>The dependent care ﬂex account allows you to reimburse yourself with pre-tax dollars for daycare</a:t>
            </a:r>
          </a:p>
          <a:p>
            <a:pPr fontAlgn="t">
              <a:spcBef>
                <a:spcPts val="0"/>
              </a:spcBef>
            </a:pPr>
            <a:r>
              <a:rPr lang="en-US" sz="1200" dirty="0">
                <a:latin typeface="Cambria" panose="02040503050406030204" pitchFamily="18" charset="0"/>
              </a:rPr>
              <a:t>expenses for your children under age 13 and other qualified dependents. You can contribute up</a:t>
            </a:r>
          </a:p>
          <a:p>
            <a:pPr fontAlgn="t">
              <a:spcBef>
                <a:spcPts val="0"/>
              </a:spcBef>
            </a:pPr>
            <a:r>
              <a:rPr lang="en-US" sz="1200" dirty="0">
                <a:latin typeface="Cambria" panose="02040503050406030204" pitchFamily="18" charset="0"/>
              </a:rPr>
              <a:t>to $5,000 per year; $2,500 if you and your spouse file your taxes separately. </a:t>
            </a:r>
          </a:p>
          <a:p>
            <a:pPr fontAlgn="t">
              <a:spcBef>
                <a:spcPts val="0"/>
              </a:spcBef>
            </a:pPr>
            <a:endParaRPr lang="en-US" sz="1200" dirty="0">
              <a:latin typeface="Cambria" panose="02040503050406030204" pitchFamily="18" charset="0"/>
            </a:endParaRPr>
          </a:p>
          <a:p>
            <a:pPr marL="174625" fontAlgn="t">
              <a:spcBef>
                <a:spcPts val="0"/>
              </a:spcBef>
            </a:pPr>
            <a:r>
              <a:rPr lang="en-US" sz="1200" b="1" dirty="0">
                <a:latin typeface="Cambria" panose="02040503050406030204" pitchFamily="18" charset="0"/>
              </a:rPr>
              <a:t>Eligible Day Care Expenses:</a:t>
            </a:r>
          </a:p>
          <a:p>
            <a:pPr marL="347663" indent="-173038" fontAlgn="t">
              <a:spcBef>
                <a:spcPts val="0"/>
              </a:spcBef>
              <a:buFont typeface="Arial" panose="020B0604020202020204" pitchFamily="34" charset="0"/>
              <a:buChar char="•"/>
            </a:pPr>
            <a:r>
              <a:rPr lang="en-US" sz="1200" dirty="0">
                <a:latin typeface="Cambria" panose="02040503050406030204" pitchFamily="18" charset="0"/>
              </a:rPr>
              <a:t>Childcare/Adult Care by a licensed childcare facility for children under age 13 who qualify as dependents on your federal income tax return</a:t>
            </a:r>
          </a:p>
          <a:p>
            <a:pPr marL="347663" indent="-171450" fontAlgn="t">
              <a:spcBef>
                <a:spcPts val="0"/>
              </a:spcBef>
              <a:buFont typeface="Arial" panose="020B0604020202020204" pitchFamily="34" charset="0"/>
              <a:buChar char="•"/>
            </a:pPr>
            <a:r>
              <a:rPr lang="en-US" sz="1200" dirty="0">
                <a:latin typeface="Cambria" panose="02040503050406030204" pitchFamily="18" charset="0"/>
              </a:rPr>
              <a:t>Childcare/Adult Care for children or adult of any age who are physically or mentally unable to care for themselves and who qualify as dependents</a:t>
            </a:r>
          </a:p>
          <a:p>
            <a:pPr fontAlgn="t">
              <a:spcBef>
                <a:spcPts val="0"/>
              </a:spcBef>
            </a:pPr>
            <a:endParaRPr lang="en-US" sz="1200" dirty="0">
              <a:latin typeface="Cambria" panose="02040503050406030204" pitchFamily="18" charset="0"/>
            </a:endParaRPr>
          </a:p>
          <a:p>
            <a:pPr marL="174625" fontAlgn="t">
              <a:spcBef>
                <a:spcPts val="0"/>
              </a:spcBef>
            </a:pPr>
            <a:r>
              <a:rPr lang="en-US" sz="1200" b="1" dirty="0">
                <a:latin typeface="Cambria" panose="02040503050406030204" pitchFamily="18" charset="0"/>
              </a:rPr>
              <a:t>Ineligible Day Care Expenses </a:t>
            </a:r>
          </a:p>
          <a:p>
            <a:pPr marL="347663" indent="-171450" fontAlgn="t">
              <a:spcBef>
                <a:spcPts val="0"/>
              </a:spcBef>
              <a:buFont typeface="Arial" panose="020B0604020202020204" pitchFamily="34" charset="0"/>
              <a:buChar char="•"/>
            </a:pPr>
            <a:r>
              <a:rPr lang="en-US" sz="1200" dirty="0">
                <a:latin typeface="Cambria" panose="02040503050406030204" pitchFamily="18" charset="0"/>
              </a:rPr>
              <a:t>Child support payments</a:t>
            </a:r>
          </a:p>
          <a:p>
            <a:pPr marL="347663" indent="-171450" fontAlgn="t">
              <a:spcBef>
                <a:spcPts val="0"/>
              </a:spcBef>
              <a:buFont typeface="Arial" panose="020B0604020202020204" pitchFamily="34" charset="0"/>
              <a:buChar char="•"/>
            </a:pPr>
            <a:r>
              <a:rPr lang="en-US" sz="1200" dirty="0">
                <a:latin typeface="Cambria" panose="02040503050406030204" pitchFamily="18" charset="0"/>
              </a:rPr>
              <a:t>Food, clothing and entertainment</a:t>
            </a:r>
          </a:p>
          <a:p>
            <a:pPr marL="347663" indent="-171450" fontAlgn="t">
              <a:spcBef>
                <a:spcPts val="0"/>
              </a:spcBef>
              <a:buFont typeface="Arial" panose="020B0604020202020204" pitchFamily="34" charset="0"/>
              <a:buChar char="•"/>
            </a:pPr>
            <a:r>
              <a:rPr lang="en-US" sz="1200" dirty="0">
                <a:latin typeface="Cambria" panose="02040503050406030204" pitchFamily="18" charset="0"/>
              </a:rPr>
              <a:t>Educational supplies and activity fees</a:t>
            </a:r>
          </a:p>
          <a:p>
            <a:pPr marL="347663" indent="-171450" fontAlgn="t">
              <a:spcBef>
                <a:spcPts val="0"/>
              </a:spcBef>
              <a:buFont typeface="Arial" panose="020B0604020202020204" pitchFamily="34" charset="0"/>
              <a:buChar char="•"/>
            </a:pPr>
            <a:r>
              <a:rPr lang="en-US" sz="1200" dirty="0">
                <a:latin typeface="Cambria" panose="02040503050406030204" pitchFamily="18" charset="0"/>
              </a:rPr>
              <a:t>Cleaning and cooking services not provided by the day care provider</a:t>
            </a:r>
          </a:p>
          <a:p>
            <a:pPr marL="347663" indent="-171450" fontAlgn="t">
              <a:spcBef>
                <a:spcPts val="0"/>
              </a:spcBef>
              <a:buFont typeface="Arial" panose="020B0604020202020204" pitchFamily="34" charset="0"/>
              <a:buChar char="•"/>
            </a:pPr>
            <a:r>
              <a:rPr lang="en-US" sz="1200" dirty="0">
                <a:latin typeface="Cambria" panose="02040503050406030204" pitchFamily="18" charset="0"/>
              </a:rPr>
              <a:t>Overnight camp</a:t>
            </a:r>
          </a:p>
          <a:p>
            <a:pPr fontAlgn="t">
              <a:spcBef>
                <a:spcPts val="0"/>
              </a:spcBef>
            </a:pPr>
            <a:endParaRPr lang="en-US" sz="1200" dirty="0">
              <a:latin typeface="Cambria" panose="02040503050406030204" pitchFamily="18" charset="0"/>
            </a:endParaRPr>
          </a:p>
          <a:p>
            <a:pPr fontAlgn="t">
              <a:spcBef>
                <a:spcPts val="0"/>
              </a:spcBef>
            </a:pPr>
            <a:endParaRPr lang="en-US" altLang="en-US" sz="1200" dirty="0">
              <a:latin typeface="Cambria" panose="02040503050406030204" pitchFamily="18" charset="0"/>
            </a:endParaRPr>
          </a:p>
          <a:p>
            <a:pPr fontAlgn="t">
              <a:spcBef>
                <a:spcPts val="0"/>
              </a:spcBef>
            </a:pPr>
            <a:endParaRPr lang="en-US" altLang="en-US" sz="1100" dirty="0">
              <a:latin typeface="Cambria" pitchFamily="18" charset="0"/>
            </a:endParaRPr>
          </a:p>
        </p:txBody>
      </p:sp>
      <p:pic>
        <p:nvPicPr>
          <p:cNvPr id="13" name="Picture 12">
            <a:extLst>
              <a:ext uri="{FF2B5EF4-FFF2-40B4-BE49-F238E27FC236}">
                <a16:creationId xmlns:a16="http://schemas.microsoft.com/office/drawing/2014/main" id="{89BCAB78-551C-45CD-8319-E83EEAD65379}"/>
              </a:ext>
            </a:extLst>
          </p:cNvPr>
          <p:cNvPicPr>
            <a:picLocks noChangeAspect="1"/>
          </p:cNvPicPr>
          <p:nvPr/>
        </p:nvPicPr>
        <p:blipFill rotWithShape="1">
          <a:blip r:embed="rId2"/>
          <a:srcRect t="39473" b="10478"/>
          <a:stretch/>
        </p:blipFill>
        <p:spPr>
          <a:xfrm>
            <a:off x="4553853" y="3713556"/>
            <a:ext cx="2844619" cy="103108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CFD3987-BB9E-48D9-85C1-FD0517E57150}"/>
              </a:ext>
            </a:extLst>
          </p:cNvPr>
          <p:cNvPicPr>
            <a:picLocks noChangeAspect="1"/>
          </p:cNvPicPr>
          <p:nvPr/>
        </p:nvPicPr>
        <p:blipFill>
          <a:blip r:embed="rId3"/>
          <a:stretch>
            <a:fillRect/>
          </a:stretch>
        </p:blipFill>
        <p:spPr>
          <a:xfrm>
            <a:off x="5523115" y="8763000"/>
            <a:ext cx="1876414" cy="929382"/>
          </a:xfrm>
          <a:prstGeom prst="rect">
            <a:avLst/>
          </a:prstGeom>
        </p:spPr>
      </p:pic>
      <p:sp>
        <p:nvSpPr>
          <p:cNvPr id="15" name="Text Box 197">
            <a:extLst>
              <a:ext uri="{FF2B5EF4-FFF2-40B4-BE49-F238E27FC236}">
                <a16:creationId xmlns:a16="http://schemas.microsoft.com/office/drawing/2014/main" id="{40DDA28E-145B-43BA-A015-A0DE673B8C01}"/>
              </a:ext>
            </a:extLst>
          </p:cNvPr>
          <p:cNvSpPr txBox="1">
            <a:spLocks noChangeArrowheads="1"/>
          </p:cNvSpPr>
          <p:nvPr/>
        </p:nvSpPr>
        <p:spPr bwMode="auto">
          <a:xfrm>
            <a:off x="347471" y="1340184"/>
            <a:ext cx="7077458" cy="793416"/>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fontAlgn="t">
              <a:spcBef>
                <a:spcPts val="0"/>
              </a:spcBef>
            </a:pPr>
            <a:r>
              <a:rPr lang="en-US" sz="1200" dirty="0">
                <a:latin typeface="Cambria" panose="02040503050406030204" pitchFamily="18" charset="0"/>
              </a:rPr>
              <a:t>Flexible Spending Accounts can help you pay health care and dependent care expenses on a pre-tax basis. By anticipating your family’s health care and dependent care expenses for the next year and setting aside money, you can actually lower your taxable income.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979B16B-55D4-4A04-B8D6-C534650DA778}"/>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13" name="Rectangle 2">
            <a:extLst>
              <a:ext uri="{FF2B5EF4-FFF2-40B4-BE49-F238E27FC236}">
                <a16:creationId xmlns:a16="http://schemas.microsoft.com/office/drawing/2014/main" id="{5BED1C4E-E971-4426-8B29-6F08B060E6F6}"/>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Life &amp; Disability Insurance</a:t>
            </a:r>
          </a:p>
        </p:txBody>
      </p:sp>
      <p:sp>
        <p:nvSpPr>
          <p:cNvPr id="14" name="Text Box 6">
            <a:extLst>
              <a:ext uri="{FF2B5EF4-FFF2-40B4-BE49-F238E27FC236}">
                <a16:creationId xmlns:a16="http://schemas.microsoft.com/office/drawing/2014/main" id="{8A956B1A-55E8-4B77-86F9-B6E87C5A50D5}"/>
              </a:ext>
            </a:extLst>
          </p:cNvPr>
          <p:cNvSpPr txBox="1">
            <a:spLocks noChangeArrowheads="1"/>
          </p:cNvSpPr>
          <p:nvPr/>
        </p:nvSpPr>
        <p:spPr bwMode="auto">
          <a:xfrm>
            <a:off x="347469" y="5754673"/>
            <a:ext cx="7077458" cy="3695072"/>
          </a:xfrm>
          <a:prstGeom prst="rect">
            <a:avLst/>
          </a:prstGeom>
          <a:solidFill>
            <a:srgbClr val="FFFFFF">
              <a:alpha val="0"/>
            </a:srgbClr>
          </a:solidFill>
          <a:ln>
            <a:noFill/>
          </a:ln>
          <a:effectLst/>
        </p:spPr>
        <p:txBody>
          <a:bodyPr lIns="36550" tIns="36550" rIns="36550" bIns="36550"/>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defRPr/>
            </a:pPr>
            <a:r>
              <a:rPr lang="en-US" altLang="en-US" sz="1200" b="1" dirty="0">
                <a:solidFill>
                  <a:srgbClr val="0064A7"/>
                </a:solidFill>
                <a:latin typeface="Cambria" panose="02040503050406030204" pitchFamily="18" charset="0"/>
              </a:rPr>
              <a:t>Voluntary Short-Term Disability Insurance</a:t>
            </a:r>
            <a:endParaRPr lang="en-US" sz="1100" dirty="0">
              <a:solidFill>
                <a:srgbClr val="000000"/>
              </a:solidFill>
              <a:latin typeface="Cambria" pitchFamily="18" charset="0"/>
            </a:endParaRPr>
          </a:p>
          <a:p>
            <a:pPr>
              <a:defRPr/>
            </a:pPr>
            <a:r>
              <a:rPr lang="en-US" sz="1100" dirty="0">
                <a:solidFill>
                  <a:srgbClr val="000000"/>
                </a:solidFill>
                <a:latin typeface="Cambria" pitchFamily="18" charset="0"/>
              </a:rPr>
              <a:t>Disability income protection insurance provides a benefit for “short term” disability resulting from a covered injury or sickness. </a:t>
            </a:r>
          </a:p>
          <a:p>
            <a:pPr marL="171450" indent="-171450">
              <a:buFont typeface="Arial" panose="020B0604020202020204" pitchFamily="34" charset="0"/>
              <a:buChar char="•"/>
              <a:defRPr/>
            </a:pPr>
            <a:r>
              <a:rPr lang="en-US" altLang="en-US" sz="1100" dirty="0">
                <a:latin typeface="Cambria" panose="02040503050406030204" pitchFamily="18" charset="0"/>
              </a:rPr>
              <a:t>Benefit of 60% of base earnings to a maximum of $1,250 per week</a:t>
            </a:r>
          </a:p>
          <a:p>
            <a:pPr marL="171450" indent="-171450">
              <a:buFont typeface="Arial" panose="020B0604020202020204" pitchFamily="34" charset="0"/>
              <a:buChar char="•"/>
              <a:defRPr/>
            </a:pPr>
            <a:r>
              <a:rPr lang="en-US" altLang="en-US" sz="1100" dirty="0">
                <a:latin typeface="Cambria" panose="02040503050406030204" pitchFamily="18" charset="0"/>
              </a:rPr>
              <a:t>Payment of benefits begin on the 8</a:t>
            </a:r>
            <a:r>
              <a:rPr lang="en-US" altLang="en-US" sz="1100" baseline="30000" dirty="0">
                <a:latin typeface="Cambria" panose="02040503050406030204" pitchFamily="18" charset="0"/>
              </a:rPr>
              <a:t>th</a:t>
            </a:r>
            <a:r>
              <a:rPr lang="en-US" altLang="en-US" sz="1100" dirty="0">
                <a:latin typeface="Cambria" panose="02040503050406030204" pitchFamily="18" charset="0"/>
              </a:rPr>
              <a:t> consecutive day of your qualified disability</a:t>
            </a:r>
          </a:p>
          <a:p>
            <a:pPr marL="171450" indent="-171450">
              <a:buFont typeface="Arial" panose="020B0604020202020204" pitchFamily="34" charset="0"/>
              <a:buChar char="•"/>
              <a:defRPr/>
            </a:pPr>
            <a:r>
              <a:rPr lang="en-US" altLang="en-US" sz="1100" dirty="0">
                <a:latin typeface="Cambria" panose="02040503050406030204" pitchFamily="18" charset="0"/>
              </a:rPr>
              <a:t>The maximum benefit period is 13 weeks per eligible disability</a:t>
            </a:r>
          </a:p>
          <a:p>
            <a:pPr marL="171450" indent="-171450">
              <a:buFont typeface="Arial" panose="020B0604020202020204" pitchFamily="34" charset="0"/>
              <a:buChar char="•"/>
              <a:defRPr/>
            </a:pPr>
            <a:endParaRPr lang="en-US" altLang="en-US" sz="800" dirty="0">
              <a:latin typeface="Cambria" panose="02040503050406030204" pitchFamily="18" charset="0"/>
            </a:endParaRPr>
          </a:p>
          <a:p>
            <a:pPr>
              <a:defRPr/>
            </a:pPr>
            <a:r>
              <a:rPr lang="en-US" altLang="en-US" sz="1200" b="1" dirty="0">
                <a:solidFill>
                  <a:srgbClr val="0064A7"/>
                </a:solidFill>
                <a:latin typeface="Cambria" panose="02040503050406030204" pitchFamily="18" charset="0"/>
              </a:rPr>
              <a:t>Long-Term Disability Insurance</a:t>
            </a:r>
          </a:p>
          <a:p>
            <a:pPr>
              <a:defRPr/>
            </a:pPr>
            <a:r>
              <a:rPr lang="en-US" altLang="en-US" sz="1100" dirty="0">
                <a:latin typeface="Cambria" panose="02040503050406030204" pitchFamily="18" charset="0"/>
              </a:rPr>
              <a:t>Disability income protection insurance provides a benefit for “long term” disability </a:t>
            </a:r>
          </a:p>
          <a:p>
            <a:pPr>
              <a:defRPr/>
            </a:pPr>
            <a:r>
              <a:rPr lang="en-US" altLang="en-US" sz="1100" dirty="0">
                <a:latin typeface="Cambria" panose="02040503050406030204" pitchFamily="18" charset="0"/>
              </a:rPr>
              <a:t>resulting from an eligible covered injury or sickness.</a:t>
            </a:r>
          </a:p>
          <a:p>
            <a:pPr>
              <a:defRPr/>
            </a:pPr>
            <a:r>
              <a:rPr lang="en-US" altLang="en-US" sz="1100" b="1" dirty="0">
                <a:latin typeface="Cambria" panose="02040503050406030204" pitchFamily="18" charset="0"/>
              </a:rPr>
              <a:t>Employer Paid Long Term Disability Insurance</a:t>
            </a:r>
          </a:p>
          <a:p>
            <a:pPr marL="171450" indent="-171450">
              <a:buFont typeface="Arial" panose="020B0604020202020204" pitchFamily="34" charset="0"/>
              <a:buChar char="•"/>
              <a:defRPr/>
            </a:pPr>
            <a:r>
              <a:rPr lang="en-US" altLang="en-US" sz="1100" dirty="0">
                <a:latin typeface="Cambria" panose="02040503050406030204" pitchFamily="18" charset="0"/>
              </a:rPr>
              <a:t>Benefit of 60% of base earnings to a maximum of $6,000 per month</a:t>
            </a:r>
          </a:p>
          <a:p>
            <a:pPr marL="171450" indent="-171450">
              <a:buFont typeface="Arial" panose="020B0604020202020204" pitchFamily="34" charset="0"/>
              <a:buChar char="•"/>
              <a:defRPr/>
            </a:pPr>
            <a:r>
              <a:rPr lang="en-US" altLang="en-US" sz="1100" dirty="0">
                <a:latin typeface="Cambria" panose="02040503050406030204" pitchFamily="18" charset="0"/>
              </a:rPr>
              <a:t>Payment of benefits begin after 13 weeks of total disability</a:t>
            </a:r>
          </a:p>
          <a:p>
            <a:pPr marL="171450" indent="-171450">
              <a:buFont typeface="Arial" panose="020B0604020202020204" pitchFamily="34" charset="0"/>
              <a:buChar char="•"/>
              <a:defRPr/>
            </a:pPr>
            <a:r>
              <a:rPr lang="en-US" altLang="en-US" sz="1100" dirty="0">
                <a:latin typeface="Cambria" panose="02040503050406030204" pitchFamily="18" charset="0"/>
              </a:rPr>
              <a:t>Benefits are payable to Social Security retirement age. If disability begins prior to age 60; after age 60 there is a schedule of maximum benefit periods. See EBC for more information.</a:t>
            </a:r>
          </a:p>
          <a:p>
            <a:pPr marL="171450" indent="-171450">
              <a:buFont typeface="Arial" panose="020B0604020202020204" pitchFamily="34" charset="0"/>
              <a:buChar char="•"/>
              <a:defRPr/>
            </a:pPr>
            <a:endParaRPr lang="en-US" altLang="en-US" sz="600" dirty="0">
              <a:latin typeface="Cambria" panose="02040503050406030204" pitchFamily="18" charset="0"/>
            </a:endParaRPr>
          </a:p>
          <a:p>
            <a:pPr>
              <a:defRPr/>
            </a:pPr>
            <a:r>
              <a:rPr lang="en-US" altLang="en-US" sz="1100" b="1" dirty="0">
                <a:latin typeface="Cambria" panose="02040503050406030204" pitchFamily="18" charset="0"/>
              </a:rPr>
              <a:t>Voluntary Long-Term Disability Insurance </a:t>
            </a:r>
          </a:p>
          <a:p>
            <a:pPr marL="171450" indent="-171450">
              <a:buFont typeface="Arial" panose="020B0604020202020204" pitchFamily="34" charset="0"/>
              <a:buChar char="•"/>
              <a:defRPr/>
            </a:pPr>
            <a:r>
              <a:rPr lang="en-US" altLang="en-US" sz="1100" dirty="0">
                <a:latin typeface="Cambria" panose="02040503050406030204" pitchFamily="18" charset="0"/>
              </a:rPr>
              <a:t>Benefit of 66.67% of base earnings to a maximum of $13,900 per month</a:t>
            </a:r>
          </a:p>
          <a:p>
            <a:pPr marL="171450" indent="-171450">
              <a:buFont typeface="Arial" panose="020B0604020202020204" pitchFamily="34" charset="0"/>
              <a:buChar char="•"/>
              <a:defRPr/>
            </a:pPr>
            <a:r>
              <a:rPr lang="en-US" altLang="en-US" sz="1100" dirty="0">
                <a:latin typeface="Cambria" panose="02040503050406030204" pitchFamily="18" charset="0"/>
              </a:rPr>
              <a:t>Payment of benefits begin after 13 weeks of total disability</a:t>
            </a:r>
          </a:p>
          <a:p>
            <a:pPr marL="171450" indent="-171450">
              <a:buFont typeface="Arial" panose="020B0604020202020204" pitchFamily="34" charset="0"/>
              <a:buChar char="•"/>
              <a:defRPr/>
            </a:pPr>
            <a:r>
              <a:rPr lang="en-US" altLang="en-US" sz="1100" dirty="0">
                <a:latin typeface="Cambria" panose="02040503050406030204" pitchFamily="18" charset="0"/>
              </a:rPr>
              <a:t>Benefits are payable to Social Security retirement age. If disability begins prior to age 60; after age 60 there is a schedule of maximum benefit periods. See EBC for more information.</a:t>
            </a:r>
          </a:p>
          <a:p>
            <a:pPr>
              <a:defRPr/>
            </a:pPr>
            <a:endParaRPr lang="en-US" altLang="en-US" sz="1100" dirty="0">
              <a:latin typeface="Cambria" panose="02040503050406030204" pitchFamily="18" charset="0"/>
            </a:endParaRPr>
          </a:p>
          <a:p>
            <a:pPr>
              <a:defRPr/>
            </a:pPr>
            <a:endParaRPr lang="en-US" altLang="en-US" sz="1100" dirty="0">
              <a:latin typeface="Cambria" panose="02040503050406030204" pitchFamily="18" charset="0"/>
            </a:endParaRPr>
          </a:p>
          <a:p>
            <a:pPr>
              <a:defRPr/>
            </a:pPr>
            <a:endParaRPr lang="en-US" altLang="en-US" sz="1100" dirty="0"/>
          </a:p>
        </p:txBody>
      </p:sp>
      <p:sp>
        <p:nvSpPr>
          <p:cNvPr id="21" name="Text Box 5">
            <a:extLst>
              <a:ext uri="{FF2B5EF4-FFF2-40B4-BE49-F238E27FC236}">
                <a16:creationId xmlns:a16="http://schemas.microsoft.com/office/drawing/2014/main" id="{D6C9F434-5B11-43F7-92ED-DD9C04E0291F}"/>
              </a:ext>
            </a:extLst>
          </p:cNvPr>
          <p:cNvSpPr txBox="1">
            <a:spLocks noChangeArrowheads="1"/>
          </p:cNvSpPr>
          <p:nvPr/>
        </p:nvSpPr>
        <p:spPr bwMode="auto">
          <a:xfrm>
            <a:off x="347471" y="1371817"/>
            <a:ext cx="7077458" cy="4382856"/>
          </a:xfrm>
          <a:prstGeom prst="rect">
            <a:avLst/>
          </a:prstGeom>
          <a:solidFill>
            <a:srgbClr val="FFFFFF">
              <a:alpha val="0"/>
            </a:srgbClr>
          </a:solidFill>
          <a:ln w="9525" algn="in">
            <a:noFill/>
            <a:miter lim="800000"/>
            <a:headEnd/>
            <a:tailEnd/>
          </a:ln>
          <a:effectLst/>
        </p:spPr>
        <p:txBody>
          <a:bodyPr lIns="36550" tIns="36550" rIns="36550" bIns="36550"/>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ctr">
              <a:defRPr/>
            </a:pPr>
            <a:endParaRPr lang="en-US" sz="400" b="1" i="1" dirty="0">
              <a:solidFill>
                <a:srgbClr val="000000"/>
              </a:solidFill>
              <a:latin typeface="Cambria" pitchFamily="18" charset="0"/>
            </a:endParaRPr>
          </a:p>
          <a:p>
            <a:pPr>
              <a:defRPr/>
            </a:pPr>
            <a:r>
              <a:rPr lang="en-US" sz="1200" b="1" dirty="0">
                <a:solidFill>
                  <a:srgbClr val="0064A7"/>
                </a:solidFill>
                <a:latin typeface="Cambria" pitchFamily="18" charset="0"/>
              </a:rPr>
              <a:t>Employer Paid Life and AD&amp;D Insurance </a:t>
            </a:r>
            <a:endParaRPr lang="en-US" sz="1100" dirty="0">
              <a:solidFill>
                <a:srgbClr val="0064A7"/>
              </a:solidFill>
              <a:latin typeface="Cambria" pitchFamily="18" charset="0"/>
            </a:endParaRPr>
          </a:p>
          <a:p>
            <a:pPr>
              <a:defRPr/>
            </a:pPr>
            <a:r>
              <a:rPr lang="en-US" sz="1100" dirty="0">
                <a:solidFill>
                  <a:srgbClr val="000000"/>
                </a:solidFill>
                <a:latin typeface="Cambria" pitchFamily="18" charset="0"/>
              </a:rPr>
              <a:t>Life insurance offers you and your family important financial protection. "Client Name" provides benefits eligible employees with Life Insurance and AD&amp;D equal to 1 times the employees annual salary (rounded to the next $1,000) to a maximum benefit of $500,000. "Client Name" pays the full cost of these benefits. The benefits reduce by 65% upon reaching age 70 and 50% upon reaching age 75. </a:t>
            </a:r>
          </a:p>
          <a:p>
            <a:pPr>
              <a:defRPr/>
            </a:pPr>
            <a:endParaRPr lang="en-US" sz="600" dirty="0">
              <a:solidFill>
                <a:srgbClr val="000000"/>
              </a:solidFill>
              <a:latin typeface="Cambria" pitchFamily="18" charset="0"/>
            </a:endParaRPr>
          </a:p>
          <a:p>
            <a:pPr>
              <a:defRPr/>
            </a:pPr>
            <a:r>
              <a:rPr lang="en-US" sz="1100" dirty="0">
                <a:solidFill>
                  <a:srgbClr val="000000"/>
                </a:solidFill>
                <a:latin typeface="Cambria" pitchFamily="18" charset="0"/>
              </a:rPr>
              <a:t>Beneficiary information will captured in the bswift enrollment system.</a:t>
            </a:r>
          </a:p>
          <a:p>
            <a:pPr>
              <a:defRPr/>
            </a:pPr>
            <a:endParaRPr lang="en-US" sz="800" dirty="0">
              <a:solidFill>
                <a:srgbClr val="000000"/>
              </a:solidFill>
              <a:latin typeface="Cambria" pitchFamily="18" charset="0"/>
            </a:endParaRPr>
          </a:p>
          <a:p>
            <a:pPr>
              <a:defRPr/>
            </a:pPr>
            <a:r>
              <a:rPr lang="en-US" sz="1200" b="1" dirty="0">
                <a:solidFill>
                  <a:srgbClr val="0064A7"/>
                </a:solidFill>
                <a:latin typeface="Cambria" pitchFamily="18" charset="0"/>
              </a:rPr>
              <a:t>Voluntary Life Insurance &amp; AD&amp;D</a:t>
            </a:r>
            <a:endParaRPr lang="en-US" sz="1100" b="1" dirty="0">
              <a:solidFill>
                <a:srgbClr val="0064A7"/>
              </a:solidFill>
              <a:latin typeface="Cambria" pitchFamily="18" charset="0"/>
            </a:endParaRPr>
          </a:p>
          <a:p>
            <a:pPr>
              <a:defRPr/>
            </a:pPr>
            <a:r>
              <a:rPr lang="en-US" sz="1100" dirty="0">
                <a:solidFill>
                  <a:srgbClr val="000000"/>
                </a:solidFill>
                <a:latin typeface="Cambria" pitchFamily="18" charset="0"/>
              </a:rPr>
              <a:t>Employees who would like to supplement their employer paid life insurance benefits may purchase additional coverage. Choose from a minimum of $10,000 to a maximum of $500,000 in $10,000 increments, not to exceed five (5) times the annual salary. </a:t>
            </a:r>
          </a:p>
          <a:p>
            <a:pPr>
              <a:defRPr/>
            </a:pPr>
            <a:r>
              <a:rPr lang="en-US" sz="800" dirty="0">
                <a:solidFill>
                  <a:srgbClr val="000000"/>
                </a:solidFill>
                <a:latin typeface="Cambria" pitchFamily="18" charset="0"/>
              </a:rPr>
              <a:t> </a:t>
            </a:r>
            <a:endParaRPr lang="en-US" sz="800" b="1" dirty="0">
              <a:solidFill>
                <a:srgbClr val="000000"/>
              </a:solidFill>
              <a:latin typeface="Cambria" pitchFamily="18" charset="0"/>
            </a:endParaRPr>
          </a:p>
          <a:p>
            <a:pPr>
              <a:defRPr/>
            </a:pPr>
            <a:r>
              <a:rPr lang="en-US" sz="1200" b="1" dirty="0">
                <a:solidFill>
                  <a:srgbClr val="0064A7"/>
                </a:solidFill>
                <a:latin typeface="Cambria" pitchFamily="18" charset="0"/>
              </a:rPr>
              <a:t>Voluntary Dependent Life Insurance &amp; AD&amp;D</a:t>
            </a:r>
            <a:endParaRPr lang="en-US" sz="1100" b="1" dirty="0">
              <a:solidFill>
                <a:srgbClr val="0064A7"/>
              </a:solidFill>
              <a:latin typeface="Cambria" pitchFamily="18" charset="0"/>
            </a:endParaRPr>
          </a:p>
          <a:p>
            <a:pPr>
              <a:defRPr/>
            </a:pPr>
            <a:r>
              <a:rPr lang="en-US" sz="1100" dirty="0">
                <a:solidFill>
                  <a:srgbClr val="000000"/>
                </a:solidFill>
                <a:latin typeface="Cambria" pitchFamily="18" charset="0"/>
              </a:rPr>
              <a:t>Employees may purchase life insurance benefits on their dependents. </a:t>
            </a:r>
          </a:p>
          <a:p>
            <a:pPr>
              <a:defRPr/>
            </a:pPr>
            <a:r>
              <a:rPr lang="en-US" sz="1100" b="1" dirty="0">
                <a:solidFill>
                  <a:srgbClr val="000000"/>
                </a:solidFill>
                <a:latin typeface="Cambria" pitchFamily="18" charset="0"/>
              </a:rPr>
              <a:t>Spousal Life Insurance &amp; AD&amp;D : </a:t>
            </a:r>
            <a:r>
              <a:rPr lang="en-US" sz="1100" dirty="0">
                <a:solidFill>
                  <a:srgbClr val="000000"/>
                </a:solidFill>
                <a:latin typeface="Cambria" pitchFamily="18" charset="0"/>
              </a:rPr>
              <a:t>You may elect $5,000 to $500,000 of coverage, in $5,000 increments. Coverage may not exceed the employee’s elected coverage.</a:t>
            </a:r>
          </a:p>
          <a:p>
            <a:pPr>
              <a:defRPr/>
            </a:pPr>
            <a:r>
              <a:rPr lang="en-US" sz="600" dirty="0">
                <a:solidFill>
                  <a:srgbClr val="000000"/>
                </a:solidFill>
                <a:latin typeface="Cambria" pitchFamily="18" charset="0"/>
              </a:rPr>
              <a:t> </a:t>
            </a:r>
          </a:p>
          <a:p>
            <a:pPr>
              <a:defRPr/>
            </a:pPr>
            <a:r>
              <a:rPr lang="en-US" sz="1100" b="1" dirty="0">
                <a:solidFill>
                  <a:srgbClr val="000000"/>
                </a:solidFill>
                <a:latin typeface="Cambria" pitchFamily="18" charset="0"/>
              </a:rPr>
              <a:t>Child Life Insurance &amp; AD&amp;D: </a:t>
            </a:r>
          </a:p>
          <a:p>
            <a:pPr>
              <a:defRPr/>
            </a:pPr>
            <a:r>
              <a:rPr lang="en-US" sz="1100" dirty="0">
                <a:solidFill>
                  <a:srgbClr val="000000"/>
                </a:solidFill>
                <a:latin typeface="Cambria" pitchFamily="18" charset="0"/>
              </a:rPr>
              <a:t>Birth to age 6 months: $1,000</a:t>
            </a:r>
          </a:p>
          <a:p>
            <a:pPr>
              <a:defRPr/>
            </a:pPr>
            <a:r>
              <a:rPr lang="en-US" sz="1100" dirty="0">
                <a:solidFill>
                  <a:srgbClr val="000000"/>
                </a:solidFill>
                <a:latin typeface="Cambria" pitchFamily="18" charset="0"/>
              </a:rPr>
              <a:t>6 months to age 20: $5,000 to $15,000 in increments of $5,000 (up to age 26 if a full-time student)</a:t>
            </a:r>
          </a:p>
          <a:p>
            <a:pPr>
              <a:defRPr/>
            </a:pPr>
            <a:r>
              <a:rPr lang="en-US" sz="1100" dirty="0">
                <a:solidFill>
                  <a:srgbClr val="000000"/>
                </a:solidFill>
                <a:latin typeface="Cambria" pitchFamily="18" charset="0"/>
              </a:rPr>
              <a:t>Coverage may not exceed the employee’s elected coverage.</a:t>
            </a:r>
          </a:p>
          <a:p>
            <a:pPr>
              <a:defRPr/>
            </a:pPr>
            <a:endParaRPr lang="en-US" sz="800" dirty="0">
              <a:solidFill>
                <a:srgbClr val="000000"/>
              </a:solidFill>
              <a:latin typeface="Cambria" pitchFamily="18" charset="0"/>
            </a:endParaRPr>
          </a:p>
          <a:p>
            <a:pPr>
              <a:defRPr/>
            </a:pPr>
            <a:r>
              <a:rPr lang="en-US" sz="1200" b="1" dirty="0">
                <a:solidFill>
                  <a:srgbClr val="0064A7"/>
                </a:solidFill>
                <a:latin typeface="Cambria" pitchFamily="18" charset="0"/>
              </a:rPr>
              <a:t>Evidence of Insurability</a:t>
            </a:r>
          </a:p>
          <a:p>
            <a:pPr>
              <a:defRPr/>
            </a:pPr>
            <a:r>
              <a:rPr lang="en-US" sz="1100" dirty="0">
                <a:latin typeface="Cambria" pitchFamily="18" charset="0"/>
              </a:rPr>
              <a:t>You will be required to give satisfactory evidence of insurability for supplemental life and AD&amp;D amounts outside guaranteed issue (GI). GI for Employee &amp; Spousal Life insurance is $50,000. All child amounts are guaranteed issue.</a:t>
            </a:r>
          </a:p>
          <a:p>
            <a:pPr>
              <a:defRPr/>
            </a:pPr>
            <a:endParaRPr lang="en-US" sz="1200" b="1" dirty="0">
              <a:solidFill>
                <a:srgbClr val="0064A7"/>
              </a:solidFill>
              <a:latin typeface="Cambria" pitchFamily="18" charset="0"/>
            </a:endParaRPr>
          </a:p>
        </p:txBody>
      </p:sp>
      <p:pic>
        <p:nvPicPr>
          <p:cNvPr id="22" name="Picture 21">
            <a:extLst>
              <a:ext uri="{FF2B5EF4-FFF2-40B4-BE49-F238E27FC236}">
                <a16:creationId xmlns:a16="http://schemas.microsoft.com/office/drawing/2014/main" id="{225664BE-48B3-4D59-8BBD-69AF916AAE15}"/>
              </a:ext>
            </a:extLst>
          </p:cNvPr>
          <p:cNvPicPr>
            <a:picLocks noChangeAspect="1"/>
          </p:cNvPicPr>
          <p:nvPr/>
        </p:nvPicPr>
        <p:blipFill rotWithShape="1">
          <a:blip r:embed="rId2"/>
          <a:srcRect l="31536" r="8853"/>
          <a:stretch/>
        </p:blipFill>
        <p:spPr>
          <a:xfrm>
            <a:off x="5588753" y="6324021"/>
            <a:ext cx="1455765" cy="12711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88F85E2-B052-407E-9FC3-8497F0A51C1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84584" y="9067800"/>
            <a:ext cx="2140343" cy="6527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4D16DC0-DB61-43D7-8B14-412C7651AC3D}"/>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10" name="Rectangle 2">
            <a:extLst>
              <a:ext uri="{FF2B5EF4-FFF2-40B4-BE49-F238E27FC236}">
                <a16:creationId xmlns:a16="http://schemas.microsoft.com/office/drawing/2014/main" id="{337FF28A-F150-4491-BB47-F947FBAF2625}"/>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Accident &amp; Critical Illness</a:t>
            </a:r>
          </a:p>
        </p:txBody>
      </p:sp>
      <p:sp>
        <p:nvSpPr>
          <p:cNvPr id="15" name="Text Box 8">
            <a:extLst>
              <a:ext uri="{FF2B5EF4-FFF2-40B4-BE49-F238E27FC236}">
                <a16:creationId xmlns:a16="http://schemas.microsoft.com/office/drawing/2014/main" id="{BF3B5C38-6B08-4E12-B23C-7CBB69344035}"/>
              </a:ext>
            </a:extLst>
          </p:cNvPr>
          <p:cNvSpPr txBox="1">
            <a:spLocks noChangeArrowheads="1"/>
          </p:cNvSpPr>
          <p:nvPr/>
        </p:nvSpPr>
        <p:spPr bwMode="auto">
          <a:xfrm>
            <a:off x="347470" y="1408674"/>
            <a:ext cx="7086113" cy="3551576"/>
          </a:xfrm>
          <a:prstGeom prst="rect">
            <a:avLst/>
          </a:prstGeom>
          <a:no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0">
              <a:defRPr/>
            </a:pPr>
            <a:r>
              <a:rPr lang="en-US" sz="1200" b="1" dirty="0">
                <a:solidFill>
                  <a:srgbClr val="0064A7"/>
                </a:solidFill>
                <a:latin typeface="Cambria" pitchFamily="18" charset="0"/>
              </a:rPr>
              <a:t>Accident Insurance</a:t>
            </a:r>
            <a:endParaRPr lang="en-US" sz="1200" spc="-5" dirty="0">
              <a:solidFill>
                <a:srgbClr val="231F20"/>
              </a:solidFill>
              <a:latin typeface="Cambria" panose="02040503050406030204" pitchFamily="18" charset="0"/>
              <a:cs typeface="Calibri"/>
            </a:endParaRPr>
          </a:p>
          <a:p>
            <a:pPr marL="0" indent="0">
              <a:defRPr/>
            </a:pPr>
            <a:r>
              <a:rPr lang="en-US" sz="1100" spc="-5" dirty="0">
                <a:solidFill>
                  <a:srgbClr val="231F20"/>
                </a:solidFill>
                <a:latin typeface="Cambria" panose="02040503050406030204" pitchFamily="18" charset="0"/>
                <a:cs typeface="Calibri"/>
              </a:rPr>
              <a:t>Voluntary Accident Insurance helps offset deductibles, co-pays, and other expenses related to injuries. This  coverage provides </a:t>
            </a:r>
            <a:r>
              <a:rPr lang="en-US" sz="1100" dirty="0">
                <a:solidFill>
                  <a:srgbClr val="231F20"/>
                </a:solidFill>
                <a:latin typeface="Cambria" panose="02040503050406030204" pitchFamily="18" charset="0"/>
                <a:cs typeface="Calibri"/>
              </a:rPr>
              <a:t>a </a:t>
            </a:r>
            <a:r>
              <a:rPr lang="en-US" sz="1100" spc="-5" dirty="0">
                <a:solidFill>
                  <a:srgbClr val="231F20"/>
                </a:solidFill>
                <a:latin typeface="Cambria" panose="02040503050406030204" pitchFamily="18" charset="0"/>
                <a:cs typeface="Calibri"/>
              </a:rPr>
              <a:t>lump sum benefit based on the type of injury </a:t>
            </a:r>
            <a:r>
              <a:rPr lang="en-US" sz="1100" dirty="0">
                <a:solidFill>
                  <a:srgbClr val="231F20"/>
                </a:solidFill>
                <a:latin typeface="Cambria" panose="02040503050406030204" pitchFamily="18" charset="0"/>
                <a:cs typeface="Calibri"/>
              </a:rPr>
              <a:t>or </a:t>
            </a:r>
            <a:r>
              <a:rPr lang="en-US" sz="1100" spc="-5" dirty="0">
                <a:solidFill>
                  <a:srgbClr val="231F20"/>
                </a:solidFill>
                <a:latin typeface="Cambria" panose="02040503050406030204" pitchFamily="18" charset="0"/>
                <a:cs typeface="Calibri"/>
              </a:rPr>
              <a:t>accident </a:t>
            </a:r>
            <a:r>
              <a:rPr lang="en-US" sz="1100" dirty="0">
                <a:solidFill>
                  <a:srgbClr val="231F20"/>
                </a:solidFill>
                <a:latin typeface="Cambria" panose="02040503050406030204" pitchFamily="18" charset="0"/>
                <a:cs typeface="Calibri"/>
              </a:rPr>
              <a:t>you</a:t>
            </a:r>
            <a:r>
              <a:rPr lang="en-US" sz="1100" spc="85" dirty="0">
                <a:solidFill>
                  <a:srgbClr val="231F20"/>
                </a:solidFill>
                <a:latin typeface="Cambria" panose="02040503050406030204" pitchFamily="18" charset="0"/>
                <a:cs typeface="Calibri"/>
              </a:rPr>
              <a:t> </a:t>
            </a:r>
            <a:r>
              <a:rPr lang="en-US" sz="1100" spc="-5" dirty="0">
                <a:solidFill>
                  <a:srgbClr val="231F20"/>
                </a:solidFill>
                <a:latin typeface="Cambria" panose="02040503050406030204" pitchFamily="18" charset="0"/>
                <a:cs typeface="Calibri"/>
              </a:rPr>
              <a:t>sustain.</a:t>
            </a:r>
          </a:p>
          <a:p>
            <a:pPr marL="0" indent="0">
              <a:defRPr/>
            </a:pPr>
            <a:endParaRPr lang="en-US" sz="600" spc="-5" dirty="0">
              <a:solidFill>
                <a:srgbClr val="231F20"/>
              </a:solidFill>
              <a:latin typeface="Cambria" panose="02040503050406030204" pitchFamily="18" charset="0"/>
              <a:cs typeface="Calibri"/>
            </a:endParaRPr>
          </a:p>
          <a:p>
            <a:pPr marL="0" indent="0">
              <a:lnSpc>
                <a:spcPct val="100000"/>
              </a:lnSpc>
              <a:defRPr/>
            </a:pPr>
            <a:r>
              <a:rPr lang="en-US" sz="1100" b="1" dirty="0">
                <a:latin typeface="Cambria" pitchFamily="18" charset="0"/>
              </a:rPr>
              <a:t>Features of the Plan:</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All coverage is Guaranteed Issue – no medical underwriting</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24 – hour on and off the job coverage</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Two different plan levels available, Low &amp; High</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Employee-only, employee + spouse, employee + child(ren) and family rates</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Convenient payroll</a:t>
            </a:r>
            <a:r>
              <a:rPr lang="en-US" sz="1100" spc="-10" dirty="0">
                <a:solidFill>
                  <a:srgbClr val="231F20"/>
                </a:solidFill>
                <a:latin typeface="Cambria" panose="02040503050406030204" pitchFamily="18" charset="0"/>
                <a:cs typeface="Calibri"/>
              </a:rPr>
              <a:t> </a:t>
            </a:r>
            <a:r>
              <a:rPr lang="en-US" sz="1100" spc="-5" dirty="0">
                <a:solidFill>
                  <a:srgbClr val="231F20"/>
                </a:solidFill>
                <a:latin typeface="Cambria" panose="02040503050406030204" pitchFamily="18" charset="0"/>
                <a:cs typeface="Calibri"/>
              </a:rPr>
              <a:t>deduction</a:t>
            </a:r>
            <a:endParaRPr lang="en-US" sz="1100" dirty="0">
              <a:latin typeface="Cambria" panose="02040503050406030204" pitchFamily="18" charset="0"/>
              <a:cs typeface="Calibri"/>
            </a:endParaRPr>
          </a:p>
          <a:p>
            <a:pPr marL="273050" indent="-197485">
              <a:lnSpc>
                <a:spcPct val="100000"/>
              </a:lnSpc>
              <a:spcBef>
                <a:spcPts val="300"/>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Benefits are paid directly to</a:t>
            </a:r>
            <a:r>
              <a:rPr lang="en-US" sz="1100" spc="-50" dirty="0">
                <a:solidFill>
                  <a:srgbClr val="231F20"/>
                </a:solidFill>
                <a:latin typeface="Cambria" panose="02040503050406030204" pitchFamily="18" charset="0"/>
                <a:cs typeface="Calibri"/>
              </a:rPr>
              <a:t> </a:t>
            </a:r>
            <a:r>
              <a:rPr lang="en-US" sz="1100" spc="-5" dirty="0">
                <a:solidFill>
                  <a:srgbClr val="231F20"/>
                </a:solidFill>
                <a:latin typeface="Cambria" panose="02040503050406030204" pitchFamily="18" charset="0"/>
                <a:cs typeface="Calibri"/>
              </a:rPr>
              <a:t>Insured</a:t>
            </a:r>
            <a:endParaRPr lang="en-US" sz="1100" dirty="0">
              <a:latin typeface="Cambria" panose="02040503050406030204" pitchFamily="18" charset="0"/>
              <a:cs typeface="Calibri"/>
            </a:endParaRPr>
          </a:p>
          <a:p>
            <a:pPr marL="273050" indent="-197485">
              <a:lnSpc>
                <a:spcPct val="100000"/>
              </a:lnSpc>
              <a:spcBef>
                <a:spcPts val="300"/>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The plan offers </a:t>
            </a:r>
            <a:r>
              <a:rPr lang="en-US" sz="1100" dirty="0">
                <a:solidFill>
                  <a:srgbClr val="231F20"/>
                </a:solidFill>
                <a:latin typeface="Cambria" panose="02040503050406030204" pitchFamily="18" charset="0"/>
                <a:cs typeface="Calibri"/>
              </a:rPr>
              <a:t>a </a:t>
            </a:r>
            <a:r>
              <a:rPr lang="en-US" sz="1100" spc="-5" dirty="0">
                <a:solidFill>
                  <a:srgbClr val="231F20"/>
                </a:solidFill>
                <a:latin typeface="Cambria" panose="02040503050406030204" pitchFamily="18" charset="0"/>
                <a:cs typeface="Calibri"/>
              </a:rPr>
              <a:t>wide range of covered benefits</a:t>
            </a:r>
          </a:p>
          <a:p>
            <a:pPr marL="273050" indent="-197485">
              <a:lnSpc>
                <a:spcPct val="100000"/>
              </a:lnSpc>
              <a:spcBef>
                <a:spcPts val="300"/>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Portability</a:t>
            </a:r>
            <a:endParaRPr lang="en-US" sz="1100" spc="-5" dirty="0">
              <a:latin typeface="Cambria" panose="02040503050406030204" pitchFamily="18" charset="0"/>
              <a:cs typeface="Calibri"/>
            </a:endParaRPr>
          </a:p>
          <a:p>
            <a:pPr marL="75565" indent="0">
              <a:lnSpc>
                <a:spcPct val="100000"/>
              </a:lnSpc>
              <a:spcBef>
                <a:spcPts val="300"/>
              </a:spcBef>
              <a:buClr>
                <a:srgbClr val="296FD7"/>
              </a:buClr>
              <a:tabLst>
                <a:tab pos="273050" algn="l"/>
                <a:tab pos="273685" algn="l"/>
              </a:tabLst>
            </a:pPr>
            <a:endParaRPr lang="en-US" sz="800" spc="-5" dirty="0">
              <a:solidFill>
                <a:srgbClr val="231F20"/>
              </a:solidFill>
              <a:latin typeface="Cambria" panose="02040503050406030204" pitchFamily="18" charset="0"/>
              <a:cs typeface="Calibri"/>
            </a:endParaRPr>
          </a:p>
          <a:p>
            <a:pPr marL="117475" indent="-117475">
              <a:lnSpc>
                <a:spcPct val="100000"/>
              </a:lnSpc>
              <a:spcBef>
                <a:spcPts val="300"/>
              </a:spcBef>
              <a:buClr>
                <a:srgbClr val="296FD7"/>
              </a:buClr>
              <a:tabLst>
                <a:tab pos="273050" algn="l"/>
                <a:tab pos="273685" algn="l"/>
              </a:tabLst>
            </a:pPr>
            <a:r>
              <a:rPr lang="en-US" sz="1100" dirty="0">
                <a:solidFill>
                  <a:srgbClr val="231F20"/>
                </a:solidFill>
                <a:latin typeface="Cambria" panose="02040503050406030204" pitchFamily="18" charset="0"/>
                <a:cs typeface="Calibri"/>
              </a:rPr>
              <a:t>− </a:t>
            </a:r>
            <a:r>
              <a:rPr lang="en-US" sz="1100" b="1" spc="-5" dirty="0">
                <a:solidFill>
                  <a:srgbClr val="231F20"/>
                </a:solidFill>
                <a:latin typeface="Cambria" panose="02040503050406030204" pitchFamily="18" charset="0"/>
                <a:cs typeface="Calibri"/>
              </a:rPr>
              <a:t>For injuries: </a:t>
            </a:r>
            <a:r>
              <a:rPr lang="en-US" sz="1100" spc="-5" dirty="0">
                <a:solidFill>
                  <a:srgbClr val="231F20"/>
                </a:solidFill>
                <a:latin typeface="Cambria" panose="02040503050406030204" pitchFamily="18" charset="0"/>
                <a:cs typeface="Calibri"/>
              </a:rPr>
              <a:t>Insured individuals will receive </a:t>
            </a:r>
            <a:r>
              <a:rPr lang="en-US" sz="1100" dirty="0">
                <a:solidFill>
                  <a:srgbClr val="231F20"/>
                </a:solidFill>
                <a:latin typeface="Cambria" panose="02040503050406030204" pitchFamily="18" charset="0"/>
                <a:cs typeface="Calibri"/>
              </a:rPr>
              <a:t>a </a:t>
            </a:r>
            <a:r>
              <a:rPr lang="en-US" sz="1100" spc="-5" dirty="0">
                <a:solidFill>
                  <a:srgbClr val="231F20"/>
                </a:solidFill>
                <a:latin typeface="Cambria" panose="02040503050406030204" pitchFamily="18" charset="0"/>
                <a:cs typeface="Calibri"/>
              </a:rPr>
              <a:t>payment of </a:t>
            </a:r>
            <a:r>
              <a:rPr lang="en-US" sz="1100" dirty="0">
                <a:solidFill>
                  <a:srgbClr val="231F20"/>
                </a:solidFill>
                <a:latin typeface="Cambria" panose="02040503050406030204" pitchFamily="18" charset="0"/>
                <a:cs typeface="Calibri"/>
              </a:rPr>
              <a:t>a </a:t>
            </a:r>
            <a:r>
              <a:rPr lang="en-US" sz="1100" spc="-10" dirty="0">
                <a:solidFill>
                  <a:srgbClr val="231F20"/>
                </a:solidFill>
                <a:latin typeface="Cambria" panose="02040503050406030204" pitchFamily="18" charset="0"/>
                <a:cs typeface="Calibri"/>
              </a:rPr>
              <a:t>fixed </a:t>
            </a:r>
            <a:r>
              <a:rPr lang="en-US" sz="1100" spc="-5" dirty="0">
                <a:solidFill>
                  <a:srgbClr val="231F20"/>
                </a:solidFill>
                <a:latin typeface="Cambria" panose="02040503050406030204" pitchFamily="18" charset="0"/>
                <a:cs typeface="Calibri"/>
              </a:rPr>
              <a:t>amount </a:t>
            </a:r>
            <a:r>
              <a:rPr lang="en-US" sz="1100" dirty="0">
                <a:solidFill>
                  <a:srgbClr val="231F20"/>
                </a:solidFill>
                <a:latin typeface="Cambria" panose="02040503050406030204" pitchFamily="18" charset="0"/>
                <a:cs typeface="Calibri"/>
              </a:rPr>
              <a:t>for </a:t>
            </a:r>
            <a:r>
              <a:rPr lang="en-US" sz="1100" spc="-5" dirty="0">
                <a:solidFill>
                  <a:srgbClr val="231F20"/>
                </a:solidFill>
                <a:latin typeface="Cambria" panose="02040503050406030204" pitchFamily="18" charset="0"/>
                <a:cs typeface="Calibri"/>
              </a:rPr>
              <a:t>covered dislocations,  fractures, lacerations, burns, additional</a:t>
            </a:r>
            <a:r>
              <a:rPr lang="en-US" sz="1100" spc="55" dirty="0">
                <a:solidFill>
                  <a:srgbClr val="231F20"/>
                </a:solidFill>
                <a:latin typeface="Cambria" panose="02040503050406030204" pitchFamily="18" charset="0"/>
                <a:cs typeface="Calibri"/>
              </a:rPr>
              <a:t> </a:t>
            </a:r>
            <a:r>
              <a:rPr lang="en-US" sz="1100" spc="-10" dirty="0">
                <a:solidFill>
                  <a:srgbClr val="231F20"/>
                </a:solidFill>
                <a:latin typeface="Cambria" panose="02040503050406030204" pitchFamily="18" charset="0"/>
                <a:cs typeface="Calibri"/>
              </a:rPr>
              <a:t>injuries.</a:t>
            </a:r>
            <a:endParaRPr lang="en-US" sz="1100" dirty="0">
              <a:latin typeface="Cambria" panose="02040503050406030204" pitchFamily="18" charset="0"/>
              <a:cs typeface="Calibri"/>
            </a:endParaRPr>
          </a:p>
          <a:p>
            <a:pPr marL="92075" marR="97790" indent="-131763">
              <a:lnSpc>
                <a:spcPct val="100000"/>
              </a:lnSpc>
              <a:spcBef>
                <a:spcPts val="300"/>
              </a:spcBef>
            </a:pPr>
            <a:r>
              <a:rPr lang="en-US" sz="1100" b="1" dirty="0">
                <a:solidFill>
                  <a:srgbClr val="231F20"/>
                </a:solidFill>
                <a:latin typeface="Cambria" panose="02040503050406030204" pitchFamily="18" charset="0"/>
                <a:cs typeface="Calibri"/>
              </a:rPr>
              <a:t>− </a:t>
            </a:r>
            <a:r>
              <a:rPr lang="en-US" sz="1100" b="1" spc="-5" dirty="0">
                <a:solidFill>
                  <a:srgbClr val="231F20"/>
                </a:solidFill>
                <a:latin typeface="Cambria" panose="02040503050406030204" pitchFamily="18" charset="0"/>
                <a:cs typeface="Calibri"/>
              </a:rPr>
              <a:t>For care: </a:t>
            </a:r>
            <a:r>
              <a:rPr lang="en-US" sz="1100" spc="-5" dirty="0">
                <a:solidFill>
                  <a:srgbClr val="231F20"/>
                </a:solidFill>
                <a:latin typeface="Cambria" panose="02040503050406030204" pitchFamily="18" charset="0"/>
                <a:cs typeface="Calibri"/>
              </a:rPr>
              <a:t>Insured individuals will receive </a:t>
            </a:r>
            <a:r>
              <a:rPr lang="en-US" sz="1100" dirty="0">
                <a:solidFill>
                  <a:srgbClr val="231F20"/>
                </a:solidFill>
                <a:latin typeface="Cambria" panose="02040503050406030204" pitchFamily="18" charset="0"/>
                <a:cs typeface="Calibri"/>
              </a:rPr>
              <a:t>a </a:t>
            </a:r>
            <a:r>
              <a:rPr lang="en-US" sz="1100" spc="-5" dirty="0">
                <a:solidFill>
                  <a:srgbClr val="231F20"/>
                </a:solidFill>
                <a:latin typeface="Cambria" panose="02040503050406030204" pitchFamily="18" charset="0"/>
                <a:cs typeface="Calibri"/>
              </a:rPr>
              <a:t>payment of </a:t>
            </a:r>
            <a:r>
              <a:rPr lang="en-US" sz="1100" dirty="0">
                <a:solidFill>
                  <a:srgbClr val="231F20"/>
                </a:solidFill>
                <a:latin typeface="Cambria" panose="02040503050406030204" pitchFamily="18" charset="0"/>
                <a:cs typeface="Calibri"/>
              </a:rPr>
              <a:t>a </a:t>
            </a:r>
            <a:r>
              <a:rPr lang="en-US" sz="1100" spc="-10" dirty="0">
                <a:solidFill>
                  <a:srgbClr val="231F20"/>
                </a:solidFill>
                <a:latin typeface="Cambria" panose="02040503050406030204" pitchFamily="18" charset="0"/>
                <a:cs typeface="Calibri"/>
              </a:rPr>
              <a:t>fixed </a:t>
            </a:r>
            <a:r>
              <a:rPr lang="en-US" sz="1100" spc="-5" dirty="0">
                <a:solidFill>
                  <a:srgbClr val="231F20"/>
                </a:solidFill>
                <a:latin typeface="Cambria" panose="02040503050406030204" pitchFamily="18" charset="0"/>
                <a:cs typeface="Calibri"/>
              </a:rPr>
              <a:t>amount </a:t>
            </a:r>
            <a:r>
              <a:rPr lang="en-US" sz="1100" dirty="0">
                <a:solidFill>
                  <a:srgbClr val="231F20"/>
                </a:solidFill>
                <a:latin typeface="Cambria" panose="02040503050406030204" pitchFamily="18" charset="0"/>
                <a:cs typeface="Calibri"/>
              </a:rPr>
              <a:t>for </a:t>
            </a:r>
            <a:r>
              <a:rPr lang="en-US" sz="1100" spc="-5" dirty="0">
                <a:solidFill>
                  <a:srgbClr val="231F20"/>
                </a:solidFill>
                <a:latin typeface="Cambria" panose="02040503050406030204" pitchFamily="18" charset="0"/>
                <a:cs typeface="Calibri"/>
              </a:rPr>
              <a:t>related covered medical services,  hospital services, surgeries, and emergency</a:t>
            </a:r>
            <a:r>
              <a:rPr lang="en-US" sz="1100" spc="75" dirty="0">
                <a:solidFill>
                  <a:srgbClr val="231F20"/>
                </a:solidFill>
                <a:latin typeface="Cambria" panose="02040503050406030204" pitchFamily="18" charset="0"/>
                <a:cs typeface="Calibri"/>
              </a:rPr>
              <a:t> </a:t>
            </a:r>
            <a:r>
              <a:rPr lang="en-US" sz="1100" spc="-5" dirty="0">
                <a:solidFill>
                  <a:srgbClr val="231F20"/>
                </a:solidFill>
                <a:latin typeface="Cambria" panose="02040503050406030204" pitchFamily="18" charset="0"/>
                <a:cs typeface="Calibri"/>
              </a:rPr>
              <a:t>dental.</a:t>
            </a:r>
            <a:endParaRPr lang="en-US" sz="1100" dirty="0">
              <a:latin typeface="Cambria" panose="02040503050406030204" pitchFamily="18" charset="0"/>
              <a:cs typeface="Calibri"/>
            </a:endParaRPr>
          </a:p>
          <a:p>
            <a:pPr marL="75565">
              <a:lnSpc>
                <a:spcPct val="100000"/>
              </a:lnSpc>
              <a:spcBef>
                <a:spcPts val="300"/>
              </a:spcBef>
            </a:pPr>
            <a:r>
              <a:rPr lang="en-US" sz="1100" dirty="0">
                <a:solidFill>
                  <a:srgbClr val="231F20"/>
                </a:solidFill>
                <a:latin typeface="Cambria" panose="02040503050406030204" pitchFamily="18" charset="0"/>
                <a:cs typeface="Calibri"/>
              </a:rPr>
              <a:t>− </a:t>
            </a:r>
            <a:r>
              <a:rPr lang="en-US" sz="1100" b="1" spc="-5" dirty="0">
                <a:solidFill>
                  <a:srgbClr val="231F20"/>
                </a:solidFill>
                <a:latin typeface="Cambria" panose="02040503050406030204" pitchFamily="18" charset="0"/>
                <a:cs typeface="Calibri"/>
              </a:rPr>
              <a:t>For loss: </a:t>
            </a:r>
            <a:r>
              <a:rPr lang="en-US" sz="1100" spc="-5" dirty="0">
                <a:solidFill>
                  <a:srgbClr val="231F20"/>
                </a:solidFill>
                <a:latin typeface="Cambria" panose="02040503050406030204" pitchFamily="18" charset="0"/>
                <a:cs typeface="Calibri"/>
              </a:rPr>
              <a:t>The plan includes life and dismemberment benefits that result </a:t>
            </a:r>
            <a:r>
              <a:rPr lang="en-US" sz="1100" dirty="0">
                <a:solidFill>
                  <a:srgbClr val="231F20"/>
                </a:solidFill>
                <a:latin typeface="Cambria" panose="02040503050406030204" pitchFamily="18" charset="0"/>
                <a:cs typeface="Calibri"/>
              </a:rPr>
              <a:t>from a </a:t>
            </a:r>
            <a:r>
              <a:rPr lang="en-US" sz="1100" spc="-5" dirty="0">
                <a:solidFill>
                  <a:srgbClr val="231F20"/>
                </a:solidFill>
                <a:latin typeface="Cambria" panose="02040503050406030204" pitchFamily="18" charset="0"/>
                <a:cs typeface="Calibri"/>
              </a:rPr>
              <a:t>covered accident.</a:t>
            </a:r>
            <a:endParaRPr lang="en-US" sz="1100" dirty="0">
              <a:latin typeface="Cambria" panose="02040503050406030204" pitchFamily="18" charset="0"/>
              <a:cs typeface="Calibri"/>
            </a:endParaRPr>
          </a:p>
        </p:txBody>
      </p:sp>
      <p:sp>
        <p:nvSpPr>
          <p:cNvPr id="17" name="Text Box 8">
            <a:extLst>
              <a:ext uri="{FF2B5EF4-FFF2-40B4-BE49-F238E27FC236}">
                <a16:creationId xmlns:a16="http://schemas.microsoft.com/office/drawing/2014/main" id="{8EEEC979-F3B0-42B0-B71E-82FD34B70C3B}"/>
              </a:ext>
            </a:extLst>
          </p:cNvPr>
          <p:cNvSpPr txBox="1">
            <a:spLocks noChangeArrowheads="1"/>
          </p:cNvSpPr>
          <p:nvPr/>
        </p:nvSpPr>
        <p:spPr bwMode="auto">
          <a:xfrm>
            <a:off x="356126" y="5578535"/>
            <a:ext cx="7077457" cy="3069139"/>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0"/>
            <a:r>
              <a:rPr lang="en-US" sz="1200" b="1" dirty="0">
                <a:solidFill>
                  <a:srgbClr val="0064A7"/>
                </a:solidFill>
                <a:latin typeface="Cambria" pitchFamily="18" charset="0"/>
              </a:rPr>
              <a:t>Critical Illness Insurance</a:t>
            </a:r>
            <a:endParaRPr lang="en-US" sz="1200" spc="-5" dirty="0">
              <a:solidFill>
                <a:srgbClr val="231F20"/>
              </a:solidFill>
              <a:latin typeface="Cambria" panose="02040503050406030204" pitchFamily="18" charset="0"/>
              <a:cs typeface="Calibri"/>
            </a:endParaRPr>
          </a:p>
          <a:p>
            <a:pPr marL="0" indent="0"/>
            <a:r>
              <a:rPr lang="en-US" altLang="en-US" sz="1100" dirty="0">
                <a:solidFill>
                  <a:srgbClr val="000000"/>
                </a:solidFill>
                <a:latin typeface="Cambria" panose="02040503050406030204" pitchFamily="18" charset="0"/>
              </a:rPr>
              <a:t>Voluntary Critical Illness Insurance provides a fixed, lump-sum benefit upon diagnosis of a critical illness, which can include heart attack, stroke, paralysis and more.</a:t>
            </a:r>
          </a:p>
          <a:p>
            <a:pPr marL="0" indent="0"/>
            <a:endParaRPr lang="en-US" altLang="en-US" sz="1100" dirty="0">
              <a:solidFill>
                <a:srgbClr val="000000"/>
              </a:solidFill>
              <a:latin typeface="Cambria" panose="02040503050406030204" pitchFamily="18" charset="0"/>
            </a:endParaRPr>
          </a:p>
          <a:p>
            <a:pPr marL="0" indent="0">
              <a:lnSpc>
                <a:spcPct val="100000"/>
              </a:lnSpc>
              <a:spcBef>
                <a:spcPts val="295"/>
              </a:spcBef>
            </a:pPr>
            <a:r>
              <a:rPr lang="en-US" sz="1100" b="1" spc="-5" dirty="0">
                <a:solidFill>
                  <a:srgbClr val="231F20"/>
                </a:solidFill>
                <a:latin typeface="Cambria" panose="02040503050406030204" pitchFamily="18" charset="0"/>
                <a:cs typeface="Calibri"/>
              </a:rPr>
              <a:t>Features of the</a:t>
            </a:r>
            <a:r>
              <a:rPr lang="en-US" sz="1100" b="1" spc="-55" dirty="0">
                <a:solidFill>
                  <a:srgbClr val="231F20"/>
                </a:solidFill>
                <a:latin typeface="Cambria" panose="02040503050406030204" pitchFamily="18" charset="0"/>
                <a:cs typeface="Calibri"/>
              </a:rPr>
              <a:t> </a:t>
            </a:r>
            <a:r>
              <a:rPr lang="en-US" sz="1100" b="1" spc="-5" dirty="0">
                <a:solidFill>
                  <a:srgbClr val="231F20"/>
                </a:solidFill>
                <a:latin typeface="Cambria" panose="02040503050406030204" pitchFamily="18" charset="0"/>
                <a:cs typeface="Calibri"/>
              </a:rPr>
              <a:t>Plan:</a:t>
            </a:r>
            <a:endParaRPr lang="en-US" sz="1100" b="1" dirty="0">
              <a:latin typeface="Cambria" panose="02040503050406030204" pitchFamily="18" charset="0"/>
              <a:cs typeface="Calibri"/>
            </a:endParaRP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Coverage from $5,000 to $30,000 for employees and spouses</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Dependent child(ren) coverage (Guaranteed Issue)</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Convenient payroll</a:t>
            </a:r>
            <a:r>
              <a:rPr lang="en-US" sz="1100" spc="-10" dirty="0">
                <a:solidFill>
                  <a:srgbClr val="231F20"/>
                </a:solidFill>
                <a:latin typeface="Cambria" panose="02040503050406030204" pitchFamily="18" charset="0"/>
                <a:cs typeface="Calibri"/>
              </a:rPr>
              <a:t> </a:t>
            </a:r>
            <a:r>
              <a:rPr lang="en-US" sz="1100" spc="-5" dirty="0">
                <a:solidFill>
                  <a:srgbClr val="231F20"/>
                </a:solidFill>
                <a:latin typeface="Cambria" panose="02040503050406030204" pitchFamily="18" charset="0"/>
                <a:cs typeface="Calibri"/>
              </a:rPr>
              <a:t>deduction</a:t>
            </a:r>
            <a:endParaRPr lang="en-US" sz="1100" dirty="0">
              <a:latin typeface="Cambria" panose="02040503050406030204" pitchFamily="18" charset="0"/>
              <a:cs typeface="Calibri"/>
            </a:endParaRPr>
          </a:p>
          <a:p>
            <a:pPr marL="273050" indent="-197485">
              <a:lnSpc>
                <a:spcPct val="100000"/>
              </a:lnSpc>
              <a:spcBef>
                <a:spcPts val="300"/>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Benefits are paid directly to</a:t>
            </a:r>
            <a:r>
              <a:rPr lang="en-US" sz="1100" spc="-50" dirty="0">
                <a:solidFill>
                  <a:srgbClr val="231F20"/>
                </a:solidFill>
                <a:latin typeface="Cambria" panose="02040503050406030204" pitchFamily="18" charset="0"/>
                <a:cs typeface="Calibri"/>
              </a:rPr>
              <a:t> </a:t>
            </a:r>
            <a:r>
              <a:rPr lang="en-US" sz="1100" spc="-5" dirty="0">
                <a:solidFill>
                  <a:srgbClr val="231F20"/>
                </a:solidFill>
                <a:latin typeface="Cambria" panose="02040503050406030204" pitchFamily="18" charset="0"/>
                <a:cs typeface="Calibri"/>
              </a:rPr>
              <a:t>Insured Individual</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Wellness (Health Screening) Benefit</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r>
              <a:rPr lang="en-US" sz="1100" spc="-5" dirty="0">
                <a:solidFill>
                  <a:srgbClr val="231F20"/>
                </a:solidFill>
                <a:latin typeface="Cambria" panose="02040503050406030204" pitchFamily="18" charset="0"/>
                <a:cs typeface="Calibri"/>
              </a:rPr>
              <a:t>Portability</a:t>
            </a:r>
          </a:p>
          <a:p>
            <a:pPr marL="273050" indent="-197485">
              <a:lnSpc>
                <a:spcPct val="100000"/>
              </a:lnSpc>
              <a:spcBef>
                <a:spcPts val="305"/>
              </a:spcBef>
              <a:buClr>
                <a:srgbClr val="296FD7"/>
              </a:buClr>
              <a:buFont typeface="Wingdings 3" panose="05040102010807070707" pitchFamily="18" charset="2"/>
              <a:buChar char=""/>
              <a:tabLst>
                <a:tab pos="273050" algn="l"/>
                <a:tab pos="273685" algn="l"/>
              </a:tabLst>
            </a:pPr>
            <a:endParaRPr lang="en-US" sz="1100" spc="-5" dirty="0">
              <a:solidFill>
                <a:srgbClr val="231F20"/>
              </a:solidFill>
              <a:latin typeface="Cambria" panose="02040503050406030204" pitchFamily="18" charset="0"/>
              <a:cs typeface="Calibri"/>
            </a:endParaRPr>
          </a:p>
          <a:p>
            <a:pPr marL="75565" indent="0">
              <a:lnSpc>
                <a:spcPct val="100000"/>
              </a:lnSpc>
              <a:buClr>
                <a:srgbClr val="296FD7"/>
              </a:buClr>
              <a:tabLst>
                <a:tab pos="273050" algn="l"/>
                <a:tab pos="273685" algn="l"/>
              </a:tabLst>
            </a:pPr>
            <a:r>
              <a:rPr lang="en-US" sz="1100" spc="-5" dirty="0">
                <a:solidFill>
                  <a:srgbClr val="231F20"/>
                </a:solidFill>
                <a:latin typeface="Cambria" panose="02040503050406030204" pitchFamily="18" charset="0"/>
                <a:cs typeface="Calibri"/>
              </a:rPr>
              <a:t>Health questions are not required for amounts up to the guaranteed issue </a:t>
            </a:r>
          </a:p>
          <a:p>
            <a:pPr marL="75565" indent="0">
              <a:lnSpc>
                <a:spcPct val="100000"/>
              </a:lnSpc>
              <a:buClr>
                <a:srgbClr val="296FD7"/>
              </a:buClr>
              <a:tabLst>
                <a:tab pos="273050" algn="l"/>
                <a:tab pos="273685" algn="l"/>
              </a:tabLst>
            </a:pPr>
            <a:r>
              <a:rPr lang="en-US" sz="1100" spc="-5" dirty="0">
                <a:solidFill>
                  <a:srgbClr val="231F20"/>
                </a:solidFill>
                <a:latin typeface="Cambria" panose="02040503050406030204" pitchFamily="18" charset="0"/>
                <a:cs typeface="Calibri"/>
              </a:rPr>
              <a:t>limit of $30,000 for the employee and spouse. Dependent children are limited to </a:t>
            </a:r>
          </a:p>
          <a:p>
            <a:pPr marL="75565" indent="0">
              <a:lnSpc>
                <a:spcPct val="100000"/>
              </a:lnSpc>
              <a:buClr>
                <a:srgbClr val="296FD7"/>
              </a:buClr>
              <a:tabLst>
                <a:tab pos="273050" algn="l"/>
                <a:tab pos="273685" algn="l"/>
              </a:tabLst>
            </a:pPr>
            <a:r>
              <a:rPr lang="en-US" sz="1100" spc="-5" dirty="0">
                <a:solidFill>
                  <a:srgbClr val="231F20"/>
                </a:solidFill>
                <a:latin typeface="Cambria" panose="02040503050406030204" pitchFamily="18" charset="0"/>
                <a:cs typeface="Calibri"/>
              </a:rPr>
              <a:t>coverage equal to 25% of the employee’s coverage up to maximum of $7,500</a:t>
            </a:r>
          </a:p>
          <a:p>
            <a:pPr marL="75565" indent="0">
              <a:lnSpc>
                <a:spcPct val="100000"/>
              </a:lnSpc>
              <a:buClr>
                <a:srgbClr val="296FD7"/>
              </a:buClr>
              <a:tabLst>
                <a:tab pos="273050" algn="l"/>
                <a:tab pos="273685" algn="l"/>
              </a:tabLst>
            </a:pPr>
            <a:r>
              <a:rPr lang="en-US" sz="1100" spc="-5" dirty="0">
                <a:solidFill>
                  <a:srgbClr val="231F20"/>
                </a:solidFill>
                <a:latin typeface="Cambria" panose="02040503050406030204" pitchFamily="18" charset="0"/>
                <a:cs typeface="Calibri"/>
              </a:rPr>
              <a:t>without Evidence of Insurability. </a:t>
            </a:r>
          </a:p>
          <a:p>
            <a:pPr marL="75565" indent="0">
              <a:lnSpc>
                <a:spcPct val="100000"/>
              </a:lnSpc>
              <a:buClr>
                <a:srgbClr val="296FD7"/>
              </a:buClr>
              <a:tabLst>
                <a:tab pos="273050" algn="l"/>
                <a:tab pos="273685" algn="l"/>
              </a:tabLst>
            </a:pPr>
            <a:endParaRPr lang="en-US" sz="1100" spc="-5" dirty="0">
              <a:solidFill>
                <a:srgbClr val="231F20"/>
              </a:solidFill>
              <a:latin typeface="Cambria" panose="02040503050406030204" pitchFamily="18" charset="0"/>
              <a:cs typeface="Calibri"/>
            </a:endParaRPr>
          </a:p>
          <a:p>
            <a:pPr marL="0" indent="0"/>
            <a:endParaRPr lang="en-US" altLang="en-US" sz="1100" dirty="0">
              <a:solidFill>
                <a:srgbClr val="000000"/>
              </a:solidFill>
              <a:latin typeface="Cambria" panose="02040503050406030204" pitchFamily="18" charset="0"/>
            </a:endParaRPr>
          </a:p>
        </p:txBody>
      </p:sp>
      <p:pic>
        <p:nvPicPr>
          <p:cNvPr id="18" name="Picture 2">
            <a:extLst>
              <a:ext uri="{FF2B5EF4-FFF2-40B4-BE49-F238E27FC236}">
                <a16:creationId xmlns:a16="http://schemas.microsoft.com/office/drawing/2014/main" id="{CC6378CD-CBFE-4CAF-ACFD-26920D4173C6}"/>
              </a:ext>
            </a:extLst>
          </p:cNvPr>
          <p:cNvPicPr>
            <a:picLocks noChangeAspect="1" noChangeArrowheads="1"/>
          </p:cNvPicPr>
          <p:nvPr/>
        </p:nvPicPr>
        <p:blipFill>
          <a:blip r:embed="rId2"/>
          <a:stretch>
            <a:fillRect/>
          </a:stretch>
        </p:blipFill>
        <p:spPr bwMode="auto">
          <a:xfrm>
            <a:off x="4969054" y="6470316"/>
            <a:ext cx="2464529" cy="1927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a:extLst>
              <a:ext uri="{FF2B5EF4-FFF2-40B4-BE49-F238E27FC236}">
                <a16:creationId xmlns:a16="http://schemas.microsoft.com/office/drawing/2014/main" id="{7C3503B0-6148-414B-9DA2-F97644AC4AA9}"/>
              </a:ext>
            </a:extLst>
          </p:cNvPr>
          <p:cNvSpPr txBox="1">
            <a:spLocks noChangeArrowheads="1"/>
          </p:cNvSpPr>
          <p:nvPr/>
        </p:nvSpPr>
        <p:spPr bwMode="auto">
          <a:xfrm>
            <a:off x="326682" y="8835595"/>
            <a:ext cx="7068801" cy="232205"/>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114300" marR="0" lvl="0" indent="-114300" algn="ctr" defTabSz="457200" rtl="0" eaLnBrk="1" fontAlgn="auto" latinLnBrk="0" hangingPunct="1">
              <a:lnSpc>
                <a:spcPct val="100000"/>
              </a:lnSpc>
              <a:spcBef>
                <a:spcPts val="0"/>
              </a:spcBef>
              <a:spcAft>
                <a:spcPts val="0"/>
              </a:spcAft>
              <a:buClrTx/>
              <a:buSzTx/>
              <a:buFontTx/>
              <a:buNone/>
              <a:tabLst/>
              <a:defRPr/>
            </a:pPr>
            <a:endParaRPr kumimoji="0" lang="en-US" altLang="en-US" sz="3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indent="1588" algn="ctr">
              <a:defRPr/>
            </a:pPr>
            <a:r>
              <a:rPr lang="en-US" altLang="en-US" sz="1050" b="1" i="1" dirty="0">
                <a:latin typeface="Cambria" pitchFamily="18" charset="0"/>
              </a:rPr>
              <a:t>For rates &amp; details regarding covered treatment, please visit the EBC or the  bswift online enrollment system.</a:t>
            </a:r>
          </a:p>
        </p:txBody>
      </p:sp>
      <p:pic>
        <p:nvPicPr>
          <p:cNvPr id="21" name="Picture 20">
            <a:extLst>
              <a:ext uri="{FF2B5EF4-FFF2-40B4-BE49-F238E27FC236}">
                <a16:creationId xmlns:a16="http://schemas.microsoft.com/office/drawing/2014/main" id="{9BCF3BE9-6E67-4AA6-A6F0-9798EFC4A216}"/>
              </a:ext>
            </a:extLst>
          </p:cNvPr>
          <p:cNvPicPr>
            <a:picLocks noChangeAspect="1"/>
          </p:cNvPicPr>
          <p:nvPr/>
        </p:nvPicPr>
        <p:blipFill>
          <a:blip r:embed="rId3">
            <a:duotone>
              <a:schemeClr val="accent1">
                <a:shade val="45000"/>
                <a:satMod val="135000"/>
              </a:schemeClr>
              <a:prstClr val="white"/>
            </a:duotone>
          </a:blip>
          <a:stretch>
            <a:fillRect/>
          </a:stretch>
        </p:blipFill>
        <p:spPr>
          <a:xfrm>
            <a:off x="4832631" y="5882559"/>
            <a:ext cx="1011235" cy="943498"/>
          </a:xfrm>
          <a:prstGeom prst="rect">
            <a:avLst/>
          </a:prstGeom>
          <a:ln>
            <a:noFill/>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BFF9F3F8-5F53-4C90-A454-A568A61D3702}"/>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22531" name="AutoShape 6" descr="data:image/jpeg;base64,/9j/4AAQSkZJRgABAQAAAQABAAD/2wCEAAkGBhQSERUUEhQUFBQUFxQVFxUUFRUUFBQUFBQYFRQVFRUXHCYeFxkkGRQUHy8gJCcpLCwsFh4xNTAqNSYrLCkBCQoKDgwOGg8PGiwcHBwpLCkpKSkpKSkpKSkpLCksKSkpKSkpKSkpLCkpKSwpKSkpLCkpLCksKSwpKSwpKSwpKf/AABEIALMBGQMBIgACEQEDEQH/xAAcAAABBQEBAQAAAAAAAAAAAAADAAIEBQYBBwj/xABLEAABAwICBQcHCAgFAwUAAAABAAIDBBESIQUxQVFhBhMicYGRsQcyUpKhwdEjJEJicnOy8BQzQ1OCotLhFTSTwtMIhPEWFyV0g//EABkBAAMBAQEAAAAAAAAAAAAAAAECAwAEBf/EACURAQEAAgICAgEEAwAAAAAAAAABAhEhMQMSQVETIjKBkQRhcf/aAAwDAQACEQMRAD8A8PjOY6wrAKubrVipeQ+JwTk1qcFJQ4IrUNqI1CiI1Ea3aPz1pjEZgWmWgsFZn19idzZ3eHxTcur2Dv2IwlAydkeo5puKUzBw8F0Rnd4J/Ps3gdeSIydnpDvQEIMO5EbGUUTN3hObOz0h3hZlhoqnMkckORJHOMGfnRgl2zbHi1bggx0TT+0YOyU+Eado3SjYZWSNczExzXC5FjY3seB1dqkVssHOv5qWPm8RLLvaCGnMNN9ovbsTfDGDR7f30fqz/wDGunR7P3rPVm/40hJH+9h/1G/Fd5+P95F/qN+KDbc/QG/vG+rL/QrTSdC1lPTR42guEk7riTPnH4Wam+hHttrVb+kR7JIr/eN+Kn6f0nC+d2CWMsY1kTCHNzbEwMB7SCe1H4BUPo/rNPrDxagPgPX1H4qU6sj9NneEM1kfpt70oojozuPs+KGWH0T+e1SnVkfpBBOkGEayOBwntydZFkYNPoOz+z/UukW1gju9xXJtIMH7Sx2ANBJ4a1D/AEpxeW6yMi45djQNQW/2UaVyjuRnhMcEly2aTSqrpCHZHYFBN1YVo6Z7PBR7KmN1B1tGwFc5tSSE1wT+w+pgjASTXTBdR/6fGz4dCddMC7dA8RwrBpVcrKPUOxHyOTA8BdASXQoqHAIrAmNRWhJaJ7QpEYQmI8YQolKzIqonhvHF9pw7BbJX+C4VXVUxayJp143dxbl4I+O6pbF7T8j2uFxe3Fx+Ckt5Dt3D1j8FpdBw3iGrWVbR0fAJ8ZuNaxA5CN3D1int5AN3D1nLdGnsL4S7g0AnuyUqCixC+G3BwsU3oX2eft8nY3D1iiDycDcPXd8F6TFo7qUuLRx4pvRvZhmeQ2QgH5KxF/1rv6FyTyISNBNorAE/rnah/CvS30Nw0lzgcIFrE+b0d+4LP03J+c1cjy4MgdYNa973G4Ju5rGtsA4EAgnLCNeab8cL7V5zo/kAycOdGMmYcV3keffDrGZyKN/7ZcP5/wCy9gbogNbZuHMi+EW1X+K6NFFD8Y+7xw+TPgfXb8E0+TM7j67fgvZRohR62gwNuQL/AJzKFwkH228bn8nobrv6zfgob+RbN5HaP6Vv6598XBzh12JA8FSzrmuVnSmnmukdGCGrDASRYG53kEqQG2mfwKk6ej+etO8f7ShSD5eX7Z8SqZXj+CTsZ4yQnIzkFymZVVnnns8EGyNWHpns8EJVgwxNcnlMeU0Mho6AEdWqfi+SSSXUqyMrCmY4tBAvs1i+XBV6saG2DPYT/tRz6cuAhuPOaR1gp7CDqRoaq3mv7L+5dmqMw3CzpfSDQD7Fz2X6UmjQERoTQ1EaEtE9gUiMIUYUiIJaKRGFG0my7ovtH8DlNjCiaZblH9v/AGOQx/c1b7QEwbHYmxuVoKepbvHevM60gFl7+bsAP0jxV7oiLE252G2YtsujPJcZ0HruvQYHN3jvVlTYDtHesJBANynw0wuMt/4Smn+Rfpvxt5FCz0m9/wDdT4oWek3vCxMNGLAkNAO8tHDaetWMFAPqesz4qk89vwW4T7av5NusttxICDBPT4iWOiLnWvhe0k2Fs7HcqB+jmOFjgIP1mfFR6DkzTwuxxtY1wBF8Q1HXrKf8t+i+s+2wEzN7e8Lv6Qz0m94VCYW7294UarmiaOk9g7QlvmynwMwn21EUzXXwuad9iDbrsqDTT7jv9hsiclsJxuYQ5rrC41XF7qLph9m9/iVvf2xloyaumHq/pfaf+MqmqnK3rza98rucePSfl4hU9QNy5qox2nB87Z+csJUab/Mzfbd4lS9Ns+eR8R7iobv18v23eJVb1/BJ2kOGSA5SDqXRo6V2YjfbeRhb3usFPcnYqCrHTPZ4BCIRqsfKOB1g213zGWtCKtDYmlDk1FEKHLqKaDekNqOgtKeJOCtUvHZD12yHndFulq2N2iqy0a7I9fuHwVap1E04Tq17eA/ujn05ce04AnWGnt/smTNs6PK2ZyGzUuNadw7/AOyJhvrb23GX8qjclZB2tRA1MaUYKJjmNR42oTEeNAUmIKPppvRj+8HtBCkxBC0sOjH97H7XWWx/dAvS8joC9rSHvbYWs1xbt22VjomnLcQxucAR5xxEEgg5nPUAo1LU4cDcJOI2vsF96tqZoBNttvepZb6FOgap8Dcx2/hKrny4W3FibgZ5DMgZntUjR9W5z2ghv0vNcSb4HHdwWgrqpwhtOX5tbKyQ3bcFrXShw1Z3BGS1ej69vNM6B81uxg2faVDKy8EG4TsNuoyX8VqKFg5pmX0R4L0PHOI58ry5/iTdx72f1JjaxtyS24JyuWbhvcsH5a+V0tFSwtp5TFLM513NPTEbG9LDfIZubnr3cPI+RnlIqqeua+SeSSOV8TZxI8vxsvhvicbhzWnIgjVbVkn2Ej6ZNZH6I74v6lVco9GmeIYGABpxXOEXAsejhvfIFWtZEABrzvtJGQ3EpVEYLXAjK7t/oI62G0Tk7CWxnZnbMEG4y1EAqi0tW/OZoMOTIWyh988T32sQdnUtRQMs1323fiWQ0qz/AOTqP/qR2/1FLXBt8szpSxY0gWxGM97ge1VFZtVxpmfBTxOYA5wMVw9uNpu9jR0TkciT2LPUry5hJ2yS8P2r9Q2DguWxVQadPzmDrPgq15vUTfeP/EVb6eZ85p+Jd7lTn/MTfeP/ABFVy6LO0kocFW98bMb3Oy23cbXIAzNtQRCM1KFLTMaA2V5wgC+F+zhzanLJ2asnN57vtHxUYw8Rtz256gVLqWWe4Xv0nZ6ri+Rz1ZKJ+j8T+dS6MaWw0RCwsR7jknAZW7Mlwwda7awTb2OM0ZzYCRK46QLgcjypLJ0dddum3SuiOwFYaPPRPX7lXqbo86+xbPpy49rNkBIvs7Vxq7R1D8TWBpLSHXNjx28ExhULNKSjsRWoDSjtKnTisUiMIDVIhS0UuIIelB0GfexfjCLBtTNMZQ33PjPc9q2P7oF6aKmeA1vH4BTaSpaXEAg2texBtr17lntK1rYmx4jYnEAM9gZu6wqzQlZzbycOWd3XsSMzn1b80mWPNpo9JhIIsc+tHHQcwsjDrusbWbhBBBdqztdZccqadmTpLGwOpxyIyIIFlZUvLOkH7Q+q/wCCWDqvRaZgMMP3w8XK8hlDYg5xDWtxFxJsGtGK5JOoCyzegdKxzUkboziBlJBsQOi7O5OrWvMPLPy/c536FA60cV+ewuykkcSRGSNbGgjLUSfqhehhf0zTlsu6heWXl7Q14jbSgySRktdOQ9rebAvhjBOYLjcktB6IXnOg54WztNS2R8OYeIiGyC7SA5hOWJpsbHI2sVXpKuivrrk7y1pdJsxUrycGLGxwwyMuMiW31HfqWi2O6z4L455Maeko6mOeE2cw3sfNcDk5rt7SLg9fBfW2hdKCqpIqhgw88xkobcOw4mglt9RIzHwQFOozdl95B8FjNLMvpOfhSR37ZCFuWiw7fesnpnRjm1ktSXN5t1O2EjMOBa7nMR2YbFLl00ZCslcyKNzHOY4czZzSQ4XLQbEcCR2qoq47XttJJ4kkuJ6yST2q3riHU0RG0QH+ZirNI7Vy1dmdNs+XpOL3+LQqJrb1EtsyZH5DMnpFaHSsl6ijbllI895Ys/SS2qJHWuOdcbXt9InXsT5a1/RZ2kFCe1FDckx6kZQVbvlHdZ8UIvC5XH5R3WfEoSvrgJRC5BldkulCcnkGhlOYmpzFSpY9npXSSSrAqVQHMqKpFFrPUjl05520Gi61rAcR2Oyte99XVmobUNiI0LnvK0EajsKA1FYp0yQwqRGozFIjS0U+nOSHpr/Lv4WPcQfcnwJaYZ82k+y7wQncCpHLCkBYwF2GzjrF9bGH3Km0TUNLxHzgGoXuTfYQcri9jnsvwVz5T2lsbDqJfG714MQzWI0bVNDgTe4N+wK18fFpZlqt3TUMRdYsa7D0Q49LUTqJ2f3U6hFK95jEcZcDa2FpueB2rEV87OavGCHFzelc5XBcRr3WXNDyhskeoknblrNrKf4+G/I9SrJOYYSAAIhiFtXQFwOrJeM6Yq3SSvc43c9znuOwuc4ucRwuSvSOU+nx+hPjDLXsMWJxdmQSHbxYEWuvK5XXJKb/ABsdbu28mWw0kkl2oHNOa+jf+n3TnO0MlO43NPJcfdzXeP5xJ3r56p6Zjo5HOka1zMGCMhxdKXOs7CQLANFybnda+z1X/pzntWztvk6nxepKz+soUX0GAqnSzei/8/RCsoJw4GwcLEjpNLTltsdnFQtJtux/X/tC1advO6untTQjcKf8cYVZpCmsrbSNxBF/2/42Kurpss9q5rJVdsjX0xNZR/Wle0evGPeszRnpv+0VtqqD57oz600vsmi9wJ7FhtGOuXHiUM5+n+ml5WKHIilBk1qRqzVZ+sd1nxKGnVB6bus+KauoscchPRShSBPiNvAadGmlK6dKXV2KkhXSuho/5HEej87vQEak88fnYtl0nO1mxEATAEULjtWdCM0oQRGICPGVJhUIygde5Gp5t+Q3A5nrd8O9GY2tvS6oae5trO0C2X2nam9vcVttFaKgDPlcMlyDzf7K4zGO/Skz2Ho5easHSaQsABZrRsHwG1Sqyue+J4uQC1wsNZy2qk9cOb2S7yTeWtCayNuAtFjEbnVYRuabW6/Yq/RnIchgGMHPXgF7dd1acnGiSmivsZH7GD4rS0dIB/5Qtt3AZTSnIF8zW4HhpaciQSM+AURnksmNrzsBBBGFjtmrWV6ZGyw1o8bE2MLe3nWmeQ05hkc+SMMjY+Q+eTZjS7LuXnsXJuV8Ms7QBFCG8497g0Bz74I2jW553AHebDNfShqGwwyyuGIRxveQcwcLScPG+q3FVfLXQ7aPk3LFgYHNiix9FtjNJJG2R4y867nWOzLcnwwmHTW7fM6S6VxVKk6P0dJPII4WGSR17NaLuOFpcbDqaT2L17yBcqKSmZPFUStjllkiwBwPTBBaGhwHpHUd6w/k/wBK0tMKuWdoNQyBzqRxJsyfNoIANi7ptIuDbCdWtaGo5HCj0toyMCzZho+Q/bxRsmHXjYXf/oheBk2+k1X6RyY/j/TZFFYM1V6UrLtd1HtyTaBjtKfqIuun/ExUuktnC6udNOAjYAb2dCL7wHsAPsVLpA5rlyVg9DpoRwmMNY+SxkjjcWgucySQgtLgQCHOGexYP/02Y7ua0gkdKJ0gcWn6kgADuojbrROULvnMHCOQjgecT49KkfrCXD0tvbv69fWq3LGyY5F1e4rmnO2YI1tOTh1hDlGaPpORpF9e4jWOojUqk6SP0hcekMjlvG1Sy8eujTJSyHpFNTZHZn87EzGq6aURDlS5xNe5GRreDF264knSJJJJZiRKc9JvWENOjOY60KM7XYTrqO+YDaostfu71yzC1Xek984GsqM+vJyGXiq90hOsp8LCTYZqs8cnZfbaZHOp1K0nqQ6SgAzdmVYRhTyz+jzH7SaVisWZtI4HwVfAVYQqFMsuRMl6dvANHc0D3LYU6wvIOX5Jw3Ot7XD3LcU5Vt81OrOEKVGFCiKkNcngaSKoYzDBsmmYX/dQfLvvwJZG3+NWflJ0YanRNVG3N3N4xtuYXCWw4nBbtVPo54dUucdUTBGPtSESSfyti71f6arsNFUOYwSFsMrgw5h7wwua0gG5BIAsr4czZK+QXtsSNyk6WpWxzyxsJLWSPa0nWWtcQCeNgn6S0o+aofPJhL5JDI7KzS5zsR6I2FTeWRJrp3kYedfz9rWsKgCYWG60gRAHkzoN9XVRQRtLi9wuG6wwEY3dQbcr6E8r9KGMoq1o/wApUx3sP2T3NPdjjjH8SzXkO5KwxxCvL3PleJIgywayIB9nZ3Jc4hrTfKwccjrXoXKmJtRRzwkXL2OwguyL29KO/wDG1qNx3Bl1RpKm97HLq1hVtXU67qBo6pBgiIJLTGwg3zLcIwE/Ww2vxuotdPuU7kOgq5uO1jlcO/iaQ4dhtmqmszKfNOQdah1FTbM5qWXPJoymmzetYN0R9rz8EKYIdVLir3cGW9pKLMky5pogzRXuFT1TC29+OavTtUKqb0T1FHHKxrGam1lMRpWZlM5tdMvCWqYkn82uPbZbbacXEkkQJJJJZiXVxJZjnPJ1pqcxhOpWFNQgZnWlyymJpLUamoy7gFa08AaMk5oTmlc+WfsrJIKxFYgxorSpmSYlNjkt1n836lXNkshVFbbojWdZHgFpju6C3S60RUNhJaw3DnA9ueI9VytfTaR+qT1ZrH6JhDWi/na+rgtHRzJ+qnK0VNXA7HeqUdukh6Lrb8vioFNMiaVqXcy4MBLnWbsGTjZx7rpt6m2G0VpHLUcUrnPOwDFm254NDR2K/gqnWF9VxqLdh4qDC8ZbhkNWpTGyjfl2K/jmoWvm6r0cP0sxXs3njFc5WHOYL92avPKrPi0pKLACNsMYAtkGRMyJG0XI7FD5SVQ/xOV8TSSKlzmNAuS4SagOLgcuKqK6qfUSvlkfikkcXuOVy45nd7Ft6gPb/JZGYNGxCw+VfJLm4jzjhblb0Y2lamprduQ27VmuSGknPoaYuFiI2iwyFmdBptsuGg9qtDMLJvbhlJQaULGujwECOR4AzJDHOxsFgNVn2HUh1Glj+7d7feEcNIqXvv0HRsbh3OYSQ7XucQnVUgUDqx1YT9Bw6y33FQNIVZLCMOezgQp1RIq+eS6DKKItc8uLbPOs9lrHcMkpUXSLTbEBvxdW9VsdXccfFbKfMbG/DriodUeieoqS511ErD0T1JNGqjfrXCk4ppV4xXQ5E9DemhcujUkkkyZJJJLMS6uJLMtKNgwhSgolGeh3qS0rkz7Xh4TghpwSiO0p2OyDishvltmewLSbYWeosOPgu0EGeM9nXvUGJhe7hrPUrWLJV16pW7W1I/irijlWdppLFW1PMkotNTTqa2W6z0FTxU+KoRjL+GfJEE+Sp46pOdVWCtKV59ofQs7tIGpqY3xMje+okc9pA6JLwGnU7O2rYFH5JSsqdKGSVrXCTnn4XtxNzBIFiDqv7FqP8XdKJWO1Oa4DLYQQR7VmeQ9CY6vEdQa8Za81vaBp6yxwaABYNAAAGQAGoAbFx1RxUETjeShunCNYZ8guSoc9QmSTquqKhTpzqidV0sy7LMoE8iWg66o1qk0gzA7E3UfYd3UprpECYAixVMaADJ75jtHvTK53yZ7PFQXkxv4bOIRaia7DbVkfaEtmjS7VaaSkSuXVBK6Y5OumOTQuTiSSSJCSSSWYkkklmT6E9Ht9ymAqDQHX2KYFzZ9r49HgpwKZiTC+/V4pBOfJtOpRHyFzrDamVM9zZTqWENHFWk9eU7dpEEWEWCOChAp7UlGDxPVhDMqoFSY5UrLmKdTIariqNkqkMmWjL0Va5NWZfncqgVC5JUpthoKOfC/tKHQVGCW/EqC+fpJMmsb/AJ1pIZtmV9wgzV3FUsNXcJS1Kp7BpZSVyhT1JKA6dCfKk2OjnzqJNMk+ZBdIiGgy9cJScU2yOy6BqYg4W3alWCQhrhuurZzVW6RgIGIbcj8VTGy8B0ry9cxpiSpoPan400lcSRbZJJLtlgcSXUlmcSSSWZLoNZ7FMXElz59rY9OPKFMdiSSE7DIKjF3Z8VZtSST5dlggKekkkMcEVqSSDDNKNE5JJaBTy5CkOtJJEUB+tNaUkkgp1O7JFJSSTscChuKSSWijuKaupIgYU1JJAHEOUXFikksKhmGaEkkuqJV1JJJFiSSSWYkkklmf/9k="/>
          <p:cNvSpPr>
            <a:spLocks noChangeAspect="1" noChangeArrowheads="1"/>
          </p:cNvSpPr>
          <p:nvPr/>
        </p:nvSpPr>
        <p:spPr bwMode="auto">
          <a:xfrm>
            <a:off x="76200" y="-533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2532" name="AutoShape 8" descr="data:image/jpeg;base64,/9j/4AAQSkZJRgABAQAAAQABAAD/2wCEAAkGBhQSERUUEhQUFBQUFxQVFxUUFRUUFBQUFBQYFRQVFRUXHCYeFxkkGRQUHy8gJCcpLCwsFh4xNTAqNSYrLCkBCQoKDgwOGg8PGiwcHBwpLCkpKSkpKSkpKSkpLCksKSkpKSkpKSkpLCkpKSwpKSkpLCkpLCksKSwpKSwpKSwpKf/AABEIALMBGQMBIgACEQEDEQH/xAAcAAABBQEBAQAAAAAAAAAAAAADAAIEBQYBBwj/xABLEAABAwICBQcHCAgFAwUAAAABAAIDBBESIQUxQVFhBhMicYGRsQcyUpKhwdEjJEJicnOy8BQzQ1OCotLhFTSTwtMIhPEWFyV0g//EABkBAAMBAQEAAAAAAAAAAAAAAAECAwAEBf/EACURAQEAAgICAgEEAwAAAAAAAAABAhEhMQMSQVETIjKBkQRhcf/aAAwDAQACEQMRAD8A8PjOY6wrAKubrVipeQ+JwTk1qcFJQ4IrUNqI1CiI1Ea3aPz1pjEZgWmWgsFZn19idzZ3eHxTcur2Dv2IwlAydkeo5puKUzBw8F0Rnd4J/Ps3gdeSIydnpDvQEIMO5EbGUUTN3hObOz0h3hZlhoqnMkckORJHOMGfnRgl2zbHi1bggx0TT+0YOyU+Eado3SjYZWSNczExzXC5FjY3seB1dqkVssHOv5qWPm8RLLvaCGnMNN9ovbsTfDGDR7f30fqz/wDGunR7P3rPVm/40hJH+9h/1G/Fd5+P95F/qN+KDbc/QG/vG+rL/QrTSdC1lPTR42guEk7riTPnH4Wam+hHttrVb+kR7JIr/eN+Kn6f0nC+d2CWMsY1kTCHNzbEwMB7SCe1H4BUPo/rNPrDxagPgPX1H4qU6sj9NneEM1kfpt70oojozuPs+KGWH0T+e1SnVkfpBBOkGEayOBwntydZFkYNPoOz+z/UukW1gju9xXJtIMH7Sx2ANBJ4a1D/AEpxeW6yMi45djQNQW/2UaVyjuRnhMcEly2aTSqrpCHZHYFBN1YVo6Z7PBR7KmN1B1tGwFc5tSSE1wT+w+pgjASTXTBdR/6fGz4dCddMC7dA8RwrBpVcrKPUOxHyOTA8BdASXQoqHAIrAmNRWhJaJ7QpEYQmI8YQolKzIqonhvHF9pw7BbJX+C4VXVUxayJp143dxbl4I+O6pbF7T8j2uFxe3Fx+Ckt5Dt3D1j8FpdBw3iGrWVbR0fAJ8ZuNaxA5CN3D1int5AN3D1nLdGnsL4S7g0AnuyUqCixC+G3BwsU3oX2eft8nY3D1iiDycDcPXd8F6TFo7qUuLRx4pvRvZhmeQ2QgH5KxF/1rv6FyTyISNBNorAE/rnah/CvS30Nw0lzgcIFrE+b0d+4LP03J+c1cjy4MgdYNa973G4Ju5rGtsA4EAgnLCNeab8cL7V5zo/kAycOdGMmYcV3keffDrGZyKN/7ZcP5/wCy9gbogNbZuHMi+EW1X+K6NFFD8Y+7xw+TPgfXb8E0+TM7j67fgvZRohR62gwNuQL/AJzKFwkH228bn8nobrv6zfgob+RbN5HaP6Vv6598XBzh12JA8FSzrmuVnSmnmukdGCGrDASRYG53kEqQG2mfwKk6ej+etO8f7ShSD5eX7Z8SqZXj+CTsZ4yQnIzkFymZVVnnns8EGyNWHpns8EJVgwxNcnlMeU0Mho6AEdWqfi+SSSXUqyMrCmY4tBAvs1i+XBV6saG2DPYT/tRz6cuAhuPOaR1gp7CDqRoaq3mv7L+5dmqMw3CzpfSDQD7Fz2X6UmjQERoTQ1EaEtE9gUiMIUYUiIJaKRGFG0my7ovtH8DlNjCiaZblH9v/AGOQx/c1b7QEwbHYmxuVoKepbvHevM60gFl7+bsAP0jxV7oiLE252G2YtsujPJcZ0HruvQYHN3jvVlTYDtHesJBANynw0wuMt/4Smn+Rfpvxt5FCz0m9/wDdT4oWek3vCxMNGLAkNAO8tHDaetWMFAPqesz4qk89vwW4T7av5NusttxICDBPT4iWOiLnWvhe0k2Fs7HcqB+jmOFjgIP1mfFR6DkzTwuxxtY1wBF8Q1HXrKf8t+i+s+2wEzN7e8Lv6Qz0m94VCYW7294UarmiaOk9g7QlvmynwMwn21EUzXXwuad9iDbrsqDTT7jv9hsiclsJxuYQ5rrC41XF7qLph9m9/iVvf2xloyaumHq/pfaf+MqmqnK3rza98rucePSfl4hU9QNy5qox2nB87Z+csJUab/Mzfbd4lS9Ns+eR8R7iobv18v23eJVb1/BJ2kOGSA5SDqXRo6V2YjfbeRhb3usFPcnYqCrHTPZ4BCIRqsfKOB1g213zGWtCKtDYmlDk1FEKHLqKaDekNqOgtKeJOCtUvHZD12yHndFulq2N2iqy0a7I9fuHwVap1E04Tq17eA/ujn05ce04AnWGnt/smTNs6PK2ZyGzUuNadw7/AOyJhvrb23GX8qjclZB2tRA1MaUYKJjmNR42oTEeNAUmIKPppvRj+8HtBCkxBC0sOjH97H7XWWx/dAvS8joC9rSHvbYWs1xbt22VjomnLcQxucAR5xxEEgg5nPUAo1LU4cDcJOI2vsF96tqZoBNttvepZb6FOgap8Dcx2/hKrny4W3FibgZ5DMgZntUjR9W5z2ghv0vNcSb4HHdwWgrqpwhtOX5tbKyQ3bcFrXShw1Z3BGS1ej69vNM6B81uxg2faVDKy8EG4TsNuoyX8VqKFg5pmX0R4L0PHOI58ry5/iTdx72f1JjaxtyS24JyuWbhvcsH5a+V0tFSwtp5TFLM513NPTEbG9LDfIZubnr3cPI+RnlIqqeua+SeSSOV8TZxI8vxsvhvicbhzWnIgjVbVkn2Ej6ZNZH6I74v6lVco9GmeIYGABpxXOEXAsejhvfIFWtZEABrzvtJGQ3EpVEYLXAjK7t/oI62G0Tk7CWxnZnbMEG4y1EAqi0tW/OZoMOTIWyh988T32sQdnUtRQMs1323fiWQ0qz/AOTqP/qR2/1FLXBt8szpSxY0gWxGM97ge1VFZtVxpmfBTxOYA5wMVw9uNpu9jR0TkciT2LPUry5hJ2yS8P2r9Q2DguWxVQadPzmDrPgq15vUTfeP/EVb6eZ85p+Jd7lTn/MTfeP/ABFVy6LO0kocFW98bMb3Oy23cbXIAzNtQRCM1KFLTMaA2V5wgC+F+zhzanLJ2asnN57vtHxUYw8Rtz256gVLqWWe4Xv0nZ6ri+Rz1ZKJ+j8T+dS6MaWw0RCwsR7jknAZW7Mlwwda7awTb2OM0ZzYCRK46QLgcjypLJ0dddum3SuiOwFYaPPRPX7lXqbo86+xbPpy49rNkBIvs7Vxq7R1D8TWBpLSHXNjx28ExhULNKSjsRWoDSjtKnTisUiMIDVIhS0UuIIelB0GfexfjCLBtTNMZQ33PjPc9q2P7oF6aKmeA1vH4BTaSpaXEAg2texBtr17lntK1rYmx4jYnEAM9gZu6wqzQlZzbycOWd3XsSMzn1b80mWPNpo9JhIIsc+tHHQcwsjDrusbWbhBBBdqztdZccqadmTpLGwOpxyIyIIFlZUvLOkH7Q+q/wCCWDqvRaZgMMP3w8XK8hlDYg5xDWtxFxJsGtGK5JOoCyzegdKxzUkboziBlJBsQOi7O5OrWvMPLPy/c536FA60cV+ewuykkcSRGSNbGgjLUSfqhehhf0zTlsu6heWXl7Q14jbSgySRktdOQ9rebAvhjBOYLjcktB6IXnOg54WztNS2R8OYeIiGyC7SA5hOWJpsbHI2sVXpKuivrrk7y1pdJsxUrycGLGxwwyMuMiW31HfqWi2O6z4L455Maeko6mOeE2cw3sfNcDk5rt7SLg9fBfW2hdKCqpIqhgw88xkobcOw4mglt9RIzHwQFOozdl95B8FjNLMvpOfhSR37ZCFuWiw7fesnpnRjm1ktSXN5t1O2EjMOBa7nMR2YbFLl00ZCslcyKNzHOY4czZzSQ4XLQbEcCR2qoq47XttJJ4kkuJ6yST2q3riHU0RG0QH+ZirNI7Vy1dmdNs+XpOL3+LQqJrb1EtsyZH5DMnpFaHSsl6ijbllI895Ys/SS2qJHWuOdcbXt9InXsT5a1/RZ2kFCe1FDckx6kZQVbvlHdZ8UIvC5XH5R3WfEoSvrgJRC5BldkulCcnkGhlOYmpzFSpY9npXSSSrAqVQHMqKpFFrPUjl05520Gi61rAcR2Oyte99XVmobUNiI0LnvK0EajsKA1FYp0yQwqRGozFIjS0U+nOSHpr/Lv4WPcQfcnwJaYZ82k+y7wQncCpHLCkBYwF2GzjrF9bGH3Km0TUNLxHzgGoXuTfYQcri9jnsvwVz5T2lsbDqJfG714MQzWI0bVNDgTe4N+wK18fFpZlqt3TUMRdYsa7D0Q49LUTqJ2f3U6hFK95jEcZcDa2FpueB2rEV87OavGCHFzelc5XBcRr3WXNDyhskeoknblrNrKf4+G/I9SrJOYYSAAIhiFtXQFwOrJeM6Yq3SSvc43c9znuOwuc4ucRwuSvSOU+nx+hPjDLXsMWJxdmQSHbxYEWuvK5XXJKb/ABsdbu28mWw0kkl2oHNOa+jf+n3TnO0MlO43NPJcfdzXeP5xJ3r56p6Zjo5HOka1zMGCMhxdKXOs7CQLANFybnda+z1X/pzntWztvk6nxepKz+soUX0GAqnSzei/8/RCsoJw4GwcLEjpNLTltsdnFQtJtux/X/tC1advO6untTQjcKf8cYVZpCmsrbSNxBF/2/42Kurpss9q5rJVdsjX0xNZR/Wle0evGPeszRnpv+0VtqqD57oz600vsmi9wJ7FhtGOuXHiUM5+n+ml5WKHIilBk1qRqzVZ+sd1nxKGnVB6bus+KauoscchPRShSBPiNvAadGmlK6dKXV2KkhXSuho/5HEej87vQEak88fnYtl0nO1mxEATAEULjtWdCM0oQRGICPGVJhUIygde5Gp5t+Q3A5nrd8O9GY2tvS6oae5trO0C2X2nam9vcVttFaKgDPlcMlyDzf7K4zGO/Skz2Ho5easHSaQsABZrRsHwG1Sqyue+J4uQC1wsNZy2qk9cOb2S7yTeWtCayNuAtFjEbnVYRuabW6/Yq/RnIchgGMHPXgF7dd1acnGiSmivsZH7GD4rS0dIB/5Qtt3AZTSnIF8zW4HhpaciQSM+AURnksmNrzsBBBGFjtmrWV6ZGyw1o8bE2MLe3nWmeQ05hkc+SMMjY+Q+eTZjS7LuXnsXJuV8Ms7QBFCG8497g0Bz74I2jW553AHebDNfShqGwwyyuGIRxveQcwcLScPG+q3FVfLXQ7aPk3LFgYHNiix9FtjNJJG2R4y867nWOzLcnwwmHTW7fM6S6VxVKk6P0dJPII4WGSR17NaLuOFpcbDqaT2L17yBcqKSmZPFUStjllkiwBwPTBBaGhwHpHUd6w/k/wBK0tMKuWdoNQyBzqRxJsyfNoIANi7ptIuDbCdWtaGo5HCj0toyMCzZho+Q/bxRsmHXjYXf/oheBk2+k1X6RyY/j/TZFFYM1V6UrLtd1HtyTaBjtKfqIuun/ExUuktnC6udNOAjYAb2dCL7wHsAPsVLpA5rlyVg9DpoRwmMNY+SxkjjcWgucySQgtLgQCHOGexYP/02Y7ua0gkdKJ0gcWn6kgADuojbrROULvnMHCOQjgecT49KkfrCXD0tvbv69fWq3LGyY5F1e4rmnO2YI1tOTh1hDlGaPpORpF9e4jWOojUqk6SP0hcekMjlvG1Sy8eujTJSyHpFNTZHZn87EzGq6aURDlS5xNe5GRreDF264knSJJJJZiRKc9JvWENOjOY60KM7XYTrqO+YDaostfu71yzC1Xek984GsqM+vJyGXiq90hOsp8LCTYZqs8cnZfbaZHOp1K0nqQ6SgAzdmVYRhTyz+jzH7SaVisWZtI4HwVfAVYQqFMsuRMl6dvANHc0D3LYU6wvIOX5Jw3Ot7XD3LcU5Vt81OrOEKVGFCiKkNcngaSKoYzDBsmmYX/dQfLvvwJZG3+NWflJ0YanRNVG3N3N4xtuYXCWw4nBbtVPo54dUucdUTBGPtSESSfyti71f6arsNFUOYwSFsMrgw5h7wwua0gG5BIAsr4czZK+QXtsSNyk6WpWxzyxsJLWSPa0nWWtcQCeNgn6S0o+aofPJhL5JDI7KzS5zsR6I2FTeWRJrp3kYedfz9rWsKgCYWG60gRAHkzoN9XVRQRtLi9wuG6wwEY3dQbcr6E8r9KGMoq1o/wApUx3sP2T3NPdjjjH8SzXkO5KwxxCvL3PleJIgywayIB9nZ3Jc4hrTfKwccjrXoXKmJtRRzwkXL2OwguyL29KO/wDG1qNx3Bl1RpKm97HLq1hVtXU67qBo6pBgiIJLTGwg3zLcIwE/Ww2vxuotdPuU7kOgq5uO1jlcO/iaQ4dhtmqmszKfNOQdah1FTbM5qWXPJoymmzetYN0R9rz8EKYIdVLir3cGW9pKLMky5pogzRXuFT1TC29+OavTtUKqb0T1FHHKxrGam1lMRpWZlM5tdMvCWqYkn82uPbZbbacXEkkQJJJJZiXVxJZjnPJ1pqcxhOpWFNQgZnWlyymJpLUamoy7gFa08AaMk5oTmlc+WfsrJIKxFYgxorSpmSYlNjkt1n836lXNkshVFbbojWdZHgFpju6C3S60RUNhJaw3DnA9ueI9VytfTaR+qT1ZrH6JhDWi/na+rgtHRzJ+qnK0VNXA7HeqUdukh6Lrb8vioFNMiaVqXcy4MBLnWbsGTjZx7rpt6m2G0VpHLUcUrnPOwDFm254NDR2K/gqnWF9VxqLdh4qDC8ZbhkNWpTGyjfl2K/jmoWvm6r0cP0sxXs3njFc5WHOYL92avPKrPi0pKLACNsMYAtkGRMyJG0XI7FD5SVQ/xOV8TSSKlzmNAuS4SagOLgcuKqK6qfUSvlkfikkcXuOVy45nd7Ft6gPb/JZGYNGxCw+VfJLm4jzjhblb0Y2lamprduQ27VmuSGknPoaYuFiI2iwyFmdBptsuGg9qtDMLJvbhlJQaULGujwECOR4AzJDHOxsFgNVn2HUh1Glj+7d7feEcNIqXvv0HRsbh3OYSQ7XucQnVUgUDqx1YT9Bw6y33FQNIVZLCMOezgQp1RIq+eS6DKKItc8uLbPOs9lrHcMkpUXSLTbEBvxdW9VsdXccfFbKfMbG/DriodUeieoqS511ErD0T1JNGqjfrXCk4ppV4xXQ5E9DemhcujUkkkyZJJJLMS6uJLMtKNgwhSgolGeh3qS0rkz7Xh4TghpwSiO0p2OyDishvltmewLSbYWeosOPgu0EGeM9nXvUGJhe7hrPUrWLJV16pW7W1I/irijlWdppLFW1PMkotNTTqa2W6z0FTxU+KoRjL+GfJEE+Sp46pOdVWCtKV59ofQs7tIGpqY3xMje+okc9pA6JLwGnU7O2rYFH5JSsqdKGSVrXCTnn4XtxNzBIFiDqv7FqP8XdKJWO1Oa4DLYQQR7VmeQ9CY6vEdQa8Za81vaBp6yxwaABYNAAAGQAGoAbFx1RxUETjeShunCNYZ8guSoc9QmSTquqKhTpzqidV0sy7LMoE8iWg66o1qk0gzA7E3UfYd3UprpECYAixVMaADJ75jtHvTK53yZ7PFQXkxv4bOIRaia7DbVkfaEtmjS7VaaSkSuXVBK6Y5OumOTQuTiSSSJCSSSWYkkklmT6E9Ht9ymAqDQHX2KYFzZ9r49HgpwKZiTC+/V4pBOfJtOpRHyFzrDamVM9zZTqWENHFWk9eU7dpEEWEWCOChAp7UlGDxPVhDMqoFSY5UrLmKdTIariqNkqkMmWjL0Va5NWZfncqgVC5JUpthoKOfC/tKHQVGCW/EqC+fpJMmsb/AJ1pIZtmV9wgzV3FUsNXcJS1Kp7BpZSVyhT1JKA6dCfKk2OjnzqJNMk+ZBdIiGgy9cJScU2yOy6BqYg4W3alWCQhrhuurZzVW6RgIGIbcj8VTGy8B0ry9cxpiSpoPan400lcSRbZJJLtlgcSXUlmcSSSWZLoNZ7FMXElz59rY9OPKFMdiSSE7DIKjF3Z8VZtSST5dlggKekkkMcEVqSSDDNKNE5JJaBTy5CkOtJJEUB+tNaUkkgp1O7JFJSSTscChuKSSWijuKaupIgYU1JJAHEOUXFikksKhmGaEkkuqJV1JJJFiSSSWYkkklmf/9k="/>
          <p:cNvSpPr>
            <a:spLocks noChangeAspect="1" noChangeArrowheads="1"/>
          </p:cNvSpPr>
          <p:nvPr/>
        </p:nvSpPr>
        <p:spPr bwMode="auto">
          <a:xfrm>
            <a:off x="2286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2533" name="AutoShape 11" descr="data:image/jpeg;base64,/9j/4AAQSkZJRgABAQAAAQABAAD/2wCEAAkGBxQSEhUUEhQVFBUUFRUVFBQUFxUUFBQVFRUWFhQUFBQYHCggGBolHBQUITEhJSkrLi4uFx8zODMsNygtLisBCgoKDg0OGxAQGiwkHyQsLC4sLCwsLCwsLCwsLSwvLCwwLCwsLCwsLCw3LCwsLCwsLCwsLCwsLCwsLCwsLCwsLP/AABEIALcBEwMBIgACEQEDEQH/xAAcAAABBQEBAQAAAAAAAAAAAAADAQIEBQYABwj/xAA/EAACAQIEAwUFBgQGAQUAAAABAgADEQQSITEFQVEGEyJhcRQygZGhB0KxwdHwI1JichUkkqKy4fEzU4Kz0v/EABoBAAMBAQEBAAAAAAAAAAAAAAECAwAEBQb/xAAtEQACAgEDAwMCBQUAAAAAAAAAAQIRAwQSIRMxQSJRYSOBMnGRofAFFBXB0f/aAAwDAQACEQMRAD8AnU5JSRqUkpLCUHWHWAWGWY1B1hFglMIsBqCgx6mDEesxqFZo0PEqwHe6ycmOokwmCqVYneSLiXiyY0YklKskLUlTSrSRniqQziWK1o9XkJHhFqRkxHEmq0JI9EyQI6FaOiGLEMwKEiGLEmCNMaY8xpmAMMY0eRGmEFAzGGPMY0IATCBZZIMGZgkZxBMJJYQbCGwEV5HqSawkeosNmohERYUrOgs1DKUkpI9OSEhCHWFSBUwqGYIZYQQamEExgiwiwax4MBham0qMRUsZbsZT45dZDIXxElHkXFVI3DYiCxVbWJ4HrkejWh6Ne5kLvLyfhaYAvMkZk5TYRobWQauIN7QtIxrFcS5wxksSBhTJsohGh0QxJ0wKOjWYAEnQAXJ6R0ZUAIIOxFiPKaw0eVdru2FSvb2WpVoqgYNYhM5uLarfleZOp2jxl1qjE18y20aoxU22zJsQed+s2NPgCBie5LqHbugzAAnOVC68xvcjlKLtnhWUJZO6190EZrXtrlNpxQ1DcqPRno0se49K7GdofbaAdlCVBo6jbyZedj0O1j6m+njnY/FNhKyDVs9Szb6qTl+egPwnsN51RluRwThtYhjDHEwZMfkShrQZjnjIbBQxoJoVjBNDYNoJoBxDtA1JrNtI5E6OJiTWbaCSGSRqbSQkcUkLCrAI0KGmMHWEBkTvxDU6t4LQ1EkGPBgc8Z7SBMZIktK/FmEbHLe1xOqAMJOZSBStUsY1ze31jsdTteRqJuQJzJ80dElxZMoppeG9p0iVNFkem947ERIo3JlvhaQlbQ0ljhGMaNAkWlFLSRA0toWUJixJ0icS4lSw6Z61Raa7XcgAnoOp8pgEqQeM4zuaTPcC1hc7C5AvMhxT7U8LSYrSp1K4XQupVUP9pPvDztMX2l7bVcXTYZyiOQvdLYBV1LBre/cW1PntEm/C7v8AYtigncm1SV17/CNLS45RxDVCtRQ1PxeN8qA8mGtmsVa9uomd43xOnUxFPu2NSzL491uTa+xA5dZleH1CHIG9gQehXYj5yfxPidR9fCCLEBFCi42M45afbkpHrYZvLp1J9v8AhacZY0AgUh7AVmqL5tlAzczp8L2np/ZDiYr0AQ5e1rlhYi/IzwzFcVZ0KnRb3yrov+kab6z137Lq9M4UqrlqisDUVreHMBly23Ww9bgzowwcFTPLzNTuUeyNgTBsY9oMzoOaxrGDJiu1pCr40LMbkOxg2aQzxNesVcYDCmgUwzmAdpHrY4CA9vUw2gUySWnQHtAnTcC2yt4Pisyi8l43iIpiZPA4/KbQHFMWWidTgrs5LwdotY5+0ExXeG8d35kXNsqoI168b85TcYx2LrN/BqsqXsFRsh00JYixOvnKujiNZt+zXBqdQJU7y4uTUTQ3NuXNQDaQzZXjVo6tNhWSTTM1wvtLisK2WuXqUufeXLqObI53t0JPwmtxnECRdTcEXB6g7SN2zzvTqjuhkp5FUk3LF2tdbfdAsdbbyJW0QAchaw8hHw5XONsTUYI4p0gdHiDZ9+c12FxvhF5hMEniuZdDE+cdSojVl5jHzCReHjx+kAuI8MbhcVYmBNN2NK6LfiFQASFQaQsZjhcR2DrX25xpPkWJo8JTvLXDULSr4YZdUmEeNCSskoI+DVo4tKExTPDO3WEx9euz11Jp0y/dWyhUTMQbAak+AX9Ok9xDzF47GValasF7sqKrUgrXBIUANYg73JO3Wc+py9OFo69HpuvJp9kjxPNpqYwnWbbiXZGl3yhKmUMxzj3rMToEOlgTprKHtDg6SYpadIDKBTVvFmBe/j8XxAPmDFx6iMnx+YcuiyQ/F71+oDhbIKhNQ5RlIB89LHT47wq8QpjNmBYkEC1so85c8SwaBLBFBawuFFx1I85mmwoud7CTjljmubPUeDUaWCx42mvchi3X6TXdleM+y1qdUE5bBao602sG9bWBHmolDTQW0tD0aR5ct5ac7+xLR6Tppp8qSo+gs1xcag7HkRyMYxmd7A8S77BqCfFRJpH0Fin+0gf/ABM0DGXTtWePkg4TcX4I2MGmkyPGmYc5rcQ2kyvG3vcRJmgUaYo9ZNp4u3OUVerbaLhqxMmO+S6rsTrK6piyG3hsRiPBaUFbFaxrAa6jX8I1nTKLxIgbzpt5toSlTubwtXD3kOjTcaTjVqKdROe2XpBBgoP2OPbGtbaSsFiLjaa2FKJWDBtebTsG1lqjOocspRCdWsDmt15DTpKPFV/DZRqb/ISqbEaeY1UjmOh9JPJc47T0tFpUvqN/kX3a/F1Blezlc92VkygFTYDMVvv0NjKmhxot7ylR13AkfEYh6o8bu9hcZmLWHlfaCDaMOqfURsdwhtL5tJGct0mXpJtpz5w9BzzlPwzHZSC1zTfbmVI0JA8zfTymiFAMLqQQdiJp5Nvc4P7Se6or8hKlewkQYveExmZRsLeX6GVeHrZiV+9+Nt7XgxzUlaFz6aeP8QfF4kk6SbwrFW3kOjhiTtJ1PD67R3M51A02F4lYSwwfFr6XmaRNI3PlMEctMZ4rRv6OLB5wWL4kFG8ymH4lyvH4h8w3lXqESWAvsDxcM2pmRw1N3Z6qA5czsWUX95iWA0N9d7fGWnAOFl2Ltfuxp/eeg8uvymoWgB4QAAtgANAPQCeTr9arUY80epoI9JSfueTcV4kteyUyDb3rHqZWnhb4uuRh0JAsuY6IoGl2bYfjPXv8Aw4JbuUub30HM3Om2puZIp4dUGVQFA2AAAHoBIf5BQX048/J0bVL8RnsB2YprRVKo71gCGc3BN9wLG9hsOcpO0nYtSl8P4W5IxJVjva51B+P6zdV3CqWOgA1Mr+IuTQzDdGR7f2uCw+QI+M48epzLJal5+36F3zGjxRqZViCMpGhB0IMkKoCtc5rjrseuk1vbvs+c5r0xe58QFvn++swoqWJn0eDKs+NTX8ZybljdM3f2W45hWenydLn1T3W/wBxHxE9Jdp5f9miBDUrtpp3adDqGc/RR85uDxdZ2w4R42qlvyWjuI4rLMtxTF3ltxPGKRMrjKoJteJJk4orcU1zHYKtaCx1KwvICVtYoS4etvKdzcmTaj+C/WVIaEApedB5okNC2aWjxROcknE02mVtCID1ibUV3SNZTwyHmJMw+DUDS0xiYlhzkrD8VdecXYmNvaLfGgF2A3AsP38ZmUNiwO6t/wCZcqwYXLanXmTc+kp6lFsxqBCVW2c/d8gT1PTeSxLlnv5vRjg14/2TsOLBif5fqdpETz6AQ9Stm2IsdTbrAuu3kYyRWb7NeCTwb3WzWyo2mgJ15C/71mwwIUKNeWwNvmRqTIvCeA0q2HR6bZXYAtbVS6G12X4a2tBYzAYiipLL4BuyHN/2B5n6Tn1OnnPlEdNrMW3Y3yuOQXE6ubMFUC2gJ1Px6ekoKdRlrUyDf+Itv9QBHx/OHxPEgBuPKTeyvA6taotd1IpIQyZhbOw90gcwNDfnpK4MbSOXW5oPi+TcYXBA8oapw8XjaWZeUWpjGHKRcJrwcynAb/h8iYvhx5S1wmLzbyciKZNtodJMydLhrXlrhMCSQG0HM9ANTIeJ7R5K70QiVLOgQKSjkH3hZhZm2II031mswoR6ZK7OCPMDYg9DJ6jK8cLHhi5DuQqWAAC5QANoQbmZ7jXGUoUENZgrFgjC4ufuswHT73ymgRufIi88VxkuWdjpKhSYxto8rp8ZGrVivKKGKvsAxKhgytqGBB9DvKTA4lslSi5uyEIGP36b2COfTUHzHnJ2LxoUXa4Bvc+8B/dluRuPnIlPBozGoKl2KXULYIyX62vcMBfobadaxhKK9SpeC7pcEgU2cN3llQlrKdytzYn13nm/HuzP+bKq1kYFj/MpBAK25nUEH16T0TEcRU0s6AgAkEaZlYbgjn6+cywrg1wgsbs1iCSbEEnfl5crbzs0E5wyOu3scurUZQ57iYOmKahF0VdB+ZM53sZNfC6yPXoaz1d552wgY+rYSmuc1zNBVwuaDPDr8o6yE3jtlbiAGS0oaiWM1J4eQYJ+D35SiyJCSxtlNV/9OQMmk0+L4SQoAkGrws5YY5ELLEzPmdJzYMg7TpXeiPTZa1eHXOkSrw2w0ljTqSR3onD1JHb04mTq4crBZJpMSinWVdRL7TohktEJwoDhalhbnr+EtO0GHvg8OabqtMLndTnGarqrEEAqTe41IO0rqGGzVEXbM6rfpmYC/wBZpcV2RrgZc6Mova5Ybm50sbdbevWLKSjJOz0sORZcPTk6owFMkbQ9OsR/UfOXWJ7L1gqP4F7z3FLanTN0sNOpkil2Nq5M3eJtc5QzD4H7373lupBkU+m6TK/g3FKlNSqnY3t6zSYLtS6+9MklHITrfltbaFDwttPg45bW7N5heM4djmNOnm/myLf52l/huJI+zTycNJOHxLrsTMsjQjgmetqwM401PKYPhvHaq6G5mq4bxQVNCNY6yxfArxtclj7OvSPFK2xi3i3jOEZd0Kpyj2Zk+J8IFCqKtLMQ18yFXqg77HUjcnca31mXFWrQOU3S+oHusBewJW918r9J6hiKQdSDz+Ymaq9jxlYLU1Y3LuuZ78rm4uPlODJpZ7n5T/n7HoY9XDak3TRR8HNXEYgURWqU0qLVNUoxUsKVJ6tmO9iUHnaaDsDhmphC7kirTaoFJ9whgGQ62PvDWO4DgKWAqPXrVFL90Vp0xfV2y07A295gSBp947yXw/va3jrUe4VB/DzkVXu183hbY7b/APiWpwTlhjjSrkbFmh1ZTb8GlOKUfeX5iR8W7FSVt57nS+u3lM5xHiwoEXqVHDC4zMo562GW3SS8JxynXslFjm3YG4KAWuTbQ/rOF/0vJHmy8ddjvhFBxLi7UFqF01tlRb+FywvYdfEXLHfwqLTPcL4piUFMd1UsrVCxymxWplzKL/239TPScZiclM23sx9bevrMXxvGNqAbXAZDc2t6A/vznpRwOcNvDfzaI5dZ6rdpfFFMOJVqgqBlqrTUGo/dlQVAIGZs181r7C1+s0/ZvgAoeOo2eqcwBvdQp2sLDUje9+czHC+K1LVaACk18gdmBuKaFmZdN8xyG+nuiWacQqA3N408e2CjFV7kIZN8nJu14NXUpiRamGuZRDtCecPQ7QAnWR2SLKcWXVKgAIpw4levGUPOE9vU7GLtYbQVqYvHU6Qglqc4RqnOB2ETFqJVY2TKte8h1yCY0RZFTUoXO06WWSdK7hKKJ8blEAeIEytNcmcakusSOZ5Gyx9vNoM4rpIJqxhrxumhXP3J64zKwb+Uhv8ASb/lPX6j5tfKw6WPSeHElp7HwKv3uFou1sxpi+xvl8JPzH7tIamFRTL6adtohY9UbE4Okx0z1GIA97KhKp8wD8InbSsyAImmcN7o13F9eW+sruIcUpUcdh2qZvAWC5be9UIphn6IFZjproJJ+0NXVUJHh11B5m+lrDpFxqpRspJNxltMHVtfSOpU4MIJJRSy3X0tOls5khFWFWk07DU/FZtJd4DAd4bKbgbmI27pDUvJ3CsG76AfGazAYPux5wmCw4pqAJIzS+PElyyM8l8IcrGPBMYGiZpdIlYfNK7j2Pajh6lRbZlXw31GYkKtxz1IkkvKntHrQYanc2HPKjMB81EahWx/BqftNEVGCXqYmkxzaG1Kl3tqY56tT+AlvxrE5FA5s6oPxP4Sr7O4gGlhGZwfFVpKgADBloqgL6i4thagBA3U730B2qxVq2HS/wB4sfVrov5zhyW5K/Y64NKLKXtR4qDg70zmU8wRv8CNJA+zfG/5lkP3qTG/TKy6fX6QvabO/e06SljkS6qLs2bew8gDIn2a4dlr12dWUpRAswKkZmB2P9kNfTbEv6iRt+JVrsw6KB8Tc/pPP+P4sgUR0pt9HsD8hNTUxJJqk9fy/wC5iPbC2JbKiVAtN7rUUuoUDMSADuOUbDGvsDPLgsOEslAUatQAmpTrVbqbsEptkVSt7eIobf8Ac1GDCYiktRAQGvodwQSCDbTlPOMVZLjwXZEb+GwZQHs5W9zqLAEXuCCDNH2NrMMi5tGSs2W/JalMLp6tU+Zl3FS5ZCM3HhFrieB6kiQqnDCBNC1UwTVYjxLwVWVmYfAsOdoFiynQm00dex3lbXo22EjLE0UjkTIdLi7LJtPjpIsZW1cHuRILAyeyLKb5I1FPHKZFr4m5uJQpXIh6eIvNsoPUstfbvOdKk1p0GxG3lL3kUAmSqfDn0GRrnbQyVT4XVJsKZvOs5Kb7lcKfWFVBLIcExH/tN0jj2cxA17sgdSQB9YORlRWg2noz4sYLA0CFzHICwvlzM/iOvLVpjDwSqujZV56uo/OabtXhqhwmHurAZad2IbKBlBve2205s8bcV8nZp2lGb+DNYnEe0V1ZgAGdFIvewLa6/GeifaYn8GmoGpewHwnm3sgAzComnk++/Sep/aNgWFKixenoQXAN2BKm1gRrrBOL3RrxYcWRbZJ+Tyl6TDcHTQwlKmSfCDc/jNDhuG1KhWzDIR7xUjmeR3MvcBwxaQ0seZJGt5aMJPuczkl2M5wbgzs38VSFHPkZssLh1QWVQIoMcpl4wok5thVEUxgeKWlKEFBnZo3NEMJh15B4/THsrltLtYfGnUQ//YsmTPdquINbugBkWzseYNQ2Fz0tRPziTdIKSbB8Ars3sZygKMVWVWAbVVp1St7nctWr7WHhMB2uxP8Amn60+5t8BmP1aXHZnEoRQwzBs9BMNUXSy3ejibljf3j7Rex/lMy/amp/nK50sWt8Mot+/KRkvXXwOn6PuTMJxJUxtXMNHVFD30WwvZugPXlbprLLNlr4o9aWG/5Vh+UoOzuIp9xiKla5DOira2e6LZMl/vXOnXXfUSHxviFagqashdaYNN1WzKuc6WuQqlrC5DeLUDS7bfRtE3+rcWuLxITvcx0y5/ibi30mc7P11ZyGQAhKzu4uSQygBbGwFrnnrfykfHcSNVb823HSx29P1lr2USmtU5737sXUg9Q//EA+kpjSTEyPdwU/Gzd85AXMx0GyqoUKALm2hB3M13AsP3b01tqmES/rVqM5/wCMzfGadOriKVOiVYOKKFwdAxIpnXbYLvNjg6y1MRiKi+5daadMtNqmo8tRCuwEuSW0GwhGAg7QDgXSBanJBMGT5QMxXYnC9JUVaB56GaSpIleiG3k5QT7FFKjP1KFoFwV2lnWwBGx0ldVuu8nyu4zaA9/OjcwnRqFsdUru5uzFj1JvCUy/Jj8Ln5yevFaIN1oL67kfsxH7QE+7TVev7PxjgBU69UAnvHFj1f8AEaDnFaszatULX3uzaeX1hV4pWJ0QehFrk+ZOseuNrk209Qb/AD1tFdDIbg6IvewcbHNnBF+fK3Ic56D2rZu4ahUqtlpkBaasgbLlBRXBAGX3dN/MTB4biFbMMhBdbHwhABYgm5tbl67y3xmMx9dQtSuMtwWUgBTYg2IVNRpzvJyi20OpJJg+E4Fi6OaShEYk+FMzrYgqAee1iet4PF9rRVqoGopk7wECxzLfw+Fr3Yi/Pew20tY+0OB7tMejN/8AmUOE4QtOqKhbNlOYKTbXluvLf4R1FXYm51RuM1tNJy1JTrjG/l+ohVxv9J/2/rLWTot88dnlUMYOlvin6x64zyP0/IxrAWeaKDK/20efyP5RwxX7sf0hsBPvG5pEOJH70jTi18vmIQE7NM/i6KVq1dKhcK5w9P8Ah2zlslV0VcwIF2ZdTsLnlLMYpev1gaXCw5FVBWeocVnACXpEUML4LMNT/EKj10gddmbnwLgRUxPtSYTL3nfvkzCxBp0RSp+O/u5QltPeJ1N9MNxbs5jOH019qohEqErTbPTchhrsrEi+u46zdcK7VNgENGnhe5ykhySVeoba1HVluToLdLADneLxHigxhFOsM4DXs12CuL59eanLT08pzwlvbZacNiSI/ZbhaUqNN2F6hXNdrnJn1sg2U2tc7mbA8F4elFMTxBVcvYUw2cgKb2UINzc5ibdBylBUqZQCdBcDTYet7AD6ROP43C4pMPSOIp02pUypZqtCojaC2lOqWBBJFiDtDnbSSRsPcyXafh+ETFd5g9aJcXpG96bXJyrcXKHK1uYsR0jf8TzmtVB0NfIgYsAEyN4bAjQjlzvLahgVw9Va2GxSPVUkLloV3UBrhmAFI62Y2tKXjFIUEUUmqKalTPchqLZl0zBQbgGx0J0udiI2LJGX6CZYOPYgdplzYx1AGhQWAABOVeXqZsuD4TuKKKLE+POerCo63+QHwmKxL5sa3nXUEnXRXAJ+k2WGqnImupUN8W8R/GUS4smu5Met6QTVR0gmc+UEahgY4Zqnl9YFqnrGmpBtUgMKz+sYz+cQ1IM1IDCNUga6hhraPZoF4AkNsAt950KZ0FGshiiCOf0Fj5N09YjU0011B1Iub9OcDSpG+mp8pZ4bh53c872XSTp2V3L2I2HqoreFSTy5/GWlLDO98zNlJuQDa/qQJKolV0UAfDWGFYyiikI5NhMLRVAAoA8pJVpFFSOVoRbJQEXLAq/rCK/rDSNYVaceKcGHjrzUawgUc4hog8ogeOVoaNYw4Zf5R8hGnCDp+EMTFVhNRrIxwY5X+bCMbCn+r/U0m6R1/Obk3BVvSb+r5/qZWuTSqirlZ9QSjsTTFhbNlGhNgORmk+MTJfpBJNqmFNJ2Q8F2loMtnavRDLYjSsF88rUifkZB9rQo5Fen4SxXPTZarqAXFv4thmsE1Um77aaWlXCqd1WR6nDqZ+4JJYtvYd5LXJU1OJ02BDG4IIIN7EHlvExHGqeGyez93UAIJtTwyEMChBDCjnYWSxJPO8nVOEUT923pItXgNM8yI8lu7iJ0Mxv2hYw0wEbJawZlq18zGx3HeBRex91QBaZyvi6uKbO9RmykLmZmbIXbcXPUk6S8fs6OVQ/v4QLcDcCwcWJB26fGBQS5SA233ZnsKrPVFiSxqBQ3MsxsG+es3BrnlltsPTl9JnafBKibHnfYgg+UccDUHT5/qJZNVQlOy875ugiHEHp9ZRHDVBy+RH6RClTofmIAl135/l+ojGr/ANJ+n6ynzVP6v38YhrPzzfI/rNRrLV6w6N8oJqv93ylacS3n/uiHGN1P1go1k9q/n8wR+UY2IHWQfbD1/fyiHFnr+/lNRrJRrjr9Ysr/AGgzpqNZPwy5NvnJiV4k6KMEFWFTERJ0wAq14Ras6dMYKtWEWrEnQmDd8JxxQG9506EwvtIijEiJOhMP9ohErRZ0ABe8nGoJ06YJ2YRVf1nTpjHGp5mNarOnTGBGoYw1fKdOgMNer+7QbVYk6ZmAmoP3eNJ84k6YwxoI+k6dAYGYNjOnTGGEwRI8p06YwJwOkA4HT6CdOmMBKCdOnTGP/9k="/>
          <p:cNvSpPr>
            <a:spLocks noChangeAspect="1" noChangeArrowheads="1"/>
          </p:cNvSpPr>
          <p:nvPr/>
        </p:nvSpPr>
        <p:spPr bwMode="auto">
          <a:xfrm>
            <a:off x="3810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5" name="Rectangle 2">
            <a:extLst>
              <a:ext uri="{FF2B5EF4-FFF2-40B4-BE49-F238E27FC236}">
                <a16:creationId xmlns:a16="http://schemas.microsoft.com/office/drawing/2014/main" id="{DC0E9A7B-9DD6-45A9-B3C1-E11745B6DB5B}"/>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Retirement Plan</a:t>
            </a:r>
          </a:p>
        </p:txBody>
      </p:sp>
      <p:sp>
        <p:nvSpPr>
          <p:cNvPr id="30" name="Text Box 8">
            <a:extLst>
              <a:ext uri="{FF2B5EF4-FFF2-40B4-BE49-F238E27FC236}">
                <a16:creationId xmlns:a16="http://schemas.microsoft.com/office/drawing/2014/main" id="{F1740D41-AAC6-4CB5-9678-D4EED1991287}"/>
              </a:ext>
            </a:extLst>
          </p:cNvPr>
          <p:cNvSpPr txBox="1">
            <a:spLocks noChangeArrowheads="1"/>
          </p:cNvSpPr>
          <p:nvPr/>
        </p:nvSpPr>
        <p:spPr bwMode="auto">
          <a:xfrm>
            <a:off x="338815" y="1295400"/>
            <a:ext cx="7204982" cy="560032"/>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114300" marR="0" lvl="0" indent="-114300" algn="ctr" defTabSz="457200" rtl="0" eaLnBrk="1" fontAlgn="auto" latinLnBrk="0" hangingPunct="1">
              <a:lnSpc>
                <a:spcPct val="100000"/>
              </a:lnSpc>
              <a:spcBef>
                <a:spcPts val="0"/>
              </a:spcBef>
              <a:spcAft>
                <a:spcPts val="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lvl="0" indent="0">
              <a:buSzPts val="800"/>
              <a:defRPr/>
            </a:pPr>
            <a:r>
              <a:rPr lang="en-US" altLang="en-US" sz="1200" b="1" dirty="0">
                <a:solidFill>
                  <a:srgbClr val="0064A7"/>
                </a:solidFill>
                <a:latin typeface="Cambria" pitchFamily="18" charset="0"/>
              </a:rPr>
              <a:t>Retirement Savings Plan</a:t>
            </a:r>
          </a:p>
          <a:p>
            <a:pPr marL="0" lvl="0" indent="0">
              <a:buSzPts val="800"/>
              <a:defRPr/>
            </a:pPr>
            <a:r>
              <a:rPr lang="en-US" altLang="en-US" sz="1200" b="1" dirty="0">
                <a:solidFill>
                  <a:srgbClr val="000000"/>
                </a:solidFill>
                <a:latin typeface="Cambria" panose="02040503050406030204" pitchFamily="18" charset="0"/>
              </a:rPr>
              <a:t>Our 403(b) plan is designed to help you plan and save for one of the most important times of your life… retirement. Take a look at some of the many benefits it offers:</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32" name="Text Box 8">
            <a:extLst>
              <a:ext uri="{FF2B5EF4-FFF2-40B4-BE49-F238E27FC236}">
                <a16:creationId xmlns:a16="http://schemas.microsoft.com/office/drawing/2014/main" id="{5D03A215-81F6-4CDF-A169-FEC99BCB828F}"/>
              </a:ext>
            </a:extLst>
          </p:cNvPr>
          <p:cNvSpPr txBox="1">
            <a:spLocks noChangeArrowheads="1"/>
          </p:cNvSpPr>
          <p:nvPr/>
        </p:nvSpPr>
        <p:spPr bwMode="auto">
          <a:xfrm>
            <a:off x="338815" y="1978547"/>
            <a:ext cx="7086113" cy="3730703"/>
          </a:xfrm>
          <a:prstGeom prst="rect">
            <a:avLst/>
          </a:prstGeom>
          <a:no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171450" lvl="0" indent="-171450">
              <a:buFont typeface="Arial" panose="020B0604020202020204" pitchFamily="34" charset="0"/>
              <a:buChar char="•"/>
              <a:defRPr/>
            </a:pPr>
            <a:r>
              <a:rPr lang="en-US" sz="1100" dirty="0">
                <a:solidFill>
                  <a:prstClr val="black"/>
                </a:solidFill>
                <a:latin typeface="Cambria" panose="02040503050406030204" pitchFamily="18" charset="0"/>
              </a:rPr>
              <a:t>Before Tax Savings: When you participate in the Plan, contributions are made on a pre-tax basis. This helps reduce your current taxable income, allowing you to save dollars for retirement that otherwise would have gone to pay income taxes.</a:t>
            </a:r>
          </a:p>
          <a:p>
            <a:pPr marL="0" lvl="0" indent="0">
              <a:defRPr/>
            </a:pPr>
            <a:endParaRPr lang="en-US" sz="600" dirty="0">
              <a:solidFill>
                <a:prstClr val="black"/>
              </a:solidFill>
              <a:latin typeface="Cambria" panose="02040503050406030204" pitchFamily="18" charset="0"/>
            </a:endParaRPr>
          </a:p>
          <a:p>
            <a:pPr marL="171450" lvl="0" indent="-171450">
              <a:buFont typeface="Arial" panose="020B0604020202020204" pitchFamily="34" charset="0"/>
              <a:buChar char="•"/>
              <a:defRPr/>
            </a:pPr>
            <a:r>
              <a:rPr lang="en-US" sz="1100" dirty="0">
                <a:solidFill>
                  <a:prstClr val="black"/>
                </a:solidFill>
                <a:latin typeface="Cambria" panose="02040503050406030204" pitchFamily="18" charset="0"/>
              </a:rPr>
              <a:t>Working a minimum of 1000 hours each year </a:t>
            </a:r>
          </a:p>
          <a:p>
            <a:pPr marL="171450" lvl="0" indent="0">
              <a:defRPr/>
            </a:pPr>
            <a:r>
              <a:rPr lang="en-US" sz="1100" dirty="0">
                <a:solidFill>
                  <a:prstClr val="black"/>
                </a:solidFill>
                <a:latin typeface="Cambria" panose="02040503050406030204" pitchFamily="18" charset="0"/>
              </a:rPr>
              <a:t>After two years of employment, full time employees are eligible for an employer </a:t>
            </a:r>
          </a:p>
          <a:p>
            <a:pPr marL="171450" lvl="0" indent="0">
              <a:defRPr/>
            </a:pPr>
            <a:r>
              <a:rPr lang="en-US" sz="1100" dirty="0">
                <a:solidFill>
                  <a:prstClr val="black"/>
                </a:solidFill>
                <a:latin typeface="Cambria" panose="02040503050406030204" pitchFamily="18" charset="0"/>
              </a:rPr>
              <a:t>contribution of 4%, and Per Diem employees are eligible for 2%. </a:t>
            </a:r>
          </a:p>
          <a:p>
            <a:pPr marL="171450" lvl="0" indent="0">
              <a:defRPr/>
            </a:pPr>
            <a:endParaRPr lang="en-US" sz="600" dirty="0">
              <a:solidFill>
                <a:prstClr val="black"/>
              </a:solidFill>
              <a:latin typeface="Cambria" panose="02040503050406030204" pitchFamily="18" charset="0"/>
            </a:endParaRPr>
          </a:p>
          <a:p>
            <a:pPr marL="169863" lvl="0" indent="-169863">
              <a:buFont typeface="Arial" panose="020B0604020202020204" pitchFamily="34" charset="0"/>
              <a:buChar char="•"/>
              <a:defRPr/>
            </a:pPr>
            <a:r>
              <a:rPr lang="en-US" sz="1100" dirty="0">
                <a:solidFill>
                  <a:prstClr val="black"/>
                </a:solidFill>
                <a:latin typeface="Cambria" panose="02040503050406030204" pitchFamily="18" charset="0"/>
              </a:rPr>
              <a:t>Auto Enrollment: Employees are automatically enrolled at 4% after 90 days of </a:t>
            </a:r>
          </a:p>
          <a:p>
            <a:pPr marL="171450" lvl="0" indent="0">
              <a:defRPr/>
            </a:pPr>
            <a:r>
              <a:rPr lang="en-US" sz="1100" dirty="0">
                <a:solidFill>
                  <a:prstClr val="black"/>
                </a:solidFill>
                <a:latin typeface="Cambria" panose="02040503050406030204" pitchFamily="18" charset="0"/>
              </a:rPr>
              <a:t>employment if no deferral election has been made.</a:t>
            </a:r>
          </a:p>
          <a:p>
            <a:pPr marL="0" lvl="0" indent="0">
              <a:defRPr/>
            </a:pPr>
            <a:endParaRPr lang="en-US" sz="600" dirty="0">
              <a:solidFill>
                <a:prstClr val="black"/>
              </a:solidFill>
              <a:latin typeface="Cambria" panose="02040503050406030204" pitchFamily="18" charset="0"/>
            </a:endParaRPr>
          </a:p>
          <a:p>
            <a:pPr marL="171450" lvl="0" indent="-171450">
              <a:buFont typeface="Arial" panose="020B0604020202020204" pitchFamily="34" charset="0"/>
              <a:buChar char="•"/>
              <a:defRPr/>
            </a:pPr>
            <a:r>
              <a:rPr lang="en-US" sz="1100" dirty="0">
                <a:solidFill>
                  <a:prstClr val="black"/>
                </a:solidFill>
                <a:latin typeface="Cambria" panose="02040503050406030204" pitchFamily="18" charset="0"/>
              </a:rPr>
              <a:t>Save Automatically: Saving in the 403(b) plan is easy because your contributions are payroll deducted</a:t>
            </a:r>
          </a:p>
          <a:p>
            <a:pPr marL="0" lvl="0" indent="0">
              <a:defRPr/>
            </a:pPr>
            <a:endParaRPr lang="en-US" sz="600" dirty="0">
              <a:solidFill>
                <a:prstClr val="black"/>
              </a:solidFill>
              <a:latin typeface="Cambria" panose="02040503050406030204" pitchFamily="18" charset="0"/>
            </a:endParaRPr>
          </a:p>
          <a:p>
            <a:pPr marL="171450" lvl="0" indent="-171450">
              <a:buFont typeface="Arial" panose="020B0604020202020204" pitchFamily="34" charset="0"/>
              <a:buChar char="•"/>
              <a:defRPr/>
            </a:pPr>
            <a:r>
              <a:rPr lang="en-US" sz="1100" dirty="0">
                <a:solidFill>
                  <a:prstClr val="black"/>
                </a:solidFill>
                <a:latin typeface="Cambria" panose="02040503050406030204" pitchFamily="18" charset="0"/>
              </a:rPr>
              <a:t>Tax-Deferred Accumulation: In the 403(b) plan, you don’t pay any federal tax on your contributions, employer contributions, interest or earnings until withdrawal (usually at retirement). Tax-deferred earnings, coupled with the power of compounding, can provide greater growth than might be possible with currently taxable savings methods.</a:t>
            </a:r>
          </a:p>
          <a:p>
            <a:pPr marL="0" lvl="0" indent="0">
              <a:defRPr/>
            </a:pPr>
            <a:endParaRPr lang="en-US" sz="600" dirty="0">
              <a:solidFill>
                <a:prstClr val="black"/>
              </a:solidFill>
              <a:latin typeface="Cambria" panose="02040503050406030204" pitchFamily="18" charset="0"/>
            </a:endParaRPr>
          </a:p>
          <a:p>
            <a:pPr marL="171450" lvl="0" indent="-171450">
              <a:buFont typeface="Arial" panose="020B0604020202020204" pitchFamily="34" charset="0"/>
              <a:buChar char="•"/>
              <a:defRPr/>
            </a:pPr>
            <a:r>
              <a:rPr lang="en-US" sz="1100" dirty="0">
                <a:solidFill>
                  <a:prstClr val="black"/>
                </a:solidFill>
                <a:latin typeface="Cambria" panose="02040503050406030204" pitchFamily="18" charset="0"/>
              </a:rPr>
              <a:t>Investment Flexibility: Our 403(b) plan offers a wide array of different investment opportunities to give you the flexibility you need to invest your 403(b) dollars in the way that best meets your investment goals.</a:t>
            </a:r>
          </a:p>
          <a:p>
            <a:pPr marL="171450" lvl="0" indent="-171450">
              <a:buFont typeface="Arial" panose="020B0604020202020204" pitchFamily="34" charset="0"/>
              <a:buChar char="•"/>
              <a:defRPr/>
            </a:pPr>
            <a:endParaRPr lang="en-US" sz="600" dirty="0">
              <a:solidFill>
                <a:prstClr val="black"/>
              </a:solidFill>
              <a:latin typeface="Cambria" panose="02040503050406030204" pitchFamily="18" charset="0"/>
            </a:endParaRPr>
          </a:p>
          <a:p>
            <a:pPr marL="171450" lvl="0" indent="-171450">
              <a:buFont typeface="Arial" panose="020B0604020202020204" pitchFamily="34" charset="0"/>
              <a:buChar char="•"/>
              <a:defRPr/>
            </a:pPr>
            <a:r>
              <a:rPr lang="en-US" sz="1100" dirty="0">
                <a:solidFill>
                  <a:prstClr val="black"/>
                </a:solidFill>
                <a:latin typeface="Cambria" panose="02040503050406030204" pitchFamily="18" charset="0"/>
              </a:rPr>
              <a:t>Enjoy the flexibility of changing your contribution amount at any time during </a:t>
            </a:r>
          </a:p>
          <a:p>
            <a:pPr marL="0" lvl="0" indent="173038">
              <a:defRPr/>
            </a:pPr>
            <a:r>
              <a:rPr lang="en-US" sz="1100" dirty="0">
                <a:solidFill>
                  <a:prstClr val="black"/>
                </a:solidFill>
                <a:latin typeface="Cambria" panose="02040503050406030204" pitchFamily="18" charset="0"/>
              </a:rPr>
              <a:t>the year and as frequent as you choose.</a:t>
            </a:r>
          </a:p>
          <a:p>
            <a:pPr marL="0" indent="173038">
              <a:defRPr/>
            </a:pPr>
            <a:r>
              <a:rPr lang="en-US" sz="1100" dirty="0">
                <a:solidFill>
                  <a:prstClr val="black"/>
                </a:solidFill>
                <a:latin typeface="Cambria" panose="02040503050406030204" pitchFamily="18" charset="0"/>
              </a:rPr>
              <a:t> </a:t>
            </a:r>
          </a:p>
        </p:txBody>
      </p:sp>
      <p:pic>
        <p:nvPicPr>
          <p:cNvPr id="37" name="Picture 36">
            <a:extLst>
              <a:ext uri="{FF2B5EF4-FFF2-40B4-BE49-F238E27FC236}">
                <a16:creationId xmlns:a16="http://schemas.microsoft.com/office/drawing/2014/main" id="{E1C54C08-EC38-49ED-956D-BC97B93B6E84}"/>
              </a:ext>
            </a:extLst>
          </p:cNvPr>
          <p:cNvPicPr>
            <a:picLocks noChangeAspect="1"/>
          </p:cNvPicPr>
          <p:nvPr/>
        </p:nvPicPr>
        <p:blipFill>
          <a:blip r:embed="rId2"/>
          <a:stretch>
            <a:fillRect/>
          </a:stretch>
        </p:blipFill>
        <p:spPr>
          <a:xfrm>
            <a:off x="6177251" y="9255891"/>
            <a:ext cx="1366546" cy="538220"/>
          </a:xfrm>
          <a:prstGeom prst="rect">
            <a:avLst/>
          </a:prstGeom>
        </p:spPr>
      </p:pic>
      <p:pic>
        <p:nvPicPr>
          <p:cNvPr id="14" name="Picture 13">
            <a:extLst>
              <a:ext uri="{FF2B5EF4-FFF2-40B4-BE49-F238E27FC236}">
                <a16:creationId xmlns:a16="http://schemas.microsoft.com/office/drawing/2014/main" id="{1D6A2EEA-318A-4E3A-ADB5-51D1A45C845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98025" y="5709250"/>
            <a:ext cx="3576349" cy="2812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58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a:extLst>
              <a:ext uri="{FF2B5EF4-FFF2-40B4-BE49-F238E27FC236}">
                <a16:creationId xmlns:a16="http://schemas.microsoft.com/office/drawing/2014/main" id="{43CB1DAF-19AD-47B8-934B-DFB0A58C8594}"/>
              </a:ext>
            </a:extLst>
          </p:cNvPr>
          <p:cNvSpPr>
            <a:spLocks noChangeArrowheads="1"/>
          </p:cNvSpPr>
          <p:nvPr/>
        </p:nvSpPr>
        <p:spPr bwMode="auto">
          <a:xfrm>
            <a:off x="347472" y="330200"/>
            <a:ext cx="7077455" cy="904876"/>
          </a:xfrm>
          <a:prstGeom prst="rect">
            <a:avLst/>
          </a:prstGeom>
          <a:solidFill>
            <a:srgbClr val="09639E"/>
          </a:solidFill>
          <a:ln w="9525" algn="ctr">
            <a:solidFill>
              <a:srgbClr val="75263D"/>
            </a:solidFill>
            <a:round/>
            <a:headEnd/>
            <a:tailEnd/>
          </a:ln>
        </p:spPr>
        <p:txBody>
          <a:bodyPr lIns="91162" tIns="45579" rIns="91162" bIns="45579"/>
          <a:lstStyle/>
          <a:p>
            <a:endParaRPr lang="en-US" altLang="en-US" dirty="0"/>
          </a:p>
        </p:txBody>
      </p:sp>
      <p:sp>
        <p:nvSpPr>
          <p:cNvPr id="23" name="Text Placeholder 2">
            <a:extLst>
              <a:ext uri="{FF2B5EF4-FFF2-40B4-BE49-F238E27FC236}">
                <a16:creationId xmlns:a16="http://schemas.microsoft.com/office/drawing/2014/main" id="{FE5F7781-68FE-4DBA-99CF-219016AEF754}"/>
              </a:ext>
            </a:extLst>
          </p:cNvPr>
          <p:cNvSpPr txBox="1">
            <a:spLocks/>
          </p:cNvSpPr>
          <p:nvPr/>
        </p:nvSpPr>
        <p:spPr>
          <a:xfrm>
            <a:off x="350881" y="511293"/>
            <a:ext cx="7093108"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solidFill>
                  <a:schemeClr val="bg1"/>
                </a:solidFill>
              </a:rPr>
              <a:t>Medicare Navigation</a:t>
            </a:r>
          </a:p>
        </p:txBody>
      </p:sp>
      <p:sp>
        <p:nvSpPr>
          <p:cNvPr id="12" name="Text Box 8">
            <a:extLst>
              <a:ext uri="{FF2B5EF4-FFF2-40B4-BE49-F238E27FC236}">
                <a16:creationId xmlns:a16="http://schemas.microsoft.com/office/drawing/2014/main" id="{C88FE355-63FE-4EF4-9C91-F32DC7ACAEAC}"/>
              </a:ext>
            </a:extLst>
          </p:cNvPr>
          <p:cNvSpPr txBox="1">
            <a:spLocks noChangeArrowheads="1"/>
          </p:cNvSpPr>
          <p:nvPr/>
        </p:nvSpPr>
        <p:spPr bwMode="auto">
          <a:xfrm>
            <a:off x="347472" y="1391297"/>
            <a:ext cx="7077454" cy="2113904"/>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0"/>
            <a:r>
              <a:rPr lang="en-US" altLang="en-US" sz="1200" b="1" dirty="0">
                <a:solidFill>
                  <a:srgbClr val="0064A7"/>
                </a:solidFill>
                <a:latin typeface="Cambria" pitchFamily="18" charset="0"/>
              </a:rPr>
              <a:t>Medicare Navigation (SmartConnect through The Richards Group)</a:t>
            </a:r>
          </a:p>
          <a:p>
            <a:pPr marL="0" indent="4763" algn="just"/>
            <a:r>
              <a:rPr lang="en-US" altLang="en-US" sz="1100" dirty="0">
                <a:latin typeface="Cambria" panose="02040503050406030204" pitchFamily="18" charset="0"/>
                <a:ea typeface="Cambria" panose="02040503050406030204" pitchFamily="18" charset="0"/>
              </a:rPr>
              <a:t>Medicare is very complex and it is important that you have an advocate who can provide you the proper Medicare education and guidance.</a:t>
            </a:r>
          </a:p>
          <a:p>
            <a:pPr marL="0" indent="4763" algn="just"/>
            <a:endParaRPr lang="en-US" altLang="en-US" sz="1100" dirty="0">
              <a:latin typeface="Cambria" panose="02040503050406030204" pitchFamily="18" charset="0"/>
              <a:ea typeface="Cambria" panose="02040503050406030204" pitchFamily="18" charset="0"/>
            </a:endParaRPr>
          </a:p>
          <a:p>
            <a:pPr marL="0" indent="4763" algn="just"/>
            <a:r>
              <a:rPr lang="en-US" altLang="en-US" sz="1100" dirty="0">
                <a:latin typeface="Cambria" panose="02040503050406030204" pitchFamily="18" charset="0"/>
                <a:ea typeface="Cambria" panose="02040503050406030204" pitchFamily="18" charset="0"/>
              </a:rPr>
              <a:t>There are different paths you can choose in Medicare plans and it can be very time consuming and difficult to filter through these options yourself. It is important that you find the appropriate plan in your area that best fits your medical needs and is within your financial budget.</a:t>
            </a:r>
          </a:p>
          <a:p>
            <a:pPr marL="0" indent="4763" algn="just"/>
            <a:endParaRPr lang="en-US" altLang="en-US" sz="1100" dirty="0">
              <a:latin typeface="Cambria" panose="02040503050406030204" pitchFamily="18" charset="0"/>
              <a:ea typeface="Cambria" panose="02040503050406030204" pitchFamily="18" charset="0"/>
            </a:endParaRPr>
          </a:p>
          <a:p>
            <a:pPr marL="0" indent="4763" algn="just"/>
            <a:r>
              <a:rPr lang="en-US" altLang="en-US" sz="1100" dirty="0">
                <a:latin typeface="Cambria" panose="02040503050406030204" pitchFamily="18" charset="0"/>
                <a:ea typeface="Cambria" panose="02040503050406030204" pitchFamily="18" charset="0"/>
              </a:rPr>
              <a:t>The Richards Group has partnered with SmartConnect™, an exclusive, no-cost program created specifically to connect Medicare-eligible working adults to the world of Medicare benefits. Whether an employee plans to continue working or is transitioning to retirement, we tailor solutions designed around their needs. Our agents provide an unfiltered view of the entire range of options and prices available to the employee.</a:t>
            </a:r>
          </a:p>
        </p:txBody>
      </p:sp>
      <p:pic>
        <p:nvPicPr>
          <p:cNvPr id="3" name="Picture 2" descr="Graphical user interface, application&#10;&#10;Description automatically generated">
            <a:extLst>
              <a:ext uri="{FF2B5EF4-FFF2-40B4-BE49-F238E27FC236}">
                <a16:creationId xmlns:a16="http://schemas.microsoft.com/office/drawing/2014/main" id="{F604596C-E571-0E0F-9867-D3A2ADAC83EE}"/>
              </a:ext>
            </a:extLst>
          </p:cNvPr>
          <p:cNvPicPr>
            <a:picLocks noChangeAspect="1"/>
          </p:cNvPicPr>
          <p:nvPr/>
        </p:nvPicPr>
        <p:blipFill rotWithShape="1">
          <a:blip r:embed="rId2">
            <a:extLst>
              <a:ext uri="{28A0092B-C50C-407E-A947-70E740481C1C}">
                <a14:useLocalDpi xmlns:a14="http://schemas.microsoft.com/office/drawing/2010/main" val="0"/>
              </a:ext>
            </a:extLst>
          </a:blip>
          <a:srcRect b="3822"/>
          <a:stretch/>
        </p:blipFill>
        <p:spPr>
          <a:xfrm>
            <a:off x="351103" y="3603529"/>
            <a:ext cx="5969112" cy="5340212"/>
          </a:xfrm>
          <a:prstGeom prst="rect">
            <a:avLst/>
          </a:prstGeom>
        </p:spPr>
      </p:pic>
      <p:pic>
        <p:nvPicPr>
          <p:cNvPr id="5" name="Picture 4" descr="Qr code&#10;&#10;Description automatically generated">
            <a:extLst>
              <a:ext uri="{FF2B5EF4-FFF2-40B4-BE49-F238E27FC236}">
                <a16:creationId xmlns:a16="http://schemas.microsoft.com/office/drawing/2014/main" id="{3DE0A707-F88A-5A4F-769A-A1F2D0C4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080" y="8775525"/>
            <a:ext cx="986026" cy="1021665"/>
          </a:xfrm>
          <a:prstGeom prst="rect">
            <a:avLst/>
          </a:prstGeom>
        </p:spPr>
      </p:pic>
      <p:pic>
        <p:nvPicPr>
          <p:cNvPr id="7" name="Picture 6">
            <a:extLst>
              <a:ext uri="{FF2B5EF4-FFF2-40B4-BE49-F238E27FC236}">
                <a16:creationId xmlns:a16="http://schemas.microsoft.com/office/drawing/2014/main" id="{2927B32A-D952-16B6-7828-32F549F5BB2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75" t="8501" r="77950" b="51709"/>
          <a:stretch/>
        </p:blipFill>
        <p:spPr>
          <a:xfrm>
            <a:off x="6320215" y="3587912"/>
            <a:ext cx="1079311" cy="1113969"/>
          </a:xfrm>
          <a:prstGeom prst="rect">
            <a:avLst/>
          </a:prstGeom>
        </p:spPr>
      </p:pic>
      <p:pic>
        <p:nvPicPr>
          <p:cNvPr id="15" name="Picture 14">
            <a:extLst>
              <a:ext uri="{FF2B5EF4-FFF2-40B4-BE49-F238E27FC236}">
                <a16:creationId xmlns:a16="http://schemas.microsoft.com/office/drawing/2014/main" id="{0ECB3290-FCA3-8F06-8945-859004AA81B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760" t="6777" r="53730" b="51222"/>
          <a:stretch/>
        </p:blipFill>
        <p:spPr>
          <a:xfrm>
            <a:off x="6364773" y="4687646"/>
            <a:ext cx="990195" cy="1175856"/>
          </a:xfrm>
          <a:prstGeom prst="rect">
            <a:avLst/>
          </a:prstGeom>
        </p:spPr>
      </p:pic>
      <p:pic>
        <p:nvPicPr>
          <p:cNvPr id="16" name="Picture 15">
            <a:extLst>
              <a:ext uri="{FF2B5EF4-FFF2-40B4-BE49-F238E27FC236}">
                <a16:creationId xmlns:a16="http://schemas.microsoft.com/office/drawing/2014/main" id="{B265991F-4A3C-495F-39EF-26F2DA09264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3806" t="6777" r="27684" b="51222"/>
          <a:stretch/>
        </p:blipFill>
        <p:spPr>
          <a:xfrm>
            <a:off x="6364075" y="5860153"/>
            <a:ext cx="990194" cy="1175856"/>
          </a:xfrm>
          <a:prstGeom prst="rect">
            <a:avLst/>
          </a:prstGeom>
        </p:spPr>
      </p:pic>
      <p:pic>
        <p:nvPicPr>
          <p:cNvPr id="17" name="Picture 16">
            <a:extLst>
              <a:ext uri="{FF2B5EF4-FFF2-40B4-BE49-F238E27FC236}">
                <a16:creationId xmlns:a16="http://schemas.microsoft.com/office/drawing/2014/main" id="{867DD1DC-1024-F65F-68E7-90F71696D86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9840" t="6501" r="2668" b="51498"/>
          <a:stretch/>
        </p:blipFill>
        <p:spPr>
          <a:xfrm>
            <a:off x="6391028" y="6987002"/>
            <a:ext cx="935743" cy="1175856"/>
          </a:xfrm>
          <a:prstGeom prst="rect">
            <a:avLst/>
          </a:prstGeom>
        </p:spPr>
      </p:pic>
      <p:sp>
        <p:nvSpPr>
          <p:cNvPr id="10" name="TextBox 3">
            <a:extLst>
              <a:ext uri="{FF2B5EF4-FFF2-40B4-BE49-F238E27FC236}">
                <a16:creationId xmlns:a16="http://schemas.microsoft.com/office/drawing/2014/main" id="{F6B214CE-473B-4AB2-9377-F0C2394AC1DB}"/>
              </a:ext>
            </a:extLst>
          </p:cNvPr>
          <p:cNvSpPr txBox="1">
            <a:spLocks noChangeArrowheads="1"/>
          </p:cNvSpPr>
          <p:nvPr/>
        </p:nvSpPr>
        <p:spPr bwMode="auto">
          <a:xfrm>
            <a:off x="3319388" y="9179568"/>
            <a:ext cx="3048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r>
              <a:rPr lang="en-US" altLang="en-US" sz="1100" dirty="0" err="1">
                <a:solidFill>
                  <a:srgbClr val="000000"/>
                </a:solidFill>
                <a:latin typeface="Cambria" panose="02040503050406030204" pitchFamily="18" charset="0"/>
                <a:ea typeface="Cambria" panose="02040503050406030204" pitchFamily="18" charset="0"/>
                <a:cs typeface="Cambria" panose="02040503050406030204" pitchFamily="18" charset="0"/>
              </a:rPr>
              <a:t>SmartMatch</a:t>
            </a:r>
            <a:r>
              <a:rPr lang="en-US" altLang="en-US" sz="1100" dirty="0">
                <a:solidFill>
                  <a:srgbClr val="000000"/>
                </a:solidFill>
                <a:latin typeface="Cambria" panose="02040503050406030204" pitchFamily="18" charset="0"/>
                <a:ea typeface="Cambria" panose="02040503050406030204" pitchFamily="18" charset="0"/>
                <a:cs typeface="Cambria" panose="02040503050406030204" pitchFamily="18" charset="0"/>
              </a:rPr>
              <a:t> Insurance</a:t>
            </a:r>
          </a:p>
          <a:p>
            <a:r>
              <a:rPr lang="en-US" altLang="en-US" sz="1100" dirty="0">
                <a:solidFill>
                  <a:srgbClr val="000000"/>
                </a:solidFill>
                <a:latin typeface="Cambria" panose="02040503050406030204" pitchFamily="18" charset="0"/>
                <a:ea typeface="Cambria" panose="02040503050406030204" pitchFamily="18" charset="0"/>
                <a:cs typeface="Cambria" panose="02040503050406030204" pitchFamily="18" charset="0"/>
              </a:rPr>
              <a:t>1-833-502-2747 | TTY: 711</a:t>
            </a:r>
          </a:p>
          <a:p>
            <a:r>
              <a:rPr lang="en-US" altLang="en-US" sz="1100" dirty="0">
                <a:solidFill>
                  <a:srgbClr val="000000"/>
                </a:solidFill>
                <a:latin typeface="Cambria" panose="02040503050406030204" pitchFamily="18" charset="0"/>
                <a:ea typeface="Cambria" panose="02040503050406030204" pitchFamily="18" charset="0"/>
                <a:cs typeface="Cambria" panose="02040503050406030204" pitchFamily="18" charset="0"/>
                <a:hlinkClick r:id="rId5"/>
              </a:rPr>
              <a:t>https://gps.smartmatch.com/therichardsgroup</a:t>
            </a:r>
            <a:endParaRPr lang="en-US" altLang="en-US" sz="1100" dirty="0">
              <a:solidFill>
                <a:srgbClr val="00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43145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771BC4D7-9546-4EAE-97E7-FA7D63EA25F5}"/>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24578" name="Freeform 7"/>
          <p:cNvSpPr>
            <a:spLocks/>
          </p:cNvSpPr>
          <p:nvPr/>
        </p:nvSpPr>
        <p:spPr bwMode="auto">
          <a:xfrm>
            <a:off x="-1671638" y="4343400"/>
            <a:ext cx="123825" cy="38100"/>
          </a:xfrm>
          <a:custGeom>
            <a:avLst/>
            <a:gdLst>
              <a:gd name="T0" fmla="*/ 0 w 195"/>
              <a:gd name="T1" fmla="*/ 0 h 60"/>
              <a:gd name="T2" fmla="*/ 0 w 195"/>
              <a:gd name="T3" fmla="*/ 0 h 60"/>
              <a:gd name="T4" fmla="*/ 2147483647 w 195"/>
              <a:gd name="T5" fmla="*/ 2147483647 h 60"/>
              <a:gd name="T6" fmla="*/ 2147483647 w 195"/>
              <a:gd name="T7" fmla="*/ 2147483647 h 60"/>
              <a:gd name="T8" fmla="*/ 2147483647 w 195"/>
              <a:gd name="T9" fmla="*/ 2147483647 h 60"/>
              <a:gd name="T10" fmla="*/ 2147483647 w 195"/>
              <a:gd name="T11" fmla="*/ 2147483647 h 60"/>
              <a:gd name="T12" fmla="*/ 2147483647 w 195"/>
              <a:gd name="T13" fmla="*/ 2147483647 h 60"/>
              <a:gd name="T14" fmla="*/ 2147483647 w 195"/>
              <a:gd name="T15" fmla="*/ 2147483647 h 60"/>
              <a:gd name="T16" fmla="*/ 2147483647 w 195"/>
              <a:gd name="T17" fmla="*/ 2147483647 h 60"/>
              <a:gd name="T18" fmla="*/ 2147483647 w 195"/>
              <a:gd name="T19" fmla="*/ 2147483647 h 60"/>
              <a:gd name="T20" fmla="*/ 2147483647 w 195"/>
              <a:gd name="T21" fmla="*/ 2147483647 h 60"/>
              <a:gd name="T22" fmla="*/ 2147483647 w 195"/>
              <a:gd name="T23" fmla="*/ 2147483647 h 60"/>
              <a:gd name="T24" fmla="*/ 2147483647 w 195"/>
              <a:gd name="T25" fmla="*/ 2147483647 h 60"/>
              <a:gd name="T26" fmla="*/ 2147483647 w 195"/>
              <a:gd name="T27" fmla="*/ 2147483647 h 60"/>
              <a:gd name="T28" fmla="*/ 2147483647 w 195"/>
              <a:gd name="T29" fmla="*/ 2147483647 h 60"/>
              <a:gd name="T30" fmla="*/ 2147483647 w 195"/>
              <a:gd name="T31" fmla="*/ 2147483647 h 60"/>
              <a:gd name="T32" fmla="*/ 0 w 195"/>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 h="60">
                <a:moveTo>
                  <a:pt x="0" y="0"/>
                </a:moveTo>
                <a:lnTo>
                  <a:pt x="0" y="0"/>
                </a:lnTo>
                <a:lnTo>
                  <a:pt x="15" y="10"/>
                </a:lnTo>
                <a:lnTo>
                  <a:pt x="60" y="30"/>
                </a:lnTo>
                <a:lnTo>
                  <a:pt x="90" y="40"/>
                </a:lnTo>
                <a:lnTo>
                  <a:pt x="125" y="40"/>
                </a:lnTo>
                <a:lnTo>
                  <a:pt x="160" y="40"/>
                </a:lnTo>
                <a:lnTo>
                  <a:pt x="195" y="30"/>
                </a:lnTo>
                <a:lnTo>
                  <a:pt x="180" y="40"/>
                </a:lnTo>
                <a:lnTo>
                  <a:pt x="160" y="50"/>
                </a:lnTo>
                <a:lnTo>
                  <a:pt x="135" y="60"/>
                </a:lnTo>
                <a:lnTo>
                  <a:pt x="110" y="60"/>
                </a:lnTo>
                <a:lnTo>
                  <a:pt x="75" y="55"/>
                </a:lnTo>
                <a:lnTo>
                  <a:pt x="40" y="35"/>
                </a:lnTo>
                <a:lnTo>
                  <a:pt x="20"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dirty="0"/>
          </a:p>
        </p:txBody>
      </p:sp>
      <p:sp>
        <p:nvSpPr>
          <p:cNvPr id="24579" name="Freeform 6"/>
          <p:cNvSpPr>
            <a:spLocks/>
          </p:cNvSpPr>
          <p:nvPr/>
        </p:nvSpPr>
        <p:spPr bwMode="auto">
          <a:xfrm>
            <a:off x="-985838" y="5026025"/>
            <a:ext cx="133350" cy="34925"/>
          </a:xfrm>
          <a:custGeom>
            <a:avLst/>
            <a:gdLst>
              <a:gd name="T0" fmla="*/ 0 w 210"/>
              <a:gd name="T1" fmla="*/ 2147483647 h 55"/>
              <a:gd name="T2" fmla="*/ 0 w 210"/>
              <a:gd name="T3" fmla="*/ 2147483647 h 55"/>
              <a:gd name="T4" fmla="*/ 2147483647 w 210"/>
              <a:gd name="T5" fmla="*/ 2147483647 h 55"/>
              <a:gd name="T6" fmla="*/ 2147483647 w 210"/>
              <a:gd name="T7" fmla="*/ 2147483647 h 55"/>
              <a:gd name="T8" fmla="*/ 2147483647 w 210"/>
              <a:gd name="T9" fmla="*/ 2147483647 h 55"/>
              <a:gd name="T10" fmla="*/ 2147483647 w 210"/>
              <a:gd name="T11" fmla="*/ 2147483647 h 55"/>
              <a:gd name="T12" fmla="*/ 2147483647 w 210"/>
              <a:gd name="T13" fmla="*/ 2147483647 h 55"/>
              <a:gd name="T14" fmla="*/ 2147483647 w 210"/>
              <a:gd name="T15" fmla="*/ 2147483647 h 55"/>
              <a:gd name="T16" fmla="*/ 2147483647 w 210"/>
              <a:gd name="T17" fmla="*/ 2147483647 h 55"/>
              <a:gd name="T18" fmla="*/ 2147483647 w 210"/>
              <a:gd name="T19" fmla="*/ 2147483647 h 55"/>
              <a:gd name="T20" fmla="*/ 2147483647 w 210"/>
              <a:gd name="T21" fmla="*/ 2147483647 h 55"/>
              <a:gd name="T22" fmla="*/ 2147483647 w 210"/>
              <a:gd name="T23" fmla="*/ 2147483647 h 55"/>
              <a:gd name="T24" fmla="*/ 2147483647 w 210"/>
              <a:gd name="T25" fmla="*/ 0 h 55"/>
              <a:gd name="T26" fmla="*/ 2147483647 w 210"/>
              <a:gd name="T27" fmla="*/ 0 h 55"/>
              <a:gd name="T28" fmla="*/ 2147483647 w 210"/>
              <a:gd name="T29" fmla="*/ 2147483647 h 55"/>
              <a:gd name="T30" fmla="*/ 2147483647 w 210"/>
              <a:gd name="T31" fmla="*/ 2147483647 h 55"/>
              <a:gd name="T32" fmla="*/ 0 w 210"/>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0" h="55">
                <a:moveTo>
                  <a:pt x="0" y="30"/>
                </a:moveTo>
                <a:lnTo>
                  <a:pt x="0" y="30"/>
                </a:lnTo>
                <a:lnTo>
                  <a:pt x="25" y="25"/>
                </a:lnTo>
                <a:lnTo>
                  <a:pt x="75" y="20"/>
                </a:lnTo>
                <a:lnTo>
                  <a:pt x="110" y="20"/>
                </a:lnTo>
                <a:lnTo>
                  <a:pt x="145" y="25"/>
                </a:lnTo>
                <a:lnTo>
                  <a:pt x="180" y="35"/>
                </a:lnTo>
                <a:lnTo>
                  <a:pt x="210" y="55"/>
                </a:lnTo>
                <a:lnTo>
                  <a:pt x="200" y="40"/>
                </a:lnTo>
                <a:lnTo>
                  <a:pt x="180" y="25"/>
                </a:lnTo>
                <a:lnTo>
                  <a:pt x="160" y="10"/>
                </a:lnTo>
                <a:lnTo>
                  <a:pt x="130" y="0"/>
                </a:lnTo>
                <a:lnTo>
                  <a:pt x="95" y="0"/>
                </a:lnTo>
                <a:lnTo>
                  <a:pt x="50" y="10"/>
                </a:lnTo>
                <a:lnTo>
                  <a:pt x="25"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dirty="0"/>
          </a:p>
        </p:txBody>
      </p:sp>
      <p:sp>
        <p:nvSpPr>
          <p:cNvPr id="24580" name="Rectangle 10"/>
          <p:cNvSpPr>
            <a:spLocks noChangeArrowheads="1"/>
          </p:cNvSpPr>
          <p:nvPr/>
        </p:nvSpPr>
        <p:spPr bwMode="auto">
          <a:xfrm>
            <a:off x="-5376863" y="255746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4581" name="Rectangle 11"/>
          <p:cNvSpPr>
            <a:spLocks noChangeArrowheads="1"/>
          </p:cNvSpPr>
          <p:nvPr/>
        </p:nvSpPr>
        <p:spPr bwMode="auto">
          <a:xfrm>
            <a:off x="-5562600" y="3122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tabLst>
                <a:tab pos="6267450" algn="l"/>
              </a:tabLst>
              <a:defRPr sz="2500">
                <a:solidFill>
                  <a:schemeClr val="tx1"/>
                </a:solidFill>
                <a:latin typeface="Times" panose="02020603050405020304" pitchFamily="18" charset="0"/>
              </a:defRPr>
            </a:lvl1pPr>
            <a:lvl2pPr marL="742950" indent="-285750">
              <a:tabLst>
                <a:tab pos="6267450" algn="l"/>
              </a:tabLst>
              <a:defRPr sz="2500">
                <a:solidFill>
                  <a:schemeClr val="tx1"/>
                </a:solidFill>
                <a:latin typeface="Times" panose="02020603050405020304" pitchFamily="18" charset="0"/>
              </a:defRPr>
            </a:lvl2pPr>
            <a:lvl3pPr marL="1143000" indent="-228600">
              <a:tabLst>
                <a:tab pos="6267450" algn="l"/>
              </a:tabLst>
              <a:defRPr sz="2500">
                <a:solidFill>
                  <a:schemeClr val="tx1"/>
                </a:solidFill>
                <a:latin typeface="Times" panose="02020603050405020304" pitchFamily="18" charset="0"/>
              </a:defRPr>
            </a:lvl3pPr>
            <a:lvl4pPr marL="1600200" indent="-228600">
              <a:tabLst>
                <a:tab pos="6267450" algn="l"/>
              </a:tabLst>
              <a:defRPr sz="2500">
                <a:solidFill>
                  <a:schemeClr val="tx1"/>
                </a:solidFill>
                <a:latin typeface="Times" panose="02020603050405020304" pitchFamily="18" charset="0"/>
              </a:defRPr>
            </a:lvl4pPr>
            <a:lvl5pPr marL="2057400" indent="-228600">
              <a:tabLst>
                <a:tab pos="6267450" algn="l"/>
              </a:tabLst>
              <a:defRPr sz="2500">
                <a:solidFill>
                  <a:schemeClr val="tx1"/>
                </a:solidFill>
                <a:latin typeface="Times" panose="02020603050405020304" pitchFamily="18" charset="0"/>
              </a:defRPr>
            </a:lvl5pPr>
            <a:lvl6pPr marL="25146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6pPr>
            <a:lvl7pPr marL="29718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7pPr>
            <a:lvl8pPr marL="34290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8pPr>
            <a:lvl9pPr marL="38862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9pPr>
          </a:lstStyle>
          <a:p>
            <a:endParaRPr lang="en-US" altLang="en-US" sz="2400" dirty="0"/>
          </a:p>
        </p:txBody>
      </p:sp>
      <p:sp>
        <p:nvSpPr>
          <p:cNvPr id="24582" name="Rectangle 14"/>
          <p:cNvSpPr>
            <a:spLocks noChangeArrowheads="1"/>
          </p:cNvSpPr>
          <p:nvPr/>
        </p:nvSpPr>
        <p:spPr bwMode="auto">
          <a:xfrm>
            <a:off x="-5376863" y="6235700"/>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5" name="Rectangle 2">
            <a:extLst>
              <a:ext uri="{FF2B5EF4-FFF2-40B4-BE49-F238E27FC236}">
                <a16:creationId xmlns:a16="http://schemas.microsoft.com/office/drawing/2014/main" id="{B7AA20C7-A1E1-4E07-BEA3-6D17CC6358F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Tuition Reimbursement &amp; Assistance</a:t>
            </a:r>
          </a:p>
        </p:txBody>
      </p:sp>
      <p:sp>
        <p:nvSpPr>
          <p:cNvPr id="33" name="TextBox 3">
            <a:extLst>
              <a:ext uri="{FF2B5EF4-FFF2-40B4-BE49-F238E27FC236}">
                <a16:creationId xmlns:a16="http://schemas.microsoft.com/office/drawing/2014/main" id="{AEA7206B-7182-4E8D-B5B6-12E04265F0EB}"/>
              </a:ext>
            </a:extLst>
          </p:cNvPr>
          <p:cNvSpPr txBox="1">
            <a:spLocks noChangeArrowheads="1"/>
          </p:cNvSpPr>
          <p:nvPr/>
        </p:nvSpPr>
        <p:spPr bwMode="auto">
          <a:xfrm>
            <a:off x="254000" y="3580819"/>
            <a:ext cx="7068735" cy="249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91162" tIns="45579" rIns="91162" bIns="45579">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r>
              <a:rPr lang="en-US" altLang="en-US" sz="1200" b="1" dirty="0">
                <a:solidFill>
                  <a:srgbClr val="0064A7"/>
                </a:solidFill>
                <a:latin typeface="Cambria" pitchFamily="18" charset="0"/>
              </a:rPr>
              <a:t>Tuition Repayment Assistance (GradFin)</a:t>
            </a:r>
          </a:p>
          <a:p>
            <a:r>
              <a:rPr lang="en-US" altLang="en-US" sz="1200" dirty="0">
                <a:latin typeface="Cambria" panose="02040503050406030204" pitchFamily="18" charset="0"/>
              </a:rPr>
              <a:t>The</a:t>
            </a:r>
            <a:r>
              <a:rPr lang="en-US" altLang="en-US" sz="1200" b="1" dirty="0">
                <a:solidFill>
                  <a:srgbClr val="0070C0"/>
                </a:solidFill>
                <a:latin typeface="Cambria" panose="02040503050406030204" pitchFamily="18" charset="0"/>
              </a:rPr>
              <a:t> </a:t>
            </a:r>
            <a:r>
              <a:rPr lang="en-US" altLang="en-US" sz="1200" dirty="0">
                <a:latin typeface="Cambria" panose="02040503050406030204" pitchFamily="18" charset="0"/>
              </a:rPr>
              <a:t>"Client Name" tuition assistance program is designed to help employees pay back student loan debt and improve their financial well-being.</a:t>
            </a:r>
          </a:p>
          <a:p>
            <a:endParaRPr lang="en-US" altLang="en-US" sz="1200" dirty="0">
              <a:latin typeface="Cambria" panose="02040503050406030204" pitchFamily="18" charset="0"/>
            </a:endParaRPr>
          </a:p>
          <a:p>
            <a:r>
              <a:rPr lang="en-US" altLang="en-US" sz="1200" dirty="0">
                <a:latin typeface="Cambria" panose="02040503050406030204" pitchFamily="18" charset="0"/>
              </a:rPr>
              <a:t>Utilizing "Client Name" relationship with The Richards Group, consultation services provided through GradFin are provided free of charge. GradFin is a new employee benefit program that is revolutionizing the way employees can reduce their student loan debt or obtain funding to go back to school.</a:t>
            </a:r>
          </a:p>
          <a:p>
            <a:endParaRPr lang="en-US" altLang="en-US" sz="1200" dirty="0">
              <a:latin typeface="Cambria" panose="02040503050406030204" pitchFamily="18" charset="0"/>
            </a:endParaRPr>
          </a:p>
          <a:p>
            <a:pPr indent="746125"/>
            <a:r>
              <a:rPr lang="en-US" sz="1200" b="1" dirty="0">
                <a:latin typeface="Cambria" panose="02040503050406030204" pitchFamily="18" charset="0"/>
              </a:rPr>
              <a:t>To schedule a one-on-one consultation visit: </a:t>
            </a:r>
            <a:endParaRPr lang="en-US" sz="1200" dirty="0">
              <a:latin typeface="Cambria" panose="02040503050406030204" pitchFamily="18" charset="0"/>
            </a:endParaRPr>
          </a:p>
          <a:p>
            <a:pPr indent="746125"/>
            <a:r>
              <a:rPr lang="en-US" sz="1200" dirty="0">
                <a:latin typeface="Cambria" panose="02040503050406030204" pitchFamily="18" charset="0"/>
                <a:hlinkClick r:id="rId3"/>
              </a:rPr>
              <a:t>https://gradfin.com/platform/trg/</a:t>
            </a:r>
            <a:endParaRPr lang="en-US" sz="1200" dirty="0">
              <a:latin typeface="Cambria" panose="02040503050406030204" pitchFamily="18" charset="0"/>
            </a:endParaRPr>
          </a:p>
          <a:p>
            <a:pPr indent="746125"/>
            <a:endParaRPr lang="en-US" sz="1200" dirty="0">
              <a:latin typeface="Cambria" panose="02040503050406030204" pitchFamily="18" charset="0"/>
            </a:endParaRPr>
          </a:p>
          <a:p>
            <a:r>
              <a:rPr lang="en-US" altLang="en-US" sz="1200" b="1" i="1" dirty="0">
                <a:latin typeface="Cambria" panose="02040503050406030204" pitchFamily="18" charset="0"/>
              </a:rPr>
              <a:t>For additional information, please visit the “Tuition Assistance” tab on the EBC</a:t>
            </a:r>
            <a:endParaRPr lang="en-US" sz="1200" dirty="0">
              <a:latin typeface="Cambria" panose="02040503050406030204" pitchFamily="18" charset="0"/>
            </a:endParaRPr>
          </a:p>
          <a:p>
            <a:endParaRPr lang="en-US" altLang="en-US" sz="1200" dirty="0">
              <a:latin typeface="Cambria" panose="02040503050406030204" pitchFamily="18" charset="0"/>
            </a:endParaRPr>
          </a:p>
        </p:txBody>
      </p:sp>
      <p:pic>
        <p:nvPicPr>
          <p:cNvPr id="34" name="Picture 33">
            <a:extLst>
              <a:ext uri="{FF2B5EF4-FFF2-40B4-BE49-F238E27FC236}">
                <a16:creationId xmlns:a16="http://schemas.microsoft.com/office/drawing/2014/main" id="{5C9490B4-FF4C-4971-AD7E-A9FFBEE1DBE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3175" y="5231228"/>
            <a:ext cx="1141995" cy="789433"/>
          </a:xfrm>
          <a:prstGeom prst="rect">
            <a:avLst/>
          </a:prstGeom>
        </p:spPr>
      </p:pic>
      <p:pic>
        <p:nvPicPr>
          <p:cNvPr id="35" name="Picture 34">
            <a:extLst>
              <a:ext uri="{FF2B5EF4-FFF2-40B4-BE49-F238E27FC236}">
                <a16:creationId xmlns:a16="http://schemas.microsoft.com/office/drawing/2014/main" id="{52E32ABC-B084-4FA0-8F93-7A0144D2D997}"/>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0718" b="7279"/>
          <a:stretch/>
        </p:blipFill>
        <p:spPr>
          <a:xfrm>
            <a:off x="5783610" y="5346750"/>
            <a:ext cx="509565" cy="579720"/>
          </a:xfrm>
          <a:prstGeom prst="rect">
            <a:avLst/>
          </a:prstGeom>
        </p:spPr>
      </p:pic>
      <p:pic>
        <p:nvPicPr>
          <p:cNvPr id="1026" name="Picture 2" descr="woman wearing academic cap and dress selective focus photography">
            <a:extLst>
              <a:ext uri="{FF2B5EF4-FFF2-40B4-BE49-F238E27FC236}">
                <a16:creationId xmlns:a16="http://schemas.microsoft.com/office/drawing/2014/main" id="{9B086250-8F07-4C74-8B7A-D9E5B5B43B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356" y="6568912"/>
            <a:ext cx="4343686" cy="2897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 Box 8">
            <a:extLst>
              <a:ext uri="{FF2B5EF4-FFF2-40B4-BE49-F238E27FC236}">
                <a16:creationId xmlns:a16="http://schemas.microsoft.com/office/drawing/2014/main" id="{12BD63C7-82FB-4E72-85BA-37299DECBF52}"/>
              </a:ext>
            </a:extLst>
          </p:cNvPr>
          <p:cNvSpPr txBox="1">
            <a:spLocks noChangeArrowheads="1"/>
          </p:cNvSpPr>
          <p:nvPr/>
        </p:nvSpPr>
        <p:spPr bwMode="auto">
          <a:xfrm>
            <a:off x="338752" y="1349664"/>
            <a:ext cx="7077454" cy="1724111"/>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0"/>
            <a:r>
              <a:rPr lang="en-US" altLang="en-US" sz="1200" b="1" dirty="0">
                <a:solidFill>
                  <a:srgbClr val="0064A7"/>
                </a:solidFill>
                <a:latin typeface="Cambria" pitchFamily="18" charset="0"/>
              </a:rPr>
              <a:t>Tuition Reimbursement Benefits</a:t>
            </a:r>
          </a:p>
          <a:p>
            <a:pPr marL="0" indent="0"/>
            <a:r>
              <a:rPr lang="en-US" altLang="en-US" sz="1200" dirty="0">
                <a:solidFill>
                  <a:srgbClr val="000000"/>
                </a:solidFill>
                <a:latin typeface="Cambria" panose="02040503050406030204" pitchFamily="18" charset="0"/>
              </a:rPr>
              <a:t>"Client Name" tuition reimbursement program provides the opportunity to employees for approved educational activities.</a:t>
            </a:r>
          </a:p>
          <a:p>
            <a:pPr marL="0" indent="0" algn="just"/>
            <a:endParaRPr lang="en-US" altLang="en-US" sz="1200" dirty="0">
              <a:solidFill>
                <a:srgbClr val="000000"/>
              </a:solidFill>
              <a:latin typeface="Cambria" panose="02040503050406030204" pitchFamily="18" charset="0"/>
            </a:endParaRPr>
          </a:p>
          <a:p>
            <a:pPr marL="0" indent="0" algn="just"/>
            <a:r>
              <a:rPr lang="en-US" altLang="en-US" sz="1200" dirty="0">
                <a:solidFill>
                  <a:srgbClr val="000000"/>
                </a:solidFill>
                <a:latin typeface="Cambria" panose="02040503050406030204" pitchFamily="18" charset="0"/>
              </a:rPr>
              <a:t>In order to participate in the plan, you must satisfy certain requirements under the plan:</a:t>
            </a:r>
          </a:p>
          <a:p>
            <a:pPr marL="171450" indent="-112713" algn="just">
              <a:buFont typeface="Arial" panose="020B0604020202020204" pitchFamily="34" charset="0"/>
              <a:buChar char="•"/>
            </a:pPr>
            <a:r>
              <a:rPr lang="en-US" altLang="en-US" sz="1200" dirty="0">
                <a:solidFill>
                  <a:srgbClr val="000000"/>
                </a:solidFill>
                <a:latin typeface="Cambria" panose="02040503050406030204" pitchFamily="18" charset="0"/>
              </a:rPr>
              <a:t>An employee must have Class I or Class II status (1.0 Fte to .5 Fte)</a:t>
            </a:r>
          </a:p>
          <a:p>
            <a:pPr marL="171450" indent="-112713" algn="just">
              <a:buFont typeface="Arial" panose="020B0604020202020204" pitchFamily="34" charset="0"/>
              <a:buChar char="•"/>
            </a:pPr>
            <a:r>
              <a:rPr lang="en-US" altLang="en-US" sz="1200" dirty="0">
                <a:solidFill>
                  <a:srgbClr val="000000"/>
                </a:solidFill>
                <a:latin typeface="Cambria" panose="02040503050406030204" pitchFamily="18" charset="0"/>
              </a:rPr>
              <a:t>An employee must have successfully completed his/her probationary period</a:t>
            </a:r>
          </a:p>
          <a:p>
            <a:pPr marL="171450" indent="-112713" algn="just">
              <a:buFont typeface="Arial" panose="020B0604020202020204" pitchFamily="34" charset="0"/>
              <a:buChar char="•"/>
            </a:pPr>
            <a:r>
              <a:rPr lang="en-US" altLang="en-US" sz="1200" dirty="0">
                <a:solidFill>
                  <a:srgbClr val="000000"/>
                </a:solidFill>
                <a:latin typeface="Cambria" panose="02040503050406030204" pitchFamily="18" charset="0"/>
              </a:rPr>
              <a:t>Courses must be offered through an accredited college or university</a:t>
            </a:r>
          </a:p>
          <a:p>
            <a:pPr marL="171450" indent="-112713">
              <a:buFont typeface="Arial" panose="020B0604020202020204" pitchFamily="34" charset="0"/>
              <a:buChar char="•"/>
            </a:pPr>
            <a:r>
              <a:rPr lang="en-US" altLang="en-US" sz="1200" dirty="0">
                <a:solidFill>
                  <a:srgbClr val="000000"/>
                </a:solidFill>
                <a:latin typeface="Cambria" panose="02040503050406030204" pitchFamily="18" charset="0"/>
              </a:rPr>
              <a:t>Courses must increase employee knowledge in his/her field, or be deemed of value to the organization</a:t>
            </a:r>
          </a:p>
          <a:p>
            <a:pPr marL="0" indent="0" algn="just"/>
            <a:endParaRPr lang="en-US" altLang="en-US" sz="1200" dirty="0">
              <a:solidFill>
                <a:srgbClr val="000000"/>
              </a:solidFill>
              <a:latin typeface="Cambria" panose="02040503050406030204" pitchFamily="18" charset="0"/>
            </a:endParaRPr>
          </a:p>
          <a:p>
            <a:pPr marL="0" indent="0" algn="just"/>
            <a:r>
              <a:rPr lang="en-US" altLang="en-US" sz="1200" dirty="0">
                <a:solidFill>
                  <a:srgbClr val="000000"/>
                </a:solidFill>
                <a:latin typeface="Cambria" panose="02040503050406030204" pitchFamily="18" charset="0"/>
              </a:rPr>
              <a:t>For additional information visit the “Tuition Reimbursement” tab on the EBC.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8">
            <a:extLst>
              <a:ext uri="{FF2B5EF4-FFF2-40B4-BE49-F238E27FC236}">
                <a16:creationId xmlns:a16="http://schemas.microsoft.com/office/drawing/2014/main" id="{BED9151C-DE9B-4B61-8638-701934985F50}"/>
              </a:ext>
            </a:extLst>
          </p:cNvPr>
          <p:cNvSpPr txBox="1">
            <a:spLocks noChangeArrowheads="1"/>
          </p:cNvSpPr>
          <p:nvPr/>
        </p:nvSpPr>
        <p:spPr bwMode="auto">
          <a:xfrm>
            <a:off x="347663" y="6370016"/>
            <a:ext cx="4802739" cy="3035127"/>
          </a:xfrm>
          <a:prstGeom prst="rect">
            <a:avLst/>
          </a:prstGeom>
          <a:solidFill>
            <a:srgbClr val="FFFFFF">
              <a:alpha val="0"/>
            </a:srgbClr>
          </a:solidFill>
          <a:ln>
            <a:noFill/>
          </a:ln>
        </p:spPr>
        <p:txBody>
          <a:bodyPr lIns="36550" tIns="36550" rIns="36550" bIns="36550"/>
          <a:lstStyle>
            <a:lvl1pPr indent="4763" defTabSz="457200">
              <a:defRPr sz="2500">
                <a:solidFill>
                  <a:schemeClr val="tx1"/>
                </a:solidFill>
                <a:latin typeface="Times" panose="02020603050405020304" pitchFamily="18" charset="0"/>
              </a:defRPr>
            </a:lvl1pPr>
            <a:lvl2pPr marL="742950" indent="-285750" defTabSz="457200">
              <a:defRPr sz="2500">
                <a:solidFill>
                  <a:schemeClr val="tx1"/>
                </a:solidFill>
                <a:latin typeface="Times" panose="02020603050405020304" pitchFamily="18" charset="0"/>
              </a:defRPr>
            </a:lvl2pPr>
            <a:lvl3pPr marL="1143000" indent="-228600" defTabSz="457200">
              <a:defRPr sz="2500">
                <a:solidFill>
                  <a:schemeClr val="tx1"/>
                </a:solidFill>
                <a:latin typeface="Times" panose="02020603050405020304" pitchFamily="18" charset="0"/>
              </a:defRPr>
            </a:lvl3pPr>
            <a:lvl4pPr marL="1600200" indent="-228600" defTabSz="457200">
              <a:defRPr sz="2500">
                <a:solidFill>
                  <a:schemeClr val="tx1"/>
                </a:solidFill>
                <a:latin typeface="Times" panose="02020603050405020304" pitchFamily="18" charset="0"/>
              </a:defRPr>
            </a:lvl4pPr>
            <a:lvl5pPr marL="2057400" indent="-228600" defTabSz="457200">
              <a:defRPr sz="25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5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5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5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500">
                <a:solidFill>
                  <a:schemeClr val="tx1"/>
                </a:solidFill>
                <a:latin typeface="Times" panose="02020603050405020304" pitchFamily="18" charset="0"/>
              </a:defRPr>
            </a:lvl9pPr>
          </a:lstStyle>
          <a:p>
            <a:pPr eaLnBrk="1" hangingPunct="1">
              <a:defRPr/>
            </a:pPr>
            <a:r>
              <a:rPr lang="en-US" altLang="en-US" sz="1200" dirty="0">
                <a:latin typeface="Cambria" panose="02040503050406030204" pitchFamily="18" charset="0"/>
                <a:ea typeface="Cambria" panose="02040503050406030204" pitchFamily="18" charset="0"/>
                <a:cs typeface="Cambria" panose="02040503050406030204" pitchFamily="18" charset="0"/>
              </a:rPr>
              <a:t>If you are a Mt. Ascutney employee enrolled in the 2023 health insurance plan, you are eligible for a free 12-week program with a 1-on-1 Nurse Coach. Your coach will work with you to meet your individual health goals.</a:t>
            </a:r>
          </a:p>
          <a:p>
            <a:pPr eaLnBrk="1" hangingPunct="1">
              <a:defRPr/>
            </a:pPr>
            <a:endParaRPr lang="en-US" altLang="en-US" sz="1200" dirty="0">
              <a:latin typeface="Cambria" panose="02040503050406030204" pitchFamily="18" charset="0"/>
              <a:ea typeface="Cambria" panose="02040503050406030204" pitchFamily="18" charset="0"/>
              <a:cs typeface="Cambria" panose="02040503050406030204" pitchFamily="18" charset="0"/>
            </a:endParaRPr>
          </a:p>
          <a:p>
            <a:pPr marL="171450" indent="-171450" eaLnBrk="1" hangingPunct="1">
              <a:buFont typeface="Arial" panose="020B0604020202020204" pitchFamily="34" charset="0"/>
              <a:buChar char="•"/>
              <a:defRPr/>
            </a:pPr>
            <a:r>
              <a:rPr lang="en-US" altLang="en-US" sz="1200" dirty="0">
                <a:latin typeface="Cambria" panose="02040503050406030204" pitchFamily="18" charset="0"/>
                <a:ea typeface="Cambria" panose="02040503050406030204" pitchFamily="18" charset="0"/>
                <a:cs typeface="Cambria" panose="02040503050406030204" pitchFamily="18" charset="0"/>
              </a:rPr>
              <a:t>Offered via Zoom over a secure portal</a:t>
            </a:r>
          </a:p>
          <a:p>
            <a:pPr marL="171450" indent="-171450" eaLnBrk="1" hangingPunct="1">
              <a:buFont typeface="Arial" panose="020B0604020202020204" pitchFamily="34" charset="0"/>
              <a:buChar char="•"/>
              <a:defRPr/>
            </a:pPr>
            <a:r>
              <a:rPr lang="en-US" altLang="en-US" sz="1200" dirty="0">
                <a:latin typeface="Cambria" panose="02040503050406030204" pitchFamily="18" charset="0"/>
                <a:ea typeface="Cambria" panose="02040503050406030204" pitchFamily="18" charset="0"/>
                <a:cs typeface="Cambria" panose="02040503050406030204" pitchFamily="18" charset="0"/>
              </a:rPr>
              <a:t>Flexible appointments to work within your schedule</a:t>
            </a:r>
          </a:p>
          <a:p>
            <a:pPr marL="171450" indent="-171450" eaLnBrk="1" hangingPunct="1">
              <a:buFont typeface="Arial" panose="020B0604020202020204" pitchFamily="34" charset="0"/>
              <a:buChar char="•"/>
              <a:defRPr/>
            </a:pPr>
            <a:r>
              <a:rPr lang="en-US" altLang="en-US" sz="1200" dirty="0">
                <a:latin typeface="Cambria" panose="02040503050406030204" pitchFamily="18" charset="0"/>
                <a:ea typeface="Cambria" panose="02040503050406030204" pitchFamily="18" charset="0"/>
                <a:cs typeface="Cambria" panose="02040503050406030204" pitchFamily="18" charset="0"/>
              </a:rPr>
              <a:t>1-hour welcome session, followed by 30-minute sessions every other week, for 12 weeks</a:t>
            </a:r>
          </a:p>
          <a:p>
            <a:pPr marL="171450" indent="-171450" eaLnBrk="1" hangingPunct="1">
              <a:buFont typeface="Arial" panose="020B0604020202020204" pitchFamily="34" charset="0"/>
              <a:buChar char="•"/>
              <a:defRPr/>
            </a:pPr>
            <a:r>
              <a:rPr lang="en-US" altLang="en-US" sz="1200" dirty="0">
                <a:latin typeface="Cambria" panose="02040503050406030204" pitchFamily="18" charset="0"/>
                <a:ea typeface="Cambria" panose="02040503050406030204" pitchFamily="18" charset="0"/>
                <a:cs typeface="Cambria" panose="02040503050406030204" pitchFamily="18" charset="0"/>
              </a:rPr>
              <a:t>Only 34 slots available for this exciting </a:t>
            </a:r>
            <a:r>
              <a:rPr lang="en-US" altLang="en-US" sz="1200" b="1" u="sng" dirty="0">
                <a:latin typeface="Cambria" panose="02040503050406030204" pitchFamily="18" charset="0"/>
                <a:ea typeface="Cambria" panose="02040503050406030204" pitchFamily="18" charset="0"/>
                <a:cs typeface="Cambria" panose="02040503050406030204" pitchFamily="18" charset="0"/>
              </a:rPr>
              <a:t>NEW</a:t>
            </a:r>
            <a:r>
              <a:rPr lang="en-US" altLang="en-US" sz="1200" dirty="0">
                <a:latin typeface="Cambria" panose="02040503050406030204" pitchFamily="18" charset="0"/>
                <a:ea typeface="Cambria" panose="02040503050406030204" pitchFamily="18" charset="0"/>
                <a:cs typeface="Cambria" panose="02040503050406030204" pitchFamily="18" charset="0"/>
              </a:rPr>
              <a:t> pilot program</a:t>
            </a:r>
          </a:p>
          <a:p>
            <a:pPr indent="0" eaLnBrk="1" hangingPunct="1">
              <a:defRPr/>
            </a:pPr>
            <a:endParaRPr lang="en-US" altLang="en-US" sz="1200" dirty="0">
              <a:latin typeface="Cambria" panose="02040503050406030204" pitchFamily="18" charset="0"/>
              <a:ea typeface="Cambria" panose="02040503050406030204" pitchFamily="18" charset="0"/>
              <a:cs typeface="Cambria" panose="02040503050406030204" pitchFamily="18" charset="0"/>
            </a:endParaRPr>
          </a:p>
          <a:p>
            <a:pPr indent="0" eaLnBrk="1" hangingPunct="1">
              <a:defRPr/>
            </a:pPr>
            <a:r>
              <a:rPr lang="en-US" altLang="en-US" sz="1200" dirty="0">
                <a:latin typeface="Cambria" panose="02040503050406030204" pitchFamily="18" charset="0"/>
                <a:ea typeface="Cambria" panose="02040503050406030204" pitchFamily="18" charset="0"/>
                <a:cs typeface="Cambria" panose="02040503050406030204" pitchFamily="18" charset="0"/>
              </a:rPr>
              <a:t>*Participation in this health coaching program earns you 800 </a:t>
            </a:r>
            <a:r>
              <a:rPr lang="en-US" altLang="en-US" sz="1200" dirty="0" err="1">
                <a:latin typeface="Cambria" panose="02040503050406030204" pitchFamily="18" charset="0"/>
                <a:ea typeface="Cambria" panose="02040503050406030204" pitchFamily="18" charset="0"/>
                <a:cs typeface="Cambria" panose="02040503050406030204" pitchFamily="18" charset="0"/>
              </a:rPr>
              <a:t>beBetter</a:t>
            </a:r>
            <a:r>
              <a:rPr lang="en-US" altLang="en-US" sz="1200" dirty="0">
                <a:latin typeface="Cambria" panose="02040503050406030204" pitchFamily="18" charset="0"/>
                <a:ea typeface="Cambria" panose="02040503050406030204" pitchFamily="18" charset="0"/>
                <a:cs typeface="Cambria" panose="02040503050406030204" pitchFamily="18" charset="0"/>
              </a:rPr>
              <a:t> wellness rewards points!</a:t>
            </a:r>
          </a:p>
          <a:p>
            <a:pPr algn="ctr" eaLnBrk="1" hangingPunct="1">
              <a:defRPr/>
            </a:pPr>
            <a:endParaRPr lang="en-US" altLang="en-US" sz="1800" dirty="0">
              <a:solidFill>
                <a:srgbClr val="000000"/>
              </a:solidFill>
              <a:latin typeface="Avenir Next LT Pro Light" panose="020B0304020202020204" pitchFamily="34" charset="0"/>
              <a:ea typeface="Cambria" panose="02040503050406030204" pitchFamily="18" charset="0"/>
              <a:cs typeface="Cambria" panose="02040503050406030204" pitchFamily="18" charset="0"/>
            </a:endParaRPr>
          </a:p>
          <a:p>
            <a:pPr algn="just" eaLnBrk="1" hangingPunct="1">
              <a:defRPr/>
            </a:pPr>
            <a:endParaRPr lang="en-US" altLang="en-US" sz="1200" b="1" dirty="0">
              <a:solidFill>
                <a:srgbClr val="75263D"/>
              </a:solidFill>
              <a:latin typeface="Avenir Next LT Pro Light" panose="020B0304020202020204" pitchFamily="34" charset="0"/>
            </a:endParaRPr>
          </a:p>
        </p:txBody>
      </p:sp>
      <p:sp>
        <p:nvSpPr>
          <p:cNvPr id="46083" name="Rectangle 2">
            <a:extLst>
              <a:ext uri="{FF2B5EF4-FFF2-40B4-BE49-F238E27FC236}">
                <a16:creationId xmlns:a16="http://schemas.microsoft.com/office/drawing/2014/main" id="{AC166D9F-61C3-4C5F-9881-50F2D0D915AA}"/>
              </a:ext>
            </a:extLst>
          </p:cNvPr>
          <p:cNvSpPr>
            <a:spLocks noChangeArrowheads="1"/>
          </p:cNvSpPr>
          <p:nvPr/>
        </p:nvSpPr>
        <p:spPr bwMode="auto">
          <a:xfrm>
            <a:off x="347663" y="330200"/>
            <a:ext cx="7077075" cy="904875"/>
          </a:xfrm>
          <a:prstGeom prst="rect">
            <a:avLst/>
          </a:prstGeom>
          <a:solidFill>
            <a:srgbClr val="09639E"/>
          </a:solidFill>
          <a:ln w="9525" algn="ctr">
            <a:solidFill>
              <a:srgbClr val="003CA6"/>
            </a:solidFill>
            <a:round/>
            <a:headEnd/>
            <a:tailEnd/>
          </a:ln>
        </p:spPr>
        <p:txBody>
          <a:bodyPr lIns="91162" tIns="45579" rIns="91162" bIns="45579"/>
          <a:lstStyle>
            <a:lvl1pPr defTabSz="457200">
              <a:defRPr sz="2500">
                <a:solidFill>
                  <a:schemeClr val="tx1"/>
                </a:solidFill>
                <a:latin typeface="Times" panose="02020603050405020304" pitchFamily="18" charset="0"/>
              </a:defRPr>
            </a:lvl1pPr>
            <a:lvl2pPr defTabSz="457200">
              <a:defRPr sz="2500">
                <a:solidFill>
                  <a:schemeClr val="tx1"/>
                </a:solidFill>
                <a:latin typeface="Times" panose="02020603050405020304" pitchFamily="18" charset="0"/>
              </a:defRPr>
            </a:lvl2pPr>
            <a:lvl3pPr defTabSz="457200">
              <a:defRPr sz="2500">
                <a:solidFill>
                  <a:schemeClr val="tx1"/>
                </a:solidFill>
                <a:latin typeface="Times" panose="02020603050405020304" pitchFamily="18" charset="0"/>
              </a:defRPr>
            </a:lvl3pPr>
            <a:lvl4pPr defTabSz="457200">
              <a:defRPr sz="2500">
                <a:solidFill>
                  <a:schemeClr val="tx1"/>
                </a:solidFill>
                <a:latin typeface="Times" panose="02020603050405020304" pitchFamily="18" charset="0"/>
              </a:defRPr>
            </a:lvl4pPr>
            <a:lvl5pPr defTabSz="457200">
              <a:defRPr sz="2500">
                <a:solidFill>
                  <a:schemeClr val="tx1"/>
                </a:solidFill>
                <a:latin typeface="Times" panose="02020603050405020304" pitchFamily="18" charset="0"/>
              </a:defRPr>
            </a:lvl5pPr>
            <a:lvl6pPr marL="2284413" indent="1588" defTabSz="457200" eaLnBrk="0" fontAlgn="base" hangingPunct="0">
              <a:spcBef>
                <a:spcPct val="0"/>
              </a:spcBef>
              <a:spcAft>
                <a:spcPct val="0"/>
              </a:spcAft>
              <a:defRPr sz="2500">
                <a:solidFill>
                  <a:schemeClr val="tx1"/>
                </a:solidFill>
                <a:latin typeface="Times" panose="02020603050405020304" pitchFamily="18" charset="0"/>
              </a:defRPr>
            </a:lvl6pPr>
            <a:lvl7pPr marL="2741613" indent="1588" defTabSz="457200" eaLnBrk="0" fontAlgn="base" hangingPunct="0">
              <a:spcBef>
                <a:spcPct val="0"/>
              </a:spcBef>
              <a:spcAft>
                <a:spcPct val="0"/>
              </a:spcAft>
              <a:defRPr sz="2500">
                <a:solidFill>
                  <a:schemeClr val="tx1"/>
                </a:solidFill>
                <a:latin typeface="Times" panose="02020603050405020304" pitchFamily="18" charset="0"/>
              </a:defRPr>
            </a:lvl7pPr>
            <a:lvl8pPr marL="3198813" indent="1588" defTabSz="457200" eaLnBrk="0" fontAlgn="base" hangingPunct="0">
              <a:spcBef>
                <a:spcPct val="0"/>
              </a:spcBef>
              <a:spcAft>
                <a:spcPct val="0"/>
              </a:spcAft>
              <a:defRPr sz="2500">
                <a:solidFill>
                  <a:schemeClr val="tx1"/>
                </a:solidFill>
                <a:latin typeface="Times" panose="02020603050405020304" pitchFamily="18" charset="0"/>
              </a:defRPr>
            </a:lvl8pPr>
            <a:lvl9pPr marL="3656013" indent="1588" defTabSz="457200" eaLnBrk="0" fontAlgn="base" hangingPunct="0">
              <a:spcBef>
                <a:spcPct val="0"/>
              </a:spcBef>
              <a:spcAft>
                <a:spcPct val="0"/>
              </a:spcAft>
              <a:defRPr sz="2500">
                <a:solidFill>
                  <a:schemeClr val="tx1"/>
                </a:solidFill>
                <a:latin typeface="Times" panose="02020603050405020304" pitchFamily="18" charset="0"/>
              </a:defRPr>
            </a:lvl9pPr>
          </a:lstStyle>
          <a:p>
            <a:pPr eaLnBrk="1" hangingPunct="1"/>
            <a:endParaRPr lang="en-US" altLang="en-US" sz="1800">
              <a:solidFill>
                <a:srgbClr val="000000"/>
              </a:solidFill>
              <a:latin typeface="Calibri" panose="020F0502020204030204" pitchFamily="34" charset="0"/>
            </a:endParaRPr>
          </a:p>
        </p:txBody>
      </p:sp>
      <p:sp>
        <p:nvSpPr>
          <p:cNvPr id="46084" name="Text Placeholder 2">
            <a:extLst>
              <a:ext uri="{FF2B5EF4-FFF2-40B4-BE49-F238E27FC236}">
                <a16:creationId xmlns:a16="http://schemas.microsoft.com/office/drawing/2014/main" id="{4D46C374-03F4-4CBF-8D79-60C7DFE48E83}"/>
              </a:ext>
            </a:extLst>
          </p:cNvPr>
          <p:cNvSpPr txBox="1">
            <a:spLocks noChangeArrowheads="1"/>
          </p:cNvSpPr>
          <p:nvPr/>
        </p:nvSpPr>
        <p:spPr bwMode="auto">
          <a:xfrm>
            <a:off x="350838" y="511175"/>
            <a:ext cx="7092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500">
                <a:solidFill>
                  <a:schemeClr val="tx1"/>
                </a:solidFill>
                <a:latin typeface="Times" panose="02020603050405020304" pitchFamily="18" charset="0"/>
              </a:defRPr>
            </a:lvl1pPr>
            <a:lvl2pPr marL="742950" indent="-285750" defTabSz="457200">
              <a:defRPr sz="2500">
                <a:solidFill>
                  <a:schemeClr val="tx1"/>
                </a:solidFill>
                <a:latin typeface="Times" panose="02020603050405020304" pitchFamily="18" charset="0"/>
              </a:defRPr>
            </a:lvl2pPr>
            <a:lvl3pPr marL="1143000" indent="-228600" defTabSz="457200">
              <a:defRPr sz="2500">
                <a:solidFill>
                  <a:schemeClr val="tx1"/>
                </a:solidFill>
                <a:latin typeface="Times" panose="02020603050405020304" pitchFamily="18" charset="0"/>
              </a:defRPr>
            </a:lvl3pPr>
            <a:lvl4pPr marL="1600200" indent="-228600" defTabSz="457200">
              <a:defRPr sz="2500">
                <a:solidFill>
                  <a:schemeClr val="tx1"/>
                </a:solidFill>
                <a:latin typeface="Times" panose="02020603050405020304" pitchFamily="18" charset="0"/>
              </a:defRPr>
            </a:lvl4pPr>
            <a:lvl5pPr marL="2057400" indent="-228600" defTabSz="457200">
              <a:defRPr sz="25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5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5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5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500">
                <a:solidFill>
                  <a:schemeClr val="tx1"/>
                </a:solidFill>
                <a:latin typeface="Times" panose="02020603050405020304" pitchFamily="18" charset="0"/>
              </a:defRPr>
            </a:lvl9pPr>
          </a:lstStyle>
          <a:p>
            <a:pPr algn="ctr" eaLnBrk="1" hangingPunct="1">
              <a:spcBef>
                <a:spcPct val="20000"/>
              </a:spcBef>
              <a:buFont typeface="Arial" panose="020B0604020202020204" pitchFamily="34" charset="0"/>
              <a:buNone/>
            </a:pPr>
            <a:r>
              <a:rPr lang="en-US" altLang="en-US" sz="3200" dirty="0">
                <a:solidFill>
                  <a:srgbClr val="FFFFFF"/>
                </a:solidFill>
                <a:latin typeface="+mj-lt"/>
              </a:rPr>
              <a:t>Wellness</a:t>
            </a:r>
          </a:p>
        </p:txBody>
      </p:sp>
      <p:graphicFrame>
        <p:nvGraphicFramePr>
          <p:cNvPr id="2" name="Table 2">
            <a:extLst>
              <a:ext uri="{FF2B5EF4-FFF2-40B4-BE49-F238E27FC236}">
                <a16:creationId xmlns:a16="http://schemas.microsoft.com/office/drawing/2014/main" id="{A4BA73B6-9BDA-48CA-878F-6DA8D4A59692}"/>
              </a:ext>
            </a:extLst>
          </p:cNvPr>
          <p:cNvGraphicFramePr>
            <a:graphicFrameLocks noGrp="1"/>
          </p:cNvGraphicFramePr>
          <p:nvPr>
            <p:extLst>
              <p:ext uri="{D42A27DB-BD31-4B8C-83A1-F6EECF244321}">
                <p14:modId xmlns:p14="http://schemas.microsoft.com/office/powerpoint/2010/main" val="3339907406"/>
              </p:ext>
            </p:extLst>
          </p:nvPr>
        </p:nvGraphicFramePr>
        <p:xfrm>
          <a:off x="338138" y="2159000"/>
          <a:ext cx="7096125" cy="2662236"/>
        </p:xfrm>
        <a:graphic>
          <a:graphicData uri="http://schemas.openxmlformats.org/drawingml/2006/table">
            <a:tbl>
              <a:tblPr firstRow="1" bandRow="1">
                <a:tableStyleId>{5C22544A-7EE6-4342-B048-85BDC9FD1C3A}</a:tableStyleId>
              </a:tblPr>
              <a:tblGrid>
                <a:gridCol w="2365375">
                  <a:extLst>
                    <a:ext uri="{9D8B030D-6E8A-4147-A177-3AD203B41FA5}">
                      <a16:colId xmlns:a16="http://schemas.microsoft.com/office/drawing/2014/main" val="20000"/>
                    </a:ext>
                  </a:extLst>
                </a:gridCol>
                <a:gridCol w="2365375">
                  <a:extLst>
                    <a:ext uri="{9D8B030D-6E8A-4147-A177-3AD203B41FA5}">
                      <a16:colId xmlns:a16="http://schemas.microsoft.com/office/drawing/2014/main" val="20001"/>
                    </a:ext>
                  </a:extLst>
                </a:gridCol>
                <a:gridCol w="2365375">
                  <a:extLst>
                    <a:ext uri="{9D8B030D-6E8A-4147-A177-3AD203B41FA5}">
                      <a16:colId xmlns:a16="http://schemas.microsoft.com/office/drawing/2014/main" val="20002"/>
                    </a:ext>
                  </a:extLst>
                </a:gridCol>
              </a:tblGrid>
              <a:tr h="370884">
                <a:tc>
                  <a:txBody>
                    <a:bodyPr/>
                    <a:lstStyle/>
                    <a:p>
                      <a:pPr algn="ctr"/>
                      <a:r>
                        <a:rPr lang="en-US" sz="1400" dirty="0">
                          <a:latin typeface="Cambria" panose="02040503050406030204" pitchFamily="18" charset="0"/>
                          <a:ea typeface="Cambria" panose="02040503050406030204" pitchFamily="18" charset="0"/>
                        </a:rPr>
                        <a:t>Award Levels</a:t>
                      </a:r>
                    </a:p>
                  </a:txBody>
                  <a:tcPr marT="45725" marB="45725">
                    <a:solidFill>
                      <a:srgbClr val="0064A7"/>
                    </a:solidFill>
                  </a:tcPr>
                </a:tc>
                <a:tc>
                  <a:txBody>
                    <a:bodyPr/>
                    <a:lstStyle/>
                    <a:p>
                      <a:pPr algn="ctr"/>
                      <a:r>
                        <a:rPr lang="en-US" sz="1400" dirty="0">
                          <a:latin typeface="Cambria" panose="02040503050406030204" pitchFamily="18" charset="0"/>
                          <a:ea typeface="Cambria" panose="02040503050406030204" pitchFamily="18" charset="0"/>
                        </a:rPr>
                        <a:t>Steps to Achieve</a:t>
                      </a:r>
                    </a:p>
                  </a:txBody>
                  <a:tcPr marT="45725" marB="45725">
                    <a:solidFill>
                      <a:srgbClr val="0064A7"/>
                    </a:solidFill>
                  </a:tcPr>
                </a:tc>
                <a:tc>
                  <a:txBody>
                    <a:bodyPr/>
                    <a:lstStyle/>
                    <a:p>
                      <a:pPr algn="ctr"/>
                      <a:r>
                        <a:rPr lang="en-US" sz="1400" dirty="0">
                          <a:latin typeface="Cambria" panose="02040503050406030204" pitchFamily="18" charset="0"/>
                          <a:ea typeface="Cambria" panose="02040503050406030204" pitchFamily="18" charset="0"/>
                        </a:rPr>
                        <a:t>Reward Earned</a:t>
                      </a:r>
                    </a:p>
                  </a:txBody>
                  <a:tcPr marT="45725" marB="45725">
                    <a:solidFill>
                      <a:srgbClr val="0064A7"/>
                    </a:solidFill>
                  </a:tcPr>
                </a:tc>
                <a:extLst>
                  <a:ext uri="{0D108BD9-81ED-4DB2-BD59-A6C34878D82A}">
                    <a16:rowId xmlns:a16="http://schemas.microsoft.com/office/drawing/2014/main" val="10000"/>
                  </a:ext>
                </a:extLst>
              </a:tr>
              <a:tr h="640156">
                <a:tc>
                  <a:txBody>
                    <a:bodyPr/>
                    <a:lstStyle/>
                    <a:p>
                      <a:pPr algn="ctr"/>
                      <a:r>
                        <a:rPr lang="en-US" sz="1200" b="1" dirty="0">
                          <a:latin typeface="Cambria" panose="02040503050406030204" pitchFamily="18" charset="0"/>
                          <a:ea typeface="Cambria" panose="02040503050406030204" pitchFamily="18" charset="0"/>
                        </a:rPr>
                        <a:t>Bronze</a:t>
                      </a:r>
                    </a:p>
                  </a:txBody>
                  <a:tcPr marT="45725" marB="45725" anchor="ctr">
                    <a:solidFill>
                      <a:srgbClr val="CBCBCB"/>
                    </a:solidFill>
                  </a:tcPr>
                </a:tc>
                <a:tc>
                  <a:txBody>
                    <a:bodyPr/>
                    <a:lstStyle/>
                    <a:p>
                      <a:r>
                        <a:rPr lang="en-US" sz="1200" dirty="0">
                          <a:latin typeface="Cambria" panose="02040503050406030204" pitchFamily="18" charset="0"/>
                          <a:ea typeface="Cambria" panose="02040503050406030204" pitchFamily="18" charset="0"/>
                        </a:rPr>
                        <a:t>Complete any combination of activities to earn 200 points from 1/1/21-1/31/21</a:t>
                      </a:r>
                    </a:p>
                  </a:txBody>
                  <a:tcPr marT="45725" marB="45725">
                    <a:solidFill>
                      <a:srgbClr val="CBCBCB"/>
                    </a:solidFill>
                  </a:tcPr>
                </a:tc>
                <a:tc>
                  <a:txBody>
                    <a:bodyPr/>
                    <a:lstStyle/>
                    <a:p>
                      <a:r>
                        <a:rPr lang="en-US" sz="1200" dirty="0">
                          <a:latin typeface="Cambria" panose="02040503050406030204" pitchFamily="18" charset="0"/>
                          <a:ea typeface="Cambria" panose="02040503050406030204" pitchFamily="18" charset="0"/>
                        </a:rPr>
                        <a:t>Earn health insurance premium reward of $25 per pay period</a:t>
                      </a:r>
                    </a:p>
                  </a:txBody>
                  <a:tcPr marT="45725" marB="45725">
                    <a:solidFill>
                      <a:srgbClr val="CBCBCB"/>
                    </a:solidFill>
                  </a:tcPr>
                </a:tc>
                <a:extLst>
                  <a:ext uri="{0D108BD9-81ED-4DB2-BD59-A6C34878D82A}">
                    <a16:rowId xmlns:a16="http://schemas.microsoft.com/office/drawing/2014/main" val="10001"/>
                  </a:ext>
                </a:extLst>
              </a:tr>
              <a:tr h="640156">
                <a:tc>
                  <a:txBody>
                    <a:bodyPr/>
                    <a:lstStyle/>
                    <a:p>
                      <a:pPr algn="ctr"/>
                      <a:r>
                        <a:rPr lang="en-US" sz="1200" b="1" dirty="0">
                          <a:latin typeface="Cambria" panose="02040503050406030204" pitchFamily="18" charset="0"/>
                          <a:ea typeface="Cambria" panose="02040503050406030204" pitchFamily="18" charset="0"/>
                        </a:rPr>
                        <a:t>Silver</a:t>
                      </a:r>
                    </a:p>
                  </a:txBody>
                  <a:tcPr marT="45725" marB="45725" anchor="ctr">
                    <a:solidFill>
                      <a:srgbClr val="E7E7E7"/>
                    </a:solidFill>
                  </a:tcPr>
                </a:tc>
                <a:tc>
                  <a:txBody>
                    <a:bodyPr/>
                    <a:lstStyle/>
                    <a:p>
                      <a:r>
                        <a:rPr lang="en-US" sz="1200" dirty="0">
                          <a:latin typeface="Cambria" panose="02040503050406030204" pitchFamily="18" charset="0"/>
                          <a:ea typeface="Cambria" panose="02040503050406030204" pitchFamily="18" charset="0"/>
                        </a:rPr>
                        <a:t>Complete any combination of activities to earn a total of 2,000 points</a:t>
                      </a:r>
                    </a:p>
                  </a:txBody>
                  <a:tcPr marT="45725" marB="45725">
                    <a:solidFill>
                      <a:srgbClr val="E7E7E7"/>
                    </a:solidFill>
                  </a:tcPr>
                </a:tc>
                <a:tc>
                  <a:txBody>
                    <a:bodyPr/>
                    <a:lstStyle/>
                    <a:p>
                      <a:r>
                        <a:rPr lang="en-US" sz="1200" dirty="0">
                          <a:latin typeface="Cambria" panose="02040503050406030204" pitchFamily="18" charset="0"/>
                          <a:ea typeface="Cambria" panose="02040503050406030204" pitchFamily="18" charset="0"/>
                        </a:rPr>
                        <a:t>$75 cash incentive- </a:t>
                      </a:r>
                      <a:r>
                        <a:rPr lang="en-US" sz="1200" i="1" dirty="0">
                          <a:latin typeface="Cambria" panose="02040503050406030204" pitchFamily="18" charset="0"/>
                          <a:ea typeface="Cambria" panose="02040503050406030204" pitchFamily="18" charset="0"/>
                        </a:rPr>
                        <a:t>paid out in July and December (dates TBD)</a:t>
                      </a:r>
                    </a:p>
                  </a:txBody>
                  <a:tcPr marT="45725" marB="45725">
                    <a:solidFill>
                      <a:srgbClr val="E7E7E7"/>
                    </a:solidFill>
                  </a:tcPr>
                </a:tc>
                <a:extLst>
                  <a:ext uri="{0D108BD9-81ED-4DB2-BD59-A6C34878D82A}">
                    <a16:rowId xmlns:a16="http://schemas.microsoft.com/office/drawing/2014/main" val="10002"/>
                  </a:ext>
                </a:extLst>
              </a:tr>
              <a:tr h="640156">
                <a:tc>
                  <a:txBody>
                    <a:bodyPr/>
                    <a:lstStyle/>
                    <a:p>
                      <a:pPr algn="ctr"/>
                      <a:r>
                        <a:rPr lang="en-US" sz="1200" b="1" dirty="0">
                          <a:latin typeface="Cambria" panose="02040503050406030204" pitchFamily="18" charset="0"/>
                          <a:ea typeface="Cambria" panose="02040503050406030204" pitchFamily="18" charset="0"/>
                        </a:rPr>
                        <a:t>Gold</a:t>
                      </a:r>
                    </a:p>
                  </a:txBody>
                  <a:tcPr marT="45725" marB="45725" anchor="ctr">
                    <a:solidFill>
                      <a:srgbClr val="CBCBCB"/>
                    </a:solidFill>
                  </a:tcPr>
                </a:tc>
                <a:tc>
                  <a:txBody>
                    <a:bodyPr/>
                    <a:lstStyle/>
                    <a:p>
                      <a:r>
                        <a:rPr lang="en-US" sz="1200" dirty="0">
                          <a:latin typeface="Cambria" panose="02040503050406030204" pitchFamily="18" charset="0"/>
                          <a:ea typeface="Cambria" panose="02040503050406030204" pitchFamily="18" charset="0"/>
                        </a:rPr>
                        <a:t>Complete any combination of activities to earn a total of 4,000 points</a:t>
                      </a:r>
                    </a:p>
                  </a:txBody>
                  <a:tcPr marT="45725" marB="45725">
                    <a:solidFill>
                      <a:srgbClr val="CBCBCB"/>
                    </a:solidFill>
                  </a:tcPr>
                </a:tc>
                <a:tc>
                  <a:txBody>
                    <a:bodyPr/>
                    <a:lstStyle/>
                    <a:p>
                      <a:r>
                        <a:rPr lang="en-US" sz="1200" dirty="0">
                          <a:latin typeface="Cambria" panose="02040503050406030204" pitchFamily="18" charset="0"/>
                          <a:ea typeface="Cambria" panose="02040503050406030204" pitchFamily="18" charset="0"/>
                        </a:rPr>
                        <a:t>Additional $75 incentive- </a:t>
                      </a:r>
                      <a:r>
                        <a:rPr lang="en-US" sz="1200" i="1" dirty="0">
                          <a:latin typeface="Cambria" panose="02040503050406030204" pitchFamily="18" charset="0"/>
                          <a:ea typeface="Cambria" panose="02040503050406030204" pitchFamily="18" charset="0"/>
                        </a:rPr>
                        <a:t>paid out in July and December (dates TBD)</a:t>
                      </a:r>
                    </a:p>
                  </a:txBody>
                  <a:tcPr marT="45725" marB="45725">
                    <a:solidFill>
                      <a:srgbClr val="CBCBCB"/>
                    </a:solidFill>
                  </a:tcPr>
                </a:tc>
                <a:extLst>
                  <a:ext uri="{0D108BD9-81ED-4DB2-BD59-A6C34878D82A}">
                    <a16:rowId xmlns:a16="http://schemas.microsoft.com/office/drawing/2014/main" val="10003"/>
                  </a:ext>
                </a:extLst>
              </a:tr>
              <a:tr h="370884">
                <a:tc gridSpan="3">
                  <a:txBody>
                    <a:bodyPr/>
                    <a:lstStyle/>
                    <a:p>
                      <a:pPr algn="ctr"/>
                      <a:r>
                        <a:rPr lang="en-US" sz="1200" b="1" dirty="0">
                          <a:latin typeface="Cambria" panose="02040503050406030204" pitchFamily="18" charset="0"/>
                          <a:ea typeface="Cambria" panose="02040503050406030204" pitchFamily="18" charset="0"/>
                        </a:rPr>
                        <a:t>Points can be </a:t>
                      </a:r>
                      <a:r>
                        <a:rPr lang="en-US" sz="1200" b="1">
                          <a:latin typeface="Cambria" panose="02040503050406030204" pitchFamily="18" charset="0"/>
                          <a:ea typeface="Cambria" panose="02040503050406030204" pitchFamily="18" charset="0"/>
                        </a:rPr>
                        <a:t>earned 1/1/22-12/1/22</a:t>
                      </a:r>
                      <a:endParaRPr lang="en-US" sz="1200" b="1" dirty="0">
                        <a:latin typeface="Cambria" panose="02040503050406030204" pitchFamily="18" charset="0"/>
                        <a:ea typeface="Cambria" panose="02040503050406030204" pitchFamily="18" charset="0"/>
                      </a:endParaRPr>
                    </a:p>
                  </a:txBody>
                  <a:tcPr marT="45725" marB="45725">
                    <a:solidFill>
                      <a:srgbClr val="6397D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46109" name="Picture 3">
            <a:extLst>
              <a:ext uri="{FF2B5EF4-FFF2-40B4-BE49-F238E27FC236}">
                <a16:creationId xmlns:a16="http://schemas.microsoft.com/office/drawing/2014/main" id="{9FBB7643-CD57-438E-A8E7-8DB9D68E9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247377" y="6096000"/>
            <a:ext cx="2152650" cy="2152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0" name="Picture 6">
            <a:extLst>
              <a:ext uri="{FF2B5EF4-FFF2-40B4-BE49-F238E27FC236}">
                <a16:creationId xmlns:a16="http://schemas.microsoft.com/office/drawing/2014/main" id="{955E9AD9-8883-4866-8C92-6E7252C0C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32" t="14473" r="9657" b="15790"/>
          <a:stretch>
            <a:fillRect/>
          </a:stretch>
        </p:blipFill>
        <p:spPr bwMode="auto">
          <a:xfrm>
            <a:off x="447675" y="1285875"/>
            <a:ext cx="153193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1" name="Picture 7" descr="Logo, company name&#10;&#10;Description automatically generated">
            <a:extLst>
              <a:ext uri="{FF2B5EF4-FFF2-40B4-BE49-F238E27FC236}">
                <a16:creationId xmlns:a16="http://schemas.microsoft.com/office/drawing/2014/main" id="{04D474D9-1C18-4A99-9779-495B4C684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8945562"/>
            <a:ext cx="181768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2" name="TextBox 2">
            <a:extLst>
              <a:ext uri="{FF2B5EF4-FFF2-40B4-BE49-F238E27FC236}">
                <a16:creationId xmlns:a16="http://schemas.microsoft.com/office/drawing/2014/main" id="{C6C481F5-DA4A-4337-BC5C-EAA2C618D571}"/>
              </a:ext>
            </a:extLst>
          </p:cNvPr>
          <p:cNvSpPr txBox="1">
            <a:spLocks noChangeArrowheads="1"/>
          </p:cNvSpPr>
          <p:nvPr/>
        </p:nvSpPr>
        <p:spPr bwMode="auto">
          <a:xfrm>
            <a:off x="381000" y="1558925"/>
            <a:ext cx="7002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1600" b="1" dirty="0">
                <a:latin typeface="Cambria" panose="02040503050406030204" pitchFamily="18" charset="0"/>
                <a:ea typeface="Cambria" panose="02040503050406030204" pitchFamily="18" charset="0"/>
                <a:cs typeface="Arial" panose="020B0604020202020204" pitchFamily="34" charset="0"/>
              </a:rPr>
              <a:t>2023 Program Activities</a:t>
            </a:r>
          </a:p>
        </p:txBody>
      </p:sp>
      <p:cxnSp>
        <p:nvCxnSpPr>
          <p:cNvPr id="10" name="Straight Connector 9">
            <a:extLst>
              <a:ext uri="{FF2B5EF4-FFF2-40B4-BE49-F238E27FC236}">
                <a16:creationId xmlns:a16="http://schemas.microsoft.com/office/drawing/2014/main" id="{36D17E7E-3B11-4C61-8272-4FA1D944D019}"/>
              </a:ext>
            </a:extLst>
          </p:cNvPr>
          <p:cNvCxnSpPr>
            <a:cxnSpLocks/>
          </p:cNvCxnSpPr>
          <p:nvPr/>
        </p:nvCxnSpPr>
        <p:spPr>
          <a:xfrm>
            <a:off x="463550" y="5105400"/>
            <a:ext cx="6826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8">
            <a:extLst>
              <a:ext uri="{FF2B5EF4-FFF2-40B4-BE49-F238E27FC236}">
                <a16:creationId xmlns:a16="http://schemas.microsoft.com/office/drawing/2014/main" id="{9F4B3C29-F3F9-40C9-AC4D-8B2F09057F7E}"/>
              </a:ext>
            </a:extLst>
          </p:cNvPr>
          <p:cNvSpPr txBox="1">
            <a:spLocks noChangeArrowheads="1"/>
          </p:cNvSpPr>
          <p:nvPr/>
        </p:nvSpPr>
        <p:spPr bwMode="auto">
          <a:xfrm>
            <a:off x="380999" y="5515941"/>
            <a:ext cx="7002463" cy="826740"/>
          </a:xfrm>
          <a:prstGeom prst="rect">
            <a:avLst/>
          </a:prstGeom>
          <a:solidFill>
            <a:srgbClr val="FFFFFF">
              <a:alpha val="0"/>
            </a:srgbClr>
          </a:solidFill>
          <a:ln>
            <a:noFill/>
          </a:ln>
        </p:spPr>
        <p:txBody>
          <a:bodyPr lIns="36550" tIns="36550" rIns="36550" bIns="36550"/>
          <a:lstStyle>
            <a:lvl1pPr indent="4763" defTabSz="457200">
              <a:defRPr sz="2500">
                <a:solidFill>
                  <a:schemeClr val="tx1"/>
                </a:solidFill>
                <a:latin typeface="Times" panose="02020603050405020304" pitchFamily="18" charset="0"/>
              </a:defRPr>
            </a:lvl1pPr>
            <a:lvl2pPr marL="742950" indent="-285750" defTabSz="457200">
              <a:defRPr sz="2500">
                <a:solidFill>
                  <a:schemeClr val="tx1"/>
                </a:solidFill>
                <a:latin typeface="Times" panose="02020603050405020304" pitchFamily="18" charset="0"/>
              </a:defRPr>
            </a:lvl2pPr>
            <a:lvl3pPr marL="1143000" indent="-228600" defTabSz="457200">
              <a:defRPr sz="2500">
                <a:solidFill>
                  <a:schemeClr val="tx1"/>
                </a:solidFill>
                <a:latin typeface="Times" panose="02020603050405020304" pitchFamily="18" charset="0"/>
              </a:defRPr>
            </a:lvl3pPr>
            <a:lvl4pPr marL="1600200" indent="-228600" defTabSz="457200">
              <a:defRPr sz="2500">
                <a:solidFill>
                  <a:schemeClr val="tx1"/>
                </a:solidFill>
                <a:latin typeface="Times" panose="02020603050405020304" pitchFamily="18" charset="0"/>
              </a:defRPr>
            </a:lvl4pPr>
            <a:lvl5pPr marL="2057400" indent="-228600" defTabSz="457200">
              <a:defRPr sz="25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5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5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5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500">
                <a:solidFill>
                  <a:schemeClr val="tx1"/>
                </a:solidFill>
                <a:latin typeface="Times" panose="02020603050405020304" pitchFamily="18" charset="0"/>
              </a:defRPr>
            </a:lvl9pPr>
          </a:lstStyle>
          <a:p>
            <a:pPr eaLnBrk="1" hangingPunct="1">
              <a:defRPr/>
            </a:pPr>
            <a:r>
              <a:rPr lang="en-US" altLang="en-US" sz="1800" b="1" dirty="0">
                <a:solidFill>
                  <a:srgbClr val="0064A7"/>
                </a:solidFill>
                <a:latin typeface="Cambria" pitchFamily="18" charset="0"/>
              </a:rPr>
              <a:t>Get the most out of your employee wellness benefit, with free Health Coaching!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AutoShape 6" descr="data:image/jpeg;base64,/9j/4AAQSkZJRgABAQAAAQABAAD/2wCEAAkGBhQSERUUEhQUFBQUFxQVFxUUFRUUFBQUFBQYFRQVFRUXHCYeFxkkGRQUHy8gJCcpLCwsFh4xNTAqNSYrLCkBCQoKDgwOGg8PGiwcHBwpLCkpKSkpKSkpKSkpLCksKSkpKSkpKSkpLCkpKSwpKSkpLCkpLCksKSwpKSwpKSwpKf/AABEIALMBGQMBIgACEQEDEQH/xAAcAAABBQEBAQAAAAAAAAAAAAADAAIEBQYBBwj/xABLEAABAwICBQcHCAgFAwUAAAABAAIDBBESIQUxQVFhBhMicYGRsQcyUpKhwdEjJEJicnOy8BQzQ1OCotLhFTSTwtMIhPEWFyV0g//EABkBAAMBAQEAAAAAAAAAAAAAAAECAwAEBf/EACURAQEAAgICAgEEAwAAAAAAAAABAhEhMQMSQVETIjKBkQRhcf/aAAwDAQACEQMRAD8A8PjOY6wrAKubrVipeQ+JwTk1qcFJQ4IrUNqI1CiI1Ea3aPz1pjEZgWmWgsFZn19idzZ3eHxTcur2Dv2IwlAydkeo5puKUzBw8F0Rnd4J/Ps3gdeSIydnpDvQEIMO5EbGUUTN3hObOz0h3hZlhoqnMkckORJHOMGfnRgl2zbHi1bggx0TT+0YOyU+Eado3SjYZWSNczExzXC5FjY3seB1dqkVssHOv5qWPm8RLLvaCGnMNN9ovbsTfDGDR7f30fqz/wDGunR7P3rPVm/40hJH+9h/1G/Fd5+P95F/qN+KDbc/QG/vG+rL/QrTSdC1lPTR42guEk7riTPnH4Wam+hHttrVb+kR7JIr/eN+Kn6f0nC+d2CWMsY1kTCHNzbEwMB7SCe1H4BUPo/rNPrDxagPgPX1H4qU6sj9NneEM1kfpt70oojozuPs+KGWH0T+e1SnVkfpBBOkGEayOBwntydZFkYNPoOz+z/UukW1gju9xXJtIMH7Sx2ANBJ4a1D/AEpxeW6yMi45djQNQW/2UaVyjuRnhMcEly2aTSqrpCHZHYFBN1YVo6Z7PBR7KmN1B1tGwFc5tSSE1wT+w+pgjASTXTBdR/6fGz4dCddMC7dA8RwrBpVcrKPUOxHyOTA8BdASXQoqHAIrAmNRWhJaJ7QpEYQmI8YQolKzIqonhvHF9pw7BbJX+C4VXVUxayJp143dxbl4I+O6pbF7T8j2uFxe3Fx+Ckt5Dt3D1j8FpdBw3iGrWVbR0fAJ8ZuNaxA5CN3D1int5AN3D1nLdGnsL4S7g0AnuyUqCixC+G3BwsU3oX2eft8nY3D1iiDycDcPXd8F6TFo7qUuLRx4pvRvZhmeQ2QgH5KxF/1rv6FyTyISNBNorAE/rnah/CvS30Nw0lzgcIFrE+b0d+4LP03J+c1cjy4MgdYNa973G4Ju5rGtsA4EAgnLCNeab8cL7V5zo/kAycOdGMmYcV3keffDrGZyKN/7ZcP5/wCy9gbogNbZuHMi+EW1X+K6NFFD8Y+7xw+TPgfXb8E0+TM7j67fgvZRohR62gwNuQL/AJzKFwkH228bn8nobrv6zfgob+RbN5HaP6Vv6598XBzh12JA8FSzrmuVnSmnmukdGCGrDASRYG53kEqQG2mfwKk6ej+etO8f7ShSD5eX7Z8SqZXj+CTsZ4yQnIzkFymZVVnnns8EGyNWHpns8EJVgwxNcnlMeU0Mho6AEdWqfi+SSSXUqyMrCmY4tBAvs1i+XBV6saG2DPYT/tRz6cuAhuPOaR1gp7CDqRoaq3mv7L+5dmqMw3CzpfSDQD7Fz2X6UmjQERoTQ1EaEtE9gUiMIUYUiIJaKRGFG0my7ovtH8DlNjCiaZblH9v/AGOQx/c1b7QEwbHYmxuVoKepbvHevM60gFl7+bsAP0jxV7oiLE252G2YtsujPJcZ0HruvQYHN3jvVlTYDtHesJBANynw0wuMt/4Smn+Rfpvxt5FCz0m9/wDdT4oWek3vCxMNGLAkNAO8tHDaetWMFAPqesz4qk89vwW4T7av5NusttxICDBPT4iWOiLnWvhe0k2Fs7HcqB+jmOFjgIP1mfFR6DkzTwuxxtY1wBF8Q1HXrKf8t+i+s+2wEzN7e8Lv6Qz0m94VCYW7294UarmiaOk9g7QlvmynwMwn21EUzXXwuad9iDbrsqDTT7jv9hsiclsJxuYQ5rrC41XF7qLph9m9/iVvf2xloyaumHq/pfaf+MqmqnK3rza98rucePSfl4hU9QNy5qox2nB87Z+csJUab/Mzfbd4lS9Ns+eR8R7iobv18v23eJVb1/BJ2kOGSA5SDqXRo6V2YjfbeRhb3usFPcnYqCrHTPZ4BCIRqsfKOB1g213zGWtCKtDYmlDk1FEKHLqKaDekNqOgtKeJOCtUvHZD12yHndFulq2N2iqy0a7I9fuHwVap1E04Tq17eA/ujn05ce04AnWGnt/smTNs6PK2ZyGzUuNadw7/AOyJhvrb23GX8qjclZB2tRA1MaUYKJjmNR42oTEeNAUmIKPppvRj+8HtBCkxBC0sOjH97H7XWWx/dAvS8joC9rSHvbYWs1xbt22VjomnLcQxucAR5xxEEgg5nPUAo1LU4cDcJOI2vsF96tqZoBNttvepZb6FOgap8Dcx2/hKrny4W3FibgZ5DMgZntUjR9W5z2ghv0vNcSb4HHdwWgrqpwhtOX5tbKyQ3bcFrXShw1Z3BGS1ej69vNM6B81uxg2faVDKy8EG4TsNuoyX8VqKFg5pmX0R4L0PHOI58ry5/iTdx72f1JjaxtyS24JyuWbhvcsH5a+V0tFSwtp5TFLM513NPTEbG9LDfIZubnr3cPI+RnlIqqeua+SeSSOV8TZxI8vxsvhvicbhzWnIgjVbVkn2Ej6ZNZH6I74v6lVco9GmeIYGABpxXOEXAsejhvfIFWtZEABrzvtJGQ3EpVEYLXAjK7t/oI62G0Tk7CWxnZnbMEG4y1EAqi0tW/OZoMOTIWyh988T32sQdnUtRQMs1323fiWQ0qz/AOTqP/qR2/1FLXBt8szpSxY0gWxGM97ge1VFZtVxpmfBTxOYA5wMVw9uNpu9jR0TkciT2LPUry5hJ2yS8P2r9Q2DguWxVQadPzmDrPgq15vUTfeP/EVb6eZ85p+Jd7lTn/MTfeP/ABFVy6LO0kocFW98bMb3Oy23cbXIAzNtQRCM1KFLTMaA2V5wgC+F+zhzanLJ2asnN57vtHxUYw8Rtz256gVLqWWe4Xv0nZ6ri+Rz1ZKJ+j8T+dS6MaWw0RCwsR7jknAZW7Mlwwda7awTb2OM0ZzYCRK46QLgcjypLJ0dddum3SuiOwFYaPPRPX7lXqbo86+xbPpy49rNkBIvs7Vxq7R1D8TWBpLSHXNjx28ExhULNKSjsRWoDSjtKnTisUiMIDVIhS0UuIIelB0GfexfjCLBtTNMZQ33PjPc9q2P7oF6aKmeA1vH4BTaSpaXEAg2texBtr17lntK1rYmx4jYnEAM9gZu6wqzQlZzbycOWd3XsSMzn1b80mWPNpo9JhIIsc+tHHQcwsjDrusbWbhBBBdqztdZccqadmTpLGwOpxyIyIIFlZUvLOkH7Q+q/wCCWDqvRaZgMMP3w8XK8hlDYg5xDWtxFxJsGtGK5JOoCyzegdKxzUkboziBlJBsQOi7O5OrWvMPLPy/c536FA60cV+ewuykkcSRGSNbGgjLUSfqhehhf0zTlsu6heWXl7Q14jbSgySRktdOQ9rebAvhjBOYLjcktB6IXnOg54WztNS2R8OYeIiGyC7SA5hOWJpsbHI2sVXpKuivrrk7y1pdJsxUrycGLGxwwyMuMiW31HfqWi2O6z4L455Maeko6mOeE2cw3sfNcDk5rt7SLg9fBfW2hdKCqpIqhgw88xkobcOw4mglt9RIzHwQFOozdl95B8FjNLMvpOfhSR37ZCFuWiw7fesnpnRjm1ktSXN5t1O2EjMOBa7nMR2YbFLl00ZCslcyKNzHOY4czZzSQ4XLQbEcCR2qoq47XttJJ4kkuJ6yST2q3riHU0RG0QH+ZirNI7Vy1dmdNs+XpOL3+LQqJrb1EtsyZH5DMnpFaHSsl6ijbllI895Ys/SS2qJHWuOdcbXt9InXsT5a1/RZ2kFCe1FDckx6kZQVbvlHdZ8UIvC5XH5R3WfEoSvrgJRC5BldkulCcnkGhlOYmpzFSpY9npXSSSrAqVQHMqKpFFrPUjl05520Gi61rAcR2Oyte99XVmobUNiI0LnvK0EajsKA1FYp0yQwqRGozFIjS0U+nOSHpr/Lv4WPcQfcnwJaYZ82k+y7wQncCpHLCkBYwF2GzjrF9bGH3Km0TUNLxHzgGoXuTfYQcri9jnsvwVz5T2lsbDqJfG714MQzWI0bVNDgTe4N+wK18fFpZlqt3TUMRdYsa7D0Q49LUTqJ2f3U6hFK95jEcZcDa2FpueB2rEV87OavGCHFzelc5XBcRr3WXNDyhskeoknblrNrKf4+G/I9SrJOYYSAAIhiFtXQFwOrJeM6Yq3SSvc43c9znuOwuc4ucRwuSvSOU+nx+hPjDLXsMWJxdmQSHbxYEWuvK5XXJKb/ABsdbu28mWw0kkl2oHNOa+jf+n3TnO0MlO43NPJcfdzXeP5xJ3r56p6Zjo5HOka1zMGCMhxdKXOs7CQLANFybnda+z1X/pzntWztvk6nxepKz+soUX0GAqnSzei/8/RCsoJw4GwcLEjpNLTltsdnFQtJtux/X/tC1advO6untTQjcKf8cYVZpCmsrbSNxBF/2/42Kurpss9q5rJVdsjX0xNZR/Wle0evGPeszRnpv+0VtqqD57oz600vsmi9wJ7FhtGOuXHiUM5+n+ml5WKHIilBk1qRqzVZ+sd1nxKGnVB6bus+KauoscchPRShSBPiNvAadGmlK6dKXV2KkhXSuho/5HEej87vQEak88fnYtl0nO1mxEATAEULjtWdCM0oQRGICPGVJhUIygde5Gp5t+Q3A5nrd8O9GY2tvS6oae5trO0C2X2nam9vcVttFaKgDPlcMlyDzf7K4zGO/Skz2Ho5easHSaQsABZrRsHwG1Sqyue+J4uQC1wsNZy2qk9cOb2S7yTeWtCayNuAtFjEbnVYRuabW6/Yq/RnIchgGMHPXgF7dd1acnGiSmivsZH7GD4rS0dIB/5Qtt3AZTSnIF8zW4HhpaciQSM+AURnksmNrzsBBBGFjtmrWV6ZGyw1o8bE2MLe3nWmeQ05hkc+SMMjY+Q+eTZjS7LuXnsXJuV8Ms7QBFCG8497g0Bz74I2jW553AHebDNfShqGwwyyuGIRxveQcwcLScPG+q3FVfLXQ7aPk3LFgYHNiix9FtjNJJG2R4y867nWOzLcnwwmHTW7fM6S6VxVKk6P0dJPII4WGSR17NaLuOFpcbDqaT2L17yBcqKSmZPFUStjllkiwBwPTBBaGhwHpHUd6w/k/wBK0tMKuWdoNQyBzqRxJsyfNoIANi7ptIuDbCdWtaGo5HCj0toyMCzZho+Q/bxRsmHXjYXf/oheBk2+k1X6RyY/j/TZFFYM1V6UrLtd1HtyTaBjtKfqIuun/ExUuktnC6udNOAjYAb2dCL7wHsAPsVLpA5rlyVg9DpoRwmMNY+SxkjjcWgucySQgtLgQCHOGexYP/02Y7ua0gkdKJ0gcWn6kgADuojbrROULvnMHCOQjgecT49KkfrCXD0tvbv69fWq3LGyY5F1e4rmnO2YI1tOTh1hDlGaPpORpF9e4jWOojUqk6SP0hcekMjlvG1Sy8eujTJSyHpFNTZHZn87EzGq6aURDlS5xNe5GRreDF264knSJJJJZiRKc9JvWENOjOY60KM7XYTrqO+YDaostfu71yzC1Xek984GsqM+vJyGXiq90hOsp8LCTYZqs8cnZfbaZHOp1K0nqQ6SgAzdmVYRhTyz+jzH7SaVisWZtI4HwVfAVYQqFMsuRMl6dvANHc0D3LYU6wvIOX5Jw3Ot7XD3LcU5Vt81OrOEKVGFCiKkNcngaSKoYzDBsmmYX/dQfLvvwJZG3+NWflJ0YanRNVG3N3N4xtuYXCWw4nBbtVPo54dUucdUTBGPtSESSfyti71f6arsNFUOYwSFsMrgw5h7wwua0gG5BIAsr4czZK+QXtsSNyk6WpWxzyxsJLWSPa0nWWtcQCeNgn6S0o+aofPJhL5JDI7KzS5zsR6I2FTeWRJrp3kYedfz9rWsKgCYWG60gRAHkzoN9XVRQRtLi9wuG6wwEY3dQbcr6E8r9KGMoq1o/wApUx3sP2T3NPdjjjH8SzXkO5KwxxCvL3PleJIgywayIB9nZ3Jc4hrTfKwccjrXoXKmJtRRzwkXL2OwguyL29KO/wDG1qNx3Bl1RpKm97HLq1hVtXU67qBo6pBgiIJLTGwg3zLcIwE/Ww2vxuotdPuU7kOgq5uO1jlcO/iaQ4dhtmqmszKfNOQdah1FTbM5qWXPJoymmzetYN0R9rz8EKYIdVLir3cGW9pKLMky5pogzRXuFT1TC29+OavTtUKqb0T1FHHKxrGam1lMRpWZlM5tdMvCWqYkn82uPbZbbacXEkkQJJJJZiXVxJZjnPJ1pqcxhOpWFNQgZnWlyymJpLUamoy7gFa08AaMk5oTmlc+WfsrJIKxFYgxorSpmSYlNjkt1n836lXNkshVFbbojWdZHgFpju6C3S60RUNhJaw3DnA9ueI9VytfTaR+qT1ZrH6JhDWi/na+rgtHRzJ+qnK0VNXA7HeqUdukh6Lrb8vioFNMiaVqXcy4MBLnWbsGTjZx7rpt6m2G0VpHLUcUrnPOwDFm254NDR2K/gqnWF9VxqLdh4qDC8ZbhkNWpTGyjfl2K/jmoWvm6r0cP0sxXs3njFc5WHOYL92avPKrPi0pKLACNsMYAtkGRMyJG0XI7FD5SVQ/xOV8TSSKlzmNAuS4SagOLgcuKqK6qfUSvlkfikkcXuOVy45nd7Ft6gPb/JZGYNGxCw+VfJLm4jzjhblb0Y2lamprduQ27VmuSGknPoaYuFiI2iwyFmdBptsuGg9qtDMLJvbhlJQaULGujwECOR4AzJDHOxsFgNVn2HUh1Glj+7d7feEcNIqXvv0HRsbh3OYSQ7XucQnVUgUDqx1YT9Bw6y33FQNIVZLCMOezgQp1RIq+eS6DKKItc8uLbPOs9lrHcMkpUXSLTbEBvxdW9VsdXccfFbKfMbG/DriodUeieoqS511ErD0T1JNGqjfrXCk4ppV4xXQ5E9DemhcujUkkkyZJJJLMS6uJLMtKNgwhSgolGeh3qS0rkz7Xh4TghpwSiO0p2OyDishvltmewLSbYWeosOPgu0EGeM9nXvUGJhe7hrPUrWLJV16pW7W1I/irijlWdppLFW1PMkotNTTqa2W6z0FTxU+KoRjL+GfJEE+Sp46pOdVWCtKV59ofQs7tIGpqY3xMje+okc9pA6JLwGnU7O2rYFH5JSsqdKGSVrXCTnn4XtxNzBIFiDqv7FqP8XdKJWO1Oa4DLYQQR7VmeQ9CY6vEdQa8Za81vaBp6yxwaABYNAAAGQAGoAbFx1RxUETjeShunCNYZ8guSoc9QmSTquqKhTpzqidV0sy7LMoE8iWg66o1qk0gzA7E3UfYd3UprpECYAixVMaADJ75jtHvTK53yZ7PFQXkxv4bOIRaia7DbVkfaEtmjS7VaaSkSuXVBK6Y5OumOTQuTiSSSJCSSSWYkkklmT6E9Ht9ymAqDQHX2KYFzZ9r49HgpwKZiTC+/V4pBOfJtOpRHyFzrDamVM9zZTqWENHFWk9eU7dpEEWEWCOChAp7UlGDxPVhDMqoFSY5UrLmKdTIariqNkqkMmWjL0Va5NWZfncqgVC5JUpthoKOfC/tKHQVGCW/EqC+fpJMmsb/AJ1pIZtmV9wgzV3FUsNXcJS1Kp7BpZSVyhT1JKA6dCfKk2OjnzqJNMk+ZBdIiGgy9cJScU2yOy6BqYg4W3alWCQhrhuurZzVW6RgIGIbcj8VTGy8B0ry9cxpiSpoPan400lcSRbZJJLtlgcSXUlmcSSSWZLoNZ7FMXElz59rY9OPKFMdiSSE7DIKjF3Z8VZtSST5dlggKekkkMcEVqSSDDNKNE5JJaBTy5CkOtJJEUB+tNaUkkgp1O7JFJSSTscChuKSSWijuKaupIgYU1JJAHEOUXFikksKhmGaEkkuqJV1JJJFiSSSWYkkklmf/9k="/>
          <p:cNvSpPr>
            <a:spLocks noChangeAspect="1" noChangeArrowheads="1"/>
          </p:cNvSpPr>
          <p:nvPr/>
        </p:nvSpPr>
        <p:spPr bwMode="auto">
          <a:xfrm>
            <a:off x="76200" y="-533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2532" name="AutoShape 8" descr="data:image/jpeg;base64,/9j/4AAQSkZJRgABAQAAAQABAAD/2wCEAAkGBhQSERUUEhQUFBQUFxQVFxUUFRUUFBQUFBQYFRQVFRUXHCYeFxkkGRQUHy8gJCcpLCwsFh4xNTAqNSYrLCkBCQoKDgwOGg8PGiwcHBwpLCkpKSkpKSkpKSkpLCksKSkpKSkpKSkpLCkpKSwpKSkpLCkpLCksKSwpKSwpKSwpKf/AABEIALMBGQMBIgACEQEDEQH/xAAcAAABBQEBAQAAAAAAAAAAAAADAAIEBQYBBwj/xABLEAABAwICBQcHCAgFAwUAAAABAAIDBBESIQUxQVFhBhMicYGRsQcyUpKhwdEjJEJicnOy8BQzQ1OCotLhFTSTwtMIhPEWFyV0g//EABkBAAMBAQEAAAAAAAAAAAAAAAECAwAEBf/EACURAQEAAgICAgEEAwAAAAAAAAABAhEhMQMSQVETIjKBkQRhcf/aAAwDAQACEQMRAD8A8PjOY6wrAKubrVipeQ+JwTk1qcFJQ4IrUNqI1CiI1Ea3aPz1pjEZgWmWgsFZn19idzZ3eHxTcur2Dv2IwlAydkeo5puKUzBw8F0Rnd4J/Ps3gdeSIydnpDvQEIMO5EbGUUTN3hObOz0h3hZlhoqnMkckORJHOMGfnRgl2zbHi1bggx0TT+0YOyU+Eado3SjYZWSNczExzXC5FjY3seB1dqkVssHOv5qWPm8RLLvaCGnMNN9ovbsTfDGDR7f30fqz/wDGunR7P3rPVm/40hJH+9h/1G/Fd5+P95F/qN+KDbc/QG/vG+rL/QrTSdC1lPTR42guEk7riTPnH4Wam+hHttrVb+kR7JIr/eN+Kn6f0nC+d2CWMsY1kTCHNzbEwMB7SCe1H4BUPo/rNPrDxagPgPX1H4qU6sj9NneEM1kfpt70oojozuPs+KGWH0T+e1SnVkfpBBOkGEayOBwntydZFkYNPoOz+z/UukW1gju9xXJtIMH7Sx2ANBJ4a1D/AEpxeW6yMi45djQNQW/2UaVyjuRnhMcEly2aTSqrpCHZHYFBN1YVo6Z7PBR7KmN1B1tGwFc5tSSE1wT+w+pgjASTXTBdR/6fGz4dCddMC7dA8RwrBpVcrKPUOxHyOTA8BdASXQoqHAIrAmNRWhJaJ7QpEYQmI8YQolKzIqonhvHF9pw7BbJX+C4VXVUxayJp143dxbl4I+O6pbF7T8j2uFxe3Fx+Ckt5Dt3D1j8FpdBw3iGrWVbR0fAJ8ZuNaxA5CN3D1int5AN3D1nLdGnsL4S7g0AnuyUqCixC+G3BwsU3oX2eft8nY3D1iiDycDcPXd8F6TFo7qUuLRx4pvRvZhmeQ2QgH5KxF/1rv6FyTyISNBNorAE/rnah/CvS30Nw0lzgcIFrE+b0d+4LP03J+c1cjy4MgdYNa973G4Ju5rGtsA4EAgnLCNeab8cL7V5zo/kAycOdGMmYcV3keffDrGZyKN/7ZcP5/wCy9gbogNbZuHMi+EW1X+K6NFFD8Y+7xw+TPgfXb8E0+TM7j67fgvZRohR62gwNuQL/AJzKFwkH228bn8nobrv6zfgob+RbN5HaP6Vv6598XBzh12JA8FSzrmuVnSmnmukdGCGrDASRYG53kEqQG2mfwKk6ej+etO8f7ShSD5eX7Z8SqZXj+CTsZ4yQnIzkFymZVVnnns8EGyNWHpns8EJVgwxNcnlMeU0Mho6AEdWqfi+SSSXUqyMrCmY4tBAvs1i+XBV6saG2DPYT/tRz6cuAhuPOaR1gp7CDqRoaq3mv7L+5dmqMw3CzpfSDQD7Fz2X6UmjQERoTQ1EaEtE9gUiMIUYUiIJaKRGFG0my7ovtH8DlNjCiaZblH9v/AGOQx/c1b7QEwbHYmxuVoKepbvHevM60gFl7+bsAP0jxV7oiLE252G2YtsujPJcZ0HruvQYHN3jvVlTYDtHesJBANynw0wuMt/4Smn+Rfpvxt5FCz0m9/wDdT4oWek3vCxMNGLAkNAO8tHDaetWMFAPqesz4qk89vwW4T7av5NusttxICDBPT4iWOiLnWvhe0k2Fs7HcqB+jmOFjgIP1mfFR6DkzTwuxxtY1wBF8Q1HXrKf8t+i+s+2wEzN7e8Lv6Qz0m94VCYW7294UarmiaOk9g7QlvmynwMwn21EUzXXwuad9iDbrsqDTT7jv9hsiclsJxuYQ5rrC41XF7qLph9m9/iVvf2xloyaumHq/pfaf+MqmqnK3rza98rucePSfl4hU9QNy5qox2nB87Z+csJUab/Mzfbd4lS9Ns+eR8R7iobv18v23eJVb1/BJ2kOGSA5SDqXRo6V2YjfbeRhb3usFPcnYqCrHTPZ4BCIRqsfKOB1g213zGWtCKtDYmlDk1FEKHLqKaDekNqOgtKeJOCtUvHZD12yHndFulq2N2iqy0a7I9fuHwVap1E04Tq17eA/ujn05ce04AnWGnt/smTNs6PK2ZyGzUuNadw7/AOyJhvrb23GX8qjclZB2tRA1MaUYKJjmNR42oTEeNAUmIKPppvRj+8HtBCkxBC0sOjH97H7XWWx/dAvS8joC9rSHvbYWs1xbt22VjomnLcQxucAR5xxEEgg5nPUAo1LU4cDcJOI2vsF96tqZoBNttvepZb6FOgap8Dcx2/hKrny4W3FibgZ5DMgZntUjR9W5z2ghv0vNcSb4HHdwWgrqpwhtOX5tbKyQ3bcFrXShw1Z3BGS1ej69vNM6B81uxg2faVDKy8EG4TsNuoyX8VqKFg5pmX0R4L0PHOI58ry5/iTdx72f1JjaxtyS24JyuWbhvcsH5a+V0tFSwtp5TFLM513NPTEbG9LDfIZubnr3cPI+RnlIqqeua+SeSSOV8TZxI8vxsvhvicbhzWnIgjVbVkn2Ej6ZNZH6I74v6lVco9GmeIYGABpxXOEXAsejhvfIFWtZEABrzvtJGQ3EpVEYLXAjK7t/oI62G0Tk7CWxnZnbMEG4y1EAqi0tW/OZoMOTIWyh988T32sQdnUtRQMs1323fiWQ0qz/AOTqP/qR2/1FLXBt8szpSxY0gWxGM97ge1VFZtVxpmfBTxOYA5wMVw9uNpu9jR0TkciT2LPUry5hJ2yS8P2r9Q2DguWxVQadPzmDrPgq15vUTfeP/EVb6eZ85p+Jd7lTn/MTfeP/ABFVy6LO0kocFW98bMb3Oy23cbXIAzNtQRCM1KFLTMaA2V5wgC+F+zhzanLJ2asnN57vtHxUYw8Rtz256gVLqWWe4Xv0nZ6ri+Rz1ZKJ+j8T+dS6MaWw0RCwsR7jknAZW7Mlwwda7awTb2OM0ZzYCRK46QLgcjypLJ0dddum3SuiOwFYaPPRPX7lXqbo86+xbPpy49rNkBIvs7Vxq7R1D8TWBpLSHXNjx28ExhULNKSjsRWoDSjtKnTisUiMIDVIhS0UuIIelB0GfexfjCLBtTNMZQ33PjPc9q2P7oF6aKmeA1vH4BTaSpaXEAg2texBtr17lntK1rYmx4jYnEAM9gZu6wqzQlZzbycOWd3XsSMzn1b80mWPNpo9JhIIsc+tHHQcwsjDrusbWbhBBBdqztdZccqadmTpLGwOpxyIyIIFlZUvLOkH7Q+q/wCCWDqvRaZgMMP3w8XK8hlDYg5xDWtxFxJsGtGK5JOoCyzegdKxzUkboziBlJBsQOi7O5OrWvMPLPy/c536FA60cV+ewuykkcSRGSNbGgjLUSfqhehhf0zTlsu6heWXl7Q14jbSgySRktdOQ9rebAvhjBOYLjcktB6IXnOg54WztNS2R8OYeIiGyC7SA5hOWJpsbHI2sVXpKuivrrk7y1pdJsxUrycGLGxwwyMuMiW31HfqWi2O6z4L455Maeko6mOeE2cw3sfNcDk5rt7SLg9fBfW2hdKCqpIqhgw88xkobcOw4mglt9RIzHwQFOozdl95B8FjNLMvpOfhSR37ZCFuWiw7fesnpnRjm1ktSXN5t1O2EjMOBa7nMR2YbFLl00ZCslcyKNzHOY4czZzSQ4XLQbEcCR2qoq47XttJJ4kkuJ6yST2q3riHU0RG0QH+ZirNI7Vy1dmdNs+XpOL3+LQqJrb1EtsyZH5DMnpFaHSsl6ijbllI895Ys/SS2qJHWuOdcbXt9InXsT5a1/RZ2kFCe1FDckx6kZQVbvlHdZ8UIvC5XH5R3WfEoSvrgJRC5BldkulCcnkGhlOYmpzFSpY9npXSSSrAqVQHMqKpFFrPUjl05520Gi61rAcR2Oyte99XVmobUNiI0LnvK0EajsKA1FYp0yQwqRGozFIjS0U+nOSHpr/Lv4WPcQfcnwJaYZ82k+y7wQncCpHLCkBYwF2GzjrF9bGH3Km0TUNLxHzgGoXuTfYQcri9jnsvwVz5T2lsbDqJfG714MQzWI0bVNDgTe4N+wK18fFpZlqt3TUMRdYsa7D0Q49LUTqJ2f3U6hFK95jEcZcDa2FpueB2rEV87OavGCHFzelc5XBcRr3WXNDyhskeoknblrNrKf4+G/I9SrJOYYSAAIhiFtXQFwOrJeM6Yq3SSvc43c9znuOwuc4ucRwuSvSOU+nx+hPjDLXsMWJxdmQSHbxYEWuvK5XXJKb/ABsdbu28mWw0kkl2oHNOa+jf+n3TnO0MlO43NPJcfdzXeP5xJ3r56p6Zjo5HOka1zMGCMhxdKXOs7CQLANFybnda+z1X/pzntWztvk6nxepKz+soUX0GAqnSzei/8/RCsoJw4GwcLEjpNLTltsdnFQtJtux/X/tC1advO6untTQjcKf8cYVZpCmsrbSNxBF/2/42Kurpss9q5rJVdsjX0xNZR/Wle0evGPeszRnpv+0VtqqD57oz600vsmi9wJ7FhtGOuXHiUM5+n+ml5WKHIilBk1qRqzVZ+sd1nxKGnVB6bus+KauoscchPRShSBPiNvAadGmlK6dKXV2KkhXSuho/5HEej87vQEak88fnYtl0nO1mxEATAEULjtWdCM0oQRGICPGVJhUIygde5Gp5t+Q3A5nrd8O9GY2tvS6oae5trO0C2X2nam9vcVttFaKgDPlcMlyDzf7K4zGO/Skz2Ho5easHSaQsABZrRsHwG1Sqyue+J4uQC1wsNZy2qk9cOb2S7yTeWtCayNuAtFjEbnVYRuabW6/Yq/RnIchgGMHPXgF7dd1acnGiSmivsZH7GD4rS0dIB/5Qtt3AZTSnIF8zW4HhpaciQSM+AURnksmNrzsBBBGFjtmrWV6ZGyw1o8bE2MLe3nWmeQ05hkc+SMMjY+Q+eTZjS7LuXnsXJuV8Ms7QBFCG8497g0Bz74I2jW553AHebDNfShqGwwyyuGIRxveQcwcLScPG+q3FVfLXQ7aPk3LFgYHNiix9FtjNJJG2R4y867nWOzLcnwwmHTW7fM6S6VxVKk6P0dJPII4WGSR17NaLuOFpcbDqaT2L17yBcqKSmZPFUStjllkiwBwPTBBaGhwHpHUd6w/k/wBK0tMKuWdoNQyBzqRxJsyfNoIANi7ptIuDbCdWtaGo5HCj0toyMCzZho+Q/bxRsmHXjYXf/oheBk2+k1X6RyY/j/TZFFYM1V6UrLtd1HtyTaBjtKfqIuun/ExUuktnC6udNOAjYAb2dCL7wHsAPsVLpA5rlyVg9DpoRwmMNY+SxkjjcWgucySQgtLgQCHOGexYP/02Y7ua0gkdKJ0gcWn6kgADuojbrROULvnMHCOQjgecT49KkfrCXD0tvbv69fWq3LGyY5F1e4rmnO2YI1tOTh1hDlGaPpORpF9e4jWOojUqk6SP0hcekMjlvG1Sy8eujTJSyHpFNTZHZn87EzGq6aURDlS5xNe5GRreDF264knSJJJJZiRKc9JvWENOjOY60KM7XYTrqO+YDaostfu71yzC1Xek984GsqM+vJyGXiq90hOsp8LCTYZqs8cnZfbaZHOp1K0nqQ6SgAzdmVYRhTyz+jzH7SaVisWZtI4HwVfAVYQqFMsuRMl6dvANHc0D3LYU6wvIOX5Jw3Ot7XD3LcU5Vt81OrOEKVGFCiKkNcngaSKoYzDBsmmYX/dQfLvvwJZG3+NWflJ0YanRNVG3N3N4xtuYXCWw4nBbtVPo54dUucdUTBGPtSESSfyti71f6arsNFUOYwSFsMrgw5h7wwua0gG5BIAsr4czZK+QXtsSNyk6WpWxzyxsJLWSPa0nWWtcQCeNgn6S0o+aofPJhL5JDI7KzS5zsR6I2FTeWRJrp3kYedfz9rWsKgCYWG60gRAHkzoN9XVRQRtLi9wuG6wwEY3dQbcr6E8r9KGMoq1o/wApUx3sP2T3NPdjjjH8SzXkO5KwxxCvL3PleJIgywayIB9nZ3Jc4hrTfKwccjrXoXKmJtRRzwkXL2OwguyL29KO/wDG1qNx3Bl1RpKm97HLq1hVtXU67qBo6pBgiIJLTGwg3zLcIwE/Ww2vxuotdPuU7kOgq5uO1jlcO/iaQ4dhtmqmszKfNOQdah1FTbM5qWXPJoymmzetYN0R9rz8EKYIdVLir3cGW9pKLMky5pogzRXuFT1TC29+OavTtUKqb0T1FHHKxrGam1lMRpWZlM5tdMvCWqYkn82uPbZbbacXEkkQJJJJZiXVxJZjnPJ1pqcxhOpWFNQgZnWlyymJpLUamoy7gFa08AaMk5oTmlc+WfsrJIKxFYgxorSpmSYlNjkt1n836lXNkshVFbbojWdZHgFpju6C3S60RUNhJaw3DnA9ueI9VytfTaR+qT1ZrH6JhDWi/na+rgtHRzJ+qnK0VNXA7HeqUdukh6Lrb8vioFNMiaVqXcy4MBLnWbsGTjZx7rpt6m2G0VpHLUcUrnPOwDFm254NDR2K/gqnWF9VxqLdh4qDC8ZbhkNWpTGyjfl2K/jmoWvm6r0cP0sxXs3njFc5WHOYL92avPKrPi0pKLACNsMYAtkGRMyJG0XI7FD5SVQ/xOV8TSSKlzmNAuS4SagOLgcuKqK6qfUSvlkfikkcXuOVy45nd7Ft6gPb/JZGYNGxCw+VfJLm4jzjhblb0Y2lamprduQ27VmuSGknPoaYuFiI2iwyFmdBptsuGg9qtDMLJvbhlJQaULGujwECOR4AzJDHOxsFgNVn2HUh1Glj+7d7feEcNIqXvv0HRsbh3OYSQ7XucQnVUgUDqx1YT9Bw6y33FQNIVZLCMOezgQp1RIq+eS6DKKItc8uLbPOs9lrHcMkpUXSLTbEBvxdW9VsdXccfFbKfMbG/DriodUeieoqS511ErD0T1JNGqjfrXCk4ppV4xXQ5E9DemhcujUkkkyZJJJLMS6uJLMtKNgwhSgolGeh3qS0rkz7Xh4TghpwSiO0p2OyDishvltmewLSbYWeosOPgu0EGeM9nXvUGJhe7hrPUrWLJV16pW7W1I/irijlWdppLFW1PMkotNTTqa2W6z0FTxU+KoRjL+GfJEE+Sp46pOdVWCtKV59ofQs7tIGpqY3xMje+okc9pA6JLwGnU7O2rYFH5JSsqdKGSVrXCTnn4XtxNzBIFiDqv7FqP8XdKJWO1Oa4DLYQQR7VmeQ9CY6vEdQa8Za81vaBp6yxwaABYNAAAGQAGoAbFx1RxUETjeShunCNYZ8guSoc9QmSTquqKhTpzqidV0sy7LMoE8iWg66o1qk0gzA7E3UfYd3UprpECYAixVMaADJ75jtHvTK53yZ7PFQXkxv4bOIRaia7DbVkfaEtmjS7VaaSkSuXVBK6Y5OumOTQuTiSSSJCSSSWYkkklmT6E9Ht9ymAqDQHX2KYFzZ9r49HgpwKZiTC+/V4pBOfJtOpRHyFzrDamVM9zZTqWENHFWk9eU7dpEEWEWCOChAp7UlGDxPVhDMqoFSY5UrLmKdTIariqNkqkMmWjL0Va5NWZfncqgVC5JUpthoKOfC/tKHQVGCW/EqC+fpJMmsb/AJ1pIZtmV9wgzV3FUsNXcJS1Kp7BpZSVyhT1JKA6dCfKk2OjnzqJNMk+ZBdIiGgy9cJScU2yOy6BqYg4W3alWCQhrhuurZzVW6RgIGIbcj8VTGy8B0ry9cxpiSpoPan400lcSRbZJJLtlgcSXUlmcSSSWZLoNZ7FMXElz59rY9OPKFMdiSSE7DIKjF3Z8VZtSST5dlggKekkkMcEVqSSDDNKNE5JJaBTy5CkOtJJEUB+tNaUkkgp1O7JFJSSTscChuKSSWijuKaupIgYU1JJAHEOUXFikksKhmGaEkkuqJV1JJJFiSSSWYkkklmf/9k="/>
          <p:cNvSpPr>
            <a:spLocks noChangeAspect="1" noChangeArrowheads="1"/>
          </p:cNvSpPr>
          <p:nvPr/>
        </p:nvSpPr>
        <p:spPr bwMode="auto">
          <a:xfrm>
            <a:off x="2286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2533" name="AutoShape 11" descr="data:image/jpeg;base64,/9j/4AAQSkZJRgABAQAAAQABAAD/2wCEAAkGBxQSEhUUEhQVFBUUFRUVFBQUFxUUFBQVFRUWFhQUFBQYHCggGBolHBQUITEhJSkrLi4uFx8zODMsNygtLisBCgoKDg0OGxAQGiwkHyQsLC4sLCwsLCwsLCwsLSwvLCwwLCwsLCwsLCw3LCwsLCwsLCwsLCwsLCwsLCwsLCwsLP/AABEIALcBEwMBIgACEQEDEQH/xAAcAAABBQEBAQAAAAAAAAAAAAADAQIEBQYABwj/xAA/EAACAQIEAwUFBgQGAQUAAAABAgADEQQSITEFQVEGEyJhcRQygZGhB0KxwdHwI1JichUkkqKy4fEzU4Kz0v/EABoBAAMBAQEBAAAAAAAAAAAAAAECAwAEBQb/xAAtEQACAgEDAwMCBQUAAAAAAAAAAQIRAwQSIRMxQSJRYSOBMnGRofAFFBXB0f/aAAwDAQACEQMRAD8AnU5JSRqUkpLCUHWHWAWGWY1B1hFglMIsBqCgx6mDEesxqFZo0PEqwHe6ycmOokwmCqVYneSLiXiyY0YklKskLUlTSrSRniqQziWK1o9XkJHhFqRkxHEmq0JI9EyQI6FaOiGLEMwKEiGLEmCNMaY8xpmAMMY0eRGmEFAzGGPMY0IATCBZZIMGZgkZxBMJJYQbCGwEV5HqSawkeosNmohERYUrOgs1DKUkpI9OSEhCHWFSBUwqGYIZYQQamEExgiwiwax4MBham0qMRUsZbsZT45dZDIXxElHkXFVI3DYiCxVbWJ4HrkejWh6Ne5kLvLyfhaYAvMkZk5TYRobWQauIN7QtIxrFcS5wxksSBhTJsohGh0QxJ0wKOjWYAEnQAXJ6R0ZUAIIOxFiPKaw0eVdru2FSvb2WpVoqgYNYhM5uLarfleZOp2jxl1qjE18y20aoxU22zJsQed+s2NPgCBie5LqHbugzAAnOVC68xvcjlKLtnhWUJZO6190EZrXtrlNpxQ1DcqPRno0se49K7GdofbaAdlCVBo6jbyZedj0O1j6m+njnY/FNhKyDVs9Szb6qTl+egPwnsN51RluRwThtYhjDHEwZMfkShrQZjnjIbBQxoJoVjBNDYNoJoBxDtA1JrNtI5E6OJiTWbaCSGSRqbSQkcUkLCrAI0KGmMHWEBkTvxDU6t4LQ1EkGPBgc8Z7SBMZIktK/FmEbHLe1xOqAMJOZSBStUsY1ze31jsdTteRqJuQJzJ80dElxZMoppeG9p0iVNFkem947ERIo3JlvhaQlbQ0ljhGMaNAkWlFLSRA0toWUJixJ0icS4lSw6Z61Raa7XcgAnoOp8pgEqQeM4zuaTPcC1hc7C5AvMhxT7U8LSYrSp1K4XQupVUP9pPvDztMX2l7bVcXTYZyiOQvdLYBV1LBre/cW1PntEm/C7v8AYtigncm1SV17/CNLS45RxDVCtRQ1PxeN8qA8mGtmsVa9uomd43xOnUxFPu2NSzL491uTa+xA5dZleH1CHIG9gQehXYj5yfxPidR9fCCLEBFCi42M45afbkpHrYZvLp1J9v8AhacZY0AgUh7AVmqL5tlAzczp8L2np/ZDiYr0AQ5e1rlhYi/IzwzFcVZ0KnRb3yrov+kab6z137Lq9M4UqrlqisDUVreHMBly23Ww9bgzowwcFTPLzNTuUeyNgTBsY9oMzoOaxrGDJiu1pCr40LMbkOxg2aQzxNesVcYDCmgUwzmAdpHrY4CA9vUw2gUySWnQHtAnTcC2yt4Pisyi8l43iIpiZPA4/KbQHFMWWidTgrs5LwdotY5+0ExXeG8d35kXNsqoI168b85TcYx2LrN/BqsqXsFRsh00JYixOvnKujiNZt+zXBqdQJU7y4uTUTQ3NuXNQDaQzZXjVo6tNhWSTTM1wvtLisK2WuXqUufeXLqObI53t0JPwmtxnECRdTcEXB6g7SN2zzvTqjuhkp5FUk3LF2tdbfdAsdbbyJW0QAchaw8hHw5XONsTUYI4p0gdHiDZ9+c12FxvhF5hMEniuZdDE+cdSojVl5jHzCReHjx+kAuI8MbhcVYmBNN2NK6LfiFQASFQaQsZjhcR2DrX25xpPkWJo8JTvLXDULSr4YZdUmEeNCSskoI+DVo4tKExTPDO3WEx9euz11Jp0y/dWyhUTMQbAak+AX9Ok9xDzF47GValasF7sqKrUgrXBIUANYg73JO3Wc+py9OFo69HpuvJp9kjxPNpqYwnWbbiXZGl3yhKmUMxzj3rMToEOlgTprKHtDg6SYpadIDKBTVvFmBe/j8XxAPmDFx6iMnx+YcuiyQ/F71+oDhbIKhNQ5RlIB89LHT47wq8QpjNmBYkEC1so85c8SwaBLBFBawuFFx1I85mmwoud7CTjljmubPUeDUaWCx42mvchi3X6TXdleM+y1qdUE5bBao602sG9bWBHmolDTQW0tD0aR5ct5ac7+xLR6Tppp8qSo+gs1xcag7HkRyMYxmd7A8S77BqCfFRJpH0Fin+0gf/ABM0DGXTtWePkg4TcX4I2MGmkyPGmYc5rcQ2kyvG3vcRJmgUaYo9ZNp4u3OUVerbaLhqxMmO+S6rsTrK6piyG3hsRiPBaUFbFaxrAa6jX8I1nTKLxIgbzpt5toSlTubwtXD3kOjTcaTjVqKdROe2XpBBgoP2OPbGtbaSsFiLjaa2FKJWDBtebTsG1lqjOocspRCdWsDmt15DTpKPFV/DZRqb/ISqbEaeY1UjmOh9JPJc47T0tFpUvqN/kX3a/F1Blezlc92VkygFTYDMVvv0NjKmhxot7ylR13AkfEYh6o8bu9hcZmLWHlfaCDaMOqfURsdwhtL5tJGct0mXpJtpz5w9BzzlPwzHZSC1zTfbmVI0JA8zfTymiFAMLqQQdiJp5Nvc4P7Se6or8hKlewkQYveExmZRsLeX6GVeHrZiV+9+Nt7XgxzUlaFz6aeP8QfF4kk6SbwrFW3kOjhiTtJ1PD67R3M51A02F4lYSwwfFr6XmaRNI3PlMEctMZ4rRv6OLB5wWL4kFG8ymH4lyvH4h8w3lXqESWAvsDxcM2pmRw1N3Z6qA5czsWUX95iWA0N9d7fGWnAOFl2Ltfuxp/eeg8uvymoWgB4QAAtgANAPQCeTr9arUY80epoI9JSfueTcV4kteyUyDb3rHqZWnhb4uuRh0JAsuY6IoGl2bYfjPXv8Aw4JbuUub30HM3Om2puZIp4dUGVQFA2AAAHoBIf5BQX048/J0bVL8RnsB2YprRVKo71gCGc3BN9wLG9hsOcpO0nYtSl8P4W5IxJVjva51B+P6zdV3CqWOgA1Mr+IuTQzDdGR7f2uCw+QI+M48epzLJal5+36F3zGjxRqZViCMpGhB0IMkKoCtc5rjrseuk1vbvs+c5r0xe58QFvn++swoqWJn0eDKs+NTX8ZybljdM3f2W45hWenydLn1T3W/wBxHxE9Jdp5f9miBDUrtpp3adDqGc/RR85uDxdZ2w4R42qlvyWjuI4rLMtxTF3ltxPGKRMrjKoJteJJk4orcU1zHYKtaCx1KwvICVtYoS4etvKdzcmTaj+C/WVIaEApedB5okNC2aWjxROcknE02mVtCID1ibUV3SNZTwyHmJMw+DUDS0xiYlhzkrD8VdecXYmNvaLfGgF2A3AsP38ZmUNiwO6t/wCZcqwYXLanXmTc+kp6lFsxqBCVW2c/d8gT1PTeSxLlnv5vRjg14/2TsOLBif5fqdpETz6AQ9Stm2IsdTbrAuu3kYyRWb7NeCTwb3WzWyo2mgJ15C/71mwwIUKNeWwNvmRqTIvCeA0q2HR6bZXYAtbVS6G12X4a2tBYzAYiipLL4BuyHN/2B5n6Tn1OnnPlEdNrMW3Y3yuOQXE6ubMFUC2gJ1Px6ekoKdRlrUyDf+Itv9QBHx/OHxPEgBuPKTeyvA6taotd1IpIQyZhbOw90gcwNDfnpK4MbSOXW5oPi+TcYXBA8oapw8XjaWZeUWpjGHKRcJrwcynAb/h8iYvhx5S1wmLzbyciKZNtodJMydLhrXlrhMCSQG0HM9ANTIeJ7R5K70QiVLOgQKSjkH3hZhZm2II031mswoR6ZK7OCPMDYg9DJ6jK8cLHhi5DuQqWAAC5QANoQbmZ7jXGUoUENZgrFgjC4ufuswHT73ymgRufIi88VxkuWdjpKhSYxto8rp8ZGrVivKKGKvsAxKhgytqGBB9DvKTA4lslSi5uyEIGP36b2COfTUHzHnJ2LxoUXa4Bvc+8B/dluRuPnIlPBozGoKl2KXULYIyX62vcMBfobadaxhKK9SpeC7pcEgU2cN3llQlrKdytzYn13nm/HuzP+bKq1kYFj/MpBAK25nUEH16T0TEcRU0s6AgAkEaZlYbgjn6+cywrg1wgsbs1iCSbEEnfl5crbzs0E5wyOu3scurUZQ57iYOmKahF0VdB+ZM53sZNfC6yPXoaz1d552wgY+rYSmuc1zNBVwuaDPDr8o6yE3jtlbiAGS0oaiWM1J4eQYJ+D35SiyJCSxtlNV/9OQMmk0+L4SQoAkGrws5YY5ELLEzPmdJzYMg7TpXeiPTZa1eHXOkSrw2w0ljTqSR3onD1JHb04mTq4crBZJpMSinWVdRL7TohktEJwoDhalhbnr+EtO0GHvg8OabqtMLndTnGarqrEEAqTe41IO0rqGGzVEXbM6rfpmYC/wBZpcV2RrgZc6Mova5Ybm50sbdbevWLKSjJOz0sORZcPTk6owFMkbQ9OsR/UfOXWJ7L1gqP4F7z3FLanTN0sNOpkil2Nq5M3eJtc5QzD4H7373lupBkU+m6TK/g3FKlNSqnY3t6zSYLtS6+9MklHITrfltbaFDwttPg45bW7N5heM4djmNOnm/myLf52l/huJI+zTycNJOHxLrsTMsjQjgmetqwM401PKYPhvHaq6G5mq4bxQVNCNY6yxfArxtclj7OvSPFK2xi3i3jOEZd0Kpyj2Zk+J8IFCqKtLMQ18yFXqg77HUjcnca31mXFWrQOU3S+oHusBewJW918r9J6hiKQdSDz+Ymaq9jxlYLU1Y3LuuZ78rm4uPlODJpZ7n5T/n7HoY9XDak3TRR8HNXEYgURWqU0qLVNUoxUsKVJ6tmO9iUHnaaDsDhmphC7kirTaoFJ9whgGQ62PvDWO4DgKWAqPXrVFL90Vp0xfV2y07A295gSBp947yXw/va3jrUe4VB/DzkVXu183hbY7b/APiWpwTlhjjSrkbFmh1ZTb8GlOKUfeX5iR8W7FSVt57nS+u3lM5xHiwoEXqVHDC4zMo562GW3SS8JxynXslFjm3YG4KAWuTbQ/rOF/0vJHmy8ddjvhFBxLi7UFqF01tlRb+FywvYdfEXLHfwqLTPcL4piUFMd1UsrVCxymxWplzKL/239TPScZiclM23sx9bevrMXxvGNqAbXAZDc2t6A/vznpRwOcNvDfzaI5dZ6rdpfFFMOJVqgqBlqrTUGo/dlQVAIGZs181r7C1+s0/ZvgAoeOo2eqcwBvdQp2sLDUje9+czHC+K1LVaACk18gdmBuKaFmZdN8xyG+nuiWacQqA3N408e2CjFV7kIZN8nJu14NXUpiRamGuZRDtCecPQ7QAnWR2SLKcWXVKgAIpw4levGUPOE9vU7GLtYbQVqYvHU6Qglqc4RqnOB2ETFqJVY2TKte8h1yCY0RZFTUoXO06WWSdK7hKKJ8blEAeIEytNcmcakusSOZ5Gyx9vNoM4rpIJqxhrxumhXP3J64zKwb+Uhv8ASb/lPX6j5tfKw6WPSeHElp7HwKv3uFou1sxpi+xvl8JPzH7tIamFRTL6adtohY9UbE4Okx0z1GIA97KhKp8wD8InbSsyAImmcN7o13F9eW+sruIcUpUcdh2qZvAWC5be9UIphn6IFZjproJJ+0NXVUJHh11B5m+lrDpFxqpRspJNxltMHVtfSOpU4MIJJRSy3X0tOls5khFWFWk07DU/FZtJd4DAd4bKbgbmI27pDUvJ3CsG76AfGazAYPux5wmCw4pqAJIzS+PElyyM8l8IcrGPBMYGiZpdIlYfNK7j2Pajh6lRbZlXw31GYkKtxz1IkkvKntHrQYanc2HPKjMB81EahWx/BqftNEVGCXqYmkxzaG1Kl3tqY56tT+AlvxrE5FA5s6oPxP4Sr7O4gGlhGZwfFVpKgADBloqgL6i4thagBA3U730B2qxVq2HS/wB4sfVrov5zhyW5K/Y64NKLKXtR4qDg70zmU8wRv8CNJA+zfG/5lkP3qTG/TKy6fX6QvabO/e06SljkS6qLs2bew8gDIn2a4dlr12dWUpRAswKkZmB2P9kNfTbEv6iRt+JVrsw6KB8Tc/pPP+P4sgUR0pt9HsD8hNTUxJJqk9fy/wC5iPbC2JbKiVAtN7rUUuoUDMSADuOUbDGvsDPLgsOEslAUatQAmpTrVbqbsEptkVSt7eIobf8Ac1GDCYiktRAQGvodwQSCDbTlPOMVZLjwXZEb+GwZQHs5W9zqLAEXuCCDNH2NrMMi5tGSs2W/JalMLp6tU+Zl3FS5ZCM3HhFrieB6kiQqnDCBNC1UwTVYjxLwVWVmYfAsOdoFiynQm00dex3lbXo22EjLE0UjkTIdLi7LJtPjpIsZW1cHuRILAyeyLKb5I1FPHKZFr4m5uJQpXIh6eIvNsoPUstfbvOdKk1p0GxG3lL3kUAmSqfDn0GRrnbQyVT4XVJsKZvOs5Kb7lcKfWFVBLIcExH/tN0jj2cxA17sgdSQB9YORlRWg2noz4sYLA0CFzHICwvlzM/iOvLVpjDwSqujZV56uo/OabtXhqhwmHurAZad2IbKBlBve2205s8bcV8nZp2lGb+DNYnEe0V1ZgAGdFIvewLa6/GeifaYn8GmoGpewHwnm3sgAzComnk++/Sep/aNgWFKixenoQXAN2BKm1gRrrBOL3RrxYcWRbZJ+Tyl6TDcHTQwlKmSfCDc/jNDhuG1KhWzDIR7xUjmeR3MvcBwxaQ0seZJGt5aMJPuczkl2M5wbgzs38VSFHPkZssLh1QWVQIoMcpl4wok5thVEUxgeKWlKEFBnZo3NEMJh15B4/THsrltLtYfGnUQ//YsmTPdquINbugBkWzseYNQ2Fz0tRPziTdIKSbB8Ars3sZygKMVWVWAbVVp1St7nctWr7WHhMB2uxP8Amn60+5t8BmP1aXHZnEoRQwzBs9BMNUXSy3ejibljf3j7Rex/lMy/amp/nK50sWt8Mot+/KRkvXXwOn6PuTMJxJUxtXMNHVFD30WwvZugPXlbprLLNlr4o9aWG/5Vh+UoOzuIp9xiKla5DOira2e6LZMl/vXOnXXfUSHxviFagqashdaYNN1WzKuc6WuQqlrC5DeLUDS7bfRtE3+rcWuLxITvcx0y5/ibi30mc7P11ZyGQAhKzu4uSQygBbGwFrnnrfykfHcSNVb823HSx29P1lr2USmtU5737sXUg9Q//EA+kpjSTEyPdwU/Gzd85AXMx0GyqoUKALm2hB3M13AsP3b01tqmES/rVqM5/wCMzfGadOriKVOiVYOKKFwdAxIpnXbYLvNjg6y1MRiKi+5daadMtNqmo8tRCuwEuSW0GwhGAg7QDgXSBanJBMGT5QMxXYnC9JUVaB56GaSpIleiG3k5QT7FFKjP1KFoFwV2lnWwBGx0ldVuu8nyu4zaA9/OjcwnRqFsdUru5uzFj1JvCUy/Jj8Ln5yevFaIN1oL67kfsxH7QE+7TVev7PxjgBU69UAnvHFj1f8AEaDnFaszatULX3uzaeX1hV4pWJ0QehFrk+ZOseuNrk209Qb/AD1tFdDIbg6IvewcbHNnBF+fK3Ic56D2rZu4ahUqtlpkBaasgbLlBRXBAGX3dN/MTB4biFbMMhBdbHwhABYgm5tbl67y3xmMx9dQtSuMtwWUgBTYg2IVNRpzvJyi20OpJJg+E4Fi6OaShEYk+FMzrYgqAee1iet4PF9rRVqoGopk7wECxzLfw+Fr3Yi/Pew20tY+0OB7tMejN/8AmUOE4QtOqKhbNlOYKTbXluvLf4R1FXYm51RuM1tNJy1JTrjG/l+ohVxv9J/2/rLWTot88dnlUMYOlvin6x64zyP0/IxrAWeaKDK/20efyP5RwxX7sf0hsBPvG5pEOJH70jTi18vmIQE7NM/i6KVq1dKhcK5w9P8Ah2zlslV0VcwIF2ZdTsLnlLMYpev1gaXCw5FVBWeocVnACXpEUML4LMNT/EKj10gddmbnwLgRUxPtSYTL3nfvkzCxBp0RSp+O/u5QltPeJ1N9MNxbs5jOH019qohEqErTbPTchhrsrEi+u46zdcK7VNgENGnhe5ykhySVeoba1HVluToLdLADneLxHigxhFOsM4DXs12CuL59eanLT08pzwlvbZacNiSI/ZbhaUqNN2F6hXNdrnJn1sg2U2tc7mbA8F4elFMTxBVcvYUw2cgKb2UINzc5ibdBylBUqZQCdBcDTYet7AD6ROP43C4pMPSOIp02pUypZqtCojaC2lOqWBBJFiDtDnbSSRsPcyXafh+ETFd5g9aJcXpG96bXJyrcXKHK1uYsR0jf8TzmtVB0NfIgYsAEyN4bAjQjlzvLahgVw9Va2GxSPVUkLloV3UBrhmAFI62Y2tKXjFIUEUUmqKalTPchqLZl0zBQbgGx0J0udiI2LJGX6CZYOPYgdplzYx1AGhQWAABOVeXqZsuD4TuKKKLE+POerCo63+QHwmKxL5sa3nXUEnXRXAJ+k2WGqnImupUN8W8R/GUS4smu5Met6QTVR0gmc+UEahgY4Zqnl9YFqnrGmpBtUgMKz+sYz+cQ1IM1IDCNUga6hhraPZoF4AkNsAt950KZ0FGshiiCOf0Fj5N09YjU0011B1Iub9OcDSpG+mp8pZ4bh53c872XSTp2V3L2I2HqoreFSTy5/GWlLDO98zNlJuQDa/qQJKolV0UAfDWGFYyiikI5NhMLRVAAoA8pJVpFFSOVoRbJQEXLAq/rCK/rDSNYVaceKcGHjrzUawgUc4hog8ogeOVoaNYw4Zf5R8hGnCDp+EMTFVhNRrIxwY5X+bCMbCn+r/U0m6R1/Obk3BVvSb+r5/qZWuTSqirlZ9QSjsTTFhbNlGhNgORmk+MTJfpBJNqmFNJ2Q8F2loMtnavRDLYjSsF88rUifkZB9rQo5Fen4SxXPTZarqAXFv4thmsE1Um77aaWlXCqd1WR6nDqZ+4JJYtvYd5LXJU1OJ02BDG4IIIN7EHlvExHGqeGyez93UAIJtTwyEMChBDCjnYWSxJPO8nVOEUT923pItXgNM8yI8lu7iJ0Mxv2hYw0wEbJawZlq18zGx3HeBRex91QBaZyvi6uKbO9RmykLmZmbIXbcXPUk6S8fs6OVQ/v4QLcDcCwcWJB26fGBQS5SA233ZnsKrPVFiSxqBQ3MsxsG+es3BrnlltsPTl9JnafBKibHnfYgg+UccDUHT5/qJZNVQlOy875ugiHEHp9ZRHDVBy+RH6RClTofmIAl135/l+ojGr/ANJ+n6ynzVP6v38YhrPzzfI/rNRrLV6w6N8oJqv93ylacS3n/uiHGN1P1go1k9q/n8wR+UY2IHWQfbD1/fyiHFnr+/lNRrJRrjr9Ysr/AGgzpqNZPwy5NvnJiV4k6KMEFWFTERJ0wAq14Ras6dMYKtWEWrEnQmDd8JxxQG9506EwvtIijEiJOhMP9ohErRZ0ABe8nGoJ06YJ2YRVf1nTpjHGp5mNarOnTGBGoYw1fKdOgMNer+7QbVYk6ZmAmoP3eNJ84k6YwxoI+k6dAYGYNjOnTGGEwRI8p06YwJwOkA4HT6CdOmMBKCdOnTGP/9k="/>
          <p:cNvSpPr>
            <a:spLocks noChangeAspect="1" noChangeArrowheads="1"/>
          </p:cNvSpPr>
          <p:nvPr/>
        </p:nvSpPr>
        <p:spPr bwMode="auto">
          <a:xfrm>
            <a:off x="381000" y="-228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2" tIns="45579" rIns="91162" bIns="45579"/>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9" name="TextBox 8">
            <a:extLst>
              <a:ext uri="{FF2B5EF4-FFF2-40B4-BE49-F238E27FC236}">
                <a16:creationId xmlns:a16="http://schemas.microsoft.com/office/drawing/2014/main" id="{C6E0AD7A-1422-4F87-BA0E-4C72BDDD982E}"/>
              </a:ext>
            </a:extLst>
          </p:cNvPr>
          <p:cNvSpPr txBox="1"/>
          <p:nvPr/>
        </p:nvSpPr>
        <p:spPr>
          <a:xfrm>
            <a:off x="347471" y="4893437"/>
            <a:ext cx="7099005" cy="553998"/>
          </a:xfrm>
          <a:prstGeom prst="rect">
            <a:avLst/>
          </a:prstGeom>
          <a:solidFill>
            <a:srgbClr val="09639E"/>
          </a:solidFill>
          <a:ln w="9525" algn="ctr">
            <a:solidFill>
              <a:srgbClr val="09639E"/>
            </a:solidFill>
            <a:round/>
            <a:headEnd/>
            <a:tailEnd/>
          </a:ln>
        </p:spPr>
        <p:txBody>
          <a:bodyPr lIns="91162" tIns="45579" rIns="91162" bIns="45579"/>
          <a:lstStyle>
            <a:defPPr>
              <a:defRPr lang="en-US"/>
            </a:defPPr>
          </a:lstStyle>
          <a:p>
            <a:pPr algn="ctr"/>
            <a:r>
              <a:rPr lang="en-US" altLang="en-US" dirty="0">
                <a:solidFill>
                  <a:schemeClr val="bg1"/>
                </a:solidFill>
              </a:rPr>
              <a:t>Pet Insurance</a:t>
            </a:r>
          </a:p>
        </p:txBody>
      </p:sp>
      <p:sp>
        <p:nvSpPr>
          <p:cNvPr id="20" name="Text Box 8">
            <a:extLst>
              <a:ext uri="{FF2B5EF4-FFF2-40B4-BE49-F238E27FC236}">
                <a16:creationId xmlns:a16="http://schemas.microsoft.com/office/drawing/2014/main" id="{6491EE4B-E75B-4E63-8F14-95061A14934C}"/>
              </a:ext>
            </a:extLst>
          </p:cNvPr>
          <p:cNvSpPr txBox="1">
            <a:spLocks noChangeArrowheads="1"/>
          </p:cNvSpPr>
          <p:nvPr/>
        </p:nvSpPr>
        <p:spPr bwMode="auto">
          <a:xfrm>
            <a:off x="381000" y="5516781"/>
            <a:ext cx="7036904" cy="2099912"/>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4763" algn="just"/>
            <a:r>
              <a:rPr lang="en-US" altLang="en-US" sz="1100" dirty="0">
                <a:latin typeface="Cambria" panose="02040503050406030204" pitchFamily="18" charset="0"/>
                <a:ea typeface="Cambria" panose="02040503050406030204" pitchFamily="18" charset="0"/>
              </a:rPr>
              <a:t>Full Time &amp; Part Time</a:t>
            </a:r>
            <a:r>
              <a:rPr lang="en-US" altLang="en-US" sz="1100" dirty="0">
                <a:solidFill>
                  <a:srgbClr val="000000"/>
                </a:solidFill>
                <a:latin typeface="Cambria" panose="02040503050406030204" pitchFamily="18" charset="0"/>
                <a:ea typeface="Cambria" panose="02040503050406030204" pitchFamily="18" charset="0"/>
              </a:rPr>
              <a:t> employees may purchase voluntary pet insurance coverage on dogs, cats, avians, and exotic pets. Discounts are given for insuring more than one pet per owner. Premiums can be paid through payroll deductions. Employees opting for this coverage will be required to complete paperwork to provide directly to the insurer.</a:t>
            </a:r>
          </a:p>
          <a:p>
            <a:endParaRPr lang="en-US" altLang="en-US" sz="800" dirty="0">
              <a:solidFill>
                <a:srgbClr val="000000"/>
              </a:solidFill>
              <a:latin typeface="Cambria" panose="02040503050406030204" pitchFamily="18" charset="0"/>
              <a:ea typeface="Cambria" panose="02040503050406030204" pitchFamily="18" charset="0"/>
            </a:endParaRPr>
          </a:p>
          <a:p>
            <a:r>
              <a:rPr lang="en-US" altLang="en-US" sz="1200" b="1" dirty="0">
                <a:solidFill>
                  <a:srgbClr val="779FD0"/>
                </a:solidFill>
                <a:latin typeface="Cambria" panose="02040503050406030204" pitchFamily="18" charset="0"/>
                <a:ea typeface="Cambria" panose="02040503050406030204" pitchFamily="18" charset="0"/>
              </a:rPr>
              <a:t>Why Choose Nationwide Pet Insurance?</a:t>
            </a:r>
          </a:p>
          <a:p>
            <a:pPr marL="171450" indent="-171450">
              <a:buFont typeface="Arial" panose="020B0604020202020204" pitchFamily="34" charset="0"/>
              <a:buChar char="•"/>
            </a:pPr>
            <a:r>
              <a:rPr lang="en-US" altLang="en-US" sz="1100" dirty="0">
                <a:solidFill>
                  <a:srgbClr val="000000"/>
                </a:solidFill>
                <a:latin typeface="Cambria" panose="02040503050406030204" pitchFamily="18" charset="0"/>
                <a:ea typeface="Cambria" panose="02040503050406030204" pitchFamily="18" charset="0"/>
              </a:rPr>
              <a:t>The most comprehensive pet insurance coverage available as a voluntary benefit</a:t>
            </a:r>
          </a:p>
          <a:p>
            <a:pPr marL="171450" indent="-171450">
              <a:buFont typeface="Arial" panose="020B0604020202020204" pitchFamily="34" charset="0"/>
              <a:buChar char="•"/>
            </a:pPr>
            <a:r>
              <a:rPr lang="en-US" altLang="en-US" sz="1100" dirty="0">
                <a:solidFill>
                  <a:srgbClr val="000000"/>
                </a:solidFill>
                <a:latin typeface="Cambria" panose="02040503050406030204" pitchFamily="18" charset="0"/>
                <a:ea typeface="Cambria" panose="02040503050406030204" pitchFamily="18" charset="0"/>
              </a:rPr>
              <a:t>Choose the level of coverage that fits your needs</a:t>
            </a:r>
          </a:p>
          <a:p>
            <a:pPr marL="171450" indent="-171450">
              <a:buFont typeface="Arial" panose="020B0604020202020204" pitchFamily="34" charset="0"/>
              <a:buChar char="•"/>
            </a:pPr>
            <a:r>
              <a:rPr lang="en-US" altLang="en-US" sz="1100" dirty="0">
                <a:solidFill>
                  <a:srgbClr val="000000"/>
                </a:solidFill>
                <a:latin typeface="Cambria" panose="02040503050406030204" pitchFamily="18" charset="0"/>
                <a:ea typeface="Cambria" panose="02040503050406030204" pitchFamily="18" charset="0"/>
              </a:rPr>
              <a:t>Get 90%, 70%, or 50% reimbursement on vet bills and more</a:t>
            </a:r>
          </a:p>
          <a:p>
            <a:pPr marL="171450" indent="-171450">
              <a:buFont typeface="Arial" panose="020B0604020202020204" pitchFamily="34" charset="0"/>
              <a:buChar char="•"/>
            </a:pPr>
            <a:r>
              <a:rPr lang="en-US" altLang="en-US" sz="1100" dirty="0">
                <a:solidFill>
                  <a:srgbClr val="000000"/>
                </a:solidFill>
                <a:latin typeface="Cambria" panose="02040503050406030204" pitchFamily="18" charset="0"/>
                <a:ea typeface="Cambria" panose="02040503050406030204" pitchFamily="18" charset="0"/>
              </a:rPr>
              <a:t>Simple pricing</a:t>
            </a:r>
          </a:p>
          <a:p>
            <a:pPr marL="171450" indent="-171450">
              <a:buFont typeface="Arial" panose="020B0604020202020204" pitchFamily="34" charset="0"/>
              <a:buChar char="•"/>
            </a:pPr>
            <a:r>
              <a:rPr lang="en-US" altLang="en-US" sz="1100" dirty="0">
                <a:solidFill>
                  <a:srgbClr val="000000"/>
                </a:solidFill>
                <a:latin typeface="Cambria" panose="02040503050406030204" pitchFamily="18" charset="0"/>
                <a:ea typeface="Cambria" panose="02040503050406030204" pitchFamily="18" charset="0"/>
              </a:rPr>
              <a:t>No age restrictions</a:t>
            </a:r>
          </a:p>
          <a:p>
            <a:pPr marL="171450" indent="-171450">
              <a:buFont typeface="Arial" panose="020B0604020202020204" pitchFamily="34" charset="0"/>
              <a:buChar char="•"/>
            </a:pPr>
            <a:r>
              <a:rPr lang="en-US" altLang="en-US" sz="1100" dirty="0">
                <a:solidFill>
                  <a:srgbClr val="000000"/>
                </a:solidFill>
                <a:latin typeface="Cambria" panose="02040503050406030204" pitchFamily="18" charset="0"/>
                <a:ea typeface="Cambria" panose="02040503050406030204" pitchFamily="18" charset="0"/>
              </a:rPr>
              <a:t>No lifetime limits</a:t>
            </a:r>
          </a:p>
          <a:p>
            <a:pPr marL="171450" indent="-171450">
              <a:buFont typeface="Arial" panose="020B0604020202020204" pitchFamily="34" charset="0"/>
              <a:buChar char="•"/>
            </a:pPr>
            <a:endParaRPr lang="en-US" altLang="en-US" sz="1100" dirty="0">
              <a:solidFill>
                <a:srgbClr val="000000"/>
              </a:solidFill>
              <a:highlight>
                <a:srgbClr val="FFFF00"/>
              </a:highlight>
              <a:latin typeface="Minion Pro" panose="02040503050306020203" pitchFamily="18" charset="0"/>
            </a:endParaRPr>
          </a:p>
        </p:txBody>
      </p:sp>
      <p:sp>
        <p:nvSpPr>
          <p:cNvPr id="23" name="TextBox 1">
            <a:extLst>
              <a:ext uri="{FF2B5EF4-FFF2-40B4-BE49-F238E27FC236}">
                <a16:creationId xmlns:a16="http://schemas.microsoft.com/office/drawing/2014/main" id="{BB2D2BF6-439B-4AE8-81B0-D921F601CA40}"/>
              </a:ext>
            </a:extLst>
          </p:cNvPr>
          <p:cNvSpPr txBox="1">
            <a:spLocks noChangeArrowheads="1"/>
          </p:cNvSpPr>
          <p:nvPr/>
        </p:nvSpPr>
        <p:spPr bwMode="auto">
          <a:xfrm>
            <a:off x="354496" y="7966138"/>
            <a:ext cx="2229958" cy="949262"/>
          </a:xfrm>
          <a:prstGeom prst="rect">
            <a:avLst/>
          </a:prstGeom>
          <a:noFill/>
          <a:ln w="19050">
            <a:noFill/>
            <a:miter lim="800000"/>
            <a:headEnd/>
            <a:tailEnd/>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txBody>
          <a:bodyPr wrap="square" lIns="101882" tIns="50941" rIns="101882" bIns="50941">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pPr algn="ctr">
              <a:defRPr/>
            </a:pPr>
            <a:r>
              <a:rPr lang="en-US" altLang="en-US" sz="1100" dirty="0">
                <a:latin typeface="Cambria" panose="02040503050406030204" pitchFamily="18" charset="0"/>
                <a:ea typeface="Cambria" panose="02040503050406030204" pitchFamily="18" charset="0"/>
              </a:rPr>
              <a:t>Our pets are family – just like yours. </a:t>
            </a:r>
            <a:r>
              <a:rPr lang="en-US" altLang="en-US" sz="1100" b="1" dirty="0">
                <a:solidFill>
                  <a:srgbClr val="779FD0"/>
                </a:solidFill>
                <a:latin typeface="Cambria" panose="02040503050406030204" pitchFamily="18" charset="0"/>
                <a:ea typeface="Cambria" panose="02040503050406030204" pitchFamily="18" charset="0"/>
              </a:rPr>
              <a:t>CLIENT ANME</a:t>
            </a:r>
            <a:r>
              <a:rPr lang="en-US" altLang="en-US" sz="1100" dirty="0">
                <a:latin typeface="Cambria" panose="02040503050406030204" pitchFamily="18" charset="0"/>
                <a:ea typeface="Cambria" panose="02040503050406030204" pitchFamily="18" charset="0"/>
              </a:rPr>
              <a:t> proudly offers Voluntary Pet Insurance so that your pet can get the best care possible.</a:t>
            </a:r>
          </a:p>
        </p:txBody>
      </p:sp>
      <p:pic>
        <p:nvPicPr>
          <p:cNvPr id="24" name="Picture 2">
            <a:extLst>
              <a:ext uri="{FF2B5EF4-FFF2-40B4-BE49-F238E27FC236}">
                <a16:creationId xmlns:a16="http://schemas.microsoft.com/office/drawing/2014/main" id="{0B48DBD4-48AD-46F0-8DEF-FD0CE0315EC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805121" y="6129295"/>
            <a:ext cx="568653" cy="576305"/>
          </a:xfrm>
          <a:prstGeom prst="rect">
            <a:avLst/>
          </a:prstGeom>
          <a:noFill/>
          <a:extLst>
            <a:ext uri="{909E8E84-426E-40DD-AFC4-6F175D3DCCD1}">
              <a14:hiddenFill xmlns:a14="http://schemas.microsoft.com/office/drawing/2010/main">
                <a:solidFill>
                  <a:srgbClr val="FFFFFF"/>
                </a:solidFill>
              </a14:hiddenFill>
            </a:ext>
          </a:extLst>
        </p:spPr>
      </p:pic>
      <p:sp>
        <p:nvSpPr>
          <p:cNvPr id="29" name="Shape 291">
            <a:extLst>
              <a:ext uri="{FF2B5EF4-FFF2-40B4-BE49-F238E27FC236}">
                <a16:creationId xmlns:a16="http://schemas.microsoft.com/office/drawing/2014/main" id="{599EE0EE-45C6-4DA6-853A-7295D728FA8D}"/>
              </a:ext>
            </a:extLst>
          </p:cNvPr>
          <p:cNvSpPr/>
          <p:nvPr/>
        </p:nvSpPr>
        <p:spPr>
          <a:xfrm>
            <a:off x="563628" y="7616693"/>
            <a:ext cx="1881264"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2" indent="-911225" algn="ctr" defTabSz="914400">
              <a:defRPr sz="2900" b="1">
                <a:solidFill>
                  <a:srgbClr val="548DD4"/>
                </a:solidFill>
              </a:defRPr>
            </a:pPr>
            <a:r>
              <a:rPr sz="2400" dirty="0">
                <a:solidFill>
                  <a:srgbClr val="779FD0"/>
                </a:solidFill>
                <a:latin typeface="HelveticaNeueLT Std" panose="020B0804020202020204" pitchFamily="34" charset="0"/>
              </a:rPr>
              <a:t>We</a:t>
            </a:r>
            <a:r>
              <a:rPr sz="2400" dirty="0">
                <a:latin typeface="HelveticaNeueLT Std" panose="020B0804020202020204" pitchFamily="34" charset="0"/>
              </a:rPr>
              <a:t> </a:t>
            </a:r>
            <a:r>
              <a:rPr sz="2400" dirty="0">
                <a:solidFill>
                  <a:srgbClr val="9437FF"/>
                </a:solidFill>
                <a:latin typeface="Cambria" panose="02040503050406030204" pitchFamily="18" charset="0"/>
              </a:rPr>
              <a:t>♥</a:t>
            </a:r>
            <a:r>
              <a:rPr sz="2400" dirty="0">
                <a:latin typeface="Cambria" panose="02040503050406030204" pitchFamily="18" charset="0"/>
              </a:rPr>
              <a:t> </a:t>
            </a:r>
            <a:r>
              <a:rPr sz="2400" dirty="0">
                <a:solidFill>
                  <a:srgbClr val="779FD0"/>
                </a:solidFill>
                <a:latin typeface="HelveticaNeueLT Std" panose="020B0804020202020204" pitchFamily="34" charset="0"/>
              </a:rPr>
              <a:t>pets.</a:t>
            </a:r>
          </a:p>
        </p:txBody>
      </p:sp>
      <p:sp>
        <p:nvSpPr>
          <p:cNvPr id="17" name="TextBox 1">
            <a:extLst>
              <a:ext uri="{FF2B5EF4-FFF2-40B4-BE49-F238E27FC236}">
                <a16:creationId xmlns:a16="http://schemas.microsoft.com/office/drawing/2014/main" id="{467A1890-392F-4F84-AEAA-8688DD5C28D4}"/>
              </a:ext>
            </a:extLst>
          </p:cNvPr>
          <p:cNvSpPr txBox="1">
            <a:spLocks noChangeArrowheads="1"/>
          </p:cNvSpPr>
          <p:nvPr/>
        </p:nvSpPr>
        <p:spPr bwMode="auto">
          <a:xfrm>
            <a:off x="354497" y="9112858"/>
            <a:ext cx="4174165" cy="564542"/>
          </a:xfrm>
          <a:prstGeom prst="rect">
            <a:avLst/>
          </a:prstGeom>
          <a:noFill/>
          <a:ln w="19050">
            <a:noFill/>
            <a:miter lim="800000"/>
            <a:headEnd/>
            <a:tailEnd/>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txBody>
          <a:bodyPr wrap="square" lIns="101882" tIns="50941" rIns="101882" bIns="50941">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pPr>
              <a:defRPr/>
            </a:pPr>
            <a:endParaRPr lang="en-US" altLang="en-US" sz="800" dirty="0">
              <a:latin typeface="Cambria" panose="02040503050406030204" pitchFamily="18" charset="0"/>
            </a:endParaRPr>
          </a:p>
          <a:p>
            <a:pPr>
              <a:defRPr/>
            </a:pPr>
            <a:r>
              <a:rPr lang="en-US" altLang="en-US" sz="1100" i="1" dirty="0">
                <a:latin typeface="Cambria" panose="02040503050406030204" pitchFamily="18" charset="0"/>
                <a:ea typeface="Cambria" panose="02040503050406030204" pitchFamily="18" charset="0"/>
              </a:rPr>
              <a:t>For more information please visit:</a:t>
            </a:r>
          </a:p>
          <a:p>
            <a:pPr>
              <a:defRPr/>
            </a:pPr>
            <a:r>
              <a:rPr lang="en-US" altLang="en-US" sz="1100" dirty="0">
                <a:latin typeface="Cambria" panose="02040503050406030204" pitchFamily="18" charset="0"/>
                <a:ea typeface="Cambria" panose="02040503050406030204" pitchFamily="18" charset="0"/>
              </a:rPr>
              <a:t>INSERT DIRECT NATIONWIDE WEBSITE HERE</a:t>
            </a:r>
          </a:p>
        </p:txBody>
      </p:sp>
      <p:pic>
        <p:nvPicPr>
          <p:cNvPr id="3" name="Picture 2">
            <a:extLst>
              <a:ext uri="{FF2B5EF4-FFF2-40B4-BE49-F238E27FC236}">
                <a16:creationId xmlns:a16="http://schemas.microsoft.com/office/drawing/2014/main" id="{DB943396-7462-4DD9-B33B-FC5FF42AD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551" y="7195528"/>
            <a:ext cx="2256566" cy="15028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D55A97E-2991-49FE-BAAA-731ED3F15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728" y="6850378"/>
            <a:ext cx="1622353" cy="2271294"/>
          </a:xfrm>
          <a:prstGeom prst="rect">
            <a:avLst/>
          </a:prstGeom>
          <a:ln>
            <a:noFill/>
          </a:ln>
          <a:effectLst>
            <a:outerShdw blurRad="292100" dist="139700" dir="2700000" algn="tl" rotWithShape="0">
              <a:srgbClr val="333333">
                <a:alpha val="65000"/>
              </a:srgbClr>
            </a:outerShdw>
          </a:effectLst>
        </p:spPr>
      </p:pic>
      <p:sp>
        <p:nvSpPr>
          <p:cNvPr id="18" name="Rectangle 2">
            <a:extLst>
              <a:ext uri="{FF2B5EF4-FFF2-40B4-BE49-F238E27FC236}">
                <a16:creationId xmlns:a16="http://schemas.microsoft.com/office/drawing/2014/main" id="{113F95A4-ED84-4211-8A8D-8FE227119020}"/>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19" name="Rectangle 2">
            <a:extLst>
              <a:ext uri="{FF2B5EF4-FFF2-40B4-BE49-F238E27FC236}">
                <a16:creationId xmlns:a16="http://schemas.microsoft.com/office/drawing/2014/main" id="{DE3F10E6-C020-4803-BD69-E0446363979A}"/>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Identity Theft</a:t>
            </a:r>
          </a:p>
        </p:txBody>
      </p:sp>
      <p:sp>
        <p:nvSpPr>
          <p:cNvPr id="21" name="TextBox 20">
            <a:extLst>
              <a:ext uri="{FF2B5EF4-FFF2-40B4-BE49-F238E27FC236}">
                <a16:creationId xmlns:a16="http://schemas.microsoft.com/office/drawing/2014/main" id="{B26D155A-7BFB-4A31-A250-65C7EECB98F5}"/>
              </a:ext>
            </a:extLst>
          </p:cNvPr>
          <p:cNvSpPr txBox="1"/>
          <p:nvPr/>
        </p:nvSpPr>
        <p:spPr>
          <a:xfrm>
            <a:off x="350784" y="2081986"/>
            <a:ext cx="7067120" cy="2185214"/>
          </a:xfrm>
          <a:prstGeom prst="rect">
            <a:avLst/>
          </a:prstGeom>
          <a:noFill/>
        </p:spPr>
        <p:txBody>
          <a:bodyPr wrap="square" numCol="2" rtlCol="0">
            <a:spAutoFit/>
          </a:bodyPr>
          <a:lstStyle/>
          <a:p>
            <a:r>
              <a:rPr lang="en-US" sz="1200" b="1" dirty="0">
                <a:latin typeface="Cambria" panose="02040503050406030204" pitchFamily="18" charset="0"/>
              </a:rPr>
              <a:t>ID Watchdog offers a broad range of monitoring:</a:t>
            </a:r>
          </a:p>
          <a:p>
            <a:pPr marL="171450"/>
            <a:r>
              <a:rPr lang="en-US" sz="1200" dirty="0">
                <a:latin typeface="Cambria" panose="02040503050406030204" pitchFamily="18" charset="0"/>
              </a:rPr>
              <a:t>» </a:t>
            </a:r>
            <a:r>
              <a:rPr lang="en-US" sz="1100" dirty="0">
                <a:latin typeface="Cambria" panose="02040503050406030204" pitchFamily="18" charset="0"/>
              </a:rPr>
              <a:t>Credit Monitoring</a:t>
            </a:r>
          </a:p>
          <a:p>
            <a:pPr marL="171450"/>
            <a:r>
              <a:rPr lang="en-US" sz="1100" dirty="0">
                <a:latin typeface="Cambria" panose="02040503050406030204" pitchFamily="18" charset="0"/>
              </a:rPr>
              <a:t>» Non-Credit Loan Monitoring</a:t>
            </a:r>
          </a:p>
          <a:p>
            <a:pPr marL="171450"/>
            <a:r>
              <a:rPr lang="en-US" sz="1100" dirty="0">
                <a:latin typeface="Cambria" panose="02040503050406030204" pitchFamily="18" charset="0"/>
              </a:rPr>
              <a:t>» Payday Loan Monitoring</a:t>
            </a:r>
          </a:p>
          <a:p>
            <a:pPr marL="171450"/>
            <a:r>
              <a:rPr lang="en-US" sz="1100" dirty="0">
                <a:latin typeface="Cambria" panose="02040503050406030204" pitchFamily="18" charset="0"/>
              </a:rPr>
              <a:t>» Public Records &amp; National Change of Address</a:t>
            </a:r>
          </a:p>
          <a:p>
            <a:pPr marL="171450" indent="114300"/>
            <a:r>
              <a:rPr lang="en-US" sz="1100" dirty="0">
                <a:latin typeface="Cambria" panose="02040503050406030204" pitchFamily="18" charset="0"/>
              </a:rPr>
              <a:t>Monitoring</a:t>
            </a:r>
          </a:p>
          <a:p>
            <a:pPr marL="171450"/>
            <a:r>
              <a:rPr lang="en-US" sz="1100" dirty="0">
                <a:latin typeface="Cambria" panose="02040503050406030204" pitchFamily="18" charset="0"/>
              </a:rPr>
              <a:t>» High-Risk Transaction Monitoring</a:t>
            </a:r>
          </a:p>
          <a:p>
            <a:pPr marL="171450"/>
            <a:endParaRPr lang="en-US" sz="1100" dirty="0">
              <a:latin typeface="Cambria" panose="02040503050406030204" pitchFamily="18" charset="0"/>
            </a:endParaRPr>
          </a:p>
          <a:p>
            <a:pPr marL="171450"/>
            <a:endParaRPr lang="en-US" sz="1100" dirty="0">
              <a:latin typeface="Cambria" panose="02040503050406030204" pitchFamily="18" charset="0"/>
            </a:endParaRPr>
          </a:p>
          <a:p>
            <a:pPr marL="171450"/>
            <a:endParaRPr lang="en-US" sz="1100" dirty="0">
              <a:latin typeface="Cambria" panose="02040503050406030204" pitchFamily="18" charset="0"/>
            </a:endParaRPr>
          </a:p>
          <a:p>
            <a:pPr marL="171450"/>
            <a:endParaRPr lang="en-US" sz="1100" dirty="0">
              <a:latin typeface="Cambria" panose="02040503050406030204" pitchFamily="18" charset="0"/>
            </a:endParaRPr>
          </a:p>
          <a:p>
            <a:pPr marL="171450"/>
            <a:endParaRPr lang="en-US" sz="1100" dirty="0">
              <a:latin typeface="Cambria" panose="02040503050406030204" pitchFamily="18" charset="0"/>
            </a:endParaRPr>
          </a:p>
          <a:p>
            <a:pPr marL="171450"/>
            <a:endParaRPr lang="en-US" sz="1100" dirty="0">
              <a:latin typeface="Cambria" panose="02040503050406030204" pitchFamily="18" charset="0"/>
            </a:endParaRPr>
          </a:p>
          <a:p>
            <a:pPr marL="171450"/>
            <a:r>
              <a:rPr lang="en-US" sz="1100" dirty="0">
                <a:latin typeface="Cambria" panose="02040503050406030204" pitchFamily="18" charset="0"/>
              </a:rPr>
              <a:t>» Internet Black Market &amp; Hacker Surveillance</a:t>
            </a:r>
          </a:p>
          <a:p>
            <a:pPr marL="171450"/>
            <a:r>
              <a:rPr lang="en-US" sz="1100" dirty="0">
                <a:latin typeface="Cambria" panose="02040503050406030204" pitchFamily="18" charset="0"/>
              </a:rPr>
              <a:t>» Instant-On Monitoring</a:t>
            </a:r>
          </a:p>
          <a:p>
            <a:pPr marL="171450"/>
            <a:r>
              <a:rPr lang="en-US" sz="1100" dirty="0">
                <a:latin typeface="Cambria" panose="02040503050406030204" pitchFamily="18" charset="0"/>
              </a:rPr>
              <a:t>» Social Network Alerts</a:t>
            </a:r>
          </a:p>
          <a:p>
            <a:pPr marL="171450"/>
            <a:r>
              <a:rPr lang="en-US" sz="1100" dirty="0">
                <a:latin typeface="Cambria" panose="02040503050406030204" pitchFamily="18" charset="0"/>
              </a:rPr>
              <a:t>» Registered Sex Oﬀender Reporting &amp;</a:t>
            </a:r>
          </a:p>
          <a:p>
            <a:pPr marL="171450"/>
            <a:r>
              <a:rPr lang="en-US" sz="1100" dirty="0">
                <a:latin typeface="Cambria" panose="02040503050406030204" pitchFamily="18" charset="0"/>
              </a:rPr>
              <a:t>Notifications</a:t>
            </a:r>
          </a:p>
          <a:p>
            <a:pPr marL="171450"/>
            <a:r>
              <a:rPr lang="en-US" sz="1100" dirty="0">
                <a:latin typeface="Cambria" panose="02040503050406030204" pitchFamily="18" charset="0"/>
              </a:rPr>
              <a:t>» National Provider Identifier (</a:t>
            </a:r>
            <a:r>
              <a:rPr lang="en-US" sz="1100" dirty="0" err="1">
                <a:latin typeface="Cambria" panose="02040503050406030204" pitchFamily="18" charset="0"/>
              </a:rPr>
              <a:t>NPI</a:t>
            </a:r>
            <a:r>
              <a:rPr lang="en-US" sz="1100" dirty="0">
                <a:latin typeface="Cambria" panose="02040503050406030204" pitchFamily="18" charset="0"/>
              </a:rPr>
              <a:t>) Alerts</a:t>
            </a:r>
          </a:p>
          <a:p>
            <a:pPr marL="171450"/>
            <a:r>
              <a:rPr lang="en-US" sz="1100" dirty="0">
                <a:latin typeface="Cambria" panose="02040503050406030204" pitchFamily="18" charset="0"/>
              </a:rPr>
              <a:t>» Identity Profile Report</a:t>
            </a:r>
          </a:p>
        </p:txBody>
      </p:sp>
      <p:pic>
        <p:nvPicPr>
          <p:cNvPr id="22" name="Picture 21" descr="Icon&#10;&#10;Description automatically generated">
            <a:extLst>
              <a:ext uri="{FF2B5EF4-FFF2-40B4-BE49-F238E27FC236}">
                <a16:creationId xmlns:a16="http://schemas.microsoft.com/office/drawing/2014/main" id="{EB67E377-D2A3-4BD6-9925-6966B599E6F0}"/>
              </a:ext>
            </a:extLst>
          </p:cNvPr>
          <p:cNvPicPr>
            <a:picLocks noChangeAspect="1"/>
          </p:cNvPicPr>
          <p:nvPr/>
        </p:nvPicPr>
        <p:blipFill>
          <a:blip r:embed="rId5"/>
          <a:stretch>
            <a:fillRect/>
          </a:stretch>
        </p:blipFill>
        <p:spPr>
          <a:xfrm>
            <a:off x="423251" y="3372458"/>
            <a:ext cx="1596234" cy="1596234"/>
          </a:xfrm>
          <a:prstGeom prst="rect">
            <a:avLst/>
          </a:prstGeom>
        </p:spPr>
      </p:pic>
      <p:pic>
        <p:nvPicPr>
          <p:cNvPr id="25" name="Picture 24" descr="Icon&#10;&#10;Description automatically generated">
            <a:extLst>
              <a:ext uri="{FF2B5EF4-FFF2-40B4-BE49-F238E27FC236}">
                <a16:creationId xmlns:a16="http://schemas.microsoft.com/office/drawing/2014/main" id="{F608AC64-E5B8-45D3-981A-F48D6CB393CD}"/>
              </a:ext>
            </a:extLst>
          </p:cNvPr>
          <p:cNvPicPr>
            <a:picLocks noChangeAspect="1"/>
          </p:cNvPicPr>
          <p:nvPr/>
        </p:nvPicPr>
        <p:blipFill>
          <a:blip r:embed="rId6"/>
          <a:stretch>
            <a:fillRect/>
          </a:stretch>
        </p:blipFill>
        <p:spPr>
          <a:xfrm>
            <a:off x="5752915" y="3405818"/>
            <a:ext cx="1358883" cy="1358883"/>
          </a:xfrm>
          <a:prstGeom prst="rect">
            <a:avLst/>
          </a:prstGeom>
        </p:spPr>
      </p:pic>
      <p:sp>
        <p:nvSpPr>
          <p:cNvPr id="30" name="Text Box 8">
            <a:extLst>
              <a:ext uri="{FF2B5EF4-FFF2-40B4-BE49-F238E27FC236}">
                <a16:creationId xmlns:a16="http://schemas.microsoft.com/office/drawing/2014/main" id="{C29C6484-B3AA-4953-A7D0-E01F216A5D4F}"/>
              </a:ext>
            </a:extLst>
          </p:cNvPr>
          <p:cNvSpPr txBox="1">
            <a:spLocks noChangeArrowheads="1"/>
          </p:cNvSpPr>
          <p:nvPr/>
        </p:nvSpPr>
        <p:spPr bwMode="auto">
          <a:xfrm>
            <a:off x="347471" y="1295400"/>
            <a:ext cx="7036904" cy="800162"/>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4763" algn="just"/>
            <a:r>
              <a:rPr lang="en-US" altLang="en-US" sz="1100" dirty="0">
                <a:latin typeface="Cambria" panose="02040503050406030204" pitchFamily="18" charset="0"/>
                <a:ea typeface="Cambria" panose="02040503050406030204" pitchFamily="18" charset="0"/>
              </a:rPr>
              <a:t>Full Time &amp; Part Time</a:t>
            </a:r>
            <a:r>
              <a:rPr lang="en-US" altLang="en-US" sz="1100" dirty="0">
                <a:solidFill>
                  <a:srgbClr val="000000"/>
                </a:solidFill>
                <a:latin typeface="Cambria" panose="02040503050406030204" pitchFamily="18" charset="0"/>
                <a:ea typeface="Cambria" panose="02040503050406030204" pitchFamily="18" charset="0"/>
              </a:rPr>
              <a:t> employees may purchase voluntary identity theft insurance coverage.</a:t>
            </a:r>
          </a:p>
          <a:p>
            <a:pPr marL="0" indent="4763" algn="just"/>
            <a:endParaRPr lang="en-US" altLang="en-US" sz="1100" dirty="0">
              <a:solidFill>
                <a:srgbClr val="000000"/>
              </a:solidFill>
              <a:highlight>
                <a:srgbClr val="FFFF00"/>
              </a:highlight>
              <a:latin typeface="Cambria" panose="02040503050406030204" pitchFamily="18" charset="0"/>
              <a:ea typeface="Cambria" panose="02040503050406030204" pitchFamily="18" charset="0"/>
            </a:endParaRPr>
          </a:p>
          <a:p>
            <a:pPr marL="0" indent="4763" algn="just"/>
            <a:r>
              <a:rPr lang="en-US" altLang="en-US" sz="1100" dirty="0">
                <a:solidFill>
                  <a:srgbClr val="000000"/>
                </a:solidFill>
                <a:latin typeface="Cambria" panose="02040503050406030204" pitchFamily="18" charset="0"/>
                <a:ea typeface="Cambria" panose="02040503050406030204" pitchFamily="18" charset="0"/>
              </a:rPr>
              <a:t>Protect yourself and your family with award-winning credit and identity monitoring, all backed by our 100% Resolution Guarantee and $1 million in expense reimbursement insurance.</a:t>
            </a:r>
          </a:p>
          <a:p>
            <a:pPr marL="0" indent="4763" algn="just"/>
            <a:endParaRPr lang="en-US" altLang="en-US" sz="1100" dirty="0">
              <a:solidFill>
                <a:srgbClr val="000000"/>
              </a:solidFill>
              <a:highlight>
                <a:srgbClr val="FFFF00"/>
              </a:highlight>
              <a:latin typeface="Minion Pro" panose="02040503050306020203" pitchFamily="18" charset="0"/>
            </a:endParaRPr>
          </a:p>
        </p:txBody>
      </p:sp>
      <p:pic>
        <p:nvPicPr>
          <p:cNvPr id="31" name="Picture 5">
            <a:extLst>
              <a:ext uri="{FF2B5EF4-FFF2-40B4-BE49-F238E27FC236}">
                <a16:creationId xmlns:a16="http://schemas.microsoft.com/office/drawing/2014/main" id="{E933D99B-59C3-470B-9331-D812C93A55DC}"/>
              </a:ext>
            </a:extLst>
          </p:cNvPr>
          <p:cNvPicPr>
            <a:picLocks noChangeAspect="1"/>
          </p:cNvPicPr>
          <p:nvPr/>
        </p:nvPicPr>
        <p:blipFill>
          <a:blip r:embed="rId7">
            <a:clrChange>
              <a:clrFrom>
                <a:srgbClr val="FFFFFF"/>
              </a:clrFrom>
              <a:clrTo>
                <a:srgbClr val="FFFFFF">
                  <a:alpha val="0"/>
                </a:srgbClr>
              </a:clrTo>
            </a:clrChange>
          </a:blip>
          <a:stretch>
            <a:fillRect/>
          </a:stretch>
        </p:blipFill>
        <p:spPr bwMode="auto">
          <a:xfrm>
            <a:off x="3050354" y="3532823"/>
            <a:ext cx="1671692" cy="111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75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23CD4D6-8404-4F95-BEE2-5E260F48FF35}"/>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24578" name="Freeform 7"/>
          <p:cNvSpPr>
            <a:spLocks/>
          </p:cNvSpPr>
          <p:nvPr/>
        </p:nvSpPr>
        <p:spPr bwMode="auto">
          <a:xfrm>
            <a:off x="-1671638" y="4343400"/>
            <a:ext cx="123825" cy="38100"/>
          </a:xfrm>
          <a:custGeom>
            <a:avLst/>
            <a:gdLst>
              <a:gd name="T0" fmla="*/ 0 w 195"/>
              <a:gd name="T1" fmla="*/ 0 h 60"/>
              <a:gd name="T2" fmla="*/ 0 w 195"/>
              <a:gd name="T3" fmla="*/ 0 h 60"/>
              <a:gd name="T4" fmla="*/ 2147483647 w 195"/>
              <a:gd name="T5" fmla="*/ 2147483647 h 60"/>
              <a:gd name="T6" fmla="*/ 2147483647 w 195"/>
              <a:gd name="T7" fmla="*/ 2147483647 h 60"/>
              <a:gd name="T8" fmla="*/ 2147483647 w 195"/>
              <a:gd name="T9" fmla="*/ 2147483647 h 60"/>
              <a:gd name="T10" fmla="*/ 2147483647 w 195"/>
              <a:gd name="T11" fmla="*/ 2147483647 h 60"/>
              <a:gd name="T12" fmla="*/ 2147483647 w 195"/>
              <a:gd name="T13" fmla="*/ 2147483647 h 60"/>
              <a:gd name="T14" fmla="*/ 2147483647 w 195"/>
              <a:gd name="T15" fmla="*/ 2147483647 h 60"/>
              <a:gd name="T16" fmla="*/ 2147483647 w 195"/>
              <a:gd name="T17" fmla="*/ 2147483647 h 60"/>
              <a:gd name="T18" fmla="*/ 2147483647 w 195"/>
              <a:gd name="T19" fmla="*/ 2147483647 h 60"/>
              <a:gd name="T20" fmla="*/ 2147483647 w 195"/>
              <a:gd name="T21" fmla="*/ 2147483647 h 60"/>
              <a:gd name="T22" fmla="*/ 2147483647 w 195"/>
              <a:gd name="T23" fmla="*/ 2147483647 h 60"/>
              <a:gd name="T24" fmla="*/ 2147483647 w 195"/>
              <a:gd name="T25" fmla="*/ 2147483647 h 60"/>
              <a:gd name="T26" fmla="*/ 2147483647 w 195"/>
              <a:gd name="T27" fmla="*/ 2147483647 h 60"/>
              <a:gd name="T28" fmla="*/ 2147483647 w 195"/>
              <a:gd name="T29" fmla="*/ 2147483647 h 60"/>
              <a:gd name="T30" fmla="*/ 2147483647 w 195"/>
              <a:gd name="T31" fmla="*/ 2147483647 h 60"/>
              <a:gd name="T32" fmla="*/ 0 w 195"/>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 h="60">
                <a:moveTo>
                  <a:pt x="0" y="0"/>
                </a:moveTo>
                <a:lnTo>
                  <a:pt x="0" y="0"/>
                </a:lnTo>
                <a:lnTo>
                  <a:pt x="15" y="10"/>
                </a:lnTo>
                <a:lnTo>
                  <a:pt x="60" y="30"/>
                </a:lnTo>
                <a:lnTo>
                  <a:pt x="90" y="40"/>
                </a:lnTo>
                <a:lnTo>
                  <a:pt x="125" y="40"/>
                </a:lnTo>
                <a:lnTo>
                  <a:pt x="160" y="40"/>
                </a:lnTo>
                <a:lnTo>
                  <a:pt x="195" y="30"/>
                </a:lnTo>
                <a:lnTo>
                  <a:pt x="180" y="40"/>
                </a:lnTo>
                <a:lnTo>
                  <a:pt x="160" y="50"/>
                </a:lnTo>
                <a:lnTo>
                  <a:pt x="135" y="60"/>
                </a:lnTo>
                <a:lnTo>
                  <a:pt x="110" y="60"/>
                </a:lnTo>
                <a:lnTo>
                  <a:pt x="75" y="55"/>
                </a:lnTo>
                <a:lnTo>
                  <a:pt x="40" y="35"/>
                </a:lnTo>
                <a:lnTo>
                  <a:pt x="20"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dirty="0"/>
          </a:p>
        </p:txBody>
      </p:sp>
      <p:sp>
        <p:nvSpPr>
          <p:cNvPr id="24579" name="Freeform 6"/>
          <p:cNvSpPr>
            <a:spLocks/>
          </p:cNvSpPr>
          <p:nvPr/>
        </p:nvSpPr>
        <p:spPr bwMode="auto">
          <a:xfrm>
            <a:off x="-985838" y="5026025"/>
            <a:ext cx="133350" cy="34925"/>
          </a:xfrm>
          <a:custGeom>
            <a:avLst/>
            <a:gdLst>
              <a:gd name="T0" fmla="*/ 0 w 210"/>
              <a:gd name="T1" fmla="*/ 2147483647 h 55"/>
              <a:gd name="T2" fmla="*/ 0 w 210"/>
              <a:gd name="T3" fmla="*/ 2147483647 h 55"/>
              <a:gd name="T4" fmla="*/ 2147483647 w 210"/>
              <a:gd name="T5" fmla="*/ 2147483647 h 55"/>
              <a:gd name="T6" fmla="*/ 2147483647 w 210"/>
              <a:gd name="T7" fmla="*/ 2147483647 h 55"/>
              <a:gd name="T8" fmla="*/ 2147483647 w 210"/>
              <a:gd name="T9" fmla="*/ 2147483647 h 55"/>
              <a:gd name="T10" fmla="*/ 2147483647 w 210"/>
              <a:gd name="T11" fmla="*/ 2147483647 h 55"/>
              <a:gd name="T12" fmla="*/ 2147483647 w 210"/>
              <a:gd name="T13" fmla="*/ 2147483647 h 55"/>
              <a:gd name="T14" fmla="*/ 2147483647 w 210"/>
              <a:gd name="T15" fmla="*/ 2147483647 h 55"/>
              <a:gd name="T16" fmla="*/ 2147483647 w 210"/>
              <a:gd name="T17" fmla="*/ 2147483647 h 55"/>
              <a:gd name="T18" fmla="*/ 2147483647 w 210"/>
              <a:gd name="T19" fmla="*/ 2147483647 h 55"/>
              <a:gd name="T20" fmla="*/ 2147483647 w 210"/>
              <a:gd name="T21" fmla="*/ 2147483647 h 55"/>
              <a:gd name="T22" fmla="*/ 2147483647 w 210"/>
              <a:gd name="T23" fmla="*/ 2147483647 h 55"/>
              <a:gd name="T24" fmla="*/ 2147483647 w 210"/>
              <a:gd name="T25" fmla="*/ 0 h 55"/>
              <a:gd name="T26" fmla="*/ 2147483647 w 210"/>
              <a:gd name="T27" fmla="*/ 0 h 55"/>
              <a:gd name="T28" fmla="*/ 2147483647 w 210"/>
              <a:gd name="T29" fmla="*/ 2147483647 h 55"/>
              <a:gd name="T30" fmla="*/ 2147483647 w 210"/>
              <a:gd name="T31" fmla="*/ 2147483647 h 55"/>
              <a:gd name="T32" fmla="*/ 0 w 210"/>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0" h="55">
                <a:moveTo>
                  <a:pt x="0" y="30"/>
                </a:moveTo>
                <a:lnTo>
                  <a:pt x="0" y="30"/>
                </a:lnTo>
                <a:lnTo>
                  <a:pt x="25" y="25"/>
                </a:lnTo>
                <a:lnTo>
                  <a:pt x="75" y="20"/>
                </a:lnTo>
                <a:lnTo>
                  <a:pt x="110" y="20"/>
                </a:lnTo>
                <a:lnTo>
                  <a:pt x="145" y="25"/>
                </a:lnTo>
                <a:lnTo>
                  <a:pt x="180" y="35"/>
                </a:lnTo>
                <a:lnTo>
                  <a:pt x="210" y="55"/>
                </a:lnTo>
                <a:lnTo>
                  <a:pt x="200" y="40"/>
                </a:lnTo>
                <a:lnTo>
                  <a:pt x="180" y="25"/>
                </a:lnTo>
                <a:lnTo>
                  <a:pt x="160" y="10"/>
                </a:lnTo>
                <a:lnTo>
                  <a:pt x="130" y="0"/>
                </a:lnTo>
                <a:lnTo>
                  <a:pt x="95" y="0"/>
                </a:lnTo>
                <a:lnTo>
                  <a:pt x="50" y="10"/>
                </a:lnTo>
                <a:lnTo>
                  <a:pt x="25"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dirty="0"/>
          </a:p>
        </p:txBody>
      </p:sp>
      <p:sp>
        <p:nvSpPr>
          <p:cNvPr id="24580" name="Rectangle 10"/>
          <p:cNvSpPr>
            <a:spLocks noChangeArrowheads="1"/>
          </p:cNvSpPr>
          <p:nvPr/>
        </p:nvSpPr>
        <p:spPr bwMode="auto">
          <a:xfrm>
            <a:off x="-5376863" y="255746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4581" name="Rectangle 11"/>
          <p:cNvSpPr>
            <a:spLocks noChangeArrowheads="1"/>
          </p:cNvSpPr>
          <p:nvPr/>
        </p:nvSpPr>
        <p:spPr bwMode="auto">
          <a:xfrm>
            <a:off x="-5562600" y="3122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tabLst>
                <a:tab pos="6267450" algn="l"/>
              </a:tabLst>
              <a:defRPr sz="2500">
                <a:solidFill>
                  <a:schemeClr val="tx1"/>
                </a:solidFill>
                <a:latin typeface="Times" panose="02020603050405020304" pitchFamily="18" charset="0"/>
              </a:defRPr>
            </a:lvl1pPr>
            <a:lvl2pPr marL="742950" indent="-285750">
              <a:tabLst>
                <a:tab pos="6267450" algn="l"/>
              </a:tabLst>
              <a:defRPr sz="2500">
                <a:solidFill>
                  <a:schemeClr val="tx1"/>
                </a:solidFill>
                <a:latin typeface="Times" panose="02020603050405020304" pitchFamily="18" charset="0"/>
              </a:defRPr>
            </a:lvl2pPr>
            <a:lvl3pPr marL="1143000" indent="-228600">
              <a:tabLst>
                <a:tab pos="6267450" algn="l"/>
              </a:tabLst>
              <a:defRPr sz="2500">
                <a:solidFill>
                  <a:schemeClr val="tx1"/>
                </a:solidFill>
                <a:latin typeface="Times" panose="02020603050405020304" pitchFamily="18" charset="0"/>
              </a:defRPr>
            </a:lvl3pPr>
            <a:lvl4pPr marL="1600200" indent="-228600">
              <a:tabLst>
                <a:tab pos="6267450" algn="l"/>
              </a:tabLst>
              <a:defRPr sz="2500">
                <a:solidFill>
                  <a:schemeClr val="tx1"/>
                </a:solidFill>
                <a:latin typeface="Times" panose="02020603050405020304" pitchFamily="18" charset="0"/>
              </a:defRPr>
            </a:lvl4pPr>
            <a:lvl5pPr marL="2057400" indent="-228600">
              <a:tabLst>
                <a:tab pos="6267450" algn="l"/>
              </a:tabLst>
              <a:defRPr sz="2500">
                <a:solidFill>
                  <a:schemeClr val="tx1"/>
                </a:solidFill>
                <a:latin typeface="Times" panose="02020603050405020304" pitchFamily="18" charset="0"/>
              </a:defRPr>
            </a:lvl5pPr>
            <a:lvl6pPr marL="25146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6pPr>
            <a:lvl7pPr marL="29718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7pPr>
            <a:lvl8pPr marL="34290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8pPr>
            <a:lvl9pPr marL="38862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9pPr>
          </a:lstStyle>
          <a:p>
            <a:endParaRPr lang="en-US" altLang="en-US" sz="2400" dirty="0"/>
          </a:p>
        </p:txBody>
      </p:sp>
      <p:sp>
        <p:nvSpPr>
          <p:cNvPr id="24582" name="Rectangle 14"/>
          <p:cNvSpPr>
            <a:spLocks noChangeArrowheads="1"/>
          </p:cNvSpPr>
          <p:nvPr/>
        </p:nvSpPr>
        <p:spPr bwMode="auto">
          <a:xfrm>
            <a:off x="-5376863" y="6235700"/>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5" name="Rectangle 2">
            <a:extLst>
              <a:ext uri="{FF2B5EF4-FFF2-40B4-BE49-F238E27FC236}">
                <a16:creationId xmlns:a16="http://schemas.microsoft.com/office/drawing/2014/main" id="{B7AA20C7-A1E1-4E07-BEA3-6D17CC6358F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Other Benefits</a:t>
            </a:r>
          </a:p>
        </p:txBody>
      </p:sp>
      <p:sp>
        <p:nvSpPr>
          <p:cNvPr id="31" name="Text Box 8">
            <a:extLst>
              <a:ext uri="{FF2B5EF4-FFF2-40B4-BE49-F238E27FC236}">
                <a16:creationId xmlns:a16="http://schemas.microsoft.com/office/drawing/2014/main" id="{9D492E4F-1ECD-4ED4-8591-69AD3F2D78F6}"/>
              </a:ext>
            </a:extLst>
          </p:cNvPr>
          <p:cNvSpPr txBox="1">
            <a:spLocks noChangeArrowheads="1"/>
          </p:cNvSpPr>
          <p:nvPr/>
        </p:nvSpPr>
        <p:spPr bwMode="auto">
          <a:xfrm>
            <a:off x="356192" y="2988058"/>
            <a:ext cx="7060014" cy="435102"/>
          </a:xfrm>
          <a:prstGeom prst="rect">
            <a:avLst/>
          </a:prstGeom>
          <a:solidFill>
            <a:srgbClr val="FFFFFF">
              <a:alpha val="0"/>
            </a:srgbClr>
          </a:solidFill>
          <a:ln>
            <a:noFill/>
          </a:ln>
          <a:effectLst/>
        </p:spPr>
        <p:txBody>
          <a:bodyPr lIns="36550" tIns="36550" rIns="36550" bIns="36550"/>
          <a:lstStyle>
            <a:lvl1pPr marL="114300" indent="-114300">
              <a:defRPr sz="2500">
                <a:solidFill>
                  <a:schemeClr val="tx1"/>
                </a:solidFill>
                <a:latin typeface="Times" pitchFamily="18" charset="0"/>
              </a:defRPr>
            </a:lvl1pPr>
            <a:lvl2pPr marL="742950" indent="-285750">
              <a:defRPr sz="2500">
                <a:solidFill>
                  <a:schemeClr val="tx1"/>
                </a:solidFill>
                <a:latin typeface="Times" pitchFamily="18" charset="0"/>
              </a:defRPr>
            </a:lvl2pPr>
            <a:lvl3pPr marL="1143000" indent="-228600">
              <a:defRPr sz="2500">
                <a:solidFill>
                  <a:schemeClr val="tx1"/>
                </a:solidFill>
                <a:latin typeface="Times" pitchFamily="18" charset="0"/>
              </a:defRPr>
            </a:lvl3pPr>
            <a:lvl4pPr marL="1600200" indent="-228600">
              <a:defRPr sz="2500">
                <a:solidFill>
                  <a:schemeClr val="tx1"/>
                </a:solidFill>
                <a:latin typeface="Times" pitchFamily="18" charset="0"/>
              </a:defRPr>
            </a:lvl4pPr>
            <a:lvl5pPr marL="2057400" indent="-228600">
              <a:defRPr sz="2500">
                <a:solidFill>
                  <a:schemeClr val="tx1"/>
                </a:solidFill>
                <a:latin typeface="Times" pitchFamily="18" charset="0"/>
              </a:defRPr>
            </a:lvl5pPr>
            <a:lvl6pPr marL="2514600" indent="-228600" eaLnBrk="0" fontAlgn="base" hangingPunct="0">
              <a:spcBef>
                <a:spcPct val="0"/>
              </a:spcBef>
              <a:spcAft>
                <a:spcPct val="0"/>
              </a:spcAft>
              <a:defRPr sz="2500">
                <a:solidFill>
                  <a:schemeClr val="tx1"/>
                </a:solidFill>
                <a:latin typeface="Times" pitchFamily="18" charset="0"/>
              </a:defRPr>
            </a:lvl6pPr>
            <a:lvl7pPr marL="2971800" indent="-228600" eaLnBrk="0" fontAlgn="base" hangingPunct="0">
              <a:spcBef>
                <a:spcPct val="0"/>
              </a:spcBef>
              <a:spcAft>
                <a:spcPct val="0"/>
              </a:spcAft>
              <a:defRPr sz="2500">
                <a:solidFill>
                  <a:schemeClr val="tx1"/>
                </a:solidFill>
                <a:latin typeface="Times" pitchFamily="18" charset="0"/>
              </a:defRPr>
            </a:lvl7pPr>
            <a:lvl8pPr marL="3429000" indent="-228600" eaLnBrk="0" fontAlgn="base" hangingPunct="0">
              <a:spcBef>
                <a:spcPct val="0"/>
              </a:spcBef>
              <a:spcAft>
                <a:spcPct val="0"/>
              </a:spcAft>
              <a:defRPr sz="2500">
                <a:solidFill>
                  <a:schemeClr val="tx1"/>
                </a:solidFill>
                <a:latin typeface="Times" pitchFamily="18" charset="0"/>
              </a:defRPr>
            </a:lvl8pPr>
            <a:lvl9pPr marL="3886200" indent="-228600" eaLnBrk="0" fontAlgn="base" hangingPunct="0">
              <a:spcBef>
                <a:spcPct val="0"/>
              </a:spcBef>
              <a:spcAft>
                <a:spcPct val="0"/>
              </a:spcAft>
              <a:defRPr sz="2500">
                <a:solidFill>
                  <a:schemeClr val="tx1"/>
                </a:solidFill>
                <a:latin typeface="Times" pitchFamily="18" charset="0"/>
              </a:defRPr>
            </a:lvl9pPr>
          </a:lstStyle>
          <a:p>
            <a:pPr marL="0" indent="0">
              <a:defRPr/>
            </a:pPr>
            <a:r>
              <a:rPr lang="en-US" altLang="en-US" sz="1200" b="1" dirty="0">
                <a:solidFill>
                  <a:srgbClr val="0064A7"/>
                </a:solidFill>
                <a:latin typeface="Cambria" pitchFamily="18" charset="0"/>
              </a:rPr>
              <a:t>Earned Time Off (ETO) Benefits</a:t>
            </a:r>
          </a:p>
          <a:p>
            <a:pPr marL="0" indent="0" algn="just"/>
            <a:r>
              <a:rPr lang="en-US" altLang="en-US" sz="1100" dirty="0">
                <a:solidFill>
                  <a:srgbClr val="000000"/>
                </a:solidFill>
                <a:latin typeface="Cambria" panose="02040503050406030204" pitchFamily="18" charset="0"/>
              </a:rPr>
              <a:t>"Client Name" offers ETO to enable eligible employees to take time off for vacations, sick time, volunteerism, and other activities, to reduce unscheduled absences, and allow flexibility in the application of paid time off.</a:t>
            </a:r>
          </a:p>
        </p:txBody>
      </p:sp>
      <p:graphicFrame>
        <p:nvGraphicFramePr>
          <p:cNvPr id="40" name="Table 39">
            <a:extLst>
              <a:ext uri="{FF2B5EF4-FFF2-40B4-BE49-F238E27FC236}">
                <a16:creationId xmlns:a16="http://schemas.microsoft.com/office/drawing/2014/main" id="{91B5DBE8-5E98-4923-9A99-174232FDBD54}"/>
              </a:ext>
            </a:extLst>
          </p:cNvPr>
          <p:cNvGraphicFramePr>
            <a:graphicFrameLocks noGrp="1"/>
          </p:cNvGraphicFramePr>
          <p:nvPr>
            <p:extLst>
              <p:ext uri="{D42A27DB-BD31-4B8C-83A1-F6EECF244321}">
                <p14:modId xmlns:p14="http://schemas.microsoft.com/office/powerpoint/2010/main" val="667344401"/>
              </p:ext>
            </p:extLst>
          </p:nvPr>
        </p:nvGraphicFramePr>
        <p:xfrm>
          <a:off x="1142998" y="3759441"/>
          <a:ext cx="5486401" cy="2118360"/>
        </p:xfrm>
        <a:graphic>
          <a:graphicData uri="http://schemas.openxmlformats.org/drawingml/2006/table">
            <a:tbl>
              <a:tblPr firstRow="1" bandRow="1">
                <a:tableStyleId>{073A0DAA-6AF3-43AB-8588-CEC1D06C72B9}</a:tableStyleId>
              </a:tblPr>
              <a:tblGrid>
                <a:gridCol w="2895846">
                  <a:extLst>
                    <a:ext uri="{9D8B030D-6E8A-4147-A177-3AD203B41FA5}">
                      <a16:colId xmlns:a16="http://schemas.microsoft.com/office/drawing/2014/main" val="1819205835"/>
                    </a:ext>
                  </a:extLst>
                </a:gridCol>
                <a:gridCol w="1218955">
                  <a:extLst>
                    <a:ext uri="{9D8B030D-6E8A-4147-A177-3AD203B41FA5}">
                      <a16:colId xmlns:a16="http://schemas.microsoft.com/office/drawing/2014/main" val="1114001497"/>
                    </a:ext>
                  </a:extLst>
                </a:gridCol>
                <a:gridCol w="1371600">
                  <a:extLst>
                    <a:ext uri="{9D8B030D-6E8A-4147-A177-3AD203B41FA5}">
                      <a16:colId xmlns:a16="http://schemas.microsoft.com/office/drawing/2014/main" val="1976762672"/>
                    </a:ext>
                  </a:extLst>
                </a:gridCol>
              </a:tblGrid>
              <a:tr h="129676">
                <a:tc>
                  <a:txBody>
                    <a:bodyPr/>
                    <a:lstStyle/>
                    <a:p>
                      <a:pPr algn="ctr"/>
                      <a:r>
                        <a:rPr lang="en-US" sz="1800" dirty="0">
                          <a:latin typeface="Cambria" panose="02040503050406030204" pitchFamily="18" charset="0"/>
                        </a:rPr>
                        <a:t>Years of Continuous Service</a:t>
                      </a:r>
                    </a:p>
                  </a:txBody>
                  <a:tcPr anchor="ctr">
                    <a:solidFill>
                      <a:srgbClr val="0064A7"/>
                    </a:solidFill>
                  </a:tcPr>
                </a:tc>
                <a:tc gridSpan="2">
                  <a:txBody>
                    <a:bodyPr/>
                    <a:lstStyle/>
                    <a:p>
                      <a:pPr algn="ctr"/>
                      <a:r>
                        <a:rPr lang="en-US" sz="1800" dirty="0">
                          <a:latin typeface="Cambria" panose="02040503050406030204" pitchFamily="18" charset="0"/>
                        </a:rPr>
                        <a:t>Rate of Accrual Per Hour Worked</a:t>
                      </a:r>
                    </a:p>
                  </a:txBody>
                  <a:tcPr anchor="ctr">
                    <a:solidFill>
                      <a:srgbClr val="0064A7"/>
                    </a:solidFill>
                  </a:tcPr>
                </a:tc>
                <a:tc hMerge="1">
                  <a:txBody>
                    <a:bodyPr/>
                    <a:lstStyle/>
                    <a:p>
                      <a:endParaRPr lang="en-US"/>
                    </a:p>
                  </a:txBody>
                  <a:tcPr/>
                </a:tc>
                <a:extLst>
                  <a:ext uri="{0D108BD9-81ED-4DB2-BD59-A6C34878D82A}">
                    <a16:rowId xmlns:a16="http://schemas.microsoft.com/office/drawing/2014/main" val="431048134"/>
                  </a:ext>
                </a:extLst>
              </a:tr>
              <a:tr h="133606">
                <a:tc>
                  <a:txBody>
                    <a:bodyPr/>
                    <a:lstStyle/>
                    <a:p>
                      <a:endParaRPr lang="en-US" sz="1100" dirty="0">
                        <a:latin typeface="Cambria" panose="02040503050406030204" pitchFamily="18" charset="0"/>
                      </a:endParaRPr>
                    </a:p>
                  </a:txBody>
                  <a:tcPr/>
                </a:tc>
                <a:tc>
                  <a:txBody>
                    <a:bodyPr/>
                    <a:lstStyle/>
                    <a:p>
                      <a:pPr marL="0" indent="0" algn="ctr"/>
                      <a:r>
                        <a:rPr lang="en-US" sz="1000" b="1" dirty="0">
                          <a:latin typeface="Cambria" panose="02040503050406030204" pitchFamily="18" charset="0"/>
                        </a:rPr>
                        <a:t>Non-Exempt</a:t>
                      </a:r>
                    </a:p>
                  </a:txBody>
                  <a:tcPr/>
                </a:tc>
                <a:tc>
                  <a:txBody>
                    <a:bodyPr/>
                    <a:lstStyle/>
                    <a:p>
                      <a:pPr algn="ctr"/>
                      <a:r>
                        <a:rPr lang="en-US" sz="1000" b="1" dirty="0">
                          <a:latin typeface="Cambria" panose="02040503050406030204" pitchFamily="18" charset="0"/>
                        </a:rPr>
                        <a:t>Exempt</a:t>
                      </a:r>
                    </a:p>
                  </a:txBody>
                  <a:tcPr/>
                </a:tc>
                <a:extLst>
                  <a:ext uri="{0D108BD9-81ED-4DB2-BD59-A6C34878D82A}">
                    <a16:rowId xmlns:a16="http://schemas.microsoft.com/office/drawing/2014/main" val="4035618624"/>
                  </a:ext>
                </a:extLst>
              </a:tr>
              <a:tr h="125747">
                <a:tc>
                  <a:txBody>
                    <a:bodyPr/>
                    <a:lstStyle/>
                    <a:p>
                      <a:r>
                        <a:rPr lang="en-US" sz="1000" b="0" dirty="0">
                          <a:latin typeface="Cambria" panose="02040503050406030204" pitchFamily="18" charset="0"/>
                        </a:rPr>
                        <a:t>Date of Hire through completion of 5 years</a:t>
                      </a:r>
                    </a:p>
                  </a:txBody>
                  <a:tcPr/>
                </a:tc>
                <a:tc>
                  <a:txBody>
                    <a:bodyPr/>
                    <a:lstStyle/>
                    <a:p>
                      <a:pPr algn="ctr"/>
                      <a:r>
                        <a:rPr lang="en-US" sz="1000" dirty="0">
                          <a:latin typeface="Cambria" panose="02040503050406030204" pitchFamily="18" charset="0"/>
                        </a:rPr>
                        <a:t>9.615%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Cambria" panose="02040503050406030204" pitchFamily="18" charset="0"/>
                        </a:rPr>
                        <a:t>11.538%</a:t>
                      </a:r>
                    </a:p>
                  </a:txBody>
                  <a:tcPr anchor="ctr"/>
                </a:tc>
                <a:extLst>
                  <a:ext uri="{0D108BD9-81ED-4DB2-BD59-A6C34878D82A}">
                    <a16:rowId xmlns:a16="http://schemas.microsoft.com/office/drawing/2014/main" val="342583520"/>
                  </a:ext>
                </a:extLst>
              </a:tr>
              <a:tr h="125747">
                <a:tc>
                  <a:txBody>
                    <a:bodyPr/>
                    <a:lstStyle/>
                    <a:p>
                      <a:r>
                        <a:rPr lang="en-US" sz="1000" b="0" i="0" dirty="0">
                          <a:solidFill>
                            <a:srgbClr val="000000"/>
                          </a:solidFill>
                          <a:effectLst/>
                          <a:latin typeface="Cambria" panose="02040503050406030204" pitchFamily="18" charset="0"/>
                        </a:rPr>
                        <a:t>Over 5 years through the completion of 10 years</a:t>
                      </a:r>
                      <a:endParaRPr lang="en-US" sz="1000" dirty="0">
                        <a:effectLst/>
                        <a:latin typeface="Cambria" panose="02040503050406030204" pitchFamily="18" charset="0"/>
                      </a:endParaRPr>
                    </a:p>
                  </a:txBody>
                  <a:tcPr anchor="ctr"/>
                </a:tc>
                <a:tc>
                  <a:txBody>
                    <a:bodyPr/>
                    <a:lstStyle/>
                    <a:p>
                      <a:pPr algn="ctr"/>
                      <a:r>
                        <a:rPr lang="en-US" sz="1000" dirty="0">
                          <a:latin typeface="Cambria" panose="02040503050406030204" pitchFamily="18" charset="0"/>
                        </a:rPr>
                        <a:t>11.538%</a:t>
                      </a:r>
                    </a:p>
                  </a:txBody>
                  <a:tcPr anchor="ctr"/>
                </a:tc>
                <a:tc>
                  <a:txBody>
                    <a:bodyPr/>
                    <a:lstStyle/>
                    <a:p>
                      <a:pPr algn="ctr"/>
                      <a:r>
                        <a:rPr lang="en-US" sz="1000" dirty="0">
                          <a:latin typeface="Cambria" panose="02040503050406030204" pitchFamily="18" charset="0"/>
                        </a:rPr>
                        <a:t>13.461%</a:t>
                      </a:r>
                    </a:p>
                  </a:txBody>
                  <a:tcPr anchor="ctr"/>
                </a:tc>
                <a:extLst>
                  <a:ext uri="{0D108BD9-81ED-4DB2-BD59-A6C34878D82A}">
                    <a16:rowId xmlns:a16="http://schemas.microsoft.com/office/drawing/2014/main" val="3435482967"/>
                  </a:ext>
                </a:extLst>
              </a:tr>
              <a:tr h="125747">
                <a:tc>
                  <a:txBody>
                    <a:bodyPr/>
                    <a:lstStyle/>
                    <a:p>
                      <a:r>
                        <a:rPr lang="en-US" sz="1000" b="0" i="0" dirty="0">
                          <a:solidFill>
                            <a:srgbClr val="000000"/>
                          </a:solidFill>
                          <a:effectLst/>
                          <a:latin typeface="Cambria" panose="02040503050406030204" pitchFamily="18" charset="0"/>
                        </a:rPr>
                        <a:t>Over 10 years through the completion of 15 years</a:t>
                      </a:r>
                      <a:endParaRPr lang="en-US" sz="1000" dirty="0">
                        <a:effectLst/>
                        <a:latin typeface="Cambria" panose="02040503050406030204" pitchFamily="18" charset="0"/>
                      </a:endParaRPr>
                    </a:p>
                  </a:txBody>
                  <a:tcPr anchor="ctr"/>
                </a:tc>
                <a:tc>
                  <a:txBody>
                    <a:bodyPr/>
                    <a:lstStyle/>
                    <a:p>
                      <a:pPr algn="ctr"/>
                      <a:r>
                        <a:rPr lang="en-US" sz="1000" dirty="0">
                          <a:latin typeface="Cambria" panose="02040503050406030204" pitchFamily="18" charset="0"/>
                        </a:rPr>
                        <a:t>12.500%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Cambria" panose="02040503050406030204" pitchFamily="18" charset="0"/>
                        </a:rPr>
                        <a:t>14.423%</a:t>
                      </a:r>
                    </a:p>
                  </a:txBody>
                  <a:tcPr anchor="ctr"/>
                </a:tc>
                <a:extLst>
                  <a:ext uri="{0D108BD9-81ED-4DB2-BD59-A6C34878D82A}">
                    <a16:rowId xmlns:a16="http://schemas.microsoft.com/office/drawing/2014/main" val="1641511771"/>
                  </a:ext>
                </a:extLst>
              </a:tr>
              <a:tr h="125747">
                <a:tc>
                  <a:txBody>
                    <a:bodyPr/>
                    <a:lstStyle/>
                    <a:p>
                      <a:r>
                        <a:rPr lang="en-US" sz="1000" b="0" i="0" dirty="0">
                          <a:solidFill>
                            <a:srgbClr val="000000"/>
                          </a:solidFill>
                          <a:effectLst/>
                          <a:latin typeface="Cambria" panose="02040503050406030204" pitchFamily="18" charset="0"/>
                        </a:rPr>
                        <a:t>Over 15 years through the completion of 25 years</a:t>
                      </a:r>
                      <a:endParaRPr lang="en-US" sz="1000" dirty="0">
                        <a:effectLst/>
                        <a:latin typeface="Cambria" panose="02040503050406030204" pitchFamily="18" charset="0"/>
                      </a:endParaRPr>
                    </a:p>
                  </a:txBody>
                  <a:tcPr anchor="ctr"/>
                </a:tc>
                <a:tc>
                  <a:txBody>
                    <a:bodyPr/>
                    <a:lstStyle/>
                    <a:p>
                      <a:pPr algn="ctr"/>
                      <a:r>
                        <a:rPr lang="en-US" sz="1000" dirty="0">
                          <a:latin typeface="Cambria" panose="02040503050406030204" pitchFamily="18" charset="0"/>
                        </a:rPr>
                        <a:t>13.461%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Cambria" panose="02040503050406030204" pitchFamily="18" charset="0"/>
                        </a:rPr>
                        <a:t>15.384%</a:t>
                      </a:r>
                    </a:p>
                  </a:txBody>
                  <a:tcPr anchor="ctr"/>
                </a:tc>
                <a:extLst>
                  <a:ext uri="{0D108BD9-81ED-4DB2-BD59-A6C34878D82A}">
                    <a16:rowId xmlns:a16="http://schemas.microsoft.com/office/drawing/2014/main" val="1993793589"/>
                  </a:ext>
                </a:extLst>
              </a:tr>
              <a:tr h="125747">
                <a:tc>
                  <a:txBody>
                    <a:bodyPr/>
                    <a:lstStyle/>
                    <a:p>
                      <a:r>
                        <a:rPr lang="en-US" sz="1000" dirty="0">
                          <a:effectLst/>
                          <a:latin typeface="Cambria" panose="02040503050406030204" pitchFamily="18" charset="0"/>
                        </a:rPr>
                        <a:t>Over 25 years</a:t>
                      </a:r>
                    </a:p>
                  </a:txBody>
                  <a:tcPr anchor="ctr"/>
                </a:tc>
                <a:tc>
                  <a:txBody>
                    <a:bodyPr/>
                    <a:lstStyle/>
                    <a:p>
                      <a:pPr algn="ctr"/>
                      <a:r>
                        <a:rPr lang="en-US" sz="1000" dirty="0">
                          <a:latin typeface="Cambria" panose="02040503050406030204" pitchFamily="18" charset="0"/>
                        </a:rPr>
                        <a:t>14.231%</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Cambria" panose="02040503050406030204" pitchFamily="18" charset="0"/>
                        </a:rPr>
                        <a:t>16.154%</a:t>
                      </a:r>
                    </a:p>
                  </a:txBody>
                  <a:tcPr anchor="ctr"/>
                </a:tc>
                <a:extLst>
                  <a:ext uri="{0D108BD9-81ED-4DB2-BD59-A6C34878D82A}">
                    <a16:rowId xmlns:a16="http://schemas.microsoft.com/office/drawing/2014/main" val="1207055680"/>
                  </a:ext>
                </a:extLst>
              </a:tr>
            </a:tbl>
          </a:graphicData>
        </a:graphic>
      </p:graphicFrame>
      <p:sp>
        <p:nvSpPr>
          <p:cNvPr id="24" name="Text Box 6">
            <a:extLst>
              <a:ext uri="{FF2B5EF4-FFF2-40B4-BE49-F238E27FC236}">
                <a16:creationId xmlns:a16="http://schemas.microsoft.com/office/drawing/2014/main" id="{DE3661AE-7AA2-4161-A185-73255A89CE88}"/>
              </a:ext>
            </a:extLst>
          </p:cNvPr>
          <p:cNvSpPr txBox="1">
            <a:spLocks noChangeArrowheads="1"/>
          </p:cNvSpPr>
          <p:nvPr/>
        </p:nvSpPr>
        <p:spPr bwMode="auto">
          <a:xfrm>
            <a:off x="351832" y="1280966"/>
            <a:ext cx="7068735" cy="979019"/>
          </a:xfrm>
          <a:prstGeom prst="rect">
            <a:avLst/>
          </a:prstGeom>
          <a:solidFill>
            <a:srgbClr val="FFFFFF">
              <a:alpha val="0"/>
            </a:srgbClr>
          </a:solidFill>
          <a:ln>
            <a:noFill/>
          </a:ln>
          <a:effectLst/>
        </p:spPr>
        <p:txBody>
          <a:bodyPr lIns="36550" tIns="36550" rIns="36550" bIns="36550"/>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defRPr/>
            </a:pPr>
            <a:r>
              <a:rPr lang="en-US" altLang="en-US" sz="1200" b="1" dirty="0">
                <a:solidFill>
                  <a:srgbClr val="0064A7"/>
                </a:solidFill>
                <a:latin typeface="Cambria" pitchFamily="18" charset="0"/>
              </a:rPr>
              <a:t>Employee Assistance Plan (EAP)</a:t>
            </a:r>
          </a:p>
          <a:p>
            <a:pPr>
              <a:defRPr/>
            </a:pPr>
            <a:r>
              <a:rPr lang="en-US" altLang="en-US" sz="1100" dirty="0">
                <a:latin typeface="Cambria" panose="02040503050406030204" pitchFamily="18" charset="0"/>
              </a:rPr>
              <a:t>Life is complicated. That is where our employee assistance plan can help. They have highly trained staff members who can offer information and advice to help solve a wide range of problems; everything from relationship and family concerns to anxiety, depression, alcohol and drug abuse, stress, grief, and even legal and financial issues. This service is available 24-hours a day, seven days a week. These services are provided at no cost to you and anyone who lives in your household. You are automatically enrolled so you can start using it anytime. </a:t>
            </a:r>
          </a:p>
          <a:p>
            <a:pPr>
              <a:defRPr/>
            </a:pPr>
            <a:endParaRPr lang="en-US" altLang="en-US" sz="600" dirty="0">
              <a:latin typeface="Cambria" panose="02040503050406030204" pitchFamily="18" charset="0"/>
            </a:endParaRPr>
          </a:p>
          <a:p>
            <a:pPr>
              <a:defRPr/>
            </a:pPr>
            <a:r>
              <a:rPr lang="en-US" altLang="en-US" sz="1100" dirty="0">
                <a:latin typeface="Cambria" panose="02040503050406030204" pitchFamily="18" charset="0"/>
              </a:rPr>
              <a:t>For information, visit their website at www.investeap.org or call 1-866-660-9533</a:t>
            </a:r>
          </a:p>
          <a:p>
            <a:pPr indent="233363">
              <a:defRPr/>
            </a:pPr>
            <a:r>
              <a:rPr lang="en-US" altLang="en-US" sz="1100" b="1" dirty="0">
                <a:latin typeface="Cambria" panose="02040503050406030204" pitchFamily="18" charset="0"/>
              </a:rPr>
              <a:t>Company login:  </a:t>
            </a:r>
            <a:r>
              <a:rPr lang="en-US" altLang="en-US" sz="1100" dirty="0">
                <a:latin typeface="Cambria" panose="02040503050406030204" pitchFamily="18" charset="0"/>
              </a:rPr>
              <a:t>CHSI</a:t>
            </a:r>
          </a:p>
        </p:txBody>
      </p:sp>
      <p:pic>
        <p:nvPicPr>
          <p:cNvPr id="28" name="Picture 27">
            <a:extLst>
              <a:ext uri="{FF2B5EF4-FFF2-40B4-BE49-F238E27FC236}">
                <a16:creationId xmlns:a16="http://schemas.microsoft.com/office/drawing/2014/main" id="{61650149-67F3-43C5-9A44-1E424241C8C3}"/>
              </a:ext>
            </a:extLst>
          </p:cNvPr>
          <p:cNvPicPr>
            <a:picLocks noChangeAspect="1"/>
          </p:cNvPicPr>
          <p:nvPr/>
        </p:nvPicPr>
        <p:blipFill>
          <a:blip r:embed="rId3"/>
          <a:stretch>
            <a:fillRect/>
          </a:stretch>
        </p:blipFill>
        <p:spPr>
          <a:xfrm>
            <a:off x="6167840" y="1996903"/>
            <a:ext cx="1156949" cy="654874"/>
          </a:xfrm>
          <a:prstGeom prst="rect">
            <a:avLst/>
          </a:prstGeom>
        </p:spPr>
      </p:pic>
      <p:pic>
        <p:nvPicPr>
          <p:cNvPr id="2052" name="Picture 4" descr="round Timex analog clock at 2:33">
            <a:extLst>
              <a:ext uri="{FF2B5EF4-FFF2-40B4-BE49-F238E27FC236}">
                <a16:creationId xmlns:a16="http://schemas.microsoft.com/office/drawing/2014/main" id="{F0018E1C-D76A-43D7-8ADA-6FE7DDB2C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469" y="6188682"/>
            <a:ext cx="4361457" cy="2909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7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B2982FB-B57D-4E87-A204-6EA7BAF1872C}"/>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25602" name="Freeform 7"/>
          <p:cNvSpPr>
            <a:spLocks/>
          </p:cNvSpPr>
          <p:nvPr/>
        </p:nvSpPr>
        <p:spPr bwMode="auto">
          <a:xfrm>
            <a:off x="-1671638" y="4343400"/>
            <a:ext cx="123825" cy="38100"/>
          </a:xfrm>
          <a:custGeom>
            <a:avLst/>
            <a:gdLst>
              <a:gd name="T0" fmla="*/ 0 w 195"/>
              <a:gd name="T1" fmla="*/ 0 h 60"/>
              <a:gd name="T2" fmla="*/ 0 w 195"/>
              <a:gd name="T3" fmla="*/ 0 h 60"/>
              <a:gd name="T4" fmla="*/ 2147483647 w 195"/>
              <a:gd name="T5" fmla="*/ 2147483647 h 60"/>
              <a:gd name="T6" fmla="*/ 2147483647 w 195"/>
              <a:gd name="T7" fmla="*/ 2147483647 h 60"/>
              <a:gd name="T8" fmla="*/ 2147483647 w 195"/>
              <a:gd name="T9" fmla="*/ 2147483647 h 60"/>
              <a:gd name="T10" fmla="*/ 2147483647 w 195"/>
              <a:gd name="T11" fmla="*/ 2147483647 h 60"/>
              <a:gd name="T12" fmla="*/ 2147483647 w 195"/>
              <a:gd name="T13" fmla="*/ 2147483647 h 60"/>
              <a:gd name="T14" fmla="*/ 2147483647 w 195"/>
              <a:gd name="T15" fmla="*/ 2147483647 h 60"/>
              <a:gd name="T16" fmla="*/ 2147483647 w 195"/>
              <a:gd name="T17" fmla="*/ 2147483647 h 60"/>
              <a:gd name="T18" fmla="*/ 2147483647 w 195"/>
              <a:gd name="T19" fmla="*/ 2147483647 h 60"/>
              <a:gd name="T20" fmla="*/ 2147483647 w 195"/>
              <a:gd name="T21" fmla="*/ 2147483647 h 60"/>
              <a:gd name="T22" fmla="*/ 2147483647 w 195"/>
              <a:gd name="T23" fmla="*/ 2147483647 h 60"/>
              <a:gd name="T24" fmla="*/ 2147483647 w 195"/>
              <a:gd name="T25" fmla="*/ 2147483647 h 60"/>
              <a:gd name="T26" fmla="*/ 2147483647 w 195"/>
              <a:gd name="T27" fmla="*/ 2147483647 h 60"/>
              <a:gd name="T28" fmla="*/ 2147483647 w 195"/>
              <a:gd name="T29" fmla="*/ 2147483647 h 60"/>
              <a:gd name="T30" fmla="*/ 2147483647 w 195"/>
              <a:gd name="T31" fmla="*/ 2147483647 h 60"/>
              <a:gd name="T32" fmla="*/ 0 w 195"/>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5" h="60">
                <a:moveTo>
                  <a:pt x="0" y="0"/>
                </a:moveTo>
                <a:lnTo>
                  <a:pt x="0" y="0"/>
                </a:lnTo>
                <a:lnTo>
                  <a:pt x="15" y="10"/>
                </a:lnTo>
                <a:lnTo>
                  <a:pt x="60" y="30"/>
                </a:lnTo>
                <a:lnTo>
                  <a:pt x="90" y="40"/>
                </a:lnTo>
                <a:lnTo>
                  <a:pt x="125" y="40"/>
                </a:lnTo>
                <a:lnTo>
                  <a:pt x="160" y="40"/>
                </a:lnTo>
                <a:lnTo>
                  <a:pt x="195" y="30"/>
                </a:lnTo>
                <a:lnTo>
                  <a:pt x="180" y="40"/>
                </a:lnTo>
                <a:lnTo>
                  <a:pt x="160" y="50"/>
                </a:lnTo>
                <a:lnTo>
                  <a:pt x="135" y="60"/>
                </a:lnTo>
                <a:lnTo>
                  <a:pt x="110" y="60"/>
                </a:lnTo>
                <a:lnTo>
                  <a:pt x="75" y="55"/>
                </a:lnTo>
                <a:lnTo>
                  <a:pt x="40" y="35"/>
                </a:lnTo>
                <a:lnTo>
                  <a:pt x="20" y="2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dirty="0"/>
          </a:p>
        </p:txBody>
      </p:sp>
      <p:sp>
        <p:nvSpPr>
          <p:cNvPr id="25603" name="Freeform 6"/>
          <p:cNvSpPr>
            <a:spLocks/>
          </p:cNvSpPr>
          <p:nvPr/>
        </p:nvSpPr>
        <p:spPr bwMode="auto">
          <a:xfrm>
            <a:off x="-985838" y="5026025"/>
            <a:ext cx="133350" cy="34925"/>
          </a:xfrm>
          <a:custGeom>
            <a:avLst/>
            <a:gdLst>
              <a:gd name="T0" fmla="*/ 0 w 210"/>
              <a:gd name="T1" fmla="*/ 2147483647 h 55"/>
              <a:gd name="T2" fmla="*/ 0 w 210"/>
              <a:gd name="T3" fmla="*/ 2147483647 h 55"/>
              <a:gd name="T4" fmla="*/ 2147483647 w 210"/>
              <a:gd name="T5" fmla="*/ 2147483647 h 55"/>
              <a:gd name="T6" fmla="*/ 2147483647 w 210"/>
              <a:gd name="T7" fmla="*/ 2147483647 h 55"/>
              <a:gd name="T8" fmla="*/ 2147483647 w 210"/>
              <a:gd name="T9" fmla="*/ 2147483647 h 55"/>
              <a:gd name="T10" fmla="*/ 2147483647 w 210"/>
              <a:gd name="T11" fmla="*/ 2147483647 h 55"/>
              <a:gd name="T12" fmla="*/ 2147483647 w 210"/>
              <a:gd name="T13" fmla="*/ 2147483647 h 55"/>
              <a:gd name="T14" fmla="*/ 2147483647 w 210"/>
              <a:gd name="T15" fmla="*/ 2147483647 h 55"/>
              <a:gd name="T16" fmla="*/ 2147483647 w 210"/>
              <a:gd name="T17" fmla="*/ 2147483647 h 55"/>
              <a:gd name="T18" fmla="*/ 2147483647 w 210"/>
              <a:gd name="T19" fmla="*/ 2147483647 h 55"/>
              <a:gd name="T20" fmla="*/ 2147483647 w 210"/>
              <a:gd name="T21" fmla="*/ 2147483647 h 55"/>
              <a:gd name="T22" fmla="*/ 2147483647 w 210"/>
              <a:gd name="T23" fmla="*/ 2147483647 h 55"/>
              <a:gd name="T24" fmla="*/ 2147483647 w 210"/>
              <a:gd name="T25" fmla="*/ 0 h 55"/>
              <a:gd name="T26" fmla="*/ 2147483647 w 210"/>
              <a:gd name="T27" fmla="*/ 0 h 55"/>
              <a:gd name="T28" fmla="*/ 2147483647 w 210"/>
              <a:gd name="T29" fmla="*/ 2147483647 h 55"/>
              <a:gd name="T30" fmla="*/ 2147483647 w 210"/>
              <a:gd name="T31" fmla="*/ 2147483647 h 55"/>
              <a:gd name="T32" fmla="*/ 0 w 210"/>
              <a:gd name="T33" fmla="*/ 2147483647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0" h="55">
                <a:moveTo>
                  <a:pt x="0" y="30"/>
                </a:moveTo>
                <a:lnTo>
                  <a:pt x="0" y="30"/>
                </a:lnTo>
                <a:lnTo>
                  <a:pt x="25" y="25"/>
                </a:lnTo>
                <a:lnTo>
                  <a:pt x="75" y="20"/>
                </a:lnTo>
                <a:lnTo>
                  <a:pt x="110" y="20"/>
                </a:lnTo>
                <a:lnTo>
                  <a:pt x="145" y="25"/>
                </a:lnTo>
                <a:lnTo>
                  <a:pt x="180" y="35"/>
                </a:lnTo>
                <a:lnTo>
                  <a:pt x="210" y="55"/>
                </a:lnTo>
                <a:lnTo>
                  <a:pt x="200" y="40"/>
                </a:lnTo>
                <a:lnTo>
                  <a:pt x="180" y="25"/>
                </a:lnTo>
                <a:lnTo>
                  <a:pt x="160" y="10"/>
                </a:lnTo>
                <a:lnTo>
                  <a:pt x="130" y="0"/>
                </a:lnTo>
                <a:lnTo>
                  <a:pt x="95" y="0"/>
                </a:lnTo>
                <a:lnTo>
                  <a:pt x="50" y="10"/>
                </a:lnTo>
                <a:lnTo>
                  <a:pt x="25"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162" tIns="45579" rIns="91162" bIns="45579"/>
          <a:lstStyle/>
          <a:p>
            <a:endParaRPr lang="en-US" dirty="0"/>
          </a:p>
        </p:txBody>
      </p:sp>
      <p:sp>
        <p:nvSpPr>
          <p:cNvPr id="25604" name="Rectangle 10"/>
          <p:cNvSpPr>
            <a:spLocks noChangeArrowheads="1"/>
          </p:cNvSpPr>
          <p:nvPr/>
        </p:nvSpPr>
        <p:spPr bwMode="auto">
          <a:xfrm>
            <a:off x="-5376863" y="255746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5605" name="Rectangle 11"/>
          <p:cNvSpPr>
            <a:spLocks noChangeArrowheads="1"/>
          </p:cNvSpPr>
          <p:nvPr/>
        </p:nvSpPr>
        <p:spPr bwMode="auto">
          <a:xfrm>
            <a:off x="-5562600" y="3122613"/>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tabLst>
                <a:tab pos="6267450" algn="l"/>
              </a:tabLst>
              <a:defRPr sz="2500">
                <a:solidFill>
                  <a:schemeClr val="tx1"/>
                </a:solidFill>
                <a:latin typeface="Times" panose="02020603050405020304" pitchFamily="18" charset="0"/>
              </a:defRPr>
            </a:lvl1pPr>
            <a:lvl2pPr marL="742950" indent="-285750">
              <a:tabLst>
                <a:tab pos="6267450" algn="l"/>
              </a:tabLst>
              <a:defRPr sz="2500">
                <a:solidFill>
                  <a:schemeClr val="tx1"/>
                </a:solidFill>
                <a:latin typeface="Times" panose="02020603050405020304" pitchFamily="18" charset="0"/>
              </a:defRPr>
            </a:lvl2pPr>
            <a:lvl3pPr marL="1143000" indent="-228600">
              <a:tabLst>
                <a:tab pos="6267450" algn="l"/>
              </a:tabLst>
              <a:defRPr sz="2500">
                <a:solidFill>
                  <a:schemeClr val="tx1"/>
                </a:solidFill>
                <a:latin typeface="Times" panose="02020603050405020304" pitchFamily="18" charset="0"/>
              </a:defRPr>
            </a:lvl3pPr>
            <a:lvl4pPr marL="1600200" indent="-228600">
              <a:tabLst>
                <a:tab pos="6267450" algn="l"/>
              </a:tabLst>
              <a:defRPr sz="2500">
                <a:solidFill>
                  <a:schemeClr val="tx1"/>
                </a:solidFill>
                <a:latin typeface="Times" panose="02020603050405020304" pitchFamily="18" charset="0"/>
              </a:defRPr>
            </a:lvl4pPr>
            <a:lvl5pPr marL="2057400" indent="-228600">
              <a:tabLst>
                <a:tab pos="6267450" algn="l"/>
              </a:tabLst>
              <a:defRPr sz="2500">
                <a:solidFill>
                  <a:schemeClr val="tx1"/>
                </a:solidFill>
                <a:latin typeface="Times" panose="02020603050405020304" pitchFamily="18" charset="0"/>
              </a:defRPr>
            </a:lvl5pPr>
            <a:lvl6pPr marL="25146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6pPr>
            <a:lvl7pPr marL="29718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7pPr>
            <a:lvl8pPr marL="34290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8pPr>
            <a:lvl9pPr marL="3886200" indent="-228600" eaLnBrk="0" fontAlgn="base" hangingPunct="0">
              <a:spcBef>
                <a:spcPct val="0"/>
              </a:spcBef>
              <a:spcAft>
                <a:spcPct val="0"/>
              </a:spcAft>
              <a:tabLst>
                <a:tab pos="6267450" algn="l"/>
              </a:tabLst>
              <a:defRPr sz="2500">
                <a:solidFill>
                  <a:schemeClr val="tx1"/>
                </a:solidFill>
                <a:latin typeface="Times" panose="02020603050405020304" pitchFamily="18" charset="0"/>
              </a:defRPr>
            </a:lvl9pPr>
          </a:lstStyle>
          <a:p>
            <a:endParaRPr lang="en-US" altLang="en-US" sz="2400" dirty="0"/>
          </a:p>
        </p:txBody>
      </p:sp>
      <p:sp>
        <p:nvSpPr>
          <p:cNvPr id="25606" name="Rectangle 14"/>
          <p:cNvSpPr>
            <a:spLocks noChangeArrowheads="1"/>
          </p:cNvSpPr>
          <p:nvPr/>
        </p:nvSpPr>
        <p:spPr bwMode="auto">
          <a:xfrm>
            <a:off x="-5376863" y="6235700"/>
            <a:ext cx="184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62" tIns="45579" rIns="91162" bIns="45579" anchor="ctr">
            <a:spAutoFit/>
          </a:bodyPr>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endParaRPr lang="en-US" altLang="en-US" sz="2400" dirty="0"/>
          </a:p>
        </p:txBody>
      </p:sp>
      <p:sp>
        <p:nvSpPr>
          <p:cNvPr id="29" name="Rectangle 2">
            <a:extLst>
              <a:ext uri="{FF2B5EF4-FFF2-40B4-BE49-F238E27FC236}">
                <a16:creationId xmlns:a16="http://schemas.microsoft.com/office/drawing/2014/main" id="{5FAB6607-C29C-43D5-8C9C-25B8C8EFBF7C}"/>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Additional Information &amp; Notices</a:t>
            </a:r>
          </a:p>
        </p:txBody>
      </p:sp>
      <p:sp>
        <p:nvSpPr>
          <p:cNvPr id="30" name="TextBox 29">
            <a:extLst>
              <a:ext uri="{FF2B5EF4-FFF2-40B4-BE49-F238E27FC236}">
                <a16:creationId xmlns:a16="http://schemas.microsoft.com/office/drawing/2014/main" id="{16366382-6FEA-4D73-BEBF-9F12A95F37F6}"/>
              </a:ext>
            </a:extLst>
          </p:cNvPr>
          <p:cNvSpPr txBox="1"/>
          <p:nvPr/>
        </p:nvSpPr>
        <p:spPr>
          <a:xfrm>
            <a:off x="356193" y="1234142"/>
            <a:ext cx="7071195" cy="8540800"/>
          </a:xfrm>
          <a:prstGeom prst="rect">
            <a:avLst/>
          </a:prstGeom>
          <a:noFill/>
        </p:spPr>
        <p:txBody>
          <a:bodyPr wrap="square" rtlCol="0">
            <a:spAutoFit/>
          </a:bodyPr>
          <a:lstStyle/>
          <a:p>
            <a:r>
              <a:rPr lang="en-US" sz="1200" b="1" dirty="0">
                <a:solidFill>
                  <a:srgbClr val="0064A7"/>
                </a:solidFill>
                <a:latin typeface="Cambria" panose="02040503050406030204" pitchFamily="18" charset="0"/>
              </a:rPr>
              <a:t>COBRA Information:</a:t>
            </a:r>
          </a:p>
          <a:p>
            <a:pPr algn="just"/>
            <a:r>
              <a:rPr lang="en-US" sz="1000" dirty="0">
                <a:latin typeface="Cambria" panose="02040503050406030204" pitchFamily="18" charset="0"/>
                <a:cs typeface="Calibri" panose="020F0502020204030204" pitchFamily="34" charset="0"/>
              </a:rPr>
              <a:t>COBRA continuation coverage is a temporary extension of coverage under the group health plan. The right to COBRA continuation coverage was created by a federal law, the Consolidated Omnibus Budget Reconciliation Act of 1985 (COBRA). COBRA continuation cover age can become available to you when you would otherwise lose your group health coverage. It can also become available to other members of your family who are covered under the Plan when they would otherwise lose their group health coverage. For additional information about your rights and obligations under the Plan and under federal law, you should review the Plan’s Summary Plan Description or contact the Benefits Coordinator in Human Resources.</a:t>
            </a:r>
          </a:p>
          <a:p>
            <a:endParaRPr lang="en-US" sz="800" dirty="0">
              <a:solidFill>
                <a:srgbClr val="C00000"/>
              </a:solidFill>
              <a:latin typeface="Cambria" panose="02040503050406030204" pitchFamily="18" charset="0"/>
            </a:endParaRPr>
          </a:p>
          <a:p>
            <a:r>
              <a:rPr lang="en-US" sz="1200" b="1" dirty="0">
                <a:solidFill>
                  <a:srgbClr val="0064A7"/>
                </a:solidFill>
                <a:latin typeface="Cambria" panose="02040503050406030204" pitchFamily="18" charset="0"/>
              </a:rPr>
              <a:t>Health Insurance Marketplace:</a:t>
            </a:r>
          </a:p>
          <a:p>
            <a:pPr algn="just"/>
            <a:r>
              <a:rPr lang="en-US" sz="1000" dirty="0">
                <a:latin typeface="Cambria" panose="02040503050406030204" pitchFamily="18" charset="0"/>
              </a:rPr>
              <a:t>You may have other options available to you when you lose group health coverage. You may be eligible to buy an individual plan through the Health Insurance Marketplace (www.healthcare.gov). By enrolling in coverage through the Marketplace, you may qualify for lower costs on your monthly premiums and lower out-of-pocket costs. Additionally, you may qualify for a 30- day special enrollment period for another group health plan for which you are eligible (such as a spouse’s plan), even if that plan generally doesn’t accept late enrollees.</a:t>
            </a:r>
          </a:p>
          <a:p>
            <a:endParaRPr lang="en-US" sz="800" dirty="0">
              <a:latin typeface="Cambria" panose="02040503050406030204" pitchFamily="18" charset="0"/>
            </a:endParaRPr>
          </a:p>
          <a:p>
            <a:r>
              <a:rPr lang="en-US" sz="1200" b="1" dirty="0">
                <a:solidFill>
                  <a:srgbClr val="0064A7"/>
                </a:solidFill>
                <a:latin typeface="Cambria" panose="02040503050406030204" pitchFamily="18" charset="0"/>
              </a:rPr>
              <a:t>HIPAA Information:</a:t>
            </a:r>
          </a:p>
          <a:p>
            <a:r>
              <a:rPr lang="en-US" sz="1000" b="1" dirty="0">
                <a:latin typeface="Cambria" panose="02040503050406030204" pitchFamily="18" charset="0"/>
              </a:rPr>
              <a:t>Special Enrollment Right Mandated by the Health Insurance Portability and Accountability Act of 1996</a:t>
            </a:r>
            <a:endParaRPr lang="en-US" sz="800" b="1" dirty="0">
              <a:latin typeface="Cambria" panose="02040503050406030204" pitchFamily="18" charset="0"/>
            </a:endParaRPr>
          </a:p>
          <a:p>
            <a:pPr algn="just"/>
            <a:r>
              <a:rPr lang="en-US" sz="1000" dirty="0">
                <a:latin typeface="Cambria" panose="02040503050406030204" pitchFamily="18" charset="0"/>
              </a:rPr>
              <a:t>Group health plans and health insurance insurers are required to provide special enrollment periods during which individuals who previously declined coverage for themselves and their dependents may be allowed to enroll without having to wait for the plan’s next open enrollment period. A special enrollment period can occur if a person with other health coverage loses that coverage or if a person becomes a new dependent through marriage, birth, adoption or placement for adoption. If you refuse enrollment for yourself or your dependents for medical coverage, you may later enroll within 30 days of a change in family status or loss of health coverage.</a:t>
            </a:r>
          </a:p>
          <a:p>
            <a:endParaRPr lang="en-US" sz="800" dirty="0">
              <a:latin typeface="Cambria" panose="02040503050406030204" pitchFamily="18" charset="0"/>
            </a:endParaRPr>
          </a:p>
          <a:p>
            <a:pPr algn="just"/>
            <a:r>
              <a:rPr lang="en-US" sz="1000" dirty="0">
                <a:latin typeface="Cambria" panose="02040503050406030204" pitchFamily="18" charset="0"/>
              </a:rPr>
              <a:t>Individuals may not be denied eligibility or continued eligibility to enroll for benefits under the terms of the plan based on specified health factors. In addition, an individual may not be charged more for coverage than similarly situated individuals based on these specific health factors.</a:t>
            </a:r>
          </a:p>
          <a:p>
            <a:endParaRPr lang="en-US" sz="800" dirty="0">
              <a:latin typeface="Cambria" panose="02040503050406030204" pitchFamily="18" charset="0"/>
            </a:endParaRPr>
          </a:p>
          <a:p>
            <a:pPr algn="just"/>
            <a:r>
              <a:rPr lang="en-US" sz="1000" dirty="0">
                <a:latin typeface="Cambria" panose="02040503050406030204" pitchFamily="18" charset="0"/>
              </a:rPr>
              <a:t>Effective April 1, 2009, the Children’s Health Insurance Reauthorization Act of 2009 (CHIPRA) created a new 60-day special enrollment peri od for eligible employees and dependents to immediately enroll in the plan if they become ineligible for Medicaid or any state’s Children’s Health Insurance Program (CHIP) and lose coverage or become eligible for that state’s premium assistance program. The employee must request coverage within 60 days after the termination of coverage or the determination of subsidy eligibility.</a:t>
            </a:r>
          </a:p>
          <a:p>
            <a:endParaRPr lang="en-US" sz="800" dirty="0">
              <a:solidFill>
                <a:srgbClr val="0064A7"/>
              </a:solidFill>
              <a:latin typeface="Cambria" panose="02040503050406030204" pitchFamily="18" charset="0"/>
            </a:endParaRPr>
          </a:p>
          <a:p>
            <a:r>
              <a:rPr lang="en-US" sz="1200" b="1" dirty="0">
                <a:solidFill>
                  <a:srgbClr val="0064A7"/>
                </a:solidFill>
                <a:latin typeface="Cambria" panose="02040503050406030204" pitchFamily="18" charset="0"/>
              </a:rPr>
              <a:t>Women’s Health and Cancer Rights Act of 1998 (WHCRA):</a:t>
            </a:r>
          </a:p>
          <a:p>
            <a:pPr algn="just"/>
            <a:r>
              <a:rPr lang="en-US" sz="1000" dirty="0">
                <a:latin typeface="Cambria" panose="02040503050406030204" pitchFamily="18" charset="0"/>
              </a:rPr>
              <a:t>WHCRA requires a group health plan to notify you, as a participant or a beneficiary, of your potential rights related to coverage in connection with a mastectomy. Your plan may provide medical and surgical benefits in connection with a mastectomy and reconstructive surgery. If it does, coverage will be provided in a manner determined in consultation with your attending physician and the patient for a) all stages of reconstruction on the breast on which the mastectomy was performed; b) surgery and reconstruction of the other breast to produce a symmetrical appearance; c) prostheses; and d) treatment of physical complications of the mastectomy, including lymphedema. The cover age, if available under your group health plan, is subject to the same deductible and coinsurance applicable to other medical and surgical benefits provided under the plan. For specific information, please refer to your summary plan description or benefits booklet, or contact Human Resources.</a:t>
            </a:r>
          </a:p>
          <a:p>
            <a:endParaRPr lang="en-US" sz="900" dirty="0">
              <a:latin typeface="Cambria" panose="02040503050406030204" pitchFamily="18" charset="0"/>
            </a:endParaRPr>
          </a:p>
          <a:p>
            <a:r>
              <a:rPr lang="en-US" sz="1200" b="1" dirty="0">
                <a:solidFill>
                  <a:srgbClr val="0064A7"/>
                </a:solidFill>
                <a:latin typeface="Cambria" panose="02040503050406030204" pitchFamily="18" charset="0"/>
              </a:rPr>
              <a:t>THIS IS ONLY A SUMMARY, NOT A CERTIFICATE OF INSURANCE</a:t>
            </a:r>
          </a:p>
          <a:p>
            <a:pPr algn="just"/>
            <a:r>
              <a:rPr lang="en-US" sz="1000" dirty="0">
                <a:latin typeface="Cambria" panose="02040503050406030204" pitchFamily="18" charset="0"/>
              </a:rPr>
              <a:t>The information contained in this Employee Benefits Summary is presented for illustrative purposes only and is based on information provided by the employer and in certificates of insurance supplied by the insurance carrier. The Richards Group, your company’s insurance broker, has prepared this Summary to assist employees in understanding their company’s benefits plan. While every effort has been made to describe these benefits accurately, discrepancies or errors are possible. You should also read the actual plan documents in their entirety. If there is a discrepancy between the Employee Benefits Summary and the actual plan documents, the plan documents will prevail. If you have any questions about the Employee Benefits Summary, please contact Human Resources.</a:t>
            </a:r>
          </a:p>
          <a:p>
            <a:pPr algn="just"/>
            <a:endParaRPr lang="en-US" sz="1000" dirty="0">
              <a:latin typeface="Cambria" panose="02040503050406030204" pitchFamily="18" charset="0"/>
            </a:endParaRPr>
          </a:p>
          <a:p>
            <a:pPr algn="just"/>
            <a:endParaRPr lang="en-US" sz="1000" dirty="0">
              <a:latin typeface="Cambria" panose="02040503050406030204" pitchFamily="18" charset="0"/>
            </a:endParaRPr>
          </a:p>
        </p:txBody>
      </p:sp>
      <p:sp>
        <p:nvSpPr>
          <p:cNvPr id="31" name="object 7">
            <a:extLst>
              <a:ext uri="{FF2B5EF4-FFF2-40B4-BE49-F238E27FC236}">
                <a16:creationId xmlns:a16="http://schemas.microsoft.com/office/drawing/2014/main" id="{10302B28-6410-4442-8A15-29A536AEAFD4}"/>
              </a:ext>
            </a:extLst>
          </p:cNvPr>
          <p:cNvSpPr txBox="1"/>
          <p:nvPr/>
        </p:nvSpPr>
        <p:spPr>
          <a:xfrm>
            <a:off x="961140" y="9355724"/>
            <a:ext cx="5850117" cy="338554"/>
          </a:xfrm>
          <a:prstGeom prst="rect">
            <a:avLst/>
          </a:prstGeom>
        </p:spPr>
        <p:txBody>
          <a:bodyPr vert="horz" wrap="square" lIns="0" tIns="0" rIns="0" bIns="0" rtlCol="0">
            <a:spAutoFit/>
          </a:bodyPr>
          <a:lstStyle/>
          <a:p>
            <a:pPr marL="12700" algn="ctr">
              <a:spcBef>
                <a:spcPts val="0"/>
              </a:spcBef>
            </a:pPr>
            <a:r>
              <a:rPr lang="en-US" sz="1100" spc="65" dirty="0">
                <a:latin typeface="Cambria" panose="02040503050406030204" pitchFamily="18" charset="0"/>
                <a:cs typeface="Calibri"/>
              </a:rPr>
              <a:t>All </a:t>
            </a:r>
            <a:r>
              <a:rPr lang="en-US" sz="1100" spc="-25" dirty="0">
                <a:latin typeface="Cambria" panose="02040503050406030204" pitchFamily="18" charset="0"/>
                <a:cs typeface="Calibri"/>
              </a:rPr>
              <a:t>content </a:t>
            </a:r>
            <a:r>
              <a:rPr lang="en-US" sz="1100" spc="-10" dirty="0">
                <a:latin typeface="Cambria" panose="02040503050406030204" pitchFamily="18" charset="0"/>
                <a:cs typeface="Calibri"/>
              </a:rPr>
              <a:t>of </a:t>
            </a:r>
            <a:r>
              <a:rPr lang="en-US" sz="1100" spc="-20" dirty="0">
                <a:latin typeface="Cambria" panose="02040503050406030204" pitchFamily="18" charset="0"/>
                <a:cs typeface="Calibri"/>
              </a:rPr>
              <a:t>this </a:t>
            </a:r>
            <a:r>
              <a:rPr lang="en-US" sz="1100" spc="5" dirty="0">
                <a:latin typeface="Cambria" panose="02040503050406030204" pitchFamily="18" charset="0"/>
                <a:cs typeface="Calibri"/>
              </a:rPr>
              <a:t>summary and additional information </a:t>
            </a:r>
            <a:r>
              <a:rPr lang="en-US" sz="1100" spc="30" dirty="0">
                <a:latin typeface="Cambria" panose="02040503050406030204" pitchFamily="18" charset="0"/>
                <a:cs typeface="Calibri"/>
              </a:rPr>
              <a:t>can </a:t>
            </a:r>
            <a:r>
              <a:rPr lang="en-US" sz="1100" spc="10" dirty="0">
                <a:latin typeface="Cambria" panose="02040503050406030204" pitchFamily="18" charset="0"/>
                <a:cs typeface="Calibri"/>
              </a:rPr>
              <a:t>be </a:t>
            </a:r>
            <a:r>
              <a:rPr lang="en-US" sz="1100" spc="-5" dirty="0">
                <a:latin typeface="Cambria" panose="02040503050406030204" pitchFamily="18" charset="0"/>
                <a:cs typeface="Calibri"/>
              </a:rPr>
              <a:t>found </a:t>
            </a:r>
            <a:r>
              <a:rPr lang="en-US" sz="1100" spc="5" dirty="0">
                <a:latin typeface="Cambria" panose="02040503050406030204" pitchFamily="18" charset="0"/>
                <a:cs typeface="Calibri"/>
              </a:rPr>
              <a:t>on the EBC</a:t>
            </a:r>
          </a:p>
          <a:p>
            <a:pPr marL="12700" algn="ctr">
              <a:spcBef>
                <a:spcPts val="0"/>
              </a:spcBef>
            </a:pPr>
            <a:r>
              <a:rPr lang="en-US" sz="1100" spc="5" dirty="0">
                <a:latin typeface="Cambria" panose="02040503050406030204" pitchFamily="18" charset="0"/>
                <a:cs typeface="Calibri"/>
              </a:rPr>
              <a:t>Paper notices are available upon request to Human Resources.</a:t>
            </a:r>
            <a:endParaRPr sz="1100" dirty="0">
              <a:latin typeface="Cambria" panose="02040503050406030204" pitchFamily="18" charset="0"/>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21F2058-38FA-45FD-A325-AEFB55C54F78}"/>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10250" name="Rectangle 2"/>
          <p:cNvSpPr>
            <a:spLocks noGrp="1" noChangeArrowheads="1"/>
          </p:cNvSpPr>
          <p:nvPr>
            <p:ph type="title" idx="4294967295"/>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p>
            <a:r>
              <a:rPr lang="en-US" sz="3200" dirty="0">
                <a:solidFill>
                  <a:schemeClr val="bg1"/>
                </a:solidFill>
              </a:rPr>
              <a:t>Table of Contents &amp; Contact Information</a:t>
            </a:r>
          </a:p>
        </p:txBody>
      </p:sp>
      <p:sp>
        <p:nvSpPr>
          <p:cNvPr id="22" name="TextBox 21">
            <a:extLst>
              <a:ext uri="{FF2B5EF4-FFF2-40B4-BE49-F238E27FC236}">
                <a16:creationId xmlns:a16="http://schemas.microsoft.com/office/drawing/2014/main" id="{C1543867-CB8B-4E39-A99E-E7DF966023EA}"/>
              </a:ext>
            </a:extLst>
          </p:cNvPr>
          <p:cNvSpPr txBox="1"/>
          <p:nvPr/>
        </p:nvSpPr>
        <p:spPr>
          <a:xfrm>
            <a:off x="325108" y="1357477"/>
            <a:ext cx="3041347" cy="2154436"/>
          </a:xfrm>
          <a:prstGeom prst="rect">
            <a:avLst/>
          </a:prstGeom>
          <a:noFill/>
        </p:spPr>
        <p:txBody>
          <a:bodyPr wrap="square" rtlCol="0">
            <a:spAutoFit/>
          </a:bodyPr>
          <a:lstStyle/>
          <a:p>
            <a:pPr>
              <a:spcBef>
                <a:spcPts val="1000"/>
              </a:spcBef>
            </a:pPr>
            <a:r>
              <a:rPr lang="en-US" sz="1200" dirty="0">
                <a:latin typeface="Cambria" panose="02040503050406030204" pitchFamily="18" charset="0"/>
              </a:rPr>
              <a:t>Contact Information		1</a:t>
            </a:r>
          </a:p>
          <a:p>
            <a:pPr>
              <a:spcBef>
                <a:spcPts val="1000"/>
              </a:spcBef>
            </a:pPr>
            <a:r>
              <a:rPr lang="en-US" sz="1200" dirty="0">
                <a:latin typeface="Cambria" panose="02040503050406030204" pitchFamily="18" charset="0"/>
              </a:rPr>
              <a:t>Eligibility &amp; Enrollment		3</a:t>
            </a:r>
          </a:p>
          <a:p>
            <a:pPr>
              <a:spcBef>
                <a:spcPts val="1000"/>
              </a:spcBef>
            </a:pPr>
            <a:r>
              <a:rPr lang="en-US" sz="1200" dirty="0">
                <a:latin typeface="Cambria" panose="02040503050406030204" pitchFamily="18" charset="0"/>
              </a:rPr>
              <a:t>Employee Benefits Center		4</a:t>
            </a:r>
          </a:p>
          <a:p>
            <a:pPr>
              <a:spcBef>
                <a:spcPts val="1000"/>
              </a:spcBef>
            </a:pPr>
            <a:r>
              <a:rPr lang="en-US" sz="1200" dirty="0">
                <a:latin typeface="Cambria" panose="02040503050406030204" pitchFamily="18" charset="0"/>
              </a:rPr>
              <a:t>Medical Coverage		5</a:t>
            </a:r>
          </a:p>
          <a:p>
            <a:pPr>
              <a:spcBef>
                <a:spcPts val="1000"/>
              </a:spcBef>
            </a:pPr>
            <a:r>
              <a:rPr lang="en-US" sz="1200" dirty="0">
                <a:latin typeface="Cambria" panose="02040503050406030204" pitchFamily="18" charset="0"/>
              </a:rPr>
              <a:t>Health Savings Account		6</a:t>
            </a:r>
          </a:p>
          <a:p>
            <a:pPr>
              <a:spcBef>
                <a:spcPts val="1000"/>
              </a:spcBef>
            </a:pPr>
            <a:r>
              <a:rPr lang="en-US" sz="1200" dirty="0">
                <a:latin typeface="Cambria" panose="02040503050406030204" pitchFamily="18" charset="0"/>
              </a:rPr>
              <a:t>Dental Coverage		7</a:t>
            </a:r>
          </a:p>
          <a:p>
            <a:pPr>
              <a:spcBef>
                <a:spcPts val="1000"/>
              </a:spcBef>
            </a:pPr>
            <a:r>
              <a:rPr lang="en-US" sz="1200" dirty="0">
                <a:latin typeface="Cambria" panose="02040503050406030204" pitchFamily="18" charset="0"/>
              </a:rPr>
              <a:t>Vision Coverage		8</a:t>
            </a:r>
          </a:p>
        </p:txBody>
      </p:sp>
      <p:sp>
        <p:nvSpPr>
          <p:cNvPr id="24" name="TextBox 23">
            <a:extLst>
              <a:ext uri="{FF2B5EF4-FFF2-40B4-BE49-F238E27FC236}">
                <a16:creationId xmlns:a16="http://schemas.microsoft.com/office/drawing/2014/main" id="{6943D22B-657A-419A-8483-9EEBCAFA3669}"/>
              </a:ext>
            </a:extLst>
          </p:cNvPr>
          <p:cNvSpPr txBox="1"/>
          <p:nvPr/>
        </p:nvSpPr>
        <p:spPr>
          <a:xfrm>
            <a:off x="4356100" y="1363903"/>
            <a:ext cx="3091192" cy="2154436"/>
          </a:xfrm>
          <a:prstGeom prst="rect">
            <a:avLst/>
          </a:prstGeom>
          <a:noFill/>
        </p:spPr>
        <p:txBody>
          <a:bodyPr wrap="square" rtlCol="0">
            <a:spAutoFit/>
          </a:bodyPr>
          <a:lstStyle/>
          <a:p>
            <a:pPr>
              <a:spcBef>
                <a:spcPts val="1000"/>
              </a:spcBef>
            </a:pPr>
            <a:r>
              <a:rPr lang="en-US" sz="1200" dirty="0">
                <a:latin typeface="Cambria" panose="02040503050406030204" pitchFamily="18" charset="0"/>
              </a:rPr>
              <a:t>Flexible Spending Accounts	  9</a:t>
            </a:r>
          </a:p>
          <a:p>
            <a:pPr>
              <a:spcBef>
                <a:spcPts val="1000"/>
              </a:spcBef>
            </a:pPr>
            <a:r>
              <a:rPr lang="en-US" sz="1200" dirty="0">
                <a:latin typeface="Cambria" panose="02040503050406030204" pitchFamily="18" charset="0"/>
              </a:rPr>
              <a:t>Life &amp; Disability Insurance	10</a:t>
            </a:r>
          </a:p>
          <a:p>
            <a:pPr>
              <a:spcBef>
                <a:spcPts val="1000"/>
              </a:spcBef>
            </a:pPr>
            <a:r>
              <a:rPr lang="en-US" sz="1200" dirty="0">
                <a:latin typeface="Cambria" panose="02040503050406030204" pitchFamily="18" charset="0"/>
              </a:rPr>
              <a:t>Retirement Plan	12</a:t>
            </a:r>
          </a:p>
          <a:p>
            <a:pPr>
              <a:spcBef>
                <a:spcPts val="1000"/>
              </a:spcBef>
            </a:pPr>
            <a:r>
              <a:rPr lang="en-US" sz="1200" dirty="0">
                <a:latin typeface="Cambria" panose="02040503050406030204" pitchFamily="18" charset="0"/>
              </a:rPr>
              <a:t>Medicare Navigation	13</a:t>
            </a:r>
          </a:p>
          <a:p>
            <a:pPr>
              <a:spcBef>
                <a:spcPts val="1000"/>
              </a:spcBef>
            </a:pPr>
            <a:r>
              <a:rPr lang="en-US" sz="1200" dirty="0">
                <a:latin typeface="Cambria" panose="02040503050406030204" pitchFamily="18" charset="0"/>
              </a:rPr>
              <a:t>Tuition Assistance	14</a:t>
            </a:r>
          </a:p>
          <a:p>
            <a:pPr>
              <a:spcBef>
                <a:spcPts val="1000"/>
              </a:spcBef>
            </a:pPr>
            <a:r>
              <a:rPr lang="en-US" sz="1200" dirty="0">
                <a:latin typeface="Cambria" panose="02040503050406030204" pitchFamily="18" charset="0"/>
              </a:rPr>
              <a:t>Wellness		15</a:t>
            </a:r>
          </a:p>
          <a:p>
            <a:pPr>
              <a:spcBef>
                <a:spcPts val="1000"/>
              </a:spcBef>
            </a:pPr>
            <a:r>
              <a:rPr lang="en-US" sz="1200" dirty="0">
                <a:latin typeface="Cambria" panose="02040503050406030204" pitchFamily="18" charset="0"/>
              </a:rPr>
              <a:t>Additional Benefits	16</a:t>
            </a:r>
          </a:p>
        </p:txBody>
      </p:sp>
      <p:sp>
        <p:nvSpPr>
          <p:cNvPr id="27" name="TextBox 26">
            <a:extLst>
              <a:ext uri="{FF2B5EF4-FFF2-40B4-BE49-F238E27FC236}">
                <a16:creationId xmlns:a16="http://schemas.microsoft.com/office/drawing/2014/main" id="{597D2A16-ED5D-46E7-A6F0-1C930148D13A}"/>
              </a:ext>
            </a:extLst>
          </p:cNvPr>
          <p:cNvSpPr txBox="1"/>
          <p:nvPr/>
        </p:nvSpPr>
        <p:spPr>
          <a:xfrm>
            <a:off x="914788" y="3603957"/>
            <a:ext cx="5942823" cy="461665"/>
          </a:xfrm>
          <a:prstGeom prst="rect">
            <a:avLst/>
          </a:prstGeom>
          <a:noFill/>
        </p:spPr>
        <p:txBody>
          <a:bodyPr wrap="square" rtlCol="0">
            <a:spAutoFit/>
          </a:bodyPr>
          <a:lstStyle/>
          <a:p>
            <a:r>
              <a:rPr lang="en-US" sz="1200" b="1" dirty="0">
                <a:latin typeface="Cambria" panose="02040503050406030204" pitchFamily="18" charset="0"/>
              </a:rPr>
              <a:t>Reminder: Always notify Human Resources if you have a change of address, phone number or would like to update your emergency contacts.</a:t>
            </a:r>
          </a:p>
        </p:txBody>
      </p:sp>
      <p:graphicFrame>
        <p:nvGraphicFramePr>
          <p:cNvPr id="29" name="Table 28">
            <a:extLst>
              <a:ext uri="{FF2B5EF4-FFF2-40B4-BE49-F238E27FC236}">
                <a16:creationId xmlns:a16="http://schemas.microsoft.com/office/drawing/2014/main" id="{5D1CD04F-94B5-4B83-A64B-F258A3CA5E34}"/>
              </a:ext>
            </a:extLst>
          </p:cNvPr>
          <p:cNvGraphicFramePr>
            <a:graphicFrameLocks noGrp="1"/>
          </p:cNvGraphicFramePr>
          <p:nvPr>
            <p:extLst>
              <p:ext uri="{D42A27DB-BD31-4B8C-83A1-F6EECF244321}">
                <p14:modId xmlns:p14="http://schemas.microsoft.com/office/powerpoint/2010/main" val="1922917869"/>
              </p:ext>
            </p:extLst>
          </p:nvPr>
        </p:nvGraphicFramePr>
        <p:xfrm>
          <a:off x="367812" y="4063187"/>
          <a:ext cx="7057116" cy="4410253"/>
        </p:xfrm>
        <a:graphic>
          <a:graphicData uri="http://schemas.openxmlformats.org/drawingml/2006/table">
            <a:tbl>
              <a:tblPr firstRow="1" bandRow="1">
                <a:tableStyleId>{5C22544A-7EE6-4342-B048-85BDC9FD1C3A}</a:tableStyleId>
              </a:tblPr>
              <a:tblGrid>
                <a:gridCol w="1772735">
                  <a:extLst>
                    <a:ext uri="{9D8B030D-6E8A-4147-A177-3AD203B41FA5}">
                      <a16:colId xmlns:a16="http://schemas.microsoft.com/office/drawing/2014/main" val="2536520529"/>
                    </a:ext>
                  </a:extLst>
                </a:gridCol>
                <a:gridCol w="579637">
                  <a:extLst>
                    <a:ext uri="{9D8B030D-6E8A-4147-A177-3AD203B41FA5}">
                      <a16:colId xmlns:a16="http://schemas.microsoft.com/office/drawing/2014/main" val="873843347"/>
                    </a:ext>
                  </a:extLst>
                </a:gridCol>
                <a:gridCol w="1301860">
                  <a:extLst>
                    <a:ext uri="{9D8B030D-6E8A-4147-A177-3AD203B41FA5}">
                      <a16:colId xmlns:a16="http://schemas.microsoft.com/office/drawing/2014/main" val="3945405346"/>
                    </a:ext>
                  </a:extLst>
                </a:gridCol>
                <a:gridCol w="1050512">
                  <a:extLst>
                    <a:ext uri="{9D8B030D-6E8A-4147-A177-3AD203B41FA5}">
                      <a16:colId xmlns:a16="http://schemas.microsoft.com/office/drawing/2014/main" val="1613897511"/>
                    </a:ext>
                  </a:extLst>
                </a:gridCol>
                <a:gridCol w="281644">
                  <a:extLst>
                    <a:ext uri="{9D8B030D-6E8A-4147-A177-3AD203B41FA5}">
                      <a16:colId xmlns:a16="http://schemas.microsoft.com/office/drawing/2014/main" val="2203922495"/>
                    </a:ext>
                  </a:extLst>
                </a:gridCol>
                <a:gridCol w="2070728">
                  <a:extLst>
                    <a:ext uri="{9D8B030D-6E8A-4147-A177-3AD203B41FA5}">
                      <a16:colId xmlns:a16="http://schemas.microsoft.com/office/drawing/2014/main" val="3566998713"/>
                    </a:ext>
                  </a:extLst>
                </a:gridCol>
              </a:tblGrid>
              <a:tr h="0">
                <a:tc>
                  <a:txBody>
                    <a:bodyPr/>
                    <a:lstStyle/>
                    <a:p>
                      <a:endParaRPr lang="en-US" sz="1000" b="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lnSpc>
                          <a:spcPct val="100000"/>
                        </a:lnSpc>
                        <a:spcBef>
                          <a:spcPts val="0"/>
                        </a:spcBef>
                        <a:spcAft>
                          <a:spcPts val="0"/>
                        </a:spcAft>
                      </a:pPr>
                      <a:r>
                        <a:rPr lang="en-US" sz="1000" b="1" dirty="0">
                          <a:solidFill>
                            <a:schemeClr val="tx1"/>
                          </a:solidFill>
                          <a:effectLst/>
                          <a:latin typeface="Cambria" panose="02040503050406030204" pitchFamily="18" charset="0"/>
                          <a:cs typeface="Calibri" panose="020F0502020204030204" pitchFamily="34" charset="0"/>
                        </a:rPr>
                        <a:t>MVP Healthcare:</a:t>
                      </a:r>
                    </a:p>
                    <a:p>
                      <a:pPr algn="l">
                        <a:lnSpc>
                          <a:spcPct val="100000"/>
                        </a:lnSpc>
                        <a:spcBef>
                          <a:spcPts val="0"/>
                        </a:spcBef>
                        <a:spcAft>
                          <a:spcPts val="0"/>
                        </a:spcAft>
                      </a:pPr>
                      <a:r>
                        <a:rPr lang="en-US" sz="1000" b="0" dirty="0">
                          <a:solidFill>
                            <a:schemeClr val="tx1"/>
                          </a:solidFill>
                          <a:effectLst/>
                          <a:latin typeface="Cambria" panose="02040503050406030204" pitchFamily="18" charset="0"/>
                          <a:cs typeface="Calibri" panose="020F0502020204030204" pitchFamily="34" charset="0"/>
                        </a:rPr>
                        <a:t>Medical Insurance</a:t>
                      </a:r>
                    </a:p>
                    <a:p>
                      <a:pPr algn="l">
                        <a:lnSpc>
                          <a:spcPct val="100000"/>
                        </a:lnSpc>
                        <a:spcBef>
                          <a:spcPts val="0"/>
                        </a:spcBef>
                        <a:spcAft>
                          <a:spcPts val="0"/>
                        </a:spcAft>
                      </a:pPr>
                      <a:r>
                        <a:rPr lang="en-US" sz="1000" b="0" dirty="0">
                          <a:solidFill>
                            <a:schemeClr val="tx1"/>
                          </a:solidFill>
                          <a:effectLst/>
                          <a:latin typeface="Cambria" panose="02040503050406030204" pitchFamily="18" charset="0"/>
                          <a:cs typeface="Calibri" panose="020F0502020204030204" pitchFamily="34" charset="0"/>
                        </a:rPr>
                        <a:t>Health Savings Account</a:t>
                      </a:r>
                    </a:p>
                    <a:p>
                      <a:pPr algn="l">
                        <a:lnSpc>
                          <a:spcPct val="100000"/>
                        </a:lnSpc>
                        <a:spcBef>
                          <a:spcPts val="0"/>
                        </a:spcBef>
                        <a:spcAft>
                          <a:spcPts val="0"/>
                        </a:spcAft>
                      </a:pPr>
                      <a:r>
                        <a:rPr lang="en-US" sz="1000" b="0" dirty="0">
                          <a:solidFill>
                            <a:schemeClr val="tx1"/>
                          </a:solidFill>
                          <a:effectLst/>
                          <a:latin typeface="Cambria" panose="02040503050406030204" pitchFamily="18" charset="0"/>
                          <a:cs typeface="Calibri" panose="020F0502020204030204" pitchFamily="34" charset="0"/>
                        </a:rPr>
                        <a:t>800-229-5851</a:t>
                      </a:r>
                    </a:p>
                    <a:p>
                      <a:pPr algn="l">
                        <a:lnSpc>
                          <a:spcPct val="100000"/>
                        </a:lnSpc>
                        <a:spcBef>
                          <a:spcPts val="0"/>
                        </a:spcBef>
                        <a:spcAft>
                          <a:spcPts val="0"/>
                        </a:spcAft>
                      </a:pPr>
                      <a:r>
                        <a:rPr lang="en-US" sz="1000" b="0" dirty="0">
                          <a:solidFill>
                            <a:schemeClr val="tx1"/>
                          </a:solidFill>
                          <a:effectLst/>
                          <a:latin typeface="Cambria" panose="02040503050406030204" pitchFamily="18" charset="0"/>
                          <a:cs typeface="Calibri" panose="020F0502020204030204" pitchFamily="34" charset="0"/>
                          <a:hlinkClick r:id="rId3"/>
                        </a:rPr>
                        <a:t>www.mvphealthcare.com</a:t>
                      </a:r>
                      <a:r>
                        <a:rPr lang="en-US" sz="1000" b="0" dirty="0">
                          <a:solidFill>
                            <a:schemeClr val="tx1"/>
                          </a:solidFill>
                          <a:effectLst/>
                          <a:latin typeface="Cambria" panose="02040503050406030204" pitchFamily="18" charset="0"/>
                          <a:cs typeface="Calibri" panose="020F0502020204030204"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nSpc>
                          <a:spcPct val="100000"/>
                        </a:lnSpc>
                        <a:spcBef>
                          <a:spcPts val="0"/>
                        </a:spcBef>
                        <a:spcAft>
                          <a:spcPts val="0"/>
                        </a:spcAft>
                      </a:pPr>
                      <a:endParaRPr lang="en-US" sz="1000" b="0" dirty="0">
                        <a:solidFill>
                          <a:schemeClr val="tx1"/>
                        </a:solidFill>
                        <a:effectLst/>
                        <a:highlight>
                          <a:srgbClr val="FFFF00"/>
                        </a:highligh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1"/>
                          </a:solidFill>
                          <a:effectLst/>
                          <a:uLnTx/>
                          <a:uFillTx/>
                          <a:latin typeface="Cambria" pitchFamily="18" charset="0"/>
                          <a:ea typeface="+mn-ea"/>
                          <a:cs typeface="+mn-cs"/>
                        </a:rPr>
                        <a:t>Reliance Standard</a:t>
                      </a:r>
                      <a:r>
                        <a:rPr kumimoji="0" lang="en-US" sz="1000" b="0" i="0" u="none" strike="noStrike" kern="0" cap="none" spc="0" normalizeH="0" baseline="0" noProof="0" dirty="0">
                          <a:ln>
                            <a:noFill/>
                          </a:ln>
                          <a:solidFill>
                            <a:schemeClr val="tx1"/>
                          </a:solidFill>
                          <a:effectLst/>
                          <a:uLnTx/>
                          <a:uFillTx/>
                          <a:latin typeface="Cambria" pitchFamily="18" charset="0"/>
                          <a:ea typeface="+mn-ea"/>
                          <a:cs typeface="+mn-cs"/>
                        </a:rPr>
                        <a:t>: </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tx1"/>
                          </a:solidFill>
                          <a:effectLst/>
                          <a:uLnTx/>
                          <a:uFillTx/>
                          <a:latin typeface="Cambria" pitchFamily="18" charset="0"/>
                          <a:ea typeface="+mn-ea"/>
                          <a:cs typeface="+mn-cs"/>
                        </a:rPr>
                        <a:t>Life &amp; Disability Insurance</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tx1"/>
                          </a:solidFill>
                          <a:effectLst/>
                          <a:uLnTx/>
                          <a:uFillTx/>
                          <a:latin typeface="Cambria" pitchFamily="18" charset="0"/>
                          <a:ea typeface="+mn-ea"/>
                          <a:cs typeface="+mn-cs"/>
                        </a:rPr>
                        <a:t>Accident &amp; Critical illness</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tx1"/>
                          </a:solidFill>
                          <a:effectLst/>
                          <a:uLnTx/>
                          <a:uFillTx/>
                          <a:latin typeface="Cambria" pitchFamily="18" charset="0"/>
                          <a:ea typeface="+mn-ea"/>
                          <a:cs typeface="+mn-cs"/>
                        </a:rPr>
                        <a:t>800-351-7500</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tx1"/>
                          </a:solidFill>
                          <a:effectLst/>
                          <a:uLnTx/>
                          <a:uFillTx/>
                          <a:latin typeface="Cambria" pitchFamily="18" charset="0"/>
                          <a:ea typeface="+mn-ea"/>
                          <a:cs typeface="+mn-cs"/>
                          <a:hlinkClick r:id="rId4"/>
                        </a:rPr>
                        <a:t>www.rsli.com</a:t>
                      </a:r>
                      <a:endParaRPr lang="en-US" sz="1000" u="none" kern="0" dirty="0">
                        <a:solidFill>
                          <a:schemeClr val="tx1"/>
                        </a:solidFill>
                        <a:effectLst/>
                        <a:latin typeface="Cambria"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078403"/>
                  </a:ext>
                </a:extLst>
              </a:tr>
              <a:tr h="661213">
                <a:tc>
                  <a:txBody>
                    <a:bodyPr/>
                    <a:lstStyle/>
                    <a:p>
                      <a:endParaRPr lang="en-US" sz="1000" b="0" dirty="0">
                        <a:solidFill>
                          <a:schemeClr val="tx1"/>
                        </a:solidFill>
                        <a:highlight>
                          <a:srgbClr val="FFFF00"/>
                        </a:highlight>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mbria" pitchFamily="18" charset="0"/>
                          <a:ea typeface="+mn-ea"/>
                          <a:cs typeface="+mn-cs"/>
                        </a:rPr>
                        <a:t>DH/Optum-RxBenefits</a:t>
                      </a: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Prescription Coverage</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800-334-8134</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BBE0E3">
                              <a:lumMod val="50000"/>
                            </a:srgbClr>
                          </a:solidFill>
                          <a:effectLst/>
                          <a:uLnTx/>
                          <a:uFillTx/>
                          <a:latin typeface="Cambria" pitchFamily="18" charset="0"/>
                          <a:ea typeface="+mn-ea"/>
                          <a:cs typeface="+mn-cs"/>
                          <a:hlinkClick r:id="rId5"/>
                        </a:rPr>
                        <a:t>www.optumrx.com</a:t>
                      </a:r>
                      <a:r>
                        <a:rPr kumimoji="0" lang="en-US" sz="1000" b="0" i="0" u="none" strike="noStrike" kern="0" cap="none" spc="0" normalizeH="0" baseline="0" noProof="0" dirty="0">
                          <a:ln>
                            <a:noFill/>
                          </a:ln>
                          <a:solidFill>
                            <a:srgbClr val="BBE0E3">
                              <a:lumMod val="50000"/>
                            </a:srgbClr>
                          </a:solidFill>
                          <a:effectLst/>
                          <a:uLnTx/>
                          <a:uFillTx/>
                          <a:latin typeface="Cambria" pitchFamily="18" charset="0"/>
                          <a:ea typeface="+mn-ea"/>
                          <a:cs typeface="+mn-cs"/>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nSpc>
                          <a:spcPct val="100000"/>
                        </a:lnSpc>
                        <a:spcBef>
                          <a:spcPts val="0"/>
                        </a:spcBef>
                        <a:spcAft>
                          <a:spcPts val="0"/>
                        </a:spcAft>
                      </a:pPr>
                      <a:endParaRPr lang="en-US" sz="1000" b="0" dirty="0">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228440" lvl="0" indent="-228440" defTabSz="1018460" eaLnBrk="1" hangingPunct="1">
                        <a:lnSpc>
                          <a:spcPct val="100000"/>
                        </a:lnSpc>
                        <a:spcBef>
                          <a:spcPts val="0"/>
                        </a:spcBef>
                        <a:spcAft>
                          <a:spcPts val="0"/>
                        </a:spcAft>
                        <a:defRPr/>
                      </a:pPr>
                      <a:r>
                        <a:rPr lang="en-US" sz="1000" b="1" u="none" kern="0" dirty="0">
                          <a:effectLst/>
                          <a:latin typeface="Cambria" pitchFamily="18" charset="0"/>
                        </a:rPr>
                        <a:t>InvestEAP</a:t>
                      </a:r>
                      <a:r>
                        <a:rPr lang="en-US" sz="1000" u="none" kern="0" dirty="0">
                          <a:effectLst/>
                          <a:latin typeface="Cambria" pitchFamily="18" charset="0"/>
                        </a:rPr>
                        <a:t>: </a:t>
                      </a:r>
                    </a:p>
                    <a:p>
                      <a:pPr marL="228440" lvl="0" indent="-228440" defTabSz="1018460" eaLnBrk="1" hangingPunct="1">
                        <a:lnSpc>
                          <a:spcPct val="100000"/>
                        </a:lnSpc>
                        <a:spcBef>
                          <a:spcPts val="0"/>
                        </a:spcBef>
                        <a:spcAft>
                          <a:spcPts val="0"/>
                        </a:spcAft>
                        <a:defRPr/>
                      </a:pPr>
                      <a:r>
                        <a:rPr lang="en-US" sz="1000" u="none" kern="0" dirty="0">
                          <a:effectLst/>
                          <a:latin typeface="Cambria" pitchFamily="18" charset="0"/>
                        </a:rPr>
                        <a:t>Employee Assistance Plan</a:t>
                      </a:r>
                    </a:p>
                    <a:p>
                      <a:pPr marL="228440" lvl="0" indent="-228440" defTabSz="1018460" eaLnBrk="1" hangingPunct="1">
                        <a:lnSpc>
                          <a:spcPct val="100000"/>
                        </a:lnSpc>
                        <a:spcBef>
                          <a:spcPts val="0"/>
                        </a:spcBef>
                        <a:spcAft>
                          <a:spcPts val="0"/>
                        </a:spcAft>
                        <a:defRPr/>
                      </a:pPr>
                      <a:r>
                        <a:rPr lang="en-US" sz="1000" kern="0" dirty="0">
                          <a:latin typeface="Cambria" pitchFamily="18" charset="0"/>
                        </a:rPr>
                        <a:t>866-660-9533</a:t>
                      </a:r>
                    </a:p>
                    <a:p>
                      <a:pPr marL="228440" lvl="0" indent="-228440" defTabSz="1018460" eaLnBrk="1" hangingPunct="1">
                        <a:lnSpc>
                          <a:spcPct val="100000"/>
                        </a:lnSpc>
                        <a:spcBef>
                          <a:spcPts val="0"/>
                        </a:spcBef>
                        <a:spcAft>
                          <a:spcPts val="0"/>
                        </a:spcAft>
                        <a:defRPr/>
                      </a:pPr>
                      <a:r>
                        <a:rPr lang="en-US" sz="1000" kern="0" dirty="0">
                          <a:latin typeface="Cambria" pitchFamily="18" charset="0"/>
                          <a:hlinkClick r:id="rId6"/>
                        </a:rPr>
                        <a:t>www.investeap.org</a:t>
                      </a:r>
                      <a:r>
                        <a:rPr lang="en-US" sz="1000" kern="0" dirty="0">
                          <a:latin typeface="Cambria" pitchFamily="18"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68739"/>
                  </a:ext>
                </a:extLst>
              </a:tr>
              <a:tr h="661213">
                <a:tc>
                  <a:txBody>
                    <a:bodyPr/>
                    <a:lstStyle/>
                    <a:p>
                      <a:endParaRPr lang="en-US" sz="1000" b="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mbria" pitchFamily="18" charset="0"/>
                          <a:ea typeface="+mn-ea"/>
                          <a:cs typeface="+mn-cs"/>
                        </a:rPr>
                        <a:t>Northeast Delta Dental</a:t>
                      </a: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Dental Insurance</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800-832-5700</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BBE0E3">
                              <a:lumMod val="50000"/>
                            </a:srgbClr>
                          </a:solidFill>
                          <a:effectLst/>
                          <a:uLnTx/>
                          <a:uFillTx/>
                          <a:latin typeface="Cambria" pitchFamily="18" charset="0"/>
                          <a:ea typeface="+mn-ea"/>
                          <a:cs typeface="+mn-cs"/>
                          <a:hlinkClick r:id="rId7"/>
                        </a:rPr>
                        <a:t>www.nedelta.com</a:t>
                      </a:r>
                      <a:endParaRPr kumimoji="0" lang="en-US" sz="1000" b="0" i="0" u="none" strike="noStrike" kern="0" cap="none" spc="0" normalizeH="0" baseline="0" noProof="0" dirty="0">
                        <a:ln>
                          <a:noFill/>
                        </a:ln>
                        <a:solidFill>
                          <a:srgbClr val="BBE0E3">
                            <a:lumMod val="50000"/>
                          </a:srgbClr>
                        </a:solidFill>
                        <a:effectLst/>
                        <a:uLnTx/>
                        <a:uFillTx/>
                        <a:latin typeface="Cambria" pitchFamily="18"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nSpc>
                          <a:spcPct val="100000"/>
                        </a:lnSpc>
                        <a:spcBef>
                          <a:spcPts val="0"/>
                        </a:spcBef>
                        <a:spcAft>
                          <a:spcPts val="0"/>
                        </a:spcAft>
                      </a:pPr>
                      <a:endParaRPr lang="en-US" sz="1000" b="0" dirty="0">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mbria" pitchFamily="18" charset="0"/>
                          <a:ea typeface="+mn-ea"/>
                          <a:cs typeface="+mn-cs"/>
                        </a:rPr>
                        <a:t>One America</a:t>
                      </a: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 </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Retirement Savings Plan</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800-858-3829</a:t>
                      </a:r>
                    </a:p>
                    <a:p>
                      <a:pPr marL="228440" lvl="0" indent="-228440" defTabSz="1018460" eaLnBrk="1" hangingPunct="1">
                        <a:lnSpc>
                          <a:spcPct val="100000"/>
                        </a:lnSpc>
                        <a:spcBef>
                          <a:spcPts val="0"/>
                        </a:spcBef>
                        <a:spcAft>
                          <a:spcPts val="0"/>
                        </a:spcAft>
                        <a:defRPr/>
                      </a:pPr>
                      <a:r>
                        <a:rPr lang="en-US" sz="1000" kern="0" dirty="0">
                          <a:effectLst/>
                          <a:latin typeface="Cambria" pitchFamily="18" charset="0"/>
                          <a:hlinkClick r:id="rId8"/>
                        </a:rPr>
                        <a:t>www.oneamerica.com</a:t>
                      </a:r>
                      <a:r>
                        <a:rPr lang="en-US" sz="1000" kern="0" dirty="0">
                          <a:effectLst/>
                          <a:latin typeface="Cambria" pitchFamily="18"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4843400"/>
                  </a:ext>
                </a:extLst>
              </a:tr>
              <a:tr h="661213">
                <a:tc>
                  <a:txBody>
                    <a:bodyPr/>
                    <a:lstStyle/>
                    <a:p>
                      <a:endParaRPr lang="en-US" sz="1000" b="0" dirty="0">
                        <a:solidFill>
                          <a:schemeClr val="tx1"/>
                        </a:solidFill>
                        <a:latin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1018460" rtl="0" eaLnBrk="1" fontAlgn="base" latinLnBrk="0" hangingPunct="1">
                        <a:lnSpc>
                          <a:spcPct val="100000"/>
                        </a:lnSpc>
                        <a:spcBef>
                          <a:spcPts val="0"/>
                        </a:spcBef>
                        <a:spcAft>
                          <a:spcPts val="0"/>
                        </a:spcAft>
                        <a:buClrTx/>
                        <a:buSzTx/>
                        <a:buFontTx/>
                        <a:buNone/>
                        <a:tabLst/>
                        <a:defRPr/>
                      </a:pPr>
                      <a:r>
                        <a:rPr lang="en-US" sz="1000" b="1" kern="0" dirty="0">
                          <a:effectLst/>
                          <a:latin typeface="Cambria" pitchFamily="18" charset="0"/>
                        </a:rPr>
                        <a:t>Benefit Strategies: </a:t>
                      </a:r>
                    </a:p>
                    <a:p>
                      <a:pPr marL="0" marR="0" lvl="0" indent="0" algn="l" defTabSz="1018460" rtl="0" eaLnBrk="1" fontAlgn="base" latinLnBrk="0" hangingPunct="1">
                        <a:lnSpc>
                          <a:spcPct val="100000"/>
                        </a:lnSpc>
                        <a:spcBef>
                          <a:spcPts val="0"/>
                        </a:spcBef>
                        <a:spcAft>
                          <a:spcPts val="0"/>
                        </a:spcAft>
                        <a:buClrTx/>
                        <a:buSzTx/>
                        <a:buFontTx/>
                        <a:buNone/>
                        <a:tabLst/>
                        <a:defRPr/>
                      </a:pPr>
                      <a:r>
                        <a:rPr lang="en-US" sz="1000" kern="0" dirty="0">
                          <a:effectLst/>
                          <a:latin typeface="Cambria" pitchFamily="18" charset="0"/>
                        </a:rPr>
                        <a:t>Flexible Spending Accounts (FSA) &amp; Dependent Care (DCA)</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603-647-4666</a:t>
                      </a:r>
                    </a:p>
                    <a:p>
                      <a:pPr marL="228440" lvl="0" indent="-228440" defTabSz="1018460" eaLnBrk="1" hangingPunct="1">
                        <a:lnSpc>
                          <a:spcPct val="100000"/>
                        </a:lnSpc>
                        <a:spcBef>
                          <a:spcPts val="0"/>
                        </a:spcBef>
                        <a:spcAft>
                          <a:spcPts val="0"/>
                        </a:spcAft>
                        <a:defRPr/>
                      </a:pPr>
                      <a:r>
                        <a:rPr lang="en-US" sz="1000" kern="0" dirty="0">
                          <a:effectLst/>
                          <a:latin typeface="Cambria" pitchFamily="18" charset="0"/>
                        </a:rPr>
                        <a:t>www.benstrat.com</a:t>
                      </a:r>
                      <a:endParaRPr kumimoji="0" lang="en-US" sz="1000" b="0" i="0" u="none" strike="noStrike" kern="0" cap="none" spc="0" normalizeH="0" baseline="0" noProof="0" dirty="0">
                        <a:ln>
                          <a:noFill/>
                        </a:ln>
                        <a:solidFill>
                          <a:srgbClr val="BBE0E3">
                            <a:lumMod val="50000"/>
                          </a:srgbClr>
                        </a:solidFill>
                        <a:effectLst/>
                        <a:uLnTx/>
                        <a:uFillTx/>
                        <a:latin typeface="Cambria" pitchFamily="18"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nSpc>
                          <a:spcPct val="100000"/>
                        </a:lnSpc>
                        <a:spcBef>
                          <a:spcPts val="0"/>
                        </a:spcBef>
                        <a:spcAft>
                          <a:spcPts val="0"/>
                        </a:spcAft>
                      </a:pPr>
                      <a:endParaRPr lang="en-US" sz="1000" b="0" dirty="0">
                        <a:solidFill>
                          <a:schemeClr val="tx1"/>
                        </a:solidFill>
                        <a:effectLst/>
                        <a:latin typeface="Cambria" panose="020405030504060302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mbria" pitchFamily="18" charset="0"/>
                          <a:ea typeface="+mn-ea"/>
                          <a:cs typeface="+mn-cs"/>
                        </a:rPr>
                        <a:t>GradFin</a:t>
                      </a: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 </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Tuition Repayment Assistance</a:t>
                      </a:r>
                    </a:p>
                    <a:p>
                      <a:pPr marL="228440" marR="0" lvl="0" indent="-228440" algn="l" defTabSz="1018460" rtl="0" eaLnBrk="1" fontAlgn="base"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rPr>
                        <a:t>844-472-3346</a:t>
                      </a:r>
                    </a:p>
                    <a:p>
                      <a:pPr marL="228440" lvl="0" indent="-228440" defTabSz="1018460" eaLnBrk="1" hangingPunct="1">
                        <a:lnSpc>
                          <a:spcPct val="100000"/>
                        </a:lnSpc>
                        <a:spcBef>
                          <a:spcPts val="0"/>
                        </a:spcBef>
                        <a:spcAft>
                          <a:spcPts val="0"/>
                        </a:spcAft>
                        <a:defRPr/>
                      </a:pPr>
                      <a:r>
                        <a:rPr lang="en-US" sz="1000" kern="0" dirty="0">
                          <a:effectLst/>
                          <a:latin typeface="Cambria" pitchFamily="18" charset="0"/>
                          <a:hlinkClick r:id="rId9"/>
                        </a:rPr>
                        <a:t>https://gradfin.com/platform/trg</a:t>
                      </a:r>
                      <a:endParaRPr lang="en-US" sz="1000" kern="0" dirty="0">
                        <a:latin typeface="Cambria"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4234850"/>
                  </a:ext>
                </a:extLst>
              </a:tr>
              <a:tr h="295453">
                <a:tc gridSpan="6">
                  <a:txBody>
                    <a:bodyPr/>
                    <a:lstStyle/>
                    <a:p>
                      <a:pPr marL="228440" lvl="0" indent="-228440" algn="ctr" defTabSz="1018460" eaLnBrk="1" hangingPunct="1">
                        <a:lnSpc>
                          <a:spcPct val="100000"/>
                        </a:lnSpc>
                        <a:spcBef>
                          <a:spcPts val="0"/>
                        </a:spcBef>
                        <a:spcAft>
                          <a:spcPts val="0"/>
                        </a:spcAft>
                        <a:defRPr/>
                      </a:pPr>
                      <a:r>
                        <a:rPr lang="en-US" sz="1100" b="1" kern="0" dirty="0">
                          <a:effectLst/>
                          <a:latin typeface="Cambria" pitchFamily="18" charset="0"/>
                        </a:rPr>
                        <a:t>MEDICARE NAVIGATION 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228440" lvl="0" indent="-228440" algn="ctr" defTabSz="1018460" eaLnBrk="1" hangingPunct="1">
                        <a:lnSpc>
                          <a:spcPct val="100000"/>
                        </a:lnSpc>
                        <a:spcBef>
                          <a:spcPts val="0"/>
                        </a:spcBef>
                        <a:spcAft>
                          <a:spcPts val="0"/>
                        </a:spcAft>
                        <a:defRPr/>
                      </a:pPr>
                      <a:endParaRPr lang="en-US" sz="1000" kern="0" dirty="0">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228440" lvl="0" indent="-228440" algn="ctr" defTabSz="1018460" eaLnBrk="1" hangingPunct="1">
                        <a:lnSpc>
                          <a:spcPct val="100000"/>
                        </a:lnSpc>
                        <a:spcBef>
                          <a:spcPts val="0"/>
                        </a:spcBef>
                        <a:spcAft>
                          <a:spcPts val="0"/>
                        </a:spcAft>
                        <a:defRPr/>
                      </a:pPr>
                      <a:endParaRPr lang="en-US" sz="1000" kern="0" dirty="0">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031923729"/>
                  </a:ext>
                </a:extLst>
              </a:tr>
              <a:tr h="661213">
                <a:tc gridSpan="2">
                  <a:txBody>
                    <a:bodyPr/>
                    <a:lstStyle/>
                    <a:p>
                      <a:pPr marL="228440" marR="0" lvl="0" indent="-228440" algn="ctr" defTabSz="1018460" rtl="0" eaLnBrk="1" fontAlgn="base"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Cambria"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lvl="0" indent="-228440" defTabSz="1018460" eaLnBrk="1" hangingPunct="1">
                        <a:lnSpc>
                          <a:spcPct val="100000"/>
                        </a:lnSpc>
                        <a:spcBef>
                          <a:spcPts val="0"/>
                        </a:spcBef>
                        <a:spcAft>
                          <a:spcPts val="0"/>
                        </a:spcAft>
                        <a:defRPr/>
                      </a:pPr>
                      <a:endParaRPr kumimoji="0" lang="en-US" sz="1000" b="0" i="0" u="none" strike="noStrike" kern="0" cap="none" spc="0" normalizeH="0" baseline="0" noProof="0" dirty="0">
                        <a:ln>
                          <a:noFill/>
                        </a:ln>
                        <a:solidFill>
                          <a:srgbClr val="BBE0E3">
                            <a:lumMod val="50000"/>
                          </a:srgbClr>
                        </a:solidFill>
                        <a:effectLst/>
                        <a:uLnTx/>
                        <a:uFillTx/>
                        <a:latin typeface="Cambria" pitchFamily="18"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rPr>
                        <a:t>Vanessa Henry</a:t>
                      </a:r>
                    </a:p>
                    <a:p>
                      <a:pPr algn="ctr"/>
                      <a:r>
                        <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rPr>
                        <a:t>SmartConnect</a:t>
                      </a:r>
                    </a:p>
                    <a:p>
                      <a:pPr algn="ctr"/>
                      <a:r>
                        <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rPr>
                        <a:t>1-833-502-2747| TTY: 711</a:t>
                      </a:r>
                    </a:p>
                    <a:p>
                      <a:pPr algn="ctr"/>
                      <a:r>
                        <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hlinkClick r:id="rId10"/>
                        </a:rPr>
                        <a:t>Vanessa.Henry@smartmatch.com</a:t>
                      </a:r>
                      <a:endPar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endParaRPr>
                    </a:p>
                    <a:p>
                      <a:pPr algn="ctr"/>
                      <a:r>
                        <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hlinkClick r:id="rId11"/>
                        </a:rPr>
                        <a:t>www.smartmatch.com/therichardsgroup</a:t>
                      </a:r>
                      <a:endPar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marR="0" lvl="0" indent="-228440" algn="l" defTabSz="1018460" rtl="0" eaLnBrk="1" fontAlgn="base" latinLnBrk="0" hangingPunct="1">
                        <a:lnSpc>
                          <a:spcPct val="100000"/>
                        </a:lnSpc>
                        <a:spcBef>
                          <a:spcPts val="0"/>
                        </a:spcBef>
                        <a:spcAft>
                          <a:spcPts val="0"/>
                        </a:spcAft>
                        <a:buClrTx/>
                        <a:buSzTx/>
                        <a:buFontTx/>
                        <a:buNone/>
                        <a:tabLst/>
                        <a:defRPr/>
                      </a:pPr>
                      <a:endParaRPr lang="en-US" sz="1000" kern="0" dirty="0">
                        <a:effectLst/>
                        <a:latin typeface="Cambri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en-US" sz="1000" dirty="0">
                          <a:solidFill>
                            <a:srgbClr val="000000"/>
                          </a:solidFill>
                          <a:latin typeface="Minion Pro" panose="02040503050306020203" pitchFamily="18" charset="0"/>
                          <a:ea typeface="Cambria" panose="02040503050406030204" pitchFamily="18" charset="0"/>
                          <a:cs typeface="Cambria" panose="02040503050406030204" pitchFamily="18" charset="0"/>
                        </a:rPr>
                        <a:t>We make connecting to Medicare easy by doing all the hard work for you. SmartConnect is your concierge service to explore the benefits and savings of Medicare coverage. Exclusively brought to you by The Richards Group.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28440" lvl="0" indent="-228440" defTabSz="1018460" eaLnBrk="1" hangingPunct="1">
                        <a:lnSpc>
                          <a:spcPct val="100000"/>
                        </a:lnSpc>
                        <a:spcBef>
                          <a:spcPts val="0"/>
                        </a:spcBef>
                        <a:spcAft>
                          <a:spcPts val="0"/>
                        </a:spcAft>
                        <a:defRPr/>
                      </a:pPr>
                      <a:endParaRPr lang="en-US" sz="1000" kern="0" dirty="0">
                        <a:latin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630634"/>
                  </a:ext>
                </a:extLst>
              </a:tr>
            </a:tbl>
          </a:graphicData>
        </a:graphic>
      </p:graphicFrame>
      <p:pic>
        <p:nvPicPr>
          <p:cNvPr id="31" name="Picture 3">
            <a:extLst>
              <a:ext uri="{FF2B5EF4-FFF2-40B4-BE49-F238E27FC236}">
                <a16:creationId xmlns:a16="http://schemas.microsoft.com/office/drawing/2014/main" id="{E5F66FF9-ACF4-4B8D-BD9A-E208B4729F0B}"/>
              </a:ext>
            </a:extLst>
          </p:cNvPr>
          <p:cNvPicPr>
            <a:picLocks noChangeAspect="1"/>
          </p:cNvPicPr>
          <p:nvPr/>
        </p:nvPicPr>
        <p:blipFill>
          <a:blip r:embed="rId12"/>
          <a:stretch>
            <a:fillRect/>
          </a:stretch>
        </p:blipFill>
        <p:spPr bwMode="auto">
          <a:xfrm>
            <a:off x="729828" y="5080084"/>
            <a:ext cx="125509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EFA60E72-DA12-41F7-9D21-39913345336B}"/>
              </a:ext>
            </a:extLst>
          </p:cNvPr>
          <p:cNvPicPr>
            <a:picLocks noChangeAspect="1"/>
          </p:cNvPicPr>
          <p:nvPr/>
        </p:nvPicPr>
        <p:blipFill>
          <a:blip r:embed="rId13"/>
          <a:stretch>
            <a:fillRect/>
          </a:stretch>
        </p:blipFill>
        <p:spPr bwMode="auto">
          <a:xfrm>
            <a:off x="905315" y="4095592"/>
            <a:ext cx="916603" cy="44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
            <a:extLst>
              <a:ext uri="{FF2B5EF4-FFF2-40B4-BE49-F238E27FC236}">
                <a16:creationId xmlns:a16="http://schemas.microsoft.com/office/drawing/2014/main" id="{336EC367-3CA5-4665-B165-0896F3E0E40F}"/>
              </a:ext>
            </a:extLst>
          </p:cNvPr>
          <p:cNvPicPr>
            <a:picLocks noChangeAspect="1" noChangeArrowheads="1"/>
          </p:cNvPicPr>
          <p:nvPr/>
        </p:nvPicPr>
        <p:blipFill rotWithShape="1">
          <a:blip r:embed="rId14"/>
          <a:srcRect l="9407" t="-3575"/>
          <a:stretch/>
        </p:blipFill>
        <p:spPr bwMode="auto">
          <a:xfrm>
            <a:off x="4102477" y="4060708"/>
            <a:ext cx="1236814" cy="44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a:extLst>
              <a:ext uri="{FF2B5EF4-FFF2-40B4-BE49-F238E27FC236}">
                <a16:creationId xmlns:a16="http://schemas.microsoft.com/office/drawing/2014/main" id="{8BC57A7F-ADC5-476B-B7D8-0A89B2F9231F}"/>
              </a:ext>
            </a:extLst>
          </p:cNvPr>
          <p:cNvPicPr>
            <a:picLocks noChangeAspect="1"/>
          </p:cNvPicPr>
          <p:nvPr/>
        </p:nvPicPr>
        <p:blipFill>
          <a:blip r:embed="rId15"/>
          <a:stretch>
            <a:fillRect/>
          </a:stretch>
        </p:blipFill>
        <p:spPr bwMode="auto">
          <a:xfrm>
            <a:off x="4367884" y="5849182"/>
            <a:ext cx="874281" cy="34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0DB53DBA-182E-46D3-9F4A-F0F5B3C8FCB1}"/>
              </a:ext>
            </a:extLst>
          </p:cNvPr>
          <p:cNvPicPr>
            <a:picLocks noChangeAspect="1"/>
          </p:cNvPicPr>
          <p:nvPr/>
        </p:nvPicPr>
        <p:blipFill>
          <a:blip r:embed="rId16"/>
          <a:stretch>
            <a:fillRect/>
          </a:stretch>
        </p:blipFill>
        <p:spPr>
          <a:xfrm>
            <a:off x="4436914" y="4998045"/>
            <a:ext cx="805251" cy="487928"/>
          </a:xfrm>
          <a:prstGeom prst="rect">
            <a:avLst/>
          </a:prstGeom>
        </p:spPr>
      </p:pic>
      <p:pic>
        <p:nvPicPr>
          <p:cNvPr id="36" name="Picture 35">
            <a:extLst>
              <a:ext uri="{FF2B5EF4-FFF2-40B4-BE49-F238E27FC236}">
                <a16:creationId xmlns:a16="http://schemas.microsoft.com/office/drawing/2014/main" id="{2443F23E-6AAE-44DF-8691-48134E9159CE}"/>
              </a:ext>
            </a:extLst>
          </p:cNvPr>
          <p:cNvPicPr>
            <a:picLocks noChangeAspect="1"/>
          </p:cNvPicPr>
          <p:nvPr/>
        </p:nvPicPr>
        <p:blipFill rotWithShape="1">
          <a:blip r:embed="rId17"/>
          <a:srcRect t="10489"/>
          <a:stretch/>
        </p:blipFill>
        <p:spPr>
          <a:xfrm>
            <a:off x="796520" y="6465552"/>
            <a:ext cx="1209351" cy="546718"/>
          </a:xfrm>
          <a:prstGeom prst="rect">
            <a:avLst/>
          </a:prstGeom>
        </p:spPr>
      </p:pic>
      <p:pic>
        <p:nvPicPr>
          <p:cNvPr id="37" name="Picture 3">
            <a:extLst>
              <a:ext uri="{FF2B5EF4-FFF2-40B4-BE49-F238E27FC236}">
                <a16:creationId xmlns:a16="http://schemas.microsoft.com/office/drawing/2014/main" id="{FB406B58-7471-450E-B269-161FF1C416A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8883" y="5768518"/>
            <a:ext cx="12969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FC9EB6F7-7A61-4C75-933A-1CD4D4DEC4C1}"/>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7757" y="6309949"/>
            <a:ext cx="1004408" cy="743262"/>
          </a:xfrm>
          <a:prstGeom prst="rect">
            <a:avLst/>
          </a:prstGeom>
        </p:spPr>
      </p:pic>
      <p:sp>
        <p:nvSpPr>
          <p:cNvPr id="39" name="object 17">
            <a:extLst>
              <a:ext uri="{FF2B5EF4-FFF2-40B4-BE49-F238E27FC236}">
                <a16:creationId xmlns:a16="http://schemas.microsoft.com/office/drawing/2014/main" id="{C2DD98FC-FCDF-4165-8E0A-ADF1E94CB0A4}"/>
              </a:ext>
            </a:extLst>
          </p:cNvPr>
          <p:cNvSpPr txBox="1"/>
          <p:nvPr/>
        </p:nvSpPr>
        <p:spPr>
          <a:xfrm>
            <a:off x="367811" y="8585540"/>
            <a:ext cx="7114801" cy="369332"/>
          </a:xfrm>
          <a:prstGeom prst="rect">
            <a:avLst/>
          </a:prstGeom>
        </p:spPr>
        <p:txBody>
          <a:bodyPr vert="horz" wrap="square" lIns="0" tIns="0" rIns="0" bIns="0" rtlCol="0">
            <a:spAutoFit/>
          </a:bodyPr>
          <a:lstStyle/>
          <a:p>
            <a:pPr marL="12700">
              <a:lnSpc>
                <a:spcPct val="100000"/>
              </a:lnSpc>
            </a:pPr>
            <a:r>
              <a:rPr sz="1200" spc="-5" dirty="0">
                <a:solidFill>
                  <a:srgbClr val="231F20"/>
                </a:solidFill>
                <a:latin typeface="Cambria" panose="02040503050406030204" pitchFamily="18" charset="0"/>
                <a:cs typeface="Calibri"/>
              </a:rPr>
              <a:t>Should you have any </a:t>
            </a:r>
            <a:r>
              <a:rPr sz="1200" dirty="0">
                <a:solidFill>
                  <a:srgbClr val="231F20"/>
                </a:solidFill>
                <a:latin typeface="Cambria" panose="02040503050406030204" pitchFamily="18" charset="0"/>
                <a:cs typeface="Calibri"/>
              </a:rPr>
              <a:t>questions </a:t>
            </a:r>
            <a:r>
              <a:rPr sz="1200" spc="-5" dirty="0">
                <a:solidFill>
                  <a:srgbClr val="231F20"/>
                </a:solidFill>
                <a:latin typeface="Cambria" panose="02040503050406030204" pitchFamily="18" charset="0"/>
                <a:cs typeface="Calibri"/>
              </a:rPr>
              <a:t>regarding your benefits or any other component of </a:t>
            </a:r>
            <a:r>
              <a:rPr sz="1200" dirty="0">
                <a:solidFill>
                  <a:srgbClr val="231F20"/>
                </a:solidFill>
                <a:latin typeface="Cambria" panose="02040503050406030204" pitchFamily="18" charset="0"/>
                <a:cs typeface="Calibri"/>
              </a:rPr>
              <a:t>your </a:t>
            </a:r>
            <a:r>
              <a:rPr sz="1200" spc="-5" dirty="0">
                <a:solidFill>
                  <a:srgbClr val="231F20"/>
                </a:solidFill>
                <a:latin typeface="Cambria" panose="02040503050406030204" pitchFamily="18" charset="0"/>
                <a:cs typeface="Calibri"/>
              </a:rPr>
              <a:t>employment</a:t>
            </a:r>
            <a:r>
              <a:rPr sz="1200" spc="105" dirty="0">
                <a:solidFill>
                  <a:srgbClr val="231F20"/>
                </a:solidFill>
                <a:latin typeface="Cambria" panose="02040503050406030204" pitchFamily="18" charset="0"/>
                <a:cs typeface="Calibri"/>
              </a:rPr>
              <a:t> </a:t>
            </a:r>
            <a:r>
              <a:rPr sz="1200" spc="-5" dirty="0">
                <a:solidFill>
                  <a:srgbClr val="231F20"/>
                </a:solidFill>
                <a:latin typeface="Cambria" panose="02040503050406030204" pitchFamily="18" charset="0"/>
                <a:cs typeface="Calibri"/>
              </a:rPr>
              <a:t>with</a:t>
            </a:r>
            <a:r>
              <a:rPr lang="en-US" sz="1200" spc="-5" dirty="0">
                <a:solidFill>
                  <a:srgbClr val="231F20"/>
                </a:solidFill>
                <a:latin typeface="Cambria" panose="02040503050406030204" pitchFamily="18" charset="0"/>
                <a:cs typeface="Calibri"/>
              </a:rPr>
              <a:t> </a:t>
            </a:r>
            <a:r>
              <a:rPr sz="1200" spc="-5" dirty="0">
                <a:solidFill>
                  <a:srgbClr val="231F20"/>
                </a:solidFill>
                <a:latin typeface="Cambria" panose="02040503050406030204" pitchFamily="18" charset="0"/>
                <a:cs typeface="Calibri"/>
              </a:rPr>
              <a:t>us, we invite you to contact our Human Resource</a:t>
            </a:r>
            <a:r>
              <a:rPr sz="1200" spc="35" dirty="0">
                <a:solidFill>
                  <a:srgbClr val="231F20"/>
                </a:solidFill>
                <a:latin typeface="Cambria" panose="02040503050406030204" pitchFamily="18" charset="0"/>
                <a:cs typeface="Calibri"/>
              </a:rPr>
              <a:t> </a:t>
            </a:r>
            <a:r>
              <a:rPr sz="1200" spc="-5" dirty="0">
                <a:solidFill>
                  <a:srgbClr val="231F20"/>
                </a:solidFill>
                <a:latin typeface="Cambria" panose="02040503050406030204" pitchFamily="18" charset="0"/>
                <a:cs typeface="Calibri"/>
              </a:rPr>
              <a:t>Department:</a:t>
            </a:r>
            <a:endParaRPr sz="1200" dirty="0">
              <a:latin typeface="Cambria" panose="02040503050406030204" pitchFamily="18" charset="0"/>
              <a:cs typeface="Calibri"/>
            </a:endParaRPr>
          </a:p>
        </p:txBody>
      </p:sp>
      <p:sp>
        <p:nvSpPr>
          <p:cNvPr id="40" name="TextBox 39">
            <a:extLst>
              <a:ext uri="{FF2B5EF4-FFF2-40B4-BE49-F238E27FC236}">
                <a16:creationId xmlns:a16="http://schemas.microsoft.com/office/drawing/2014/main" id="{55A5005E-2862-4BE5-83FD-F6A7A08D164C}"/>
              </a:ext>
            </a:extLst>
          </p:cNvPr>
          <p:cNvSpPr txBox="1"/>
          <p:nvPr/>
        </p:nvSpPr>
        <p:spPr>
          <a:xfrm>
            <a:off x="367811" y="8944400"/>
            <a:ext cx="7233671" cy="461665"/>
          </a:xfrm>
          <a:prstGeom prst="rect">
            <a:avLst/>
          </a:prstGeom>
          <a:noFill/>
        </p:spPr>
        <p:txBody>
          <a:bodyPr wrap="square" rtlCol="0">
            <a:spAutoFit/>
          </a:bodyPr>
          <a:lstStyle/>
          <a:p>
            <a:pPr defTabSz="412750"/>
            <a:r>
              <a:rPr lang="en-US" sz="1200" dirty="0">
                <a:latin typeface="Cambria" panose="02040503050406030204" pitchFamily="18" charset="0"/>
              </a:rPr>
              <a:t>HR Benefits &amp; Payroll Coord	123-4567		 HR Generalist				123-4567</a:t>
            </a:r>
            <a:endParaRPr lang="en-US" sz="1200" dirty="0">
              <a:highlight>
                <a:srgbClr val="FFFF00"/>
              </a:highlight>
              <a:latin typeface="Cambria" panose="02040503050406030204" pitchFamily="18" charset="0"/>
            </a:endParaRPr>
          </a:p>
          <a:p>
            <a:pPr defTabSz="412750"/>
            <a:r>
              <a:rPr lang="en-US" sz="1200" dirty="0">
                <a:latin typeface="Cambria" panose="02040503050406030204" pitchFamily="18" charset="0"/>
              </a:rPr>
              <a:t>HR Coordinator			123-4567		 VP  of Human Resources			123-4567</a:t>
            </a:r>
            <a:endParaRPr lang="en-US" sz="1200" dirty="0">
              <a:highlight>
                <a:srgbClr val="FFFF00"/>
              </a:highlight>
              <a:latin typeface="Cambria" panose="02040503050406030204" pitchFamily="18" charset="0"/>
            </a:endParaRPr>
          </a:p>
        </p:txBody>
      </p:sp>
      <p:sp>
        <p:nvSpPr>
          <p:cNvPr id="21" name="Rectangle 14">
            <a:extLst>
              <a:ext uri="{FF2B5EF4-FFF2-40B4-BE49-F238E27FC236}">
                <a16:creationId xmlns:a16="http://schemas.microsoft.com/office/drawing/2014/main" id="{E65B033F-A458-41AC-B7CD-7A39F586079A}"/>
              </a:ext>
            </a:extLst>
          </p:cNvPr>
          <p:cNvSpPr>
            <a:spLocks noChangeArrowheads="1"/>
          </p:cNvSpPr>
          <p:nvPr/>
        </p:nvSpPr>
        <p:spPr bwMode="auto">
          <a:xfrm>
            <a:off x="344653" y="9525001"/>
            <a:ext cx="7080275" cy="208124"/>
          </a:xfrm>
          <a:prstGeom prst="rect">
            <a:avLst/>
          </a:prstGeom>
          <a:solidFill>
            <a:srgbClr val="09639E">
              <a:alpha val="96863"/>
            </a:srgbClr>
          </a:solidFill>
          <a:ln>
            <a:solidFill>
              <a:srgbClr val="09639E"/>
            </a:solidFill>
          </a:ln>
          <a:effectLst>
            <a:softEdge rad="31750"/>
          </a:effectLst>
        </p:spPr>
        <p:txBody>
          <a:bodyPr wrap="none" lIns="91162" tIns="45579" rIns="91162" bIns="45579" anchor="ct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defRPr/>
            </a:pPr>
            <a:endParaRPr lang="en-US" altLang="en-US" dirty="0"/>
          </a:p>
        </p:txBody>
      </p:sp>
      <p:sp>
        <p:nvSpPr>
          <p:cNvPr id="23" name="object 8">
            <a:extLst>
              <a:ext uri="{FF2B5EF4-FFF2-40B4-BE49-F238E27FC236}">
                <a16:creationId xmlns:a16="http://schemas.microsoft.com/office/drawing/2014/main" id="{5E25992F-E0D1-434D-B35F-20E369DAE98B}"/>
              </a:ext>
            </a:extLst>
          </p:cNvPr>
          <p:cNvSpPr txBox="1"/>
          <p:nvPr/>
        </p:nvSpPr>
        <p:spPr>
          <a:xfrm>
            <a:off x="1718581" y="9553543"/>
            <a:ext cx="4831715" cy="138499"/>
          </a:xfrm>
          <a:prstGeom prst="rect">
            <a:avLst/>
          </a:prstGeom>
        </p:spPr>
        <p:txBody>
          <a:bodyPr vert="horz" wrap="square" lIns="0" tIns="0" rIns="0" bIns="0" rtlCol="0">
            <a:spAutoFit/>
          </a:bodyPr>
          <a:lstStyle/>
          <a:p>
            <a:pPr marL="12700">
              <a:lnSpc>
                <a:spcPct val="100000"/>
              </a:lnSpc>
            </a:pPr>
            <a:r>
              <a:rPr sz="900" i="1" spc="-5" dirty="0">
                <a:solidFill>
                  <a:schemeClr val="bg1"/>
                </a:solidFill>
                <a:latin typeface="Calibri"/>
                <a:cs typeface="Calibri"/>
              </a:rPr>
              <a:t>This</a:t>
            </a:r>
            <a:r>
              <a:rPr sz="900" i="1" spc="60" dirty="0">
                <a:solidFill>
                  <a:schemeClr val="bg1"/>
                </a:solidFill>
                <a:latin typeface="Calibri"/>
                <a:cs typeface="Calibri"/>
              </a:rPr>
              <a:t> </a:t>
            </a:r>
            <a:r>
              <a:rPr sz="900" i="1" spc="20" dirty="0">
                <a:solidFill>
                  <a:schemeClr val="bg1"/>
                </a:solidFill>
                <a:latin typeface="Calibri"/>
                <a:cs typeface="Calibri"/>
              </a:rPr>
              <a:t>handbook</a:t>
            </a:r>
            <a:r>
              <a:rPr sz="900" i="1" spc="60" dirty="0">
                <a:solidFill>
                  <a:schemeClr val="bg1"/>
                </a:solidFill>
                <a:latin typeface="Calibri"/>
                <a:cs typeface="Calibri"/>
              </a:rPr>
              <a:t> </a:t>
            </a:r>
            <a:r>
              <a:rPr sz="900" i="1" spc="5" dirty="0">
                <a:solidFill>
                  <a:schemeClr val="bg1"/>
                </a:solidFill>
                <a:latin typeface="Calibri"/>
                <a:cs typeface="Calibri"/>
              </a:rPr>
              <a:t>is</a:t>
            </a:r>
            <a:r>
              <a:rPr sz="900" i="1" spc="60" dirty="0">
                <a:solidFill>
                  <a:schemeClr val="bg1"/>
                </a:solidFill>
                <a:latin typeface="Calibri"/>
                <a:cs typeface="Calibri"/>
              </a:rPr>
              <a:t> </a:t>
            </a:r>
            <a:r>
              <a:rPr sz="900" i="1" dirty="0">
                <a:solidFill>
                  <a:schemeClr val="bg1"/>
                </a:solidFill>
                <a:latin typeface="Calibri"/>
                <a:cs typeface="Calibri"/>
              </a:rPr>
              <a:t>for</a:t>
            </a:r>
            <a:r>
              <a:rPr sz="900" i="1" spc="60" dirty="0">
                <a:solidFill>
                  <a:schemeClr val="bg1"/>
                </a:solidFill>
                <a:latin typeface="Calibri"/>
                <a:cs typeface="Calibri"/>
              </a:rPr>
              <a:t> </a:t>
            </a:r>
            <a:r>
              <a:rPr sz="900" i="1" spc="-10" dirty="0">
                <a:solidFill>
                  <a:schemeClr val="bg1"/>
                </a:solidFill>
                <a:latin typeface="Calibri"/>
                <a:cs typeface="Calibri"/>
              </a:rPr>
              <a:t>illustrative</a:t>
            </a:r>
            <a:r>
              <a:rPr sz="900" i="1" spc="60" dirty="0">
                <a:solidFill>
                  <a:schemeClr val="bg1"/>
                </a:solidFill>
                <a:latin typeface="Calibri"/>
                <a:cs typeface="Calibri"/>
              </a:rPr>
              <a:t> </a:t>
            </a:r>
            <a:r>
              <a:rPr sz="900" i="1" spc="10" dirty="0">
                <a:solidFill>
                  <a:schemeClr val="bg1"/>
                </a:solidFill>
                <a:latin typeface="Calibri"/>
                <a:cs typeface="Calibri"/>
              </a:rPr>
              <a:t>purposes</a:t>
            </a:r>
            <a:r>
              <a:rPr sz="900" i="1" spc="60" dirty="0">
                <a:solidFill>
                  <a:schemeClr val="bg1"/>
                </a:solidFill>
                <a:latin typeface="Calibri"/>
                <a:cs typeface="Calibri"/>
              </a:rPr>
              <a:t> </a:t>
            </a:r>
            <a:r>
              <a:rPr sz="900" i="1" spc="10" dirty="0">
                <a:solidFill>
                  <a:schemeClr val="bg1"/>
                </a:solidFill>
                <a:latin typeface="Calibri"/>
                <a:cs typeface="Calibri"/>
              </a:rPr>
              <a:t>only</a:t>
            </a:r>
            <a:r>
              <a:rPr sz="900" i="1" spc="60" dirty="0">
                <a:solidFill>
                  <a:schemeClr val="bg1"/>
                </a:solidFill>
                <a:latin typeface="Calibri"/>
                <a:cs typeface="Calibri"/>
              </a:rPr>
              <a:t> </a:t>
            </a:r>
            <a:r>
              <a:rPr sz="900" i="1" spc="10" dirty="0">
                <a:solidFill>
                  <a:schemeClr val="bg1"/>
                </a:solidFill>
                <a:latin typeface="Calibri"/>
                <a:cs typeface="Calibri"/>
              </a:rPr>
              <a:t>please</a:t>
            </a:r>
            <a:r>
              <a:rPr sz="900" i="1" spc="60" dirty="0">
                <a:solidFill>
                  <a:schemeClr val="bg1"/>
                </a:solidFill>
                <a:latin typeface="Calibri"/>
                <a:cs typeface="Calibri"/>
              </a:rPr>
              <a:t> </a:t>
            </a:r>
            <a:r>
              <a:rPr sz="900" i="1" dirty="0">
                <a:solidFill>
                  <a:schemeClr val="bg1"/>
                </a:solidFill>
                <a:latin typeface="Calibri"/>
                <a:cs typeface="Calibri"/>
              </a:rPr>
              <a:t>refer</a:t>
            </a:r>
            <a:r>
              <a:rPr sz="900" i="1" spc="60" dirty="0">
                <a:solidFill>
                  <a:schemeClr val="bg1"/>
                </a:solidFill>
                <a:latin typeface="Calibri"/>
                <a:cs typeface="Calibri"/>
              </a:rPr>
              <a:t> </a:t>
            </a:r>
            <a:r>
              <a:rPr sz="900" i="1" spc="-35" dirty="0">
                <a:solidFill>
                  <a:schemeClr val="bg1"/>
                </a:solidFill>
                <a:latin typeface="Calibri"/>
                <a:cs typeface="Calibri"/>
              </a:rPr>
              <a:t>to</a:t>
            </a:r>
            <a:r>
              <a:rPr sz="900" i="1" spc="60" dirty="0">
                <a:solidFill>
                  <a:schemeClr val="bg1"/>
                </a:solidFill>
                <a:latin typeface="Calibri"/>
                <a:cs typeface="Calibri"/>
              </a:rPr>
              <a:t> </a:t>
            </a:r>
            <a:r>
              <a:rPr sz="900" i="1" spc="15" dirty="0">
                <a:solidFill>
                  <a:schemeClr val="bg1"/>
                </a:solidFill>
                <a:latin typeface="Calibri"/>
                <a:cs typeface="Calibri"/>
              </a:rPr>
              <a:t>your</a:t>
            </a:r>
            <a:r>
              <a:rPr sz="900" i="1" spc="60" dirty="0">
                <a:solidFill>
                  <a:schemeClr val="bg1"/>
                </a:solidFill>
                <a:latin typeface="Calibri"/>
                <a:cs typeface="Calibri"/>
              </a:rPr>
              <a:t> </a:t>
            </a:r>
            <a:r>
              <a:rPr sz="900" i="1" dirty="0">
                <a:solidFill>
                  <a:schemeClr val="bg1"/>
                </a:solidFill>
                <a:latin typeface="Calibri"/>
                <a:cs typeface="Calibri"/>
              </a:rPr>
              <a:t>Certificate</a:t>
            </a:r>
            <a:r>
              <a:rPr sz="900" i="1" spc="60" dirty="0">
                <a:solidFill>
                  <a:schemeClr val="bg1"/>
                </a:solidFill>
                <a:latin typeface="Calibri"/>
                <a:cs typeface="Calibri"/>
              </a:rPr>
              <a:t> </a:t>
            </a:r>
            <a:r>
              <a:rPr sz="900" i="1" spc="-5" dirty="0">
                <a:solidFill>
                  <a:schemeClr val="bg1"/>
                </a:solidFill>
                <a:latin typeface="Calibri"/>
                <a:cs typeface="Calibri"/>
              </a:rPr>
              <a:t>of</a:t>
            </a:r>
            <a:r>
              <a:rPr sz="900" i="1" spc="60" dirty="0">
                <a:solidFill>
                  <a:schemeClr val="bg1"/>
                </a:solidFill>
                <a:latin typeface="Calibri"/>
                <a:cs typeface="Calibri"/>
              </a:rPr>
              <a:t> </a:t>
            </a:r>
            <a:r>
              <a:rPr sz="900" i="1" spc="30" dirty="0">
                <a:solidFill>
                  <a:schemeClr val="bg1"/>
                </a:solidFill>
                <a:latin typeface="Calibri"/>
                <a:cs typeface="Calibri"/>
              </a:rPr>
              <a:t>Coverage</a:t>
            </a:r>
            <a:r>
              <a:rPr sz="900" i="1" spc="60" dirty="0">
                <a:solidFill>
                  <a:schemeClr val="bg1"/>
                </a:solidFill>
                <a:latin typeface="Calibri"/>
                <a:cs typeface="Calibri"/>
              </a:rPr>
              <a:t> </a:t>
            </a:r>
            <a:r>
              <a:rPr sz="900" i="1" dirty="0">
                <a:solidFill>
                  <a:schemeClr val="bg1"/>
                </a:solidFill>
                <a:latin typeface="Calibri"/>
                <a:cs typeface="Calibri"/>
              </a:rPr>
              <a:t>for</a:t>
            </a:r>
            <a:r>
              <a:rPr sz="900" i="1" spc="60" dirty="0">
                <a:solidFill>
                  <a:schemeClr val="bg1"/>
                </a:solidFill>
                <a:latin typeface="Calibri"/>
                <a:cs typeface="Calibri"/>
              </a:rPr>
              <a:t> </a:t>
            </a:r>
            <a:r>
              <a:rPr sz="900" i="1" dirty="0">
                <a:solidFill>
                  <a:schemeClr val="bg1"/>
                </a:solidFill>
                <a:latin typeface="Calibri"/>
                <a:cs typeface="Calibri"/>
              </a:rPr>
              <a:t>details</a:t>
            </a:r>
            <a:endParaRPr sz="900" dirty="0">
              <a:solidFill>
                <a:schemeClr val="bg1"/>
              </a:solidFill>
              <a:latin typeface="Calibri"/>
              <a:cs typeface="Calibri"/>
            </a:endParaRPr>
          </a:p>
        </p:txBody>
      </p:sp>
      <p:pic>
        <p:nvPicPr>
          <p:cNvPr id="26" name="Picture 3">
            <a:extLst>
              <a:ext uri="{FF2B5EF4-FFF2-40B4-BE49-F238E27FC236}">
                <a16:creationId xmlns:a16="http://schemas.microsoft.com/office/drawing/2014/main" id="{0B0FA1BF-5ACF-4E1B-8886-AA0A1DA25D53}"/>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bwMode="auto">
          <a:xfrm>
            <a:off x="662567" y="7646737"/>
            <a:ext cx="1799571" cy="4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19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011" y="347472"/>
            <a:ext cx="7082378" cy="9363456"/>
          </a:xfrm>
          <a:prstGeom prst="rect">
            <a:avLst/>
          </a:prstGeom>
          <a:solidFill>
            <a:srgbClr val="004B85"/>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92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75CAF1-67E7-4104-A31F-D9300EF4B56D}"/>
              </a:ext>
            </a:extLst>
          </p:cNvPr>
          <p:cNvSpPr txBox="1"/>
          <p:nvPr/>
        </p:nvSpPr>
        <p:spPr>
          <a:xfrm>
            <a:off x="347472" y="4763242"/>
            <a:ext cx="7077456" cy="5201424"/>
          </a:xfrm>
          <a:prstGeom prst="rect">
            <a:avLst/>
          </a:prstGeom>
          <a:noFill/>
        </p:spPr>
        <p:txBody>
          <a:bodyPr wrap="square" rtlCol="0">
            <a:spAutoFit/>
          </a:bodyPr>
          <a:lstStyle/>
          <a:p>
            <a:r>
              <a:rPr lang="en-US" sz="1400" i="1" dirty="0">
                <a:latin typeface="Cambria" panose="02040503050406030204" pitchFamily="18" charset="0"/>
                <a:cs typeface="Arial Narrow"/>
              </a:rPr>
              <a:t>Mission: “To help live healthier lives by providing exceptional care and superior service”</a:t>
            </a:r>
          </a:p>
          <a:p>
            <a:endParaRPr lang="en-US" sz="1400" i="1" dirty="0">
              <a:latin typeface="Cambria" panose="02040503050406030204" pitchFamily="18" charset="0"/>
              <a:cs typeface="Arial Narrow"/>
            </a:endParaRPr>
          </a:p>
          <a:p>
            <a:pPr algn="ctr"/>
            <a:r>
              <a:rPr lang="en-US" sz="1400" dirty="0">
                <a:latin typeface="Cambria" panose="02040503050406030204" pitchFamily="18" charset="0"/>
                <a:cs typeface="Arial Narrow"/>
              </a:rPr>
              <a:t>It’s time to make some very important decisions about your benefits for 2023.</a:t>
            </a:r>
          </a:p>
          <a:p>
            <a:pPr algn="ctr"/>
            <a:endParaRPr lang="en-US" sz="1400" dirty="0">
              <a:latin typeface="Cambria" panose="02040503050406030204" pitchFamily="18" charset="0"/>
              <a:cs typeface="Arial Narrow"/>
            </a:endParaRPr>
          </a:p>
          <a:p>
            <a:pPr algn="ctr"/>
            <a:r>
              <a:rPr lang="en-US" sz="1400" dirty="0">
                <a:latin typeface="Cambria" panose="02040503050406030204" pitchFamily="18" charset="0"/>
                <a:cs typeface="Arial Narrow"/>
              </a:rPr>
              <a:t>Please read this Benefits Summary carefully.</a:t>
            </a:r>
          </a:p>
          <a:p>
            <a:pPr algn="ctr"/>
            <a:endParaRPr lang="en-US" sz="1400" dirty="0">
              <a:latin typeface="Cambria" panose="02040503050406030204" pitchFamily="18" charset="0"/>
              <a:cs typeface="Arial Narrow"/>
            </a:endParaRPr>
          </a:p>
          <a:p>
            <a:pPr algn="ctr"/>
            <a:r>
              <a:rPr lang="en-US" sz="1400" dirty="0">
                <a:latin typeface="Cambria" panose="02040503050406030204" pitchFamily="18" charset="0"/>
                <a:cs typeface="Arial Narrow"/>
              </a:rPr>
              <a:t>Your health and wellbeing are important to us, therefore we strive to ensure a competitive and comprehensive benefits package for you and your family.</a:t>
            </a:r>
          </a:p>
          <a:p>
            <a:pPr algn="ctr"/>
            <a:endParaRPr lang="en-US" sz="1400" dirty="0">
              <a:latin typeface="Cambria" panose="02040503050406030204" pitchFamily="18" charset="0"/>
              <a:cs typeface="Arial Narrow"/>
            </a:endParaRPr>
          </a:p>
          <a:p>
            <a:pPr algn="ctr"/>
            <a:r>
              <a:rPr lang="en-US" sz="1400" dirty="0">
                <a:latin typeface="Cambria" panose="02040503050406030204" pitchFamily="18" charset="0"/>
                <a:cs typeface="Arial Narrow"/>
              </a:rPr>
              <a:t>During Open Enrollment, we encourage you to review all the benefits that are offered to you to determine the best options for you and your family. It is important that you have a comprehensive understanding of your benefit plan options. You are encouraged to review this booklet carefully and, in its entirety, as it provides some important information regarding all benefits available to you. Remember, as always, your friendly and knowledgeable HR team is here to help. </a:t>
            </a:r>
          </a:p>
          <a:p>
            <a:pPr algn="ctr"/>
            <a:endParaRPr lang="en-US" sz="1400" dirty="0">
              <a:latin typeface="Cambria" panose="02040503050406030204" pitchFamily="18" charset="0"/>
              <a:cs typeface="Arial Narrow"/>
            </a:endParaRPr>
          </a:p>
          <a:p>
            <a:pPr algn="ctr"/>
            <a:r>
              <a:rPr lang="en-US" sz="1400" dirty="0">
                <a:latin typeface="Cambria" panose="02040503050406030204" pitchFamily="18" charset="0"/>
                <a:cs typeface="Arial Narrow"/>
              </a:rPr>
              <a:t>Please take this opportunity to compare coverages, ask questions, and most of all make sure you are getting the most out of your benefits. Please find the appropriate Human Resource contact on the Contact Information Page.</a:t>
            </a:r>
          </a:p>
          <a:p>
            <a:pPr algn="ctr"/>
            <a:endParaRPr lang="en-US" sz="1400" dirty="0">
              <a:latin typeface="Cambria" panose="02040503050406030204" pitchFamily="18" charset="0"/>
              <a:cs typeface="Arial Narrow"/>
            </a:endParaRPr>
          </a:p>
          <a:p>
            <a:pPr algn="ctr"/>
            <a:endParaRPr lang="en-US" sz="1400" dirty="0">
              <a:latin typeface="Cambria" panose="02040503050406030204" pitchFamily="18" charset="0"/>
              <a:cs typeface="Arial Narrow"/>
            </a:endParaRPr>
          </a:p>
          <a:p>
            <a:pPr algn="ctr"/>
            <a:r>
              <a:rPr lang="en-US" sz="1200" i="1" dirty="0">
                <a:latin typeface="Cambria" panose="02040503050406030204" pitchFamily="18" charset="0"/>
                <a:cs typeface="Arial Narrow"/>
              </a:rPr>
              <a:t>Values: Community * Service Excellence * Respect and Compassion * Lifelong Learning * Not-For-Profit</a:t>
            </a:r>
          </a:p>
          <a:p>
            <a:endParaRPr lang="en-US" sz="1400" dirty="0">
              <a:latin typeface="Cambria" panose="02040503050406030204" pitchFamily="18" charset="0"/>
              <a:cs typeface="Arial Narrow"/>
            </a:endParaRPr>
          </a:p>
        </p:txBody>
      </p:sp>
      <p:pic>
        <p:nvPicPr>
          <p:cNvPr id="16" name="Picture 2">
            <a:extLst>
              <a:ext uri="{FF2B5EF4-FFF2-40B4-BE49-F238E27FC236}">
                <a16:creationId xmlns:a16="http://schemas.microsoft.com/office/drawing/2014/main" id="{58C73D32-A15B-43C4-AAB5-29835942F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02" r="4302"/>
          <a:stretch/>
        </p:blipFill>
        <p:spPr bwMode="auto">
          <a:xfrm>
            <a:off x="855943" y="396839"/>
            <a:ext cx="2834851" cy="38771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C139C53-2312-401B-9398-AD40A3BC857E}"/>
              </a:ext>
            </a:extLst>
          </p:cNvPr>
          <p:cNvPicPr>
            <a:picLocks noChangeAspect="1"/>
          </p:cNvPicPr>
          <p:nvPr/>
        </p:nvPicPr>
        <p:blipFill rotWithShape="1">
          <a:blip r:embed="rId3">
            <a:extLst>
              <a:ext uri="{28A0092B-C50C-407E-A947-70E740481C1C}">
                <a14:useLocalDpi xmlns:a14="http://schemas.microsoft.com/office/drawing/2010/main" val="0"/>
              </a:ext>
            </a:extLst>
          </a:blip>
          <a:srcRect t="17825" b="7127"/>
          <a:stretch/>
        </p:blipFill>
        <p:spPr>
          <a:xfrm>
            <a:off x="3821321" y="2597614"/>
            <a:ext cx="2978403" cy="1676401"/>
          </a:xfrm>
          <a:prstGeom prst="rect">
            <a:avLst/>
          </a:prstGeom>
        </p:spPr>
      </p:pic>
      <p:pic>
        <p:nvPicPr>
          <p:cNvPr id="18" name="Picture 17">
            <a:extLst>
              <a:ext uri="{FF2B5EF4-FFF2-40B4-BE49-F238E27FC236}">
                <a16:creationId xmlns:a16="http://schemas.microsoft.com/office/drawing/2014/main" id="{6BCE2D7E-0C2C-4D88-BB38-05C03E8E44EA}"/>
              </a:ext>
            </a:extLst>
          </p:cNvPr>
          <p:cNvPicPr>
            <a:picLocks noChangeAspect="1"/>
          </p:cNvPicPr>
          <p:nvPr/>
        </p:nvPicPr>
        <p:blipFill rotWithShape="1">
          <a:blip r:embed="rId4">
            <a:extLst>
              <a:ext uri="{28A0092B-C50C-407E-A947-70E740481C1C}">
                <a14:useLocalDpi xmlns:a14="http://schemas.microsoft.com/office/drawing/2010/main" val="0"/>
              </a:ext>
            </a:extLst>
          </a:blip>
          <a:srcRect l="17634" t="27693" r="15443" b="11145"/>
          <a:stretch/>
        </p:blipFill>
        <p:spPr>
          <a:xfrm>
            <a:off x="3821321" y="396838"/>
            <a:ext cx="2978403" cy="2041561"/>
          </a:xfrm>
          <a:prstGeom prst="rect">
            <a:avLst/>
          </a:prstGeom>
        </p:spPr>
      </p:pic>
    </p:spTree>
    <p:extLst>
      <p:ext uri="{BB962C8B-B14F-4D97-AF65-F5344CB8AC3E}">
        <p14:creationId xmlns:p14="http://schemas.microsoft.com/office/powerpoint/2010/main" val="170602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A30EA1BB-811A-4B4A-A2B7-4C313B612898}"/>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15362" name="Rectangle 5"/>
          <p:cNvSpPr>
            <a:spLocks noGrp="1" noChangeArrowheads="1"/>
          </p:cNvSpPr>
          <p:nvPr/>
        </p:nvSpPr>
        <p:spPr bwMode="auto">
          <a:xfrm>
            <a:off x="247650" y="450850"/>
            <a:ext cx="7297738"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lstStyle>
            <a:lvl1pPr>
              <a:defRPr sz="2500">
                <a:solidFill>
                  <a:schemeClr val="tx1"/>
                </a:solidFill>
                <a:latin typeface="Times" panose="02020603050405020304" pitchFamily="18" charset="0"/>
              </a:defRPr>
            </a:lvl1pPr>
            <a:lvl2pPr marL="742950" indent="-285750">
              <a:defRPr sz="2500">
                <a:solidFill>
                  <a:schemeClr val="tx1"/>
                </a:solidFill>
                <a:latin typeface="Times" panose="02020603050405020304" pitchFamily="18" charset="0"/>
              </a:defRPr>
            </a:lvl2pPr>
            <a:lvl3pPr marL="1143000" indent="-228600">
              <a:defRPr sz="2500">
                <a:solidFill>
                  <a:schemeClr val="tx1"/>
                </a:solidFill>
                <a:latin typeface="Times" panose="02020603050405020304" pitchFamily="18" charset="0"/>
              </a:defRPr>
            </a:lvl3pPr>
            <a:lvl4pPr marL="1600200" indent="-228600">
              <a:defRPr sz="2500">
                <a:solidFill>
                  <a:schemeClr val="tx1"/>
                </a:solidFill>
                <a:latin typeface="Times" panose="02020603050405020304" pitchFamily="18" charset="0"/>
              </a:defRPr>
            </a:lvl4pPr>
            <a:lvl5pPr marL="2057400" indent="-228600">
              <a:defRPr sz="2500">
                <a:solidFill>
                  <a:schemeClr val="tx1"/>
                </a:solidFill>
                <a:latin typeface="Times" panose="02020603050405020304" pitchFamily="18" charset="0"/>
              </a:defRPr>
            </a:lvl5pPr>
            <a:lvl6pPr marL="2514600" indent="-228600" eaLnBrk="0" fontAlgn="base" hangingPunct="0">
              <a:spcBef>
                <a:spcPct val="0"/>
              </a:spcBef>
              <a:spcAft>
                <a:spcPct val="0"/>
              </a:spcAft>
              <a:defRPr sz="2500">
                <a:solidFill>
                  <a:schemeClr val="tx1"/>
                </a:solidFill>
                <a:latin typeface="Times" panose="02020603050405020304" pitchFamily="18" charset="0"/>
              </a:defRPr>
            </a:lvl6pPr>
            <a:lvl7pPr marL="2971800" indent="-228600" eaLnBrk="0" fontAlgn="base" hangingPunct="0">
              <a:spcBef>
                <a:spcPct val="0"/>
              </a:spcBef>
              <a:spcAft>
                <a:spcPct val="0"/>
              </a:spcAft>
              <a:defRPr sz="2500">
                <a:solidFill>
                  <a:schemeClr val="tx1"/>
                </a:solidFill>
                <a:latin typeface="Times" panose="02020603050405020304" pitchFamily="18" charset="0"/>
              </a:defRPr>
            </a:lvl7pPr>
            <a:lvl8pPr marL="3429000" indent="-228600" eaLnBrk="0" fontAlgn="base" hangingPunct="0">
              <a:spcBef>
                <a:spcPct val="0"/>
              </a:spcBef>
              <a:spcAft>
                <a:spcPct val="0"/>
              </a:spcAft>
              <a:defRPr sz="2500">
                <a:solidFill>
                  <a:schemeClr val="tx1"/>
                </a:solidFill>
                <a:latin typeface="Times" panose="02020603050405020304" pitchFamily="18" charset="0"/>
              </a:defRPr>
            </a:lvl8pPr>
            <a:lvl9pPr marL="3886200" indent="-228600" eaLnBrk="0" fontAlgn="base" hangingPunct="0">
              <a:spcBef>
                <a:spcPct val="0"/>
              </a:spcBef>
              <a:spcAft>
                <a:spcPct val="0"/>
              </a:spcAft>
              <a:defRPr sz="2500">
                <a:solidFill>
                  <a:schemeClr val="tx1"/>
                </a:solidFill>
                <a:latin typeface="Times" panose="02020603050405020304" pitchFamily="18" charset="0"/>
              </a:defRPr>
            </a:lvl9pPr>
          </a:lstStyle>
          <a:p>
            <a:pPr algn="ctr" eaLnBrk="1" hangingPunct="1"/>
            <a:endParaRPr lang="en-US" altLang="en-US" sz="4000" i="1" dirty="0">
              <a:solidFill>
                <a:schemeClr val="tx2"/>
              </a:solidFill>
              <a:latin typeface="Cambria" panose="02040503050406030204" pitchFamily="18" charset="0"/>
            </a:endParaRPr>
          </a:p>
        </p:txBody>
      </p:sp>
      <p:sp>
        <p:nvSpPr>
          <p:cNvPr id="5" name="Rectangle 2">
            <a:extLst>
              <a:ext uri="{FF2B5EF4-FFF2-40B4-BE49-F238E27FC236}">
                <a16:creationId xmlns:a16="http://schemas.microsoft.com/office/drawing/2014/main" id="{40620219-65B3-4D17-BE35-7DA2B8195737}"/>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Eligibility &amp; Enrollment</a:t>
            </a:r>
          </a:p>
        </p:txBody>
      </p:sp>
      <p:pic>
        <p:nvPicPr>
          <p:cNvPr id="8" name="Picture 7">
            <a:extLst>
              <a:ext uri="{FF2B5EF4-FFF2-40B4-BE49-F238E27FC236}">
                <a16:creationId xmlns:a16="http://schemas.microsoft.com/office/drawing/2014/main" id="{0ED28A9E-F7B7-46A0-8964-F532D2C9395B}"/>
              </a:ext>
            </a:extLst>
          </p:cNvPr>
          <p:cNvPicPr>
            <a:picLocks noChangeAspect="1"/>
          </p:cNvPicPr>
          <p:nvPr/>
        </p:nvPicPr>
        <p:blipFill>
          <a:blip r:embed="rId2"/>
          <a:stretch>
            <a:fillRect/>
          </a:stretch>
        </p:blipFill>
        <p:spPr>
          <a:xfrm>
            <a:off x="341433" y="7731948"/>
            <a:ext cx="1837921" cy="1676400"/>
          </a:xfrm>
          <a:prstGeom prst="rect">
            <a:avLst/>
          </a:prstGeom>
        </p:spPr>
      </p:pic>
      <p:sp>
        <p:nvSpPr>
          <p:cNvPr id="9" name="TextBox 8">
            <a:extLst>
              <a:ext uri="{FF2B5EF4-FFF2-40B4-BE49-F238E27FC236}">
                <a16:creationId xmlns:a16="http://schemas.microsoft.com/office/drawing/2014/main" id="{0C32DB72-5F00-4496-BEA9-BCD9262B4335}"/>
              </a:ext>
            </a:extLst>
          </p:cNvPr>
          <p:cNvSpPr txBox="1"/>
          <p:nvPr/>
        </p:nvSpPr>
        <p:spPr>
          <a:xfrm>
            <a:off x="2382241" y="7539097"/>
            <a:ext cx="5042687" cy="1908215"/>
          </a:xfrm>
          <a:prstGeom prst="rect">
            <a:avLst/>
          </a:prstGeom>
          <a:noFill/>
        </p:spPr>
        <p:txBody>
          <a:bodyPr wrap="square" rtlCol="0">
            <a:spAutoFit/>
          </a:bodyPr>
          <a:lstStyle/>
          <a:p>
            <a:pPr algn="just"/>
            <a:r>
              <a:rPr lang="en-US" sz="1100" dirty="0">
                <a:latin typeface="Cambria" panose="02040503050406030204" pitchFamily="18" charset="0"/>
              </a:rPr>
              <a:t>Whether you are enrolling in benefits for the first time, processing a life event, or making updates to your current demographic information, you can access our self-service online enrollment system by going to: </a:t>
            </a:r>
            <a:r>
              <a:rPr lang="en-US" sz="1200" u="sng" dirty="0">
                <a:latin typeface="Cambria" panose="02040503050406030204" pitchFamily="18" charset="0"/>
              </a:rPr>
              <a:t>http://client.bswift.com </a:t>
            </a:r>
          </a:p>
          <a:p>
            <a:endParaRPr lang="en-US" sz="600" dirty="0">
              <a:latin typeface="Cambria" panose="02040503050406030204" pitchFamily="18" charset="0"/>
            </a:endParaRPr>
          </a:p>
          <a:p>
            <a:r>
              <a:rPr lang="en-US" sz="1100" dirty="0">
                <a:latin typeface="Cambria" panose="02040503050406030204" pitchFamily="18" charset="0"/>
              </a:rPr>
              <a:t>Once on the website, you will find the username and password requirements listed on the login screen.</a:t>
            </a:r>
          </a:p>
          <a:p>
            <a:endParaRPr lang="en-US" sz="600" dirty="0">
              <a:latin typeface="Cambria" panose="02040503050406030204" pitchFamily="18" charset="0"/>
            </a:endParaRPr>
          </a:p>
          <a:p>
            <a:r>
              <a:rPr lang="en-US" sz="1100" dirty="0">
                <a:latin typeface="Cambria" panose="02040503050406030204" pitchFamily="18" charset="0"/>
              </a:rPr>
              <a:t>This site can be accessed from anywhere and at any time of day for your convenience!</a:t>
            </a:r>
          </a:p>
          <a:p>
            <a:endParaRPr lang="en-US" sz="600" dirty="0">
              <a:latin typeface="Cambria" panose="02040503050406030204" pitchFamily="18" charset="0"/>
            </a:endParaRPr>
          </a:p>
          <a:p>
            <a:r>
              <a:rPr lang="en-US" sz="1100" dirty="0">
                <a:latin typeface="Cambria" panose="02040503050406030204" pitchFamily="18" charset="0"/>
              </a:rPr>
              <a:t>All Employee Contributions will be shown during the enrollment process on bswift.</a:t>
            </a:r>
          </a:p>
        </p:txBody>
      </p:sp>
      <p:sp>
        <p:nvSpPr>
          <p:cNvPr id="10" name="Rectangle 3">
            <a:extLst>
              <a:ext uri="{FF2B5EF4-FFF2-40B4-BE49-F238E27FC236}">
                <a16:creationId xmlns:a16="http://schemas.microsoft.com/office/drawing/2014/main" id="{A154232C-9D71-4523-BC08-4E1E675D3645}"/>
              </a:ext>
            </a:extLst>
          </p:cNvPr>
          <p:cNvSpPr txBox="1">
            <a:spLocks noChangeArrowheads="1"/>
          </p:cNvSpPr>
          <p:nvPr/>
        </p:nvSpPr>
        <p:spPr>
          <a:xfrm>
            <a:off x="341433" y="6942626"/>
            <a:ext cx="7083495" cy="317405"/>
          </a:xfrm>
          <a:prstGeom prst="rect">
            <a:avLst/>
          </a:prstGeom>
          <a:ln>
            <a:solidFill>
              <a:srgbClr val="C00000"/>
            </a:solidFill>
            <a:prstDash val="solid"/>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ct val="0"/>
              </a:spcBef>
              <a:buNone/>
            </a:pPr>
            <a:r>
              <a:rPr lang="en-US" altLang="en-US" sz="1100" b="1" i="1" dirty="0">
                <a:latin typeface="Cambria" panose="02040503050406030204" pitchFamily="18" charset="0"/>
              </a:rPr>
              <a:t>Note: </a:t>
            </a:r>
            <a:r>
              <a:rPr lang="en-US" altLang="en-US" sz="1100" i="1" dirty="0">
                <a:latin typeface="Cambria" panose="02040503050406030204" pitchFamily="18" charset="0"/>
              </a:rPr>
              <a:t>Changes cannot be made to your benefit elections during the plan year unless you have a qualifying event  </a:t>
            </a:r>
            <a:endParaRPr lang="en-US" altLang="en-US" sz="1100" dirty="0">
              <a:latin typeface="Cambria" panose="02040503050406030204" pitchFamily="18" charset="0"/>
            </a:endParaRPr>
          </a:p>
        </p:txBody>
      </p:sp>
      <p:sp>
        <p:nvSpPr>
          <p:cNvPr id="11" name="object 7">
            <a:extLst>
              <a:ext uri="{FF2B5EF4-FFF2-40B4-BE49-F238E27FC236}">
                <a16:creationId xmlns:a16="http://schemas.microsoft.com/office/drawing/2014/main" id="{ED1BE2C3-7017-4E23-B3AC-379FACBC4C46}"/>
              </a:ext>
            </a:extLst>
          </p:cNvPr>
          <p:cNvSpPr txBox="1"/>
          <p:nvPr/>
        </p:nvSpPr>
        <p:spPr>
          <a:xfrm>
            <a:off x="347472" y="1291291"/>
            <a:ext cx="7077456" cy="615553"/>
          </a:xfrm>
          <a:prstGeom prst="rect">
            <a:avLst/>
          </a:prstGeom>
        </p:spPr>
        <p:txBody>
          <a:bodyPr vert="horz" wrap="square" lIns="0" tIns="0" rIns="0" bIns="0" rtlCol="0">
            <a:spAutoFit/>
          </a:bodyPr>
          <a:lstStyle/>
          <a:p>
            <a:pPr marL="12700" algn="just">
              <a:lnSpc>
                <a:spcPct val="100000"/>
              </a:lnSpc>
            </a:pPr>
            <a:r>
              <a:rPr sz="1400" b="1" spc="-20" dirty="0">
                <a:solidFill>
                  <a:srgbClr val="0064A7"/>
                </a:solidFill>
                <a:latin typeface="Cambria" panose="02040503050406030204" pitchFamily="18" charset="0"/>
                <a:cs typeface="Arial"/>
              </a:rPr>
              <a:t>BENEFIT</a:t>
            </a:r>
            <a:r>
              <a:rPr sz="1400" b="1" dirty="0">
                <a:solidFill>
                  <a:srgbClr val="0064A7"/>
                </a:solidFill>
                <a:latin typeface="Cambria" panose="02040503050406030204" pitchFamily="18" charset="0"/>
                <a:cs typeface="Arial"/>
              </a:rPr>
              <a:t> </a:t>
            </a:r>
            <a:r>
              <a:rPr sz="1400" b="1" spc="15" dirty="0">
                <a:solidFill>
                  <a:srgbClr val="0064A7"/>
                </a:solidFill>
                <a:latin typeface="Cambria" panose="02040503050406030204" pitchFamily="18" charset="0"/>
                <a:cs typeface="Arial"/>
              </a:rPr>
              <a:t>ELIGIBILITY</a:t>
            </a:r>
            <a:endParaRPr sz="1400" dirty="0">
              <a:solidFill>
                <a:srgbClr val="0064A7"/>
              </a:solidFill>
              <a:latin typeface="Cambria" panose="02040503050406030204" pitchFamily="18" charset="0"/>
              <a:cs typeface="Arial"/>
            </a:endParaRPr>
          </a:p>
          <a:p>
            <a:pPr marL="12700" marR="5715" algn="just"/>
            <a:r>
              <a:rPr lang="en-US" sz="1100" kern="0" dirty="0">
                <a:latin typeface="Cambria" panose="02040503050406030204" pitchFamily="18" charset="0"/>
                <a:cs typeface="Calibri"/>
              </a:rPr>
              <a:t>O</a:t>
            </a:r>
            <a:r>
              <a:rPr sz="1100" kern="0" dirty="0">
                <a:latin typeface="Cambria" panose="02040503050406030204" pitchFamily="18" charset="0"/>
                <a:cs typeface="Calibri"/>
              </a:rPr>
              <a:t>ur benefit package is designed specifically with our employment classifications in mind. Please refer to each coverage section to determine your eligibility based upon your employment </a:t>
            </a:r>
            <a:r>
              <a:rPr lang="en-US" sz="1100" kern="0" dirty="0">
                <a:latin typeface="Cambria" panose="02040503050406030204" pitchFamily="18" charset="0"/>
                <a:cs typeface="Calibri"/>
              </a:rPr>
              <a:t>classification.</a:t>
            </a:r>
            <a:endParaRPr sz="1100" kern="0" dirty="0">
              <a:latin typeface="Cambria" panose="02040503050406030204" pitchFamily="18" charset="0"/>
              <a:cs typeface="Calibri"/>
            </a:endParaRPr>
          </a:p>
          <a:p>
            <a:pPr>
              <a:lnSpc>
                <a:spcPct val="100000"/>
              </a:lnSpc>
              <a:spcBef>
                <a:spcPts val="20"/>
              </a:spcBef>
            </a:pPr>
            <a:endParaRPr sz="400" dirty="0">
              <a:latin typeface="Cambria" panose="02040503050406030204" pitchFamily="18" charset="0"/>
              <a:cs typeface="Times New Roman"/>
            </a:endParaRPr>
          </a:p>
        </p:txBody>
      </p:sp>
      <p:cxnSp>
        <p:nvCxnSpPr>
          <p:cNvPr id="12" name="Straight Connector 11">
            <a:extLst>
              <a:ext uri="{FF2B5EF4-FFF2-40B4-BE49-F238E27FC236}">
                <a16:creationId xmlns:a16="http://schemas.microsoft.com/office/drawing/2014/main" id="{B664228E-22EC-4055-8E70-7D5B998E81ED}"/>
              </a:ext>
            </a:extLst>
          </p:cNvPr>
          <p:cNvCxnSpPr>
            <a:cxnSpLocks/>
          </p:cNvCxnSpPr>
          <p:nvPr/>
        </p:nvCxnSpPr>
        <p:spPr>
          <a:xfrm>
            <a:off x="506826" y="7454674"/>
            <a:ext cx="6374896" cy="0"/>
          </a:xfrm>
          <a:prstGeom prst="line">
            <a:avLst/>
          </a:prstGeom>
          <a:ln w="3175" cmpd="sng">
            <a:solidFill>
              <a:srgbClr val="21272C"/>
            </a:solidFill>
          </a:ln>
          <a:effectLst/>
        </p:spPr>
        <p:style>
          <a:lnRef idx="2">
            <a:schemeClr val="accent1"/>
          </a:lnRef>
          <a:fillRef idx="0">
            <a:schemeClr val="accent1"/>
          </a:fillRef>
          <a:effectRef idx="1">
            <a:schemeClr val="accent1"/>
          </a:effectRef>
          <a:fontRef idx="minor">
            <a:schemeClr val="tx1"/>
          </a:fontRef>
        </p:style>
      </p:cxnSp>
      <p:sp>
        <p:nvSpPr>
          <p:cNvPr id="13" name="object 7">
            <a:extLst>
              <a:ext uri="{FF2B5EF4-FFF2-40B4-BE49-F238E27FC236}">
                <a16:creationId xmlns:a16="http://schemas.microsoft.com/office/drawing/2014/main" id="{06862098-9B2A-4281-8934-3125DFE52D8D}"/>
              </a:ext>
            </a:extLst>
          </p:cNvPr>
          <p:cNvSpPr txBox="1"/>
          <p:nvPr/>
        </p:nvSpPr>
        <p:spPr>
          <a:xfrm>
            <a:off x="347471" y="6133710"/>
            <a:ext cx="7077457" cy="754053"/>
          </a:xfrm>
          <a:prstGeom prst="rect">
            <a:avLst/>
          </a:prstGeom>
        </p:spPr>
        <p:txBody>
          <a:bodyPr vert="horz" wrap="square" lIns="0" tIns="0" rIns="0" bIns="0" rtlCol="0">
            <a:spAutoFit/>
          </a:bodyPr>
          <a:lstStyle/>
          <a:p>
            <a:pPr marL="12700" algn="just">
              <a:lnSpc>
                <a:spcPct val="100000"/>
              </a:lnSpc>
            </a:pPr>
            <a:r>
              <a:rPr sz="1200" b="1" spc="45" dirty="0">
                <a:solidFill>
                  <a:srgbClr val="0064A7"/>
                </a:solidFill>
                <a:latin typeface="Cambria" panose="02040503050406030204" pitchFamily="18" charset="0"/>
                <a:cs typeface="Arial"/>
              </a:rPr>
              <a:t>Benefit</a:t>
            </a:r>
            <a:r>
              <a:rPr sz="1200" b="1" spc="10" dirty="0">
                <a:solidFill>
                  <a:srgbClr val="0064A7"/>
                </a:solidFill>
                <a:latin typeface="Cambria" panose="02040503050406030204" pitchFamily="18" charset="0"/>
                <a:cs typeface="Arial"/>
              </a:rPr>
              <a:t> </a:t>
            </a:r>
            <a:r>
              <a:rPr sz="1200" b="1" spc="-5" dirty="0">
                <a:solidFill>
                  <a:srgbClr val="0064A7"/>
                </a:solidFill>
                <a:latin typeface="Cambria" panose="02040503050406030204" pitchFamily="18" charset="0"/>
                <a:cs typeface="Arial"/>
              </a:rPr>
              <a:t>Costs</a:t>
            </a:r>
            <a:endParaRPr sz="1200" dirty="0">
              <a:solidFill>
                <a:srgbClr val="0064A7"/>
              </a:solidFill>
              <a:latin typeface="Cambria" panose="02040503050406030204" pitchFamily="18" charset="0"/>
              <a:cs typeface="Arial"/>
            </a:endParaRPr>
          </a:p>
          <a:p>
            <a:pPr marL="12700" marR="5080" algn="just"/>
            <a:r>
              <a:rPr lang="en-US" sz="1100" kern="0" dirty="0">
                <a:latin typeface="Cambria" panose="02040503050406030204" pitchFamily="18" charset="0"/>
                <a:cs typeface="Calibri"/>
              </a:rPr>
              <a:t>Rates can be </a:t>
            </a:r>
            <a:r>
              <a:rPr sz="1100" kern="0" dirty="0">
                <a:latin typeface="Cambria" panose="02040503050406030204" pitchFamily="18" charset="0"/>
                <a:cs typeface="Calibri"/>
              </a:rPr>
              <a:t>located on an insert within this booklet</a:t>
            </a:r>
            <a:r>
              <a:rPr lang="en-US" sz="1100" kern="0" dirty="0">
                <a:latin typeface="Cambria" panose="02040503050406030204" pitchFamily="18" charset="0"/>
                <a:cs typeface="Calibri"/>
              </a:rPr>
              <a:t>.</a:t>
            </a:r>
            <a:r>
              <a:rPr sz="1100" kern="0" dirty="0">
                <a:latin typeface="Cambria" panose="02040503050406030204" pitchFamily="18" charset="0"/>
                <a:cs typeface="Calibri"/>
              </a:rPr>
              <a:t> </a:t>
            </a:r>
            <a:r>
              <a:rPr lang="en-US" sz="1100" kern="0" dirty="0">
                <a:latin typeface="Cambria" panose="02040503050406030204" pitchFamily="18" charset="0"/>
                <a:cs typeface="Calibri"/>
              </a:rPr>
              <a:t>A</a:t>
            </a:r>
            <a:r>
              <a:rPr sz="1100" kern="0" dirty="0">
                <a:latin typeface="Cambria" panose="02040503050406030204" pitchFamily="18" charset="0"/>
                <a:cs typeface="Calibri"/>
              </a:rPr>
              <a:t>ll benefits in this booklet are a summary of </a:t>
            </a:r>
            <a:r>
              <a:rPr lang="en-US" sz="1100" kern="0" dirty="0">
                <a:latin typeface="Cambria" panose="02040503050406030204" pitchFamily="18" charset="0"/>
                <a:cs typeface="Calibri"/>
              </a:rPr>
              <a:t>"Client Name" </a:t>
            </a:r>
            <a:r>
              <a:rPr sz="1100" kern="0" dirty="0">
                <a:latin typeface="Cambria" panose="02040503050406030204" pitchFamily="18" charset="0"/>
                <a:cs typeface="Calibri"/>
              </a:rPr>
              <a:t>total</a:t>
            </a:r>
            <a:r>
              <a:rPr lang="en-US" sz="1100" kern="0" dirty="0">
                <a:latin typeface="Cambria" panose="02040503050406030204" pitchFamily="18" charset="0"/>
                <a:cs typeface="Calibri"/>
              </a:rPr>
              <a:t> b</a:t>
            </a:r>
            <a:r>
              <a:rPr sz="1100" kern="0" dirty="0">
                <a:latin typeface="Cambria" panose="02040503050406030204" pitchFamily="18" charset="0"/>
                <a:cs typeface="Calibri"/>
              </a:rPr>
              <a:t>enefit</a:t>
            </a:r>
            <a:r>
              <a:rPr lang="en-US" sz="1100" kern="0" dirty="0">
                <a:latin typeface="Cambria" panose="02040503050406030204" pitchFamily="18" charset="0"/>
                <a:cs typeface="Calibri"/>
              </a:rPr>
              <a:t> </a:t>
            </a:r>
            <a:r>
              <a:rPr sz="1100" kern="0" dirty="0">
                <a:latin typeface="Cambria" panose="02040503050406030204" pitchFamily="18" charset="0"/>
                <a:cs typeface="Calibri"/>
              </a:rPr>
              <a:t>package</a:t>
            </a:r>
            <a:r>
              <a:rPr lang="en-US" sz="1100" kern="0" dirty="0">
                <a:latin typeface="Cambria" panose="02040503050406030204" pitchFamily="18" charset="0"/>
                <a:cs typeface="Calibri"/>
              </a:rPr>
              <a:t>.</a:t>
            </a:r>
            <a:r>
              <a:rPr sz="1100" kern="0" dirty="0">
                <a:latin typeface="Cambria" panose="02040503050406030204" pitchFamily="18" charset="0"/>
                <a:cs typeface="Calibri"/>
              </a:rPr>
              <a:t> </a:t>
            </a:r>
            <a:r>
              <a:rPr lang="en-US" sz="1100" kern="0" dirty="0">
                <a:latin typeface="Cambria" panose="02040503050406030204" pitchFamily="18" charset="0"/>
                <a:cs typeface="Calibri"/>
              </a:rPr>
              <a:t>F</a:t>
            </a:r>
            <a:r>
              <a:rPr sz="1100" kern="0" dirty="0">
                <a:latin typeface="Cambria" panose="02040503050406030204" pitchFamily="18" charset="0"/>
                <a:cs typeface="Calibri"/>
              </a:rPr>
              <a:t>or more specific information on each benefit</a:t>
            </a:r>
            <a:r>
              <a:rPr lang="en-US" sz="1100" kern="0" dirty="0">
                <a:latin typeface="Cambria" panose="02040503050406030204" pitchFamily="18" charset="0"/>
                <a:cs typeface="Calibri"/>
              </a:rPr>
              <a:t>,</a:t>
            </a:r>
            <a:r>
              <a:rPr sz="1100" kern="0" dirty="0">
                <a:latin typeface="Cambria" panose="02040503050406030204" pitchFamily="18" charset="0"/>
                <a:cs typeface="Calibri"/>
              </a:rPr>
              <a:t> please refer to </a:t>
            </a:r>
            <a:r>
              <a:rPr lang="en-US" sz="1100" kern="0" dirty="0">
                <a:latin typeface="Cambria" panose="02040503050406030204" pitchFamily="18" charset="0"/>
                <a:cs typeface="Calibri"/>
              </a:rPr>
              <a:t>the Employee Benefit Center (EBC), located on the "Client Name" portal page (aka intranet page). Accessible through the explorer desktop icon.</a:t>
            </a:r>
            <a:endParaRPr sz="1100" kern="0" dirty="0">
              <a:latin typeface="Cambria" panose="02040503050406030204" pitchFamily="18" charset="0"/>
              <a:cs typeface="Times New Roman"/>
            </a:endParaRPr>
          </a:p>
          <a:p>
            <a:pPr>
              <a:lnSpc>
                <a:spcPct val="100000"/>
              </a:lnSpc>
              <a:spcBef>
                <a:spcPts val="20"/>
              </a:spcBef>
            </a:pPr>
            <a:endParaRPr sz="400" dirty="0">
              <a:latin typeface="Cambria" panose="02040503050406030204" pitchFamily="18" charset="0"/>
              <a:cs typeface="Times New Roman"/>
            </a:endParaRPr>
          </a:p>
        </p:txBody>
      </p:sp>
      <p:graphicFrame>
        <p:nvGraphicFramePr>
          <p:cNvPr id="14" name="Group 92">
            <a:extLst>
              <a:ext uri="{FF2B5EF4-FFF2-40B4-BE49-F238E27FC236}">
                <a16:creationId xmlns:a16="http://schemas.microsoft.com/office/drawing/2014/main" id="{A023E70D-B87F-4304-8DB2-3E72018BE919}"/>
              </a:ext>
            </a:extLst>
          </p:cNvPr>
          <p:cNvGraphicFramePr>
            <a:graphicFrameLocks/>
          </p:cNvGraphicFramePr>
          <p:nvPr>
            <p:extLst>
              <p:ext uri="{D42A27DB-BD31-4B8C-83A1-F6EECF244321}">
                <p14:modId xmlns:p14="http://schemas.microsoft.com/office/powerpoint/2010/main" val="1267013024"/>
              </p:ext>
            </p:extLst>
          </p:nvPr>
        </p:nvGraphicFramePr>
        <p:xfrm>
          <a:off x="347471" y="1895667"/>
          <a:ext cx="7077457" cy="4255972"/>
        </p:xfrm>
        <a:graphic>
          <a:graphicData uri="http://schemas.openxmlformats.org/drawingml/2006/table">
            <a:tbl>
              <a:tblPr/>
              <a:tblGrid>
                <a:gridCol w="2752979">
                  <a:extLst>
                    <a:ext uri="{9D8B030D-6E8A-4147-A177-3AD203B41FA5}">
                      <a16:colId xmlns:a16="http://schemas.microsoft.com/office/drawing/2014/main" val="20000"/>
                    </a:ext>
                  </a:extLst>
                </a:gridCol>
                <a:gridCol w="1820716">
                  <a:extLst>
                    <a:ext uri="{9D8B030D-6E8A-4147-A177-3AD203B41FA5}">
                      <a16:colId xmlns:a16="http://schemas.microsoft.com/office/drawing/2014/main" val="20001"/>
                    </a:ext>
                  </a:extLst>
                </a:gridCol>
                <a:gridCol w="2503762">
                  <a:extLst>
                    <a:ext uri="{9D8B030D-6E8A-4147-A177-3AD203B41FA5}">
                      <a16:colId xmlns:a16="http://schemas.microsoft.com/office/drawing/2014/main" val="20002"/>
                    </a:ext>
                  </a:extLst>
                </a:gridCol>
              </a:tblGrid>
              <a:tr h="20581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Cambria" pitchFamily="18" charset="0"/>
                        </a:rPr>
                        <a:t>Benefit</a:t>
                      </a:r>
                    </a:p>
                  </a:txBody>
                  <a:tcPr marT="45700" marB="457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4A7"/>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Cambria" pitchFamily="18" charset="0"/>
                        </a:rPr>
                        <a:t>Eligibility</a:t>
                      </a: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4A7"/>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Cambria" pitchFamily="18" charset="0"/>
                        </a:rPr>
                        <a:t>Waiting Period</a:t>
                      </a:r>
                    </a:p>
                  </a:txBody>
                  <a:tcPr marT="45700" marB="457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4A7"/>
                    </a:solidFill>
                  </a:tcPr>
                </a:tc>
                <a:extLst>
                  <a:ext uri="{0D108BD9-81ED-4DB2-BD59-A6C34878D82A}">
                    <a16:rowId xmlns:a16="http://schemas.microsoft.com/office/drawing/2014/main" val="10000"/>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Medical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30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Dental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30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Employer Paid Life/AD&amp;D</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Voluntary Life Insurance/AD&amp;D</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5911484"/>
                  </a:ext>
                </a:extLst>
              </a:tr>
              <a:tr h="202436">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Voluntary Short Term Disability</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07384">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Employer Paid Long Term Disability</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9113901"/>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Voluntary Long Term Disability</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2991350"/>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Accident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8523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Critical Illness Insurance</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90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0710013"/>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Flexible Spending Accounts</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mbria" pitchFamily="18" charset="0"/>
                          <a:ea typeface="+mn-ea"/>
                          <a:cs typeface="+mn-cs"/>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30 days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4895">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Health Savings Account</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rgbClr val="000000"/>
                          </a:solidFill>
                          <a:effectLst/>
                          <a:latin typeface="Cambria" pitchFamily="18" charset="0"/>
                        </a:rPr>
                        <a:t>(Must be enrolled in the "Client Name" Medical Plan)</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Minimum 20 hours/week</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1</a:t>
                      </a:r>
                      <a:r>
                        <a:rPr kumimoji="0" lang="en-US" sz="1050" b="0" i="0" u="none" strike="noStrike" cap="none" normalizeH="0" baseline="30000" dirty="0">
                          <a:ln>
                            <a:noFill/>
                          </a:ln>
                          <a:solidFill>
                            <a:srgbClr val="000000"/>
                          </a:solidFill>
                          <a:effectLst/>
                          <a:latin typeface="Cambria" pitchFamily="18" charset="0"/>
                        </a:rPr>
                        <a:t>st</a:t>
                      </a:r>
                      <a:r>
                        <a:rPr kumimoji="0" lang="en-US" sz="1050" b="0" i="0" u="none" strike="noStrike" cap="none" normalizeH="0" baseline="0" dirty="0">
                          <a:ln>
                            <a:noFill/>
                          </a:ln>
                          <a:solidFill>
                            <a:srgbClr val="000000"/>
                          </a:solidFill>
                          <a:effectLst/>
                          <a:latin typeface="Cambria" pitchFamily="18" charset="0"/>
                        </a:rPr>
                        <a:t> of the month following 30 days</a:t>
                      </a:r>
                      <a:endParaRPr kumimoji="0" lang="en-US" sz="1100" b="0" i="0" u="none" strike="noStrike" cap="none" normalizeH="0" baseline="0" dirty="0">
                        <a:ln>
                          <a:noFill/>
                        </a:ln>
                        <a:solidFill>
                          <a:srgbClr val="000000"/>
                        </a:solidFill>
                        <a:effectLst/>
                        <a:latin typeface="Cambria" pitchFamily="18" charset="0"/>
                      </a:endParaRP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57331">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403(b) Retirement Plan</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Minimum 1,000 hours/2 years for employer contribution</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Date of Hire for employee contributions</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93926178"/>
                  </a:ext>
                </a:extLst>
              </a:tr>
              <a:tr h="1852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rgbClr val="000000"/>
                          </a:solidFill>
                          <a:effectLst/>
                          <a:latin typeface="Cambria" pitchFamily="18" charset="0"/>
                        </a:rPr>
                        <a:t>Employee Assistance Program</a:t>
                      </a:r>
                    </a:p>
                  </a:txBody>
                  <a:tcPr marT="45700" marB="457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No minimum</a:t>
                      </a:r>
                    </a:p>
                  </a:txBody>
                  <a:tcPr marT="45700" marB="457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rgbClr val="000000"/>
                          </a:solidFill>
                          <a:effectLst/>
                          <a:latin typeface="Cambria" pitchFamily="18" charset="0"/>
                        </a:rPr>
                        <a:t>Date of Hire</a:t>
                      </a:r>
                    </a:p>
                  </a:txBody>
                  <a:tcPr marT="45700" marB="457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4541879"/>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473" y="1578691"/>
            <a:ext cx="7077454" cy="1354217"/>
          </a:xfrm>
          <a:prstGeom prst="rect">
            <a:avLst/>
          </a:prstGeom>
        </p:spPr>
        <p:txBody>
          <a:bodyPr wrap="square">
            <a:spAutoFit/>
          </a:bodyPr>
          <a:lstStyle/>
          <a:p>
            <a:pPr lvl="0" algn="ctr" fontAlgn="base">
              <a:spcBef>
                <a:spcPct val="0"/>
              </a:spcBef>
              <a:spcAft>
                <a:spcPct val="0"/>
              </a:spcAft>
            </a:pPr>
            <a:endParaRPr lang="en-US" sz="1200" b="1" spc="40" dirty="0">
              <a:latin typeface="Cambria" panose="02040503050406030204" pitchFamily="18" charset="0"/>
              <a:ea typeface="Cambria" panose="02040503050406030204" pitchFamily="18" charset="0"/>
              <a:cs typeface="Times New Roman" panose="02020603050405020304" pitchFamily="18" charset="0"/>
            </a:endParaRPr>
          </a:p>
          <a:p>
            <a:pPr lvl="0" algn="just"/>
            <a:r>
              <a:rPr lang="en-US" sz="1200" spc="40" dirty="0">
                <a:latin typeface="Cambria" panose="02040503050406030204" pitchFamily="18" charset="0"/>
                <a:ea typeface="Cambria" panose="02040503050406030204" pitchFamily="18" charset="0"/>
                <a:cs typeface="Times New Roman" panose="02020603050405020304" pitchFamily="18" charset="0"/>
              </a:rPr>
              <a:t>The EBC is your online employee benefits center. The EBC is a one-stop resource which provides you with up-to-date benefit information, benefit summary plan documents, forms and contact information for each carrier.  This site is available to you 24/7 all year round.</a:t>
            </a:r>
          </a:p>
          <a:p>
            <a:pPr lvl="0" algn="just"/>
            <a:endParaRPr lang="en-US" sz="1200" spc="40" dirty="0">
              <a:latin typeface="Cambria" panose="02040503050406030204" pitchFamily="18" charset="0"/>
              <a:ea typeface="Cambria" panose="02040503050406030204" pitchFamily="18" charset="0"/>
              <a:cs typeface="Times New Roman" panose="02020603050405020304" pitchFamily="18" charset="0"/>
            </a:endParaRPr>
          </a:p>
          <a:p>
            <a:pPr lvl="0" algn="ctr" fontAlgn="base">
              <a:spcBef>
                <a:spcPct val="0"/>
              </a:spcBef>
              <a:spcAft>
                <a:spcPct val="0"/>
              </a:spcAft>
            </a:pPr>
            <a:endParaRPr lang="en-US" sz="1100" b="1" u="sng" dirty="0">
              <a:ea typeface="ＭＳ Ｐゴシック" charset="0"/>
              <a:cs typeface="Arial" panose="020B0604020202020204" pitchFamily="34" charset="0"/>
            </a:endParaRPr>
          </a:p>
          <a:p>
            <a:pPr lvl="0" algn="ctr" fontAlgn="base">
              <a:spcBef>
                <a:spcPct val="0"/>
              </a:spcBef>
              <a:spcAft>
                <a:spcPct val="0"/>
              </a:spcAft>
            </a:pPr>
            <a:r>
              <a:rPr lang="en-US" sz="1100" b="1" u="sng" dirty="0">
                <a:ea typeface="ＭＳ Ｐゴシック" charset="0"/>
                <a:cs typeface="Arial" panose="020B0604020202020204" pitchFamily="34" charset="0"/>
              </a:rPr>
              <a:t>PUT LINK TO EBC HERE</a:t>
            </a:r>
            <a:endParaRPr lang="en-US" sz="1100" dirty="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BE362113-C5C9-4E15-BEAA-6250BBA46EC5}"/>
              </a:ext>
            </a:extLst>
          </p:cNvPr>
          <p:cNvGrpSpPr/>
          <p:nvPr/>
        </p:nvGrpSpPr>
        <p:grpSpPr>
          <a:xfrm>
            <a:off x="1823815" y="7360343"/>
            <a:ext cx="1734148" cy="793056"/>
            <a:chOff x="1823815" y="7616398"/>
            <a:chExt cx="1734148" cy="793056"/>
          </a:xfrm>
        </p:grpSpPr>
        <p:sp>
          <p:nvSpPr>
            <p:cNvPr id="9" name="Rectangle 8">
              <a:extLst>
                <a:ext uri="{FF2B5EF4-FFF2-40B4-BE49-F238E27FC236}">
                  <a16:creationId xmlns:a16="http://schemas.microsoft.com/office/drawing/2014/main" id="{490D0C16-BA64-4242-B213-633699982636}"/>
                </a:ext>
              </a:extLst>
            </p:cNvPr>
            <p:cNvSpPr/>
            <p:nvPr/>
          </p:nvSpPr>
          <p:spPr>
            <a:xfrm>
              <a:off x="1823815" y="7616398"/>
              <a:ext cx="1701970" cy="793056"/>
            </a:xfrm>
            <a:prstGeom prst="rect">
              <a:avLst/>
            </a:prstGeom>
            <a:noFill/>
            <a:ln w="38100">
              <a:solidFill>
                <a:srgbClr val="B4282E"/>
              </a:solidFill>
            </a:ln>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194328E-6806-474E-B2ED-7C1B4858EDAE}"/>
                </a:ext>
              </a:extLst>
            </p:cNvPr>
            <p:cNvSpPr txBox="1"/>
            <p:nvPr/>
          </p:nvSpPr>
          <p:spPr>
            <a:xfrm>
              <a:off x="1855993" y="7720537"/>
              <a:ext cx="1701970" cy="584775"/>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Username:</a:t>
              </a:r>
            </a:p>
            <a:p>
              <a:pPr algn="ctr"/>
              <a:endParaRPr lang="en-US" sz="1600" dirty="0">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461B9CF1-EE66-4D0F-B9F8-44D286C3CF28}"/>
              </a:ext>
            </a:extLst>
          </p:cNvPr>
          <p:cNvGrpSpPr/>
          <p:nvPr/>
        </p:nvGrpSpPr>
        <p:grpSpPr>
          <a:xfrm>
            <a:off x="4245412" y="7360344"/>
            <a:ext cx="1734148" cy="793056"/>
            <a:chOff x="4245412" y="7616399"/>
            <a:chExt cx="1734148" cy="793056"/>
          </a:xfrm>
        </p:grpSpPr>
        <p:sp>
          <p:nvSpPr>
            <p:cNvPr id="11" name="Rectangle 10">
              <a:extLst>
                <a:ext uri="{FF2B5EF4-FFF2-40B4-BE49-F238E27FC236}">
                  <a16:creationId xmlns:a16="http://schemas.microsoft.com/office/drawing/2014/main" id="{55914207-BC42-49DA-9B1C-68576669D417}"/>
                </a:ext>
              </a:extLst>
            </p:cNvPr>
            <p:cNvSpPr/>
            <p:nvPr/>
          </p:nvSpPr>
          <p:spPr>
            <a:xfrm>
              <a:off x="4245412" y="7616399"/>
              <a:ext cx="1701970" cy="793056"/>
            </a:xfrm>
            <a:prstGeom prst="rect">
              <a:avLst/>
            </a:prstGeom>
            <a:noFill/>
            <a:ln w="38100">
              <a:solidFill>
                <a:srgbClr val="B4282E"/>
              </a:solidFill>
            </a:ln>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6B03A1-E68E-4F4F-9968-E6BBBF7BCB1D}"/>
                </a:ext>
              </a:extLst>
            </p:cNvPr>
            <p:cNvSpPr txBox="1"/>
            <p:nvPr/>
          </p:nvSpPr>
          <p:spPr>
            <a:xfrm>
              <a:off x="4277590" y="7720539"/>
              <a:ext cx="1701970" cy="584775"/>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Password:</a:t>
              </a:r>
            </a:p>
            <a:p>
              <a:pPr algn="ctr"/>
              <a:endParaRPr lang="en-US" sz="1600" dirty="0">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C4160260-1DC9-402A-A07E-D40CED9E7D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3552" y="3160976"/>
            <a:ext cx="6891526" cy="3854708"/>
          </a:xfrm>
          <a:prstGeom prst="rect">
            <a:avLst/>
          </a:prstGeom>
        </p:spPr>
      </p:pic>
      <p:sp>
        <p:nvSpPr>
          <p:cNvPr id="13" name="Rectangle 2">
            <a:extLst>
              <a:ext uri="{FF2B5EF4-FFF2-40B4-BE49-F238E27FC236}">
                <a16:creationId xmlns:a16="http://schemas.microsoft.com/office/drawing/2014/main" id="{CEA4279D-91D3-49CF-AFDE-F564C8199FE9}"/>
              </a:ext>
            </a:extLst>
          </p:cNvPr>
          <p:cNvSpPr>
            <a:spLocks noChangeArrowheads="1"/>
          </p:cNvSpPr>
          <p:nvPr/>
        </p:nvSpPr>
        <p:spPr bwMode="auto">
          <a:xfrm>
            <a:off x="347472" y="416381"/>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15" name="Rectangle 2">
            <a:extLst>
              <a:ext uri="{FF2B5EF4-FFF2-40B4-BE49-F238E27FC236}">
                <a16:creationId xmlns:a16="http://schemas.microsoft.com/office/drawing/2014/main" id="{DF478864-DDA3-4425-AED1-5482FC44F8BC}"/>
              </a:ext>
            </a:extLst>
          </p:cNvPr>
          <p:cNvSpPr txBox="1">
            <a:spLocks noChangeArrowheads="1"/>
          </p:cNvSpPr>
          <p:nvPr/>
        </p:nvSpPr>
        <p:spPr bwMode="auto">
          <a:xfrm>
            <a:off x="228600" y="619580"/>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Employee Benefit Center (EBC)</a:t>
            </a:r>
          </a:p>
        </p:txBody>
      </p:sp>
      <p:sp>
        <p:nvSpPr>
          <p:cNvPr id="16" name="TextBox 15">
            <a:extLst>
              <a:ext uri="{FF2B5EF4-FFF2-40B4-BE49-F238E27FC236}">
                <a16:creationId xmlns:a16="http://schemas.microsoft.com/office/drawing/2014/main" id="{A47F645E-3FB1-492D-A97A-82A3234DD240}"/>
              </a:ext>
            </a:extLst>
          </p:cNvPr>
          <p:cNvSpPr txBox="1"/>
          <p:nvPr/>
        </p:nvSpPr>
        <p:spPr>
          <a:xfrm>
            <a:off x="1263392" y="9350592"/>
            <a:ext cx="5245612" cy="261610"/>
          </a:xfrm>
          <a:prstGeom prst="rect">
            <a:avLst/>
          </a:prstGeom>
          <a:noFill/>
        </p:spPr>
        <p:txBody>
          <a:bodyPr wrap="square" rtlCol="0">
            <a:spAutoFit/>
          </a:bodyPr>
          <a:lstStyle/>
          <a:p>
            <a:pPr algn="ctr"/>
            <a:r>
              <a:rPr lang="en-US" sz="1100" spc="65" dirty="0">
                <a:latin typeface="Cambria" panose="02040503050406030204" pitchFamily="18" charset="0"/>
                <a:cs typeface="Calibri"/>
              </a:rPr>
              <a:t>All </a:t>
            </a:r>
            <a:r>
              <a:rPr lang="en-US" sz="1100" spc="-25" dirty="0">
                <a:latin typeface="Cambria" panose="02040503050406030204" pitchFamily="18" charset="0"/>
                <a:cs typeface="Calibri"/>
              </a:rPr>
              <a:t>content </a:t>
            </a:r>
            <a:r>
              <a:rPr lang="en-US" sz="1100" spc="-10" dirty="0">
                <a:latin typeface="Cambria" panose="02040503050406030204" pitchFamily="18" charset="0"/>
                <a:cs typeface="Calibri"/>
              </a:rPr>
              <a:t>of </a:t>
            </a:r>
            <a:r>
              <a:rPr lang="en-US" sz="1100" spc="-20" dirty="0">
                <a:latin typeface="Cambria" panose="02040503050406030204" pitchFamily="18" charset="0"/>
                <a:cs typeface="Calibri"/>
              </a:rPr>
              <a:t>this </a:t>
            </a:r>
            <a:r>
              <a:rPr lang="en-US" sz="1100" spc="5" dirty="0">
                <a:latin typeface="Cambria" panose="02040503050406030204" pitchFamily="18" charset="0"/>
                <a:cs typeface="Calibri"/>
              </a:rPr>
              <a:t>summary and full plan descriptions </a:t>
            </a:r>
            <a:r>
              <a:rPr lang="en-US" sz="1100" spc="30" dirty="0">
                <a:latin typeface="Cambria" panose="02040503050406030204" pitchFamily="18" charset="0"/>
                <a:cs typeface="Calibri"/>
              </a:rPr>
              <a:t>can </a:t>
            </a:r>
            <a:r>
              <a:rPr lang="en-US" sz="1100" spc="10" dirty="0">
                <a:latin typeface="Cambria" panose="02040503050406030204" pitchFamily="18" charset="0"/>
                <a:cs typeface="Calibri"/>
              </a:rPr>
              <a:t>be </a:t>
            </a:r>
            <a:r>
              <a:rPr lang="en-US" sz="1100" spc="-5" dirty="0">
                <a:latin typeface="Cambria" panose="02040503050406030204" pitchFamily="18" charset="0"/>
                <a:cs typeface="Calibri"/>
              </a:rPr>
              <a:t>found </a:t>
            </a:r>
            <a:r>
              <a:rPr lang="en-US" sz="1100" spc="5" dirty="0">
                <a:latin typeface="Cambria" panose="02040503050406030204" pitchFamily="18" charset="0"/>
                <a:cs typeface="Calibri"/>
              </a:rPr>
              <a:t>on your EBC</a:t>
            </a:r>
            <a:endParaRPr lang="en-US" sz="1100" dirty="0">
              <a:latin typeface="Cambria" panose="02040503050406030204" pitchFamily="18" charset="0"/>
            </a:endParaRPr>
          </a:p>
        </p:txBody>
      </p:sp>
      <p:pic>
        <p:nvPicPr>
          <p:cNvPr id="7" name="Picture 6" descr="Qr code&#10;&#10;Description automatically generated">
            <a:extLst>
              <a:ext uri="{FF2B5EF4-FFF2-40B4-BE49-F238E27FC236}">
                <a16:creationId xmlns:a16="http://schemas.microsoft.com/office/drawing/2014/main" id="{9FF6504A-9928-E09A-50E9-CB8FEF149C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24600" y="7816433"/>
            <a:ext cx="990600" cy="990600"/>
          </a:xfrm>
          <a:prstGeom prst="rect">
            <a:avLst/>
          </a:prstGeom>
        </p:spPr>
      </p:pic>
      <p:sp>
        <p:nvSpPr>
          <p:cNvPr id="8" name="TextBox 7">
            <a:extLst>
              <a:ext uri="{FF2B5EF4-FFF2-40B4-BE49-F238E27FC236}">
                <a16:creationId xmlns:a16="http://schemas.microsoft.com/office/drawing/2014/main" id="{EFC3BA98-6E54-6614-21A7-6C051EEF241D}"/>
              </a:ext>
            </a:extLst>
          </p:cNvPr>
          <p:cNvSpPr txBox="1"/>
          <p:nvPr/>
        </p:nvSpPr>
        <p:spPr>
          <a:xfrm>
            <a:off x="5998894" y="8714030"/>
            <a:ext cx="1524000" cy="261610"/>
          </a:xfrm>
          <a:prstGeom prst="rect">
            <a:avLst/>
          </a:prstGeom>
          <a:noFill/>
        </p:spPr>
        <p:txBody>
          <a:bodyPr wrap="square" rtlCol="0">
            <a:spAutoFit/>
          </a:bodyPr>
          <a:lstStyle/>
          <a:p>
            <a:pPr algn="ctr"/>
            <a:r>
              <a:rPr lang="en-US" sz="1100" spc="65" dirty="0">
                <a:latin typeface="Cambria" panose="02040503050406030204" pitchFamily="18" charset="0"/>
                <a:cs typeface="Calibri"/>
              </a:rPr>
              <a:t>Scan to view online</a:t>
            </a:r>
            <a:endParaRPr lang="en-US" sz="1100" dirty="0">
              <a:latin typeface="Cambria" panose="02040503050406030204" pitchFamily="18" charset="0"/>
            </a:endParaRPr>
          </a:p>
        </p:txBody>
      </p:sp>
    </p:spTree>
    <p:extLst>
      <p:ext uri="{BB962C8B-B14F-4D97-AF65-F5344CB8AC3E}">
        <p14:creationId xmlns:p14="http://schemas.microsoft.com/office/powerpoint/2010/main" val="83553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181074" y="9308647"/>
            <a:ext cx="1682098" cy="368753"/>
          </a:xfrm>
          <a:prstGeom prst="rect">
            <a:avLst/>
          </a:prstGeom>
        </p:spPr>
      </p:pic>
      <p:graphicFrame>
        <p:nvGraphicFramePr>
          <p:cNvPr id="12" name="Table 11">
            <a:extLst>
              <a:ext uri="{FF2B5EF4-FFF2-40B4-BE49-F238E27FC236}">
                <a16:creationId xmlns:a16="http://schemas.microsoft.com/office/drawing/2014/main" id="{EDEC9CF2-D06A-491B-823E-DAD9C3A184F8}"/>
              </a:ext>
            </a:extLst>
          </p:cNvPr>
          <p:cNvGraphicFramePr>
            <a:graphicFrameLocks noGrp="1"/>
          </p:cNvGraphicFramePr>
          <p:nvPr>
            <p:extLst>
              <p:ext uri="{D42A27DB-BD31-4B8C-83A1-F6EECF244321}">
                <p14:modId xmlns:p14="http://schemas.microsoft.com/office/powerpoint/2010/main" val="2194430369"/>
              </p:ext>
            </p:extLst>
          </p:nvPr>
        </p:nvGraphicFramePr>
        <p:xfrm>
          <a:off x="347471" y="1334711"/>
          <a:ext cx="7077456" cy="7766977"/>
        </p:xfrm>
        <a:graphic>
          <a:graphicData uri="http://schemas.openxmlformats.org/drawingml/2006/table">
            <a:tbl>
              <a:tblPr firstRow="1" bandRow="1">
                <a:tableStyleId>{073A0DAA-6AF3-43AB-8588-CEC1D06C72B9}</a:tableStyleId>
              </a:tblPr>
              <a:tblGrid>
                <a:gridCol w="1906524">
                  <a:extLst>
                    <a:ext uri="{9D8B030D-6E8A-4147-A177-3AD203B41FA5}">
                      <a16:colId xmlns:a16="http://schemas.microsoft.com/office/drawing/2014/main" val="1819205835"/>
                    </a:ext>
                  </a:extLst>
                </a:gridCol>
                <a:gridCol w="1723644">
                  <a:extLst>
                    <a:ext uri="{9D8B030D-6E8A-4147-A177-3AD203B41FA5}">
                      <a16:colId xmlns:a16="http://schemas.microsoft.com/office/drawing/2014/main" val="1114001497"/>
                    </a:ext>
                  </a:extLst>
                </a:gridCol>
                <a:gridCol w="1723644">
                  <a:extLst>
                    <a:ext uri="{9D8B030D-6E8A-4147-A177-3AD203B41FA5}">
                      <a16:colId xmlns:a16="http://schemas.microsoft.com/office/drawing/2014/main" val="1976762672"/>
                    </a:ext>
                  </a:extLst>
                </a:gridCol>
                <a:gridCol w="1723644">
                  <a:extLst>
                    <a:ext uri="{9D8B030D-6E8A-4147-A177-3AD203B41FA5}">
                      <a16:colId xmlns:a16="http://schemas.microsoft.com/office/drawing/2014/main" val="4033193769"/>
                    </a:ext>
                  </a:extLst>
                </a:gridCol>
              </a:tblGrid>
              <a:tr h="272693">
                <a:tc>
                  <a:txBody>
                    <a:bodyPr/>
                    <a:lstStyle/>
                    <a:p>
                      <a:pPr algn="ctr"/>
                      <a:r>
                        <a:rPr lang="en-US" sz="1400" dirty="0">
                          <a:latin typeface="Cambria" panose="02040503050406030204" pitchFamily="18" charset="0"/>
                        </a:rPr>
                        <a:t>Type of Service</a:t>
                      </a:r>
                    </a:p>
                  </a:txBody>
                  <a:tcPr anchor="ctr">
                    <a:solidFill>
                      <a:srgbClr val="09639E"/>
                    </a:solidFill>
                  </a:tcPr>
                </a:tc>
                <a:tc gridSpan="3">
                  <a:txBody>
                    <a:bodyPr/>
                    <a:lstStyle/>
                    <a:p>
                      <a:pPr algn="ctr"/>
                      <a:r>
                        <a:rPr lang="en-US" sz="1600" dirty="0">
                          <a:latin typeface="Cambria" panose="02040503050406030204" pitchFamily="18" charset="0"/>
                        </a:rPr>
                        <a:t>Silver Plan</a:t>
                      </a:r>
                    </a:p>
                  </a:txBody>
                  <a:tcPr anchor="ctr">
                    <a:solidFill>
                      <a:srgbClr val="09639E"/>
                    </a:solidFill>
                  </a:tcPr>
                </a:tc>
                <a:tc hMerge="1">
                  <a:txBody>
                    <a:bodyPr/>
                    <a:lstStyle/>
                    <a:p>
                      <a:endParaRPr lang="en-US"/>
                    </a:p>
                  </a:txBody>
                  <a:tcPr/>
                </a:tc>
                <a:tc hMerge="1">
                  <a:txBody>
                    <a:bodyPr/>
                    <a:lstStyle/>
                    <a:p>
                      <a:endParaRPr lang="en-US" dirty="0">
                        <a:latin typeface="Cambria" panose="02040503050406030204" pitchFamily="18" charset="0"/>
                      </a:endParaRPr>
                    </a:p>
                  </a:txBody>
                  <a:tcPr>
                    <a:solidFill>
                      <a:srgbClr val="296FD7"/>
                    </a:solidFill>
                  </a:tcPr>
                </a:tc>
                <a:extLst>
                  <a:ext uri="{0D108BD9-81ED-4DB2-BD59-A6C34878D82A}">
                    <a16:rowId xmlns:a16="http://schemas.microsoft.com/office/drawing/2014/main" val="431048134"/>
                  </a:ext>
                </a:extLst>
              </a:tr>
              <a:tr h="503434">
                <a:tc>
                  <a:txBody>
                    <a:bodyPr/>
                    <a:lstStyle/>
                    <a:p>
                      <a:endParaRPr lang="en-US" sz="1300" dirty="0">
                        <a:latin typeface="Cambria" panose="02040503050406030204" pitchFamily="18" charset="0"/>
                      </a:endParaRPr>
                    </a:p>
                  </a:txBody>
                  <a:tcPr/>
                </a:tc>
                <a:tc>
                  <a:txBody>
                    <a:bodyPr/>
                    <a:lstStyle/>
                    <a:p>
                      <a:pPr marL="0" indent="0" algn="ctr"/>
                      <a:r>
                        <a:rPr lang="en-US" sz="1250" b="1" dirty="0">
                          <a:latin typeface="Cambria" panose="02040503050406030204" pitchFamily="18" charset="0"/>
                        </a:rPr>
                        <a:t>Valley Regional Hospital Network Providers</a:t>
                      </a:r>
                    </a:p>
                  </a:txBody>
                  <a:tcPr/>
                </a:tc>
                <a:tc>
                  <a:txBody>
                    <a:bodyPr/>
                    <a:lstStyle/>
                    <a:p>
                      <a:pPr algn="ctr"/>
                      <a:r>
                        <a:rPr lang="en-US" sz="1250" b="1" dirty="0">
                          <a:latin typeface="Cambria" panose="02040503050406030204" pitchFamily="18" charset="0"/>
                        </a:rPr>
                        <a:t>DHMC, MAH, &amp; NLH Providers</a:t>
                      </a:r>
                    </a:p>
                  </a:txBody>
                  <a:tcPr/>
                </a:tc>
                <a:tc>
                  <a:txBody>
                    <a:bodyPr/>
                    <a:lstStyle/>
                    <a:p>
                      <a:pPr algn="ctr"/>
                      <a:r>
                        <a:rPr lang="en-US" sz="1250" b="1" dirty="0">
                          <a:latin typeface="Cambria" panose="02040503050406030204" pitchFamily="18" charset="0"/>
                        </a:rPr>
                        <a:t>HPHC &amp; FHN Providers</a:t>
                      </a:r>
                    </a:p>
                  </a:txBody>
                  <a:tcPr/>
                </a:tc>
                <a:extLst>
                  <a:ext uri="{0D108BD9-81ED-4DB2-BD59-A6C34878D82A}">
                    <a16:rowId xmlns:a16="http://schemas.microsoft.com/office/drawing/2014/main" val="4035618624"/>
                  </a:ext>
                </a:extLst>
              </a:tr>
              <a:tr h="214104">
                <a:tc>
                  <a:txBody>
                    <a:bodyPr/>
                    <a:lstStyle/>
                    <a:p>
                      <a:r>
                        <a:rPr lang="en-US" sz="1250" dirty="0">
                          <a:latin typeface="Cambria" panose="02040503050406030204" pitchFamily="18" charset="0"/>
                        </a:rPr>
                        <a:t>Preventative Care</a:t>
                      </a:r>
                      <a:endParaRPr lang="en-US" sz="1250" b="1" dirty="0">
                        <a:latin typeface="Cambria" panose="02040503050406030204" pitchFamily="18" charset="0"/>
                      </a:endParaRPr>
                    </a:p>
                  </a:txBody>
                  <a:tcPr/>
                </a:tc>
                <a:tc>
                  <a:txBody>
                    <a:bodyPr/>
                    <a:lstStyle/>
                    <a:p>
                      <a:pPr algn="ctr"/>
                      <a:r>
                        <a:rPr lang="en-US" sz="1200" dirty="0">
                          <a:latin typeface="Cambria" panose="02040503050406030204" pitchFamily="18" charset="0"/>
                        </a:rPr>
                        <a:t>Covered in full</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Covered in full</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Covered in full</a:t>
                      </a:r>
                    </a:p>
                  </a:txBody>
                  <a:tcPr anchor="ctr"/>
                </a:tc>
                <a:extLst>
                  <a:ext uri="{0D108BD9-81ED-4DB2-BD59-A6C34878D82A}">
                    <a16:rowId xmlns:a16="http://schemas.microsoft.com/office/drawing/2014/main" val="342583520"/>
                  </a:ext>
                </a:extLst>
              </a:tr>
              <a:tr h="503434">
                <a:tc rowSpan="2">
                  <a:txBody>
                    <a:bodyPr/>
                    <a:lstStyle/>
                    <a:p>
                      <a:r>
                        <a:rPr lang="en-US" sz="1250" dirty="0">
                          <a:latin typeface="Cambria" panose="02040503050406030204" pitchFamily="18" charset="0"/>
                        </a:rPr>
                        <a:t>Deductible– </a:t>
                      </a:r>
                      <a:r>
                        <a:rPr lang="en-US" sz="1000" dirty="0">
                          <a:latin typeface="Cambria" panose="02040503050406030204" pitchFamily="18" charset="0"/>
                        </a:rPr>
                        <a:t>Per Individual/Family Maximum</a:t>
                      </a:r>
                    </a:p>
                    <a:p>
                      <a:pPr marL="344488" indent="0"/>
                      <a:r>
                        <a:rPr lang="en-US" sz="1250" dirty="0">
                          <a:latin typeface="Cambria" panose="02040503050406030204" pitchFamily="18" charset="0"/>
                        </a:rPr>
                        <a:t>Single</a:t>
                      </a:r>
                    </a:p>
                    <a:p>
                      <a:pPr marL="344488" indent="0"/>
                      <a:r>
                        <a:rPr lang="en-US" sz="1250" dirty="0">
                          <a:latin typeface="Cambria" panose="02040503050406030204" pitchFamily="18" charset="0"/>
                        </a:rPr>
                        <a:t>Family</a:t>
                      </a:r>
                      <a:endParaRPr lang="en-US" sz="1250" b="1" dirty="0">
                        <a:latin typeface="Cambria" panose="02040503050406030204" pitchFamily="18" charset="0"/>
                      </a:endParaRPr>
                    </a:p>
                  </a:txBody>
                  <a:tcPr/>
                </a:tc>
                <a:tc>
                  <a:txBody>
                    <a:bodyPr/>
                    <a:lstStyle/>
                    <a:p>
                      <a:pPr algn="ctr"/>
                      <a:r>
                        <a:rPr lang="en-US" sz="1200" dirty="0">
                          <a:latin typeface="Cambria" panose="02040503050406030204" pitchFamily="18" charset="0"/>
                        </a:rPr>
                        <a:t>$2,800/$5,600</a:t>
                      </a:r>
                    </a:p>
                    <a:p>
                      <a:pPr algn="ctr"/>
                      <a:r>
                        <a:rPr lang="en-US" sz="1200" dirty="0">
                          <a:latin typeface="Cambria" panose="02040503050406030204" pitchFamily="18" charset="0"/>
                        </a:rPr>
                        <a:t>$5,000/$10,000</a:t>
                      </a:r>
                    </a:p>
                  </a:txBody>
                  <a:tcPr anchor="b"/>
                </a:tc>
                <a:tc>
                  <a:txBody>
                    <a:bodyPr/>
                    <a:lstStyle/>
                    <a:p>
                      <a:pPr algn="ctr"/>
                      <a:r>
                        <a:rPr lang="en-US" sz="1200" dirty="0">
                          <a:latin typeface="Cambria" panose="02040503050406030204" pitchFamily="18" charset="0"/>
                        </a:rPr>
                        <a:t>$3,000/$6,000</a:t>
                      </a:r>
                    </a:p>
                    <a:p>
                      <a:pPr algn="ctr"/>
                      <a:r>
                        <a:rPr lang="en-US" sz="1200" dirty="0">
                          <a:latin typeface="Cambria" panose="02040503050406030204" pitchFamily="18" charset="0"/>
                        </a:rPr>
                        <a:t>$5,950/$11,900</a:t>
                      </a:r>
                    </a:p>
                  </a:txBody>
                  <a:tcPr anchor="b"/>
                </a:tc>
                <a:tc>
                  <a:txBody>
                    <a:bodyPr/>
                    <a:lstStyle/>
                    <a:p>
                      <a:pPr algn="ctr"/>
                      <a:r>
                        <a:rPr lang="en-US" sz="1200" dirty="0">
                          <a:latin typeface="Cambria" panose="02040503050406030204" pitchFamily="18" charset="0"/>
                        </a:rPr>
                        <a:t>$3,500/$7,000</a:t>
                      </a:r>
                    </a:p>
                    <a:p>
                      <a:pPr algn="ctr"/>
                      <a:r>
                        <a:rPr lang="en-US" sz="1200" dirty="0">
                          <a:latin typeface="Cambria" panose="02040503050406030204" pitchFamily="18" charset="0"/>
                        </a:rPr>
                        <a:t>$5,950/$11,900</a:t>
                      </a:r>
                    </a:p>
                  </a:txBody>
                  <a:tcPr anchor="b"/>
                </a:tc>
                <a:extLst>
                  <a:ext uri="{0D108BD9-81ED-4DB2-BD59-A6C34878D82A}">
                    <a16:rowId xmlns:a16="http://schemas.microsoft.com/office/drawing/2014/main" val="3435482967"/>
                  </a:ext>
                </a:extLst>
              </a:tr>
              <a:tr h="503434">
                <a:tc vMerge="1">
                  <a:txBody>
                    <a:bodyPr/>
                    <a:lstStyle/>
                    <a:p>
                      <a:pPr marL="344488" indent="0"/>
                      <a:endParaRPr lang="en-US" sz="1250" b="1" dirty="0">
                        <a:latin typeface="Cambria" panose="02040503050406030204" pitchFamily="18" charset="0"/>
                      </a:endParaRPr>
                    </a:p>
                  </a:txBody>
                  <a:tcPr/>
                </a:tc>
                <a:tc gridSpan="3">
                  <a:txBody>
                    <a:bodyPr/>
                    <a:lstStyle/>
                    <a:p>
                      <a:pPr marL="0" marR="0" lvl="0" indent="0" algn="ctr" defTabSz="911513"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a:ln>
                            <a:noFill/>
                          </a:ln>
                          <a:solidFill>
                            <a:schemeClr val="tx1"/>
                          </a:solidFill>
                          <a:effectLst/>
                          <a:latin typeface="Avenir Next LT Pro Light" panose="020B0304020202020204" pitchFamily="34" charset="0"/>
                          <a:cs typeface="Times New Roman" pitchFamily="18" charset="0"/>
                        </a:rPr>
                        <a:t>**</a:t>
                      </a:r>
                      <a:r>
                        <a:rPr kumimoji="0" lang="en-US" sz="1200" b="1" i="0" u="none" strike="noStrike" cap="none" normalizeH="0" baseline="0" dirty="0">
                          <a:ln>
                            <a:noFill/>
                          </a:ln>
                          <a:solidFill>
                            <a:schemeClr val="tx1"/>
                          </a:solidFill>
                          <a:effectLst/>
                          <a:latin typeface="Avenir Next LT Pro Light" panose="020B0304020202020204" pitchFamily="34" charset="0"/>
                          <a:cs typeface="Times New Roman" pitchFamily="18" charset="0"/>
                        </a:rPr>
                        <a:t>Deductible does not  include prescription copayments.  Copayments go towards the Out of Pocket Maximum.</a:t>
                      </a:r>
                      <a:endParaRPr kumimoji="0" lang="en-US" sz="1200" b="1" i="0" u="none" strike="noStrike" cap="none" normalizeH="0" baseline="0" dirty="0">
                        <a:ln>
                          <a:noFill/>
                        </a:ln>
                        <a:solidFill>
                          <a:schemeClr val="tx1"/>
                        </a:solidFill>
                        <a:effectLst/>
                        <a:latin typeface="Avenir Next LT Pro Light" panose="020B0304020202020204" pitchFamily="34" charset="0"/>
                      </a:endParaRPr>
                    </a:p>
                  </a:txBody>
                  <a:tcPr anchor="b"/>
                </a:tc>
                <a:tc hMerge="1">
                  <a:txBody>
                    <a:bodyPr/>
                    <a:lstStyle/>
                    <a:p>
                      <a:pPr algn="ctr"/>
                      <a:endParaRPr lang="en-US" sz="1200" dirty="0">
                        <a:latin typeface="Cambria" panose="02040503050406030204" pitchFamily="18" charset="0"/>
                      </a:endParaRPr>
                    </a:p>
                  </a:txBody>
                  <a:tcPr anchor="b"/>
                </a:tc>
                <a:tc hMerge="1">
                  <a:txBody>
                    <a:bodyPr/>
                    <a:lstStyle/>
                    <a:p>
                      <a:pPr algn="ctr"/>
                      <a:endParaRPr lang="en-US" sz="1200" dirty="0">
                        <a:latin typeface="Cambria" panose="02040503050406030204" pitchFamily="18" charset="0"/>
                      </a:endParaRPr>
                    </a:p>
                  </a:txBody>
                  <a:tcPr anchor="b"/>
                </a:tc>
                <a:extLst>
                  <a:ext uri="{0D108BD9-81ED-4DB2-BD59-A6C34878D82A}">
                    <a16:rowId xmlns:a16="http://schemas.microsoft.com/office/drawing/2014/main" val="783911212"/>
                  </a:ext>
                </a:extLst>
              </a:tr>
              <a:tr h="223265">
                <a:tc>
                  <a:txBody>
                    <a:bodyPr/>
                    <a:lstStyle/>
                    <a:p>
                      <a:r>
                        <a:rPr lang="en-US" sz="1250" dirty="0">
                          <a:latin typeface="Cambria" panose="02040503050406030204" pitchFamily="18" charset="0"/>
                        </a:rPr>
                        <a:t>Coinsurance</a:t>
                      </a:r>
                      <a:endParaRPr lang="en-US" sz="1250" b="1" dirty="0">
                        <a:latin typeface="Cambria" panose="02040503050406030204" pitchFamily="18" charset="0"/>
                      </a:endParaRPr>
                    </a:p>
                  </a:txBody>
                  <a:tcPr/>
                </a:tc>
                <a:tc>
                  <a:txBody>
                    <a:bodyPr/>
                    <a:lstStyle/>
                    <a:p>
                      <a:pPr algn="ctr"/>
                      <a:r>
                        <a:rPr lang="en-US" sz="1200" dirty="0">
                          <a:latin typeface="Cambria" panose="02040503050406030204" pitchFamily="18" charset="0"/>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1641511771"/>
                  </a:ext>
                </a:extLst>
              </a:tr>
              <a:tr h="503434">
                <a:tc>
                  <a:txBody>
                    <a:bodyPr/>
                    <a:lstStyle/>
                    <a:p>
                      <a:r>
                        <a:rPr lang="en-US" sz="1250" dirty="0">
                          <a:latin typeface="Cambria" panose="02040503050406030204" pitchFamily="18" charset="0"/>
                        </a:rPr>
                        <a:t>Out of Pocket Max</a:t>
                      </a:r>
                    </a:p>
                    <a:p>
                      <a:pPr marL="344488" indent="0"/>
                      <a:r>
                        <a:rPr lang="en-US" sz="1250" dirty="0">
                          <a:latin typeface="Cambria" panose="02040503050406030204" pitchFamily="18" charset="0"/>
                        </a:rPr>
                        <a:t>Single</a:t>
                      </a:r>
                    </a:p>
                    <a:p>
                      <a:pPr marL="344488" indent="0"/>
                      <a:r>
                        <a:rPr lang="en-US" sz="1250" dirty="0">
                          <a:latin typeface="Cambria" panose="02040503050406030204" pitchFamily="18" charset="0"/>
                        </a:rPr>
                        <a:t>Family</a:t>
                      </a:r>
                      <a:endParaRPr lang="en-US" sz="1250" b="1" dirty="0">
                        <a:latin typeface="Cambria" panose="02040503050406030204" pitchFamily="18" charset="0"/>
                      </a:endParaRPr>
                    </a:p>
                  </a:txBody>
                  <a:tcPr/>
                </a:tc>
                <a:tc>
                  <a:txBody>
                    <a:bodyPr/>
                    <a:lstStyle/>
                    <a:p>
                      <a:pPr algn="ctr"/>
                      <a:r>
                        <a:rPr lang="en-US" sz="1200" dirty="0">
                          <a:latin typeface="Cambria" panose="02040503050406030204" pitchFamily="18" charset="0"/>
                        </a:rPr>
                        <a:t>$2,000</a:t>
                      </a:r>
                    </a:p>
                    <a:p>
                      <a:pPr algn="ctr"/>
                      <a:r>
                        <a:rPr lang="en-US" sz="1200" dirty="0">
                          <a:latin typeface="Cambria" panose="02040503050406030204" pitchFamily="18" charset="0"/>
                        </a:rPr>
                        <a:t>$4,000</a:t>
                      </a:r>
                    </a:p>
                  </a:txBody>
                  <a:tcPr anchor="b"/>
                </a:tc>
                <a:tc>
                  <a:txBody>
                    <a:bodyPr/>
                    <a:lstStyle/>
                    <a:p>
                      <a:pPr algn="ctr"/>
                      <a:r>
                        <a:rPr lang="en-US" sz="1200" dirty="0">
                          <a:latin typeface="Cambria" panose="02040503050406030204" pitchFamily="18" charset="0"/>
                        </a:rPr>
                        <a:t>$5,000</a:t>
                      </a:r>
                    </a:p>
                    <a:p>
                      <a:pPr algn="ctr"/>
                      <a:r>
                        <a:rPr lang="en-US" sz="1200" dirty="0">
                          <a:latin typeface="Cambria" panose="02040503050406030204" pitchFamily="18" charset="0"/>
                        </a:rPr>
                        <a:t>$10,000</a:t>
                      </a:r>
                    </a:p>
                  </a:txBody>
                  <a:tcPr anchor="b"/>
                </a:tc>
                <a:tc>
                  <a:txBody>
                    <a:bodyPr/>
                    <a:lstStyle/>
                    <a:p>
                      <a:pPr algn="ctr"/>
                      <a:r>
                        <a:rPr lang="en-US" sz="1200" dirty="0">
                          <a:latin typeface="Cambria" panose="02040503050406030204" pitchFamily="18" charset="0"/>
                        </a:rPr>
                        <a:t>$5,000</a:t>
                      </a:r>
                    </a:p>
                    <a:p>
                      <a:pPr algn="ctr"/>
                      <a:r>
                        <a:rPr lang="en-US" sz="1200" dirty="0">
                          <a:latin typeface="Cambria" panose="02040503050406030204" pitchFamily="18" charset="0"/>
                        </a:rPr>
                        <a:t>$10,000</a:t>
                      </a:r>
                    </a:p>
                  </a:txBody>
                  <a:tcPr anchor="b"/>
                </a:tc>
                <a:extLst>
                  <a:ext uri="{0D108BD9-81ED-4DB2-BD59-A6C34878D82A}">
                    <a16:rowId xmlns:a16="http://schemas.microsoft.com/office/drawing/2014/main" val="1993793589"/>
                  </a:ext>
                </a:extLst>
              </a:tr>
              <a:tr h="358769">
                <a:tc>
                  <a:txBody>
                    <a:bodyPr/>
                    <a:lstStyle/>
                    <a:p>
                      <a:r>
                        <a:rPr lang="en-US" sz="1250" dirty="0">
                          <a:latin typeface="Cambria" panose="02040503050406030204" pitchFamily="18" charset="0"/>
                        </a:rPr>
                        <a:t>Office Visit-</a:t>
                      </a:r>
                    </a:p>
                    <a:p>
                      <a:r>
                        <a:rPr lang="en-US" sz="1250" dirty="0">
                          <a:latin typeface="Cambria" panose="02040503050406030204" pitchFamily="18" charset="0"/>
                        </a:rPr>
                        <a:t>Primary Care/Specialist</a:t>
                      </a:r>
                      <a:endParaRPr lang="en-US" sz="1250" b="1" dirty="0">
                        <a:latin typeface="Cambria" panose="02040503050406030204" pitchFamily="18" charset="0"/>
                      </a:endParaRPr>
                    </a:p>
                  </a:txBody>
                  <a:tcPr/>
                </a:tc>
                <a:tc>
                  <a:txBody>
                    <a:bodyPr/>
                    <a:lstStyle/>
                    <a:p>
                      <a:pPr algn="ctr"/>
                      <a:r>
                        <a:rPr lang="en-US" sz="1200" dirty="0">
                          <a:latin typeface="Cambria" panose="02040503050406030204" pitchFamily="18" charset="0"/>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1301206165"/>
                  </a:ext>
                </a:extLst>
              </a:tr>
              <a:tr h="347403">
                <a:tc>
                  <a:txBody>
                    <a:bodyPr/>
                    <a:lstStyle/>
                    <a:p>
                      <a:r>
                        <a:rPr lang="en-US" sz="1250" dirty="0">
                          <a:latin typeface="Cambria" panose="02040503050406030204" pitchFamily="18" charset="0"/>
                        </a:rPr>
                        <a:t>Lab/X-ray/MRI Services</a:t>
                      </a:r>
                      <a:endParaRPr lang="en-US" sz="1250" b="1" dirty="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3375851168"/>
                  </a:ext>
                </a:extLst>
              </a:tr>
              <a:tr h="358769">
                <a:tc>
                  <a:txBody>
                    <a:bodyPr/>
                    <a:lstStyle/>
                    <a:p>
                      <a:r>
                        <a:rPr lang="en-US" sz="1250" b="0" dirty="0">
                          <a:latin typeface="Cambria" panose="02040503050406030204" pitchFamily="18" charset="0"/>
                        </a:rPr>
                        <a:t>Physical, Speech &amp; Occupational therapy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950804968"/>
                  </a:ext>
                </a:extLst>
              </a:tr>
              <a:tr h="2274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latin typeface="Cambria" panose="02040503050406030204" pitchFamily="18" charset="0"/>
                        </a:rPr>
                        <a:t>Doctor on Demand*</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100% after deductible</a:t>
                      </a:r>
                    </a:p>
                  </a:txBody>
                  <a:tcPr anchor="ctr"/>
                </a:tc>
                <a:extLst>
                  <a:ext uri="{0D108BD9-81ED-4DB2-BD59-A6C34878D82A}">
                    <a16:rowId xmlns:a16="http://schemas.microsoft.com/office/drawing/2014/main" val="2249779275"/>
                  </a:ext>
                </a:extLst>
              </a:tr>
              <a:tr h="3703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b="0" dirty="0">
                          <a:latin typeface="Cambria" panose="02040503050406030204" pitchFamily="18" charset="0"/>
                        </a:rPr>
                        <a:t>Urgent Care Clinics &amp; Community Health Ctrs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435189809"/>
                  </a:ext>
                </a:extLst>
              </a:tr>
              <a:tr h="3414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latin typeface="Cambria" panose="02040503050406030204" pitchFamily="18" charset="0"/>
                        </a:rPr>
                        <a:t>Emergency Room      </a:t>
                      </a:r>
                      <a:r>
                        <a:rPr lang="en-US" sz="1100" dirty="0">
                          <a:latin typeface="Cambria" panose="02040503050406030204" pitchFamily="18" charset="0"/>
                        </a:rPr>
                        <a:t>(Copay waived if admitted)</a:t>
                      </a:r>
                      <a:endParaRPr lang="en-US" sz="1300" b="0" dirty="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1883250423"/>
                  </a:ext>
                </a:extLst>
              </a:tr>
              <a:tr h="3587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latin typeface="Cambria" panose="02040503050406030204" pitchFamily="18" charset="0"/>
                        </a:rPr>
                        <a:t>Inpatient &amp; Outpatient Facility</a:t>
                      </a:r>
                      <a:endParaRPr lang="en-US" sz="1250" b="1" dirty="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4065180287"/>
                  </a:ext>
                </a:extLst>
              </a:tr>
              <a:tr h="358769">
                <a:tc>
                  <a:txBody>
                    <a:bodyPr/>
                    <a:lstStyle/>
                    <a:p>
                      <a:r>
                        <a:rPr lang="en-US" sz="1250" dirty="0">
                          <a:latin typeface="Cambria" panose="02040503050406030204" pitchFamily="18" charset="0"/>
                        </a:rPr>
                        <a:t>Chiropractor/</a:t>
                      </a:r>
                    </a:p>
                    <a:p>
                      <a:r>
                        <a:rPr lang="en-US" sz="1250" dirty="0">
                          <a:latin typeface="Cambria" panose="02040503050406030204" pitchFamily="18" charset="0"/>
                        </a:rPr>
                        <a:t>Acupuncture</a:t>
                      </a:r>
                      <a:endParaRPr lang="en-US" sz="1250" b="1" dirty="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 after deductible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70% after deductible</a:t>
                      </a:r>
                    </a:p>
                  </a:txBody>
                  <a:tcPr anchor="ctr"/>
                </a:tc>
                <a:extLst>
                  <a:ext uri="{0D108BD9-81ED-4DB2-BD59-A6C34878D82A}">
                    <a16:rowId xmlns:a16="http://schemas.microsoft.com/office/drawing/2014/main" val="4278022189"/>
                  </a:ext>
                </a:extLst>
              </a:tr>
              <a:tr h="468714">
                <a:tc>
                  <a:txBody>
                    <a:bodyPr/>
                    <a:lstStyle/>
                    <a:p>
                      <a:r>
                        <a:rPr lang="en-US" sz="1250" dirty="0">
                          <a:latin typeface="Cambria" panose="02040503050406030204" pitchFamily="18" charset="0"/>
                        </a:rPr>
                        <a:t>Prescription Drug</a:t>
                      </a:r>
                    </a:p>
                    <a:p>
                      <a:pPr marL="119063" indent="0"/>
                      <a:r>
                        <a:rPr lang="en-US" sz="1100" dirty="0">
                          <a:latin typeface="Cambria" panose="02040503050406030204" pitchFamily="18" charset="0"/>
                        </a:rPr>
                        <a:t>Retail, per 30 day supply</a:t>
                      </a:r>
                    </a:p>
                    <a:p>
                      <a:pPr marL="119063" indent="0"/>
                      <a:r>
                        <a:rPr lang="en-US" sz="1100" dirty="0">
                          <a:latin typeface="Cambria" panose="02040503050406030204" pitchFamily="18" charset="0"/>
                        </a:rPr>
                        <a:t>Mail order, 90 day supply</a:t>
                      </a:r>
                      <a:endParaRPr lang="en-US" sz="1100" b="0" dirty="0">
                        <a:latin typeface="Cambria" panose="02040503050406030204" pitchFamily="18" charset="0"/>
                      </a:endParaRPr>
                    </a:p>
                  </a:txBody>
                  <a:tcPr/>
                </a:tc>
                <a:tc gridSpan="3">
                  <a:txBody>
                    <a:bodyPr/>
                    <a:lstStyle/>
                    <a:p>
                      <a:pPr algn="ctr"/>
                      <a:r>
                        <a:rPr lang="en-US" sz="1050" dirty="0">
                          <a:latin typeface="Cambria" panose="02040503050406030204" pitchFamily="18" charset="0"/>
                        </a:rPr>
                        <a:t>$10 generic/ $25 preferred brand/ $50 non-preferred brand</a:t>
                      </a:r>
                    </a:p>
                    <a:p>
                      <a:pPr algn="ctr"/>
                      <a:r>
                        <a:rPr lang="en-US" sz="1050" dirty="0">
                          <a:latin typeface="Cambria" panose="02040503050406030204" pitchFamily="18" charset="0"/>
                        </a:rPr>
                        <a:t>$20 generic/ $60 preferred brand/ $125 non-preferred brand</a:t>
                      </a:r>
                    </a:p>
                  </a:txBody>
                  <a:tcPr anchor="b"/>
                </a:tc>
                <a:tc hMerge="1">
                  <a:txBody>
                    <a:bodyPr/>
                    <a:lstStyle/>
                    <a:p>
                      <a:pPr algn="ctr"/>
                      <a:endParaRPr lang="en-US" sz="1200" dirty="0">
                        <a:latin typeface="Cambria" panose="02040503050406030204" pitchFamily="18" charset="0"/>
                      </a:endParaRPr>
                    </a:p>
                  </a:txBody>
                  <a:tcPr anchor="ctr"/>
                </a:tc>
                <a:tc hMerge="1">
                  <a:txBody>
                    <a:bodyPr/>
                    <a:lstStyle/>
                    <a:p>
                      <a:pPr algn="ctr"/>
                      <a:endParaRPr lang="en-US" sz="1200" dirty="0">
                        <a:latin typeface="Cambria" panose="02040503050406030204" pitchFamily="18" charset="0"/>
                      </a:endParaRPr>
                    </a:p>
                  </a:txBody>
                  <a:tcPr anchor="ctr"/>
                </a:tc>
                <a:extLst>
                  <a:ext uri="{0D108BD9-81ED-4DB2-BD59-A6C34878D82A}">
                    <a16:rowId xmlns:a16="http://schemas.microsoft.com/office/drawing/2014/main" val="951092673"/>
                  </a:ext>
                </a:extLst>
              </a:tr>
              <a:tr h="453866">
                <a:tc gridSpan="4">
                  <a:txBody>
                    <a:bodyPr/>
                    <a:lstStyle/>
                    <a:p>
                      <a:pPr marL="119063" indent="0" algn="ctr"/>
                      <a:r>
                        <a:rPr lang="en-US" sz="1100" b="0" dirty="0">
                          <a:latin typeface="Cambria" panose="02040503050406030204" pitchFamily="18" charset="0"/>
                        </a:rPr>
                        <a:t>Preventative Prescriptions are covered at the copayments (shown above) and not subject to the deductible. </a:t>
                      </a:r>
                    </a:p>
                    <a:p>
                      <a:pPr marL="119063" indent="0" algn="ctr"/>
                      <a:r>
                        <a:rPr lang="en-US" sz="1100" b="0" dirty="0">
                          <a:latin typeface="Cambria" panose="02040503050406030204" pitchFamily="18" charset="0"/>
                        </a:rPr>
                        <a:t>All other prescriptions will be covered at copayment after tier 1 deductible has been met.</a:t>
                      </a:r>
                    </a:p>
                  </a:txBody>
                  <a:tcPr>
                    <a:solidFill>
                      <a:srgbClr val="E7E7E7"/>
                    </a:solidFill>
                  </a:tcPr>
                </a:tc>
                <a:tc hMerge="1">
                  <a:txBody>
                    <a:bodyPr/>
                    <a:lstStyle/>
                    <a:p>
                      <a:pPr algn="ctr"/>
                      <a:endParaRPr lang="en-US" sz="1050" dirty="0">
                        <a:latin typeface="Cambria" panose="02040503050406030204" pitchFamily="18" charset="0"/>
                      </a:endParaRPr>
                    </a:p>
                  </a:txBody>
                  <a:tcPr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5831485"/>
                  </a:ext>
                </a:extLst>
              </a:tr>
            </a:tbl>
          </a:graphicData>
        </a:graphic>
      </p:graphicFrame>
      <p:sp>
        <p:nvSpPr>
          <p:cNvPr id="15" name="Rectangle 2">
            <a:extLst>
              <a:ext uri="{FF2B5EF4-FFF2-40B4-BE49-F238E27FC236}">
                <a16:creationId xmlns:a16="http://schemas.microsoft.com/office/drawing/2014/main" id="{3F6741EB-B63E-43AC-B8D5-66684EECAFEE}"/>
              </a:ext>
            </a:extLst>
          </p:cNvPr>
          <p:cNvSpPr>
            <a:spLocks noChangeArrowheads="1"/>
          </p:cNvSpPr>
          <p:nvPr/>
        </p:nvSpPr>
        <p:spPr bwMode="auto">
          <a:xfrm>
            <a:off x="347472" y="330200"/>
            <a:ext cx="7077455" cy="904876"/>
          </a:xfrm>
          <a:prstGeom prst="rect">
            <a:avLst/>
          </a:prstGeom>
          <a:solidFill>
            <a:srgbClr val="09639E"/>
          </a:solidFill>
          <a:ln w="9525" algn="ctr">
            <a:solidFill>
              <a:srgbClr val="75263D"/>
            </a:solidFill>
            <a:round/>
            <a:headEnd/>
            <a:tailEnd/>
          </a:ln>
        </p:spPr>
        <p:txBody>
          <a:bodyPr lIns="91162" tIns="45579" rIns="91162" bIns="45579"/>
          <a:lstStyle/>
          <a:p>
            <a:endParaRPr lang="en-US" altLang="en-US" dirty="0"/>
          </a:p>
        </p:txBody>
      </p:sp>
      <p:sp>
        <p:nvSpPr>
          <p:cNvPr id="16" name="Text Placeholder 2">
            <a:extLst>
              <a:ext uri="{FF2B5EF4-FFF2-40B4-BE49-F238E27FC236}">
                <a16:creationId xmlns:a16="http://schemas.microsoft.com/office/drawing/2014/main" id="{BF32B76E-BF87-437F-A1AE-002C1FC9FC0E}"/>
              </a:ext>
            </a:extLst>
          </p:cNvPr>
          <p:cNvSpPr txBox="1">
            <a:spLocks/>
          </p:cNvSpPr>
          <p:nvPr/>
        </p:nvSpPr>
        <p:spPr>
          <a:xfrm>
            <a:off x="350881" y="511293"/>
            <a:ext cx="7093108"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solidFill>
                  <a:schemeClr val="bg1"/>
                </a:solidFill>
              </a:rPr>
              <a:t>Medical Coverage</a:t>
            </a:r>
          </a:p>
        </p:txBody>
      </p:sp>
    </p:spTree>
    <p:extLst>
      <p:ext uri="{BB962C8B-B14F-4D97-AF65-F5344CB8AC3E}">
        <p14:creationId xmlns:p14="http://schemas.microsoft.com/office/powerpoint/2010/main" val="283419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52147FF-9A87-411A-8C29-E84D56810DD2}"/>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9" name="Rectangle 2">
            <a:extLst>
              <a:ext uri="{FF2B5EF4-FFF2-40B4-BE49-F238E27FC236}">
                <a16:creationId xmlns:a16="http://schemas.microsoft.com/office/drawing/2014/main" id="{E7F734B4-DAEA-4CA3-99A2-2AB72C278859}"/>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Health Savings Account</a:t>
            </a:r>
          </a:p>
        </p:txBody>
      </p:sp>
      <p:sp>
        <p:nvSpPr>
          <p:cNvPr id="14" name="Text Box 197">
            <a:extLst>
              <a:ext uri="{FF2B5EF4-FFF2-40B4-BE49-F238E27FC236}">
                <a16:creationId xmlns:a16="http://schemas.microsoft.com/office/drawing/2014/main" id="{3DAED069-CECA-4B28-901A-10453FB7C603}"/>
              </a:ext>
            </a:extLst>
          </p:cNvPr>
          <p:cNvSpPr txBox="1">
            <a:spLocks noChangeArrowheads="1"/>
          </p:cNvSpPr>
          <p:nvPr/>
        </p:nvSpPr>
        <p:spPr bwMode="auto">
          <a:xfrm>
            <a:off x="347471" y="1324169"/>
            <a:ext cx="7077458" cy="5930636"/>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algn="just" fontAlgn="t">
              <a:spcBef>
                <a:spcPts val="0"/>
              </a:spcBef>
            </a:pPr>
            <a:r>
              <a:rPr lang="en-US" altLang="en-US" sz="1100" dirty="0">
                <a:latin typeface="Cambria" pitchFamily="18" charset="0"/>
              </a:rPr>
              <a:t>Employees who enroll in the medical plan will also have a health savings account set up and administered by MVP in their name. A HSA is an individually owned account that is paired with a HSA-qualified health plan into which an employer and employee may make pre-tax contributions. Balances earn tax-free interest and can be paid out tax free for qualified medical, dental, vision and other expenses now and into the future.</a:t>
            </a:r>
          </a:p>
          <a:p>
            <a:pPr fontAlgn="t">
              <a:spcBef>
                <a:spcPts val="0"/>
              </a:spcBef>
            </a:pPr>
            <a:r>
              <a:rPr lang="en-US" altLang="en-US" sz="1100" dirty="0">
                <a:latin typeface="Cambria" pitchFamily="18" charset="0"/>
              </a:rPr>
              <a:t>To be HSA-eligible for a month an individual must:</a:t>
            </a:r>
          </a:p>
          <a:p>
            <a:pPr fontAlgn="t">
              <a:spcBef>
                <a:spcPts val="0"/>
              </a:spcBef>
            </a:pPr>
            <a:endParaRPr lang="en-US" altLang="en-US" sz="600" dirty="0">
              <a:latin typeface="Cambria" pitchFamily="18" charset="0"/>
            </a:endParaRPr>
          </a:p>
          <a:p>
            <a:pPr marL="396875" indent="-171450" fontAlgn="t">
              <a:spcBef>
                <a:spcPts val="0"/>
              </a:spcBef>
              <a:buFont typeface="Arial" panose="020B0604020202020204" pitchFamily="34" charset="0"/>
              <a:buChar char="•"/>
            </a:pPr>
            <a:r>
              <a:rPr lang="en-US" altLang="en-US" sz="1100" dirty="0">
                <a:latin typeface="Cambria" pitchFamily="18" charset="0"/>
              </a:rPr>
              <a:t>Be covered by a high deductible health plan (HDHP) on the first day of the month</a:t>
            </a:r>
          </a:p>
          <a:p>
            <a:pPr marL="396875" indent="-171450" fontAlgn="t">
              <a:spcBef>
                <a:spcPts val="0"/>
              </a:spcBef>
              <a:buFont typeface="Arial" panose="020B0604020202020204" pitchFamily="34" charset="0"/>
              <a:buChar char="•"/>
            </a:pPr>
            <a:r>
              <a:rPr lang="en-US" altLang="en-US" sz="1100" dirty="0">
                <a:latin typeface="Cambria" pitchFamily="18" charset="0"/>
              </a:rPr>
              <a:t>Not be covered by other health coverage that is not a HDHP (with certain exceptions)</a:t>
            </a:r>
          </a:p>
          <a:p>
            <a:pPr marL="396875" indent="-171450" fontAlgn="t">
              <a:spcBef>
                <a:spcPts val="0"/>
              </a:spcBef>
              <a:buFont typeface="Arial" panose="020B0604020202020204" pitchFamily="34" charset="0"/>
              <a:buChar char="•"/>
            </a:pPr>
            <a:r>
              <a:rPr lang="en-US" altLang="en-US" sz="1100" dirty="0">
                <a:latin typeface="Cambria" pitchFamily="18" charset="0"/>
              </a:rPr>
              <a:t>Not be enrolled in Medicare; and</a:t>
            </a:r>
          </a:p>
          <a:p>
            <a:pPr marL="396875" indent="-171450" fontAlgn="t">
              <a:spcBef>
                <a:spcPts val="0"/>
              </a:spcBef>
              <a:buFont typeface="Arial" panose="020B0604020202020204" pitchFamily="34" charset="0"/>
              <a:buChar char="•"/>
            </a:pPr>
            <a:r>
              <a:rPr lang="en-US" altLang="en-US" sz="1100" dirty="0">
                <a:latin typeface="Cambria" pitchFamily="18" charset="0"/>
              </a:rPr>
              <a:t>Not be eligible to be claimed as a dependent on another person’s tax return</a:t>
            </a:r>
          </a:p>
          <a:p>
            <a:pPr marL="225425" fontAlgn="t">
              <a:spcBef>
                <a:spcPts val="0"/>
              </a:spcBef>
            </a:pPr>
            <a:endParaRPr lang="en-US" altLang="en-US" sz="800" dirty="0">
              <a:latin typeface="Cambria" pitchFamily="18" charset="0"/>
            </a:endParaRPr>
          </a:p>
          <a:p>
            <a:pPr fontAlgn="t">
              <a:spcBef>
                <a:spcPts val="0"/>
              </a:spcBef>
            </a:pPr>
            <a:r>
              <a:rPr lang="en-US" altLang="en-US" sz="1100" dirty="0">
                <a:latin typeface="Cambria" pitchFamily="18" charset="0"/>
              </a:rPr>
              <a:t>You can use your HSA to pay for current health expenses, including your deductible and out-of-pocket costs that your medical, vision, and dental insurances may not cover, or you can save your funds for future medical needs, such as:</a:t>
            </a:r>
          </a:p>
          <a:p>
            <a:pPr fontAlgn="t">
              <a:spcBef>
                <a:spcPts val="0"/>
              </a:spcBef>
            </a:pPr>
            <a:endParaRPr lang="en-US" altLang="en-US" sz="600" dirty="0">
              <a:latin typeface="Cambria" pitchFamily="18" charset="0"/>
            </a:endParaRPr>
          </a:p>
          <a:p>
            <a:pPr marL="396875" indent="-171450" fontAlgn="t">
              <a:spcBef>
                <a:spcPts val="0"/>
              </a:spcBef>
              <a:buFont typeface="Arial" panose="020B0604020202020204" pitchFamily="34" charset="0"/>
              <a:buChar char="•"/>
            </a:pPr>
            <a:r>
              <a:rPr lang="en-US" altLang="en-US" sz="1100" dirty="0">
                <a:latin typeface="Cambria" pitchFamily="18" charset="0"/>
              </a:rPr>
              <a:t>Health insurance or medical expenses if unemployed</a:t>
            </a:r>
          </a:p>
          <a:p>
            <a:pPr marL="396875" indent="-171450" fontAlgn="t">
              <a:spcBef>
                <a:spcPts val="0"/>
              </a:spcBef>
              <a:buFont typeface="Arial" panose="020B0604020202020204" pitchFamily="34" charset="0"/>
              <a:buChar char="•"/>
            </a:pPr>
            <a:r>
              <a:rPr lang="en-US" altLang="en-US" sz="1100" dirty="0">
                <a:latin typeface="Cambria" pitchFamily="18" charset="0"/>
              </a:rPr>
              <a:t>Medical expenses after retirement (before Medicare)</a:t>
            </a:r>
          </a:p>
          <a:p>
            <a:pPr marL="396875" indent="-171450" fontAlgn="t">
              <a:spcBef>
                <a:spcPts val="0"/>
              </a:spcBef>
              <a:buFont typeface="Arial" panose="020B0604020202020204" pitchFamily="34" charset="0"/>
              <a:buChar char="•"/>
            </a:pPr>
            <a:r>
              <a:rPr lang="en-US" altLang="en-US" sz="1100" dirty="0">
                <a:latin typeface="Cambria" pitchFamily="18" charset="0"/>
              </a:rPr>
              <a:t>Out-of-pocket expenses when covered by Medicare</a:t>
            </a:r>
          </a:p>
          <a:p>
            <a:pPr marL="396875" indent="-171450" fontAlgn="t">
              <a:spcBef>
                <a:spcPts val="0"/>
              </a:spcBef>
              <a:buFont typeface="Arial" panose="020B0604020202020204" pitchFamily="34" charset="0"/>
              <a:buChar char="•"/>
            </a:pPr>
            <a:r>
              <a:rPr lang="en-US" altLang="en-US" sz="1100" dirty="0">
                <a:latin typeface="Cambria" pitchFamily="18" charset="0"/>
              </a:rPr>
              <a:t>Long-term care expenses and insurance</a:t>
            </a:r>
          </a:p>
          <a:p>
            <a:pPr fontAlgn="t">
              <a:spcBef>
                <a:spcPts val="0"/>
              </a:spcBef>
            </a:pPr>
            <a:endParaRPr lang="en-US" altLang="en-US" sz="800" b="1" dirty="0">
              <a:latin typeface="Cambria" pitchFamily="18" charset="0"/>
            </a:endParaRPr>
          </a:p>
          <a:p>
            <a:pPr fontAlgn="t">
              <a:spcBef>
                <a:spcPts val="0"/>
              </a:spcBef>
            </a:pPr>
            <a:r>
              <a:rPr lang="en-US" altLang="en-US" sz="1100" b="1" dirty="0">
                <a:latin typeface="Cambria" pitchFamily="18" charset="0"/>
              </a:rPr>
              <a:t>2023 Employee Contribution:</a:t>
            </a:r>
          </a:p>
          <a:p>
            <a:pPr fontAlgn="t">
              <a:spcBef>
                <a:spcPts val="0"/>
              </a:spcBef>
            </a:pPr>
            <a:r>
              <a:rPr lang="en-US" altLang="en-US" sz="1100" dirty="0">
                <a:latin typeface="Cambria" pitchFamily="18" charset="0"/>
              </a:rPr>
              <a:t>Employees may elect to make additional pre-tax contributions through payroll deduction up to the current year’s IRS limits. In 2023 those limits (a combination of employee and employer funding) are $3,550 for individual coverage and $7,100 for coverage with dependents. Employees age 55+ may also make a catch up contribution of $1,000. Employees may change their HSA payroll contribution when needed.</a:t>
            </a:r>
          </a:p>
          <a:p>
            <a:pPr fontAlgn="t">
              <a:spcBef>
                <a:spcPts val="0"/>
              </a:spcBef>
            </a:pPr>
            <a:endParaRPr lang="en-US" altLang="en-US" sz="800" dirty="0">
              <a:latin typeface="Cambria" pitchFamily="18" charset="0"/>
            </a:endParaRPr>
          </a:p>
          <a:p>
            <a:pPr fontAlgn="t">
              <a:spcBef>
                <a:spcPts val="0"/>
              </a:spcBef>
            </a:pPr>
            <a:r>
              <a:rPr lang="en-US" altLang="en-US" sz="1100" b="1" dirty="0">
                <a:latin typeface="Cambria" pitchFamily="18" charset="0"/>
              </a:rPr>
              <a:t>2023 Employer Contribution*:</a:t>
            </a:r>
          </a:p>
          <a:p>
            <a:pPr fontAlgn="t">
              <a:spcBef>
                <a:spcPts val="0"/>
              </a:spcBef>
            </a:pPr>
            <a:r>
              <a:rPr lang="en-US" altLang="en-US" sz="1100" dirty="0">
                <a:latin typeface="Cambria" pitchFamily="18" charset="0"/>
              </a:rPr>
              <a:t>$1,000 for an Employee Only plan,</a:t>
            </a:r>
          </a:p>
          <a:p>
            <a:pPr fontAlgn="t">
              <a:spcBef>
                <a:spcPts val="0"/>
              </a:spcBef>
            </a:pPr>
            <a:r>
              <a:rPr lang="en-US" altLang="en-US" sz="1100" dirty="0">
                <a:latin typeface="Cambria" pitchFamily="18" charset="0"/>
              </a:rPr>
              <a:t>$2,000 for an Employee/Spouse or Employee/Child(ren) plan, and the Family plan</a:t>
            </a:r>
          </a:p>
          <a:p>
            <a:pPr fontAlgn="t">
              <a:spcBef>
                <a:spcPts val="0"/>
              </a:spcBef>
            </a:pPr>
            <a:endParaRPr lang="en-US" altLang="en-US" sz="800" dirty="0">
              <a:latin typeface="Cambria" pitchFamily="18" charset="0"/>
            </a:endParaRPr>
          </a:p>
          <a:p>
            <a:pPr marL="400050" indent="-171450" fontAlgn="t">
              <a:spcBef>
                <a:spcPts val="0"/>
              </a:spcBef>
              <a:buFont typeface="Arial" panose="020B0604020202020204" pitchFamily="34" charset="0"/>
              <a:buChar char="•"/>
            </a:pPr>
            <a:r>
              <a:rPr lang="en-US" altLang="en-US" sz="1100" dirty="0">
                <a:latin typeface="Cambria" pitchFamily="18" charset="0"/>
              </a:rPr>
              <a:t>Employees will receive employer contributions regardless of the employees contribution amount.</a:t>
            </a:r>
          </a:p>
          <a:p>
            <a:pPr marL="400050" indent="-171450" fontAlgn="t">
              <a:spcBef>
                <a:spcPts val="0"/>
              </a:spcBef>
              <a:buFont typeface="Arial" panose="020B0604020202020204" pitchFamily="34" charset="0"/>
              <a:buChar char="•"/>
            </a:pPr>
            <a:r>
              <a:rPr lang="en-US" altLang="en-US" sz="1100" dirty="0">
                <a:latin typeface="Cambria" pitchFamily="18" charset="0"/>
              </a:rPr>
              <a:t>Employer contributions are made each pay period and prorated after the authorization form is completed and the HSA account is open and active.</a:t>
            </a:r>
          </a:p>
          <a:p>
            <a:pPr fontAlgn="t">
              <a:spcBef>
                <a:spcPts val="0"/>
              </a:spcBef>
            </a:pPr>
            <a:endParaRPr lang="en-US" altLang="en-US" sz="1100" dirty="0">
              <a:latin typeface="Cambria" pitchFamily="18" charset="0"/>
            </a:endParaRPr>
          </a:p>
          <a:p>
            <a:pPr marL="57150" indent="-57150" fontAlgn="t">
              <a:spcBef>
                <a:spcPts val="0"/>
              </a:spcBef>
            </a:pPr>
            <a:r>
              <a:rPr lang="en-US" altLang="en-US" sz="1100" dirty="0">
                <a:latin typeface="Cambria" pitchFamily="18" charset="0"/>
              </a:rPr>
              <a:t>*Employees over the age of 65 and enrolled in Medicare will receive a Health Reimbursement Account (HRA) administered by MVP in their name. For additional information please contact Human Resources.</a:t>
            </a:r>
          </a:p>
          <a:p>
            <a:pPr fontAlgn="t">
              <a:spcBef>
                <a:spcPts val="0"/>
              </a:spcBef>
            </a:pPr>
            <a:r>
              <a:rPr lang="en-US" altLang="en-US" sz="1200" b="1" dirty="0">
                <a:latin typeface="Cambria" pitchFamily="18" charset="0"/>
              </a:rPr>
              <a:t>*Employees must notify Human Resources when the employee becomes eligible for Medicare.</a:t>
            </a:r>
          </a:p>
          <a:p>
            <a:pPr fontAlgn="t">
              <a:spcBef>
                <a:spcPts val="0"/>
              </a:spcBef>
            </a:pPr>
            <a:endParaRPr lang="en-US" altLang="en-US" sz="600" dirty="0">
              <a:latin typeface="Cambria" pitchFamily="18" charset="0"/>
            </a:endParaRPr>
          </a:p>
        </p:txBody>
      </p:sp>
      <p:pic>
        <p:nvPicPr>
          <p:cNvPr id="16" name="Picture 15">
            <a:extLst>
              <a:ext uri="{FF2B5EF4-FFF2-40B4-BE49-F238E27FC236}">
                <a16:creationId xmlns:a16="http://schemas.microsoft.com/office/drawing/2014/main" id="{4E598526-85FE-4D7C-8D9B-A46B45A4749E}"/>
              </a:ext>
            </a:extLst>
          </p:cNvPr>
          <p:cNvPicPr>
            <a:picLocks noChangeAspect="1"/>
          </p:cNvPicPr>
          <p:nvPr/>
        </p:nvPicPr>
        <p:blipFill>
          <a:blip r:embed="rId2"/>
          <a:stretch>
            <a:fillRect/>
          </a:stretch>
        </p:blipFill>
        <p:spPr>
          <a:xfrm>
            <a:off x="1295400" y="7370232"/>
            <a:ext cx="3591930" cy="205377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EAE76E4-7104-48FE-95F2-9BCAB0189E1A}"/>
              </a:ext>
            </a:extLst>
          </p:cNvPr>
          <p:cNvPicPr>
            <a:picLocks noChangeAspect="1"/>
          </p:cNvPicPr>
          <p:nvPr/>
        </p:nvPicPr>
        <p:blipFill>
          <a:blip r:embed="rId3"/>
          <a:stretch>
            <a:fillRect/>
          </a:stretch>
        </p:blipFill>
        <p:spPr>
          <a:xfrm>
            <a:off x="6271175" y="9129689"/>
            <a:ext cx="1120225" cy="581239"/>
          </a:xfrm>
          <a:prstGeom prst="rect">
            <a:avLst/>
          </a:prstGeom>
        </p:spPr>
      </p:pic>
    </p:spTree>
    <p:extLst>
      <p:ext uri="{BB962C8B-B14F-4D97-AF65-F5344CB8AC3E}">
        <p14:creationId xmlns:p14="http://schemas.microsoft.com/office/powerpoint/2010/main" val="2339049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223B5CD-34FB-442D-8945-92841611BA23}"/>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8" name="Rectangle 2">
            <a:extLst>
              <a:ext uri="{FF2B5EF4-FFF2-40B4-BE49-F238E27FC236}">
                <a16:creationId xmlns:a16="http://schemas.microsoft.com/office/drawing/2014/main" id="{BC1E37BD-4487-4A4C-B5A8-BF6F6ED7F7F5}"/>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Dental Coverage</a:t>
            </a:r>
          </a:p>
        </p:txBody>
      </p:sp>
      <p:pic>
        <p:nvPicPr>
          <p:cNvPr id="9" name="Picture 8">
            <a:extLst>
              <a:ext uri="{FF2B5EF4-FFF2-40B4-BE49-F238E27FC236}">
                <a16:creationId xmlns:a16="http://schemas.microsoft.com/office/drawing/2014/main" id="{7D9771D4-A697-4B7A-89F8-DC549AF11429}"/>
              </a:ext>
            </a:extLst>
          </p:cNvPr>
          <p:cNvPicPr>
            <a:picLocks noChangeAspect="1"/>
          </p:cNvPicPr>
          <p:nvPr/>
        </p:nvPicPr>
        <p:blipFill>
          <a:blip r:embed="rId2"/>
          <a:stretch>
            <a:fillRect/>
          </a:stretch>
        </p:blipFill>
        <p:spPr>
          <a:xfrm>
            <a:off x="5615026" y="9269383"/>
            <a:ext cx="1809902" cy="441545"/>
          </a:xfrm>
          <a:prstGeom prst="rect">
            <a:avLst/>
          </a:prstGeom>
        </p:spPr>
      </p:pic>
      <p:sp>
        <p:nvSpPr>
          <p:cNvPr id="10" name="Rectangle 3">
            <a:extLst>
              <a:ext uri="{FF2B5EF4-FFF2-40B4-BE49-F238E27FC236}">
                <a16:creationId xmlns:a16="http://schemas.microsoft.com/office/drawing/2014/main" id="{052C4A57-CB57-461B-A5EC-458D0C48C635}"/>
              </a:ext>
            </a:extLst>
          </p:cNvPr>
          <p:cNvSpPr txBox="1">
            <a:spLocks noChangeArrowheads="1"/>
          </p:cNvSpPr>
          <p:nvPr/>
        </p:nvSpPr>
        <p:spPr>
          <a:xfrm>
            <a:off x="228600" y="1280748"/>
            <a:ext cx="7315199" cy="5397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ct val="0"/>
              </a:spcBef>
              <a:buNone/>
            </a:pPr>
            <a:r>
              <a:rPr lang="en-US" altLang="en-US" sz="1100" dirty="0">
                <a:latin typeface="Cambria" panose="02040503050406030204" pitchFamily="18" charset="0"/>
              </a:rPr>
              <a:t>For 2023, "Client Name" will offer three comprehensive dental plans administered by NEDD</a:t>
            </a:r>
          </a:p>
        </p:txBody>
      </p:sp>
      <p:graphicFrame>
        <p:nvGraphicFramePr>
          <p:cNvPr id="11" name="Table 10">
            <a:extLst>
              <a:ext uri="{FF2B5EF4-FFF2-40B4-BE49-F238E27FC236}">
                <a16:creationId xmlns:a16="http://schemas.microsoft.com/office/drawing/2014/main" id="{F7CD3AA7-D1A1-410C-8C8A-AF4C63E6A005}"/>
              </a:ext>
            </a:extLst>
          </p:cNvPr>
          <p:cNvGraphicFramePr>
            <a:graphicFrameLocks noGrp="1"/>
          </p:cNvGraphicFramePr>
          <p:nvPr>
            <p:extLst>
              <p:ext uri="{D42A27DB-BD31-4B8C-83A1-F6EECF244321}">
                <p14:modId xmlns:p14="http://schemas.microsoft.com/office/powerpoint/2010/main" val="4113064914"/>
              </p:ext>
            </p:extLst>
          </p:nvPr>
        </p:nvGraphicFramePr>
        <p:xfrm>
          <a:off x="347471" y="1550623"/>
          <a:ext cx="7077457" cy="7117274"/>
        </p:xfrm>
        <a:graphic>
          <a:graphicData uri="http://schemas.openxmlformats.org/drawingml/2006/table">
            <a:tbl>
              <a:tblPr firstRow="1" bandRow="1">
                <a:tableStyleId>{073A0DAA-6AF3-43AB-8588-CEC1D06C72B9}</a:tableStyleId>
              </a:tblPr>
              <a:tblGrid>
                <a:gridCol w="519539">
                  <a:extLst>
                    <a:ext uri="{9D8B030D-6E8A-4147-A177-3AD203B41FA5}">
                      <a16:colId xmlns:a16="http://schemas.microsoft.com/office/drawing/2014/main" val="3989759120"/>
                    </a:ext>
                  </a:extLst>
                </a:gridCol>
                <a:gridCol w="3644452">
                  <a:extLst>
                    <a:ext uri="{9D8B030D-6E8A-4147-A177-3AD203B41FA5}">
                      <a16:colId xmlns:a16="http://schemas.microsoft.com/office/drawing/2014/main" val="1819205835"/>
                    </a:ext>
                  </a:extLst>
                </a:gridCol>
                <a:gridCol w="1018876">
                  <a:extLst>
                    <a:ext uri="{9D8B030D-6E8A-4147-A177-3AD203B41FA5}">
                      <a16:colId xmlns:a16="http://schemas.microsoft.com/office/drawing/2014/main" val="1114001497"/>
                    </a:ext>
                  </a:extLst>
                </a:gridCol>
                <a:gridCol w="837249">
                  <a:extLst>
                    <a:ext uri="{9D8B030D-6E8A-4147-A177-3AD203B41FA5}">
                      <a16:colId xmlns:a16="http://schemas.microsoft.com/office/drawing/2014/main" val="1976762672"/>
                    </a:ext>
                  </a:extLst>
                </a:gridCol>
                <a:gridCol w="1057341">
                  <a:extLst>
                    <a:ext uri="{9D8B030D-6E8A-4147-A177-3AD203B41FA5}">
                      <a16:colId xmlns:a16="http://schemas.microsoft.com/office/drawing/2014/main" val="4033193769"/>
                    </a:ext>
                  </a:extLst>
                </a:gridCol>
              </a:tblGrid>
              <a:tr h="283246">
                <a:tc gridSpan="2">
                  <a:txBody>
                    <a:bodyPr/>
                    <a:lstStyle/>
                    <a:p>
                      <a:pPr algn="ctr"/>
                      <a:r>
                        <a:rPr lang="en-US" sz="1600" dirty="0">
                          <a:latin typeface="Cambria" panose="02040503050406030204" pitchFamily="18" charset="0"/>
                        </a:rPr>
                        <a:t>Outline of Covered Services</a:t>
                      </a:r>
                    </a:p>
                  </a:txBody>
                  <a:tcPr anchor="ctr">
                    <a:solidFill>
                      <a:srgbClr val="0064A7"/>
                    </a:solidFill>
                  </a:tcPr>
                </a:tc>
                <a:tc hMerge="1">
                  <a:txBody>
                    <a:bodyPr/>
                    <a:lstStyle/>
                    <a:p>
                      <a:pPr algn="ctr"/>
                      <a:endParaRPr lang="en-US" sz="1400" dirty="0">
                        <a:latin typeface="Cambria" panose="02040503050406030204" pitchFamily="18" charset="0"/>
                      </a:endParaRPr>
                    </a:p>
                  </a:txBody>
                  <a:tcPr anchor="ctr">
                    <a:solidFill>
                      <a:srgbClr val="296FD7"/>
                    </a:solidFill>
                  </a:tcPr>
                </a:tc>
                <a:tc>
                  <a:txBody>
                    <a:bodyPr/>
                    <a:lstStyle/>
                    <a:p>
                      <a:pPr algn="ctr"/>
                      <a:r>
                        <a:rPr lang="en-US" sz="1200" dirty="0">
                          <a:latin typeface="Cambria" panose="02040503050406030204" pitchFamily="18" charset="0"/>
                        </a:rPr>
                        <a:t>Buy-Down</a:t>
                      </a:r>
                    </a:p>
                  </a:txBody>
                  <a:tcPr anchor="ctr">
                    <a:solidFill>
                      <a:srgbClr val="0064A7"/>
                    </a:solidFill>
                  </a:tcPr>
                </a:tc>
                <a:tc>
                  <a:txBody>
                    <a:bodyPr/>
                    <a:lstStyle/>
                    <a:p>
                      <a:pPr algn="ctr"/>
                      <a:r>
                        <a:rPr lang="en-US" sz="1200" dirty="0">
                          <a:latin typeface="Cambria" panose="02040503050406030204" pitchFamily="18" charset="0"/>
                        </a:rPr>
                        <a:t>Basic</a:t>
                      </a:r>
                    </a:p>
                  </a:txBody>
                  <a:tcPr anchor="ctr">
                    <a:solidFill>
                      <a:srgbClr val="0064A7"/>
                    </a:solidFill>
                  </a:tcPr>
                </a:tc>
                <a:tc>
                  <a:txBody>
                    <a:bodyPr/>
                    <a:lstStyle/>
                    <a:p>
                      <a:pPr algn="ctr"/>
                      <a:r>
                        <a:rPr lang="en-US" sz="1200" dirty="0">
                          <a:latin typeface="Cambria" panose="02040503050406030204" pitchFamily="18" charset="0"/>
                        </a:rPr>
                        <a:t>Enhanced</a:t>
                      </a:r>
                    </a:p>
                  </a:txBody>
                  <a:tcPr anchor="ctr">
                    <a:solidFill>
                      <a:srgbClr val="0064A7"/>
                    </a:solidFill>
                  </a:tcPr>
                </a:tc>
                <a:extLst>
                  <a:ext uri="{0D108BD9-81ED-4DB2-BD59-A6C34878D82A}">
                    <a16:rowId xmlns:a16="http://schemas.microsoft.com/office/drawing/2014/main" val="431048134"/>
                  </a:ext>
                </a:extLst>
              </a:tr>
              <a:tr h="2048685">
                <a:tc>
                  <a:txBody>
                    <a:bodyPr/>
                    <a:lstStyle/>
                    <a:p>
                      <a:pPr algn="ctr"/>
                      <a:r>
                        <a:rPr lang="en-US" sz="1200" dirty="0">
                          <a:latin typeface="Cambria" panose="02040503050406030204" pitchFamily="18" charset="0"/>
                        </a:rPr>
                        <a:t>Coverage A</a:t>
                      </a:r>
                    </a:p>
                    <a:p>
                      <a:pPr algn="ctr"/>
                      <a:r>
                        <a:rPr lang="en-US" sz="1200" dirty="0">
                          <a:latin typeface="Cambria" panose="02040503050406030204" pitchFamily="18" charset="0"/>
                        </a:rPr>
                        <a:t>Diagnostic/Preventative</a:t>
                      </a:r>
                    </a:p>
                  </a:txBody>
                  <a:tcPr vert="vert270" anchor="ctr"/>
                </a:tc>
                <a:tc>
                  <a:txBody>
                    <a:bodyPr/>
                    <a:lstStyle/>
                    <a:p>
                      <a:r>
                        <a:rPr lang="en-US" sz="1200" dirty="0">
                          <a:latin typeface="Cambria" panose="02040503050406030204" pitchFamily="18" charset="0"/>
                        </a:rPr>
                        <a:t>Diagnostic: </a:t>
                      </a:r>
                    </a:p>
                    <a:p>
                      <a:pPr marL="0" indent="0"/>
                      <a:r>
                        <a:rPr lang="en-US" sz="1100" dirty="0">
                          <a:latin typeface="Cambria" panose="02040503050406030204" pitchFamily="18" charset="0"/>
                        </a:rPr>
                        <a:t>Evaluations: 2 in a 12‐month period, Includes: periodic, limited, problem‐Focused &amp; comprehensive evaluations.</a:t>
                      </a:r>
                    </a:p>
                    <a:p>
                      <a:r>
                        <a:rPr lang="en-US" sz="1100" dirty="0">
                          <a:latin typeface="Cambria" panose="02040503050406030204" pitchFamily="18" charset="0"/>
                        </a:rPr>
                        <a:t>X‐rays: complete series or panoramic film once in a 5‐year period, Bitewing X‐rays once in a 12 month period, X‐rays of individual teeth as needed</a:t>
                      </a:r>
                    </a:p>
                    <a:p>
                      <a:r>
                        <a:rPr lang="en-US" sz="1100" dirty="0">
                          <a:latin typeface="Cambria" panose="02040503050406030204" pitchFamily="18" charset="0"/>
                        </a:rPr>
                        <a:t>Brush biopsy once in a 12‐month period</a:t>
                      </a:r>
                    </a:p>
                    <a:p>
                      <a:endParaRPr lang="en-US" sz="300" dirty="0">
                        <a:latin typeface="Cambria" panose="02040503050406030204" pitchFamily="18" charset="0"/>
                      </a:endParaRPr>
                    </a:p>
                    <a:p>
                      <a:r>
                        <a:rPr lang="en-US" sz="1200" dirty="0">
                          <a:latin typeface="Cambria" panose="02040503050406030204" pitchFamily="18" charset="0"/>
                        </a:rPr>
                        <a:t>Preventative: </a:t>
                      </a:r>
                    </a:p>
                    <a:p>
                      <a:r>
                        <a:rPr lang="en-US" sz="1100" dirty="0">
                          <a:latin typeface="Cambria" panose="02040503050406030204" pitchFamily="18" charset="0"/>
                        </a:rPr>
                        <a:t>Cleanings: 2 in a 12‐month period under the Buy‐Down and Basic options; 4 in a 12‐month period under the Enhanced option</a:t>
                      </a:r>
                    </a:p>
                    <a:p>
                      <a:r>
                        <a:rPr lang="en-US" sz="1100" dirty="0">
                          <a:latin typeface="Cambria" panose="02040503050406030204" pitchFamily="18" charset="0"/>
                        </a:rPr>
                        <a:t>Fluoride treatment: once in a 12‐month period to age 19</a:t>
                      </a:r>
                    </a:p>
                    <a:p>
                      <a:r>
                        <a:rPr lang="en-US" sz="1100" dirty="0">
                          <a:latin typeface="Cambria" panose="02040503050406030204" pitchFamily="18" charset="0"/>
                        </a:rPr>
                        <a:t>Space maintainers to age 16</a:t>
                      </a:r>
                    </a:p>
                    <a:p>
                      <a:r>
                        <a:rPr lang="en-US" sz="1100" dirty="0">
                          <a:latin typeface="Cambria" panose="02040503050406030204" pitchFamily="18" charset="0"/>
                        </a:rPr>
                        <a:t>Sealant application to permanent molars, once in a 3‐year period per tooth, for children to age 19</a:t>
                      </a:r>
                      <a:endParaRPr lang="en-US" sz="1100" b="0" dirty="0">
                        <a:latin typeface="Cambria" panose="02040503050406030204" pitchFamily="18" charset="0"/>
                      </a:endParaRPr>
                    </a:p>
                  </a:txBody>
                  <a:tcPr/>
                </a:tc>
                <a:tc>
                  <a:txBody>
                    <a:bodyPr/>
                    <a:lstStyle/>
                    <a:p>
                      <a:pPr marL="0" indent="0" algn="ctr"/>
                      <a:r>
                        <a:rPr lang="en-US" sz="1200" dirty="0">
                          <a:latin typeface="Cambria" panose="02040503050406030204" pitchFamily="18" charset="0"/>
                        </a:rPr>
                        <a:t>100%</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100%</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100%</a:t>
                      </a:r>
                      <a:endParaRPr lang="en-US" sz="1200" b="0" dirty="0">
                        <a:latin typeface="Cambria" panose="02040503050406030204" pitchFamily="18" charset="0"/>
                      </a:endParaRPr>
                    </a:p>
                  </a:txBody>
                  <a:tcPr anchor="ctr"/>
                </a:tc>
                <a:extLst>
                  <a:ext uri="{0D108BD9-81ED-4DB2-BD59-A6C34878D82A}">
                    <a16:rowId xmlns:a16="http://schemas.microsoft.com/office/drawing/2014/main" val="4035618624"/>
                  </a:ext>
                </a:extLst>
              </a:tr>
              <a:tr h="14706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Coverage 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Basic</a:t>
                      </a:r>
                    </a:p>
                  </a:txBody>
                  <a:tcPr vert="vert270" anchor="ctr"/>
                </a:tc>
                <a:tc>
                  <a:txBody>
                    <a:bodyPr/>
                    <a:lstStyle/>
                    <a:p>
                      <a:r>
                        <a:rPr lang="en-US" sz="1200" dirty="0">
                          <a:latin typeface="Cambria" panose="02040503050406030204" pitchFamily="18" charset="0"/>
                        </a:rPr>
                        <a:t>Restorative:</a:t>
                      </a:r>
                    </a:p>
                    <a:p>
                      <a:r>
                        <a:rPr lang="en-US" sz="1100" dirty="0">
                          <a:latin typeface="Cambria" panose="02040503050406030204" pitchFamily="18" charset="0"/>
                        </a:rPr>
                        <a:t>Amalgam (silver) fillings, Composite (white) fillings </a:t>
                      </a:r>
                    </a:p>
                    <a:p>
                      <a:r>
                        <a:rPr lang="en-US" sz="1200" dirty="0">
                          <a:latin typeface="Cambria" panose="02040503050406030204" pitchFamily="18" charset="0"/>
                        </a:rPr>
                        <a:t>Oral Surgery:</a:t>
                      </a:r>
                    </a:p>
                    <a:p>
                      <a:r>
                        <a:rPr lang="en-US" sz="1100" dirty="0">
                          <a:latin typeface="Cambria" panose="02040503050406030204" pitchFamily="18" charset="0"/>
                        </a:rPr>
                        <a:t>Surgical and routine extractions</a:t>
                      </a:r>
                    </a:p>
                    <a:p>
                      <a:r>
                        <a:rPr lang="en-US" sz="1200" dirty="0">
                          <a:latin typeface="Cambria" panose="02040503050406030204" pitchFamily="18" charset="0"/>
                        </a:rPr>
                        <a:t>Endodontics:</a:t>
                      </a:r>
                    </a:p>
                    <a:p>
                      <a:r>
                        <a:rPr lang="en-US" sz="1100" dirty="0">
                          <a:latin typeface="Cambria" panose="02040503050406030204" pitchFamily="18" charset="0"/>
                        </a:rPr>
                        <a:t>Root canal therapy</a:t>
                      </a:r>
                    </a:p>
                    <a:p>
                      <a:r>
                        <a:rPr lang="en-US" sz="1200" dirty="0">
                          <a:latin typeface="Cambria" panose="02040503050406030204" pitchFamily="18" charset="0"/>
                        </a:rPr>
                        <a:t>Periodontics:</a:t>
                      </a:r>
                    </a:p>
                    <a:p>
                      <a:r>
                        <a:rPr lang="en-US" sz="1100" dirty="0">
                          <a:latin typeface="Cambria" panose="02040503050406030204" pitchFamily="18" charset="0"/>
                        </a:rPr>
                        <a:t>Periodontal Maintenance (Cleaning) – 2 in a 12‐month period under the Buy‐Down and Basic options; 4 in a 12‐month period under the Enhanced option</a:t>
                      </a:r>
                      <a:endParaRPr lang="en-US" sz="1100" b="0" dirty="0">
                        <a:latin typeface="Cambria" panose="02040503050406030204" pitchFamily="18" charset="0"/>
                      </a:endParaRPr>
                    </a:p>
                  </a:txBody>
                  <a:tcPr/>
                </a:tc>
                <a:tc>
                  <a:txBody>
                    <a:bodyPr/>
                    <a:lstStyle/>
                    <a:p>
                      <a:pPr algn="ctr"/>
                      <a:r>
                        <a:rPr lang="en-US" sz="1200" dirty="0">
                          <a:latin typeface="Cambria" panose="02040503050406030204" pitchFamily="18" charset="0"/>
                        </a:rPr>
                        <a:t>50%</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80%</a:t>
                      </a:r>
                      <a:endParaRPr lang="en-US" sz="1200" b="0" dirty="0">
                        <a:latin typeface="Cambria" panose="02040503050406030204" pitchFamily="18" charset="0"/>
                      </a:endParaRPr>
                    </a:p>
                  </a:txBody>
                  <a:tcPr anchor="ctr"/>
                </a:tc>
                <a:extLst>
                  <a:ext uri="{0D108BD9-81ED-4DB2-BD59-A6C34878D82A}">
                    <a16:rowId xmlns:a16="http://schemas.microsoft.com/office/drawing/2014/main" val="342583520"/>
                  </a:ext>
                </a:extLst>
              </a:tr>
              <a:tr h="615241">
                <a:tc>
                  <a:txBody>
                    <a:bodyPr/>
                    <a:lstStyle/>
                    <a:p>
                      <a:pPr marL="0" indent="0" algn="ctr"/>
                      <a:r>
                        <a:rPr lang="en-US" sz="1200" dirty="0">
                          <a:latin typeface="Cambria" panose="02040503050406030204" pitchFamily="18" charset="0"/>
                        </a:rPr>
                        <a:t>Coverage C</a:t>
                      </a:r>
                    </a:p>
                    <a:p>
                      <a:pPr marL="0" indent="0" algn="ctr"/>
                      <a:r>
                        <a:rPr lang="en-US" sz="1200" dirty="0">
                          <a:latin typeface="Cambria" panose="02040503050406030204" pitchFamily="18" charset="0"/>
                        </a:rPr>
                        <a:t>Major</a:t>
                      </a:r>
                      <a:endParaRPr lang="en-US" sz="1200" b="0" dirty="0">
                        <a:latin typeface="Cambria" panose="02040503050406030204" pitchFamily="18" charset="0"/>
                      </a:endParaRPr>
                    </a:p>
                  </a:txBody>
                  <a:tcPr vert="vert270" anchor="ctr"/>
                </a:tc>
                <a:tc>
                  <a:txBody>
                    <a:bodyPr/>
                    <a:lstStyle/>
                    <a:p>
                      <a:r>
                        <a:rPr lang="en-US" sz="1200" dirty="0">
                          <a:latin typeface="Cambria" panose="02040503050406030204" pitchFamily="18" charset="0"/>
                        </a:rPr>
                        <a:t>Prosthodontics:</a:t>
                      </a:r>
                    </a:p>
                    <a:p>
                      <a:r>
                        <a:rPr lang="en-US" sz="1100" dirty="0">
                          <a:latin typeface="Cambria" panose="02040503050406030204" pitchFamily="18" charset="0"/>
                        </a:rPr>
                        <a:t>Removable and fixed partial dentures (bridge); complete dentures, Rebase and reline (dentures)</a:t>
                      </a:r>
                    </a:p>
                    <a:p>
                      <a:r>
                        <a:rPr lang="en-US" sz="1100" dirty="0">
                          <a:latin typeface="Cambria" panose="02040503050406030204" pitchFamily="18" charset="0"/>
                        </a:rPr>
                        <a:t>Crowns- Onlays- Implants</a:t>
                      </a:r>
                      <a:endParaRPr lang="en-US" sz="1100" b="0" i="1" dirty="0">
                        <a:latin typeface="Cambria" panose="02040503050406030204" pitchFamily="18" charset="0"/>
                      </a:endParaRPr>
                    </a:p>
                  </a:txBody>
                  <a:tcPr/>
                </a:tc>
                <a:tc>
                  <a:txBody>
                    <a:bodyPr/>
                    <a:lstStyle/>
                    <a:p>
                      <a:pPr algn="ctr"/>
                      <a:r>
                        <a:rPr lang="en-US" sz="1200" dirty="0">
                          <a:latin typeface="Cambria" panose="02040503050406030204" pitchFamily="18" charset="0"/>
                        </a:rPr>
                        <a:t>N/A</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50%</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50%</a:t>
                      </a:r>
                      <a:endParaRPr lang="en-US" sz="1200" b="0" dirty="0">
                        <a:latin typeface="Cambria" panose="02040503050406030204" pitchFamily="18" charset="0"/>
                      </a:endParaRPr>
                    </a:p>
                  </a:txBody>
                  <a:tcPr anchor="ctr"/>
                </a:tc>
                <a:extLst>
                  <a:ext uri="{0D108BD9-81ED-4DB2-BD59-A6C34878D82A}">
                    <a16:rowId xmlns:a16="http://schemas.microsoft.com/office/drawing/2014/main" val="3435482967"/>
                  </a:ext>
                </a:extLst>
              </a:tr>
              <a:tr h="337568">
                <a:tc rowSpan="2">
                  <a:txBody>
                    <a:bodyPr/>
                    <a:lstStyle/>
                    <a:p>
                      <a:r>
                        <a:rPr lang="en-US" sz="1200" dirty="0">
                          <a:latin typeface="Cambria" panose="02040503050406030204" pitchFamily="18" charset="0"/>
                        </a:rPr>
                        <a:t>Coverage D</a:t>
                      </a:r>
                      <a:endParaRPr lang="en-US" sz="1200" b="0" dirty="0">
                        <a:latin typeface="Cambria" panose="02040503050406030204" pitchFamily="18" charset="0"/>
                      </a:endParaRPr>
                    </a:p>
                  </a:txBody>
                  <a:tcPr vert="vert270"/>
                </a:tc>
                <a:tc>
                  <a:txBody>
                    <a:bodyPr/>
                    <a:lstStyle/>
                    <a:p>
                      <a:r>
                        <a:rPr lang="en-US" sz="1200" dirty="0">
                          <a:latin typeface="Cambria" panose="02040503050406030204" pitchFamily="18" charset="0"/>
                        </a:rPr>
                        <a:t>Orthodontics:</a:t>
                      </a:r>
                    </a:p>
                    <a:p>
                      <a:r>
                        <a:rPr lang="en-US" sz="1100" dirty="0">
                          <a:latin typeface="Cambria" panose="02040503050406030204" pitchFamily="18" charset="0"/>
                        </a:rPr>
                        <a:t>Correction of crooked teeth for children &amp; adults</a:t>
                      </a:r>
                      <a:endParaRPr lang="en-US" sz="1100" b="0" dirty="0">
                        <a:latin typeface="Cambria" panose="02040503050406030204" pitchFamily="18" charset="0"/>
                      </a:endParaRPr>
                    </a:p>
                  </a:txBody>
                  <a:tcPr/>
                </a:tc>
                <a:tc>
                  <a:txBody>
                    <a:bodyPr/>
                    <a:lstStyle/>
                    <a:p>
                      <a:pPr algn="ctr"/>
                      <a:r>
                        <a:rPr lang="en-US" sz="1200" dirty="0">
                          <a:latin typeface="Cambria" panose="02040503050406030204" pitchFamily="18" charset="0"/>
                        </a:rPr>
                        <a:t>N/A</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N/A</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50%</a:t>
                      </a:r>
                      <a:endParaRPr lang="en-US" sz="1200" b="0" dirty="0">
                        <a:latin typeface="Cambria" panose="02040503050406030204" pitchFamily="18" charset="0"/>
                      </a:endParaRPr>
                    </a:p>
                  </a:txBody>
                  <a:tcPr anchor="ctr"/>
                </a:tc>
                <a:extLst>
                  <a:ext uri="{0D108BD9-81ED-4DB2-BD59-A6C34878D82A}">
                    <a16:rowId xmlns:a16="http://schemas.microsoft.com/office/drawing/2014/main" val="1641511771"/>
                  </a:ext>
                </a:extLst>
              </a:tr>
              <a:tr h="296068">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Orthodontic Lifetime Maximum (per person)</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N/A</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N/A</a:t>
                      </a:r>
                      <a:endParaRPr lang="en-US" sz="1200" b="0" dirty="0">
                        <a:latin typeface="Cambria" panose="020405030504060302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$2,000</a:t>
                      </a:r>
                      <a:endParaRPr lang="en-US" sz="1200" b="0" dirty="0">
                        <a:latin typeface="Cambria" panose="02040503050406030204" pitchFamily="18" charset="0"/>
                      </a:endParaRPr>
                    </a:p>
                  </a:txBody>
                  <a:tcPr anchor="ctr"/>
                </a:tc>
                <a:extLst>
                  <a:ext uri="{0D108BD9-81ED-4DB2-BD59-A6C34878D82A}">
                    <a16:rowId xmlns:a16="http://schemas.microsoft.com/office/drawing/2014/main" val="584835039"/>
                  </a:ext>
                </a:extLst>
              </a:tr>
              <a:tr h="283246">
                <a:tc gridSpan="2">
                  <a:txBody>
                    <a:bodyPr/>
                    <a:lstStyle/>
                    <a:p>
                      <a:pPr marL="0" indent="0"/>
                      <a:r>
                        <a:rPr lang="en-US" sz="1250" dirty="0">
                          <a:latin typeface="Cambria" panose="02040503050406030204" pitchFamily="18" charset="0"/>
                        </a:rPr>
                        <a:t>Annual Max For services covered under A, B and C</a:t>
                      </a:r>
                      <a:endParaRPr lang="en-US" sz="1250" b="0" dirty="0">
                        <a:latin typeface="Cambria" panose="02040503050406030204" pitchFamily="18" charset="0"/>
                      </a:endParaRPr>
                    </a:p>
                  </a:txBody>
                  <a:tcPr anchor="ctr"/>
                </a:tc>
                <a:tc hMerge="1">
                  <a:txBody>
                    <a:bodyPr/>
                    <a:lstStyle/>
                    <a:p>
                      <a:pPr marL="0" indent="0"/>
                      <a:endParaRPr lang="en-US" sz="1200" b="0" dirty="0">
                        <a:latin typeface="Cambria" panose="02040503050406030204" pitchFamily="18" charset="0"/>
                      </a:endParaRPr>
                    </a:p>
                  </a:txBody>
                  <a:tcPr/>
                </a:tc>
                <a:tc>
                  <a:txBody>
                    <a:bodyPr/>
                    <a:lstStyle/>
                    <a:p>
                      <a:pPr algn="ctr"/>
                      <a:r>
                        <a:rPr lang="en-US" sz="1200" dirty="0">
                          <a:latin typeface="Cambria" panose="02040503050406030204" pitchFamily="18" charset="0"/>
                        </a:rPr>
                        <a:t>$750</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$1,000</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$1,500</a:t>
                      </a:r>
                      <a:endParaRPr lang="en-US" sz="1200" b="0" dirty="0">
                        <a:latin typeface="Cambria" panose="02040503050406030204" pitchFamily="18" charset="0"/>
                      </a:endParaRPr>
                    </a:p>
                  </a:txBody>
                  <a:tcPr anchor="ctr"/>
                </a:tc>
                <a:extLst>
                  <a:ext uri="{0D108BD9-81ED-4DB2-BD59-A6C34878D82A}">
                    <a16:rowId xmlns:a16="http://schemas.microsoft.com/office/drawing/2014/main" val="1993793589"/>
                  </a:ext>
                </a:extLst>
              </a:tr>
              <a:tr h="353686">
                <a:tc gridSpan="2">
                  <a:txBody>
                    <a:bodyPr/>
                    <a:lstStyle/>
                    <a:p>
                      <a:r>
                        <a:rPr lang="en-US" sz="1250" dirty="0">
                          <a:latin typeface="Cambria" panose="02040503050406030204" pitchFamily="18" charset="0"/>
                        </a:rPr>
                        <a:t>Calendar Year Deductible per Person/Family </a:t>
                      </a:r>
                    </a:p>
                    <a:p>
                      <a:r>
                        <a:rPr lang="en-US" sz="1250" dirty="0">
                          <a:latin typeface="Cambria" panose="02040503050406030204" pitchFamily="18" charset="0"/>
                        </a:rPr>
                        <a:t>(Coverage B and C only)</a:t>
                      </a:r>
                      <a:endParaRPr lang="en-US" sz="1250" b="0" dirty="0">
                        <a:latin typeface="Cambria" panose="02040503050406030204" pitchFamily="18" charset="0"/>
                      </a:endParaRPr>
                    </a:p>
                  </a:txBody>
                  <a:tcPr/>
                </a:tc>
                <a:tc hMerge="1">
                  <a:txBody>
                    <a:bodyPr/>
                    <a:lstStyle/>
                    <a:p>
                      <a:endParaRPr lang="en-US" sz="1100" b="0" dirty="0">
                        <a:latin typeface="Cambria" panose="02040503050406030204" pitchFamily="18" charset="0"/>
                      </a:endParaRPr>
                    </a:p>
                  </a:txBody>
                  <a:tcPr/>
                </a:tc>
                <a:tc>
                  <a:txBody>
                    <a:bodyPr/>
                    <a:lstStyle/>
                    <a:p>
                      <a:pPr algn="ctr"/>
                      <a:r>
                        <a:rPr lang="en-US" sz="1200" dirty="0">
                          <a:latin typeface="Cambria" panose="02040503050406030204" pitchFamily="18" charset="0"/>
                        </a:rPr>
                        <a:t>N/A</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$25/$75</a:t>
                      </a:r>
                      <a:endParaRPr lang="en-US" sz="1200" b="0" dirty="0">
                        <a:latin typeface="Cambria" panose="02040503050406030204" pitchFamily="18" charset="0"/>
                      </a:endParaRPr>
                    </a:p>
                  </a:txBody>
                  <a:tcPr anchor="ctr"/>
                </a:tc>
                <a:tc>
                  <a:txBody>
                    <a:bodyPr/>
                    <a:lstStyle/>
                    <a:p>
                      <a:pPr algn="ctr"/>
                      <a:r>
                        <a:rPr lang="en-US" sz="1200" dirty="0">
                          <a:latin typeface="Cambria" panose="02040503050406030204" pitchFamily="18" charset="0"/>
                        </a:rPr>
                        <a:t>$25/$75</a:t>
                      </a:r>
                      <a:endParaRPr lang="en-US" sz="1200" b="0" dirty="0">
                        <a:latin typeface="Cambria" panose="02040503050406030204" pitchFamily="18" charset="0"/>
                      </a:endParaRPr>
                    </a:p>
                  </a:txBody>
                  <a:tcPr anchor="ctr"/>
                </a:tc>
                <a:extLst>
                  <a:ext uri="{0D108BD9-81ED-4DB2-BD59-A6C34878D82A}">
                    <a16:rowId xmlns:a16="http://schemas.microsoft.com/office/drawing/2014/main" val="1301206165"/>
                  </a:ext>
                </a:extLst>
              </a:tr>
            </a:tbl>
          </a:graphicData>
        </a:graphic>
      </p:graphicFrame>
      <p:pic>
        <p:nvPicPr>
          <p:cNvPr id="7" name="Picture 2" descr="how-footer-wht.jpg">
            <a:extLst>
              <a:ext uri="{FF2B5EF4-FFF2-40B4-BE49-F238E27FC236}">
                <a16:creationId xmlns:a16="http://schemas.microsoft.com/office/drawing/2014/main" id="{892AA5DB-12C3-4935-BE8B-F64859004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71" y="8792956"/>
            <a:ext cx="1100329" cy="132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4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97">
            <a:extLst>
              <a:ext uri="{FF2B5EF4-FFF2-40B4-BE49-F238E27FC236}">
                <a16:creationId xmlns:a16="http://schemas.microsoft.com/office/drawing/2014/main" id="{3B707B94-023E-4804-B3FC-60A1C01C08E9}"/>
              </a:ext>
            </a:extLst>
          </p:cNvPr>
          <p:cNvSpPr txBox="1">
            <a:spLocks noChangeArrowheads="1"/>
          </p:cNvSpPr>
          <p:nvPr/>
        </p:nvSpPr>
        <p:spPr bwMode="auto">
          <a:xfrm>
            <a:off x="347470" y="1275546"/>
            <a:ext cx="7077460" cy="477054"/>
          </a:xfrm>
          <a:prstGeom prst="rect">
            <a:avLst/>
          </a:prstGeom>
          <a:noFill/>
          <a:ln w="1270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101562" tIns="50783" rIns="101562" bIns="50783"/>
          <a:lstStyle>
            <a:lvl1pPr defTabSz="1019175">
              <a:defRPr sz="2400">
                <a:solidFill>
                  <a:schemeClr val="tx1"/>
                </a:solidFill>
                <a:latin typeface="Times" charset="0"/>
              </a:defRPr>
            </a:lvl1pPr>
            <a:lvl2pPr marL="742950" indent="-285750" defTabSz="1019175">
              <a:defRPr sz="2400">
                <a:solidFill>
                  <a:schemeClr val="tx1"/>
                </a:solidFill>
                <a:latin typeface="Times" charset="0"/>
              </a:defRPr>
            </a:lvl2pPr>
            <a:lvl3pPr marL="1143000" indent="-228600" defTabSz="1019175">
              <a:defRPr sz="2400">
                <a:solidFill>
                  <a:schemeClr val="tx1"/>
                </a:solidFill>
                <a:latin typeface="Times" charset="0"/>
              </a:defRPr>
            </a:lvl3pPr>
            <a:lvl4pPr marL="1600200" indent="-228600" defTabSz="1019175">
              <a:defRPr sz="2400">
                <a:solidFill>
                  <a:schemeClr val="tx1"/>
                </a:solidFill>
                <a:latin typeface="Times" charset="0"/>
              </a:defRPr>
            </a:lvl4pPr>
            <a:lvl5pPr marL="2057400" indent="-228600" defTabSz="1019175">
              <a:defRPr sz="2400">
                <a:solidFill>
                  <a:schemeClr val="tx1"/>
                </a:solidFill>
                <a:latin typeface="Times" charset="0"/>
              </a:defRPr>
            </a:lvl5pPr>
            <a:lvl6pPr marL="2514600" indent="-228600" defTabSz="1019175" eaLnBrk="0" fontAlgn="base" hangingPunct="0">
              <a:spcBef>
                <a:spcPct val="0"/>
              </a:spcBef>
              <a:spcAft>
                <a:spcPct val="0"/>
              </a:spcAft>
              <a:defRPr sz="2400">
                <a:solidFill>
                  <a:schemeClr val="tx1"/>
                </a:solidFill>
                <a:latin typeface="Times" charset="0"/>
              </a:defRPr>
            </a:lvl6pPr>
            <a:lvl7pPr marL="2971800" indent="-228600" defTabSz="1019175" eaLnBrk="0" fontAlgn="base" hangingPunct="0">
              <a:spcBef>
                <a:spcPct val="0"/>
              </a:spcBef>
              <a:spcAft>
                <a:spcPct val="0"/>
              </a:spcAft>
              <a:defRPr sz="2400">
                <a:solidFill>
                  <a:schemeClr val="tx1"/>
                </a:solidFill>
                <a:latin typeface="Times" charset="0"/>
              </a:defRPr>
            </a:lvl7pPr>
            <a:lvl8pPr marL="3429000" indent="-228600" defTabSz="1019175" eaLnBrk="0" fontAlgn="base" hangingPunct="0">
              <a:spcBef>
                <a:spcPct val="0"/>
              </a:spcBef>
              <a:spcAft>
                <a:spcPct val="0"/>
              </a:spcAft>
              <a:defRPr sz="2400">
                <a:solidFill>
                  <a:schemeClr val="tx1"/>
                </a:solidFill>
                <a:latin typeface="Times" charset="0"/>
              </a:defRPr>
            </a:lvl8pPr>
            <a:lvl9pPr marL="3886200" indent="-228600" defTabSz="1019175" eaLnBrk="0" fontAlgn="base" hangingPunct="0">
              <a:spcBef>
                <a:spcPct val="0"/>
              </a:spcBef>
              <a:spcAft>
                <a:spcPct val="0"/>
              </a:spcAft>
              <a:defRPr sz="2400">
                <a:solidFill>
                  <a:schemeClr val="tx1"/>
                </a:solidFill>
                <a:latin typeface="Times" charset="0"/>
              </a:defRPr>
            </a:lvl9pPr>
          </a:lstStyle>
          <a:p>
            <a:pPr algn="just">
              <a:lnSpc>
                <a:spcPct val="80000"/>
              </a:lnSpc>
            </a:pPr>
            <a:r>
              <a:rPr lang="en-US" altLang="en-US" sz="1050" b="1" kern="500" dirty="0">
                <a:solidFill>
                  <a:srgbClr val="779FD0"/>
                </a:solidFill>
                <a:latin typeface="Minion Pro" panose="02040503050306020203" pitchFamily="18" charset="0"/>
                <a:cs typeface="Calibri"/>
              </a:rPr>
              <a:t>CLIENT NAME</a:t>
            </a:r>
            <a:r>
              <a:rPr lang="en-US" altLang="en-US" sz="1050" dirty="0">
                <a:latin typeface="Minion Pro" panose="02040503050306020203" pitchFamily="18" charset="0"/>
              </a:rPr>
              <a:t> is pleased to offer a comprehensive vision plan for employees. Full Time, Regular Part Time &amp; Part Time employees may enroll in the vision coverage during the initial eligibility waiting period &amp; during Open Enrollment. See the Benefits Summary on the EBC for a complete outline of coverage.</a:t>
            </a:r>
          </a:p>
        </p:txBody>
      </p:sp>
      <p:sp>
        <p:nvSpPr>
          <p:cNvPr id="7" name="Rectangle 2">
            <a:extLst>
              <a:ext uri="{FF2B5EF4-FFF2-40B4-BE49-F238E27FC236}">
                <a16:creationId xmlns:a16="http://schemas.microsoft.com/office/drawing/2014/main" id="{7D36AAC0-791E-4F29-938B-BF637E423361}"/>
              </a:ext>
            </a:extLst>
          </p:cNvPr>
          <p:cNvSpPr>
            <a:spLocks noChangeArrowheads="1"/>
          </p:cNvSpPr>
          <p:nvPr/>
        </p:nvSpPr>
        <p:spPr bwMode="auto">
          <a:xfrm>
            <a:off x="347472" y="330200"/>
            <a:ext cx="7077455" cy="904876"/>
          </a:xfrm>
          <a:prstGeom prst="rect">
            <a:avLst/>
          </a:prstGeom>
          <a:solidFill>
            <a:srgbClr val="09639E"/>
          </a:solidFill>
          <a:ln w="9525" algn="ctr">
            <a:solidFill>
              <a:srgbClr val="09639E"/>
            </a:solidFill>
            <a:round/>
            <a:headEnd/>
            <a:tailEnd/>
          </a:ln>
        </p:spPr>
        <p:txBody>
          <a:bodyPr lIns="91162" tIns="45579" rIns="91162" bIns="45579"/>
          <a:lstStyle/>
          <a:p>
            <a:endParaRPr lang="en-US" altLang="en-US" dirty="0"/>
          </a:p>
        </p:txBody>
      </p:sp>
      <p:sp>
        <p:nvSpPr>
          <p:cNvPr id="9" name="Rectangle 2">
            <a:extLst>
              <a:ext uri="{FF2B5EF4-FFF2-40B4-BE49-F238E27FC236}">
                <a16:creationId xmlns:a16="http://schemas.microsoft.com/office/drawing/2014/main" id="{F2CC46F9-80FB-49DE-BECE-866394F597E8}"/>
              </a:ext>
            </a:extLst>
          </p:cNvPr>
          <p:cNvSpPr txBox="1">
            <a:spLocks noChangeArrowheads="1"/>
          </p:cNvSpPr>
          <p:nvPr/>
        </p:nvSpPr>
        <p:spPr bwMode="auto">
          <a:xfrm>
            <a:off x="228600" y="533399"/>
            <a:ext cx="7315199" cy="6753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62" tIns="45579" rIns="91162" bIns="45579"/>
          <a:lstStyle>
            <a:lvl1pPr algn="ctr" defTabSz="1014413" rtl="0" eaLnBrk="0" fontAlgn="base" hangingPunct="0">
              <a:spcBef>
                <a:spcPct val="0"/>
              </a:spcBef>
              <a:spcAft>
                <a:spcPct val="0"/>
              </a:spcAft>
              <a:defRPr sz="4900">
                <a:solidFill>
                  <a:schemeClr val="tx2"/>
                </a:solidFill>
                <a:latin typeface="+mj-lt"/>
                <a:ea typeface="+mj-ea"/>
                <a:cs typeface="+mj-cs"/>
              </a:defRPr>
            </a:lvl1pPr>
            <a:lvl2pPr algn="ctr" defTabSz="1014413" rtl="0" eaLnBrk="0" fontAlgn="base" hangingPunct="0">
              <a:spcBef>
                <a:spcPct val="0"/>
              </a:spcBef>
              <a:spcAft>
                <a:spcPct val="0"/>
              </a:spcAft>
              <a:defRPr sz="4900">
                <a:solidFill>
                  <a:schemeClr val="tx2"/>
                </a:solidFill>
                <a:latin typeface="Times" charset="0"/>
              </a:defRPr>
            </a:lvl2pPr>
            <a:lvl3pPr algn="ctr" defTabSz="1014413" rtl="0" eaLnBrk="0" fontAlgn="base" hangingPunct="0">
              <a:spcBef>
                <a:spcPct val="0"/>
              </a:spcBef>
              <a:spcAft>
                <a:spcPct val="0"/>
              </a:spcAft>
              <a:defRPr sz="4900">
                <a:solidFill>
                  <a:schemeClr val="tx2"/>
                </a:solidFill>
                <a:latin typeface="Times" charset="0"/>
              </a:defRPr>
            </a:lvl3pPr>
            <a:lvl4pPr algn="ctr" defTabSz="1014413" rtl="0" eaLnBrk="0" fontAlgn="base" hangingPunct="0">
              <a:spcBef>
                <a:spcPct val="0"/>
              </a:spcBef>
              <a:spcAft>
                <a:spcPct val="0"/>
              </a:spcAft>
              <a:defRPr sz="4900">
                <a:solidFill>
                  <a:schemeClr val="tx2"/>
                </a:solidFill>
                <a:latin typeface="Times" charset="0"/>
              </a:defRPr>
            </a:lvl4pPr>
            <a:lvl5pPr algn="ctr" defTabSz="1014413" rtl="0" eaLnBrk="0" fontAlgn="base" hangingPunct="0">
              <a:spcBef>
                <a:spcPct val="0"/>
              </a:spcBef>
              <a:spcAft>
                <a:spcPct val="0"/>
              </a:spcAft>
              <a:defRPr sz="4900">
                <a:solidFill>
                  <a:schemeClr val="tx2"/>
                </a:solidFill>
                <a:latin typeface="Times" charset="0"/>
              </a:defRPr>
            </a:lvl5pPr>
            <a:lvl6pPr marL="455757" algn="ctr" defTabSz="1015963" rtl="0" fontAlgn="base">
              <a:spcBef>
                <a:spcPct val="0"/>
              </a:spcBef>
              <a:spcAft>
                <a:spcPct val="0"/>
              </a:spcAft>
              <a:defRPr sz="4900">
                <a:solidFill>
                  <a:schemeClr val="tx2"/>
                </a:solidFill>
                <a:latin typeface="Times" charset="0"/>
              </a:defRPr>
            </a:lvl6pPr>
            <a:lvl7pPr marL="911513" algn="ctr" defTabSz="1015963" rtl="0" fontAlgn="base">
              <a:spcBef>
                <a:spcPct val="0"/>
              </a:spcBef>
              <a:spcAft>
                <a:spcPct val="0"/>
              </a:spcAft>
              <a:defRPr sz="4900">
                <a:solidFill>
                  <a:schemeClr val="tx2"/>
                </a:solidFill>
                <a:latin typeface="Times" charset="0"/>
              </a:defRPr>
            </a:lvl7pPr>
            <a:lvl8pPr marL="1367274" algn="ctr" defTabSz="1015963" rtl="0" fontAlgn="base">
              <a:spcBef>
                <a:spcPct val="0"/>
              </a:spcBef>
              <a:spcAft>
                <a:spcPct val="0"/>
              </a:spcAft>
              <a:defRPr sz="4900">
                <a:solidFill>
                  <a:schemeClr val="tx2"/>
                </a:solidFill>
                <a:latin typeface="Times" charset="0"/>
              </a:defRPr>
            </a:lvl8pPr>
            <a:lvl9pPr marL="1823030" algn="ctr" defTabSz="1015963" rtl="0" fontAlgn="base">
              <a:spcBef>
                <a:spcPct val="0"/>
              </a:spcBef>
              <a:spcAft>
                <a:spcPct val="0"/>
              </a:spcAft>
              <a:defRPr sz="4900">
                <a:solidFill>
                  <a:schemeClr val="tx2"/>
                </a:solidFill>
                <a:latin typeface="Times" charset="0"/>
              </a:defRPr>
            </a:lvl9pPr>
          </a:lstStyle>
          <a:p>
            <a:r>
              <a:rPr lang="en-US" sz="3200" kern="0" dirty="0">
                <a:solidFill>
                  <a:schemeClr val="bg1"/>
                </a:solidFill>
              </a:rPr>
              <a:t>Vision Coverage</a:t>
            </a:r>
          </a:p>
        </p:txBody>
      </p:sp>
      <p:graphicFrame>
        <p:nvGraphicFramePr>
          <p:cNvPr id="16" name="Table 15">
            <a:extLst>
              <a:ext uri="{FF2B5EF4-FFF2-40B4-BE49-F238E27FC236}">
                <a16:creationId xmlns:a16="http://schemas.microsoft.com/office/drawing/2014/main" id="{4D44DD5A-D714-4104-9C4E-CC9356165846}"/>
              </a:ext>
            </a:extLst>
          </p:cNvPr>
          <p:cNvGraphicFramePr>
            <a:graphicFrameLocks noGrp="1"/>
          </p:cNvGraphicFramePr>
          <p:nvPr>
            <p:extLst>
              <p:ext uri="{D42A27DB-BD31-4B8C-83A1-F6EECF244321}">
                <p14:modId xmlns:p14="http://schemas.microsoft.com/office/powerpoint/2010/main" val="3467247315"/>
              </p:ext>
            </p:extLst>
          </p:nvPr>
        </p:nvGraphicFramePr>
        <p:xfrm>
          <a:off x="347470" y="1813560"/>
          <a:ext cx="7074046" cy="7559040"/>
        </p:xfrm>
        <a:graphic>
          <a:graphicData uri="http://schemas.openxmlformats.org/drawingml/2006/table">
            <a:tbl>
              <a:tblPr firstRow="1" bandRow="1">
                <a:tableStyleId>{073A0DAA-6AF3-43AB-8588-CEC1D06C72B9}</a:tableStyleId>
              </a:tblPr>
              <a:tblGrid>
                <a:gridCol w="1617625">
                  <a:extLst>
                    <a:ext uri="{9D8B030D-6E8A-4147-A177-3AD203B41FA5}">
                      <a16:colId xmlns:a16="http://schemas.microsoft.com/office/drawing/2014/main" val="3989759120"/>
                    </a:ext>
                  </a:extLst>
                </a:gridCol>
                <a:gridCol w="4348727">
                  <a:extLst>
                    <a:ext uri="{9D8B030D-6E8A-4147-A177-3AD203B41FA5}">
                      <a16:colId xmlns:a16="http://schemas.microsoft.com/office/drawing/2014/main" val="1819205835"/>
                    </a:ext>
                  </a:extLst>
                </a:gridCol>
                <a:gridCol w="1107694">
                  <a:extLst>
                    <a:ext uri="{9D8B030D-6E8A-4147-A177-3AD203B41FA5}">
                      <a16:colId xmlns:a16="http://schemas.microsoft.com/office/drawing/2014/main" val="1976762672"/>
                    </a:ext>
                  </a:extLst>
                </a:gridCol>
              </a:tblGrid>
              <a:tr h="287962">
                <a:tc>
                  <a:txBody>
                    <a:bodyPr/>
                    <a:lstStyle/>
                    <a:p>
                      <a:pPr algn="ctr"/>
                      <a:r>
                        <a:rPr lang="en-US" sz="1600" dirty="0">
                          <a:latin typeface="Cambria" panose="02040503050406030204" pitchFamily="18" charset="0"/>
                        </a:rPr>
                        <a:t>Benefit</a:t>
                      </a:r>
                    </a:p>
                  </a:txBody>
                  <a:tcPr anchor="ctr">
                    <a:solidFill>
                      <a:srgbClr val="0064A7"/>
                    </a:solidFill>
                  </a:tcPr>
                </a:tc>
                <a:tc>
                  <a:txBody>
                    <a:bodyPr/>
                    <a:lstStyle/>
                    <a:p>
                      <a:pPr algn="ctr"/>
                      <a:r>
                        <a:rPr lang="en-US" sz="1600" dirty="0">
                          <a:latin typeface="Cambria" panose="02040503050406030204" pitchFamily="18" charset="0"/>
                        </a:rPr>
                        <a:t>VSP </a:t>
                      </a:r>
                      <a:r>
                        <a:rPr lang="en-US" sz="1600" u="none" dirty="0">
                          <a:latin typeface="Cambria" panose="02040503050406030204" pitchFamily="18" charset="0"/>
                        </a:rPr>
                        <a:t>Plan </a:t>
                      </a:r>
                      <a:r>
                        <a:rPr lang="en-US" sz="1600" dirty="0">
                          <a:latin typeface="Cambria" panose="02040503050406030204" pitchFamily="18" charset="0"/>
                        </a:rPr>
                        <a:t>Description</a:t>
                      </a:r>
                    </a:p>
                  </a:txBody>
                  <a:tcPr anchor="ctr">
                    <a:solidFill>
                      <a:srgbClr val="0064A7"/>
                    </a:solidFill>
                  </a:tcPr>
                </a:tc>
                <a:tc>
                  <a:txBody>
                    <a:bodyPr/>
                    <a:lstStyle/>
                    <a:p>
                      <a:pPr algn="ctr"/>
                      <a:r>
                        <a:rPr lang="en-US" sz="1600" dirty="0">
                          <a:latin typeface="Cambria" panose="02040503050406030204" pitchFamily="18" charset="0"/>
                        </a:rPr>
                        <a:t>Copay</a:t>
                      </a:r>
                    </a:p>
                  </a:txBody>
                  <a:tcPr anchor="ctr">
                    <a:solidFill>
                      <a:srgbClr val="0064A7"/>
                    </a:solidFill>
                  </a:tcPr>
                </a:tc>
                <a:extLst>
                  <a:ext uri="{0D108BD9-81ED-4DB2-BD59-A6C34878D82A}">
                    <a16:rowId xmlns:a16="http://schemas.microsoft.com/office/drawing/2014/main" val="431048134"/>
                  </a:ext>
                </a:extLst>
              </a:tr>
              <a:tr h="392676">
                <a:tc>
                  <a:txBody>
                    <a:bodyPr/>
                    <a:lstStyle/>
                    <a:p>
                      <a:pPr algn="ctr"/>
                      <a:r>
                        <a:rPr lang="en-US" sz="1200" dirty="0">
                          <a:latin typeface="Cambria" panose="02040503050406030204" pitchFamily="18" charset="0"/>
                        </a:rPr>
                        <a:t>WellVision Exam*</a:t>
                      </a:r>
                    </a:p>
                  </a:txBody>
                  <a:tcPr anchor="ctr"/>
                </a:tc>
                <a:tc>
                  <a:txBody>
                    <a:bodyPr/>
                    <a:lstStyle/>
                    <a:p>
                      <a:pPr marL="0" indent="0">
                        <a:buFont typeface="Arial" panose="020B0604020202020204" pitchFamily="34" charset="0"/>
                        <a:buNone/>
                      </a:pPr>
                      <a:r>
                        <a:rPr lang="en-US" sz="1200" b="1" dirty="0">
                          <a:latin typeface="Cambria" panose="02040503050406030204" pitchFamily="18" charset="0"/>
                        </a:rPr>
                        <a:t>Standard &amp; Premium</a:t>
                      </a:r>
                    </a:p>
                    <a:p>
                      <a:pPr marL="171450" indent="-171450">
                        <a:buFont typeface="Arial" panose="020B0604020202020204" pitchFamily="34" charset="0"/>
                        <a:buChar char="•"/>
                      </a:pPr>
                      <a:r>
                        <a:rPr lang="en-US" sz="1200" dirty="0">
                          <a:latin typeface="Cambria" panose="02040503050406030204" pitchFamily="18" charset="0"/>
                        </a:rPr>
                        <a:t>Focuses on your eyes and overall wellness</a:t>
                      </a:r>
                      <a:endParaRPr lang="en-US" sz="1200" b="0" dirty="0">
                        <a:latin typeface="Cambria" panose="02040503050406030204" pitchFamily="18"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$20</a:t>
                      </a:r>
                      <a:endParaRPr lang="en-US" sz="1200" b="0" dirty="0">
                        <a:latin typeface="Cambria" panose="02040503050406030204" pitchFamily="18" charset="0"/>
                      </a:endParaRPr>
                    </a:p>
                  </a:txBody>
                  <a:tcPr anchor="ctr"/>
                </a:tc>
                <a:extLst>
                  <a:ext uri="{0D108BD9-81ED-4DB2-BD59-A6C34878D82A}">
                    <a16:rowId xmlns:a16="http://schemas.microsoft.com/office/drawing/2014/main" val="4035618624"/>
                  </a:ext>
                </a:extLst>
              </a:tr>
              <a:tr h="298433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Prescription Glasses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Cambria" panose="02040503050406030204" pitchFamily="18" charset="0"/>
                      </a:endParaRPr>
                    </a:p>
                  </a:txBody>
                  <a:tcPr anchor="ctr"/>
                </a:tc>
                <a:tc>
                  <a:txBody>
                    <a:bodyPr/>
                    <a:lstStyle/>
                    <a:p>
                      <a:r>
                        <a:rPr lang="en-US" sz="1200" b="1" dirty="0">
                          <a:latin typeface="Cambria" panose="02040503050406030204" pitchFamily="18" charset="0"/>
                        </a:rPr>
                        <a:t>Standard</a:t>
                      </a:r>
                    </a:p>
                    <a:p>
                      <a:r>
                        <a:rPr lang="en-US" sz="1200" dirty="0">
                          <a:latin typeface="Cambria" panose="02040503050406030204" pitchFamily="18" charset="0"/>
                        </a:rPr>
                        <a:t>Frame**: </a:t>
                      </a:r>
                    </a:p>
                    <a:p>
                      <a:pPr marL="171450" indent="-171450">
                        <a:buFont typeface="Arial" panose="020B0604020202020204" pitchFamily="34" charset="0"/>
                        <a:buChar char="•"/>
                      </a:pPr>
                      <a:r>
                        <a:rPr lang="en-US" sz="1200" dirty="0">
                          <a:latin typeface="Cambria" panose="02040503050406030204" pitchFamily="18" charset="0"/>
                        </a:rPr>
                        <a:t>$120 allowance for a wide selection of frames</a:t>
                      </a:r>
                    </a:p>
                    <a:p>
                      <a:pPr marL="171450" indent="-171450">
                        <a:buFont typeface="Arial" panose="020B0604020202020204" pitchFamily="34" charset="0"/>
                        <a:buChar char="•"/>
                      </a:pPr>
                      <a:r>
                        <a:rPr lang="en-US" sz="1200" dirty="0">
                          <a:latin typeface="Cambria" panose="02040503050406030204" pitchFamily="18" charset="0"/>
                        </a:rPr>
                        <a:t>$140 allowance for featured frame brands</a:t>
                      </a:r>
                    </a:p>
                    <a:p>
                      <a:pPr marL="171450" indent="-171450">
                        <a:buFont typeface="Arial" panose="020B0604020202020204" pitchFamily="34" charset="0"/>
                        <a:buChar char="•"/>
                      </a:pPr>
                      <a:r>
                        <a:rPr lang="en-US" sz="1200" dirty="0">
                          <a:latin typeface="Cambria" panose="02040503050406030204" pitchFamily="18" charset="0"/>
                        </a:rPr>
                        <a:t>20% savings on the amount over your allowance</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$65 Walmart frame allowance</a:t>
                      </a:r>
                    </a:p>
                    <a:p>
                      <a:pPr marL="171450" indent="-171450">
                        <a:buFont typeface="Arial" panose="020B0604020202020204" pitchFamily="34" charset="0"/>
                        <a:buChar char="•"/>
                      </a:pPr>
                      <a:endParaRPr lang="en-US" sz="300" dirty="0">
                        <a:latin typeface="Cambria" panose="02040503050406030204" pitchFamily="18" charset="0"/>
                      </a:endParaRPr>
                    </a:p>
                    <a:p>
                      <a:pPr marL="0" indent="0">
                        <a:buFont typeface="Arial" panose="020B0604020202020204" pitchFamily="34" charset="0"/>
                        <a:buNone/>
                      </a:pPr>
                      <a:r>
                        <a:rPr lang="en-US" sz="1200" dirty="0">
                          <a:latin typeface="Cambria" panose="02040503050406030204" pitchFamily="18" charset="0"/>
                        </a:rPr>
                        <a:t>Lenses*: </a:t>
                      </a:r>
                    </a:p>
                    <a:p>
                      <a:pPr marL="171450" indent="-171450">
                        <a:buFont typeface="Arial" panose="020B0604020202020204" pitchFamily="34" charset="0"/>
                        <a:buChar char="•"/>
                      </a:pPr>
                      <a:r>
                        <a:rPr lang="en-US" sz="1200" dirty="0">
                          <a:latin typeface="Cambria" panose="02040503050406030204" pitchFamily="18" charset="0"/>
                        </a:rPr>
                        <a:t>Single vision, lined bifocal, and lined trifocal lenses</a:t>
                      </a:r>
                    </a:p>
                    <a:p>
                      <a:pPr marL="171450" indent="-171450">
                        <a:buFont typeface="Arial" panose="020B0604020202020204" pitchFamily="34" charset="0"/>
                        <a:buChar char="•"/>
                      </a:pPr>
                      <a:r>
                        <a:rPr lang="en-US" sz="1200" dirty="0">
                          <a:latin typeface="Cambria" panose="02040503050406030204" pitchFamily="18" charset="0"/>
                        </a:rPr>
                        <a:t>Polycarbonate lenses for dependent children</a:t>
                      </a:r>
                    </a:p>
                    <a:p>
                      <a:pPr marL="0" indent="0">
                        <a:buFont typeface="Arial" panose="020B0604020202020204" pitchFamily="34" charset="0"/>
                        <a:buNone/>
                      </a:pPr>
                      <a:r>
                        <a:rPr lang="en-US" sz="1200" b="1" dirty="0">
                          <a:latin typeface="Cambria" panose="02040503050406030204" pitchFamily="18" charset="0"/>
                        </a:rPr>
                        <a:t>Premium</a:t>
                      </a:r>
                    </a:p>
                    <a:p>
                      <a:r>
                        <a:rPr lang="en-US" sz="1200" dirty="0">
                          <a:solidFill>
                            <a:schemeClr val="tx1"/>
                          </a:solidFill>
                          <a:latin typeface="Cambria" panose="02040503050406030204" pitchFamily="18" charset="0"/>
                        </a:rPr>
                        <a:t>Frame*: </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$200 allowance for a wide selection of frames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$220 allowance for featured frame brands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20% savings on the amount over your allowance</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$100 Walmart frame allowance</a:t>
                      </a:r>
                    </a:p>
                    <a:p>
                      <a:pPr marL="171450" indent="-171450">
                        <a:buFont typeface="Arial" panose="020B0604020202020204" pitchFamily="34" charset="0"/>
                        <a:buChar char="•"/>
                      </a:pPr>
                      <a:endParaRPr lang="en-US" sz="300" dirty="0">
                        <a:solidFill>
                          <a:schemeClr val="tx1"/>
                        </a:solidFill>
                        <a:latin typeface="Cambria" panose="02040503050406030204" pitchFamily="18" charset="0"/>
                      </a:endParaRPr>
                    </a:p>
                    <a:p>
                      <a:pPr marL="0" indent="0">
                        <a:buFont typeface="Arial" panose="020B0604020202020204" pitchFamily="34" charset="0"/>
                        <a:buNone/>
                      </a:pPr>
                      <a:r>
                        <a:rPr lang="en-US" sz="1200" dirty="0">
                          <a:solidFill>
                            <a:schemeClr val="tx1"/>
                          </a:solidFill>
                          <a:latin typeface="Cambria" panose="02040503050406030204" pitchFamily="18" charset="0"/>
                        </a:rPr>
                        <a:t>Lenses*: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Single vision, lined bifocal, and lined trifocal lenses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Polycarbonate lenses for dependent children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$20</a:t>
                      </a:r>
                      <a:endParaRPr lang="en-US" sz="1200" b="0" dirty="0">
                        <a:latin typeface="Cambria" panose="02040503050406030204" pitchFamily="18" charset="0"/>
                      </a:endParaRPr>
                    </a:p>
                  </a:txBody>
                  <a:tcPr anchor="ctr"/>
                </a:tc>
                <a:extLst>
                  <a:ext uri="{0D108BD9-81ED-4DB2-BD59-A6C34878D82A}">
                    <a16:rowId xmlns:a16="http://schemas.microsoft.com/office/drawing/2014/main" val="342583520"/>
                  </a:ext>
                </a:extLst>
              </a:tr>
              <a:tr h="1806309">
                <a:tc>
                  <a:txBody>
                    <a:bodyPr/>
                    <a:lstStyle/>
                    <a:p>
                      <a:pPr marL="0" indent="0" algn="ctr"/>
                      <a:r>
                        <a:rPr lang="en-US" sz="1200" dirty="0">
                          <a:latin typeface="Cambria" panose="02040503050406030204" pitchFamily="18" charset="0"/>
                        </a:rPr>
                        <a:t>Lens</a:t>
                      </a:r>
                    </a:p>
                    <a:p>
                      <a:pPr marL="0" indent="0" algn="ctr"/>
                      <a:r>
                        <a:rPr lang="en-US" sz="1200" dirty="0">
                          <a:latin typeface="Cambria" panose="02040503050406030204" pitchFamily="18" charset="0"/>
                        </a:rPr>
                        <a:t>Enhancements*</a:t>
                      </a:r>
                      <a:endParaRPr lang="en-US" sz="1200" b="0" dirty="0">
                        <a:latin typeface="Cambria" panose="02040503050406030204" pitchFamily="18" charset="0"/>
                      </a:endParaRPr>
                    </a:p>
                  </a:txBody>
                  <a:tcPr anchor="ctr"/>
                </a:tc>
                <a:tc>
                  <a:txBody>
                    <a:bodyPr/>
                    <a:lstStyle/>
                    <a:p>
                      <a:pPr marL="0" indent="0">
                        <a:buFont typeface="Arial" panose="020B0604020202020204" pitchFamily="34" charset="0"/>
                        <a:buNone/>
                      </a:pPr>
                      <a:r>
                        <a:rPr lang="en-US" sz="1200" b="1" dirty="0">
                          <a:latin typeface="Cambria" panose="02040503050406030204" pitchFamily="18" charset="0"/>
                        </a:rPr>
                        <a:t>Standard</a:t>
                      </a:r>
                    </a:p>
                    <a:p>
                      <a:pPr marL="171450" indent="-171450">
                        <a:buFont typeface="Arial" panose="020B0604020202020204" pitchFamily="34" charset="0"/>
                        <a:buChar char="•"/>
                      </a:pPr>
                      <a:r>
                        <a:rPr lang="en-US" sz="1200" dirty="0">
                          <a:latin typeface="Cambria" panose="02040503050406030204" pitchFamily="18" charset="0"/>
                        </a:rPr>
                        <a:t>Standard progressive lenses</a:t>
                      </a:r>
                    </a:p>
                    <a:p>
                      <a:pPr marL="171450" indent="-171450">
                        <a:buFont typeface="Arial" panose="020B0604020202020204" pitchFamily="34" charset="0"/>
                        <a:buChar char="•"/>
                      </a:pPr>
                      <a:r>
                        <a:rPr lang="en-US" sz="1200" dirty="0">
                          <a:latin typeface="Cambria" panose="02040503050406030204" pitchFamily="18" charset="0"/>
                        </a:rPr>
                        <a:t>Premium progressive lenses</a:t>
                      </a:r>
                    </a:p>
                    <a:p>
                      <a:pPr marL="171450" indent="-171450">
                        <a:buFont typeface="Arial" panose="020B0604020202020204" pitchFamily="34" charset="0"/>
                        <a:buChar char="•"/>
                      </a:pPr>
                      <a:r>
                        <a:rPr lang="en-US" sz="1200" dirty="0">
                          <a:latin typeface="Cambria" panose="02040503050406030204" pitchFamily="18" charset="0"/>
                        </a:rPr>
                        <a:t>Custom progressive lenses</a:t>
                      </a:r>
                    </a:p>
                    <a:p>
                      <a:pPr marL="171450" indent="-171450">
                        <a:buFont typeface="Arial" panose="020B0604020202020204" pitchFamily="34" charset="0"/>
                        <a:buChar char="•"/>
                      </a:pPr>
                      <a:r>
                        <a:rPr lang="en-US" sz="1200" dirty="0">
                          <a:latin typeface="Cambria" panose="02040503050406030204" pitchFamily="18" charset="0"/>
                        </a:rPr>
                        <a:t>Average savings of 35-40% on other lens enhancements</a:t>
                      </a:r>
                    </a:p>
                    <a:p>
                      <a:pPr marL="0" indent="0">
                        <a:buFont typeface="Arial" panose="020B0604020202020204" pitchFamily="34" charset="0"/>
                        <a:buNone/>
                      </a:pPr>
                      <a:r>
                        <a:rPr lang="en-US" sz="1200" b="1" dirty="0">
                          <a:latin typeface="Cambria" panose="02040503050406030204" pitchFamily="18" charset="0"/>
                        </a:rPr>
                        <a:t>Premium</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Tints/Photochromic adaptive lenses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Standard progressive lenses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Premium progressive lenses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Custom progressive lenses</a:t>
                      </a:r>
                    </a:p>
                    <a:p>
                      <a:pPr marL="171450" indent="-171450">
                        <a:buFont typeface="Arial" panose="020B0604020202020204" pitchFamily="34" charset="0"/>
                        <a:buChar char="•"/>
                      </a:pPr>
                      <a:r>
                        <a:rPr lang="en-US" sz="1200" dirty="0">
                          <a:solidFill>
                            <a:schemeClr val="tx1"/>
                          </a:solidFill>
                          <a:latin typeface="Cambria" panose="02040503050406030204" pitchFamily="18" charset="0"/>
                        </a:rPr>
                        <a:t>Average savings of 35-40% on other lens enhancements</a:t>
                      </a:r>
                      <a:endParaRPr lang="en-US" sz="1200" dirty="0">
                        <a:latin typeface="Cambria" panose="02040503050406030204" pitchFamily="18" charset="0"/>
                      </a:endParaRPr>
                    </a:p>
                  </a:txBody>
                  <a:tcPr/>
                </a:tc>
                <a:tc>
                  <a:txBody>
                    <a:bodyPr/>
                    <a:lstStyle/>
                    <a:p>
                      <a:pPr algn="ctr"/>
                      <a:r>
                        <a:rPr lang="en-US" sz="1200" b="1" dirty="0">
                          <a:latin typeface="Cambria" panose="02040503050406030204" pitchFamily="18" charset="0"/>
                        </a:rPr>
                        <a:t>Standard</a:t>
                      </a:r>
                    </a:p>
                    <a:p>
                      <a:pPr algn="ctr"/>
                      <a:r>
                        <a:rPr lang="en-US" sz="1200" dirty="0">
                          <a:latin typeface="Cambria" panose="02040503050406030204" pitchFamily="18" charset="0"/>
                        </a:rPr>
                        <a:t>$0</a:t>
                      </a:r>
                    </a:p>
                    <a:p>
                      <a:pPr algn="ctr"/>
                      <a:r>
                        <a:rPr lang="en-US" sz="1200" dirty="0">
                          <a:latin typeface="Cambria" panose="02040503050406030204" pitchFamily="18" charset="0"/>
                        </a:rPr>
                        <a:t>$80-$90</a:t>
                      </a:r>
                    </a:p>
                    <a:p>
                      <a:pPr algn="ctr"/>
                      <a:r>
                        <a:rPr lang="en-US" sz="1200" dirty="0">
                          <a:latin typeface="Cambria" panose="02040503050406030204" pitchFamily="18" charset="0"/>
                        </a:rPr>
                        <a:t>$120-$160</a:t>
                      </a:r>
                    </a:p>
                    <a:p>
                      <a:pPr algn="ctr"/>
                      <a:endParaRPr lang="en-US" sz="1200" b="0" dirty="0">
                        <a:latin typeface="Cambria" panose="02040503050406030204" pitchFamily="18" charset="0"/>
                      </a:endParaRPr>
                    </a:p>
                    <a:p>
                      <a:pPr algn="ctr"/>
                      <a:r>
                        <a:rPr lang="en-US" sz="1200" b="1" dirty="0">
                          <a:latin typeface="Cambria" panose="02040503050406030204" pitchFamily="18" charset="0"/>
                        </a:rPr>
                        <a:t>Premium</a:t>
                      </a:r>
                    </a:p>
                    <a:p>
                      <a:pPr algn="ctr"/>
                      <a:r>
                        <a:rPr lang="en-US" sz="1200" dirty="0">
                          <a:latin typeface="Cambria" panose="02040503050406030204" pitchFamily="18" charset="0"/>
                        </a:rPr>
                        <a:t>$0</a:t>
                      </a:r>
                    </a:p>
                    <a:p>
                      <a:pPr algn="ctr"/>
                      <a:r>
                        <a:rPr lang="en-US" sz="1200" dirty="0">
                          <a:latin typeface="Cambria" panose="02040503050406030204" pitchFamily="18" charset="0"/>
                        </a:rPr>
                        <a:t>$0</a:t>
                      </a:r>
                    </a:p>
                    <a:p>
                      <a:pPr algn="ctr"/>
                      <a:r>
                        <a:rPr lang="en-US" sz="1200" dirty="0">
                          <a:latin typeface="Cambria" panose="02040503050406030204" pitchFamily="18" charset="0"/>
                        </a:rPr>
                        <a:t>$80-$90</a:t>
                      </a:r>
                    </a:p>
                    <a:p>
                      <a:pPr algn="ctr"/>
                      <a:r>
                        <a:rPr lang="en-US" sz="1200" dirty="0">
                          <a:latin typeface="Cambria" panose="02040503050406030204" pitchFamily="18" charset="0"/>
                        </a:rPr>
                        <a:t>$120-$160</a:t>
                      </a:r>
                      <a:endParaRPr lang="en-US" sz="1200" b="0" dirty="0">
                        <a:latin typeface="Cambria" panose="02040503050406030204" pitchFamily="18" charset="0"/>
                      </a:endParaRPr>
                    </a:p>
                  </a:txBody>
                  <a:tcPr/>
                </a:tc>
                <a:extLst>
                  <a:ext uri="{0D108BD9-81ED-4DB2-BD59-A6C34878D82A}">
                    <a16:rowId xmlns:a16="http://schemas.microsoft.com/office/drawing/2014/main" val="3435482967"/>
                  </a:ext>
                </a:extLst>
              </a:tr>
              <a:tr h="1020957">
                <a:tc>
                  <a:txBody>
                    <a:bodyPr/>
                    <a:lstStyle/>
                    <a:p>
                      <a:pPr marL="0" indent="0" algn="ctr"/>
                      <a:r>
                        <a:rPr lang="en-US" sz="1200" dirty="0">
                          <a:latin typeface="Cambria" panose="02040503050406030204" pitchFamily="18" charset="0"/>
                        </a:rPr>
                        <a:t>Contacts*</a:t>
                      </a:r>
                    </a:p>
                    <a:p>
                      <a:pPr marL="0" indent="0" algn="ctr"/>
                      <a:r>
                        <a:rPr lang="en-US" sz="1200" dirty="0">
                          <a:latin typeface="Cambria" panose="02040503050406030204" pitchFamily="18" charset="0"/>
                        </a:rPr>
                        <a:t>(instead of glasses)</a:t>
                      </a:r>
                      <a:endParaRPr lang="en-US" sz="1200" b="0" dirty="0">
                        <a:latin typeface="Cambria" panose="020405030504060302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ambria" panose="02040503050406030204" pitchFamily="18" charset="0"/>
                        </a:rPr>
                        <a:t>Standard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mbria" panose="02040503050406030204" pitchFamily="18" charset="0"/>
                        </a:rPr>
                        <a:t>$120 allowance for contacts; copay does not apply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mbria" panose="02040503050406030204" pitchFamily="18" charset="0"/>
                        </a:rPr>
                        <a:t>Contact lens exam (fitting and evaluation)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ambria" panose="02040503050406030204" pitchFamily="18" charset="0"/>
                        </a:rPr>
                        <a:t>Premium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mbria" panose="02040503050406030204" pitchFamily="18" charset="0"/>
                        </a:rPr>
                        <a:t>$200 allowance for contacts; copay does not apply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mbria" panose="02040503050406030204" pitchFamily="18" charset="0"/>
                        </a:rPr>
                        <a:t>Contact lens exam (fitting and evaluation)</a:t>
                      </a:r>
                      <a:endParaRPr lang="en-US" sz="1200" dirty="0">
                        <a:latin typeface="Cambria" panose="02040503050406030204" pitchFamily="18" charset="0"/>
                      </a:endParaRPr>
                    </a:p>
                  </a:txBody>
                  <a:tcPr/>
                </a:tc>
                <a:tc>
                  <a:txBody>
                    <a:bodyPr/>
                    <a:lstStyle/>
                    <a:p>
                      <a:pPr algn="ctr"/>
                      <a:r>
                        <a:rPr lang="en-US" sz="1200" dirty="0">
                          <a:latin typeface="Cambria" panose="02040503050406030204" pitchFamily="18" charset="0"/>
                        </a:rPr>
                        <a:t>Up to $60</a:t>
                      </a:r>
                      <a:endParaRPr lang="en-US" sz="1200" b="0" dirty="0">
                        <a:latin typeface="Cambria" panose="02040503050406030204" pitchFamily="18" charset="0"/>
                      </a:endParaRPr>
                    </a:p>
                  </a:txBody>
                  <a:tcPr anchor="ctr"/>
                </a:tc>
                <a:extLst>
                  <a:ext uri="{0D108BD9-81ED-4DB2-BD59-A6C34878D82A}">
                    <a16:rowId xmlns:a16="http://schemas.microsoft.com/office/drawing/2014/main" val="3431631477"/>
                  </a:ext>
                </a:extLst>
              </a:tr>
            </a:tbl>
          </a:graphicData>
        </a:graphic>
      </p:graphicFrame>
      <p:sp>
        <p:nvSpPr>
          <p:cNvPr id="17" name="Text Box 197">
            <a:extLst>
              <a:ext uri="{FF2B5EF4-FFF2-40B4-BE49-F238E27FC236}">
                <a16:creationId xmlns:a16="http://schemas.microsoft.com/office/drawing/2014/main" id="{50F0E407-F53C-4470-8E74-DC59126CE459}"/>
              </a:ext>
            </a:extLst>
          </p:cNvPr>
          <p:cNvSpPr txBox="1">
            <a:spLocks noChangeArrowheads="1"/>
          </p:cNvSpPr>
          <p:nvPr/>
        </p:nvSpPr>
        <p:spPr bwMode="auto">
          <a:xfrm>
            <a:off x="364035" y="9400853"/>
            <a:ext cx="3598365" cy="539750"/>
          </a:xfrm>
          <a:prstGeom prst="rect">
            <a:avLst/>
          </a:prstGeom>
          <a:noFill/>
          <a:ln w="12700" algn="in">
            <a:noFill/>
            <a:miter lim="800000"/>
            <a:headEnd/>
            <a:tailEnd/>
          </a:ln>
        </p:spPr>
        <p:txBody>
          <a:bodyPr lIns="101811" tIns="50906" rIns="101811" bIns="50906"/>
          <a:lstStyle>
            <a:lvl1pPr defTabSz="1019175">
              <a:spcBef>
                <a:spcPct val="20000"/>
              </a:spcBef>
              <a:defRPr sz="1400">
                <a:solidFill>
                  <a:schemeClr val="tx1"/>
                </a:solidFill>
                <a:latin typeface="Times" charset="0"/>
              </a:defRPr>
            </a:lvl1pPr>
            <a:lvl2pPr marL="742950" indent="-285750" defTabSz="1019175">
              <a:spcBef>
                <a:spcPct val="20000"/>
              </a:spcBef>
              <a:buFont typeface="Times" charset="0"/>
              <a:defRPr sz="1400">
                <a:solidFill>
                  <a:schemeClr val="tx1"/>
                </a:solidFill>
                <a:latin typeface="Times" charset="0"/>
              </a:defRPr>
            </a:lvl2pPr>
            <a:lvl3pPr marL="1143000" indent="-228600" defTabSz="1019175">
              <a:spcBef>
                <a:spcPct val="20000"/>
              </a:spcBef>
              <a:buChar char="•"/>
              <a:defRPr sz="1400">
                <a:solidFill>
                  <a:schemeClr val="tx1"/>
                </a:solidFill>
                <a:latin typeface="Times" charset="0"/>
              </a:defRPr>
            </a:lvl3pPr>
            <a:lvl4pPr marL="1600200" indent="-228600" defTabSz="1019175">
              <a:spcBef>
                <a:spcPct val="20000"/>
              </a:spcBef>
              <a:buChar char="–"/>
              <a:defRPr sz="1400">
                <a:solidFill>
                  <a:schemeClr val="tx1"/>
                </a:solidFill>
                <a:latin typeface="Times" charset="0"/>
              </a:defRPr>
            </a:lvl4pPr>
            <a:lvl5pPr marL="2057400" indent="-228600" defTabSz="1019175">
              <a:spcBef>
                <a:spcPct val="20000"/>
              </a:spcBef>
              <a:buChar char="»"/>
              <a:defRPr sz="1400">
                <a:solidFill>
                  <a:schemeClr val="tx1"/>
                </a:solidFill>
                <a:latin typeface="Times" charset="0"/>
              </a:defRPr>
            </a:lvl5pPr>
            <a:lvl6pPr marL="2514600" indent="-228600" defTabSz="1019175" eaLnBrk="0" fontAlgn="base" hangingPunct="0">
              <a:spcBef>
                <a:spcPct val="20000"/>
              </a:spcBef>
              <a:spcAft>
                <a:spcPct val="0"/>
              </a:spcAft>
              <a:buChar char="»"/>
              <a:defRPr sz="1400">
                <a:solidFill>
                  <a:schemeClr val="tx1"/>
                </a:solidFill>
                <a:latin typeface="Times" charset="0"/>
              </a:defRPr>
            </a:lvl6pPr>
            <a:lvl7pPr marL="2971800" indent="-228600" defTabSz="1019175" eaLnBrk="0" fontAlgn="base" hangingPunct="0">
              <a:spcBef>
                <a:spcPct val="20000"/>
              </a:spcBef>
              <a:spcAft>
                <a:spcPct val="0"/>
              </a:spcAft>
              <a:buChar char="»"/>
              <a:defRPr sz="1400">
                <a:solidFill>
                  <a:schemeClr val="tx1"/>
                </a:solidFill>
                <a:latin typeface="Times" charset="0"/>
              </a:defRPr>
            </a:lvl7pPr>
            <a:lvl8pPr marL="3429000" indent="-228600" defTabSz="1019175" eaLnBrk="0" fontAlgn="base" hangingPunct="0">
              <a:spcBef>
                <a:spcPct val="20000"/>
              </a:spcBef>
              <a:spcAft>
                <a:spcPct val="0"/>
              </a:spcAft>
              <a:buChar char="»"/>
              <a:defRPr sz="1400">
                <a:solidFill>
                  <a:schemeClr val="tx1"/>
                </a:solidFill>
                <a:latin typeface="Times" charset="0"/>
              </a:defRPr>
            </a:lvl8pPr>
            <a:lvl9pPr marL="3886200" indent="-228600" defTabSz="1019175" eaLnBrk="0" fontAlgn="base" hangingPunct="0">
              <a:spcBef>
                <a:spcPct val="20000"/>
              </a:spcBef>
              <a:spcAft>
                <a:spcPct val="0"/>
              </a:spcAft>
              <a:buChar char="»"/>
              <a:defRPr sz="1400">
                <a:solidFill>
                  <a:schemeClr val="tx1"/>
                </a:solidFill>
                <a:latin typeface="Times" charset="0"/>
              </a:defRPr>
            </a:lvl9pPr>
          </a:lstStyle>
          <a:p>
            <a:pPr fontAlgn="t">
              <a:spcBef>
                <a:spcPts val="0"/>
              </a:spcBef>
            </a:pPr>
            <a:r>
              <a:rPr lang="en-US" sz="1200" dirty="0">
                <a:latin typeface="Cambria" panose="02040503050406030204" pitchFamily="18" charset="0"/>
              </a:rPr>
              <a:t>*Every Calendar Year</a:t>
            </a:r>
          </a:p>
          <a:p>
            <a:pPr fontAlgn="t">
              <a:spcBef>
                <a:spcPts val="0"/>
              </a:spcBef>
            </a:pPr>
            <a:r>
              <a:rPr lang="en-US" sz="1200" dirty="0">
                <a:latin typeface="Cambria" panose="02040503050406030204" pitchFamily="18" charset="0"/>
              </a:rPr>
              <a:t>** Every Other Calendar Year</a:t>
            </a:r>
          </a:p>
          <a:p>
            <a:pPr eaLnBrk="1" hangingPunct="1">
              <a:lnSpc>
                <a:spcPct val="90000"/>
              </a:lnSpc>
              <a:buFontTx/>
              <a:buChar char="•"/>
              <a:defRPr/>
            </a:pPr>
            <a:endParaRPr lang="en-US" altLang="en-US" sz="1100" dirty="0">
              <a:latin typeface="Cambria" pitchFamily="18" charset="0"/>
            </a:endParaRPr>
          </a:p>
        </p:txBody>
      </p:sp>
      <p:pic>
        <p:nvPicPr>
          <p:cNvPr id="18" name="Picture 17" descr="VisionLogo.jpg">
            <a:extLst>
              <a:ext uri="{FF2B5EF4-FFF2-40B4-BE49-F238E27FC236}">
                <a16:creationId xmlns:a16="http://schemas.microsoft.com/office/drawing/2014/main" id="{4E9A5A59-CD13-4C60-B967-BE9C128BD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783" y="9378444"/>
            <a:ext cx="1072611" cy="598486"/>
          </a:xfrm>
          <a:prstGeom prst="rect">
            <a:avLst/>
          </a:prstGeom>
        </p:spPr>
      </p:pic>
    </p:spTree>
    <p:extLst>
      <p:ext uri="{BB962C8B-B14F-4D97-AF65-F5344CB8AC3E}">
        <p14:creationId xmlns:p14="http://schemas.microsoft.com/office/powerpoint/2010/main" val="14432826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st xmlns="df5f1c64-a2d3-4332-9f8d-c8619b2cba23" xsi:nil="true"/>
    <TaxCatchAll xmlns="0a71efb1-5250-41f9-9a5a-0cbae10a56dd" xsi:nil="true"/>
    <lcf76f155ced4ddcb4097134ff3c332f xmlns="df5f1c64-a2d3-4332-9f8d-c8619b2cba2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980BFF797C8A43A29EDC5A666CCEBB" ma:contentTypeVersion="18" ma:contentTypeDescription="Create a new document." ma:contentTypeScope="" ma:versionID="c6672b3205b61a556431eb4d93de90fe">
  <xsd:schema xmlns:xsd="http://www.w3.org/2001/XMLSchema" xmlns:xs="http://www.w3.org/2001/XMLSchema" xmlns:p="http://schemas.microsoft.com/office/2006/metadata/properties" xmlns:ns2="df5f1c64-a2d3-4332-9f8d-c8619b2cba23" xmlns:ns3="0a71efb1-5250-41f9-9a5a-0cbae10a56dd" targetNamespace="http://schemas.microsoft.com/office/2006/metadata/properties" ma:root="true" ma:fieldsID="944809128d24bc02b8db4afc9074067b" ns2:_="" ns3:_="">
    <xsd:import namespace="df5f1c64-a2d3-4332-9f8d-c8619b2cba23"/>
    <xsd:import namespace="0a71efb1-5250-41f9-9a5a-0cbae10a56dd"/>
    <xsd:element name="properties">
      <xsd:complexType>
        <xsd:sequence>
          <xsd:element name="documentManagement">
            <xsd:complexType>
              <xsd:all>
                <xsd:element ref="ns2:test"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f1c64-a2d3-4332-9f8d-c8619b2cba23" elementFormDefault="qualified">
    <xsd:import namespace="http://schemas.microsoft.com/office/2006/documentManagement/types"/>
    <xsd:import namespace="http://schemas.microsoft.com/office/infopath/2007/PartnerControls"/>
    <xsd:element name="test" ma:index="2" nillable="true" ma:displayName="test" ma:format="DateTime" ma:internalName="test"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hidden="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38fdedc-b272-477a-bf77-2e9ca0abd3d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71efb1-5250-41f9-9a5a-0cbae10a56dd" elementFormDefault="qualified">
    <xsd:import namespace="http://schemas.microsoft.com/office/2006/documentManagement/types"/>
    <xsd:import namespace="http://schemas.microsoft.com/office/infopath/2007/PartnerControls"/>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48a27664-d785-459c-ac4e-4a0a4e033b04}" ma:internalName="TaxCatchAll" ma:readOnly="false" ma:showField="CatchAllData" ma:web="0a71efb1-5250-41f9-9a5a-0cbae10a5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323F5A-DA3D-4291-A94A-044FB12EFAFC}">
  <ds:schemaRefs>
    <ds:schemaRef ds:uri="http://schemas.microsoft.com/office/2006/metadata/properties"/>
    <ds:schemaRef ds:uri="http://schemas.microsoft.com/office/infopath/2007/PartnerControls"/>
    <ds:schemaRef ds:uri="df5f1c64-a2d3-4332-9f8d-c8619b2cba23"/>
    <ds:schemaRef ds:uri="0a71efb1-5250-41f9-9a5a-0cbae10a56dd"/>
  </ds:schemaRefs>
</ds:datastoreItem>
</file>

<file path=customXml/itemProps2.xml><?xml version="1.0" encoding="utf-8"?>
<ds:datastoreItem xmlns:ds="http://schemas.openxmlformats.org/officeDocument/2006/customXml" ds:itemID="{A71C9185-134C-4A07-8BA4-1B668A09E565}">
  <ds:schemaRefs>
    <ds:schemaRef ds:uri="http://schemas.microsoft.com/sharepoint/v3/contenttype/forms"/>
  </ds:schemaRefs>
</ds:datastoreItem>
</file>

<file path=customXml/itemProps3.xml><?xml version="1.0" encoding="utf-8"?>
<ds:datastoreItem xmlns:ds="http://schemas.openxmlformats.org/officeDocument/2006/customXml" ds:itemID="{95886082-3F11-4652-B516-4D8890D35D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f1c64-a2d3-4332-9f8d-c8619b2cba23"/>
    <ds:schemaRef ds:uri="0a71efb1-5250-41f9-9a5a-0cbae10a5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517</TotalTime>
  <Words>5883</Words>
  <Application>Microsoft Office PowerPoint</Application>
  <PresentationFormat>Custom</PresentationFormat>
  <Paragraphs>641</Paragraphs>
  <Slides>20</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Avenir Next LT Pro Light</vt:lpstr>
      <vt:lpstr>Calibri</vt:lpstr>
      <vt:lpstr>Cambria</vt:lpstr>
      <vt:lpstr>HelveticaNeueLT Std</vt:lpstr>
      <vt:lpstr>Minion Pro</vt:lpstr>
      <vt:lpstr>Times</vt:lpstr>
      <vt:lpstr>Wingdings 3</vt:lpstr>
      <vt:lpstr>Blank Presentation</vt:lpstr>
      <vt:lpstr>Custom Design</vt:lpstr>
      <vt:lpstr>PowerPoint Presentation</vt:lpstr>
      <vt:lpstr>Table of Contents &amp; 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Hayes, Emmy</dc:creator>
  <cp:lastModifiedBy>Tadakowsky, Janine</cp:lastModifiedBy>
  <cp:revision>41</cp:revision>
  <dcterms:created xsi:type="dcterms:W3CDTF">2020-06-29T13:33:50Z</dcterms:created>
  <dcterms:modified xsi:type="dcterms:W3CDTF">2023-01-20T20:34:55Z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68600.0000000000</vt:lpwstr>
  </property>
  <property fmtid="{D5CDD505-2E9C-101B-9397-08002B2CF9AE}" pid="3" name="ContentTypeId">
    <vt:lpwstr>0x0101000B980BFF797C8A43A29EDC5A666CCEBB</vt:lpwstr>
  </property>
  <property fmtid="{D5CDD505-2E9C-101B-9397-08002B2CF9AE}" pid="4" name="MediaServiceImageTags">
    <vt:lpwstr/>
  </property>
</Properties>
</file>