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10.jpg" ContentType="image/jpg"/>
  <Override PartName="/ppt/media/image12.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7" r:id="rId5"/>
    <p:sldMasterId id="2147483669" r:id="rId6"/>
  </p:sldMasterIdLst>
  <p:notesMasterIdLst>
    <p:notesMasterId r:id="rId23"/>
  </p:notesMasterIdLst>
  <p:handoutMasterIdLst>
    <p:handoutMasterId r:id="rId24"/>
  </p:handoutMasterIdLst>
  <p:sldIdLst>
    <p:sldId id="331" r:id="rId7"/>
    <p:sldId id="303" r:id="rId8"/>
    <p:sldId id="332" r:id="rId9"/>
    <p:sldId id="340" r:id="rId10"/>
    <p:sldId id="344" r:id="rId11"/>
    <p:sldId id="345" r:id="rId12"/>
    <p:sldId id="267" r:id="rId13"/>
    <p:sldId id="343" r:id="rId14"/>
    <p:sldId id="342" r:id="rId15"/>
    <p:sldId id="341" r:id="rId16"/>
    <p:sldId id="273" r:id="rId17"/>
    <p:sldId id="302" r:id="rId18"/>
    <p:sldId id="283" r:id="rId19"/>
    <p:sldId id="276" r:id="rId20"/>
    <p:sldId id="287" r:id="rId21"/>
    <p:sldId id="282" r:id="rId2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53EDF4-044A-428B-B69D-64E6ADD9DEE3}">
          <p14:sldIdLst>
            <p14:sldId id="331"/>
            <p14:sldId id="303"/>
            <p14:sldId id="332"/>
            <p14:sldId id="340"/>
            <p14:sldId id="344"/>
            <p14:sldId id="345"/>
            <p14:sldId id="267"/>
            <p14:sldId id="343"/>
            <p14:sldId id="342"/>
            <p14:sldId id="341"/>
            <p14:sldId id="273"/>
            <p14:sldId id="302"/>
            <p14:sldId id="283"/>
            <p14:sldId id="276"/>
            <p14:sldId id="287"/>
            <p14:sldId id="282"/>
          </p14:sldIdLst>
        </p14:section>
      </p14:sectionLst>
    </p:ext>
    <p:ext uri="{EFAFB233-063F-42B5-8137-9DF3F51BA10A}">
      <p15:sldGuideLst xmlns:p15="http://schemas.microsoft.com/office/powerpoint/2012/main">
        <p15:guide id="1" orient="horz" pos="3168">
          <p15:clr>
            <a:srgbClr val="A4A3A4"/>
          </p15:clr>
        </p15:guide>
        <p15:guide id="2" pos="24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s, Katherine" initials="AK" lastIdx="1" clrIdx="0">
    <p:extLst>
      <p:ext uri="{19B8F6BF-5375-455C-9EA6-DF929625EA0E}">
        <p15:presenceInfo xmlns:p15="http://schemas.microsoft.com/office/powerpoint/2012/main" userId="S::kandrews@therichardsgrp.com::dec9f9f5-a3ac-4934-a079-350ea22b6d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A16A"/>
    <a:srgbClr val="57C7D9"/>
    <a:srgbClr val="1C4452"/>
    <a:srgbClr val="193E4C"/>
    <a:srgbClr val="D15F2A"/>
    <a:srgbClr val="877663"/>
    <a:srgbClr val="D36029"/>
    <a:srgbClr val="14414C"/>
    <a:srgbClr val="CB601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3036" y="72"/>
      </p:cViewPr>
      <p:guideLst>
        <p:guide orient="horz" pos="3168"/>
        <p:guide pos="244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der, Katie" userId="2539e344-c61b-4277-ad42-3040e833735f" providerId="ADAL" clId="{D1CEC5C9-845A-4BDF-B1D5-ACFEE65C46F0}"/>
    <pc:docChg chg="custSel addSld modSld sldOrd modSection">
      <pc:chgData name="Wilder, Katie" userId="2539e344-c61b-4277-ad42-3040e833735f" providerId="ADAL" clId="{D1CEC5C9-845A-4BDF-B1D5-ACFEE65C46F0}" dt="2025-02-05T16:42:13.167" v="11"/>
      <pc:docMkLst>
        <pc:docMk/>
      </pc:docMkLst>
      <pc:sldChg chg="addSp delSp modSp new mod ord">
        <pc:chgData name="Wilder, Katie" userId="2539e344-c61b-4277-ad42-3040e833735f" providerId="ADAL" clId="{D1CEC5C9-845A-4BDF-B1D5-ACFEE65C46F0}" dt="2025-02-05T16:41:59.274" v="9" actId="478"/>
        <pc:sldMkLst>
          <pc:docMk/>
          <pc:sldMk cId="1436577519" sldId="344"/>
        </pc:sldMkLst>
        <pc:spChg chg="del">
          <ac:chgData name="Wilder, Katie" userId="2539e344-c61b-4277-ad42-3040e833735f" providerId="ADAL" clId="{D1CEC5C9-845A-4BDF-B1D5-ACFEE65C46F0}" dt="2025-02-05T16:41:09.573" v="4" actId="478"/>
          <ac:spMkLst>
            <pc:docMk/>
            <pc:sldMk cId="1436577519" sldId="344"/>
            <ac:spMk id="2" creationId="{0D996E73-0EB2-EEAA-501E-F057A97D1F80}"/>
          </ac:spMkLst>
        </pc:spChg>
        <pc:spChg chg="add del mod">
          <ac:chgData name="Wilder, Katie" userId="2539e344-c61b-4277-ad42-3040e833735f" providerId="ADAL" clId="{D1CEC5C9-845A-4BDF-B1D5-ACFEE65C46F0}" dt="2025-02-05T16:41:44.735" v="6" actId="478"/>
          <ac:spMkLst>
            <pc:docMk/>
            <pc:sldMk cId="1436577519" sldId="344"/>
            <ac:spMk id="3" creationId="{7E839B26-09B8-6EE7-F023-3DF0221FF296}"/>
          </ac:spMkLst>
        </pc:spChg>
        <pc:spChg chg="add del mod">
          <ac:chgData name="Wilder, Katie" userId="2539e344-c61b-4277-ad42-3040e833735f" providerId="ADAL" clId="{D1CEC5C9-845A-4BDF-B1D5-ACFEE65C46F0}" dt="2025-02-05T16:41:44.735" v="6" actId="478"/>
          <ac:spMkLst>
            <pc:docMk/>
            <pc:sldMk cId="1436577519" sldId="344"/>
            <ac:spMk id="4" creationId="{6FC1E7E4-E823-06C3-6288-7D7B6408EB26}"/>
          </ac:spMkLst>
        </pc:spChg>
        <pc:spChg chg="add del mod">
          <ac:chgData name="Wilder, Katie" userId="2539e344-c61b-4277-ad42-3040e833735f" providerId="ADAL" clId="{D1CEC5C9-845A-4BDF-B1D5-ACFEE65C46F0}" dt="2025-02-05T16:41:44.735" v="6" actId="478"/>
          <ac:spMkLst>
            <pc:docMk/>
            <pc:sldMk cId="1436577519" sldId="344"/>
            <ac:spMk id="6" creationId="{3EA62FB7-1209-4A35-9588-3C7E54BBEDBC}"/>
          </ac:spMkLst>
        </pc:spChg>
        <pc:spChg chg="add del mod">
          <ac:chgData name="Wilder, Katie" userId="2539e344-c61b-4277-ad42-3040e833735f" providerId="ADAL" clId="{D1CEC5C9-845A-4BDF-B1D5-ACFEE65C46F0}" dt="2025-02-05T16:41:59.274" v="9" actId="478"/>
          <ac:spMkLst>
            <pc:docMk/>
            <pc:sldMk cId="1436577519" sldId="344"/>
            <ac:spMk id="9" creationId="{E6358C32-0756-AFF9-9A03-B636B938095D}"/>
          </ac:spMkLst>
        </pc:spChg>
        <pc:spChg chg="add mod">
          <ac:chgData name="Wilder, Katie" userId="2539e344-c61b-4277-ad42-3040e833735f" providerId="ADAL" clId="{D1CEC5C9-845A-4BDF-B1D5-ACFEE65C46F0}" dt="2025-02-05T16:41:52.309" v="7"/>
          <ac:spMkLst>
            <pc:docMk/>
            <pc:sldMk cId="1436577519" sldId="344"/>
            <ac:spMk id="10" creationId="{3EB7EB37-B67A-263F-99F8-A334EDF77200}"/>
          </ac:spMkLst>
        </pc:spChg>
        <pc:spChg chg="add mod">
          <ac:chgData name="Wilder, Katie" userId="2539e344-c61b-4277-ad42-3040e833735f" providerId="ADAL" clId="{D1CEC5C9-845A-4BDF-B1D5-ACFEE65C46F0}" dt="2025-02-05T16:41:52.309" v="7"/>
          <ac:spMkLst>
            <pc:docMk/>
            <pc:sldMk cId="1436577519" sldId="344"/>
            <ac:spMk id="11" creationId="{534259C4-0633-3DE0-8519-F9C7A896F524}"/>
          </ac:spMkLst>
        </pc:spChg>
        <pc:spChg chg="add mod">
          <ac:chgData name="Wilder, Katie" userId="2539e344-c61b-4277-ad42-3040e833735f" providerId="ADAL" clId="{D1CEC5C9-845A-4BDF-B1D5-ACFEE65C46F0}" dt="2025-02-05T16:41:52.309" v="7"/>
          <ac:spMkLst>
            <pc:docMk/>
            <pc:sldMk cId="1436577519" sldId="344"/>
            <ac:spMk id="13" creationId="{CF1CE980-CD66-323D-0608-B1859C3B274B}"/>
          </ac:spMkLst>
        </pc:spChg>
        <pc:picChg chg="add del mod">
          <ac:chgData name="Wilder, Katie" userId="2539e344-c61b-4277-ad42-3040e833735f" providerId="ADAL" clId="{D1CEC5C9-845A-4BDF-B1D5-ACFEE65C46F0}" dt="2025-02-05T16:41:44.735" v="6" actId="478"/>
          <ac:picMkLst>
            <pc:docMk/>
            <pc:sldMk cId="1436577519" sldId="344"/>
            <ac:picMk id="5" creationId="{D78619D6-65D9-B350-31AF-B58C8EFF270F}"/>
          </ac:picMkLst>
        </pc:picChg>
        <pc:picChg chg="add del mod">
          <ac:chgData name="Wilder, Katie" userId="2539e344-c61b-4277-ad42-3040e833735f" providerId="ADAL" clId="{D1CEC5C9-845A-4BDF-B1D5-ACFEE65C46F0}" dt="2025-02-05T16:41:44.735" v="6" actId="478"/>
          <ac:picMkLst>
            <pc:docMk/>
            <pc:sldMk cId="1436577519" sldId="344"/>
            <ac:picMk id="7" creationId="{755D470F-4EDF-1834-03D7-D7941AB19FD0}"/>
          </ac:picMkLst>
        </pc:picChg>
        <pc:picChg chg="add mod">
          <ac:chgData name="Wilder, Katie" userId="2539e344-c61b-4277-ad42-3040e833735f" providerId="ADAL" clId="{D1CEC5C9-845A-4BDF-B1D5-ACFEE65C46F0}" dt="2025-02-05T16:41:52.309" v="7"/>
          <ac:picMkLst>
            <pc:docMk/>
            <pc:sldMk cId="1436577519" sldId="344"/>
            <ac:picMk id="12" creationId="{34C2D13A-0F9C-9ACC-F35C-F5D0CF8B5381}"/>
          </ac:picMkLst>
        </pc:picChg>
        <pc:picChg chg="add mod">
          <ac:chgData name="Wilder, Katie" userId="2539e344-c61b-4277-ad42-3040e833735f" providerId="ADAL" clId="{D1CEC5C9-845A-4BDF-B1D5-ACFEE65C46F0}" dt="2025-02-05T16:41:52.309" v="7"/>
          <ac:picMkLst>
            <pc:docMk/>
            <pc:sldMk cId="1436577519" sldId="344"/>
            <ac:picMk id="14" creationId="{949E3FD8-A36E-FABD-C8FC-DB703B89822E}"/>
          </ac:picMkLst>
        </pc:picChg>
      </pc:sldChg>
      <pc:sldChg chg="addSp delSp modSp new mod">
        <pc:chgData name="Wilder, Katie" userId="2539e344-c61b-4277-ad42-3040e833735f" providerId="ADAL" clId="{D1CEC5C9-845A-4BDF-B1D5-ACFEE65C46F0}" dt="2025-02-05T16:42:13.167" v="11"/>
        <pc:sldMkLst>
          <pc:docMk/>
          <pc:sldMk cId="716976715" sldId="345"/>
        </pc:sldMkLst>
        <pc:spChg chg="del">
          <ac:chgData name="Wilder, Katie" userId="2539e344-c61b-4277-ad42-3040e833735f" providerId="ADAL" clId="{D1CEC5C9-845A-4BDF-B1D5-ACFEE65C46F0}" dt="2025-02-05T16:42:07.266" v="10" actId="478"/>
          <ac:spMkLst>
            <pc:docMk/>
            <pc:sldMk cId="716976715" sldId="345"/>
            <ac:spMk id="2" creationId="{782F663D-8AA2-F348-C2E3-C82C04C284E2}"/>
          </ac:spMkLst>
        </pc:spChg>
        <pc:spChg chg="add mod">
          <ac:chgData name="Wilder, Katie" userId="2539e344-c61b-4277-ad42-3040e833735f" providerId="ADAL" clId="{D1CEC5C9-845A-4BDF-B1D5-ACFEE65C46F0}" dt="2025-02-05T16:42:13.167" v="11"/>
          <ac:spMkLst>
            <pc:docMk/>
            <pc:sldMk cId="716976715" sldId="345"/>
            <ac:spMk id="3" creationId="{7DC7B1E9-4574-6B09-7500-52E50CB2B582}"/>
          </ac:spMkLst>
        </pc:spChg>
        <pc:spChg chg="add mod">
          <ac:chgData name="Wilder, Katie" userId="2539e344-c61b-4277-ad42-3040e833735f" providerId="ADAL" clId="{D1CEC5C9-845A-4BDF-B1D5-ACFEE65C46F0}" dt="2025-02-05T16:42:13.167" v="11"/>
          <ac:spMkLst>
            <pc:docMk/>
            <pc:sldMk cId="716976715" sldId="345"/>
            <ac:spMk id="4" creationId="{744715A3-7099-5936-CFDE-9D8C8DA78D0B}"/>
          </ac:spMkLst>
        </pc:spChg>
        <pc:spChg chg="add mod">
          <ac:chgData name="Wilder, Katie" userId="2539e344-c61b-4277-ad42-3040e833735f" providerId="ADAL" clId="{D1CEC5C9-845A-4BDF-B1D5-ACFEE65C46F0}" dt="2025-02-05T16:42:13.167" v="11"/>
          <ac:spMkLst>
            <pc:docMk/>
            <pc:sldMk cId="716976715" sldId="345"/>
            <ac:spMk id="5" creationId="{1827B9DC-1AB3-B8E2-A0BD-07DAC7380B6F}"/>
          </ac:spMkLst>
        </pc:spChg>
        <pc:spChg chg="add mod">
          <ac:chgData name="Wilder, Katie" userId="2539e344-c61b-4277-ad42-3040e833735f" providerId="ADAL" clId="{D1CEC5C9-845A-4BDF-B1D5-ACFEE65C46F0}" dt="2025-02-05T16:42:13.167" v="11"/>
          <ac:spMkLst>
            <pc:docMk/>
            <pc:sldMk cId="716976715" sldId="345"/>
            <ac:spMk id="6" creationId="{948D349E-C6F9-5715-5FDF-3C2B644F2B30}"/>
          </ac:spMkLst>
        </pc:spChg>
        <pc:spChg chg="add mod">
          <ac:chgData name="Wilder, Katie" userId="2539e344-c61b-4277-ad42-3040e833735f" providerId="ADAL" clId="{D1CEC5C9-845A-4BDF-B1D5-ACFEE65C46F0}" dt="2025-02-05T16:42:13.167" v="11"/>
          <ac:spMkLst>
            <pc:docMk/>
            <pc:sldMk cId="716976715" sldId="345"/>
            <ac:spMk id="7" creationId="{4DAE1444-2048-D4C7-07B6-7CCB0605ED74}"/>
          </ac:spMkLst>
        </pc:spChg>
        <pc:spChg chg="add mod">
          <ac:chgData name="Wilder, Katie" userId="2539e344-c61b-4277-ad42-3040e833735f" providerId="ADAL" clId="{D1CEC5C9-845A-4BDF-B1D5-ACFEE65C46F0}" dt="2025-02-05T16:42:13.167" v="11"/>
          <ac:spMkLst>
            <pc:docMk/>
            <pc:sldMk cId="716976715" sldId="345"/>
            <ac:spMk id="8" creationId="{3F0AA389-B647-9ED5-2CCC-2AA1585ABE78}"/>
          </ac:spMkLst>
        </pc:spChg>
        <pc:picChg chg="add mod">
          <ac:chgData name="Wilder, Katie" userId="2539e344-c61b-4277-ad42-3040e833735f" providerId="ADAL" clId="{D1CEC5C9-845A-4BDF-B1D5-ACFEE65C46F0}" dt="2025-02-05T16:42:13.167" v="11"/>
          <ac:picMkLst>
            <pc:docMk/>
            <pc:sldMk cId="716976715" sldId="345"/>
            <ac:picMk id="9" creationId="{A3BFF5EB-3B1E-2FC6-0969-17051A22DB6B}"/>
          </ac:picMkLst>
        </pc:picChg>
        <pc:picChg chg="add mod">
          <ac:chgData name="Wilder, Katie" userId="2539e344-c61b-4277-ad42-3040e833735f" providerId="ADAL" clId="{D1CEC5C9-845A-4BDF-B1D5-ACFEE65C46F0}" dt="2025-02-05T16:42:13.167" v="11"/>
          <ac:picMkLst>
            <pc:docMk/>
            <pc:sldMk cId="716976715" sldId="345"/>
            <ac:picMk id="10" creationId="{C19D49EC-179D-3A44-0E79-8CB3E7D58227}"/>
          </ac:picMkLst>
        </pc:picChg>
        <pc:picChg chg="add mod">
          <ac:chgData name="Wilder, Katie" userId="2539e344-c61b-4277-ad42-3040e833735f" providerId="ADAL" clId="{D1CEC5C9-845A-4BDF-B1D5-ACFEE65C46F0}" dt="2025-02-05T16:42:13.167" v="11"/>
          <ac:picMkLst>
            <pc:docMk/>
            <pc:sldMk cId="716976715" sldId="345"/>
            <ac:picMk id="11" creationId="{AF22558A-89F3-9159-1C89-BCDD4F574EE0}"/>
          </ac:picMkLst>
        </pc:picChg>
      </pc:sldChg>
    </pc:docChg>
  </pc:docChgLst>
  <pc:docChgLst>
    <pc:chgData name="Wilder, Katie" userId="2539e344-c61b-4277-ad42-3040e833735f" providerId="ADAL" clId="{24277C4C-2809-4944-9890-4345E619D36F}"/>
    <pc:docChg chg="custSel addSld modSld modSection">
      <pc:chgData name="Wilder, Katie" userId="2539e344-c61b-4277-ad42-3040e833735f" providerId="ADAL" clId="{24277C4C-2809-4944-9890-4345E619D36F}" dt="2024-12-11T18:28:20.771" v="21" actId="20577"/>
      <pc:docMkLst>
        <pc:docMk/>
      </pc:docMkLst>
      <pc:sldChg chg="modSp mod">
        <pc:chgData name="Wilder, Katie" userId="2539e344-c61b-4277-ad42-3040e833735f" providerId="ADAL" clId="{24277C4C-2809-4944-9890-4345E619D36F}" dt="2024-12-11T18:28:20.771" v="21" actId="20577"/>
        <pc:sldMkLst>
          <pc:docMk/>
          <pc:sldMk cId="2992881689" sldId="267"/>
        </pc:sldMkLst>
        <pc:graphicFrameChg chg="modGraphic">
          <ac:chgData name="Wilder, Katie" userId="2539e344-c61b-4277-ad42-3040e833735f" providerId="ADAL" clId="{24277C4C-2809-4944-9890-4345E619D36F}" dt="2024-12-11T18:28:20.771" v="21" actId="20577"/>
          <ac:graphicFrameMkLst>
            <pc:docMk/>
            <pc:sldMk cId="2992881689" sldId="267"/>
            <ac:graphicFrameMk id="13" creationId="{BFF3ABB0-6CC2-5B7B-8C00-E7444F40C6E1}"/>
          </ac:graphicFrameMkLst>
        </pc:graphicFrameChg>
      </pc:sldChg>
      <pc:sldChg chg="modSp mod">
        <pc:chgData name="Wilder, Katie" userId="2539e344-c61b-4277-ad42-3040e833735f" providerId="ADAL" clId="{24277C4C-2809-4944-9890-4345E619D36F}" dt="2024-12-10T19:13:53.729" v="8" actId="108"/>
        <pc:sldMkLst>
          <pc:docMk/>
          <pc:sldMk cId="2863558592" sldId="283"/>
        </pc:sldMkLst>
        <pc:graphicFrameChg chg="mod modGraphic">
          <ac:chgData name="Wilder, Katie" userId="2539e344-c61b-4277-ad42-3040e833735f" providerId="ADAL" clId="{24277C4C-2809-4944-9890-4345E619D36F}" dt="2024-12-10T19:13:52.206" v="7"/>
          <ac:graphicFrameMkLst>
            <pc:docMk/>
            <pc:sldMk cId="2863558592" sldId="283"/>
            <ac:graphicFrameMk id="2" creationId="{2B48795A-63DD-58A5-18B4-F90520FDA41C}"/>
          </ac:graphicFrameMkLst>
        </pc:graphicFrameChg>
        <pc:graphicFrameChg chg="mod modGraphic">
          <ac:chgData name="Wilder, Katie" userId="2539e344-c61b-4277-ad42-3040e833735f" providerId="ADAL" clId="{24277C4C-2809-4944-9890-4345E619D36F}" dt="2024-12-10T19:13:53.729" v="8" actId="108"/>
          <ac:graphicFrameMkLst>
            <pc:docMk/>
            <pc:sldMk cId="2863558592" sldId="283"/>
            <ac:graphicFrameMk id="21" creationId="{50A7CDD0-E242-4F70-B88A-271C19174D2B}"/>
          </ac:graphicFrameMkLst>
        </pc:graphicFrameChg>
      </pc:sldChg>
      <pc:sldChg chg="modSp mod">
        <pc:chgData name="Wilder, Katie" userId="2539e344-c61b-4277-ad42-3040e833735f" providerId="ADAL" clId="{24277C4C-2809-4944-9890-4345E619D36F}" dt="2024-12-10T19:31:52.184" v="12" actId="1076"/>
        <pc:sldMkLst>
          <pc:docMk/>
          <pc:sldMk cId="1070677695" sldId="332"/>
        </pc:sldMkLst>
        <pc:spChg chg="mod">
          <ac:chgData name="Wilder, Katie" userId="2539e344-c61b-4277-ad42-3040e833735f" providerId="ADAL" clId="{24277C4C-2809-4944-9890-4345E619D36F}" dt="2024-12-10T19:31:47.790" v="11" actId="1076"/>
          <ac:spMkLst>
            <pc:docMk/>
            <pc:sldMk cId="1070677695" sldId="332"/>
            <ac:spMk id="7" creationId="{6E6F7B9F-625E-4EE4-80BB-D9DB2E2FE96A}"/>
          </ac:spMkLst>
        </pc:spChg>
        <pc:graphicFrameChg chg="mod modGraphic">
          <ac:chgData name="Wilder, Katie" userId="2539e344-c61b-4277-ad42-3040e833735f" providerId="ADAL" clId="{24277C4C-2809-4944-9890-4345E619D36F}" dt="2024-12-10T19:31:52.184" v="12" actId="1076"/>
          <ac:graphicFrameMkLst>
            <pc:docMk/>
            <pc:sldMk cId="1070677695" sldId="332"/>
            <ac:graphicFrameMk id="8" creationId="{5A3B1370-6639-4337-846A-52FE3888724D}"/>
          </ac:graphicFrameMkLst>
        </pc:graphicFrameChg>
      </pc:sldChg>
      <pc:sldChg chg="addSp delSp modSp new mod">
        <pc:chgData name="Wilder, Katie" userId="2539e344-c61b-4277-ad42-3040e833735f" providerId="ADAL" clId="{24277C4C-2809-4944-9890-4345E619D36F}" dt="2024-12-10T19:32:28.964" v="15"/>
        <pc:sldMkLst>
          <pc:docMk/>
          <pc:sldMk cId="181065739" sldId="343"/>
        </pc:sldMkLst>
        <pc:spChg chg="add mod">
          <ac:chgData name="Wilder, Katie" userId="2539e344-c61b-4277-ad42-3040e833735f" providerId="ADAL" clId="{24277C4C-2809-4944-9890-4345E619D36F}" dt="2024-12-10T19:32:28.964" v="15"/>
          <ac:spMkLst>
            <pc:docMk/>
            <pc:sldMk cId="181065739" sldId="343"/>
            <ac:spMk id="4" creationId="{9204D60D-2674-C822-2C70-B7C15B7AEEE3}"/>
          </ac:spMkLst>
        </pc:spChg>
        <pc:picChg chg="add mod">
          <ac:chgData name="Wilder, Katie" userId="2539e344-c61b-4277-ad42-3040e833735f" providerId="ADAL" clId="{24277C4C-2809-4944-9890-4345E619D36F}" dt="2024-12-10T19:32:28.964" v="15"/>
          <ac:picMkLst>
            <pc:docMk/>
            <pc:sldMk cId="181065739" sldId="343"/>
            <ac:picMk id="3" creationId="{906A2958-AF01-F621-847C-D5F70A157FED}"/>
          </ac:picMkLst>
        </pc:picChg>
      </pc:sldChg>
    </pc:docChg>
  </pc:docChgLst>
  <pc:docChgLst>
    <pc:chgData name="Wilder, Katie" userId="2539e344-c61b-4277-ad42-3040e833735f" providerId="ADAL" clId="{C5306D06-FADA-4D6C-B556-4748790C8D01}"/>
    <pc:docChg chg="custSel modSld">
      <pc:chgData name="Wilder, Katie" userId="2539e344-c61b-4277-ad42-3040e833735f" providerId="ADAL" clId="{C5306D06-FADA-4D6C-B556-4748790C8D01}" dt="2024-09-24T16:32:45.195" v="4" actId="20577"/>
      <pc:docMkLst>
        <pc:docMk/>
      </pc:docMkLst>
      <pc:sldChg chg="delSp mod">
        <pc:chgData name="Wilder, Katie" userId="2539e344-c61b-4277-ad42-3040e833735f" providerId="ADAL" clId="{C5306D06-FADA-4D6C-B556-4748790C8D01}" dt="2024-09-24T16:32:40.140" v="2" actId="478"/>
        <pc:sldMkLst>
          <pc:docMk/>
          <pc:sldMk cId="1506264218" sldId="273"/>
        </pc:sldMkLst>
      </pc:sldChg>
      <pc:sldChg chg="modSp mod">
        <pc:chgData name="Wilder, Katie" userId="2539e344-c61b-4277-ad42-3040e833735f" providerId="ADAL" clId="{C5306D06-FADA-4D6C-B556-4748790C8D01}" dt="2024-09-24T16:32:45.195" v="4" actId="20577"/>
        <pc:sldMkLst>
          <pc:docMk/>
          <pc:sldMk cId="2863558592" sldId="283"/>
        </pc:sldMkLst>
      </pc:sldChg>
      <pc:sldChg chg="modSp mod">
        <pc:chgData name="Wilder, Katie" userId="2539e344-c61b-4277-ad42-3040e833735f" providerId="ADAL" clId="{C5306D06-FADA-4D6C-B556-4748790C8D01}" dt="2024-09-24T16:32:10.889" v="1" actId="20577"/>
        <pc:sldMkLst>
          <pc:docMk/>
          <pc:sldMk cId="2931012354" sldId="3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3FCAB8-4631-456D-8B3F-2362635AC8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65DA15-0563-4718-B20E-220EF2EC41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A2A06-D2A1-4A18-B2EB-142603600FBE}" type="datetimeFigureOut">
              <a:rPr lang="en-US" smtClean="0"/>
              <a:t>2/5/2025</a:t>
            </a:fld>
            <a:endParaRPr lang="en-US"/>
          </a:p>
        </p:txBody>
      </p:sp>
      <p:sp>
        <p:nvSpPr>
          <p:cNvPr id="4" name="Footer Placeholder 3">
            <a:extLst>
              <a:ext uri="{FF2B5EF4-FFF2-40B4-BE49-F238E27FC236}">
                <a16:creationId xmlns:a16="http://schemas.microsoft.com/office/drawing/2014/main" id="{0F6FE3F6-3AC3-430D-8E1D-D0CF3E818F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F95461A-FE36-49DB-A0BE-B90F800FEF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7F0D1A-D7DD-4CD4-A70B-259178EBA35C}" type="slidenum">
              <a:rPr lang="en-US" smtClean="0"/>
              <a:t>‹#›</a:t>
            </a:fld>
            <a:endParaRPr lang="en-US"/>
          </a:p>
        </p:txBody>
      </p:sp>
    </p:spTree>
    <p:extLst>
      <p:ext uri="{BB962C8B-B14F-4D97-AF65-F5344CB8AC3E}">
        <p14:creationId xmlns:p14="http://schemas.microsoft.com/office/powerpoint/2010/main" val="4260024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5FCAC-6F02-4542-A34D-B2E6B52DB491}" type="datetimeFigureOut">
              <a:rPr lang="en-US" smtClean="0"/>
              <a:t>2/5/2025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50ED77-C112-4030-8BED-056A2130879D}" type="slidenum">
              <a:rPr lang="en-US" smtClean="0"/>
              <a:t>‹#›</a:t>
            </a:fld>
            <a:endParaRPr lang="en-US"/>
          </a:p>
        </p:txBody>
      </p:sp>
    </p:spTree>
    <p:extLst>
      <p:ext uri="{BB962C8B-B14F-4D97-AF65-F5344CB8AC3E}">
        <p14:creationId xmlns:p14="http://schemas.microsoft.com/office/powerpoint/2010/main" val="44175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314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50ED77-C112-4030-8BED-056A2130879D}" type="slidenum">
              <a:rPr lang="en-US" smtClean="0"/>
              <a:t>7</a:t>
            </a:fld>
            <a:endParaRPr lang="en-US"/>
          </a:p>
        </p:txBody>
      </p:sp>
    </p:spTree>
    <p:extLst>
      <p:ext uri="{BB962C8B-B14F-4D97-AF65-F5344CB8AC3E}">
        <p14:creationId xmlns:p14="http://schemas.microsoft.com/office/powerpoint/2010/main" val="350759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 + Accident</a:t>
            </a:r>
          </a:p>
        </p:txBody>
      </p:sp>
      <p:sp>
        <p:nvSpPr>
          <p:cNvPr id="4" name="Slide Number Placeholder 3"/>
          <p:cNvSpPr>
            <a:spLocks noGrp="1"/>
          </p:cNvSpPr>
          <p:nvPr>
            <p:ph type="sldNum" sz="quarter" idx="5"/>
          </p:nvPr>
        </p:nvSpPr>
        <p:spPr/>
        <p:txBody>
          <a:bodyPr/>
          <a:lstStyle/>
          <a:p>
            <a:fld id="{D050ED77-C112-4030-8BED-056A2130879D}" type="slidenum">
              <a:rPr lang="en-US" smtClean="0"/>
              <a:t>10</a:t>
            </a:fld>
            <a:endParaRPr lang="en-US"/>
          </a:p>
        </p:txBody>
      </p:sp>
    </p:spTree>
    <p:extLst>
      <p:ext uri="{BB962C8B-B14F-4D97-AF65-F5344CB8AC3E}">
        <p14:creationId xmlns:p14="http://schemas.microsoft.com/office/powerpoint/2010/main" val="2907676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Get richer left to right.</a:t>
            </a:r>
          </a:p>
        </p:txBody>
      </p:sp>
      <p:sp>
        <p:nvSpPr>
          <p:cNvPr id="4" name="Slide Number Placeholder 3"/>
          <p:cNvSpPr>
            <a:spLocks noGrp="1"/>
          </p:cNvSpPr>
          <p:nvPr>
            <p:ph type="sldNum" sz="quarter" idx="10"/>
          </p:nvPr>
        </p:nvSpPr>
        <p:spPr/>
        <p:txBody>
          <a:bodyPr/>
          <a:lstStyle/>
          <a:p>
            <a:fld id="{D050ED77-C112-4030-8BED-056A2130879D}" type="slidenum">
              <a:rPr lang="en-US" smtClean="0"/>
              <a:t>11</a:t>
            </a:fld>
            <a:endParaRPr lang="en-US"/>
          </a:p>
        </p:txBody>
      </p:sp>
    </p:spTree>
    <p:extLst>
      <p:ext uri="{BB962C8B-B14F-4D97-AF65-F5344CB8AC3E}">
        <p14:creationId xmlns:p14="http://schemas.microsoft.com/office/powerpoint/2010/main" val="2897981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2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938" y="400079"/>
            <a:ext cx="2557462" cy="17049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475" y="400056"/>
            <a:ext cx="4344988" cy="8585200"/>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938" y="2105026"/>
            <a:ext cx="2557462" cy="6880225"/>
          </a:xfrm>
        </p:spPr>
        <p:txBody>
          <a:bodyPr/>
          <a:lstStyle>
            <a:lvl1pPr marL="0" indent="0">
              <a:buNone/>
              <a:defRPr sz="1400"/>
            </a:lvl1pPr>
            <a:lvl2pPr marL="455757" indent="0">
              <a:buNone/>
              <a:defRPr sz="1200"/>
            </a:lvl2pPr>
            <a:lvl3pPr marL="911513" indent="0">
              <a:buNone/>
              <a:defRPr sz="1000"/>
            </a:lvl3pPr>
            <a:lvl4pPr marL="1367274" indent="0">
              <a:buNone/>
              <a:defRPr sz="900"/>
            </a:lvl4pPr>
            <a:lvl5pPr marL="1823030" indent="0">
              <a:buNone/>
              <a:defRPr sz="900"/>
            </a:lvl5pPr>
            <a:lvl6pPr marL="2278796" indent="0">
              <a:buNone/>
              <a:defRPr sz="900"/>
            </a:lvl6pPr>
            <a:lvl7pPr marL="2734554" indent="0">
              <a:buNone/>
              <a:defRPr sz="900"/>
            </a:lvl7pPr>
            <a:lvl8pPr marL="3190311" indent="0">
              <a:buNone/>
              <a:defRPr sz="900"/>
            </a:lvl8pPr>
            <a:lvl9pPr marL="364606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Precision Talent Group</a:t>
            </a:r>
          </a:p>
        </p:txBody>
      </p:sp>
      <p:sp>
        <p:nvSpPr>
          <p:cNvPr id="7" name="Slide Number Placeholder 5"/>
          <p:cNvSpPr>
            <a:spLocks noGrp="1"/>
          </p:cNvSpPr>
          <p:nvPr>
            <p:ph type="sldNum" sz="quarter" idx="12"/>
          </p:nvPr>
        </p:nvSpPr>
        <p:spPr/>
        <p:txBody>
          <a:bodyPr/>
          <a:lstStyle>
            <a:lvl1pPr>
              <a:defRPr/>
            </a:lvl1pPr>
          </a:lstStyle>
          <a:p>
            <a:fld id="{4C270314-BD11-45C0-8BC1-40FAACE0593D}" type="slidenum">
              <a:rPr lang="en-US" altLang="en-US"/>
              <a:pPr/>
              <a:t>‹#›</a:t>
            </a:fld>
            <a:endParaRPr lang="en-US" altLang="en-US"/>
          </a:p>
        </p:txBody>
      </p:sp>
    </p:spTree>
    <p:extLst>
      <p:ext uri="{BB962C8B-B14F-4D97-AF65-F5344CB8AC3E}">
        <p14:creationId xmlns:p14="http://schemas.microsoft.com/office/powerpoint/2010/main" val="378052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7040569"/>
            <a:ext cx="4662488" cy="8318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4000" y="898555"/>
            <a:ext cx="4662488" cy="6035675"/>
          </a:xfrm>
        </p:spPr>
        <p:txBody>
          <a:bodyPr rtlCol="0">
            <a:normAutofit/>
          </a:bodyPr>
          <a:lstStyle>
            <a:lvl1pPr marL="0" indent="0">
              <a:buNone/>
              <a:defRPr sz="3200"/>
            </a:lvl1pPr>
            <a:lvl2pPr marL="455757" indent="0">
              <a:buNone/>
              <a:defRPr sz="2800"/>
            </a:lvl2pPr>
            <a:lvl3pPr marL="911513" indent="0">
              <a:buNone/>
              <a:defRPr sz="2500"/>
            </a:lvl3pPr>
            <a:lvl4pPr marL="1367274" indent="0">
              <a:buNone/>
              <a:defRPr sz="2000"/>
            </a:lvl4pPr>
            <a:lvl5pPr marL="1823030" indent="0">
              <a:buNone/>
              <a:defRPr sz="2000"/>
            </a:lvl5pPr>
            <a:lvl6pPr marL="2278796" indent="0">
              <a:buNone/>
              <a:defRPr sz="2000"/>
            </a:lvl6pPr>
            <a:lvl7pPr marL="2734554" indent="0">
              <a:buNone/>
              <a:defRPr sz="2000"/>
            </a:lvl7pPr>
            <a:lvl8pPr marL="3190311" indent="0">
              <a:buNone/>
              <a:defRPr sz="2000"/>
            </a:lvl8pPr>
            <a:lvl9pPr marL="3646069" indent="0">
              <a:buNone/>
              <a:defRPr sz="2000"/>
            </a:lvl9pPr>
          </a:lstStyle>
          <a:p>
            <a:pPr lvl="0"/>
            <a:endParaRPr lang="en-US" noProof="0"/>
          </a:p>
        </p:txBody>
      </p:sp>
      <p:sp>
        <p:nvSpPr>
          <p:cNvPr id="4" name="Text Placeholder 3"/>
          <p:cNvSpPr>
            <a:spLocks noGrp="1"/>
          </p:cNvSpPr>
          <p:nvPr>
            <p:ph type="body" sz="half" idx="2"/>
          </p:nvPr>
        </p:nvSpPr>
        <p:spPr>
          <a:xfrm>
            <a:off x="1524000" y="7872413"/>
            <a:ext cx="4662488" cy="1179512"/>
          </a:xfrm>
        </p:spPr>
        <p:txBody>
          <a:bodyPr/>
          <a:lstStyle>
            <a:lvl1pPr marL="0" indent="0">
              <a:buNone/>
              <a:defRPr sz="1400"/>
            </a:lvl1pPr>
            <a:lvl2pPr marL="455757" indent="0">
              <a:buNone/>
              <a:defRPr sz="1200"/>
            </a:lvl2pPr>
            <a:lvl3pPr marL="911513" indent="0">
              <a:buNone/>
              <a:defRPr sz="1000"/>
            </a:lvl3pPr>
            <a:lvl4pPr marL="1367274" indent="0">
              <a:buNone/>
              <a:defRPr sz="900"/>
            </a:lvl4pPr>
            <a:lvl5pPr marL="1823030" indent="0">
              <a:buNone/>
              <a:defRPr sz="900"/>
            </a:lvl5pPr>
            <a:lvl6pPr marL="2278796" indent="0">
              <a:buNone/>
              <a:defRPr sz="900"/>
            </a:lvl6pPr>
            <a:lvl7pPr marL="2734554" indent="0">
              <a:buNone/>
              <a:defRPr sz="900"/>
            </a:lvl7pPr>
            <a:lvl8pPr marL="3190311" indent="0">
              <a:buNone/>
              <a:defRPr sz="900"/>
            </a:lvl8pPr>
            <a:lvl9pPr marL="364606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Precision Talent Group</a:t>
            </a:r>
          </a:p>
        </p:txBody>
      </p:sp>
      <p:sp>
        <p:nvSpPr>
          <p:cNvPr id="7" name="Slide Number Placeholder 5"/>
          <p:cNvSpPr>
            <a:spLocks noGrp="1"/>
          </p:cNvSpPr>
          <p:nvPr>
            <p:ph type="sldNum" sz="quarter" idx="12"/>
          </p:nvPr>
        </p:nvSpPr>
        <p:spPr/>
        <p:txBody>
          <a:bodyPr/>
          <a:lstStyle>
            <a:lvl1pPr>
              <a:defRPr/>
            </a:lvl1pPr>
          </a:lstStyle>
          <a:p>
            <a:fld id="{41430FB4-F4C2-46D3-A163-2D682E6C1ECE}" type="slidenum">
              <a:rPr lang="en-US" altLang="en-US"/>
              <a:pPr/>
              <a:t>‹#›</a:t>
            </a:fld>
            <a:endParaRPr lang="en-US" altLang="en-US"/>
          </a:p>
        </p:txBody>
      </p:sp>
    </p:spTree>
    <p:extLst>
      <p:ext uri="{BB962C8B-B14F-4D97-AF65-F5344CB8AC3E}">
        <p14:creationId xmlns:p14="http://schemas.microsoft.com/office/powerpoint/2010/main" val="1106385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Precision Talent Group</a:t>
            </a:r>
          </a:p>
        </p:txBody>
      </p:sp>
      <p:sp>
        <p:nvSpPr>
          <p:cNvPr id="6" name="Slide Number Placeholder 5"/>
          <p:cNvSpPr>
            <a:spLocks noGrp="1"/>
          </p:cNvSpPr>
          <p:nvPr>
            <p:ph type="sldNum" sz="quarter" idx="12"/>
          </p:nvPr>
        </p:nvSpPr>
        <p:spPr/>
        <p:txBody>
          <a:bodyPr/>
          <a:lstStyle>
            <a:lvl1pPr>
              <a:defRPr/>
            </a:lvl1pPr>
          </a:lstStyle>
          <a:p>
            <a:fld id="{A38CD124-ACA6-430F-9384-5F01C09705FB}" type="slidenum">
              <a:rPr lang="en-US" altLang="en-US"/>
              <a:pPr/>
              <a:t>‹#›</a:t>
            </a:fld>
            <a:endParaRPr lang="en-US" altLang="en-US"/>
          </a:p>
        </p:txBody>
      </p:sp>
    </p:spTree>
    <p:extLst>
      <p:ext uri="{BB962C8B-B14F-4D97-AF65-F5344CB8AC3E}">
        <p14:creationId xmlns:p14="http://schemas.microsoft.com/office/powerpoint/2010/main" val="1775081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5625" y="403255"/>
            <a:ext cx="1747838" cy="858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968" y="403255"/>
            <a:ext cx="5094287" cy="858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Precision Talent Group</a:t>
            </a:r>
          </a:p>
        </p:txBody>
      </p:sp>
      <p:sp>
        <p:nvSpPr>
          <p:cNvPr id="6" name="Slide Number Placeholder 5"/>
          <p:cNvSpPr>
            <a:spLocks noGrp="1"/>
          </p:cNvSpPr>
          <p:nvPr>
            <p:ph type="sldNum" sz="quarter" idx="12"/>
          </p:nvPr>
        </p:nvSpPr>
        <p:spPr/>
        <p:txBody>
          <a:bodyPr/>
          <a:lstStyle>
            <a:lvl1pPr>
              <a:defRPr/>
            </a:lvl1pPr>
          </a:lstStyle>
          <a:p>
            <a:fld id="{AFA2BF7B-2EDA-44BA-ADEE-36711F2B48A1}" type="slidenum">
              <a:rPr lang="en-US" altLang="en-US"/>
              <a:pPr/>
              <a:t>‹#›</a:t>
            </a:fld>
            <a:endParaRPr lang="en-US" altLang="en-US"/>
          </a:p>
        </p:txBody>
      </p:sp>
    </p:spTree>
    <p:extLst>
      <p:ext uri="{BB962C8B-B14F-4D97-AF65-F5344CB8AC3E}">
        <p14:creationId xmlns:p14="http://schemas.microsoft.com/office/powerpoint/2010/main" val="2973677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1"/>
          <p:cNvCxnSpPr/>
          <p:nvPr userDrawn="1"/>
        </p:nvCxnSpPr>
        <p:spPr>
          <a:xfrm>
            <a:off x="7005915" y="9095580"/>
            <a:ext cx="76648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883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775185"/>
      </p:ext>
    </p:extLst>
  </p:cSld>
  <p:clrMapOvr>
    <a:masterClrMapping/>
  </p:clrMapOvr>
  <p:extLst>
    <p:ext uri="{DCECCB84-F9BA-43D5-87BE-67443E8EF086}">
      <p15:sldGuideLst xmlns:p15="http://schemas.microsoft.com/office/powerpoint/2012/main">
        <p15:guide id="1" orient="horz" pos="3168">
          <p15:clr>
            <a:srgbClr val="FBAE40"/>
          </p15:clr>
        </p15:guide>
        <p15:guide id="2" pos="24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497A19-8F6B-4117-9B33-6BEEC12A0407}"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0E23D-1CC9-4E7F-A054-2271068CD20C}" type="slidenum">
              <a:rPr lang="en-US" smtClean="0"/>
              <a:t>‹#›</a:t>
            </a:fld>
            <a:endParaRPr lang="en-US"/>
          </a:p>
        </p:txBody>
      </p:sp>
    </p:spTree>
    <p:extLst>
      <p:ext uri="{BB962C8B-B14F-4D97-AF65-F5344CB8AC3E}">
        <p14:creationId xmlns:p14="http://schemas.microsoft.com/office/powerpoint/2010/main" val="34596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Rectangle 7"/>
          <p:cNvSpPr/>
          <p:nvPr userDrawn="1"/>
        </p:nvSpPr>
        <p:spPr>
          <a:xfrm>
            <a:off x="825499" y="-1"/>
            <a:ext cx="6946901" cy="914401"/>
          </a:xfrm>
          <a:prstGeom prst="rect">
            <a:avLst/>
          </a:prstGeom>
          <a:solidFill>
            <a:srgbClr val="3A55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22" name="Vertical Text Placeholder 21"/>
          <p:cNvSpPr>
            <a:spLocks noGrp="1"/>
          </p:cNvSpPr>
          <p:nvPr>
            <p:ph type="body" orient="vert" sz="quarter" idx="10" hasCustomPrompt="1"/>
          </p:nvPr>
        </p:nvSpPr>
        <p:spPr>
          <a:xfrm rot="10800000">
            <a:off x="72309" y="1025725"/>
            <a:ext cx="557144" cy="8064676"/>
          </a:xfrm>
          <a:prstGeom prst="rect">
            <a:avLst/>
          </a:prstGeom>
        </p:spPr>
        <p:txBody>
          <a:bodyPr vert="vert270" tIns="91440" bIns="5943600" anchor="ctr" anchorCtr="0"/>
          <a:lstStyle>
            <a:lvl1pPr marL="0" indent="0" algn="r">
              <a:buNone/>
              <a:defRPr sz="2000" b="1" cap="none" spc="0" baseline="0">
                <a:ln w="0"/>
                <a:solidFill>
                  <a:schemeClr val="tx1"/>
                </a:solidFill>
                <a:effectLst/>
                <a:latin typeface="Century" panose="02040604050505020304" pitchFamily="18" charset="0"/>
                <a:cs typeface="Century" panose="02040604050505020304" pitchFamily="18" charset="0"/>
              </a:defRPr>
            </a:lvl1pPr>
          </a:lstStyle>
          <a:p>
            <a:pPr lvl="0"/>
            <a:r>
              <a:rPr lang="en-US"/>
              <a:t>Page Title</a:t>
            </a:r>
          </a:p>
        </p:txBody>
      </p:sp>
      <p:sp>
        <p:nvSpPr>
          <p:cNvPr id="25" name="Text Placeholder 24"/>
          <p:cNvSpPr>
            <a:spLocks noGrp="1"/>
          </p:cNvSpPr>
          <p:nvPr>
            <p:ph type="body" sz="quarter" idx="11" hasCustomPrompt="1"/>
          </p:nvPr>
        </p:nvSpPr>
        <p:spPr>
          <a:xfrm>
            <a:off x="951991" y="187324"/>
            <a:ext cx="6255303" cy="5397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800" b="0">
                <a:solidFill>
                  <a:srgbClr val="FFFFFF"/>
                </a:solidFill>
                <a:latin typeface="Century" panose="02040604050505020304" pitchFamily="18" charset="0"/>
                <a:cs typeface="Century" panose="02040604050505020304" pitchFamily="18"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Page Title</a:t>
            </a:r>
          </a:p>
        </p:txBody>
      </p:sp>
    </p:spTree>
    <p:extLst>
      <p:ext uri="{BB962C8B-B14F-4D97-AF65-F5344CB8AC3E}">
        <p14:creationId xmlns:p14="http://schemas.microsoft.com/office/powerpoint/2010/main" val="3244348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ADE01D-901B-496A-9329-DCC61892C5CC}"/>
              </a:ext>
            </a:extLst>
          </p:cNvPr>
          <p:cNvPicPr>
            <a:picLocks/>
          </p:cNvPicPr>
          <p:nvPr userDrawn="1"/>
        </p:nvPicPr>
        <p:blipFill rotWithShape="1">
          <a:blip r:embed="rId2">
            <a:lum bright="70000" contrast="-70000"/>
            <a:extLst>
              <a:ext uri="{28A0092B-C50C-407E-A947-70E740481C1C}">
                <a14:useLocalDpi xmlns:a14="http://schemas.microsoft.com/office/drawing/2010/main" val="0"/>
              </a:ext>
            </a:extLst>
          </a:blip>
          <a:srcRect t="35868" b="20709"/>
          <a:stretch/>
        </p:blipFill>
        <p:spPr>
          <a:xfrm>
            <a:off x="261257" y="423363"/>
            <a:ext cx="7280366" cy="952499"/>
          </a:xfrm>
          <a:prstGeom prst="rect">
            <a:avLst/>
          </a:prstGeom>
          <a:ln w="3175">
            <a:noFill/>
          </a:ln>
          <a:effectLst/>
        </p:spPr>
      </p:pic>
      <p:sp>
        <p:nvSpPr>
          <p:cNvPr id="4" name="Slide Number Placeholder 1">
            <a:extLst>
              <a:ext uri="{FF2B5EF4-FFF2-40B4-BE49-F238E27FC236}">
                <a16:creationId xmlns:a16="http://schemas.microsoft.com/office/drawing/2014/main" id="{F28BBB89-6C5D-458E-AE03-6748E3757212}"/>
              </a:ext>
            </a:extLst>
          </p:cNvPr>
          <p:cNvSpPr>
            <a:spLocks noGrp="1"/>
          </p:cNvSpPr>
          <p:nvPr>
            <p:ph type="sldNum" sz="quarter" idx="4"/>
          </p:nvPr>
        </p:nvSpPr>
        <p:spPr>
          <a:xfrm>
            <a:off x="3003970" y="9199744"/>
            <a:ext cx="1747838" cy="534987"/>
          </a:xfrm>
          <a:prstGeom prst="rect">
            <a:avLst/>
          </a:prstGeom>
        </p:spPr>
        <p:txBody>
          <a:bodyPr vert="horz" lIns="91440" tIns="45720" rIns="91440" bIns="45720" rtlCol="0" anchor="ctr"/>
          <a:lstStyle>
            <a:lvl1pPr algn="ctr">
              <a:defRPr sz="1600">
                <a:solidFill>
                  <a:schemeClr val="tx1"/>
                </a:solidFill>
                <a:latin typeface="+mn-lt"/>
              </a:defRPr>
            </a:lvl1pPr>
          </a:lstStyle>
          <a:p>
            <a:fld id="{FAE09675-B31B-4B57-AF34-B7288F3B1131}" type="slidenum">
              <a:rPr lang="en-US" smtClean="0"/>
              <a:pPr/>
              <a:t>‹#›</a:t>
            </a:fld>
            <a:endParaRPr lang="en-US"/>
          </a:p>
        </p:txBody>
      </p:sp>
      <p:sp>
        <p:nvSpPr>
          <p:cNvPr id="5" name="Rectangle 8">
            <a:extLst>
              <a:ext uri="{FF2B5EF4-FFF2-40B4-BE49-F238E27FC236}">
                <a16:creationId xmlns:a16="http://schemas.microsoft.com/office/drawing/2014/main" id="{C9225300-47EA-4408-B075-62CA31AD9660}"/>
              </a:ext>
            </a:extLst>
          </p:cNvPr>
          <p:cNvSpPr>
            <a:spLocks noChangeArrowheads="1"/>
          </p:cNvSpPr>
          <p:nvPr userDrawn="1"/>
        </p:nvSpPr>
        <p:spPr bwMode="auto">
          <a:xfrm>
            <a:off x="239486" y="1324700"/>
            <a:ext cx="7315200" cy="76200"/>
          </a:xfrm>
          <a:prstGeom prst="rect">
            <a:avLst/>
          </a:prstGeom>
          <a:solidFill>
            <a:schemeClr val="tx2"/>
          </a:soli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a:p>
        </p:txBody>
      </p:sp>
    </p:spTree>
    <p:extLst>
      <p:ext uri="{BB962C8B-B14F-4D97-AF65-F5344CB8AC3E}">
        <p14:creationId xmlns:p14="http://schemas.microsoft.com/office/powerpoint/2010/main" val="41656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Text Placeholder 24"/>
          <p:cNvSpPr>
            <a:spLocks noGrp="1"/>
          </p:cNvSpPr>
          <p:nvPr>
            <p:ph type="body" sz="quarter" idx="11" hasCustomPrompt="1"/>
          </p:nvPr>
        </p:nvSpPr>
        <p:spPr>
          <a:xfrm>
            <a:off x="985044" y="338690"/>
            <a:ext cx="5802313" cy="53975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800" cap="all" baseline="0">
                <a:solidFill>
                  <a:schemeClr val="bg1">
                    <a:lumMod val="50000"/>
                  </a:schemeClr>
                </a:solidFill>
                <a:latin typeface="+mj-lt"/>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Page Title</a:t>
            </a:r>
          </a:p>
        </p:txBody>
      </p:sp>
    </p:spTree>
    <p:extLst>
      <p:ext uri="{BB962C8B-B14F-4D97-AF65-F5344CB8AC3E}">
        <p14:creationId xmlns:p14="http://schemas.microsoft.com/office/powerpoint/2010/main" val="94932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617" y="3124229"/>
            <a:ext cx="6607175" cy="2155825"/>
          </a:xfrm>
        </p:spPr>
        <p:txBody>
          <a:bodyPr/>
          <a:lstStyle/>
          <a:p>
            <a:r>
              <a:rPr lang="en-US"/>
              <a:t>Click to edit Master title style</a:t>
            </a:r>
          </a:p>
        </p:txBody>
      </p:sp>
      <p:sp>
        <p:nvSpPr>
          <p:cNvPr id="3" name="Subtitle 2"/>
          <p:cNvSpPr>
            <a:spLocks noGrp="1"/>
          </p:cNvSpPr>
          <p:nvPr>
            <p:ph type="subTitle" idx="1"/>
          </p:nvPr>
        </p:nvSpPr>
        <p:spPr>
          <a:xfrm>
            <a:off x="1165226" y="5699154"/>
            <a:ext cx="5441950" cy="2571751"/>
          </a:xfrm>
        </p:spPr>
        <p:txBody>
          <a:bodyPr/>
          <a:lstStyle>
            <a:lvl1pPr marL="0" indent="0" algn="ctr">
              <a:buNone/>
              <a:defRPr>
                <a:solidFill>
                  <a:schemeClr val="tx1">
                    <a:tint val="75000"/>
                  </a:schemeClr>
                </a:solidFill>
              </a:defRPr>
            </a:lvl1pPr>
            <a:lvl2pPr marL="455757" indent="0" algn="ctr">
              <a:buNone/>
              <a:defRPr>
                <a:solidFill>
                  <a:schemeClr val="tx1">
                    <a:tint val="75000"/>
                  </a:schemeClr>
                </a:solidFill>
              </a:defRPr>
            </a:lvl2pPr>
            <a:lvl3pPr marL="911513" indent="0" algn="ctr">
              <a:buNone/>
              <a:defRPr>
                <a:solidFill>
                  <a:schemeClr val="tx1">
                    <a:tint val="75000"/>
                  </a:schemeClr>
                </a:solidFill>
              </a:defRPr>
            </a:lvl3pPr>
            <a:lvl4pPr marL="1367274" indent="0" algn="ctr">
              <a:buNone/>
              <a:defRPr>
                <a:solidFill>
                  <a:schemeClr val="tx1">
                    <a:tint val="75000"/>
                  </a:schemeClr>
                </a:solidFill>
              </a:defRPr>
            </a:lvl4pPr>
            <a:lvl5pPr marL="1823030" indent="0" algn="ctr">
              <a:buNone/>
              <a:defRPr>
                <a:solidFill>
                  <a:schemeClr val="tx1">
                    <a:tint val="75000"/>
                  </a:schemeClr>
                </a:solidFill>
              </a:defRPr>
            </a:lvl5pPr>
            <a:lvl6pPr marL="2278796" indent="0" algn="ctr">
              <a:buNone/>
              <a:defRPr>
                <a:solidFill>
                  <a:schemeClr val="tx1">
                    <a:tint val="75000"/>
                  </a:schemeClr>
                </a:solidFill>
              </a:defRPr>
            </a:lvl6pPr>
            <a:lvl7pPr marL="2734554" indent="0" algn="ctr">
              <a:buNone/>
              <a:defRPr>
                <a:solidFill>
                  <a:schemeClr val="tx1">
                    <a:tint val="75000"/>
                  </a:schemeClr>
                </a:solidFill>
              </a:defRPr>
            </a:lvl7pPr>
            <a:lvl8pPr marL="3190311" indent="0" algn="ctr">
              <a:buNone/>
              <a:defRPr>
                <a:solidFill>
                  <a:schemeClr val="tx1">
                    <a:tint val="75000"/>
                  </a:schemeClr>
                </a:solidFill>
              </a:defRPr>
            </a:lvl8pPr>
            <a:lvl9pPr marL="364606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Precision Talent Group</a:t>
            </a:r>
          </a:p>
        </p:txBody>
      </p:sp>
      <p:sp>
        <p:nvSpPr>
          <p:cNvPr id="6" name="Slide Number Placeholder 5"/>
          <p:cNvSpPr>
            <a:spLocks noGrp="1"/>
          </p:cNvSpPr>
          <p:nvPr>
            <p:ph type="sldNum" sz="quarter" idx="12"/>
          </p:nvPr>
        </p:nvSpPr>
        <p:spPr/>
        <p:txBody>
          <a:bodyPr/>
          <a:lstStyle>
            <a:lvl1pPr>
              <a:defRPr/>
            </a:lvl1pPr>
          </a:lstStyle>
          <a:p>
            <a:fld id="{CC929CC2-14E5-4BC6-BE75-0876B66263FC}" type="slidenum">
              <a:rPr lang="en-US" altLang="en-US"/>
              <a:pPr/>
              <a:t>‹#›</a:t>
            </a:fld>
            <a:endParaRPr lang="en-US" altLang="en-US"/>
          </a:p>
        </p:txBody>
      </p:sp>
    </p:spTree>
    <p:extLst>
      <p:ext uri="{BB962C8B-B14F-4D97-AF65-F5344CB8AC3E}">
        <p14:creationId xmlns:p14="http://schemas.microsoft.com/office/powerpoint/2010/main" val="1339165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Precision Talent Group</a:t>
            </a:r>
          </a:p>
        </p:txBody>
      </p:sp>
      <p:sp>
        <p:nvSpPr>
          <p:cNvPr id="6" name="Slide Number Placeholder 5"/>
          <p:cNvSpPr>
            <a:spLocks noGrp="1"/>
          </p:cNvSpPr>
          <p:nvPr>
            <p:ph type="sldNum" sz="quarter" idx="12"/>
          </p:nvPr>
        </p:nvSpPr>
        <p:spPr/>
        <p:txBody>
          <a:bodyPr/>
          <a:lstStyle>
            <a:lvl1pPr>
              <a:defRPr/>
            </a:lvl1pPr>
          </a:lstStyle>
          <a:p>
            <a:fld id="{0D1B5E36-2061-4888-9631-9C35836F3C75}" type="slidenum">
              <a:rPr lang="en-US" altLang="en-US"/>
              <a:pPr/>
              <a:t>‹#›</a:t>
            </a:fld>
            <a:endParaRPr lang="en-US" altLang="en-US"/>
          </a:p>
        </p:txBody>
      </p:sp>
    </p:spTree>
    <p:extLst>
      <p:ext uri="{BB962C8B-B14F-4D97-AF65-F5344CB8AC3E}">
        <p14:creationId xmlns:p14="http://schemas.microsoft.com/office/powerpoint/2010/main" val="424726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394" y="6462718"/>
            <a:ext cx="6605587" cy="19986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4394" y="4262438"/>
            <a:ext cx="6605587" cy="2200275"/>
          </a:xfrm>
        </p:spPr>
        <p:txBody>
          <a:bodyPr anchor="b"/>
          <a:lstStyle>
            <a:lvl1pPr marL="0" indent="0">
              <a:buNone/>
              <a:defRPr sz="2000">
                <a:solidFill>
                  <a:schemeClr val="tx1">
                    <a:tint val="75000"/>
                  </a:schemeClr>
                </a:solidFill>
              </a:defRPr>
            </a:lvl1pPr>
            <a:lvl2pPr marL="455757" indent="0">
              <a:buNone/>
              <a:defRPr sz="1800">
                <a:solidFill>
                  <a:schemeClr val="tx1">
                    <a:tint val="75000"/>
                  </a:schemeClr>
                </a:solidFill>
              </a:defRPr>
            </a:lvl2pPr>
            <a:lvl3pPr marL="911513" indent="0">
              <a:buNone/>
              <a:defRPr sz="1600">
                <a:solidFill>
                  <a:schemeClr val="tx1">
                    <a:tint val="75000"/>
                  </a:schemeClr>
                </a:solidFill>
              </a:defRPr>
            </a:lvl3pPr>
            <a:lvl4pPr marL="1367274" indent="0">
              <a:buNone/>
              <a:defRPr sz="1400">
                <a:solidFill>
                  <a:schemeClr val="tx1">
                    <a:tint val="75000"/>
                  </a:schemeClr>
                </a:solidFill>
              </a:defRPr>
            </a:lvl4pPr>
            <a:lvl5pPr marL="1823030" indent="0">
              <a:buNone/>
              <a:defRPr sz="1400">
                <a:solidFill>
                  <a:schemeClr val="tx1">
                    <a:tint val="75000"/>
                  </a:schemeClr>
                </a:solidFill>
              </a:defRPr>
            </a:lvl5pPr>
            <a:lvl6pPr marL="2278796" indent="0">
              <a:buNone/>
              <a:defRPr sz="1400">
                <a:solidFill>
                  <a:schemeClr val="tx1">
                    <a:tint val="75000"/>
                  </a:schemeClr>
                </a:solidFill>
              </a:defRPr>
            </a:lvl6pPr>
            <a:lvl7pPr marL="2734554" indent="0">
              <a:buNone/>
              <a:defRPr sz="1400">
                <a:solidFill>
                  <a:schemeClr val="tx1">
                    <a:tint val="75000"/>
                  </a:schemeClr>
                </a:solidFill>
              </a:defRPr>
            </a:lvl7pPr>
            <a:lvl8pPr marL="3190311" indent="0">
              <a:buNone/>
              <a:defRPr sz="1400">
                <a:solidFill>
                  <a:schemeClr val="tx1">
                    <a:tint val="75000"/>
                  </a:schemeClr>
                </a:solidFill>
              </a:defRPr>
            </a:lvl8pPr>
            <a:lvl9pPr marL="364606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Precision Talent Group</a:t>
            </a:r>
          </a:p>
        </p:txBody>
      </p:sp>
      <p:sp>
        <p:nvSpPr>
          <p:cNvPr id="6" name="Slide Number Placeholder 5"/>
          <p:cNvSpPr>
            <a:spLocks noGrp="1"/>
          </p:cNvSpPr>
          <p:nvPr>
            <p:ph type="sldNum" sz="quarter" idx="12"/>
          </p:nvPr>
        </p:nvSpPr>
        <p:spPr/>
        <p:txBody>
          <a:bodyPr/>
          <a:lstStyle>
            <a:lvl1pPr>
              <a:defRPr/>
            </a:lvl1pPr>
          </a:lstStyle>
          <a:p>
            <a:fld id="{0B7F9BC6-8E7A-407B-BC05-1EAEFF6BB7AB}" type="slidenum">
              <a:rPr lang="en-US" altLang="en-US"/>
              <a:pPr/>
              <a:t>‹#›</a:t>
            </a:fld>
            <a:endParaRPr lang="en-US" altLang="en-US"/>
          </a:p>
        </p:txBody>
      </p:sp>
    </p:spTree>
    <p:extLst>
      <p:ext uri="{BB962C8B-B14F-4D97-AF65-F5344CB8AC3E}">
        <p14:creationId xmlns:p14="http://schemas.microsoft.com/office/powerpoint/2010/main" val="126103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938" y="2346325"/>
            <a:ext cx="3421062" cy="6638925"/>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31" y="2346325"/>
            <a:ext cx="3421063" cy="6638925"/>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Precision Talent Group</a:t>
            </a:r>
          </a:p>
        </p:txBody>
      </p:sp>
      <p:sp>
        <p:nvSpPr>
          <p:cNvPr id="7" name="Slide Number Placeholder 5"/>
          <p:cNvSpPr>
            <a:spLocks noGrp="1"/>
          </p:cNvSpPr>
          <p:nvPr>
            <p:ph type="sldNum" sz="quarter" idx="12"/>
          </p:nvPr>
        </p:nvSpPr>
        <p:spPr/>
        <p:txBody>
          <a:bodyPr/>
          <a:lstStyle>
            <a:lvl1pPr>
              <a:defRPr/>
            </a:lvl1pPr>
          </a:lstStyle>
          <a:p>
            <a:fld id="{11B5F949-8177-4AC7-ACAF-26884AB879CD}" type="slidenum">
              <a:rPr lang="en-US" altLang="en-US"/>
              <a:pPr/>
              <a:t>‹#›</a:t>
            </a:fld>
            <a:endParaRPr lang="en-US" altLang="en-US"/>
          </a:p>
        </p:txBody>
      </p:sp>
    </p:spTree>
    <p:extLst>
      <p:ext uri="{BB962C8B-B14F-4D97-AF65-F5344CB8AC3E}">
        <p14:creationId xmlns:p14="http://schemas.microsoft.com/office/powerpoint/2010/main" val="46505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938" y="2251104"/>
            <a:ext cx="3433762" cy="938213"/>
          </a:xfrm>
        </p:spPr>
        <p:txBody>
          <a:bodyPr anchor="b"/>
          <a:lstStyle>
            <a:lvl1pPr marL="0" indent="0">
              <a:buNone/>
              <a:defRPr sz="2500" b="1"/>
            </a:lvl1pPr>
            <a:lvl2pPr marL="455757" indent="0">
              <a:buNone/>
              <a:defRPr sz="2000" b="1"/>
            </a:lvl2pPr>
            <a:lvl3pPr marL="911513" indent="0">
              <a:buNone/>
              <a:defRPr sz="1800" b="1"/>
            </a:lvl3pPr>
            <a:lvl4pPr marL="1367274" indent="0">
              <a:buNone/>
              <a:defRPr sz="1600" b="1"/>
            </a:lvl4pPr>
            <a:lvl5pPr marL="1823030" indent="0">
              <a:buNone/>
              <a:defRPr sz="1600" b="1"/>
            </a:lvl5pPr>
            <a:lvl6pPr marL="2278796" indent="0">
              <a:buNone/>
              <a:defRPr sz="1600" b="1"/>
            </a:lvl6pPr>
            <a:lvl7pPr marL="2734554" indent="0">
              <a:buNone/>
              <a:defRPr sz="1600" b="1"/>
            </a:lvl7pPr>
            <a:lvl8pPr marL="3190311" indent="0">
              <a:buNone/>
              <a:defRPr sz="1600" b="1"/>
            </a:lvl8pPr>
            <a:lvl9pPr marL="3646069" indent="0">
              <a:buNone/>
              <a:defRPr sz="1600" b="1"/>
            </a:lvl9pPr>
          </a:lstStyle>
          <a:p>
            <a:pPr lvl="0"/>
            <a:r>
              <a:rPr lang="en-US"/>
              <a:t>Click to edit Master text styles</a:t>
            </a:r>
          </a:p>
        </p:txBody>
      </p:sp>
      <p:sp>
        <p:nvSpPr>
          <p:cNvPr id="4" name="Content Placeholder 3"/>
          <p:cNvSpPr>
            <a:spLocks noGrp="1"/>
          </p:cNvSpPr>
          <p:nvPr>
            <p:ph sz="half" idx="2"/>
          </p:nvPr>
        </p:nvSpPr>
        <p:spPr>
          <a:xfrm>
            <a:off x="388938" y="3189288"/>
            <a:ext cx="3433762" cy="5795962"/>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113" y="2251104"/>
            <a:ext cx="3435350" cy="938213"/>
          </a:xfrm>
        </p:spPr>
        <p:txBody>
          <a:bodyPr anchor="b"/>
          <a:lstStyle>
            <a:lvl1pPr marL="0" indent="0">
              <a:buNone/>
              <a:defRPr sz="2500" b="1"/>
            </a:lvl1pPr>
            <a:lvl2pPr marL="455757" indent="0">
              <a:buNone/>
              <a:defRPr sz="2000" b="1"/>
            </a:lvl2pPr>
            <a:lvl3pPr marL="911513" indent="0">
              <a:buNone/>
              <a:defRPr sz="1800" b="1"/>
            </a:lvl3pPr>
            <a:lvl4pPr marL="1367274" indent="0">
              <a:buNone/>
              <a:defRPr sz="1600" b="1"/>
            </a:lvl4pPr>
            <a:lvl5pPr marL="1823030" indent="0">
              <a:buNone/>
              <a:defRPr sz="1600" b="1"/>
            </a:lvl5pPr>
            <a:lvl6pPr marL="2278796" indent="0">
              <a:buNone/>
              <a:defRPr sz="1600" b="1"/>
            </a:lvl6pPr>
            <a:lvl7pPr marL="2734554" indent="0">
              <a:buNone/>
              <a:defRPr sz="1600" b="1"/>
            </a:lvl7pPr>
            <a:lvl8pPr marL="3190311" indent="0">
              <a:buNone/>
              <a:defRPr sz="1600" b="1"/>
            </a:lvl8pPr>
            <a:lvl9pPr marL="36460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113" y="3189288"/>
            <a:ext cx="3435350" cy="5795962"/>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Precision Talent Group</a:t>
            </a:r>
          </a:p>
        </p:txBody>
      </p:sp>
      <p:sp>
        <p:nvSpPr>
          <p:cNvPr id="9" name="Slide Number Placeholder 5"/>
          <p:cNvSpPr>
            <a:spLocks noGrp="1"/>
          </p:cNvSpPr>
          <p:nvPr>
            <p:ph type="sldNum" sz="quarter" idx="12"/>
          </p:nvPr>
        </p:nvSpPr>
        <p:spPr/>
        <p:txBody>
          <a:bodyPr/>
          <a:lstStyle>
            <a:lvl1pPr>
              <a:defRPr/>
            </a:lvl1pPr>
          </a:lstStyle>
          <a:p>
            <a:fld id="{9E1192E0-919E-4DDB-93E6-956F00AEFDD4}" type="slidenum">
              <a:rPr lang="en-US" altLang="en-US"/>
              <a:pPr/>
              <a:t>‹#›</a:t>
            </a:fld>
            <a:endParaRPr lang="en-US" altLang="en-US"/>
          </a:p>
        </p:txBody>
      </p:sp>
    </p:spTree>
    <p:extLst>
      <p:ext uri="{BB962C8B-B14F-4D97-AF65-F5344CB8AC3E}">
        <p14:creationId xmlns:p14="http://schemas.microsoft.com/office/powerpoint/2010/main" val="159375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Precision Talent Group</a:t>
            </a:r>
          </a:p>
        </p:txBody>
      </p:sp>
      <p:sp>
        <p:nvSpPr>
          <p:cNvPr id="5" name="Slide Number Placeholder 5"/>
          <p:cNvSpPr>
            <a:spLocks noGrp="1"/>
          </p:cNvSpPr>
          <p:nvPr>
            <p:ph type="sldNum" sz="quarter" idx="12"/>
          </p:nvPr>
        </p:nvSpPr>
        <p:spPr/>
        <p:txBody>
          <a:bodyPr/>
          <a:lstStyle>
            <a:lvl1pPr>
              <a:defRPr/>
            </a:lvl1pPr>
          </a:lstStyle>
          <a:p>
            <a:fld id="{2B00B30B-4132-43FC-A179-FB39549973C5}" type="slidenum">
              <a:rPr lang="en-US" altLang="en-US"/>
              <a:pPr/>
              <a:t>‹#›</a:t>
            </a:fld>
            <a:endParaRPr lang="en-US" altLang="en-US"/>
          </a:p>
        </p:txBody>
      </p:sp>
    </p:spTree>
    <p:extLst>
      <p:ext uri="{BB962C8B-B14F-4D97-AF65-F5344CB8AC3E}">
        <p14:creationId xmlns:p14="http://schemas.microsoft.com/office/powerpoint/2010/main" val="199702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Precision Talent Group</a:t>
            </a:r>
          </a:p>
        </p:txBody>
      </p:sp>
      <p:sp>
        <p:nvSpPr>
          <p:cNvPr id="4" name="Slide Number Placeholder 5"/>
          <p:cNvSpPr>
            <a:spLocks noGrp="1"/>
          </p:cNvSpPr>
          <p:nvPr>
            <p:ph type="sldNum" sz="quarter" idx="12"/>
          </p:nvPr>
        </p:nvSpPr>
        <p:spPr/>
        <p:txBody>
          <a:bodyPr/>
          <a:lstStyle>
            <a:lvl1pPr>
              <a:defRPr/>
            </a:lvl1pPr>
          </a:lstStyle>
          <a:p>
            <a:fld id="{2CE3C334-2A60-4FD6-AAF3-FC504B6248A0}" type="slidenum">
              <a:rPr lang="en-US" altLang="en-US"/>
              <a:pPr/>
              <a:t>‹#›</a:t>
            </a:fld>
            <a:endParaRPr lang="en-US" altLang="en-US"/>
          </a:p>
        </p:txBody>
      </p:sp>
    </p:spTree>
    <p:extLst>
      <p:ext uri="{BB962C8B-B14F-4D97-AF65-F5344CB8AC3E}">
        <p14:creationId xmlns:p14="http://schemas.microsoft.com/office/powerpoint/2010/main" val="403501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6EE472-49D0-4845-9198-CBBE2EE5108D}"/>
              </a:ext>
            </a:extLst>
          </p:cNvPr>
          <p:cNvSpPr/>
          <p:nvPr userDrawn="1"/>
        </p:nvSpPr>
        <p:spPr>
          <a:xfrm>
            <a:off x="157766" y="128788"/>
            <a:ext cx="7456868" cy="980082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7A01B30-56BB-4E20-B505-3633D589BDD1}"/>
              </a:ext>
            </a:extLst>
          </p:cNvPr>
          <p:cNvSpPr/>
          <p:nvPr userDrawn="1"/>
        </p:nvSpPr>
        <p:spPr>
          <a:xfrm>
            <a:off x="157766" y="9427335"/>
            <a:ext cx="7456868" cy="502276"/>
          </a:xfrm>
          <a:prstGeom prst="rect">
            <a:avLst/>
          </a:prstGeom>
          <a:solidFill>
            <a:srgbClr val="1FA16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A8C2E70-367D-420F-BCDA-B55A6C3FA923}"/>
              </a:ext>
            </a:extLst>
          </p:cNvPr>
          <p:cNvSpPr txBox="1"/>
          <p:nvPr userDrawn="1"/>
        </p:nvSpPr>
        <p:spPr>
          <a:xfrm>
            <a:off x="7115169" y="9493807"/>
            <a:ext cx="657231" cy="369332"/>
          </a:xfrm>
          <a:prstGeom prst="rect">
            <a:avLst/>
          </a:prstGeom>
          <a:noFill/>
        </p:spPr>
        <p:txBody>
          <a:bodyPr wrap="square" rtlCol="0">
            <a:spAutoFit/>
          </a:bodyPr>
          <a:lstStyle/>
          <a:p>
            <a:fld id="{3E493B10-DD52-EC4A-B9CA-5BF4C7B105BE}" type="slidenum">
              <a:rPr lang="en-US" b="1" i="0" smtClean="0">
                <a:solidFill>
                  <a:schemeClr val="tx1"/>
                </a:solidFill>
                <a:latin typeface="+mj-lt"/>
                <a:cs typeface="Century Gothic"/>
              </a:rPr>
              <a:t>‹#›</a:t>
            </a:fld>
            <a:endParaRPr lang="en-US" b="1" i="0" dirty="0">
              <a:solidFill>
                <a:schemeClr val="tx1"/>
              </a:solidFill>
              <a:latin typeface="+mj-lt"/>
              <a:cs typeface="Century Gothic"/>
            </a:endParaRPr>
          </a:p>
        </p:txBody>
      </p:sp>
      <p:sp>
        <p:nvSpPr>
          <p:cNvPr id="11" name="TextBox 10">
            <a:extLst>
              <a:ext uri="{FF2B5EF4-FFF2-40B4-BE49-F238E27FC236}">
                <a16:creationId xmlns:a16="http://schemas.microsoft.com/office/drawing/2014/main" id="{A2807AF6-2460-4BDF-86B4-88D0C2BD740E}"/>
              </a:ext>
            </a:extLst>
          </p:cNvPr>
          <p:cNvSpPr txBox="1"/>
          <p:nvPr userDrawn="1"/>
        </p:nvSpPr>
        <p:spPr>
          <a:xfrm>
            <a:off x="157766" y="9493807"/>
            <a:ext cx="6071980" cy="369332"/>
          </a:xfrm>
          <a:prstGeom prst="rect">
            <a:avLst/>
          </a:prstGeom>
          <a:noFill/>
        </p:spPr>
        <p:txBody>
          <a:bodyPr wrap="square" rtlCol="0">
            <a:spAutoFit/>
          </a:bodyPr>
          <a:lstStyle/>
          <a:p>
            <a:r>
              <a:rPr lang="en-US" b="1" i="0" dirty="0">
                <a:solidFill>
                  <a:schemeClr val="tx1"/>
                </a:solidFill>
                <a:latin typeface="+mj-lt"/>
              </a:rPr>
              <a:t>Precision Talent Group</a:t>
            </a:r>
          </a:p>
        </p:txBody>
      </p:sp>
    </p:spTree>
    <p:extLst>
      <p:ext uri="{BB962C8B-B14F-4D97-AF65-F5344CB8AC3E}">
        <p14:creationId xmlns:p14="http://schemas.microsoft.com/office/powerpoint/2010/main" val="4212835792"/>
      </p:ext>
    </p:extLst>
  </p:cSld>
  <p:clrMap bg1="lt1" tx1="dk1" bg2="lt2" tx2="dk2" accent1="accent1" accent2="accent2" accent3="accent3" accent4="accent4" accent5="accent5" accent6="accent6" hlink="hlink" folHlink="folHlink"/>
  <p:sldLayoutIdLst>
    <p:sldLayoutId id="2147483650" r:id="rId1"/>
    <p:sldLayoutId id="2147483649"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88938" y="403225"/>
            <a:ext cx="69945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62" tIns="45579" rIns="91162" bIns="45579"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388938" y="1219201"/>
            <a:ext cx="6994525" cy="776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62" tIns="45579" rIns="91162" bIns="4557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lIns="91162" tIns="45579" rIns="91162" bIns="45579" rtlCol="0" anchor="ctr"/>
          <a:lstStyle>
            <a:lvl1pPr algn="l">
              <a:defRPr sz="1200">
                <a:solidFill>
                  <a:schemeClr val="tx1">
                    <a:tint val="75000"/>
                  </a:schemeClr>
                </a:solidFill>
                <a:latin typeface="Times" charset="0"/>
              </a:defRPr>
            </a:lvl1pPr>
          </a:lstStyle>
          <a:p>
            <a:pPr>
              <a:defRPr/>
            </a:pPr>
            <a:endParaRPr 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162" tIns="45579" rIns="91162" bIns="45579" rtlCol="0" anchor="ctr"/>
          <a:lstStyle>
            <a:lvl1pPr algn="ctr">
              <a:defRPr sz="1200">
                <a:solidFill>
                  <a:schemeClr val="tx1">
                    <a:tint val="75000"/>
                  </a:schemeClr>
                </a:solidFill>
                <a:latin typeface="Times" charset="0"/>
              </a:defRPr>
            </a:lvl1pPr>
          </a:lstStyle>
          <a:p>
            <a:pPr>
              <a:defRPr/>
            </a:pPr>
            <a:r>
              <a:rPr lang="en-US"/>
              <a:t>Precision Talent Group</a:t>
            </a:r>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162" tIns="45579" rIns="91162" bIns="45579" numCol="1" anchor="ctr" anchorCtr="0" compatLnSpc="1">
            <a:prstTxWarp prst="textNoShape">
              <a:avLst/>
            </a:prstTxWarp>
          </a:bodyPr>
          <a:lstStyle>
            <a:lvl1pPr algn="r">
              <a:defRPr sz="1200">
                <a:solidFill>
                  <a:srgbClr val="898989"/>
                </a:solidFill>
              </a:defRPr>
            </a:lvl1pPr>
          </a:lstStyle>
          <a:p>
            <a:fld id="{80DFCC99-EDEB-45B8-BB31-DF9AC4DAB47D}" type="slidenum">
              <a:rPr lang="en-US" altLang="en-US"/>
              <a:pPr/>
              <a:t>‹#›</a:t>
            </a:fld>
            <a:endParaRPr lang="en-US" altLang="en-US"/>
          </a:p>
        </p:txBody>
      </p:sp>
    </p:spTree>
    <p:extLst>
      <p:ext uri="{BB962C8B-B14F-4D97-AF65-F5344CB8AC3E}">
        <p14:creationId xmlns:p14="http://schemas.microsoft.com/office/powerpoint/2010/main" val="207070145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dt="0"/>
  <p:txStyles>
    <p:titleStyle>
      <a:lvl1pPr algn="ctr" rtl="0" eaLnBrk="0" fontAlgn="base" hangingPunct="0">
        <a:spcBef>
          <a:spcPct val="0"/>
        </a:spcBef>
        <a:spcAft>
          <a:spcPct val="0"/>
        </a:spcAft>
        <a:defRPr sz="3000"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5757" algn="ctr" rtl="0" fontAlgn="base">
        <a:spcBef>
          <a:spcPct val="0"/>
        </a:spcBef>
        <a:spcAft>
          <a:spcPct val="0"/>
        </a:spcAft>
        <a:defRPr sz="4300">
          <a:solidFill>
            <a:schemeClr val="tx1"/>
          </a:solidFill>
          <a:latin typeface="Calibri" pitchFamily="34" charset="0"/>
        </a:defRPr>
      </a:lvl6pPr>
      <a:lvl7pPr marL="911513" algn="ctr" rtl="0" fontAlgn="base">
        <a:spcBef>
          <a:spcPct val="0"/>
        </a:spcBef>
        <a:spcAft>
          <a:spcPct val="0"/>
        </a:spcAft>
        <a:defRPr sz="4300">
          <a:solidFill>
            <a:schemeClr val="tx1"/>
          </a:solidFill>
          <a:latin typeface="Calibri" pitchFamily="34" charset="0"/>
        </a:defRPr>
      </a:lvl7pPr>
      <a:lvl8pPr marL="1367274" algn="ctr" rtl="0" fontAlgn="base">
        <a:spcBef>
          <a:spcPct val="0"/>
        </a:spcBef>
        <a:spcAft>
          <a:spcPct val="0"/>
        </a:spcAft>
        <a:defRPr sz="4300">
          <a:solidFill>
            <a:schemeClr val="tx1"/>
          </a:solidFill>
          <a:latin typeface="Calibri" pitchFamily="34" charset="0"/>
        </a:defRPr>
      </a:lvl8pPr>
      <a:lvl9pPr marL="1823030" algn="ctr" rtl="0" fontAlgn="base">
        <a:spcBef>
          <a:spcPct val="0"/>
        </a:spcBef>
        <a:spcAft>
          <a:spcPct val="0"/>
        </a:spcAft>
        <a:defRPr sz="43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775"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38238" indent="-227013"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593850"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4946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06679" indent="-227878" algn="l" defTabSz="9115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433" indent="-227878" algn="l" defTabSz="9115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8202" indent="-227878" algn="l" defTabSz="9115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3947" indent="-227878" algn="l" defTabSz="9115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513" rtl="0" eaLnBrk="1" latinLnBrk="0" hangingPunct="1">
        <a:defRPr sz="1800" kern="1200">
          <a:solidFill>
            <a:schemeClr val="tx1"/>
          </a:solidFill>
          <a:latin typeface="+mn-lt"/>
          <a:ea typeface="+mn-ea"/>
          <a:cs typeface="+mn-cs"/>
        </a:defRPr>
      </a:lvl1pPr>
      <a:lvl2pPr marL="455757" algn="l" defTabSz="911513" rtl="0" eaLnBrk="1" latinLnBrk="0" hangingPunct="1">
        <a:defRPr sz="1800" kern="1200">
          <a:solidFill>
            <a:schemeClr val="tx1"/>
          </a:solidFill>
          <a:latin typeface="+mn-lt"/>
          <a:ea typeface="+mn-ea"/>
          <a:cs typeface="+mn-cs"/>
        </a:defRPr>
      </a:lvl2pPr>
      <a:lvl3pPr marL="911513" algn="l" defTabSz="911513" rtl="0" eaLnBrk="1" latinLnBrk="0" hangingPunct="1">
        <a:defRPr sz="1800" kern="1200">
          <a:solidFill>
            <a:schemeClr val="tx1"/>
          </a:solidFill>
          <a:latin typeface="+mn-lt"/>
          <a:ea typeface="+mn-ea"/>
          <a:cs typeface="+mn-cs"/>
        </a:defRPr>
      </a:lvl3pPr>
      <a:lvl4pPr marL="1367274" algn="l" defTabSz="911513" rtl="0" eaLnBrk="1" latinLnBrk="0" hangingPunct="1">
        <a:defRPr sz="1800" kern="1200">
          <a:solidFill>
            <a:schemeClr val="tx1"/>
          </a:solidFill>
          <a:latin typeface="+mn-lt"/>
          <a:ea typeface="+mn-ea"/>
          <a:cs typeface="+mn-cs"/>
        </a:defRPr>
      </a:lvl4pPr>
      <a:lvl5pPr marL="1823030" algn="l" defTabSz="911513" rtl="0" eaLnBrk="1" latinLnBrk="0" hangingPunct="1">
        <a:defRPr sz="1800" kern="1200">
          <a:solidFill>
            <a:schemeClr val="tx1"/>
          </a:solidFill>
          <a:latin typeface="+mn-lt"/>
          <a:ea typeface="+mn-ea"/>
          <a:cs typeface="+mn-cs"/>
        </a:defRPr>
      </a:lvl5pPr>
      <a:lvl6pPr marL="2278796" algn="l" defTabSz="911513" rtl="0" eaLnBrk="1" latinLnBrk="0" hangingPunct="1">
        <a:defRPr sz="1800" kern="1200">
          <a:solidFill>
            <a:schemeClr val="tx1"/>
          </a:solidFill>
          <a:latin typeface="+mn-lt"/>
          <a:ea typeface="+mn-ea"/>
          <a:cs typeface="+mn-cs"/>
        </a:defRPr>
      </a:lvl6pPr>
      <a:lvl7pPr marL="2734554" algn="l" defTabSz="911513" rtl="0" eaLnBrk="1" latinLnBrk="0" hangingPunct="1">
        <a:defRPr sz="1800" kern="1200">
          <a:solidFill>
            <a:schemeClr val="tx1"/>
          </a:solidFill>
          <a:latin typeface="+mn-lt"/>
          <a:ea typeface="+mn-ea"/>
          <a:cs typeface="+mn-cs"/>
        </a:defRPr>
      </a:lvl7pPr>
      <a:lvl8pPr marL="3190311" algn="l" defTabSz="911513" rtl="0" eaLnBrk="1" latinLnBrk="0" hangingPunct="1">
        <a:defRPr sz="1800" kern="1200">
          <a:solidFill>
            <a:schemeClr val="tx1"/>
          </a:solidFill>
          <a:latin typeface="+mn-lt"/>
          <a:ea typeface="+mn-ea"/>
          <a:cs typeface="+mn-cs"/>
        </a:defRPr>
      </a:lvl8pPr>
      <a:lvl9pPr marL="3646069" algn="l" defTabSz="91151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9ACEBF4-1752-4BD6-A980-96C531A8A59E}"/>
              </a:ext>
            </a:extLst>
          </p:cNvPr>
          <p:cNvCxnSpPr/>
          <p:nvPr userDrawn="1"/>
        </p:nvCxnSpPr>
        <p:spPr>
          <a:xfrm>
            <a:off x="457200" y="9525000"/>
            <a:ext cx="6858000" cy="0"/>
          </a:xfrm>
          <a:prstGeom prst="line">
            <a:avLst/>
          </a:prstGeom>
          <a:ln w="12700">
            <a:solidFill>
              <a:srgbClr val="333F48"/>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91A61C1-A81E-43F9-990E-12B04E4984E9}"/>
              </a:ext>
            </a:extLst>
          </p:cNvPr>
          <p:cNvSpPr txBox="1"/>
          <p:nvPr userDrawn="1"/>
        </p:nvSpPr>
        <p:spPr>
          <a:xfrm>
            <a:off x="594360" y="9568190"/>
            <a:ext cx="6583680" cy="261610"/>
          </a:xfrm>
          <a:prstGeom prst="rect">
            <a:avLst/>
          </a:prstGeom>
          <a:noFill/>
        </p:spPr>
        <p:txBody>
          <a:bodyPr wrap="square" rtlCol="0">
            <a:spAutoFit/>
          </a:bodyPr>
          <a:lstStyle/>
          <a:p>
            <a:pPr algn="ctr"/>
            <a:fld id="{EC35A904-90AB-4F3C-9F89-5E998E748851}" type="slidenum">
              <a:rPr lang="en-US" sz="1100" spc="300" smtClean="0">
                <a:solidFill>
                  <a:srgbClr val="B1161C"/>
                </a:solidFill>
                <a:latin typeface="Tofino Book" panose="02000000000000000000" pitchFamily="50" charset="0"/>
              </a:rPr>
              <a:t>‹#›</a:t>
            </a:fld>
            <a:endParaRPr lang="en-US" sz="1100" spc="300">
              <a:solidFill>
                <a:srgbClr val="B1161C"/>
              </a:solidFill>
              <a:latin typeface="Tofino Book" panose="02000000000000000000" pitchFamily="50" charset="0"/>
            </a:endParaRPr>
          </a:p>
        </p:txBody>
      </p:sp>
      <p:cxnSp>
        <p:nvCxnSpPr>
          <p:cNvPr id="12" name="Straight Connector 11">
            <a:extLst>
              <a:ext uri="{FF2B5EF4-FFF2-40B4-BE49-F238E27FC236}">
                <a16:creationId xmlns:a16="http://schemas.microsoft.com/office/drawing/2014/main" id="{4E111239-D65C-4B00-8C03-C8CE2D8445E7}"/>
              </a:ext>
            </a:extLst>
          </p:cNvPr>
          <p:cNvCxnSpPr>
            <a:cxnSpLocks/>
          </p:cNvCxnSpPr>
          <p:nvPr userDrawn="1"/>
        </p:nvCxnSpPr>
        <p:spPr>
          <a:xfrm>
            <a:off x="544629" y="899160"/>
            <a:ext cx="2350971" cy="0"/>
          </a:xfrm>
          <a:prstGeom prst="line">
            <a:avLst/>
          </a:prstGeom>
          <a:ln w="12700">
            <a:solidFill>
              <a:srgbClr val="333F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9265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lgn="l" defTabSz="457200" rtl="0" eaLnBrk="1" latinLnBrk="0" hangingPunct="1">
        <a:spcBef>
          <a:spcPct val="0"/>
        </a:spcBef>
        <a:buNone/>
        <a:defRPr sz="2000" b="1" kern="1200">
          <a:solidFill>
            <a:schemeClr val="tx1"/>
          </a:solidFill>
          <a:latin typeface="Tofino Book" panose="0200000000000000000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portal1.nedelta.com/DentistSear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healththroughoralwellness.com/" TargetMode="External"/><Relationship Id="rId7" Type="http://schemas.openxmlformats.org/officeDocument/2006/relationships/image" Target="../media/image31.png"/><Relationship Id="rId2" Type="http://schemas.openxmlformats.org/officeDocument/2006/relationships/hyperlink" Target="http://www.nedelta.com/"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hyperlink" Target="https://gps.smartmatch.com/therichardsgroup" TargetMode="External"/><Relationship Id="rId5" Type="http://schemas.openxmlformats.org/officeDocument/2006/relationships/image" Target="../media/image35.pn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cigna.com/" TargetMode="External"/><Relationship Id="rId7" Type="http://schemas.openxmlformats.org/officeDocument/2006/relationships/hyperlink" Target="http://www.precision.trgportal.com/" TargetMode="External"/><Relationship Id="rId2" Type="http://schemas.openxmlformats.org/officeDocument/2006/relationships/hyperlink" Target="http://www.loomisco.com/" TargetMode="External"/><Relationship Id="rId1" Type="http://schemas.openxmlformats.org/officeDocument/2006/relationships/slideLayout" Target="../slideLayouts/slideLayout2.xml"/><Relationship Id="rId6" Type="http://schemas.openxmlformats.org/officeDocument/2006/relationships/hyperlink" Target="http://www.ucmdigitalhealth.com/" TargetMode="External"/><Relationship Id="rId5" Type="http://schemas.openxmlformats.org/officeDocument/2006/relationships/hyperlink" Target="http://www.nedelta.com/" TargetMode="External"/><Relationship Id="rId4" Type="http://schemas.openxmlformats.org/officeDocument/2006/relationships/hyperlink" Target="http://www.rxfree4m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precisiontalent.trgportal.co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paylocity.com/"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precisiontalent.trgportal.com/fieldstaff-benefits/?autologin_code=z23L1002TVNy31voCVvK3udYYaufl8j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mailto:dsanchez@loomisco.com" TargetMode="Externa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FFAC96C-9E26-4DDF-A12C-CA21DB362E3B}"/>
              </a:ext>
            </a:extLst>
          </p:cNvPr>
          <p:cNvSpPr txBox="1"/>
          <p:nvPr/>
        </p:nvSpPr>
        <p:spPr>
          <a:xfrm>
            <a:off x="1449039" y="6520424"/>
            <a:ext cx="5067299" cy="86177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Employee Benefits Summary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2025 – Field Staff </a:t>
            </a:r>
          </a:p>
        </p:txBody>
      </p:sp>
      <p:pic>
        <p:nvPicPr>
          <p:cNvPr id="12" name="Picture 11" descr="Logo&#10;&#10;Description automatically generated">
            <a:extLst>
              <a:ext uri="{FF2B5EF4-FFF2-40B4-BE49-F238E27FC236}">
                <a16:creationId xmlns:a16="http://schemas.microsoft.com/office/drawing/2014/main" id="{8B0BB50E-D33E-4D54-AC66-62A0367EF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36" y="9621914"/>
            <a:ext cx="503051" cy="302840"/>
          </a:xfrm>
          <a:prstGeom prst="rect">
            <a:avLst/>
          </a:prstGeom>
        </p:spPr>
      </p:pic>
      <p:sp>
        <p:nvSpPr>
          <p:cNvPr id="13" name="Footer Placeholder 12">
            <a:extLst>
              <a:ext uri="{FF2B5EF4-FFF2-40B4-BE49-F238E27FC236}">
                <a16:creationId xmlns:a16="http://schemas.microsoft.com/office/drawing/2014/main" id="{6D0BB43E-B496-5986-42DD-CE6C0DAF62C7}"/>
              </a:ext>
            </a:extLst>
          </p:cNvPr>
          <p:cNvSpPr>
            <a:spLocks noGrp="1"/>
          </p:cNvSpPr>
          <p:nvPr>
            <p:ph type="ftr" sz="quarter" idx="11"/>
          </p:nvPr>
        </p:nvSpPr>
        <p:spPr/>
        <p:txBody>
          <a:bodyPr/>
          <a:lstStyle/>
          <a:p>
            <a:pPr>
              <a:defRPr/>
            </a:pPr>
            <a:r>
              <a:rPr lang="en-US" dirty="0">
                <a:latin typeface="+mj-lt"/>
              </a:rPr>
              <a:t>Precision Talent Group</a:t>
            </a:r>
          </a:p>
        </p:txBody>
      </p:sp>
      <p:pic>
        <p:nvPicPr>
          <p:cNvPr id="1026" name="Picture 2" descr="Precision Talent Group">
            <a:extLst>
              <a:ext uri="{FF2B5EF4-FFF2-40B4-BE49-F238E27FC236}">
                <a16:creationId xmlns:a16="http://schemas.microsoft.com/office/drawing/2014/main" id="{33C897C7-E2BE-34DA-4C7B-0E084B95C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772" y="2043809"/>
            <a:ext cx="4308856"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shape&#10;&#10;Description automatically generated">
            <a:extLst>
              <a:ext uri="{FF2B5EF4-FFF2-40B4-BE49-F238E27FC236}">
                <a16:creationId xmlns:a16="http://schemas.microsoft.com/office/drawing/2014/main" id="{4A3465D1-F0A0-70FF-357C-5B6E3610CC96}"/>
              </a:ext>
            </a:extLst>
          </p:cNvPr>
          <p:cNvPicPr>
            <a:picLocks noChangeAspect="1"/>
          </p:cNvPicPr>
          <p:nvPr/>
        </p:nvPicPr>
        <p:blipFill>
          <a:blip r:embed="rId5"/>
          <a:stretch>
            <a:fillRect/>
          </a:stretch>
        </p:blipFill>
        <p:spPr>
          <a:xfrm>
            <a:off x="2807949" y="4800600"/>
            <a:ext cx="2156503" cy="457200"/>
          </a:xfrm>
          <a:prstGeom prst="rect">
            <a:avLst/>
          </a:prstGeom>
        </p:spPr>
      </p:pic>
      <p:pic>
        <p:nvPicPr>
          <p:cNvPr id="15" name="Picture 14" descr="A screenshot of a video game&#10;&#10;Description automatically generated with medium confidence">
            <a:extLst>
              <a:ext uri="{FF2B5EF4-FFF2-40B4-BE49-F238E27FC236}">
                <a16:creationId xmlns:a16="http://schemas.microsoft.com/office/drawing/2014/main" id="{770D8957-8BFB-3F89-D342-24A309AC6EE6}"/>
              </a:ext>
            </a:extLst>
          </p:cNvPr>
          <p:cNvPicPr>
            <a:picLocks noChangeAspect="1"/>
          </p:cNvPicPr>
          <p:nvPr/>
        </p:nvPicPr>
        <p:blipFill>
          <a:blip r:embed="rId6"/>
          <a:stretch>
            <a:fillRect/>
          </a:stretch>
        </p:blipFill>
        <p:spPr>
          <a:xfrm>
            <a:off x="276147" y="4800600"/>
            <a:ext cx="2156503" cy="457200"/>
          </a:xfrm>
          <a:prstGeom prst="rect">
            <a:avLst/>
          </a:prstGeom>
        </p:spPr>
      </p:pic>
      <p:pic>
        <p:nvPicPr>
          <p:cNvPr id="1030" name="Picture 6" descr="Precision Technology">
            <a:extLst>
              <a:ext uri="{FF2B5EF4-FFF2-40B4-BE49-F238E27FC236}">
                <a16:creationId xmlns:a16="http://schemas.microsoft.com/office/drawing/2014/main" id="{AFA41B0F-4928-335B-484E-5C2682A79EB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737" t="18687" r="8139" b="19005"/>
          <a:stretch/>
        </p:blipFill>
        <p:spPr bwMode="auto">
          <a:xfrm>
            <a:off x="5339751" y="4754880"/>
            <a:ext cx="2199287"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1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5A5DF1-032B-F825-77BF-E522EBD4E25A}"/>
              </a:ext>
            </a:extLst>
          </p:cNvPr>
          <p:cNvSpPr>
            <a:spLocks noGrp="1"/>
          </p:cNvSpPr>
          <p:nvPr>
            <p:ph type="body" sz="quarter" idx="11"/>
          </p:nvPr>
        </p:nvSpPr>
        <p:spPr>
          <a:xfrm>
            <a:off x="985043" y="221438"/>
            <a:ext cx="5802313" cy="539750"/>
          </a:xfrm>
        </p:spPr>
        <p:txBody>
          <a:bodyPr vert="horz"/>
          <a:lstStyle/>
          <a:p>
            <a:pPr algn="ctr"/>
            <a:r>
              <a:rPr lang="en-US" sz="2400" b="1" cap="none" dirty="0">
                <a:solidFill>
                  <a:schemeClr val="tx1"/>
                </a:solidFill>
                <a:ea typeface="Tahoma" panose="020B0604030504040204" pitchFamily="34" charset="0"/>
                <a:cs typeface="Tahoma" panose="020B0604030504040204" pitchFamily="34" charset="0"/>
              </a:rPr>
              <a:t>Telemedicine</a:t>
            </a:r>
            <a:endParaRPr lang="en-US" sz="2400" b="1" cap="none" dirty="0">
              <a:solidFill>
                <a:schemeClr val="tx1"/>
              </a:solidFill>
              <a:latin typeface="+mj-lt"/>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7CA24A79-5C3A-BF1C-7AAC-1A16D79463F7}"/>
              </a:ext>
            </a:extLst>
          </p:cNvPr>
          <p:cNvSpPr txBox="1"/>
          <p:nvPr/>
        </p:nvSpPr>
        <p:spPr>
          <a:xfrm>
            <a:off x="410472" y="1191760"/>
            <a:ext cx="5476982" cy="1077218"/>
          </a:xfrm>
          <a:prstGeom prst="rect">
            <a:avLst/>
          </a:prstGeom>
          <a:noFill/>
        </p:spPr>
        <p:txBody>
          <a:bodyPr wrap="square" rtlCol="0">
            <a:spAutoFit/>
          </a:bodyPr>
          <a:lstStyle/>
          <a:p>
            <a:pPr>
              <a:defRPr/>
            </a:pPr>
            <a:r>
              <a:rPr lang="en-US" sz="3200" b="1" dirty="0">
                <a:solidFill>
                  <a:srgbClr val="F16324"/>
                </a:solidFill>
                <a:latin typeface="Tofino Book" panose="02000000000000000000"/>
              </a:rPr>
              <a:t>Emergency Medicine Expertise at the touch of a button.</a:t>
            </a:r>
          </a:p>
        </p:txBody>
      </p:sp>
      <p:sp>
        <p:nvSpPr>
          <p:cNvPr id="5" name="TextBox 4">
            <a:extLst>
              <a:ext uri="{FF2B5EF4-FFF2-40B4-BE49-F238E27FC236}">
                <a16:creationId xmlns:a16="http://schemas.microsoft.com/office/drawing/2014/main" id="{9AC56894-A0D8-C6FD-7F57-EA959CB0B602}"/>
              </a:ext>
            </a:extLst>
          </p:cNvPr>
          <p:cNvSpPr txBox="1"/>
          <p:nvPr/>
        </p:nvSpPr>
        <p:spPr>
          <a:xfrm>
            <a:off x="410471" y="2265427"/>
            <a:ext cx="6951458" cy="646331"/>
          </a:xfrm>
          <a:prstGeom prst="rect">
            <a:avLst/>
          </a:prstGeom>
          <a:noFill/>
        </p:spPr>
        <p:txBody>
          <a:bodyPr wrap="square" rtlCol="0">
            <a:spAutoFit/>
          </a:bodyPr>
          <a:lstStyle/>
          <a:p>
            <a:pPr>
              <a:defRPr/>
            </a:pPr>
            <a:r>
              <a:rPr lang="en-US" sz="1200" dirty="0">
                <a:solidFill>
                  <a:prstClr val="black"/>
                </a:solidFill>
                <a:latin typeface="Tofino Book" panose="02000000000000000000"/>
              </a:rPr>
              <a:t>Many conditions can be treated virtually. Before visiting the ER, Urgent Care Clinic or your Primary Care Physician, call UCM to see if you can be treated virtually. If you take this step and still need to see a doctor in person, your copay is waived!</a:t>
            </a:r>
          </a:p>
        </p:txBody>
      </p:sp>
      <p:sp>
        <p:nvSpPr>
          <p:cNvPr id="6" name="Rectangle 5">
            <a:extLst>
              <a:ext uri="{FF2B5EF4-FFF2-40B4-BE49-F238E27FC236}">
                <a16:creationId xmlns:a16="http://schemas.microsoft.com/office/drawing/2014/main" id="{7D8AFD63-85BB-55D6-9092-102291DF115C}"/>
              </a:ext>
            </a:extLst>
          </p:cNvPr>
          <p:cNvSpPr/>
          <p:nvPr/>
        </p:nvSpPr>
        <p:spPr>
          <a:xfrm>
            <a:off x="475873" y="3376512"/>
            <a:ext cx="3626107" cy="1200730"/>
          </a:xfrm>
          <a:prstGeom prst="rect">
            <a:avLst/>
          </a:prstGeom>
          <a:solidFill>
            <a:srgbClr val="FFC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7" name="Table 12">
            <a:extLst>
              <a:ext uri="{FF2B5EF4-FFF2-40B4-BE49-F238E27FC236}">
                <a16:creationId xmlns:a16="http://schemas.microsoft.com/office/drawing/2014/main" id="{96EEDDF5-6696-2F5F-9A6B-DE6CBDD3C468}"/>
              </a:ext>
            </a:extLst>
          </p:cNvPr>
          <p:cNvGraphicFramePr>
            <a:graphicFrameLocks noGrp="1"/>
          </p:cNvGraphicFramePr>
          <p:nvPr>
            <p:extLst>
              <p:ext uri="{D42A27DB-BD31-4B8C-83A1-F6EECF244321}">
                <p14:modId xmlns:p14="http://schemas.microsoft.com/office/powerpoint/2010/main" val="4069556713"/>
              </p:ext>
            </p:extLst>
          </p:nvPr>
        </p:nvGraphicFramePr>
        <p:xfrm>
          <a:off x="683268" y="5016382"/>
          <a:ext cx="6837423" cy="1755506"/>
        </p:xfrm>
        <a:graphic>
          <a:graphicData uri="http://schemas.openxmlformats.org/drawingml/2006/table">
            <a:tbl>
              <a:tblPr firstRow="1" bandRow="1"/>
              <a:tblGrid>
                <a:gridCol w="2493105">
                  <a:extLst>
                    <a:ext uri="{9D8B030D-6E8A-4147-A177-3AD203B41FA5}">
                      <a16:colId xmlns:a16="http://schemas.microsoft.com/office/drawing/2014/main" val="4055941174"/>
                    </a:ext>
                  </a:extLst>
                </a:gridCol>
                <a:gridCol w="2065177">
                  <a:extLst>
                    <a:ext uri="{9D8B030D-6E8A-4147-A177-3AD203B41FA5}">
                      <a16:colId xmlns:a16="http://schemas.microsoft.com/office/drawing/2014/main" val="315847364"/>
                    </a:ext>
                  </a:extLst>
                </a:gridCol>
                <a:gridCol w="2279141">
                  <a:extLst>
                    <a:ext uri="{9D8B030D-6E8A-4147-A177-3AD203B41FA5}">
                      <a16:colId xmlns:a16="http://schemas.microsoft.com/office/drawing/2014/main" val="838132043"/>
                    </a:ext>
                  </a:extLst>
                </a:gridCol>
              </a:tblGrid>
              <a:tr h="28780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a:latin typeface="Tofino Book" panose="0200000000000000000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US" b="1" u="sng" dirty="0">
                          <a:latin typeface="Tofino Book" panose="02000000000000000000"/>
                        </a:rPr>
                        <a:t>You Pay PPO 3000:</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US" b="1" u="sng">
                          <a:latin typeface="Tofino Book" panose="02000000000000000000"/>
                        </a:rPr>
                        <a:t>You Pay:</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9314016"/>
                  </a:ext>
                </a:extLst>
              </a:tr>
              <a:tr h="49675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b="1" dirty="0">
                          <a:latin typeface="Tofino Book" panose="02000000000000000000"/>
                        </a:rPr>
                        <a:t>Emergency Room</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US" dirty="0" err="1">
                          <a:latin typeface="Tofino Book" panose="02000000000000000000"/>
                        </a:rPr>
                        <a:t>Ded</a:t>
                      </a:r>
                      <a:r>
                        <a:rPr lang="en-US" dirty="0">
                          <a:latin typeface="Tofino Book" panose="02000000000000000000"/>
                        </a:rPr>
                        <a:t> / $350 copay</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US" sz="2000" b="1">
                          <a:latin typeface="Tofino Book" panose="02000000000000000000"/>
                        </a:rPr>
                        <a:t>$0</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6153723"/>
                  </a:ext>
                </a:extLst>
              </a:tr>
              <a:tr h="28780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b="1" dirty="0">
                          <a:latin typeface="Tofino Book" panose="02000000000000000000"/>
                        </a:rPr>
                        <a:t>Urgent Care</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US" dirty="0">
                          <a:latin typeface="Tofino Book" panose="02000000000000000000"/>
                        </a:rPr>
                        <a:t>$100 copay</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US" sz="2000" b="1">
                          <a:latin typeface="Tofino Book" panose="02000000000000000000"/>
                        </a:rPr>
                        <a:t>$0</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83771438"/>
                  </a:ext>
                </a:extLst>
              </a:tr>
              <a:tr h="49675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b="1">
                          <a:latin typeface="Tofino Book" panose="02000000000000000000"/>
                        </a:rPr>
                        <a:t>Primary Care Physician</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US">
                          <a:latin typeface="Tofino Book" panose="02000000000000000000"/>
                        </a:rPr>
                        <a:t>$25 copay</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US" sz="2000" b="1" dirty="0">
                          <a:latin typeface="Tofino Book" panose="02000000000000000000"/>
                        </a:rPr>
                        <a:t>$0</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91762548"/>
                  </a:ext>
                </a:extLst>
              </a:tr>
            </a:tbl>
          </a:graphicData>
        </a:graphic>
      </p:graphicFrame>
      <p:pic>
        <p:nvPicPr>
          <p:cNvPr id="8" name="Picture 7">
            <a:extLst>
              <a:ext uri="{FF2B5EF4-FFF2-40B4-BE49-F238E27FC236}">
                <a16:creationId xmlns:a16="http://schemas.microsoft.com/office/drawing/2014/main" id="{18D09B56-CF7E-20F6-A694-0DB7E0C6AA54}"/>
              </a:ext>
            </a:extLst>
          </p:cNvPr>
          <p:cNvPicPr>
            <a:picLocks noChangeAspect="1"/>
          </p:cNvPicPr>
          <p:nvPr/>
        </p:nvPicPr>
        <p:blipFill>
          <a:blip r:embed="rId3"/>
          <a:stretch>
            <a:fillRect/>
          </a:stretch>
        </p:blipFill>
        <p:spPr>
          <a:xfrm>
            <a:off x="959160" y="6908661"/>
            <a:ext cx="1725318" cy="2517866"/>
          </a:xfrm>
          <a:prstGeom prst="rect">
            <a:avLst/>
          </a:prstGeom>
        </p:spPr>
      </p:pic>
      <p:sp>
        <p:nvSpPr>
          <p:cNvPr id="9" name="TextBox 8">
            <a:extLst>
              <a:ext uri="{FF2B5EF4-FFF2-40B4-BE49-F238E27FC236}">
                <a16:creationId xmlns:a16="http://schemas.microsoft.com/office/drawing/2014/main" id="{5F4EAED1-CCB2-E925-6355-3560702AF4EE}"/>
              </a:ext>
            </a:extLst>
          </p:cNvPr>
          <p:cNvSpPr txBox="1"/>
          <p:nvPr/>
        </p:nvSpPr>
        <p:spPr>
          <a:xfrm>
            <a:off x="2360049" y="7777886"/>
            <a:ext cx="5167185" cy="815608"/>
          </a:xfrm>
          <a:prstGeom prst="rect">
            <a:avLst/>
          </a:prstGeom>
          <a:noFill/>
        </p:spPr>
        <p:txBody>
          <a:bodyPr wrap="square" rtlCol="0">
            <a:spAutoFit/>
          </a:bodyPr>
          <a:lstStyle/>
          <a:p>
            <a:pPr algn="ctr">
              <a:defRPr/>
            </a:pPr>
            <a:r>
              <a:rPr lang="en-US" sz="2000" b="1" dirty="0">
                <a:solidFill>
                  <a:prstClr val="black"/>
                </a:solidFill>
                <a:latin typeface="Tofino Book" panose="02000000000000000000"/>
              </a:rPr>
              <a:t>For 24/7/365 access to a healthcare provider! </a:t>
            </a:r>
          </a:p>
          <a:p>
            <a:pPr>
              <a:defRPr/>
            </a:pPr>
            <a:endParaRPr lang="en-US" sz="900" b="1" dirty="0">
              <a:solidFill>
                <a:prstClr val="black"/>
              </a:solidFill>
              <a:latin typeface="Tofino Book" panose="02000000000000000000"/>
            </a:endParaRPr>
          </a:p>
          <a:p>
            <a:pPr algn="ctr">
              <a:defRPr/>
            </a:pPr>
            <a:r>
              <a:rPr lang="en-US" b="1" dirty="0">
                <a:solidFill>
                  <a:prstClr val="black"/>
                </a:solidFill>
                <a:latin typeface="Tofino Book" panose="02000000000000000000"/>
              </a:rPr>
              <a:t>Download the </a:t>
            </a:r>
            <a:r>
              <a:rPr lang="en-US" b="1" dirty="0" err="1">
                <a:solidFill>
                  <a:prstClr val="black"/>
                </a:solidFill>
                <a:latin typeface="Tofino Book" panose="02000000000000000000"/>
              </a:rPr>
              <a:t>UCMnow</a:t>
            </a:r>
            <a:r>
              <a:rPr lang="en-US" b="1" dirty="0">
                <a:solidFill>
                  <a:prstClr val="black"/>
                </a:solidFill>
                <a:latin typeface="Tofino Book" panose="02000000000000000000"/>
              </a:rPr>
              <a:t> App!</a:t>
            </a:r>
          </a:p>
        </p:txBody>
      </p:sp>
      <p:pic>
        <p:nvPicPr>
          <p:cNvPr id="10" name="Picture 9">
            <a:extLst>
              <a:ext uri="{FF2B5EF4-FFF2-40B4-BE49-F238E27FC236}">
                <a16:creationId xmlns:a16="http://schemas.microsoft.com/office/drawing/2014/main" id="{2E2101F2-0420-D058-D431-8C3E459ACC2C}"/>
              </a:ext>
            </a:extLst>
          </p:cNvPr>
          <p:cNvPicPr>
            <a:picLocks noChangeAspect="1"/>
          </p:cNvPicPr>
          <p:nvPr/>
        </p:nvPicPr>
        <p:blipFill>
          <a:blip r:embed="rId4"/>
          <a:stretch>
            <a:fillRect/>
          </a:stretch>
        </p:blipFill>
        <p:spPr>
          <a:xfrm>
            <a:off x="3600386" y="8594762"/>
            <a:ext cx="1609483" cy="658425"/>
          </a:xfrm>
          <a:prstGeom prst="rect">
            <a:avLst/>
          </a:prstGeom>
        </p:spPr>
      </p:pic>
      <p:pic>
        <p:nvPicPr>
          <p:cNvPr id="11" name="Picture 10">
            <a:extLst>
              <a:ext uri="{FF2B5EF4-FFF2-40B4-BE49-F238E27FC236}">
                <a16:creationId xmlns:a16="http://schemas.microsoft.com/office/drawing/2014/main" id="{68424504-1F8F-9D37-AE38-9EE64B1010B0}"/>
              </a:ext>
            </a:extLst>
          </p:cNvPr>
          <p:cNvPicPr>
            <a:picLocks noChangeAspect="1"/>
          </p:cNvPicPr>
          <p:nvPr/>
        </p:nvPicPr>
        <p:blipFill>
          <a:blip r:embed="rId5"/>
          <a:stretch>
            <a:fillRect/>
          </a:stretch>
        </p:blipFill>
        <p:spPr>
          <a:xfrm>
            <a:off x="5209869" y="8710596"/>
            <a:ext cx="1609483" cy="542591"/>
          </a:xfrm>
          <a:prstGeom prst="rect">
            <a:avLst/>
          </a:prstGeom>
        </p:spPr>
      </p:pic>
      <p:pic>
        <p:nvPicPr>
          <p:cNvPr id="13" name="Picture 12">
            <a:extLst>
              <a:ext uri="{FF2B5EF4-FFF2-40B4-BE49-F238E27FC236}">
                <a16:creationId xmlns:a16="http://schemas.microsoft.com/office/drawing/2014/main" id="{77F89A9B-AD14-FB73-F991-9C82BCB9FB0E}"/>
              </a:ext>
            </a:extLst>
          </p:cNvPr>
          <p:cNvPicPr>
            <a:picLocks noChangeAspect="1"/>
          </p:cNvPicPr>
          <p:nvPr/>
        </p:nvPicPr>
        <p:blipFill>
          <a:blip r:embed="rId6"/>
          <a:stretch>
            <a:fillRect/>
          </a:stretch>
        </p:blipFill>
        <p:spPr>
          <a:xfrm>
            <a:off x="5143491" y="581473"/>
            <a:ext cx="2383743" cy="609653"/>
          </a:xfrm>
          <a:prstGeom prst="rect">
            <a:avLst/>
          </a:prstGeom>
        </p:spPr>
      </p:pic>
      <p:sp>
        <p:nvSpPr>
          <p:cNvPr id="14" name="TextBox 13">
            <a:extLst>
              <a:ext uri="{FF2B5EF4-FFF2-40B4-BE49-F238E27FC236}">
                <a16:creationId xmlns:a16="http://schemas.microsoft.com/office/drawing/2014/main" id="{D4D6F300-94DA-4FB7-2A88-0139613B3FF0}"/>
              </a:ext>
            </a:extLst>
          </p:cNvPr>
          <p:cNvSpPr txBox="1"/>
          <p:nvPr/>
        </p:nvSpPr>
        <p:spPr>
          <a:xfrm>
            <a:off x="5157808" y="3475123"/>
            <a:ext cx="2382664" cy="830997"/>
          </a:xfrm>
          <a:prstGeom prst="rect">
            <a:avLst/>
          </a:prstGeom>
          <a:noFill/>
        </p:spPr>
        <p:txBody>
          <a:bodyPr wrap="square" rtlCol="0">
            <a:spAutoFit/>
          </a:bodyPr>
          <a:lstStyle/>
          <a:p>
            <a:pPr algn="ctr">
              <a:defRPr/>
            </a:pPr>
            <a:r>
              <a:rPr lang="en-US" sz="1600" b="1" u="sng" dirty="0">
                <a:solidFill>
                  <a:prstClr val="black"/>
                </a:solidFill>
                <a:latin typeface="Tofino Book" panose="02000000000000000000"/>
              </a:rPr>
              <a:t>Your First Step to Care</a:t>
            </a:r>
          </a:p>
          <a:p>
            <a:pPr algn="ctr">
              <a:defRPr/>
            </a:pPr>
            <a:r>
              <a:rPr lang="en-US" sz="1600" b="1" dirty="0">
                <a:solidFill>
                  <a:prstClr val="black"/>
                </a:solidFill>
                <a:latin typeface="Tofino Book" panose="02000000000000000000"/>
              </a:rPr>
              <a:t>Doctors at United Concierge Medicine</a:t>
            </a:r>
          </a:p>
        </p:txBody>
      </p:sp>
      <p:sp>
        <p:nvSpPr>
          <p:cNvPr id="15" name="Arrow: Down 14">
            <a:extLst>
              <a:ext uri="{FF2B5EF4-FFF2-40B4-BE49-F238E27FC236}">
                <a16:creationId xmlns:a16="http://schemas.microsoft.com/office/drawing/2014/main" id="{9B617588-FF96-4018-ACFC-EDE2D788F937}"/>
              </a:ext>
            </a:extLst>
          </p:cNvPr>
          <p:cNvSpPr/>
          <p:nvPr/>
        </p:nvSpPr>
        <p:spPr>
          <a:xfrm>
            <a:off x="6112121" y="4331368"/>
            <a:ext cx="437322" cy="550672"/>
          </a:xfrm>
          <a:prstGeom prst="downArrow">
            <a:avLst/>
          </a:prstGeom>
          <a:solidFill>
            <a:srgbClr val="FFC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75EBF709-C72E-E965-D99A-FCD44C384733}"/>
              </a:ext>
            </a:extLst>
          </p:cNvPr>
          <p:cNvSpPr txBox="1"/>
          <p:nvPr/>
        </p:nvSpPr>
        <p:spPr>
          <a:xfrm>
            <a:off x="489945" y="3434406"/>
            <a:ext cx="3612035" cy="369332"/>
          </a:xfrm>
          <a:prstGeom prst="rect">
            <a:avLst/>
          </a:prstGeom>
          <a:noFill/>
        </p:spPr>
        <p:txBody>
          <a:bodyPr wrap="square">
            <a:spAutoFit/>
          </a:bodyPr>
          <a:lstStyle/>
          <a:p>
            <a:pPr algn="ctr">
              <a:defRPr/>
            </a:pPr>
            <a:r>
              <a:rPr lang="en-US" b="1" dirty="0">
                <a:solidFill>
                  <a:prstClr val="black"/>
                </a:solidFill>
                <a:latin typeface="Tofino Book" panose="02000000000000000000"/>
              </a:rPr>
              <a:t>Simply Call UCM </a:t>
            </a:r>
            <a:r>
              <a:rPr lang="en-US" b="1" u="sng" dirty="0">
                <a:solidFill>
                  <a:prstClr val="black"/>
                </a:solidFill>
                <a:latin typeface="Tofino Book" panose="02000000000000000000"/>
              </a:rPr>
              <a:t>First</a:t>
            </a:r>
            <a:r>
              <a:rPr lang="en-US" b="1" dirty="0">
                <a:solidFill>
                  <a:prstClr val="black"/>
                </a:solidFill>
                <a:latin typeface="Tofino Book" panose="02000000000000000000"/>
              </a:rPr>
              <a:t> and Save!</a:t>
            </a:r>
          </a:p>
        </p:txBody>
      </p:sp>
      <p:sp>
        <p:nvSpPr>
          <p:cNvPr id="17" name="TextBox 16">
            <a:extLst>
              <a:ext uri="{FF2B5EF4-FFF2-40B4-BE49-F238E27FC236}">
                <a16:creationId xmlns:a16="http://schemas.microsoft.com/office/drawing/2014/main" id="{6048098C-7961-B706-5AE9-D86D30F34180}"/>
              </a:ext>
            </a:extLst>
          </p:cNvPr>
          <p:cNvSpPr txBox="1"/>
          <p:nvPr/>
        </p:nvSpPr>
        <p:spPr>
          <a:xfrm>
            <a:off x="475873" y="3811044"/>
            <a:ext cx="3626107" cy="738664"/>
          </a:xfrm>
          <a:prstGeom prst="rect">
            <a:avLst/>
          </a:prstGeom>
          <a:noFill/>
        </p:spPr>
        <p:txBody>
          <a:bodyPr wrap="square">
            <a:spAutoFit/>
          </a:bodyPr>
          <a:lstStyle/>
          <a:p>
            <a:pPr algn="ctr">
              <a:defRPr/>
            </a:pPr>
            <a:r>
              <a:rPr lang="en-US" sz="2400" b="1" dirty="0">
                <a:solidFill>
                  <a:prstClr val="black"/>
                </a:solidFill>
                <a:latin typeface="Tofino Book" panose="02000000000000000000"/>
              </a:rPr>
              <a:t>844-4-VIP DOC</a:t>
            </a:r>
          </a:p>
          <a:p>
            <a:pPr algn="ctr">
              <a:defRPr/>
            </a:pPr>
            <a:r>
              <a:rPr lang="en-US" b="1" dirty="0">
                <a:solidFill>
                  <a:prstClr val="black"/>
                </a:solidFill>
                <a:latin typeface="Tofino Book" panose="02000000000000000000"/>
              </a:rPr>
              <a:t>(844-484-7362)</a:t>
            </a:r>
          </a:p>
        </p:txBody>
      </p:sp>
    </p:spTree>
    <p:extLst>
      <p:ext uri="{BB962C8B-B14F-4D97-AF65-F5344CB8AC3E}">
        <p14:creationId xmlns:p14="http://schemas.microsoft.com/office/powerpoint/2010/main" val="2710067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85043" y="250804"/>
            <a:ext cx="5802313" cy="539750"/>
          </a:xfrm>
        </p:spPr>
        <p:txBody>
          <a:bodyPr vert="horz"/>
          <a:lstStyle/>
          <a:p>
            <a:r>
              <a:rPr lang="en-US" sz="2400" b="1" cap="none">
                <a:solidFill>
                  <a:schemeClr val="tx1"/>
                </a:solidFill>
                <a:ea typeface="Tahoma" panose="020B0604030504040204" pitchFamily="34" charset="0"/>
                <a:cs typeface="Tahoma" panose="020B0604030504040204" pitchFamily="34" charset="0"/>
              </a:rPr>
              <a:t>Dental Coverage</a:t>
            </a:r>
          </a:p>
        </p:txBody>
      </p:sp>
      <p:graphicFrame>
        <p:nvGraphicFramePr>
          <p:cNvPr id="5" name="Table 4">
            <a:extLst>
              <a:ext uri="{FF2B5EF4-FFF2-40B4-BE49-F238E27FC236}">
                <a16:creationId xmlns:a16="http://schemas.microsoft.com/office/drawing/2014/main" id="{280EFFEF-63D7-4025-BBE8-C86585388C9F}"/>
              </a:ext>
            </a:extLst>
          </p:cNvPr>
          <p:cNvGraphicFramePr>
            <a:graphicFrameLocks noGrp="1"/>
          </p:cNvGraphicFramePr>
          <p:nvPr>
            <p:extLst>
              <p:ext uri="{D42A27DB-BD31-4B8C-83A1-F6EECF244321}">
                <p14:modId xmlns:p14="http://schemas.microsoft.com/office/powerpoint/2010/main" val="694775403"/>
              </p:ext>
            </p:extLst>
          </p:nvPr>
        </p:nvGraphicFramePr>
        <p:xfrm>
          <a:off x="355600" y="934179"/>
          <a:ext cx="7068585" cy="5394292"/>
        </p:xfrm>
        <a:graphic>
          <a:graphicData uri="http://schemas.openxmlformats.org/drawingml/2006/table">
            <a:tbl>
              <a:tblPr firstRow="1" bandRow="1">
                <a:tableStyleId>{9D7B26C5-4107-4FEC-AEDC-1716B250A1EF}</a:tableStyleId>
              </a:tblPr>
              <a:tblGrid>
                <a:gridCol w="5140790">
                  <a:extLst>
                    <a:ext uri="{9D8B030D-6E8A-4147-A177-3AD203B41FA5}">
                      <a16:colId xmlns:a16="http://schemas.microsoft.com/office/drawing/2014/main" val="20000"/>
                    </a:ext>
                  </a:extLst>
                </a:gridCol>
                <a:gridCol w="1927795">
                  <a:extLst>
                    <a:ext uri="{9D8B030D-6E8A-4147-A177-3AD203B41FA5}">
                      <a16:colId xmlns:a16="http://schemas.microsoft.com/office/drawing/2014/main" val="2933674723"/>
                    </a:ext>
                  </a:extLst>
                </a:gridCol>
              </a:tblGrid>
              <a:tr h="548311">
                <a:tc>
                  <a:txBody>
                    <a:bodyPr/>
                    <a:lstStyle/>
                    <a:p>
                      <a:pPr marL="0" algn="l" defTabSz="1018824" rtl="0" eaLnBrk="1" latinLnBrk="0" hangingPunct="1"/>
                      <a:r>
                        <a:rPr lang="en-US" sz="1600" b="1" kern="1200">
                          <a:solidFill>
                            <a:schemeClr val="tx1"/>
                          </a:solidFill>
                          <a:latin typeface="+mj-lt"/>
                          <a:ea typeface="Tahoma" panose="020B0604030504040204" pitchFamily="34" charset="0"/>
                          <a:cs typeface="Tahoma" panose="020B0604030504040204" pitchFamily="34" charset="0"/>
                        </a:rPr>
                        <a:t>Plan Features</a:t>
                      </a:r>
                    </a:p>
                  </a:txBody>
                  <a:tcPr marT="0" marB="0" anchor="ctr">
                    <a:lnT w="12700" cap="flat" cmpd="sng" algn="ctr">
                      <a:noFill/>
                      <a:prstDash val="solid"/>
                      <a:round/>
                      <a:headEnd type="none" w="med" len="med"/>
                      <a:tailEnd type="none" w="med" len="med"/>
                    </a:lnT>
                  </a:tcPr>
                </a:tc>
                <a:tc>
                  <a:txBody>
                    <a:bodyPr/>
                    <a:lstStyle/>
                    <a:p>
                      <a:pPr marL="0" algn="ctr" defTabSz="1018824" rtl="0" eaLnBrk="1" latinLnBrk="0" hangingPunct="1"/>
                      <a:r>
                        <a:rPr lang="en-US" sz="1600" b="1" kern="1200" dirty="0">
                          <a:solidFill>
                            <a:schemeClr val="tx1"/>
                          </a:solidFill>
                          <a:latin typeface="+mj-lt"/>
                          <a:ea typeface="Tahoma" panose="020B0604030504040204" pitchFamily="34" charset="0"/>
                          <a:cs typeface="Tahoma" panose="020B0604030504040204" pitchFamily="34" charset="0"/>
                        </a:rPr>
                        <a:t>PPO Plus Premier</a:t>
                      </a:r>
                    </a:p>
                  </a:txBody>
                  <a:tcPr marT="0" marB="0" anchor="ct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618805">
                <a:tc>
                  <a:txBody>
                    <a:bodyPr/>
                    <a:lstStyle/>
                    <a:p>
                      <a:r>
                        <a:rPr lang="en-US" sz="1200" b="1">
                          <a:solidFill>
                            <a:schemeClr val="tx1"/>
                          </a:solidFill>
                          <a:latin typeface="+mj-lt"/>
                          <a:ea typeface="Tahoma" panose="020B0604030504040204" pitchFamily="34" charset="0"/>
                          <a:cs typeface="Tahoma" panose="020B0604030504040204" pitchFamily="34" charset="0"/>
                        </a:rPr>
                        <a:t>Office Visit Copay</a:t>
                      </a:r>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mj-lt"/>
                          <a:ea typeface="Tahoma" panose="020B0604030504040204" pitchFamily="34" charset="0"/>
                          <a:cs typeface="Tahoma" panose="020B0604030504040204" pitchFamily="34" charset="0"/>
                        </a:rPr>
                        <a:t>$0</a:t>
                      </a:r>
                    </a:p>
                  </a:txBody>
                  <a:tcPr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8426714"/>
                  </a:ext>
                </a:extLst>
              </a:tr>
              <a:tr h="618805">
                <a:tc>
                  <a:txBody>
                    <a:bodyPr/>
                    <a:lstStyle/>
                    <a:p>
                      <a:r>
                        <a:rPr lang="en-US" sz="1200" b="1" baseline="0">
                          <a:solidFill>
                            <a:schemeClr val="tx1"/>
                          </a:solidFill>
                          <a:latin typeface="+mj-lt"/>
                          <a:ea typeface="Tahoma" panose="020B0604030504040204" pitchFamily="34" charset="0"/>
                          <a:cs typeface="Tahoma" panose="020B0604030504040204" pitchFamily="34" charset="0"/>
                        </a:rPr>
                        <a:t>Deductible –</a:t>
                      </a:r>
                      <a:r>
                        <a:rPr lang="en-US" sz="1200" b="0" baseline="0">
                          <a:solidFill>
                            <a:schemeClr val="tx1"/>
                          </a:solidFill>
                          <a:latin typeface="+mj-lt"/>
                          <a:ea typeface="Tahoma" panose="020B0604030504040204" pitchFamily="34" charset="0"/>
                          <a:cs typeface="Tahoma" panose="020B0604030504040204" pitchFamily="34" charset="0"/>
                        </a:rPr>
                        <a:t> One Time</a:t>
                      </a:r>
                    </a:p>
                    <a:p>
                      <a:r>
                        <a:rPr lang="en-US" sz="1200" b="0">
                          <a:solidFill>
                            <a:schemeClr val="tx1"/>
                          </a:solidFill>
                          <a:latin typeface="+mj-lt"/>
                          <a:ea typeface="Tahoma" panose="020B0604030504040204" pitchFamily="34" charset="0"/>
                          <a:cs typeface="Tahoma" panose="020B0604030504040204" pitchFamily="34" charset="0"/>
                        </a:rPr>
                        <a:t>(waived for Diagnostic &amp; Preventive)</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mj-lt"/>
                          <a:ea typeface="Tahoma" panose="020B0604030504040204" pitchFamily="34" charset="0"/>
                          <a:cs typeface="Tahoma" panose="020B0604030504040204" pitchFamily="34" charset="0"/>
                        </a:rPr>
                        <a:t>$100 / person</a:t>
                      </a:r>
                    </a:p>
                    <a:p>
                      <a:pPr algn="ctr"/>
                      <a:r>
                        <a:rPr lang="en-US" sz="1200" dirty="0">
                          <a:solidFill>
                            <a:schemeClr val="tx1"/>
                          </a:solidFill>
                          <a:latin typeface="+mj-lt"/>
                          <a:ea typeface="Tahoma" panose="020B0604030504040204" pitchFamily="34" charset="0"/>
                          <a:cs typeface="Tahoma" panose="020B0604030504040204" pitchFamily="34" charset="0"/>
                        </a:rPr>
                        <a:t>$300 / family</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7299">
                <a:tc>
                  <a:txBody>
                    <a:bodyPr/>
                    <a:lstStyle/>
                    <a:p>
                      <a:r>
                        <a:rPr lang="en-US" sz="1200" b="1">
                          <a:solidFill>
                            <a:schemeClr val="tx1"/>
                          </a:solidFill>
                          <a:latin typeface="+mj-lt"/>
                          <a:ea typeface="Tahoma" panose="020B0604030504040204" pitchFamily="34" charset="0"/>
                          <a:cs typeface="Tahoma" panose="020B0604030504040204" pitchFamily="34" charset="0"/>
                        </a:rPr>
                        <a:t>*Annual</a:t>
                      </a:r>
                      <a:r>
                        <a:rPr lang="en-US" sz="1200" b="1" baseline="0">
                          <a:solidFill>
                            <a:schemeClr val="tx1"/>
                          </a:solidFill>
                          <a:latin typeface="+mj-lt"/>
                          <a:ea typeface="Tahoma" panose="020B0604030504040204" pitchFamily="34" charset="0"/>
                          <a:cs typeface="Tahoma" panose="020B0604030504040204" pitchFamily="34" charset="0"/>
                        </a:rPr>
                        <a:t> Maximum Benefit - </a:t>
                      </a:r>
                      <a:r>
                        <a:rPr lang="en-US" sz="1200" b="0" baseline="0">
                          <a:solidFill>
                            <a:schemeClr val="tx1"/>
                          </a:solidFill>
                          <a:latin typeface="+mj-lt"/>
                          <a:ea typeface="Tahoma" panose="020B0604030504040204" pitchFamily="34" charset="0"/>
                          <a:cs typeface="Tahoma" panose="020B0604030504040204" pitchFamily="34" charset="0"/>
                        </a:rPr>
                        <a:t>(Plan Year)</a:t>
                      </a:r>
                      <a:endParaRPr lang="en-US" sz="1200" b="0">
                        <a:solidFill>
                          <a:schemeClr val="tx1"/>
                        </a:solidFill>
                        <a:latin typeface="+mj-lt"/>
                        <a:ea typeface="Tahoma" panose="020B0604030504040204" pitchFamily="34" charset="0"/>
                        <a:cs typeface="Tahoma" panose="020B0604030504040204" pitchFamily="34" charset="0"/>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mj-lt"/>
                          <a:ea typeface="Tahoma" panose="020B0604030504040204" pitchFamily="34" charset="0"/>
                          <a:cs typeface="Tahoma" panose="020B0604030504040204" pitchFamily="34" charset="0"/>
                        </a:rPr>
                        <a:t>$2,000 per person each plan year</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47473">
                <a:tc>
                  <a:txBody>
                    <a:bodyPr/>
                    <a:lstStyle/>
                    <a:p>
                      <a:r>
                        <a:rPr lang="en-US" sz="1200" b="1">
                          <a:solidFill>
                            <a:schemeClr val="tx1"/>
                          </a:solidFill>
                          <a:latin typeface="+mj-lt"/>
                          <a:ea typeface="Tahoma" panose="020B0604030504040204" pitchFamily="34" charset="0"/>
                          <a:cs typeface="Tahoma" panose="020B0604030504040204" pitchFamily="34" charset="0"/>
                        </a:rPr>
                        <a:t>Diagnostic &amp; Preventive Services</a:t>
                      </a:r>
                    </a:p>
                    <a:p>
                      <a:r>
                        <a:rPr lang="en-US" sz="1200" b="0">
                          <a:solidFill>
                            <a:schemeClr val="tx1"/>
                          </a:solidFill>
                          <a:latin typeface="+mj-lt"/>
                          <a:ea typeface="Tahoma" panose="020B0604030504040204" pitchFamily="34" charset="0"/>
                          <a:cs typeface="Tahoma" panose="020B0604030504040204" pitchFamily="34" charset="0"/>
                        </a:rPr>
                        <a:t>(Exams, cleanings, x-rays and sealants)</a:t>
                      </a:r>
                    </a:p>
                  </a:txBody>
                  <a:tcPr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a:solidFill>
                            <a:schemeClr val="tx1"/>
                          </a:solidFill>
                          <a:latin typeface="+mj-lt"/>
                          <a:ea typeface="Tahoma" panose="020B0604030504040204" pitchFamily="34" charset="0"/>
                          <a:cs typeface="Tahoma" panose="020B0604030504040204" pitchFamily="34" charset="0"/>
                        </a:rPr>
                        <a:t>Covered 100%</a:t>
                      </a:r>
                    </a:p>
                  </a:txBody>
                  <a:tcPr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4"/>
                  </a:ext>
                </a:extLst>
              </a:tr>
              <a:tr h="637334">
                <a:tc>
                  <a:txBody>
                    <a:bodyPr/>
                    <a:lstStyle/>
                    <a:p>
                      <a:r>
                        <a:rPr lang="en-US" sz="1200" b="1">
                          <a:solidFill>
                            <a:schemeClr val="tx1"/>
                          </a:solidFill>
                          <a:latin typeface="+mj-lt"/>
                          <a:ea typeface="Tahoma" panose="020B0604030504040204" pitchFamily="34" charset="0"/>
                          <a:cs typeface="Tahoma" panose="020B0604030504040204" pitchFamily="34" charset="0"/>
                        </a:rPr>
                        <a:t>Basic Services</a:t>
                      </a:r>
                    </a:p>
                    <a:p>
                      <a:pPr marL="0" marR="0" lvl="0" indent="0" algn="l" defTabSz="1018824"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j-lt"/>
                          <a:ea typeface="Tahoma" panose="020B0604030504040204" pitchFamily="34" charset="0"/>
                          <a:cs typeface="Tahoma" panose="020B0604030504040204" pitchFamily="34" charset="0"/>
                        </a:rPr>
                        <a:t>(Fillings, routine extractions, endodontics (root canals), Periodontics (gum treatment), after 6 month waiting period)</a:t>
                      </a:r>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solidFill>
                            <a:schemeClr val="tx1"/>
                          </a:solidFill>
                          <a:latin typeface="+mj-lt"/>
                          <a:ea typeface="Tahoma" panose="020B0604030504040204" pitchFamily="34" charset="0"/>
                          <a:cs typeface="Tahoma" panose="020B0604030504040204" pitchFamily="34" charset="0"/>
                        </a:rPr>
                        <a:t>20% after deductible</a:t>
                      </a:r>
                    </a:p>
                  </a:txBody>
                  <a:tcPr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93436">
                <a:tc>
                  <a:txBody>
                    <a:bodyPr/>
                    <a:lstStyle/>
                    <a:p>
                      <a:r>
                        <a:rPr lang="en-US" sz="1200" b="1" dirty="0">
                          <a:solidFill>
                            <a:schemeClr val="tx1"/>
                          </a:solidFill>
                          <a:latin typeface="+mj-lt"/>
                          <a:ea typeface="Tahoma" panose="020B0604030504040204" pitchFamily="34" charset="0"/>
                          <a:cs typeface="Tahoma" panose="020B0604030504040204" pitchFamily="34" charset="0"/>
                        </a:rPr>
                        <a:t>Major Services</a:t>
                      </a:r>
                    </a:p>
                    <a:p>
                      <a:r>
                        <a:rPr lang="en-US" sz="1200" b="0" i="1" dirty="0">
                          <a:solidFill>
                            <a:schemeClr val="tx1"/>
                          </a:solidFill>
                          <a:latin typeface="+mj-lt"/>
                          <a:ea typeface="Tahoma" panose="020B0604030504040204" pitchFamily="34" charset="0"/>
                          <a:cs typeface="Tahoma" panose="020B0604030504040204" pitchFamily="34" charset="0"/>
                        </a:rPr>
                        <a:t>After 6-month waiting period</a:t>
                      </a:r>
                    </a:p>
                    <a:p>
                      <a:pPr marL="0" marR="0" lvl="0" indent="0" algn="l" defTabSz="1018824"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j-lt"/>
                          <a:ea typeface="Tahoma" panose="020B0604030504040204" pitchFamily="34" charset="0"/>
                          <a:cs typeface="Tahoma" panose="020B0604030504040204" pitchFamily="34" charset="0"/>
                        </a:rPr>
                        <a:t>(Denture repair/rebase/reline, Crowns, inlays, </a:t>
                      </a:r>
                      <a:r>
                        <a:rPr lang="en-US" sz="1200" b="0" dirty="0" err="1">
                          <a:solidFill>
                            <a:schemeClr val="tx1"/>
                          </a:solidFill>
                          <a:latin typeface="+mj-lt"/>
                          <a:ea typeface="Tahoma" panose="020B0604030504040204" pitchFamily="34" charset="0"/>
                          <a:cs typeface="Tahoma" panose="020B0604030504040204" pitchFamily="34" charset="0"/>
                        </a:rPr>
                        <a:t>Onlays</a:t>
                      </a:r>
                      <a:r>
                        <a:rPr lang="en-US" sz="1200" b="0" dirty="0">
                          <a:solidFill>
                            <a:schemeClr val="tx1"/>
                          </a:solidFill>
                          <a:latin typeface="+mj-lt"/>
                          <a:ea typeface="Tahoma" panose="020B0604030504040204" pitchFamily="34" charset="0"/>
                          <a:cs typeface="Tahoma" panose="020B0604030504040204" pitchFamily="34" charset="0"/>
                        </a:rPr>
                        <a:t>, complex oral surgery, and cast restorations)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a:ln>
                            <a:noFill/>
                          </a:ln>
                          <a:solidFill>
                            <a:prstClr val="black"/>
                          </a:solidFill>
                          <a:effectLst/>
                          <a:uLnTx/>
                          <a:uFillTx/>
                          <a:latin typeface="+mj-lt"/>
                          <a:ea typeface="Tahoma" panose="020B0604030504040204" pitchFamily="34" charset="0"/>
                          <a:cs typeface="Tahoma" panose="020B0604030504040204" pitchFamily="34" charset="0"/>
                        </a:rPr>
                        <a:t>50% after deductible</a:t>
                      </a:r>
                      <a:endParaRPr kumimoji="0" lang="en-US" sz="1200" b="0" i="0" u="none" strike="noStrike" kern="1200" cap="none" spc="0" normalizeH="0" baseline="0" noProof="0">
                        <a:ln>
                          <a:noFill/>
                        </a:ln>
                        <a:solidFill>
                          <a:prstClr val="black"/>
                        </a:solidFill>
                        <a:effectLst/>
                        <a:uLnTx/>
                        <a:uFillTx/>
                        <a:latin typeface="+mj-lt"/>
                        <a:ea typeface="Tahoma" panose="020B0604030504040204" pitchFamily="34" charset="0"/>
                        <a:cs typeface="Tahoma" panose="020B0604030504040204" pitchFamily="34" charset="0"/>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065527"/>
                  </a:ext>
                </a:extLst>
              </a:tr>
              <a:tr h="593436">
                <a:tc>
                  <a:txBody>
                    <a:bodyPr/>
                    <a:lstStyle/>
                    <a:p>
                      <a:r>
                        <a:rPr lang="en-US" sz="1200" b="1" dirty="0">
                          <a:solidFill>
                            <a:schemeClr val="tx1"/>
                          </a:solidFill>
                          <a:latin typeface="+mj-lt"/>
                          <a:ea typeface="Tahoma" panose="020B0604030504040204" pitchFamily="34" charset="0"/>
                          <a:cs typeface="Tahoma" panose="020B0604030504040204" pitchFamily="34" charset="0"/>
                        </a:rPr>
                        <a:t>Orthodontic Benefits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1" dirty="0">
                          <a:solidFill>
                            <a:schemeClr val="tx1"/>
                          </a:solidFill>
                          <a:latin typeface="+mj-lt"/>
                          <a:ea typeface="Tahoma" panose="020B0604030504040204" pitchFamily="34" charset="0"/>
                          <a:cs typeface="Tahoma" panose="020B0604030504040204" pitchFamily="34" charset="0"/>
                        </a:rPr>
                        <a:t>After 6-month waiting period</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schemeClr val="tx1"/>
                          </a:solidFill>
                          <a:effectLst/>
                          <a:uLnTx/>
                          <a:uFillTx/>
                          <a:latin typeface="+mj-lt"/>
                          <a:ea typeface="Tahoma" panose="020B0604030504040204" pitchFamily="34" charset="0"/>
                          <a:cs typeface="Tahoma" panose="020B0604030504040204" pitchFamily="34" charset="0"/>
                        </a:rPr>
                        <a:t>50% up to $1,500</a:t>
                      </a:r>
                      <a:endParaRPr kumimoji="0" lang="en-US" sz="1200" b="0" i="0" u="none" strike="noStrike" kern="1200" cap="none" spc="0" normalizeH="0" baseline="0" noProof="0" dirty="0">
                        <a:ln>
                          <a:noFill/>
                        </a:ln>
                        <a:solidFill>
                          <a:schemeClr val="tx1"/>
                        </a:solidFill>
                        <a:effectLst/>
                        <a:uLnTx/>
                        <a:uFillTx/>
                        <a:latin typeface="+mj-lt"/>
                        <a:ea typeface="Tahoma" panose="020B0604030504040204" pitchFamily="34" charset="0"/>
                        <a:cs typeface="Tahoma" panose="020B0604030504040204" pitchFamily="34" charset="0"/>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2871648"/>
                  </a:ext>
                </a:extLst>
              </a:tr>
              <a:tr h="511309">
                <a:tc gridSpan="2">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ea typeface="Tahoma" panose="020B0604030504040204" pitchFamily="34" charset="0"/>
                          <a:cs typeface="Tahoma" panose="020B0604030504040204" pitchFamily="34" charset="0"/>
                        </a:rPr>
                        <a:t>*Amount paid by Delta Dental until the Annual Maximum has been exhausted</a:t>
                      </a:r>
                    </a:p>
                  </a:txBody>
                  <a:tcPr marT="0" marB="0" anchor="ctr">
                    <a:lnT w="12700" cap="flat" cmpd="sng" algn="ctr">
                      <a:solidFill>
                        <a:schemeClr val="tx1"/>
                      </a:solidFill>
                      <a:prstDash val="solid"/>
                      <a:round/>
                      <a:headEnd type="none" w="med" len="med"/>
                      <a:tailEnd type="none" w="med" len="med"/>
                    </a:lnT>
                  </a:tcPr>
                </a:tc>
                <a:tc hMerge="1">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endParaRPr lang="en-US" sz="1100">
                        <a:solidFill>
                          <a:schemeClr val="tx1"/>
                        </a:solidFill>
                        <a:latin typeface="+mj-lt"/>
                      </a:endParaRPr>
                    </a:p>
                  </a:txBody>
                  <a:tcPr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9043348"/>
                  </a:ext>
                </a:extLst>
              </a:tr>
            </a:tbl>
          </a:graphicData>
        </a:graphic>
      </p:graphicFrame>
      <p:sp>
        <p:nvSpPr>
          <p:cNvPr id="8" name="Rectangle 7">
            <a:extLst>
              <a:ext uri="{FF2B5EF4-FFF2-40B4-BE49-F238E27FC236}">
                <a16:creationId xmlns:a16="http://schemas.microsoft.com/office/drawing/2014/main" id="{A786820E-CC5A-4A83-91C5-7CBA31D55539}"/>
              </a:ext>
            </a:extLst>
          </p:cNvPr>
          <p:cNvSpPr/>
          <p:nvPr/>
        </p:nvSpPr>
        <p:spPr>
          <a:xfrm>
            <a:off x="355600" y="6320414"/>
            <a:ext cx="7163276" cy="1615827"/>
          </a:xfrm>
          <a:prstGeom prst="rect">
            <a:avLst/>
          </a:prstGeom>
        </p:spPr>
        <p:txBody>
          <a:bodyPr wrap="square">
            <a:spAutoFit/>
          </a:bodyPr>
          <a:lstStyle/>
          <a:p>
            <a:pPr lvl="0">
              <a:buClr>
                <a:srgbClr val="00ABE6"/>
              </a:buClr>
            </a:pPr>
            <a:r>
              <a:rPr lang="en-US" sz="1200" b="1">
                <a:latin typeface="+mj-lt"/>
                <a:ea typeface="Tahoma" panose="020B0604030504040204" pitchFamily="34" charset="0"/>
                <a:cs typeface="Tahoma" panose="020B0604030504040204" pitchFamily="34" charset="0"/>
              </a:rPr>
              <a:t>Delta Dental Network Options</a:t>
            </a:r>
          </a:p>
          <a:p>
            <a:pPr lvl="0">
              <a:buClr>
                <a:srgbClr val="00ABE6"/>
              </a:buClr>
            </a:pPr>
            <a:endParaRPr lang="en-US" sz="500" b="1">
              <a:latin typeface="+mj-lt"/>
              <a:ea typeface="Tahoma" panose="020B0604030504040204" pitchFamily="34" charset="0"/>
              <a:cs typeface="Tahoma" panose="020B0604030504040204" pitchFamily="34" charset="0"/>
            </a:endParaRPr>
          </a:p>
          <a:p>
            <a:pPr lvl="0">
              <a:buClr>
                <a:srgbClr val="00ABE6"/>
              </a:buClr>
            </a:pPr>
            <a:endParaRPr lang="en-US" sz="400" b="1">
              <a:latin typeface="+mj-lt"/>
              <a:ea typeface="Tahoma" panose="020B0604030504040204" pitchFamily="34" charset="0"/>
              <a:cs typeface="Tahoma" panose="020B0604030504040204" pitchFamily="34" charset="0"/>
            </a:endParaRPr>
          </a:p>
          <a:p>
            <a:pPr lvl="0">
              <a:buClr>
                <a:srgbClr val="00ABE6"/>
              </a:buClr>
            </a:pPr>
            <a:r>
              <a:rPr lang="en-US" sz="1100" b="1">
                <a:latin typeface="+mj-lt"/>
                <a:ea typeface="Tahoma" panose="020B0604030504040204" pitchFamily="34" charset="0"/>
                <a:cs typeface="Tahoma" panose="020B0604030504040204" pitchFamily="34" charset="0"/>
              </a:rPr>
              <a:t>PPO Network </a:t>
            </a:r>
            <a:r>
              <a:rPr lang="en-US" sz="1100">
                <a:latin typeface="+mj-lt"/>
                <a:ea typeface="Tahoma" panose="020B0604030504040204" pitchFamily="34" charset="0"/>
                <a:cs typeface="Tahoma" panose="020B0604030504040204" pitchFamily="34" charset="0"/>
              </a:rPr>
              <a:t>– Visit a dentist in the PPO network to maximize your savings. These dentists have agreed to reduced fees, and you won’t get charged more than your expected share of the bill. You will also pay less out-of-pocket as you will have a lower deductible and coinsurance.</a:t>
            </a:r>
          </a:p>
          <a:p>
            <a:pPr lvl="0">
              <a:buClr>
                <a:srgbClr val="00ABE6"/>
              </a:buClr>
            </a:pPr>
            <a:endParaRPr lang="en-US" sz="800">
              <a:latin typeface="+mj-lt"/>
              <a:ea typeface="Tahoma" panose="020B0604030504040204" pitchFamily="34" charset="0"/>
              <a:cs typeface="Tahoma" panose="020B0604030504040204" pitchFamily="34" charset="0"/>
            </a:endParaRPr>
          </a:p>
          <a:p>
            <a:pPr lvl="0">
              <a:buClr>
                <a:srgbClr val="00ABE6"/>
              </a:buClr>
            </a:pPr>
            <a:r>
              <a:rPr lang="en-US" sz="1100" b="1">
                <a:latin typeface="+mj-lt"/>
                <a:ea typeface="Tahoma" panose="020B0604030504040204" pitchFamily="34" charset="0"/>
                <a:cs typeface="Tahoma" panose="020B0604030504040204" pitchFamily="34" charset="0"/>
              </a:rPr>
              <a:t>Premier Network </a:t>
            </a:r>
            <a:r>
              <a:rPr lang="en-US" sz="1100">
                <a:latin typeface="+mj-lt"/>
                <a:ea typeface="Tahoma" panose="020B0604030504040204" pitchFamily="34" charset="0"/>
                <a:cs typeface="Tahoma" panose="020B0604030504040204" pitchFamily="34" charset="0"/>
              </a:rPr>
              <a:t>– If you can’t find a PPO dentist, Delta Dental Premier dentists offer the next best opportunity to save. Unlike non-Delta Dental dentists, they have agreed to set fees, and you won’t get charged more than your expected share of the bill.</a:t>
            </a:r>
            <a:endParaRPr lang="en-US" sz="1200">
              <a:latin typeface="+mj-lt"/>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94022B7E-DD41-41D3-B29A-CEEA684518CB}"/>
              </a:ext>
            </a:extLst>
          </p:cNvPr>
          <p:cNvSpPr/>
          <p:nvPr/>
        </p:nvSpPr>
        <p:spPr>
          <a:xfrm>
            <a:off x="566185" y="8935269"/>
            <a:ext cx="6858000" cy="261610"/>
          </a:xfrm>
          <a:prstGeom prst="rect">
            <a:avLst/>
          </a:prstGeom>
        </p:spPr>
        <p:txBody>
          <a:bodyPr wrap="square">
            <a:spAutoFit/>
          </a:bodyPr>
          <a:lstStyle/>
          <a:p>
            <a:pPr algn="ctr"/>
            <a:r>
              <a:rPr lang="en-US" sz="1100">
                <a:latin typeface="+mj-lt"/>
              </a:rPr>
              <a:t>To find a participating provider visit </a:t>
            </a:r>
            <a:r>
              <a:rPr lang="en-US" sz="1100">
                <a:solidFill>
                  <a:srgbClr val="212467"/>
                </a:solidFill>
                <a:latin typeface="+mj-lt"/>
                <a:hlinkClick r:id="rId3">
                  <a:extLst>
                    <a:ext uri="{A12FA001-AC4F-418D-AE19-62706E023703}">
                      <ahyp:hlinkClr xmlns:ahyp="http://schemas.microsoft.com/office/drawing/2018/hyperlinkcolor" val="tx"/>
                    </a:ext>
                  </a:extLst>
                </a:hlinkClick>
              </a:rPr>
              <a:t>nedelta.com</a:t>
            </a:r>
            <a:endParaRPr lang="en-US" sz="1100">
              <a:solidFill>
                <a:srgbClr val="212467"/>
              </a:solidFill>
              <a:latin typeface="+mj-lt"/>
            </a:endParaRPr>
          </a:p>
        </p:txBody>
      </p:sp>
      <p:pic>
        <p:nvPicPr>
          <p:cNvPr id="10" name="Picture 9">
            <a:extLst>
              <a:ext uri="{FF2B5EF4-FFF2-40B4-BE49-F238E27FC236}">
                <a16:creationId xmlns:a16="http://schemas.microsoft.com/office/drawing/2014/main" id="{2E4A91F0-96D6-31F4-4384-CCE26E86A58C}"/>
              </a:ext>
            </a:extLst>
          </p:cNvPr>
          <p:cNvPicPr/>
          <p:nvPr/>
        </p:nvPicPr>
        <p:blipFill rotWithShape="1">
          <a:blip r:embed="rId4"/>
          <a:srcRect l="10676"/>
          <a:stretch/>
        </p:blipFill>
        <p:spPr bwMode="auto">
          <a:xfrm>
            <a:off x="1496460" y="8027061"/>
            <a:ext cx="4997450" cy="778181"/>
          </a:xfrm>
          <a:prstGeom prst="rect">
            <a:avLst/>
          </a:prstGeom>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66161F2F-1C4E-F608-B48E-F0EADA177BE5}"/>
              </a:ext>
            </a:extLst>
          </p:cNvPr>
          <p:cNvPicPr>
            <a:picLocks noChangeAspect="1"/>
          </p:cNvPicPr>
          <p:nvPr/>
        </p:nvPicPr>
        <p:blipFill>
          <a:blip r:embed="rId5"/>
          <a:stretch>
            <a:fillRect/>
          </a:stretch>
        </p:blipFill>
        <p:spPr>
          <a:xfrm>
            <a:off x="5809993" y="429239"/>
            <a:ext cx="1632206" cy="182880"/>
          </a:xfrm>
          <a:prstGeom prst="rect">
            <a:avLst/>
          </a:prstGeom>
        </p:spPr>
      </p:pic>
    </p:spTree>
    <p:extLst>
      <p:ext uri="{BB962C8B-B14F-4D97-AF65-F5344CB8AC3E}">
        <p14:creationId xmlns:p14="http://schemas.microsoft.com/office/powerpoint/2010/main" val="150626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41CB4DF-388C-FCB5-E639-63E276725A16}"/>
              </a:ext>
            </a:extLst>
          </p:cNvPr>
          <p:cNvSpPr txBox="1"/>
          <p:nvPr/>
        </p:nvSpPr>
        <p:spPr>
          <a:xfrm>
            <a:off x="462159" y="6590386"/>
            <a:ext cx="6887252" cy="2308324"/>
          </a:xfrm>
          <a:prstGeom prst="rect">
            <a:avLst/>
          </a:prstGeom>
          <a:noFill/>
        </p:spPr>
        <p:txBody>
          <a:bodyPr wrap="square" rtlCol="0">
            <a:spAutoFit/>
          </a:bodyPr>
          <a:lstStyle/>
          <a:p>
            <a:r>
              <a:rPr lang="en-US" sz="1200" dirty="0">
                <a:latin typeface="+mj-lt"/>
                <a:cs typeface="Calibri" panose="020F0502020204030204" pitchFamily="34" charset="0"/>
              </a:rPr>
              <a:t>                          </a:t>
            </a:r>
            <a:r>
              <a:rPr lang="en-US" sz="1200" b="1" dirty="0">
                <a:latin typeface="+mj-lt"/>
                <a:cs typeface="Arial" panose="020B0604020202020204" pitchFamily="34" charset="0"/>
              </a:rPr>
              <a:t>Great Savings—Up to 35% off eyewear</a:t>
            </a:r>
            <a:endParaRPr lang="en-US" sz="1200" dirty="0">
              <a:latin typeface="+mj-lt"/>
              <a:cs typeface="Calibri" panose="020F0502020204030204" pitchFamily="34" charset="0"/>
            </a:endParaRPr>
          </a:p>
          <a:p>
            <a:r>
              <a:rPr lang="en-US" sz="1200" dirty="0">
                <a:latin typeface="+mj-lt"/>
                <a:cs typeface="Calibri" panose="020F0502020204030204" pitchFamily="34" charset="0"/>
              </a:rPr>
              <a:t>		</a:t>
            </a:r>
            <a:r>
              <a:rPr lang="en-US" sz="1200" dirty="0">
                <a:latin typeface="+mj-lt"/>
                <a:cs typeface="Arial" panose="020B0604020202020204" pitchFamily="34" charset="0"/>
              </a:rPr>
              <a:t>Choose from any available frame including quality name-brand products such as Brooks 			Brothers</a:t>
            </a:r>
            <a:r>
              <a:rPr lang="en-US" sz="1200" spc="-10" dirty="0">
                <a:latin typeface="+mj-lt"/>
                <a:cs typeface="Arial" panose="020B0604020202020204" pitchFamily="34" charset="0"/>
              </a:rPr>
              <a:t>®,  Ann Klein®, Vogue®, and more at provider locations.  With EyeMed Vision Care, 		Northeast Delta Dental members have access to over 71,000 vision care providers nationwide at 27,000 locations, including optometrists, ophthalmologists, opticians, and the nation’s leading optical retailers.</a:t>
            </a:r>
          </a:p>
          <a:p>
            <a:endParaRPr lang="en-US" sz="1200" spc="-10" dirty="0">
              <a:latin typeface="+mj-lt"/>
              <a:cs typeface="Arial" panose="020B0604020202020204" pitchFamily="34" charset="0"/>
            </a:endParaRPr>
          </a:p>
          <a:p>
            <a:r>
              <a:rPr lang="en-US" sz="1200" spc="-10" dirty="0">
                <a:latin typeface="+mj-lt"/>
                <a:cs typeface="Arial" panose="020B0604020202020204" pitchFamily="34" charset="0"/>
              </a:rPr>
              <a:t>It’s easy! </a:t>
            </a:r>
            <a:r>
              <a:rPr lang="en-US" sz="1200" spc="-55" dirty="0">
                <a:latin typeface="+mj-lt"/>
                <a:cs typeface="Arial" panose="020B0604020202020204" pitchFamily="34" charset="0"/>
              </a:rPr>
              <a:t>To </a:t>
            </a:r>
            <a:r>
              <a:rPr lang="en-US" sz="1200" spc="-5" dirty="0">
                <a:latin typeface="+mj-lt"/>
                <a:cs typeface="Arial" panose="020B0604020202020204" pitchFamily="34" charset="0"/>
              </a:rPr>
              <a:t>request your discount, </a:t>
            </a:r>
            <a:r>
              <a:rPr lang="en-US" sz="1200" dirty="0">
                <a:latin typeface="+mj-lt"/>
                <a:cs typeface="Arial" panose="020B0604020202020204" pitchFamily="34" charset="0"/>
              </a:rPr>
              <a:t>simply </a:t>
            </a:r>
            <a:r>
              <a:rPr lang="en-US" sz="1200" spc="-5" dirty="0">
                <a:latin typeface="+mj-lt"/>
                <a:cs typeface="Arial" panose="020B0604020202020204" pitchFamily="34" charset="0"/>
              </a:rPr>
              <a:t>present your </a:t>
            </a:r>
            <a:r>
              <a:rPr lang="en-US" sz="1200" dirty="0">
                <a:latin typeface="+mj-lt"/>
                <a:cs typeface="Arial" panose="020B0604020202020204" pitchFamily="34" charset="0"/>
              </a:rPr>
              <a:t>Delta </a:t>
            </a:r>
            <a:r>
              <a:rPr lang="en-US" sz="1200" spc="-5" dirty="0">
                <a:latin typeface="+mj-lt"/>
                <a:cs typeface="Arial" panose="020B0604020202020204" pitchFamily="34" charset="0"/>
              </a:rPr>
              <a:t>Dental </a:t>
            </a:r>
            <a:r>
              <a:rPr lang="en-US" sz="1200" dirty="0">
                <a:latin typeface="+mj-lt"/>
                <a:cs typeface="Arial" panose="020B0604020202020204" pitchFamily="34" charset="0"/>
              </a:rPr>
              <a:t>member </a:t>
            </a:r>
            <a:r>
              <a:rPr lang="en-US" sz="1200" spc="-5" dirty="0">
                <a:latin typeface="+mj-lt"/>
                <a:cs typeface="Arial" panose="020B0604020202020204" pitchFamily="34" charset="0"/>
              </a:rPr>
              <a:t>ID </a:t>
            </a:r>
            <a:r>
              <a:rPr lang="en-US" sz="1200" spc="-10" dirty="0">
                <a:latin typeface="+mj-lt"/>
                <a:cs typeface="Arial" panose="020B0604020202020204" pitchFamily="34" charset="0"/>
              </a:rPr>
              <a:t>card </a:t>
            </a:r>
            <a:r>
              <a:rPr lang="en-US" sz="1200" dirty="0">
                <a:latin typeface="+mj-lt"/>
                <a:cs typeface="Arial" panose="020B0604020202020204" pitchFamily="34" charset="0"/>
              </a:rPr>
              <a:t>or this </a:t>
            </a:r>
            <a:r>
              <a:rPr lang="en-US" sz="1200" spc="-5" dirty="0">
                <a:latin typeface="+mj-lt"/>
                <a:cs typeface="Arial" panose="020B0604020202020204" pitchFamily="34" charset="0"/>
              </a:rPr>
              <a:t>ﬂyer when  </a:t>
            </a:r>
            <a:r>
              <a:rPr lang="en-US" sz="1200" spc="-10" dirty="0">
                <a:latin typeface="+mj-lt"/>
                <a:cs typeface="Arial" panose="020B0604020202020204" pitchFamily="34" charset="0"/>
              </a:rPr>
              <a:t>you </a:t>
            </a:r>
            <a:r>
              <a:rPr lang="en-US" sz="1200" spc="-5" dirty="0">
                <a:latin typeface="+mj-lt"/>
                <a:cs typeface="Arial" panose="020B0604020202020204" pitchFamily="34" charset="0"/>
              </a:rPr>
              <a:t>arrive </a:t>
            </a:r>
            <a:r>
              <a:rPr lang="en-US" sz="1200" spc="-10" dirty="0">
                <a:latin typeface="+mj-lt"/>
                <a:cs typeface="Arial" panose="020B0604020202020204" pitchFamily="34" charset="0"/>
              </a:rPr>
              <a:t>at </a:t>
            </a:r>
            <a:r>
              <a:rPr lang="en-US" sz="1200" dirty="0">
                <a:latin typeface="+mj-lt"/>
                <a:cs typeface="Arial" panose="020B0604020202020204" pitchFamily="34" charset="0"/>
              </a:rPr>
              <a:t>the </a:t>
            </a:r>
            <a:r>
              <a:rPr lang="en-US" sz="1200" spc="-5" dirty="0">
                <a:latin typeface="+mj-lt"/>
                <a:cs typeface="Arial" panose="020B0604020202020204" pitchFamily="34" charset="0"/>
              </a:rPr>
              <a:t>provider office or location. </a:t>
            </a:r>
            <a:r>
              <a:rPr lang="en-US" sz="1200" spc="-25" dirty="0">
                <a:latin typeface="+mj-lt"/>
                <a:cs typeface="Arial" panose="020B0604020202020204" pitchFamily="34" charset="0"/>
              </a:rPr>
              <a:t>Your </a:t>
            </a:r>
            <a:r>
              <a:rPr lang="en-US" sz="1200" spc="-10" dirty="0">
                <a:latin typeface="+mj-lt"/>
                <a:cs typeface="Arial" panose="020B0604020202020204" pitchFamily="34" charset="0"/>
              </a:rPr>
              <a:t>EyeMed </a:t>
            </a:r>
            <a:r>
              <a:rPr lang="en-US" sz="1200" spc="-5" dirty="0">
                <a:latin typeface="+mj-lt"/>
                <a:cs typeface="Arial" panose="020B0604020202020204" pitchFamily="34" charset="0"/>
              </a:rPr>
              <a:t>provider will </a:t>
            </a:r>
            <a:r>
              <a:rPr lang="en-US" sz="1200" spc="-15" dirty="0">
                <a:latin typeface="+mj-lt"/>
                <a:cs typeface="Arial" panose="020B0604020202020204" pitchFamily="34" charset="0"/>
              </a:rPr>
              <a:t>take </a:t>
            </a:r>
            <a:r>
              <a:rPr lang="en-US" sz="1200" spc="-10" dirty="0">
                <a:latin typeface="+mj-lt"/>
                <a:cs typeface="Arial" panose="020B0604020202020204" pitchFamily="34" charset="0"/>
              </a:rPr>
              <a:t>care </a:t>
            </a:r>
            <a:r>
              <a:rPr lang="en-US" sz="1200" spc="-5" dirty="0">
                <a:latin typeface="+mj-lt"/>
                <a:cs typeface="Arial" panose="020B0604020202020204" pitchFamily="34" charset="0"/>
              </a:rPr>
              <a:t>of </a:t>
            </a:r>
            <a:r>
              <a:rPr lang="en-US" sz="1200" dirty="0">
                <a:latin typeface="+mj-lt"/>
                <a:cs typeface="Arial" panose="020B0604020202020204" pitchFamily="34" charset="0"/>
              </a:rPr>
              <a:t>the </a:t>
            </a:r>
            <a:r>
              <a:rPr lang="en-US" sz="1200" spc="-10" dirty="0">
                <a:latin typeface="+mj-lt"/>
                <a:cs typeface="Arial" panose="020B0604020202020204" pitchFamily="34" charset="0"/>
              </a:rPr>
              <a:t>rest! </a:t>
            </a:r>
            <a:r>
              <a:rPr lang="en-US" sz="1200" spc="-55" dirty="0">
                <a:latin typeface="+mj-lt"/>
                <a:cs typeface="Arial" panose="020B0604020202020204" pitchFamily="34" charset="0"/>
              </a:rPr>
              <a:t>To </a:t>
            </a:r>
            <a:r>
              <a:rPr lang="en-US" sz="1200" dirty="0">
                <a:latin typeface="+mj-lt"/>
                <a:cs typeface="Arial" panose="020B0604020202020204" pitchFamily="34" charset="0"/>
              </a:rPr>
              <a:t>learn  </a:t>
            </a:r>
            <a:r>
              <a:rPr lang="en-US" sz="1200" spc="-5" dirty="0">
                <a:latin typeface="+mj-lt"/>
                <a:cs typeface="Arial" panose="020B0604020202020204" pitchFamily="34" charset="0"/>
              </a:rPr>
              <a:t>more </a:t>
            </a:r>
            <a:r>
              <a:rPr lang="en-US" sz="1200" dirty="0">
                <a:latin typeface="+mj-lt"/>
                <a:cs typeface="Arial" panose="020B0604020202020204" pitchFamily="34" charset="0"/>
              </a:rPr>
              <a:t>about the </a:t>
            </a:r>
            <a:r>
              <a:rPr lang="en-US" sz="1200" spc="-10" dirty="0">
                <a:latin typeface="+mj-lt"/>
                <a:cs typeface="Arial" panose="020B0604020202020204" pitchFamily="34" charset="0"/>
              </a:rPr>
              <a:t>EyeMed </a:t>
            </a:r>
            <a:r>
              <a:rPr lang="en-US" sz="1200" dirty="0">
                <a:latin typeface="+mj-lt"/>
                <a:cs typeface="Arial" panose="020B0604020202020204" pitchFamily="34" charset="0"/>
              </a:rPr>
              <a:t>Vision </a:t>
            </a:r>
            <a:r>
              <a:rPr lang="en-US" sz="1200" spc="-5" dirty="0">
                <a:latin typeface="+mj-lt"/>
                <a:cs typeface="Arial" panose="020B0604020202020204" pitchFamily="34" charset="0"/>
              </a:rPr>
              <a:t>Care Discount </a:t>
            </a:r>
            <a:r>
              <a:rPr lang="en-US" sz="1200" dirty="0">
                <a:latin typeface="+mj-lt"/>
                <a:cs typeface="Arial" panose="020B0604020202020204" pitchFamily="34" charset="0"/>
              </a:rPr>
              <a:t>Plan, </a:t>
            </a:r>
            <a:r>
              <a:rPr lang="en-US" sz="1200" spc="-5" dirty="0">
                <a:latin typeface="+mj-lt"/>
                <a:cs typeface="Arial" panose="020B0604020202020204" pitchFamily="34" charset="0"/>
              </a:rPr>
              <a:t>please visit </a:t>
            </a:r>
            <a:r>
              <a:rPr lang="en-US" sz="1200" dirty="0">
                <a:latin typeface="+mj-lt"/>
                <a:cs typeface="Arial" panose="020B0604020202020204" pitchFamily="34" charset="0"/>
              </a:rPr>
              <a:t>our </a:t>
            </a:r>
            <a:r>
              <a:rPr lang="en-US" sz="1200" spc="-5" dirty="0">
                <a:latin typeface="+mj-lt"/>
                <a:cs typeface="Arial" panose="020B0604020202020204" pitchFamily="34" charset="0"/>
              </a:rPr>
              <a:t>website </a:t>
            </a:r>
            <a:r>
              <a:rPr lang="en-US" sz="1200" spc="-10" dirty="0">
                <a:latin typeface="+mj-lt"/>
                <a:cs typeface="Arial" panose="020B0604020202020204" pitchFamily="34" charset="0"/>
              </a:rPr>
              <a:t>at</a:t>
            </a:r>
            <a:r>
              <a:rPr lang="en-US" sz="1200" spc="240" dirty="0">
                <a:latin typeface="+mj-lt"/>
                <a:cs typeface="Arial" panose="020B0604020202020204" pitchFamily="34" charset="0"/>
              </a:rPr>
              <a:t> </a:t>
            </a:r>
            <a:r>
              <a:rPr lang="en-US" sz="1200" spc="-10" dirty="0">
                <a:solidFill>
                  <a:srgbClr val="006FC0"/>
                </a:solidFill>
                <a:latin typeface="+mj-lt"/>
                <a:cs typeface="Arial" panose="020B0604020202020204" pitchFamily="34" charset="0"/>
                <a:hlinkClick r:id="rId2"/>
              </a:rPr>
              <a:t>www.nedelta.com</a:t>
            </a:r>
            <a:r>
              <a:rPr lang="en-US" sz="1200" spc="-10" dirty="0">
                <a:solidFill>
                  <a:srgbClr val="006FC0"/>
                </a:solidFill>
                <a:latin typeface="+mj-lt"/>
                <a:cs typeface="Arial" panose="020B0604020202020204" pitchFamily="34" charset="0"/>
              </a:rPr>
              <a:t>.</a:t>
            </a:r>
          </a:p>
          <a:p>
            <a:endParaRPr lang="en-US" sz="1200" spc="-10" dirty="0">
              <a:solidFill>
                <a:srgbClr val="006FC0"/>
              </a:solidFill>
              <a:latin typeface="+mj-lt"/>
              <a:cs typeface="Arial" panose="020B0604020202020204" pitchFamily="34" charset="0"/>
            </a:endParaRPr>
          </a:p>
          <a:p>
            <a:r>
              <a:rPr lang="en-US" sz="1200" i="1" dirty="0">
                <a:latin typeface="+mj-lt"/>
                <a:cs typeface="Arial" panose="020B0604020202020204" pitchFamily="34" charset="0"/>
              </a:rPr>
              <a:t>This is a discount program only and is separate from vision coverage. </a:t>
            </a:r>
          </a:p>
        </p:txBody>
      </p:sp>
      <p:sp>
        <p:nvSpPr>
          <p:cNvPr id="3" name="TextBox 2">
            <a:extLst>
              <a:ext uri="{FF2B5EF4-FFF2-40B4-BE49-F238E27FC236}">
                <a16:creationId xmlns:a16="http://schemas.microsoft.com/office/drawing/2014/main" id="{39088796-D9BC-4A80-9CCF-C97B4CD1DEFB}"/>
              </a:ext>
            </a:extLst>
          </p:cNvPr>
          <p:cNvSpPr txBox="1"/>
          <p:nvPr/>
        </p:nvSpPr>
        <p:spPr>
          <a:xfrm>
            <a:off x="703583" y="290908"/>
            <a:ext cx="6365234" cy="400110"/>
          </a:xfrm>
          <a:prstGeom prst="rect">
            <a:avLst/>
          </a:prstGeom>
        </p:spPr>
        <p:txBody>
          <a:bodyPr vert="horz"/>
          <a:lstStyle>
            <a:defPPr>
              <a:defRPr lang="en-US"/>
            </a:defPPr>
            <a:lvl1pPr marR="0" indent="0" algn="ctr" fontAlgn="auto">
              <a:lnSpc>
                <a:spcPct val="100000"/>
              </a:lnSpc>
              <a:spcBef>
                <a:spcPct val="20000"/>
              </a:spcBef>
              <a:spcAft>
                <a:spcPts val="0"/>
              </a:spcAft>
              <a:buClrTx/>
              <a:buSzTx/>
              <a:buFont typeface="Arial"/>
              <a:buNone/>
              <a:tabLst/>
              <a:defRPr sz="2400" b="1" cap="none" baseline="0">
                <a:latin typeface="+mj-lt"/>
                <a:ea typeface="Tahoma" panose="020B0604030504040204" pitchFamily="34" charset="0"/>
                <a:cs typeface="Tahoma" panose="020B060403050404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Delta Dental Perks</a:t>
            </a:r>
          </a:p>
        </p:txBody>
      </p:sp>
      <p:sp>
        <p:nvSpPr>
          <p:cNvPr id="11" name="object 5">
            <a:extLst>
              <a:ext uri="{FF2B5EF4-FFF2-40B4-BE49-F238E27FC236}">
                <a16:creationId xmlns:a16="http://schemas.microsoft.com/office/drawing/2014/main" id="{50F94CC2-7308-7726-5060-D281CA1D7541}"/>
              </a:ext>
            </a:extLst>
          </p:cNvPr>
          <p:cNvSpPr txBox="1"/>
          <p:nvPr/>
        </p:nvSpPr>
        <p:spPr>
          <a:xfrm>
            <a:off x="553848" y="1145763"/>
            <a:ext cx="6888351" cy="2669962"/>
          </a:xfrm>
          <a:prstGeom prst="rect">
            <a:avLst/>
          </a:prstGeom>
        </p:spPr>
        <p:txBody>
          <a:bodyPr vert="horz" wrap="square" lIns="0" tIns="0" rIns="0" bIns="0" rtlCol="0">
            <a:spAutoFit/>
          </a:bodyPr>
          <a:lstStyle/>
          <a:p>
            <a:pPr>
              <a:lnSpc>
                <a:spcPct val="100000"/>
              </a:lnSpc>
              <a:spcBef>
                <a:spcPts val="25"/>
              </a:spcBef>
            </a:pPr>
            <a:r>
              <a:rPr lang="en-US" sz="1100">
                <a:latin typeface="+mj-lt"/>
                <a:cs typeface="Arial" panose="020B0604020202020204" pitchFamily="34" charset="0"/>
              </a:rPr>
              <a:t>		</a:t>
            </a:r>
            <a:r>
              <a:rPr lang="en-US" sz="1200">
                <a:latin typeface="+mj-lt"/>
                <a:cs typeface="Arial" panose="020B0604020202020204" pitchFamily="34" charset="0"/>
              </a:rPr>
              <a:t>A healthy mouth is part of a healthy life and Northeast Delta Dental’s innovative HOW program 			works with your dental benefits to help you achieve and maintain better oral wellness. HOW is 			all about you because it’s based on your specific oral health risk and needs. Best of all, it’s 			secure and confidential.</a:t>
            </a:r>
          </a:p>
          <a:p>
            <a:pPr>
              <a:lnSpc>
                <a:spcPct val="100000"/>
              </a:lnSpc>
              <a:spcBef>
                <a:spcPts val="25"/>
              </a:spcBef>
            </a:pPr>
            <a:endParaRPr lang="en-US" sz="1200">
              <a:latin typeface="+mj-lt"/>
              <a:cs typeface="Arial" panose="020B0604020202020204" pitchFamily="34" charset="0"/>
            </a:endParaRPr>
          </a:p>
          <a:p>
            <a:pPr marL="13970">
              <a:lnSpc>
                <a:spcPct val="100000"/>
              </a:lnSpc>
            </a:pPr>
            <a:r>
              <a:rPr sz="1200" b="1" spc="-15">
                <a:latin typeface="+mj-lt"/>
                <a:cs typeface="Arial" panose="020B0604020202020204" pitchFamily="34" charset="0"/>
              </a:rPr>
              <a:t>Here’s </a:t>
            </a:r>
            <a:r>
              <a:rPr sz="1200" b="1" spc="-5">
                <a:latin typeface="+mj-lt"/>
                <a:cs typeface="Arial" panose="020B0604020202020204" pitchFamily="34" charset="0"/>
              </a:rPr>
              <a:t>how to </a:t>
            </a:r>
            <a:r>
              <a:rPr sz="1200" b="1" spc="-10">
                <a:latin typeface="+mj-lt"/>
                <a:cs typeface="Arial" panose="020B0604020202020204" pitchFamily="34" charset="0"/>
              </a:rPr>
              <a:t>get</a:t>
            </a:r>
            <a:r>
              <a:rPr sz="1200" b="1" spc="-30">
                <a:latin typeface="+mj-lt"/>
                <a:cs typeface="Arial" panose="020B0604020202020204" pitchFamily="34" charset="0"/>
              </a:rPr>
              <a:t> </a:t>
            </a:r>
            <a:r>
              <a:rPr sz="1200" b="1" spc="-5">
                <a:latin typeface="+mj-lt"/>
                <a:cs typeface="Arial" panose="020B0604020202020204" pitchFamily="34" charset="0"/>
              </a:rPr>
              <a:t>started:</a:t>
            </a:r>
            <a:endParaRPr sz="1200" b="1">
              <a:latin typeface="+mj-lt"/>
              <a:cs typeface="Arial" panose="020B0604020202020204" pitchFamily="34" charset="0"/>
            </a:endParaRPr>
          </a:p>
          <a:p>
            <a:pPr marL="12700">
              <a:lnSpc>
                <a:spcPct val="100000"/>
              </a:lnSpc>
              <a:spcBef>
                <a:spcPts val="720"/>
              </a:spcBef>
            </a:pPr>
            <a:r>
              <a:rPr lang="en-US" sz="1200" b="1" i="1">
                <a:latin typeface="+mj-lt"/>
                <a:cs typeface="Arial" panose="020B0604020202020204" pitchFamily="34" charset="0"/>
              </a:rPr>
              <a:t>1. G</a:t>
            </a:r>
            <a:r>
              <a:rPr sz="1200" b="1" i="1">
                <a:latin typeface="+mj-lt"/>
                <a:cs typeface="Arial" panose="020B0604020202020204" pitchFamily="34" charset="0"/>
              </a:rPr>
              <a:t>o </a:t>
            </a:r>
            <a:r>
              <a:rPr sz="1200" b="1" i="1" spc="-5">
                <a:latin typeface="+mj-lt"/>
                <a:cs typeface="Arial" panose="020B0604020202020204" pitchFamily="34" charset="0"/>
              </a:rPr>
              <a:t>to </a:t>
            </a:r>
            <a:r>
              <a:rPr sz="1200" i="1" spc="-10">
                <a:solidFill>
                  <a:srgbClr val="0070C0"/>
                </a:solidFill>
                <a:latin typeface="+mj-lt"/>
                <a:cs typeface="Arial" panose="020B0604020202020204" pitchFamily="34" charset="0"/>
                <a:hlinkClick r:id="rId3">
                  <a:extLst>
                    <a:ext uri="{A12FA001-AC4F-418D-AE19-62706E023703}">
                      <ahyp:hlinkClr xmlns:ahyp="http://schemas.microsoft.com/office/drawing/2018/hyperlinkcolor" val="tx"/>
                    </a:ext>
                  </a:extLst>
                </a:hlinkClick>
              </a:rPr>
              <a:t>www.healththroughoralwellness.com</a:t>
            </a:r>
            <a:r>
              <a:rPr sz="1200" i="1" spc="-10">
                <a:solidFill>
                  <a:srgbClr val="0070C0"/>
                </a:solidFill>
                <a:latin typeface="+mj-lt"/>
                <a:cs typeface="Arial" panose="020B0604020202020204" pitchFamily="34" charset="0"/>
              </a:rPr>
              <a:t> </a:t>
            </a:r>
            <a:r>
              <a:rPr sz="1200" b="1" i="1" spc="-5">
                <a:latin typeface="+mj-lt"/>
                <a:cs typeface="Arial" panose="020B0604020202020204" pitchFamily="34" charset="0"/>
              </a:rPr>
              <a:t>and </a:t>
            </a:r>
            <a:r>
              <a:rPr sz="1200" b="1" i="1">
                <a:latin typeface="+mj-lt"/>
                <a:cs typeface="Arial" panose="020B0604020202020204" pitchFamily="34" charset="0"/>
              </a:rPr>
              <a:t>click on </a:t>
            </a:r>
            <a:r>
              <a:rPr sz="1200" b="1" i="1" spc="-10">
                <a:latin typeface="+mj-lt"/>
                <a:cs typeface="Arial" panose="020B0604020202020204" pitchFamily="34" charset="0"/>
              </a:rPr>
              <a:t>“Register</a:t>
            </a:r>
            <a:r>
              <a:rPr sz="1200" b="1" i="1" spc="85">
                <a:latin typeface="+mj-lt"/>
                <a:cs typeface="Arial" panose="020B0604020202020204" pitchFamily="34" charset="0"/>
              </a:rPr>
              <a:t> </a:t>
            </a:r>
            <a:r>
              <a:rPr sz="1200" b="1" i="1" spc="-15">
                <a:latin typeface="+mj-lt"/>
                <a:cs typeface="Arial" panose="020B0604020202020204" pitchFamily="34" charset="0"/>
              </a:rPr>
              <a:t>Now”.</a:t>
            </a:r>
            <a:endParaRPr sz="1200" i="1">
              <a:latin typeface="+mj-lt"/>
              <a:cs typeface="Arial" panose="020B0604020202020204" pitchFamily="34" charset="0"/>
            </a:endParaRPr>
          </a:p>
          <a:p>
            <a:pPr marL="165735" indent="-153035">
              <a:lnSpc>
                <a:spcPct val="100000"/>
              </a:lnSpc>
              <a:spcBef>
                <a:spcPts val="720"/>
              </a:spcBef>
              <a:buAutoNum type="arabicPeriod" startAt="2"/>
              <a:tabLst>
                <a:tab pos="166370" algn="l"/>
              </a:tabLst>
            </a:pPr>
            <a:r>
              <a:rPr sz="1200" b="1" i="1">
                <a:latin typeface="+mj-lt"/>
                <a:cs typeface="Arial" panose="020B0604020202020204" pitchFamily="34" charset="0"/>
              </a:rPr>
              <a:t>Know </a:t>
            </a:r>
            <a:r>
              <a:rPr sz="1200" b="1" i="1" spc="-25">
                <a:latin typeface="+mj-lt"/>
                <a:cs typeface="Arial" panose="020B0604020202020204" pitchFamily="34" charset="0"/>
              </a:rPr>
              <a:t>Your</a:t>
            </a:r>
            <a:r>
              <a:rPr sz="1200" b="1" i="1" spc="-60">
                <a:latin typeface="+mj-lt"/>
                <a:cs typeface="Arial" panose="020B0604020202020204" pitchFamily="34" charset="0"/>
              </a:rPr>
              <a:t> </a:t>
            </a:r>
            <a:r>
              <a:rPr sz="1200" b="1" i="1" spc="-10">
                <a:latin typeface="+mj-lt"/>
                <a:cs typeface="Arial" panose="020B0604020202020204" pitchFamily="34" charset="0"/>
              </a:rPr>
              <a:t>Score</a:t>
            </a:r>
            <a:endParaRPr sz="1200">
              <a:latin typeface="+mj-lt"/>
              <a:cs typeface="Arial" panose="020B0604020202020204" pitchFamily="34" charset="0"/>
            </a:endParaRPr>
          </a:p>
          <a:p>
            <a:pPr marL="12700">
              <a:lnSpc>
                <a:spcPct val="100000"/>
              </a:lnSpc>
            </a:pPr>
            <a:r>
              <a:rPr lang="en-US" sz="1200" spc="-5">
                <a:latin typeface="+mj-lt"/>
                <a:cs typeface="Arial" panose="020B0604020202020204" pitchFamily="34" charset="0"/>
              </a:rPr>
              <a:t>    </a:t>
            </a:r>
            <a:r>
              <a:rPr sz="1200" spc="-5">
                <a:latin typeface="+mj-lt"/>
                <a:cs typeface="Arial" panose="020B0604020202020204" pitchFamily="34" charset="0"/>
              </a:rPr>
              <a:t>After </a:t>
            </a:r>
            <a:r>
              <a:rPr sz="1200" spc="-10">
                <a:latin typeface="+mj-lt"/>
                <a:cs typeface="Arial" panose="020B0604020202020204" pitchFamily="34" charset="0"/>
              </a:rPr>
              <a:t>you </a:t>
            </a:r>
            <a:r>
              <a:rPr sz="1200" spc="-20">
                <a:latin typeface="+mj-lt"/>
                <a:cs typeface="Arial" panose="020B0604020202020204" pitchFamily="34" charset="0"/>
              </a:rPr>
              <a:t>register, </a:t>
            </a:r>
            <a:r>
              <a:rPr sz="1200">
                <a:latin typeface="+mj-lt"/>
                <a:cs typeface="Arial" panose="020B0604020202020204" pitchFamily="34" charset="0"/>
              </a:rPr>
              <a:t>please </a:t>
            </a:r>
            <a:r>
              <a:rPr sz="1200" spc="-15">
                <a:latin typeface="+mj-lt"/>
                <a:cs typeface="Arial" panose="020B0604020202020204" pitchFamily="34" charset="0"/>
              </a:rPr>
              <a:t>take </a:t>
            </a:r>
            <a:r>
              <a:rPr sz="1200">
                <a:latin typeface="+mj-lt"/>
                <a:cs typeface="Arial" panose="020B0604020202020204" pitchFamily="34" charset="0"/>
              </a:rPr>
              <a:t>the </a:t>
            </a:r>
            <a:r>
              <a:rPr sz="1200" spc="-5">
                <a:latin typeface="+mj-lt"/>
                <a:cs typeface="Arial" panose="020B0604020202020204" pitchFamily="34" charset="0"/>
              </a:rPr>
              <a:t>free oral </a:t>
            </a:r>
            <a:r>
              <a:rPr sz="1200">
                <a:latin typeface="+mj-lt"/>
                <a:cs typeface="Arial" panose="020B0604020202020204" pitchFamily="34" charset="0"/>
              </a:rPr>
              <a:t>health risk </a:t>
            </a:r>
            <a:r>
              <a:rPr sz="1200" spc="-5">
                <a:latin typeface="+mj-lt"/>
                <a:cs typeface="Arial" panose="020B0604020202020204" pitchFamily="34" charset="0"/>
              </a:rPr>
              <a:t>assessment </a:t>
            </a:r>
            <a:r>
              <a:rPr sz="1200">
                <a:latin typeface="+mj-lt"/>
                <a:cs typeface="Arial" panose="020B0604020202020204" pitchFamily="34" charset="0"/>
              </a:rPr>
              <a:t>by </a:t>
            </a:r>
            <a:r>
              <a:rPr sz="1200" spc="-5">
                <a:latin typeface="+mj-lt"/>
                <a:cs typeface="Arial" panose="020B0604020202020204" pitchFamily="34" charset="0"/>
              </a:rPr>
              <a:t>clicking on “Free</a:t>
            </a:r>
            <a:r>
              <a:rPr lang="en-US" sz="1200" spc="60">
                <a:latin typeface="+mj-lt"/>
                <a:cs typeface="Arial" panose="020B0604020202020204" pitchFamily="34" charset="0"/>
              </a:rPr>
              <a:t> </a:t>
            </a:r>
            <a:r>
              <a:rPr sz="1200">
                <a:latin typeface="+mj-lt"/>
                <a:cs typeface="Arial" panose="020B0604020202020204" pitchFamily="34" charset="0"/>
              </a:rPr>
              <a:t>Assessment”</a:t>
            </a:r>
            <a:endParaRPr lang="en-US" sz="1200">
              <a:latin typeface="+mj-lt"/>
              <a:cs typeface="Arial" panose="020B0604020202020204" pitchFamily="34" charset="0"/>
            </a:endParaRPr>
          </a:p>
          <a:p>
            <a:pPr marL="12700">
              <a:lnSpc>
                <a:spcPct val="100000"/>
              </a:lnSpc>
            </a:pPr>
            <a:r>
              <a:rPr lang="en-US" sz="1200">
                <a:latin typeface="+mj-lt"/>
                <a:cs typeface="Arial" panose="020B0604020202020204" pitchFamily="34" charset="0"/>
              </a:rPr>
              <a:t>    </a:t>
            </a:r>
            <a:r>
              <a:rPr sz="1200">
                <a:latin typeface="+mj-lt"/>
                <a:cs typeface="Arial" panose="020B0604020202020204" pitchFamily="34" charset="0"/>
              </a:rPr>
              <a:t>in the </a:t>
            </a:r>
            <a:r>
              <a:rPr sz="1200" spc="-10">
                <a:latin typeface="+mj-lt"/>
                <a:cs typeface="Arial" panose="020B0604020202020204" pitchFamily="34" charset="0"/>
              </a:rPr>
              <a:t>Know </a:t>
            </a:r>
            <a:r>
              <a:rPr sz="1200" spc="-20">
                <a:latin typeface="+mj-lt"/>
                <a:cs typeface="Arial" panose="020B0604020202020204" pitchFamily="34" charset="0"/>
              </a:rPr>
              <a:t>Your </a:t>
            </a:r>
            <a:r>
              <a:rPr sz="1200" spc="-10">
                <a:latin typeface="+mj-lt"/>
                <a:cs typeface="Arial" panose="020B0604020202020204" pitchFamily="34" charset="0"/>
              </a:rPr>
              <a:t>Score </a:t>
            </a:r>
            <a:r>
              <a:rPr sz="1200" spc="-5">
                <a:latin typeface="+mj-lt"/>
                <a:cs typeface="Arial" panose="020B0604020202020204" pitchFamily="34" charset="0"/>
              </a:rPr>
              <a:t>section of </a:t>
            </a:r>
            <a:r>
              <a:rPr sz="1200">
                <a:latin typeface="+mj-lt"/>
                <a:cs typeface="Arial" panose="020B0604020202020204" pitchFamily="34" charset="0"/>
              </a:rPr>
              <a:t>the</a:t>
            </a:r>
            <a:r>
              <a:rPr sz="1200" spc="-55">
                <a:latin typeface="+mj-lt"/>
                <a:cs typeface="Arial" panose="020B0604020202020204" pitchFamily="34" charset="0"/>
              </a:rPr>
              <a:t> </a:t>
            </a:r>
            <a:r>
              <a:rPr sz="1200" spc="-5">
                <a:latin typeface="+mj-lt"/>
                <a:cs typeface="Arial" panose="020B0604020202020204" pitchFamily="34" charset="0"/>
              </a:rPr>
              <a:t>website.</a:t>
            </a:r>
            <a:endParaRPr sz="1200">
              <a:latin typeface="+mj-lt"/>
              <a:cs typeface="Arial" panose="020B0604020202020204" pitchFamily="34" charset="0"/>
            </a:endParaRPr>
          </a:p>
          <a:p>
            <a:pPr marL="165735" indent="-153035">
              <a:lnSpc>
                <a:spcPct val="100000"/>
              </a:lnSpc>
              <a:spcBef>
                <a:spcPts val="720"/>
              </a:spcBef>
              <a:buAutoNum type="arabicPeriod" startAt="3"/>
              <a:tabLst>
                <a:tab pos="166370" algn="l"/>
              </a:tabLst>
            </a:pPr>
            <a:r>
              <a:rPr sz="1200" b="1" i="1">
                <a:latin typeface="+mj-lt"/>
                <a:cs typeface="Arial" panose="020B0604020202020204" pitchFamily="34" charset="0"/>
              </a:rPr>
              <a:t>Share </a:t>
            </a:r>
            <a:r>
              <a:rPr sz="1200" b="1" i="1" spc="-25">
                <a:latin typeface="+mj-lt"/>
                <a:cs typeface="Arial" panose="020B0604020202020204" pitchFamily="34" charset="0"/>
              </a:rPr>
              <a:t>Your </a:t>
            </a:r>
            <a:r>
              <a:rPr sz="1200" b="1" i="1" spc="-5">
                <a:latin typeface="+mj-lt"/>
                <a:cs typeface="Arial" panose="020B0604020202020204" pitchFamily="34" charset="0"/>
              </a:rPr>
              <a:t>Score </a:t>
            </a:r>
            <a:r>
              <a:rPr sz="1200" b="1" i="1">
                <a:latin typeface="+mj-lt"/>
                <a:cs typeface="Arial" panose="020B0604020202020204" pitchFamily="34" charset="0"/>
              </a:rPr>
              <a:t>With </a:t>
            </a:r>
            <a:r>
              <a:rPr sz="1200" b="1" i="1" spc="-25">
                <a:latin typeface="+mj-lt"/>
                <a:cs typeface="Arial" panose="020B0604020202020204" pitchFamily="34" charset="0"/>
              </a:rPr>
              <a:t>Your</a:t>
            </a:r>
            <a:r>
              <a:rPr sz="1200" b="1" i="1" spc="-30">
                <a:latin typeface="+mj-lt"/>
                <a:cs typeface="Arial" panose="020B0604020202020204" pitchFamily="34" charset="0"/>
              </a:rPr>
              <a:t> </a:t>
            </a:r>
            <a:r>
              <a:rPr sz="1200" b="1" i="1" spc="-5">
                <a:latin typeface="+mj-lt"/>
                <a:cs typeface="Arial" panose="020B0604020202020204" pitchFamily="34" charset="0"/>
              </a:rPr>
              <a:t>Dentist</a:t>
            </a:r>
            <a:endParaRPr sz="1200">
              <a:latin typeface="+mj-lt"/>
              <a:cs typeface="Arial" panose="020B0604020202020204" pitchFamily="34" charset="0"/>
            </a:endParaRPr>
          </a:p>
          <a:p>
            <a:pPr marL="12700" marR="243204">
              <a:lnSpc>
                <a:spcPct val="100000"/>
              </a:lnSpc>
            </a:pPr>
            <a:r>
              <a:rPr lang="en-US" sz="1200">
                <a:latin typeface="+mj-lt"/>
                <a:cs typeface="Arial" panose="020B0604020202020204" pitchFamily="34" charset="0"/>
              </a:rPr>
              <a:t>    </a:t>
            </a:r>
            <a:r>
              <a:rPr sz="1200">
                <a:latin typeface="+mj-lt"/>
                <a:cs typeface="Arial" panose="020B0604020202020204" pitchFamily="34" charset="0"/>
              </a:rPr>
              <a:t>The </a:t>
            </a:r>
            <a:r>
              <a:rPr sz="1200" spc="-5">
                <a:latin typeface="+mj-lt"/>
                <a:cs typeface="Arial" panose="020B0604020202020204" pitchFamily="34" charset="0"/>
              </a:rPr>
              <a:t>next </a:t>
            </a:r>
            <a:r>
              <a:rPr sz="1200" spc="-10">
                <a:latin typeface="+mj-lt"/>
                <a:cs typeface="Arial" panose="020B0604020202020204" pitchFamily="34" charset="0"/>
              </a:rPr>
              <a:t>step </a:t>
            </a:r>
            <a:r>
              <a:rPr sz="1200">
                <a:latin typeface="+mj-lt"/>
                <a:cs typeface="Arial" panose="020B0604020202020204" pitchFamily="34" charset="0"/>
              </a:rPr>
              <a:t>is </a:t>
            </a:r>
            <a:r>
              <a:rPr sz="1200" spc="-5">
                <a:latin typeface="+mj-lt"/>
                <a:cs typeface="Arial" panose="020B0604020202020204" pitchFamily="34" charset="0"/>
              </a:rPr>
              <a:t>to share your results with your dentist </a:t>
            </a:r>
            <a:r>
              <a:rPr sz="1200" spc="-10">
                <a:latin typeface="+mj-lt"/>
                <a:cs typeface="Arial" panose="020B0604020202020204" pitchFamily="34" charset="0"/>
              </a:rPr>
              <a:t>at </a:t>
            </a:r>
            <a:r>
              <a:rPr sz="1200" spc="-5">
                <a:latin typeface="+mj-lt"/>
                <a:cs typeface="Arial" panose="020B0604020202020204" pitchFamily="34" charset="0"/>
              </a:rPr>
              <a:t>your next dental visit. </a:t>
            </a:r>
            <a:r>
              <a:rPr sz="1200" spc="-20">
                <a:latin typeface="+mj-lt"/>
                <a:cs typeface="Arial" panose="020B0604020202020204" pitchFamily="34" charset="0"/>
              </a:rPr>
              <a:t>Your </a:t>
            </a:r>
            <a:r>
              <a:rPr sz="1200" spc="-5">
                <a:latin typeface="+mj-lt"/>
                <a:cs typeface="Arial" panose="020B0604020202020204" pitchFamily="34" charset="0"/>
              </a:rPr>
              <a:t>dentist </a:t>
            </a:r>
            <a:r>
              <a:rPr sz="1200" spc="-10">
                <a:latin typeface="+mj-lt"/>
                <a:cs typeface="Arial" panose="020B0604020202020204" pitchFamily="34" charset="0"/>
              </a:rPr>
              <a:t>can  </a:t>
            </a:r>
            <a:endParaRPr lang="en-US" sz="1200" spc="-10">
              <a:latin typeface="+mj-lt"/>
              <a:cs typeface="Arial" panose="020B0604020202020204" pitchFamily="34" charset="0"/>
            </a:endParaRPr>
          </a:p>
          <a:p>
            <a:pPr marL="12700" marR="243204">
              <a:lnSpc>
                <a:spcPct val="100000"/>
              </a:lnSpc>
            </a:pPr>
            <a:r>
              <a:rPr lang="en-US" sz="1200" spc="-10">
                <a:latin typeface="+mj-lt"/>
                <a:cs typeface="Arial" panose="020B0604020202020204" pitchFamily="34" charset="0"/>
              </a:rPr>
              <a:t>    </a:t>
            </a:r>
            <a:r>
              <a:rPr sz="1200" spc="-5">
                <a:latin typeface="+mj-lt"/>
                <a:cs typeface="Arial" panose="020B0604020202020204" pitchFamily="34" charset="0"/>
              </a:rPr>
              <a:t>discuss your results with </a:t>
            </a:r>
            <a:r>
              <a:rPr sz="1200" spc="-10">
                <a:latin typeface="+mj-lt"/>
                <a:cs typeface="Arial" panose="020B0604020202020204" pitchFamily="34" charset="0"/>
              </a:rPr>
              <a:t>you </a:t>
            </a:r>
            <a:r>
              <a:rPr sz="1200">
                <a:latin typeface="+mj-lt"/>
                <a:cs typeface="Arial" panose="020B0604020202020204" pitchFamily="34" charset="0"/>
              </a:rPr>
              <a:t>and </a:t>
            </a:r>
            <a:r>
              <a:rPr sz="1200" spc="-5">
                <a:latin typeface="+mj-lt"/>
                <a:cs typeface="Arial" panose="020B0604020202020204" pitchFamily="34" charset="0"/>
              </a:rPr>
              <a:t>perform </a:t>
            </a:r>
            <a:r>
              <a:rPr sz="1200">
                <a:latin typeface="+mj-lt"/>
                <a:cs typeface="Arial" panose="020B0604020202020204" pitchFamily="34" charset="0"/>
              </a:rPr>
              <a:t>a </a:t>
            </a:r>
            <a:r>
              <a:rPr sz="1200" spc="-5">
                <a:latin typeface="+mj-lt"/>
                <a:cs typeface="Arial" panose="020B0604020202020204" pitchFamily="34" charset="0"/>
              </a:rPr>
              <a:t>clinical </a:t>
            </a:r>
            <a:r>
              <a:rPr sz="1200" spc="-10">
                <a:latin typeface="+mj-lt"/>
                <a:cs typeface="Arial" panose="020B0604020202020204" pitchFamily="34" charset="0"/>
              </a:rPr>
              <a:t>version </a:t>
            </a:r>
            <a:r>
              <a:rPr sz="1200" spc="-5">
                <a:latin typeface="+mj-lt"/>
                <a:cs typeface="Arial" panose="020B0604020202020204" pitchFamily="34" charset="0"/>
              </a:rPr>
              <a:t>of </a:t>
            </a:r>
            <a:r>
              <a:rPr sz="1200">
                <a:latin typeface="+mj-lt"/>
                <a:cs typeface="Arial" panose="020B0604020202020204" pitchFamily="34" charset="0"/>
              </a:rPr>
              <a:t>the risk</a:t>
            </a:r>
            <a:r>
              <a:rPr sz="1200" spc="20">
                <a:latin typeface="+mj-lt"/>
                <a:cs typeface="Arial" panose="020B0604020202020204" pitchFamily="34" charset="0"/>
              </a:rPr>
              <a:t> </a:t>
            </a:r>
            <a:r>
              <a:rPr sz="1200" spc="-5">
                <a:latin typeface="+mj-lt"/>
                <a:cs typeface="Arial" panose="020B0604020202020204" pitchFamily="34" charset="0"/>
              </a:rPr>
              <a:t>assessment</a:t>
            </a:r>
            <a:r>
              <a:rPr lang="en-US" sz="1200" spc="-5">
                <a:latin typeface="+mj-lt"/>
                <a:cs typeface="Arial" panose="020B0604020202020204" pitchFamily="34" charset="0"/>
              </a:rPr>
              <a:t>.</a:t>
            </a:r>
            <a:endParaRPr sz="1200">
              <a:latin typeface="+mj-lt"/>
              <a:cs typeface="Arial" panose="020B0604020202020204" pitchFamily="34" charset="0"/>
            </a:endParaRPr>
          </a:p>
        </p:txBody>
      </p:sp>
      <p:pic>
        <p:nvPicPr>
          <p:cNvPr id="12" name="Picture 11">
            <a:extLst>
              <a:ext uri="{FF2B5EF4-FFF2-40B4-BE49-F238E27FC236}">
                <a16:creationId xmlns:a16="http://schemas.microsoft.com/office/drawing/2014/main" id="{B03F9B75-8803-0B42-89EF-DD4278A17FBB}"/>
              </a:ext>
            </a:extLst>
          </p:cNvPr>
          <p:cNvPicPr>
            <a:picLocks noChangeAspect="1"/>
          </p:cNvPicPr>
          <p:nvPr/>
        </p:nvPicPr>
        <p:blipFill>
          <a:blip r:embed="rId4"/>
          <a:stretch>
            <a:fillRect/>
          </a:stretch>
        </p:blipFill>
        <p:spPr>
          <a:xfrm>
            <a:off x="462159" y="4210043"/>
            <a:ext cx="1917112" cy="321218"/>
          </a:xfrm>
          <a:prstGeom prst="rect">
            <a:avLst/>
          </a:prstGeom>
        </p:spPr>
      </p:pic>
      <p:sp>
        <p:nvSpPr>
          <p:cNvPr id="13" name="object 6">
            <a:extLst>
              <a:ext uri="{FF2B5EF4-FFF2-40B4-BE49-F238E27FC236}">
                <a16:creationId xmlns:a16="http://schemas.microsoft.com/office/drawing/2014/main" id="{3CC6F09D-6080-0046-A749-FD7E0733F9F3}"/>
              </a:ext>
            </a:extLst>
          </p:cNvPr>
          <p:cNvSpPr txBox="1"/>
          <p:nvPr/>
        </p:nvSpPr>
        <p:spPr>
          <a:xfrm>
            <a:off x="2495471" y="4209085"/>
            <a:ext cx="4853940" cy="553998"/>
          </a:xfrm>
          <a:prstGeom prst="rect">
            <a:avLst/>
          </a:prstGeom>
        </p:spPr>
        <p:txBody>
          <a:bodyPr vert="horz" wrap="square" lIns="0" tIns="0" rIns="0" bIns="0" rtlCol="0">
            <a:spAutoFit/>
          </a:bodyPr>
          <a:lstStyle/>
          <a:p>
            <a:pPr marL="12700" marR="5080">
              <a:lnSpc>
                <a:spcPct val="100000"/>
              </a:lnSpc>
            </a:pPr>
            <a:r>
              <a:rPr lang="en-US" sz="1200" spc="-5">
                <a:latin typeface="+mj-lt"/>
                <a:cs typeface="Arial" panose="020B0604020202020204" pitchFamily="34" charset="0"/>
              </a:rPr>
              <a:t>The </a:t>
            </a:r>
            <a:r>
              <a:rPr sz="1200" spc="-5">
                <a:latin typeface="+mj-lt"/>
                <a:cs typeface="Arial" panose="020B0604020202020204" pitchFamily="34" charset="0"/>
              </a:rPr>
              <a:t>Northeast </a:t>
            </a:r>
            <a:r>
              <a:rPr sz="1200">
                <a:latin typeface="+mj-lt"/>
                <a:cs typeface="Arial" panose="020B0604020202020204" pitchFamily="34" charset="0"/>
              </a:rPr>
              <a:t>Delta </a:t>
            </a:r>
            <a:r>
              <a:rPr sz="1200" spc="-5">
                <a:latin typeface="+mj-lt"/>
                <a:cs typeface="Arial" panose="020B0604020202020204" pitchFamily="34" charset="0"/>
              </a:rPr>
              <a:t>Dental </a:t>
            </a:r>
            <a:r>
              <a:rPr sz="1200">
                <a:latin typeface="+mj-lt"/>
                <a:cs typeface="Arial" panose="020B0604020202020204" pitchFamily="34" charset="0"/>
              </a:rPr>
              <a:t>Plan </a:t>
            </a:r>
            <a:r>
              <a:rPr sz="1200" spc="-5">
                <a:latin typeface="+mj-lt"/>
                <a:cs typeface="Arial" panose="020B0604020202020204" pitchFamily="34" charset="0"/>
              </a:rPr>
              <a:t>allows </a:t>
            </a:r>
            <a:r>
              <a:rPr sz="1200" spc="-10">
                <a:latin typeface="+mj-lt"/>
                <a:cs typeface="Arial" panose="020B0604020202020204" pitchFamily="34" charset="0"/>
              </a:rPr>
              <a:t>you </a:t>
            </a:r>
            <a:r>
              <a:rPr sz="1200" spc="-5">
                <a:latin typeface="+mj-lt"/>
                <a:cs typeface="Arial" panose="020B0604020202020204" pitchFamily="34" charset="0"/>
              </a:rPr>
              <a:t>to </a:t>
            </a:r>
            <a:r>
              <a:rPr sz="1200" b="1">
                <a:latin typeface="+mj-lt"/>
                <a:cs typeface="Arial" panose="020B0604020202020204" pitchFamily="34" charset="0"/>
              </a:rPr>
              <a:t>double </a:t>
            </a:r>
            <a:r>
              <a:rPr sz="1200" b="1" spc="-5">
                <a:latin typeface="+mj-lt"/>
                <a:cs typeface="Arial" panose="020B0604020202020204" pitchFamily="34" charset="0"/>
              </a:rPr>
              <a:t>your  calendar </a:t>
            </a:r>
            <a:r>
              <a:rPr sz="1200" b="1" spc="-10">
                <a:latin typeface="+mj-lt"/>
                <a:cs typeface="Arial" panose="020B0604020202020204" pitchFamily="34" charset="0"/>
              </a:rPr>
              <a:t>year </a:t>
            </a:r>
            <a:r>
              <a:rPr sz="1200" b="1" spc="-5">
                <a:latin typeface="+mj-lt"/>
                <a:cs typeface="Arial" panose="020B0604020202020204" pitchFamily="34" charset="0"/>
              </a:rPr>
              <a:t>maximum </a:t>
            </a:r>
            <a:r>
              <a:rPr sz="1200">
                <a:latin typeface="+mj-lt"/>
                <a:cs typeface="Arial" panose="020B0604020202020204" pitchFamily="34" charset="0"/>
              </a:rPr>
              <a:t>by earning an additional $250 per</a:t>
            </a:r>
            <a:r>
              <a:rPr sz="1200" spc="-145">
                <a:latin typeface="+mj-lt"/>
                <a:cs typeface="Arial" panose="020B0604020202020204" pitchFamily="34" charset="0"/>
              </a:rPr>
              <a:t> </a:t>
            </a:r>
            <a:r>
              <a:rPr sz="1200" spc="-5">
                <a:latin typeface="+mj-lt"/>
                <a:cs typeface="Arial" panose="020B0604020202020204" pitchFamily="34" charset="0"/>
              </a:rPr>
              <a:t>year  </a:t>
            </a:r>
            <a:r>
              <a:rPr sz="1200" spc="-10">
                <a:latin typeface="+mj-lt"/>
                <a:cs typeface="Arial" panose="020B0604020202020204" pitchFamily="34" charset="0"/>
              </a:rPr>
              <a:t>for </a:t>
            </a:r>
            <a:r>
              <a:rPr sz="1200" spc="-5">
                <a:latin typeface="+mj-lt"/>
                <a:cs typeface="Arial" panose="020B0604020202020204" pitchFamily="34" charset="0"/>
              </a:rPr>
              <a:t>use </a:t>
            </a:r>
            <a:r>
              <a:rPr sz="1200">
                <a:latin typeface="+mj-lt"/>
                <a:cs typeface="Arial" panose="020B0604020202020204" pitchFamily="34" charset="0"/>
              </a:rPr>
              <a:t>in </a:t>
            </a:r>
            <a:r>
              <a:rPr sz="1200" spc="-5">
                <a:latin typeface="+mj-lt"/>
                <a:cs typeface="Arial" panose="020B0604020202020204" pitchFamily="34" charset="0"/>
              </a:rPr>
              <a:t>future benefit</a:t>
            </a:r>
            <a:r>
              <a:rPr sz="1200" spc="-85">
                <a:latin typeface="+mj-lt"/>
                <a:cs typeface="Arial" panose="020B0604020202020204" pitchFamily="34" charset="0"/>
              </a:rPr>
              <a:t> </a:t>
            </a:r>
            <a:r>
              <a:rPr sz="1200" spc="-5">
                <a:latin typeface="+mj-lt"/>
                <a:cs typeface="Arial" panose="020B0604020202020204" pitchFamily="34" charset="0"/>
              </a:rPr>
              <a:t>periods.</a:t>
            </a:r>
            <a:endParaRPr sz="1200">
              <a:latin typeface="+mj-lt"/>
              <a:cs typeface="Arial" panose="020B0604020202020204" pitchFamily="34" charset="0"/>
            </a:endParaRPr>
          </a:p>
        </p:txBody>
      </p:sp>
      <p:sp>
        <p:nvSpPr>
          <p:cNvPr id="15" name="object 9">
            <a:extLst>
              <a:ext uri="{FF2B5EF4-FFF2-40B4-BE49-F238E27FC236}">
                <a16:creationId xmlns:a16="http://schemas.microsoft.com/office/drawing/2014/main" id="{8EBC4A82-FC12-25B2-BED4-FBC622A84096}"/>
              </a:ext>
            </a:extLst>
          </p:cNvPr>
          <p:cNvSpPr txBox="1"/>
          <p:nvPr/>
        </p:nvSpPr>
        <p:spPr>
          <a:xfrm>
            <a:off x="516847" y="4700134"/>
            <a:ext cx="6832564" cy="1477328"/>
          </a:xfrm>
          <a:prstGeom prst="rect">
            <a:avLst/>
          </a:prstGeom>
        </p:spPr>
        <p:txBody>
          <a:bodyPr vert="horz" wrap="square" lIns="0" tIns="0" rIns="0" bIns="0" rtlCol="0">
            <a:spAutoFit/>
          </a:bodyPr>
          <a:lstStyle/>
          <a:p>
            <a:pPr marL="12700" marR="5080">
              <a:lnSpc>
                <a:spcPct val="100000"/>
              </a:lnSpc>
              <a:tabLst>
                <a:tab pos="355600" algn="l"/>
                <a:tab pos="356235" algn="l"/>
              </a:tabLst>
            </a:pPr>
            <a:r>
              <a:rPr lang="en-US" sz="1200" b="1" spc="-55">
                <a:latin typeface="+mj-lt"/>
                <a:cs typeface="Arial" panose="020B0604020202020204" pitchFamily="34" charset="0"/>
              </a:rPr>
              <a:t>Here’s how it works:</a:t>
            </a:r>
          </a:p>
          <a:p>
            <a:pPr marL="12700" marR="5080">
              <a:lnSpc>
                <a:spcPct val="100000"/>
              </a:lnSpc>
              <a:tabLst>
                <a:tab pos="355600" algn="l"/>
                <a:tab pos="356235" algn="l"/>
              </a:tabLst>
            </a:pPr>
            <a:endParaRPr lang="en-US" sz="1200" b="1" spc="-55">
              <a:latin typeface="+mj-lt"/>
              <a:cs typeface="Arial" panose="020B0604020202020204" pitchFamily="34" charset="0"/>
            </a:endParaRPr>
          </a:p>
          <a:p>
            <a:pPr marL="12700" marR="5080">
              <a:lnSpc>
                <a:spcPct val="100000"/>
              </a:lnSpc>
              <a:tabLst>
                <a:tab pos="355600" algn="l"/>
                <a:tab pos="356235" algn="l"/>
              </a:tabLst>
            </a:pPr>
            <a:r>
              <a:rPr sz="1200" spc="-55">
                <a:latin typeface="+mj-lt"/>
                <a:cs typeface="Arial" panose="020B0604020202020204" pitchFamily="34" charset="0"/>
              </a:rPr>
              <a:t>To </a:t>
            </a:r>
            <a:r>
              <a:rPr sz="1200">
                <a:latin typeface="+mj-lt"/>
                <a:cs typeface="Arial" panose="020B0604020202020204" pitchFamily="34" charset="0"/>
              </a:rPr>
              <a:t>qualify </a:t>
            </a:r>
            <a:r>
              <a:rPr sz="1200" spc="-10">
                <a:latin typeface="+mj-lt"/>
                <a:cs typeface="Arial" panose="020B0604020202020204" pitchFamily="34" charset="0"/>
              </a:rPr>
              <a:t>for </a:t>
            </a:r>
            <a:r>
              <a:rPr sz="1200">
                <a:latin typeface="+mj-lt"/>
                <a:cs typeface="Arial" panose="020B0604020202020204" pitchFamily="34" charset="0"/>
              </a:rPr>
              <a:t>the </a:t>
            </a:r>
            <a:r>
              <a:rPr sz="1200" spc="-20">
                <a:latin typeface="+mj-lt"/>
                <a:cs typeface="Arial" panose="020B0604020202020204" pitchFamily="34" charset="0"/>
              </a:rPr>
              <a:t>carryover, </a:t>
            </a:r>
            <a:r>
              <a:rPr sz="1200" spc="-10">
                <a:latin typeface="+mj-lt"/>
                <a:cs typeface="Arial" panose="020B0604020202020204" pitchFamily="34" charset="0"/>
              </a:rPr>
              <a:t>you </a:t>
            </a:r>
            <a:r>
              <a:rPr sz="1200" spc="-5">
                <a:latin typeface="+mj-lt"/>
                <a:cs typeface="Arial" panose="020B0604020202020204" pitchFamily="34" charset="0"/>
              </a:rPr>
              <a:t>must </a:t>
            </a:r>
            <a:r>
              <a:rPr sz="1200" spc="-10">
                <a:latin typeface="+mj-lt"/>
                <a:cs typeface="Arial" panose="020B0604020202020204" pitchFamily="34" charset="0"/>
              </a:rPr>
              <a:t>have </a:t>
            </a:r>
            <a:r>
              <a:rPr sz="1200">
                <a:latin typeface="+mj-lt"/>
                <a:cs typeface="Arial" panose="020B0604020202020204" pitchFamily="34" charset="0"/>
              </a:rPr>
              <a:t>a claim paid </a:t>
            </a:r>
            <a:r>
              <a:rPr sz="1200" spc="-10">
                <a:latin typeface="+mj-lt"/>
                <a:cs typeface="Arial" panose="020B0604020202020204" pitchFamily="34" charset="0"/>
              </a:rPr>
              <a:t>for </a:t>
            </a:r>
            <a:r>
              <a:rPr sz="1200">
                <a:latin typeface="+mj-lt"/>
                <a:cs typeface="Arial" panose="020B0604020202020204" pitchFamily="34" charset="0"/>
              </a:rPr>
              <a:t>either an </a:t>
            </a:r>
            <a:r>
              <a:rPr sz="1200" spc="-10">
                <a:latin typeface="+mj-lt"/>
                <a:cs typeface="Arial" panose="020B0604020202020204" pitchFamily="34" charset="0"/>
              </a:rPr>
              <a:t>oral exam </a:t>
            </a:r>
            <a:r>
              <a:rPr sz="1200">
                <a:latin typeface="+mj-lt"/>
                <a:cs typeface="Arial" panose="020B0604020202020204" pitchFamily="34" charset="0"/>
              </a:rPr>
              <a:t>or a cleaning </a:t>
            </a:r>
            <a:r>
              <a:rPr sz="1200" spc="-5">
                <a:latin typeface="+mj-lt"/>
                <a:cs typeface="Arial" panose="020B0604020202020204" pitchFamily="34" charset="0"/>
              </a:rPr>
              <a:t>during  </a:t>
            </a:r>
            <a:r>
              <a:rPr sz="1200">
                <a:latin typeface="+mj-lt"/>
                <a:cs typeface="Arial" panose="020B0604020202020204" pitchFamily="34" charset="0"/>
              </a:rPr>
              <a:t>a </a:t>
            </a:r>
            <a:r>
              <a:rPr sz="1200" spc="-5">
                <a:latin typeface="+mj-lt"/>
                <a:cs typeface="Arial" panose="020B0604020202020204" pitchFamily="34" charset="0"/>
              </a:rPr>
              <a:t>calendar year (a focus on prevention), </a:t>
            </a:r>
            <a:r>
              <a:rPr sz="1200">
                <a:latin typeface="+mj-lt"/>
                <a:cs typeface="Arial" panose="020B0604020202020204" pitchFamily="34" charset="0"/>
              </a:rPr>
              <a:t>and </a:t>
            </a:r>
            <a:r>
              <a:rPr sz="1200" spc="-5">
                <a:latin typeface="+mj-lt"/>
                <a:cs typeface="Arial" panose="020B0604020202020204" pitchFamily="34" charset="0"/>
              </a:rPr>
              <a:t>your total </a:t>
            </a:r>
            <a:r>
              <a:rPr sz="1200">
                <a:latin typeface="+mj-lt"/>
                <a:cs typeface="Arial" panose="020B0604020202020204" pitchFamily="34" charset="0"/>
              </a:rPr>
              <a:t>paid </a:t>
            </a:r>
            <a:r>
              <a:rPr sz="1200" spc="-5">
                <a:latin typeface="+mj-lt"/>
                <a:cs typeface="Arial" panose="020B0604020202020204" pitchFamily="34" charset="0"/>
              </a:rPr>
              <a:t>claims cannot </a:t>
            </a:r>
            <a:r>
              <a:rPr sz="1200" spc="-10">
                <a:latin typeface="+mj-lt"/>
                <a:cs typeface="Arial" panose="020B0604020202020204" pitchFamily="34" charset="0"/>
              </a:rPr>
              <a:t>exceed </a:t>
            </a:r>
            <a:r>
              <a:rPr sz="1200">
                <a:latin typeface="+mj-lt"/>
                <a:cs typeface="Arial" panose="020B0604020202020204" pitchFamily="34" charset="0"/>
              </a:rPr>
              <a:t>$500 during the  </a:t>
            </a:r>
            <a:r>
              <a:rPr sz="1200" spc="-5">
                <a:latin typeface="+mj-lt"/>
                <a:cs typeface="Arial" panose="020B0604020202020204" pitchFamily="34" charset="0"/>
              </a:rPr>
              <a:t>same calendar</a:t>
            </a:r>
            <a:r>
              <a:rPr sz="1200" spc="-65">
                <a:latin typeface="+mj-lt"/>
                <a:cs typeface="Arial" panose="020B0604020202020204" pitchFamily="34" charset="0"/>
              </a:rPr>
              <a:t> </a:t>
            </a:r>
            <a:r>
              <a:rPr sz="1200" spc="-30">
                <a:latin typeface="+mj-lt"/>
                <a:cs typeface="Arial" panose="020B0604020202020204" pitchFamily="34" charset="0"/>
              </a:rPr>
              <a:t>year.</a:t>
            </a:r>
            <a:endParaRPr sz="1200">
              <a:latin typeface="+mj-lt"/>
              <a:cs typeface="Arial" panose="020B0604020202020204" pitchFamily="34" charset="0"/>
            </a:endParaRPr>
          </a:p>
          <a:p>
            <a:pPr>
              <a:lnSpc>
                <a:spcPct val="100000"/>
              </a:lnSpc>
            </a:pPr>
            <a:r>
              <a:rPr lang="en-US" sz="1200">
                <a:latin typeface="+mj-lt"/>
                <a:cs typeface="Times New Roman"/>
              </a:rPr>
              <a:t>           </a:t>
            </a:r>
            <a:endParaRPr sz="1200">
              <a:latin typeface="+mj-lt"/>
              <a:cs typeface="Times New Roman"/>
            </a:endParaRPr>
          </a:p>
          <a:p>
            <a:pPr marL="12700" marR="97155">
              <a:lnSpc>
                <a:spcPct val="100000"/>
              </a:lnSpc>
              <a:tabLst>
                <a:tab pos="355600" algn="l"/>
                <a:tab pos="356235" algn="l"/>
              </a:tabLst>
            </a:pPr>
            <a:r>
              <a:rPr sz="1200">
                <a:latin typeface="+mj-lt"/>
                <a:cs typeface="Arial" panose="020B0604020202020204" pitchFamily="34" charset="0"/>
              </a:rPr>
              <a:t>The </a:t>
            </a:r>
            <a:r>
              <a:rPr sz="1200" spc="-10">
                <a:latin typeface="+mj-lt"/>
                <a:cs typeface="Arial" panose="020B0604020202020204" pitchFamily="34" charset="0"/>
              </a:rPr>
              <a:t>carryover </a:t>
            </a:r>
            <a:r>
              <a:rPr sz="1200" spc="-5">
                <a:latin typeface="+mj-lt"/>
                <a:cs typeface="Arial" panose="020B0604020202020204" pitchFamily="34" charset="0"/>
              </a:rPr>
              <a:t>will accumulate </a:t>
            </a:r>
            <a:r>
              <a:rPr sz="1200" spc="-10">
                <a:latin typeface="+mj-lt"/>
                <a:cs typeface="Arial" panose="020B0604020202020204" pitchFamily="34" charset="0"/>
              </a:rPr>
              <a:t>for </a:t>
            </a:r>
            <a:r>
              <a:rPr sz="1200" spc="-5">
                <a:latin typeface="+mj-lt"/>
                <a:cs typeface="Arial" panose="020B0604020202020204" pitchFamily="34" charset="0"/>
              </a:rPr>
              <a:t>each year of qualification up </a:t>
            </a:r>
            <a:r>
              <a:rPr sz="1200" spc="-10">
                <a:latin typeface="+mj-lt"/>
                <a:cs typeface="Arial" panose="020B0604020202020204" pitchFamily="34" charset="0"/>
              </a:rPr>
              <a:t>to </a:t>
            </a:r>
            <a:r>
              <a:rPr sz="1200" spc="-5">
                <a:latin typeface="+mj-lt"/>
                <a:cs typeface="Arial" panose="020B0604020202020204" pitchFamily="34" charset="0"/>
              </a:rPr>
              <a:t>an amount </a:t>
            </a:r>
            <a:r>
              <a:rPr sz="1200">
                <a:latin typeface="+mj-lt"/>
                <a:cs typeface="Arial" panose="020B0604020202020204" pitchFamily="34" charset="0"/>
              </a:rPr>
              <a:t>equal </a:t>
            </a:r>
            <a:r>
              <a:rPr sz="1200" spc="-10">
                <a:latin typeface="+mj-lt"/>
                <a:cs typeface="Arial" panose="020B0604020202020204" pitchFamily="34" charset="0"/>
              </a:rPr>
              <a:t>to </a:t>
            </a:r>
            <a:r>
              <a:rPr sz="1200">
                <a:latin typeface="+mj-lt"/>
                <a:cs typeface="Arial" panose="020B0604020202020204" pitchFamily="34" charset="0"/>
              </a:rPr>
              <a:t>the </a:t>
            </a:r>
            <a:r>
              <a:rPr sz="1200" spc="-15">
                <a:latin typeface="+mj-lt"/>
                <a:cs typeface="Arial" panose="020B0604020202020204" pitchFamily="34" charset="0"/>
              </a:rPr>
              <a:t>plan’s  </a:t>
            </a:r>
            <a:r>
              <a:rPr sz="1200" spc="-5">
                <a:latin typeface="+mj-lt"/>
                <a:cs typeface="Arial" panose="020B0604020202020204" pitchFamily="34" charset="0"/>
              </a:rPr>
              <a:t>original calendar year maximum. </a:t>
            </a:r>
            <a:r>
              <a:rPr sz="1200" spc="-25">
                <a:latin typeface="+mj-lt"/>
                <a:cs typeface="Arial" panose="020B0604020202020204" pitchFamily="34" charset="0"/>
              </a:rPr>
              <a:t>If, </a:t>
            </a:r>
            <a:r>
              <a:rPr sz="1200" spc="-10">
                <a:latin typeface="+mj-lt"/>
                <a:cs typeface="Arial" panose="020B0604020202020204" pitchFamily="34" charset="0"/>
              </a:rPr>
              <a:t>for </a:t>
            </a:r>
            <a:r>
              <a:rPr sz="1200" spc="-5">
                <a:latin typeface="+mj-lt"/>
                <a:cs typeface="Arial" panose="020B0604020202020204" pitchFamily="34" charset="0"/>
              </a:rPr>
              <a:t>example, </a:t>
            </a:r>
            <a:r>
              <a:rPr sz="1200">
                <a:latin typeface="+mj-lt"/>
                <a:cs typeface="Arial" panose="020B0604020202020204" pitchFamily="34" charset="0"/>
              </a:rPr>
              <a:t>the </a:t>
            </a:r>
            <a:r>
              <a:rPr sz="1200" spc="-5">
                <a:latin typeface="+mj-lt"/>
                <a:cs typeface="Arial" panose="020B0604020202020204" pitchFamily="34" charset="0"/>
              </a:rPr>
              <a:t>calendar year maximum </a:t>
            </a:r>
            <a:r>
              <a:rPr sz="1200">
                <a:latin typeface="+mj-lt"/>
                <a:cs typeface="Arial" panose="020B0604020202020204" pitchFamily="34" charset="0"/>
              </a:rPr>
              <a:t>is $2,000, </a:t>
            </a:r>
            <a:r>
              <a:rPr sz="1200" spc="-5">
                <a:latin typeface="+mj-lt"/>
                <a:cs typeface="Arial" panose="020B0604020202020204" pitchFamily="34" charset="0"/>
              </a:rPr>
              <a:t>enrollees  </a:t>
            </a:r>
            <a:r>
              <a:rPr sz="1200" spc="-10">
                <a:latin typeface="+mj-lt"/>
                <a:cs typeface="Arial" panose="020B0604020202020204" pitchFamily="34" charset="0"/>
              </a:rPr>
              <a:t>can </a:t>
            </a:r>
            <a:r>
              <a:rPr sz="1200" spc="-5">
                <a:latin typeface="+mj-lt"/>
                <a:cs typeface="Arial" panose="020B0604020202020204" pitchFamily="34" charset="0"/>
              </a:rPr>
              <a:t>ultimately achieve </a:t>
            </a:r>
            <a:r>
              <a:rPr sz="1200">
                <a:latin typeface="+mj-lt"/>
                <a:cs typeface="Arial" panose="020B0604020202020204" pitchFamily="34" charset="0"/>
              </a:rPr>
              <a:t>an annual </a:t>
            </a:r>
            <a:r>
              <a:rPr sz="1200" spc="-5">
                <a:latin typeface="+mj-lt"/>
                <a:cs typeface="Arial" panose="020B0604020202020204" pitchFamily="34" charset="0"/>
              </a:rPr>
              <a:t>maximum of</a:t>
            </a:r>
            <a:r>
              <a:rPr sz="1200" spc="-40">
                <a:latin typeface="+mj-lt"/>
                <a:cs typeface="Arial" panose="020B0604020202020204" pitchFamily="34" charset="0"/>
              </a:rPr>
              <a:t> </a:t>
            </a:r>
            <a:r>
              <a:rPr sz="1200" spc="5">
                <a:latin typeface="+mj-lt"/>
                <a:cs typeface="Arial" panose="020B0604020202020204" pitchFamily="34" charset="0"/>
              </a:rPr>
              <a:t>$4,000.</a:t>
            </a:r>
            <a:endParaRPr sz="1200">
              <a:latin typeface="+mj-lt"/>
              <a:cs typeface="Arial" panose="020B0604020202020204" pitchFamily="34" charset="0"/>
            </a:endParaRPr>
          </a:p>
        </p:txBody>
      </p:sp>
      <p:grpSp>
        <p:nvGrpSpPr>
          <p:cNvPr id="2" name="Group 1">
            <a:extLst>
              <a:ext uri="{FF2B5EF4-FFF2-40B4-BE49-F238E27FC236}">
                <a16:creationId xmlns:a16="http://schemas.microsoft.com/office/drawing/2014/main" id="{B5B5AC8B-9198-E13E-9118-15DCFDC20941}"/>
              </a:ext>
            </a:extLst>
          </p:cNvPr>
          <p:cNvGrpSpPr>
            <a:grpSpLocks noChangeAspect="1"/>
          </p:cNvGrpSpPr>
          <p:nvPr/>
        </p:nvGrpSpPr>
        <p:grpSpPr>
          <a:xfrm>
            <a:off x="578886" y="6642803"/>
            <a:ext cx="773964" cy="640080"/>
            <a:chOff x="808724" y="6833762"/>
            <a:chExt cx="868775" cy="718490"/>
          </a:xfrm>
        </p:grpSpPr>
        <p:pic>
          <p:nvPicPr>
            <p:cNvPr id="16" name="Picture 15">
              <a:extLst>
                <a:ext uri="{FF2B5EF4-FFF2-40B4-BE49-F238E27FC236}">
                  <a16:creationId xmlns:a16="http://schemas.microsoft.com/office/drawing/2014/main" id="{1119157A-42F8-5CCD-2679-E01F10E3ADAE}"/>
                </a:ext>
              </a:extLst>
            </p:cNvPr>
            <p:cNvPicPr>
              <a:picLocks noChangeAspect="1"/>
            </p:cNvPicPr>
            <p:nvPr/>
          </p:nvPicPr>
          <p:blipFill>
            <a:blip r:embed="rId5"/>
            <a:stretch>
              <a:fillRect/>
            </a:stretch>
          </p:blipFill>
          <p:spPr>
            <a:xfrm>
              <a:off x="808724" y="7020248"/>
              <a:ext cx="868775" cy="532004"/>
            </a:xfrm>
            <a:prstGeom prst="rect">
              <a:avLst/>
            </a:prstGeom>
          </p:spPr>
        </p:pic>
        <p:pic>
          <p:nvPicPr>
            <p:cNvPr id="17" name="Picture 16">
              <a:extLst>
                <a:ext uri="{FF2B5EF4-FFF2-40B4-BE49-F238E27FC236}">
                  <a16:creationId xmlns:a16="http://schemas.microsoft.com/office/drawing/2014/main" id="{1F5110F3-37C5-2F46-B521-FA67B5644DE4}"/>
                </a:ext>
              </a:extLst>
            </p:cNvPr>
            <p:cNvPicPr>
              <a:picLocks noChangeAspect="1"/>
            </p:cNvPicPr>
            <p:nvPr/>
          </p:nvPicPr>
          <p:blipFill>
            <a:blip r:embed="rId6"/>
            <a:stretch>
              <a:fillRect/>
            </a:stretch>
          </p:blipFill>
          <p:spPr>
            <a:xfrm>
              <a:off x="818470" y="6833762"/>
              <a:ext cx="834255" cy="153157"/>
            </a:xfrm>
            <a:prstGeom prst="rect">
              <a:avLst/>
            </a:prstGeom>
          </p:spPr>
        </p:pic>
      </p:grpSp>
      <p:pic>
        <p:nvPicPr>
          <p:cNvPr id="20" name="Picture 19">
            <a:extLst>
              <a:ext uri="{FF2B5EF4-FFF2-40B4-BE49-F238E27FC236}">
                <a16:creationId xmlns:a16="http://schemas.microsoft.com/office/drawing/2014/main" id="{A3E8E5B0-0BE6-1DA2-B767-5DE8C24177A9}"/>
              </a:ext>
            </a:extLst>
          </p:cNvPr>
          <p:cNvPicPr>
            <a:picLocks noChangeAspect="1"/>
          </p:cNvPicPr>
          <p:nvPr/>
        </p:nvPicPr>
        <p:blipFill rotWithShape="1">
          <a:blip r:embed="rId7"/>
          <a:srcRect l="4055" r="6761"/>
          <a:stretch/>
        </p:blipFill>
        <p:spPr>
          <a:xfrm>
            <a:off x="610667" y="1035163"/>
            <a:ext cx="742183" cy="822960"/>
          </a:xfrm>
          <a:prstGeom prst="rect">
            <a:avLst/>
          </a:prstGeom>
        </p:spPr>
      </p:pic>
      <p:pic>
        <p:nvPicPr>
          <p:cNvPr id="5" name="Picture 4">
            <a:extLst>
              <a:ext uri="{FF2B5EF4-FFF2-40B4-BE49-F238E27FC236}">
                <a16:creationId xmlns:a16="http://schemas.microsoft.com/office/drawing/2014/main" id="{C29066D8-0B6F-045D-A6AA-7C9420742BE9}"/>
              </a:ext>
            </a:extLst>
          </p:cNvPr>
          <p:cNvPicPr>
            <a:picLocks noChangeAspect="1"/>
          </p:cNvPicPr>
          <p:nvPr/>
        </p:nvPicPr>
        <p:blipFill>
          <a:blip r:embed="rId8"/>
          <a:stretch>
            <a:fillRect/>
          </a:stretch>
        </p:blipFill>
        <p:spPr>
          <a:xfrm>
            <a:off x="5809993" y="429239"/>
            <a:ext cx="1632206" cy="182880"/>
          </a:xfrm>
          <a:prstGeom prst="rect">
            <a:avLst/>
          </a:prstGeom>
        </p:spPr>
      </p:pic>
    </p:spTree>
    <p:extLst>
      <p:ext uri="{BB962C8B-B14F-4D97-AF65-F5344CB8AC3E}">
        <p14:creationId xmlns:p14="http://schemas.microsoft.com/office/powerpoint/2010/main" val="79326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3197972-AF69-43B5-B457-4D6A548DBE79}"/>
              </a:ext>
            </a:extLst>
          </p:cNvPr>
          <p:cNvSpPr>
            <a:spLocks noGrp="1"/>
          </p:cNvSpPr>
          <p:nvPr>
            <p:ph type="body" sz="quarter" idx="11"/>
          </p:nvPr>
        </p:nvSpPr>
        <p:spPr>
          <a:xfrm>
            <a:off x="985038" y="253592"/>
            <a:ext cx="5802313" cy="539750"/>
          </a:xfrm>
        </p:spPr>
        <p:txBody>
          <a:bodyPr vert="horz"/>
          <a:lstStyle/>
          <a:p>
            <a:r>
              <a:rPr lang="en-US" sz="2400" b="1" cap="none" dirty="0">
                <a:solidFill>
                  <a:schemeClr val="tx1"/>
                </a:solidFill>
                <a:ea typeface="Tahoma" panose="020B0604030504040204" pitchFamily="34" charset="0"/>
                <a:cs typeface="Tahoma" panose="020B0604030504040204" pitchFamily="34" charset="0"/>
              </a:rPr>
              <a:t>2025 Employee Contributions</a:t>
            </a:r>
          </a:p>
        </p:txBody>
      </p:sp>
      <p:graphicFrame>
        <p:nvGraphicFramePr>
          <p:cNvPr id="21" name="Table 20">
            <a:extLst>
              <a:ext uri="{FF2B5EF4-FFF2-40B4-BE49-F238E27FC236}">
                <a16:creationId xmlns:a16="http://schemas.microsoft.com/office/drawing/2014/main" id="{50A7CDD0-E242-4F70-B88A-271C19174D2B}"/>
              </a:ext>
            </a:extLst>
          </p:cNvPr>
          <p:cNvGraphicFramePr>
            <a:graphicFrameLocks noGrp="1"/>
          </p:cNvGraphicFramePr>
          <p:nvPr>
            <p:extLst>
              <p:ext uri="{D42A27DB-BD31-4B8C-83A1-F6EECF244321}">
                <p14:modId xmlns:p14="http://schemas.microsoft.com/office/powerpoint/2010/main" val="319865467"/>
              </p:ext>
            </p:extLst>
          </p:nvPr>
        </p:nvGraphicFramePr>
        <p:xfrm>
          <a:off x="539483" y="5503675"/>
          <a:ext cx="6693425" cy="1811524"/>
        </p:xfrm>
        <a:graphic>
          <a:graphicData uri="http://schemas.openxmlformats.org/drawingml/2006/table">
            <a:tbl>
              <a:tblPr firstRow="1" bandRow="1">
                <a:tableStyleId>{5940675A-B579-460E-94D1-54222C63F5DA}</a:tableStyleId>
              </a:tblPr>
              <a:tblGrid>
                <a:gridCol w="3419706">
                  <a:extLst>
                    <a:ext uri="{9D8B030D-6E8A-4147-A177-3AD203B41FA5}">
                      <a16:colId xmlns:a16="http://schemas.microsoft.com/office/drawing/2014/main" val="1087715112"/>
                    </a:ext>
                  </a:extLst>
                </a:gridCol>
                <a:gridCol w="3273719">
                  <a:extLst>
                    <a:ext uri="{9D8B030D-6E8A-4147-A177-3AD203B41FA5}">
                      <a16:colId xmlns:a16="http://schemas.microsoft.com/office/drawing/2014/main" val="4131704915"/>
                    </a:ext>
                  </a:extLst>
                </a:gridCol>
              </a:tblGrid>
              <a:tr h="483073">
                <a:tc>
                  <a:txBody>
                    <a:bodyPr/>
                    <a:lstStyle/>
                    <a:p>
                      <a:pPr algn="l"/>
                      <a:r>
                        <a:rPr lang="en-US" sz="1800" b="1" dirty="0">
                          <a:latin typeface="+mj-lt"/>
                          <a:ea typeface="Tahoma" panose="020B0604030504040204" pitchFamily="34" charset="0"/>
                          <a:cs typeface="Tahoma" panose="020B0604030504040204" pitchFamily="34" charset="0"/>
                        </a:rPr>
                        <a:t>Delta Dental</a:t>
                      </a:r>
                    </a:p>
                  </a:txBody>
                  <a:tcPr marL="91439" marR="9143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800" b="1" dirty="0">
                          <a:latin typeface="+mj-lt"/>
                          <a:ea typeface="Tahoma" panose="020B0604030504040204" pitchFamily="34" charset="0"/>
                          <a:cs typeface="Tahoma" panose="020B0604030504040204" pitchFamily="34" charset="0"/>
                        </a:rPr>
                        <a:t>Premium Plus</a:t>
                      </a:r>
                    </a:p>
                  </a:txBody>
                  <a:tcPr marL="91439" marR="9143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871606789"/>
                  </a:ext>
                </a:extLst>
              </a:tr>
              <a:tr h="442817">
                <a:tc>
                  <a:txBody>
                    <a:bodyPr/>
                    <a:lstStyle/>
                    <a:p>
                      <a:r>
                        <a:rPr lang="en-US" sz="1600" dirty="0">
                          <a:latin typeface="+mj-lt"/>
                          <a:ea typeface="Tahoma" panose="020B0604030504040204" pitchFamily="34" charset="0"/>
                          <a:cs typeface="Tahoma" panose="020B0604030504040204" pitchFamily="34" charset="0"/>
                        </a:rPr>
                        <a:t>Employee Only</a:t>
                      </a:r>
                    </a:p>
                  </a:txBody>
                  <a:tcPr marL="91439" marR="9143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$7.23</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3969149"/>
                  </a:ext>
                </a:extLst>
              </a:tr>
              <a:tr h="442817">
                <a:tc>
                  <a:txBody>
                    <a:bodyPr/>
                    <a:lstStyle/>
                    <a:p>
                      <a:r>
                        <a:rPr lang="en-US" sz="1600" kern="1200" dirty="0">
                          <a:solidFill>
                            <a:schemeClr val="tx1"/>
                          </a:solidFill>
                          <a:latin typeface="+mn-lt"/>
                          <a:ea typeface="Tahoma" panose="020B0604030504040204" pitchFamily="34" charset="0"/>
                          <a:cs typeface="Tahoma" panose="020B0604030504040204" pitchFamily="34" charset="0"/>
                        </a:rPr>
                        <a:t>Employee + One</a:t>
                      </a:r>
                    </a:p>
                  </a:txBody>
                  <a:tcPr marL="91439" marR="9143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$19.86</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0341629"/>
                  </a:ext>
                </a:extLst>
              </a:tr>
              <a:tr h="442817">
                <a:tc>
                  <a:txBody>
                    <a:bodyPr/>
                    <a:lstStyle/>
                    <a:p>
                      <a:r>
                        <a:rPr lang="en-US" sz="1600" baseline="0">
                          <a:latin typeface="+mj-lt"/>
                          <a:ea typeface="Tahoma" panose="020B0604030504040204" pitchFamily="34" charset="0"/>
                          <a:cs typeface="Tahoma" panose="020B0604030504040204" pitchFamily="34" charset="0"/>
                        </a:rPr>
                        <a:t>Employee + Family</a:t>
                      </a:r>
                    </a:p>
                  </a:txBody>
                  <a:tcPr marL="91439" marR="9143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$34.84</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3902413"/>
                  </a:ext>
                </a:extLst>
              </a:tr>
            </a:tbl>
          </a:graphicData>
        </a:graphic>
      </p:graphicFrame>
      <p:sp>
        <p:nvSpPr>
          <p:cNvPr id="23" name="TextBox 22">
            <a:extLst>
              <a:ext uri="{FF2B5EF4-FFF2-40B4-BE49-F238E27FC236}">
                <a16:creationId xmlns:a16="http://schemas.microsoft.com/office/drawing/2014/main" id="{69014E12-3E49-4860-B7E5-C641EF860CA1}"/>
              </a:ext>
            </a:extLst>
          </p:cNvPr>
          <p:cNvSpPr txBox="1"/>
          <p:nvPr/>
        </p:nvSpPr>
        <p:spPr>
          <a:xfrm>
            <a:off x="377072" y="1453903"/>
            <a:ext cx="7018256" cy="369332"/>
          </a:xfrm>
          <a:prstGeom prst="rect">
            <a:avLst/>
          </a:prstGeom>
          <a:noFill/>
        </p:spPr>
        <p:txBody>
          <a:bodyPr wrap="square" rtlCol="0">
            <a:spAutoFit/>
          </a:bodyPr>
          <a:lstStyle/>
          <a:p>
            <a:pPr algn="ctr"/>
            <a:r>
              <a:rPr lang="en-US" b="1" dirty="0">
                <a:latin typeface="+mj-lt"/>
                <a:ea typeface="Tahoma" panose="020B0604030504040204" pitchFamily="34" charset="0"/>
                <a:cs typeface="Tahoma" panose="020B0604030504040204" pitchFamily="34" charset="0"/>
              </a:rPr>
              <a:t>Medical Plan Weekly Contributions - PTG</a:t>
            </a:r>
          </a:p>
        </p:txBody>
      </p:sp>
      <p:sp>
        <p:nvSpPr>
          <p:cNvPr id="24" name="TextBox 23">
            <a:extLst>
              <a:ext uri="{FF2B5EF4-FFF2-40B4-BE49-F238E27FC236}">
                <a16:creationId xmlns:a16="http://schemas.microsoft.com/office/drawing/2014/main" id="{A73F8FD0-8D56-4C7F-B20D-A1EDD240121E}"/>
              </a:ext>
            </a:extLst>
          </p:cNvPr>
          <p:cNvSpPr txBox="1"/>
          <p:nvPr/>
        </p:nvSpPr>
        <p:spPr>
          <a:xfrm>
            <a:off x="837215" y="5000189"/>
            <a:ext cx="6097970" cy="369332"/>
          </a:xfrm>
          <a:prstGeom prst="rect">
            <a:avLst/>
          </a:prstGeom>
          <a:noFill/>
        </p:spPr>
        <p:txBody>
          <a:bodyPr wrap="square" rtlCol="0">
            <a:spAutoFit/>
          </a:bodyPr>
          <a:lstStyle>
            <a:defPPr>
              <a:defRPr lang="en-US"/>
            </a:defPPr>
            <a:lvl1pPr algn="ctr">
              <a:defRPr b="1">
                <a:latin typeface="+mj-lt"/>
                <a:ea typeface="Tahoma" panose="020B0604030504040204" pitchFamily="34" charset="0"/>
                <a:cs typeface="Tahoma" panose="020B0604030504040204" pitchFamily="34" charset="0"/>
              </a:defRPr>
            </a:lvl1pPr>
          </a:lstStyle>
          <a:p>
            <a:r>
              <a:rPr lang="en-US" dirty="0"/>
              <a:t>Dental Plan Weekly Contributions - PTG</a:t>
            </a:r>
          </a:p>
        </p:txBody>
      </p:sp>
      <p:graphicFrame>
        <p:nvGraphicFramePr>
          <p:cNvPr id="2" name="Table 1">
            <a:extLst>
              <a:ext uri="{FF2B5EF4-FFF2-40B4-BE49-F238E27FC236}">
                <a16:creationId xmlns:a16="http://schemas.microsoft.com/office/drawing/2014/main" id="{2B48795A-63DD-58A5-18B4-F90520FDA41C}"/>
              </a:ext>
            </a:extLst>
          </p:cNvPr>
          <p:cNvGraphicFramePr>
            <a:graphicFrameLocks noGrp="1"/>
          </p:cNvGraphicFramePr>
          <p:nvPr>
            <p:extLst>
              <p:ext uri="{D42A27DB-BD31-4B8C-83A1-F6EECF244321}">
                <p14:modId xmlns:p14="http://schemas.microsoft.com/office/powerpoint/2010/main" val="3173424611"/>
              </p:ext>
            </p:extLst>
          </p:nvPr>
        </p:nvGraphicFramePr>
        <p:xfrm>
          <a:off x="539486" y="1963197"/>
          <a:ext cx="6693428" cy="2255620"/>
        </p:xfrm>
        <a:graphic>
          <a:graphicData uri="http://schemas.openxmlformats.org/drawingml/2006/table">
            <a:tbl>
              <a:tblPr firstRow="1" bandRow="1">
                <a:tableStyleId>{5940675A-B579-460E-94D1-54222C63F5DA}</a:tableStyleId>
              </a:tblPr>
              <a:tblGrid>
                <a:gridCol w="2711000">
                  <a:extLst>
                    <a:ext uri="{9D8B030D-6E8A-4147-A177-3AD203B41FA5}">
                      <a16:colId xmlns:a16="http://schemas.microsoft.com/office/drawing/2014/main" val="1087715112"/>
                    </a:ext>
                  </a:extLst>
                </a:gridCol>
                <a:gridCol w="1991214">
                  <a:extLst>
                    <a:ext uri="{9D8B030D-6E8A-4147-A177-3AD203B41FA5}">
                      <a16:colId xmlns:a16="http://schemas.microsoft.com/office/drawing/2014/main" val="2127922920"/>
                    </a:ext>
                  </a:extLst>
                </a:gridCol>
                <a:gridCol w="1991214">
                  <a:extLst>
                    <a:ext uri="{9D8B030D-6E8A-4147-A177-3AD203B41FA5}">
                      <a16:colId xmlns:a16="http://schemas.microsoft.com/office/drawing/2014/main" val="2206997931"/>
                    </a:ext>
                  </a:extLst>
                </a:gridCol>
              </a:tblGrid>
              <a:tr h="668792">
                <a:tc>
                  <a:txBody>
                    <a:bodyPr/>
                    <a:lstStyle/>
                    <a:p>
                      <a:pPr algn="l"/>
                      <a:r>
                        <a:rPr lang="en-US" sz="1800" b="1" dirty="0">
                          <a:solidFill>
                            <a:schemeClr val="tx1"/>
                          </a:solidFill>
                          <a:latin typeface="+mj-lt"/>
                          <a:ea typeface="Tahoma" panose="020B0604030504040204" pitchFamily="34" charset="0"/>
                          <a:cs typeface="Tahoma" panose="020B0604030504040204" pitchFamily="34" charset="0"/>
                        </a:rPr>
                        <a:t>Cigna</a:t>
                      </a:r>
                    </a:p>
                  </a:txBody>
                  <a:tcPr marL="91439" marR="9143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457200" rtl="0" eaLnBrk="1" latinLnBrk="0" hangingPunct="1"/>
                      <a:r>
                        <a:rPr lang="en-US" sz="1800" b="1" kern="1200" dirty="0">
                          <a:solidFill>
                            <a:schemeClr val="tx1"/>
                          </a:solidFill>
                          <a:latin typeface="+mj-lt"/>
                          <a:ea typeface="Tahoma" panose="020B0604030504040204" pitchFamily="34" charset="0"/>
                          <a:cs typeface="Tahoma" panose="020B0604030504040204" pitchFamily="34" charset="0"/>
                        </a:rPr>
                        <a:t>PPO 3000</a:t>
                      </a:r>
                    </a:p>
                  </a:txBody>
                  <a:tcPr marL="91439" marR="9143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457200" rtl="0" eaLnBrk="1" latinLnBrk="0" hangingPunct="1"/>
                      <a:r>
                        <a:rPr lang="en-US" sz="1800" b="1" kern="1200" dirty="0">
                          <a:solidFill>
                            <a:schemeClr val="tx1"/>
                          </a:solidFill>
                          <a:latin typeface="+mj-lt"/>
                          <a:ea typeface="Tahoma" panose="020B0604030504040204" pitchFamily="34" charset="0"/>
                          <a:cs typeface="Tahoma" panose="020B0604030504040204" pitchFamily="34" charset="0"/>
                        </a:rPr>
                        <a:t>HSA 6400</a:t>
                      </a:r>
                    </a:p>
                  </a:txBody>
                  <a:tcPr marL="91439" marR="9143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469435260"/>
                  </a:ext>
                </a:extLst>
              </a:tr>
              <a:tr h="396707">
                <a:tc>
                  <a:txBody>
                    <a:bodyPr/>
                    <a:lstStyle/>
                    <a:p>
                      <a:r>
                        <a:rPr lang="en-US" sz="1600">
                          <a:latin typeface="+mj-lt"/>
                          <a:ea typeface="Tahoma" panose="020B0604030504040204" pitchFamily="34" charset="0"/>
                          <a:cs typeface="Tahoma" panose="020B0604030504040204" pitchFamily="34" charset="0"/>
                        </a:rPr>
                        <a:t>Employee Only</a:t>
                      </a:r>
                      <a:endParaRPr lang="en-US" sz="1600">
                        <a:solidFill>
                          <a:schemeClr val="tx1"/>
                        </a:solidFill>
                        <a:latin typeface="+mj-lt"/>
                        <a:ea typeface="Tahoma" panose="020B0604030504040204" pitchFamily="34" charset="0"/>
                        <a:cs typeface="Tahoma" panose="020B0604030504040204" pitchFamily="34" charset="0"/>
                      </a:endParaRPr>
                    </a:p>
                  </a:txBody>
                  <a:tcPr marL="91439" marR="9143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$130.96</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$71.77</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3969149"/>
                  </a:ext>
                </a:extLst>
              </a:tr>
              <a:tr h="396707">
                <a:tc>
                  <a:txBody>
                    <a:bodyPr/>
                    <a:lstStyle/>
                    <a:p>
                      <a:r>
                        <a:rPr lang="en-US" sz="1600" kern="1200">
                          <a:solidFill>
                            <a:schemeClr val="tx1"/>
                          </a:solidFill>
                          <a:latin typeface="+mn-lt"/>
                          <a:ea typeface="Tahoma" panose="020B0604030504040204" pitchFamily="34" charset="0"/>
                          <a:cs typeface="Tahoma" panose="020B0604030504040204" pitchFamily="34" charset="0"/>
                        </a:rPr>
                        <a:t>Employee + Spouse</a:t>
                      </a:r>
                    </a:p>
                  </a:txBody>
                  <a:tcPr marL="91439" marR="9143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$251.93</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$229.46</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0341629"/>
                  </a:ext>
                </a:extLst>
              </a:tr>
              <a:tr h="3967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a:solidFill>
                            <a:schemeClr val="tx1"/>
                          </a:solidFill>
                          <a:latin typeface="+mn-lt"/>
                          <a:ea typeface="Tahoma" panose="020B0604030504040204" pitchFamily="34" charset="0"/>
                          <a:cs typeface="Tahoma" panose="020B0604030504040204" pitchFamily="34" charset="0"/>
                        </a:rPr>
                        <a:t>Employee + Child(ren)</a:t>
                      </a:r>
                    </a:p>
                  </a:txBody>
                  <a:tcPr marL="91439" marR="9143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$226.19</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$206.30</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010613"/>
                  </a:ext>
                </a:extLst>
              </a:tr>
              <a:tr h="396707">
                <a:tc>
                  <a:txBody>
                    <a:bodyPr/>
                    <a:lstStyle/>
                    <a:p>
                      <a:r>
                        <a:rPr lang="en-US" sz="1600">
                          <a:latin typeface="+mj-lt"/>
                          <a:ea typeface="Tahoma" panose="020B0604030504040204" pitchFamily="34" charset="0"/>
                          <a:cs typeface="Tahoma" panose="020B0604030504040204" pitchFamily="34" charset="0"/>
                        </a:rPr>
                        <a:t>Employee + Family</a:t>
                      </a:r>
                    </a:p>
                  </a:txBody>
                  <a:tcPr marL="91439" marR="9143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$364.34</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$330.57</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0247354"/>
                  </a:ext>
                </a:extLst>
              </a:tr>
            </a:tbl>
          </a:graphicData>
        </a:graphic>
      </p:graphicFrame>
    </p:spTree>
    <p:extLst>
      <p:ext uri="{BB962C8B-B14F-4D97-AF65-F5344CB8AC3E}">
        <p14:creationId xmlns:p14="http://schemas.microsoft.com/office/powerpoint/2010/main" val="286355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2D39643-FADD-4105-92CC-AD59348B6E0B}"/>
              </a:ext>
            </a:extLst>
          </p:cNvPr>
          <p:cNvSpPr txBox="1"/>
          <p:nvPr/>
        </p:nvSpPr>
        <p:spPr>
          <a:xfrm>
            <a:off x="332510" y="282312"/>
            <a:ext cx="7149550" cy="400110"/>
          </a:xfrm>
          <a:prstGeom prst="rect">
            <a:avLst/>
          </a:prstGeom>
        </p:spPr>
        <p:txBody>
          <a:bodyPr vert="horz"/>
          <a:lstStyle>
            <a:defPPr>
              <a:defRPr lang="en-US"/>
            </a:defPPr>
            <a:lvl1pPr marR="0" indent="0" algn="ctr" fontAlgn="auto">
              <a:lnSpc>
                <a:spcPct val="100000"/>
              </a:lnSpc>
              <a:spcBef>
                <a:spcPct val="20000"/>
              </a:spcBef>
              <a:spcAft>
                <a:spcPts val="0"/>
              </a:spcAft>
              <a:buClrTx/>
              <a:buSzTx/>
              <a:buFont typeface="Arial"/>
              <a:buNone/>
              <a:tabLst/>
              <a:defRPr sz="2400" b="1" cap="none" baseline="0">
                <a:latin typeface="+mj-lt"/>
                <a:ea typeface="Tahoma" panose="020B0604030504040204" pitchFamily="34" charset="0"/>
                <a:cs typeface="Tahoma" panose="020B060403050404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a:t>Additional Programs</a:t>
            </a:r>
          </a:p>
        </p:txBody>
      </p:sp>
      <p:pic>
        <p:nvPicPr>
          <p:cNvPr id="1026" name="Picture 2" descr="SmartConnect - Start SmartConnect">
            <a:extLst>
              <a:ext uri="{FF2B5EF4-FFF2-40B4-BE49-F238E27FC236}">
                <a16:creationId xmlns:a16="http://schemas.microsoft.com/office/drawing/2014/main" id="{41DFB65D-E848-1D80-E974-C6A84ED66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696" y="282312"/>
            <a:ext cx="1523898" cy="4001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Understanding Medicare presented by Margaret Ackley – Scoville Memorial  Library">
            <a:extLst>
              <a:ext uri="{FF2B5EF4-FFF2-40B4-BE49-F238E27FC236}">
                <a16:creationId xmlns:a16="http://schemas.microsoft.com/office/drawing/2014/main" id="{86C4B06B-1576-55CF-5025-C95C80F5A1D1}"/>
              </a:ext>
            </a:extLst>
          </p:cNvPr>
          <p:cNvPicPr>
            <a:picLocks noChangeAspect="1" noChangeArrowheads="1"/>
          </p:cNvPicPr>
          <p:nvPr/>
        </p:nvPicPr>
        <p:blipFill rotWithShape="1">
          <a:blip r:embed="rId3">
            <a:clrChange>
              <a:clrFrom>
                <a:srgbClr val="2C3747"/>
              </a:clrFrom>
              <a:clrTo>
                <a:srgbClr val="2C3747">
                  <a:alpha val="0"/>
                </a:srgbClr>
              </a:clrTo>
            </a:clrChange>
            <a:extLst>
              <a:ext uri="{28A0092B-C50C-407E-A947-70E740481C1C}">
                <a14:useLocalDpi xmlns:a14="http://schemas.microsoft.com/office/drawing/2010/main" val="0"/>
              </a:ext>
            </a:extLst>
          </a:blip>
          <a:srcRect t="50000"/>
          <a:stretch/>
        </p:blipFill>
        <p:spPr bwMode="auto">
          <a:xfrm>
            <a:off x="322295" y="8341655"/>
            <a:ext cx="3294733" cy="891774"/>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8">
            <a:extLst>
              <a:ext uri="{FF2B5EF4-FFF2-40B4-BE49-F238E27FC236}">
                <a16:creationId xmlns:a16="http://schemas.microsoft.com/office/drawing/2014/main" id="{57FE88A3-0090-48DB-6757-5AF13505A191}"/>
              </a:ext>
            </a:extLst>
          </p:cNvPr>
          <p:cNvSpPr txBox="1">
            <a:spLocks noChangeArrowheads="1"/>
          </p:cNvSpPr>
          <p:nvPr/>
        </p:nvSpPr>
        <p:spPr bwMode="auto">
          <a:xfrm>
            <a:off x="322295" y="794926"/>
            <a:ext cx="7215954" cy="2113904"/>
          </a:xfrm>
          <a:prstGeom prst="rect">
            <a:avLst/>
          </a:prstGeom>
          <a:solidFill>
            <a:srgbClr val="FFFFFF">
              <a:alpha val="0"/>
            </a:srgbClr>
          </a:solidFill>
          <a:ln>
            <a:noFill/>
          </a:ln>
          <a:effectLst/>
        </p:spPr>
        <p:txBody>
          <a:bodyPr lIns="36550" tIns="36550" rIns="36550" bIns="36550"/>
          <a:lstStyle>
            <a:lvl1pPr marL="114300" indent="-114300">
              <a:defRPr sz="2500">
                <a:solidFill>
                  <a:schemeClr val="tx1"/>
                </a:solidFill>
                <a:latin typeface="Times" pitchFamily="18" charset="0"/>
              </a:defRPr>
            </a:lvl1pPr>
            <a:lvl2pPr marL="742950" indent="-285750">
              <a:defRPr sz="2500">
                <a:solidFill>
                  <a:schemeClr val="tx1"/>
                </a:solidFill>
                <a:latin typeface="Times" pitchFamily="18" charset="0"/>
              </a:defRPr>
            </a:lvl2pPr>
            <a:lvl3pPr marL="1143000" indent="-228600">
              <a:defRPr sz="2500">
                <a:solidFill>
                  <a:schemeClr val="tx1"/>
                </a:solidFill>
                <a:latin typeface="Times" pitchFamily="18" charset="0"/>
              </a:defRPr>
            </a:lvl3pPr>
            <a:lvl4pPr marL="1600200" indent="-228600">
              <a:defRPr sz="2500">
                <a:solidFill>
                  <a:schemeClr val="tx1"/>
                </a:solidFill>
                <a:latin typeface="Times" pitchFamily="18" charset="0"/>
              </a:defRPr>
            </a:lvl4pPr>
            <a:lvl5pPr marL="2057400" indent="-228600">
              <a:defRPr sz="2500">
                <a:solidFill>
                  <a:schemeClr val="tx1"/>
                </a:solidFill>
                <a:latin typeface="Times" pitchFamily="18" charset="0"/>
              </a:defRPr>
            </a:lvl5pPr>
            <a:lvl6pPr marL="2514600" indent="-228600" eaLnBrk="0" fontAlgn="base" hangingPunct="0">
              <a:spcBef>
                <a:spcPct val="0"/>
              </a:spcBef>
              <a:spcAft>
                <a:spcPct val="0"/>
              </a:spcAft>
              <a:defRPr sz="2500">
                <a:solidFill>
                  <a:schemeClr val="tx1"/>
                </a:solidFill>
                <a:latin typeface="Times" pitchFamily="18" charset="0"/>
              </a:defRPr>
            </a:lvl6pPr>
            <a:lvl7pPr marL="2971800" indent="-228600" eaLnBrk="0" fontAlgn="base" hangingPunct="0">
              <a:spcBef>
                <a:spcPct val="0"/>
              </a:spcBef>
              <a:spcAft>
                <a:spcPct val="0"/>
              </a:spcAft>
              <a:defRPr sz="2500">
                <a:solidFill>
                  <a:schemeClr val="tx1"/>
                </a:solidFill>
                <a:latin typeface="Times" pitchFamily="18" charset="0"/>
              </a:defRPr>
            </a:lvl7pPr>
            <a:lvl8pPr marL="3429000" indent="-228600" eaLnBrk="0" fontAlgn="base" hangingPunct="0">
              <a:spcBef>
                <a:spcPct val="0"/>
              </a:spcBef>
              <a:spcAft>
                <a:spcPct val="0"/>
              </a:spcAft>
              <a:defRPr sz="2500">
                <a:solidFill>
                  <a:schemeClr val="tx1"/>
                </a:solidFill>
                <a:latin typeface="Times" pitchFamily="18" charset="0"/>
              </a:defRPr>
            </a:lvl8pPr>
            <a:lvl9pPr marL="3886200" indent="-228600" eaLnBrk="0" fontAlgn="base" hangingPunct="0">
              <a:spcBef>
                <a:spcPct val="0"/>
              </a:spcBef>
              <a:spcAft>
                <a:spcPct val="0"/>
              </a:spcAft>
              <a:defRPr sz="2500">
                <a:solidFill>
                  <a:schemeClr val="tx1"/>
                </a:solidFill>
                <a:latin typeface="Times" pitchFamily="18" charset="0"/>
              </a:defRPr>
            </a:lvl9pPr>
          </a:lstStyle>
          <a:p>
            <a:pPr marL="0" indent="0"/>
            <a:r>
              <a:rPr lang="en-US" altLang="en-US" sz="1200" b="1">
                <a:latin typeface="+mj-lt"/>
              </a:rPr>
              <a:t>Medicare Navigation (SmartConnect through The Richards Group)</a:t>
            </a:r>
          </a:p>
          <a:p>
            <a:pPr marL="0" indent="4763"/>
            <a:r>
              <a:rPr lang="en-US" altLang="en-US" sz="1100">
                <a:latin typeface="+mj-lt"/>
                <a:ea typeface="Cambria" panose="02040503050406030204" pitchFamily="18" charset="0"/>
              </a:rPr>
              <a:t>Medicare is very complex, and it is important that you have an advocate who can provide you the proper Medicare education and guidance.</a:t>
            </a:r>
          </a:p>
          <a:p>
            <a:pPr marL="0" indent="4763"/>
            <a:endParaRPr lang="en-US" altLang="en-US" sz="1100">
              <a:latin typeface="+mj-lt"/>
              <a:ea typeface="Cambria" panose="02040503050406030204" pitchFamily="18" charset="0"/>
            </a:endParaRPr>
          </a:p>
          <a:p>
            <a:pPr marL="0" indent="4763"/>
            <a:r>
              <a:rPr lang="en-US" altLang="en-US" sz="1100">
                <a:latin typeface="+mj-lt"/>
                <a:ea typeface="Cambria" panose="02040503050406030204" pitchFamily="18" charset="0"/>
              </a:rPr>
              <a:t>There are different paths you can choose in Medicare plans, and it can be very time consuming and difficult to filter through these options yourself. It is important that you find the appropriate plan in your area that best fits your medical needs and is within your financial budget.</a:t>
            </a:r>
          </a:p>
          <a:p>
            <a:pPr marL="0" indent="4763"/>
            <a:endParaRPr lang="en-US" altLang="en-US" sz="1100">
              <a:latin typeface="+mj-lt"/>
              <a:ea typeface="Cambria" panose="02040503050406030204" pitchFamily="18" charset="0"/>
            </a:endParaRPr>
          </a:p>
          <a:p>
            <a:pPr marL="0" indent="4763"/>
            <a:r>
              <a:rPr lang="en-US" altLang="en-US" sz="1100">
                <a:latin typeface="+mj-lt"/>
                <a:ea typeface="Cambria" panose="02040503050406030204" pitchFamily="18" charset="0"/>
              </a:rPr>
              <a:t>The Richards Group has partnered with SmartConnect™, an exclusive, no-cost program created specifically to connect Medicare-eligible working adults to the world of Medicare benefits. Whether an employee plans to continue working or is transitioning to retirement, we tailor solutions designed around their needs. Our agents provide an unfiltered view of the entire range of options and prices available to the employee.</a:t>
            </a:r>
          </a:p>
        </p:txBody>
      </p:sp>
      <p:pic>
        <p:nvPicPr>
          <p:cNvPr id="4" name="Picture 3" descr="Graphical user interface, application&#10;&#10;Description automatically generated">
            <a:extLst>
              <a:ext uri="{FF2B5EF4-FFF2-40B4-BE49-F238E27FC236}">
                <a16:creationId xmlns:a16="http://schemas.microsoft.com/office/drawing/2014/main" id="{A086B927-4A06-8527-4C86-C41034A02134}"/>
              </a:ext>
            </a:extLst>
          </p:cNvPr>
          <p:cNvPicPr>
            <a:picLocks noChangeAspect="1"/>
          </p:cNvPicPr>
          <p:nvPr/>
        </p:nvPicPr>
        <p:blipFill rotWithShape="1">
          <a:blip r:embed="rId4">
            <a:extLst>
              <a:ext uri="{28A0092B-C50C-407E-A947-70E740481C1C}">
                <a14:useLocalDpi xmlns:a14="http://schemas.microsoft.com/office/drawing/2010/main" val="0"/>
              </a:ext>
            </a:extLst>
          </a:blip>
          <a:srcRect b="3822"/>
          <a:stretch/>
        </p:blipFill>
        <p:spPr>
          <a:xfrm>
            <a:off x="997088" y="2977107"/>
            <a:ext cx="5778225" cy="5169437"/>
          </a:xfrm>
          <a:prstGeom prst="rect">
            <a:avLst/>
          </a:prstGeom>
        </p:spPr>
      </p:pic>
      <p:pic>
        <p:nvPicPr>
          <p:cNvPr id="5" name="Picture 4" descr="Qr code&#10;&#10;Description automatically generated">
            <a:extLst>
              <a:ext uri="{FF2B5EF4-FFF2-40B4-BE49-F238E27FC236}">
                <a16:creationId xmlns:a16="http://schemas.microsoft.com/office/drawing/2014/main" id="{50F8B243-BBCB-5D04-0F66-24C9F89C626A}"/>
              </a:ext>
            </a:extLst>
          </p:cNvPr>
          <p:cNvPicPr>
            <a:picLocks noChangeAspect="1"/>
          </p:cNvPicPr>
          <p:nvPr/>
        </p:nvPicPr>
        <p:blipFill>
          <a:blip r:embed="rId5">
            <a:clrChange>
              <a:clrFrom>
                <a:srgbClr val="2C3747"/>
              </a:clrFrom>
              <a:clrTo>
                <a:srgbClr val="2C3747">
                  <a:alpha val="0"/>
                </a:srgbClr>
              </a:clrTo>
            </a:clrChange>
            <a:extLst>
              <a:ext uri="{28A0092B-C50C-407E-A947-70E740481C1C}">
                <a14:useLocalDpi xmlns:a14="http://schemas.microsoft.com/office/drawing/2010/main" val="0"/>
              </a:ext>
            </a:extLst>
          </a:blip>
          <a:stretch>
            <a:fillRect/>
          </a:stretch>
        </p:blipFill>
        <p:spPr>
          <a:xfrm>
            <a:off x="6343903" y="8179154"/>
            <a:ext cx="986026" cy="1021665"/>
          </a:xfrm>
          <a:prstGeom prst="rect">
            <a:avLst/>
          </a:prstGeom>
        </p:spPr>
      </p:pic>
      <p:sp>
        <p:nvSpPr>
          <p:cNvPr id="8" name="TextBox 3">
            <a:extLst>
              <a:ext uri="{FF2B5EF4-FFF2-40B4-BE49-F238E27FC236}">
                <a16:creationId xmlns:a16="http://schemas.microsoft.com/office/drawing/2014/main" id="{EB043A7B-53B7-B4F0-5712-7E4D2F739BF3}"/>
              </a:ext>
            </a:extLst>
          </p:cNvPr>
          <p:cNvSpPr txBox="1">
            <a:spLocks noChangeArrowheads="1"/>
          </p:cNvSpPr>
          <p:nvPr/>
        </p:nvSpPr>
        <p:spPr bwMode="auto">
          <a:xfrm>
            <a:off x="3295903" y="8389904"/>
            <a:ext cx="3048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panose="02020603050405020304" pitchFamily="18" charset="0"/>
              </a:defRPr>
            </a:lvl1pPr>
            <a:lvl2pPr marL="742950" indent="-285750">
              <a:defRPr sz="2500">
                <a:solidFill>
                  <a:schemeClr val="tx1"/>
                </a:solidFill>
                <a:latin typeface="Times" panose="02020603050405020304" pitchFamily="18" charset="0"/>
              </a:defRPr>
            </a:lvl2pPr>
            <a:lvl3pPr marL="1143000" indent="-228600">
              <a:defRPr sz="2500">
                <a:solidFill>
                  <a:schemeClr val="tx1"/>
                </a:solidFill>
                <a:latin typeface="Times" panose="02020603050405020304" pitchFamily="18" charset="0"/>
              </a:defRPr>
            </a:lvl3pPr>
            <a:lvl4pPr marL="1600200" indent="-228600">
              <a:defRPr sz="2500">
                <a:solidFill>
                  <a:schemeClr val="tx1"/>
                </a:solidFill>
                <a:latin typeface="Times" panose="02020603050405020304" pitchFamily="18" charset="0"/>
              </a:defRPr>
            </a:lvl4pPr>
            <a:lvl5pPr marL="2057400" indent="-228600">
              <a:defRPr sz="2500">
                <a:solidFill>
                  <a:schemeClr val="tx1"/>
                </a:solidFill>
                <a:latin typeface="Times" panose="02020603050405020304" pitchFamily="18" charset="0"/>
              </a:defRPr>
            </a:lvl5pPr>
            <a:lvl6pPr marL="2514600" indent="-228600" eaLnBrk="0" fontAlgn="base" hangingPunct="0">
              <a:spcBef>
                <a:spcPct val="0"/>
              </a:spcBef>
              <a:spcAft>
                <a:spcPct val="0"/>
              </a:spcAft>
              <a:defRPr sz="2500">
                <a:solidFill>
                  <a:schemeClr val="tx1"/>
                </a:solidFill>
                <a:latin typeface="Times" panose="02020603050405020304" pitchFamily="18" charset="0"/>
              </a:defRPr>
            </a:lvl6pPr>
            <a:lvl7pPr marL="2971800" indent="-228600" eaLnBrk="0" fontAlgn="base" hangingPunct="0">
              <a:spcBef>
                <a:spcPct val="0"/>
              </a:spcBef>
              <a:spcAft>
                <a:spcPct val="0"/>
              </a:spcAft>
              <a:defRPr sz="2500">
                <a:solidFill>
                  <a:schemeClr val="tx1"/>
                </a:solidFill>
                <a:latin typeface="Times" panose="02020603050405020304" pitchFamily="18" charset="0"/>
              </a:defRPr>
            </a:lvl7pPr>
            <a:lvl8pPr marL="3429000" indent="-228600" eaLnBrk="0" fontAlgn="base" hangingPunct="0">
              <a:spcBef>
                <a:spcPct val="0"/>
              </a:spcBef>
              <a:spcAft>
                <a:spcPct val="0"/>
              </a:spcAft>
              <a:defRPr sz="2500">
                <a:solidFill>
                  <a:schemeClr val="tx1"/>
                </a:solidFill>
                <a:latin typeface="Times" panose="02020603050405020304" pitchFamily="18" charset="0"/>
              </a:defRPr>
            </a:lvl8pPr>
            <a:lvl9pPr marL="3886200" indent="-228600" eaLnBrk="0" fontAlgn="base" hangingPunct="0">
              <a:spcBef>
                <a:spcPct val="0"/>
              </a:spcBef>
              <a:spcAft>
                <a:spcPct val="0"/>
              </a:spcAft>
              <a:defRPr sz="2500">
                <a:solidFill>
                  <a:schemeClr val="tx1"/>
                </a:solidFill>
                <a:latin typeface="Times" panose="02020603050405020304" pitchFamily="18" charset="0"/>
              </a:defRPr>
            </a:lvl9pPr>
          </a:lstStyle>
          <a:p>
            <a:r>
              <a:rPr lang="en-US" altLang="en-US" sz="1100" b="1">
                <a:solidFill>
                  <a:srgbClr val="000000"/>
                </a:solidFill>
                <a:latin typeface="+mj-lt"/>
                <a:ea typeface="Cambria" panose="02040503050406030204" pitchFamily="18" charset="0"/>
                <a:cs typeface="Cambria" panose="02040503050406030204" pitchFamily="18" charset="0"/>
              </a:rPr>
              <a:t>SmartConnect</a:t>
            </a:r>
          </a:p>
          <a:p>
            <a:r>
              <a:rPr lang="en-US" altLang="en-US" sz="1100" b="1">
                <a:solidFill>
                  <a:srgbClr val="000000"/>
                </a:solidFill>
                <a:latin typeface="+mj-lt"/>
                <a:ea typeface="Cambria" panose="02040503050406030204" pitchFamily="18" charset="0"/>
                <a:cs typeface="Cambria" panose="02040503050406030204" pitchFamily="18" charset="0"/>
              </a:rPr>
              <a:t>1-833-502-2747 | TTY: 711</a:t>
            </a:r>
          </a:p>
          <a:p>
            <a:r>
              <a:rPr lang="en-US" altLang="en-US" sz="1100" b="1">
                <a:solidFill>
                  <a:srgbClr val="000000"/>
                </a:solidFill>
                <a:latin typeface="+mj-lt"/>
                <a:ea typeface="Cambria" panose="02040503050406030204" pitchFamily="18" charset="0"/>
                <a:cs typeface="Cambria" panose="02040503050406030204" pitchFamily="18" charset="0"/>
                <a:hlinkClick r:id="rId6"/>
              </a:rPr>
              <a:t>https://gps.smartmatch.com/therichardsgroup</a:t>
            </a:r>
            <a:endParaRPr lang="en-US" altLang="en-US" sz="1100" b="1">
              <a:solidFill>
                <a:srgbClr val="000000"/>
              </a:solidFill>
              <a:latin typeface="+mj-lt"/>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413982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4A21F9-404C-4479-B19B-897A3E34FE3A}"/>
              </a:ext>
            </a:extLst>
          </p:cNvPr>
          <p:cNvSpPr>
            <a:spLocks noGrp="1"/>
          </p:cNvSpPr>
          <p:nvPr>
            <p:ph type="body" sz="quarter" idx="11"/>
          </p:nvPr>
        </p:nvSpPr>
        <p:spPr>
          <a:xfrm>
            <a:off x="931579" y="338690"/>
            <a:ext cx="5909242" cy="539750"/>
          </a:xfrm>
        </p:spPr>
        <p:txBody>
          <a:bodyPr vert="horz"/>
          <a:lstStyle/>
          <a:p>
            <a:r>
              <a:rPr lang="en-US" sz="2400" b="1" cap="none" dirty="0">
                <a:solidFill>
                  <a:schemeClr val="tx1"/>
                </a:solidFill>
                <a:ea typeface="Tahoma" panose="020B0604030504040204" pitchFamily="34" charset="0"/>
                <a:cs typeface="Tahoma" panose="020B0604030504040204" pitchFamily="34" charset="0"/>
              </a:rPr>
              <a:t>Additional Information &amp; Notices</a:t>
            </a:r>
          </a:p>
        </p:txBody>
      </p:sp>
      <p:sp>
        <p:nvSpPr>
          <p:cNvPr id="4" name="TextBox 3">
            <a:extLst>
              <a:ext uri="{FF2B5EF4-FFF2-40B4-BE49-F238E27FC236}">
                <a16:creationId xmlns:a16="http://schemas.microsoft.com/office/drawing/2014/main" id="{BC0E502C-F284-4FC9-A608-2DBD22775A33}"/>
              </a:ext>
            </a:extLst>
          </p:cNvPr>
          <p:cNvSpPr txBox="1"/>
          <p:nvPr/>
        </p:nvSpPr>
        <p:spPr>
          <a:xfrm>
            <a:off x="231333" y="818960"/>
            <a:ext cx="7269397" cy="9087103"/>
          </a:xfrm>
          <a:prstGeom prst="rect">
            <a:avLst/>
          </a:prstGeom>
          <a:noFill/>
        </p:spPr>
        <p:txBody>
          <a:bodyPr wrap="square" rtlCol="0">
            <a:spAutoFit/>
          </a:bodyPr>
          <a:lstStyle/>
          <a:p>
            <a:r>
              <a:rPr lang="en-US" sz="1200" b="1">
                <a:latin typeface="+mj-lt"/>
                <a:ea typeface="Tahoma" panose="020B0604030504040204" pitchFamily="34" charset="0"/>
                <a:cs typeface="Tahoma" panose="020B0604030504040204" pitchFamily="34" charset="0"/>
              </a:rPr>
              <a:t>COBRA Information:</a:t>
            </a:r>
          </a:p>
          <a:p>
            <a:pPr algn="just"/>
            <a:r>
              <a:rPr lang="en-US" sz="1050">
                <a:latin typeface="+mj-lt"/>
                <a:ea typeface="Tahoma" panose="020B0604030504040204" pitchFamily="34" charset="0"/>
                <a:cs typeface="Tahoma" panose="020B0604030504040204" pitchFamily="34" charset="0"/>
              </a:rPr>
              <a:t>COBRA continuation coverage is a temporary extension of coverage under the group health plan. The right to COBRA continuation coverage was created by a federal law, the Consolidated Omnibus Budget Reconciliation Act of 1985 (COBRA). COBRA continuation cover age can become available to you when you would otherwise lose your group health coverage. It can also become available to other members of your family who are covered under the Plan when they would otherwise lose their group health coverage. For additional information about your rights and obligations under the Plan and under federal law, you should review the Plan’s Summary Plan Description or contact the Benefits Coordinator in Human Resources.</a:t>
            </a:r>
          </a:p>
          <a:p>
            <a:endParaRPr lang="en-US" sz="900">
              <a:latin typeface="+mj-lt"/>
              <a:ea typeface="Tahoma" panose="020B0604030504040204" pitchFamily="34" charset="0"/>
              <a:cs typeface="Tahoma" panose="020B0604030504040204" pitchFamily="34" charset="0"/>
            </a:endParaRPr>
          </a:p>
          <a:p>
            <a:r>
              <a:rPr lang="en-US" sz="1200" b="1">
                <a:latin typeface="+mj-lt"/>
                <a:ea typeface="Tahoma" panose="020B0604030504040204" pitchFamily="34" charset="0"/>
                <a:cs typeface="Tahoma" panose="020B0604030504040204" pitchFamily="34" charset="0"/>
              </a:rPr>
              <a:t>Health Insurance Marketplace:</a:t>
            </a:r>
          </a:p>
          <a:p>
            <a:pPr algn="just"/>
            <a:r>
              <a:rPr lang="en-US" sz="1050">
                <a:latin typeface="+mj-lt"/>
                <a:ea typeface="Tahoma" panose="020B0604030504040204" pitchFamily="34" charset="0"/>
                <a:cs typeface="Tahoma" panose="020B0604030504040204" pitchFamily="34" charset="0"/>
              </a:rPr>
              <a:t>You may have other options available to you when you lose group health coverage. You may be eligible to buy an individual plan through the Health Insurance Marketplace (www.healthcare.gov). By enrolling in coverage through the Marketplace, you may qualify for lower costs on your monthly premiums and lower out-of-pocket costs. Additionally, you may qualify for a 30- day special enrollment period for another group health plan for which you are eligible (such as a spouse’s plan), even if that plan generally doesn’t accept late enrollees.</a:t>
            </a:r>
          </a:p>
          <a:p>
            <a:endParaRPr lang="en-US" sz="1400" b="1">
              <a:latin typeface="+mj-lt"/>
              <a:ea typeface="Tahoma" panose="020B0604030504040204" pitchFamily="34" charset="0"/>
              <a:cs typeface="Tahoma" panose="020B0604030504040204" pitchFamily="34" charset="0"/>
            </a:endParaRPr>
          </a:p>
          <a:p>
            <a:r>
              <a:rPr lang="en-US" sz="1200" b="1">
                <a:latin typeface="+mj-lt"/>
                <a:ea typeface="Tahoma" panose="020B0604030504040204" pitchFamily="34" charset="0"/>
                <a:cs typeface="Tahoma" panose="020B0604030504040204" pitchFamily="34" charset="0"/>
              </a:rPr>
              <a:t>HIPAA Information:</a:t>
            </a:r>
          </a:p>
          <a:p>
            <a:r>
              <a:rPr lang="en-US" sz="1050" b="1">
                <a:latin typeface="+mj-lt"/>
                <a:ea typeface="Tahoma" panose="020B0604030504040204" pitchFamily="34" charset="0"/>
                <a:cs typeface="Tahoma" panose="020B0604030504040204" pitchFamily="34" charset="0"/>
              </a:rPr>
              <a:t>Special Enrollment Right Mandated by the Health Insurance Portability and Accountability Act of 1996</a:t>
            </a:r>
            <a:endParaRPr lang="en-US" sz="900" b="1">
              <a:latin typeface="+mj-lt"/>
              <a:ea typeface="Tahoma" panose="020B0604030504040204" pitchFamily="34" charset="0"/>
              <a:cs typeface="Tahoma" panose="020B0604030504040204" pitchFamily="34" charset="0"/>
            </a:endParaRPr>
          </a:p>
          <a:p>
            <a:pPr algn="just"/>
            <a:r>
              <a:rPr lang="en-US" sz="1050">
                <a:latin typeface="+mj-lt"/>
                <a:ea typeface="Tahoma" panose="020B0604030504040204" pitchFamily="34" charset="0"/>
                <a:cs typeface="Tahoma" panose="020B0604030504040204" pitchFamily="34" charset="0"/>
              </a:rPr>
              <a:t>Group health plans and health insurance insurers are required to provide special enrollment periods during which individuals who previously declined coverage for themselves and their dependents may be allowed to enroll without having to wait for the plan’s next open enrollment period. A special enrollment period can occur if a person with other health coverage loses that coverage or if a person becomes a new dependent through marriage, birth, adoption or placement for adoption. If you refuse enrollment for yourself or your dependents for medical coverage, you may later enroll within 30 days of a change in family status or loss of health coverage.</a:t>
            </a:r>
          </a:p>
          <a:p>
            <a:endParaRPr lang="en-US" sz="900">
              <a:latin typeface="+mj-lt"/>
              <a:ea typeface="Tahoma" panose="020B0604030504040204" pitchFamily="34" charset="0"/>
              <a:cs typeface="Tahoma" panose="020B0604030504040204" pitchFamily="34" charset="0"/>
            </a:endParaRPr>
          </a:p>
          <a:p>
            <a:pPr algn="just"/>
            <a:r>
              <a:rPr lang="en-US" sz="1050">
                <a:latin typeface="+mj-lt"/>
                <a:ea typeface="Tahoma" panose="020B0604030504040204" pitchFamily="34" charset="0"/>
                <a:cs typeface="Tahoma" panose="020B0604030504040204" pitchFamily="34" charset="0"/>
              </a:rPr>
              <a:t>Individuals may not be denied eligibility or continued eligibility to enroll for benefits under the terms of the plan based on specified health factors. In addition, an individual may not be charged more for coverage than similarly situated individuals based on these specific health factors.</a:t>
            </a:r>
          </a:p>
          <a:p>
            <a:endParaRPr lang="en-US" sz="900">
              <a:latin typeface="+mj-lt"/>
              <a:ea typeface="Tahoma" panose="020B0604030504040204" pitchFamily="34" charset="0"/>
              <a:cs typeface="Tahoma" panose="020B0604030504040204" pitchFamily="34" charset="0"/>
            </a:endParaRPr>
          </a:p>
          <a:p>
            <a:pPr algn="just"/>
            <a:r>
              <a:rPr lang="en-US" sz="1050">
                <a:latin typeface="+mj-lt"/>
                <a:ea typeface="Tahoma" panose="020B0604030504040204" pitchFamily="34" charset="0"/>
                <a:cs typeface="Tahoma" panose="020B0604030504040204" pitchFamily="34" charset="0"/>
              </a:rPr>
              <a:t>Effective April 1, 2009, the Children’s Health Insurance Reauthorization Act of 2009 (CHIPRA) created a new 60-day special enrollment peri od for eligible employees and dependents to immediately enroll in the plan if they become ineligible for Medicaid or any state’s Children’s Health Insurance Program (CHIP) and lose coverage or become eligible for that state’s premium assistance program. The employee must request coverage within 60 days after the termination of coverage or the determination of subsidy eligibility.</a:t>
            </a:r>
          </a:p>
          <a:p>
            <a:endParaRPr lang="en-US" sz="900">
              <a:latin typeface="+mj-lt"/>
              <a:ea typeface="Tahoma" panose="020B0604030504040204" pitchFamily="34" charset="0"/>
              <a:cs typeface="Tahoma" panose="020B0604030504040204" pitchFamily="34" charset="0"/>
            </a:endParaRPr>
          </a:p>
          <a:p>
            <a:r>
              <a:rPr lang="en-US" sz="1200" b="1">
                <a:latin typeface="+mj-lt"/>
                <a:ea typeface="Tahoma" panose="020B0604030504040204" pitchFamily="34" charset="0"/>
                <a:cs typeface="Tahoma" panose="020B0604030504040204" pitchFamily="34" charset="0"/>
              </a:rPr>
              <a:t>Women’s Health and Cancer Rights Act of 1998 (WHCRA):</a:t>
            </a:r>
          </a:p>
          <a:p>
            <a:pPr algn="just"/>
            <a:r>
              <a:rPr lang="en-US" sz="1050">
                <a:latin typeface="+mj-lt"/>
                <a:ea typeface="Tahoma" panose="020B0604030504040204" pitchFamily="34" charset="0"/>
                <a:cs typeface="Tahoma" panose="020B0604030504040204" pitchFamily="34" charset="0"/>
              </a:rPr>
              <a:t>WHCRA requires a group health plan to notify you, as a participant or a beneficiary, of your potential rights related to coverage in connection with a mastectomy. Your plan may provide medical and surgical benefits in connection with a mastectomy and reconstructive surgery. If it does, coverage will be provided in a manner determined in consultation with your attending physician and the patient for a) all stages of reconstruction on the breast on which the mastectomy was performed; b) surgery and reconstruction of the other breast to produce a symmetrical appearance; c) prostheses; and d) treatment of physical complications of the mastectomy, including lymphedema. The cover age, if available under your group health plan, is subject to the same deductible and coinsurance applicable to other medical and surgical benefits provided under the plan. For specific information, please refer to your summary plan description or benefits booklet, or contact Human Resources.</a:t>
            </a:r>
          </a:p>
          <a:p>
            <a:endParaRPr lang="en-US" sz="1400" b="1">
              <a:latin typeface="+mj-lt"/>
              <a:ea typeface="Tahoma" panose="020B0604030504040204" pitchFamily="34" charset="0"/>
              <a:cs typeface="Tahoma" panose="020B0604030504040204" pitchFamily="34" charset="0"/>
            </a:endParaRPr>
          </a:p>
          <a:p>
            <a:r>
              <a:rPr lang="en-US" sz="1200" b="1">
                <a:latin typeface="+mj-lt"/>
                <a:ea typeface="Tahoma" panose="020B0604030504040204" pitchFamily="34" charset="0"/>
                <a:cs typeface="Tahoma" panose="020B0604030504040204" pitchFamily="34" charset="0"/>
              </a:rPr>
              <a:t>THIS IS ONLY A SUMMARY, NOT A CERTIFICATE OF INSURANCE</a:t>
            </a:r>
          </a:p>
          <a:p>
            <a:pPr algn="just"/>
            <a:r>
              <a:rPr lang="en-US" sz="1050">
                <a:latin typeface="+mj-lt"/>
                <a:ea typeface="Tahoma" panose="020B0604030504040204" pitchFamily="34" charset="0"/>
                <a:cs typeface="Tahoma" panose="020B0604030504040204" pitchFamily="34" charset="0"/>
              </a:rPr>
              <a:t>The information contained in this Employee Benefits Summary is presented for illustrative purposes only and is based on information provided by the employer and in certificates of insurance supplied by the insurance carrier. The Richards Group, your company’s insurance broker, has prepared this Summary to assist employees in understanding their company’s benefits plan. While every effort has been made to describe these benefits accurately, discrepancies or errors are possible. You should also read the actual plan documents in their entirety. If there is a discrepancy between the Employee Benefits Summary and the actual plan documents, the plan documents will prevail. If you have any questions about the Employee Benefits Summary, please contact Human Resources.</a:t>
            </a:r>
          </a:p>
          <a:p>
            <a:pPr algn="just"/>
            <a:endParaRPr lang="en-US" sz="1000">
              <a:latin typeface="Tahoma" panose="020B0604030504040204" pitchFamily="34" charset="0"/>
              <a:ea typeface="Tahoma" panose="020B0604030504040204" pitchFamily="34" charset="0"/>
              <a:cs typeface="Tahoma" panose="020B0604030504040204" pitchFamily="34" charset="0"/>
            </a:endParaRPr>
          </a:p>
          <a:p>
            <a:pPr algn="just"/>
            <a:endParaRPr lang="en-US" sz="1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138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Precision Talent Group">
            <a:extLst>
              <a:ext uri="{FF2B5EF4-FFF2-40B4-BE49-F238E27FC236}">
                <a16:creationId xmlns:a16="http://schemas.microsoft.com/office/drawing/2014/main" id="{39F585A3-A545-47C1-5D15-78D857E24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442" y="4617720"/>
            <a:ext cx="5601516"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92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40CB5E-A1C5-37B3-FB31-3F02175B0AA0}"/>
              </a:ext>
            </a:extLst>
          </p:cNvPr>
          <p:cNvSpPr txBox="1"/>
          <p:nvPr/>
        </p:nvSpPr>
        <p:spPr>
          <a:xfrm>
            <a:off x="447272" y="1068947"/>
            <a:ext cx="6877855" cy="7009611"/>
          </a:xfrm>
          <a:prstGeom prst="rect">
            <a:avLst/>
          </a:prstGeom>
          <a:noFill/>
        </p:spPr>
        <p:txBody>
          <a:bodyPr wrap="square" rtlCol="0">
            <a:spAutoFit/>
          </a:bodyPr>
          <a:lstStyle/>
          <a:p>
            <a:pPr algn="ctr" defTabSz="914400" eaLnBrk="0" fontAlgn="base" hangingPunct="0">
              <a:spcBef>
                <a:spcPct val="0"/>
              </a:spcBef>
              <a:spcAft>
                <a:spcPct val="0"/>
              </a:spcAft>
            </a:pPr>
            <a:endParaRPr lang="en-US" sz="1200" b="1" dirty="0">
              <a:latin typeface="+mj-lt"/>
              <a:cs typeface="Arial" panose="020B0604020202020204" pitchFamily="34" charset="0"/>
            </a:endParaRPr>
          </a:p>
          <a:p>
            <a:pPr algn="ctr" defTabSz="914400" eaLnBrk="0" fontAlgn="base" hangingPunct="0">
              <a:spcBef>
                <a:spcPct val="0"/>
              </a:spcBef>
              <a:spcAft>
                <a:spcPct val="0"/>
              </a:spcAft>
            </a:pPr>
            <a:r>
              <a:rPr lang="en-US" sz="1200" b="1" dirty="0">
                <a:latin typeface="+mj-lt"/>
                <a:cs typeface="Arial" panose="020B0604020202020204" pitchFamily="34" charset="0"/>
              </a:rPr>
              <a:t>Insurance Terms</a:t>
            </a:r>
          </a:p>
          <a:p>
            <a:pPr defTabSz="914400" eaLnBrk="0" fontAlgn="base" hangingPunct="0">
              <a:spcBef>
                <a:spcPct val="0"/>
              </a:spcBef>
              <a:spcAft>
                <a:spcPct val="0"/>
              </a:spcAft>
            </a:pPr>
            <a:r>
              <a:rPr lang="en-US" sz="1200" b="1" dirty="0">
                <a:latin typeface="+mj-lt"/>
                <a:cs typeface="Arial" panose="020B0604020202020204" pitchFamily="34" charset="0"/>
              </a:rPr>
              <a:t>      </a:t>
            </a:r>
          </a:p>
          <a:p>
            <a:pPr defTabSz="914400" eaLnBrk="0" fontAlgn="base" hangingPunct="0">
              <a:spcBef>
                <a:spcPct val="0"/>
              </a:spcBef>
              <a:spcAft>
                <a:spcPct val="0"/>
              </a:spcAft>
            </a:pPr>
            <a:r>
              <a:rPr lang="en-US" sz="1100" b="1" dirty="0">
                <a:latin typeface="+mj-lt"/>
                <a:cs typeface="Arial" panose="020B0604020202020204" pitchFamily="34" charset="0"/>
              </a:rPr>
              <a:t>Cost sharing</a:t>
            </a:r>
          </a:p>
          <a:p>
            <a:pPr defTabSz="914400" eaLnBrk="0" fontAlgn="base" hangingPunct="0">
              <a:spcBef>
                <a:spcPct val="0"/>
              </a:spcBef>
              <a:spcAft>
                <a:spcPct val="0"/>
              </a:spcAft>
            </a:pPr>
            <a:r>
              <a:rPr lang="en-US" sz="800" b="1" dirty="0">
                <a:latin typeface="+mj-lt"/>
                <a:cs typeface="Arial" panose="020B0604020202020204" pitchFamily="34" charset="0"/>
              </a:rPr>
              <a:t>     </a:t>
            </a:r>
          </a:p>
          <a:p>
            <a:pPr defTabSz="914400" eaLnBrk="0" fontAlgn="base" hangingPunct="0">
              <a:spcBef>
                <a:spcPct val="0"/>
              </a:spcBef>
              <a:spcAft>
                <a:spcPct val="0"/>
              </a:spcAft>
            </a:pPr>
            <a:r>
              <a:rPr lang="en-US" sz="1100" dirty="0">
                <a:latin typeface="+mj-lt"/>
                <a:cs typeface="Arial" panose="020B0604020202020204" pitchFamily="34" charset="0"/>
              </a:rPr>
              <a:t>All costs to the consumer beyond premiums—includes deductibles, co-pays, and coinsurance. Also called out-of-pocket costs.</a:t>
            </a:r>
            <a:r>
              <a:rPr lang="en-US" sz="1400" dirty="0">
                <a:latin typeface="+mj-lt"/>
                <a:cs typeface="Arial" panose="020B0604020202020204" pitchFamily="34" charset="0"/>
              </a:rPr>
              <a:t>           </a:t>
            </a:r>
          </a:p>
          <a:p>
            <a:pPr defTabSz="914400" eaLnBrk="0" fontAlgn="base" hangingPunct="0">
              <a:spcBef>
                <a:spcPct val="0"/>
              </a:spcBef>
              <a:spcAft>
                <a:spcPct val="0"/>
              </a:spcAft>
            </a:pPr>
            <a:endParaRPr lang="en-US" sz="1200" dirty="0">
              <a:latin typeface="+mj-lt"/>
              <a:cs typeface="Arial" panose="020B0604020202020204" pitchFamily="34" charset="0"/>
            </a:endParaRPr>
          </a:p>
          <a:p>
            <a:pPr defTabSz="914400" eaLnBrk="0" fontAlgn="base" hangingPunct="0">
              <a:spcBef>
                <a:spcPct val="0"/>
              </a:spcBef>
              <a:spcAft>
                <a:spcPct val="0"/>
              </a:spcAft>
            </a:pPr>
            <a:r>
              <a:rPr lang="en-US" sz="1100" b="1" dirty="0">
                <a:latin typeface="+mj-lt"/>
                <a:cs typeface="Arial" panose="020B0604020202020204" pitchFamily="34" charset="0"/>
              </a:rPr>
              <a:t>Copay</a:t>
            </a:r>
          </a:p>
          <a:p>
            <a:pPr defTabSz="914400" eaLnBrk="0" fontAlgn="base" hangingPunct="0">
              <a:spcBef>
                <a:spcPct val="0"/>
              </a:spcBef>
              <a:spcAft>
                <a:spcPct val="0"/>
              </a:spcAft>
            </a:pPr>
            <a:r>
              <a:rPr lang="en-US" sz="700" b="1" dirty="0">
                <a:latin typeface="+mj-lt"/>
                <a:cs typeface="Arial" panose="020B0604020202020204" pitchFamily="34" charset="0"/>
              </a:rPr>
              <a:t> </a:t>
            </a:r>
            <a:endParaRPr lang="en-US" sz="1050" b="1" dirty="0">
              <a:latin typeface="+mj-lt"/>
              <a:cs typeface="Arial" panose="020B0604020202020204" pitchFamily="34" charset="0"/>
            </a:endParaRPr>
          </a:p>
          <a:p>
            <a:pPr defTabSz="914400" eaLnBrk="0" fontAlgn="base" hangingPunct="0">
              <a:spcBef>
                <a:spcPct val="0"/>
              </a:spcBef>
              <a:spcAft>
                <a:spcPct val="0"/>
              </a:spcAft>
            </a:pPr>
            <a:r>
              <a:rPr lang="en-US" sz="1100" dirty="0">
                <a:latin typeface="+mj-lt"/>
                <a:cs typeface="Arial" panose="020B0604020202020204" pitchFamily="34" charset="0"/>
              </a:rPr>
              <a:t>A defined flat dollar amount that an individual must pay when s/he receives a covered medical service.  For example, an individual may have to pay $25 for each covered primary care visit.  The cost of the copay depends on the service and plan.</a:t>
            </a:r>
          </a:p>
          <a:p>
            <a:pPr defTabSz="914400" eaLnBrk="0" fontAlgn="base" hangingPunct="0">
              <a:spcBef>
                <a:spcPct val="0"/>
              </a:spcBef>
              <a:spcAft>
                <a:spcPct val="0"/>
              </a:spcAft>
            </a:pPr>
            <a:r>
              <a:rPr lang="en-US" sz="1200" dirty="0">
                <a:latin typeface="+mj-lt"/>
                <a:cs typeface="Arial" panose="020B0604020202020204" pitchFamily="34" charset="0"/>
              </a:rPr>
              <a:t>  </a:t>
            </a:r>
          </a:p>
          <a:p>
            <a:pPr defTabSz="914400" eaLnBrk="0" fontAlgn="base" hangingPunct="0">
              <a:spcBef>
                <a:spcPct val="0"/>
              </a:spcBef>
              <a:spcAft>
                <a:spcPct val="0"/>
              </a:spcAft>
            </a:pPr>
            <a:r>
              <a:rPr lang="en-US" sz="1100" b="1" dirty="0">
                <a:latin typeface="+mj-lt"/>
                <a:cs typeface="Arial" panose="020B0604020202020204" pitchFamily="34" charset="0"/>
              </a:rPr>
              <a:t>Coinsurance</a:t>
            </a:r>
          </a:p>
          <a:p>
            <a:pPr defTabSz="914400" eaLnBrk="0" fontAlgn="base" hangingPunct="0">
              <a:spcBef>
                <a:spcPct val="0"/>
              </a:spcBef>
              <a:spcAft>
                <a:spcPct val="0"/>
              </a:spcAft>
            </a:pPr>
            <a:r>
              <a:rPr lang="en-US" sz="700" b="1" dirty="0">
                <a:latin typeface="+mj-lt"/>
                <a:cs typeface="Arial" panose="020B0604020202020204" pitchFamily="34" charset="0"/>
              </a:rPr>
              <a:t> </a:t>
            </a:r>
            <a:endParaRPr lang="en-US" sz="1050" b="1" dirty="0">
              <a:latin typeface="+mj-lt"/>
              <a:cs typeface="Arial" panose="020B0604020202020204" pitchFamily="34" charset="0"/>
            </a:endParaRPr>
          </a:p>
          <a:p>
            <a:pPr defTabSz="914400" eaLnBrk="0" fontAlgn="base" hangingPunct="0">
              <a:spcBef>
                <a:spcPct val="0"/>
              </a:spcBef>
              <a:spcAft>
                <a:spcPct val="0"/>
              </a:spcAft>
            </a:pPr>
            <a:r>
              <a:rPr lang="en-US" sz="1100" dirty="0">
                <a:latin typeface="+mj-lt"/>
                <a:cs typeface="Arial" panose="020B0604020202020204" pitchFamily="34" charset="0"/>
              </a:rPr>
              <a:t>A type of cost sharing where an individual pays a percentage of the cost of the medical services s/he receives. For example, health insurance may cover 80% of the charges for a covered hospitalization, leaving the individual responsible for the other 20%. The percentage covered depends on the service and the health plan. Coinsurance is typically stated as the percent of member responsibility (e.g., 20%).</a:t>
            </a:r>
          </a:p>
          <a:p>
            <a:pPr defTabSz="914400" eaLnBrk="0" fontAlgn="base" hangingPunct="0">
              <a:spcBef>
                <a:spcPct val="0"/>
              </a:spcBef>
              <a:spcAft>
                <a:spcPct val="0"/>
              </a:spcAft>
            </a:pPr>
            <a:r>
              <a:rPr lang="en-US" sz="1200" b="1" dirty="0">
                <a:latin typeface="+mj-lt"/>
                <a:cs typeface="Arial" panose="020B0604020202020204" pitchFamily="34" charset="0"/>
              </a:rPr>
              <a:t>  </a:t>
            </a:r>
          </a:p>
          <a:p>
            <a:pPr defTabSz="914400" eaLnBrk="0" fontAlgn="base" hangingPunct="0">
              <a:spcBef>
                <a:spcPct val="0"/>
              </a:spcBef>
              <a:spcAft>
                <a:spcPct val="0"/>
              </a:spcAft>
            </a:pPr>
            <a:r>
              <a:rPr lang="en-US" sz="1100" b="1" dirty="0">
                <a:latin typeface="+mj-lt"/>
                <a:cs typeface="Arial" panose="020B0604020202020204" pitchFamily="34" charset="0"/>
              </a:rPr>
              <a:t>Deductible</a:t>
            </a:r>
          </a:p>
          <a:p>
            <a:pPr defTabSz="914400" eaLnBrk="0" fontAlgn="base" hangingPunct="0">
              <a:spcBef>
                <a:spcPct val="0"/>
              </a:spcBef>
              <a:spcAft>
                <a:spcPct val="0"/>
              </a:spcAft>
            </a:pPr>
            <a:r>
              <a:rPr lang="en-US" sz="700" b="1" dirty="0">
                <a:latin typeface="+mj-lt"/>
                <a:cs typeface="Arial" panose="020B0604020202020204" pitchFamily="34" charset="0"/>
              </a:rPr>
              <a:t> </a:t>
            </a:r>
            <a:endParaRPr lang="en-US" sz="1050" b="1" dirty="0">
              <a:latin typeface="+mj-lt"/>
              <a:cs typeface="Arial" panose="020B0604020202020204" pitchFamily="34" charset="0"/>
            </a:endParaRPr>
          </a:p>
          <a:p>
            <a:pPr defTabSz="914400" eaLnBrk="0" fontAlgn="base" hangingPunct="0">
              <a:spcBef>
                <a:spcPct val="0"/>
              </a:spcBef>
              <a:spcAft>
                <a:spcPct val="0"/>
              </a:spcAft>
            </a:pPr>
            <a:r>
              <a:rPr lang="en-US" sz="1100" dirty="0">
                <a:latin typeface="+mj-lt"/>
                <a:cs typeface="Arial" panose="020B0604020202020204" pitchFamily="34" charset="0"/>
              </a:rPr>
              <a:t>The amount an individual must pay for covered care before health insurance begins to pay for services. It is common for the deductible to be waived for preventive services. </a:t>
            </a:r>
          </a:p>
          <a:p>
            <a:pPr defTabSz="914400" eaLnBrk="0" fontAlgn="base" hangingPunct="0">
              <a:spcBef>
                <a:spcPct val="0"/>
              </a:spcBef>
              <a:spcAft>
                <a:spcPct val="0"/>
              </a:spcAft>
            </a:pPr>
            <a:r>
              <a:rPr lang="en-US" sz="1200" b="1" dirty="0">
                <a:latin typeface="+mj-lt"/>
                <a:cs typeface="Arial" panose="020B0604020202020204" pitchFamily="34" charset="0"/>
              </a:rPr>
              <a:t>    </a:t>
            </a:r>
          </a:p>
          <a:p>
            <a:pPr defTabSz="914400" eaLnBrk="0" fontAlgn="base" hangingPunct="0">
              <a:spcBef>
                <a:spcPct val="0"/>
              </a:spcBef>
              <a:spcAft>
                <a:spcPct val="0"/>
              </a:spcAft>
            </a:pPr>
            <a:r>
              <a:rPr lang="en-US" sz="1100" b="1" dirty="0">
                <a:latin typeface="+mj-lt"/>
                <a:cs typeface="Arial" panose="020B0604020202020204" pitchFamily="34" charset="0"/>
              </a:rPr>
              <a:t>OOPM (Out-of-Pocket Maximum)</a:t>
            </a:r>
          </a:p>
          <a:p>
            <a:pPr defTabSz="914400" eaLnBrk="0" fontAlgn="base" hangingPunct="0">
              <a:spcBef>
                <a:spcPct val="0"/>
              </a:spcBef>
              <a:spcAft>
                <a:spcPct val="0"/>
              </a:spcAft>
            </a:pPr>
            <a:r>
              <a:rPr lang="en-US" sz="700" b="1" dirty="0">
                <a:latin typeface="+mj-lt"/>
                <a:cs typeface="Arial" panose="020B0604020202020204" pitchFamily="34" charset="0"/>
              </a:rPr>
              <a:t> </a:t>
            </a:r>
            <a:endParaRPr lang="en-US" sz="1050" b="1" dirty="0">
              <a:latin typeface="+mj-lt"/>
              <a:cs typeface="Arial" panose="020B0604020202020204" pitchFamily="34" charset="0"/>
            </a:endParaRPr>
          </a:p>
          <a:p>
            <a:pPr defTabSz="914400" eaLnBrk="0" fontAlgn="base" hangingPunct="0">
              <a:spcBef>
                <a:spcPct val="0"/>
              </a:spcBef>
              <a:spcAft>
                <a:spcPct val="0"/>
              </a:spcAft>
            </a:pPr>
            <a:r>
              <a:rPr lang="en-US" sz="1100" dirty="0">
                <a:latin typeface="+mj-lt"/>
                <a:cs typeface="Arial" panose="020B0604020202020204" pitchFamily="34" charset="0"/>
              </a:rPr>
              <a:t>The annual maximum amount an individual will have to pay out-of-pocket for covered services. Generally, this includes the deductible, co-insurance, and copays.</a:t>
            </a:r>
          </a:p>
          <a:p>
            <a:pPr defTabSz="914400" eaLnBrk="0" fontAlgn="base" hangingPunct="0">
              <a:spcBef>
                <a:spcPct val="0"/>
              </a:spcBef>
              <a:spcAft>
                <a:spcPct val="0"/>
              </a:spcAft>
            </a:pPr>
            <a:endParaRPr lang="en-US" sz="1200" dirty="0">
              <a:latin typeface="+mj-lt"/>
              <a:cs typeface="Arial" panose="020B0604020202020204" pitchFamily="34" charset="0"/>
            </a:endParaRPr>
          </a:p>
          <a:p>
            <a:pPr defTabSz="914400" eaLnBrk="0" fontAlgn="base" hangingPunct="0">
              <a:spcBef>
                <a:spcPct val="0"/>
              </a:spcBef>
              <a:spcAft>
                <a:spcPct val="0"/>
              </a:spcAft>
            </a:pPr>
            <a:r>
              <a:rPr lang="en-US" sz="1100" b="1" dirty="0">
                <a:latin typeface="+mj-lt"/>
                <a:cs typeface="Arial" panose="020B0604020202020204" pitchFamily="34" charset="0"/>
              </a:rPr>
              <a:t>Embedded Deductible</a:t>
            </a:r>
          </a:p>
          <a:p>
            <a:pPr defTabSz="914400" eaLnBrk="0" fontAlgn="base" hangingPunct="0">
              <a:spcBef>
                <a:spcPct val="0"/>
              </a:spcBef>
              <a:spcAft>
                <a:spcPct val="0"/>
              </a:spcAft>
            </a:pPr>
            <a:r>
              <a:rPr lang="en-US" sz="700" b="1" dirty="0">
                <a:latin typeface="+mj-lt"/>
                <a:cs typeface="Arial" panose="020B0604020202020204" pitchFamily="34" charset="0"/>
              </a:rPr>
              <a:t> </a:t>
            </a:r>
            <a:endParaRPr lang="en-US" sz="1050" b="1" dirty="0">
              <a:latin typeface="+mj-lt"/>
              <a:cs typeface="Arial" panose="020B0604020202020204" pitchFamily="34" charset="0"/>
            </a:endParaRPr>
          </a:p>
          <a:p>
            <a:pPr defTabSz="914400" eaLnBrk="0" fontAlgn="base" hangingPunct="0">
              <a:spcBef>
                <a:spcPct val="0"/>
              </a:spcBef>
              <a:spcAft>
                <a:spcPct val="0"/>
              </a:spcAft>
            </a:pPr>
            <a:r>
              <a:rPr lang="en-US" sz="1100" dirty="0">
                <a:latin typeface="+mj-lt"/>
                <a:cs typeface="Arial" panose="020B0604020202020204" pitchFamily="34" charset="0"/>
              </a:rPr>
              <a:t>Embedded deductible plans, also known as stacked deductibles, all individuals in a family contribute to the same family deductible, but if a person meets the plan’s individual deductible, they no longer pay toward the family deductible and cost sharing (copays and co-insurance) will be in effect</a:t>
            </a:r>
            <a:r>
              <a:rPr lang="en-US" sz="1050" dirty="0">
                <a:latin typeface="+mj-lt"/>
                <a:cs typeface="Arial" panose="020B0604020202020204" pitchFamily="34" charset="0"/>
              </a:rPr>
              <a:t>.</a:t>
            </a:r>
          </a:p>
          <a:p>
            <a:pPr defTabSz="914400" eaLnBrk="0" fontAlgn="base" hangingPunct="0">
              <a:spcBef>
                <a:spcPct val="0"/>
              </a:spcBef>
              <a:spcAft>
                <a:spcPct val="0"/>
              </a:spcAft>
            </a:pPr>
            <a:endParaRPr lang="en-US" sz="1050" dirty="0">
              <a:latin typeface="+mj-lt"/>
              <a:cs typeface="Arial" panose="020B0604020202020204" pitchFamily="34" charset="0"/>
            </a:endParaRPr>
          </a:p>
          <a:p>
            <a:pPr defTabSz="914400" eaLnBrk="0" fontAlgn="base" hangingPunct="0">
              <a:spcBef>
                <a:spcPct val="0"/>
              </a:spcBef>
              <a:spcAft>
                <a:spcPct val="0"/>
              </a:spcAft>
            </a:pPr>
            <a:r>
              <a:rPr lang="en-US" sz="1100" b="1" dirty="0">
                <a:latin typeface="+mj-lt"/>
                <a:cs typeface="Arial" panose="020B0604020202020204" pitchFamily="34" charset="0"/>
              </a:rPr>
              <a:t>Non-Embedded Deductible</a:t>
            </a:r>
          </a:p>
          <a:p>
            <a:pPr defTabSz="914400" eaLnBrk="0" fontAlgn="base" hangingPunct="0">
              <a:spcBef>
                <a:spcPct val="0"/>
              </a:spcBef>
              <a:spcAft>
                <a:spcPct val="0"/>
              </a:spcAft>
            </a:pPr>
            <a:endParaRPr lang="en-US" sz="700" b="1" dirty="0">
              <a:latin typeface="+mj-lt"/>
              <a:cs typeface="Arial" panose="020B0604020202020204" pitchFamily="34" charset="0"/>
            </a:endParaRPr>
          </a:p>
          <a:p>
            <a:pPr defTabSz="914400" eaLnBrk="0" fontAlgn="base" hangingPunct="0">
              <a:spcBef>
                <a:spcPct val="0"/>
              </a:spcBef>
              <a:spcAft>
                <a:spcPct val="0"/>
              </a:spcAft>
            </a:pPr>
            <a:r>
              <a:rPr lang="en-US" sz="1100" b="0" i="0" dirty="0">
                <a:solidFill>
                  <a:srgbClr val="202124"/>
                </a:solidFill>
                <a:effectLst/>
                <a:latin typeface="+mj-lt"/>
              </a:rPr>
              <a:t>Non-embedded deductible plans, also known as aggregate deductibles, </a:t>
            </a:r>
            <a:r>
              <a:rPr lang="en-US" sz="1100" i="0" dirty="0">
                <a:solidFill>
                  <a:srgbClr val="202124"/>
                </a:solidFill>
                <a:effectLst/>
                <a:latin typeface="+mj-lt"/>
              </a:rPr>
              <a:t>do not begin to pay for medical expenses until the entire family deductible has been met. Fu</a:t>
            </a:r>
            <a:r>
              <a:rPr lang="en-US" sz="1100" b="0" i="0" dirty="0">
                <a:solidFill>
                  <a:srgbClr val="202124"/>
                </a:solidFill>
                <a:effectLst/>
                <a:latin typeface="+mj-lt"/>
              </a:rPr>
              <a:t>rthermore, there are no individual deductible amounts for each family member.</a:t>
            </a:r>
            <a:endParaRPr lang="en-US" sz="1100" dirty="0">
              <a:latin typeface="+mj-lt"/>
              <a:cs typeface="Arial" panose="020B0604020202020204" pitchFamily="34" charset="0"/>
            </a:endParaRPr>
          </a:p>
        </p:txBody>
      </p:sp>
      <p:sp>
        <p:nvSpPr>
          <p:cNvPr id="15" name="Rectangle 14">
            <a:extLst>
              <a:ext uri="{FF2B5EF4-FFF2-40B4-BE49-F238E27FC236}">
                <a16:creationId xmlns:a16="http://schemas.microsoft.com/office/drawing/2014/main" id="{D93B8D85-C1A3-7370-411D-9605F9F2975B}"/>
              </a:ext>
            </a:extLst>
          </p:cNvPr>
          <p:cNvSpPr/>
          <p:nvPr/>
        </p:nvSpPr>
        <p:spPr>
          <a:xfrm>
            <a:off x="382669" y="8427448"/>
            <a:ext cx="7007062" cy="738664"/>
          </a:xfrm>
          <a:prstGeom prst="rect">
            <a:avLst/>
          </a:prstGeom>
        </p:spPr>
        <p:txBody>
          <a:bodyPr wrap="square">
            <a:spAutoFit/>
          </a:bodyPr>
          <a:lstStyle/>
          <a:p>
            <a:pPr defTabSz="914400" eaLnBrk="0" fontAlgn="base" hangingPunct="0">
              <a:spcBef>
                <a:spcPct val="0"/>
              </a:spcBef>
              <a:spcAft>
                <a:spcPct val="0"/>
              </a:spcAft>
            </a:pPr>
            <a:r>
              <a:rPr lang="en-US" sz="1050" i="1">
                <a:solidFill>
                  <a:srgbClr val="000000"/>
                </a:solidFill>
                <a:latin typeface="+mj-lt"/>
                <a:cs typeface="Arial" panose="020B0604020202020204" pitchFamily="34" charset="0"/>
              </a:rPr>
              <a:t>This benefit summary booklet outlines the highlights of your benefit plans. For a complete list of covered and non-covered services, including benefits required by your state, see your employer’s insurance certificate or summary plan description—the official plan documents. If there are any differences between this summary and the plan documents, the information in the plan documents takes precedence.</a:t>
            </a:r>
          </a:p>
        </p:txBody>
      </p:sp>
      <p:pic>
        <p:nvPicPr>
          <p:cNvPr id="2" name="Picture 2" descr="Precision Talent Group">
            <a:extLst>
              <a:ext uri="{FF2B5EF4-FFF2-40B4-BE49-F238E27FC236}">
                <a16:creationId xmlns:a16="http://schemas.microsoft.com/office/drawing/2014/main" id="{F0113E84-A559-09AA-3756-46B63DCEE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986" y="611747"/>
            <a:ext cx="215442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78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7">
            <a:extLst>
              <a:ext uri="{FF2B5EF4-FFF2-40B4-BE49-F238E27FC236}">
                <a16:creationId xmlns:a16="http://schemas.microsoft.com/office/drawing/2014/main" id="{47C4BB8E-43AE-467E-ADB6-00B035BF430D}"/>
              </a:ext>
            </a:extLst>
          </p:cNvPr>
          <p:cNvSpPr txBox="1"/>
          <p:nvPr/>
        </p:nvSpPr>
        <p:spPr>
          <a:xfrm>
            <a:off x="207171" y="1347652"/>
            <a:ext cx="7378838" cy="723275"/>
          </a:xfrm>
          <a:prstGeom prst="rect">
            <a:avLst/>
          </a:prstGeom>
        </p:spPr>
        <p:txBody>
          <a:bodyPr vert="horz" wrap="square" lIns="0" tIns="0" rIns="0" bIns="0" rtlCol="0">
            <a:spAutoFit/>
          </a:bodyPr>
          <a:lstStyle/>
          <a:p>
            <a:pPr marL="12700" algn="ctr">
              <a:lnSpc>
                <a:spcPct val="100000"/>
              </a:lnSpc>
            </a:pPr>
            <a:r>
              <a:rPr lang="en-US" sz="1400" b="1" dirty="0">
                <a:latin typeface="+mj-lt"/>
                <a:ea typeface="Tahoma" panose="020B0604030504040204" pitchFamily="34" charset="0"/>
                <a:cs typeface="Tahoma" panose="020B0604030504040204" pitchFamily="34" charset="0"/>
              </a:rPr>
              <a:t>Benefit Eligibility</a:t>
            </a:r>
            <a:endParaRPr sz="1400" dirty="0">
              <a:latin typeface="+mj-lt"/>
              <a:ea typeface="Tahoma" panose="020B0604030504040204" pitchFamily="34" charset="0"/>
              <a:cs typeface="Tahoma" panose="020B0604030504040204" pitchFamily="34" charset="0"/>
            </a:endParaRPr>
          </a:p>
          <a:p>
            <a:pPr marL="12700" marR="5715" algn="ctr"/>
            <a:r>
              <a:rPr lang="en-US" sz="1400" dirty="0">
                <a:latin typeface="+mj-lt"/>
                <a:ea typeface="Tahoma" panose="020B0604030504040204" pitchFamily="34" charset="0"/>
                <a:cs typeface="Tahoma" panose="020B0604030504040204" pitchFamily="34" charset="0"/>
              </a:rPr>
              <a:t>O</a:t>
            </a:r>
            <a:r>
              <a:rPr sz="1400" dirty="0">
                <a:latin typeface="+mj-lt"/>
                <a:ea typeface="Tahoma" panose="020B0604030504040204" pitchFamily="34" charset="0"/>
                <a:cs typeface="Tahoma" panose="020B0604030504040204" pitchFamily="34" charset="0"/>
              </a:rPr>
              <a:t>ur benefit package is designed specifically with our employment classifications in mind. Please refer to each coverage section to determine your eligibilit</a:t>
            </a:r>
            <a:r>
              <a:rPr lang="en-US" sz="1400" dirty="0">
                <a:latin typeface="+mj-lt"/>
                <a:ea typeface="Tahoma" panose="020B0604030504040204" pitchFamily="34" charset="0"/>
                <a:cs typeface="Tahoma" panose="020B0604030504040204" pitchFamily="34" charset="0"/>
              </a:rPr>
              <a:t>y based upon your employment classification.</a:t>
            </a:r>
          </a:p>
          <a:p>
            <a:pPr algn="ctr">
              <a:lnSpc>
                <a:spcPct val="100000"/>
              </a:lnSpc>
              <a:spcBef>
                <a:spcPts val="20"/>
              </a:spcBef>
            </a:pPr>
            <a:endParaRPr lang="en-US" sz="500" dirty="0">
              <a:latin typeface="+mj-lt"/>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6E6F7B9F-625E-4EE4-80BB-D9DB2E2FE96A}"/>
              </a:ext>
            </a:extLst>
          </p:cNvPr>
          <p:cNvSpPr txBox="1"/>
          <p:nvPr/>
        </p:nvSpPr>
        <p:spPr>
          <a:xfrm>
            <a:off x="207171" y="3959022"/>
            <a:ext cx="7378838" cy="954107"/>
          </a:xfrm>
          <a:prstGeom prst="rect">
            <a:avLst/>
          </a:prstGeom>
          <a:noFill/>
        </p:spPr>
        <p:txBody>
          <a:bodyPr wrap="square" rtlCol="0">
            <a:spAutoFit/>
          </a:bodyPr>
          <a:lstStyle/>
          <a:p>
            <a:pPr algn="ctr"/>
            <a:r>
              <a:rPr lang="en-US" sz="1400" b="1" dirty="0">
                <a:latin typeface="+mj-lt"/>
                <a:ea typeface="Tahoma" panose="020B0604030504040204" pitchFamily="34" charset="0"/>
                <a:cs typeface="Tahoma" panose="020B0604030504040204" pitchFamily="34" charset="0"/>
              </a:rPr>
              <a:t>Member Services Information</a:t>
            </a:r>
          </a:p>
          <a:p>
            <a:pPr algn="ctr"/>
            <a:r>
              <a:rPr lang="en-US" sz="1400" dirty="0">
                <a:latin typeface="+mj-lt"/>
                <a:ea typeface="Tahoma" panose="020B0604030504040204" pitchFamily="34" charset="0"/>
                <a:cs typeface="Tahoma" panose="020B0604030504040204" pitchFamily="34" charset="0"/>
              </a:rPr>
              <a:t>Need additional information? Have a question about one of your benefits? Keep this booklet handy for a quick reference for all your benefit needs. If you still have questions, please contact your Human Resources Department</a:t>
            </a:r>
            <a:r>
              <a:rPr lang="en-US" sz="1200" dirty="0">
                <a:latin typeface="+mj-lt"/>
                <a:ea typeface="Tahoma" panose="020B0604030504040204" pitchFamily="34" charset="0"/>
                <a:cs typeface="Tahoma" panose="020B0604030504040204" pitchFamily="34" charset="0"/>
              </a:rPr>
              <a:t>.</a:t>
            </a:r>
            <a:endParaRPr lang="en-US" sz="1200" dirty="0">
              <a:solidFill>
                <a:srgbClr val="21272C"/>
              </a:solidFill>
              <a:latin typeface="+mj-lt"/>
              <a:ea typeface="Tahoma" panose="020B0604030504040204" pitchFamily="34" charset="0"/>
              <a:cs typeface="Tahoma" panose="020B0604030504040204" pitchFamily="34" charset="0"/>
            </a:endParaRPr>
          </a:p>
        </p:txBody>
      </p:sp>
      <p:graphicFrame>
        <p:nvGraphicFramePr>
          <p:cNvPr id="8" name="Table 7">
            <a:extLst>
              <a:ext uri="{FF2B5EF4-FFF2-40B4-BE49-F238E27FC236}">
                <a16:creationId xmlns:a16="http://schemas.microsoft.com/office/drawing/2014/main" id="{5A3B1370-6639-4337-846A-52FE3888724D}"/>
              </a:ext>
            </a:extLst>
          </p:cNvPr>
          <p:cNvGraphicFramePr>
            <a:graphicFrameLocks noGrp="1"/>
          </p:cNvGraphicFramePr>
          <p:nvPr>
            <p:extLst>
              <p:ext uri="{D42A27DB-BD31-4B8C-83A1-F6EECF244321}">
                <p14:modId xmlns:p14="http://schemas.microsoft.com/office/powerpoint/2010/main" val="117121798"/>
              </p:ext>
            </p:extLst>
          </p:nvPr>
        </p:nvGraphicFramePr>
        <p:xfrm>
          <a:off x="255494" y="4893250"/>
          <a:ext cx="7261413" cy="4509972"/>
        </p:xfrm>
        <a:graphic>
          <a:graphicData uri="http://schemas.openxmlformats.org/drawingml/2006/table">
            <a:tbl>
              <a:tblPr firstRow="1" bandRow="1">
                <a:tableStyleId>{5C22544A-7EE6-4342-B048-85BDC9FD1C3A}</a:tableStyleId>
              </a:tblPr>
              <a:tblGrid>
                <a:gridCol w="1771014">
                  <a:extLst>
                    <a:ext uri="{9D8B030D-6E8A-4147-A177-3AD203B41FA5}">
                      <a16:colId xmlns:a16="http://schemas.microsoft.com/office/drawing/2014/main" val="2542408684"/>
                    </a:ext>
                  </a:extLst>
                </a:gridCol>
                <a:gridCol w="1569308">
                  <a:extLst>
                    <a:ext uri="{9D8B030D-6E8A-4147-A177-3AD203B41FA5}">
                      <a16:colId xmlns:a16="http://schemas.microsoft.com/office/drawing/2014/main" val="3152091717"/>
                    </a:ext>
                  </a:extLst>
                </a:gridCol>
                <a:gridCol w="2384854">
                  <a:extLst>
                    <a:ext uri="{9D8B030D-6E8A-4147-A177-3AD203B41FA5}">
                      <a16:colId xmlns:a16="http://schemas.microsoft.com/office/drawing/2014/main" val="1973398864"/>
                    </a:ext>
                  </a:extLst>
                </a:gridCol>
                <a:gridCol w="1536237">
                  <a:extLst>
                    <a:ext uri="{9D8B030D-6E8A-4147-A177-3AD203B41FA5}">
                      <a16:colId xmlns:a16="http://schemas.microsoft.com/office/drawing/2014/main" val="808478963"/>
                    </a:ext>
                  </a:extLst>
                </a:gridCol>
              </a:tblGrid>
              <a:tr h="525133">
                <a:tc>
                  <a:txBody>
                    <a:bodyPr/>
                    <a:lstStyle/>
                    <a:p>
                      <a:pPr algn="ctr"/>
                      <a:r>
                        <a:rPr lang="en-US" sz="1400" dirty="0">
                          <a:solidFill>
                            <a:schemeClr val="tx1"/>
                          </a:solidFill>
                          <a:latin typeface="+mj-lt"/>
                          <a:ea typeface="Tahoma" panose="020B0604030504040204" pitchFamily="34" charset="0"/>
                          <a:cs typeface="Tahoma" panose="020B0604030504040204" pitchFamily="34" charset="0"/>
                        </a:rPr>
                        <a:t>Benefit</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mj-lt"/>
                          <a:ea typeface="Tahoma" panose="020B0604030504040204" pitchFamily="34" charset="0"/>
                          <a:cs typeface="Tahoma" panose="020B0604030504040204" pitchFamily="34" charset="0"/>
                        </a:rPr>
                        <a:t>Administrator</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mj-lt"/>
                          <a:ea typeface="Tahoma" panose="020B0604030504040204" pitchFamily="34" charset="0"/>
                          <a:cs typeface="Tahoma" panose="020B0604030504040204" pitchFamily="34" charset="0"/>
                        </a:rPr>
                        <a:t>Website</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solidFill>
                            <a:schemeClr val="tx1"/>
                          </a:solidFill>
                          <a:latin typeface="+mj-lt"/>
                          <a:ea typeface="Tahoma" panose="020B0604030504040204" pitchFamily="34" charset="0"/>
                          <a:cs typeface="Tahoma" panose="020B0604030504040204" pitchFamily="34" charset="0"/>
                        </a:rPr>
                        <a:t>Phone Number</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5369851"/>
                  </a:ext>
                </a:extLst>
              </a:tr>
              <a:tr h="651486">
                <a:tc>
                  <a:txBody>
                    <a:bodyPr/>
                    <a:lstStyle/>
                    <a:p>
                      <a:pPr algn="ctr"/>
                      <a:r>
                        <a:rPr lang="en-US" sz="1200" dirty="0">
                          <a:latin typeface="+mj-lt"/>
                          <a:ea typeface="Tahoma" panose="020B0604030504040204" pitchFamily="34" charset="0"/>
                          <a:cs typeface="Tahoma" panose="020B0604030504040204" pitchFamily="34" charset="0"/>
                        </a:rPr>
                        <a:t>Medical – TPA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latin typeface="+mj-lt"/>
                          <a:ea typeface="Tahoma" panose="020B0604030504040204" pitchFamily="34" charset="0"/>
                          <a:cs typeface="Tahoma" panose="020B0604030504040204" pitchFamily="34" charset="0"/>
                        </a:rPr>
                        <a:t>Loomis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b-NO" sz="1200" dirty="0">
                          <a:latin typeface="+mj-lt"/>
                          <a:ea typeface="Tahoma" panose="020B0604030504040204" pitchFamily="34" charset="0"/>
                          <a:cs typeface="Tahoma" panose="020B0604030504040204" pitchFamily="34" charset="0"/>
                          <a:hlinkClick r:id="rId2"/>
                        </a:rPr>
                        <a:t>www.loomisco.com</a:t>
                      </a:r>
                      <a:r>
                        <a:rPr lang="nb-NO" sz="1200" dirty="0">
                          <a:latin typeface="+mj-lt"/>
                          <a:ea typeface="Tahoma" panose="020B0604030504040204" pitchFamily="34" charset="0"/>
                          <a:cs typeface="Tahoma" panose="020B0604030504040204" pitchFamily="34" charset="0"/>
                        </a:rPr>
                        <a:t>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latin typeface="+mj-lt"/>
                          <a:ea typeface="Tahoma" panose="020B0604030504040204" pitchFamily="34" charset="0"/>
                          <a:cs typeface="Tahoma" panose="020B0604030504040204" pitchFamily="34" charset="0"/>
                        </a:rPr>
                        <a:t>800-346-1223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1811658"/>
                  </a:ext>
                </a:extLst>
              </a:tr>
              <a:tr h="651486">
                <a:tc>
                  <a:txBody>
                    <a:bodyPr/>
                    <a:lstStyle/>
                    <a:p>
                      <a:pPr algn="ctr"/>
                      <a:r>
                        <a:rPr lang="en-US" sz="1200" dirty="0">
                          <a:latin typeface="+mj-lt"/>
                          <a:ea typeface="Tahoma" panose="020B0604030504040204" pitchFamily="34" charset="0"/>
                          <a:cs typeface="Tahoma" panose="020B0604030504040204" pitchFamily="34" charset="0"/>
                        </a:rPr>
                        <a:t>Medical – Network</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latin typeface="+mj-lt"/>
                          <a:ea typeface="Tahoma" panose="020B0604030504040204" pitchFamily="34" charset="0"/>
                          <a:cs typeface="Tahoma" panose="020B0604030504040204" pitchFamily="34" charset="0"/>
                        </a:rPr>
                        <a:t>Cigna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mj-lt"/>
                          <a:ea typeface="Tahoma" panose="020B0604030504040204" pitchFamily="34" charset="0"/>
                          <a:cs typeface="Tahoma" panose="020B0604030504040204" pitchFamily="34" charset="0"/>
                          <a:hlinkClick r:id="rId3"/>
                        </a:rPr>
                        <a:t>www.cigna.com</a:t>
                      </a:r>
                      <a:r>
                        <a:rPr lang="en-US" sz="1200" dirty="0">
                          <a:latin typeface="+mj-lt"/>
                          <a:ea typeface="Tahoma" panose="020B0604030504040204" pitchFamily="34" charset="0"/>
                          <a:cs typeface="Tahoma" panose="020B0604030504040204" pitchFamily="34" charset="0"/>
                        </a:rPr>
                        <a:t> </a:t>
                      </a:r>
                      <a:endParaRPr lang="pl-PL" sz="1200" dirty="0">
                        <a:latin typeface="+mj-lt"/>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latin typeface="+mj-lt"/>
                          <a:ea typeface="Tahoma" panose="020B0604030504040204" pitchFamily="34" charset="0"/>
                          <a:cs typeface="Tahoma" panose="020B0604030504040204" pitchFamily="34" charset="0"/>
                        </a:rPr>
                        <a:t>800-244-6224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202019"/>
                  </a:ext>
                </a:extLst>
              </a:tr>
              <a:tr h="651486">
                <a:tc>
                  <a:txBody>
                    <a:bodyPr/>
                    <a:lstStyle/>
                    <a:p>
                      <a:pPr algn="ctr"/>
                      <a:r>
                        <a:rPr lang="en-US" sz="1200" dirty="0">
                          <a:latin typeface="+mj-lt"/>
                          <a:ea typeface="Tahoma" panose="020B0604030504040204" pitchFamily="34" charset="0"/>
                          <a:cs typeface="Tahoma" panose="020B0604030504040204" pitchFamily="34" charset="0"/>
                        </a:rPr>
                        <a:t>Prescription Program</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latin typeface="+mj-lt"/>
                          <a:ea typeface="Tahoma" panose="020B0604030504040204" pitchFamily="34" charset="0"/>
                          <a:cs typeface="Tahoma" panose="020B0604030504040204" pitchFamily="34" charset="0"/>
                        </a:rPr>
                        <a:t>RxFree4Me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mj-lt"/>
                          <a:ea typeface="Tahoma" panose="020B0604030504040204" pitchFamily="34" charset="0"/>
                          <a:cs typeface="Tahoma" panose="020B0604030504040204" pitchFamily="34" charset="0"/>
                          <a:hlinkClick r:id="rId4"/>
                        </a:rPr>
                        <a:t>www.RxFREE4Me.com</a:t>
                      </a:r>
                      <a:endParaRPr lang="pl-PL" sz="1200" dirty="0">
                        <a:latin typeface="+mj-lt"/>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latin typeface="+mj-lt"/>
                          <a:ea typeface="Tahoma" panose="020B0604030504040204" pitchFamily="34" charset="0"/>
                          <a:cs typeface="Tahoma" panose="020B0604030504040204" pitchFamily="34" charset="0"/>
                        </a:rPr>
                        <a:t>844-794-3733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1963306"/>
                  </a:ext>
                </a:extLst>
              </a:tr>
              <a:tr h="651486">
                <a:tc>
                  <a:txBody>
                    <a:bodyPr/>
                    <a:lstStyle/>
                    <a:p>
                      <a:pPr algn="ctr"/>
                      <a:r>
                        <a:rPr lang="en-US" sz="1200" dirty="0">
                          <a:latin typeface="+mj-lt"/>
                          <a:ea typeface="Tahoma" panose="020B0604030504040204" pitchFamily="34" charset="0"/>
                          <a:cs typeface="Tahoma" panose="020B0604030504040204" pitchFamily="34" charset="0"/>
                        </a:rPr>
                        <a:t>Dental</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latin typeface="+mj-lt"/>
                          <a:ea typeface="Tahoma" panose="020B0604030504040204" pitchFamily="34" charset="0"/>
                          <a:cs typeface="Tahoma" panose="020B0604030504040204" pitchFamily="34" charset="0"/>
                        </a:rPr>
                        <a:t>Delta Dental</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mj-lt"/>
                          <a:ea typeface="Tahoma" panose="020B0604030504040204" pitchFamily="34" charset="0"/>
                          <a:cs typeface="Tahoma" panose="020B0604030504040204" pitchFamily="34" charset="0"/>
                          <a:hlinkClick r:id="rId5"/>
                        </a:rPr>
                        <a:t>www.nedelta.com</a:t>
                      </a:r>
                      <a:r>
                        <a:rPr lang="en-US" sz="1200" dirty="0">
                          <a:latin typeface="+mj-lt"/>
                          <a:ea typeface="Tahoma" panose="020B0604030504040204" pitchFamily="34" charset="0"/>
                          <a:cs typeface="Tahoma" panose="020B0604030504040204" pitchFamily="34" charset="0"/>
                        </a:rPr>
                        <a:t> </a:t>
                      </a:r>
                      <a:endParaRPr lang="pl-PL" sz="1200" dirty="0">
                        <a:latin typeface="+mj-lt"/>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latin typeface="+mj-lt"/>
                          <a:ea typeface="Tahoma" panose="020B0604030504040204" pitchFamily="34" charset="0"/>
                          <a:cs typeface="Tahoma" panose="020B0604030504040204" pitchFamily="34" charset="0"/>
                        </a:rPr>
                        <a:t>800-832-5700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7503287"/>
                  </a:ext>
                </a:extLst>
              </a:tr>
              <a:tr h="651486">
                <a:tc>
                  <a:txBody>
                    <a:bodyPr/>
                    <a:lstStyle/>
                    <a:p>
                      <a:pPr algn="ctr"/>
                      <a:r>
                        <a:rPr lang="en-US" sz="1200" dirty="0">
                          <a:latin typeface="+mj-lt"/>
                          <a:ea typeface="Tahoma" panose="020B0604030504040204" pitchFamily="34" charset="0"/>
                          <a:cs typeface="Tahoma" panose="020B0604030504040204" pitchFamily="34" charset="0"/>
                        </a:rPr>
                        <a:t>Telemedicine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latin typeface="+mj-lt"/>
                          <a:ea typeface="Tahoma" panose="020B0604030504040204" pitchFamily="34" charset="0"/>
                          <a:cs typeface="Tahoma" panose="020B0604030504040204" pitchFamily="34" charset="0"/>
                        </a:rPr>
                        <a:t>UCM</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l-PL" sz="1200" dirty="0">
                          <a:latin typeface="+mj-lt"/>
                          <a:ea typeface="Tahoma" panose="020B0604030504040204" pitchFamily="34" charset="0"/>
                          <a:cs typeface="Tahoma" panose="020B0604030504040204" pitchFamily="34" charset="0"/>
                          <a:hlinkClick r:id="rId6"/>
                        </a:rPr>
                        <a:t>www.ucmdigitalhealth.com</a:t>
                      </a:r>
                      <a:r>
                        <a:rPr lang="en-US" sz="1200" dirty="0">
                          <a:latin typeface="+mj-lt"/>
                          <a:ea typeface="Tahoma" panose="020B0604030504040204" pitchFamily="34" charset="0"/>
                          <a:cs typeface="Tahoma" panose="020B0604030504040204" pitchFamily="34" charset="0"/>
                        </a:rPr>
                        <a:t> </a:t>
                      </a:r>
                      <a:endParaRPr lang="pl-PL" sz="1200" dirty="0">
                        <a:latin typeface="+mj-lt"/>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latin typeface="+mj-lt"/>
                          <a:ea typeface="Tahoma" panose="020B0604030504040204" pitchFamily="34" charset="0"/>
                          <a:cs typeface="Tahoma" panose="020B0604030504040204" pitchFamily="34" charset="0"/>
                        </a:rPr>
                        <a:t>844-484-7362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0854900"/>
                  </a:ext>
                </a:extLst>
              </a:tr>
              <a:tr h="727409">
                <a:tc>
                  <a:txBody>
                    <a:bodyPr/>
                    <a:lstStyle/>
                    <a:p>
                      <a:pPr algn="ctr"/>
                      <a:r>
                        <a:rPr lang="en-US" sz="1200" dirty="0">
                          <a:latin typeface="+mj-lt"/>
                          <a:ea typeface="Tahoma" panose="020B0604030504040204" pitchFamily="34" charset="0"/>
                          <a:cs typeface="Tahoma" panose="020B0604030504040204" pitchFamily="34" charset="0"/>
                        </a:rPr>
                        <a:t>Benefits Website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latin typeface="+mj-lt"/>
                          <a:ea typeface="Tahoma" panose="020B0604030504040204" pitchFamily="34" charset="0"/>
                          <a:cs typeface="Tahoma" panose="020B0604030504040204" pitchFamily="34" charset="0"/>
                        </a:rPr>
                        <a:t>The Richards Group</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mj-lt"/>
                          <a:ea typeface="Tahoma" panose="020B0604030504040204" pitchFamily="34" charset="0"/>
                          <a:cs typeface="Tahoma" panose="020B0604030504040204" pitchFamily="34" charset="0"/>
                          <a:hlinkClick r:id="rId7"/>
                        </a:rPr>
                        <a:t>www.precisiontalent.trgportal.com</a:t>
                      </a:r>
                      <a:r>
                        <a:rPr lang="en-US" sz="1200" dirty="0">
                          <a:latin typeface="+mj-lt"/>
                          <a:ea typeface="Tahoma" panose="020B0604030504040204" pitchFamily="34" charset="0"/>
                          <a:cs typeface="Tahoma" panose="020B0604030504040204" pitchFamily="34" charset="0"/>
                        </a:rPr>
                        <a:t>   </a:t>
                      </a:r>
                      <a:endParaRPr lang="pl-PL" sz="1200" dirty="0">
                        <a:latin typeface="+mj-lt"/>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latin typeface="+mj-lt"/>
                          <a:ea typeface="Tahoma" panose="020B0604030504040204" pitchFamily="34" charset="0"/>
                          <a:cs typeface="Tahoma" panose="020B0604030504040204" pitchFamily="34" charset="0"/>
                        </a:rPr>
                        <a:t>User: </a:t>
                      </a:r>
                      <a:r>
                        <a:rPr lang="en-US" sz="1200" dirty="0" err="1">
                          <a:latin typeface="+mj-lt"/>
                          <a:ea typeface="Tahoma" panose="020B0604030504040204" pitchFamily="34" charset="0"/>
                          <a:cs typeface="Tahoma" panose="020B0604030504040204" pitchFamily="34" charset="0"/>
                        </a:rPr>
                        <a:t>fieldstaff</a:t>
                      </a:r>
                      <a:endParaRPr lang="en-US" sz="1200" dirty="0">
                        <a:latin typeface="+mj-lt"/>
                        <a:ea typeface="Tahoma" panose="020B0604030504040204" pitchFamily="34" charset="0"/>
                        <a:cs typeface="Tahoma" panose="020B0604030504040204" pitchFamily="34" charset="0"/>
                      </a:endParaRPr>
                    </a:p>
                    <a:p>
                      <a:pPr algn="ctr"/>
                      <a:r>
                        <a:rPr lang="en-US" sz="1200" dirty="0" err="1">
                          <a:latin typeface="+mj-lt"/>
                          <a:ea typeface="Tahoma" panose="020B0604030504040204" pitchFamily="34" charset="0"/>
                          <a:cs typeface="Tahoma" panose="020B0604030504040204" pitchFamily="34" charset="0"/>
                        </a:rPr>
                        <a:t>Pword</a:t>
                      </a:r>
                      <a:r>
                        <a:rPr lang="en-US" sz="1200" dirty="0">
                          <a:latin typeface="+mj-lt"/>
                          <a:ea typeface="Tahoma" panose="020B0604030504040204" pitchFamily="34" charset="0"/>
                          <a:cs typeface="Tahoma" panose="020B0604030504040204" pitchFamily="34" charset="0"/>
                        </a:rPr>
                        <a:t>: benefits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8230223"/>
                  </a:ext>
                </a:extLst>
              </a:tr>
            </a:tbl>
          </a:graphicData>
        </a:graphic>
      </p:graphicFrame>
      <p:graphicFrame>
        <p:nvGraphicFramePr>
          <p:cNvPr id="20" name="Group 92">
            <a:extLst>
              <a:ext uri="{FF2B5EF4-FFF2-40B4-BE49-F238E27FC236}">
                <a16:creationId xmlns:a16="http://schemas.microsoft.com/office/drawing/2014/main" id="{107EA829-DF44-411A-9E13-E8899AB5D681}"/>
              </a:ext>
            </a:extLst>
          </p:cNvPr>
          <p:cNvGraphicFramePr>
            <a:graphicFrameLocks/>
          </p:cNvGraphicFramePr>
          <p:nvPr>
            <p:extLst>
              <p:ext uri="{D42A27DB-BD31-4B8C-83A1-F6EECF244321}">
                <p14:modId xmlns:p14="http://schemas.microsoft.com/office/powerpoint/2010/main" val="1026262129"/>
              </p:ext>
            </p:extLst>
          </p:nvPr>
        </p:nvGraphicFramePr>
        <p:xfrm>
          <a:off x="255495" y="2314551"/>
          <a:ext cx="7261412" cy="1528401"/>
        </p:xfrm>
        <a:graphic>
          <a:graphicData uri="http://schemas.openxmlformats.org/drawingml/2006/table">
            <a:tbl>
              <a:tblPr>
                <a:tableStyleId>{9D7B26C5-4107-4FEC-AEDC-1716B250A1EF}</a:tableStyleId>
              </a:tblPr>
              <a:tblGrid>
                <a:gridCol w="2870764">
                  <a:extLst>
                    <a:ext uri="{9D8B030D-6E8A-4147-A177-3AD203B41FA5}">
                      <a16:colId xmlns:a16="http://schemas.microsoft.com/office/drawing/2014/main" val="20000"/>
                    </a:ext>
                  </a:extLst>
                </a:gridCol>
                <a:gridCol w="1779373">
                  <a:extLst>
                    <a:ext uri="{9D8B030D-6E8A-4147-A177-3AD203B41FA5}">
                      <a16:colId xmlns:a16="http://schemas.microsoft.com/office/drawing/2014/main" val="20001"/>
                    </a:ext>
                  </a:extLst>
                </a:gridCol>
                <a:gridCol w="2611275">
                  <a:extLst>
                    <a:ext uri="{9D8B030D-6E8A-4147-A177-3AD203B41FA5}">
                      <a16:colId xmlns:a16="http://schemas.microsoft.com/office/drawing/2014/main" val="20002"/>
                    </a:ext>
                  </a:extLst>
                </a:gridCol>
              </a:tblGrid>
              <a:tr h="509467">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marL="0" marR="0" lvl="0" indent="0" algn="ctr" defTabSz="1019175"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chemeClr val="tx1"/>
                          </a:solidFill>
                          <a:effectLst/>
                          <a:latin typeface="+mj-lt"/>
                          <a:ea typeface="Tahoma" panose="020B0604030504040204" pitchFamily="34" charset="0"/>
                          <a:cs typeface="Tahoma" panose="020B0604030504040204" pitchFamily="34" charset="0"/>
                        </a:rPr>
                        <a:t>Benefit</a:t>
                      </a:r>
                      <a:endParaRPr kumimoji="0" lang="en-US" sz="1400" b="1" i="0" u="none" strike="noStrike" cap="none" normalizeH="0" baseline="0" dirty="0">
                        <a:ln>
                          <a:noFill/>
                        </a:ln>
                        <a:solidFill>
                          <a:schemeClr val="tx1"/>
                        </a:solidFill>
                        <a:effectLst/>
                        <a:latin typeface="+mj-lt"/>
                        <a:ea typeface="Tahoma" panose="020B0604030504040204" pitchFamily="34" charset="0"/>
                        <a:cs typeface="Tahoma" panose="020B0604030504040204" pitchFamily="34" charset="0"/>
                      </a:endParaRPr>
                    </a:p>
                  </a:txBody>
                  <a:tcPr marT="45700" marB="45700" horzOverflow="overflow">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marL="0" marR="0" lvl="0" indent="0" algn="ctr" defTabSz="1019175"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chemeClr val="tx1"/>
                          </a:solidFill>
                          <a:effectLst/>
                          <a:latin typeface="+mj-lt"/>
                          <a:ea typeface="Tahoma" panose="020B0604030504040204" pitchFamily="34" charset="0"/>
                          <a:cs typeface="Tahoma" panose="020B0604030504040204" pitchFamily="34" charset="0"/>
                        </a:rPr>
                        <a:t>Eligibility</a:t>
                      </a:r>
                      <a:endParaRPr kumimoji="0" lang="en-US" sz="1400" b="1" i="0" u="none" strike="noStrike" cap="none" normalizeH="0" baseline="0" dirty="0">
                        <a:ln>
                          <a:noFill/>
                        </a:ln>
                        <a:solidFill>
                          <a:schemeClr val="tx1"/>
                        </a:solidFill>
                        <a:effectLst/>
                        <a:latin typeface="+mj-lt"/>
                        <a:ea typeface="Tahoma" panose="020B0604030504040204" pitchFamily="34" charset="0"/>
                        <a:cs typeface="Tahoma" panose="020B0604030504040204" pitchFamily="34" charset="0"/>
                      </a:endParaRPr>
                    </a:p>
                  </a:txBody>
                  <a:tcPr marT="45700" marB="45700" horzOverflow="overflow">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marL="0" marR="0" lvl="0" indent="0" algn="ctr" defTabSz="1019175"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a:ln>
                            <a:noFill/>
                          </a:ln>
                          <a:solidFill>
                            <a:schemeClr val="tx1"/>
                          </a:solidFill>
                          <a:effectLst/>
                          <a:latin typeface="+mj-lt"/>
                          <a:ea typeface="Tahoma" panose="020B0604030504040204" pitchFamily="34" charset="0"/>
                          <a:cs typeface="Tahoma" panose="020B0604030504040204" pitchFamily="34" charset="0"/>
                        </a:rPr>
                        <a:t>Waiting Period</a:t>
                      </a:r>
                      <a:endParaRPr kumimoji="0" lang="en-US" sz="1400" b="1" i="0" u="none" strike="noStrike" cap="none" normalizeH="0" baseline="0">
                        <a:ln>
                          <a:noFill/>
                        </a:ln>
                        <a:solidFill>
                          <a:schemeClr val="tx1"/>
                        </a:solidFill>
                        <a:effectLst/>
                        <a:latin typeface="+mj-lt"/>
                        <a:ea typeface="Tahoma" panose="020B0604030504040204" pitchFamily="34" charset="0"/>
                        <a:cs typeface="Tahoma" panose="020B0604030504040204" pitchFamily="34" charset="0"/>
                      </a:endParaRPr>
                    </a:p>
                  </a:txBody>
                  <a:tcPr marT="45700" marB="45700" horzOverflow="overflow">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9467">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marL="0" marR="0" lvl="0" indent="0" algn="ctr" defTabSz="1019175"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a:ln>
                            <a:noFill/>
                          </a:ln>
                          <a:solidFill>
                            <a:schemeClr val="tx1"/>
                          </a:solidFill>
                          <a:effectLst/>
                          <a:latin typeface="+mj-lt"/>
                          <a:ea typeface="Tahoma" panose="020B0604030504040204" pitchFamily="34" charset="0"/>
                          <a:cs typeface="Tahoma" panose="020B0604030504040204" pitchFamily="34" charset="0"/>
                        </a:rPr>
                        <a:t>Medical </a:t>
                      </a:r>
                      <a:endParaRPr kumimoji="0" lang="en-US" sz="1200" b="1" i="0" u="none" strike="noStrike" cap="none" normalizeH="0" baseline="0" dirty="0">
                        <a:ln>
                          <a:noFill/>
                        </a:ln>
                        <a:solidFill>
                          <a:schemeClr val="tx1"/>
                        </a:solidFill>
                        <a:effectLst/>
                        <a:latin typeface="+mj-lt"/>
                        <a:ea typeface="Tahoma" panose="020B0604030504040204" pitchFamily="34" charset="0"/>
                        <a:cs typeface="Tahoma" panose="020B0604030504040204" pitchFamily="34" charset="0"/>
                      </a:endParaRPr>
                    </a:p>
                  </a:txBody>
                  <a:tcPr marT="45700" marB="4570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marL="0" marR="0" lvl="0" indent="0" algn="ctr" defTabSz="1019175" rtl="0" eaLnBrk="1" fontAlgn="base" latinLnBrk="0" hangingPunct="1">
                        <a:lnSpc>
                          <a:spcPct val="100000"/>
                        </a:lnSpc>
                        <a:spcBef>
                          <a:spcPct val="20000"/>
                        </a:spcBef>
                        <a:spcAft>
                          <a:spcPct val="0"/>
                        </a:spcAft>
                        <a:buClrTx/>
                        <a:buSzTx/>
                        <a:buFontTx/>
                        <a:buNone/>
                        <a:tabLst/>
                      </a:pPr>
                      <a:r>
                        <a:rPr kumimoji="0" lang="en-US" sz="1200" b="0" u="none" strike="noStrike" cap="none" normalizeH="0" baseline="0" dirty="0">
                          <a:ln>
                            <a:noFill/>
                          </a:ln>
                          <a:solidFill>
                            <a:schemeClr val="tx1"/>
                          </a:solidFill>
                          <a:effectLst/>
                          <a:latin typeface="+mj-lt"/>
                          <a:ea typeface="Tahoma" panose="020B0604030504040204" pitchFamily="34" charset="0"/>
                          <a:cs typeface="Tahoma" panose="020B0604030504040204" pitchFamily="34" charset="0"/>
                        </a:rPr>
                        <a:t>30 hours/week</a:t>
                      </a:r>
                      <a:endParaRPr kumimoji="0" lang="en-US" sz="1200" b="0" i="0" u="none" strike="noStrike" cap="none" normalizeH="0" baseline="0" dirty="0">
                        <a:ln>
                          <a:noFill/>
                        </a:ln>
                        <a:solidFill>
                          <a:schemeClr val="tx1"/>
                        </a:solidFill>
                        <a:effectLst/>
                        <a:latin typeface="+mj-lt"/>
                        <a:ea typeface="Tahoma" panose="020B0604030504040204" pitchFamily="34" charset="0"/>
                        <a:cs typeface="Tahoma" panose="020B0604030504040204" pitchFamily="34" charset="0"/>
                      </a:endParaRPr>
                    </a:p>
                  </a:txBody>
                  <a:tcPr marT="45700" marB="4570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marL="0" marR="0" lvl="0" indent="0" algn="ctr" defTabSz="1019175" rtl="0" eaLnBrk="1" fontAlgn="base" latinLnBrk="0" hangingPunct="1">
                        <a:lnSpc>
                          <a:spcPct val="100000"/>
                        </a:lnSpc>
                        <a:spcBef>
                          <a:spcPct val="20000"/>
                        </a:spcBef>
                        <a:spcAft>
                          <a:spcPct val="0"/>
                        </a:spcAft>
                        <a:buClrTx/>
                        <a:buSzTx/>
                        <a:buFontTx/>
                        <a:buNone/>
                        <a:tabLst/>
                      </a:pPr>
                      <a:r>
                        <a:rPr kumimoji="0" lang="en-US" sz="1200" b="0" u="none" strike="noStrike" cap="none" normalizeH="0" baseline="0" dirty="0">
                          <a:ln>
                            <a:noFill/>
                          </a:ln>
                          <a:solidFill>
                            <a:schemeClr val="tx1"/>
                          </a:solidFill>
                          <a:effectLst/>
                          <a:latin typeface="+mj-lt"/>
                          <a:ea typeface="Tahoma" panose="020B0604030504040204" pitchFamily="34" charset="0"/>
                          <a:cs typeface="Tahoma" panose="020B0604030504040204" pitchFamily="34" charset="0"/>
                        </a:rPr>
                        <a:t>Date of Hire</a:t>
                      </a:r>
                    </a:p>
                  </a:txBody>
                  <a:tcPr marT="45700" marB="4570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09467">
                <a:tc>
                  <a:txBody>
                    <a:bodyPr/>
                    <a:lstStyle/>
                    <a:p>
                      <a:pPr marL="0" marR="0" lvl="0" indent="0" algn="ctr" defTabSz="1019175" rtl="0" eaLnBrk="1" fontAlgn="base" latinLnBrk="0" hangingPunct="1">
                        <a:lnSpc>
                          <a:spcPct val="100000"/>
                        </a:lnSpc>
                        <a:spcBef>
                          <a:spcPct val="20000"/>
                        </a:spcBef>
                        <a:spcAft>
                          <a:spcPct val="0"/>
                        </a:spcAft>
                        <a:buClrTx/>
                        <a:buSzTx/>
                        <a:buFontTx/>
                        <a:buNone/>
                        <a:tabLst/>
                      </a:pPr>
                      <a:r>
                        <a:rPr kumimoji="0" lang="en-US" sz="1200" b="1" u="none" strike="noStrike" kern="1200" cap="none" normalizeH="0" baseline="0">
                          <a:ln>
                            <a:noFill/>
                          </a:ln>
                          <a:solidFill>
                            <a:schemeClr val="tx1"/>
                          </a:solidFill>
                          <a:effectLst/>
                          <a:latin typeface="+mn-lt"/>
                          <a:ea typeface="Tahoma" panose="020B0604030504040204" pitchFamily="34" charset="0"/>
                          <a:cs typeface="Tahoma" panose="020B0604030504040204" pitchFamily="34" charset="0"/>
                        </a:rPr>
                        <a:t>Dental</a:t>
                      </a:r>
                      <a:endParaRPr kumimoji="0" lang="en-US" sz="1200" b="1" i="0" u="none" strike="noStrike" cap="none" normalizeH="0" baseline="0">
                        <a:ln>
                          <a:noFill/>
                        </a:ln>
                        <a:solidFill>
                          <a:srgbClr val="000000"/>
                        </a:solidFill>
                        <a:effectLst/>
                        <a:latin typeface="+mj-lt"/>
                        <a:ea typeface="Tahoma" panose="020B0604030504040204" pitchFamily="34" charset="0"/>
                        <a:cs typeface="Tahoma" panose="020B0604030504040204" pitchFamily="34" charset="0"/>
                      </a:endParaRPr>
                    </a:p>
                  </a:txBody>
                  <a:tcPr marT="45700" marB="4570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marL="0" marR="0" lvl="0" indent="0" algn="ctr" defTabSz="1019175" rtl="0" eaLnBrk="1" fontAlgn="base" latinLnBrk="0" hangingPunct="1">
                        <a:lnSpc>
                          <a:spcPct val="100000"/>
                        </a:lnSpc>
                        <a:spcBef>
                          <a:spcPct val="20000"/>
                        </a:spcBef>
                        <a:spcAft>
                          <a:spcPct val="0"/>
                        </a:spcAft>
                        <a:buClrTx/>
                        <a:buSzTx/>
                        <a:buFontTx/>
                        <a:buNone/>
                        <a:tabLst/>
                      </a:pPr>
                      <a:r>
                        <a:rPr kumimoji="0" lang="en-US" sz="1200" b="0" u="none" strike="noStrike" cap="none" normalizeH="0" baseline="0" dirty="0">
                          <a:ln>
                            <a:noFill/>
                          </a:ln>
                          <a:solidFill>
                            <a:schemeClr val="tx1"/>
                          </a:solidFill>
                          <a:effectLst/>
                          <a:latin typeface="+mj-lt"/>
                          <a:ea typeface="Tahoma" panose="020B0604030504040204" pitchFamily="34" charset="0"/>
                          <a:cs typeface="Tahoma" panose="020B0604030504040204" pitchFamily="34" charset="0"/>
                        </a:rPr>
                        <a:t>30 hours/week</a:t>
                      </a:r>
                      <a:endParaRPr kumimoji="0" lang="en-US" sz="1200" b="0" i="0" u="none" strike="noStrike" cap="none" normalizeH="0" baseline="0" dirty="0">
                        <a:ln>
                          <a:noFill/>
                        </a:ln>
                        <a:solidFill>
                          <a:schemeClr val="tx1"/>
                        </a:solidFill>
                        <a:effectLst/>
                        <a:latin typeface="+mj-lt"/>
                        <a:ea typeface="Tahoma" panose="020B0604030504040204" pitchFamily="34" charset="0"/>
                        <a:cs typeface="Tahoma" panose="020B0604030504040204" pitchFamily="34" charset="0"/>
                      </a:endParaRPr>
                    </a:p>
                  </a:txBody>
                  <a:tcPr marT="45700" marB="4570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Times New Roman"/>
                        </a:defRPr>
                      </a:lvl1pPr>
                      <a:lvl2pPr marL="457200" algn="l" defTabSz="457200" rtl="0" eaLnBrk="1" latinLnBrk="0" hangingPunct="1">
                        <a:defRPr sz="1800" kern="1200">
                          <a:solidFill>
                            <a:schemeClr val="tx1"/>
                          </a:solidFill>
                          <a:latin typeface="Times New Roman"/>
                        </a:defRPr>
                      </a:lvl2pPr>
                      <a:lvl3pPr marL="914400" algn="l" defTabSz="457200" rtl="0" eaLnBrk="1" latinLnBrk="0" hangingPunct="1">
                        <a:defRPr sz="1800" kern="1200">
                          <a:solidFill>
                            <a:schemeClr val="tx1"/>
                          </a:solidFill>
                          <a:latin typeface="Times New Roman"/>
                        </a:defRPr>
                      </a:lvl3pPr>
                      <a:lvl4pPr marL="1371600" algn="l" defTabSz="457200" rtl="0" eaLnBrk="1" latinLnBrk="0" hangingPunct="1">
                        <a:defRPr sz="1800" kern="1200">
                          <a:solidFill>
                            <a:schemeClr val="tx1"/>
                          </a:solidFill>
                          <a:latin typeface="Times New Roman"/>
                        </a:defRPr>
                      </a:lvl4pPr>
                      <a:lvl5pPr marL="1828800" algn="l" defTabSz="457200" rtl="0" eaLnBrk="1" latinLnBrk="0" hangingPunct="1">
                        <a:defRPr sz="1800" kern="1200">
                          <a:solidFill>
                            <a:schemeClr val="tx1"/>
                          </a:solidFill>
                          <a:latin typeface="Times New Roman"/>
                        </a:defRPr>
                      </a:lvl5pPr>
                      <a:lvl6pPr marL="2286000" algn="l" defTabSz="457200" rtl="0" eaLnBrk="1" latinLnBrk="0" hangingPunct="1">
                        <a:defRPr sz="1800" kern="1200">
                          <a:solidFill>
                            <a:schemeClr val="tx1"/>
                          </a:solidFill>
                          <a:latin typeface="Times New Roman"/>
                        </a:defRPr>
                      </a:lvl6pPr>
                      <a:lvl7pPr marL="2743200" algn="l" defTabSz="457200" rtl="0" eaLnBrk="1" latinLnBrk="0" hangingPunct="1">
                        <a:defRPr sz="1800" kern="1200">
                          <a:solidFill>
                            <a:schemeClr val="tx1"/>
                          </a:solidFill>
                          <a:latin typeface="Times New Roman"/>
                        </a:defRPr>
                      </a:lvl7pPr>
                      <a:lvl8pPr marL="3200400" algn="l" defTabSz="457200" rtl="0" eaLnBrk="1" latinLnBrk="0" hangingPunct="1">
                        <a:defRPr sz="1800" kern="1200">
                          <a:solidFill>
                            <a:schemeClr val="tx1"/>
                          </a:solidFill>
                          <a:latin typeface="Times New Roman"/>
                        </a:defRPr>
                      </a:lvl8pPr>
                      <a:lvl9pPr marL="3657600" algn="l" defTabSz="457200" rtl="0" eaLnBrk="1" latinLnBrk="0" hangingPunct="1">
                        <a:defRPr sz="1800" kern="1200">
                          <a:solidFill>
                            <a:schemeClr val="tx1"/>
                          </a:solidFill>
                          <a:latin typeface="Times New Roman"/>
                        </a:defRPr>
                      </a:lvl9pPr>
                    </a:lstStyle>
                    <a:p>
                      <a:pPr marL="0" marR="0" lvl="0" indent="0" algn="ctr" defTabSz="1019175" rtl="0" eaLnBrk="1" fontAlgn="base" latinLnBrk="0" hangingPunct="1">
                        <a:lnSpc>
                          <a:spcPct val="100000"/>
                        </a:lnSpc>
                        <a:spcBef>
                          <a:spcPct val="20000"/>
                        </a:spcBef>
                        <a:spcAft>
                          <a:spcPct val="0"/>
                        </a:spcAft>
                        <a:buClrTx/>
                        <a:buSzTx/>
                        <a:buFontTx/>
                        <a:buNone/>
                        <a:tabLst/>
                      </a:pPr>
                      <a:r>
                        <a:rPr kumimoji="0" lang="en-US" sz="1200" b="0" u="none" strike="noStrike" kern="1200" cap="none" normalizeH="0" baseline="0" dirty="0">
                          <a:ln>
                            <a:noFill/>
                          </a:ln>
                          <a:solidFill>
                            <a:schemeClr val="tx1"/>
                          </a:solidFill>
                          <a:effectLst/>
                          <a:latin typeface="+mj-lt"/>
                          <a:ea typeface="Tahoma" panose="020B0604030504040204" pitchFamily="34" charset="0"/>
                          <a:cs typeface="Tahoma" panose="020B0604030504040204" pitchFamily="34" charset="0"/>
                        </a:rPr>
                        <a:t>Date of Hire</a:t>
                      </a:r>
                    </a:p>
                  </a:txBody>
                  <a:tcPr marT="45700" marB="4570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7351712"/>
                  </a:ext>
                </a:extLst>
              </a:tr>
            </a:tbl>
          </a:graphicData>
        </a:graphic>
      </p:graphicFrame>
      <p:pic>
        <p:nvPicPr>
          <p:cNvPr id="2" name="Picture 2" descr="Precision Talent Group">
            <a:extLst>
              <a:ext uri="{FF2B5EF4-FFF2-40B4-BE49-F238E27FC236}">
                <a16:creationId xmlns:a16="http://schemas.microsoft.com/office/drawing/2014/main" id="{372B20A8-0C8C-6F67-F15D-5CE50A9CD4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8986" y="611747"/>
            <a:ext cx="215442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67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73938E-C65F-8074-D14E-C45E34D99969}"/>
              </a:ext>
            </a:extLst>
          </p:cNvPr>
          <p:cNvSpPr/>
          <p:nvPr/>
        </p:nvSpPr>
        <p:spPr>
          <a:xfrm>
            <a:off x="2193692" y="7706679"/>
            <a:ext cx="1701970" cy="789855"/>
          </a:xfrm>
          <a:prstGeom prst="rect">
            <a:avLst/>
          </a:prstGeom>
          <a:noFill/>
          <a:ln w="38100">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Lucida Sans Unicode" panose="020B0602030504020204" pitchFamily="34" charset="0"/>
              <a:cs typeface="Lucida Sans Unicode" panose="020B0602030504020204" pitchFamily="34" charset="0"/>
            </a:endParaRPr>
          </a:p>
        </p:txBody>
      </p:sp>
      <p:sp>
        <p:nvSpPr>
          <p:cNvPr id="4" name="TextBox 9">
            <a:extLst>
              <a:ext uri="{FF2B5EF4-FFF2-40B4-BE49-F238E27FC236}">
                <a16:creationId xmlns:a16="http://schemas.microsoft.com/office/drawing/2014/main" id="{D16DB87F-6DDF-8EBD-E150-B29F8AFF8566}"/>
              </a:ext>
            </a:extLst>
          </p:cNvPr>
          <p:cNvSpPr txBox="1"/>
          <p:nvPr/>
        </p:nvSpPr>
        <p:spPr>
          <a:xfrm>
            <a:off x="2217507" y="7751622"/>
            <a:ext cx="1654408"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mj-lt"/>
                <a:cs typeface="Lucida Sans Unicode" panose="020B0602030504020204" pitchFamily="34" charset="0"/>
              </a:rPr>
              <a:t>Username:</a:t>
            </a:r>
          </a:p>
          <a:p>
            <a:pPr algn="ctr"/>
            <a:r>
              <a:rPr lang="en-US" sz="2000" dirty="0" err="1">
                <a:latin typeface="+mj-lt"/>
                <a:cs typeface="Lucida Sans Unicode" panose="020B0602030504020204" pitchFamily="34" charset="0"/>
              </a:rPr>
              <a:t>fieldstaff</a:t>
            </a:r>
            <a:r>
              <a:rPr lang="en-US" sz="2000" dirty="0">
                <a:latin typeface="+mj-lt"/>
                <a:cs typeface="Lucida Sans Unicode" panose="020B0602030504020204" pitchFamily="34" charset="0"/>
              </a:rPr>
              <a:t> </a:t>
            </a:r>
          </a:p>
        </p:txBody>
      </p:sp>
      <p:sp>
        <p:nvSpPr>
          <p:cNvPr id="5" name="Rectangle 4">
            <a:extLst>
              <a:ext uri="{FF2B5EF4-FFF2-40B4-BE49-F238E27FC236}">
                <a16:creationId xmlns:a16="http://schemas.microsoft.com/office/drawing/2014/main" id="{95221384-BE5A-2C45-286B-E22007D7A908}"/>
              </a:ext>
            </a:extLst>
          </p:cNvPr>
          <p:cNvSpPr/>
          <p:nvPr/>
        </p:nvSpPr>
        <p:spPr>
          <a:xfrm>
            <a:off x="4042328" y="7706680"/>
            <a:ext cx="1701970" cy="793056"/>
          </a:xfrm>
          <a:prstGeom prst="rect">
            <a:avLst/>
          </a:prstGeom>
          <a:noFill/>
          <a:ln w="38100">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TextBox 11">
            <a:extLst>
              <a:ext uri="{FF2B5EF4-FFF2-40B4-BE49-F238E27FC236}">
                <a16:creationId xmlns:a16="http://schemas.microsoft.com/office/drawing/2014/main" id="{0109E3C5-0EE3-5376-DEB3-AB7F326161E7}"/>
              </a:ext>
            </a:extLst>
          </p:cNvPr>
          <p:cNvSpPr txBox="1"/>
          <p:nvPr/>
        </p:nvSpPr>
        <p:spPr>
          <a:xfrm>
            <a:off x="4081463" y="7752835"/>
            <a:ext cx="1624012" cy="707886"/>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mj-lt"/>
                <a:cs typeface="Lucida Sans Unicode" panose="020B0602030504020204" pitchFamily="34" charset="0"/>
              </a:rPr>
              <a:t>Password:</a:t>
            </a:r>
          </a:p>
          <a:p>
            <a:pPr algn="ctr"/>
            <a:r>
              <a:rPr lang="en-US" sz="2000" dirty="0">
                <a:latin typeface="+mj-lt"/>
                <a:cs typeface="Lucida Sans Unicode" panose="020B0602030504020204" pitchFamily="34" charset="0"/>
              </a:rPr>
              <a:t>benefits</a:t>
            </a:r>
          </a:p>
        </p:txBody>
      </p:sp>
      <p:sp>
        <p:nvSpPr>
          <p:cNvPr id="7" name="Rectangle 6">
            <a:extLst>
              <a:ext uri="{FF2B5EF4-FFF2-40B4-BE49-F238E27FC236}">
                <a16:creationId xmlns:a16="http://schemas.microsoft.com/office/drawing/2014/main" id="{634423AC-0203-09A9-7D28-CA6502055C47}"/>
              </a:ext>
            </a:extLst>
          </p:cNvPr>
          <p:cNvSpPr/>
          <p:nvPr/>
        </p:nvSpPr>
        <p:spPr>
          <a:xfrm>
            <a:off x="480060" y="1403424"/>
            <a:ext cx="6812280" cy="1923604"/>
          </a:xfrm>
          <a:prstGeom prst="rect">
            <a:avLst/>
          </a:prstGeom>
        </p:spPr>
        <p:txBody>
          <a:bodyPr wrap="square">
            <a:spAutoFit/>
          </a:bodyPr>
          <a:lstStyle/>
          <a:p>
            <a:pPr lvl="0" algn="ctr" fontAlgn="base">
              <a:spcBef>
                <a:spcPct val="0"/>
              </a:spcBef>
              <a:spcAft>
                <a:spcPct val="0"/>
              </a:spcAft>
            </a:pPr>
            <a:endParaRPr lang="en-US" sz="1100" dirty="0">
              <a:latin typeface="+mj-lt"/>
              <a:cs typeface="Lucida Sans Unicode" panose="020B0602030504020204" pitchFamily="34" charset="0"/>
            </a:endParaRPr>
          </a:p>
          <a:p>
            <a:pPr lvl="0" algn="ctr" fontAlgn="base">
              <a:spcBef>
                <a:spcPct val="0"/>
              </a:spcBef>
              <a:spcAft>
                <a:spcPct val="0"/>
              </a:spcAft>
            </a:pPr>
            <a:r>
              <a:rPr lang="en-US" sz="1200" dirty="0">
                <a:latin typeface="+mj-lt"/>
                <a:cs typeface="Lucida Sans Unicode" panose="020B0602030504020204" pitchFamily="34" charset="0"/>
              </a:rPr>
              <a:t>This is your online employee benefits manual. This site has been created to provide you with an efficient way to obtain information and answers to your questions regarding your employee benefit plans on a 24/7 basis.</a:t>
            </a:r>
          </a:p>
          <a:p>
            <a:pPr lvl="0" algn="ctr" fontAlgn="base">
              <a:spcBef>
                <a:spcPct val="0"/>
              </a:spcBef>
              <a:spcAft>
                <a:spcPct val="0"/>
              </a:spcAft>
            </a:pPr>
            <a:endParaRPr lang="en-US" sz="1200" dirty="0">
              <a:latin typeface="+mj-lt"/>
              <a:cs typeface="Lucida Sans Unicode" panose="020B0602030504020204" pitchFamily="34" charset="0"/>
            </a:endParaRPr>
          </a:p>
          <a:p>
            <a:pPr lvl="0" fontAlgn="base">
              <a:spcBef>
                <a:spcPct val="0"/>
              </a:spcBef>
              <a:spcAft>
                <a:spcPct val="0"/>
              </a:spcAft>
            </a:pPr>
            <a:r>
              <a:rPr lang="en-US" sz="1200" dirty="0">
                <a:latin typeface="+mj-lt"/>
                <a:cs typeface="Lucida Sans Unicode" panose="020B0602030504020204" pitchFamily="34" charset="0"/>
              </a:rPr>
              <a:t>To log in to the EBC visit the following link: </a:t>
            </a:r>
            <a:r>
              <a:rPr lang="en-US" sz="1200" dirty="0">
                <a:latin typeface="+mj-lt"/>
                <a:cs typeface="Lucida Sans Unicode" panose="020B0602030504020204" pitchFamily="34" charset="0"/>
                <a:hlinkClick r:id="rId2"/>
              </a:rPr>
              <a:t>https://precisiontalent.trgportal.com</a:t>
            </a:r>
            <a:endParaRPr lang="en-US" sz="1200" dirty="0">
              <a:latin typeface="+mj-lt"/>
              <a:cs typeface="Lucida Sans Unicode" panose="020B0602030504020204" pitchFamily="34" charset="0"/>
            </a:endParaRPr>
          </a:p>
          <a:p>
            <a:pPr lvl="0" fontAlgn="base">
              <a:spcBef>
                <a:spcPct val="0"/>
              </a:spcBef>
              <a:spcAft>
                <a:spcPct val="0"/>
              </a:spcAft>
            </a:pPr>
            <a:endParaRPr lang="en-US" sz="1200" b="1" u="sng" dirty="0">
              <a:solidFill>
                <a:srgbClr val="21272C"/>
              </a:solidFill>
              <a:latin typeface="+mj-lt"/>
              <a:cs typeface="Lucida Sans Unicode" panose="020B0602030504020204" pitchFamily="34" charset="0"/>
            </a:endParaRPr>
          </a:p>
          <a:p>
            <a:pPr lvl="0" fontAlgn="base">
              <a:spcBef>
                <a:spcPct val="0"/>
              </a:spcBef>
              <a:spcAft>
                <a:spcPct val="0"/>
              </a:spcAft>
            </a:pPr>
            <a:endParaRPr lang="en-US" sz="1200" b="1" u="sng" dirty="0">
              <a:solidFill>
                <a:srgbClr val="21272C"/>
              </a:solidFill>
              <a:latin typeface="+mj-lt"/>
              <a:cs typeface="Lucida Sans Unicode" panose="020B0602030504020204" pitchFamily="34" charset="0"/>
            </a:endParaRPr>
          </a:p>
          <a:p>
            <a:pPr fontAlgn="base">
              <a:spcBef>
                <a:spcPct val="0"/>
              </a:spcBef>
              <a:spcAft>
                <a:spcPct val="0"/>
              </a:spcAft>
            </a:pPr>
            <a:r>
              <a:rPr lang="en-US" sz="1200" dirty="0">
                <a:latin typeface="+mj-lt"/>
                <a:cs typeface="Lucida Sans Unicode" panose="020B0602030504020204" pitchFamily="34" charset="0"/>
              </a:rPr>
              <a:t>Or scan the QR code using your smartphone camera:</a:t>
            </a:r>
            <a:endParaRPr lang="en-US" sz="1200" b="1" u="sng" dirty="0">
              <a:solidFill>
                <a:srgbClr val="21272C"/>
              </a:solidFill>
              <a:latin typeface="+mj-lt"/>
              <a:cs typeface="Lucida Sans Unicode" panose="020B0602030504020204" pitchFamily="34" charset="0"/>
            </a:endParaRPr>
          </a:p>
          <a:p>
            <a:pPr lvl="0" fontAlgn="base">
              <a:spcBef>
                <a:spcPct val="0"/>
              </a:spcBef>
              <a:spcAft>
                <a:spcPct val="0"/>
              </a:spcAft>
            </a:pPr>
            <a:endParaRPr lang="en-US" sz="1200" b="1" u="sng" dirty="0">
              <a:solidFill>
                <a:srgbClr val="21272C"/>
              </a:solidFill>
              <a:latin typeface="+mj-lt"/>
              <a:cs typeface="Lucida Sans Unicode" panose="020B0602030504020204" pitchFamily="34" charset="0"/>
            </a:endParaRPr>
          </a:p>
        </p:txBody>
      </p:sp>
      <p:sp>
        <p:nvSpPr>
          <p:cNvPr id="8" name="TextBox 7">
            <a:extLst>
              <a:ext uri="{FF2B5EF4-FFF2-40B4-BE49-F238E27FC236}">
                <a16:creationId xmlns:a16="http://schemas.microsoft.com/office/drawing/2014/main" id="{0EAEFF1E-FDFE-9E24-E8BA-3AC8B906936E}"/>
              </a:ext>
            </a:extLst>
          </p:cNvPr>
          <p:cNvSpPr txBox="1"/>
          <p:nvPr/>
        </p:nvSpPr>
        <p:spPr>
          <a:xfrm>
            <a:off x="1371600" y="536134"/>
            <a:ext cx="5375564" cy="707886"/>
          </a:xfrm>
          <a:prstGeom prst="rect">
            <a:avLst/>
          </a:prstGeom>
        </p:spPr>
        <p:txBody>
          <a:bodyPr vert="horz" anchor="ctr"/>
          <a:lstStyle>
            <a:defPPr>
              <a:defRPr lang="en-US"/>
            </a:defPPr>
            <a:lvl1pPr marL="0" indent="0" algn="ctr" eaLnBrk="1" fontAlgn="auto" latinLnBrk="0" hangingPunct="1">
              <a:spcBef>
                <a:spcPct val="20000"/>
              </a:spcBef>
              <a:spcAft>
                <a:spcPts val="0"/>
              </a:spcAft>
              <a:buFont typeface="Arial"/>
              <a:buNone/>
              <a:defRPr sz="2000" b="1">
                <a:latin typeface="+mj-lt"/>
                <a:ea typeface="+mn-ea"/>
                <a:cs typeface="+mn-cs"/>
              </a:defRPr>
            </a:lvl1pPr>
            <a:lvl2pPr marL="742950" indent="-285750" eaLnBrk="1" latinLnBrk="0" hangingPunct="1">
              <a:spcBef>
                <a:spcPct val="20000"/>
              </a:spcBef>
              <a:buFont typeface="Arial"/>
              <a:buChar char="–"/>
              <a:defRPr sz="2800">
                <a:latin typeface="+mn-lt"/>
                <a:ea typeface="+mn-ea"/>
                <a:cs typeface="+mn-cs"/>
              </a:defRPr>
            </a:lvl2pPr>
            <a:lvl3pPr marL="1143000" indent="-228600" eaLnBrk="1" latinLnBrk="0" hangingPunct="1">
              <a:spcBef>
                <a:spcPct val="20000"/>
              </a:spcBef>
              <a:buFont typeface="Arial"/>
              <a:buChar char="•"/>
              <a:defRPr sz="2400">
                <a:latin typeface="+mn-lt"/>
                <a:ea typeface="+mn-ea"/>
                <a:cs typeface="+mn-cs"/>
              </a:defRPr>
            </a:lvl3pPr>
            <a:lvl4pPr marL="1600200" indent="-228600" eaLnBrk="1" latinLnBrk="0" hangingPunct="1">
              <a:spcBef>
                <a:spcPct val="20000"/>
              </a:spcBef>
              <a:buFont typeface="Arial"/>
              <a:buChar char="–"/>
              <a:defRPr sz="2000">
                <a:latin typeface="+mn-lt"/>
                <a:ea typeface="+mn-ea"/>
                <a:cs typeface="+mn-cs"/>
              </a:defRPr>
            </a:lvl4pPr>
            <a:lvl5pPr marL="2057400" indent="-228600" eaLnBrk="1" latinLnBrk="0" hangingPunct="1">
              <a:spcBef>
                <a:spcPct val="20000"/>
              </a:spcBef>
              <a:buFont typeface="Arial"/>
              <a:buChar char="»"/>
              <a:defRPr sz="2000">
                <a:latin typeface="+mn-lt"/>
                <a:ea typeface="+mn-ea"/>
                <a:cs typeface="+mn-cs"/>
              </a:defRPr>
            </a:lvl5pPr>
            <a:lvl6pPr marL="2514600" indent="-228600">
              <a:spcBef>
                <a:spcPct val="20000"/>
              </a:spcBef>
              <a:buFont typeface="Arial"/>
              <a:buChar char="•"/>
              <a:defRPr sz="2000">
                <a:latin typeface="+mn-lt"/>
                <a:ea typeface="+mn-ea"/>
                <a:cs typeface="+mn-cs"/>
              </a:defRPr>
            </a:lvl6pPr>
            <a:lvl7pPr marL="2971800" indent="-228600">
              <a:spcBef>
                <a:spcPct val="20000"/>
              </a:spcBef>
              <a:buFont typeface="Arial"/>
              <a:buChar char="•"/>
              <a:defRPr sz="2000">
                <a:latin typeface="+mn-lt"/>
                <a:ea typeface="+mn-ea"/>
                <a:cs typeface="+mn-cs"/>
              </a:defRPr>
            </a:lvl7pPr>
            <a:lvl8pPr marL="3429000" indent="-228600">
              <a:spcBef>
                <a:spcPct val="20000"/>
              </a:spcBef>
              <a:buFont typeface="Arial"/>
              <a:buChar char="•"/>
              <a:defRPr sz="2000">
                <a:latin typeface="+mn-lt"/>
                <a:ea typeface="+mn-ea"/>
                <a:cs typeface="+mn-cs"/>
              </a:defRPr>
            </a:lvl8pPr>
            <a:lvl9pPr marL="3886200" indent="-228600">
              <a:spcBef>
                <a:spcPct val="20000"/>
              </a:spcBef>
              <a:buFont typeface="Arial"/>
              <a:buChar char="•"/>
              <a:defRPr sz="2000">
                <a:latin typeface="+mn-lt"/>
                <a:ea typeface="+mn-ea"/>
                <a:cs typeface="+mn-cs"/>
              </a:defRPr>
            </a:lvl9pPr>
          </a:lstStyle>
          <a:p>
            <a:pPr>
              <a:spcBef>
                <a:spcPts val="0"/>
              </a:spcBef>
            </a:pPr>
            <a:r>
              <a:rPr lang="en-US" sz="2400" dirty="0">
                <a:cs typeface="Lucida Sans Unicode" panose="020B0602030504020204" pitchFamily="34" charset="0"/>
              </a:rPr>
              <a:t>Welcome to the Precision Talent Group Employee Benefit Center (EBC)!</a:t>
            </a:r>
          </a:p>
        </p:txBody>
      </p:sp>
      <p:pic>
        <p:nvPicPr>
          <p:cNvPr id="9" name="Picture 8" descr="Graphical user interface&#10;&#10;Description automatically generated with medium confidence">
            <a:extLst>
              <a:ext uri="{FF2B5EF4-FFF2-40B4-BE49-F238E27FC236}">
                <a16:creationId xmlns:a16="http://schemas.microsoft.com/office/drawing/2014/main" id="{DB11E7EC-2443-6122-8032-E19A7813C10C}"/>
              </a:ext>
            </a:extLst>
          </p:cNvPr>
          <p:cNvPicPr>
            <a:picLocks noChangeAspect="1"/>
          </p:cNvPicPr>
          <p:nvPr/>
        </p:nvPicPr>
        <p:blipFill>
          <a:blip r:embed="rId3"/>
          <a:stretch>
            <a:fillRect/>
          </a:stretch>
        </p:blipFill>
        <p:spPr>
          <a:xfrm>
            <a:off x="480060" y="3568812"/>
            <a:ext cx="6885432" cy="3297490"/>
          </a:xfrm>
          <a:prstGeom prst="rect">
            <a:avLst/>
          </a:prstGeom>
          <a:ln w="38100">
            <a:solidFill>
              <a:schemeClr val="tx1"/>
            </a:solidFill>
          </a:ln>
        </p:spPr>
      </p:pic>
      <p:pic>
        <p:nvPicPr>
          <p:cNvPr id="12" name="Picture 11" descr="Qr code&#10;&#10;Description automatically generated">
            <a:extLst>
              <a:ext uri="{FF2B5EF4-FFF2-40B4-BE49-F238E27FC236}">
                <a16:creationId xmlns:a16="http://schemas.microsoft.com/office/drawing/2014/main" id="{0AB157B6-AF9D-361C-1458-828985548E70}"/>
              </a:ext>
            </a:extLst>
          </p:cNvPr>
          <p:cNvPicPr>
            <a:picLocks noChangeAspect="1"/>
          </p:cNvPicPr>
          <p:nvPr/>
        </p:nvPicPr>
        <p:blipFill rotWithShape="1">
          <a:blip r:embed="rId4"/>
          <a:srcRect l="10433" t="11514" r="11297" b="10216"/>
          <a:stretch/>
        </p:blipFill>
        <p:spPr>
          <a:xfrm>
            <a:off x="3895661" y="2592092"/>
            <a:ext cx="750479" cy="750479"/>
          </a:xfrm>
          <a:prstGeom prst="rect">
            <a:avLst/>
          </a:prstGeom>
        </p:spPr>
      </p:pic>
    </p:spTree>
    <p:extLst>
      <p:ext uri="{BB962C8B-B14F-4D97-AF65-F5344CB8AC3E}">
        <p14:creationId xmlns:p14="http://schemas.microsoft.com/office/powerpoint/2010/main" val="388174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3EB7EB37-B67A-263F-99F8-A334EDF77200}"/>
              </a:ext>
            </a:extLst>
          </p:cNvPr>
          <p:cNvSpPr txBox="1">
            <a:spLocks/>
          </p:cNvSpPr>
          <p:nvPr/>
        </p:nvSpPr>
        <p:spPr>
          <a:xfrm>
            <a:off x="985043" y="327621"/>
            <a:ext cx="5802313" cy="53975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800" kern="1200" cap="all" baseline="0">
                <a:solidFill>
                  <a:schemeClr val="bg1">
                    <a:lumMod val="50000"/>
                  </a:schemeClr>
                </a:solidFill>
                <a:latin typeface="+mj-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cap="none">
                <a:solidFill>
                  <a:srgbClr val="29378C"/>
                </a:solidFill>
                <a:latin typeface="Tahoma" panose="020B0604030504040204" pitchFamily="34" charset="0"/>
                <a:ea typeface="Tahoma" panose="020B0604030504040204" pitchFamily="34" charset="0"/>
                <a:cs typeface="Tahoma" panose="020B0604030504040204" pitchFamily="34" charset="0"/>
              </a:rPr>
              <a:t>Online Enrollment</a:t>
            </a:r>
            <a:endParaRPr lang="en-US" sz="2400" b="1" cap="none" dirty="0">
              <a:solidFill>
                <a:srgbClr val="29378C"/>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534259C4-0633-3DE0-8519-F9C7A896F524}"/>
              </a:ext>
            </a:extLst>
          </p:cNvPr>
          <p:cNvSpPr/>
          <p:nvPr/>
        </p:nvSpPr>
        <p:spPr>
          <a:xfrm>
            <a:off x="3886199" y="1278190"/>
            <a:ext cx="3654287" cy="1631216"/>
          </a:xfrm>
          <a:prstGeom prst="rect">
            <a:avLst/>
          </a:prstGeom>
        </p:spPr>
        <p:txBody>
          <a:bodyPr wrap="square">
            <a:spAutoFit/>
          </a:bodyPr>
          <a:lstStyle/>
          <a:p>
            <a:r>
              <a:rPr lang="en-US" sz="1200" b="1" dirty="0">
                <a:latin typeface="Tahoma" panose="020B0604030504040204" pitchFamily="34" charset="0"/>
                <a:ea typeface="Tahoma" panose="020B0604030504040204" pitchFamily="34" charset="0"/>
                <a:cs typeface="Tahoma" panose="020B0604030504040204" pitchFamily="34" charset="0"/>
              </a:rPr>
              <a:t>Step 1: Log In to Paylocity</a:t>
            </a:r>
          </a:p>
          <a:p>
            <a:r>
              <a:rPr lang="en-US" sz="1100" dirty="0">
                <a:latin typeface="Tahoma" panose="020B0604030504040204" pitchFamily="34" charset="0"/>
                <a:ea typeface="Tahoma" panose="020B0604030504040204" pitchFamily="34" charset="0"/>
                <a:cs typeface="Tahoma" panose="020B0604030504040204" pitchFamily="34" charset="0"/>
              </a:rPr>
              <a:t>Go to </a:t>
            </a:r>
            <a:r>
              <a:rPr lang="en-US" sz="1100" dirty="0">
                <a:latin typeface="Tahoma" panose="020B0604030504040204" pitchFamily="34" charset="0"/>
                <a:ea typeface="Tahoma" panose="020B0604030504040204" pitchFamily="34" charset="0"/>
                <a:cs typeface="Tahoma" panose="020B0604030504040204" pitchFamily="34" charset="0"/>
                <a:hlinkClick r:id="rId2"/>
              </a:rPr>
              <a:t>www.paylocity.com</a:t>
            </a:r>
            <a:r>
              <a:rPr lang="en-US" sz="1100" dirty="0">
                <a:latin typeface="Tahoma" panose="020B0604030504040204" pitchFamily="34" charset="0"/>
                <a:ea typeface="Tahoma" panose="020B0604030504040204" pitchFamily="34" charset="0"/>
                <a:cs typeface="Tahoma" panose="020B0604030504040204" pitchFamily="34" charset="0"/>
              </a:rPr>
              <a:t> and click Login</a:t>
            </a:r>
          </a:p>
          <a:p>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The Company ID is </a:t>
            </a:r>
            <a:r>
              <a:rPr lang="en-US" sz="1100" b="1" dirty="0">
                <a:latin typeface="Tahoma" panose="020B0604030504040204" pitchFamily="34" charset="0"/>
                <a:ea typeface="Tahoma" panose="020B0604030504040204" pitchFamily="34" charset="0"/>
                <a:cs typeface="Tahoma" panose="020B0604030504040204" pitchFamily="34" charset="0"/>
              </a:rPr>
              <a:t>113282</a:t>
            </a:r>
            <a:endParaRPr lang="en-US" sz="1100" dirty="0">
              <a:latin typeface="Tahoma" panose="020B0604030504040204" pitchFamily="34" charset="0"/>
              <a:ea typeface="Tahoma" panose="020B0604030504040204" pitchFamily="34" charset="0"/>
              <a:cs typeface="Tahoma" panose="020B0604030504040204" pitchFamily="34" charset="0"/>
            </a:endParaRPr>
          </a:p>
          <a:p>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Enter your Username and Password. </a:t>
            </a:r>
          </a:p>
          <a:p>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If you are a new user, click “Register New User” and follow the prompts. </a:t>
            </a:r>
          </a:p>
        </p:txBody>
      </p:sp>
      <p:pic>
        <p:nvPicPr>
          <p:cNvPr id="12" name="Picture 11" descr="A screenshot of a login screen&#10;&#10;Description automatically generated">
            <a:extLst>
              <a:ext uri="{FF2B5EF4-FFF2-40B4-BE49-F238E27FC236}">
                <a16:creationId xmlns:a16="http://schemas.microsoft.com/office/drawing/2014/main" id="{34C2D13A-0F9C-9ACC-F35C-F5D0CF8B5381}"/>
              </a:ext>
            </a:extLst>
          </p:cNvPr>
          <p:cNvPicPr>
            <a:picLocks noChangeAspect="1"/>
          </p:cNvPicPr>
          <p:nvPr/>
        </p:nvPicPr>
        <p:blipFill>
          <a:blip r:embed="rId3"/>
          <a:stretch>
            <a:fillRect/>
          </a:stretch>
        </p:blipFill>
        <p:spPr>
          <a:xfrm>
            <a:off x="357022" y="1039650"/>
            <a:ext cx="3219302" cy="2585416"/>
          </a:xfrm>
          <a:prstGeom prst="rect">
            <a:avLst/>
          </a:prstGeom>
          <a:blipFill>
            <a:blip r:embed="rId4" cstate="print"/>
            <a:stretch>
              <a:fillRect l="1" t="-3590" r="-5701"/>
            </a:stretch>
          </a:blipFill>
          <a:ln>
            <a:solidFill>
              <a:schemeClr val="tx1"/>
            </a:solidFill>
          </a:ln>
        </p:spPr>
      </p:pic>
      <p:sp>
        <p:nvSpPr>
          <p:cNvPr id="13" name="object 6">
            <a:extLst>
              <a:ext uri="{FF2B5EF4-FFF2-40B4-BE49-F238E27FC236}">
                <a16:creationId xmlns:a16="http://schemas.microsoft.com/office/drawing/2014/main" id="{CF1CE980-CD66-323D-0608-B1859C3B274B}"/>
              </a:ext>
            </a:extLst>
          </p:cNvPr>
          <p:cNvSpPr txBox="1"/>
          <p:nvPr/>
        </p:nvSpPr>
        <p:spPr>
          <a:xfrm>
            <a:off x="357021" y="4020933"/>
            <a:ext cx="6875051" cy="874598"/>
          </a:xfrm>
          <a:prstGeom prst="rect">
            <a:avLst/>
          </a:prstGeom>
        </p:spPr>
        <p:txBody>
          <a:bodyPr vert="horz" wrap="square" lIns="0" tIns="0" rIns="0" bIns="0" rtlCol="0">
            <a:spAutoFit/>
          </a:bodyPr>
          <a:lstStyle/>
          <a:p>
            <a:pPr marL="12700">
              <a:lnSpc>
                <a:spcPts val="1540"/>
              </a:lnSpc>
            </a:pPr>
            <a:r>
              <a:rPr lang="en-US" sz="1200" b="1" dirty="0">
                <a:latin typeface="Tahoma" panose="020B0604030504040204" pitchFamily="34" charset="0"/>
                <a:ea typeface="Tahoma" panose="020B0604030504040204" pitchFamily="34" charset="0"/>
                <a:cs typeface="Tahoma" panose="020B0604030504040204" pitchFamily="34" charset="0"/>
              </a:rPr>
              <a:t>Step 2</a:t>
            </a:r>
            <a:r>
              <a:rPr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Access the SSO in Paylocity</a:t>
            </a:r>
            <a:endParaRPr sz="1200" b="1" dirty="0">
              <a:latin typeface="Tahoma" panose="020B0604030504040204" pitchFamily="34" charset="0"/>
              <a:ea typeface="Tahoma" panose="020B0604030504040204" pitchFamily="34" charset="0"/>
              <a:cs typeface="Tahoma" panose="020B0604030504040204" pitchFamily="34" charset="0"/>
            </a:endParaRPr>
          </a:p>
          <a:p>
            <a:pPr marL="12700" marR="123189">
              <a:lnSpc>
                <a:spcPts val="1200"/>
              </a:lnSpc>
              <a:spcBef>
                <a:spcPts val="120"/>
              </a:spcBef>
            </a:pPr>
            <a:r>
              <a:rPr lang="en-US" sz="1100" dirty="0">
                <a:latin typeface="Tahoma" panose="020B0604030504040204" pitchFamily="34" charset="0"/>
                <a:ea typeface="Tahoma" panose="020B0604030504040204" pitchFamily="34" charset="0"/>
                <a:cs typeface="Tahoma" panose="020B0604030504040204" pitchFamily="34" charset="0"/>
              </a:rPr>
              <a:t>After signing in to Paylocity, navigate to the mend on the left-hand side of your Paylocity Account (Self Service) and click “Employee Navigator”. This will open a new window and you will automatically be signed in to Employee Navigator. Continue onto the next page for further Enrollment instructions. </a:t>
            </a:r>
            <a:endParaRPr sz="11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10"/>
              </a:spcBef>
            </a:pPr>
            <a:endParaRPr sz="1350"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949E3FD8-A36E-FABD-C8FC-DB703B89822E}"/>
              </a:ext>
            </a:extLst>
          </p:cNvPr>
          <p:cNvPicPr>
            <a:picLocks noChangeAspect="1"/>
          </p:cNvPicPr>
          <p:nvPr/>
        </p:nvPicPr>
        <p:blipFill>
          <a:blip r:embed="rId5"/>
          <a:stretch>
            <a:fillRect/>
          </a:stretch>
        </p:blipFill>
        <p:spPr>
          <a:xfrm>
            <a:off x="1417727" y="4925757"/>
            <a:ext cx="4753638" cy="3705742"/>
          </a:xfrm>
          <a:prstGeom prst="rect">
            <a:avLst/>
          </a:prstGeom>
          <a:blipFill>
            <a:blip r:embed="rId4" cstate="print"/>
            <a:stretch>
              <a:fillRect l="1" t="-3590" r="-5701"/>
            </a:stretch>
          </a:blipFill>
          <a:ln>
            <a:solidFill>
              <a:schemeClr val="tx1"/>
            </a:solidFill>
          </a:ln>
        </p:spPr>
      </p:pic>
    </p:spTree>
    <p:extLst>
      <p:ext uri="{BB962C8B-B14F-4D97-AF65-F5344CB8AC3E}">
        <p14:creationId xmlns:p14="http://schemas.microsoft.com/office/powerpoint/2010/main" val="1436577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DC7B1E9-4574-6B09-7500-52E50CB2B582}"/>
              </a:ext>
            </a:extLst>
          </p:cNvPr>
          <p:cNvSpPr>
            <a:spLocks noGrp="1"/>
          </p:cNvSpPr>
          <p:nvPr>
            <p:ph type="body" sz="quarter" idx="11"/>
          </p:nvPr>
        </p:nvSpPr>
        <p:spPr>
          <a:xfrm>
            <a:off x="985043" y="327621"/>
            <a:ext cx="5802313" cy="539750"/>
          </a:xfrm>
        </p:spPr>
        <p:txBody>
          <a:bodyPr vert="horz"/>
          <a:lstStyle/>
          <a:p>
            <a:pPr algn="ctr"/>
            <a:r>
              <a:rPr lang="en-US" sz="2400" b="1" cap="none" dirty="0">
                <a:solidFill>
                  <a:srgbClr val="29378C"/>
                </a:solidFill>
                <a:latin typeface="Tahoma" panose="020B0604030504040204" pitchFamily="34" charset="0"/>
                <a:ea typeface="Tahoma" panose="020B0604030504040204" pitchFamily="34" charset="0"/>
                <a:cs typeface="Tahoma" panose="020B0604030504040204" pitchFamily="34" charset="0"/>
              </a:rPr>
              <a:t>Online Enrollment </a:t>
            </a:r>
            <a:r>
              <a:rPr lang="en-US" sz="1800" b="1" cap="none" dirty="0">
                <a:solidFill>
                  <a:srgbClr val="29378C"/>
                </a:solidFill>
                <a:latin typeface="Tahoma" panose="020B0604030504040204" pitchFamily="34" charset="0"/>
                <a:ea typeface="Tahoma" panose="020B0604030504040204" pitchFamily="34" charset="0"/>
                <a:cs typeface="Tahoma" panose="020B0604030504040204" pitchFamily="34" charset="0"/>
              </a:rPr>
              <a:t>(</a:t>
            </a:r>
            <a:r>
              <a:rPr lang="en-US" sz="1800" b="1" cap="none" dirty="0" err="1">
                <a:solidFill>
                  <a:srgbClr val="29378C"/>
                </a:solidFill>
                <a:latin typeface="Tahoma" panose="020B0604030504040204" pitchFamily="34" charset="0"/>
                <a:ea typeface="Tahoma" panose="020B0604030504040204" pitchFamily="34" charset="0"/>
                <a:cs typeface="Tahoma" panose="020B0604030504040204" pitchFamily="34" charset="0"/>
              </a:rPr>
              <a:t>con’t</a:t>
            </a:r>
            <a:r>
              <a:rPr lang="en-US" sz="1800" b="1" cap="none" dirty="0">
                <a:solidFill>
                  <a:srgbClr val="29378C"/>
                </a:solidFill>
                <a:latin typeface="Tahoma" panose="020B0604030504040204" pitchFamily="34" charset="0"/>
                <a:ea typeface="Tahoma" panose="020B0604030504040204" pitchFamily="34" charset="0"/>
                <a:cs typeface="Tahoma" panose="020B0604030504040204" pitchFamily="34" charset="0"/>
              </a:rPr>
              <a:t>)</a:t>
            </a:r>
            <a:endParaRPr lang="en-US" sz="2400" b="1" cap="none" dirty="0">
              <a:solidFill>
                <a:srgbClr val="29378C"/>
              </a:solidFill>
              <a:latin typeface="Tahoma" panose="020B0604030504040204" pitchFamily="34" charset="0"/>
              <a:ea typeface="Tahoma" panose="020B0604030504040204" pitchFamily="34" charset="0"/>
              <a:cs typeface="Tahoma" panose="020B0604030504040204" pitchFamily="34" charset="0"/>
            </a:endParaRPr>
          </a:p>
        </p:txBody>
      </p:sp>
      <p:sp>
        <p:nvSpPr>
          <p:cNvPr id="4" name="object 6">
            <a:extLst>
              <a:ext uri="{FF2B5EF4-FFF2-40B4-BE49-F238E27FC236}">
                <a16:creationId xmlns:a16="http://schemas.microsoft.com/office/drawing/2014/main" id="{744715A3-7099-5936-CFDE-9D8C8DA78D0B}"/>
              </a:ext>
            </a:extLst>
          </p:cNvPr>
          <p:cNvSpPr txBox="1"/>
          <p:nvPr/>
        </p:nvSpPr>
        <p:spPr>
          <a:xfrm>
            <a:off x="3129915" y="1122711"/>
            <a:ext cx="4261485" cy="1654299"/>
          </a:xfrm>
          <a:prstGeom prst="rect">
            <a:avLst/>
          </a:prstGeom>
        </p:spPr>
        <p:txBody>
          <a:bodyPr vert="horz" wrap="square" lIns="0" tIns="0" rIns="0" bIns="0" rtlCol="0">
            <a:spAutoFit/>
          </a:bodyPr>
          <a:lstStyle/>
          <a:p>
            <a:pPr marL="12700">
              <a:lnSpc>
                <a:spcPts val="1540"/>
              </a:lnSpc>
            </a:pPr>
            <a:r>
              <a:rPr lang="en-US" sz="1200" b="1" dirty="0">
                <a:latin typeface="Tahoma" panose="020B0604030504040204" pitchFamily="34" charset="0"/>
                <a:ea typeface="Tahoma" panose="020B0604030504040204" pitchFamily="34" charset="0"/>
                <a:cs typeface="Tahoma" panose="020B0604030504040204" pitchFamily="34" charset="0"/>
              </a:rPr>
              <a:t>Step 3</a:t>
            </a:r>
            <a:r>
              <a:rPr sz="1200" b="1" dirty="0">
                <a:latin typeface="Tahoma" panose="020B0604030504040204" pitchFamily="34" charset="0"/>
                <a:ea typeface="Tahoma" panose="020B0604030504040204" pitchFamily="34" charset="0"/>
                <a:cs typeface="Tahoma" panose="020B0604030504040204" pitchFamily="34" charset="0"/>
              </a:rPr>
              <a:t>: Start Enrollments</a:t>
            </a:r>
          </a:p>
          <a:p>
            <a:pPr marL="12700" marR="123189">
              <a:lnSpc>
                <a:spcPts val="1200"/>
              </a:lnSpc>
              <a:spcBef>
                <a:spcPts val="120"/>
              </a:spcBef>
            </a:pPr>
            <a:r>
              <a:rPr sz="1100" dirty="0">
                <a:latin typeface="Tahoma" panose="020B0604030504040204" pitchFamily="34" charset="0"/>
                <a:ea typeface="Tahoma" panose="020B0604030504040204" pitchFamily="34" charset="0"/>
                <a:cs typeface="Tahoma" panose="020B0604030504040204" pitchFamily="34" charset="0"/>
              </a:rPr>
              <a:t>After clicking Start Enrollment, you’ll need to complete some personal &amp;  dependent information before moving to your benefit elections.</a:t>
            </a:r>
          </a:p>
          <a:p>
            <a:pPr>
              <a:lnSpc>
                <a:spcPct val="100000"/>
              </a:lnSpc>
              <a:spcBef>
                <a:spcPts val="10"/>
              </a:spcBef>
            </a:pPr>
            <a:endParaRPr sz="1350" dirty="0">
              <a:latin typeface="Tahoma" panose="020B0604030504040204" pitchFamily="34" charset="0"/>
              <a:ea typeface="Tahoma" panose="020B0604030504040204" pitchFamily="34" charset="0"/>
              <a:cs typeface="Tahoma" panose="020B0604030504040204" pitchFamily="34" charset="0"/>
            </a:endParaRPr>
          </a:p>
          <a:p>
            <a:pPr marL="228600" marR="5080">
              <a:lnSpc>
                <a:spcPct val="100000"/>
              </a:lnSpc>
              <a:spcBef>
                <a:spcPts val="430"/>
              </a:spcBef>
            </a:pPr>
            <a:r>
              <a:rPr lang="en-US" sz="1100" b="1" i="1" dirty="0">
                <a:solidFill>
                  <a:srgbClr val="231F20"/>
                </a:solidFill>
                <a:latin typeface="Tahoma" panose="020B0604030504040204" pitchFamily="34" charset="0"/>
                <a:ea typeface="Tahoma" panose="020B0604030504040204" pitchFamily="34" charset="0"/>
                <a:cs typeface="Tahoma" panose="020B0604030504040204" pitchFamily="34" charset="0"/>
              </a:rPr>
              <a:t>TIP</a:t>
            </a:r>
          </a:p>
          <a:p>
            <a:pPr marL="228600" marR="5080">
              <a:lnSpc>
                <a:spcPct val="100000"/>
              </a:lnSpc>
              <a:spcBef>
                <a:spcPts val="430"/>
              </a:spcBef>
            </a:pPr>
            <a:r>
              <a:rPr sz="1100" i="1" dirty="0">
                <a:solidFill>
                  <a:srgbClr val="231F20"/>
                </a:solidFill>
                <a:latin typeface="Tahoma" panose="020B0604030504040204" pitchFamily="34" charset="0"/>
                <a:ea typeface="Tahoma" panose="020B0604030504040204" pitchFamily="34" charset="0"/>
                <a:cs typeface="Tahoma" panose="020B0604030504040204" pitchFamily="34" charset="0"/>
              </a:rPr>
              <a:t>Have </a:t>
            </a:r>
            <a:r>
              <a:rPr sz="1100" i="1" spc="5" dirty="0">
                <a:solidFill>
                  <a:srgbClr val="231F20"/>
                </a:solidFill>
                <a:latin typeface="Tahoma" panose="020B0604030504040204" pitchFamily="34" charset="0"/>
                <a:ea typeface="Tahoma" panose="020B0604030504040204" pitchFamily="34" charset="0"/>
                <a:cs typeface="Tahoma" panose="020B0604030504040204" pitchFamily="34" charset="0"/>
              </a:rPr>
              <a:t>dependent </a:t>
            </a:r>
            <a:r>
              <a:rPr sz="1100" i="1" dirty="0">
                <a:solidFill>
                  <a:srgbClr val="231F20"/>
                </a:solidFill>
                <a:latin typeface="Tahoma" panose="020B0604030504040204" pitchFamily="34" charset="0"/>
                <a:ea typeface="Tahoma" panose="020B0604030504040204" pitchFamily="34" charset="0"/>
                <a:cs typeface="Tahoma" panose="020B0604030504040204" pitchFamily="34" charset="0"/>
              </a:rPr>
              <a:t>details </a:t>
            </a:r>
            <a:r>
              <a:rPr sz="1100" i="1" spc="-15" dirty="0">
                <a:solidFill>
                  <a:srgbClr val="231F20"/>
                </a:solidFill>
                <a:latin typeface="Tahoma" panose="020B0604030504040204" pitchFamily="34" charset="0"/>
                <a:ea typeface="Tahoma" panose="020B0604030504040204" pitchFamily="34" charset="0"/>
                <a:cs typeface="Tahoma" panose="020B0604030504040204" pitchFamily="34" charset="0"/>
              </a:rPr>
              <a:t>handy. </a:t>
            </a:r>
            <a:r>
              <a:rPr sz="1100" i="1" spc="-65" dirty="0">
                <a:solidFill>
                  <a:srgbClr val="231F20"/>
                </a:solidFill>
                <a:latin typeface="Tahoma" panose="020B0604030504040204" pitchFamily="34" charset="0"/>
                <a:ea typeface="Tahoma" panose="020B0604030504040204" pitchFamily="34" charset="0"/>
                <a:cs typeface="Tahoma" panose="020B0604030504040204" pitchFamily="34" charset="0"/>
              </a:rPr>
              <a:t>To </a:t>
            </a:r>
            <a:r>
              <a:rPr sz="1100" i="1" dirty="0">
                <a:solidFill>
                  <a:srgbClr val="231F20"/>
                </a:solidFill>
                <a:latin typeface="Tahoma" panose="020B0604030504040204" pitchFamily="34" charset="0"/>
                <a:ea typeface="Tahoma" panose="020B0604030504040204" pitchFamily="34" charset="0"/>
                <a:cs typeface="Tahoma" panose="020B0604030504040204" pitchFamily="34" charset="0"/>
              </a:rPr>
              <a:t>enroll </a:t>
            </a:r>
            <a:r>
              <a:rPr sz="1100" i="1" spc="15" dirty="0">
                <a:solidFill>
                  <a:srgbClr val="231F20"/>
                </a:solidFill>
                <a:latin typeface="Tahoma" panose="020B0604030504040204" pitchFamily="34" charset="0"/>
                <a:ea typeface="Tahoma" panose="020B0604030504040204" pitchFamily="34" charset="0"/>
                <a:cs typeface="Tahoma" panose="020B0604030504040204" pitchFamily="34" charset="0"/>
              </a:rPr>
              <a:t>a </a:t>
            </a:r>
            <a:r>
              <a:rPr sz="1100" i="1" spc="5" dirty="0">
                <a:solidFill>
                  <a:srgbClr val="231F20"/>
                </a:solidFill>
                <a:latin typeface="Tahoma" panose="020B0604030504040204" pitchFamily="34" charset="0"/>
                <a:ea typeface="Tahoma" panose="020B0604030504040204" pitchFamily="34" charset="0"/>
                <a:cs typeface="Tahoma" panose="020B0604030504040204" pitchFamily="34" charset="0"/>
              </a:rPr>
              <a:t>dependent </a:t>
            </a:r>
            <a:r>
              <a:rPr sz="1100" i="1" spc="-5" dirty="0">
                <a:solidFill>
                  <a:srgbClr val="231F20"/>
                </a:solidFill>
                <a:latin typeface="Tahoma" panose="020B0604030504040204" pitchFamily="34" charset="0"/>
                <a:ea typeface="Tahoma" panose="020B0604030504040204" pitchFamily="34" charset="0"/>
                <a:cs typeface="Tahoma" panose="020B0604030504040204" pitchFamily="34" charset="0"/>
              </a:rPr>
              <a:t>in </a:t>
            </a:r>
            <a:r>
              <a:rPr sz="1100" i="1" spc="5" dirty="0">
                <a:solidFill>
                  <a:srgbClr val="231F20"/>
                </a:solidFill>
                <a:latin typeface="Tahoma" panose="020B0604030504040204" pitchFamily="34" charset="0"/>
                <a:ea typeface="Tahoma" panose="020B0604030504040204" pitchFamily="34" charset="0"/>
                <a:cs typeface="Tahoma" panose="020B0604030504040204" pitchFamily="34" charset="0"/>
              </a:rPr>
              <a:t>coverage </a:t>
            </a:r>
            <a:r>
              <a:rPr sz="1100" i="1" dirty="0">
                <a:solidFill>
                  <a:srgbClr val="231F20"/>
                </a:solidFill>
                <a:latin typeface="Tahoma" panose="020B0604030504040204" pitchFamily="34" charset="0"/>
                <a:ea typeface="Tahoma" panose="020B0604030504040204" pitchFamily="34" charset="0"/>
                <a:cs typeface="Tahoma" panose="020B0604030504040204" pitchFamily="34" charset="0"/>
              </a:rPr>
              <a:t>you will</a:t>
            </a:r>
            <a:r>
              <a:rPr sz="1100" i="1" spc="-135" dirty="0">
                <a:solidFill>
                  <a:srgbClr val="231F20"/>
                </a:solidFill>
                <a:latin typeface="Tahoma" panose="020B0604030504040204" pitchFamily="34" charset="0"/>
                <a:ea typeface="Tahoma" panose="020B0604030504040204" pitchFamily="34" charset="0"/>
                <a:cs typeface="Tahoma" panose="020B0604030504040204" pitchFamily="34" charset="0"/>
              </a:rPr>
              <a:t> </a:t>
            </a:r>
            <a:r>
              <a:rPr sz="1100" i="1" spc="5" dirty="0">
                <a:solidFill>
                  <a:srgbClr val="231F20"/>
                </a:solidFill>
                <a:latin typeface="Tahoma" panose="020B0604030504040204" pitchFamily="34" charset="0"/>
                <a:ea typeface="Tahoma" panose="020B0604030504040204" pitchFamily="34" charset="0"/>
                <a:cs typeface="Tahoma" panose="020B0604030504040204" pitchFamily="34" charset="0"/>
              </a:rPr>
              <a:t>need  </a:t>
            </a:r>
            <a:r>
              <a:rPr sz="1100" i="1" dirty="0">
                <a:solidFill>
                  <a:srgbClr val="231F20"/>
                </a:solidFill>
                <a:latin typeface="Tahoma" panose="020B0604030504040204" pitchFamily="34" charset="0"/>
                <a:ea typeface="Tahoma" panose="020B0604030504040204" pitchFamily="34" charset="0"/>
                <a:cs typeface="Tahoma" panose="020B0604030504040204" pitchFamily="34" charset="0"/>
              </a:rPr>
              <a:t>their </a:t>
            </a:r>
            <a:r>
              <a:rPr sz="1100" i="1" spc="10" dirty="0">
                <a:solidFill>
                  <a:srgbClr val="231F20"/>
                </a:solidFill>
                <a:latin typeface="Tahoma" panose="020B0604030504040204" pitchFamily="34" charset="0"/>
                <a:ea typeface="Tahoma" panose="020B0604030504040204" pitchFamily="34" charset="0"/>
                <a:cs typeface="Tahoma" panose="020B0604030504040204" pitchFamily="34" charset="0"/>
              </a:rPr>
              <a:t>date </a:t>
            </a:r>
            <a:r>
              <a:rPr sz="1100" i="1" spc="5" dirty="0">
                <a:solidFill>
                  <a:srgbClr val="231F20"/>
                </a:solidFill>
                <a:latin typeface="Tahoma" panose="020B0604030504040204" pitchFamily="34" charset="0"/>
                <a:ea typeface="Tahoma" panose="020B0604030504040204" pitchFamily="34" charset="0"/>
                <a:cs typeface="Tahoma" panose="020B0604030504040204" pitchFamily="34" charset="0"/>
              </a:rPr>
              <a:t>of birth and </a:t>
            </a:r>
            <a:r>
              <a:rPr sz="1100" i="1" spc="-10" dirty="0">
                <a:solidFill>
                  <a:srgbClr val="231F20"/>
                </a:solidFill>
                <a:latin typeface="Tahoma" panose="020B0604030504040204" pitchFamily="34" charset="0"/>
                <a:ea typeface="Tahoma" panose="020B0604030504040204" pitchFamily="34" charset="0"/>
                <a:cs typeface="Tahoma" panose="020B0604030504040204" pitchFamily="34" charset="0"/>
              </a:rPr>
              <a:t>Social Security</a:t>
            </a:r>
            <a:r>
              <a:rPr sz="1100" i="1" spc="-160" dirty="0">
                <a:solidFill>
                  <a:srgbClr val="231F20"/>
                </a:solidFill>
                <a:latin typeface="Tahoma" panose="020B0604030504040204" pitchFamily="34" charset="0"/>
                <a:ea typeface="Tahoma" panose="020B0604030504040204" pitchFamily="34" charset="0"/>
                <a:cs typeface="Tahoma" panose="020B0604030504040204" pitchFamily="34" charset="0"/>
              </a:rPr>
              <a:t> </a:t>
            </a:r>
            <a:r>
              <a:rPr sz="1100" i="1" spc="-20" dirty="0">
                <a:solidFill>
                  <a:srgbClr val="231F20"/>
                </a:solidFill>
                <a:latin typeface="Tahoma" panose="020B0604030504040204" pitchFamily="34" charset="0"/>
                <a:ea typeface="Tahoma" panose="020B0604030504040204" pitchFamily="34" charset="0"/>
                <a:cs typeface="Tahoma" panose="020B0604030504040204" pitchFamily="34" charset="0"/>
              </a:rPr>
              <a:t>number.</a:t>
            </a:r>
            <a:endParaRPr sz="1100" dirty="0">
              <a:latin typeface="Tahoma" panose="020B0604030504040204" pitchFamily="34" charset="0"/>
              <a:ea typeface="Tahoma" panose="020B0604030504040204" pitchFamily="34" charset="0"/>
              <a:cs typeface="Tahoma" panose="020B0604030504040204" pitchFamily="34" charset="0"/>
            </a:endParaRPr>
          </a:p>
        </p:txBody>
      </p:sp>
      <p:sp>
        <p:nvSpPr>
          <p:cNvPr id="5" name="object 13">
            <a:extLst>
              <a:ext uri="{FF2B5EF4-FFF2-40B4-BE49-F238E27FC236}">
                <a16:creationId xmlns:a16="http://schemas.microsoft.com/office/drawing/2014/main" id="{1827B9DC-1AB3-B8E2-A0BD-07DAC7380B6F}"/>
              </a:ext>
            </a:extLst>
          </p:cNvPr>
          <p:cNvSpPr>
            <a:spLocks noChangeAspect="1"/>
          </p:cNvSpPr>
          <p:nvPr/>
        </p:nvSpPr>
        <p:spPr>
          <a:xfrm>
            <a:off x="358200" y="988123"/>
            <a:ext cx="2544026" cy="1810843"/>
          </a:xfrm>
          <a:prstGeom prst="rect">
            <a:avLst/>
          </a:prstGeom>
          <a:blipFill>
            <a:blip r:embed="rId2" cstate="print"/>
            <a:stretch>
              <a:fillRect l="1" t="-3590" r="-5701"/>
            </a:stretch>
          </a:blipFill>
          <a:ln>
            <a:solidFill>
              <a:schemeClr val="tx1"/>
            </a:solidFill>
          </a:ln>
        </p:spPr>
        <p:txBody>
          <a:bodyPr wrap="square" lIns="0" tIns="0" rIns="0" bIns="0" rtlCol="0"/>
          <a:lstStyle/>
          <a:p>
            <a:endParaRPr dirty="0"/>
          </a:p>
        </p:txBody>
      </p:sp>
      <p:sp>
        <p:nvSpPr>
          <p:cNvPr id="6" name="Rectangle 5">
            <a:extLst>
              <a:ext uri="{FF2B5EF4-FFF2-40B4-BE49-F238E27FC236}">
                <a16:creationId xmlns:a16="http://schemas.microsoft.com/office/drawing/2014/main" id="{948D349E-C6F9-5715-5FDF-3C2B644F2B30}"/>
              </a:ext>
            </a:extLst>
          </p:cNvPr>
          <p:cNvSpPr/>
          <p:nvPr/>
        </p:nvSpPr>
        <p:spPr>
          <a:xfrm>
            <a:off x="235656" y="3763210"/>
            <a:ext cx="3608013" cy="2631490"/>
          </a:xfrm>
          <a:prstGeom prst="rect">
            <a:avLst/>
          </a:prstGeom>
        </p:spPr>
        <p:txBody>
          <a:bodyPr wrap="square">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Step 4: Benefit Elections</a:t>
            </a:r>
          </a:p>
          <a:p>
            <a:r>
              <a:rPr lang="en-US" sz="1100" dirty="0">
                <a:latin typeface="Tahoma" panose="020B0604030504040204" pitchFamily="34" charset="0"/>
                <a:ea typeface="Tahoma" panose="020B0604030504040204" pitchFamily="34" charset="0"/>
                <a:cs typeface="Tahoma" panose="020B0604030504040204" pitchFamily="34" charset="0"/>
              </a:rPr>
              <a:t>To enroll dependents in a benefit, click the checkbox next to the dependent’s name under </a:t>
            </a:r>
            <a:r>
              <a:rPr lang="en-US" sz="1100" b="1" dirty="0">
                <a:latin typeface="Tahoma" panose="020B0604030504040204" pitchFamily="34" charset="0"/>
                <a:ea typeface="Tahoma" panose="020B0604030504040204" pitchFamily="34" charset="0"/>
                <a:cs typeface="Tahoma" panose="020B0604030504040204" pitchFamily="34" charset="0"/>
              </a:rPr>
              <a:t>Who am I enrolling?</a:t>
            </a:r>
          </a:p>
          <a:p>
            <a:endParaRPr lang="en-US" sz="1100" b="1" dirty="0">
              <a:latin typeface="Tahoma" panose="020B0604030504040204" pitchFamily="34" charset="0"/>
              <a:ea typeface="Tahoma" panose="020B0604030504040204" pitchFamily="34" charset="0"/>
              <a:cs typeface="Tahoma" panose="020B0604030504040204" pitchFamily="34" charset="0"/>
            </a:endParaRPr>
          </a:p>
          <a:p>
            <a:endParaRPr lang="en-US" sz="1100" b="1" dirty="0">
              <a:latin typeface="Tahoma" panose="020B0604030504040204" pitchFamily="34" charset="0"/>
              <a:ea typeface="Tahoma" panose="020B0604030504040204" pitchFamily="34" charset="0"/>
              <a:cs typeface="Tahoma" panose="020B0604030504040204" pitchFamily="34" charset="0"/>
            </a:endParaRPr>
          </a:p>
          <a:p>
            <a:endParaRPr lang="en-US" sz="1100" b="1" dirty="0">
              <a:latin typeface="Tahoma" panose="020B0604030504040204" pitchFamily="34" charset="0"/>
              <a:ea typeface="Tahoma" panose="020B0604030504040204" pitchFamily="34" charset="0"/>
              <a:cs typeface="Tahoma" panose="020B0604030504040204" pitchFamily="34" charset="0"/>
            </a:endParaRPr>
          </a:p>
          <a:p>
            <a:endParaRPr lang="en-US" sz="1100" b="1" dirty="0">
              <a:latin typeface="Tahoma" panose="020B0604030504040204" pitchFamily="34" charset="0"/>
              <a:ea typeface="Tahoma" panose="020B0604030504040204" pitchFamily="34" charset="0"/>
              <a:cs typeface="Tahoma" panose="020B0604030504040204" pitchFamily="34" charset="0"/>
            </a:endParaRPr>
          </a:p>
          <a:p>
            <a:endParaRPr lang="en-US" sz="1100" b="1" dirty="0">
              <a:latin typeface="Tahoma" panose="020B0604030504040204" pitchFamily="34" charset="0"/>
              <a:ea typeface="Tahoma" panose="020B0604030504040204" pitchFamily="34" charset="0"/>
              <a:cs typeface="Tahoma" panose="020B0604030504040204" pitchFamily="34" charset="0"/>
            </a:endParaRPr>
          </a:p>
          <a:p>
            <a:endParaRPr lang="en-US" sz="1100" dirty="0">
              <a:latin typeface="Tahoma" panose="020B0604030504040204" pitchFamily="34" charset="0"/>
              <a:ea typeface="Tahoma" panose="020B0604030504040204" pitchFamily="34" charset="0"/>
              <a:cs typeface="Tahoma" panose="020B0604030504040204" pitchFamily="34" charset="0"/>
            </a:endParaRPr>
          </a:p>
          <a:p>
            <a:endParaRPr lang="en-US" sz="1100" dirty="0">
              <a:latin typeface="Tahoma" panose="020B0604030504040204" pitchFamily="34" charset="0"/>
              <a:ea typeface="Tahoma" panose="020B0604030504040204" pitchFamily="34" charset="0"/>
              <a:cs typeface="Tahoma" panose="020B0604030504040204" pitchFamily="34" charset="0"/>
            </a:endParaRPr>
          </a:p>
          <a:p>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Below your dependents you can view your available plans and the cost per pay. To elect a benefit, click Select Plan underneath the plan cost.</a:t>
            </a:r>
          </a:p>
        </p:txBody>
      </p:sp>
      <p:sp>
        <p:nvSpPr>
          <p:cNvPr id="7" name="object 17">
            <a:extLst>
              <a:ext uri="{FF2B5EF4-FFF2-40B4-BE49-F238E27FC236}">
                <a16:creationId xmlns:a16="http://schemas.microsoft.com/office/drawing/2014/main" id="{4DAE1444-2048-D4C7-07B6-7CCB0605ED74}"/>
              </a:ext>
            </a:extLst>
          </p:cNvPr>
          <p:cNvSpPr>
            <a:spLocks noChangeAspect="1"/>
          </p:cNvSpPr>
          <p:nvPr/>
        </p:nvSpPr>
        <p:spPr>
          <a:xfrm>
            <a:off x="4405811" y="3187305"/>
            <a:ext cx="2483120" cy="1151810"/>
          </a:xfrm>
          <a:prstGeom prst="rect">
            <a:avLst/>
          </a:prstGeom>
          <a:blipFill>
            <a:blip r:embed="rId3" cstate="print"/>
            <a:stretch>
              <a:fillRect/>
            </a:stretch>
          </a:blipFill>
          <a:ln>
            <a:solidFill>
              <a:schemeClr val="tx1"/>
            </a:solidFill>
          </a:ln>
        </p:spPr>
        <p:txBody>
          <a:bodyPr wrap="square" lIns="0" tIns="0" rIns="0" bIns="0" rtlCol="0"/>
          <a:lstStyle/>
          <a:p>
            <a:endParaRPr dirty="0"/>
          </a:p>
        </p:txBody>
      </p:sp>
      <p:sp>
        <p:nvSpPr>
          <p:cNvPr id="8" name="Rectangle 7">
            <a:extLst>
              <a:ext uri="{FF2B5EF4-FFF2-40B4-BE49-F238E27FC236}">
                <a16:creationId xmlns:a16="http://schemas.microsoft.com/office/drawing/2014/main" id="{3F0AA389-B647-9ED5-2CCC-2AA1585ABE78}"/>
              </a:ext>
            </a:extLst>
          </p:cNvPr>
          <p:cNvSpPr/>
          <p:nvPr/>
        </p:nvSpPr>
        <p:spPr>
          <a:xfrm>
            <a:off x="3564572" y="7645374"/>
            <a:ext cx="4165599" cy="1107996"/>
          </a:xfrm>
          <a:prstGeom prst="rect">
            <a:avLst/>
          </a:prstGeom>
        </p:spPr>
        <p:txBody>
          <a:bodyPr wrap="square">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Step 5: Review &amp; Confirm Elections</a:t>
            </a:r>
          </a:p>
          <a:p>
            <a:r>
              <a:rPr lang="en-US" sz="1100" dirty="0">
                <a:latin typeface="Tahoma" panose="020B0604030504040204" pitchFamily="34" charset="0"/>
                <a:ea typeface="Tahoma" panose="020B0604030504040204" pitchFamily="34" charset="0"/>
                <a:cs typeface="Tahoma" panose="020B0604030504040204" pitchFamily="34" charset="0"/>
              </a:rPr>
              <a:t>Review the benefits you selected on the enrollment summary page to make sure they are correct then click Sign &amp; Agree to complete  your enrollment. You can either print a summary of your elections for your records or login at any point during the year to view your summary online.</a:t>
            </a:r>
          </a:p>
        </p:txBody>
      </p:sp>
      <p:pic>
        <p:nvPicPr>
          <p:cNvPr id="9" name="Picture 8">
            <a:extLst>
              <a:ext uri="{FF2B5EF4-FFF2-40B4-BE49-F238E27FC236}">
                <a16:creationId xmlns:a16="http://schemas.microsoft.com/office/drawing/2014/main" id="{A3BFF5EB-3B1E-2FC6-0969-17051A22DB6B}"/>
              </a:ext>
            </a:extLst>
          </p:cNvPr>
          <p:cNvPicPr>
            <a:picLocks noChangeAspect="1"/>
          </p:cNvPicPr>
          <p:nvPr/>
        </p:nvPicPr>
        <p:blipFill>
          <a:blip r:embed="rId4"/>
          <a:stretch>
            <a:fillRect/>
          </a:stretch>
        </p:blipFill>
        <p:spPr>
          <a:xfrm>
            <a:off x="354495" y="7645374"/>
            <a:ext cx="3191599" cy="1236183"/>
          </a:xfrm>
          <a:prstGeom prst="rect">
            <a:avLst/>
          </a:prstGeom>
          <a:ln>
            <a:solidFill>
              <a:schemeClr val="tx1"/>
            </a:solidFill>
          </a:ln>
        </p:spPr>
      </p:pic>
      <p:pic>
        <p:nvPicPr>
          <p:cNvPr id="10" name="Picture 2" descr="EMPLOYEE NAVIGATOR - Benefits Connection">
            <a:extLst>
              <a:ext uri="{FF2B5EF4-FFF2-40B4-BE49-F238E27FC236}">
                <a16:creationId xmlns:a16="http://schemas.microsoft.com/office/drawing/2014/main" id="{C19D49EC-179D-3A44-0E79-8CB3E7D582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6434" y="320512"/>
            <a:ext cx="1514966" cy="4666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F22558A-89F3-9159-1C89-BCDD4F574EE0}"/>
              </a:ext>
            </a:extLst>
          </p:cNvPr>
          <p:cNvPicPr>
            <a:picLocks noChangeAspect="1"/>
          </p:cNvPicPr>
          <p:nvPr/>
        </p:nvPicPr>
        <p:blipFill>
          <a:blip r:embed="rId6"/>
          <a:stretch>
            <a:fillRect/>
          </a:stretch>
        </p:blipFill>
        <p:spPr>
          <a:xfrm>
            <a:off x="4000415" y="4533644"/>
            <a:ext cx="3293914" cy="2743386"/>
          </a:xfrm>
          <a:prstGeom prst="rect">
            <a:avLst/>
          </a:prstGeom>
          <a:blipFill>
            <a:blip r:embed="rId3" cstate="print"/>
            <a:stretch>
              <a:fillRect/>
            </a:stretch>
          </a:blipFill>
          <a:ln>
            <a:solidFill>
              <a:schemeClr val="tx1"/>
            </a:solidFill>
          </a:ln>
        </p:spPr>
      </p:pic>
    </p:spTree>
    <p:extLst>
      <p:ext uri="{BB962C8B-B14F-4D97-AF65-F5344CB8AC3E}">
        <p14:creationId xmlns:p14="http://schemas.microsoft.com/office/powerpoint/2010/main" val="71697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3BAA30-1AA4-3885-8F5A-E3641A5C90A5}"/>
              </a:ext>
            </a:extLst>
          </p:cNvPr>
          <p:cNvSpPr txBox="1"/>
          <p:nvPr/>
        </p:nvSpPr>
        <p:spPr>
          <a:xfrm>
            <a:off x="-4522573" y="3534032"/>
            <a:ext cx="740908" cy="646331"/>
          </a:xfrm>
          <a:prstGeom prst="rect">
            <a:avLst/>
          </a:prstGeom>
          <a:noFill/>
        </p:spPr>
        <p:txBody>
          <a:bodyPr wrap="none" rtlCol="0">
            <a:spAutoFit/>
          </a:bodyPr>
          <a:lstStyle/>
          <a:p>
            <a:r>
              <a:rPr lang="en-US" dirty="0"/>
              <a:t>DONE</a:t>
            </a:r>
          </a:p>
          <a:p>
            <a:endParaRPr lang="en-US" dirty="0"/>
          </a:p>
        </p:txBody>
      </p:sp>
      <p:sp>
        <p:nvSpPr>
          <p:cNvPr id="10" name="Text Placeholder 2">
            <a:extLst>
              <a:ext uri="{FF2B5EF4-FFF2-40B4-BE49-F238E27FC236}">
                <a16:creationId xmlns:a16="http://schemas.microsoft.com/office/drawing/2014/main" id="{8EBF9EBC-3B85-98C5-5C90-2F9D78BB7590}"/>
              </a:ext>
            </a:extLst>
          </p:cNvPr>
          <p:cNvSpPr>
            <a:spLocks noGrp="1"/>
          </p:cNvSpPr>
          <p:nvPr>
            <p:ph type="body" sz="quarter" idx="11"/>
          </p:nvPr>
        </p:nvSpPr>
        <p:spPr>
          <a:xfrm>
            <a:off x="985043" y="222631"/>
            <a:ext cx="5802313" cy="468587"/>
          </a:xfrm>
        </p:spPr>
        <p:txBody>
          <a:bodyPr vert="horz"/>
          <a:lstStyle/>
          <a:p>
            <a:pPr algn="ctr"/>
            <a:r>
              <a:rPr lang="en-US" sz="2400" b="1" cap="none" dirty="0">
                <a:solidFill>
                  <a:schemeClr val="tx1"/>
                </a:solidFill>
                <a:latin typeface="+mj-lt"/>
                <a:ea typeface="Tahoma" panose="020B0604030504040204" pitchFamily="34" charset="0"/>
                <a:cs typeface="Tahoma" panose="020B0604030504040204" pitchFamily="34" charset="0"/>
              </a:rPr>
              <a:t>Medical Coverage</a:t>
            </a:r>
          </a:p>
        </p:txBody>
      </p:sp>
      <p:sp>
        <p:nvSpPr>
          <p:cNvPr id="11" name="Rectangle 10">
            <a:extLst>
              <a:ext uri="{FF2B5EF4-FFF2-40B4-BE49-F238E27FC236}">
                <a16:creationId xmlns:a16="http://schemas.microsoft.com/office/drawing/2014/main" id="{A5F4F805-92EC-AF96-C59F-6519A2028BEE}"/>
              </a:ext>
            </a:extLst>
          </p:cNvPr>
          <p:cNvSpPr/>
          <p:nvPr/>
        </p:nvSpPr>
        <p:spPr>
          <a:xfrm>
            <a:off x="547541" y="9041373"/>
            <a:ext cx="6858000" cy="646331"/>
          </a:xfrm>
          <a:prstGeom prst="rect">
            <a:avLst/>
          </a:prstGeom>
        </p:spPr>
        <p:txBody>
          <a:bodyPr wrap="square">
            <a:spAutoFit/>
          </a:bodyPr>
          <a:lstStyle/>
          <a:p>
            <a:pPr algn="ctr"/>
            <a:endParaRPr lang="en-US" sz="1200" dirty="0">
              <a:latin typeface="+mj-lt"/>
            </a:endParaRPr>
          </a:p>
          <a:p>
            <a:pPr algn="ctr"/>
            <a:r>
              <a:rPr lang="en-US" sz="1200" dirty="0">
                <a:latin typeface="+mj-lt"/>
              </a:rPr>
              <a:t>For more details and prescription drug lists, please visit the </a:t>
            </a:r>
            <a:r>
              <a:rPr lang="en-US" sz="1200" dirty="0">
                <a:latin typeface="+mj-lt"/>
                <a:hlinkClick r:id="rId3"/>
              </a:rPr>
              <a:t>EBC</a:t>
            </a:r>
            <a:r>
              <a:rPr lang="en-US" sz="1200" dirty="0">
                <a:latin typeface="+mj-lt"/>
              </a:rPr>
              <a:t>.</a:t>
            </a:r>
          </a:p>
          <a:p>
            <a:pPr algn="ctr"/>
            <a:endParaRPr lang="en-US" sz="1200" dirty="0">
              <a:solidFill>
                <a:srgbClr val="212467"/>
              </a:solidFill>
              <a:latin typeface="+mj-lt"/>
            </a:endParaRPr>
          </a:p>
        </p:txBody>
      </p:sp>
      <p:pic>
        <p:nvPicPr>
          <p:cNvPr id="12" name="Picture 11" descr="Logo, company name&#10;&#10;Description automatically generated">
            <a:extLst>
              <a:ext uri="{FF2B5EF4-FFF2-40B4-BE49-F238E27FC236}">
                <a16:creationId xmlns:a16="http://schemas.microsoft.com/office/drawing/2014/main" id="{D21BD6FB-6119-0267-5498-2F28E8F2EB6F}"/>
              </a:ext>
            </a:extLst>
          </p:cNvPr>
          <p:cNvPicPr>
            <a:picLocks noChangeAspect="1"/>
          </p:cNvPicPr>
          <p:nvPr/>
        </p:nvPicPr>
        <p:blipFill rotWithShape="1">
          <a:blip r:embed="rId4"/>
          <a:srcRect l="14084" t="26802" r="13836" b="25855"/>
          <a:stretch/>
        </p:blipFill>
        <p:spPr>
          <a:xfrm>
            <a:off x="6169170" y="264883"/>
            <a:ext cx="1236371" cy="426335"/>
          </a:xfrm>
          <a:prstGeom prst="rect">
            <a:avLst/>
          </a:prstGeom>
        </p:spPr>
      </p:pic>
      <p:graphicFrame>
        <p:nvGraphicFramePr>
          <p:cNvPr id="13" name="Table 12">
            <a:extLst>
              <a:ext uri="{FF2B5EF4-FFF2-40B4-BE49-F238E27FC236}">
                <a16:creationId xmlns:a16="http://schemas.microsoft.com/office/drawing/2014/main" id="{BFF3ABB0-6CC2-5B7B-8C00-E7444F40C6E1}"/>
              </a:ext>
            </a:extLst>
          </p:cNvPr>
          <p:cNvGraphicFramePr>
            <a:graphicFrameLocks noGrp="1"/>
          </p:cNvGraphicFramePr>
          <p:nvPr>
            <p:extLst>
              <p:ext uri="{D42A27DB-BD31-4B8C-83A1-F6EECF244321}">
                <p14:modId xmlns:p14="http://schemas.microsoft.com/office/powerpoint/2010/main" val="1960252666"/>
              </p:ext>
            </p:extLst>
          </p:nvPr>
        </p:nvGraphicFramePr>
        <p:xfrm>
          <a:off x="411617" y="647947"/>
          <a:ext cx="6993924" cy="8602081"/>
        </p:xfrm>
        <a:graphic>
          <a:graphicData uri="http://schemas.openxmlformats.org/drawingml/2006/table">
            <a:tbl>
              <a:tblPr firstRow="1" bandRow="1">
                <a:tableStyleId>{2D5ABB26-0587-4C30-8999-92F81FD0307C}</a:tableStyleId>
              </a:tblPr>
              <a:tblGrid>
                <a:gridCol w="3236464">
                  <a:extLst>
                    <a:ext uri="{9D8B030D-6E8A-4147-A177-3AD203B41FA5}">
                      <a16:colId xmlns:a16="http://schemas.microsoft.com/office/drawing/2014/main" val="1819205835"/>
                    </a:ext>
                  </a:extLst>
                </a:gridCol>
                <a:gridCol w="2041451">
                  <a:extLst>
                    <a:ext uri="{9D8B030D-6E8A-4147-A177-3AD203B41FA5}">
                      <a16:colId xmlns:a16="http://schemas.microsoft.com/office/drawing/2014/main" val="1262416433"/>
                    </a:ext>
                  </a:extLst>
                </a:gridCol>
                <a:gridCol w="1716009">
                  <a:extLst>
                    <a:ext uri="{9D8B030D-6E8A-4147-A177-3AD203B41FA5}">
                      <a16:colId xmlns:a16="http://schemas.microsoft.com/office/drawing/2014/main" val="3076474389"/>
                    </a:ext>
                  </a:extLst>
                </a:gridCol>
              </a:tblGrid>
              <a:tr h="0">
                <a:tc>
                  <a:txBody>
                    <a:bodyPr/>
                    <a:lstStyle/>
                    <a:p>
                      <a:pPr algn="ctr"/>
                      <a:r>
                        <a:rPr lang="en-US" sz="1200" b="1" dirty="0">
                          <a:solidFill>
                            <a:schemeClr val="tx1"/>
                          </a:solidFill>
                          <a:latin typeface="+mj-lt"/>
                          <a:cs typeface="Arial" panose="020B0604020202020204" pitchFamily="34" charset="0"/>
                        </a:rPr>
                        <a:t>In-Network Plan Features</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200" b="1" dirty="0">
                          <a:latin typeface="+mj-lt"/>
                          <a:cs typeface="Arial" panose="020B0604020202020204" pitchFamily="34" charset="0"/>
                        </a:rPr>
                        <a:t>PPO 3000</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200" b="1" dirty="0">
                          <a:latin typeface="+mj-lt"/>
                          <a:cs typeface="Arial" panose="020B0604020202020204" pitchFamily="34" charset="0"/>
                        </a:rPr>
                        <a:t>HSA 6400</a:t>
                      </a:r>
                    </a:p>
                    <a:p>
                      <a:pPr marL="0" marR="0" lvl="0" indent="0" algn="ctr" defTabSz="911513" rtl="0" eaLnBrk="1" fontAlgn="auto" latinLnBrk="0" hangingPunct="1">
                        <a:lnSpc>
                          <a:spcPct val="100000"/>
                        </a:lnSpc>
                        <a:spcBef>
                          <a:spcPts val="0"/>
                        </a:spcBef>
                        <a:spcAft>
                          <a:spcPts val="0"/>
                        </a:spcAft>
                        <a:buClrTx/>
                        <a:buSzTx/>
                        <a:buFontTx/>
                        <a:buNone/>
                        <a:tabLst/>
                        <a:defRPr/>
                      </a:pPr>
                      <a:endParaRPr lang="en-US" sz="1200" b="1" dirty="0">
                        <a:latin typeface="+mj-lt"/>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905397"/>
                  </a:ext>
                </a:extLst>
              </a:tr>
              <a:tr h="255741">
                <a:tc>
                  <a:txBody>
                    <a:bodyPr/>
                    <a:lstStyle/>
                    <a:p>
                      <a:pPr algn="l"/>
                      <a:r>
                        <a:rPr lang="en-US" sz="1100" b="1">
                          <a:latin typeface="+mj-lt"/>
                        </a:rPr>
                        <a:t>Preventive Care</a:t>
                      </a:r>
                      <a:endParaRPr lang="en-US" sz="1100" b="1">
                        <a:solidFill>
                          <a:srgbClr val="FF0000"/>
                        </a:solidFill>
                        <a:latin typeface="+mj-lt"/>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dirty="0">
                          <a:solidFill>
                            <a:schemeClr val="tx1"/>
                          </a:solidFill>
                          <a:latin typeface="+mj-lt"/>
                          <a:cs typeface="Arial" panose="020B0604020202020204" pitchFamily="34" charset="0"/>
                        </a:rPr>
                        <a:t>Covered in full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dirty="0">
                          <a:solidFill>
                            <a:schemeClr val="tx1"/>
                          </a:solidFill>
                          <a:latin typeface="+mj-lt"/>
                          <a:cs typeface="Arial" panose="020B0604020202020204" pitchFamily="34" charset="0"/>
                        </a:rPr>
                        <a:t>Covered in full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7248145"/>
                  </a:ext>
                </a:extLst>
              </a:tr>
              <a:tr h="456493">
                <a:tc>
                  <a:txBody>
                    <a:bodyPr/>
                    <a:lstStyle/>
                    <a:p>
                      <a:pPr algn="l"/>
                      <a:r>
                        <a:rPr lang="en-US" sz="1100" b="1" dirty="0">
                          <a:latin typeface="+mj-lt"/>
                        </a:rPr>
                        <a:t>Calendar Year Deductible  </a:t>
                      </a:r>
                    </a:p>
                    <a:p>
                      <a:pPr algn="l"/>
                      <a:r>
                        <a:rPr lang="en-US" sz="1100" b="0" dirty="0">
                          <a:solidFill>
                            <a:schemeClr val="tx1"/>
                          </a:solidFill>
                          <a:latin typeface="+mj-lt"/>
                        </a:rPr>
                        <a:t>Individual / Family</a:t>
                      </a:r>
                      <a:endParaRPr lang="en-US" sz="1100" b="0" dirty="0">
                        <a:solidFill>
                          <a:schemeClr val="tx1"/>
                        </a:solidFill>
                        <a:latin typeface="+mj-lt"/>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dirty="0">
                          <a:solidFill>
                            <a:schemeClr val="tx1"/>
                          </a:solidFill>
                          <a:latin typeface="+mj-lt"/>
                          <a:cs typeface="Arial" panose="020B0604020202020204" pitchFamily="34" charset="0"/>
                        </a:rPr>
                        <a:t>$3,000 / $6,000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dirty="0">
                          <a:solidFill>
                            <a:schemeClr val="tx1"/>
                          </a:solidFill>
                          <a:latin typeface="+mj-lt"/>
                          <a:cs typeface="Arial" panose="020B0604020202020204" pitchFamily="34" charset="0"/>
                        </a:rPr>
                        <a:t>$6,400 / $12,800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0477776"/>
                  </a:ext>
                </a:extLst>
              </a:tr>
              <a:tr h="421222">
                <a:tc>
                  <a:txBody>
                    <a:bodyPr/>
                    <a:lstStyle/>
                    <a:p>
                      <a:pPr marL="0" indent="0" algn="l">
                        <a:buFont typeface="Arial" panose="020B0604020202020204" pitchFamily="34" charset="0"/>
                        <a:buNone/>
                      </a:pPr>
                      <a:r>
                        <a:rPr lang="en-US" sz="1100" b="1" dirty="0">
                          <a:latin typeface="+mj-lt"/>
                        </a:rPr>
                        <a:t>Calendar Year Out-of-Pocket Max</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dirty="0">
                          <a:solidFill>
                            <a:schemeClr val="tx1"/>
                          </a:solidFill>
                          <a:latin typeface="+mn-lt"/>
                          <a:ea typeface="+mn-ea"/>
                          <a:cs typeface="+mn-cs"/>
                        </a:rPr>
                        <a:t>Individual / Family</a:t>
                      </a:r>
                      <a:endParaRPr lang="en-US" sz="1100" b="0" kern="1200" dirty="0">
                        <a:solidFill>
                          <a:schemeClr val="tx1"/>
                        </a:solidFill>
                        <a:latin typeface="+mn-lt"/>
                        <a:ea typeface="+mn-ea"/>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dirty="0">
                          <a:solidFill>
                            <a:schemeClr val="tx1"/>
                          </a:solidFill>
                          <a:latin typeface="+mj-lt"/>
                          <a:cs typeface="Arial" panose="020B0604020202020204" pitchFamily="34" charset="0"/>
                        </a:rPr>
                        <a:t>$6,500 / $13,000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dirty="0">
                          <a:solidFill>
                            <a:schemeClr val="tx1"/>
                          </a:solidFill>
                          <a:latin typeface="+mj-lt"/>
                          <a:cs typeface="Arial" panose="020B0604020202020204" pitchFamily="34" charset="0"/>
                        </a:rPr>
                        <a:t>$7,050 / $14,100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583520"/>
                  </a:ext>
                </a:extLst>
              </a:tr>
              <a:tr h="421222">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dirty="0">
                          <a:solidFill>
                            <a:schemeClr val="tx1"/>
                          </a:solidFill>
                          <a:latin typeface="+mn-lt"/>
                          <a:ea typeface="+mn-ea"/>
                          <a:cs typeface="Arial" panose="020B0604020202020204" pitchFamily="34" charset="0"/>
                        </a:rPr>
                        <a:t>Telemedicine Consultations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1" kern="1200" dirty="0">
                          <a:solidFill>
                            <a:schemeClr val="tx1"/>
                          </a:solidFill>
                          <a:latin typeface="+mn-lt"/>
                          <a:ea typeface="+mn-ea"/>
                          <a:cs typeface="Arial" panose="020B0604020202020204" pitchFamily="34" charset="0"/>
                        </a:rPr>
                        <a:t>Not through Loomis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dirty="0">
                          <a:solidFill>
                            <a:schemeClr val="tx1"/>
                          </a:solidFill>
                          <a:latin typeface="+mj-lt"/>
                          <a:cs typeface="Arial" panose="020B0604020202020204" pitchFamily="34" charset="0"/>
                        </a:rPr>
                        <a:t>$25, Deductible Waived</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dirty="0">
                          <a:solidFill>
                            <a:schemeClr val="tx1"/>
                          </a:solidFill>
                          <a:latin typeface="+mj-lt"/>
                          <a:cs typeface="Arial" panose="020B0604020202020204" pitchFamily="34" charset="0"/>
                        </a:rPr>
                        <a:t>Not Covered</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170645"/>
                  </a:ext>
                </a:extLst>
              </a:tr>
              <a:tr h="525588">
                <a:tc>
                  <a:txBody>
                    <a:bodyPr/>
                    <a:lstStyle/>
                    <a:p>
                      <a:pPr algn="l"/>
                      <a:r>
                        <a:rPr lang="en-US" sz="1100" b="1">
                          <a:latin typeface="+mj-lt"/>
                        </a:rPr>
                        <a:t>Primary Care Physician &amp; Mental Health / Specialist</a:t>
                      </a:r>
                    </a:p>
                    <a:p>
                      <a:pPr algn="l"/>
                      <a:r>
                        <a:rPr lang="en-US" sz="1100" b="0" i="1" baseline="0">
                          <a:latin typeface="+mj-lt"/>
                        </a:rPr>
                        <a:t>Specialist includes Chiropractic Care – no limit</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r>
                        <a:rPr lang="en-US" sz="1100" b="0" kern="1200" baseline="0" dirty="0">
                          <a:solidFill>
                            <a:schemeClr val="tx1"/>
                          </a:solidFill>
                          <a:latin typeface="+mj-lt"/>
                          <a:ea typeface="+mn-ea"/>
                          <a:cs typeface="+mn-cs"/>
                        </a:rPr>
                        <a:t>$25 / $50, Deductible Waived</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US" sz="1100" b="0" kern="1200" baseline="0" dirty="0" err="1">
                          <a:solidFill>
                            <a:schemeClr val="tx1"/>
                          </a:solidFill>
                          <a:latin typeface="+mj-lt"/>
                          <a:ea typeface="+mn-ea"/>
                          <a:cs typeface="+mn-cs"/>
                        </a:rPr>
                        <a:t>Ded</a:t>
                      </a:r>
                      <a:r>
                        <a:rPr lang="en-US" sz="1100" b="0" kern="1200" baseline="0" dirty="0">
                          <a:solidFill>
                            <a:schemeClr val="tx1"/>
                          </a:solidFill>
                          <a:latin typeface="+mj-lt"/>
                          <a:ea typeface="+mn-ea"/>
                          <a:cs typeface="+mn-cs"/>
                        </a:rPr>
                        <a:t>: $50 / $70</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4087986"/>
                  </a:ext>
                </a:extLst>
              </a:tr>
              <a:tr h="717840">
                <a:tc>
                  <a:txBody>
                    <a:bodyPr/>
                    <a:lstStyle/>
                    <a:p>
                      <a:pPr marL="0" marR="0" lvl="0" indent="0" algn="l" defTabSz="911513" rtl="0" eaLnBrk="1" fontAlgn="auto" latinLnBrk="0" hangingPunct="1">
                        <a:lnSpc>
                          <a:spcPct val="100000"/>
                        </a:lnSpc>
                        <a:spcBef>
                          <a:spcPts val="0"/>
                        </a:spcBef>
                        <a:spcAft>
                          <a:spcPts val="0"/>
                        </a:spcAft>
                        <a:buClrTx/>
                        <a:buSzTx/>
                        <a:buFontTx/>
                        <a:buNone/>
                        <a:tabLst/>
                        <a:defRPr/>
                      </a:pPr>
                      <a:r>
                        <a:rPr lang="en-US" sz="1100" b="1">
                          <a:latin typeface="+mj-lt"/>
                        </a:rPr>
                        <a:t>Outpatient Therapy</a:t>
                      </a:r>
                    </a:p>
                    <a:p>
                      <a:pPr marL="0" marR="0" lvl="0" indent="0" algn="l" defTabSz="911513" rtl="0" eaLnBrk="1" fontAlgn="auto" latinLnBrk="0" hangingPunct="1">
                        <a:lnSpc>
                          <a:spcPct val="100000"/>
                        </a:lnSpc>
                        <a:spcBef>
                          <a:spcPts val="0"/>
                        </a:spcBef>
                        <a:spcAft>
                          <a:spcPts val="0"/>
                        </a:spcAft>
                        <a:buClrTx/>
                        <a:buSzTx/>
                        <a:buFontTx/>
                        <a:buNone/>
                        <a:tabLst/>
                        <a:defRPr/>
                      </a:pPr>
                      <a:r>
                        <a:rPr lang="en-US" sz="1100" b="0" i="1">
                          <a:latin typeface="+mj-lt"/>
                        </a:rPr>
                        <a:t>Physical - 20 visits per CY</a:t>
                      </a:r>
                    </a:p>
                    <a:p>
                      <a:pPr marL="0" marR="0" lvl="0" indent="0" algn="l" defTabSz="911513" rtl="0" eaLnBrk="1" fontAlgn="auto" latinLnBrk="0" hangingPunct="1">
                        <a:lnSpc>
                          <a:spcPct val="100000"/>
                        </a:lnSpc>
                        <a:spcBef>
                          <a:spcPts val="0"/>
                        </a:spcBef>
                        <a:spcAft>
                          <a:spcPts val="0"/>
                        </a:spcAft>
                        <a:buClrTx/>
                        <a:buSzTx/>
                        <a:buFontTx/>
                        <a:buNone/>
                        <a:tabLst/>
                        <a:defRPr/>
                      </a:pPr>
                      <a:r>
                        <a:rPr lang="en-US" sz="1100" b="0" i="1">
                          <a:latin typeface="+mj-lt"/>
                        </a:rPr>
                        <a:t>Speech, Hearing, Occupational – 20 visits per CY combined</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n-lt"/>
                          <a:ea typeface="+mn-ea"/>
                          <a:cs typeface="+mn-cs"/>
                        </a:rPr>
                        <a:t>$25, Deductible Waived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n-lt"/>
                          <a:ea typeface="+mn-ea"/>
                          <a:cs typeface="+mn-cs"/>
                        </a:rPr>
                        <a:t>Deductible, then 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9644822"/>
                  </a:ext>
                </a:extLst>
              </a:tr>
              <a:tr h="586702">
                <a:tc>
                  <a:txBody>
                    <a:bodyPr/>
                    <a:lstStyle/>
                    <a:p>
                      <a:pPr algn="l"/>
                      <a:r>
                        <a:rPr lang="en-US" sz="1100" b="1" dirty="0">
                          <a:latin typeface="+mj-lt"/>
                          <a:cs typeface="Arial" panose="020B0604020202020204" pitchFamily="34" charset="0"/>
                        </a:rPr>
                        <a:t>Hospital Services</a:t>
                      </a:r>
                    </a:p>
                    <a:p>
                      <a:pPr algn="l"/>
                      <a:r>
                        <a:rPr lang="en-US" sz="1100" b="0" dirty="0">
                          <a:latin typeface="+mj-lt"/>
                          <a:cs typeface="Arial" panose="020B0604020202020204" pitchFamily="34" charset="0"/>
                        </a:rPr>
                        <a:t>Inpatient Facility</a:t>
                      </a:r>
                    </a:p>
                    <a:p>
                      <a:pPr algn="l"/>
                      <a:r>
                        <a:rPr lang="en-US" sz="1100" b="0" dirty="0">
                          <a:latin typeface="+mj-lt"/>
                          <a:cs typeface="Arial" panose="020B0604020202020204" pitchFamily="34" charset="0"/>
                        </a:rPr>
                        <a:t>Outpatient Surgery (Hospital)</a:t>
                      </a:r>
                    </a:p>
                    <a:p>
                      <a:pPr algn="l"/>
                      <a:r>
                        <a:rPr lang="en-US" sz="1100" b="0" dirty="0">
                          <a:latin typeface="+mj-lt"/>
                          <a:cs typeface="Arial" panose="020B0604020202020204" pitchFamily="34" charset="0"/>
                        </a:rPr>
                        <a:t>Outpatient Surgery (Free-Standing Facility)</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tx1"/>
                        </a:solidFill>
                        <a:latin typeface="+mj-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j-lt"/>
                          <a:ea typeface="+mn-ea"/>
                          <a:cs typeface="+mn-cs"/>
                        </a:rPr>
                        <a:t>Deductible, then 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j-lt"/>
                          <a:ea typeface="+mn-ea"/>
                          <a:cs typeface="+mn-cs"/>
                        </a:rPr>
                        <a:t>Deductible, then $300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j-lt"/>
                          <a:ea typeface="+mn-ea"/>
                          <a:cs typeface="+mn-cs"/>
                        </a:rPr>
                        <a:t>$250 Copay, Deductible Waived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n-lt"/>
                          <a:ea typeface="+mn-ea"/>
                          <a:cs typeface="+mn-cs"/>
                        </a:rPr>
                        <a:t>Deductible, then 50%</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tx1"/>
                        </a:solidFill>
                        <a:latin typeface="+mn-lt"/>
                        <a:ea typeface="+mn-ea"/>
                        <a:cs typeface="+mn-cs"/>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0143105"/>
                  </a:ext>
                </a:extLst>
              </a:tr>
              <a:tr h="0">
                <a:tc>
                  <a:txBody>
                    <a:bodyPr/>
                    <a:lstStyle/>
                    <a:p>
                      <a:pPr algn="l"/>
                      <a:r>
                        <a:rPr lang="en-US" sz="1100" b="1" dirty="0">
                          <a:latin typeface="+mj-lt"/>
                          <a:cs typeface="Arial" panose="020B0604020202020204" pitchFamily="34" charset="0"/>
                        </a:rPr>
                        <a:t>Diagnostic X-Ray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1" dirty="0">
                          <a:latin typeface="+mj-lt"/>
                          <a:cs typeface="Arial" panose="020B0604020202020204" pitchFamily="34" charset="0"/>
                        </a:rPr>
                        <a:t>Office &amp; Outpatient Hospital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1" dirty="0">
                          <a:latin typeface="+mj-lt"/>
                          <a:cs typeface="Arial" panose="020B0604020202020204" pitchFamily="34" charset="0"/>
                        </a:rPr>
                        <a:t>Free-Standing Facility</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j-lt"/>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j-lt"/>
                          <a:ea typeface="+mn-ea"/>
                          <a:cs typeface="+mn-cs"/>
                        </a:rPr>
                        <a:t>Deductible, then 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j-lt"/>
                          <a:ea typeface="+mn-ea"/>
                          <a:cs typeface="+mn-cs"/>
                        </a:rPr>
                        <a:t>$150 Copay, Deductible Waived</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tx1"/>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tx1"/>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n-lt"/>
                          <a:ea typeface="+mn-ea"/>
                          <a:cs typeface="+mn-cs"/>
                        </a:rPr>
                        <a:t>Deductible, then 50%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n-lt"/>
                          <a:ea typeface="+mn-ea"/>
                          <a:cs typeface="+mn-cs"/>
                        </a:rPr>
                        <a:t>Deductible, then 50%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4067498"/>
                  </a:ext>
                </a:extLst>
              </a:tr>
              <a:tr h="5867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Laboratory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1" kern="1200" dirty="0">
                          <a:solidFill>
                            <a:schemeClr val="tx1"/>
                          </a:solidFill>
                          <a:latin typeface="+mj-lt"/>
                          <a:ea typeface="+mn-ea"/>
                          <a:cs typeface="Arial" panose="020B0604020202020204" pitchFamily="34" charset="0"/>
                        </a:rPr>
                        <a:t>Office &amp; Free-Standing Facility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1" kern="1200" dirty="0">
                          <a:solidFill>
                            <a:schemeClr val="tx1"/>
                          </a:solidFill>
                          <a:latin typeface="+mj-lt"/>
                          <a:ea typeface="+mn-ea"/>
                          <a:cs typeface="Arial" panose="020B0604020202020204" pitchFamily="34" charset="0"/>
                        </a:rPr>
                        <a:t>Outpatient Hospital</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j-lt"/>
                          <a:ea typeface="+mn-ea"/>
                          <a:cs typeface="+mn-cs"/>
                        </a:rPr>
                        <a:t>Covered in Full</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j-lt"/>
                          <a:ea typeface="+mn-ea"/>
                          <a:cs typeface="+mn-cs"/>
                        </a:rPr>
                        <a:t>Deductible, then 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tx1"/>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n-lt"/>
                          <a:ea typeface="+mn-ea"/>
                          <a:cs typeface="+mn-cs"/>
                        </a:rPr>
                        <a:t>Deductible, then 50%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n-lt"/>
                          <a:ea typeface="+mn-ea"/>
                          <a:cs typeface="+mn-cs"/>
                        </a:rPr>
                        <a:t>Deductible, then 50%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61028"/>
                  </a:ext>
                </a:extLst>
              </a:tr>
              <a:tr h="255741">
                <a:tc>
                  <a:txBody>
                    <a:bodyPr/>
                    <a:lstStyle/>
                    <a:p>
                      <a:pPr algn="l"/>
                      <a:r>
                        <a:rPr lang="en-US" sz="1100" b="1" dirty="0">
                          <a:latin typeface="+mj-lt"/>
                          <a:cs typeface="Arial" panose="020B0604020202020204" pitchFamily="34" charset="0"/>
                        </a:rPr>
                        <a:t>Advanced Imaging</a:t>
                      </a:r>
                    </a:p>
                    <a:p>
                      <a:pPr algn="l"/>
                      <a:r>
                        <a:rPr lang="en-US" sz="1100" b="0" i="1" dirty="0">
                          <a:latin typeface="+mj-lt"/>
                          <a:cs typeface="Arial" panose="020B0604020202020204" pitchFamily="34" charset="0"/>
                        </a:rPr>
                        <a:t>Outpatient Hospital</a:t>
                      </a:r>
                    </a:p>
                    <a:p>
                      <a:pPr algn="l"/>
                      <a:r>
                        <a:rPr lang="en-US" sz="1100" b="0" i="0" dirty="0">
                          <a:latin typeface="+mj-lt"/>
                          <a:cs typeface="Arial" panose="020B0604020202020204" pitchFamily="34" charset="0"/>
                        </a:rPr>
                        <a:t>Free-Standing Facility</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j-lt"/>
                          <a:ea typeface="+mn-ea"/>
                          <a:cs typeface="+mn-cs"/>
                        </a:rPr>
                        <a:t>Deductible, then 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j-lt"/>
                          <a:ea typeface="+mn-ea"/>
                          <a:cs typeface="+mn-cs"/>
                        </a:rPr>
                        <a:t>$250 Copay, Deductible Waived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n-lt"/>
                          <a:ea typeface="+mn-ea"/>
                          <a:cs typeface="+mn-cs"/>
                        </a:rPr>
                        <a:t>Deductible, then 50%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n-lt"/>
                          <a:ea typeface="+mn-ea"/>
                          <a:cs typeface="+mn-cs"/>
                        </a:rPr>
                        <a:t>Deductible, then 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0086972"/>
                  </a:ext>
                </a:extLst>
              </a:tr>
              <a:tr h="255741">
                <a:tc>
                  <a:txBody>
                    <a:bodyPr/>
                    <a:lstStyle/>
                    <a:p>
                      <a:pPr algn="l"/>
                      <a:r>
                        <a:rPr lang="en-US" sz="1100" b="1" dirty="0">
                          <a:latin typeface="+mj-lt"/>
                        </a:rPr>
                        <a:t>Urgent Care</a:t>
                      </a:r>
                      <a:endParaRPr lang="en-US" sz="1100" b="1" dirty="0">
                        <a:latin typeface="+mj-lt"/>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j-lt"/>
                          <a:ea typeface="+mn-ea"/>
                          <a:cs typeface="+mn-cs"/>
                        </a:rPr>
                        <a:t>$100 Copay, Deductible Waived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n-lt"/>
                          <a:ea typeface="+mn-ea"/>
                          <a:cs typeface="+mn-cs"/>
                        </a:rPr>
                        <a:t>Deductible, then $100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2583353"/>
                  </a:ext>
                </a:extLst>
              </a:tr>
              <a:tr h="2557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kern="1200" baseline="0">
                          <a:solidFill>
                            <a:schemeClr val="tx1"/>
                          </a:solidFill>
                          <a:latin typeface="+mj-lt"/>
                          <a:ea typeface="+mn-ea"/>
                          <a:cs typeface="+mn-cs"/>
                        </a:rPr>
                        <a:t>Emergency Room</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err="1">
                          <a:solidFill>
                            <a:schemeClr val="tx1"/>
                          </a:solidFill>
                          <a:latin typeface="+mj-lt"/>
                          <a:ea typeface="+mn-ea"/>
                          <a:cs typeface="+mn-cs"/>
                        </a:rPr>
                        <a:t>Ded</a:t>
                      </a:r>
                      <a:r>
                        <a:rPr lang="en-US" sz="1100" b="0" kern="1200" baseline="0" dirty="0">
                          <a:solidFill>
                            <a:schemeClr val="tx1"/>
                          </a:solidFill>
                          <a:latin typeface="+mj-lt"/>
                          <a:ea typeface="+mn-ea"/>
                          <a:cs typeface="+mn-cs"/>
                        </a:rPr>
                        <a:t> / $350 Copay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n-lt"/>
                          <a:ea typeface="+mn-ea"/>
                          <a:cs typeface="+mn-cs"/>
                        </a:rPr>
                        <a:t>Deductible, then $350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8909822"/>
                  </a:ext>
                </a:extLst>
              </a:tr>
              <a:tr h="575272">
                <a:tc>
                  <a:txBody>
                    <a:bodyPr/>
                    <a:lstStyle/>
                    <a:p>
                      <a:pPr marL="0" marR="0" lvl="0" indent="0" algn="l" defTabSz="911513" rtl="0" eaLnBrk="1" fontAlgn="auto" latinLnBrk="0" hangingPunct="1">
                        <a:lnSpc>
                          <a:spcPct val="100000"/>
                        </a:lnSpc>
                        <a:spcBef>
                          <a:spcPts val="0"/>
                        </a:spcBef>
                        <a:spcAft>
                          <a:spcPts val="0"/>
                        </a:spcAft>
                        <a:buClrTx/>
                        <a:buSzTx/>
                        <a:buFontTx/>
                        <a:buNone/>
                        <a:tabLst/>
                        <a:defRPr/>
                      </a:pPr>
                      <a:r>
                        <a:rPr lang="en-US" sz="1100" b="1" baseline="0">
                          <a:latin typeface="+mj-lt"/>
                        </a:rPr>
                        <a:t>Prescriptions</a:t>
                      </a:r>
                    </a:p>
                    <a:p>
                      <a:pPr marL="0" marR="0" lvl="0" indent="0" algn="l" defTabSz="911513" rtl="0" eaLnBrk="1" fontAlgn="auto" latinLnBrk="0" hangingPunct="1">
                        <a:lnSpc>
                          <a:spcPct val="100000"/>
                        </a:lnSpc>
                        <a:spcBef>
                          <a:spcPts val="0"/>
                        </a:spcBef>
                        <a:spcAft>
                          <a:spcPts val="0"/>
                        </a:spcAft>
                        <a:buClrTx/>
                        <a:buSzTx/>
                        <a:buFontTx/>
                        <a:buNone/>
                        <a:tabLst/>
                        <a:defRPr/>
                      </a:pPr>
                      <a:r>
                        <a:rPr lang="en-US" sz="1100" b="1" baseline="0">
                          <a:latin typeface="+mj-lt"/>
                        </a:rPr>
                        <a:t>30-day or 90-day Retail</a:t>
                      </a:r>
                    </a:p>
                    <a:p>
                      <a:pPr marL="0" marR="0" lvl="0" indent="0" algn="l" defTabSz="911513" rtl="0" eaLnBrk="1" fontAlgn="auto" latinLnBrk="0" hangingPunct="1">
                        <a:lnSpc>
                          <a:spcPct val="100000"/>
                        </a:lnSpc>
                        <a:spcBef>
                          <a:spcPts val="0"/>
                        </a:spcBef>
                        <a:spcAft>
                          <a:spcPts val="0"/>
                        </a:spcAft>
                        <a:buClrTx/>
                        <a:buSzTx/>
                        <a:buFontTx/>
                        <a:buNone/>
                        <a:tabLst/>
                        <a:defRPr/>
                      </a:pPr>
                      <a:r>
                        <a:rPr lang="en-US" sz="1100" b="1" baseline="0">
                          <a:latin typeface="+mj-lt"/>
                        </a:rPr>
                        <a:t>(90-day Retail &amp; 90-day Mail is 2X)</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endParaRPr lang="en-US" sz="1100" b="1" i="0" baseline="0" dirty="0">
                        <a:latin typeface="+mj-lt"/>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100" b="0" i="0" baseline="0" dirty="0">
                          <a:latin typeface="+mj-lt"/>
                          <a:cs typeface="Arial" panose="020B0604020202020204" pitchFamily="34" charset="0"/>
                        </a:rPr>
                        <a:t>Med Deductible 1st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7285392"/>
                  </a:ext>
                </a:extLst>
              </a:tr>
              <a:tr h="421222">
                <a:tc>
                  <a:txBody>
                    <a:bodyPr/>
                    <a:lstStyle/>
                    <a:p>
                      <a:pPr marL="0" marR="0" lvl="0" indent="0" algn="l" defTabSz="911513" rtl="0" eaLnBrk="1" fontAlgn="auto" latinLnBrk="0" hangingPunct="1">
                        <a:lnSpc>
                          <a:spcPct val="100000"/>
                        </a:lnSpc>
                        <a:spcBef>
                          <a:spcPts val="0"/>
                        </a:spcBef>
                        <a:spcAft>
                          <a:spcPts val="0"/>
                        </a:spcAft>
                        <a:buClrTx/>
                        <a:buSzTx/>
                        <a:buFontTx/>
                        <a:buNone/>
                        <a:tabLst/>
                        <a:defRPr/>
                      </a:pPr>
                      <a:r>
                        <a:rPr lang="en-US" sz="1100" b="1" baseline="0">
                          <a:latin typeface="+mj-lt"/>
                          <a:cs typeface="Arial" panose="020B0604020202020204" pitchFamily="34" charset="0"/>
                        </a:rPr>
                        <a:t>Preventive Rx</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100" b="0" i="0" kern="1200" baseline="0">
                          <a:solidFill>
                            <a:schemeClr val="tx1"/>
                          </a:solidFill>
                          <a:latin typeface="+mn-lt"/>
                          <a:ea typeface="+mn-ea"/>
                          <a:cs typeface="Arial" panose="020B0604020202020204" pitchFamily="34" charset="0"/>
                        </a:rPr>
                        <a:t>Same as any </a:t>
                      </a:r>
                    </a:p>
                    <a:p>
                      <a:pPr marL="0" marR="0" lvl="0" indent="0" algn="ctr" defTabSz="911513" rtl="0" eaLnBrk="1" fontAlgn="auto" latinLnBrk="0" hangingPunct="1">
                        <a:lnSpc>
                          <a:spcPct val="100000"/>
                        </a:lnSpc>
                        <a:spcBef>
                          <a:spcPts val="0"/>
                        </a:spcBef>
                        <a:spcAft>
                          <a:spcPts val="0"/>
                        </a:spcAft>
                        <a:buClrTx/>
                        <a:buSzTx/>
                        <a:buFontTx/>
                        <a:buNone/>
                        <a:tabLst/>
                        <a:defRPr/>
                      </a:pPr>
                      <a:r>
                        <a:rPr lang="en-US" sz="1100" b="0" i="0" kern="1200" baseline="0">
                          <a:solidFill>
                            <a:schemeClr val="tx1"/>
                          </a:solidFill>
                          <a:latin typeface="+mn-lt"/>
                          <a:ea typeface="+mn-ea"/>
                          <a:cs typeface="Arial" panose="020B0604020202020204" pitchFamily="34" charset="0"/>
                        </a:rPr>
                        <a:t>other drug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1513" rtl="0" eaLnBrk="1" fontAlgn="auto" latinLnBrk="0" hangingPunct="1">
                        <a:lnSpc>
                          <a:spcPct val="100000"/>
                        </a:lnSpc>
                        <a:spcBef>
                          <a:spcPts val="0"/>
                        </a:spcBef>
                        <a:spcAft>
                          <a:spcPts val="0"/>
                        </a:spcAft>
                        <a:buClrTx/>
                        <a:buSzTx/>
                        <a:buFontTx/>
                        <a:buNone/>
                        <a:tabLst/>
                        <a:defRPr/>
                      </a:pPr>
                      <a:r>
                        <a:rPr lang="en-US" sz="1100" b="0" i="0" kern="1200" baseline="0">
                          <a:solidFill>
                            <a:schemeClr val="tx1"/>
                          </a:solidFill>
                          <a:latin typeface="+mn-lt"/>
                          <a:ea typeface="+mn-ea"/>
                          <a:cs typeface="Arial" panose="020B0604020202020204" pitchFamily="34" charset="0"/>
                        </a:rPr>
                        <a:t>Same as any </a:t>
                      </a:r>
                    </a:p>
                    <a:p>
                      <a:pPr marL="0" marR="0" lvl="0" indent="0" algn="ctr" defTabSz="911513" rtl="0" eaLnBrk="1" fontAlgn="auto" latinLnBrk="0" hangingPunct="1">
                        <a:lnSpc>
                          <a:spcPct val="100000"/>
                        </a:lnSpc>
                        <a:spcBef>
                          <a:spcPts val="0"/>
                        </a:spcBef>
                        <a:spcAft>
                          <a:spcPts val="0"/>
                        </a:spcAft>
                        <a:buClrTx/>
                        <a:buSzTx/>
                        <a:buFontTx/>
                        <a:buNone/>
                        <a:tabLst/>
                        <a:defRPr/>
                      </a:pPr>
                      <a:r>
                        <a:rPr lang="en-US" sz="1100" b="0" i="0" kern="1200" baseline="0">
                          <a:solidFill>
                            <a:schemeClr val="tx1"/>
                          </a:solidFill>
                          <a:latin typeface="+mn-lt"/>
                          <a:ea typeface="+mn-ea"/>
                          <a:cs typeface="Arial" panose="020B0604020202020204" pitchFamily="34" charset="0"/>
                        </a:rPr>
                        <a:t>other drug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1148850"/>
                  </a:ext>
                </a:extLst>
              </a:tr>
              <a:tr h="255741">
                <a:tc>
                  <a:txBody>
                    <a:bodyPr/>
                    <a:lstStyle/>
                    <a:p>
                      <a:pPr marL="0" marR="0" lvl="0" indent="0" algn="l" defTabSz="911513" rtl="0" eaLnBrk="1" fontAlgn="auto" latinLnBrk="0" hangingPunct="1">
                        <a:lnSpc>
                          <a:spcPct val="100000"/>
                        </a:lnSpc>
                        <a:spcBef>
                          <a:spcPts val="0"/>
                        </a:spcBef>
                        <a:spcAft>
                          <a:spcPts val="0"/>
                        </a:spcAft>
                        <a:buClrTx/>
                        <a:buSzTx/>
                        <a:buFontTx/>
                        <a:buNone/>
                        <a:tabLst/>
                        <a:defRPr/>
                      </a:pPr>
                      <a:r>
                        <a:rPr lang="en-US" sz="1100" b="1" baseline="0">
                          <a:latin typeface="+mj-lt"/>
                          <a:cs typeface="Arial" panose="020B0604020202020204" pitchFamily="34" charset="0"/>
                        </a:rPr>
                        <a:t>Tier 1 – Generic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anose="020B0604020202020204" pitchFamily="34" charset="0"/>
                        </a:rPr>
                        <a:t>$25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mn-lt"/>
                          <a:ea typeface="+mn-ea"/>
                          <a:cs typeface="Arial" panose="020B0604020202020204" pitchFamily="34" charset="0"/>
                        </a:rPr>
                        <a:t>$25</a:t>
                      </a:r>
                      <a:endParaRPr lang="en-US" sz="1100" kern="1200" dirty="0">
                        <a:solidFill>
                          <a:schemeClr val="tx1"/>
                        </a:solidFill>
                        <a:latin typeface="+mn-lt"/>
                        <a:ea typeface="+mn-ea"/>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716098"/>
                  </a:ext>
                </a:extLst>
              </a:tr>
              <a:tr h="255741">
                <a:tc>
                  <a:txBody>
                    <a:bodyPr/>
                    <a:lstStyle/>
                    <a:p>
                      <a:pPr marL="0" marR="0" lvl="0" indent="0" algn="l" defTabSz="911513" rtl="0" eaLnBrk="1" fontAlgn="auto" latinLnBrk="0" hangingPunct="1">
                        <a:lnSpc>
                          <a:spcPct val="100000"/>
                        </a:lnSpc>
                        <a:spcBef>
                          <a:spcPts val="0"/>
                        </a:spcBef>
                        <a:spcAft>
                          <a:spcPts val="0"/>
                        </a:spcAft>
                        <a:buClrTx/>
                        <a:buSzTx/>
                        <a:buFontTx/>
                        <a:buNone/>
                        <a:tabLst/>
                        <a:defRPr/>
                      </a:pPr>
                      <a:r>
                        <a:rPr lang="en-US" sz="1100" b="1" baseline="0">
                          <a:latin typeface="+mj-lt"/>
                          <a:cs typeface="Arial" panose="020B0604020202020204" pitchFamily="34" charset="0"/>
                        </a:rPr>
                        <a:t>Tier 2 – Preferred Brand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9921680"/>
                  </a:ext>
                </a:extLst>
              </a:tr>
              <a:tr h="255741">
                <a:tc>
                  <a:txBody>
                    <a:bodyPr/>
                    <a:lstStyle/>
                    <a:p>
                      <a:pPr marL="0" marR="0" lvl="0" indent="0" algn="l" defTabSz="911513" rtl="0" eaLnBrk="1" fontAlgn="auto" latinLnBrk="0" hangingPunct="1">
                        <a:lnSpc>
                          <a:spcPct val="100000"/>
                        </a:lnSpc>
                        <a:spcBef>
                          <a:spcPts val="0"/>
                        </a:spcBef>
                        <a:spcAft>
                          <a:spcPts val="0"/>
                        </a:spcAft>
                        <a:buClrTx/>
                        <a:buSzTx/>
                        <a:buFontTx/>
                        <a:buNone/>
                        <a:tabLst/>
                        <a:defRPr/>
                      </a:pPr>
                      <a:r>
                        <a:rPr lang="en-US" sz="1100" b="1" baseline="0">
                          <a:latin typeface="+mj-lt"/>
                          <a:cs typeface="Arial" panose="020B0604020202020204" pitchFamily="34" charset="0"/>
                        </a:rPr>
                        <a:t>Tier 3 – Non-Preferred Brand</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anose="020B0604020202020204" pitchFamily="34" charset="0"/>
                        </a:rPr>
                        <a:t>30% to $400</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anose="020B0604020202020204" pitchFamily="34" charset="0"/>
                        </a:rPr>
                        <a:t>30% to $400</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8785896"/>
                  </a:ext>
                </a:extLst>
              </a:tr>
              <a:tr h="255741">
                <a:tc>
                  <a:txBody>
                    <a:bodyPr/>
                    <a:lstStyle/>
                    <a:p>
                      <a:pPr marL="0" marR="0" lvl="0" indent="0" algn="l" defTabSz="911513" rtl="0" eaLnBrk="1" fontAlgn="auto" latinLnBrk="0" hangingPunct="1">
                        <a:lnSpc>
                          <a:spcPct val="100000"/>
                        </a:lnSpc>
                        <a:spcBef>
                          <a:spcPts val="0"/>
                        </a:spcBef>
                        <a:spcAft>
                          <a:spcPts val="0"/>
                        </a:spcAft>
                        <a:buClrTx/>
                        <a:buSzTx/>
                        <a:buFontTx/>
                        <a:buNone/>
                        <a:tabLst/>
                        <a:defRPr/>
                      </a:pPr>
                      <a:r>
                        <a:rPr lang="en-US" sz="1100" b="1" baseline="0" dirty="0">
                          <a:latin typeface="+mj-lt"/>
                          <a:cs typeface="Arial" panose="020B0604020202020204" pitchFamily="34" charset="0"/>
                        </a:rPr>
                        <a:t>Tier 4 – Specialty (30 day only)</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anose="020B0604020202020204" pitchFamily="34" charset="0"/>
                        </a:rPr>
                        <a:t>40% to $550</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anose="020B0604020202020204" pitchFamily="34" charset="0"/>
                        </a:rPr>
                        <a:t>40% to $550</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065552"/>
                  </a:ext>
                </a:extLst>
              </a:tr>
            </a:tbl>
          </a:graphicData>
        </a:graphic>
      </p:graphicFrame>
    </p:spTree>
    <p:extLst>
      <p:ext uri="{BB962C8B-B14F-4D97-AF65-F5344CB8AC3E}">
        <p14:creationId xmlns:p14="http://schemas.microsoft.com/office/powerpoint/2010/main" val="299288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6A2958-AF01-F621-847C-D5F70A157FED}"/>
              </a:ext>
            </a:extLst>
          </p:cNvPr>
          <p:cNvPicPr>
            <a:picLocks noChangeAspect="1"/>
          </p:cNvPicPr>
          <p:nvPr/>
        </p:nvPicPr>
        <p:blipFill>
          <a:blip r:embed="rId2"/>
          <a:stretch>
            <a:fillRect/>
          </a:stretch>
        </p:blipFill>
        <p:spPr>
          <a:xfrm>
            <a:off x="629055" y="651018"/>
            <a:ext cx="6514287" cy="8756363"/>
          </a:xfrm>
          <a:prstGeom prst="rect">
            <a:avLst/>
          </a:prstGeom>
          <a:ln>
            <a:solidFill>
              <a:schemeClr val="accent1"/>
            </a:solidFill>
          </a:ln>
        </p:spPr>
      </p:pic>
      <p:sp>
        <p:nvSpPr>
          <p:cNvPr id="4" name="Text Placeholder 2">
            <a:extLst>
              <a:ext uri="{FF2B5EF4-FFF2-40B4-BE49-F238E27FC236}">
                <a16:creationId xmlns:a16="http://schemas.microsoft.com/office/drawing/2014/main" id="{9204D60D-2674-C822-2C70-B7C15B7AEEE3}"/>
              </a:ext>
            </a:extLst>
          </p:cNvPr>
          <p:cNvSpPr>
            <a:spLocks noGrp="1"/>
          </p:cNvSpPr>
          <p:nvPr>
            <p:ph type="body" sz="quarter" idx="11"/>
          </p:nvPr>
        </p:nvSpPr>
        <p:spPr>
          <a:xfrm>
            <a:off x="985043" y="222631"/>
            <a:ext cx="5802313" cy="468587"/>
          </a:xfrm>
        </p:spPr>
        <p:txBody>
          <a:bodyPr vert="horz"/>
          <a:lstStyle/>
          <a:p>
            <a:pPr algn="ctr"/>
            <a:r>
              <a:rPr lang="en-US" sz="2400" b="1" cap="none" dirty="0">
                <a:solidFill>
                  <a:schemeClr val="tx1"/>
                </a:solidFill>
                <a:latin typeface="+mj-lt"/>
                <a:ea typeface="Tahoma" panose="020B0604030504040204" pitchFamily="34" charset="0"/>
                <a:cs typeface="Tahoma" panose="020B0604030504040204" pitchFamily="34" charset="0"/>
              </a:rPr>
              <a:t>Prescription Program – New in 2025!</a:t>
            </a:r>
          </a:p>
        </p:txBody>
      </p:sp>
    </p:spTree>
    <p:extLst>
      <p:ext uri="{BB962C8B-B14F-4D97-AF65-F5344CB8AC3E}">
        <p14:creationId xmlns:p14="http://schemas.microsoft.com/office/powerpoint/2010/main" val="18106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4CE56D7-B144-811B-35DC-B7B9B5D6F971}"/>
              </a:ext>
            </a:extLst>
          </p:cNvPr>
          <p:cNvSpPr>
            <a:spLocks noGrp="1"/>
          </p:cNvSpPr>
          <p:nvPr>
            <p:ph type="body" sz="quarter" idx="11"/>
          </p:nvPr>
        </p:nvSpPr>
        <p:spPr>
          <a:xfrm>
            <a:off x="985838" y="338138"/>
            <a:ext cx="5802312" cy="539750"/>
          </a:xfrm>
        </p:spPr>
        <p:txBody>
          <a:bodyPr vert="horz"/>
          <a:lstStyle/>
          <a:p>
            <a:pPr algn="ctr"/>
            <a:r>
              <a:rPr lang="en-US" sz="2400" b="1" cap="none" dirty="0">
                <a:solidFill>
                  <a:schemeClr val="tx1"/>
                </a:solidFill>
                <a:latin typeface="+mj-lt"/>
                <a:ea typeface="Tahoma" panose="020B0604030504040204" pitchFamily="34" charset="0"/>
                <a:cs typeface="Tahoma" panose="020B0604030504040204" pitchFamily="34" charset="0"/>
              </a:rPr>
              <a:t>Medical </a:t>
            </a:r>
            <a:r>
              <a:rPr lang="en-US" sz="2400" b="1" cap="none" dirty="0">
                <a:solidFill>
                  <a:schemeClr val="tx1"/>
                </a:solidFill>
                <a:ea typeface="Tahoma" panose="020B0604030504040204" pitchFamily="34" charset="0"/>
                <a:cs typeface="Tahoma" panose="020B0604030504040204" pitchFamily="34" charset="0"/>
              </a:rPr>
              <a:t>Details</a:t>
            </a:r>
            <a:endParaRPr lang="en-US" sz="2400" b="1" cap="none" dirty="0">
              <a:solidFill>
                <a:schemeClr val="tx1"/>
              </a:solidFill>
              <a:latin typeface="+mj-lt"/>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FB241150-E69E-E818-1B0C-BE9A3D633809}"/>
              </a:ext>
            </a:extLst>
          </p:cNvPr>
          <p:cNvPicPr>
            <a:picLocks noChangeAspect="1"/>
          </p:cNvPicPr>
          <p:nvPr/>
        </p:nvPicPr>
        <p:blipFill>
          <a:blip r:embed="rId2"/>
          <a:stretch>
            <a:fillRect/>
          </a:stretch>
        </p:blipFill>
        <p:spPr>
          <a:xfrm>
            <a:off x="1673354" y="841591"/>
            <a:ext cx="4425691" cy="2760750"/>
          </a:xfrm>
          <a:prstGeom prst="rect">
            <a:avLst/>
          </a:prstGeom>
        </p:spPr>
      </p:pic>
      <p:graphicFrame>
        <p:nvGraphicFramePr>
          <p:cNvPr id="12" name="Table 12">
            <a:extLst>
              <a:ext uri="{FF2B5EF4-FFF2-40B4-BE49-F238E27FC236}">
                <a16:creationId xmlns:a16="http://schemas.microsoft.com/office/drawing/2014/main" id="{B86CD74F-2BBF-F610-4A06-F3BADEDB96F1}"/>
              </a:ext>
            </a:extLst>
          </p:cNvPr>
          <p:cNvGraphicFramePr>
            <a:graphicFrameLocks noGrp="1"/>
          </p:cNvGraphicFramePr>
          <p:nvPr>
            <p:extLst>
              <p:ext uri="{D42A27DB-BD31-4B8C-83A1-F6EECF244321}">
                <p14:modId xmlns:p14="http://schemas.microsoft.com/office/powerpoint/2010/main" val="918929131"/>
              </p:ext>
            </p:extLst>
          </p:nvPr>
        </p:nvGraphicFramePr>
        <p:xfrm>
          <a:off x="812049" y="3648825"/>
          <a:ext cx="6148302" cy="2049470"/>
        </p:xfrm>
        <a:graphic>
          <a:graphicData uri="http://schemas.openxmlformats.org/drawingml/2006/table">
            <a:tbl>
              <a:tblPr firstRow="1" bandRow="1">
                <a:tableStyleId>{5C22544A-7EE6-4342-B048-85BDC9FD1C3A}</a:tableStyleId>
              </a:tblPr>
              <a:tblGrid>
                <a:gridCol w="3074151">
                  <a:extLst>
                    <a:ext uri="{9D8B030D-6E8A-4147-A177-3AD203B41FA5}">
                      <a16:colId xmlns:a16="http://schemas.microsoft.com/office/drawing/2014/main" val="4230420551"/>
                    </a:ext>
                  </a:extLst>
                </a:gridCol>
                <a:gridCol w="3074151">
                  <a:extLst>
                    <a:ext uri="{9D8B030D-6E8A-4147-A177-3AD203B41FA5}">
                      <a16:colId xmlns:a16="http://schemas.microsoft.com/office/drawing/2014/main" val="41361543"/>
                    </a:ext>
                  </a:extLst>
                </a:gridCol>
              </a:tblGrid>
              <a:tr h="240748">
                <a:tc>
                  <a:txBody>
                    <a:bodyPr/>
                    <a:lstStyle/>
                    <a:p>
                      <a:r>
                        <a:rPr lang="en-US" dirty="0"/>
                        <a:t>Vendor: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solidFill>
                  </a:tcPr>
                </a:tc>
                <a:tc>
                  <a:txBody>
                    <a:bodyPr/>
                    <a:lstStyle/>
                    <a:p>
                      <a:r>
                        <a:rPr lang="en-US" dirty="0"/>
                        <a:t>Roles / Responsibilities: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709358058"/>
                  </a:ext>
                </a:extLst>
              </a:tr>
              <a:tr h="525470">
                <a:tc>
                  <a:txBody>
                    <a:bodyPr/>
                    <a:lstStyle/>
                    <a:p>
                      <a:endParaRPr lang="en-US" dirty="0"/>
                    </a:p>
                  </a:txBody>
                  <a:tcPr>
                    <a:lnL w="12700" cap="flat" cmpd="sng" algn="ctr">
                      <a:solidFill>
                        <a:schemeClr val="tx1"/>
                      </a:solidFill>
                      <a:prstDash val="solid"/>
                      <a:round/>
                      <a:headEnd type="none" w="med" len="med"/>
                      <a:tailEnd type="none" w="med" len="med"/>
                    </a:lnL>
                    <a:solidFill>
                      <a:schemeClr val="bg1"/>
                    </a:solidFill>
                  </a:tcPr>
                </a:tc>
                <a:tc>
                  <a:txBody>
                    <a:bodyPr/>
                    <a:lstStyle/>
                    <a:p>
                      <a:pPr algn="l"/>
                      <a:r>
                        <a:rPr lang="en-US" sz="1600" dirty="0"/>
                        <a:t>Members services, claim questions, eligibility, ID cards</a:t>
                      </a:r>
                    </a:p>
                  </a:txBody>
                  <a:tcPr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04705954"/>
                  </a:ext>
                </a:extLst>
              </a:tr>
              <a:tr h="525470">
                <a:tc>
                  <a:txBody>
                    <a:bodyPr/>
                    <a:lstStyle/>
                    <a:p>
                      <a:endParaRPr lang="en-US" dirty="0"/>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600" dirty="0"/>
                        <a:t>Healthcare provider network</a:t>
                      </a:r>
                    </a:p>
                  </a:txBody>
                  <a:tcPr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81791748"/>
                  </a:ext>
                </a:extLst>
              </a:tr>
              <a:tr h="525470">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Pharmacy Benefit Manager (PBM), provide formulary</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9799984"/>
                  </a:ext>
                </a:extLst>
              </a:tr>
            </a:tbl>
          </a:graphicData>
        </a:graphic>
      </p:graphicFrame>
      <p:pic>
        <p:nvPicPr>
          <p:cNvPr id="14" name="Picture 13">
            <a:extLst>
              <a:ext uri="{FF2B5EF4-FFF2-40B4-BE49-F238E27FC236}">
                <a16:creationId xmlns:a16="http://schemas.microsoft.com/office/drawing/2014/main" id="{ED2C314F-24DD-8E52-88F5-D79A09B614EB}"/>
              </a:ext>
            </a:extLst>
          </p:cNvPr>
          <p:cNvPicPr>
            <a:picLocks noChangeAspect="1"/>
          </p:cNvPicPr>
          <p:nvPr/>
        </p:nvPicPr>
        <p:blipFill>
          <a:blip r:embed="rId3"/>
          <a:stretch>
            <a:fillRect/>
          </a:stretch>
        </p:blipFill>
        <p:spPr>
          <a:xfrm>
            <a:off x="1673354" y="4153208"/>
            <a:ext cx="1091184" cy="365760"/>
          </a:xfrm>
          <a:prstGeom prst="rect">
            <a:avLst/>
          </a:prstGeom>
        </p:spPr>
      </p:pic>
      <p:pic>
        <p:nvPicPr>
          <p:cNvPr id="9" name="Picture 8">
            <a:extLst>
              <a:ext uri="{FF2B5EF4-FFF2-40B4-BE49-F238E27FC236}">
                <a16:creationId xmlns:a16="http://schemas.microsoft.com/office/drawing/2014/main" id="{6552E7D2-0C7B-5BD7-AA45-DD3334CD6DBE}"/>
              </a:ext>
            </a:extLst>
          </p:cNvPr>
          <p:cNvPicPr>
            <a:picLocks noChangeAspect="1"/>
          </p:cNvPicPr>
          <p:nvPr/>
        </p:nvPicPr>
        <p:blipFill>
          <a:blip r:embed="rId4"/>
          <a:stretch>
            <a:fillRect/>
          </a:stretch>
        </p:blipFill>
        <p:spPr>
          <a:xfrm>
            <a:off x="1698441" y="4655422"/>
            <a:ext cx="1041009" cy="365760"/>
          </a:xfrm>
          <a:prstGeom prst="rect">
            <a:avLst/>
          </a:prstGeom>
        </p:spPr>
      </p:pic>
      <p:pic>
        <p:nvPicPr>
          <p:cNvPr id="11" name="Picture 10">
            <a:extLst>
              <a:ext uri="{FF2B5EF4-FFF2-40B4-BE49-F238E27FC236}">
                <a16:creationId xmlns:a16="http://schemas.microsoft.com/office/drawing/2014/main" id="{AE72782A-4546-6FB3-9049-14B30D1E1AEA}"/>
              </a:ext>
            </a:extLst>
          </p:cNvPr>
          <p:cNvPicPr>
            <a:picLocks noChangeAspect="1"/>
          </p:cNvPicPr>
          <p:nvPr/>
        </p:nvPicPr>
        <p:blipFill>
          <a:blip r:embed="rId5"/>
          <a:stretch>
            <a:fillRect/>
          </a:stretch>
        </p:blipFill>
        <p:spPr>
          <a:xfrm>
            <a:off x="1366488" y="5265113"/>
            <a:ext cx="1704914" cy="274320"/>
          </a:xfrm>
          <a:prstGeom prst="rect">
            <a:avLst/>
          </a:prstGeom>
        </p:spPr>
      </p:pic>
      <p:sp>
        <p:nvSpPr>
          <p:cNvPr id="2" name="Text Placeholder 2">
            <a:extLst>
              <a:ext uri="{FF2B5EF4-FFF2-40B4-BE49-F238E27FC236}">
                <a16:creationId xmlns:a16="http://schemas.microsoft.com/office/drawing/2014/main" id="{46ABAC32-DD4A-67FA-2AA1-FC03E2422857}"/>
              </a:ext>
            </a:extLst>
          </p:cNvPr>
          <p:cNvSpPr txBox="1">
            <a:spLocks/>
          </p:cNvSpPr>
          <p:nvPr/>
        </p:nvSpPr>
        <p:spPr>
          <a:xfrm>
            <a:off x="985044" y="5834749"/>
            <a:ext cx="5802312" cy="53975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800" kern="1200" cap="all" baseline="0">
                <a:solidFill>
                  <a:schemeClr val="bg1">
                    <a:lumMod val="50000"/>
                  </a:schemeClr>
                </a:solidFill>
                <a:latin typeface="+mj-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cap="none" dirty="0">
                <a:solidFill>
                  <a:schemeClr val="tx1"/>
                </a:solidFill>
                <a:ea typeface="Tahoma" panose="020B0604030504040204" pitchFamily="34" charset="0"/>
                <a:cs typeface="Tahoma" panose="020B0604030504040204" pitchFamily="34" charset="0"/>
              </a:rPr>
              <a:t>Vision Coverage</a:t>
            </a:r>
          </a:p>
        </p:txBody>
      </p:sp>
      <p:sp>
        <p:nvSpPr>
          <p:cNvPr id="3" name="TextBox 2">
            <a:extLst>
              <a:ext uri="{FF2B5EF4-FFF2-40B4-BE49-F238E27FC236}">
                <a16:creationId xmlns:a16="http://schemas.microsoft.com/office/drawing/2014/main" id="{8720E375-5E9C-D113-6D1A-C18CC00F89CC}"/>
              </a:ext>
            </a:extLst>
          </p:cNvPr>
          <p:cNvSpPr txBox="1"/>
          <p:nvPr/>
        </p:nvSpPr>
        <p:spPr>
          <a:xfrm>
            <a:off x="315770" y="6244497"/>
            <a:ext cx="7140858" cy="3108543"/>
          </a:xfrm>
          <a:prstGeom prst="rect">
            <a:avLst/>
          </a:prstGeom>
          <a:noFill/>
        </p:spPr>
        <p:txBody>
          <a:bodyPr wrap="square" rtlCol="0">
            <a:spAutoFit/>
          </a:bodyPr>
          <a:lstStyle/>
          <a:p>
            <a:r>
              <a:rPr lang="en-US" sz="1400" b="1" dirty="0"/>
              <a:t>Eligibility</a:t>
            </a:r>
            <a:endParaRPr lang="en-US" sz="1400" dirty="0"/>
          </a:p>
          <a:p>
            <a:r>
              <a:rPr lang="en-US" sz="1400" dirty="0"/>
              <a:t>Employees who enroll in a Precision Talent Group company-sponsored medical plan will receive Vision Coverage.  </a:t>
            </a:r>
          </a:p>
          <a:p>
            <a:r>
              <a:rPr lang="en-US" sz="1400" dirty="0"/>
              <a:t> </a:t>
            </a:r>
          </a:p>
          <a:p>
            <a:r>
              <a:rPr lang="en-US" sz="1400" b="1" dirty="0"/>
              <a:t>How it Works</a:t>
            </a:r>
            <a:endParaRPr lang="en-US" sz="1400" dirty="0"/>
          </a:p>
          <a:p>
            <a:r>
              <a:rPr lang="en-US" sz="1400" dirty="0"/>
              <a:t>Here are the steps for submitting paid bills for reimbursement.</a:t>
            </a:r>
          </a:p>
          <a:p>
            <a:pPr marL="342900" indent="-342900">
              <a:buFont typeface="+mj-lt"/>
              <a:buAutoNum type="arabicPeriod"/>
            </a:pPr>
            <a:r>
              <a:rPr lang="en-US" sz="1400" dirty="0"/>
              <a:t>Visit any optician and/or vision center (there is no provider network).</a:t>
            </a:r>
          </a:p>
          <a:p>
            <a:pPr marL="342900" indent="-342900">
              <a:buFont typeface="+mj-lt"/>
              <a:buAutoNum type="arabicPeriod"/>
            </a:pPr>
            <a:r>
              <a:rPr lang="en-US" sz="1400" dirty="0"/>
              <a:t>Wait to receive a bill from the provider.</a:t>
            </a:r>
          </a:p>
          <a:p>
            <a:pPr marL="342900" indent="-342900">
              <a:buFont typeface="+mj-lt"/>
              <a:buAutoNum type="arabicPeriod"/>
            </a:pPr>
            <a:r>
              <a:rPr lang="en-US" sz="1400" dirty="0"/>
              <a:t>Pay the provider as billed.</a:t>
            </a:r>
          </a:p>
          <a:p>
            <a:pPr marL="342900" indent="-342900">
              <a:buFont typeface="+mj-lt"/>
              <a:buAutoNum type="arabicPeriod"/>
            </a:pPr>
            <a:r>
              <a:rPr lang="en-US" sz="1400" dirty="0"/>
              <a:t>Send a copy of the bill and payment to Loomis for reimbursement via </a:t>
            </a:r>
            <a:r>
              <a:rPr lang="en-US" sz="1400"/>
              <a:t>email Damaris</a:t>
            </a:r>
            <a:r>
              <a:rPr lang="en-US" sz="1400" dirty="0"/>
              <a:t>' email is: </a:t>
            </a:r>
            <a:r>
              <a:rPr lang="en-US" sz="1400" dirty="0">
                <a:hlinkClick r:id="rId6"/>
              </a:rPr>
              <a:t>dsanchez@loomisco.com</a:t>
            </a:r>
            <a:r>
              <a:rPr lang="en-US" sz="1400" dirty="0"/>
              <a:t>.</a:t>
            </a:r>
          </a:p>
          <a:p>
            <a:endParaRPr lang="en-US" sz="1400" dirty="0"/>
          </a:p>
          <a:p>
            <a:r>
              <a:rPr lang="en-US" sz="1400" b="1" i="1" dirty="0"/>
              <a:t>Eye Exam Reimbursement: $100 maximum benefit for one (1) exam every 24 months.</a:t>
            </a:r>
            <a:endParaRPr lang="en-US" sz="1400" dirty="0"/>
          </a:p>
          <a:p>
            <a:r>
              <a:rPr lang="en-US" sz="1400" b="1" i="1" dirty="0"/>
              <a:t>Supplies Reimbursement: $150 maximum benefit every 24 months. </a:t>
            </a:r>
            <a:endParaRPr lang="en-US" sz="1400" dirty="0"/>
          </a:p>
        </p:txBody>
      </p:sp>
    </p:spTree>
    <p:extLst>
      <p:ext uri="{BB962C8B-B14F-4D97-AF65-F5344CB8AC3E}">
        <p14:creationId xmlns:p14="http://schemas.microsoft.com/office/powerpoint/2010/main" val="1580906905"/>
      </p:ext>
    </p:extLst>
  </p:cSld>
  <p:clrMapOvr>
    <a:masterClrMapping/>
  </p:clrMapOvr>
</p:sld>
</file>

<file path=ppt/theme/theme1.xml><?xml version="1.0" encoding="utf-8"?>
<a:theme xmlns:a="http://schemas.openxmlformats.org/drawingml/2006/main" name="TRG-1814_BAG-Template_TRG_Tem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RG-1814_BAG-Template_TRG_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980BFF797C8A43A29EDC5A666CCEBB" ma:contentTypeVersion="21" ma:contentTypeDescription="Create a new document." ma:contentTypeScope="" ma:versionID="6b063386183cbadfe43a742816dc2e73">
  <xsd:schema xmlns:xsd="http://www.w3.org/2001/XMLSchema" xmlns:xs="http://www.w3.org/2001/XMLSchema" xmlns:p="http://schemas.microsoft.com/office/2006/metadata/properties" xmlns:ns2="df5f1c64-a2d3-4332-9f8d-c8619b2cba23" xmlns:ns3="0a71efb1-5250-41f9-9a5a-0cbae10a56dd" targetNamespace="http://schemas.microsoft.com/office/2006/metadata/properties" ma:root="true" ma:fieldsID="c5b68fd23e28357e5594e7442195b3eb" ns2:_="" ns3:_="">
    <xsd:import namespace="df5f1c64-a2d3-4332-9f8d-c8619b2cba23"/>
    <xsd:import namespace="0a71efb1-5250-41f9-9a5a-0cbae10a56dd"/>
    <xsd:element name="properties">
      <xsd:complexType>
        <xsd:sequence>
          <xsd:element name="documentManagement">
            <xsd:complexType>
              <xsd:all>
                <xsd:element ref="ns2:test"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Link"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f1c64-a2d3-4332-9f8d-c8619b2cba23" elementFormDefault="qualified">
    <xsd:import namespace="http://schemas.microsoft.com/office/2006/documentManagement/types"/>
    <xsd:import namespace="http://schemas.microsoft.com/office/infopath/2007/PartnerControls"/>
    <xsd:element name="test" ma:index="2" nillable="true" ma:displayName="test" ma:format="DateTime" ma:internalName="test" ma:readOnly="false">
      <xsd:simpleType>
        <xsd:restriction base="dms:DateTime"/>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hidden="true"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38fdedc-b272-477a-bf77-2e9ca0abd3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Link" ma:index="26"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71efb1-5250-41f9-9a5a-0cbae10a56dd" elementFormDefault="qualified">
    <xsd:import namespace="http://schemas.microsoft.com/office/2006/documentManagement/types"/>
    <xsd:import namespace="http://schemas.microsoft.com/office/infopath/2007/PartnerControls"/>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48a27664-d785-459c-ac4e-4a0a4e033b04}" ma:internalName="TaxCatchAll" ma:readOnly="false" ma:showField="CatchAllData" ma:web="0a71efb1-5250-41f9-9a5a-0cbae10a56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 xmlns="df5f1c64-a2d3-4332-9f8d-c8619b2cba23" xsi:nil="true"/>
    <TaxCatchAll xmlns="0a71efb1-5250-41f9-9a5a-0cbae10a56dd" xsi:nil="true"/>
    <lcf76f155ced4ddcb4097134ff3c332f xmlns="df5f1c64-a2d3-4332-9f8d-c8619b2cba23">
      <Terms xmlns="http://schemas.microsoft.com/office/infopath/2007/PartnerControls"/>
    </lcf76f155ced4ddcb4097134ff3c332f>
    <Link xmlns="df5f1c64-a2d3-4332-9f8d-c8619b2cba23">
      <Url xsi:nil="true"/>
      <Description xsi:nil="true"/>
    </Link>
  </documentManagement>
</p:properties>
</file>

<file path=customXml/itemProps1.xml><?xml version="1.0" encoding="utf-8"?>
<ds:datastoreItem xmlns:ds="http://schemas.openxmlformats.org/officeDocument/2006/customXml" ds:itemID="{EED3B928-449E-495B-9B8A-09DDC2EAA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5f1c64-a2d3-4332-9f8d-c8619b2cba23"/>
    <ds:schemaRef ds:uri="0a71efb1-5250-41f9-9a5a-0cbae10a56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560E0C-85A7-473E-9BE3-9363EFFA391E}">
  <ds:schemaRefs>
    <ds:schemaRef ds:uri="http://schemas.microsoft.com/sharepoint/v3/contenttype/forms"/>
  </ds:schemaRefs>
</ds:datastoreItem>
</file>

<file path=customXml/itemProps3.xml><?xml version="1.0" encoding="utf-8"?>
<ds:datastoreItem xmlns:ds="http://schemas.openxmlformats.org/officeDocument/2006/customXml" ds:itemID="{1AED290E-9554-40DF-94B3-475774C5FF35}">
  <ds:schemaRefs>
    <ds:schemaRef ds:uri="df5f1c64-a2d3-4332-9f8d-c8619b2cba23"/>
    <ds:schemaRef ds:uri="http://purl.org/dc/terms/"/>
    <ds:schemaRef ds:uri="http://schemas.openxmlformats.org/package/2006/metadata/core-properties"/>
    <ds:schemaRef ds:uri="0a71efb1-5250-41f9-9a5a-0cbae10a56d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TRG-1814_BAG-Template_TRG_Temp</Template>
  <TotalTime>4896</TotalTime>
  <Words>3339</Words>
  <Application>Microsoft Office PowerPoint</Application>
  <PresentationFormat>Custom</PresentationFormat>
  <Paragraphs>369</Paragraphs>
  <Slides>16</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vt:lpstr>
      <vt:lpstr>Arial Narrow</vt:lpstr>
      <vt:lpstr>Calibri</vt:lpstr>
      <vt:lpstr>Century</vt:lpstr>
      <vt:lpstr>Lucida Sans Unicode</vt:lpstr>
      <vt:lpstr>Tahoma</vt:lpstr>
      <vt:lpstr>Times</vt:lpstr>
      <vt:lpstr>Tofino Book</vt:lpstr>
      <vt:lpstr>TRG-1814_BAG-Template_TRG_Temp</vt:lpstr>
      <vt:lpstr>Custom Design</vt:lpstr>
      <vt:lpstr>4_TRG-1814_BAG-Template_TRG_Temp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Ploof, Betsy</dc:creator>
  <cp:lastModifiedBy>Wilder, Katie</cp:lastModifiedBy>
  <cp:revision>7</cp:revision>
  <dcterms:created xsi:type="dcterms:W3CDTF">2015-10-19T12:42:38Z</dcterms:created>
  <dcterms:modified xsi:type="dcterms:W3CDTF">2025-02-05T16:42:17Z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0x0101000B980BFF797C8A43A29EDC5A666CCEBB</vt:lpwstr>
  </property>
  <property fmtid="{D5CDD505-2E9C-101B-9397-08002B2CF9AE}" pid="3" name="Order">
    <vt:r8>18340000</vt:r8>
  </property>
  <property fmtid="{D5CDD505-2E9C-101B-9397-08002B2CF9AE}" pid="4" name="MediaServiceImageTags">
    <vt:lpwstr/>
  </property>
</Properties>
</file>