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69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mann, Jennifer" userId="026acf9f-c477-49c4-965f-5767effea88b" providerId="ADAL" clId="{58ADC592-932B-481B-82FD-C268A07ECBC0}"/>
    <pc:docChg chg="modSld">
      <pc:chgData name="Susmann, Jennifer" userId="026acf9f-c477-49c4-965f-5767effea88b" providerId="ADAL" clId="{58ADC592-932B-481B-82FD-C268A07ECBC0}" dt="2023-11-29T19:37:45.695" v="3" actId="688"/>
      <pc:docMkLst>
        <pc:docMk/>
      </pc:docMkLst>
      <pc:sldChg chg="modSp mod">
        <pc:chgData name="Susmann, Jennifer" userId="026acf9f-c477-49c4-965f-5767effea88b" providerId="ADAL" clId="{58ADC592-932B-481B-82FD-C268A07ECBC0}" dt="2023-11-29T19:37:45.695" v="3" actId="688"/>
        <pc:sldMkLst>
          <pc:docMk/>
          <pc:sldMk cId="0" sldId="256"/>
        </pc:sldMkLst>
        <pc:spChg chg="mod">
          <ac:chgData name="Susmann, Jennifer" userId="026acf9f-c477-49c4-965f-5767effea88b" providerId="ADAL" clId="{58ADC592-932B-481B-82FD-C268A07ECBC0}" dt="2023-11-29T19:37:45.695" v="3" actId="688"/>
          <ac:spMkLst>
            <pc:docMk/>
            <pc:sldMk cId="0" sldId="256"/>
            <ac:spMk id="9" creationId="{00000000-0000-0000-0000-000000000000}"/>
          </ac:spMkLst>
        </pc:spChg>
        <pc:spChg chg="mod">
          <ac:chgData name="Susmann, Jennifer" userId="026acf9f-c477-49c4-965f-5767effea88b" providerId="ADAL" clId="{58ADC592-932B-481B-82FD-C268A07ECBC0}" dt="2023-11-29T19:37:26.590" v="1" actId="1076"/>
          <ac:spMkLst>
            <pc:docMk/>
            <pc:sldMk cId="0" sldId="256"/>
            <ac:spMk id="2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231F20"/>
                </a:solidFill>
                <a:latin typeface="Microsoft JhengHei UI"/>
                <a:cs typeface="Microsoft Jheng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231F20"/>
                </a:solidFill>
                <a:latin typeface="Microsoft JhengHei UI"/>
                <a:cs typeface="Microsoft Jheng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231F20"/>
                </a:solidFill>
                <a:latin typeface="Microsoft JhengHei UI"/>
                <a:cs typeface="Microsoft Jheng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000" y="1332376"/>
            <a:ext cx="878840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231F20"/>
                </a:solidFill>
                <a:latin typeface="Microsoft JhengHei UI"/>
                <a:cs typeface="Microsoft Jheng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arvardpilgrim.org/providerdirector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4416945"/>
            <a:ext cx="40259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Visit</a:t>
            </a:r>
            <a:r>
              <a:rPr sz="11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5" dirty="0">
                <a:solidFill>
                  <a:srgbClr val="EE303C"/>
                </a:solidFill>
                <a:latin typeface="Microsoft JhengHei UI"/>
                <a:cs typeface="Microsoft JhengHei UI"/>
                <a:hlinkClick r:id="rId2"/>
              </a:rPr>
              <a:t>harvardpilgrim.org/providerdirectory</a:t>
            </a:r>
            <a:r>
              <a:rPr sz="1100" b="1" spc="-5" dirty="0">
                <a:solidFill>
                  <a:srgbClr val="EE303C"/>
                </a:solidFill>
                <a:latin typeface="Microsoft JhengHei UI"/>
                <a:cs typeface="Microsoft JhengHei UI"/>
                <a:hlinkClick r:id="rId2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to </a:t>
            </a:r>
            <a:r>
              <a:rPr sz="11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find</a:t>
            </a:r>
            <a:r>
              <a:rPr sz="11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30" dirty="0">
                <a:solidFill>
                  <a:srgbClr val="231F20"/>
                </a:solidFill>
                <a:latin typeface="Microsoft JhengHei UI"/>
                <a:cs typeface="Microsoft JhengHei UI"/>
              </a:rPr>
              <a:t>a</a:t>
            </a:r>
            <a:r>
              <a:rPr sz="11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25" dirty="0">
                <a:solidFill>
                  <a:srgbClr val="231F20"/>
                </a:solidFill>
                <a:latin typeface="Microsoft JhengHei UI"/>
                <a:cs typeface="Microsoft JhengHei UI"/>
              </a:rPr>
              <a:t>provider.</a:t>
            </a:r>
            <a:endParaRPr sz="1100" dirty="0">
              <a:latin typeface="Microsoft JhengHei UI"/>
              <a:cs typeface="Microsoft JhengHei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100" y="5637998"/>
            <a:ext cx="3111500" cy="27940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700" spc="30" dirty="0">
                <a:solidFill>
                  <a:srgbClr val="231F20"/>
                </a:solidFill>
                <a:latin typeface="Calibri"/>
                <a:cs typeface="Calibri"/>
              </a:rPr>
              <a:t>Harvard</a:t>
            </a:r>
            <a:r>
              <a:rPr sz="7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Pilgrim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Health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45" dirty="0">
                <a:solidFill>
                  <a:srgbClr val="231F20"/>
                </a:solidFill>
                <a:latin typeface="Calibri"/>
                <a:cs typeface="Calibri"/>
              </a:rPr>
              <a:t>Care</a:t>
            </a:r>
            <a:r>
              <a:rPr sz="7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40" dirty="0">
                <a:solidFill>
                  <a:srgbClr val="231F20"/>
                </a:solidFill>
                <a:latin typeface="Calibri"/>
                <a:cs typeface="Calibri"/>
              </a:rPr>
              <a:t>includes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0" dirty="0">
                <a:solidFill>
                  <a:srgbClr val="231F20"/>
                </a:solidFill>
                <a:latin typeface="Calibri"/>
                <a:cs typeface="Calibri"/>
              </a:rPr>
              <a:t>Harvard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Pilgrim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Health</a:t>
            </a:r>
            <a:r>
              <a:rPr sz="7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40" dirty="0">
                <a:solidFill>
                  <a:srgbClr val="231F20"/>
                </a:solidFill>
                <a:latin typeface="Calibri"/>
                <a:cs typeface="Calibri"/>
              </a:rPr>
              <a:t>Care,</a:t>
            </a:r>
            <a:endParaRPr sz="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spc="30" dirty="0">
                <a:solidFill>
                  <a:srgbClr val="231F20"/>
                </a:solidFill>
                <a:latin typeface="Calibri"/>
                <a:cs typeface="Calibri"/>
              </a:rPr>
              <a:t>Harvard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Pilgrim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Health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45" dirty="0">
                <a:solidFill>
                  <a:srgbClr val="231F20"/>
                </a:solidFill>
                <a:latin typeface="Calibri"/>
                <a:cs typeface="Calibri"/>
              </a:rPr>
              <a:t>Care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60" dirty="0">
                <a:solidFill>
                  <a:srgbClr val="231F20"/>
                </a:solidFill>
                <a:latin typeface="Calibri"/>
                <a:cs typeface="Calibri"/>
              </a:rPr>
              <a:t>New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40" dirty="0">
                <a:solidFill>
                  <a:srgbClr val="231F20"/>
                </a:solidFill>
                <a:latin typeface="Calibri"/>
                <a:cs typeface="Calibri"/>
              </a:rPr>
              <a:t>England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40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80" dirty="0">
                <a:solidFill>
                  <a:srgbClr val="231F20"/>
                </a:solidFill>
                <a:latin typeface="Calibri"/>
                <a:cs typeface="Calibri"/>
              </a:rPr>
              <a:t>HPHC</a:t>
            </a:r>
            <a:r>
              <a:rPr sz="7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Calibri"/>
                <a:cs typeface="Calibri"/>
              </a:rPr>
              <a:t>Insurance</a:t>
            </a:r>
            <a:r>
              <a:rPr sz="7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0" spc="45" dirty="0">
                <a:solidFill>
                  <a:srgbClr val="231F20"/>
                </a:solidFill>
                <a:latin typeface="Calibri"/>
                <a:cs typeface="Calibri"/>
              </a:rPr>
              <a:t>Company.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2185172"/>
            <a:ext cx="4503420" cy="83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200"/>
              </a:lnSpc>
              <a:spcBef>
                <a:spcPts val="100"/>
              </a:spcBef>
            </a:pPr>
            <a:r>
              <a:rPr sz="1100" spc="50" dirty="0">
                <a:solidFill>
                  <a:srgbClr val="231F20"/>
                </a:solidFill>
                <a:latin typeface="Calibri"/>
                <a:cs typeface="Calibri"/>
              </a:rPr>
              <a:t>Harvard</a:t>
            </a:r>
            <a:r>
              <a:rPr sz="11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Calibri"/>
                <a:cs typeface="Calibri"/>
              </a:rPr>
              <a:t>Pilgrim’s</a:t>
            </a:r>
            <a:r>
              <a:rPr sz="11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Calibri"/>
                <a:cs typeface="Calibri"/>
              </a:rPr>
              <a:t>ElevateHealth</a:t>
            </a:r>
            <a:r>
              <a:rPr sz="11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231F20"/>
                </a:solidFill>
                <a:latin typeface="Calibri"/>
                <a:cs typeface="Calibri"/>
              </a:rPr>
              <a:t>plans</a:t>
            </a:r>
            <a:r>
              <a:rPr sz="11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r>
              <a:rPr sz="11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231F20"/>
                </a:solidFill>
                <a:latin typeface="Calibri"/>
                <a:cs typeface="Calibri"/>
              </a:rPr>
              <a:t>built</a:t>
            </a:r>
            <a:r>
              <a:rPr sz="11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around</a:t>
            </a:r>
            <a:r>
              <a:rPr sz="11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10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231F20"/>
                </a:solidFill>
                <a:latin typeface="Calibri"/>
                <a:cs typeface="Calibri"/>
              </a:rPr>
              <a:t>select</a:t>
            </a:r>
            <a:r>
              <a:rPr sz="11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network </a:t>
            </a:r>
            <a:r>
              <a:rPr sz="1100" spc="-229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sz="1100" spc="95" dirty="0">
                <a:solidFill>
                  <a:srgbClr val="231F20"/>
                </a:solidFill>
                <a:latin typeface="Calibri"/>
                <a:cs typeface="Calibri"/>
              </a:rPr>
              <a:t>New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Hampshire’s leading </a:t>
            </a:r>
            <a:r>
              <a:rPr sz="1100" spc="50" dirty="0">
                <a:solidFill>
                  <a:srgbClr val="231F20"/>
                </a:solidFill>
                <a:latin typeface="Calibri"/>
                <a:cs typeface="Calibri"/>
              </a:rPr>
              <a:t>health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professionals </a:t>
            </a:r>
            <a:r>
              <a:rPr sz="1100" spc="65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1100" spc="60" dirty="0">
                <a:solidFill>
                  <a:srgbClr val="231F20"/>
                </a:solidFill>
                <a:latin typeface="Calibri"/>
                <a:cs typeface="Calibri"/>
              </a:rPr>
              <a:t>hospitals, </a:t>
            </a:r>
            <a:r>
              <a:rPr sz="1100" spc="65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1100" spc="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231F20"/>
                </a:solidFill>
                <a:latin typeface="Calibri"/>
                <a:cs typeface="Calibri"/>
              </a:rPr>
              <a:t>focused </a:t>
            </a:r>
            <a:r>
              <a:rPr sz="1100" spc="80" dirty="0">
                <a:solidFill>
                  <a:srgbClr val="231F20"/>
                </a:solidFill>
                <a:latin typeface="Calibri"/>
                <a:cs typeface="Calibri"/>
              </a:rPr>
              <a:t>on </a:t>
            </a:r>
            <a:r>
              <a:rPr sz="1100" spc="70" dirty="0">
                <a:solidFill>
                  <a:srgbClr val="231F20"/>
                </a:solidFill>
                <a:latin typeface="Calibri"/>
                <a:cs typeface="Calibri"/>
              </a:rPr>
              <a:t>strong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coordination of </a:t>
            </a:r>
            <a:r>
              <a:rPr sz="1100" spc="50" dirty="0">
                <a:solidFill>
                  <a:srgbClr val="231F20"/>
                </a:solidFill>
                <a:latin typeface="Calibri"/>
                <a:cs typeface="Calibri"/>
              </a:rPr>
              <a:t>care </a:t>
            </a:r>
            <a:r>
              <a:rPr sz="1100" spc="60" dirty="0">
                <a:solidFill>
                  <a:srgbClr val="231F20"/>
                </a:solidFill>
                <a:latin typeface="Calibri"/>
                <a:cs typeface="Calibri"/>
              </a:rPr>
              <a:t>from an </a:t>
            </a:r>
            <a:r>
              <a:rPr sz="1100" spc="45" dirty="0">
                <a:solidFill>
                  <a:srgbClr val="231F20"/>
                </a:solidFill>
                <a:latin typeface="Calibri"/>
                <a:cs typeface="Calibri"/>
              </a:rPr>
              <a:t>efficient, </a:t>
            </a:r>
            <a:r>
              <a:rPr sz="1100" spc="50" dirty="0">
                <a:solidFill>
                  <a:srgbClr val="231F20"/>
                </a:solidFill>
                <a:latin typeface="Calibri"/>
                <a:cs typeface="Calibri"/>
              </a:rPr>
              <a:t>effective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231F20"/>
                </a:solidFill>
                <a:latin typeface="Calibri"/>
                <a:cs typeface="Calibri"/>
              </a:rPr>
              <a:t>team</a:t>
            </a:r>
            <a:r>
              <a:rPr sz="11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1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231F20"/>
                </a:solidFill>
                <a:latin typeface="Calibri"/>
                <a:cs typeface="Calibri"/>
              </a:rPr>
              <a:t>providers.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100" y="3169422"/>
            <a:ext cx="4212590" cy="83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200"/>
              </a:lnSpc>
              <a:spcBef>
                <a:spcPts val="100"/>
              </a:spcBef>
            </a:pPr>
            <a:r>
              <a:rPr sz="1100" b="1" spc="10" dirty="0">
                <a:solidFill>
                  <a:srgbClr val="EE0027"/>
                </a:solidFill>
                <a:latin typeface="Microsoft JhengHei UI"/>
                <a:cs typeface="Microsoft JhengHei UI"/>
              </a:rPr>
              <a:t>The 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ElevateHealth </a:t>
            </a:r>
            <a:r>
              <a:rPr sz="1100" b="1" spc="-20" dirty="0">
                <a:solidFill>
                  <a:srgbClr val="EE0027"/>
                </a:solidFill>
                <a:latin typeface="Microsoft JhengHei UI"/>
                <a:cs typeface="Microsoft JhengHei UI"/>
              </a:rPr>
              <a:t>provider 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network 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includes </a:t>
            </a:r>
            <a:r>
              <a:rPr sz="1100" b="1" spc="-20" dirty="0">
                <a:solidFill>
                  <a:srgbClr val="EE0027"/>
                </a:solidFill>
                <a:latin typeface="Microsoft JhengHei UI"/>
                <a:cs typeface="Microsoft JhengHei UI"/>
              </a:rPr>
              <a:t>hundreds 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of 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primary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care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providers,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thousands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of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dirty="0">
                <a:solidFill>
                  <a:srgbClr val="EE0027"/>
                </a:solidFill>
                <a:latin typeface="Microsoft JhengHei UI"/>
                <a:cs typeface="Microsoft JhengHei UI"/>
              </a:rPr>
              <a:t>specialists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35" dirty="0">
                <a:solidFill>
                  <a:srgbClr val="EE0027"/>
                </a:solidFill>
                <a:latin typeface="Microsoft JhengHei UI"/>
                <a:cs typeface="Microsoft JhengHei UI"/>
              </a:rPr>
              <a:t>and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25" dirty="0">
                <a:solidFill>
                  <a:srgbClr val="EE0027"/>
                </a:solidFill>
                <a:latin typeface="Microsoft JhengHei UI"/>
                <a:cs typeface="Microsoft JhengHei UI"/>
              </a:rPr>
              <a:t>24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20" dirty="0">
                <a:solidFill>
                  <a:srgbClr val="EE0027"/>
                </a:solidFill>
                <a:latin typeface="Microsoft JhengHei UI"/>
                <a:cs typeface="Microsoft JhengHei UI"/>
              </a:rPr>
              <a:t>premier </a:t>
            </a:r>
            <a:r>
              <a:rPr sz="1100" b="1" spc="-260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20" dirty="0">
                <a:solidFill>
                  <a:srgbClr val="EE0027"/>
                </a:solidFill>
                <a:latin typeface="Microsoft JhengHei UI"/>
                <a:cs typeface="Microsoft JhengHei UI"/>
              </a:rPr>
              <a:t>New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20" dirty="0">
                <a:solidFill>
                  <a:srgbClr val="EE0027"/>
                </a:solidFill>
                <a:latin typeface="Microsoft JhengHei UI"/>
                <a:cs typeface="Microsoft JhengHei UI"/>
              </a:rPr>
              <a:t>Hampshire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dirty="0">
                <a:solidFill>
                  <a:srgbClr val="EE0027"/>
                </a:solidFill>
                <a:latin typeface="Microsoft JhengHei UI"/>
                <a:cs typeface="Microsoft JhengHei UI"/>
              </a:rPr>
              <a:t>hospitals,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plus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Brattleboro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30" dirty="0">
                <a:solidFill>
                  <a:srgbClr val="EE0027"/>
                </a:solidFill>
                <a:latin typeface="Microsoft JhengHei UI"/>
                <a:cs typeface="Microsoft JhengHei UI"/>
              </a:rPr>
              <a:t>Memorial</a:t>
            </a:r>
            <a:r>
              <a:rPr sz="1100" b="1" spc="-10" dirty="0">
                <a:solidFill>
                  <a:srgbClr val="EE0027"/>
                </a:solidFill>
                <a:latin typeface="Microsoft JhengHei UI"/>
                <a:cs typeface="Microsoft JhengHei UI"/>
              </a:rPr>
              <a:t> Hospital </a:t>
            </a:r>
            <a:r>
              <a:rPr sz="1100" b="1" spc="-5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15" dirty="0">
                <a:solidFill>
                  <a:srgbClr val="EE0027"/>
                </a:solidFill>
                <a:latin typeface="Microsoft JhengHei UI"/>
                <a:cs typeface="Microsoft JhengHei UI"/>
              </a:rPr>
              <a:t>in</a:t>
            </a:r>
            <a:r>
              <a:rPr sz="1100" b="1" spc="-60" dirty="0">
                <a:solidFill>
                  <a:srgbClr val="EE0027"/>
                </a:solidFill>
                <a:latin typeface="Microsoft JhengHei UI"/>
                <a:cs typeface="Microsoft JhengHei UI"/>
              </a:rPr>
              <a:t> </a:t>
            </a:r>
            <a:r>
              <a:rPr sz="1100" b="1" spc="-30" dirty="0">
                <a:solidFill>
                  <a:srgbClr val="EE0027"/>
                </a:solidFill>
                <a:latin typeface="Microsoft JhengHei UI"/>
                <a:cs typeface="Microsoft JhengHei UI"/>
              </a:rPr>
              <a:t>Vermont.*</a:t>
            </a:r>
            <a:endParaRPr sz="1100" dirty="0">
              <a:latin typeface="Microsoft JhengHei UI"/>
              <a:cs typeface="Microsoft JhengHei U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14625" y="255972"/>
            <a:ext cx="3376377" cy="63118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587289" y="3282826"/>
            <a:ext cx="454659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b="1" spc="-15" dirty="0">
                <a:solidFill>
                  <a:srgbClr val="FFFFFF"/>
                </a:solidFill>
                <a:latin typeface="Comic Sans MS"/>
                <a:cs typeface="Comic Sans MS"/>
              </a:rPr>
              <a:t>NH</a:t>
            </a:r>
            <a:endParaRPr sz="2150" dirty="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56493" y="3916639"/>
            <a:ext cx="720725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Dartmouth</a:t>
            </a:r>
            <a:r>
              <a:rPr sz="500" b="1" spc="-3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Hitchcock</a:t>
            </a:r>
            <a:endParaRPr sz="500" dirty="0">
              <a:latin typeface="Microsoft JhengHei UI"/>
              <a:cs typeface="Microsoft JhengHei U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1480" y="4174940"/>
            <a:ext cx="612775" cy="9425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Memorial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 dirty="0">
              <a:latin typeface="Microsoft JhengHei UI"/>
              <a:cs typeface="Microsoft JhengHei U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49621" y="4717459"/>
            <a:ext cx="303530" cy="2584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5"/>
              </a:spcBef>
            </a:pP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Valley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R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egional 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48042" y="4934164"/>
            <a:ext cx="710565" cy="2406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13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W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entw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or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th-Douglass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55678" y="5143291"/>
            <a:ext cx="295275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21665" y="5752489"/>
            <a:ext cx="295275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63023" y="6251756"/>
            <a:ext cx="849630" cy="188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0" marR="5080" indent="-172085">
              <a:lnSpc>
                <a:spcPct val="106800"/>
              </a:lnSpc>
              <a:spcBef>
                <a:spcPts val="90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Southern</a:t>
            </a:r>
            <a:r>
              <a:rPr sz="500" b="1" spc="-3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New</a:t>
            </a:r>
            <a:r>
              <a:rPr sz="500" b="1" spc="-2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Hampshire </a:t>
            </a:r>
            <a:r>
              <a:rPr sz="500" b="1" spc="-1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Medical</a:t>
            </a:r>
            <a:r>
              <a:rPr sz="5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Center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72464" y="5624374"/>
            <a:ext cx="400685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Monadnock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22272" y="5994955"/>
            <a:ext cx="506095" cy="1828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98425">
              <a:lnSpc>
                <a:spcPct val="100000"/>
              </a:lnSpc>
              <a:spcBef>
                <a:spcPts val="135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Cheshire 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Medical 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Cen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t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er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43385" y="4484437"/>
            <a:ext cx="276860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Franklin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80253" y="1075895"/>
            <a:ext cx="631825" cy="43180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565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 dirty="0">
              <a:latin typeface="SimSun"/>
              <a:cs typeface="SimSun"/>
            </a:endParaRPr>
          </a:p>
          <a:p>
            <a:pPr marL="12700" marR="5080" algn="ctr">
              <a:lnSpc>
                <a:spcPct val="100000"/>
              </a:lnSpc>
              <a:spcBef>
                <a:spcPts val="26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Upper Connecticut  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Valley</a:t>
            </a:r>
            <a:r>
              <a:rPr sz="5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 dirty="0">
              <a:latin typeface="Microsoft JhengHei UI"/>
              <a:cs typeface="Microsoft JhengHei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52862" y="2034590"/>
            <a:ext cx="506095" cy="330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132080">
              <a:lnSpc>
                <a:spcPct val="100000"/>
              </a:lnSpc>
              <a:spcBef>
                <a:spcPts val="135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Weeks 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Medical 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Cen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t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er</a:t>
            </a:r>
            <a:endParaRPr sz="500" dirty="0">
              <a:latin typeface="Microsoft JhengHei UI"/>
              <a:cs typeface="Microsoft JhengHei UI"/>
            </a:endParaRPr>
          </a:p>
          <a:p>
            <a:pPr marL="4445" algn="ctr">
              <a:lnSpc>
                <a:spcPts val="1160"/>
              </a:lnSpc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 dirty="0">
              <a:latin typeface="SimSun"/>
              <a:cs typeface="SimSu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87728" y="2513893"/>
            <a:ext cx="962660" cy="36449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615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Littleton</a:t>
            </a:r>
            <a:r>
              <a:rPr sz="5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Regional</a:t>
            </a:r>
            <a:r>
              <a:rPr sz="5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Healthcare</a:t>
            </a:r>
            <a:endParaRPr sz="500" dirty="0">
              <a:latin typeface="Microsoft JhengHei UI"/>
              <a:cs typeface="Microsoft JhengHei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43992" y="2928301"/>
            <a:ext cx="806450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575" spc="-270" baseline="-7936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r>
              <a:rPr sz="1575" spc="89" baseline="-7936" dirty="0">
                <a:solidFill>
                  <a:srgbClr val="EE0027"/>
                </a:solidFill>
                <a:latin typeface="SimSun"/>
                <a:cs typeface="SimSun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Cottage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 dirty="0">
              <a:latin typeface="Microsoft JhengHei UI"/>
              <a:cs typeface="Microsoft JhengHei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01386" y="3912333"/>
            <a:ext cx="66992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75" spc="-270" baseline="2645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r>
              <a:rPr sz="1575" spc="-165" baseline="2645" dirty="0">
                <a:solidFill>
                  <a:srgbClr val="EE0027"/>
                </a:solidFill>
                <a:latin typeface="SimSun"/>
                <a:cs typeface="SimSun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Medical 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Cen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t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er</a:t>
            </a:r>
            <a:endParaRPr sz="500" dirty="0">
              <a:latin typeface="Microsoft JhengHei UI"/>
              <a:cs typeface="Microsoft JhengHei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90891" y="4031348"/>
            <a:ext cx="71183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575" spc="-270" baseline="-13227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r>
              <a:rPr sz="1575" spc="-150" baseline="-13227" dirty="0">
                <a:solidFill>
                  <a:srgbClr val="EE0027"/>
                </a:solidFill>
                <a:latin typeface="SimSun"/>
                <a:cs typeface="SimSun"/>
              </a:rPr>
              <a:t>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Alic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e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P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eck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D</a:t>
            </a:r>
            <a:r>
              <a:rPr sz="5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a</a:t>
            </a:r>
            <a:r>
              <a:rPr sz="500" b="1" spc="25" dirty="0">
                <a:solidFill>
                  <a:srgbClr val="231F20"/>
                </a:solidFill>
                <a:latin typeface="Microsoft JhengHei UI"/>
                <a:cs typeface="Microsoft JhengHei UI"/>
              </a:rPr>
              <a:t>y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94823" y="4744726"/>
            <a:ext cx="13652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13760" y="5688021"/>
            <a:ext cx="394970" cy="4114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35"/>
              </a:spcBef>
            </a:pP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B</a:t>
            </a:r>
            <a:r>
              <a:rPr sz="5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r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attlebo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r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o  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Memorial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Hospital</a:t>
            </a:r>
            <a:endParaRPr sz="500">
              <a:latin typeface="Microsoft JhengHei UI"/>
              <a:cs typeface="Microsoft JhengHei UI"/>
            </a:endParaRPr>
          </a:p>
          <a:p>
            <a:pPr marR="9525" algn="ctr">
              <a:lnSpc>
                <a:spcPts val="1200"/>
              </a:lnSpc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21816" y="5811488"/>
            <a:ext cx="13652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28174" y="5700144"/>
            <a:ext cx="688975" cy="2724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Community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57701" y="5983960"/>
            <a:ext cx="554990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500" b="1" spc="25" dirty="0">
                <a:solidFill>
                  <a:srgbClr val="231F20"/>
                </a:solidFill>
                <a:latin typeface="Microsoft JhengHei UI"/>
                <a:cs typeface="Microsoft JhengHei UI"/>
              </a:rPr>
              <a:t>St.</a:t>
            </a:r>
            <a:r>
              <a:rPr sz="500" b="1" spc="-2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Joseph 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1575" spc="-270" baseline="-18518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575" baseline="-18518">
              <a:latin typeface="SimSun"/>
              <a:cs typeface="SimSu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39256" y="6063436"/>
            <a:ext cx="627380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03555" algn="l"/>
              </a:tabLst>
            </a:pPr>
            <a:r>
              <a:rPr sz="750" b="1" spc="15" baseline="5555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	</a:t>
            </a: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58005" y="5722180"/>
            <a:ext cx="514350" cy="2584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570"/>
              </a:lnSpc>
              <a:spcBef>
                <a:spcPts val="135"/>
              </a:spcBef>
            </a:pP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E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xe</a:t>
            </a:r>
            <a:r>
              <a:rPr sz="500" b="1" spc="20" dirty="0">
                <a:solidFill>
                  <a:srgbClr val="231F20"/>
                </a:solidFill>
                <a:latin typeface="Microsoft JhengHei UI"/>
                <a:cs typeface="Microsoft JhengHei UI"/>
              </a:rPr>
              <a:t>t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er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  <a:p>
            <a:pPr marR="43180" algn="ctr">
              <a:lnSpc>
                <a:spcPts val="1230"/>
              </a:lnSpc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18046" y="4503785"/>
            <a:ext cx="431165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3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N</a:t>
            </a:r>
            <a:r>
              <a:rPr sz="5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e</a:t>
            </a:r>
            <a:r>
              <a:rPr sz="500" b="1" spc="35" dirty="0">
                <a:solidFill>
                  <a:srgbClr val="231F20"/>
                </a:solidFill>
                <a:latin typeface="Microsoft JhengHei UI"/>
                <a:cs typeface="Microsoft JhengHei UI"/>
              </a:rPr>
              <a:t>w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25" dirty="0">
                <a:solidFill>
                  <a:srgbClr val="231F20"/>
                </a:solidFill>
                <a:latin typeface="Microsoft JhengHei UI"/>
                <a:cs typeface="Microsoft JhengHei UI"/>
              </a:rPr>
              <a:t>L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ondon 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  <a:p>
            <a:pPr marL="17780" algn="ctr">
              <a:lnSpc>
                <a:spcPct val="100000"/>
              </a:lnSpc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46184" y="5009655"/>
            <a:ext cx="297815" cy="42735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26034" algn="ctr">
              <a:lnSpc>
                <a:spcPct val="100000"/>
              </a:lnSpc>
              <a:spcBef>
                <a:spcPts val="545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  <a:p>
            <a:pPr marL="12700" marR="5080" algn="ctr">
              <a:lnSpc>
                <a:spcPct val="100000"/>
              </a:lnSpc>
              <a:spcBef>
                <a:spcPts val="254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Con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c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o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rd 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456202" y="4340844"/>
            <a:ext cx="83375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500" spc="-1432" baseline="-30555" dirty="0">
                <a:solidFill>
                  <a:srgbClr val="E31836"/>
                </a:solidFill>
                <a:latin typeface="SimSun"/>
                <a:cs typeface="SimSun"/>
              </a:rPr>
              <a:t>●</a:t>
            </a:r>
            <a:r>
              <a:rPr sz="1575" spc="-270" baseline="-21164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r>
              <a:rPr sz="1575" spc="-262" baseline="-21164" dirty="0">
                <a:solidFill>
                  <a:srgbClr val="EE0027"/>
                </a:solidFill>
                <a:latin typeface="SimSun"/>
                <a:cs typeface="SimSun"/>
              </a:rPr>
              <a:t> 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Conc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ord</a:t>
            </a:r>
            <a:r>
              <a:rPr sz="5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l</a:t>
            </a:r>
            <a:r>
              <a:rPr sz="5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–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03727" y="4790571"/>
            <a:ext cx="77533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Frisbie</a:t>
            </a:r>
            <a:r>
              <a:rPr sz="5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Memorial 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1575" spc="-270" baseline="-13227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575" baseline="-13227">
              <a:latin typeface="SimSun"/>
              <a:cs typeface="SimSu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94018" y="5162223"/>
            <a:ext cx="13652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238942" y="2155191"/>
            <a:ext cx="502284" cy="43243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570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 dirty="0">
              <a:latin typeface="SimSun"/>
              <a:cs typeface="SimSun"/>
            </a:endParaRPr>
          </a:p>
          <a:p>
            <a:pPr marL="12700" marR="5080" algn="ctr">
              <a:lnSpc>
                <a:spcPct val="100000"/>
              </a:lnSpc>
              <a:spcBef>
                <a:spcPts val="26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Androscoggin </a:t>
            </a:r>
            <a:r>
              <a:rPr sz="500" b="1" spc="-1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V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all</a:t>
            </a:r>
            <a:r>
              <a:rPr sz="5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e</a:t>
            </a:r>
            <a:r>
              <a:rPr sz="500" b="1" spc="25" dirty="0">
                <a:solidFill>
                  <a:srgbClr val="231F20"/>
                </a:solidFill>
                <a:latin typeface="Microsoft JhengHei UI"/>
                <a:cs typeface="Microsoft JhengHei UI"/>
              </a:rPr>
              <a:t>y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 dirty="0">
              <a:latin typeface="Microsoft JhengHei UI"/>
              <a:cs typeface="Microsoft JhengHei U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20035" y="4568073"/>
            <a:ext cx="1466215" cy="4635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13995" marR="30480" indent="-176530">
              <a:lnSpc>
                <a:spcPct val="100499"/>
              </a:lnSpc>
              <a:spcBef>
                <a:spcPts val="110"/>
              </a:spcBef>
            </a:pPr>
            <a:r>
              <a:rPr sz="1575" spc="-270" baseline="-5291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r>
              <a:rPr sz="1575" spc="-15" baseline="-5291" dirty="0">
                <a:solidFill>
                  <a:srgbClr val="EE0027"/>
                </a:solidFill>
                <a:latin typeface="SimSun"/>
                <a:cs typeface="SimSun"/>
              </a:rPr>
              <a:t> </a:t>
            </a:r>
            <a:r>
              <a:rPr sz="9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Pa</a:t>
            </a:r>
            <a:r>
              <a:rPr sz="9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r</a:t>
            </a:r>
            <a:r>
              <a:rPr sz="9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ticipating</a:t>
            </a:r>
            <a:r>
              <a:rPr sz="9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9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hospitals  </a:t>
            </a:r>
            <a:r>
              <a:rPr sz="900" b="1" spc="-15" dirty="0">
                <a:solidFill>
                  <a:srgbClr val="231F20"/>
                </a:solidFill>
                <a:latin typeface="Microsoft JhengHei UI"/>
                <a:cs typeface="Microsoft JhengHei UI"/>
              </a:rPr>
              <a:t>in </a:t>
            </a:r>
            <a:r>
              <a:rPr sz="9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the </a:t>
            </a:r>
            <a:r>
              <a:rPr sz="9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ElevateHealth </a:t>
            </a:r>
            <a:r>
              <a:rPr sz="9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 network</a:t>
            </a:r>
            <a:endParaRPr sz="900" dirty="0">
              <a:latin typeface="Microsoft JhengHei UI"/>
              <a:cs typeface="Microsoft JhengHei U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3100" y="7540573"/>
            <a:ext cx="122301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50" dirty="0">
                <a:solidFill>
                  <a:srgbClr val="231F20"/>
                </a:solidFill>
                <a:latin typeface="Calibri"/>
                <a:cs typeface="Calibri"/>
              </a:rPr>
              <a:t>FORM</a:t>
            </a:r>
            <a:r>
              <a:rPr sz="6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600" spc="60" dirty="0">
                <a:solidFill>
                  <a:srgbClr val="231F20"/>
                </a:solidFill>
                <a:latin typeface="Calibri"/>
                <a:cs typeface="Calibri"/>
              </a:rPr>
              <a:t>NO:</a:t>
            </a:r>
            <a:r>
              <a:rPr sz="6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600" spc="35" dirty="0">
                <a:solidFill>
                  <a:srgbClr val="231F20"/>
                </a:solidFill>
                <a:latin typeface="Calibri"/>
                <a:cs typeface="Calibri"/>
              </a:rPr>
              <a:t>NH_1049970588_0423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3100" y="5068093"/>
            <a:ext cx="28727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35" dirty="0">
                <a:solidFill>
                  <a:srgbClr val="231F20"/>
                </a:solidFill>
                <a:latin typeface="Calibri"/>
                <a:cs typeface="Calibri"/>
              </a:rPr>
              <a:t>*Provider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network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subject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Calibri"/>
                <a:cs typeface="Calibri"/>
              </a:rPr>
              <a:t>change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000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any</a:t>
            </a:r>
            <a:r>
              <a:rPr sz="10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231F20"/>
                </a:solidFill>
                <a:latin typeface="Calibri"/>
                <a:cs typeface="Calibri"/>
              </a:rPr>
              <a:t>time.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74396" y="5495462"/>
            <a:ext cx="553720" cy="1828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67640" marR="5080" indent="-155575">
              <a:lnSpc>
                <a:spcPct val="100000"/>
              </a:lnSpc>
              <a:spcBef>
                <a:spcPts val="135"/>
              </a:spcBef>
            </a:pP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Catholic</a:t>
            </a:r>
            <a:r>
              <a:rPr sz="500" b="1" spc="-3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Medical </a:t>
            </a:r>
            <a:r>
              <a:rPr sz="500" b="1" spc="-11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Center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70595" y="5608895"/>
            <a:ext cx="566420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575" spc="-270" baseline="-21164" dirty="0">
                <a:solidFill>
                  <a:srgbClr val="EE0027"/>
                </a:solidFill>
                <a:latin typeface="SimSun"/>
                <a:cs typeface="SimSun"/>
              </a:rPr>
              <a:t>★ ★</a:t>
            </a:r>
            <a:r>
              <a:rPr sz="1575" spc="-352" baseline="-21164" dirty="0">
                <a:solidFill>
                  <a:srgbClr val="EE0027"/>
                </a:solidFill>
                <a:latin typeface="SimSun"/>
                <a:cs typeface="SimSun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Elliot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309656" y="5820858"/>
            <a:ext cx="13652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>
              <a:latin typeface="SimSun"/>
              <a:cs typeface="SimSu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255950" y="5999699"/>
            <a:ext cx="570865" cy="1828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5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P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arkland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Medical  </a:t>
            </a: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Center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457847" y="5313243"/>
            <a:ext cx="603250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Portsmouth</a:t>
            </a:r>
            <a:r>
              <a:rPr sz="500" b="1" spc="60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1575" spc="-270" baseline="-21164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575" baseline="-21164">
              <a:latin typeface="SimSun"/>
              <a:cs typeface="SimSu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305688" y="5456835"/>
            <a:ext cx="589280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R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egional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582948" y="4033161"/>
            <a:ext cx="633095" cy="3397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35"/>
              </a:spcBef>
            </a:pPr>
            <a:r>
              <a:rPr sz="500" b="1" spc="15" dirty="0">
                <a:solidFill>
                  <a:srgbClr val="231F20"/>
                </a:solidFill>
                <a:latin typeface="Microsoft JhengHei UI"/>
                <a:cs typeface="Microsoft JhengHei UI"/>
              </a:rPr>
              <a:t>Con</a:t>
            </a:r>
            <a:r>
              <a:rPr sz="500" b="1" spc="5" dirty="0">
                <a:solidFill>
                  <a:srgbClr val="231F20"/>
                </a:solidFill>
                <a:latin typeface="Microsoft JhengHei UI"/>
                <a:cs typeface="Microsoft JhengHei UI"/>
              </a:rPr>
              <a:t>c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o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rd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 </a:t>
            </a:r>
            <a:r>
              <a:rPr sz="500" b="1" spc="-10" dirty="0">
                <a:solidFill>
                  <a:srgbClr val="231F20"/>
                </a:solidFill>
                <a:latin typeface="Microsoft JhengHei UI"/>
                <a:cs typeface="Microsoft JhengHei UI"/>
              </a:rPr>
              <a:t>–  </a:t>
            </a:r>
            <a:r>
              <a:rPr sz="500" b="1" spc="10" dirty="0">
                <a:solidFill>
                  <a:srgbClr val="231F20"/>
                </a:solidFill>
                <a:latin typeface="Microsoft JhengHei UI"/>
                <a:cs typeface="Microsoft JhengHei UI"/>
              </a:rPr>
              <a:t>Laconia</a:t>
            </a:r>
            <a:endParaRPr sz="500" dirty="0">
              <a:latin typeface="Microsoft JhengHei UI"/>
              <a:cs typeface="Microsoft JhengHei UI"/>
            </a:endParaRPr>
          </a:p>
          <a:p>
            <a:pPr marL="16510" algn="ctr">
              <a:lnSpc>
                <a:spcPts val="1235"/>
              </a:lnSpc>
            </a:pPr>
            <a:r>
              <a:rPr sz="1050" spc="-180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endParaRPr sz="1050" dirty="0">
              <a:latin typeface="SimSun"/>
              <a:cs typeface="SimSu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418085" y="4129266"/>
            <a:ext cx="288290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00" b="1" spc="-5" dirty="0">
                <a:solidFill>
                  <a:srgbClr val="231F20"/>
                </a:solidFill>
                <a:latin typeface="Microsoft JhengHei UI"/>
                <a:cs typeface="Microsoft JhengHei UI"/>
              </a:rPr>
              <a:t>Huggins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237422" y="4137215"/>
            <a:ext cx="495934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575" spc="-270" baseline="10582" dirty="0">
                <a:solidFill>
                  <a:srgbClr val="EE0027"/>
                </a:solidFill>
                <a:latin typeface="SimSun"/>
                <a:cs typeface="SimSun"/>
              </a:rPr>
              <a:t>★</a:t>
            </a:r>
            <a:r>
              <a:rPr sz="1575" spc="-262" baseline="10582" dirty="0">
                <a:solidFill>
                  <a:srgbClr val="EE0027"/>
                </a:solidFill>
                <a:latin typeface="SimSun"/>
                <a:cs typeface="SimSun"/>
              </a:rPr>
              <a:t> </a:t>
            </a:r>
            <a:r>
              <a:rPr sz="500" b="1" dirty="0">
                <a:solidFill>
                  <a:srgbClr val="231F20"/>
                </a:solidFill>
                <a:latin typeface="Microsoft JhengHei UI"/>
                <a:cs typeface="Microsoft JhengHei UI"/>
              </a:rPr>
              <a:t>Hospital</a:t>
            </a:r>
            <a:endParaRPr sz="500">
              <a:latin typeface="Microsoft JhengHei UI"/>
              <a:cs typeface="Microsoft JhengHei UI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635000" y="1332376"/>
            <a:ext cx="47161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El</a:t>
            </a:r>
            <a:r>
              <a:rPr spc="-70" dirty="0"/>
              <a:t>e</a:t>
            </a:r>
            <a:r>
              <a:rPr spc="-35" dirty="0"/>
              <a:t>v</a:t>
            </a:r>
            <a:r>
              <a:rPr dirty="0"/>
              <a:t>a</a:t>
            </a:r>
            <a:r>
              <a:rPr spc="-30" dirty="0"/>
              <a:t>t</a:t>
            </a:r>
            <a:r>
              <a:rPr spc="-35" dirty="0"/>
              <a:t>eHealt</a:t>
            </a:r>
            <a:r>
              <a:rPr spc="-45" dirty="0"/>
              <a:t>h</a:t>
            </a:r>
            <a:r>
              <a:rPr sz="1725" spc="-104" baseline="79710" dirty="0"/>
              <a:t>SM</a:t>
            </a:r>
            <a:r>
              <a:rPr sz="1725" baseline="79710" dirty="0"/>
              <a:t>  </a:t>
            </a:r>
            <a:r>
              <a:rPr sz="1725" spc="-157" baseline="79710" dirty="0"/>
              <a:t> </a:t>
            </a:r>
            <a:r>
              <a:rPr sz="3200" spc="-90" dirty="0"/>
              <a:t>N</a:t>
            </a:r>
            <a:r>
              <a:rPr sz="3200" spc="-95" dirty="0"/>
              <a:t>e</a:t>
            </a:r>
            <a:r>
              <a:rPr sz="3200" spc="45" dirty="0"/>
              <a:t>t</a:t>
            </a:r>
            <a:r>
              <a:rPr sz="3200" spc="40" dirty="0"/>
              <a:t>w</a:t>
            </a:r>
            <a:r>
              <a:rPr sz="3200" spc="-5" dirty="0"/>
              <a:t>ork</a:t>
            </a:r>
            <a:endParaRPr sz="3200" dirty="0"/>
          </a:p>
        </p:txBody>
      </p:sp>
      <p:grpSp>
        <p:nvGrpSpPr>
          <p:cNvPr id="50" name="object 50"/>
          <p:cNvGrpSpPr/>
          <p:nvPr/>
        </p:nvGrpSpPr>
        <p:grpSpPr>
          <a:xfrm>
            <a:off x="8789715" y="0"/>
            <a:ext cx="1268730" cy="2265680"/>
            <a:chOff x="8789715" y="0"/>
            <a:chExt cx="1268730" cy="2265680"/>
          </a:xfrm>
        </p:grpSpPr>
        <p:sp>
          <p:nvSpPr>
            <p:cNvPr id="51" name="object 51"/>
            <p:cNvSpPr/>
            <p:nvPr/>
          </p:nvSpPr>
          <p:spPr>
            <a:xfrm>
              <a:off x="8905649" y="1125752"/>
              <a:ext cx="1153160" cy="1140460"/>
            </a:xfrm>
            <a:custGeom>
              <a:avLst/>
              <a:gdLst/>
              <a:ahLst/>
              <a:cxnLst/>
              <a:rect l="l" t="t" r="r" b="b"/>
              <a:pathLst>
                <a:path w="1153159" h="1140460">
                  <a:moveTo>
                    <a:pt x="703465" y="0"/>
                  </a:moveTo>
                  <a:lnTo>
                    <a:pt x="0" y="0"/>
                  </a:lnTo>
                  <a:lnTo>
                    <a:pt x="823696" y="1139863"/>
                  </a:lnTo>
                  <a:lnTo>
                    <a:pt x="1152753" y="1139863"/>
                  </a:lnTo>
                  <a:lnTo>
                    <a:pt x="1152753" y="621741"/>
                  </a:lnTo>
                  <a:lnTo>
                    <a:pt x="703465" y="0"/>
                  </a:lnTo>
                  <a:close/>
                </a:path>
              </a:pathLst>
            </a:custGeom>
            <a:solidFill>
              <a:srgbClr val="FF9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789715" y="0"/>
              <a:ext cx="1268730" cy="1755775"/>
            </a:xfrm>
            <a:custGeom>
              <a:avLst/>
              <a:gdLst/>
              <a:ahLst/>
              <a:cxnLst/>
              <a:rect l="l" t="t" r="r" b="b"/>
              <a:pathLst>
                <a:path w="1268729" h="1755775">
                  <a:moveTo>
                    <a:pt x="1268679" y="0"/>
                  </a:moveTo>
                  <a:lnTo>
                    <a:pt x="0" y="0"/>
                  </a:lnTo>
                  <a:lnTo>
                    <a:pt x="1268679" y="1755673"/>
                  </a:lnTo>
                  <a:lnTo>
                    <a:pt x="1268679" y="0"/>
                  </a:lnTo>
                  <a:close/>
                </a:path>
              </a:pathLst>
            </a:custGeom>
            <a:solidFill>
              <a:srgbClr val="EE00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/>
          <p:nvPr/>
        </p:nvSpPr>
        <p:spPr>
          <a:xfrm>
            <a:off x="685881" y="453689"/>
            <a:ext cx="431165" cy="436245"/>
          </a:xfrm>
          <a:custGeom>
            <a:avLst/>
            <a:gdLst/>
            <a:ahLst/>
            <a:cxnLst/>
            <a:rect l="l" t="t" r="r" b="b"/>
            <a:pathLst>
              <a:path w="431165" h="436244">
                <a:moveTo>
                  <a:pt x="240907" y="0"/>
                </a:moveTo>
                <a:lnTo>
                  <a:pt x="190434" y="106"/>
                </a:lnTo>
                <a:lnTo>
                  <a:pt x="140396" y="2879"/>
                </a:lnTo>
                <a:lnTo>
                  <a:pt x="91721" y="8329"/>
                </a:lnTo>
                <a:lnTo>
                  <a:pt x="45336" y="16466"/>
                </a:lnTo>
                <a:lnTo>
                  <a:pt x="2168" y="27301"/>
                </a:lnTo>
                <a:lnTo>
                  <a:pt x="0" y="106981"/>
                </a:lnTo>
                <a:lnTo>
                  <a:pt x="1679" y="154349"/>
                </a:lnTo>
                <a:lnTo>
                  <a:pt x="5965" y="192566"/>
                </a:lnTo>
                <a:lnTo>
                  <a:pt x="20374" y="245754"/>
                </a:lnTo>
                <a:lnTo>
                  <a:pt x="40906" y="291597"/>
                </a:lnTo>
                <a:lnTo>
                  <a:pt x="67006" y="330860"/>
                </a:lnTo>
                <a:lnTo>
                  <a:pt x="98085" y="364231"/>
                </a:lnTo>
                <a:lnTo>
                  <a:pt x="133562" y="392417"/>
                </a:lnTo>
                <a:lnTo>
                  <a:pt x="172857" y="416126"/>
                </a:lnTo>
                <a:lnTo>
                  <a:pt x="215388" y="436063"/>
                </a:lnTo>
                <a:lnTo>
                  <a:pt x="258053" y="416088"/>
                </a:lnTo>
                <a:lnTo>
                  <a:pt x="297473" y="392291"/>
                </a:lnTo>
                <a:lnTo>
                  <a:pt x="333044" y="364003"/>
                </a:lnTo>
                <a:lnTo>
                  <a:pt x="333883" y="363102"/>
                </a:lnTo>
                <a:lnTo>
                  <a:pt x="217116" y="363102"/>
                </a:lnTo>
                <a:lnTo>
                  <a:pt x="213915" y="363000"/>
                </a:lnTo>
                <a:lnTo>
                  <a:pt x="210905" y="362264"/>
                </a:lnTo>
                <a:lnTo>
                  <a:pt x="208213" y="361057"/>
                </a:lnTo>
                <a:lnTo>
                  <a:pt x="200250" y="357717"/>
                </a:lnTo>
                <a:lnTo>
                  <a:pt x="194878" y="350161"/>
                </a:lnTo>
                <a:lnTo>
                  <a:pt x="195208" y="341436"/>
                </a:lnTo>
                <a:lnTo>
                  <a:pt x="196634" y="332994"/>
                </a:lnTo>
                <a:lnTo>
                  <a:pt x="201131" y="326158"/>
                </a:lnTo>
                <a:lnTo>
                  <a:pt x="206316" y="322729"/>
                </a:lnTo>
                <a:lnTo>
                  <a:pt x="159077" y="322729"/>
                </a:lnTo>
                <a:lnTo>
                  <a:pt x="159077" y="322513"/>
                </a:lnTo>
                <a:lnTo>
                  <a:pt x="158619" y="322513"/>
                </a:lnTo>
                <a:lnTo>
                  <a:pt x="158619" y="285924"/>
                </a:lnTo>
                <a:lnTo>
                  <a:pt x="197723" y="285924"/>
                </a:lnTo>
                <a:lnTo>
                  <a:pt x="197723" y="245754"/>
                </a:lnTo>
                <a:lnTo>
                  <a:pt x="82115" y="245754"/>
                </a:lnTo>
                <a:lnTo>
                  <a:pt x="82115" y="245551"/>
                </a:lnTo>
                <a:lnTo>
                  <a:pt x="81645" y="245551"/>
                </a:lnTo>
                <a:lnTo>
                  <a:pt x="81645" y="171116"/>
                </a:lnTo>
                <a:lnTo>
                  <a:pt x="119503" y="171116"/>
                </a:lnTo>
                <a:lnTo>
                  <a:pt x="119503" y="132216"/>
                </a:lnTo>
                <a:lnTo>
                  <a:pt x="82115" y="132216"/>
                </a:lnTo>
                <a:lnTo>
                  <a:pt x="82115" y="132000"/>
                </a:lnTo>
                <a:lnTo>
                  <a:pt x="81645" y="132000"/>
                </a:lnTo>
                <a:lnTo>
                  <a:pt x="81645" y="94154"/>
                </a:lnTo>
                <a:lnTo>
                  <a:pt x="122414" y="94154"/>
                </a:lnTo>
                <a:lnTo>
                  <a:pt x="117321" y="87055"/>
                </a:lnTo>
                <a:lnTo>
                  <a:pt x="117277" y="86546"/>
                </a:lnTo>
                <a:lnTo>
                  <a:pt x="116976" y="77746"/>
                </a:lnTo>
                <a:lnTo>
                  <a:pt x="118885" y="69730"/>
                </a:lnTo>
                <a:lnTo>
                  <a:pt x="123548" y="63033"/>
                </a:lnTo>
                <a:lnTo>
                  <a:pt x="130288" y="58336"/>
                </a:lnTo>
                <a:lnTo>
                  <a:pt x="138426" y="56321"/>
                </a:lnTo>
                <a:lnTo>
                  <a:pt x="430309" y="56321"/>
                </a:lnTo>
                <a:lnTo>
                  <a:pt x="428609" y="26031"/>
                </a:lnTo>
                <a:lnTo>
                  <a:pt x="385667" y="15576"/>
                </a:lnTo>
                <a:lnTo>
                  <a:pt x="339451" y="7745"/>
                </a:lnTo>
                <a:lnTo>
                  <a:pt x="290889" y="2549"/>
                </a:lnTo>
                <a:lnTo>
                  <a:pt x="240907" y="0"/>
                </a:lnTo>
                <a:close/>
              </a:path>
              <a:path w="431165" h="436244">
                <a:moveTo>
                  <a:pt x="250674" y="319960"/>
                </a:moveTo>
                <a:lnTo>
                  <a:pt x="219554" y="319960"/>
                </a:lnTo>
                <a:lnTo>
                  <a:pt x="222348" y="320608"/>
                </a:lnTo>
                <a:lnTo>
                  <a:pt x="224888" y="321751"/>
                </a:lnTo>
                <a:lnTo>
                  <a:pt x="232368" y="324900"/>
                </a:lnTo>
                <a:lnTo>
                  <a:pt x="237728" y="332546"/>
                </a:lnTo>
                <a:lnTo>
                  <a:pt x="237296" y="341652"/>
                </a:lnTo>
                <a:lnTo>
                  <a:pt x="235964" y="349813"/>
                </a:lnTo>
                <a:lnTo>
                  <a:pt x="231625" y="356553"/>
                </a:lnTo>
                <a:lnTo>
                  <a:pt x="225076" y="361206"/>
                </a:lnTo>
                <a:lnTo>
                  <a:pt x="217116" y="363102"/>
                </a:lnTo>
                <a:lnTo>
                  <a:pt x="333883" y="363102"/>
                </a:lnTo>
                <a:lnTo>
                  <a:pt x="364166" y="330556"/>
                </a:lnTo>
                <a:lnTo>
                  <a:pt x="369361" y="322729"/>
                </a:lnTo>
                <a:lnTo>
                  <a:pt x="254962" y="322729"/>
                </a:lnTo>
                <a:lnTo>
                  <a:pt x="254657" y="322513"/>
                </a:lnTo>
                <a:lnTo>
                  <a:pt x="254504" y="322513"/>
                </a:lnTo>
                <a:lnTo>
                  <a:pt x="250674" y="319960"/>
                </a:lnTo>
                <a:close/>
              </a:path>
              <a:path w="431165" h="436244">
                <a:moveTo>
                  <a:pt x="217039" y="297544"/>
                </a:moveTo>
                <a:lnTo>
                  <a:pt x="178000" y="322729"/>
                </a:lnTo>
                <a:lnTo>
                  <a:pt x="206316" y="322729"/>
                </a:lnTo>
                <a:lnTo>
                  <a:pt x="208026" y="321597"/>
                </a:lnTo>
                <a:lnTo>
                  <a:pt x="216646" y="319985"/>
                </a:lnTo>
                <a:lnTo>
                  <a:pt x="250674" y="319960"/>
                </a:lnTo>
                <a:lnTo>
                  <a:pt x="217039" y="297544"/>
                </a:lnTo>
                <a:close/>
              </a:path>
              <a:path w="431165" h="436244">
                <a:moveTo>
                  <a:pt x="427336" y="171319"/>
                </a:moveTo>
                <a:lnTo>
                  <a:pt x="350847" y="171319"/>
                </a:lnTo>
                <a:lnTo>
                  <a:pt x="350847" y="245754"/>
                </a:lnTo>
                <a:lnTo>
                  <a:pt x="234781" y="245754"/>
                </a:lnTo>
                <a:lnTo>
                  <a:pt x="234781" y="285924"/>
                </a:lnTo>
                <a:lnTo>
                  <a:pt x="273427" y="285924"/>
                </a:lnTo>
                <a:lnTo>
                  <a:pt x="273427" y="286140"/>
                </a:lnTo>
                <a:lnTo>
                  <a:pt x="273885" y="286140"/>
                </a:lnTo>
                <a:lnTo>
                  <a:pt x="273885" y="322729"/>
                </a:lnTo>
                <a:lnTo>
                  <a:pt x="369361" y="322729"/>
                </a:lnTo>
                <a:lnTo>
                  <a:pt x="390235" y="291281"/>
                </a:lnTo>
                <a:lnTo>
                  <a:pt x="410651" y="245507"/>
                </a:lnTo>
                <a:lnTo>
                  <a:pt x="424811" y="192566"/>
                </a:lnTo>
                <a:lnTo>
                  <a:pt x="427336" y="171319"/>
                </a:lnTo>
                <a:close/>
              </a:path>
              <a:path w="431165" h="436244">
                <a:moveTo>
                  <a:pt x="158619" y="207921"/>
                </a:moveTo>
                <a:lnTo>
                  <a:pt x="118691" y="207921"/>
                </a:lnTo>
                <a:lnTo>
                  <a:pt x="118691" y="245754"/>
                </a:lnTo>
                <a:lnTo>
                  <a:pt x="159077" y="245754"/>
                </a:lnTo>
                <a:lnTo>
                  <a:pt x="159077" y="245551"/>
                </a:lnTo>
                <a:lnTo>
                  <a:pt x="158619" y="245551"/>
                </a:lnTo>
                <a:lnTo>
                  <a:pt x="158619" y="207921"/>
                </a:lnTo>
                <a:close/>
              </a:path>
              <a:path w="431165" h="436244">
                <a:moveTo>
                  <a:pt x="312531" y="207921"/>
                </a:moveTo>
                <a:lnTo>
                  <a:pt x="273885" y="207921"/>
                </a:lnTo>
                <a:lnTo>
                  <a:pt x="273885" y="245754"/>
                </a:lnTo>
                <a:lnTo>
                  <a:pt x="313001" y="245754"/>
                </a:lnTo>
                <a:lnTo>
                  <a:pt x="313001" y="245551"/>
                </a:lnTo>
                <a:lnTo>
                  <a:pt x="312531" y="245551"/>
                </a:lnTo>
                <a:lnTo>
                  <a:pt x="312531" y="207921"/>
                </a:lnTo>
                <a:close/>
              </a:path>
              <a:path w="431165" h="436244">
                <a:moveTo>
                  <a:pt x="235581" y="171116"/>
                </a:moveTo>
                <a:lnTo>
                  <a:pt x="196465" y="171116"/>
                </a:lnTo>
                <a:lnTo>
                  <a:pt x="196465" y="171319"/>
                </a:lnTo>
                <a:lnTo>
                  <a:pt x="196923" y="171319"/>
                </a:lnTo>
                <a:lnTo>
                  <a:pt x="196923" y="210232"/>
                </a:lnTo>
                <a:lnTo>
                  <a:pt x="235581" y="210232"/>
                </a:lnTo>
                <a:lnTo>
                  <a:pt x="235581" y="171116"/>
                </a:lnTo>
                <a:close/>
              </a:path>
              <a:path w="431165" h="436244">
                <a:moveTo>
                  <a:pt x="430911" y="94154"/>
                </a:moveTo>
                <a:lnTo>
                  <a:pt x="350377" y="94154"/>
                </a:lnTo>
                <a:lnTo>
                  <a:pt x="350377" y="94370"/>
                </a:lnTo>
                <a:lnTo>
                  <a:pt x="350847" y="94370"/>
                </a:lnTo>
                <a:lnTo>
                  <a:pt x="350847" y="132216"/>
                </a:lnTo>
                <a:lnTo>
                  <a:pt x="313001" y="132216"/>
                </a:lnTo>
                <a:lnTo>
                  <a:pt x="313001" y="172361"/>
                </a:lnTo>
                <a:lnTo>
                  <a:pt x="350377" y="171116"/>
                </a:lnTo>
                <a:lnTo>
                  <a:pt x="427360" y="171116"/>
                </a:lnTo>
                <a:lnTo>
                  <a:pt x="429400" y="153949"/>
                </a:lnTo>
                <a:lnTo>
                  <a:pt x="431027" y="106981"/>
                </a:lnTo>
                <a:lnTo>
                  <a:pt x="430911" y="94154"/>
                </a:lnTo>
                <a:close/>
              </a:path>
              <a:path w="431165" h="436244">
                <a:moveTo>
                  <a:pt x="427360" y="171116"/>
                </a:moveTo>
                <a:lnTo>
                  <a:pt x="350377" y="171116"/>
                </a:lnTo>
                <a:lnTo>
                  <a:pt x="350377" y="171345"/>
                </a:lnTo>
                <a:lnTo>
                  <a:pt x="350847" y="171319"/>
                </a:lnTo>
                <a:lnTo>
                  <a:pt x="427336" y="171319"/>
                </a:lnTo>
                <a:lnTo>
                  <a:pt x="427360" y="171116"/>
                </a:lnTo>
                <a:close/>
              </a:path>
              <a:path w="431165" h="436244">
                <a:moveTo>
                  <a:pt x="274685" y="132216"/>
                </a:moveTo>
                <a:lnTo>
                  <a:pt x="157819" y="132216"/>
                </a:lnTo>
                <a:lnTo>
                  <a:pt x="157819" y="171116"/>
                </a:lnTo>
                <a:lnTo>
                  <a:pt x="274685" y="171116"/>
                </a:lnTo>
                <a:lnTo>
                  <a:pt x="274685" y="132216"/>
                </a:lnTo>
                <a:close/>
              </a:path>
              <a:path w="431165" h="436244">
                <a:moveTo>
                  <a:pt x="235581" y="94154"/>
                </a:moveTo>
                <a:lnTo>
                  <a:pt x="196465" y="94154"/>
                </a:lnTo>
                <a:lnTo>
                  <a:pt x="196465" y="94370"/>
                </a:lnTo>
                <a:lnTo>
                  <a:pt x="196923" y="94370"/>
                </a:lnTo>
                <a:lnTo>
                  <a:pt x="196923" y="132216"/>
                </a:lnTo>
                <a:lnTo>
                  <a:pt x="236039" y="132216"/>
                </a:lnTo>
                <a:lnTo>
                  <a:pt x="236039" y="132000"/>
                </a:lnTo>
                <a:lnTo>
                  <a:pt x="235581" y="132000"/>
                </a:lnTo>
                <a:lnTo>
                  <a:pt x="235581" y="94154"/>
                </a:lnTo>
                <a:close/>
              </a:path>
              <a:path w="431165" h="436244">
                <a:moveTo>
                  <a:pt x="122414" y="94154"/>
                </a:moveTo>
                <a:lnTo>
                  <a:pt x="99323" y="94154"/>
                </a:lnTo>
                <a:lnTo>
                  <a:pt x="99628" y="94370"/>
                </a:lnTo>
                <a:lnTo>
                  <a:pt x="99768" y="94370"/>
                </a:lnTo>
                <a:lnTo>
                  <a:pt x="138515" y="121853"/>
                </a:lnTo>
                <a:lnTo>
                  <a:pt x="169991" y="99513"/>
                </a:lnTo>
                <a:lnTo>
                  <a:pt x="135899" y="99513"/>
                </a:lnTo>
                <a:lnTo>
                  <a:pt x="133042" y="98904"/>
                </a:lnTo>
                <a:lnTo>
                  <a:pt x="130438" y="97773"/>
                </a:lnTo>
                <a:lnTo>
                  <a:pt x="122805" y="94700"/>
                </a:lnTo>
                <a:lnTo>
                  <a:pt x="122414" y="94154"/>
                </a:lnTo>
                <a:close/>
              </a:path>
              <a:path w="431165" h="436244">
                <a:moveTo>
                  <a:pt x="277035" y="94154"/>
                </a:moveTo>
                <a:lnTo>
                  <a:pt x="254504" y="94154"/>
                </a:lnTo>
                <a:lnTo>
                  <a:pt x="254796" y="94370"/>
                </a:lnTo>
                <a:lnTo>
                  <a:pt x="254962" y="94370"/>
                </a:lnTo>
                <a:lnTo>
                  <a:pt x="293697" y="121853"/>
                </a:lnTo>
                <a:lnTo>
                  <a:pt x="325154" y="99526"/>
                </a:lnTo>
                <a:lnTo>
                  <a:pt x="290840" y="99513"/>
                </a:lnTo>
                <a:lnTo>
                  <a:pt x="287943" y="98929"/>
                </a:lnTo>
                <a:lnTo>
                  <a:pt x="285199" y="97773"/>
                </a:lnTo>
                <a:lnTo>
                  <a:pt x="277453" y="94751"/>
                </a:lnTo>
                <a:lnTo>
                  <a:pt x="277035" y="94154"/>
                </a:lnTo>
                <a:close/>
              </a:path>
              <a:path w="431165" h="436244">
                <a:moveTo>
                  <a:pt x="430371" y="57426"/>
                </a:moveTo>
                <a:lnTo>
                  <a:pt x="296630" y="57426"/>
                </a:lnTo>
                <a:lnTo>
                  <a:pt x="299500" y="57997"/>
                </a:lnTo>
                <a:lnTo>
                  <a:pt x="302117" y="59102"/>
                </a:lnTo>
                <a:lnTo>
                  <a:pt x="309724" y="62048"/>
                </a:lnTo>
                <a:lnTo>
                  <a:pt x="315148" y="69427"/>
                </a:lnTo>
                <a:lnTo>
                  <a:pt x="315232" y="69788"/>
                </a:lnTo>
                <a:lnTo>
                  <a:pt x="315515" y="77961"/>
                </a:lnTo>
                <a:lnTo>
                  <a:pt x="313623" y="86585"/>
                </a:lnTo>
                <a:lnTo>
                  <a:pt x="308967" y="93487"/>
                </a:lnTo>
                <a:lnTo>
                  <a:pt x="302222" y="97989"/>
                </a:lnTo>
                <a:lnTo>
                  <a:pt x="294065" y="99412"/>
                </a:lnTo>
                <a:lnTo>
                  <a:pt x="290903" y="99526"/>
                </a:lnTo>
                <a:lnTo>
                  <a:pt x="325172" y="99513"/>
                </a:lnTo>
                <a:lnTo>
                  <a:pt x="332724" y="94154"/>
                </a:lnTo>
                <a:lnTo>
                  <a:pt x="430911" y="94154"/>
                </a:lnTo>
                <a:lnTo>
                  <a:pt x="430528" y="60227"/>
                </a:lnTo>
                <a:lnTo>
                  <a:pt x="430371" y="57426"/>
                </a:lnTo>
                <a:close/>
              </a:path>
              <a:path w="431165" h="436244">
                <a:moveTo>
                  <a:pt x="430309" y="56321"/>
                </a:moveTo>
                <a:lnTo>
                  <a:pt x="138426" y="56321"/>
                </a:lnTo>
                <a:lnTo>
                  <a:pt x="141538" y="56473"/>
                </a:lnTo>
                <a:lnTo>
                  <a:pt x="144472" y="57235"/>
                </a:lnTo>
                <a:lnTo>
                  <a:pt x="147113" y="58454"/>
                </a:lnTo>
                <a:lnTo>
                  <a:pt x="155000" y="61896"/>
                </a:lnTo>
                <a:lnTo>
                  <a:pt x="160461" y="69427"/>
                </a:lnTo>
                <a:lnTo>
                  <a:pt x="135899" y="99513"/>
                </a:lnTo>
                <a:lnTo>
                  <a:pt x="169991" y="99513"/>
                </a:lnTo>
                <a:lnTo>
                  <a:pt x="177542" y="94154"/>
                </a:lnTo>
                <a:lnTo>
                  <a:pt x="277035" y="94154"/>
                </a:lnTo>
                <a:lnTo>
                  <a:pt x="272056" y="87055"/>
                </a:lnTo>
                <a:lnTo>
                  <a:pt x="296630" y="57426"/>
                </a:lnTo>
                <a:lnTo>
                  <a:pt x="430371" y="57426"/>
                </a:lnTo>
                <a:lnTo>
                  <a:pt x="430309" y="56321"/>
                </a:lnTo>
                <a:close/>
              </a:path>
            </a:pathLst>
          </a:custGeom>
          <a:solidFill>
            <a:srgbClr val="EE002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4" name="object 5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01106" y="472008"/>
            <a:ext cx="1513034" cy="373851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5797" y="7320989"/>
            <a:ext cx="1260068" cy="1109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E303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980BFF797C8A43A29EDC5A666CCEBB" ma:contentTypeVersion="20" ma:contentTypeDescription="Create a new document." ma:contentTypeScope="" ma:versionID="432711da95c179d076fbdd399fe3a5f1">
  <xsd:schema xmlns:xsd="http://www.w3.org/2001/XMLSchema" xmlns:xs="http://www.w3.org/2001/XMLSchema" xmlns:p="http://schemas.microsoft.com/office/2006/metadata/properties" xmlns:ns2="df5f1c64-a2d3-4332-9f8d-c8619b2cba23" xmlns:ns3="0a71efb1-5250-41f9-9a5a-0cbae10a56dd" targetNamespace="http://schemas.microsoft.com/office/2006/metadata/properties" ma:root="true" ma:fieldsID="fd55142e4dddc5b041ab157e5fed4c45" ns2:_="" ns3:_="">
    <xsd:import namespace="df5f1c64-a2d3-4332-9f8d-c8619b2cba23"/>
    <xsd:import namespace="0a71efb1-5250-41f9-9a5a-0cbae10a56dd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f1c64-a2d3-4332-9f8d-c8619b2cba23" elementFormDefault="qualified">
    <xsd:import namespace="http://schemas.microsoft.com/office/2006/documentManagement/types"/>
    <xsd:import namespace="http://schemas.microsoft.com/office/infopath/2007/PartnerControls"/>
    <xsd:element name="test" ma:index="2" nillable="true" ma:displayName="test" ma:format="DateTime" ma:internalName="test" ma:readOnly="false">
      <xsd:simpleType>
        <xsd:restriction base="dms:DateTime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OCR" ma:index="13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hidden="true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38fdedc-b272-477a-bf77-2e9ca0abd3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ink" ma:index="26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1efb1-5250-41f9-9a5a-0cbae10a56d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4" nillable="true" ma:displayName="Taxonomy Catch All Column" ma:hidden="true" ma:list="{48a27664-d785-459c-ac4e-4a0a4e033b04}" ma:internalName="TaxCatchAll" ma:readOnly="false" ma:showField="CatchAllData" ma:web="0a71efb1-5250-41f9-9a5a-0cbae10a56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71efb1-5250-41f9-9a5a-0cbae10a56dd" xsi:nil="true"/>
    <Link xmlns="df5f1c64-a2d3-4332-9f8d-c8619b2cba23">
      <Url xsi:nil="true"/>
      <Description xsi:nil="true"/>
    </Link>
    <test xmlns="df5f1c64-a2d3-4332-9f8d-c8619b2cba23" xsi:nil="true"/>
    <lcf76f155ced4ddcb4097134ff3c332f xmlns="df5f1c64-a2d3-4332-9f8d-c8619b2cba2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85977F0-5EE4-4627-B4C4-F0E77F951D95}"/>
</file>

<file path=customXml/itemProps2.xml><?xml version="1.0" encoding="utf-8"?>
<ds:datastoreItem xmlns:ds="http://schemas.openxmlformats.org/officeDocument/2006/customXml" ds:itemID="{B67BFA5F-29BA-4A89-9D26-ED8DAC881C72}"/>
</file>

<file path=customXml/itemProps3.xml><?xml version="1.0" encoding="utf-8"?>
<ds:datastoreItem xmlns:ds="http://schemas.openxmlformats.org/officeDocument/2006/customXml" ds:itemID="{B828D3BE-0C64-4A49-8305-F51B596E34D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226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Microsoft JhengHei UI</vt:lpstr>
      <vt:lpstr>SimSun</vt:lpstr>
      <vt:lpstr>Calibri</vt:lpstr>
      <vt:lpstr>Comic Sans MS</vt:lpstr>
      <vt:lpstr>Office Theme</vt:lpstr>
      <vt:lpstr>ElevateHealthSM   Network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ElevateHealthSM   Network</dc:title>
  <cp:lastModifiedBy>Susmann, Jennifer</cp:lastModifiedBy>
  <cp:revision>1</cp:revision>
  <dcterms:created xsi:type="dcterms:W3CDTF">2023-11-29T19:26:35Z</dcterms:created>
  <dcterms:modified xsi:type="dcterms:W3CDTF">2023-11-29T19:37:45Z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2023-04-14T00:00:00Z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2023-11-29T00:00:00Z</vt:filetime>
  </property>
  <property fmtid="{D5CDD505-2E9C-101B-9397-08002B2CF9AE}" pid="5" name="ContentTypeId">
    <vt:lpwstr>0x0101000B980BFF797C8A43A29EDC5A666CCEBB</vt:lpwstr>
  </property>
</Properties>
</file>