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323"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rk, Charlotte" initials="CC" lastIdx="6" clrIdx="0">
    <p:extLst>
      <p:ext uri="{19B8F6BF-5375-455C-9EA6-DF929625EA0E}">
        <p15:presenceInfo xmlns:p15="http://schemas.microsoft.com/office/powerpoint/2012/main" userId="S::cclark@therichardsgrp.com::533dea81-e893-44dc-92c0-addf6013b6df" providerId="AD"/>
      </p:ext>
    </p:extLst>
  </p:cmAuthor>
  <p:cmAuthor id="2" name="Crockett, Cassandra" initials="CC" lastIdx="5" clrIdx="1">
    <p:extLst>
      <p:ext uri="{19B8F6BF-5375-455C-9EA6-DF929625EA0E}">
        <p15:presenceInfo xmlns:p15="http://schemas.microsoft.com/office/powerpoint/2012/main" userId="S-1-5-21-2025429265-2111687655-1547161642-152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2B20"/>
    <a:srgbClr val="663300"/>
    <a:srgbClr val="C5E0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3120" autoAdjust="0"/>
  </p:normalViewPr>
  <p:slideViewPr>
    <p:cSldViewPr snapToGrid="0">
      <p:cViewPr varScale="1">
        <p:scale>
          <a:sx n="59" d="100"/>
          <a:sy n="59" d="100"/>
        </p:scale>
        <p:origin x="2131" y="6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Tracey" userId="79efb6a5-6123-4a41-8c0b-62cbb4d6d8d7" providerId="ADAL" clId="{6C5EB8E5-55B5-4001-BED1-B0DF105E7460}"/>
    <pc:docChg chg="modSld">
      <pc:chgData name="John, Tracey" userId="79efb6a5-6123-4a41-8c0b-62cbb4d6d8d7" providerId="ADAL" clId="{6C5EB8E5-55B5-4001-BED1-B0DF105E7460}" dt="2025-01-21T17:25:52.652" v="3" actId="20577"/>
      <pc:docMkLst>
        <pc:docMk/>
      </pc:docMkLst>
      <pc:sldChg chg="modSp mod">
        <pc:chgData name="John, Tracey" userId="79efb6a5-6123-4a41-8c0b-62cbb4d6d8d7" providerId="ADAL" clId="{6C5EB8E5-55B5-4001-BED1-B0DF105E7460}" dt="2025-01-21T17:25:52.652" v="3" actId="20577"/>
        <pc:sldMkLst>
          <pc:docMk/>
          <pc:sldMk cId="1930745967" sldId="323"/>
        </pc:sldMkLst>
        <pc:graphicFrameChg chg="modGraphic">
          <ac:chgData name="John, Tracey" userId="79efb6a5-6123-4a41-8c0b-62cbb4d6d8d7" providerId="ADAL" clId="{6C5EB8E5-55B5-4001-BED1-B0DF105E7460}" dt="2025-01-21T17:25:52.652" v="3" actId="20577"/>
          <ac:graphicFrameMkLst>
            <pc:docMk/>
            <pc:sldMk cId="1930745967" sldId="323"/>
            <ac:graphicFrameMk id="3" creationId="{4D65D39E-756C-439C-B2C2-1FE11046E92A}"/>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6B91B4-6101-477B-A22D-13DEE062D809}" type="datetimeFigureOut">
              <a:rPr lang="en-US" smtClean="0"/>
              <a:t>1/21/2025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10BE4A-956C-47A2-B644-3AD48237544D}" type="slidenum">
              <a:rPr lang="en-US" smtClean="0"/>
              <a:t>‹#›</a:t>
            </a:fld>
            <a:endParaRPr lang="en-US"/>
          </a:p>
        </p:txBody>
      </p:sp>
    </p:spTree>
    <p:extLst>
      <p:ext uri="{BB962C8B-B14F-4D97-AF65-F5344CB8AC3E}">
        <p14:creationId xmlns:p14="http://schemas.microsoft.com/office/powerpoint/2010/main" val="244760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A58E61-0677-4764-A225-C29D107B2F49}" type="datetimeFigureOut">
              <a:rPr lang="en-US" smtClean="0"/>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373803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A58E61-0677-4764-A225-C29D107B2F49}" type="datetimeFigureOut">
              <a:rPr lang="en-US" smtClean="0"/>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100687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A58E61-0677-4764-A225-C29D107B2F49}" type="datetimeFigureOut">
              <a:rPr lang="en-US" smtClean="0"/>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4210766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A58E61-0677-4764-A225-C29D107B2F49}" type="datetimeFigureOut">
              <a:rPr lang="en-US" smtClean="0"/>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852133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A58E61-0677-4764-A225-C29D107B2F49}" type="datetimeFigureOut">
              <a:rPr lang="en-US" smtClean="0"/>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194640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A58E61-0677-4764-A225-C29D107B2F49}" type="datetimeFigureOut">
              <a:rPr lang="en-US" smtClean="0"/>
              <a:t>1/21/2025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1760578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A58E61-0677-4764-A225-C29D107B2F49}" type="datetimeFigureOut">
              <a:rPr lang="en-US" smtClean="0"/>
              <a:t>1/21/2025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4021773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A58E61-0677-4764-A225-C29D107B2F49}" type="datetimeFigureOut">
              <a:rPr lang="en-US" smtClean="0"/>
              <a:t>1/21/2025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2635845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58E61-0677-4764-A225-C29D107B2F49}" type="datetimeFigureOut">
              <a:rPr lang="en-US" smtClean="0"/>
              <a:t>1/21/2025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327381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FA58E61-0677-4764-A225-C29D107B2F49}" type="datetimeFigureOut">
              <a:rPr lang="en-US" smtClean="0"/>
              <a:t>1/21/2025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4173963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FA58E61-0677-4764-A225-C29D107B2F49}" type="datetimeFigureOut">
              <a:rPr lang="en-US" smtClean="0"/>
              <a:t>1/21/2025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85FF5-A891-4AF3-989A-9FB8D77CD1BA}" type="slidenum">
              <a:rPr lang="en-US" smtClean="0"/>
              <a:t>‹#›</a:t>
            </a:fld>
            <a:endParaRPr lang="en-US"/>
          </a:p>
        </p:txBody>
      </p:sp>
    </p:spTree>
    <p:extLst>
      <p:ext uri="{BB962C8B-B14F-4D97-AF65-F5344CB8AC3E}">
        <p14:creationId xmlns:p14="http://schemas.microsoft.com/office/powerpoint/2010/main" val="3938724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AFA58E61-0677-4764-A225-C29D107B2F49}" type="datetimeFigureOut">
              <a:rPr lang="en-US" smtClean="0"/>
              <a:t>1/21/2025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39D85FF5-A891-4AF3-989A-9FB8D77CD1BA}" type="slidenum">
              <a:rPr lang="en-US" smtClean="0"/>
              <a:t>‹#›</a:t>
            </a:fld>
            <a:endParaRPr lang="en-US"/>
          </a:p>
        </p:txBody>
      </p:sp>
    </p:spTree>
    <p:extLst>
      <p:ext uri="{BB962C8B-B14F-4D97-AF65-F5344CB8AC3E}">
        <p14:creationId xmlns:p14="http://schemas.microsoft.com/office/powerpoint/2010/main" val="13743342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HelpRetire@therichardsgrp.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733C6D6-2C3B-4D84-B0A3-66F5842D82CB}"/>
              </a:ext>
            </a:extLst>
          </p:cNvPr>
          <p:cNvSpPr/>
          <p:nvPr/>
        </p:nvSpPr>
        <p:spPr>
          <a:xfrm>
            <a:off x="0" y="0"/>
            <a:ext cx="7772400" cy="1314450"/>
          </a:xfrm>
          <a:prstGeom prst="rect">
            <a:avLst/>
          </a:prstGeom>
          <a:solidFill>
            <a:schemeClr val="bg1">
              <a:lumMod val="75000"/>
            </a:schemeClr>
          </a:solidFill>
          <a:ln>
            <a:solidFill>
              <a:srgbClr val="542B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EDD88D-1554-43FE-BD78-C50A6F7FF216}"/>
              </a:ext>
            </a:extLst>
          </p:cNvPr>
          <p:cNvSpPr>
            <a:spLocks noGrp="1"/>
          </p:cNvSpPr>
          <p:nvPr>
            <p:ph type="title"/>
          </p:nvPr>
        </p:nvSpPr>
        <p:spPr>
          <a:xfrm>
            <a:off x="0" y="489482"/>
            <a:ext cx="7772400" cy="463334"/>
          </a:xfrm>
        </p:spPr>
        <p:txBody>
          <a:bodyPr>
            <a:noAutofit/>
          </a:bodyPr>
          <a:lstStyle/>
          <a:p>
            <a:pPr algn="ctr"/>
            <a:r>
              <a:rPr lang="en-US" sz="4000" dirty="0"/>
              <a:t>Retirement Savings Plan</a:t>
            </a:r>
          </a:p>
        </p:txBody>
      </p:sp>
      <p:sp>
        <p:nvSpPr>
          <p:cNvPr id="5" name="TextBox 4">
            <a:extLst>
              <a:ext uri="{FF2B5EF4-FFF2-40B4-BE49-F238E27FC236}">
                <a16:creationId xmlns:a16="http://schemas.microsoft.com/office/drawing/2014/main" id="{1F961E89-F230-4D14-804E-AFAB5814ADE0}"/>
              </a:ext>
            </a:extLst>
          </p:cNvPr>
          <p:cNvSpPr txBox="1"/>
          <p:nvPr/>
        </p:nvSpPr>
        <p:spPr>
          <a:xfrm>
            <a:off x="282747" y="1394547"/>
            <a:ext cx="7206906" cy="1424621"/>
          </a:xfrm>
          <a:prstGeom prst="rect">
            <a:avLst/>
          </a:prstGeom>
          <a:noFill/>
        </p:spPr>
        <p:txBody>
          <a:bodyPr wrap="square" rtlCol="0">
            <a:spAutoFit/>
          </a:bodyPr>
          <a:lstStyle/>
          <a:p>
            <a:pPr>
              <a:lnSpc>
                <a:spcPct val="113000"/>
              </a:lnSpc>
            </a:pPr>
            <a:r>
              <a:rPr lang="en-US" sz="1100" dirty="0"/>
              <a:t>Brattleboro Food Co-op offers a 401(k) plan to employees through Voya Financial.  Voya offers a wide selection of investment options and excellent online technology to help you better plan for retirement. Basic plan details are listed below and outlined in more detail in the Summary Plan Description. If you have questions about the plan, you can send an email to </a:t>
            </a:r>
            <a:r>
              <a:rPr lang="en-US" sz="1100" dirty="0">
                <a:hlinkClick r:id="rId2"/>
              </a:rPr>
              <a:t>HelpRetire@therichardsgrp.com</a:t>
            </a:r>
            <a:r>
              <a:rPr lang="en-US" sz="1100" dirty="0"/>
              <a:t> to receive assistance from TRG Retirement Plan Consultants. You can also call Voya directly at (800) 584-6001 or access your account online at my.voya.com.</a:t>
            </a:r>
          </a:p>
          <a:p>
            <a:pPr>
              <a:lnSpc>
                <a:spcPct val="113000"/>
              </a:lnSpc>
            </a:pPr>
            <a:endParaRPr lang="en-US" sz="1100" dirty="0"/>
          </a:p>
          <a:p>
            <a:endParaRPr lang="en-US" sz="1200" dirty="0"/>
          </a:p>
        </p:txBody>
      </p:sp>
      <p:graphicFrame>
        <p:nvGraphicFramePr>
          <p:cNvPr id="3" name="Table 2">
            <a:extLst>
              <a:ext uri="{FF2B5EF4-FFF2-40B4-BE49-F238E27FC236}">
                <a16:creationId xmlns:a16="http://schemas.microsoft.com/office/drawing/2014/main" id="{4D65D39E-756C-439C-B2C2-1FE11046E92A}"/>
              </a:ext>
            </a:extLst>
          </p:cNvPr>
          <p:cNvGraphicFramePr>
            <a:graphicFrameLocks noGrp="1"/>
          </p:cNvGraphicFramePr>
          <p:nvPr>
            <p:extLst>
              <p:ext uri="{D42A27DB-BD31-4B8C-83A1-F6EECF244321}">
                <p14:modId xmlns:p14="http://schemas.microsoft.com/office/powerpoint/2010/main" val="722782577"/>
              </p:ext>
            </p:extLst>
          </p:nvPr>
        </p:nvGraphicFramePr>
        <p:xfrm>
          <a:off x="189134" y="2610675"/>
          <a:ext cx="7206906" cy="5482801"/>
        </p:xfrm>
        <a:graphic>
          <a:graphicData uri="http://schemas.openxmlformats.org/drawingml/2006/table">
            <a:tbl>
              <a:tblPr firstRow="1" firstCol="1" bandRow="1"/>
              <a:tblGrid>
                <a:gridCol w="1805401">
                  <a:extLst>
                    <a:ext uri="{9D8B030D-6E8A-4147-A177-3AD203B41FA5}">
                      <a16:colId xmlns:a16="http://schemas.microsoft.com/office/drawing/2014/main" val="939366636"/>
                    </a:ext>
                  </a:extLst>
                </a:gridCol>
                <a:gridCol w="5401505">
                  <a:extLst>
                    <a:ext uri="{9D8B030D-6E8A-4147-A177-3AD203B41FA5}">
                      <a16:colId xmlns:a16="http://schemas.microsoft.com/office/drawing/2014/main" val="4247253561"/>
                    </a:ext>
                  </a:extLst>
                </a:gridCol>
              </a:tblGrid>
              <a:tr h="548627">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Eligibility Requirements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8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 are eligible to make your own contributions when you are age 21 and have 3 months of service with at least 20 hours. You are eligible to receive the employer match when you are age 21 with 1 year of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17216629"/>
                  </a:ext>
                </a:extLst>
              </a:tr>
              <a:tr h="288686">
                <a:tc>
                  <a:txBody>
                    <a:bodyPr/>
                    <a:lstStyle/>
                    <a:p>
                      <a:pPr marL="0" marR="0">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Enrollment Dates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8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Once you have met the eligibility requirements, you can join the plan monthly.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28766641"/>
                  </a:ext>
                </a:extLst>
              </a:tr>
              <a:tr h="593981">
                <a:tc>
                  <a:txBody>
                    <a:bodyPr/>
                    <a:lstStyle/>
                    <a:p>
                      <a:pPr marL="0" marR="0">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Employee Contributions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8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 may contribute $23,500 for calendar year 2025. Annual limitations are set by the IRS and are subject to change. If you are age 50 or older, you can make an additional catch-up contribution of $7,500.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10661770"/>
                  </a:ext>
                </a:extLst>
              </a:tr>
              <a:tr h="433029">
                <a:tc>
                  <a:txBody>
                    <a:bodyPr/>
                    <a:lstStyle/>
                    <a:p>
                      <a:pPr marL="0" marR="0">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Roth Contributions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8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Your plan permits Roth after-tax employee contributions as well as Pre-Tax contributions. You can also elect to contribute a combination of both Roth and Pre-Tax.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25696363"/>
                  </a:ext>
                </a:extLst>
              </a:tr>
              <a:tr h="493793">
                <a:tc>
                  <a:txBody>
                    <a:bodyPr/>
                    <a:lstStyle/>
                    <a:p>
                      <a:pPr marL="0" marR="0">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Employer Contributions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Employer Discretionary Match: Your employer may elect to match a portion of your compensation. Currently, the Co-op matches $.25 on the dollar up to 1.5% of compensation. To receive the maximum employer matching contribution, you must </a:t>
                      </a: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contribute a minimum of 6</a:t>
                      </a: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to receive a </a:t>
                      </a: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1.5% </a:t>
                      </a: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discretionary match.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46233508"/>
                  </a:ext>
                </a:extLst>
              </a:tr>
              <a:tr h="1170184">
                <a:tc>
                  <a:txBody>
                    <a:bodyPr/>
                    <a:lstStyle/>
                    <a:p>
                      <a:pPr marL="0" marR="0">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Vesting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8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 will always be 100% vested in the portion of your account attributable to employee contributions. </a:t>
                      </a:r>
                    </a:p>
                    <a:p>
                      <a:pPr marL="0" marR="0" algn="l">
                        <a:lnSpc>
                          <a:spcPct val="100000"/>
                        </a:lnSpc>
                        <a:spcBef>
                          <a:spcPts val="0"/>
                        </a:spcBef>
                        <a:spcAft>
                          <a:spcPts val="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Your employer contributions are subject to the following vesting schedule:</a:t>
                      </a:r>
                      <a:b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year of service = 20%, 2 years of service = 40%, 3 years of service = 60%, </a:t>
                      </a:r>
                    </a:p>
                    <a:p>
                      <a:pPr marL="0" marR="0" algn="l">
                        <a:lnSpc>
                          <a:spcPct val="100000"/>
                        </a:lnSpc>
                        <a:spcBef>
                          <a:spcPts val="0"/>
                        </a:spcBef>
                        <a:spcAft>
                          <a:spcPts val="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years of service = 80%, 5+ years of service = 100%</a:t>
                      </a:r>
                      <a:b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48069707"/>
                  </a:ext>
                </a:extLst>
              </a:tr>
              <a:tr h="278701">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Rollovers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8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Money from other qualified plans and accounts may be accepted.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57495092"/>
                  </a:ext>
                </a:extLst>
              </a:tr>
              <a:tr h="532122">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Investment Transfers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8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Using Voya’s automated telephone or internet service, you have the ability to review your accounts and transfer funds from one investment option to another, 24-hours a day.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55807632"/>
                  </a:ext>
                </a:extLst>
              </a:tr>
              <a:tr h="734240">
                <a:tc>
                  <a:txBody>
                    <a:bodyPr/>
                    <a:lstStyle/>
                    <a:p>
                      <a:pPr marL="0" marR="0">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In-Service Withdrawals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8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In-service withdrawals are permitted by your plan once you attain age 59.5. Early withdrawals, if taken before age 59.5, may be subject to a 10% early withdrawal penalty unless certain exceptions apply. Money distributed from the plan may be taxed as ordinary income in the calendar year that the money is received.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26969125"/>
                  </a:ext>
                </a:extLst>
              </a:tr>
              <a:tr h="193618">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Loan Provision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l">
                        <a:lnSpc>
                          <a:spcPct val="107000"/>
                        </a:lnSpc>
                        <a:spcBef>
                          <a:spcPts val="0"/>
                        </a:spcBef>
                        <a:spcAft>
                          <a:spcPts val="8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Loans are available.</a:t>
                      </a:r>
                      <a:endParaRPr lang="en-US"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3678" marR="53678"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64168904"/>
                  </a:ext>
                </a:extLst>
              </a:tr>
            </a:tbl>
          </a:graphicData>
        </a:graphic>
      </p:graphicFrame>
      <p:cxnSp>
        <p:nvCxnSpPr>
          <p:cNvPr id="7" name="Straight Connector 6">
            <a:extLst>
              <a:ext uri="{FF2B5EF4-FFF2-40B4-BE49-F238E27FC236}">
                <a16:creationId xmlns:a16="http://schemas.microsoft.com/office/drawing/2014/main" id="{63C3B005-E907-4A51-AEDB-5B1C2C620377}"/>
              </a:ext>
            </a:extLst>
          </p:cNvPr>
          <p:cNvCxnSpPr/>
          <p:nvPr/>
        </p:nvCxnSpPr>
        <p:spPr>
          <a:xfrm>
            <a:off x="771526" y="1009968"/>
            <a:ext cx="6472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descr="Text&#10;&#10;Description automatically generated with medium confidence">
            <a:extLst>
              <a:ext uri="{FF2B5EF4-FFF2-40B4-BE49-F238E27FC236}">
                <a16:creationId xmlns:a16="http://schemas.microsoft.com/office/drawing/2014/main" id="{7FEC3D59-F4A2-4530-97EA-C7D7405D9A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762" y="8872272"/>
            <a:ext cx="3552825" cy="561975"/>
          </a:xfrm>
          <a:prstGeom prst="rect">
            <a:avLst/>
          </a:prstGeom>
        </p:spPr>
      </p:pic>
      <p:pic>
        <p:nvPicPr>
          <p:cNvPr id="8" name="Picture 7" descr="Icon&#10;&#10;Description automatically generated">
            <a:extLst>
              <a:ext uri="{FF2B5EF4-FFF2-40B4-BE49-F238E27FC236}">
                <a16:creationId xmlns:a16="http://schemas.microsoft.com/office/drawing/2014/main" id="{0561CC5F-7598-AF8E-3DAB-860048FEC4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6269" y="8872272"/>
            <a:ext cx="1409897" cy="685896"/>
          </a:xfrm>
          <a:prstGeom prst="rect">
            <a:avLst/>
          </a:prstGeom>
        </p:spPr>
      </p:pic>
    </p:spTree>
    <p:extLst>
      <p:ext uri="{BB962C8B-B14F-4D97-AF65-F5344CB8AC3E}">
        <p14:creationId xmlns:p14="http://schemas.microsoft.com/office/powerpoint/2010/main" val="19307459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7e6b7a7-8b13-4e14-9100-aa43db2dff48">
      <Terms xmlns="http://schemas.microsoft.com/office/infopath/2007/PartnerControls"/>
    </lcf76f155ced4ddcb4097134ff3c332f>
    <TaxCatchAll xmlns="293e0392-ffc0-4e0d-acdf-b57ef9e7621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88A3ABA4A2FE9469D4BB2624B7B36D9" ma:contentTypeVersion="18" ma:contentTypeDescription="Create a new document." ma:contentTypeScope="" ma:versionID="83cf8360d1d840f07ccb3b7cc6831b8a">
  <xsd:schema xmlns:xsd="http://www.w3.org/2001/XMLSchema" xmlns:xs="http://www.w3.org/2001/XMLSchema" xmlns:p="http://schemas.microsoft.com/office/2006/metadata/properties" xmlns:ns2="17e6b7a7-8b13-4e14-9100-aa43db2dff48" xmlns:ns3="293e0392-ffc0-4e0d-acdf-b57ef9e76210" targetNamespace="http://schemas.microsoft.com/office/2006/metadata/properties" ma:root="true" ma:fieldsID="f951f7611ae1f8f77528f69ba1077c56" ns2:_="" ns3:_="">
    <xsd:import namespace="17e6b7a7-8b13-4e14-9100-aa43db2dff48"/>
    <xsd:import namespace="293e0392-ffc0-4e0d-acdf-b57ef9e762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e6b7a7-8b13-4e14-9100-aa43db2dff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38fdedc-b272-477a-bf77-2e9ca0abd3d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93e0392-ffc0-4e0d-acdf-b57ef9e7621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68e32ee-d2b0-4c54-97f6-71a400e4ca81}" ma:internalName="TaxCatchAll" ma:showField="CatchAllData" ma:web="293e0392-ffc0-4e0d-acdf-b57ef9e762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32EC43-23D9-4295-9C76-542ED685ED52}">
  <ds:schemaRefs>
    <ds:schemaRef ds:uri="17e6b7a7-8b13-4e14-9100-aa43db2dff48"/>
    <ds:schemaRef ds:uri="http://purl.org/dc/elements/1.1/"/>
    <ds:schemaRef ds:uri="http://www.w3.org/XML/1998/namespace"/>
    <ds:schemaRef ds:uri="293e0392-ffc0-4e0d-acdf-b57ef9e76210"/>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010F7B6D-B4EE-4AEC-A83B-41752DD9C4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e6b7a7-8b13-4e14-9100-aa43db2dff48"/>
    <ds:schemaRef ds:uri="293e0392-ffc0-4e0d-acdf-b57ef9e762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7B28B17-4E49-42DA-B713-DB73434D94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786</TotalTime>
  <Words>480</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Retirement Savings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Charlotte</dc:creator>
  <cp:lastModifiedBy>John, Tracey</cp:lastModifiedBy>
  <cp:revision>77</cp:revision>
  <dcterms:created xsi:type="dcterms:W3CDTF">2020-01-22T13:43:56Z</dcterms:created>
  <dcterms:modified xsi:type="dcterms:W3CDTF">2025-01-21T17:25:54Z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1201400</vt:r8>
  </property>
  <property fmtid="{D5CDD505-2E9C-101B-9397-08002B2CF9AE}" pid="3" name="ContentTypeId">
    <vt:lpwstr>0x010100088A3ABA4A2FE9469D4BB2624B7B36D9</vt:lpwstr>
  </property>
  <property fmtid="{D5CDD505-2E9C-101B-9397-08002B2CF9AE}" pid="4" name="MediaServiceImageTags">
    <vt:lpwstr/>
  </property>
</Properties>
</file>