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48" r:id="rId2"/>
    <p:sldMasterId id="2147483651" r:id="rId3"/>
    <p:sldMasterId id="2147483657" r:id="rId4"/>
    <p:sldMasterId id="2147483660" r:id="rId5"/>
  </p:sldMasterIdLst>
  <p:handoutMasterIdLst>
    <p:handoutMasterId r:id="rId26"/>
  </p:handoutMasterIdLst>
  <p:sldIdLst>
    <p:sldId id="263" r:id="rId6"/>
    <p:sldId id="308" r:id="rId7"/>
    <p:sldId id="334" r:id="rId8"/>
    <p:sldId id="321" r:id="rId9"/>
    <p:sldId id="270" r:id="rId10"/>
    <p:sldId id="325" r:id="rId11"/>
    <p:sldId id="283" r:id="rId12"/>
    <p:sldId id="318" r:id="rId13"/>
    <p:sldId id="328" r:id="rId14"/>
    <p:sldId id="330" r:id="rId15"/>
    <p:sldId id="329" r:id="rId16"/>
    <p:sldId id="316" r:id="rId17"/>
    <p:sldId id="343" r:id="rId18"/>
    <p:sldId id="344" r:id="rId19"/>
    <p:sldId id="349" r:id="rId20"/>
    <p:sldId id="345" r:id="rId21"/>
    <p:sldId id="346" r:id="rId22"/>
    <p:sldId id="347" r:id="rId23"/>
    <p:sldId id="348" r:id="rId24"/>
    <p:sldId id="351" r:id="rId2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ce, Julianne" initials="VJ" lastIdx="1" clrIdx="0">
    <p:extLst>
      <p:ext uri="{19B8F6BF-5375-455C-9EA6-DF929625EA0E}">
        <p15:presenceInfo xmlns:p15="http://schemas.microsoft.com/office/powerpoint/2012/main" userId="S::jvance@therichardsgrp.com::87a055fa-3597-46f5-9794-b686927a30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1F497D"/>
    <a:srgbClr val="4F81BD"/>
    <a:srgbClr val="0066FF"/>
    <a:srgbClr val="6F6A74"/>
    <a:srgbClr val="996633"/>
    <a:srgbClr val="CC9900"/>
    <a:srgbClr val="006600"/>
    <a:srgbClr val="008000"/>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51" autoAdjust="0"/>
    <p:restoredTop sz="95103" autoAdjust="0"/>
  </p:normalViewPr>
  <p:slideViewPr>
    <p:cSldViewPr snapToObjects="1">
      <p:cViewPr varScale="1">
        <p:scale>
          <a:sx n="76" d="100"/>
          <a:sy n="76" d="100"/>
        </p:scale>
        <p:origin x="2868" y="96"/>
      </p:cViewPr>
      <p:guideLst>
        <p:guide orient="horz" pos="3168"/>
        <p:guide pos="2448"/>
      </p:guideLst>
    </p:cSldViewPr>
  </p:slideViewPr>
  <p:outlineViewPr>
    <p:cViewPr>
      <p:scale>
        <a:sx n="33" d="100"/>
        <a:sy n="33" d="100"/>
      </p:scale>
      <p:origin x="0" y="0"/>
    </p:cViewPr>
  </p:outlineViewPr>
  <p:notesTextViewPr>
    <p:cViewPr>
      <p:scale>
        <a:sx n="3" d="2"/>
        <a:sy n="3" d="2"/>
      </p:scale>
      <p:origin x="0" y="0"/>
    </p:cViewPr>
  </p:notesTextViewPr>
  <p:notesViewPr>
    <p:cSldViewPr snapToObjects="1">
      <p:cViewPr varScale="1">
        <p:scale>
          <a:sx n="86" d="100"/>
          <a:sy n="86"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583" cy="482026"/>
          </a:xfrm>
          <a:prstGeom prst="rect">
            <a:avLst/>
          </a:prstGeom>
        </p:spPr>
        <p:txBody>
          <a:bodyPr vert="horz" lIns="94826" tIns="47413" rIns="94826" bIns="47413" rtlCol="0"/>
          <a:lstStyle>
            <a:lvl1pPr algn="l">
              <a:defRPr sz="1200"/>
            </a:lvl1pPr>
          </a:lstStyle>
          <a:p>
            <a:endParaRPr lang="en-US"/>
          </a:p>
        </p:txBody>
      </p:sp>
      <p:sp>
        <p:nvSpPr>
          <p:cNvPr id="3" name="Date Placeholder 2"/>
          <p:cNvSpPr>
            <a:spLocks noGrp="1"/>
          </p:cNvSpPr>
          <p:nvPr>
            <p:ph type="dt" sz="quarter" idx="1"/>
          </p:nvPr>
        </p:nvSpPr>
        <p:spPr>
          <a:xfrm>
            <a:off x="4142964" y="3"/>
            <a:ext cx="3170583" cy="482026"/>
          </a:xfrm>
          <a:prstGeom prst="rect">
            <a:avLst/>
          </a:prstGeom>
        </p:spPr>
        <p:txBody>
          <a:bodyPr vert="horz" lIns="94826" tIns="47413" rIns="94826" bIns="47413" rtlCol="0"/>
          <a:lstStyle>
            <a:lvl1pPr algn="r">
              <a:defRPr sz="1200"/>
            </a:lvl1pPr>
          </a:lstStyle>
          <a:p>
            <a:fld id="{6BE7517D-6435-4F42-9373-9D849CCC0A4E}" type="datetimeFigureOut">
              <a:rPr lang="en-US" smtClean="0"/>
              <a:t>6/8/2021</a:t>
            </a:fld>
            <a:endParaRPr lang="en-US"/>
          </a:p>
        </p:txBody>
      </p:sp>
      <p:sp>
        <p:nvSpPr>
          <p:cNvPr id="4" name="Footer Placeholder 3"/>
          <p:cNvSpPr>
            <a:spLocks noGrp="1"/>
          </p:cNvSpPr>
          <p:nvPr>
            <p:ph type="ftr" sz="quarter" idx="2"/>
          </p:nvPr>
        </p:nvSpPr>
        <p:spPr>
          <a:xfrm>
            <a:off x="2" y="9119174"/>
            <a:ext cx="3170583" cy="482026"/>
          </a:xfrm>
          <a:prstGeom prst="rect">
            <a:avLst/>
          </a:prstGeom>
        </p:spPr>
        <p:txBody>
          <a:bodyPr vert="horz" lIns="94826" tIns="47413" rIns="94826" bIns="47413" rtlCol="0" anchor="b"/>
          <a:lstStyle>
            <a:lvl1pPr algn="l">
              <a:defRPr sz="1200"/>
            </a:lvl1pPr>
          </a:lstStyle>
          <a:p>
            <a:endParaRPr lang="en-US"/>
          </a:p>
        </p:txBody>
      </p:sp>
      <p:sp>
        <p:nvSpPr>
          <p:cNvPr id="5" name="Slide Number Placeholder 4"/>
          <p:cNvSpPr>
            <a:spLocks noGrp="1"/>
          </p:cNvSpPr>
          <p:nvPr>
            <p:ph type="sldNum" sz="quarter" idx="3"/>
          </p:nvPr>
        </p:nvSpPr>
        <p:spPr>
          <a:xfrm>
            <a:off x="4142964" y="9119174"/>
            <a:ext cx="3170583" cy="482026"/>
          </a:xfrm>
          <a:prstGeom prst="rect">
            <a:avLst/>
          </a:prstGeom>
        </p:spPr>
        <p:txBody>
          <a:bodyPr vert="horz" lIns="94826" tIns="47413" rIns="94826" bIns="47413" rtlCol="0" anchor="b"/>
          <a:lstStyle>
            <a:lvl1pPr algn="r">
              <a:defRPr sz="1200"/>
            </a:lvl1pPr>
          </a:lstStyle>
          <a:p>
            <a:fld id="{66056705-088C-4CC9-B977-8650B5EC3D08}" type="slidenum">
              <a:rPr lang="en-US" smtClean="0"/>
              <a:t>‹#›</a:t>
            </a:fld>
            <a:endParaRPr lang="en-US"/>
          </a:p>
        </p:txBody>
      </p:sp>
    </p:spTree>
    <p:extLst>
      <p:ext uri="{BB962C8B-B14F-4D97-AF65-F5344CB8AC3E}">
        <p14:creationId xmlns:p14="http://schemas.microsoft.com/office/powerpoint/2010/main" val="32830929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24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1353045" y="187325"/>
            <a:ext cx="5802313" cy="539750"/>
          </a:xfrm>
          <a:prstGeom prst="rect">
            <a:avLst/>
          </a:prstGeom>
        </p:spPr>
        <p:txBody>
          <a:bodyPr vert="horz"/>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359600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1" y="1"/>
            <a:ext cx="7005915" cy="878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hasCustomPrompt="1"/>
          </p:nvPr>
        </p:nvSpPr>
        <p:spPr>
          <a:xfrm>
            <a:off x="601799" y="152400"/>
            <a:ext cx="580231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310252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2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601799" y="152400"/>
            <a:ext cx="580231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94932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userDrawn="1"/>
        </p:nvCxnSpPr>
        <p:spPr>
          <a:xfrm>
            <a:off x="7005915" y="9095580"/>
            <a:ext cx="76648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414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1353045" y="187325"/>
            <a:ext cx="5802313" cy="539750"/>
          </a:xfrm>
          <a:prstGeom prst="rect">
            <a:avLst/>
          </a:prstGeom>
        </p:spPr>
        <p:txBody>
          <a:bodyPr vert="horz"/>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3596009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2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 Placeholder 24"/>
          <p:cNvSpPr>
            <a:spLocks noGrp="1"/>
          </p:cNvSpPr>
          <p:nvPr>
            <p:ph type="body" sz="quarter" idx="11" hasCustomPrompt="1"/>
          </p:nvPr>
        </p:nvSpPr>
        <p:spPr>
          <a:xfrm>
            <a:off x="601799" y="152400"/>
            <a:ext cx="580231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a:solidFill>
                  <a:srgbClr val="FFFFFF"/>
                </a:solidFill>
                <a:latin typeface="Century" panose="02040604050505020304" pitchFamily="18" charset="0"/>
                <a:cs typeface="Century" panose="02040604050505020304" pitchFamily="18"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Page Title</a:t>
            </a:r>
          </a:p>
        </p:txBody>
      </p:sp>
    </p:spTree>
    <p:extLst>
      <p:ext uri="{BB962C8B-B14F-4D97-AF65-F5344CB8AC3E}">
        <p14:creationId xmlns:p14="http://schemas.microsoft.com/office/powerpoint/2010/main" val="94932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userDrawn="1"/>
        </p:nvCxnSpPr>
        <p:spPr>
          <a:xfrm>
            <a:off x="7005915" y="9095580"/>
            <a:ext cx="76648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4145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NUL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NUL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jp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7207836" y="180847"/>
            <a:ext cx="422888" cy="646331"/>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Tree>
    <p:extLst>
      <p:ext uri="{BB962C8B-B14F-4D97-AF65-F5344CB8AC3E}">
        <p14:creationId xmlns:p14="http://schemas.microsoft.com/office/powerpoint/2010/main" val="56119546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7283454" y="180847"/>
            <a:ext cx="422888" cy="646331"/>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2" name="Rectangle 1">
            <a:extLst>
              <a:ext uri="{FF2B5EF4-FFF2-40B4-BE49-F238E27FC236}">
                <a16:creationId xmlns:a16="http://schemas.microsoft.com/office/drawing/2014/main" id="{C55F6E2F-0527-479C-98FB-ED457DDD8C62}"/>
              </a:ext>
            </a:extLst>
          </p:cNvPr>
          <p:cNvSpPr/>
          <p:nvPr userDrawn="1"/>
        </p:nvSpPr>
        <p:spPr>
          <a:xfrm>
            <a:off x="228600" y="180847"/>
            <a:ext cx="7315200" cy="9696705"/>
          </a:xfrm>
          <a:prstGeom prst="rect">
            <a:avLst/>
          </a:prstGeom>
          <a:noFill/>
          <a:ln w="508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B87C5F-5112-4489-98B0-E12B26ABDC63}"/>
              </a:ext>
            </a:extLst>
          </p:cNvPr>
          <p:cNvSpPr/>
          <p:nvPr userDrawn="1"/>
        </p:nvSpPr>
        <p:spPr>
          <a:xfrm>
            <a:off x="228600" y="9372600"/>
            <a:ext cx="7315200" cy="504952"/>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3C33C5-8F46-478F-8422-1B4817A08FC2}"/>
              </a:ext>
            </a:extLst>
          </p:cNvPr>
          <p:cNvSpPr txBox="1"/>
          <p:nvPr userDrawn="1"/>
        </p:nvSpPr>
        <p:spPr>
          <a:xfrm>
            <a:off x="304800" y="9440410"/>
            <a:ext cx="467342"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pic>
        <p:nvPicPr>
          <p:cNvPr id="18" name="Picture 17" descr="Logo, company name&#10;&#10;Description automatically generated">
            <a:extLst>
              <a:ext uri="{FF2B5EF4-FFF2-40B4-BE49-F238E27FC236}">
                <a16:creationId xmlns:a16="http://schemas.microsoft.com/office/drawing/2014/main" id="{E0A47BEE-386D-4092-9618-2FA6D4D63F6F}"/>
              </a:ext>
            </a:extLst>
          </p:cNvPr>
          <p:cNvPicPr>
            <a:picLocks noChangeAspect="1"/>
          </p:cNvPicPr>
          <p:nvPr userDrawn="1"/>
        </p:nvPicPr>
        <p:blipFill>
          <a:blip r:embed="rId4"/>
          <a:stretch>
            <a:fillRect/>
          </a:stretch>
        </p:blipFill>
        <p:spPr>
          <a:xfrm>
            <a:off x="6877046" y="9405956"/>
            <a:ext cx="577854" cy="409128"/>
          </a:xfrm>
          <a:prstGeom prst="rect">
            <a:avLst/>
          </a:prstGeom>
        </p:spPr>
      </p:pic>
    </p:spTree>
    <p:extLst>
      <p:ext uri="{BB962C8B-B14F-4D97-AF65-F5344CB8AC3E}">
        <p14:creationId xmlns:p14="http://schemas.microsoft.com/office/powerpoint/2010/main" val="4212835792"/>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Knockout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00" y="9185400"/>
            <a:ext cx="336497" cy="439866"/>
          </a:xfrm>
          <a:prstGeom prst="rect">
            <a:avLst/>
          </a:prstGeom>
        </p:spPr>
      </p:pic>
      <p:cxnSp>
        <p:nvCxnSpPr>
          <p:cNvPr id="11" name="Straight Connector 10"/>
          <p:cNvCxnSpPr/>
          <p:nvPr/>
        </p:nvCxnSpPr>
        <p:spPr>
          <a:xfrm>
            <a:off x="7005915" y="9095580"/>
            <a:ext cx="76648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97111" y="159076"/>
            <a:ext cx="657231"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6" name="TextBox 5"/>
          <p:cNvSpPr txBox="1"/>
          <p:nvPr userDrawn="1"/>
        </p:nvSpPr>
        <p:spPr>
          <a:xfrm>
            <a:off x="131033" y="191152"/>
            <a:ext cx="606777"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17" name="TextBox 16">
            <a:extLst>
              <a:ext uri="{FF2B5EF4-FFF2-40B4-BE49-F238E27FC236}">
                <a16:creationId xmlns:a16="http://schemas.microsoft.com/office/drawing/2014/main" id="{8B90AA3D-38AC-43EA-93DF-08B36FD61E10}"/>
              </a:ext>
            </a:extLst>
          </p:cNvPr>
          <p:cNvSpPr txBox="1"/>
          <p:nvPr userDrawn="1"/>
        </p:nvSpPr>
        <p:spPr>
          <a:xfrm>
            <a:off x="-1981200" y="2362200"/>
            <a:ext cx="568029"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18" name="Rectangle 17">
            <a:extLst>
              <a:ext uri="{FF2B5EF4-FFF2-40B4-BE49-F238E27FC236}">
                <a16:creationId xmlns:a16="http://schemas.microsoft.com/office/drawing/2014/main" id="{B2943763-0EC0-4F82-8806-1FE3793AB275}"/>
              </a:ext>
            </a:extLst>
          </p:cNvPr>
          <p:cNvSpPr/>
          <p:nvPr userDrawn="1"/>
        </p:nvSpPr>
        <p:spPr>
          <a:xfrm>
            <a:off x="228600" y="180847"/>
            <a:ext cx="7315200" cy="9696705"/>
          </a:xfrm>
          <a:prstGeom prst="rect">
            <a:avLst/>
          </a:prstGeom>
          <a:noFill/>
          <a:ln w="508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027726-F0A2-4DEE-B88C-2CC0C809108C}"/>
              </a:ext>
            </a:extLst>
          </p:cNvPr>
          <p:cNvSpPr/>
          <p:nvPr userDrawn="1"/>
        </p:nvSpPr>
        <p:spPr>
          <a:xfrm>
            <a:off x="228600" y="9372600"/>
            <a:ext cx="7315200" cy="504952"/>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5D4562A-795C-4708-A156-A6E4884696DA}"/>
              </a:ext>
            </a:extLst>
          </p:cNvPr>
          <p:cNvSpPr txBox="1"/>
          <p:nvPr userDrawn="1"/>
        </p:nvSpPr>
        <p:spPr>
          <a:xfrm>
            <a:off x="7058384" y="9440410"/>
            <a:ext cx="467342"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pic>
        <p:nvPicPr>
          <p:cNvPr id="21" name="Picture 20" descr="Logo, company name&#10;&#10;Description automatically generated">
            <a:extLst>
              <a:ext uri="{FF2B5EF4-FFF2-40B4-BE49-F238E27FC236}">
                <a16:creationId xmlns:a16="http://schemas.microsoft.com/office/drawing/2014/main" id="{5315EF75-6AD7-41AE-928F-74AF6767D7F7}"/>
              </a:ext>
            </a:extLst>
          </p:cNvPr>
          <p:cNvPicPr>
            <a:picLocks noChangeAspect="1"/>
          </p:cNvPicPr>
          <p:nvPr userDrawn="1"/>
        </p:nvPicPr>
        <p:blipFill>
          <a:blip r:embed="rId4"/>
          <a:stretch>
            <a:fillRect/>
          </a:stretch>
        </p:blipFill>
        <p:spPr>
          <a:xfrm>
            <a:off x="253632" y="9400614"/>
            <a:ext cx="577854" cy="409128"/>
          </a:xfrm>
          <a:prstGeom prst="rect">
            <a:avLst/>
          </a:prstGeom>
        </p:spPr>
      </p:pic>
    </p:spTree>
    <p:extLst>
      <p:ext uri="{BB962C8B-B14F-4D97-AF65-F5344CB8AC3E}">
        <p14:creationId xmlns:p14="http://schemas.microsoft.com/office/powerpoint/2010/main" val="1550133700"/>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7283454" y="180847"/>
            <a:ext cx="422888" cy="646331"/>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2" name="Rectangle 1">
            <a:extLst>
              <a:ext uri="{FF2B5EF4-FFF2-40B4-BE49-F238E27FC236}">
                <a16:creationId xmlns:a16="http://schemas.microsoft.com/office/drawing/2014/main" id="{C55F6E2F-0527-479C-98FB-ED457DDD8C62}"/>
              </a:ext>
            </a:extLst>
          </p:cNvPr>
          <p:cNvSpPr/>
          <p:nvPr userDrawn="1"/>
        </p:nvSpPr>
        <p:spPr>
          <a:xfrm>
            <a:off x="228600" y="180847"/>
            <a:ext cx="7315200" cy="9696705"/>
          </a:xfrm>
          <a:prstGeom prst="rect">
            <a:avLst/>
          </a:prstGeom>
          <a:noFill/>
          <a:ln w="508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B87C5F-5112-4489-98B0-E12B26ABDC63}"/>
              </a:ext>
            </a:extLst>
          </p:cNvPr>
          <p:cNvSpPr/>
          <p:nvPr userDrawn="1"/>
        </p:nvSpPr>
        <p:spPr>
          <a:xfrm>
            <a:off x="228600" y="9372600"/>
            <a:ext cx="7315200" cy="504952"/>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3C33C5-8F46-478F-8422-1B4817A08FC2}"/>
              </a:ext>
            </a:extLst>
          </p:cNvPr>
          <p:cNvSpPr txBox="1"/>
          <p:nvPr userDrawn="1"/>
        </p:nvSpPr>
        <p:spPr>
          <a:xfrm>
            <a:off x="304800" y="9440410"/>
            <a:ext cx="467342"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pic>
        <p:nvPicPr>
          <p:cNvPr id="18" name="Picture 17" descr="Logo, company name&#10;&#10;Description automatically generated">
            <a:extLst>
              <a:ext uri="{FF2B5EF4-FFF2-40B4-BE49-F238E27FC236}">
                <a16:creationId xmlns:a16="http://schemas.microsoft.com/office/drawing/2014/main" id="{E0A47BEE-386D-4092-9618-2FA6D4D63F6F}"/>
              </a:ext>
            </a:extLst>
          </p:cNvPr>
          <p:cNvPicPr>
            <a:picLocks noChangeAspect="1"/>
          </p:cNvPicPr>
          <p:nvPr userDrawn="1"/>
        </p:nvPicPr>
        <p:blipFill>
          <a:blip r:embed="rId4"/>
          <a:stretch>
            <a:fillRect/>
          </a:stretch>
        </p:blipFill>
        <p:spPr>
          <a:xfrm>
            <a:off x="6877046" y="9405956"/>
            <a:ext cx="577854" cy="409128"/>
          </a:xfrm>
          <a:prstGeom prst="rect">
            <a:avLst/>
          </a:prstGeom>
        </p:spPr>
      </p:pic>
    </p:spTree>
    <p:extLst>
      <p:ext uri="{BB962C8B-B14F-4D97-AF65-F5344CB8AC3E}">
        <p14:creationId xmlns:p14="http://schemas.microsoft.com/office/powerpoint/2010/main" val="4212835792"/>
      </p:ext>
    </p:ext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Knockout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00" y="9185400"/>
            <a:ext cx="336497" cy="439866"/>
          </a:xfrm>
          <a:prstGeom prst="rect">
            <a:avLst/>
          </a:prstGeom>
        </p:spPr>
      </p:pic>
      <p:cxnSp>
        <p:nvCxnSpPr>
          <p:cNvPr id="11" name="Straight Connector 10"/>
          <p:cNvCxnSpPr/>
          <p:nvPr/>
        </p:nvCxnSpPr>
        <p:spPr>
          <a:xfrm>
            <a:off x="7005915" y="9095580"/>
            <a:ext cx="76648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97111" y="159076"/>
            <a:ext cx="657231"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6" name="TextBox 5"/>
          <p:cNvSpPr txBox="1"/>
          <p:nvPr userDrawn="1"/>
        </p:nvSpPr>
        <p:spPr>
          <a:xfrm>
            <a:off x="131033" y="191152"/>
            <a:ext cx="606777"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sp>
        <p:nvSpPr>
          <p:cNvPr id="18" name="Rectangle 17">
            <a:extLst>
              <a:ext uri="{FF2B5EF4-FFF2-40B4-BE49-F238E27FC236}">
                <a16:creationId xmlns:a16="http://schemas.microsoft.com/office/drawing/2014/main" id="{B2943763-0EC0-4F82-8806-1FE3793AB275}"/>
              </a:ext>
            </a:extLst>
          </p:cNvPr>
          <p:cNvSpPr/>
          <p:nvPr userDrawn="1"/>
        </p:nvSpPr>
        <p:spPr>
          <a:xfrm>
            <a:off x="228600" y="180847"/>
            <a:ext cx="7315200" cy="9696705"/>
          </a:xfrm>
          <a:prstGeom prst="rect">
            <a:avLst/>
          </a:prstGeom>
          <a:noFill/>
          <a:ln w="5080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027726-F0A2-4DEE-B88C-2CC0C809108C}"/>
              </a:ext>
            </a:extLst>
          </p:cNvPr>
          <p:cNvSpPr/>
          <p:nvPr userDrawn="1"/>
        </p:nvSpPr>
        <p:spPr>
          <a:xfrm>
            <a:off x="228600" y="9372600"/>
            <a:ext cx="7315200" cy="504952"/>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5D4562A-795C-4708-A156-A6E4884696DA}"/>
              </a:ext>
            </a:extLst>
          </p:cNvPr>
          <p:cNvSpPr txBox="1"/>
          <p:nvPr userDrawn="1"/>
        </p:nvSpPr>
        <p:spPr>
          <a:xfrm>
            <a:off x="7058384" y="9440410"/>
            <a:ext cx="467342" cy="369332"/>
          </a:xfrm>
          <a:prstGeom prst="rect">
            <a:avLst/>
          </a:prstGeom>
          <a:noFill/>
        </p:spPr>
        <p:txBody>
          <a:bodyPr wrap="square" rtlCol="0">
            <a:spAutoFit/>
          </a:bodyPr>
          <a:lstStyle/>
          <a:p>
            <a:fld id="{3E493B10-DD52-EC4A-B9CA-5BF4C7B105BE}" type="slidenum">
              <a:rPr lang="en-US" b="1" smtClean="0">
                <a:solidFill>
                  <a:schemeClr val="bg1"/>
                </a:solidFill>
                <a:latin typeface="Century Gothic"/>
                <a:cs typeface="Century Gothic"/>
              </a:rPr>
              <a:t>‹#›</a:t>
            </a:fld>
            <a:endParaRPr lang="en-US" b="1" dirty="0">
              <a:solidFill>
                <a:schemeClr val="bg1"/>
              </a:solidFill>
              <a:latin typeface="Century Gothic"/>
              <a:cs typeface="Century Gothic"/>
            </a:endParaRPr>
          </a:p>
        </p:txBody>
      </p:sp>
      <p:pic>
        <p:nvPicPr>
          <p:cNvPr id="21" name="Picture 20" descr="Logo, company name&#10;&#10;Description automatically generated">
            <a:extLst>
              <a:ext uri="{FF2B5EF4-FFF2-40B4-BE49-F238E27FC236}">
                <a16:creationId xmlns:a16="http://schemas.microsoft.com/office/drawing/2014/main" id="{5315EF75-6AD7-41AE-928F-74AF6767D7F7}"/>
              </a:ext>
            </a:extLst>
          </p:cNvPr>
          <p:cNvPicPr>
            <a:picLocks noChangeAspect="1"/>
          </p:cNvPicPr>
          <p:nvPr userDrawn="1"/>
        </p:nvPicPr>
        <p:blipFill>
          <a:blip r:embed="rId5"/>
          <a:stretch>
            <a:fillRect/>
          </a:stretch>
        </p:blipFill>
        <p:spPr>
          <a:xfrm>
            <a:off x="253632" y="9400614"/>
            <a:ext cx="577854" cy="409128"/>
          </a:xfrm>
          <a:prstGeom prst="rect">
            <a:avLst/>
          </a:prstGeom>
        </p:spPr>
      </p:pic>
    </p:spTree>
    <p:extLst>
      <p:ext uri="{BB962C8B-B14F-4D97-AF65-F5344CB8AC3E}">
        <p14:creationId xmlns:p14="http://schemas.microsoft.com/office/powerpoint/2010/main" val="155013370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mailto:claims@amben.com" TargetMode="External"/><Relationship Id="rId2" Type="http://schemas.openxmlformats.org/officeDocument/2006/relationships/hyperlink" Target="http://www.amben.com/wealthcare" TargetMode="External"/><Relationship Id="rId1" Type="http://schemas.openxmlformats.org/officeDocument/2006/relationships/slideLayout" Target="../slideLayouts/slideLayout8.xml"/><Relationship Id="rId5" Type="http://schemas.openxmlformats.org/officeDocument/2006/relationships/image" Target="../media/image37.em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www.irs.gov/publications/p502" TargetMode="External"/><Relationship Id="rId2" Type="http://schemas.openxmlformats.org/officeDocument/2006/relationships/hyperlink" Target="http://www.amben.com/" TargetMode="Externa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nedelta.com/" TargetMode="Externa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mfs.org/" TargetMode="Externa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hyperlink" Target="http://www.thfp.com/" TargetMode="Externa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443" y="43268"/>
            <a:ext cx="7798109" cy="1005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F06540E-22CF-4339-BEE0-503448FB2CE9}"/>
              </a:ext>
            </a:extLst>
          </p:cNvPr>
          <p:cNvSpPr/>
          <p:nvPr/>
        </p:nvSpPr>
        <p:spPr>
          <a:xfrm>
            <a:off x="-10561" y="3943775"/>
            <a:ext cx="7793522" cy="3124200"/>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419967-BFC6-46C5-9A7C-B2BCB8D4F293}"/>
              </a:ext>
            </a:extLst>
          </p:cNvPr>
          <p:cNvSpPr txBox="1"/>
          <p:nvPr/>
        </p:nvSpPr>
        <p:spPr>
          <a:xfrm>
            <a:off x="179939" y="4351713"/>
            <a:ext cx="7391400" cy="2308324"/>
          </a:xfrm>
          <a:prstGeom prst="rect">
            <a:avLst/>
          </a:prstGeom>
          <a:noFill/>
        </p:spPr>
        <p:txBody>
          <a:bodyPr wrap="square" rtlCol="0">
            <a:spAutoFit/>
          </a:bodyPr>
          <a:lstStyle/>
          <a:p>
            <a:pPr algn="ctr">
              <a:lnSpc>
                <a:spcPct val="150000"/>
              </a:lnSpc>
            </a:pPr>
            <a:r>
              <a:rPr lang="en-US" sz="3200" b="1" dirty="0">
                <a:solidFill>
                  <a:schemeClr val="bg1"/>
                </a:solidFill>
                <a:latin typeface="Cambria" panose="02040503050406030204" pitchFamily="18" charset="0"/>
                <a:ea typeface="Cambria" panose="02040503050406030204" pitchFamily="18" charset="0"/>
              </a:rPr>
              <a:t>Employee Benefit Summary</a:t>
            </a:r>
          </a:p>
          <a:p>
            <a:pPr algn="ctr">
              <a:lnSpc>
                <a:spcPct val="150000"/>
              </a:lnSpc>
            </a:pPr>
            <a:r>
              <a:rPr lang="en-US" sz="3200" b="1" dirty="0">
                <a:solidFill>
                  <a:schemeClr val="bg1"/>
                </a:solidFill>
                <a:latin typeface="Cambria" panose="02040503050406030204" pitchFamily="18" charset="0"/>
                <a:ea typeface="Cambria" panose="02040503050406030204" pitchFamily="18" charset="0"/>
              </a:rPr>
              <a:t>July 1, 2021 – </a:t>
            </a:r>
            <a:r>
              <a:rPr lang="en-US" sz="3200" b="1" dirty="0">
                <a:solidFill>
                  <a:srgbClr val="FFFF00"/>
                </a:solidFill>
                <a:latin typeface="Cambria" panose="02040503050406030204" pitchFamily="18" charset="0"/>
                <a:ea typeface="Cambria" panose="02040503050406030204" pitchFamily="18" charset="0"/>
              </a:rPr>
              <a:t>December 31, 2021</a:t>
            </a:r>
          </a:p>
          <a:p>
            <a:pPr algn="ctr"/>
            <a:endParaRPr lang="en-US" sz="3200" b="1" dirty="0">
              <a:solidFill>
                <a:schemeClr val="bg1"/>
              </a:solidFill>
              <a:latin typeface="Cambria" panose="02040503050406030204" pitchFamily="18" charset="0"/>
              <a:ea typeface="Cambria" panose="02040503050406030204" pitchFamily="18" charset="0"/>
            </a:endParaRPr>
          </a:p>
          <a:p>
            <a:pPr algn="ctr"/>
            <a:r>
              <a:rPr lang="en-US" sz="1600" dirty="0">
                <a:solidFill>
                  <a:schemeClr val="bg1"/>
                </a:solidFill>
                <a:latin typeface="Cambria" panose="02040503050406030204" pitchFamily="18" charset="0"/>
                <a:ea typeface="Cambria" panose="02040503050406030204" pitchFamily="18" charset="0"/>
              </a:rPr>
              <a:t>Medical | Dental | Life | Disability |FSA | DCA | EAP</a:t>
            </a:r>
          </a:p>
        </p:txBody>
      </p:sp>
      <p:pic>
        <p:nvPicPr>
          <p:cNvPr id="8" name="Picture 7">
            <a:extLst>
              <a:ext uri="{FF2B5EF4-FFF2-40B4-BE49-F238E27FC236}">
                <a16:creationId xmlns:a16="http://schemas.microsoft.com/office/drawing/2014/main" id="{F978BBFB-4125-4D6C-A4A3-A1655110C036}"/>
              </a:ext>
            </a:extLst>
          </p:cNvPr>
          <p:cNvPicPr>
            <a:picLocks noChangeAspect="1"/>
          </p:cNvPicPr>
          <p:nvPr/>
        </p:nvPicPr>
        <p:blipFill>
          <a:blip r:embed="rId2"/>
          <a:stretch>
            <a:fillRect/>
          </a:stretch>
        </p:blipFill>
        <p:spPr>
          <a:xfrm>
            <a:off x="1779756" y="411638"/>
            <a:ext cx="4191765" cy="3124199"/>
          </a:xfrm>
          <a:prstGeom prst="rect">
            <a:avLst/>
          </a:prstGeom>
        </p:spPr>
      </p:pic>
      <p:pic>
        <p:nvPicPr>
          <p:cNvPr id="2" name="Picture 1">
            <a:extLst>
              <a:ext uri="{FF2B5EF4-FFF2-40B4-BE49-F238E27FC236}">
                <a16:creationId xmlns:a16="http://schemas.microsoft.com/office/drawing/2014/main" id="{EE4E6828-0425-4F0B-956D-14AAD3DE553C}"/>
              </a:ext>
            </a:extLst>
          </p:cNvPr>
          <p:cNvPicPr>
            <a:picLocks noChangeAspect="1"/>
          </p:cNvPicPr>
          <p:nvPr/>
        </p:nvPicPr>
        <p:blipFill>
          <a:blip r:embed="rId3"/>
          <a:stretch>
            <a:fillRect/>
          </a:stretch>
        </p:blipFill>
        <p:spPr>
          <a:xfrm>
            <a:off x="-4434" y="7232378"/>
            <a:ext cx="7772400" cy="2877311"/>
          </a:xfrm>
          <a:prstGeom prst="rect">
            <a:avLst/>
          </a:prstGeom>
        </p:spPr>
      </p:pic>
    </p:spTree>
    <p:extLst>
      <p:ext uri="{BB962C8B-B14F-4D97-AF65-F5344CB8AC3E}">
        <p14:creationId xmlns:p14="http://schemas.microsoft.com/office/powerpoint/2010/main" val="837933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1799" y="351203"/>
            <a:ext cx="3589201" cy="539750"/>
          </a:xfrm>
        </p:spPr>
        <p:txBody>
          <a:bodyPr wrap="none"/>
          <a:lstStyle/>
          <a:p>
            <a:pPr>
              <a:spcBef>
                <a:spcPts val="0"/>
              </a:spcBef>
            </a:pPr>
            <a:r>
              <a:rPr lang="en-US" sz="2400" b="1" dirty="0">
                <a:solidFill>
                  <a:schemeClr val="tx1"/>
                </a:solidFill>
                <a:latin typeface="Cambria" panose="02040503050406030204" pitchFamily="18" charset="0"/>
                <a:ea typeface="Cambria" panose="02040503050406030204" pitchFamily="18" charset="0"/>
              </a:rPr>
              <a:t>Fitness Reimbursement</a:t>
            </a:r>
          </a:p>
        </p:txBody>
      </p:sp>
      <p:pic>
        <p:nvPicPr>
          <p:cNvPr id="2" name="Picture 1">
            <a:extLst>
              <a:ext uri="{FF2B5EF4-FFF2-40B4-BE49-F238E27FC236}">
                <a16:creationId xmlns:a16="http://schemas.microsoft.com/office/drawing/2014/main" id="{2C51E0A7-A168-429A-84B1-2F002384BE65}"/>
              </a:ext>
            </a:extLst>
          </p:cNvPr>
          <p:cNvPicPr>
            <a:picLocks noChangeAspect="1"/>
          </p:cNvPicPr>
          <p:nvPr/>
        </p:nvPicPr>
        <p:blipFill>
          <a:blip r:embed="rId2"/>
          <a:stretch>
            <a:fillRect/>
          </a:stretch>
        </p:blipFill>
        <p:spPr>
          <a:xfrm>
            <a:off x="5848161" y="516997"/>
            <a:ext cx="1335140" cy="323116"/>
          </a:xfrm>
          <a:prstGeom prst="rect">
            <a:avLst/>
          </a:prstGeom>
        </p:spPr>
      </p:pic>
      <p:pic>
        <p:nvPicPr>
          <p:cNvPr id="6" name="Picture 5">
            <a:extLst>
              <a:ext uri="{FF2B5EF4-FFF2-40B4-BE49-F238E27FC236}">
                <a16:creationId xmlns:a16="http://schemas.microsoft.com/office/drawing/2014/main" id="{23814F23-6140-462D-9633-AC01CB684F34}"/>
              </a:ext>
            </a:extLst>
          </p:cNvPr>
          <p:cNvPicPr>
            <a:picLocks noChangeAspect="1"/>
          </p:cNvPicPr>
          <p:nvPr/>
        </p:nvPicPr>
        <p:blipFill>
          <a:blip r:embed="rId3"/>
          <a:stretch>
            <a:fillRect/>
          </a:stretch>
        </p:blipFill>
        <p:spPr>
          <a:xfrm>
            <a:off x="506202" y="953044"/>
            <a:ext cx="6759996" cy="4805979"/>
          </a:xfrm>
          <a:prstGeom prst="rect">
            <a:avLst/>
          </a:prstGeom>
        </p:spPr>
      </p:pic>
      <p:sp>
        <p:nvSpPr>
          <p:cNvPr id="8" name="Text Placeholder 2">
            <a:extLst>
              <a:ext uri="{FF2B5EF4-FFF2-40B4-BE49-F238E27FC236}">
                <a16:creationId xmlns:a16="http://schemas.microsoft.com/office/drawing/2014/main" id="{1DC8AE91-2B32-4BB6-B040-6A19C7CE021B}"/>
              </a:ext>
            </a:extLst>
          </p:cNvPr>
          <p:cNvSpPr txBox="1">
            <a:spLocks/>
          </p:cNvSpPr>
          <p:nvPr/>
        </p:nvSpPr>
        <p:spPr>
          <a:xfrm>
            <a:off x="762000" y="5930311"/>
            <a:ext cx="2116735" cy="607242"/>
          </a:xfrm>
          <a:prstGeom prst="rect">
            <a:avLst/>
          </a:prstGeom>
        </p:spPr>
        <p:txBody>
          <a:bodyPr vert="horz" wrap="none"/>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b="1" dirty="0">
                <a:solidFill>
                  <a:schemeClr val="tx1"/>
                </a:solidFill>
                <a:latin typeface="Cambria" panose="02040503050406030204" pitchFamily="18" charset="0"/>
                <a:ea typeface="Cambria" panose="02040503050406030204" pitchFamily="18" charset="0"/>
              </a:rPr>
              <a:t>Tufts Online Access</a:t>
            </a:r>
          </a:p>
        </p:txBody>
      </p:sp>
      <p:pic>
        <p:nvPicPr>
          <p:cNvPr id="9" name="Picture 8">
            <a:extLst>
              <a:ext uri="{FF2B5EF4-FFF2-40B4-BE49-F238E27FC236}">
                <a16:creationId xmlns:a16="http://schemas.microsoft.com/office/drawing/2014/main" id="{F39328A6-C13C-4A3A-9AC3-43C0876BDED9}"/>
              </a:ext>
            </a:extLst>
          </p:cNvPr>
          <p:cNvPicPr>
            <a:picLocks noChangeAspect="1"/>
          </p:cNvPicPr>
          <p:nvPr/>
        </p:nvPicPr>
        <p:blipFill>
          <a:blip r:embed="rId4"/>
          <a:stretch>
            <a:fillRect/>
          </a:stretch>
        </p:blipFill>
        <p:spPr>
          <a:xfrm>
            <a:off x="457200" y="6431935"/>
            <a:ext cx="6858000" cy="437584"/>
          </a:xfrm>
          <a:prstGeom prst="rect">
            <a:avLst/>
          </a:prstGeom>
        </p:spPr>
      </p:pic>
      <p:pic>
        <p:nvPicPr>
          <p:cNvPr id="10" name="Picture 9">
            <a:extLst>
              <a:ext uri="{FF2B5EF4-FFF2-40B4-BE49-F238E27FC236}">
                <a16:creationId xmlns:a16="http://schemas.microsoft.com/office/drawing/2014/main" id="{073F41C6-66DE-4174-95B5-3583BECB0E28}"/>
              </a:ext>
            </a:extLst>
          </p:cNvPr>
          <p:cNvPicPr>
            <a:picLocks noChangeAspect="1"/>
          </p:cNvPicPr>
          <p:nvPr/>
        </p:nvPicPr>
        <p:blipFill>
          <a:blip r:embed="rId5"/>
          <a:stretch>
            <a:fillRect/>
          </a:stretch>
        </p:blipFill>
        <p:spPr>
          <a:xfrm>
            <a:off x="454446" y="7225233"/>
            <a:ext cx="3736554" cy="1316286"/>
          </a:xfrm>
          <a:prstGeom prst="rect">
            <a:avLst/>
          </a:prstGeom>
        </p:spPr>
      </p:pic>
      <p:pic>
        <p:nvPicPr>
          <p:cNvPr id="11" name="Picture 10">
            <a:extLst>
              <a:ext uri="{FF2B5EF4-FFF2-40B4-BE49-F238E27FC236}">
                <a16:creationId xmlns:a16="http://schemas.microsoft.com/office/drawing/2014/main" id="{06433F30-8689-40A3-BCEB-DC3EEF893CA1}"/>
              </a:ext>
            </a:extLst>
          </p:cNvPr>
          <p:cNvPicPr>
            <a:picLocks noChangeAspect="1"/>
          </p:cNvPicPr>
          <p:nvPr/>
        </p:nvPicPr>
        <p:blipFill>
          <a:blip r:embed="rId6"/>
          <a:stretch>
            <a:fillRect/>
          </a:stretch>
        </p:blipFill>
        <p:spPr>
          <a:xfrm>
            <a:off x="4584320" y="7052700"/>
            <a:ext cx="2655730" cy="1608105"/>
          </a:xfrm>
          <a:prstGeom prst="rect">
            <a:avLst/>
          </a:prstGeom>
        </p:spPr>
      </p:pic>
    </p:spTree>
    <p:extLst>
      <p:ext uri="{BB962C8B-B14F-4D97-AF65-F5344CB8AC3E}">
        <p14:creationId xmlns:p14="http://schemas.microsoft.com/office/powerpoint/2010/main" val="225286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7031" y="296404"/>
            <a:ext cx="1466356" cy="539750"/>
          </a:xfrm>
        </p:spPr>
        <p:txBody>
          <a:bodyPr wrap="none"/>
          <a:lstStyle/>
          <a:p>
            <a:pPr>
              <a:spcBef>
                <a:spcPts val="0"/>
              </a:spcBef>
            </a:pPr>
            <a:r>
              <a:rPr lang="en-US" sz="2400" b="1" dirty="0">
                <a:solidFill>
                  <a:schemeClr val="tx1"/>
                </a:solidFill>
                <a:latin typeface="Cambria" panose="02040503050406030204" pitchFamily="18" charset="0"/>
                <a:ea typeface="Cambria" panose="02040503050406030204" pitchFamily="18" charset="0"/>
              </a:rPr>
              <a:t>Vision</a:t>
            </a:r>
          </a:p>
        </p:txBody>
      </p:sp>
      <p:pic>
        <p:nvPicPr>
          <p:cNvPr id="2" name="Picture 1">
            <a:extLst>
              <a:ext uri="{FF2B5EF4-FFF2-40B4-BE49-F238E27FC236}">
                <a16:creationId xmlns:a16="http://schemas.microsoft.com/office/drawing/2014/main" id="{2C51E0A7-A168-429A-84B1-2F002384BE65}"/>
              </a:ext>
            </a:extLst>
          </p:cNvPr>
          <p:cNvPicPr>
            <a:picLocks noChangeAspect="1"/>
          </p:cNvPicPr>
          <p:nvPr/>
        </p:nvPicPr>
        <p:blipFill>
          <a:blip r:embed="rId2"/>
          <a:stretch>
            <a:fillRect/>
          </a:stretch>
        </p:blipFill>
        <p:spPr>
          <a:xfrm>
            <a:off x="4648200" y="357750"/>
            <a:ext cx="1335140" cy="323116"/>
          </a:xfrm>
          <a:prstGeom prst="rect">
            <a:avLst/>
          </a:prstGeom>
        </p:spPr>
      </p:pic>
      <p:pic>
        <p:nvPicPr>
          <p:cNvPr id="4" name="Picture 3">
            <a:extLst>
              <a:ext uri="{FF2B5EF4-FFF2-40B4-BE49-F238E27FC236}">
                <a16:creationId xmlns:a16="http://schemas.microsoft.com/office/drawing/2014/main" id="{18C900FD-A8FE-4901-8F17-8BDE61193688}"/>
              </a:ext>
            </a:extLst>
          </p:cNvPr>
          <p:cNvPicPr>
            <a:picLocks noChangeAspect="1"/>
          </p:cNvPicPr>
          <p:nvPr/>
        </p:nvPicPr>
        <p:blipFill>
          <a:blip r:embed="rId3"/>
          <a:stretch>
            <a:fillRect/>
          </a:stretch>
        </p:blipFill>
        <p:spPr>
          <a:xfrm>
            <a:off x="518841" y="968522"/>
            <a:ext cx="5885915" cy="4289277"/>
          </a:xfrm>
          <a:prstGeom prst="rect">
            <a:avLst/>
          </a:prstGeom>
        </p:spPr>
      </p:pic>
      <p:pic>
        <p:nvPicPr>
          <p:cNvPr id="5" name="Picture 4">
            <a:extLst>
              <a:ext uri="{FF2B5EF4-FFF2-40B4-BE49-F238E27FC236}">
                <a16:creationId xmlns:a16="http://schemas.microsoft.com/office/drawing/2014/main" id="{6A09EEEF-8A55-4C2E-92A4-9ED4260B898C}"/>
              </a:ext>
            </a:extLst>
          </p:cNvPr>
          <p:cNvPicPr>
            <a:picLocks noChangeAspect="1"/>
          </p:cNvPicPr>
          <p:nvPr/>
        </p:nvPicPr>
        <p:blipFill>
          <a:blip r:embed="rId4"/>
          <a:stretch>
            <a:fillRect/>
          </a:stretch>
        </p:blipFill>
        <p:spPr>
          <a:xfrm>
            <a:off x="518841" y="5516606"/>
            <a:ext cx="6267664" cy="3779793"/>
          </a:xfrm>
          <a:prstGeom prst="rect">
            <a:avLst/>
          </a:prstGeom>
        </p:spPr>
      </p:pic>
    </p:spTree>
    <p:extLst>
      <p:ext uri="{BB962C8B-B14F-4D97-AF65-F5344CB8AC3E}">
        <p14:creationId xmlns:p14="http://schemas.microsoft.com/office/powerpoint/2010/main" val="1331862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304800" y="413363"/>
            <a:ext cx="4750786"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chemeClr val="tx1"/>
                </a:solidFill>
                <a:latin typeface="Cambria" panose="02040503050406030204" pitchFamily="18" charset="0"/>
                <a:ea typeface="Cambria" panose="02040503050406030204" pitchFamily="18" charset="0"/>
              </a:rPr>
              <a:t>Health Reimbursement Account</a:t>
            </a:r>
          </a:p>
        </p:txBody>
      </p:sp>
      <p:sp>
        <p:nvSpPr>
          <p:cNvPr id="11" name="Rectangle 10">
            <a:extLst>
              <a:ext uri="{FF2B5EF4-FFF2-40B4-BE49-F238E27FC236}">
                <a16:creationId xmlns:a16="http://schemas.microsoft.com/office/drawing/2014/main" id="{B93428D5-AD8A-4599-95A0-0DFE4262FA7F}"/>
              </a:ext>
            </a:extLst>
          </p:cNvPr>
          <p:cNvSpPr/>
          <p:nvPr/>
        </p:nvSpPr>
        <p:spPr>
          <a:xfrm>
            <a:off x="322243" y="1204055"/>
            <a:ext cx="7162800" cy="2757678"/>
          </a:xfrm>
          <a:prstGeom prst="rect">
            <a:avLst/>
          </a:prstGeom>
        </p:spPr>
        <p:txBody>
          <a:bodyPr wrap="square">
            <a:spAutoFit/>
          </a:bodyPr>
          <a:lstStyle/>
          <a:p>
            <a:pPr lvl="0" defTabSz="1019175" fontAlgn="base">
              <a:spcBef>
                <a:spcPct val="20000"/>
              </a:spcBef>
              <a:spcAft>
                <a:spcPct val="0"/>
              </a:spcAft>
            </a:pPr>
            <a:r>
              <a:rPr lang="en-US" altLang="en-US" sz="1600" kern="0" dirty="0">
                <a:latin typeface="Cambria" panose="02040503050406030204" pitchFamily="18" charset="0"/>
                <a:ea typeface="Cambria" panose="02040503050406030204" pitchFamily="18" charset="0"/>
              </a:rPr>
              <a:t>MFS has generously established a Health Reimbursement Account HRA (MERP) to assist employees with a portion of coinsurance and deductible-eligible medical expenses. Enrollment in the HRA is automatic for you and your enrolled dependents when you enroll in MFS’ Tufts Granite Advantage EPO 4000.  </a:t>
            </a:r>
            <a:endParaRPr lang="en-US" altLang="en-US" sz="1600" b="1" kern="0" dirty="0">
              <a:latin typeface="Cambria" panose="02040503050406030204" pitchFamily="18" charset="0"/>
              <a:ea typeface="Cambria" panose="02040503050406030204" pitchFamily="18" charset="0"/>
            </a:endParaRPr>
          </a:p>
          <a:p>
            <a:pPr lvl="0" defTabSz="1019175" fontAlgn="base">
              <a:spcBef>
                <a:spcPct val="20000"/>
              </a:spcBef>
              <a:spcAft>
                <a:spcPct val="0"/>
              </a:spcAft>
            </a:pPr>
            <a:endParaRPr lang="en-US" altLang="en-US" sz="1400" b="1" kern="0" dirty="0">
              <a:solidFill>
                <a:srgbClr val="FF0000"/>
              </a:solidFill>
              <a:latin typeface="Cambria" panose="02040503050406030204" pitchFamily="18" charset="0"/>
              <a:ea typeface="Cambria" panose="02040503050406030204" pitchFamily="18" charset="0"/>
            </a:endParaRPr>
          </a:p>
          <a:p>
            <a:pPr lvl="0" defTabSz="1019175" fontAlgn="base">
              <a:spcBef>
                <a:spcPct val="20000"/>
              </a:spcBef>
              <a:spcAft>
                <a:spcPct val="0"/>
              </a:spcAft>
            </a:pPr>
            <a:r>
              <a:rPr lang="en-US" altLang="en-US" sz="1400" b="1" kern="0" dirty="0">
                <a:solidFill>
                  <a:srgbClr val="FF0000"/>
                </a:solidFill>
                <a:latin typeface="Cambria" panose="02040503050406030204" pitchFamily="18" charset="0"/>
                <a:ea typeface="Cambria" panose="02040503050406030204" pitchFamily="18" charset="0"/>
              </a:rPr>
              <a:t>How much is the HRA benefit?</a:t>
            </a:r>
          </a:p>
          <a:p>
            <a:pPr lvl="0" defTabSz="1019175" fontAlgn="base">
              <a:spcBef>
                <a:spcPct val="20000"/>
              </a:spcBef>
              <a:spcAft>
                <a:spcPct val="0"/>
              </a:spcAft>
            </a:pPr>
            <a:r>
              <a:rPr lang="en-US" altLang="en-US" sz="1400" b="1" kern="0" dirty="0">
                <a:latin typeface="Cambria" panose="02040503050406030204" pitchFamily="18" charset="0"/>
                <a:ea typeface="Cambria" panose="02040503050406030204" pitchFamily="18" charset="0"/>
              </a:rPr>
              <a:t>You are eligible for a total reimbursement of medical services of up to $3000 if you have single coverage; $6000 for you and 1 or more dependents.  In addition,  50% of coinsurance up to an additional $1000/$2000 is available when you have Tier 4 Rx and Durable Medical Equipment coinsurance expenses.</a:t>
            </a:r>
            <a:endParaRPr lang="en-US" altLang="en-US" sz="1400" b="1" kern="0" dirty="0">
              <a:highlight>
                <a:srgbClr val="FFFF00"/>
              </a:highlight>
              <a:latin typeface="Cambria" panose="02040503050406030204" pitchFamily="18" charset="0"/>
              <a:ea typeface="Cambria" panose="02040503050406030204" pitchFamily="18" charset="0"/>
            </a:endParaRPr>
          </a:p>
          <a:p>
            <a:pPr lvl="0" defTabSz="1019175" fontAlgn="base">
              <a:spcBef>
                <a:spcPct val="20000"/>
              </a:spcBef>
              <a:spcAft>
                <a:spcPct val="0"/>
              </a:spcAft>
            </a:pPr>
            <a:endParaRPr lang="en-US" altLang="en-US" sz="1400" b="1" kern="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510474CE-D833-4311-BED2-EFEBCB599829}"/>
              </a:ext>
            </a:extLst>
          </p:cNvPr>
          <p:cNvSpPr/>
          <p:nvPr/>
        </p:nvSpPr>
        <p:spPr>
          <a:xfrm>
            <a:off x="322243" y="3838622"/>
            <a:ext cx="7086600" cy="3785652"/>
          </a:xfrm>
          <a:prstGeom prst="rect">
            <a:avLst/>
          </a:prstGeom>
        </p:spPr>
        <p:txBody>
          <a:bodyPr wrap="square">
            <a:spAutoFit/>
          </a:bodyPr>
          <a:lstStyle/>
          <a:p>
            <a:pPr lvl="0" defTabSz="1019175" fontAlgn="base">
              <a:spcBef>
                <a:spcPct val="20000"/>
              </a:spcBef>
              <a:spcAft>
                <a:spcPct val="0"/>
              </a:spcAft>
            </a:pPr>
            <a:r>
              <a:rPr lang="en-US" altLang="en-US" sz="1400" b="1" kern="0" dirty="0">
                <a:solidFill>
                  <a:srgbClr val="FF0000"/>
                </a:solidFill>
                <a:latin typeface="Cambria" panose="02040503050406030204" pitchFamily="18" charset="0"/>
                <a:ea typeface="Cambria" panose="02040503050406030204" pitchFamily="18" charset="0"/>
              </a:rPr>
              <a:t>How does the reimbursement work?</a:t>
            </a:r>
            <a:endParaRPr lang="en-US" sz="1400" dirty="0">
              <a:solidFill>
                <a:srgbClr val="FF0000"/>
              </a:solidFill>
              <a:latin typeface="Cambria" panose="02040503050406030204" pitchFamily="18" charset="0"/>
              <a:ea typeface="Cambria" panose="02040503050406030204" pitchFamily="18" charset="0"/>
            </a:endParaRPr>
          </a:p>
          <a:p>
            <a:pPr marL="171450" lvl="0"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You have a deductible-eligible service such as imaging, ER, inpatient hospitalization or outpatient surgery</a:t>
            </a:r>
          </a:p>
          <a:p>
            <a:pPr marL="171450" lvl="0"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You present your Tufts ID card to provider  </a:t>
            </a:r>
          </a:p>
          <a:p>
            <a:pPr marL="171450" lvl="0"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Provider submits claim to Tufts</a:t>
            </a:r>
          </a:p>
          <a:p>
            <a:pPr marL="628650" lvl="1"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Provider sends invoice to you</a:t>
            </a:r>
          </a:p>
          <a:p>
            <a:pPr marL="628650" lvl="1"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You receive provider invoice and set aside</a:t>
            </a:r>
          </a:p>
          <a:p>
            <a:pPr marL="171450"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Tufts processes claim and sends Activity Summary/EOB to you, and places data on your Tufts member portal.</a:t>
            </a:r>
          </a:p>
          <a:p>
            <a:pPr marL="628650" lvl="1"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You compare provider invoice to Tufts EOB to confirm accuracy.</a:t>
            </a:r>
          </a:p>
          <a:p>
            <a:pPr marL="171450"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You pay the provider, according to Tufts’ “Your responsibility” amount</a:t>
            </a:r>
          </a:p>
          <a:p>
            <a:pPr marL="171450"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Once you have passed  $1000 in deductible expenses (or paid coinsurance on Tier 4 Rx), submit an HRA reimbursement request along with your Tufts EOB/Activity Summary to American Benefits Group for reimbursement</a:t>
            </a:r>
          </a:p>
          <a:p>
            <a:pPr marL="628650" lvl="1"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Submit via </a:t>
            </a:r>
            <a:r>
              <a:rPr lang="en-US" sz="1400" dirty="0">
                <a:latin typeface="Cambria" panose="02040503050406030204" pitchFamily="18" charset="0"/>
                <a:ea typeface="Cambria" panose="02040503050406030204" pitchFamily="18" charset="0"/>
                <a:hlinkClick r:id="rId2"/>
              </a:rPr>
              <a:t>www.amben.com/wealthcare</a:t>
            </a:r>
            <a:r>
              <a:rPr lang="en-US" sz="1400" dirty="0">
                <a:latin typeface="Cambria" panose="02040503050406030204" pitchFamily="18" charset="0"/>
                <a:ea typeface="Cambria" panose="02040503050406030204" pitchFamily="18" charset="0"/>
              </a:rPr>
              <a:t> using </a:t>
            </a:r>
            <a:r>
              <a:rPr lang="en-US" sz="1400" b="1" dirty="0">
                <a:latin typeface="Cambria" panose="02040503050406030204" pitchFamily="18" charset="0"/>
                <a:ea typeface="Cambria" panose="02040503050406030204" pitchFamily="18" charset="0"/>
              </a:rPr>
              <a:t>employer code ABGMFS</a:t>
            </a:r>
          </a:p>
          <a:p>
            <a:pPr marL="628650" lvl="1" indent="-171450">
              <a:buFont typeface="Arial" panose="020B0604020202020204" pitchFamily="34" charset="0"/>
              <a:buChar char="•"/>
            </a:pPr>
            <a:r>
              <a:rPr lang="en-US" sz="1400" dirty="0">
                <a:latin typeface="Cambria" panose="02040503050406030204" pitchFamily="18" charset="0"/>
                <a:ea typeface="Cambria" panose="02040503050406030204" pitchFamily="18" charset="0"/>
              </a:rPr>
              <a:t>Or, complete paper form and e-mail to </a:t>
            </a:r>
            <a:r>
              <a:rPr lang="en-US" sz="1400" dirty="0">
                <a:latin typeface="Cambria" panose="02040503050406030204" pitchFamily="18" charset="0"/>
                <a:ea typeface="Cambria" panose="02040503050406030204" pitchFamily="18" charset="0"/>
                <a:hlinkClick r:id="rId3"/>
              </a:rPr>
              <a:t>claims@amben.com</a:t>
            </a:r>
            <a:r>
              <a:rPr lang="en-US" sz="1400" dirty="0">
                <a:latin typeface="Cambria" panose="02040503050406030204" pitchFamily="18" charset="0"/>
                <a:ea typeface="Cambria" panose="02040503050406030204" pitchFamily="18" charset="0"/>
              </a:rPr>
              <a:t> </a:t>
            </a:r>
          </a:p>
          <a:p>
            <a:pPr lvl="1"/>
            <a:endParaRPr lang="en-US" sz="16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DBFF315-FCDD-4CC9-BDE4-4EDF9BC5C324}"/>
              </a:ext>
            </a:extLst>
          </p:cNvPr>
          <p:cNvPicPr>
            <a:picLocks noChangeAspect="1"/>
          </p:cNvPicPr>
          <p:nvPr/>
        </p:nvPicPr>
        <p:blipFill>
          <a:blip r:embed="rId4"/>
          <a:stretch>
            <a:fillRect/>
          </a:stretch>
        </p:blipFill>
        <p:spPr>
          <a:xfrm>
            <a:off x="5553927" y="458714"/>
            <a:ext cx="1600200" cy="306289"/>
          </a:xfrm>
          <a:prstGeom prst="rect">
            <a:avLst/>
          </a:prstGeom>
        </p:spPr>
      </p:pic>
      <p:pic>
        <p:nvPicPr>
          <p:cNvPr id="9" name="Picture 8">
            <a:extLst>
              <a:ext uri="{FF2B5EF4-FFF2-40B4-BE49-F238E27FC236}">
                <a16:creationId xmlns:a16="http://schemas.microsoft.com/office/drawing/2014/main" id="{515EB259-0687-4FBF-82EB-E4DE3EAE618F}"/>
              </a:ext>
            </a:extLst>
          </p:cNvPr>
          <p:cNvPicPr>
            <a:picLocks noChangeAspect="1"/>
          </p:cNvPicPr>
          <p:nvPr/>
        </p:nvPicPr>
        <p:blipFill>
          <a:blip r:embed="rId5"/>
          <a:stretch>
            <a:fillRect/>
          </a:stretch>
        </p:blipFill>
        <p:spPr>
          <a:xfrm>
            <a:off x="1646026" y="7593060"/>
            <a:ext cx="4480348" cy="1609563"/>
          </a:xfrm>
          <a:prstGeom prst="rect">
            <a:avLst/>
          </a:prstGeom>
        </p:spPr>
      </p:pic>
    </p:spTree>
    <p:extLst>
      <p:ext uri="{BB962C8B-B14F-4D97-AF65-F5344CB8AC3E}">
        <p14:creationId xmlns:p14="http://schemas.microsoft.com/office/powerpoint/2010/main" val="31325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522FD74-D59E-41C8-B988-DB706A975211}"/>
              </a:ext>
            </a:extLst>
          </p:cNvPr>
          <p:cNvSpPr txBox="1">
            <a:spLocks/>
          </p:cNvSpPr>
          <p:nvPr/>
        </p:nvSpPr>
        <p:spPr>
          <a:xfrm>
            <a:off x="381000" y="381000"/>
            <a:ext cx="43434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600" b="1" dirty="0">
                <a:solidFill>
                  <a:schemeClr val="tx1"/>
                </a:solidFill>
                <a:latin typeface="Cambria" panose="02040503050406030204" pitchFamily="18" charset="0"/>
                <a:ea typeface="Cambria" panose="02040503050406030204" pitchFamily="18" charset="0"/>
              </a:rPr>
              <a:t>Flexible Spending Accounts</a:t>
            </a:r>
          </a:p>
        </p:txBody>
      </p:sp>
      <p:sp>
        <p:nvSpPr>
          <p:cNvPr id="6" name="Rectangle 5">
            <a:extLst>
              <a:ext uri="{FF2B5EF4-FFF2-40B4-BE49-F238E27FC236}">
                <a16:creationId xmlns:a16="http://schemas.microsoft.com/office/drawing/2014/main" id="{2CD2CA11-C73A-49C0-8807-33C054ED9D9A}"/>
              </a:ext>
            </a:extLst>
          </p:cNvPr>
          <p:cNvSpPr/>
          <p:nvPr/>
        </p:nvSpPr>
        <p:spPr>
          <a:xfrm>
            <a:off x="381000" y="990600"/>
            <a:ext cx="7010400" cy="8279190"/>
          </a:xfrm>
          <a:prstGeom prst="rect">
            <a:avLst/>
          </a:prstGeom>
        </p:spPr>
        <p:txBody>
          <a:bodyPr wrap="square">
            <a:spAutoFit/>
          </a:bodyPr>
          <a:lstStyle/>
          <a:p>
            <a:r>
              <a:rPr lang="en-US" sz="1400" dirty="0">
                <a:latin typeface="Cambria" panose="02040503050406030204" pitchFamily="18" charset="0"/>
                <a:ea typeface="Cambria" panose="02040503050406030204" pitchFamily="18" charset="0"/>
                <a:cs typeface="Calibri" panose="020F0502020204030204" pitchFamily="34" charset="0"/>
              </a:rPr>
              <a:t>MFS offers both health (FSA) and dependent care (DCA) flexible spending accounts. Employees may contribute pre-tax dollars into these accounts to help offset eligible medical expenses or dependent care expenses. These plans will be administered by American Benefits Group </a:t>
            </a:r>
            <a:r>
              <a:rPr lang="en-US" sz="1400" dirty="0">
                <a:latin typeface="Cambria" panose="02040503050406030204" pitchFamily="18" charset="0"/>
                <a:ea typeface="Cambria" panose="02040503050406030204" pitchFamily="18" charset="0"/>
                <a:cs typeface="Calibri" panose="020F0502020204030204" pitchFamily="34" charset="0"/>
                <a:hlinkClick r:id="rId2"/>
              </a:rPr>
              <a:t>www.amben.com</a:t>
            </a:r>
            <a:r>
              <a:rPr lang="en-US" sz="1400" dirty="0">
                <a:latin typeface="Cambria" panose="02040503050406030204" pitchFamily="18" charset="0"/>
                <a:ea typeface="Cambria" panose="02040503050406030204" pitchFamily="18" charset="0"/>
                <a:cs typeface="Calibri" panose="020F0502020204030204" pitchFamily="34" charset="0"/>
              </a:rPr>
              <a:t>.</a:t>
            </a:r>
          </a:p>
          <a:p>
            <a:endParaRPr lang="en-US" sz="1400" dirty="0">
              <a:highlight>
                <a:srgbClr val="FFFF00"/>
              </a:highlight>
              <a:latin typeface="Cambria" panose="02040503050406030204" pitchFamily="18" charset="0"/>
              <a:ea typeface="Cambria" panose="02040503050406030204" pitchFamily="18" charset="0"/>
              <a:cs typeface="Calibri" panose="020F0502020204030204" pitchFamily="34" charset="0"/>
            </a:endParaRPr>
          </a:p>
          <a:p>
            <a:r>
              <a:rPr lang="en-US" sz="1400" b="1" dirty="0">
                <a:solidFill>
                  <a:srgbClr val="C00000"/>
                </a:solidFill>
                <a:latin typeface="Cambria" panose="02040503050406030204" pitchFamily="18" charset="0"/>
                <a:ea typeface="Cambria" panose="02040503050406030204" pitchFamily="18" charset="0"/>
                <a:cs typeface="Calibri" panose="020F0502020204030204" pitchFamily="34" charset="0"/>
              </a:rPr>
              <a:t>Open Enrollment for FSA occurs in December.</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Health Care FSA</a:t>
            </a:r>
          </a:p>
          <a:p>
            <a:r>
              <a:rPr lang="en-US" sz="1400" dirty="0">
                <a:latin typeface="Cambria" panose="02040503050406030204" pitchFamily="18" charset="0"/>
                <a:ea typeface="Cambria" panose="02040503050406030204" pitchFamily="18" charset="0"/>
                <a:cs typeface="Calibri" panose="020F0502020204030204" pitchFamily="34" charset="0"/>
              </a:rPr>
              <a:t>Funds from a health care FSA can be used for qualified expenses including medical, dental, vision, deductibles*, co-payments and coinsurance. For a full list of qualified expenses allowed by the IRS, see Publication 502 (</a:t>
            </a:r>
            <a:r>
              <a:rPr lang="en-US" sz="1400" dirty="0">
                <a:latin typeface="Cambria" panose="02040503050406030204" pitchFamily="18" charset="0"/>
                <a:ea typeface="Cambria" panose="02040503050406030204" pitchFamily="18" charset="0"/>
                <a:cs typeface="Calibri" panose="020F0502020204030204" pitchFamily="34" charset="0"/>
                <a:hlinkClick r:id="rId3"/>
              </a:rPr>
              <a:t>www.irs.gov/publications/p502</a:t>
            </a:r>
            <a:r>
              <a:rPr lang="en-US" sz="1400" dirty="0">
                <a:latin typeface="Cambria" panose="02040503050406030204" pitchFamily="18" charset="0"/>
                <a:ea typeface="Cambria" panose="02040503050406030204" pitchFamily="18" charset="0"/>
                <a:cs typeface="Calibri" panose="020F0502020204030204" pitchFamily="34" charset="0"/>
              </a:rPr>
              <a:t>).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b="1" dirty="0">
                <a:latin typeface="Cambria" panose="02040503050406030204" pitchFamily="18" charset="0"/>
                <a:ea typeface="Cambria" panose="02040503050406030204" pitchFamily="18" charset="0"/>
                <a:cs typeface="Calibri" panose="020F0502020204030204" pitchFamily="34" charset="0"/>
              </a:rPr>
              <a:t>*You may NOT use FSA funds to pay for deductible expenses that are eligible for reimbursement under MFS’ HRA.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A debit card will be issued to all participants enrolled in the medical FSA. In 2021 the maximum allowable contribution amount is $2,750.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With an FSA, the entire elected amount is available on the first day of the health plan year.</a:t>
            </a:r>
            <a:endParaRPr lang="en-US" sz="1400" dirty="0">
              <a:highlight>
                <a:srgbClr val="FFFF00"/>
              </a:highlight>
              <a:latin typeface="Cambria" panose="02040503050406030204" pitchFamily="18" charset="0"/>
              <a:ea typeface="Cambria" panose="02040503050406030204" pitchFamily="18" charset="0"/>
              <a:cs typeface="Calibri" panose="020F0502020204030204" pitchFamily="34" charset="0"/>
            </a:endParaRP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Dependent Care FSA</a:t>
            </a:r>
          </a:p>
          <a:p>
            <a:r>
              <a:rPr lang="en-US" sz="1400" dirty="0">
                <a:latin typeface="Cambria" panose="02040503050406030204" pitchFamily="18" charset="0"/>
                <a:ea typeface="Cambria" panose="02040503050406030204" pitchFamily="18" charset="0"/>
                <a:cs typeface="Calibri" panose="020F0502020204030204" pitchFamily="34" charset="0"/>
              </a:rPr>
              <a:t>A dependent care FSA allows employees to set aside pre-tax dollars to pay for qualified dependent care expenses. Funds can be used to pay for day care, preschool, elderly care or other dependent care. To qualify for a dependent care FSA, the IRS requires that the dependent care is necessary for you or your spouse to work, look for work or attend school full-time. </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In 2021 the maximum amount you may contribute to the dependent care FSA is $5,000* (if single or married &amp; filing jointly) or $2,500* (if married &amp; filing separately)</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Please note that the DCA is 100% employee funded and is only available to use as  monetary contributions are made. </a:t>
            </a:r>
          </a:p>
          <a:p>
            <a:endParaRPr lang="en-US" sz="1400" dirty="0">
              <a:highlight>
                <a:srgbClr val="FFFF00"/>
              </a:highlight>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Visit </a:t>
            </a:r>
            <a:r>
              <a:rPr lang="en-US" sz="1400" dirty="0">
                <a:latin typeface="Cambria" panose="02040503050406030204" pitchFamily="18" charset="0"/>
                <a:ea typeface="Cambria" panose="02040503050406030204" pitchFamily="18" charset="0"/>
                <a:cs typeface="Calibri" panose="020F0502020204030204" pitchFamily="34" charset="0"/>
                <a:hlinkClick r:id="rId2"/>
              </a:rPr>
              <a:t>www.amben.com</a:t>
            </a:r>
            <a:r>
              <a:rPr lang="en-US" sz="1400" dirty="0">
                <a:latin typeface="Cambria" panose="02040503050406030204" pitchFamily="18" charset="0"/>
                <a:ea typeface="Cambria" panose="02040503050406030204" pitchFamily="18" charset="0"/>
                <a:cs typeface="Calibri" panose="020F0502020204030204" pitchFamily="34" charset="0"/>
              </a:rPr>
              <a:t> for more information including tools  to calculate your tax benefits and election amount estimators.</a:t>
            </a:r>
          </a:p>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400" dirty="0">
                <a:latin typeface="Cambria" panose="02040503050406030204" pitchFamily="18" charset="0"/>
                <a:ea typeface="Cambria" panose="02040503050406030204" pitchFamily="18" charset="0"/>
                <a:cs typeface="Calibri" panose="020F0502020204030204" pitchFamily="34" charset="0"/>
              </a:rPr>
              <a:t>For enrollment forms, direct deposit forms,  please contact MFS  HR, visit </a:t>
            </a:r>
            <a:r>
              <a:rPr lang="en-US" sz="1400" dirty="0">
                <a:latin typeface="Cambria" panose="02040503050406030204" pitchFamily="18" charset="0"/>
                <a:ea typeface="Cambria" panose="02040503050406030204" pitchFamily="18" charset="0"/>
                <a:cs typeface="Calibri" panose="020F0502020204030204" pitchFamily="34" charset="0"/>
                <a:hlinkClick r:id="rId2"/>
              </a:rPr>
              <a:t>www.amben.com</a:t>
            </a:r>
            <a:r>
              <a:rPr lang="en-US" sz="1400" dirty="0">
                <a:latin typeface="Cambria" panose="02040503050406030204" pitchFamily="18" charset="0"/>
                <a:ea typeface="Cambria" panose="02040503050406030204" pitchFamily="18" charset="0"/>
                <a:cs typeface="Calibri" panose="020F0502020204030204" pitchFamily="34" charset="0"/>
              </a:rPr>
              <a:t>, or call American Benefits Group at 855-294-7010.</a:t>
            </a:r>
          </a:p>
        </p:txBody>
      </p:sp>
      <p:pic>
        <p:nvPicPr>
          <p:cNvPr id="7" name="Picture 6">
            <a:extLst>
              <a:ext uri="{FF2B5EF4-FFF2-40B4-BE49-F238E27FC236}">
                <a16:creationId xmlns:a16="http://schemas.microsoft.com/office/drawing/2014/main" id="{77D7CB6C-B15D-4B7A-8858-02FFC88B55A1}"/>
              </a:ext>
            </a:extLst>
          </p:cNvPr>
          <p:cNvPicPr>
            <a:picLocks noChangeAspect="1"/>
          </p:cNvPicPr>
          <p:nvPr/>
        </p:nvPicPr>
        <p:blipFill>
          <a:blip r:embed="rId4"/>
          <a:stretch>
            <a:fillRect/>
          </a:stretch>
        </p:blipFill>
        <p:spPr>
          <a:xfrm>
            <a:off x="5553927" y="496242"/>
            <a:ext cx="1600200" cy="306289"/>
          </a:xfrm>
          <a:prstGeom prst="rect">
            <a:avLst/>
          </a:prstGeom>
        </p:spPr>
      </p:pic>
    </p:spTree>
    <p:extLst>
      <p:ext uri="{BB962C8B-B14F-4D97-AF65-F5344CB8AC3E}">
        <p14:creationId xmlns:p14="http://schemas.microsoft.com/office/powerpoint/2010/main" val="274991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81BC2A85-F6E6-435D-AA5E-7B73688BB33D}"/>
              </a:ext>
            </a:extLst>
          </p:cNvPr>
          <p:cNvSpPr txBox="1">
            <a:spLocks/>
          </p:cNvSpPr>
          <p:nvPr/>
        </p:nvSpPr>
        <p:spPr>
          <a:xfrm>
            <a:off x="228600" y="184780"/>
            <a:ext cx="310720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600" b="1" dirty="0">
                <a:solidFill>
                  <a:schemeClr val="tx1"/>
                </a:solidFill>
                <a:latin typeface="Cambria" panose="02040503050406030204" pitchFamily="18" charset="0"/>
                <a:ea typeface="Cambria" panose="02040503050406030204" pitchFamily="18" charset="0"/>
              </a:rPr>
              <a:t>Dental Insurance</a:t>
            </a:r>
          </a:p>
        </p:txBody>
      </p:sp>
      <p:sp>
        <p:nvSpPr>
          <p:cNvPr id="2" name="Rectangle 1">
            <a:extLst>
              <a:ext uri="{FF2B5EF4-FFF2-40B4-BE49-F238E27FC236}">
                <a16:creationId xmlns:a16="http://schemas.microsoft.com/office/drawing/2014/main" id="{B2495CBD-BBC3-480C-81A5-920D928F5A3B}"/>
              </a:ext>
            </a:extLst>
          </p:cNvPr>
          <p:cNvSpPr/>
          <p:nvPr/>
        </p:nvSpPr>
        <p:spPr>
          <a:xfrm>
            <a:off x="426654" y="724530"/>
            <a:ext cx="6937595" cy="523220"/>
          </a:xfrm>
          <a:prstGeom prst="rect">
            <a:avLst/>
          </a:prstGeom>
        </p:spPr>
        <p:txBody>
          <a:bodyPr wrap="square">
            <a:spAutoFit/>
          </a:bodyPr>
          <a:lstStyle/>
          <a:p>
            <a:pPr algn="just" defTabSz="1019175" fontAlgn="base">
              <a:spcAft>
                <a:spcPct val="0"/>
              </a:spcAft>
            </a:pPr>
            <a:r>
              <a:rPr lang="en-US" sz="1400" dirty="0">
                <a:latin typeface="Cambria" panose="02040503050406030204" pitchFamily="18" charset="0"/>
                <a:ea typeface="Cambria" panose="02040503050406030204" pitchFamily="18" charset="0"/>
              </a:rPr>
              <a:t>Monadnock Family Services offers a dental plan administered by Northeast Delta Dental. Coverage summarized below.  </a:t>
            </a:r>
          </a:p>
        </p:txBody>
      </p:sp>
      <p:pic>
        <p:nvPicPr>
          <p:cNvPr id="5" name="Picture 4">
            <a:extLst>
              <a:ext uri="{FF2B5EF4-FFF2-40B4-BE49-F238E27FC236}">
                <a16:creationId xmlns:a16="http://schemas.microsoft.com/office/drawing/2014/main" id="{99C049D5-2901-48C1-83DB-2831AC311E87}"/>
              </a:ext>
            </a:extLst>
          </p:cNvPr>
          <p:cNvPicPr>
            <a:picLocks noChangeAspect="1"/>
          </p:cNvPicPr>
          <p:nvPr/>
        </p:nvPicPr>
        <p:blipFill>
          <a:blip r:embed="rId2"/>
          <a:stretch>
            <a:fillRect/>
          </a:stretch>
        </p:blipFill>
        <p:spPr>
          <a:xfrm>
            <a:off x="5257800" y="363182"/>
            <a:ext cx="1795462" cy="334280"/>
          </a:xfrm>
          <a:prstGeom prst="rect">
            <a:avLst/>
          </a:prstGeom>
        </p:spPr>
      </p:pic>
      <p:sp>
        <p:nvSpPr>
          <p:cNvPr id="4" name="Rectangle 3">
            <a:extLst>
              <a:ext uri="{FF2B5EF4-FFF2-40B4-BE49-F238E27FC236}">
                <a16:creationId xmlns:a16="http://schemas.microsoft.com/office/drawing/2014/main" id="{A3D0583B-5F9B-42B4-A1EE-424F7EA9C290}"/>
              </a:ext>
            </a:extLst>
          </p:cNvPr>
          <p:cNvSpPr/>
          <p:nvPr/>
        </p:nvSpPr>
        <p:spPr>
          <a:xfrm>
            <a:off x="435386" y="8534400"/>
            <a:ext cx="6937594" cy="692497"/>
          </a:xfrm>
          <a:prstGeom prst="rect">
            <a:avLst/>
          </a:prstGeom>
        </p:spPr>
        <p:txBody>
          <a:bodyPr wrap="square">
            <a:spAutoFit/>
          </a:bodyPr>
          <a:lstStyle/>
          <a:p>
            <a:r>
              <a:rPr lang="en-US" sz="1300" dirty="0">
                <a:solidFill>
                  <a:srgbClr val="242021"/>
                </a:solidFill>
                <a:latin typeface="Cambria" panose="02040503050406030204" pitchFamily="18" charset="0"/>
                <a:ea typeface="Cambria" panose="02040503050406030204" pitchFamily="18" charset="0"/>
              </a:rPr>
              <a:t>The Delta Dental PPO plus Premier network arrangement offers access to the nation’s largest network of dental providers while simultaneously offering access to PPO providers who have agreed to accept lower fees for Delta Dental patients.</a:t>
            </a:r>
            <a:endParaRPr lang="en-US" sz="13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12D9E66-0C14-443A-9EB1-86F1565AA09F}"/>
              </a:ext>
            </a:extLst>
          </p:cNvPr>
          <p:cNvPicPr>
            <a:picLocks noChangeAspect="1"/>
          </p:cNvPicPr>
          <p:nvPr/>
        </p:nvPicPr>
        <p:blipFill>
          <a:blip r:embed="rId3"/>
          <a:stretch>
            <a:fillRect/>
          </a:stretch>
        </p:blipFill>
        <p:spPr>
          <a:xfrm>
            <a:off x="1094308" y="1395400"/>
            <a:ext cx="5619750" cy="6991350"/>
          </a:xfrm>
          <a:prstGeom prst="rect">
            <a:avLst/>
          </a:prstGeom>
        </p:spPr>
      </p:pic>
    </p:spTree>
    <p:extLst>
      <p:ext uri="{BB962C8B-B14F-4D97-AF65-F5344CB8AC3E}">
        <p14:creationId xmlns:p14="http://schemas.microsoft.com/office/powerpoint/2010/main" val="275996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A8C993-1789-4062-AB20-8AC324A0DF76}"/>
              </a:ext>
            </a:extLst>
          </p:cNvPr>
          <p:cNvSpPr/>
          <p:nvPr/>
        </p:nvSpPr>
        <p:spPr>
          <a:xfrm>
            <a:off x="533400" y="457200"/>
            <a:ext cx="2514600" cy="492443"/>
          </a:xfrm>
          <a:prstGeom prst="rect">
            <a:avLst/>
          </a:prstGeom>
        </p:spPr>
        <p:txBody>
          <a:bodyPr wrap="square">
            <a:spAutoFit/>
          </a:bodyPr>
          <a:lstStyle/>
          <a:p>
            <a:pPr algn="ctr"/>
            <a:r>
              <a:rPr lang="en-US" sz="2600" b="1" dirty="0">
                <a:latin typeface="Cambria" panose="02040503050406030204" pitchFamily="18" charset="0"/>
                <a:ea typeface="Cambria" panose="02040503050406030204" pitchFamily="18" charset="0"/>
              </a:rPr>
              <a:t>Find A Dentist</a:t>
            </a:r>
          </a:p>
        </p:txBody>
      </p:sp>
      <p:sp>
        <p:nvSpPr>
          <p:cNvPr id="7" name="TextBox 6">
            <a:extLst>
              <a:ext uri="{FF2B5EF4-FFF2-40B4-BE49-F238E27FC236}">
                <a16:creationId xmlns:a16="http://schemas.microsoft.com/office/drawing/2014/main" id="{A5E93B49-AB51-4DD5-B780-01E925EFF7F5}"/>
              </a:ext>
            </a:extLst>
          </p:cNvPr>
          <p:cNvSpPr txBox="1"/>
          <p:nvPr/>
        </p:nvSpPr>
        <p:spPr>
          <a:xfrm>
            <a:off x="520700" y="1066800"/>
            <a:ext cx="6446079" cy="1600438"/>
          </a:xfrm>
          <a:prstGeom prst="rect">
            <a:avLst/>
          </a:prstGeom>
          <a:noFill/>
        </p:spPr>
        <p:txBody>
          <a:bodyPr wrap="square" rtlCol="0">
            <a:spAutoFit/>
          </a:bodyPr>
          <a:lstStyle/>
          <a:p>
            <a:pPr marL="228600" indent="-228600">
              <a:buFont typeface="+mj-lt"/>
              <a:buAutoNum type="arabicPeriod"/>
            </a:pPr>
            <a:r>
              <a:rPr lang="en-US" sz="1400" dirty="0">
                <a:latin typeface="Cambria" panose="02040503050406030204" pitchFamily="18" charset="0"/>
                <a:ea typeface="Cambria" panose="02040503050406030204" pitchFamily="18" charset="0"/>
                <a:cs typeface="Microsoft Sans Serif" panose="020B0604020202020204" pitchFamily="34" charset="0"/>
              </a:rPr>
              <a:t>To find a dentist in your area, got to: </a:t>
            </a:r>
            <a:r>
              <a:rPr lang="en-US" sz="1400" dirty="0">
                <a:latin typeface="Cambria" panose="02040503050406030204" pitchFamily="18" charset="0"/>
                <a:ea typeface="Cambria" panose="02040503050406030204" pitchFamily="18" charset="0"/>
                <a:cs typeface="Microsoft Sans Serif" panose="020B0604020202020204" pitchFamily="34" charset="0"/>
                <a:hlinkClick r:id="rId2"/>
              </a:rPr>
              <a:t>www.nedelta.com</a:t>
            </a:r>
            <a:r>
              <a:rPr lang="en-US" sz="1400" dirty="0">
                <a:latin typeface="Cambria" panose="02040503050406030204" pitchFamily="18" charset="0"/>
                <a:ea typeface="Cambria" panose="02040503050406030204" pitchFamily="18" charset="0"/>
                <a:cs typeface="Microsoft Sans Serif" panose="020B0604020202020204" pitchFamily="34" charset="0"/>
              </a:rPr>
              <a:t> </a:t>
            </a:r>
          </a:p>
          <a:p>
            <a:pPr marL="228600" indent="-228600">
              <a:buFont typeface="+mj-lt"/>
              <a:buAutoNum type="arabicPeriod"/>
            </a:pPr>
            <a:r>
              <a:rPr lang="en-US" sz="1400" dirty="0">
                <a:latin typeface="Cambria" panose="02040503050406030204" pitchFamily="18" charset="0"/>
                <a:ea typeface="Cambria" panose="02040503050406030204" pitchFamily="18" charset="0"/>
                <a:cs typeface="Microsoft Sans Serif" panose="020B0604020202020204" pitchFamily="34" charset="0"/>
              </a:rPr>
              <a:t>Click the “Find a Dentist” button from the homepage</a:t>
            </a:r>
          </a:p>
          <a:p>
            <a:pPr marL="228600" indent="-228600">
              <a:buFont typeface="+mj-lt"/>
              <a:buAutoNum type="arabicPeriod"/>
            </a:pPr>
            <a:r>
              <a:rPr lang="en-US" sz="1400" dirty="0">
                <a:latin typeface="Cambria" panose="02040503050406030204" pitchFamily="18" charset="0"/>
                <a:ea typeface="Cambria" panose="02040503050406030204" pitchFamily="18" charset="0"/>
                <a:cs typeface="Microsoft Sans Serif" panose="020B0604020202020204" pitchFamily="34" charset="0"/>
              </a:rPr>
              <a:t>Choose the Delta Dental PPO or Premier from the Network Selection</a:t>
            </a:r>
          </a:p>
          <a:p>
            <a:pPr marL="228600" indent="-228600">
              <a:buFont typeface="+mj-lt"/>
              <a:buAutoNum type="arabicPeriod"/>
            </a:pPr>
            <a:r>
              <a:rPr lang="en-US" sz="1400" dirty="0">
                <a:latin typeface="Cambria" panose="02040503050406030204" pitchFamily="18" charset="0"/>
                <a:ea typeface="Cambria" panose="02040503050406030204" pitchFamily="18" charset="0"/>
                <a:cs typeface="Microsoft Sans Serif" panose="020B0604020202020204" pitchFamily="34" charset="0"/>
              </a:rPr>
              <a:t>Select your location, by address (optional) or zip code</a:t>
            </a:r>
          </a:p>
          <a:p>
            <a:pPr marL="685800" lvl="1" indent="-228600">
              <a:buFont typeface="Arial" panose="020B0604020202020204" pitchFamily="34" charset="0"/>
              <a:buChar char="•"/>
            </a:pPr>
            <a:r>
              <a:rPr lang="en-US" sz="1400" dirty="0">
                <a:latin typeface="Cambria" panose="02040503050406030204" pitchFamily="18" charset="0"/>
                <a:ea typeface="Cambria" panose="02040503050406030204" pitchFamily="18" charset="0"/>
                <a:cs typeface="Microsoft Sans Serif" panose="020B0604020202020204" pitchFamily="34" charset="0"/>
              </a:rPr>
              <a:t>You may then customize your search by selecting a distance range, dentist name, practice name and/or specialty.</a:t>
            </a:r>
          </a:p>
          <a:p>
            <a:pPr marL="0" lvl="1"/>
            <a:r>
              <a:rPr lang="en-US" sz="1400" dirty="0">
                <a:latin typeface="Cambria" panose="02040503050406030204" pitchFamily="18" charset="0"/>
                <a:ea typeface="Cambria" panose="02040503050406030204" pitchFamily="18" charset="0"/>
                <a:cs typeface="Microsoft Sans Serif" panose="020B0604020202020204" pitchFamily="34" charset="0"/>
              </a:rPr>
              <a:t>5. Click “Search” and view your results.</a:t>
            </a:r>
          </a:p>
        </p:txBody>
      </p:sp>
      <p:pic>
        <p:nvPicPr>
          <p:cNvPr id="2" name="Picture 1">
            <a:extLst>
              <a:ext uri="{FF2B5EF4-FFF2-40B4-BE49-F238E27FC236}">
                <a16:creationId xmlns:a16="http://schemas.microsoft.com/office/drawing/2014/main" id="{ED7F32F4-1630-4416-AAAD-E8B1F56BF1AF}"/>
              </a:ext>
            </a:extLst>
          </p:cNvPr>
          <p:cNvPicPr>
            <a:picLocks noChangeAspect="1"/>
          </p:cNvPicPr>
          <p:nvPr/>
        </p:nvPicPr>
        <p:blipFill>
          <a:blip r:embed="rId3"/>
          <a:stretch>
            <a:fillRect/>
          </a:stretch>
        </p:blipFill>
        <p:spPr>
          <a:xfrm>
            <a:off x="542447" y="3025303"/>
            <a:ext cx="6687505" cy="4365860"/>
          </a:xfrm>
          <a:prstGeom prst="rect">
            <a:avLst/>
          </a:prstGeom>
        </p:spPr>
      </p:pic>
      <p:pic>
        <p:nvPicPr>
          <p:cNvPr id="4" name="Picture 3">
            <a:extLst>
              <a:ext uri="{FF2B5EF4-FFF2-40B4-BE49-F238E27FC236}">
                <a16:creationId xmlns:a16="http://schemas.microsoft.com/office/drawing/2014/main" id="{E1F97C1E-C349-43A5-B056-C9BBDEE5519B}"/>
              </a:ext>
            </a:extLst>
          </p:cNvPr>
          <p:cNvPicPr>
            <a:picLocks noChangeAspect="1"/>
          </p:cNvPicPr>
          <p:nvPr/>
        </p:nvPicPr>
        <p:blipFill>
          <a:blip r:embed="rId4"/>
          <a:stretch>
            <a:fillRect/>
          </a:stretch>
        </p:blipFill>
        <p:spPr>
          <a:xfrm>
            <a:off x="304800" y="7623868"/>
            <a:ext cx="7162800" cy="1367732"/>
          </a:xfrm>
          <a:prstGeom prst="rect">
            <a:avLst/>
          </a:prstGeom>
        </p:spPr>
      </p:pic>
      <p:pic>
        <p:nvPicPr>
          <p:cNvPr id="3" name="Picture 2">
            <a:extLst>
              <a:ext uri="{FF2B5EF4-FFF2-40B4-BE49-F238E27FC236}">
                <a16:creationId xmlns:a16="http://schemas.microsoft.com/office/drawing/2014/main" id="{E2C7768D-C3D3-464A-B0A5-4271C3B780D3}"/>
              </a:ext>
            </a:extLst>
          </p:cNvPr>
          <p:cNvPicPr>
            <a:picLocks noChangeAspect="1"/>
          </p:cNvPicPr>
          <p:nvPr/>
        </p:nvPicPr>
        <p:blipFill>
          <a:blip r:embed="rId5"/>
          <a:stretch>
            <a:fillRect/>
          </a:stretch>
        </p:blipFill>
        <p:spPr>
          <a:xfrm>
            <a:off x="5715000" y="1041400"/>
            <a:ext cx="1365252" cy="475310"/>
          </a:xfrm>
          <a:prstGeom prst="rect">
            <a:avLst/>
          </a:prstGeom>
        </p:spPr>
      </p:pic>
    </p:spTree>
    <p:extLst>
      <p:ext uri="{BB962C8B-B14F-4D97-AF65-F5344CB8AC3E}">
        <p14:creationId xmlns:p14="http://schemas.microsoft.com/office/powerpoint/2010/main" val="33517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304800" y="314989"/>
            <a:ext cx="309154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600" b="1" dirty="0">
                <a:solidFill>
                  <a:schemeClr val="tx1"/>
                </a:solidFill>
                <a:latin typeface="Cambria" panose="02040503050406030204" pitchFamily="18" charset="0"/>
                <a:ea typeface="Cambria" panose="02040503050406030204" pitchFamily="18" charset="0"/>
              </a:rPr>
              <a:t>Dental Insurance</a:t>
            </a:r>
          </a:p>
        </p:txBody>
      </p:sp>
      <p:pic>
        <p:nvPicPr>
          <p:cNvPr id="14" name="Picture 13">
            <a:extLst>
              <a:ext uri="{FF2B5EF4-FFF2-40B4-BE49-F238E27FC236}">
                <a16:creationId xmlns:a16="http://schemas.microsoft.com/office/drawing/2014/main" id="{162935A0-26FF-4966-8E90-D6755270148D}"/>
              </a:ext>
            </a:extLst>
          </p:cNvPr>
          <p:cNvPicPr>
            <a:picLocks noChangeAspect="1"/>
          </p:cNvPicPr>
          <p:nvPr/>
        </p:nvPicPr>
        <p:blipFill>
          <a:blip r:embed="rId2"/>
          <a:stretch>
            <a:fillRect/>
          </a:stretch>
        </p:blipFill>
        <p:spPr>
          <a:xfrm>
            <a:off x="685800" y="849928"/>
            <a:ext cx="6172200" cy="6172200"/>
          </a:xfrm>
          <a:prstGeom prst="rect">
            <a:avLst/>
          </a:prstGeom>
        </p:spPr>
      </p:pic>
      <p:pic>
        <p:nvPicPr>
          <p:cNvPr id="15" name="Picture 14">
            <a:extLst>
              <a:ext uri="{FF2B5EF4-FFF2-40B4-BE49-F238E27FC236}">
                <a16:creationId xmlns:a16="http://schemas.microsoft.com/office/drawing/2014/main" id="{1AEAFC4D-6B4A-44E4-967F-E0283D605492}"/>
              </a:ext>
            </a:extLst>
          </p:cNvPr>
          <p:cNvPicPr>
            <a:picLocks noChangeAspect="1"/>
          </p:cNvPicPr>
          <p:nvPr/>
        </p:nvPicPr>
        <p:blipFill>
          <a:blip r:embed="rId3"/>
          <a:stretch>
            <a:fillRect/>
          </a:stretch>
        </p:blipFill>
        <p:spPr>
          <a:xfrm>
            <a:off x="484530" y="7239000"/>
            <a:ext cx="4456562" cy="1091279"/>
          </a:xfrm>
          <a:prstGeom prst="rect">
            <a:avLst/>
          </a:prstGeom>
        </p:spPr>
      </p:pic>
      <p:pic>
        <p:nvPicPr>
          <p:cNvPr id="16" name="Picture 15">
            <a:extLst>
              <a:ext uri="{FF2B5EF4-FFF2-40B4-BE49-F238E27FC236}">
                <a16:creationId xmlns:a16="http://schemas.microsoft.com/office/drawing/2014/main" id="{623D02F8-AAD6-40DE-B2D2-9729DC067BB9}"/>
              </a:ext>
            </a:extLst>
          </p:cNvPr>
          <p:cNvPicPr>
            <a:picLocks noChangeAspect="1"/>
          </p:cNvPicPr>
          <p:nvPr/>
        </p:nvPicPr>
        <p:blipFill>
          <a:blip r:embed="rId4"/>
          <a:stretch>
            <a:fillRect/>
          </a:stretch>
        </p:blipFill>
        <p:spPr>
          <a:xfrm>
            <a:off x="4884796" y="8163385"/>
            <a:ext cx="2530059" cy="1103472"/>
          </a:xfrm>
          <a:prstGeom prst="rect">
            <a:avLst/>
          </a:prstGeom>
        </p:spPr>
      </p:pic>
      <p:pic>
        <p:nvPicPr>
          <p:cNvPr id="9" name="Picture 8">
            <a:extLst>
              <a:ext uri="{FF2B5EF4-FFF2-40B4-BE49-F238E27FC236}">
                <a16:creationId xmlns:a16="http://schemas.microsoft.com/office/drawing/2014/main" id="{444E2B32-54F0-4277-935B-9279A666B1DE}"/>
              </a:ext>
            </a:extLst>
          </p:cNvPr>
          <p:cNvPicPr>
            <a:picLocks noChangeAspect="1"/>
          </p:cNvPicPr>
          <p:nvPr/>
        </p:nvPicPr>
        <p:blipFill>
          <a:blip r:embed="rId5"/>
          <a:stretch>
            <a:fillRect/>
          </a:stretch>
        </p:blipFill>
        <p:spPr>
          <a:xfrm>
            <a:off x="5578712" y="417724"/>
            <a:ext cx="1795462" cy="334280"/>
          </a:xfrm>
          <a:prstGeom prst="rect">
            <a:avLst/>
          </a:prstGeom>
        </p:spPr>
      </p:pic>
    </p:spTree>
    <p:extLst>
      <p:ext uri="{BB962C8B-B14F-4D97-AF65-F5344CB8AC3E}">
        <p14:creationId xmlns:p14="http://schemas.microsoft.com/office/powerpoint/2010/main" val="256264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33B7A615-1A8E-4F66-9185-D216B45D2436}"/>
              </a:ext>
            </a:extLst>
          </p:cNvPr>
          <p:cNvSpPr txBox="1">
            <a:spLocks/>
          </p:cNvSpPr>
          <p:nvPr/>
        </p:nvSpPr>
        <p:spPr>
          <a:xfrm>
            <a:off x="401429" y="357295"/>
            <a:ext cx="35052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600" b="1" dirty="0">
                <a:solidFill>
                  <a:schemeClr val="tx1"/>
                </a:solidFill>
                <a:latin typeface="Cambria" panose="02040503050406030204" pitchFamily="18" charset="0"/>
                <a:ea typeface="Cambria" panose="02040503050406030204" pitchFamily="18" charset="0"/>
              </a:rPr>
              <a:t>Life, AD&amp;D Disability</a:t>
            </a:r>
          </a:p>
        </p:txBody>
      </p:sp>
      <p:pic>
        <p:nvPicPr>
          <p:cNvPr id="8" name="Picture 7">
            <a:extLst>
              <a:ext uri="{FF2B5EF4-FFF2-40B4-BE49-F238E27FC236}">
                <a16:creationId xmlns:a16="http://schemas.microsoft.com/office/drawing/2014/main" id="{11548E95-4864-4602-92DD-BAB7ED511F94}"/>
              </a:ext>
            </a:extLst>
          </p:cNvPr>
          <p:cNvPicPr>
            <a:picLocks noChangeAspect="1"/>
          </p:cNvPicPr>
          <p:nvPr/>
        </p:nvPicPr>
        <p:blipFill>
          <a:blip r:embed="rId2"/>
          <a:stretch>
            <a:fillRect/>
          </a:stretch>
        </p:blipFill>
        <p:spPr>
          <a:xfrm>
            <a:off x="457200" y="6541444"/>
            <a:ext cx="3828620" cy="1920406"/>
          </a:xfrm>
          <a:prstGeom prst="rect">
            <a:avLst/>
          </a:prstGeom>
        </p:spPr>
      </p:pic>
      <p:pic>
        <p:nvPicPr>
          <p:cNvPr id="1026" name="Picture 2" descr="Prudential Life Insurance Review: Both Insurance &amp; Financial Services">
            <a:extLst>
              <a:ext uri="{FF2B5EF4-FFF2-40B4-BE49-F238E27FC236}">
                <a16:creationId xmlns:a16="http://schemas.microsoft.com/office/drawing/2014/main" id="{2151A67D-0069-4EA2-AF91-FDECAA8D9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159" y="401542"/>
            <a:ext cx="1447800" cy="451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D42B87-4B04-4B7D-B8CF-63BB9E115D8D}"/>
              </a:ext>
            </a:extLst>
          </p:cNvPr>
          <p:cNvPicPr>
            <a:picLocks noChangeAspect="1"/>
          </p:cNvPicPr>
          <p:nvPr/>
        </p:nvPicPr>
        <p:blipFill rotWithShape="1">
          <a:blip r:embed="rId4"/>
          <a:srcRect l="34314" t="16177" r="2941" b="2941"/>
          <a:stretch/>
        </p:blipFill>
        <p:spPr>
          <a:xfrm>
            <a:off x="4312444" y="6346358"/>
            <a:ext cx="2688672" cy="2310578"/>
          </a:xfrm>
          <a:prstGeom prst="rect">
            <a:avLst/>
          </a:prstGeom>
        </p:spPr>
      </p:pic>
      <p:sp>
        <p:nvSpPr>
          <p:cNvPr id="4" name="TextBox 3">
            <a:extLst>
              <a:ext uri="{FF2B5EF4-FFF2-40B4-BE49-F238E27FC236}">
                <a16:creationId xmlns:a16="http://schemas.microsoft.com/office/drawing/2014/main" id="{7D628EDD-506B-4AC3-8A55-57A8D8CFFE6C}"/>
              </a:ext>
            </a:extLst>
          </p:cNvPr>
          <p:cNvSpPr txBox="1"/>
          <p:nvPr/>
        </p:nvSpPr>
        <p:spPr>
          <a:xfrm>
            <a:off x="457200" y="1072366"/>
            <a:ext cx="6873459" cy="5293757"/>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MFS provides Life, AD&amp;D &amp; LTD insurance to eligible employees</a:t>
            </a:r>
          </a:p>
          <a:p>
            <a:endParaRPr lang="en-US" sz="1600" dirty="0">
              <a:latin typeface="Cambria" panose="02040503050406030204" pitchFamily="18" charset="0"/>
              <a:ea typeface="Cambria" panose="02040503050406030204" pitchFamily="18" charset="0"/>
            </a:endParaRPr>
          </a:p>
          <a:p>
            <a:r>
              <a:rPr lang="en-US" sz="1600" b="1" dirty="0">
                <a:latin typeface="Cambria" panose="02040503050406030204" pitchFamily="18" charset="0"/>
                <a:ea typeface="Cambria" panose="02040503050406030204" pitchFamily="18" charset="0"/>
              </a:rPr>
              <a:t>Basic Life, Accidental Death &amp; Dismemberment (AD&amp;D)</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100% Employer Paid</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Eligible employees are automatically enrolled</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Benefit is 1x annual  earnings to a maximum $50,000</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Terminally ill employees may receive a partial payment in advance</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Coverage ends upon termination of employment or as specified </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Please refer to Certificate of Coverage for details </a:t>
            </a:r>
          </a:p>
          <a:p>
            <a:endParaRPr lang="en-US" sz="1600" dirty="0">
              <a:latin typeface="Cambria" panose="02040503050406030204" pitchFamily="18" charset="0"/>
              <a:ea typeface="Cambria" panose="02040503050406030204" pitchFamily="18" charset="0"/>
            </a:endParaRPr>
          </a:p>
          <a:p>
            <a:r>
              <a:rPr lang="en-US" sz="1600" b="1" dirty="0">
                <a:latin typeface="Cambria" panose="02040503050406030204" pitchFamily="18" charset="0"/>
                <a:ea typeface="Cambria" panose="02040503050406030204" pitchFamily="18" charset="0"/>
              </a:rPr>
              <a:t>Long Term Disability Insurance</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100% Employer Paid</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Eligible employees are automatically enrolled</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Benefit is 60% of monthly pre-disability earnings, to a maximum of $8,000</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Benefits begin 90 days following an accident or sickness</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Benefits duration is up to your normal retirement age.  If you become disabled at or after age 65, benefits are payable according to an age-based schedule.</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Please refer to Certificate of Coverage for details </a:t>
            </a: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3574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9BC6DABC-C34E-4A90-A123-84994929A97A}"/>
              </a:ext>
            </a:extLst>
          </p:cNvPr>
          <p:cNvSpPr txBox="1">
            <a:spLocks/>
          </p:cNvSpPr>
          <p:nvPr/>
        </p:nvSpPr>
        <p:spPr>
          <a:xfrm>
            <a:off x="210457" y="376011"/>
            <a:ext cx="370114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600" b="1" dirty="0">
                <a:solidFill>
                  <a:schemeClr val="tx1"/>
                </a:solidFill>
                <a:latin typeface="Cambria" panose="02040503050406030204" pitchFamily="18" charset="0"/>
                <a:ea typeface="Cambria" panose="02040503050406030204" pitchFamily="18" charset="0"/>
              </a:rPr>
              <a:t>Financial/Legal EAP</a:t>
            </a:r>
          </a:p>
        </p:txBody>
      </p:sp>
      <p:sp>
        <p:nvSpPr>
          <p:cNvPr id="5" name="Rectangle 4">
            <a:extLst>
              <a:ext uri="{FF2B5EF4-FFF2-40B4-BE49-F238E27FC236}">
                <a16:creationId xmlns:a16="http://schemas.microsoft.com/office/drawing/2014/main" id="{39F5554A-8BD9-4BBA-9125-50FDBEFD861B}"/>
              </a:ext>
            </a:extLst>
          </p:cNvPr>
          <p:cNvSpPr/>
          <p:nvPr/>
        </p:nvSpPr>
        <p:spPr>
          <a:xfrm>
            <a:off x="382448" y="1038388"/>
            <a:ext cx="6932752" cy="1169551"/>
          </a:xfrm>
          <a:prstGeom prst="rect">
            <a:avLst/>
          </a:prstGeom>
        </p:spPr>
        <p:txBody>
          <a:bodyPr wrap="square">
            <a:spAutoFit/>
          </a:bodyPr>
          <a:lstStyle/>
          <a:p>
            <a:r>
              <a:rPr lang="en-US" sz="1400" dirty="0">
                <a:latin typeface="Cambria" panose="02040503050406030204" pitchFamily="18" charset="0"/>
                <a:ea typeface="Cambria" panose="02040503050406030204" pitchFamily="18" charset="0"/>
              </a:rPr>
              <a:t>Offered to all Monadnock Family Services employees and their immediate family members at no cost. Employees are automatically enrolled in the program on their date of hire. The EAP is a completely confidential counseling service that assists employees and family members with issues such as depression, grief &amp; loss, substance abuse, dependent care, legal and more.</a:t>
            </a:r>
          </a:p>
        </p:txBody>
      </p:sp>
      <p:pic>
        <p:nvPicPr>
          <p:cNvPr id="6" name="Picture 5">
            <a:extLst>
              <a:ext uri="{FF2B5EF4-FFF2-40B4-BE49-F238E27FC236}">
                <a16:creationId xmlns:a16="http://schemas.microsoft.com/office/drawing/2014/main" id="{5E64FC10-2626-4E7F-9A9A-E39F5D584EF1}"/>
              </a:ext>
            </a:extLst>
          </p:cNvPr>
          <p:cNvPicPr>
            <a:picLocks noChangeAspect="1"/>
          </p:cNvPicPr>
          <p:nvPr/>
        </p:nvPicPr>
        <p:blipFill>
          <a:blip r:embed="rId2"/>
          <a:stretch>
            <a:fillRect/>
          </a:stretch>
        </p:blipFill>
        <p:spPr>
          <a:xfrm>
            <a:off x="629857" y="2453194"/>
            <a:ext cx="6437934" cy="5005250"/>
          </a:xfrm>
          <a:prstGeom prst="rect">
            <a:avLst/>
          </a:prstGeom>
        </p:spPr>
      </p:pic>
      <p:pic>
        <p:nvPicPr>
          <p:cNvPr id="3" name="Picture 2">
            <a:extLst>
              <a:ext uri="{FF2B5EF4-FFF2-40B4-BE49-F238E27FC236}">
                <a16:creationId xmlns:a16="http://schemas.microsoft.com/office/drawing/2014/main" id="{24C95EAB-3E64-4839-AAAE-2EC34E007DE9}"/>
              </a:ext>
            </a:extLst>
          </p:cNvPr>
          <p:cNvPicPr>
            <a:picLocks noChangeAspect="1"/>
          </p:cNvPicPr>
          <p:nvPr/>
        </p:nvPicPr>
        <p:blipFill>
          <a:blip r:embed="rId3"/>
          <a:stretch>
            <a:fillRect/>
          </a:stretch>
        </p:blipFill>
        <p:spPr>
          <a:xfrm>
            <a:off x="5943600" y="388240"/>
            <a:ext cx="1450974" cy="451143"/>
          </a:xfrm>
          <a:prstGeom prst="rect">
            <a:avLst/>
          </a:prstGeom>
        </p:spPr>
      </p:pic>
      <p:pic>
        <p:nvPicPr>
          <p:cNvPr id="2" name="Picture 1">
            <a:extLst>
              <a:ext uri="{FF2B5EF4-FFF2-40B4-BE49-F238E27FC236}">
                <a16:creationId xmlns:a16="http://schemas.microsoft.com/office/drawing/2014/main" id="{73C462A3-D172-4114-8DF6-E86F4EF72EC8}"/>
              </a:ext>
            </a:extLst>
          </p:cNvPr>
          <p:cNvPicPr>
            <a:picLocks noChangeAspect="1"/>
          </p:cNvPicPr>
          <p:nvPr/>
        </p:nvPicPr>
        <p:blipFill>
          <a:blip r:embed="rId4"/>
          <a:stretch>
            <a:fillRect/>
          </a:stretch>
        </p:blipFill>
        <p:spPr>
          <a:xfrm>
            <a:off x="2438400" y="7475887"/>
            <a:ext cx="2679199" cy="1761756"/>
          </a:xfrm>
          <a:prstGeom prst="rect">
            <a:avLst/>
          </a:prstGeom>
        </p:spPr>
      </p:pic>
    </p:spTree>
    <p:extLst>
      <p:ext uri="{BB962C8B-B14F-4D97-AF65-F5344CB8AC3E}">
        <p14:creationId xmlns:p14="http://schemas.microsoft.com/office/powerpoint/2010/main" val="467596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33B7A615-1A8E-4F66-9185-D216B45D2436}"/>
              </a:ext>
            </a:extLst>
          </p:cNvPr>
          <p:cNvSpPr txBox="1">
            <a:spLocks/>
          </p:cNvSpPr>
          <p:nvPr/>
        </p:nvSpPr>
        <p:spPr>
          <a:xfrm>
            <a:off x="383400" y="304580"/>
            <a:ext cx="3124200"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chemeClr val="tx1"/>
                </a:solidFill>
                <a:latin typeface="Book Antiqua" panose="02040602050305030304" pitchFamily="18" charset="0"/>
              </a:rPr>
              <a:t>Comprehensive EAP</a:t>
            </a:r>
            <a:endParaRPr lang="en-US" sz="3200" b="1" dirty="0">
              <a:solidFill>
                <a:schemeClr val="tx1"/>
              </a:solidFill>
              <a:latin typeface="Book Antiqua" panose="02040602050305030304" pitchFamily="18" charset="0"/>
            </a:endParaRPr>
          </a:p>
        </p:txBody>
      </p:sp>
      <p:pic>
        <p:nvPicPr>
          <p:cNvPr id="5" name="Picture 4">
            <a:extLst>
              <a:ext uri="{FF2B5EF4-FFF2-40B4-BE49-F238E27FC236}">
                <a16:creationId xmlns:a16="http://schemas.microsoft.com/office/drawing/2014/main" id="{44FE7046-DFA6-4865-89B4-83DD96A7B483}"/>
              </a:ext>
            </a:extLst>
          </p:cNvPr>
          <p:cNvPicPr>
            <a:picLocks noChangeAspect="1"/>
          </p:cNvPicPr>
          <p:nvPr/>
        </p:nvPicPr>
        <p:blipFill>
          <a:blip r:embed="rId2"/>
          <a:stretch>
            <a:fillRect/>
          </a:stretch>
        </p:blipFill>
        <p:spPr>
          <a:xfrm>
            <a:off x="5681301" y="304580"/>
            <a:ext cx="1641798" cy="463474"/>
          </a:xfrm>
          <a:prstGeom prst="rect">
            <a:avLst/>
          </a:prstGeom>
        </p:spPr>
      </p:pic>
      <p:pic>
        <p:nvPicPr>
          <p:cNvPr id="7" name="Picture 6">
            <a:extLst>
              <a:ext uri="{FF2B5EF4-FFF2-40B4-BE49-F238E27FC236}">
                <a16:creationId xmlns:a16="http://schemas.microsoft.com/office/drawing/2014/main" id="{2656B847-E6D9-4AC0-A308-EEF8231989E4}"/>
              </a:ext>
            </a:extLst>
          </p:cNvPr>
          <p:cNvPicPr>
            <a:picLocks noChangeAspect="1"/>
          </p:cNvPicPr>
          <p:nvPr/>
        </p:nvPicPr>
        <p:blipFill>
          <a:blip r:embed="rId3"/>
          <a:stretch>
            <a:fillRect/>
          </a:stretch>
        </p:blipFill>
        <p:spPr>
          <a:xfrm>
            <a:off x="857480" y="2286000"/>
            <a:ext cx="6065527" cy="6968169"/>
          </a:xfrm>
          <a:prstGeom prst="rect">
            <a:avLst/>
          </a:prstGeom>
        </p:spPr>
      </p:pic>
      <p:sp>
        <p:nvSpPr>
          <p:cNvPr id="8" name="Rectangle 7">
            <a:extLst>
              <a:ext uri="{FF2B5EF4-FFF2-40B4-BE49-F238E27FC236}">
                <a16:creationId xmlns:a16="http://schemas.microsoft.com/office/drawing/2014/main" id="{E43232C1-ABB4-4857-99DF-05483009318C}"/>
              </a:ext>
            </a:extLst>
          </p:cNvPr>
          <p:cNvSpPr/>
          <p:nvPr/>
        </p:nvSpPr>
        <p:spPr>
          <a:xfrm>
            <a:off x="383400" y="960538"/>
            <a:ext cx="7005599" cy="1384995"/>
          </a:xfrm>
          <a:prstGeom prst="rect">
            <a:avLst/>
          </a:prstGeom>
        </p:spPr>
        <p:txBody>
          <a:bodyPr wrap="square">
            <a:spAutoFit/>
          </a:bodyPr>
          <a:lstStyle/>
          <a:p>
            <a:r>
              <a:rPr lang="en-US" sz="1400" dirty="0">
                <a:latin typeface="Cambria" panose="02040503050406030204" pitchFamily="18" charset="0"/>
                <a:ea typeface="Cambria" panose="02040503050406030204" pitchFamily="18" charset="0"/>
              </a:rPr>
              <a:t>In addition to Prudential’s financial/legal-related EAP , the service below is offered to all Monadnock Family Services employees and their immediate family members at no cost. Employees are automatically enrolled in the program on their date of hire. The EAP is a completely confidential counseling service that assists employees and family members with issues such as depression, grief &amp; loss, substance abuse, dependent care, legal and more.</a:t>
            </a:r>
          </a:p>
        </p:txBody>
      </p:sp>
    </p:spTree>
    <p:extLst>
      <p:ext uri="{BB962C8B-B14F-4D97-AF65-F5344CB8AC3E}">
        <p14:creationId xmlns:p14="http://schemas.microsoft.com/office/powerpoint/2010/main" val="326865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F677DB-F0E2-4394-B451-1985FD845517}"/>
              </a:ext>
            </a:extLst>
          </p:cNvPr>
          <p:cNvSpPr>
            <a:spLocks noGrp="1"/>
          </p:cNvSpPr>
          <p:nvPr>
            <p:ph type="body" sz="quarter" idx="4294967295"/>
          </p:nvPr>
        </p:nvSpPr>
        <p:spPr>
          <a:xfrm>
            <a:off x="357183" y="397986"/>
            <a:ext cx="4648200" cy="539750"/>
          </a:xfrm>
          <a:prstGeom prst="rect">
            <a:avLst/>
          </a:prstGeom>
        </p:spPr>
        <p:txBody>
          <a:bodyPr/>
          <a:lstStyle/>
          <a:p>
            <a:pPr marL="0" indent="0" algn="ctr">
              <a:buNone/>
            </a:pPr>
            <a:r>
              <a:rPr lang="en-US" sz="2400" b="1" dirty="0">
                <a:solidFill>
                  <a:schemeClr val="tx1"/>
                </a:solidFill>
                <a:latin typeface="Cambria" panose="02040503050406030204" pitchFamily="18" charset="0"/>
                <a:ea typeface="Cambria" panose="02040503050406030204" pitchFamily="18" charset="0"/>
              </a:rPr>
              <a:t>Who We Are, What We Believe</a:t>
            </a:r>
          </a:p>
        </p:txBody>
      </p:sp>
      <p:sp>
        <p:nvSpPr>
          <p:cNvPr id="4" name="TextBox 3">
            <a:extLst>
              <a:ext uri="{FF2B5EF4-FFF2-40B4-BE49-F238E27FC236}">
                <a16:creationId xmlns:a16="http://schemas.microsoft.com/office/drawing/2014/main" id="{6A803801-C9B6-4F1E-BFA8-A672D5F77999}"/>
              </a:ext>
            </a:extLst>
          </p:cNvPr>
          <p:cNvSpPr txBox="1"/>
          <p:nvPr/>
        </p:nvSpPr>
        <p:spPr>
          <a:xfrm>
            <a:off x="432361" y="1029341"/>
            <a:ext cx="6960922" cy="3754874"/>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Monadnock Family Services (MFS) is a nonprofit Community Mental Health Center that has served Cheshire County and surrounding areas since 1905. Our mission is to be a source of health and hope for people and the communities in which they live.  MFS fosters mental and emotional wellness for individuals of all ages. We create services that heal, education that transforms, and advocacy that brings a just society. </a:t>
            </a:r>
          </a:p>
          <a:p>
            <a:endParaRPr lang="en-US" sz="1400"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MFS is proud to offer a comprehensive benefits program to all eligible employees. Your benefits are an important part of your total compensation; therefore, we invite you to familiarize yourself with the details of these plans. </a:t>
            </a:r>
          </a:p>
          <a:p>
            <a:endParaRPr lang="en-US" sz="1400" dirty="0">
              <a:latin typeface="Cambria" panose="02040503050406030204" pitchFamily="18" charset="0"/>
              <a:ea typeface="Cambria" panose="02040503050406030204" pitchFamily="18" charset="0"/>
            </a:endParaRPr>
          </a:p>
          <a:p>
            <a:r>
              <a:rPr lang="en-US" sz="1400" dirty="0">
                <a:solidFill>
                  <a:srgbClr val="FF0000"/>
                </a:solidFill>
                <a:latin typeface="Cambria" panose="02040503050406030204" pitchFamily="18" charset="0"/>
                <a:ea typeface="Cambria" panose="02040503050406030204" pitchFamily="18" charset="0"/>
              </a:rPr>
              <a:t>New this year, MFS will prepare to move open enrollment from June to December. This means that benefit elections you make during Open Enrollment in June 2021 will be in effect until December 31, 2021.  In December 2021, eligible employees will have an opportunity to make new elections for January  – December 2022. </a:t>
            </a:r>
            <a:r>
              <a:rPr lang="en-US" sz="1400" dirty="0">
                <a:latin typeface="Cambria" panose="02040503050406030204" pitchFamily="18" charset="0"/>
                <a:ea typeface="Cambria" panose="02040503050406030204" pitchFamily="18" charset="0"/>
              </a:rPr>
              <a:t>Outside of experiencing a qualified event, Open Enrollment is the only time you are can make changes to your benefit enrollments. </a:t>
            </a:r>
          </a:p>
          <a:p>
            <a:endParaRPr lang="en-US" sz="1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15E4CFE0-40E2-4C8A-ADA5-C3CEE2B0F12B}"/>
              </a:ext>
            </a:extLst>
          </p:cNvPr>
          <p:cNvSpPr/>
          <p:nvPr/>
        </p:nvSpPr>
        <p:spPr>
          <a:xfrm>
            <a:off x="473627" y="7772400"/>
            <a:ext cx="6960922" cy="1292662"/>
          </a:xfrm>
          <a:prstGeom prst="rect">
            <a:avLst/>
          </a:prstGeom>
        </p:spPr>
        <p:txBody>
          <a:bodyPr wrap="square">
            <a:spAutoFit/>
          </a:bodyPr>
          <a:lstStyle/>
          <a:p>
            <a:r>
              <a:rPr lang="en-US" sz="1200" i="1" dirty="0">
                <a:latin typeface="Cambria" panose="02040503050406030204" pitchFamily="18" charset="0"/>
                <a:ea typeface="Cambria" panose="02040503050406030204" pitchFamily="18" charset="0"/>
              </a:rPr>
              <a:t>HRA = Health Reimbursement Account; MERP = Medical Expense Reimbursement Plan; FSA = Flexible Spending Account; DCA = Dependent Care Account; AD&amp;D = Accidental Death &amp; Dismemberment. </a:t>
            </a:r>
          </a:p>
          <a:p>
            <a:endParaRPr lang="en-US" sz="1200" i="1"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The information in this guide is provided for your convenience.  If there are discrepancies between information found in carrier produced documents, or MFS produced documents, please rely on the latter. </a:t>
            </a:r>
            <a:endParaRPr lang="en-US" sz="1400" dirty="0">
              <a:highlight>
                <a:srgbClr val="FFFF00"/>
              </a:highligh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CA1C41A-C17E-4762-9206-76BA5F7ABF28}"/>
              </a:ext>
            </a:extLst>
          </p:cNvPr>
          <p:cNvPicPr>
            <a:picLocks noChangeAspect="1"/>
          </p:cNvPicPr>
          <p:nvPr/>
        </p:nvPicPr>
        <p:blipFill>
          <a:blip r:embed="rId2"/>
          <a:stretch>
            <a:fillRect/>
          </a:stretch>
        </p:blipFill>
        <p:spPr>
          <a:xfrm>
            <a:off x="680061" y="4784215"/>
            <a:ext cx="6412278" cy="2831028"/>
          </a:xfrm>
          <a:prstGeom prst="rect">
            <a:avLst/>
          </a:prstGeom>
        </p:spPr>
      </p:pic>
    </p:spTree>
    <p:extLst>
      <p:ext uri="{BB962C8B-B14F-4D97-AF65-F5344CB8AC3E}">
        <p14:creationId xmlns:p14="http://schemas.microsoft.com/office/powerpoint/2010/main" val="165971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21B846-436D-4132-BA99-0FA34D53EEAB}"/>
              </a:ext>
            </a:extLst>
          </p:cNvPr>
          <p:cNvSpPr/>
          <p:nvPr/>
        </p:nvSpPr>
        <p:spPr>
          <a:xfrm>
            <a:off x="0" y="5029200"/>
            <a:ext cx="7772400" cy="5029200"/>
          </a:xfrm>
          <a:prstGeom prst="rect">
            <a:avLst/>
          </a:prstGeom>
          <a:gradFill>
            <a:gsLst>
              <a:gs pos="9700">
                <a:srgbClr val="1F497D"/>
              </a:gs>
              <a:gs pos="0">
                <a:srgbClr val="1F497D"/>
              </a:gs>
              <a:gs pos="100000">
                <a:schemeClr val="accent1">
                  <a:tint val="50000"/>
                  <a:shade val="100000"/>
                  <a:satMod val="350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3717C5-6CA2-4FF7-A16D-BF7F3D42B4D1}"/>
              </a:ext>
            </a:extLst>
          </p:cNvPr>
          <p:cNvSpPr txBox="1"/>
          <p:nvPr/>
        </p:nvSpPr>
        <p:spPr>
          <a:xfrm>
            <a:off x="381000" y="701070"/>
            <a:ext cx="6781799" cy="707886"/>
          </a:xfrm>
          <a:prstGeom prst="rect">
            <a:avLst/>
          </a:prstGeom>
          <a:noFill/>
        </p:spPr>
        <p:txBody>
          <a:bodyPr wrap="square" rtlCol="0">
            <a:spAutoFit/>
          </a:bodyPr>
          <a:lstStyle/>
          <a:p>
            <a:pPr algn="ctr"/>
            <a:r>
              <a:rPr lang="en-US" sz="2000" b="1" dirty="0">
                <a:solidFill>
                  <a:srgbClr val="1F497D"/>
                </a:solidFill>
                <a:latin typeface="Cambria" panose="02040503050406030204" pitchFamily="18" charset="0"/>
                <a:ea typeface="Cambria" panose="02040503050406030204" pitchFamily="18" charset="0"/>
                <a:cs typeface="Arabic Typesetting" panose="020B0604020202020204" pitchFamily="66" charset="-78"/>
              </a:rPr>
              <a:t>64 Main Street  Keene NH 03431</a:t>
            </a:r>
          </a:p>
          <a:p>
            <a:pPr algn="ctr"/>
            <a:r>
              <a:rPr lang="en-US" sz="2000" b="1" dirty="0">
                <a:solidFill>
                  <a:srgbClr val="1F497D"/>
                </a:solidFill>
                <a:latin typeface="Cambria" panose="02040503050406030204" pitchFamily="18" charset="0"/>
                <a:ea typeface="Cambria" panose="02040503050406030204" pitchFamily="18" charset="0"/>
                <a:cs typeface="Arabic Typesetting" panose="020B0604020202020204" pitchFamily="66" charset="-78"/>
                <a:hlinkClick r:id="rId2"/>
              </a:rPr>
              <a:t>www.mfs.org</a:t>
            </a:r>
            <a:r>
              <a:rPr lang="en-US" sz="2000" b="1" dirty="0">
                <a:solidFill>
                  <a:srgbClr val="1F497D"/>
                </a:solidFill>
                <a:latin typeface="Cambria" panose="02040503050406030204" pitchFamily="18" charset="0"/>
                <a:ea typeface="Cambria" panose="02040503050406030204" pitchFamily="18" charset="0"/>
                <a:cs typeface="Arabic Typesetting" panose="020B0604020202020204" pitchFamily="66" charset="-78"/>
              </a:rPr>
              <a:t> </a:t>
            </a:r>
          </a:p>
        </p:txBody>
      </p:sp>
      <p:pic>
        <p:nvPicPr>
          <p:cNvPr id="10" name="Picture 9" descr="Logo, company name&#10;&#10;Description automatically generated">
            <a:extLst>
              <a:ext uri="{FF2B5EF4-FFF2-40B4-BE49-F238E27FC236}">
                <a16:creationId xmlns:a16="http://schemas.microsoft.com/office/drawing/2014/main" id="{E53B838A-4D17-4467-8E6F-416835B557EC}"/>
              </a:ext>
            </a:extLst>
          </p:cNvPr>
          <p:cNvPicPr>
            <a:picLocks noChangeAspect="1"/>
          </p:cNvPicPr>
          <p:nvPr/>
        </p:nvPicPr>
        <p:blipFill>
          <a:blip r:embed="rId3"/>
          <a:stretch>
            <a:fillRect/>
          </a:stretch>
        </p:blipFill>
        <p:spPr>
          <a:xfrm>
            <a:off x="1626072" y="3200400"/>
            <a:ext cx="4520255" cy="3200400"/>
          </a:xfrm>
          <a:prstGeom prst="rect">
            <a:avLst/>
          </a:prstGeom>
        </p:spPr>
      </p:pic>
      <p:sp>
        <p:nvSpPr>
          <p:cNvPr id="2" name="Rectangle 1">
            <a:extLst>
              <a:ext uri="{FF2B5EF4-FFF2-40B4-BE49-F238E27FC236}">
                <a16:creationId xmlns:a16="http://schemas.microsoft.com/office/drawing/2014/main" id="{42353691-3721-4E2E-9602-E71B452720C2}"/>
              </a:ext>
            </a:extLst>
          </p:cNvPr>
          <p:cNvSpPr/>
          <p:nvPr/>
        </p:nvSpPr>
        <p:spPr>
          <a:xfrm>
            <a:off x="918071" y="7924800"/>
            <a:ext cx="5943599" cy="1015663"/>
          </a:xfrm>
          <a:prstGeom prst="rect">
            <a:avLst/>
          </a:prstGeom>
        </p:spPr>
        <p:txBody>
          <a:bodyPr wrap="square">
            <a:spAutoFit/>
          </a:bodyPr>
          <a:lstStyle/>
          <a:p>
            <a:r>
              <a:rPr lang="en-US" sz="1200" dirty="0">
                <a:latin typeface="Cambria" panose="02040503050406030204" pitchFamily="18" charset="0"/>
                <a:ea typeface="Cambria" panose="02040503050406030204" pitchFamily="18" charset="0"/>
              </a:rPr>
              <a:t>This Benefits Guide was produced by The Richards Group using information from carrier and MFS produced documents.  It is provided for your convenience.  Please refer to complete Schedules of Benefits and other official plan documents for details. If there are any discrepancies between information provided in this guide, and information provided in carrier or MFS-produced documents please rely on the latter.</a:t>
            </a:r>
          </a:p>
        </p:txBody>
      </p:sp>
      <p:pic>
        <p:nvPicPr>
          <p:cNvPr id="3" name="Picture 2">
            <a:extLst>
              <a:ext uri="{FF2B5EF4-FFF2-40B4-BE49-F238E27FC236}">
                <a16:creationId xmlns:a16="http://schemas.microsoft.com/office/drawing/2014/main" id="{57DFDE46-0906-46D9-8D1B-5BA6DE5CA5AA}"/>
              </a:ext>
            </a:extLst>
          </p:cNvPr>
          <p:cNvPicPr>
            <a:picLocks noChangeAspect="1"/>
          </p:cNvPicPr>
          <p:nvPr/>
        </p:nvPicPr>
        <p:blipFill>
          <a:blip r:embed="rId4"/>
          <a:stretch>
            <a:fillRect/>
          </a:stretch>
        </p:blipFill>
        <p:spPr>
          <a:xfrm>
            <a:off x="3162213" y="9210460"/>
            <a:ext cx="1447972" cy="545774"/>
          </a:xfrm>
          <a:prstGeom prst="rect">
            <a:avLst/>
          </a:prstGeom>
        </p:spPr>
      </p:pic>
    </p:spTree>
    <p:extLst>
      <p:ext uri="{BB962C8B-B14F-4D97-AF65-F5344CB8AC3E}">
        <p14:creationId xmlns:p14="http://schemas.microsoft.com/office/powerpoint/2010/main" val="215446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8A9B13-6819-4689-A841-F57C05770BF6}"/>
              </a:ext>
            </a:extLst>
          </p:cNvPr>
          <p:cNvPicPr>
            <a:picLocks noChangeAspect="1"/>
          </p:cNvPicPr>
          <p:nvPr/>
        </p:nvPicPr>
        <p:blipFill>
          <a:blip r:embed="rId2"/>
          <a:stretch>
            <a:fillRect/>
          </a:stretch>
        </p:blipFill>
        <p:spPr>
          <a:xfrm>
            <a:off x="684651" y="6737029"/>
            <a:ext cx="1350331" cy="345685"/>
          </a:xfrm>
          <a:prstGeom prst="rect">
            <a:avLst/>
          </a:prstGeom>
        </p:spPr>
      </p:pic>
      <p:sp>
        <p:nvSpPr>
          <p:cNvPr id="21" name="Text Placeholder 2">
            <a:extLst>
              <a:ext uri="{FF2B5EF4-FFF2-40B4-BE49-F238E27FC236}">
                <a16:creationId xmlns:a16="http://schemas.microsoft.com/office/drawing/2014/main" id="{14AE9D73-0D69-4FD3-88CF-D34C284F0052}"/>
              </a:ext>
            </a:extLst>
          </p:cNvPr>
          <p:cNvSpPr>
            <a:spLocks noGrp="1"/>
          </p:cNvSpPr>
          <p:nvPr>
            <p:ph type="body" sz="quarter" idx="11"/>
          </p:nvPr>
        </p:nvSpPr>
        <p:spPr>
          <a:xfrm>
            <a:off x="207730" y="240921"/>
            <a:ext cx="3678470" cy="539750"/>
          </a:xfrm>
          <a:prstGeom prst="rect">
            <a:avLst/>
          </a:prstGeom>
        </p:spPr>
        <p:txBody>
          <a:bodyPr/>
          <a:lstStyle/>
          <a:p>
            <a:pPr algn="ctr"/>
            <a:r>
              <a:rPr lang="en-US" sz="2400" b="1" dirty="0">
                <a:solidFill>
                  <a:schemeClr val="tx1"/>
                </a:solidFill>
                <a:latin typeface="Cambria" panose="02040503050406030204" pitchFamily="18" charset="0"/>
                <a:ea typeface="Cambria" panose="02040503050406030204" pitchFamily="18" charset="0"/>
              </a:rPr>
              <a:t>Contact Information </a:t>
            </a:r>
          </a:p>
        </p:txBody>
      </p:sp>
      <p:pic>
        <p:nvPicPr>
          <p:cNvPr id="20" name="Picture 19">
            <a:extLst>
              <a:ext uri="{FF2B5EF4-FFF2-40B4-BE49-F238E27FC236}">
                <a16:creationId xmlns:a16="http://schemas.microsoft.com/office/drawing/2014/main" id="{550AD1BE-7E01-4683-93DF-4335C8C745B4}"/>
              </a:ext>
            </a:extLst>
          </p:cNvPr>
          <p:cNvPicPr>
            <a:picLocks noChangeAspect="1"/>
          </p:cNvPicPr>
          <p:nvPr/>
        </p:nvPicPr>
        <p:blipFill>
          <a:blip r:embed="rId3"/>
          <a:stretch>
            <a:fillRect/>
          </a:stretch>
        </p:blipFill>
        <p:spPr>
          <a:xfrm>
            <a:off x="765529" y="1495289"/>
            <a:ext cx="1098026" cy="818380"/>
          </a:xfrm>
          <a:prstGeom prst="rect">
            <a:avLst/>
          </a:prstGeom>
        </p:spPr>
      </p:pic>
      <p:pic>
        <p:nvPicPr>
          <p:cNvPr id="5" name="Picture 4">
            <a:extLst>
              <a:ext uri="{FF2B5EF4-FFF2-40B4-BE49-F238E27FC236}">
                <a16:creationId xmlns:a16="http://schemas.microsoft.com/office/drawing/2014/main" id="{6EA19D4E-7F3F-4751-AA4C-BA046E3FE417}"/>
              </a:ext>
            </a:extLst>
          </p:cNvPr>
          <p:cNvPicPr>
            <a:picLocks noChangeAspect="1"/>
          </p:cNvPicPr>
          <p:nvPr/>
        </p:nvPicPr>
        <p:blipFill>
          <a:blip r:embed="rId4"/>
          <a:stretch>
            <a:fillRect/>
          </a:stretch>
        </p:blipFill>
        <p:spPr>
          <a:xfrm>
            <a:off x="595087" y="7428399"/>
            <a:ext cx="1512936" cy="539750"/>
          </a:xfrm>
          <a:prstGeom prst="rect">
            <a:avLst/>
          </a:prstGeom>
        </p:spPr>
      </p:pic>
      <p:pic>
        <p:nvPicPr>
          <p:cNvPr id="6" name="Picture 5">
            <a:extLst>
              <a:ext uri="{FF2B5EF4-FFF2-40B4-BE49-F238E27FC236}">
                <a16:creationId xmlns:a16="http://schemas.microsoft.com/office/drawing/2014/main" id="{88C431A3-15BC-41E3-8167-2FB8C9F1A656}"/>
              </a:ext>
            </a:extLst>
          </p:cNvPr>
          <p:cNvPicPr>
            <a:picLocks noChangeAspect="1"/>
          </p:cNvPicPr>
          <p:nvPr/>
        </p:nvPicPr>
        <p:blipFill>
          <a:blip r:embed="rId5"/>
          <a:stretch>
            <a:fillRect/>
          </a:stretch>
        </p:blipFill>
        <p:spPr>
          <a:xfrm>
            <a:off x="645698" y="8283788"/>
            <a:ext cx="1499075" cy="423981"/>
          </a:xfrm>
          <a:prstGeom prst="rect">
            <a:avLst/>
          </a:prstGeom>
        </p:spPr>
      </p:pic>
      <p:pic>
        <p:nvPicPr>
          <p:cNvPr id="8" name="Picture 7">
            <a:extLst>
              <a:ext uri="{FF2B5EF4-FFF2-40B4-BE49-F238E27FC236}">
                <a16:creationId xmlns:a16="http://schemas.microsoft.com/office/drawing/2014/main" id="{EF19297C-ED41-4B7F-9FD0-E844D8CA79B1}"/>
              </a:ext>
            </a:extLst>
          </p:cNvPr>
          <p:cNvPicPr>
            <a:picLocks noChangeAspect="1"/>
          </p:cNvPicPr>
          <p:nvPr/>
        </p:nvPicPr>
        <p:blipFill>
          <a:blip r:embed="rId6"/>
          <a:stretch>
            <a:fillRect/>
          </a:stretch>
        </p:blipFill>
        <p:spPr>
          <a:xfrm>
            <a:off x="699842" y="4308610"/>
            <a:ext cx="1335140" cy="323116"/>
          </a:xfrm>
          <a:prstGeom prst="rect">
            <a:avLst/>
          </a:prstGeom>
        </p:spPr>
      </p:pic>
      <p:pic>
        <p:nvPicPr>
          <p:cNvPr id="9" name="Picture 8">
            <a:extLst>
              <a:ext uri="{FF2B5EF4-FFF2-40B4-BE49-F238E27FC236}">
                <a16:creationId xmlns:a16="http://schemas.microsoft.com/office/drawing/2014/main" id="{F39FB38C-8D30-426D-BEF0-B8EC4A75F80B}"/>
              </a:ext>
            </a:extLst>
          </p:cNvPr>
          <p:cNvPicPr>
            <a:picLocks noChangeAspect="1"/>
          </p:cNvPicPr>
          <p:nvPr/>
        </p:nvPicPr>
        <p:blipFill>
          <a:blip r:embed="rId7"/>
          <a:stretch>
            <a:fillRect/>
          </a:stretch>
        </p:blipFill>
        <p:spPr>
          <a:xfrm>
            <a:off x="504636" y="5079257"/>
            <a:ext cx="1603387" cy="304826"/>
          </a:xfrm>
          <a:prstGeom prst="rect">
            <a:avLst/>
          </a:prstGeom>
        </p:spPr>
      </p:pic>
      <p:pic>
        <p:nvPicPr>
          <p:cNvPr id="10" name="Picture 9">
            <a:extLst>
              <a:ext uri="{FF2B5EF4-FFF2-40B4-BE49-F238E27FC236}">
                <a16:creationId xmlns:a16="http://schemas.microsoft.com/office/drawing/2014/main" id="{25EDEB93-C79F-401C-B574-FD2C1DA564F6}"/>
              </a:ext>
            </a:extLst>
          </p:cNvPr>
          <p:cNvPicPr>
            <a:picLocks noChangeAspect="1"/>
          </p:cNvPicPr>
          <p:nvPr/>
        </p:nvPicPr>
        <p:blipFill>
          <a:blip r:embed="rId7"/>
          <a:stretch>
            <a:fillRect/>
          </a:stretch>
        </p:blipFill>
        <p:spPr>
          <a:xfrm>
            <a:off x="512848" y="5853853"/>
            <a:ext cx="1603387" cy="304826"/>
          </a:xfrm>
          <a:prstGeom prst="rect">
            <a:avLst/>
          </a:prstGeom>
        </p:spPr>
      </p:pic>
      <p:pic>
        <p:nvPicPr>
          <p:cNvPr id="11" name="Picture 10">
            <a:extLst>
              <a:ext uri="{FF2B5EF4-FFF2-40B4-BE49-F238E27FC236}">
                <a16:creationId xmlns:a16="http://schemas.microsoft.com/office/drawing/2014/main" id="{7C44A10F-8702-4C8B-965D-006F44281E8F}"/>
              </a:ext>
            </a:extLst>
          </p:cNvPr>
          <p:cNvPicPr>
            <a:picLocks noChangeAspect="1"/>
          </p:cNvPicPr>
          <p:nvPr/>
        </p:nvPicPr>
        <p:blipFill>
          <a:blip r:embed="rId8"/>
          <a:stretch>
            <a:fillRect/>
          </a:stretch>
        </p:blipFill>
        <p:spPr>
          <a:xfrm>
            <a:off x="441306" y="2922758"/>
            <a:ext cx="1838312" cy="691642"/>
          </a:xfrm>
          <a:prstGeom prst="rect">
            <a:avLst/>
          </a:prstGeom>
        </p:spPr>
      </p:pic>
      <p:pic>
        <p:nvPicPr>
          <p:cNvPr id="3" name="Picture 2">
            <a:extLst>
              <a:ext uri="{FF2B5EF4-FFF2-40B4-BE49-F238E27FC236}">
                <a16:creationId xmlns:a16="http://schemas.microsoft.com/office/drawing/2014/main" id="{B087640D-855B-4A05-9CC4-F0160F0915A4}"/>
              </a:ext>
            </a:extLst>
          </p:cNvPr>
          <p:cNvPicPr>
            <a:picLocks noChangeAspect="1"/>
          </p:cNvPicPr>
          <p:nvPr/>
        </p:nvPicPr>
        <p:blipFill>
          <a:blip r:embed="rId9"/>
          <a:stretch>
            <a:fillRect/>
          </a:stretch>
        </p:blipFill>
        <p:spPr>
          <a:xfrm>
            <a:off x="2244744" y="1102468"/>
            <a:ext cx="5086350" cy="7753350"/>
          </a:xfrm>
          <a:prstGeom prst="rect">
            <a:avLst/>
          </a:prstGeom>
        </p:spPr>
      </p:pic>
    </p:spTree>
    <p:extLst>
      <p:ext uri="{BB962C8B-B14F-4D97-AF65-F5344CB8AC3E}">
        <p14:creationId xmlns:p14="http://schemas.microsoft.com/office/powerpoint/2010/main" val="266133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29751" y="336544"/>
            <a:ext cx="3099249" cy="539750"/>
          </a:xfrm>
        </p:spPr>
        <p:txBody>
          <a:bodyPr wrap="none"/>
          <a:lstStyle/>
          <a:p>
            <a:pPr algn="l">
              <a:spcBef>
                <a:spcPts val="0"/>
              </a:spcBef>
            </a:pPr>
            <a:r>
              <a:rPr lang="en-US" sz="2400" b="1" dirty="0">
                <a:solidFill>
                  <a:schemeClr val="tx1"/>
                </a:solidFill>
                <a:latin typeface="Cambria" panose="02040503050406030204" pitchFamily="18" charset="0"/>
                <a:ea typeface="Cambria" panose="02040503050406030204" pitchFamily="18" charset="0"/>
              </a:rPr>
              <a:t>Payroll Deductions  </a:t>
            </a:r>
          </a:p>
        </p:txBody>
      </p:sp>
      <p:sp>
        <p:nvSpPr>
          <p:cNvPr id="6" name="TextBox 5">
            <a:extLst>
              <a:ext uri="{FF2B5EF4-FFF2-40B4-BE49-F238E27FC236}">
                <a16:creationId xmlns:a16="http://schemas.microsoft.com/office/drawing/2014/main" id="{2F3DC93B-83A7-47D4-A7D7-2CB51E225828}"/>
              </a:ext>
            </a:extLst>
          </p:cNvPr>
          <p:cNvSpPr txBox="1"/>
          <p:nvPr/>
        </p:nvSpPr>
        <p:spPr>
          <a:xfrm>
            <a:off x="2088614" y="2188927"/>
            <a:ext cx="2209799" cy="338554"/>
          </a:xfrm>
          <a:prstGeom prst="rect">
            <a:avLst/>
          </a:prstGeom>
          <a:noFill/>
        </p:spPr>
        <p:txBody>
          <a:bodyPr wrap="square" rtlCol="0">
            <a:spAutoFit/>
          </a:bodyPr>
          <a:lstStyle/>
          <a:p>
            <a:r>
              <a:rPr lang="en-US" sz="1600" b="1" dirty="0">
                <a:latin typeface="Cambria" panose="02040503050406030204" pitchFamily="18" charset="0"/>
                <a:ea typeface="Cambria" panose="02040503050406030204" pitchFamily="18" charset="0"/>
              </a:rPr>
              <a:t>Health Insurance</a:t>
            </a:r>
          </a:p>
        </p:txBody>
      </p:sp>
      <p:pic>
        <p:nvPicPr>
          <p:cNvPr id="9" name="Picture 8">
            <a:extLst>
              <a:ext uri="{FF2B5EF4-FFF2-40B4-BE49-F238E27FC236}">
                <a16:creationId xmlns:a16="http://schemas.microsoft.com/office/drawing/2014/main" id="{9EDE039C-42D5-47BE-8E04-C806E72A0ABB}"/>
              </a:ext>
            </a:extLst>
          </p:cNvPr>
          <p:cNvPicPr>
            <a:picLocks noChangeAspect="1"/>
          </p:cNvPicPr>
          <p:nvPr/>
        </p:nvPicPr>
        <p:blipFill>
          <a:blip r:embed="rId2"/>
          <a:stretch>
            <a:fillRect/>
          </a:stretch>
        </p:blipFill>
        <p:spPr>
          <a:xfrm>
            <a:off x="414902" y="2244329"/>
            <a:ext cx="1337829" cy="319818"/>
          </a:xfrm>
          <a:prstGeom prst="rect">
            <a:avLst/>
          </a:prstGeom>
        </p:spPr>
      </p:pic>
      <p:pic>
        <p:nvPicPr>
          <p:cNvPr id="7" name="Picture 6">
            <a:extLst>
              <a:ext uri="{FF2B5EF4-FFF2-40B4-BE49-F238E27FC236}">
                <a16:creationId xmlns:a16="http://schemas.microsoft.com/office/drawing/2014/main" id="{10A6E1A1-F9A5-4549-B54F-C1E3603DC164}"/>
              </a:ext>
            </a:extLst>
          </p:cNvPr>
          <p:cNvPicPr>
            <a:picLocks noChangeAspect="1"/>
          </p:cNvPicPr>
          <p:nvPr/>
        </p:nvPicPr>
        <p:blipFill>
          <a:blip r:embed="rId3"/>
          <a:stretch>
            <a:fillRect/>
          </a:stretch>
        </p:blipFill>
        <p:spPr>
          <a:xfrm>
            <a:off x="379786" y="4494277"/>
            <a:ext cx="1335140" cy="347502"/>
          </a:xfrm>
          <a:prstGeom prst="rect">
            <a:avLst/>
          </a:prstGeom>
        </p:spPr>
      </p:pic>
      <p:sp>
        <p:nvSpPr>
          <p:cNvPr id="13" name="TextBox 12">
            <a:extLst>
              <a:ext uri="{FF2B5EF4-FFF2-40B4-BE49-F238E27FC236}">
                <a16:creationId xmlns:a16="http://schemas.microsoft.com/office/drawing/2014/main" id="{113C9C9D-4367-4075-AAAD-598768FC2CC1}"/>
              </a:ext>
            </a:extLst>
          </p:cNvPr>
          <p:cNvSpPr txBox="1"/>
          <p:nvPr/>
        </p:nvSpPr>
        <p:spPr>
          <a:xfrm>
            <a:off x="2088613" y="4503225"/>
            <a:ext cx="2209799" cy="338554"/>
          </a:xfrm>
          <a:prstGeom prst="rect">
            <a:avLst/>
          </a:prstGeom>
          <a:noFill/>
        </p:spPr>
        <p:txBody>
          <a:bodyPr wrap="square" rtlCol="0">
            <a:spAutoFit/>
          </a:bodyPr>
          <a:lstStyle/>
          <a:p>
            <a:r>
              <a:rPr lang="en-US" sz="1600" b="1" dirty="0">
                <a:latin typeface="Cambria" panose="02040503050406030204" pitchFamily="18" charset="0"/>
                <a:ea typeface="Cambria" panose="02040503050406030204" pitchFamily="18" charset="0"/>
              </a:rPr>
              <a:t>Dental  Insurance</a:t>
            </a:r>
          </a:p>
        </p:txBody>
      </p:sp>
      <p:pic>
        <p:nvPicPr>
          <p:cNvPr id="14" name="Picture 13">
            <a:extLst>
              <a:ext uri="{FF2B5EF4-FFF2-40B4-BE49-F238E27FC236}">
                <a16:creationId xmlns:a16="http://schemas.microsoft.com/office/drawing/2014/main" id="{4D16A77F-1D23-4CFE-88F8-6B8BE2E632F6}"/>
              </a:ext>
            </a:extLst>
          </p:cNvPr>
          <p:cNvPicPr>
            <a:picLocks noChangeAspect="1"/>
          </p:cNvPicPr>
          <p:nvPr/>
        </p:nvPicPr>
        <p:blipFill>
          <a:blip r:embed="rId4"/>
          <a:stretch>
            <a:fillRect/>
          </a:stretch>
        </p:blipFill>
        <p:spPr>
          <a:xfrm>
            <a:off x="2088612" y="6915819"/>
            <a:ext cx="3550187" cy="2353497"/>
          </a:xfrm>
          <a:prstGeom prst="rect">
            <a:avLst/>
          </a:prstGeom>
        </p:spPr>
      </p:pic>
      <p:sp>
        <p:nvSpPr>
          <p:cNvPr id="5" name="TextBox 4">
            <a:extLst>
              <a:ext uri="{FF2B5EF4-FFF2-40B4-BE49-F238E27FC236}">
                <a16:creationId xmlns:a16="http://schemas.microsoft.com/office/drawing/2014/main" id="{B2FB3640-D636-4E85-A03A-20DD35FB4B18}"/>
              </a:ext>
            </a:extLst>
          </p:cNvPr>
          <p:cNvSpPr txBox="1"/>
          <p:nvPr/>
        </p:nvSpPr>
        <p:spPr>
          <a:xfrm>
            <a:off x="510298" y="1144813"/>
            <a:ext cx="6706814" cy="830997"/>
          </a:xfrm>
          <a:prstGeom prst="rect">
            <a:avLst/>
          </a:prstGeom>
          <a:noFill/>
        </p:spPr>
        <p:txBody>
          <a:bodyPr wrap="square" rtlCol="0">
            <a:spAutoFit/>
          </a:bodyPr>
          <a:lstStyle/>
          <a:p>
            <a:r>
              <a:rPr lang="en-US" sz="1600" b="1" dirty="0">
                <a:latin typeface="Cambria" panose="02040503050406030204" pitchFamily="18" charset="0"/>
                <a:ea typeface="Cambria" panose="02040503050406030204" pitchFamily="18" charset="0"/>
              </a:rPr>
              <a:t>MFS contributes generously toward the cost of each eligible employee’s health and dental insurance. Your per paycheck deductions, </a:t>
            </a:r>
            <a:r>
              <a:rPr lang="en-US" sz="1600" b="1" dirty="0">
                <a:solidFill>
                  <a:srgbClr val="FF0000"/>
                </a:solidFill>
                <a:latin typeface="Cambria" panose="02040503050406030204" pitchFamily="18" charset="0"/>
                <a:ea typeface="Cambria" panose="02040503050406030204" pitchFamily="18" charset="0"/>
              </a:rPr>
              <a:t>7/1/21 – 12/31/21 </a:t>
            </a:r>
            <a:r>
              <a:rPr lang="en-US" sz="1600" b="1" dirty="0">
                <a:latin typeface="Cambria" panose="02040503050406030204" pitchFamily="18" charset="0"/>
                <a:ea typeface="Cambria" panose="02040503050406030204" pitchFamily="18" charset="0"/>
              </a:rPr>
              <a:t>are shown below:</a:t>
            </a:r>
          </a:p>
        </p:txBody>
      </p:sp>
      <p:pic>
        <p:nvPicPr>
          <p:cNvPr id="8" name="Picture 7">
            <a:extLst>
              <a:ext uri="{FF2B5EF4-FFF2-40B4-BE49-F238E27FC236}">
                <a16:creationId xmlns:a16="http://schemas.microsoft.com/office/drawing/2014/main" id="{A03404EA-54A8-4B31-A3F5-BD2CAFC9ACB3}"/>
              </a:ext>
            </a:extLst>
          </p:cNvPr>
          <p:cNvPicPr>
            <a:picLocks noChangeAspect="1"/>
          </p:cNvPicPr>
          <p:nvPr/>
        </p:nvPicPr>
        <p:blipFill>
          <a:blip r:embed="rId5"/>
          <a:stretch>
            <a:fillRect/>
          </a:stretch>
        </p:blipFill>
        <p:spPr>
          <a:xfrm>
            <a:off x="379786" y="2695680"/>
            <a:ext cx="7064712" cy="1353472"/>
          </a:xfrm>
          <a:prstGeom prst="rect">
            <a:avLst/>
          </a:prstGeom>
        </p:spPr>
      </p:pic>
      <p:pic>
        <p:nvPicPr>
          <p:cNvPr id="10" name="Picture 9">
            <a:extLst>
              <a:ext uri="{FF2B5EF4-FFF2-40B4-BE49-F238E27FC236}">
                <a16:creationId xmlns:a16="http://schemas.microsoft.com/office/drawing/2014/main" id="{652833D1-F158-458B-A88C-BB751C85BA51}"/>
              </a:ext>
            </a:extLst>
          </p:cNvPr>
          <p:cNvPicPr>
            <a:picLocks noChangeAspect="1"/>
          </p:cNvPicPr>
          <p:nvPr/>
        </p:nvPicPr>
        <p:blipFill>
          <a:blip r:embed="rId6"/>
          <a:stretch>
            <a:fillRect/>
          </a:stretch>
        </p:blipFill>
        <p:spPr>
          <a:xfrm>
            <a:off x="329750" y="5029199"/>
            <a:ext cx="7114747" cy="1724473"/>
          </a:xfrm>
          <a:prstGeom prst="rect">
            <a:avLst/>
          </a:prstGeom>
        </p:spPr>
      </p:pic>
    </p:spTree>
    <p:extLst>
      <p:ext uri="{BB962C8B-B14F-4D97-AF65-F5344CB8AC3E}">
        <p14:creationId xmlns:p14="http://schemas.microsoft.com/office/powerpoint/2010/main" val="2322648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06413" y="222727"/>
            <a:ext cx="3142755" cy="539750"/>
          </a:xfrm>
        </p:spPr>
        <p:txBody>
          <a:bodyPr wrap="none"/>
          <a:lstStyle/>
          <a:p>
            <a:pPr>
              <a:spcBef>
                <a:spcPts val="0"/>
              </a:spcBef>
            </a:pPr>
            <a:r>
              <a:rPr lang="en-US" sz="2400" b="1" dirty="0">
                <a:solidFill>
                  <a:schemeClr val="tx1"/>
                </a:solidFill>
                <a:latin typeface="Cambria" panose="02040503050406030204" pitchFamily="18" charset="0"/>
                <a:ea typeface="Cambria" panose="02040503050406030204" pitchFamily="18" charset="0"/>
              </a:rPr>
              <a:t>Health Insurance</a:t>
            </a:r>
          </a:p>
        </p:txBody>
      </p:sp>
      <p:sp>
        <p:nvSpPr>
          <p:cNvPr id="4" name="TextBox 3">
            <a:extLst>
              <a:ext uri="{FF2B5EF4-FFF2-40B4-BE49-F238E27FC236}">
                <a16:creationId xmlns:a16="http://schemas.microsoft.com/office/drawing/2014/main" id="{B6ABD6A3-C373-4C33-A0FA-0FD1BB14352F}"/>
              </a:ext>
            </a:extLst>
          </p:cNvPr>
          <p:cNvSpPr txBox="1"/>
          <p:nvPr/>
        </p:nvSpPr>
        <p:spPr>
          <a:xfrm>
            <a:off x="417876" y="660501"/>
            <a:ext cx="7086600" cy="1384995"/>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Beginning July 1, MFS employees will have access to one health insurance plan through </a:t>
            </a:r>
            <a:r>
              <a:rPr lang="en-US" sz="1400" b="1" dirty="0">
                <a:solidFill>
                  <a:srgbClr val="009900"/>
                </a:solidFill>
                <a:latin typeface="Cambria" panose="02040503050406030204" pitchFamily="18" charset="0"/>
                <a:ea typeface="Cambria" panose="02040503050406030204" pitchFamily="18" charset="0"/>
              </a:rPr>
              <a:t>Tufts Health Freedom Plan/United Healthcare, called Granite Advantage EPO</a:t>
            </a:r>
            <a:r>
              <a:rPr lang="en-US" sz="1400" dirty="0">
                <a:latin typeface="Cambria" panose="02040503050406030204" pitchFamily="18" charset="0"/>
                <a:ea typeface="Cambria" panose="02040503050406030204" pitchFamily="18" charset="0"/>
              </a:rPr>
              <a:t>.  This plan replaces the three plans previously available through Harvard Pilgrim and offers greater coverage on most services. In the plan summary below, where the benefit/ feature is an improvement from current plans, the information is shown in green; same, black; disadvantage, red.</a:t>
            </a:r>
          </a:p>
        </p:txBody>
      </p:sp>
      <p:pic>
        <p:nvPicPr>
          <p:cNvPr id="8" name="Picture 7">
            <a:extLst>
              <a:ext uri="{FF2B5EF4-FFF2-40B4-BE49-F238E27FC236}">
                <a16:creationId xmlns:a16="http://schemas.microsoft.com/office/drawing/2014/main" id="{43114147-C1A9-44C2-8197-23F2E19AB1A2}"/>
              </a:ext>
            </a:extLst>
          </p:cNvPr>
          <p:cNvPicPr>
            <a:picLocks noChangeAspect="1"/>
          </p:cNvPicPr>
          <p:nvPr/>
        </p:nvPicPr>
        <p:blipFill>
          <a:blip r:embed="rId2"/>
          <a:stretch>
            <a:fillRect/>
          </a:stretch>
        </p:blipFill>
        <p:spPr>
          <a:xfrm>
            <a:off x="5942682" y="367195"/>
            <a:ext cx="1296280" cy="313711"/>
          </a:xfrm>
          <a:prstGeom prst="rect">
            <a:avLst/>
          </a:prstGeom>
        </p:spPr>
      </p:pic>
      <p:pic>
        <p:nvPicPr>
          <p:cNvPr id="2" name="Picture 1">
            <a:extLst>
              <a:ext uri="{FF2B5EF4-FFF2-40B4-BE49-F238E27FC236}">
                <a16:creationId xmlns:a16="http://schemas.microsoft.com/office/drawing/2014/main" id="{E8C503A5-C57C-4209-B263-C8FFA001650C}"/>
              </a:ext>
            </a:extLst>
          </p:cNvPr>
          <p:cNvPicPr>
            <a:picLocks noChangeAspect="1"/>
          </p:cNvPicPr>
          <p:nvPr/>
        </p:nvPicPr>
        <p:blipFill>
          <a:blip r:embed="rId3"/>
          <a:stretch>
            <a:fillRect/>
          </a:stretch>
        </p:blipFill>
        <p:spPr>
          <a:xfrm>
            <a:off x="659524" y="2209800"/>
            <a:ext cx="6453352" cy="7087458"/>
          </a:xfrm>
          <a:prstGeom prst="rect">
            <a:avLst/>
          </a:prstGeom>
        </p:spPr>
      </p:pic>
    </p:spTree>
    <p:extLst>
      <p:ext uri="{BB962C8B-B14F-4D97-AF65-F5344CB8AC3E}">
        <p14:creationId xmlns:p14="http://schemas.microsoft.com/office/powerpoint/2010/main" val="1131347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F6BAFE8-A300-4764-87A7-A94E67117E1F}"/>
              </a:ext>
            </a:extLst>
          </p:cNvPr>
          <p:cNvSpPr txBox="1">
            <a:spLocks/>
          </p:cNvSpPr>
          <p:nvPr/>
        </p:nvSpPr>
        <p:spPr>
          <a:xfrm>
            <a:off x="228600" y="331539"/>
            <a:ext cx="3463759"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chemeClr val="tx1"/>
                </a:solidFill>
                <a:latin typeface="Cambria" panose="02040503050406030204" pitchFamily="18" charset="0"/>
                <a:ea typeface="Cambria" panose="02040503050406030204" pitchFamily="18" charset="0"/>
              </a:rPr>
              <a:t>Tufts Provider Access</a:t>
            </a:r>
            <a:endParaRPr lang="en-US" sz="3200" b="1" dirty="0">
              <a:solidFill>
                <a:schemeClr val="tx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A25948E-0F98-4419-BB66-59CC5612FE81}"/>
              </a:ext>
            </a:extLst>
          </p:cNvPr>
          <p:cNvPicPr>
            <a:picLocks noChangeAspect="1"/>
          </p:cNvPicPr>
          <p:nvPr/>
        </p:nvPicPr>
        <p:blipFill>
          <a:blip r:embed="rId2"/>
          <a:stretch>
            <a:fillRect/>
          </a:stretch>
        </p:blipFill>
        <p:spPr>
          <a:xfrm>
            <a:off x="5943600" y="444109"/>
            <a:ext cx="1299997" cy="314611"/>
          </a:xfrm>
          <a:prstGeom prst="rect">
            <a:avLst/>
          </a:prstGeom>
        </p:spPr>
      </p:pic>
      <p:sp>
        <p:nvSpPr>
          <p:cNvPr id="2" name="TextBox 1">
            <a:extLst>
              <a:ext uri="{FF2B5EF4-FFF2-40B4-BE49-F238E27FC236}">
                <a16:creationId xmlns:a16="http://schemas.microsoft.com/office/drawing/2014/main" id="{86E2D4AA-7D9A-4556-9F0A-E0FB25A9C043}"/>
              </a:ext>
            </a:extLst>
          </p:cNvPr>
          <p:cNvSpPr txBox="1"/>
          <p:nvPr/>
        </p:nvSpPr>
        <p:spPr>
          <a:xfrm>
            <a:off x="393065" y="880510"/>
            <a:ext cx="6986270" cy="1169551"/>
          </a:xfrm>
          <a:prstGeom prst="rect">
            <a:avLst/>
          </a:prstGeom>
          <a:noFill/>
        </p:spPr>
        <p:txBody>
          <a:bodyPr wrap="square" rtlCol="0">
            <a:spAutoFit/>
          </a:bodyPr>
          <a:lstStyle/>
          <a:p>
            <a:r>
              <a:rPr lang="en-US" sz="1400" dirty="0">
                <a:solidFill>
                  <a:srgbClr val="00B050"/>
                </a:solidFill>
                <a:latin typeface="Cambria" panose="02040503050406030204" pitchFamily="18" charset="0"/>
                <a:ea typeface="Cambria" panose="02040503050406030204" pitchFamily="18" charset="0"/>
              </a:rPr>
              <a:t>The Granite Advantage EPO plan contains an extensive network of  providers across New England, including those associated with: </a:t>
            </a:r>
          </a:p>
          <a:p>
            <a:pPr lvl="1"/>
            <a:r>
              <a:rPr lang="en-US" sz="1400" b="1" dirty="0">
                <a:solidFill>
                  <a:srgbClr val="00B050"/>
                </a:solidFill>
                <a:latin typeface="Cambria" panose="02040503050406030204" pitchFamily="18" charset="0"/>
                <a:ea typeface="Cambria" panose="02040503050406030204" pitchFamily="18" charset="0"/>
              </a:rPr>
              <a:t>Cheshire Medical Center, Brattleboro Memorial, Monadnock Community, Dartmouth Hitchcock Lebanon, Catholic Medical Center, Massachusetts General, Brigham &amp; Women’s, Dana Farber, Boston Children’s and many more.</a:t>
            </a:r>
          </a:p>
        </p:txBody>
      </p:sp>
      <p:pic>
        <p:nvPicPr>
          <p:cNvPr id="5" name="Picture 4">
            <a:extLst>
              <a:ext uri="{FF2B5EF4-FFF2-40B4-BE49-F238E27FC236}">
                <a16:creationId xmlns:a16="http://schemas.microsoft.com/office/drawing/2014/main" id="{C366A7BC-7F0D-41F3-B97E-36ED18F8D36B}"/>
              </a:ext>
            </a:extLst>
          </p:cNvPr>
          <p:cNvPicPr>
            <a:picLocks noChangeAspect="1"/>
          </p:cNvPicPr>
          <p:nvPr/>
        </p:nvPicPr>
        <p:blipFill>
          <a:blip r:embed="rId3"/>
          <a:stretch>
            <a:fillRect/>
          </a:stretch>
        </p:blipFill>
        <p:spPr>
          <a:xfrm>
            <a:off x="1273687" y="2160209"/>
            <a:ext cx="5225026" cy="7170382"/>
          </a:xfrm>
          <a:prstGeom prst="rect">
            <a:avLst/>
          </a:prstGeom>
        </p:spPr>
      </p:pic>
    </p:spTree>
    <p:extLst>
      <p:ext uri="{BB962C8B-B14F-4D97-AF65-F5344CB8AC3E}">
        <p14:creationId xmlns:p14="http://schemas.microsoft.com/office/powerpoint/2010/main" val="63192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FC879A8-7E68-48FC-AE6F-FA81058979B1}"/>
              </a:ext>
            </a:extLst>
          </p:cNvPr>
          <p:cNvSpPr txBox="1">
            <a:spLocks/>
          </p:cNvSpPr>
          <p:nvPr/>
        </p:nvSpPr>
        <p:spPr>
          <a:xfrm>
            <a:off x="121927" y="372083"/>
            <a:ext cx="4169803" cy="5397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rgbClr val="FFFFFF"/>
                </a:solidFill>
                <a:latin typeface="Century" panose="02040604050505020304" pitchFamily="18" charset="0"/>
                <a:ea typeface="+mn-ea"/>
                <a:cs typeface="Century" panose="020406040505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chemeClr val="tx1"/>
                </a:solidFill>
                <a:latin typeface="Cambria" panose="02040503050406030204" pitchFamily="18" charset="0"/>
                <a:ea typeface="Cambria" panose="02040503050406030204" pitchFamily="18" charset="0"/>
              </a:rPr>
              <a:t>Locating your Providers</a:t>
            </a:r>
            <a:endParaRPr lang="en-US" sz="3200" b="1" dirty="0">
              <a:solidFill>
                <a:schemeClr val="tx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721F70-110D-4400-8C39-6FE11A62CCB5}"/>
              </a:ext>
            </a:extLst>
          </p:cNvPr>
          <p:cNvSpPr/>
          <p:nvPr/>
        </p:nvSpPr>
        <p:spPr>
          <a:xfrm>
            <a:off x="419077" y="845971"/>
            <a:ext cx="6955354" cy="7725192"/>
          </a:xfrm>
          <a:prstGeom prst="rect">
            <a:avLst/>
          </a:prstGeom>
        </p:spPr>
        <p:txBody>
          <a:bodyPr wrap="square">
            <a:spAutoFit/>
          </a:bodyPr>
          <a:lstStyle/>
          <a:p>
            <a:endParaRPr lang="en-US" sz="1400" dirty="0">
              <a:latin typeface="Cambria" panose="02040503050406030204" pitchFamily="18" charset="0"/>
              <a:ea typeface="Cambria" panose="02040503050406030204" pitchFamily="18" charset="0"/>
              <a:cs typeface="Calibri" panose="020F0502020204030204" pitchFamily="34" charset="0"/>
            </a:endParaRPr>
          </a:p>
          <a:p>
            <a:r>
              <a:rPr lang="en-US" sz="1600" dirty="0">
                <a:latin typeface="Cambria" panose="02040503050406030204" pitchFamily="18" charset="0"/>
                <a:ea typeface="Cambria" panose="02040503050406030204" pitchFamily="18" charset="0"/>
                <a:cs typeface="Calibri" panose="020F0502020204030204" pitchFamily="34" charset="0"/>
              </a:rPr>
              <a:t>To determine if your providers are included in the Tufts Granite Advantage EPO, visit </a:t>
            </a:r>
            <a:r>
              <a:rPr lang="en-US" sz="1600" dirty="0">
                <a:latin typeface="Cambria" panose="02040503050406030204" pitchFamily="18" charset="0"/>
                <a:ea typeface="Cambria" panose="02040503050406030204" pitchFamily="18" charset="0"/>
                <a:cs typeface="Calibri" panose="020F0502020204030204" pitchFamily="34" charset="0"/>
                <a:hlinkClick r:id="rId2"/>
              </a:rPr>
              <a:t>www.thfp.com</a:t>
            </a:r>
            <a:r>
              <a:rPr lang="en-US" sz="1600" dirty="0">
                <a:latin typeface="Cambria" panose="02040503050406030204" pitchFamily="18" charset="0"/>
                <a:ea typeface="Cambria" panose="02040503050406030204" pitchFamily="18" charset="0"/>
                <a:cs typeface="Calibri" panose="020F0502020204030204" pitchFamily="34" charset="0"/>
              </a:rPr>
              <a:t> and follow the steps below:</a:t>
            </a:r>
          </a:p>
          <a:p>
            <a:endParaRPr lang="en-US" sz="1600" dirty="0">
              <a:latin typeface="Cambria" panose="02040503050406030204" pitchFamily="18" charset="0"/>
              <a:ea typeface="Cambria" panose="02040503050406030204" pitchFamily="18" charset="0"/>
              <a:cs typeface="Calibri" panose="020F0502020204030204" pitchFamily="34" charset="0"/>
            </a:endParaRPr>
          </a:p>
          <a:p>
            <a:r>
              <a:rPr lang="en-US" sz="1600" b="1" dirty="0">
                <a:latin typeface="Cambria" panose="02040503050406030204" pitchFamily="18" charset="0"/>
                <a:ea typeface="Cambria" panose="02040503050406030204" pitchFamily="18" charset="0"/>
                <a:cs typeface="Calibri" panose="020F0502020204030204" pitchFamily="34" charset="0"/>
              </a:rPr>
              <a:t>Step 1:</a:t>
            </a:r>
          </a:p>
          <a:p>
            <a:endParaRPr lang="en-US" sz="1600" dirty="0">
              <a:latin typeface="Cambria" panose="02040503050406030204" pitchFamily="18" charset="0"/>
              <a:ea typeface="Cambria" panose="02040503050406030204" pitchFamily="18" charset="0"/>
              <a:cs typeface="Calibri" panose="020F0502020204030204" pitchFamily="34" charset="0"/>
            </a:endParaRPr>
          </a:p>
          <a:p>
            <a:r>
              <a:rPr lang="en-US" sz="1600" b="1" dirty="0">
                <a:solidFill>
                  <a:srgbClr val="1F497D"/>
                </a:solidFill>
                <a:latin typeface="Cambria" panose="02040503050406030204" pitchFamily="18" charset="0"/>
                <a:ea typeface="Cambria" panose="02040503050406030204" pitchFamily="18" charset="0"/>
                <a:cs typeface="Calibri" panose="020F0502020204030204" pitchFamily="34" charset="0"/>
              </a:rPr>
              <a:t> </a:t>
            </a:r>
          </a:p>
          <a:p>
            <a:endParaRPr lang="en-US" sz="1600" b="1" dirty="0">
              <a:latin typeface="Cambria" panose="02040503050406030204" pitchFamily="18" charset="0"/>
              <a:ea typeface="Cambria" panose="02040503050406030204" pitchFamily="18" charset="0"/>
              <a:cs typeface="Calibri" panose="020F0502020204030204" pitchFamily="34" charset="0"/>
            </a:endParaRPr>
          </a:p>
          <a:p>
            <a:r>
              <a:rPr lang="en-US" sz="1600" b="1" dirty="0">
                <a:latin typeface="Cambria" panose="02040503050406030204" pitchFamily="18" charset="0"/>
                <a:ea typeface="Cambria" panose="02040503050406030204" pitchFamily="18" charset="0"/>
                <a:cs typeface="Calibri" panose="020F0502020204030204" pitchFamily="34" charset="0"/>
              </a:rPr>
              <a:t>Step 2: </a:t>
            </a: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r>
              <a:rPr lang="en-US" sz="1600" b="1" dirty="0">
                <a:latin typeface="Cambria" panose="02040503050406030204" pitchFamily="18" charset="0"/>
                <a:ea typeface="Cambria" panose="02040503050406030204" pitchFamily="18" charset="0"/>
                <a:cs typeface="Calibri" panose="020F0502020204030204" pitchFamily="34" charset="0"/>
              </a:rPr>
              <a:t>Step 3:</a:t>
            </a: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r>
              <a:rPr lang="en-US" sz="1600" b="1" dirty="0">
                <a:latin typeface="Cambria" panose="02040503050406030204" pitchFamily="18" charset="0"/>
                <a:ea typeface="Cambria" panose="02040503050406030204" pitchFamily="18" charset="0"/>
                <a:cs typeface="Calibri" panose="020F0502020204030204" pitchFamily="34" charset="0"/>
              </a:rPr>
              <a:t>Step 4: </a:t>
            </a:r>
            <a:r>
              <a:rPr lang="en-US" sz="1600" dirty="0">
                <a:latin typeface="Cambria" panose="02040503050406030204" pitchFamily="18" charset="0"/>
                <a:ea typeface="Cambria" panose="02040503050406030204" pitchFamily="18" charset="0"/>
                <a:cs typeface="Calibri" panose="020F0502020204030204" pitchFamily="34" charset="0"/>
              </a:rPr>
              <a:t>Change to your provider’s location or your hometown  </a:t>
            </a:r>
          </a:p>
          <a:p>
            <a:endParaRPr lang="en-US"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a:p>
            <a:r>
              <a:rPr lang="en-US" sz="1600" b="1" dirty="0">
                <a:latin typeface="Cambria" panose="02040503050406030204" pitchFamily="18" charset="0"/>
                <a:ea typeface="Cambria" panose="02040503050406030204" pitchFamily="18" charset="0"/>
                <a:cs typeface="Calibri" panose="020F0502020204030204" pitchFamily="34" charset="0"/>
              </a:rPr>
              <a:t>Step 5: </a:t>
            </a:r>
            <a:r>
              <a:rPr lang="en-US" sz="1600" dirty="0">
                <a:latin typeface="Cambria" panose="02040503050406030204" pitchFamily="18" charset="0"/>
                <a:ea typeface="Cambria" panose="02040503050406030204" pitchFamily="18" charset="0"/>
                <a:cs typeface="Calibri" panose="020F0502020204030204" pitchFamily="34" charset="0"/>
              </a:rPr>
              <a:t>Click the category by which you wish to search</a:t>
            </a:r>
          </a:p>
          <a:p>
            <a:endParaRPr lang="en-US" sz="1600" dirty="0">
              <a:latin typeface="Cambria" panose="02040503050406030204" pitchFamily="18" charset="0"/>
              <a:ea typeface="Cambria" panose="02040503050406030204" pitchFamily="18" charset="0"/>
              <a:cs typeface="Calibri" panose="020F0502020204030204" pitchFamily="34" charset="0"/>
            </a:endParaRPr>
          </a:p>
          <a:p>
            <a:endParaRPr lang="en-US" sz="1600" b="1" dirty="0">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F262943-252A-4315-AC5E-AA36C405D48A}"/>
              </a:ext>
            </a:extLst>
          </p:cNvPr>
          <p:cNvPicPr>
            <a:picLocks noChangeAspect="1"/>
          </p:cNvPicPr>
          <p:nvPr/>
        </p:nvPicPr>
        <p:blipFill>
          <a:blip r:embed="rId3"/>
          <a:stretch>
            <a:fillRect/>
          </a:stretch>
        </p:blipFill>
        <p:spPr>
          <a:xfrm>
            <a:off x="1447800" y="1909559"/>
            <a:ext cx="3858283" cy="619053"/>
          </a:xfrm>
          <a:prstGeom prst="rect">
            <a:avLst/>
          </a:prstGeom>
        </p:spPr>
      </p:pic>
      <p:pic>
        <p:nvPicPr>
          <p:cNvPr id="8" name="Picture 7">
            <a:extLst>
              <a:ext uri="{FF2B5EF4-FFF2-40B4-BE49-F238E27FC236}">
                <a16:creationId xmlns:a16="http://schemas.microsoft.com/office/drawing/2014/main" id="{5F7081D0-0C32-4F14-9B94-710735D675DF}"/>
              </a:ext>
            </a:extLst>
          </p:cNvPr>
          <p:cNvPicPr>
            <a:picLocks noChangeAspect="1"/>
          </p:cNvPicPr>
          <p:nvPr/>
        </p:nvPicPr>
        <p:blipFill>
          <a:blip r:embed="rId4"/>
          <a:stretch>
            <a:fillRect/>
          </a:stretch>
        </p:blipFill>
        <p:spPr>
          <a:xfrm>
            <a:off x="2796957" y="1951498"/>
            <a:ext cx="2362200" cy="619053"/>
          </a:xfrm>
          <a:prstGeom prst="rect">
            <a:avLst/>
          </a:prstGeom>
        </p:spPr>
      </p:pic>
      <p:pic>
        <p:nvPicPr>
          <p:cNvPr id="9" name="Picture 8">
            <a:extLst>
              <a:ext uri="{FF2B5EF4-FFF2-40B4-BE49-F238E27FC236}">
                <a16:creationId xmlns:a16="http://schemas.microsoft.com/office/drawing/2014/main" id="{C1DFF37F-697F-4DF9-87CA-834430F5556A}"/>
              </a:ext>
            </a:extLst>
          </p:cNvPr>
          <p:cNvPicPr>
            <a:picLocks noChangeAspect="1"/>
          </p:cNvPicPr>
          <p:nvPr/>
        </p:nvPicPr>
        <p:blipFill>
          <a:blip r:embed="rId5"/>
          <a:stretch>
            <a:fillRect/>
          </a:stretch>
        </p:blipFill>
        <p:spPr>
          <a:xfrm>
            <a:off x="1738826" y="2820368"/>
            <a:ext cx="2552904" cy="1381699"/>
          </a:xfrm>
          <a:prstGeom prst="rect">
            <a:avLst/>
          </a:prstGeom>
        </p:spPr>
      </p:pic>
      <p:pic>
        <p:nvPicPr>
          <p:cNvPr id="11" name="Picture 10">
            <a:extLst>
              <a:ext uri="{FF2B5EF4-FFF2-40B4-BE49-F238E27FC236}">
                <a16:creationId xmlns:a16="http://schemas.microsoft.com/office/drawing/2014/main" id="{5D0249A4-9E83-43B8-B8D7-C6510E7E0AB8}"/>
              </a:ext>
            </a:extLst>
          </p:cNvPr>
          <p:cNvPicPr>
            <a:picLocks noChangeAspect="1"/>
          </p:cNvPicPr>
          <p:nvPr/>
        </p:nvPicPr>
        <p:blipFill>
          <a:blip r:embed="rId6"/>
          <a:stretch>
            <a:fillRect/>
          </a:stretch>
        </p:blipFill>
        <p:spPr>
          <a:xfrm>
            <a:off x="1738826" y="6777863"/>
            <a:ext cx="3667125" cy="495300"/>
          </a:xfrm>
          <a:prstGeom prst="rect">
            <a:avLst/>
          </a:prstGeom>
        </p:spPr>
      </p:pic>
      <p:pic>
        <p:nvPicPr>
          <p:cNvPr id="12" name="Picture 11">
            <a:extLst>
              <a:ext uri="{FF2B5EF4-FFF2-40B4-BE49-F238E27FC236}">
                <a16:creationId xmlns:a16="http://schemas.microsoft.com/office/drawing/2014/main" id="{D1AEF2F4-9D27-422B-B008-E3EC4E90FF66}"/>
              </a:ext>
            </a:extLst>
          </p:cNvPr>
          <p:cNvPicPr>
            <a:picLocks noChangeAspect="1"/>
          </p:cNvPicPr>
          <p:nvPr/>
        </p:nvPicPr>
        <p:blipFill>
          <a:blip r:embed="rId7"/>
          <a:stretch>
            <a:fillRect/>
          </a:stretch>
        </p:blipFill>
        <p:spPr>
          <a:xfrm>
            <a:off x="2438400" y="6835823"/>
            <a:ext cx="970670" cy="490533"/>
          </a:xfrm>
          <a:prstGeom prst="rect">
            <a:avLst/>
          </a:prstGeom>
        </p:spPr>
      </p:pic>
      <p:pic>
        <p:nvPicPr>
          <p:cNvPr id="13" name="Picture 12">
            <a:extLst>
              <a:ext uri="{FF2B5EF4-FFF2-40B4-BE49-F238E27FC236}">
                <a16:creationId xmlns:a16="http://schemas.microsoft.com/office/drawing/2014/main" id="{3FC78CF8-0957-47FA-87D0-F62F6FE0B222}"/>
              </a:ext>
            </a:extLst>
          </p:cNvPr>
          <p:cNvPicPr>
            <a:picLocks noChangeAspect="1"/>
          </p:cNvPicPr>
          <p:nvPr/>
        </p:nvPicPr>
        <p:blipFill>
          <a:blip r:embed="rId8"/>
          <a:stretch>
            <a:fillRect/>
          </a:stretch>
        </p:blipFill>
        <p:spPr>
          <a:xfrm>
            <a:off x="1330304" y="8098061"/>
            <a:ext cx="5111792" cy="1122101"/>
          </a:xfrm>
          <a:prstGeom prst="rect">
            <a:avLst/>
          </a:prstGeom>
        </p:spPr>
      </p:pic>
      <p:pic>
        <p:nvPicPr>
          <p:cNvPr id="14" name="Picture 13">
            <a:extLst>
              <a:ext uri="{FF2B5EF4-FFF2-40B4-BE49-F238E27FC236}">
                <a16:creationId xmlns:a16="http://schemas.microsoft.com/office/drawing/2014/main" id="{8E424284-02DF-48D8-A7E7-D65943A53F89}"/>
              </a:ext>
            </a:extLst>
          </p:cNvPr>
          <p:cNvPicPr>
            <a:picLocks noChangeAspect="1"/>
          </p:cNvPicPr>
          <p:nvPr/>
        </p:nvPicPr>
        <p:blipFill>
          <a:blip r:embed="rId9"/>
          <a:stretch>
            <a:fillRect/>
          </a:stretch>
        </p:blipFill>
        <p:spPr>
          <a:xfrm>
            <a:off x="5808111" y="431535"/>
            <a:ext cx="1335140" cy="323116"/>
          </a:xfrm>
          <a:prstGeom prst="rect">
            <a:avLst/>
          </a:prstGeom>
        </p:spPr>
      </p:pic>
      <p:pic>
        <p:nvPicPr>
          <p:cNvPr id="5" name="Picture 4">
            <a:extLst>
              <a:ext uri="{FF2B5EF4-FFF2-40B4-BE49-F238E27FC236}">
                <a16:creationId xmlns:a16="http://schemas.microsoft.com/office/drawing/2014/main" id="{3F6FC317-FA4D-4BF9-9DCD-EF5A3C242F36}"/>
              </a:ext>
            </a:extLst>
          </p:cNvPr>
          <p:cNvPicPr>
            <a:picLocks noChangeAspect="1"/>
          </p:cNvPicPr>
          <p:nvPr/>
        </p:nvPicPr>
        <p:blipFill>
          <a:blip r:embed="rId10"/>
          <a:stretch>
            <a:fillRect/>
          </a:stretch>
        </p:blipFill>
        <p:spPr>
          <a:xfrm>
            <a:off x="1178315" y="4566003"/>
            <a:ext cx="5599483" cy="1797424"/>
          </a:xfrm>
          <a:prstGeom prst="rect">
            <a:avLst/>
          </a:prstGeom>
        </p:spPr>
      </p:pic>
      <p:sp>
        <p:nvSpPr>
          <p:cNvPr id="4" name="Oval 3">
            <a:extLst>
              <a:ext uri="{FF2B5EF4-FFF2-40B4-BE49-F238E27FC236}">
                <a16:creationId xmlns:a16="http://schemas.microsoft.com/office/drawing/2014/main" id="{20706D21-EE4C-44C8-827D-639F6B5ED594}"/>
              </a:ext>
            </a:extLst>
          </p:cNvPr>
          <p:cNvSpPr/>
          <p:nvPr/>
        </p:nvSpPr>
        <p:spPr>
          <a:xfrm>
            <a:off x="2590800" y="5530511"/>
            <a:ext cx="1295400" cy="255935"/>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28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97524" y="312229"/>
            <a:ext cx="2141401" cy="539750"/>
          </a:xfrm>
        </p:spPr>
        <p:txBody>
          <a:bodyPr wrap="none"/>
          <a:lstStyle/>
          <a:p>
            <a:pPr>
              <a:spcBef>
                <a:spcPts val="0"/>
              </a:spcBef>
            </a:pPr>
            <a:r>
              <a:rPr lang="en-US" sz="2600" b="1" dirty="0">
                <a:solidFill>
                  <a:schemeClr val="tx1"/>
                </a:solidFill>
                <a:latin typeface="Cambria" panose="02040503050406030204" pitchFamily="18" charset="0"/>
                <a:ea typeface="Cambria" panose="02040503050406030204" pitchFamily="18" charset="0"/>
              </a:rPr>
              <a:t>Cost of Use</a:t>
            </a:r>
          </a:p>
        </p:txBody>
      </p:sp>
      <p:sp>
        <p:nvSpPr>
          <p:cNvPr id="5" name="Rectangle 4">
            <a:extLst>
              <a:ext uri="{FF2B5EF4-FFF2-40B4-BE49-F238E27FC236}">
                <a16:creationId xmlns:a16="http://schemas.microsoft.com/office/drawing/2014/main" id="{93B87B60-7FD0-4829-B72B-4B17D984AF46}"/>
              </a:ext>
            </a:extLst>
          </p:cNvPr>
          <p:cNvSpPr/>
          <p:nvPr/>
        </p:nvSpPr>
        <p:spPr>
          <a:xfrm>
            <a:off x="397524" y="933527"/>
            <a:ext cx="7070075" cy="4739759"/>
          </a:xfrm>
          <a:prstGeom prst="rect">
            <a:avLst/>
          </a:prstGeom>
        </p:spPr>
        <p:txBody>
          <a:bodyPr wrap="square">
            <a:spAutoFit/>
          </a:bodyPr>
          <a:lstStyle/>
          <a:p>
            <a:r>
              <a:rPr lang="en-US" sz="1400" b="1" dirty="0">
                <a:solidFill>
                  <a:schemeClr val="accent1">
                    <a:lumMod val="75000"/>
                  </a:schemeClr>
                </a:solidFill>
                <a:latin typeface="Cambria" panose="02040503050406030204" pitchFamily="18" charset="0"/>
                <a:ea typeface="Cambria" panose="02040503050406030204" pitchFamily="18" charset="0"/>
              </a:rPr>
              <a:t>The major cost sharing components of the Tufts Granite Advantage EPO are copays, deductibles, coinsurance, and Out-of-Pocket max amounts.</a:t>
            </a:r>
          </a:p>
          <a:p>
            <a:endParaRPr lang="en-US" sz="1400" dirty="0">
              <a:latin typeface="Cambria" panose="02040503050406030204" pitchFamily="18" charset="0"/>
              <a:ea typeface="Cambria" panose="02040503050406030204" pitchFamily="18" charset="0"/>
            </a:endParaRPr>
          </a:p>
          <a:p>
            <a:r>
              <a:rPr lang="en-US" sz="1400" b="1" dirty="0">
                <a:solidFill>
                  <a:schemeClr val="accent1">
                    <a:lumMod val="75000"/>
                  </a:schemeClr>
                </a:solidFill>
                <a:latin typeface="Cambria" panose="02040503050406030204" pitchFamily="18" charset="0"/>
                <a:ea typeface="Cambria" panose="02040503050406030204" pitchFamily="18" charset="0"/>
              </a:rPr>
              <a:t>A copay </a:t>
            </a:r>
            <a:r>
              <a:rPr lang="en-US" sz="1400" dirty="0">
                <a:latin typeface="Cambria" panose="02040503050406030204" pitchFamily="18" charset="0"/>
                <a:ea typeface="Cambria" panose="02040503050406030204" pitchFamily="18" charset="0"/>
              </a:rPr>
              <a:t>is an amount set under the medical plan that the member pays for covered services - such as an office visit -  or prescription drugs.  </a:t>
            </a:r>
          </a:p>
          <a:p>
            <a:endParaRPr lang="en-US" sz="1400" dirty="0">
              <a:latin typeface="Cambria" panose="02040503050406030204" pitchFamily="18" charset="0"/>
              <a:ea typeface="Cambria" panose="02040503050406030204" pitchFamily="18" charset="0"/>
            </a:endParaRPr>
          </a:p>
          <a:p>
            <a:r>
              <a:rPr lang="en-US" sz="1400" b="1" dirty="0">
                <a:solidFill>
                  <a:schemeClr val="accent1">
                    <a:lumMod val="75000"/>
                  </a:schemeClr>
                </a:solidFill>
                <a:latin typeface="Cambria" panose="02040503050406030204" pitchFamily="18" charset="0"/>
                <a:ea typeface="Cambria" panose="02040503050406030204" pitchFamily="18" charset="0"/>
              </a:rPr>
              <a:t>Deductible</a:t>
            </a:r>
            <a:r>
              <a:rPr lang="en-US" sz="1400" dirty="0">
                <a:solidFill>
                  <a:schemeClr val="accent1">
                    <a:lumMod val="75000"/>
                  </a:schemeClr>
                </a:solidFill>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is the amount of deductible-eligible covered medical expenses (</a:t>
            </a:r>
            <a:r>
              <a:rPr lang="en-US" sz="1400" dirty="0" err="1">
                <a:latin typeface="Cambria" panose="02040503050406030204" pitchFamily="18" charset="0"/>
                <a:ea typeface="Cambria" panose="02040503050406030204" pitchFamily="18" charset="0"/>
              </a:rPr>
              <a:t>ie</a:t>
            </a:r>
            <a:r>
              <a:rPr lang="en-US" sz="1400" dirty="0">
                <a:latin typeface="Cambria" panose="02040503050406030204" pitchFamily="18" charset="0"/>
                <a:ea typeface="Cambria" panose="02040503050406030204" pitchFamily="18" charset="0"/>
              </a:rPr>
              <a:t> inpatient, outpatient, imaging, ER)  the member pays before Tufts/UHC pays benefits. MFS’ plan has a $4,000 Individual and $8,000 Family deductible</a:t>
            </a:r>
            <a:r>
              <a:rPr lang="en-US" sz="1600" dirty="0">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If you are enrolled in one of MFS’ health plans through Harvard Pilgrim  as of 6/30/2021, any covered health care expenses you have incurred in 2021 will be credited to your new Tufts plan. </a:t>
            </a:r>
            <a:r>
              <a:rPr lang="en-US" sz="1400" dirty="0">
                <a:latin typeface="Cambria" panose="02040503050406030204" pitchFamily="18" charset="0"/>
                <a:ea typeface="Cambria" panose="02040503050406030204" pitchFamily="18" charset="0"/>
              </a:rPr>
              <a:t>Please note: MFS’ MERP/HRA as explained on page 12 reduces the amount an employee ultimately pays for deductible-eligible services.</a:t>
            </a:r>
          </a:p>
          <a:p>
            <a:endParaRPr lang="en-US" sz="1400" dirty="0">
              <a:latin typeface="Cambria" panose="02040503050406030204" pitchFamily="18" charset="0"/>
              <a:ea typeface="Cambria" panose="02040503050406030204" pitchFamily="18" charset="0"/>
            </a:endParaRPr>
          </a:p>
          <a:p>
            <a:r>
              <a:rPr lang="en-US" sz="1400" b="1" dirty="0">
                <a:solidFill>
                  <a:schemeClr val="accent1">
                    <a:lumMod val="75000"/>
                  </a:schemeClr>
                </a:solidFill>
                <a:latin typeface="Cambria" panose="02040503050406030204" pitchFamily="18" charset="0"/>
                <a:ea typeface="Cambria" panose="02040503050406030204" pitchFamily="18" charset="0"/>
              </a:rPr>
              <a:t>Coinsurance</a:t>
            </a:r>
            <a:r>
              <a:rPr lang="en-US" sz="1400" dirty="0">
                <a:latin typeface="Cambria" panose="02040503050406030204" pitchFamily="18" charset="0"/>
                <a:ea typeface="Cambria" panose="02040503050406030204" pitchFamily="18" charset="0"/>
              </a:rPr>
              <a:t> is the amount the member pays for deductible-eligible services after meeting the deductible.    There is </a:t>
            </a:r>
            <a:r>
              <a:rPr lang="en-US" sz="1400" b="1" dirty="0">
                <a:latin typeface="Cambria" panose="02040503050406030204" pitchFamily="18" charset="0"/>
                <a:ea typeface="Cambria" panose="02040503050406030204" pitchFamily="18" charset="0"/>
              </a:rPr>
              <a:t>no coinsurance for medical services, </a:t>
            </a:r>
            <a:r>
              <a:rPr lang="en-US" sz="1400" dirty="0">
                <a:latin typeface="Cambria" panose="02040503050406030204" pitchFamily="18" charset="0"/>
                <a:ea typeface="Cambria" panose="02040503050406030204" pitchFamily="18" charset="0"/>
              </a:rPr>
              <a:t>but 25% coinsurance applies to Durable Medical Equipment after the deductible is met.</a:t>
            </a:r>
          </a:p>
          <a:p>
            <a:endParaRPr lang="en-US" sz="1400" dirty="0">
              <a:latin typeface="Cambria" panose="02040503050406030204" pitchFamily="18" charset="0"/>
              <a:ea typeface="Cambria" panose="02040503050406030204" pitchFamily="18" charset="0"/>
            </a:endParaRPr>
          </a:p>
          <a:p>
            <a:r>
              <a:rPr lang="en-US" sz="1400" b="1" dirty="0">
                <a:solidFill>
                  <a:schemeClr val="accent1">
                    <a:lumMod val="75000"/>
                  </a:schemeClr>
                </a:solidFill>
                <a:latin typeface="Cambria" panose="02040503050406030204" pitchFamily="18" charset="0"/>
                <a:ea typeface="Cambria" panose="02040503050406030204" pitchFamily="18" charset="0"/>
              </a:rPr>
              <a:t>Out of Pocket Maximum </a:t>
            </a:r>
            <a:r>
              <a:rPr lang="en-US" sz="1400" dirty="0">
                <a:latin typeface="Cambria" panose="02040503050406030204" pitchFamily="18" charset="0"/>
                <a:ea typeface="Cambria" panose="02040503050406030204" pitchFamily="18" charset="0"/>
              </a:rPr>
              <a:t>refers to the most you will pay for covered expenses under the plan.  Copays, Deductibles and Coinsurance all accumulate toward the OOP Max.</a:t>
            </a:r>
          </a:p>
          <a:p>
            <a:endParaRPr lang="en-US" sz="1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51E0A7-A168-429A-84B1-2F002384BE65}"/>
              </a:ext>
            </a:extLst>
          </p:cNvPr>
          <p:cNvPicPr>
            <a:picLocks noChangeAspect="1"/>
          </p:cNvPicPr>
          <p:nvPr/>
        </p:nvPicPr>
        <p:blipFill>
          <a:blip r:embed="rId2"/>
          <a:stretch>
            <a:fillRect/>
          </a:stretch>
        </p:blipFill>
        <p:spPr>
          <a:xfrm>
            <a:off x="5633423" y="420546"/>
            <a:ext cx="1335140" cy="323116"/>
          </a:xfrm>
          <a:prstGeom prst="rect">
            <a:avLst/>
          </a:prstGeom>
        </p:spPr>
      </p:pic>
      <p:pic>
        <p:nvPicPr>
          <p:cNvPr id="7" name="Picture 6">
            <a:extLst>
              <a:ext uri="{FF2B5EF4-FFF2-40B4-BE49-F238E27FC236}">
                <a16:creationId xmlns:a16="http://schemas.microsoft.com/office/drawing/2014/main" id="{2D4231C5-3C53-41C4-93BF-68E3E88CEE48}"/>
              </a:ext>
            </a:extLst>
          </p:cNvPr>
          <p:cNvPicPr>
            <a:picLocks noChangeAspect="1"/>
          </p:cNvPicPr>
          <p:nvPr/>
        </p:nvPicPr>
        <p:blipFill>
          <a:blip r:embed="rId3"/>
          <a:stretch>
            <a:fillRect/>
          </a:stretch>
        </p:blipFill>
        <p:spPr>
          <a:xfrm>
            <a:off x="1066800" y="5581389"/>
            <a:ext cx="5431775" cy="3566060"/>
          </a:xfrm>
          <a:prstGeom prst="rect">
            <a:avLst/>
          </a:prstGeom>
        </p:spPr>
      </p:pic>
    </p:spTree>
    <p:extLst>
      <p:ext uri="{BB962C8B-B14F-4D97-AF65-F5344CB8AC3E}">
        <p14:creationId xmlns:p14="http://schemas.microsoft.com/office/powerpoint/2010/main" val="263784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2400" y="312935"/>
            <a:ext cx="4183558" cy="539750"/>
          </a:xfrm>
        </p:spPr>
        <p:txBody>
          <a:bodyPr wrap="none"/>
          <a:lstStyle/>
          <a:p>
            <a:pPr>
              <a:spcBef>
                <a:spcPts val="0"/>
              </a:spcBef>
            </a:pPr>
            <a:r>
              <a:rPr lang="en-US" sz="2400" b="1" dirty="0">
                <a:solidFill>
                  <a:schemeClr val="tx1"/>
                </a:solidFill>
                <a:latin typeface="Cambria" panose="02040503050406030204" pitchFamily="18" charset="0"/>
                <a:ea typeface="Cambria" panose="02040503050406030204" pitchFamily="18" charset="0"/>
              </a:rPr>
              <a:t>Telehealth &amp; Rx Savings</a:t>
            </a:r>
          </a:p>
        </p:txBody>
      </p:sp>
      <p:pic>
        <p:nvPicPr>
          <p:cNvPr id="2" name="Picture 1">
            <a:extLst>
              <a:ext uri="{FF2B5EF4-FFF2-40B4-BE49-F238E27FC236}">
                <a16:creationId xmlns:a16="http://schemas.microsoft.com/office/drawing/2014/main" id="{2C51E0A7-A168-429A-84B1-2F002384BE65}"/>
              </a:ext>
            </a:extLst>
          </p:cNvPr>
          <p:cNvPicPr>
            <a:picLocks noChangeAspect="1"/>
          </p:cNvPicPr>
          <p:nvPr/>
        </p:nvPicPr>
        <p:blipFill>
          <a:blip r:embed="rId2"/>
          <a:stretch>
            <a:fillRect/>
          </a:stretch>
        </p:blipFill>
        <p:spPr>
          <a:xfrm>
            <a:off x="5788428" y="471318"/>
            <a:ext cx="1335140" cy="323116"/>
          </a:xfrm>
          <a:prstGeom prst="rect">
            <a:avLst/>
          </a:prstGeom>
        </p:spPr>
      </p:pic>
      <p:pic>
        <p:nvPicPr>
          <p:cNvPr id="6" name="Picture 5">
            <a:extLst>
              <a:ext uri="{FF2B5EF4-FFF2-40B4-BE49-F238E27FC236}">
                <a16:creationId xmlns:a16="http://schemas.microsoft.com/office/drawing/2014/main" id="{58F2BA75-0E07-4888-8ABA-A86DAE7F9904}"/>
              </a:ext>
            </a:extLst>
          </p:cNvPr>
          <p:cNvPicPr>
            <a:picLocks noChangeAspect="1"/>
          </p:cNvPicPr>
          <p:nvPr/>
        </p:nvPicPr>
        <p:blipFill>
          <a:blip r:embed="rId3"/>
          <a:stretch>
            <a:fillRect/>
          </a:stretch>
        </p:blipFill>
        <p:spPr>
          <a:xfrm>
            <a:off x="609085" y="1334506"/>
            <a:ext cx="6309411" cy="4293662"/>
          </a:xfrm>
          <a:prstGeom prst="rect">
            <a:avLst/>
          </a:prstGeom>
        </p:spPr>
      </p:pic>
      <p:pic>
        <p:nvPicPr>
          <p:cNvPr id="7" name="Picture 6">
            <a:extLst>
              <a:ext uri="{FF2B5EF4-FFF2-40B4-BE49-F238E27FC236}">
                <a16:creationId xmlns:a16="http://schemas.microsoft.com/office/drawing/2014/main" id="{4B9FBB29-9BC7-4583-B7D7-CB30D3725F7E}"/>
              </a:ext>
            </a:extLst>
          </p:cNvPr>
          <p:cNvPicPr>
            <a:picLocks noChangeAspect="1"/>
          </p:cNvPicPr>
          <p:nvPr/>
        </p:nvPicPr>
        <p:blipFill>
          <a:blip r:embed="rId4"/>
          <a:stretch>
            <a:fillRect/>
          </a:stretch>
        </p:blipFill>
        <p:spPr>
          <a:xfrm>
            <a:off x="1316402" y="5715000"/>
            <a:ext cx="5139596" cy="3624417"/>
          </a:xfrm>
          <a:prstGeom prst="rect">
            <a:avLst/>
          </a:prstGeom>
        </p:spPr>
      </p:pic>
      <p:sp>
        <p:nvSpPr>
          <p:cNvPr id="8" name="TextBox 7">
            <a:extLst>
              <a:ext uri="{FF2B5EF4-FFF2-40B4-BE49-F238E27FC236}">
                <a16:creationId xmlns:a16="http://schemas.microsoft.com/office/drawing/2014/main" id="{C22FEC9A-FED2-47FF-9E59-4EB4C0D271C1}"/>
              </a:ext>
            </a:extLst>
          </p:cNvPr>
          <p:cNvSpPr txBox="1"/>
          <p:nvPr/>
        </p:nvSpPr>
        <p:spPr>
          <a:xfrm>
            <a:off x="549127" y="970182"/>
            <a:ext cx="3623171" cy="369332"/>
          </a:xfrm>
          <a:prstGeom prst="rect">
            <a:avLst/>
          </a:prstGeom>
          <a:noFill/>
        </p:spPr>
        <p:txBody>
          <a:bodyPr wrap="none" rtlCol="0">
            <a:spAutoFit/>
          </a:bodyPr>
          <a:lstStyle/>
          <a:p>
            <a:r>
              <a:rPr lang="en-US" b="1" dirty="0">
                <a:latin typeface="Cambria" panose="02040503050406030204" pitchFamily="18" charset="0"/>
                <a:ea typeface="Cambria" panose="02040503050406030204" pitchFamily="18" charset="0"/>
              </a:rPr>
              <a:t>Teledoc visits are covered in full.</a:t>
            </a:r>
          </a:p>
        </p:txBody>
      </p:sp>
    </p:spTree>
    <p:extLst>
      <p:ext uri="{BB962C8B-B14F-4D97-AF65-F5344CB8AC3E}">
        <p14:creationId xmlns:p14="http://schemas.microsoft.com/office/powerpoint/2010/main" val="1415350841"/>
      </p:ext>
    </p:extLst>
  </p:cSld>
  <p:clrMapOvr>
    <a:masterClrMapping/>
  </p:clrMapOvr>
</p:sld>
</file>

<file path=ppt/theme/theme1.xml><?xml version="1.0" encoding="utf-8"?>
<a:theme xmlns:a="http://schemas.openxmlformats.org/drawingml/2006/main" name="2_TRG-1814_BAG-Template_TRG_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RG-1814_BAG-Template_TRG_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RG-1814_BAG-Template_TRG_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G-1814_BAG-Template_TRG_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TRG-1814_BAG-Template_TRG_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TRG-1814_BAG-Template_TRG_Temp</Template>
  <TotalTime>8310</TotalTime>
  <Words>1935</Words>
  <Application>Microsoft Office PowerPoint</Application>
  <PresentationFormat>Custom</PresentationFormat>
  <Paragraphs>144</Paragraphs>
  <Slides>20</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Arial</vt:lpstr>
      <vt:lpstr>Book Antiqua</vt:lpstr>
      <vt:lpstr>Calibri</vt:lpstr>
      <vt:lpstr>Cambria</vt:lpstr>
      <vt:lpstr>Century</vt:lpstr>
      <vt:lpstr>Century Gothic</vt:lpstr>
      <vt:lpstr>2_TRG-1814_BAG-Template_TRG_Temp</vt:lpstr>
      <vt:lpstr>TRG-1814_BAG-Template_TRG_Temp</vt:lpstr>
      <vt:lpstr>1_TRG-1814_BAG-Template_TRG_Temp</vt:lpstr>
      <vt:lpstr>TRG-1814_BAG-Template_TRG_Temp</vt:lpstr>
      <vt:lpstr>1_TRG-1814_BAG-Template_TRG_Temp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Ploof, Betsy</dc:creator>
  <cp:lastModifiedBy>Elliott, Lonn</cp:lastModifiedBy>
  <cp:revision>659</cp:revision>
  <cp:lastPrinted>2020-04-23T18:31:41Z</cp:lastPrinted>
  <dcterms:created xsi:type="dcterms:W3CDTF">2015-10-19T12:42:38Z</dcterms:created>
  <dcterms:modified xsi:type="dcterms:W3CDTF">2021-06-08T13:25:58Z</dcterms:modified>
</cp:coreProperties>
</file>