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323" r:id="rId5"/>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ark, Charlotte" initials="CC" lastIdx="6" clrIdx="0">
    <p:extLst>
      <p:ext uri="{19B8F6BF-5375-455C-9EA6-DF929625EA0E}">
        <p15:presenceInfo xmlns:p15="http://schemas.microsoft.com/office/powerpoint/2012/main" userId="S::cclark@therichardsgrp.com::533dea81-e893-44dc-92c0-addf6013b6df" providerId="AD"/>
      </p:ext>
    </p:extLst>
  </p:cmAuthor>
  <p:cmAuthor id="2" name="Crockett, Cassandra" initials="CC" lastIdx="5" clrIdx="1">
    <p:extLst>
      <p:ext uri="{19B8F6BF-5375-455C-9EA6-DF929625EA0E}">
        <p15:presenceInfo xmlns:p15="http://schemas.microsoft.com/office/powerpoint/2012/main" userId="S-1-5-21-2025429265-2111687655-1547161642-1521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2B20"/>
    <a:srgbClr val="663300"/>
    <a:srgbClr val="C5E0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3D3F30-4B8E-4671-BE84-A01BCBEBE60F}" v="1" dt="2025-09-02T16:09:03.9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801" autoAdjust="0"/>
    <p:restoredTop sz="94095" autoAdjust="0"/>
  </p:normalViewPr>
  <p:slideViewPr>
    <p:cSldViewPr snapToGrid="0">
      <p:cViewPr varScale="1">
        <p:scale>
          <a:sx n="71" d="100"/>
          <a:sy n="71" d="100"/>
        </p:scale>
        <p:origin x="2868" y="9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mbino, Dennis" userId="a1c1ef4d-fe05-4c99-89d1-d566d4ad26cc" providerId="ADAL" clId="{E33D3F30-4B8E-4671-BE84-A01BCBEBE60F}"/>
    <pc:docChg chg="custSel modSld">
      <pc:chgData name="Gambino, Dennis" userId="a1c1ef4d-fe05-4c99-89d1-d566d4ad26cc" providerId="ADAL" clId="{E33D3F30-4B8E-4671-BE84-A01BCBEBE60F}" dt="2025-09-02T16:09:22.084" v="434" actId="14100"/>
      <pc:docMkLst>
        <pc:docMk/>
      </pc:docMkLst>
      <pc:sldChg chg="modSp mod">
        <pc:chgData name="Gambino, Dennis" userId="a1c1ef4d-fe05-4c99-89d1-d566d4ad26cc" providerId="ADAL" clId="{E33D3F30-4B8E-4671-BE84-A01BCBEBE60F}" dt="2025-09-02T16:09:22.084" v="434" actId="14100"/>
        <pc:sldMkLst>
          <pc:docMk/>
          <pc:sldMk cId="1930745967" sldId="323"/>
        </pc:sldMkLst>
        <pc:spChg chg="mod">
          <ac:chgData name="Gambino, Dennis" userId="a1c1ef4d-fe05-4c99-89d1-d566d4ad26cc" providerId="ADAL" clId="{E33D3F30-4B8E-4671-BE84-A01BCBEBE60F}" dt="2025-09-02T15:49:55.341" v="14" actId="20577"/>
          <ac:spMkLst>
            <pc:docMk/>
            <pc:sldMk cId="1930745967" sldId="323"/>
            <ac:spMk id="5" creationId="{1F961E89-F230-4D14-804E-AFAB5814ADE0}"/>
          </ac:spMkLst>
        </pc:spChg>
        <pc:graphicFrameChg chg="mod modGraphic">
          <ac:chgData name="Gambino, Dennis" userId="a1c1ef4d-fe05-4c99-89d1-d566d4ad26cc" providerId="ADAL" clId="{E33D3F30-4B8E-4671-BE84-A01BCBEBE60F}" dt="2025-09-02T16:09:22.084" v="434" actId="14100"/>
          <ac:graphicFrameMkLst>
            <pc:docMk/>
            <pc:sldMk cId="1930745967" sldId="323"/>
            <ac:graphicFrameMk id="3" creationId="{4D65D39E-756C-439C-B2C2-1FE11046E92A}"/>
          </ac:graphicFrameMkLst>
        </pc:graphicFrameChg>
      </pc:sldChg>
    </pc:docChg>
  </pc:docChgLst>
  <pc:docChgLst>
    <pc:chgData name="Gambino, Dennis" userId="a1c1ef4d-fe05-4c99-89d1-d566d4ad26cc" providerId="ADAL" clId="{1B220E9A-B39F-4580-9F9A-B07DB15B4E7D}"/>
    <pc:docChg chg="modSld">
      <pc:chgData name="Gambino, Dennis" userId="a1c1ef4d-fe05-4c99-89d1-d566d4ad26cc" providerId="ADAL" clId="{1B220E9A-B39F-4580-9F9A-B07DB15B4E7D}" dt="2024-09-16T16:25:35.930" v="8" actId="1076"/>
      <pc:docMkLst>
        <pc:docMk/>
      </pc:docMkLst>
      <pc:sldChg chg="modSp mod">
        <pc:chgData name="Gambino, Dennis" userId="a1c1ef4d-fe05-4c99-89d1-d566d4ad26cc" providerId="ADAL" clId="{1B220E9A-B39F-4580-9F9A-B07DB15B4E7D}" dt="2024-09-16T16:25:35.930" v="8" actId="1076"/>
        <pc:sldMkLst>
          <pc:docMk/>
          <pc:sldMk cId="1930745967" sldId="32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6B91B4-6101-477B-A22D-13DEE062D809}" type="datetimeFigureOut">
              <a:rPr lang="en-US" smtClean="0"/>
              <a:t>9/2/2025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10BE4A-956C-47A2-B644-3AD48237544D}" type="slidenum">
              <a:rPr lang="en-US" smtClean="0"/>
              <a:t>‹#›</a:t>
            </a:fld>
            <a:endParaRPr lang="en-US"/>
          </a:p>
        </p:txBody>
      </p:sp>
    </p:spTree>
    <p:extLst>
      <p:ext uri="{BB962C8B-B14F-4D97-AF65-F5344CB8AC3E}">
        <p14:creationId xmlns:p14="http://schemas.microsoft.com/office/powerpoint/2010/main" val="244760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A58E61-0677-4764-A225-C29D107B2F49}" type="datetimeFigureOut">
              <a:rPr lang="en-US" smtClean="0"/>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85FF5-A891-4AF3-989A-9FB8D77CD1BA}" type="slidenum">
              <a:rPr lang="en-US" smtClean="0"/>
              <a:t>‹#›</a:t>
            </a:fld>
            <a:endParaRPr lang="en-US"/>
          </a:p>
        </p:txBody>
      </p:sp>
    </p:spTree>
    <p:extLst>
      <p:ext uri="{BB962C8B-B14F-4D97-AF65-F5344CB8AC3E}">
        <p14:creationId xmlns:p14="http://schemas.microsoft.com/office/powerpoint/2010/main" val="373803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A58E61-0677-4764-A225-C29D107B2F49}" type="datetimeFigureOut">
              <a:rPr lang="en-US" smtClean="0"/>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85FF5-A891-4AF3-989A-9FB8D77CD1BA}" type="slidenum">
              <a:rPr lang="en-US" smtClean="0"/>
              <a:t>‹#›</a:t>
            </a:fld>
            <a:endParaRPr lang="en-US"/>
          </a:p>
        </p:txBody>
      </p:sp>
    </p:spTree>
    <p:extLst>
      <p:ext uri="{BB962C8B-B14F-4D97-AF65-F5344CB8AC3E}">
        <p14:creationId xmlns:p14="http://schemas.microsoft.com/office/powerpoint/2010/main" val="1006877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A58E61-0677-4764-A225-C29D107B2F49}" type="datetimeFigureOut">
              <a:rPr lang="en-US" smtClean="0"/>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85FF5-A891-4AF3-989A-9FB8D77CD1BA}" type="slidenum">
              <a:rPr lang="en-US" smtClean="0"/>
              <a:t>‹#›</a:t>
            </a:fld>
            <a:endParaRPr lang="en-US"/>
          </a:p>
        </p:txBody>
      </p:sp>
    </p:spTree>
    <p:extLst>
      <p:ext uri="{BB962C8B-B14F-4D97-AF65-F5344CB8AC3E}">
        <p14:creationId xmlns:p14="http://schemas.microsoft.com/office/powerpoint/2010/main" val="4210766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A58E61-0677-4764-A225-C29D107B2F49}" type="datetimeFigureOut">
              <a:rPr lang="en-US" smtClean="0"/>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85FF5-A891-4AF3-989A-9FB8D77CD1BA}" type="slidenum">
              <a:rPr lang="en-US" smtClean="0"/>
              <a:t>‹#›</a:t>
            </a:fld>
            <a:endParaRPr lang="en-US"/>
          </a:p>
        </p:txBody>
      </p:sp>
    </p:spTree>
    <p:extLst>
      <p:ext uri="{BB962C8B-B14F-4D97-AF65-F5344CB8AC3E}">
        <p14:creationId xmlns:p14="http://schemas.microsoft.com/office/powerpoint/2010/main" val="852133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A58E61-0677-4764-A225-C29D107B2F49}" type="datetimeFigureOut">
              <a:rPr lang="en-US" smtClean="0"/>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85FF5-A891-4AF3-989A-9FB8D77CD1BA}" type="slidenum">
              <a:rPr lang="en-US" smtClean="0"/>
              <a:t>‹#›</a:t>
            </a:fld>
            <a:endParaRPr lang="en-US"/>
          </a:p>
        </p:txBody>
      </p:sp>
    </p:spTree>
    <p:extLst>
      <p:ext uri="{BB962C8B-B14F-4D97-AF65-F5344CB8AC3E}">
        <p14:creationId xmlns:p14="http://schemas.microsoft.com/office/powerpoint/2010/main" val="194640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FA58E61-0677-4764-A225-C29D107B2F49}" type="datetimeFigureOut">
              <a:rPr lang="en-US" smtClean="0"/>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85FF5-A891-4AF3-989A-9FB8D77CD1BA}" type="slidenum">
              <a:rPr lang="en-US" smtClean="0"/>
              <a:t>‹#›</a:t>
            </a:fld>
            <a:endParaRPr lang="en-US"/>
          </a:p>
        </p:txBody>
      </p:sp>
    </p:spTree>
    <p:extLst>
      <p:ext uri="{BB962C8B-B14F-4D97-AF65-F5344CB8AC3E}">
        <p14:creationId xmlns:p14="http://schemas.microsoft.com/office/powerpoint/2010/main" val="1760578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A58E61-0677-4764-A225-C29D107B2F49}" type="datetimeFigureOut">
              <a:rPr lang="en-US" smtClean="0"/>
              <a:t>9/2/2025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D85FF5-A891-4AF3-989A-9FB8D77CD1BA}" type="slidenum">
              <a:rPr lang="en-US" smtClean="0"/>
              <a:t>‹#›</a:t>
            </a:fld>
            <a:endParaRPr lang="en-US"/>
          </a:p>
        </p:txBody>
      </p:sp>
    </p:spTree>
    <p:extLst>
      <p:ext uri="{BB962C8B-B14F-4D97-AF65-F5344CB8AC3E}">
        <p14:creationId xmlns:p14="http://schemas.microsoft.com/office/powerpoint/2010/main" val="4021773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FA58E61-0677-4764-A225-C29D107B2F49}" type="datetimeFigureOut">
              <a:rPr lang="en-US" smtClean="0"/>
              <a:t>9/2/2025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D85FF5-A891-4AF3-989A-9FB8D77CD1BA}" type="slidenum">
              <a:rPr lang="en-US" smtClean="0"/>
              <a:t>‹#›</a:t>
            </a:fld>
            <a:endParaRPr lang="en-US"/>
          </a:p>
        </p:txBody>
      </p:sp>
    </p:spTree>
    <p:extLst>
      <p:ext uri="{BB962C8B-B14F-4D97-AF65-F5344CB8AC3E}">
        <p14:creationId xmlns:p14="http://schemas.microsoft.com/office/powerpoint/2010/main" val="2635845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A58E61-0677-4764-A225-C29D107B2F49}" type="datetimeFigureOut">
              <a:rPr lang="en-US" smtClean="0"/>
              <a:t>9/2/2025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D85FF5-A891-4AF3-989A-9FB8D77CD1BA}" type="slidenum">
              <a:rPr lang="en-US" smtClean="0"/>
              <a:t>‹#›</a:t>
            </a:fld>
            <a:endParaRPr lang="en-US"/>
          </a:p>
        </p:txBody>
      </p:sp>
    </p:spTree>
    <p:extLst>
      <p:ext uri="{BB962C8B-B14F-4D97-AF65-F5344CB8AC3E}">
        <p14:creationId xmlns:p14="http://schemas.microsoft.com/office/powerpoint/2010/main" val="327381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AFA58E61-0677-4764-A225-C29D107B2F49}" type="datetimeFigureOut">
              <a:rPr lang="en-US" smtClean="0"/>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85FF5-A891-4AF3-989A-9FB8D77CD1BA}" type="slidenum">
              <a:rPr lang="en-US" smtClean="0"/>
              <a:t>‹#›</a:t>
            </a:fld>
            <a:endParaRPr lang="en-US"/>
          </a:p>
        </p:txBody>
      </p:sp>
    </p:spTree>
    <p:extLst>
      <p:ext uri="{BB962C8B-B14F-4D97-AF65-F5344CB8AC3E}">
        <p14:creationId xmlns:p14="http://schemas.microsoft.com/office/powerpoint/2010/main" val="4173963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AFA58E61-0677-4764-A225-C29D107B2F49}" type="datetimeFigureOut">
              <a:rPr lang="en-US" smtClean="0"/>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85FF5-A891-4AF3-989A-9FB8D77CD1BA}" type="slidenum">
              <a:rPr lang="en-US" smtClean="0"/>
              <a:t>‹#›</a:t>
            </a:fld>
            <a:endParaRPr lang="en-US"/>
          </a:p>
        </p:txBody>
      </p:sp>
    </p:spTree>
    <p:extLst>
      <p:ext uri="{BB962C8B-B14F-4D97-AF65-F5344CB8AC3E}">
        <p14:creationId xmlns:p14="http://schemas.microsoft.com/office/powerpoint/2010/main" val="3938724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AFA58E61-0677-4764-A225-C29D107B2F49}" type="datetimeFigureOut">
              <a:rPr lang="en-US" smtClean="0"/>
              <a:t>9/2/2025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39D85FF5-A891-4AF3-989A-9FB8D77CD1BA}" type="slidenum">
              <a:rPr lang="en-US" smtClean="0"/>
              <a:t>‹#›</a:t>
            </a:fld>
            <a:endParaRPr lang="en-US"/>
          </a:p>
        </p:txBody>
      </p:sp>
    </p:spTree>
    <p:extLst>
      <p:ext uri="{BB962C8B-B14F-4D97-AF65-F5344CB8AC3E}">
        <p14:creationId xmlns:p14="http://schemas.microsoft.com/office/powerpoint/2010/main" val="13743342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HelpRetire@therichardsgrp.com"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733C6D6-2C3B-4D84-B0A3-66F5842D82CB}"/>
              </a:ext>
            </a:extLst>
          </p:cNvPr>
          <p:cNvSpPr/>
          <p:nvPr/>
        </p:nvSpPr>
        <p:spPr>
          <a:xfrm>
            <a:off x="0" y="0"/>
            <a:ext cx="7772400" cy="1314450"/>
          </a:xfrm>
          <a:prstGeom prst="rect">
            <a:avLst/>
          </a:prstGeom>
          <a:solidFill>
            <a:schemeClr val="bg1">
              <a:lumMod val="75000"/>
            </a:schemeClr>
          </a:solidFill>
          <a:ln>
            <a:solidFill>
              <a:srgbClr val="542B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EDD88D-1554-43FE-BD78-C50A6F7FF216}"/>
              </a:ext>
            </a:extLst>
          </p:cNvPr>
          <p:cNvSpPr>
            <a:spLocks noGrp="1"/>
          </p:cNvSpPr>
          <p:nvPr>
            <p:ph type="title"/>
          </p:nvPr>
        </p:nvSpPr>
        <p:spPr>
          <a:xfrm>
            <a:off x="0" y="489482"/>
            <a:ext cx="7772400" cy="463334"/>
          </a:xfrm>
        </p:spPr>
        <p:txBody>
          <a:bodyPr>
            <a:noAutofit/>
          </a:bodyPr>
          <a:lstStyle/>
          <a:p>
            <a:pPr algn="ctr"/>
            <a:r>
              <a:rPr lang="en-US" sz="4000" dirty="0"/>
              <a:t>Retirement Savings Plan</a:t>
            </a:r>
          </a:p>
        </p:txBody>
      </p:sp>
      <p:graphicFrame>
        <p:nvGraphicFramePr>
          <p:cNvPr id="3" name="Table 2">
            <a:extLst>
              <a:ext uri="{FF2B5EF4-FFF2-40B4-BE49-F238E27FC236}">
                <a16:creationId xmlns:a16="http://schemas.microsoft.com/office/drawing/2014/main" id="{4D65D39E-756C-439C-B2C2-1FE11046E92A}"/>
              </a:ext>
            </a:extLst>
          </p:cNvPr>
          <p:cNvGraphicFramePr>
            <a:graphicFrameLocks noGrp="1"/>
          </p:cNvGraphicFramePr>
          <p:nvPr>
            <p:extLst>
              <p:ext uri="{D42A27DB-BD31-4B8C-83A1-F6EECF244321}">
                <p14:modId xmlns:p14="http://schemas.microsoft.com/office/powerpoint/2010/main" val="1851541230"/>
              </p:ext>
            </p:extLst>
          </p:nvPr>
        </p:nvGraphicFramePr>
        <p:xfrm>
          <a:off x="403412" y="2568388"/>
          <a:ext cx="6871447" cy="6199089"/>
        </p:xfrm>
        <a:graphic>
          <a:graphicData uri="http://schemas.openxmlformats.org/drawingml/2006/table">
            <a:tbl>
              <a:tblPr firstRow="1" firstCol="1" bandRow="1"/>
              <a:tblGrid>
                <a:gridCol w="1501973">
                  <a:extLst>
                    <a:ext uri="{9D8B030D-6E8A-4147-A177-3AD203B41FA5}">
                      <a16:colId xmlns:a16="http://schemas.microsoft.com/office/drawing/2014/main" val="939366636"/>
                    </a:ext>
                  </a:extLst>
                </a:gridCol>
                <a:gridCol w="5369474">
                  <a:extLst>
                    <a:ext uri="{9D8B030D-6E8A-4147-A177-3AD203B41FA5}">
                      <a16:colId xmlns:a16="http://schemas.microsoft.com/office/drawing/2014/main" val="4247253561"/>
                    </a:ext>
                  </a:extLst>
                </a:gridCol>
              </a:tblGrid>
              <a:tr h="540973">
                <a:tc>
                  <a:txBody>
                    <a:bodyPr/>
                    <a:lstStyle/>
                    <a:p>
                      <a:pPr marL="0" marR="0">
                        <a:lnSpc>
                          <a:spcPct val="107000"/>
                        </a:lnSpc>
                        <a:spcBef>
                          <a:spcPts val="0"/>
                        </a:spcBef>
                        <a:spcAft>
                          <a:spcPts val="0"/>
                        </a:spcAft>
                      </a:pPr>
                      <a:r>
                        <a:rPr lang="en-US" sz="11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Eligibility Requirements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l">
                        <a:lnSpc>
                          <a:spcPct val="107000"/>
                        </a:lnSpc>
                        <a:spcBef>
                          <a:spcPts val="0"/>
                        </a:spcBef>
                        <a:spcAft>
                          <a:spcPts val="800"/>
                        </a:spcAft>
                      </a:pPr>
                      <a:r>
                        <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You are immediately eligible upon hire to make your own contributions and receive employer contributions provided you are at least 18 years of age.</a:t>
                      </a:r>
                      <a:endParaRPr lang="en-US"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017216629"/>
                  </a:ext>
                </a:extLst>
              </a:tr>
              <a:tr h="540973">
                <a:tc>
                  <a:txBody>
                    <a:bodyPr/>
                    <a:lstStyle/>
                    <a:p>
                      <a:pPr marL="0" marR="0">
                        <a:lnSpc>
                          <a:spcPct val="107000"/>
                        </a:lnSpc>
                        <a:spcBef>
                          <a:spcPts val="0"/>
                        </a:spcBef>
                        <a:spcAft>
                          <a:spcPts val="0"/>
                        </a:spcAft>
                      </a:pPr>
                      <a:r>
                        <a:rPr lang="en-US" sz="11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Enrollment Dates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l">
                        <a:lnSpc>
                          <a:spcPct val="107000"/>
                        </a:lnSpc>
                        <a:spcBef>
                          <a:spcPts val="0"/>
                        </a:spcBef>
                        <a:spcAft>
                          <a:spcPts val="800"/>
                        </a:spcAft>
                      </a:pPr>
                      <a:r>
                        <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You will be automatically enrolled at 5% Pre-Tax contributions and may change your contribution details or opt out completely at anytime.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428766641"/>
                  </a:ext>
                </a:extLst>
              </a:tr>
              <a:tr h="568925">
                <a:tc>
                  <a:txBody>
                    <a:bodyPr/>
                    <a:lstStyle/>
                    <a:p>
                      <a:pPr marL="0" marR="0">
                        <a:lnSpc>
                          <a:spcPct val="107000"/>
                        </a:lnSpc>
                        <a:spcBef>
                          <a:spcPts val="0"/>
                        </a:spcBef>
                        <a:spcAft>
                          <a:spcPts val="0"/>
                        </a:spcAft>
                      </a:pPr>
                      <a:r>
                        <a:rPr lang="en-US" sz="11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Employee Contributions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l">
                        <a:lnSpc>
                          <a:spcPct val="107000"/>
                        </a:lnSpc>
                        <a:spcBef>
                          <a:spcPts val="0"/>
                        </a:spcBef>
                        <a:spcAft>
                          <a:spcPts val="800"/>
                        </a:spcAft>
                      </a:pPr>
                      <a:r>
                        <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You may contribute 0 - 100% of your annual pay, not to exceed $23,500 for the calendar year. Annual limitations are set by the IRS and are subject to change. If you are age 50 or older, you can make an additional catch-up contribution of $7,500.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410661770"/>
                  </a:ext>
                </a:extLst>
              </a:tr>
              <a:tr h="540973">
                <a:tc>
                  <a:txBody>
                    <a:bodyPr/>
                    <a:lstStyle/>
                    <a:p>
                      <a:pPr marL="0" marR="0">
                        <a:lnSpc>
                          <a:spcPct val="107000"/>
                        </a:lnSpc>
                        <a:spcBef>
                          <a:spcPts val="0"/>
                        </a:spcBef>
                        <a:spcAft>
                          <a:spcPts val="0"/>
                        </a:spcAft>
                      </a:pPr>
                      <a:r>
                        <a:rPr lang="en-US" sz="11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Roth Contributions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l">
                        <a:lnSpc>
                          <a:spcPct val="107000"/>
                        </a:lnSpc>
                        <a:spcBef>
                          <a:spcPts val="0"/>
                        </a:spcBef>
                        <a:spcAft>
                          <a:spcPts val="800"/>
                        </a:spcAft>
                      </a:pPr>
                      <a:r>
                        <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Your plan permits Roth after-tax employee contributions as well as Pre-Tax contributions. You can also elect to contribute a combination of both Roth and Pre-Tax.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225696363"/>
                  </a:ext>
                </a:extLst>
              </a:tr>
              <a:tr h="540973">
                <a:tc>
                  <a:txBody>
                    <a:bodyPr/>
                    <a:lstStyle/>
                    <a:p>
                      <a:pPr marL="0" marR="0">
                        <a:lnSpc>
                          <a:spcPct val="107000"/>
                        </a:lnSpc>
                        <a:spcBef>
                          <a:spcPts val="0"/>
                        </a:spcBef>
                        <a:spcAft>
                          <a:spcPts val="0"/>
                        </a:spcAft>
                      </a:pPr>
                      <a:r>
                        <a:rPr lang="en-US" sz="11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Employer Contributions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l">
                        <a:lnSpc>
                          <a:spcPct val="107000"/>
                        </a:lnSpc>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Safe Harbor Match: Your employer will match 100% of the first 5% that you contribute. To maximize the employer match, save 5% to get a 5% match.</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846233508"/>
                  </a:ext>
                </a:extLst>
              </a:tr>
              <a:tr h="540973">
                <a:tc>
                  <a:txBody>
                    <a:bodyPr/>
                    <a:lstStyle/>
                    <a:p>
                      <a:pPr marL="0" marR="0">
                        <a:lnSpc>
                          <a:spcPct val="107000"/>
                        </a:lnSpc>
                        <a:spcBef>
                          <a:spcPts val="0"/>
                        </a:spcBef>
                        <a:spcAft>
                          <a:spcPts val="0"/>
                        </a:spcAft>
                      </a:pPr>
                      <a:r>
                        <a:rPr lang="en-US" sz="11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Vesting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l">
                        <a:lnSpc>
                          <a:spcPct val="107000"/>
                        </a:lnSpc>
                        <a:spcBef>
                          <a:spcPts val="0"/>
                        </a:spcBef>
                        <a:spcAft>
                          <a:spcPts val="800"/>
                        </a:spcAft>
                      </a:pPr>
                      <a:r>
                        <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You are immediately 100% vested in your own contributions, and Safe Harbor Match contributions when made.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348069707"/>
                  </a:ext>
                </a:extLst>
              </a:tr>
              <a:tr h="540973">
                <a:tc>
                  <a:txBody>
                    <a:bodyPr/>
                    <a:lstStyle/>
                    <a:p>
                      <a:pPr marL="0" marR="0">
                        <a:lnSpc>
                          <a:spcPct val="107000"/>
                        </a:lnSpc>
                        <a:spcBef>
                          <a:spcPts val="0"/>
                        </a:spcBef>
                        <a:spcAft>
                          <a:spcPts val="0"/>
                        </a:spcAft>
                      </a:pPr>
                      <a:r>
                        <a:rPr lang="en-US" sz="11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Rollovers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l">
                        <a:lnSpc>
                          <a:spcPct val="107000"/>
                        </a:lnSpc>
                        <a:spcBef>
                          <a:spcPts val="0"/>
                        </a:spcBef>
                        <a:spcAft>
                          <a:spcPts val="800"/>
                        </a:spcAft>
                      </a:pPr>
                      <a:r>
                        <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Money from other qualified plans may be accepted.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57495092"/>
                  </a:ext>
                </a:extLst>
              </a:tr>
              <a:tr h="540973">
                <a:tc>
                  <a:txBody>
                    <a:bodyPr/>
                    <a:lstStyle/>
                    <a:p>
                      <a:pPr marL="0" marR="0">
                        <a:lnSpc>
                          <a:spcPct val="107000"/>
                        </a:lnSpc>
                        <a:spcBef>
                          <a:spcPts val="0"/>
                        </a:spcBef>
                        <a:spcAft>
                          <a:spcPts val="0"/>
                        </a:spcAft>
                      </a:pPr>
                      <a:r>
                        <a:rPr lang="en-US" sz="11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Investment Transfers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l">
                        <a:lnSpc>
                          <a:spcPct val="107000"/>
                        </a:lnSpc>
                        <a:spcBef>
                          <a:spcPts val="0"/>
                        </a:spcBef>
                        <a:spcAft>
                          <a:spcPts val="800"/>
                        </a:spcAft>
                      </a:pPr>
                      <a:r>
                        <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Using T. </a:t>
                      </a:r>
                      <a:r>
                        <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Rowe Price’s </a:t>
                      </a:r>
                      <a:r>
                        <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automated telephone or internet service, </a:t>
                      </a:r>
                      <a:r>
                        <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you can </a:t>
                      </a:r>
                      <a:r>
                        <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review your accounts and transfer funds from one investment option to another, 24-hours a day.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755807632"/>
                  </a:ext>
                </a:extLst>
              </a:tr>
              <a:tr h="540973">
                <a:tc>
                  <a:txBody>
                    <a:bodyPr/>
                    <a:lstStyle/>
                    <a:p>
                      <a:pPr marL="0" marR="0">
                        <a:lnSpc>
                          <a:spcPct val="107000"/>
                        </a:lnSpc>
                        <a:spcBef>
                          <a:spcPts val="0"/>
                        </a:spcBef>
                        <a:spcAft>
                          <a:spcPts val="0"/>
                        </a:spcAft>
                      </a:pPr>
                      <a:r>
                        <a:rPr lang="en-US" sz="11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Hardship Withdrawals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l">
                        <a:lnSpc>
                          <a:spcPct val="107000"/>
                        </a:lnSpc>
                        <a:spcBef>
                          <a:spcPts val="0"/>
                        </a:spcBef>
                        <a:spcAft>
                          <a:spcPts val="800"/>
                        </a:spcAft>
                      </a:pPr>
                      <a:r>
                        <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Hardship withdrawals may be taken in cases of extreme hardship as defined by the IRS. They are limited to the amount of the immediate and heavy financial need.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178982123"/>
                  </a:ext>
                </a:extLst>
              </a:tr>
              <a:tr h="761407">
                <a:tc>
                  <a:txBody>
                    <a:bodyPr/>
                    <a:lstStyle/>
                    <a:p>
                      <a:pPr marL="0" marR="0">
                        <a:lnSpc>
                          <a:spcPct val="107000"/>
                        </a:lnSpc>
                        <a:spcBef>
                          <a:spcPts val="0"/>
                        </a:spcBef>
                        <a:spcAft>
                          <a:spcPts val="0"/>
                        </a:spcAft>
                      </a:pPr>
                      <a:r>
                        <a:rPr lang="en-US" sz="11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In-Service Withdrawals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l">
                        <a:lnSpc>
                          <a:spcPct val="107000"/>
                        </a:lnSpc>
                        <a:spcBef>
                          <a:spcPts val="0"/>
                        </a:spcBef>
                        <a:spcAft>
                          <a:spcPts val="800"/>
                        </a:spcAft>
                      </a:pPr>
                      <a:r>
                        <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In-service withdrawals are permitted by your plan once you attain age 59.5. Early withdrawals, if taken before age 59.5, may be subject to a 10% early withdrawal penalty unless certain exceptions apply. Money distributed from the plan may be taxed as ordinary income in the calendar year that the money is received.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678" marR="53678"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926969125"/>
                  </a:ext>
                </a:extLst>
              </a:tr>
              <a:tr h="540973">
                <a:tc>
                  <a:txBody>
                    <a:bodyPr/>
                    <a:lstStyle/>
                    <a:p>
                      <a:pPr marL="0" marR="0">
                        <a:lnSpc>
                          <a:spcPct val="107000"/>
                        </a:lnSpc>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Loans</a:t>
                      </a:r>
                    </a:p>
                  </a:txBody>
                  <a:tcPr marL="53678" marR="53678"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l">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Loans are available </a:t>
                      </a:r>
                    </a:p>
                  </a:txBody>
                  <a:tcPr marL="53678" marR="53678"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376276882"/>
                  </a:ext>
                </a:extLst>
              </a:tr>
            </a:tbl>
          </a:graphicData>
        </a:graphic>
      </p:graphicFrame>
      <p:sp>
        <p:nvSpPr>
          <p:cNvPr id="5" name="TextBox 4">
            <a:extLst>
              <a:ext uri="{FF2B5EF4-FFF2-40B4-BE49-F238E27FC236}">
                <a16:creationId xmlns:a16="http://schemas.microsoft.com/office/drawing/2014/main" id="{1F961E89-F230-4D14-804E-AFAB5814ADE0}"/>
              </a:ext>
            </a:extLst>
          </p:cNvPr>
          <p:cNvSpPr txBox="1"/>
          <p:nvPr/>
        </p:nvSpPr>
        <p:spPr>
          <a:xfrm>
            <a:off x="282747" y="1484575"/>
            <a:ext cx="7206906" cy="1038169"/>
          </a:xfrm>
          <a:prstGeom prst="rect">
            <a:avLst/>
          </a:prstGeom>
          <a:noFill/>
        </p:spPr>
        <p:txBody>
          <a:bodyPr wrap="square" rtlCol="0">
            <a:spAutoFit/>
          </a:bodyPr>
          <a:lstStyle/>
          <a:p>
            <a:pPr>
              <a:lnSpc>
                <a:spcPct val="113000"/>
              </a:lnSpc>
            </a:pPr>
            <a:r>
              <a:rPr lang="en-US" sz="1100" dirty="0"/>
              <a:t>Brattleboro Savings &amp; Loan offers a 401(k) plan to employees through T. Rowe Price.  T. Rowe Price offers a wide selection of investment options and excellent online technology to help you better plan for retirement. Basic plan details are listed below and outlined in more detail in the Summary Plan Description. </a:t>
            </a:r>
            <a:r>
              <a:rPr lang="en-US" sz="1100" dirty="0">
                <a:effectLst/>
                <a:ea typeface="Calibri" panose="020F0502020204030204" pitchFamily="34" charset="0"/>
              </a:rPr>
              <a:t>If you have questions about the plan, you can send an email to </a:t>
            </a:r>
            <a:r>
              <a:rPr lang="en-US" sz="1100" u="sng" dirty="0">
                <a:solidFill>
                  <a:srgbClr val="0563C1"/>
                </a:solidFill>
                <a:effectLst/>
                <a:ea typeface="Calibri" panose="020F0502020204030204" pitchFamily="34" charset="0"/>
                <a:hlinkClick r:id="rId2"/>
              </a:rPr>
              <a:t>HelpRetire@therichardsgrp.com</a:t>
            </a:r>
            <a:r>
              <a:rPr lang="en-US" sz="1100" dirty="0">
                <a:effectLst/>
                <a:ea typeface="Calibri" panose="020F0502020204030204" pitchFamily="34" charset="0"/>
              </a:rPr>
              <a:t> to receive assistance from TRG Retirement Plan Consultants</a:t>
            </a:r>
            <a:r>
              <a:rPr lang="en-US" sz="1100" dirty="0"/>
              <a:t>. You can also call T. Rowe Price directly at (800) 354-2351 or access your account online at https://www.troweprice.com.</a:t>
            </a:r>
          </a:p>
        </p:txBody>
      </p:sp>
      <p:cxnSp>
        <p:nvCxnSpPr>
          <p:cNvPr id="7" name="Straight Connector 6">
            <a:extLst>
              <a:ext uri="{FF2B5EF4-FFF2-40B4-BE49-F238E27FC236}">
                <a16:creationId xmlns:a16="http://schemas.microsoft.com/office/drawing/2014/main" id="{63C3B005-E907-4A51-AEDB-5B1C2C620377}"/>
              </a:ext>
            </a:extLst>
          </p:cNvPr>
          <p:cNvCxnSpPr/>
          <p:nvPr/>
        </p:nvCxnSpPr>
        <p:spPr>
          <a:xfrm>
            <a:off x="771526" y="1009968"/>
            <a:ext cx="647223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Picture 9" descr="Text&#10;&#10;Description automatically generated with medium confidence">
            <a:extLst>
              <a:ext uri="{FF2B5EF4-FFF2-40B4-BE49-F238E27FC236}">
                <a16:creationId xmlns:a16="http://schemas.microsoft.com/office/drawing/2014/main" id="{7FEC3D59-F4A2-4530-97EA-C7D7405D9A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4600" y="8964246"/>
            <a:ext cx="3552825" cy="561975"/>
          </a:xfrm>
          <a:prstGeom prst="rect">
            <a:avLst/>
          </a:prstGeom>
        </p:spPr>
      </p:pic>
      <p:pic>
        <p:nvPicPr>
          <p:cNvPr id="8" name="Picture 7">
            <a:extLst>
              <a:ext uri="{FF2B5EF4-FFF2-40B4-BE49-F238E27FC236}">
                <a16:creationId xmlns:a16="http://schemas.microsoft.com/office/drawing/2014/main" id="{00541E4E-2BDE-E87A-9F9D-B23EF3C62F7D}"/>
              </a:ext>
            </a:extLst>
          </p:cNvPr>
          <p:cNvPicPr>
            <a:picLocks noChangeAspect="1"/>
          </p:cNvPicPr>
          <p:nvPr/>
        </p:nvPicPr>
        <p:blipFill>
          <a:blip r:embed="rId4"/>
          <a:stretch>
            <a:fillRect/>
          </a:stretch>
        </p:blipFill>
        <p:spPr>
          <a:xfrm>
            <a:off x="5084763" y="8834443"/>
            <a:ext cx="2159000" cy="821579"/>
          </a:xfrm>
          <a:prstGeom prst="rect">
            <a:avLst/>
          </a:prstGeom>
        </p:spPr>
      </p:pic>
    </p:spTree>
    <p:extLst>
      <p:ext uri="{BB962C8B-B14F-4D97-AF65-F5344CB8AC3E}">
        <p14:creationId xmlns:p14="http://schemas.microsoft.com/office/powerpoint/2010/main" val="19307459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7e6b7a7-8b13-4e14-9100-aa43db2dff48">
      <Terms xmlns="http://schemas.microsoft.com/office/infopath/2007/PartnerControls"/>
    </lcf76f155ced4ddcb4097134ff3c332f>
    <TaxCatchAll xmlns="293e0392-ffc0-4e0d-acdf-b57ef9e7621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88A3ABA4A2FE9469D4BB2624B7B36D9" ma:contentTypeVersion="18" ma:contentTypeDescription="Create a new document." ma:contentTypeScope="" ma:versionID="83cf8360d1d840f07ccb3b7cc6831b8a">
  <xsd:schema xmlns:xsd="http://www.w3.org/2001/XMLSchema" xmlns:xs="http://www.w3.org/2001/XMLSchema" xmlns:p="http://schemas.microsoft.com/office/2006/metadata/properties" xmlns:ns2="17e6b7a7-8b13-4e14-9100-aa43db2dff48" xmlns:ns3="293e0392-ffc0-4e0d-acdf-b57ef9e76210" targetNamespace="http://schemas.microsoft.com/office/2006/metadata/properties" ma:root="true" ma:fieldsID="f951f7611ae1f8f77528f69ba1077c56" ns2:_="" ns3:_="">
    <xsd:import namespace="17e6b7a7-8b13-4e14-9100-aa43db2dff48"/>
    <xsd:import namespace="293e0392-ffc0-4e0d-acdf-b57ef9e7621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7e6b7a7-8b13-4e14-9100-aa43db2dff4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638fdedc-b272-477a-bf77-2e9ca0abd3d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Location" ma:index="24" nillable="true" ma:displayName="Location" ma:descrip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93e0392-ffc0-4e0d-acdf-b57ef9e7621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768e32ee-d2b0-4c54-97f6-71a400e4ca81}" ma:internalName="TaxCatchAll" ma:showField="CatchAllData" ma:web="293e0392-ffc0-4e0d-acdf-b57ef9e7621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C32EC43-23D9-4295-9C76-542ED685ED52}">
  <ds:schemaRefs>
    <ds:schemaRef ds:uri="http://schemas.microsoft.com/office/2006/metadata/properties"/>
    <ds:schemaRef ds:uri="http://schemas.microsoft.com/office/infopath/2007/PartnerControls"/>
    <ds:schemaRef ds:uri="17e6b7a7-8b13-4e14-9100-aa43db2dff48"/>
    <ds:schemaRef ds:uri="293e0392-ffc0-4e0d-acdf-b57ef9e76210"/>
  </ds:schemaRefs>
</ds:datastoreItem>
</file>

<file path=customXml/itemProps2.xml><?xml version="1.0" encoding="utf-8"?>
<ds:datastoreItem xmlns:ds="http://schemas.openxmlformats.org/officeDocument/2006/customXml" ds:itemID="{97B28B17-4E49-42DA-B713-DB73434D9430}">
  <ds:schemaRefs>
    <ds:schemaRef ds:uri="http://schemas.microsoft.com/sharepoint/v3/contenttype/forms"/>
  </ds:schemaRefs>
</ds:datastoreItem>
</file>

<file path=customXml/itemProps3.xml><?xml version="1.0" encoding="utf-8"?>
<ds:datastoreItem xmlns:ds="http://schemas.openxmlformats.org/officeDocument/2006/customXml" ds:itemID="{2431930F-D438-4B74-8004-8D59DFA8BA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7e6b7a7-8b13-4e14-9100-aa43db2dff48"/>
    <ds:schemaRef ds:uri="293e0392-ffc0-4e0d-acdf-b57ef9e7621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897</TotalTime>
  <Words>450</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Retirement Savings Plan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Clark, Charlotte</dc:creator>
  <cp:lastModifiedBy>Gambino, Dennis</cp:lastModifiedBy>
  <cp:revision>78</cp:revision>
  <dcterms:created xsi:type="dcterms:W3CDTF">2020-01-22T13:43:56Z</dcterms:created>
  <dcterms:modified xsi:type="dcterms:W3CDTF">2025-09-02T16:09:22Z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1201400</vt:r8>
  </property>
  <property fmtid="{D5CDD505-2E9C-101B-9397-08002B2CF9AE}" pid="3" name="ContentTypeId">
    <vt:lpwstr>0x010100088A3ABA4A2FE9469D4BB2624B7B36D9</vt:lpwstr>
  </property>
  <property fmtid="{D5CDD505-2E9C-101B-9397-08002B2CF9AE}" pid="4" name="MediaServiceImageTags">
    <vt:lpwstr/>
  </property>
</Properties>
</file>