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4290" r:id="rId5"/>
  </p:sldMasterIdLst>
  <p:notesMasterIdLst>
    <p:notesMasterId r:id="rId22"/>
  </p:notesMasterIdLst>
  <p:handoutMasterIdLst>
    <p:handoutMasterId r:id="rId23"/>
  </p:handoutMasterIdLst>
  <p:sldIdLst>
    <p:sldId id="325" r:id="rId6"/>
    <p:sldId id="319" r:id="rId7"/>
    <p:sldId id="307" r:id="rId8"/>
    <p:sldId id="291" r:id="rId9"/>
    <p:sldId id="323" r:id="rId10"/>
    <p:sldId id="320" r:id="rId11"/>
    <p:sldId id="293" r:id="rId12"/>
    <p:sldId id="321" r:id="rId13"/>
    <p:sldId id="270" r:id="rId14"/>
    <p:sldId id="272" r:id="rId15"/>
    <p:sldId id="313" r:id="rId16"/>
    <p:sldId id="269" r:id="rId17"/>
    <p:sldId id="276" r:id="rId18"/>
    <p:sldId id="322" r:id="rId19"/>
    <p:sldId id="324" r:id="rId20"/>
    <p:sldId id="282" r:id="rId21"/>
  </p:sldIdLst>
  <p:sldSz cx="7772400" cy="10058400"/>
  <p:notesSz cx="7315200" cy="9601200"/>
  <p:defaultTextStyle>
    <a:defPPr>
      <a:defRPr lang="en-US"/>
    </a:defPPr>
    <a:lvl1pPr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1pPr>
    <a:lvl2pPr marL="455613" indent="1588"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2pPr>
    <a:lvl3pPr marL="911225" indent="3175"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3pPr>
    <a:lvl4pPr marL="1366838" indent="4763"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4pPr>
    <a:lvl5pPr marL="1822450" indent="6350"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5pPr>
    <a:lvl6pPr marL="2286000" algn="l" defTabSz="914400" rtl="0" eaLnBrk="1" latinLnBrk="0" hangingPunct="1">
      <a:defRPr sz="2500" kern="1200">
        <a:solidFill>
          <a:schemeClr val="tx1"/>
        </a:solidFill>
        <a:latin typeface="Times" panose="02020603050405020304" pitchFamily="18" charset="0"/>
        <a:ea typeface="+mn-ea"/>
        <a:cs typeface="+mn-cs"/>
      </a:defRPr>
    </a:lvl6pPr>
    <a:lvl7pPr marL="2743200" algn="l" defTabSz="914400" rtl="0" eaLnBrk="1" latinLnBrk="0" hangingPunct="1">
      <a:defRPr sz="2500" kern="1200">
        <a:solidFill>
          <a:schemeClr val="tx1"/>
        </a:solidFill>
        <a:latin typeface="Times" panose="02020603050405020304" pitchFamily="18" charset="0"/>
        <a:ea typeface="+mn-ea"/>
        <a:cs typeface="+mn-cs"/>
      </a:defRPr>
    </a:lvl7pPr>
    <a:lvl8pPr marL="3200400" algn="l" defTabSz="914400" rtl="0" eaLnBrk="1" latinLnBrk="0" hangingPunct="1">
      <a:defRPr sz="2500" kern="1200">
        <a:solidFill>
          <a:schemeClr val="tx1"/>
        </a:solidFill>
        <a:latin typeface="Times" panose="02020603050405020304" pitchFamily="18" charset="0"/>
        <a:ea typeface="+mn-ea"/>
        <a:cs typeface="+mn-cs"/>
      </a:defRPr>
    </a:lvl8pPr>
    <a:lvl9pPr marL="3657600" algn="l" defTabSz="914400" rtl="0" eaLnBrk="1" latinLnBrk="0" hangingPunct="1">
      <a:defRPr sz="25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15:guide id="1" orient="horz" pos="3020" userDrawn="1">
          <p15:clr>
            <a:srgbClr val="A4A3A4"/>
          </p15:clr>
        </p15:guide>
        <p15:guide id="2" pos="2300" userDrawn="1">
          <p15:clr>
            <a:srgbClr val="A4A3A4"/>
          </p15:clr>
        </p15:guide>
        <p15:guide id="3" orient="horz" pos="3024" userDrawn="1">
          <p15:clr>
            <a:srgbClr val="A4A3A4"/>
          </p15:clr>
        </p15:guide>
        <p15:guide id="4"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9639E"/>
    <a:srgbClr val="0D997D"/>
    <a:srgbClr val="C0D369"/>
    <a:srgbClr val="779FD0"/>
    <a:srgbClr val="555655"/>
    <a:srgbClr val="6397D0"/>
    <a:srgbClr val="B9AE9A"/>
    <a:srgbClr val="E4E0CE"/>
    <a:srgbClr val="9EB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79" autoAdjust="0"/>
  </p:normalViewPr>
  <p:slideViewPr>
    <p:cSldViewPr>
      <p:cViewPr varScale="1">
        <p:scale>
          <a:sx n="74" d="100"/>
          <a:sy n="74" d="100"/>
        </p:scale>
        <p:origin x="2964" y="78"/>
      </p:cViewPr>
      <p:guideLst>
        <p:guide orient="horz" pos="3168"/>
        <p:guide pos="2448"/>
      </p:guideLst>
    </p:cSldViewPr>
  </p:slideViewPr>
  <p:outlineViewPr>
    <p:cViewPr>
      <p:scale>
        <a:sx n="33" d="100"/>
        <a:sy n="33" d="100"/>
      </p:scale>
      <p:origin x="0" y="675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834" y="108"/>
      </p:cViewPr>
      <p:guideLst>
        <p:guide orient="horz" pos="3020"/>
        <p:guide pos="230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ight, Kelley" userId="23abc3c2-0393-4847-9dc9-22316a31b6e8" providerId="ADAL" clId="{4AEE25D8-3DA4-46BD-9BB6-FB809F7D651E}"/>
    <pc:docChg chg="modSld sldOrd">
      <pc:chgData name="Knight, Kelley" userId="23abc3c2-0393-4847-9dc9-22316a31b6e8" providerId="ADAL" clId="{4AEE25D8-3DA4-46BD-9BB6-FB809F7D651E}" dt="2021-11-15T20:51:29.758" v="1"/>
      <pc:docMkLst>
        <pc:docMk/>
      </pc:docMkLst>
      <pc:sldChg chg="ord">
        <pc:chgData name="Knight, Kelley" userId="23abc3c2-0393-4847-9dc9-22316a31b6e8" providerId="ADAL" clId="{4AEE25D8-3DA4-46BD-9BB6-FB809F7D651E}" dt="2021-11-15T20:51:29.758" v="1"/>
        <pc:sldMkLst>
          <pc:docMk/>
          <pc:sldMk cId="3532045176" sldId="324"/>
        </pc:sldMkLst>
      </pc:sldChg>
    </pc:docChg>
  </pc:docChgLst>
  <pc:docChgLst>
    <pc:chgData name="Andrews, Katherine" userId="dec9f9f5-a3ac-4934-a079-350ea22b6d91" providerId="ADAL" clId="{92F7079D-68B7-4F4D-8613-E52CC1F1C07C}"/>
    <pc:docChg chg="undo custSel modSld">
      <pc:chgData name="Andrews, Katherine" userId="dec9f9f5-a3ac-4934-a079-350ea22b6d91" providerId="ADAL" clId="{92F7079D-68B7-4F4D-8613-E52CC1F1C07C}" dt="2021-11-29T17:58:34.731" v="2482" actId="20577"/>
      <pc:docMkLst>
        <pc:docMk/>
      </pc:docMkLst>
      <pc:sldChg chg="addSp delSp modSp mod">
        <pc:chgData name="Andrews, Katherine" userId="dec9f9f5-a3ac-4934-a079-350ea22b6d91" providerId="ADAL" clId="{92F7079D-68B7-4F4D-8613-E52CC1F1C07C}" dt="2021-11-12T20:14:29.308" v="1526" actId="1076"/>
        <pc:sldMkLst>
          <pc:docMk/>
          <pc:sldMk cId="0" sldId="269"/>
        </pc:sldMkLst>
        <pc:spChg chg="del mod">
          <ac:chgData name="Andrews, Katherine" userId="dec9f9f5-a3ac-4934-a079-350ea22b6d91" providerId="ADAL" clId="{92F7079D-68B7-4F4D-8613-E52CC1F1C07C}" dt="2021-11-12T18:28:42.014" v="1204" actId="478"/>
          <ac:spMkLst>
            <pc:docMk/>
            <pc:sldMk cId="0" sldId="269"/>
            <ac:spMk id="2" creationId="{EF4CC019-743F-40A5-8C53-E170AB88DD35}"/>
          </ac:spMkLst>
        </pc:spChg>
        <pc:spChg chg="mod">
          <ac:chgData name="Andrews, Katherine" userId="dec9f9f5-a3ac-4934-a079-350ea22b6d91" providerId="ADAL" clId="{92F7079D-68B7-4F4D-8613-E52CC1F1C07C}" dt="2021-11-12T18:34:40.533" v="1252" actId="1076"/>
          <ac:spMkLst>
            <pc:docMk/>
            <pc:sldMk cId="0" sldId="269"/>
            <ac:spMk id="3" creationId="{7A0449D4-8E97-465A-9971-B03C5F5FB6BB}"/>
          </ac:spMkLst>
        </pc:spChg>
        <pc:spChg chg="mod">
          <ac:chgData name="Andrews, Katherine" userId="dec9f9f5-a3ac-4934-a079-350ea22b6d91" providerId="ADAL" clId="{92F7079D-68B7-4F4D-8613-E52CC1F1C07C}" dt="2021-11-12T18:34:56.713" v="1257" actId="1076"/>
          <ac:spMkLst>
            <pc:docMk/>
            <pc:sldMk cId="0" sldId="269"/>
            <ac:spMk id="8" creationId="{30F7EC78-0A4E-4FF2-B96E-949151793CA7}"/>
          </ac:spMkLst>
        </pc:spChg>
        <pc:spChg chg="add mod">
          <ac:chgData name="Andrews, Katherine" userId="dec9f9f5-a3ac-4934-a079-350ea22b6d91" providerId="ADAL" clId="{92F7079D-68B7-4F4D-8613-E52CC1F1C07C}" dt="2021-11-12T20:14:16.444" v="1525" actId="20577"/>
          <ac:spMkLst>
            <pc:docMk/>
            <pc:sldMk cId="0" sldId="269"/>
            <ac:spMk id="11" creationId="{CDA2923C-21AE-4E47-B347-6B391FA99552}"/>
          </ac:spMkLst>
        </pc:spChg>
        <pc:spChg chg="mod">
          <ac:chgData name="Andrews, Katherine" userId="dec9f9f5-a3ac-4934-a079-350ea22b6d91" providerId="ADAL" clId="{92F7079D-68B7-4F4D-8613-E52CC1F1C07C}" dt="2021-11-12T18:35:01.791" v="1258" actId="1076"/>
          <ac:spMkLst>
            <pc:docMk/>
            <pc:sldMk cId="0" sldId="269"/>
            <ac:spMk id="12" creationId="{CB679A3D-AEA1-4C1A-915F-13BD6EF9384E}"/>
          </ac:spMkLst>
        </pc:spChg>
        <pc:spChg chg="del mod">
          <ac:chgData name="Andrews, Katherine" userId="dec9f9f5-a3ac-4934-a079-350ea22b6d91" providerId="ADAL" clId="{92F7079D-68B7-4F4D-8613-E52CC1F1C07C}" dt="2021-11-12T18:29:19.698" v="1244" actId="478"/>
          <ac:spMkLst>
            <pc:docMk/>
            <pc:sldMk cId="0" sldId="269"/>
            <ac:spMk id="14" creationId="{81C34EE7-5B59-4E69-80C9-219DC9ECF1BE}"/>
          </ac:spMkLst>
        </pc:spChg>
        <pc:spChg chg="add mod">
          <ac:chgData name="Andrews, Katherine" userId="dec9f9f5-a3ac-4934-a079-350ea22b6d91" providerId="ADAL" clId="{92F7079D-68B7-4F4D-8613-E52CC1F1C07C}" dt="2021-11-12T19:59:41.778" v="1386" actId="122"/>
          <ac:spMkLst>
            <pc:docMk/>
            <pc:sldMk cId="0" sldId="269"/>
            <ac:spMk id="17" creationId="{CC3CB7DD-F792-4E47-A4B4-F254B10AF06E}"/>
          </ac:spMkLst>
        </pc:spChg>
        <pc:graphicFrameChg chg="mod">
          <ac:chgData name="Andrews, Katherine" userId="dec9f9f5-a3ac-4934-a079-350ea22b6d91" providerId="ADAL" clId="{92F7079D-68B7-4F4D-8613-E52CC1F1C07C}" dt="2021-11-12T18:34:44.706" v="1253" actId="1076"/>
          <ac:graphicFrameMkLst>
            <pc:docMk/>
            <pc:sldMk cId="0" sldId="269"/>
            <ac:graphicFrameMk id="5" creationId="{EBD8A747-E611-42FF-89C1-ABD398C6B662}"/>
          </ac:graphicFrameMkLst>
        </pc:graphicFrameChg>
        <pc:graphicFrameChg chg="add mod">
          <ac:chgData name="Andrews, Katherine" userId="dec9f9f5-a3ac-4934-a079-350ea22b6d91" providerId="ADAL" clId="{92F7079D-68B7-4F4D-8613-E52CC1F1C07C}" dt="2021-11-12T20:14:29.308" v="1526" actId="1076"/>
          <ac:graphicFrameMkLst>
            <pc:docMk/>
            <pc:sldMk cId="0" sldId="269"/>
            <ac:graphicFrameMk id="16" creationId="{6EC7F28E-E433-4D4D-86C8-2427D135F11E}"/>
          </ac:graphicFrameMkLst>
        </pc:graphicFrameChg>
        <pc:graphicFrameChg chg="add mod modGraphic">
          <ac:chgData name="Andrews, Katherine" userId="dec9f9f5-a3ac-4934-a079-350ea22b6d91" providerId="ADAL" clId="{92F7079D-68B7-4F4D-8613-E52CC1F1C07C}" dt="2021-11-12T20:13:57.942" v="1513" actId="1076"/>
          <ac:graphicFrameMkLst>
            <pc:docMk/>
            <pc:sldMk cId="0" sldId="269"/>
            <ac:graphicFrameMk id="18" creationId="{37661B5F-3E12-4E76-953A-23A523AF48F4}"/>
          </ac:graphicFrameMkLst>
        </pc:graphicFrameChg>
        <pc:graphicFrameChg chg="add del mod modGraphic">
          <ac:chgData name="Andrews, Katherine" userId="dec9f9f5-a3ac-4934-a079-350ea22b6d91" providerId="ADAL" clId="{92F7079D-68B7-4F4D-8613-E52CC1F1C07C}" dt="2021-11-12T20:11:33.191" v="1440" actId="478"/>
          <ac:graphicFrameMkLst>
            <pc:docMk/>
            <pc:sldMk cId="0" sldId="269"/>
            <ac:graphicFrameMk id="19" creationId="{2947809F-857E-4B21-BFC7-1B1CC05E56CF}"/>
          </ac:graphicFrameMkLst>
        </pc:graphicFrameChg>
        <pc:picChg chg="del">
          <ac:chgData name="Andrews, Katherine" userId="dec9f9f5-a3ac-4934-a079-350ea22b6d91" providerId="ADAL" clId="{92F7079D-68B7-4F4D-8613-E52CC1F1C07C}" dt="2021-11-12T18:28:52.677" v="1238" actId="478"/>
          <ac:picMkLst>
            <pc:docMk/>
            <pc:sldMk cId="0" sldId="269"/>
            <ac:picMk id="4" creationId="{7BC602E4-E153-4274-8D38-0D285B53B018}"/>
          </ac:picMkLst>
        </pc:picChg>
        <pc:picChg chg="add mod">
          <ac:chgData name="Andrews, Katherine" userId="dec9f9f5-a3ac-4934-a079-350ea22b6d91" providerId="ADAL" clId="{92F7079D-68B7-4F4D-8613-E52CC1F1C07C}" dt="2021-11-12T18:34:38.307" v="1251" actId="1076"/>
          <ac:picMkLst>
            <pc:docMk/>
            <pc:sldMk cId="0" sldId="269"/>
            <ac:picMk id="9" creationId="{D95D214A-87AF-4C1D-84FC-B704708D9569}"/>
          </ac:picMkLst>
        </pc:picChg>
        <pc:picChg chg="del">
          <ac:chgData name="Andrews, Katherine" userId="dec9f9f5-a3ac-4934-a079-350ea22b6d91" providerId="ADAL" clId="{92F7079D-68B7-4F4D-8613-E52CC1F1C07C}" dt="2021-11-12T18:11:05.078" v="1102" actId="478"/>
          <ac:picMkLst>
            <pc:docMk/>
            <pc:sldMk cId="0" sldId="269"/>
            <ac:picMk id="10" creationId="{E0CC4ED9-B693-4600-9A11-D8FE6729EA0B}"/>
          </ac:picMkLst>
        </pc:picChg>
        <pc:picChg chg="add mod">
          <ac:chgData name="Andrews, Katherine" userId="dec9f9f5-a3ac-4934-a079-350ea22b6d91" providerId="ADAL" clId="{92F7079D-68B7-4F4D-8613-E52CC1F1C07C}" dt="2021-11-12T18:35:05.931" v="1259" actId="1076"/>
          <ac:picMkLst>
            <pc:docMk/>
            <pc:sldMk cId="0" sldId="269"/>
            <ac:picMk id="15" creationId="{C0C5A735-0435-44AB-9B87-45BAFE8D9E9F}"/>
          </ac:picMkLst>
        </pc:picChg>
      </pc:sldChg>
      <pc:sldChg chg="addSp delSp modSp mod">
        <pc:chgData name="Andrews, Katherine" userId="dec9f9f5-a3ac-4934-a079-350ea22b6d91" providerId="ADAL" clId="{92F7079D-68B7-4F4D-8613-E52CC1F1C07C}" dt="2021-11-29T17:51:46.867" v="2398" actId="20577"/>
        <pc:sldMkLst>
          <pc:docMk/>
          <pc:sldMk cId="0" sldId="270"/>
        </pc:sldMkLst>
        <pc:spChg chg="mod">
          <ac:chgData name="Andrews, Katherine" userId="dec9f9f5-a3ac-4934-a079-350ea22b6d91" providerId="ADAL" clId="{92F7079D-68B7-4F4D-8613-E52CC1F1C07C}" dt="2021-11-29T17:01:30.237" v="2243" actId="1076"/>
          <ac:spMkLst>
            <pc:docMk/>
            <pc:sldMk cId="0" sldId="270"/>
            <ac:spMk id="3" creationId="{90BA14C0-230F-4CF9-A43B-781D47A7B68C}"/>
          </ac:spMkLst>
        </pc:spChg>
        <pc:spChg chg="add mod">
          <ac:chgData name="Andrews, Katherine" userId="dec9f9f5-a3ac-4934-a079-350ea22b6d91" providerId="ADAL" clId="{92F7079D-68B7-4F4D-8613-E52CC1F1C07C}" dt="2021-11-29T17:46:09.795" v="2290" actId="113"/>
          <ac:spMkLst>
            <pc:docMk/>
            <pc:sldMk cId="0" sldId="270"/>
            <ac:spMk id="7" creationId="{EFFA557A-0B36-4382-AE7C-E0860EA383BA}"/>
          </ac:spMkLst>
        </pc:spChg>
        <pc:spChg chg="add mod">
          <ac:chgData name="Andrews, Katherine" userId="dec9f9f5-a3ac-4934-a079-350ea22b6d91" providerId="ADAL" clId="{92F7079D-68B7-4F4D-8613-E52CC1F1C07C}" dt="2021-11-29T17:46:15.028" v="2291" actId="113"/>
          <ac:spMkLst>
            <pc:docMk/>
            <pc:sldMk cId="0" sldId="270"/>
            <ac:spMk id="13" creationId="{167EAD98-93B4-4C67-85AB-9D7C99BE416C}"/>
          </ac:spMkLst>
        </pc:spChg>
        <pc:graphicFrameChg chg="add mod">
          <ac:chgData name="Andrews, Katherine" userId="dec9f9f5-a3ac-4934-a079-350ea22b6d91" providerId="ADAL" clId="{92F7079D-68B7-4F4D-8613-E52CC1F1C07C}" dt="2021-11-29T17:01:56.214" v="2248" actId="1076"/>
          <ac:graphicFrameMkLst>
            <pc:docMk/>
            <pc:sldMk cId="0" sldId="270"/>
            <ac:graphicFrameMk id="2" creationId="{0427E97B-5F66-4524-B7FC-A9AEC84850F6}"/>
          </ac:graphicFrameMkLst>
        </pc:graphicFrameChg>
        <pc:graphicFrameChg chg="add mod modGraphic">
          <ac:chgData name="Andrews, Katherine" userId="dec9f9f5-a3ac-4934-a079-350ea22b6d91" providerId="ADAL" clId="{92F7079D-68B7-4F4D-8613-E52CC1F1C07C}" dt="2021-11-29T17:51:46.867" v="2398" actId="20577"/>
          <ac:graphicFrameMkLst>
            <pc:docMk/>
            <pc:sldMk cId="0" sldId="270"/>
            <ac:graphicFrameMk id="9" creationId="{87FC24AF-8370-4CDE-BFBC-FDE25FC340CE}"/>
          </ac:graphicFrameMkLst>
        </pc:graphicFrameChg>
        <pc:graphicFrameChg chg="modGraphic">
          <ac:chgData name="Andrews, Katherine" userId="dec9f9f5-a3ac-4934-a079-350ea22b6d91" providerId="ADAL" clId="{92F7079D-68B7-4F4D-8613-E52CC1F1C07C}" dt="2021-11-12T20:09:30.057" v="1397" actId="2161"/>
          <ac:graphicFrameMkLst>
            <pc:docMk/>
            <pc:sldMk cId="0" sldId="270"/>
            <ac:graphicFrameMk id="10" creationId="{F8E3657D-A376-44E0-8FC0-5A034935639F}"/>
          </ac:graphicFrameMkLst>
        </pc:graphicFrameChg>
        <pc:graphicFrameChg chg="modGraphic">
          <ac:chgData name="Andrews, Katherine" userId="dec9f9f5-a3ac-4934-a079-350ea22b6d91" providerId="ADAL" clId="{92F7079D-68B7-4F4D-8613-E52CC1F1C07C}" dt="2021-11-29T17:50:59.373" v="2369" actId="20577"/>
          <ac:graphicFrameMkLst>
            <pc:docMk/>
            <pc:sldMk cId="0" sldId="270"/>
            <ac:graphicFrameMk id="12" creationId="{13405813-4A1E-466A-80E2-5431F26D241A}"/>
          </ac:graphicFrameMkLst>
        </pc:graphicFrameChg>
        <pc:picChg chg="add mod">
          <ac:chgData name="Andrews, Katherine" userId="dec9f9f5-a3ac-4934-a079-350ea22b6d91" providerId="ADAL" clId="{92F7079D-68B7-4F4D-8613-E52CC1F1C07C}" dt="2021-11-29T17:01:25.924" v="2242" actId="1076"/>
          <ac:picMkLst>
            <pc:docMk/>
            <pc:sldMk cId="0" sldId="270"/>
            <ac:picMk id="4" creationId="{A3DEFBD9-EC0B-4B57-9A29-58EF8FE032E9}"/>
          </ac:picMkLst>
        </pc:picChg>
        <pc:picChg chg="mod">
          <ac:chgData name="Andrews, Katherine" userId="dec9f9f5-a3ac-4934-a079-350ea22b6d91" providerId="ADAL" clId="{92F7079D-68B7-4F4D-8613-E52CC1F1C07C}" dt="2021-11-29T17:01:43.212" v="2246" actId="1076"/>
          <ac:picMkLst>
            <pc:docMk/>
            <pc:sldMk cId="0" sldId="270"/>
            <ac:picMk id="5" creationId="{34BF646F-3AAB-475B-9CC3-098AF55C389E}"/>
          </ac:picMkLst>
        </pc:picChg>
        <pc:picChg chg="del">
          <ac:chgData name="Andrews, Katherine" userId="dec9f9f5-a3ac-4934-a079-350ea22b6d91" providerId="ADAL" clId="{92F7079D-68B7-4F4D-8613-E52CC1F1C07C}" dt="2021-10-27T01:28:14.480" v="24" actId="478"/>
          <ac:picMkLst>
            <pc:docMk/>
            <pc:sldMk cId="0" sldId="270"/>
            <ac:picMk id="17" creationId="{A5273518-5F84-4BE2-A8D6-1139D70B016A}"/>
          </ac:picMkLst>
        </pc:picChg>
      </pc:sldChg>
      <pc:sldChg chg="delSp modSp mod">
        <pc:chgData name="Andrews, Katherine" userId="dec9f9f5-a3ac-4934-a079-350ea22b6d91" providerId="ADAL" clId="{92F7079D-68B7-4F4D-8613-E52CC1F1C07C}" dt="2021-11-29T17:57:00.518" v="2453" actId="20577"/>
        <pc:sldMkLst>
          <pc:docMk/>
          <pc:sldMk cId="0" sldId="272"/>
        </pc:sldMkLst>
        <pc:spChg chg="del mod">
          <ac:chgData name="Andrews, Katherine" userId="dec9f9f5-a3ac-4934-a079-350ea22b6d91" providerId="ADAL" clId="{92F7079D-68B7-4F4D-8613-E52CC1F1C07C}" dt="2021-11-12T18:29:33.043" v="1247" actId="478"/>
          <ac:spMkLst>
            <pc:docMk/>
            <pc:sldMk cId="0" sldId="272"/>
            <ac:spMk id="11" creationId="{EFA8ACCA-DED1-41D0-8554-508C869C50F3}"/>
          </ac:spMkLst>
        </pc:spChg>
        <pc:spChg chg="mod">
          <ac:chgData name="Andrews, Katherine" userId="dec9f9f5-a3ac-4934-a079-350ea22b6d91" providerId="ADAL" clId="{92F7079D-68B7-4F4D-8613-E52CC1F1C07C}" dt="2021-11-29T16:07:09.137" v="2207" actId="1076"/>
          <ac:spMkLst>
            <pc:docMk/>
            <pc:sldMk cId="0" sldId="272"/>
            <ac:spMk id="23" creationId="{0AD8470A-222F-45C9-883A-9686E4C5997D}"/>
          </ac:spMkLst>
        </pc:spChg>
        <pc:graphicFrameChg chg="mod modGraphic">
          <ac:chgData name="Andrews, Katherine" userId="dec9f9f5-a3ac-4934-a079-350ea22b6d91" providerId="ADAL" clId="{92F7079D-68B7-4F4D-8613-E52CC1F1C07C}" dt="2021-11-29T16:08:08.853" v="2219" actId="14734"/>
          <ac:graphicFrameMkLst>
            <pc:docMk/>
            <pc:sldMk cId="0" sldId="272"/>
            <ac:graphicFrameMk id="2" creationId="{F5E3E586-A7CF-43D7-B3E9-AF138109E30D}"/>
          </ac:graphicFrameMkLst>
        </pc:graphicFrameChg>
        <pc:graphicFrameChg chg="mod modGraphic">
          <ac:chgData name="Andrews, Katherine" userId="dec9f9f5-a3ac-4934-a079-350ea22b6d91" providerId="ADAL" clId="{92F7079D-68B7-4F4D-8613-E52CC1F1C07C}" dt="2021-11-29T17:57:00.518" v="2453" actId="20577"/>
          <ac:graphicFrameMkLst>
            <pc:docMk/>
            <pc:sldMk cId="0" sldId="272"/>
            <ac:graphicFrameMk id="16" creationId="{0D932462-75DC-4353-9571-A3B13A3D7D73}"/>
          </ac:graphicFrameMkLst>
        </pc:graphicFrameChg>
        <pc:graphicFrameChg chg="mod">
          <ac:chgData name="Andrews, Katherine" userId="dec9f9f5-a3ac-4934-a079-350ea22b6d91" providerId="ADAL" clId="{92F7079D-68B7-4F4D-8613-E52CC1F1C07C}" dt="2021-11-29T16:09:42.641" v="2221" actId="1076"/>
          <ac:graphicFrameMkLst>
            <pc:docMk/>
            <pc:sldMk cId="0" sldId="272"/>
            <ac:graphicFrameMk id="19" creationId="{E0F084A2-F18D-4652-A96F-51AD0899C98E}"/>
          </ac:graphicFrameMkLst>
        </pc:graphicFrameChg>
        <pc:picChg chg="mod">
          <ac:chgData name="Andrews, Katherine" userId="dec9f9f5-a3ac-4934-a079-350ea22b6d91" providerId="ADAL" clId="{92F7079D-68B7-4F4D-8613-E52CC1F1C07C}" dt="2021-11-23T15:00:39.032" v="1567" actId="1076"/>
          <ac:picMkLst>
            <pc:docMk/>
            <pc:sldMk cId="0" sldId="272"/>
            <ac:picMk id="7" creationId="{30CAFEED-D7E3-481C-BB6E-683D49F82969}"/>
          </ac:picMkLst>
        </pc:picChg>
      </pc:sldChg>
      <pc:sldChg chg="addSp modSp mod">
        <pc:chgData name="Andrews, Katherine" userId="dec9f9f5-a3ac-4934-a079-350ea22b6d91" providerId="ADAL" clId="{92F7079D-68B7-4F4D-8613-E52CC1F1C07C}" dt="2021-11-12T18:27:49.264" v="1202" actId="1076"/>
        <pc:sldMkLst>
          <pc:docMk/>
          <pc:sldMk cId="0" sldId="276"/>
        </pc:sldMkLst>
        <pc:spChg chg="mod">
          <ac:chgData name="Andrews, Katherine" userId="dec9f9f5-a3ac-4934-a079-350ea22b6d91" providerId="ADAL" clId="{92F7079D-68B7-4F4D-8613-E52CC1F1C07C}" dt="2021-11-12T18:27:04.529" v="1194" actId="1076"/>
          <ac:spMkLst>
            <pc:docMk/>
            <pc:sldMk cId="0" sldId="276"/>
            <ac:spMk id="2" creationId="{E800554E-C31D-48CC-9F00-E01E6C060F80}"/>
          </ac:spMkLst>
        </pc:spChg>
        <pc:spChg chg="add mod">
          <ac:chgData name="Andrews, Katherine" userId="dec9f9f5-a3ac-4934-a079-350ea22b6d91" providerId="ADAL" clId="{92F7079D-68B7-4F4D-8613-E52CC1F1C07C}" dt="2021-11-12T18:27:43.255" v="1200" actId="1076"/>
          <ac:spMkLst>
            <pc:docMk/>
            <pc:sldMk cId="0" sldId="276"/>
            <ac:spMk id="11" creationId="{01F66F39-7748-4381-8575-1989A3419923}"/>
          </ac:spMkLst>
        </pc:spChg>
        <pc:spChg chg="add mod">
          <ac:chgData name="Andrews, Katherine" userId="dec9f9f5-a3ac-4934-a079-350ea22b6d91" providerId="ADAL" clId="{92F7079D-68B7-4F4D-8613-E52CC1F1C07C}" dt="2021-11-12T18:27:31.646" v="1199" actId="1076"/>
          <ac:spMkLst>
            <pc:docMk/>
            <pc:sldMk cId="0" sldId="276"/>
            <ac:spMk id="12" creationId="{C46C5CBE-968D-42B2-888C-87C8D02D02EC}"/>
          </ac:spMkLst>
        </pc:spChg>
        <pc:spChg chg="mod">
          <ac:chgData name="Andrews, Katherine" userId="dec9f9f5-a3ac-4934-a079-350ea22b6d91" providerId="ADAL" clId="{92F7079D-68B7-4F4D-8613-E52CC1F1C07C}" dt="2021-11-12T18:25:24.860" v="1160" actId="20577"/>
          <ac:spMkLst>
            <pc:docMk/>
            <pc:sldMk cId="0" sldId="276"/>
            <ac:spMk id="25" creationId="{B7AA20C7-A1E1-4E07-BEA3-6D17CC6358F7}"/>
          </ac:spMkLst>
        </pc:spChg>
        <pc:picChg chg="mod">
          <ac:chgData name="Andrews, Katherine" userId="dec9f9f5-a3ac-4934-a079-350ea22b6d91" providerId="ADAL" clId="{92F7079D-68B7-4F4D-8613-E52CC1F1C07C}" dt="2021-11-12T18:25:47.962" v="1165" actId="1076"/>
          <ac:picMkLst>
            <pc:docMk/>
            <pc:sldMk cId="0" sldId="276"/>
            <ac:picMk id="4" creationId="{259F25CA-CB47-4480-B6E4-26557D20830B}"/>
          </ac:picMkLst>
        </pc:picChg>
        <pc:picChg chg="add mod">
          <ac:chgData name="Andrews, Katherine" userId="dec9f9f5-a3ac-4934-a079-350ea22b6d91" providerId="ADAL" clId="{92F7079D-68B7-4F4D-8613-E52CC1F1C07C}" dt="2021-11-12T18:27:49.264" v="1202" actId="1076"/>
          <ac:picMkLst>
            <pc:docMk/>
            <pc:sldMk cId="0" sldId="276"/>
            <ac:picMk id="14" creationId="{88CC69CF-A0D8-4F01-94A0-EDA2831D43E5}"/>
          </ac:picMkLst>
        </pc:picChg>
      </pc:sldChg>
      <pc:sldChg chg="modSp mod">
        <pc:chgData name="Andrews, Katherine" userId="dec9f9f5-a3ac-4934-a079-350ea22b6d91" providerId="ADAL" clId="{92F7079D-68B7-4F4D-8613-E52CC1F1C07C}" dt="2021-10-27T01:29:04.295" v="32" actId="1076"/>
        <pc:sldMkLst>
          <pc:docMk/>
          <pc:sldMk cId="559922508" sldId="282"/>
        </pc:sldMkLst>
        <pc:picChg chg="mod">
          <ac:chgData name="Andrews, Katherine" userId="dec9f9f5-a3ac-4934-a079-350ea22b6d91" providerId="ADAL" clId="{92F7079D-68B7-4F4D-8613-E52CC1F1C07C}" dt="2021-10-27T01:29:04.295" v="32" actId="1076"/>
          <ac:picMkLst>
            <pc:docMk/>
            <pc:sldMk cId="559922508" sldId="282"/>
            <ac:picMk id="4" creationId="{A4ABC5EE-1A46-4A28-B025-2835BFEA9E34}"/>
          </ac:picMkLst>
        </pc:picChg>
      </pc:sldChg>
      <pc:sldChg chg="modSp mod">
        <pc:chgData name="Andrews, Katherine" userId="dec9f9f5-a3ac-4934-a079-350ea22b6d91" providerId="ADAL" clId="{92F7079D-68B7-4F4D-8613-E52CC1F1C07C}" dt="2021-11-10T17:42:38.633" v="226" actId="20577"/>
        <pc:sldMkLst>
          <pc:docMk/>
          <pc:sldMk cId="0" sldId="291"/>
        </pc:sldMkLst>
        <pc:spChg chg="mod">
          <ac:chgData name="Andrews, Katherine" userId="dec9f9f5-a3ac-4934-a079-350ea22b6d91" providerId="ADAL" clId="{92F7079D-68B7-4F4D-8613-E52CC1F1C07C}" dt="2021-11-10T17:42:34.847" v="224" actId="1076"/>
          <ac:spMkLst>
            <pc:docMk/>
            <pc:sldMk cId="0" sldId="291"/>
            <ac:spMk id="2" creationId="{7F433324-5823-4659-AB9F-7FD0E13646FC}"/>
          </ac:spMkLst>
        </pc:spChg>
        <pc:spChg chg="mod">
          <ac:chgData name="Andrews, Katherine" userId="dec9f9f5-a3ac-4934-a079-350ea22b6d91" providerId="ADAL" clId="{92F7079D-68B7-4F4D-8613-E52CC1F1C07C}" dt="2021-11-10T17:42:38.633" v="226" actId="20577"/>
          <ac:spMkLst>
            <pc:docMk/>
            <pc:sldMk cId="0" sldId="291"/>
            <ac:spMk id="3" creationId="{2EBB37EC-4555-4106-A91B-8E45B5CA4FB0}"/>
          </ac:spMkLst>
        </pc:spChg>
      </pc:sldChg>
      <pc:sldChg chg="modSp mod">
        <pc:chgData name="Andrews, Katherine" userId="dec9f9f5-a3ac-4934-a079-350ea22b6d91" providerId="ADAL" clId="{92F7079D-68B7-4F4D-8613-E52CC1F1C07C}" dt="2021-11-29T17:54:41.576" v="2402" actId="20577"/>
        <pc:sldMkLst>
          <pc:docMk/>
          <pc:sldMk cId="0" sldId="293"/>
        </pc:sldMkLst>
        <pc:spChg chg="mod">
          <ac:chgData name="Andrews, Katherine" userId="dec9f9f5-a3ac-4934-a079-350ea22b6d91" providerId="ADAL" clId="{92F7079D-68B7-4F4D-8613-E52CC1F1C07C}" dt="2021-11-29T17:54:41.576" v="2402" actId="20577"/>
          <ac:spMkLst>
            <pc:docMk/>
            <pc:sldMk cId="0" sldId="293"/>
            <ac:spMk id="2" creationId="{CAD20CC0-3EE3-4C55-8D7D-C1699FA69E5E}"/>
          </ac:spMkLst>
        </pc:spChg>
      </pc:sldChg>
      <pc:sldChg chg="addSp delSp modSp mod">
        <pc:chgData name="Andrews, Katherine" userId="dec9f9f5-a3ac-4934-a079-350ea22b6d91" providerId="ADAL" clId="{92F7079D-68B7-4F4D-8613-E52CC1F1C07C}" dt="2021-11-10T17:41:27.692" v="221" actId="20577"/>
        <pc:sldMkLst>
          <pc:docMk/>
          <pc:sldMk cId="1706022789" sldId="307"/>
        </pc:sldMkLst>
        <pc:spChg chg="mod">
          <ac:chgData name="Andrews, Katherine" userId="dec9f9f5-a3ac-4934-a079-350ea22b6d91" providerId="ADAL" clId="{92F7079D-68B7-4F4D-8613-E52CC1F1C07C}" dt="2021-11-10T17:41:27.692" v="221" actId="20577"/>
          <ac:spMkLst>
            <pc:docMk/>
            <pc:sldMk cId="1706022789" sldId="307"/>
            <ac:spMk id="6" creationId="{0914DB9A-1493-4224-BB29-2707F10F6F7B}"/>
          </ac:spMkLst>
        </pc:spChg>
        <pc:picChg chg="del">
          <ac:chgData name="Andrews, Katherine" userId="dec9f9f5-a3ac-4934-a079-350ea22b6d91" providerId="ADAL" clId="{92F7079D-68B7-4F4D-8613-E52CC1F1C07C}" dt="2021-11-10T17:37:26.289" v="35" actId="478"/>
          <ac:picMkLst>
            <pc:docMk/>
            <pc:sldMk cId="1706022789" sldId="307"/>
            <ac:picMk id="5" creationId="{3559B4A8-5C16-48B9-AE88-EC7CF2CEAA10}"/>
          </ac:picMkLst>
        </pc:picChg>
        <pc:picChg chg="add mod">
          <ac:chgData name="Andrews, Katherine" userId="dec9f9f5-a3ac-4934-a079-350ea22b6d91" providerId="ADAL" clId="{92F7079D-68B7-4F4D-8613-E52CC1F1C07C}" dt="2021-11-10T17:37:34.062" v="42" actId="1076"/>
          <ac:picMkLst>
            <pc:docMk/>
            <pc:sldMk cId="1706022789" sldId="307"/>
            <ac:picMk id="7" creationId="{438C8156-2624-48D4-B1B1-CD8319BA3D5B}"/>
          </ac:picMkLst>
        </pc:picChg>
        <pc:picChg chg="del">
          <ac:chgData name="Andrews, Katherine" userId="dec9f9f5-a3ac-4934-a079-350ea22b6d91" providerId="ADAL" clId="{92F7079D-68B7-4F4D-8613-E52CC1F1C07C}" dt="2021-11-10T17:37:27.063" v="36" actId="478"/>
          <ac:picMkLst>
            <pc:docMk/>
            <pc:sldMk cId="1706022789" sldId="307"/>
            <ac:picMk id="12" creationId="{FE59DD76-56B8-43CB-B813-EAEF94583CEB}"/>
          </ac:picMkLst>
        </pc:picChg>
        <pc:picChg chg="add mod">
          <ac:chgData name="Andrews, Katherine" userId="dec9f9f5-a3ac-4934-a079-350ea22b6d91" providerId="ADAL" clId="{92F7079D-68B7-4F4D-8613-E52CC1F1C07C}" dt="2021-11-10T17:37:41.818" v="44" actId="1076"/>
          <ac:picMkLst>
            <pc:docMk/>
            <pc:sldMk cId="1706022789" sldId="307"/>
            <ac:picMk id="14" creationId="{E64726A5-A6D6-4F6D-93A1-770D7F1B83DA}"/>
          </ac:picMkLst>
        </pc:picChg>
      </pc:sldChg>
      <pc:sldChg chg="addSp delSp modSp mod">
        <pc:chgData name="Andrews, Katherine" userId="dec9f9f5-a3ac-4934-a079-350ea22b6d91" providerId="ADAL" clId="{92F7079D-68B7-4F4D-8613-E52CC1F1C07C}" dt="2021-11-29T16:09:52.499" v="2223" actId="1076"/>
        <pc:sldMkLst>
          <pc:docMk/>
          <pc:sldMk cId="4267589920" sldId="313"/>
        </pc:sldMkLst>
        <pc:spChg chg="add mod">
          <ac:chgData name="Andrews, Katherine" userId="dec9f9f5-a3ac-4934-a079-350ea22b6d91" providerId="ADAL" clId="{92F7079D-68B7-4F4D-8613-E52CC1F1C07C}" dt="2021-11-29T16:09:52.499" v="2223" actId="1076"/>
          <ac:spMkLst>
            <pc:docMk/>
            <pc:sldMk cId="4267589920" sldId="313"/>
            <ac:spMk id="5" creationId="{C217F4FD-F16B-41C4-9E0B-0959D525FB8B}"/>
          </ac:spMkLst>
        </pc:spChg>
        <pc:spChg chg="mod">
          <ac:chgData name="Andrews, Katherine" userId="dec9f9f5-a3ac-4934-a079-350ea22b6d91" providerId="ADAL" clId="{92F7079D-68B7-4F4D-8613-E52CC1F1C07C}" dt="2021-11-12T18:04:55.274" v="570" actId="1076"/>
          <ac:spMkLst>
            <pc:docMk/>
            <pc:sldMk cId="4267589920" sldId="313"/>
            <ac:spMk id="6" creationId="{B65FF190-A434-403A-9664-F2A2FFBD99CE}"/>
          </ac:spMkLst>
        </pc:spChg>
        <pc:spChg chg="mod">
          <ac:chgData name="Andrews, Katherine" userId="dec9f9f5-a3ac-4934-a079-350ea22b6d91" providerId="ADAL" clId="{92F7079D-68B7-4F4D-8613-E52CC1F1C07C}" dt="2021-11-12T18:13:04.008" v="1118" actId="1076"/>
          <ac:spMkLst>
            <pc:docMk/>
            <pc:sldMk cId="4267589920" sldId="313"/>
            <ac:spMk id="12" creationId="{F1B27523-B8D4-439D-BF04-A02283F3E855}"/>
          </ac:spMkLst>
        </pc:spChg>
        <pc:spChg chg="del mod">
          <ac:chgData name="Andrews, Katherine" userId="dec9f9f5-a3ac-4934-a079-350ea22b6d91" providerId="ADAL" clId="{92F7079D-68B7-4F4D-8613-E52CC1F1C07C}" dt="2021-11-12T18:29:28.086" v="1246" actId="478"/>
          <ac:spMkLst>
            <pc:docMk/>
            <pc:sldMk cId="4267589920" sldId="313"/>
            <ac:spMk id="15" creationId="{B89FCEB2-EA70-439E-87D7-D0BEBB932805}"/>
          </ac:spMkLst>
        </pc:spChg>
        <pc:graphicFrameChg chg="mod modGraphic">
          <ac:chgData name="Andrews, Katherine" userId="dec9f9f5-a3ac-4934-a079-350ea22b6d91" providerId="ADAL" clId="{92F7079D-68B7-4F4D-8613-E52CC1F1C07C}" dt="2021-11-12T18:12:01.630" v="1108" actId="20577"/>
          <ac:graphicFrameMkLst>
            <pc:docMk/>
            <pc:sldMk cId="4267589920" sldId="313"/>
            <ac:graphicFrameMk id="4" creationId="{15391796-609B-4412-B35D-D1D0941AF44B}"/>
          </ac:graphicFrameMkLst>
        </pc:graphicFrameChg>
        <pc:graphicFrameChg chg="mod modGraphic">
          <ac:chgData name="Andrews, Katherine" userId="dec9f9f5-a3ac-4934-a079-350ea22b6d91" providerId="ADAL" clId="{92F7079D-68B7-4F4D-8613-E52CC1F1C07C}" dt="2021-11-12T18:13:15.006" v="1136" actId="20577"/>
          <ac:graphicFrameMkLst>
            <pc:docMk/>
            <pc:sldMk cId="4267589920" sldId="313"/>
            <ac:graphicFrameMk id="11" creationId="{403BFB72-1988-44B1-8EA8-D2ABAD2B1674}"/>
          </ac:graphicFrameMkLst>
        </pc:graphicFrameChg>
        <pc:picChg chg="add mod">
          <ac:chgData name="Andrews, Katherine" userId="dec9f9f5-a3ac-4934-a079-350ea22b6d91" providerId="ADAL" clId="{92F7079D-68B7-4F4D-8613-E52CC1F1C07C}" dt="2021-11-12T18:10:58.146" v="1101" actId="1076"/>
          <ac:picMkLst>
            <pc:docMk/>
            <pc:sldMk cId="4267589920" sldId="313"/>
            <ac:picMk id="3" creationId="{F8DB27FA-8F46-4752-B550-CD1E4425301E}"/>
          </ac:picMkLst>
        </pc:picChg>
        <pc:picChg chg="del mod">
          <ac:chgData name="Andrews, Katherine" userId="dec9f9f5-a3ac-4934-a079-350ea22b6d91" providerId="ADAL" clId="{92F7079D-68B7-4F4D-8613-E52CC1F1C07C}" dt="2021-11-12T18:04:57.406" v="571" actId="478"/>
          <ac:picMkLst>
            <pc:docMk/>
            <pc:sldMk cId="4267589920" sldId="313"/>
            <ac:picMk id="14" creationId="{7D7245C3-D370-4D94-A19D-1A2D5642D118}"/>
          </ac:picMkLst>
        </pc:picChg>
      </pc:sldChg>
      <pc:sldChg chg="addSp delSp modSp mod">
        <pc:chgData name="Andrews, Katherine" userId="dec9f9f5-a3ac-4934-a079-350ea22b6d91" providerId="ADAL" clId="{92F7079D-68B7-4F4D-8613-E52CC1F1C07C}" dt="2021-10-27T01:27:49.455" v="23" actId="1076"/>
        <pc:sldMkLst>
          <pc:docMk/>
          <pc:sldMk cId="1164199378" sldId="319"/>
        </pc:sldMkLst>
        <pc:picChg chg="add mod">
          <ac:chgData name="Andrews, Katherine" userId="dec9f9f5-a3ac-4934-a079-350ea22b6d91" providerId="ADAL" clId="{92F7079D-68B7-4F4D-8613-E52CC1F1C07C}" dt="2021-10-27T01:27:49.455" v="23" actId="1076"/>
          <ac:picMkLst>
            <pc:docMk/>
            <pc:sldMk cId="1164199378" sldId="319"/>
            <ac:picMk id="3" creationId="{CE35610E-F102-4FBD-8637-83A65DA39374}"/>
          </ac:picMkLst>
        </pc:picChg>
        <pc:picChg chg="del">
          <ac:chgData name="Andrews, Katherine" userId="dec9f9f5-a3ac-4934-a079-350ea22b6d91" providerId="ADAL" clId="{92F7079D-68B7-4F4D-8613-E52CC1F1C07C}" dt="2021-10-27T01:27:34.359" v="17" actId="478"/>
          <ac:picMkLst>
            <pc:docMk/>
            <pc:sldMk cId="1164199378" sldId="319"/>
            <ac:picMk id="4" creationId="{3DEEB890-48FF-4A00-99C0-6DB3E222FD75}"/>
          </ac:picMkLst>
        </pc:picChg>
      </pc:sldChg>
      <pc:sldChg chg="modSp mod">
        <pc:chgData name="Andrews, Katherine" userId="dec9f9f5-a3ac-4934-a079-350ea22b6d91" providerId="ADAL" clId="{92F7079D-68B7-4F4D-8613-E52CC1F1C07C}" dt="2021-11-12T17:40:55.904" v="564" actId="20577"/>
        <pc:sldMkLst>
          <pc:docMk/>
          <pc:sldMk cId="2339049672" sldId="320"/>
        </pc:sldMkLst>
        <pc:graphicFrameChg chg="modGraphic">
          <ac:chgData name="Andrews, Katherine" userId="dec9f9f5-a3ac-4934-a079-350ea22b6d91" providerId="ADAL" clId="{92F7079D-68B7-4F4D-8613-E52CC1F1C07C}" dt="2021-11-12T17:28:07.672" v="430" actId="20577"/>
          <ac:graphicFrameMkLst>
            <pc:docMk/>
            <pc:sldMk cId="2339049672" sldId="320"/>
            <ac:graphicFrameMk id="23" creationId="{85DA0224-EECB-4A3E-A50D-C47667DDDA41}"/>
          </ac:graphicFrameMkLst>
        </pc:graphicFrameChg>
        <pc:graphicFrameChg chg="modGraphic">
          <ac:chgData name="Andrews, Katherine" userId="dec9f9f5-a3ac-4934-a079-350ea22b6d91" providerId="ADAL" clId="{92F7079D-68B7-4F4D-8613-E52CC1F1C07C}" dt="2021-11-12T17:36:32.304" v="486" actId="20577"/>
          <ac:graphicFrameMkLst>
            <pc:docMk/>
            <pc:sldMk cId="2339049672" sldId="320"/>
            <ac:graphicFrameMk id="34" creationId="{D91CF1C6-54CE-434F-BD6C-991DE14D9947}"/>
          </ac:graphicFrameMkLst>
        </pc:graphicFrameChg>
        <pc:graphicFrameChg chg="modGraphic">
          <ac:chgData name="Andrews, Katherine" userId="dec9f9f5-a3ac-4934-a079-350ea22b6d91" providerId="ADAL" clId="{92F7079D-68B7-4F4D-8613-E52CC1F1C07C}" dt="2021-11-12T17:38:25.239" v="524" actId="20577"/>
          <ac:graphicFrameMkLst>
            <pc:docMk/>
            <pc:sldMk cId="2339049672" sldId="320"/>
            <ac:graphicFrameMk id="35" creationId="{F9C737DA-03C1-4433-8E1D-7A4DBBF234D3}"/>
          </ac:graphicFrameMkLst>
        </pc:graphicFrameChg>
        <pc:graphicFrameChg chg="modGraphic">
          <ac:chgData name="Andrews, Katherine" userId="dec9f9f5-a3ac-4934-a079-350ea22b6d91" providerId="ADAL" clId="{92F7079D-68B7-4F4D-8613-E52CC1F1C07C}" dt="2021-11-12T17:40:55.904" v="564" actId="20577"/>
          <ac:graphicFrameMkLst>
            <pc:docMk/>
            <pc:sldMk cId="2339049672" sldId="320"/>
            <ac:graphicFrameMk id="36" creationId="{FB860882-9D21-4886-A05F-D21733C0B534}"/>
          </ac:graphicFrameMkLst>
        </pc:graphicFrameChg>
      </pc:sldChg>
      <pc:sldChg chg="delSp modSp mod">
        <pc:chgData name="Andrews, Katherine" userId="dec9f9f5-a3ac-4934-a079-350ea22b6d91" providerId="ADAL" clId="{92F7079D-68B7-4F4D-8613-E52CC1F1C07C}" dt="2021-11-29T17:49:40.420" v="2342" actId="113"/>
        <pc:sldMkLst>
          <pc:docMk/>
          <pc:sldMk cId="3490743921" sldId="321"/>
        </pc:sldMkLst>
        <pc:spChg chg="del">
          <ac:chgData name="Andrews, Katherine" userId="dec9f9f5-a3ac-4934-a079-350ea22b6d91" providerId="ADAL" clId="{92F7079D-68B7-4F4D-8613-E52CC1F1C07C}" dt="2021-11-12T18:29:40.170" v="1248" actId="478"/>
          <ac:spMkLst>
            <pc:docMk/>
            <pc:sldMk cId="3490743921" sldId="321"/>
            <ac:spMk id="4" creationId="{DED927CA-FDDE-4CAE-9180-530B69876F7F}"/>
          </ac:spMkLst>
        </pc:spChg>
        <pc:graphicFrameChg chg="mod modGraphic">
          <ac:chgData name="Andrews, Katherine" userId="dec9f9f5-a3ac-4934-a079-350ea22b6d91" providerId="ADAL" clId="{92F7079D-68B7-4F4D-8613-E52CC1F1C07C}" dt="2021-11-29T17:49:40.420" v="2342" actId="113"/>
          <ac:graphicFrameMkLst>
            <pc:docMk/>
            <pc:sldMk cId="3490743921" sldId="321"/>
            <ac:graphicFrameMk id="11" creationId="{F7CD3AA7-D1A1-410C-8C8A-AF4C63E6A005}"/>
          </ac:graphicFrameMkLst>
        </pc:graphicFrameChg>
        <pc:picChg chg="mod">
          <ac:chgData name="Andrews, Katherine" userId="dec9f9f5-a3ac-4934-a079-350ea22b6d91" providerId="ADAL" clId="{92F7079D-68B7-4F4D-8613-E52CC1F1C07C}" dt="2021-11-29T16:02:03.225" v="2020" actId="1076"/>
          <ac:picMkLst>
            <pc:docMk/>
            <pc:sldMk cId="3490743921" sldId="321"/>
            <ac:picMk id="9" creationId="{7D9771D4-A697-4B7A-89F8-DC549AF11429}"/>
          </ac:picMkLst>
        </pc:picChg>
      </pc:sldChg>
      <pc:sldChg chg="addSp delSp modSp mod">
        <pc:chgData name="Andrews, Katherine" userId="dec9f9f5-a3ac-4934-a079-350ea22b6d91" providerId="ADAL" clId="{92F7079D-68B7-4F4D-8613-E52CC1F1C07C}" dt="2021-11-29T16:59:10.606" v="2241" actId="1076"/>
        <pc:sldMkLst>
          <pc:docMk/>
          <pc:sldMk cId="1519571851" sldId="322"/>
        </pc:sldMkLst>
        <pc:spChg chg="del">
          <ac:chgData name="Andrews, Katherine" userId="dec9f9f5-a3ac-4934-a079-350ea22b6d91" providerId="ADAL" clId="{92F7079D-68B7-4F4D-8613-E52CC1F1C07C}" dt="2021-11-29T16:55:18.277" v="2228" actId="478"/>
          <ac:spMkLst>
            <pc:docMk/>
            <pc:sldMk cId="1519571851" sldId="322"/>
            <ac:spMk id="2" creationId="{57479E54-9E7D-43D5-87C2-45F216B8C400}"/>
          </ac:spMkLst>
        </pc:spChg>
        <pc:spChg chg="del">
          <ac:chgData name="Andrews, Katherine" userId="dec9f9f5-a3ac-4934-a079-350ea22b6d91" providerId="ADAL" clId="{92F7079D-68B7-4F4D-8613-E52CC1F1C07C}" dt="2021-11-29T16:55:20.164" v="2229" actId="478"/>
          <ac:spMkLst>
            <pc:docMk/>
            <pc:sldMk cId="1519571851" sldId="322"/>
            <ac:spMk id="3" creationId="{19262AFC-19F8-4E28-B927-476525546761}"/>
          </ac:spMkLst>
        </pc:spChg>
        <pc:spChg chg="del">
          <ac:chgData name="Andrews, Katherine" userId="dec9f9f5-a3ac-4934-a079-350ea22b6d91" providerId="ADAL" clId="{92F7079D-68B7-4F4D-8613-E52CC1F1C07C}" dt="2021-11-12T18:32:00.686" v="1250" actId="478"/>
          <ac:spMkLst>
            <pc:docMk/>
            <pc:sldMk cId="1519571851" sldId="322"/>
            <ac:spMk id="15" creationId="{50385E5C-4FAC-4101-B412-8C6EC62150A0}"/>
          </ac:spMkLst>
        </pc:spChg>
        <pc:picChg chg="add mod">
          <ac:chgData name="Andrews, Katherine" userId="dec9f9f5-a3ac-4934-a079-350ea22b6d91" providerId="ADAL" clId="{92F7079D-68B7-4F4D-8613-E52CC1F1C07C}" dt="2021-11-29T16:56:42.135" v="2240" actId="1076"/>
          <ac:picMkLst>
            <pc:docMk/>
            <pc:sldMk cId="1519571851" sldId="322"/>
            <ac:picMk id="5" creationId="{D5AB1603-5D43-418E-BDBD-90377074D07C}"/>
          </ac:picMkLst>
        </pc:picChg>
        <pc:picChg chg="add mod">
          <ac:chgData name="Andrews, Katherine" userId="dec9f9f5-a3ac-4934-a079-350ea22b6d91" providerId="ADAL" clId="{92F7079D-68B7-4F4D-8613-E52CC1F1C07C}" dt="2021-11-29T16:56:35.992" v="2237" actId="1076"/>
          <ac:picMkLst>
            <pc:docMk/>
            <pc:sldMk cId="1519571851" sldId="322"/>
            <ac:picMk id="7" creationId="{5F5AA009-EE80-4C9F-A353-A87B96B15DB8}"/>
          </ac:picMkLst>
        </pc:picChg>
        <pc:picChg chg="del">
          <ac:chgData name="Andrews, Katherine" userId="dec9f9f5-a3ac-4934-a079-350ea22b6d91" providerId="ADAL" clId="{92F7079D-68B7-4F4D-8613-E52CC1F1C07C}" dt="2021-11-29T16:53:09.548" v="2224" actId="478"/>
          <ac:picMkLst>
            <pc:docMk/>
            <pc:sldMk cId="1519571851" sldId="322"/>
            <ac:picMk id="14" creationId="{C311F69E-F54F-49C8-8198-CDD66D7AB1ED}"/>
          </ac:picMkLst>
        </pc:picChg>
        <pc:picChg chg="add mod">
          <ac:chgData name="Andrews, Katherine" userId="dec9f9f5-a3ac-4934-a079-350ea22b6d91" providerId="ADAL" clId="{92F7079D-68B7-4F4D-8613-E52CC1F1C07C}" dt="2021-11-29T16:59:10.606" v="2241" actId="1076"/>
          <ac:picMkLst>
            <pc:docMk/>
            <pc:sldMk cId="1519571851" sldId="322"/>
            <ac:picMk id="1026" creationId="{6BA78C0B-9E61-4F36-AC9D-A6549FBC9181}"/>
          </ac:picMkLst>
        </pc:picChg>
      </pc:sldChg>
      <pc:sldChg chg="addSp delSp modSp mod">
        <pc:chgData name="Andrews, Katherine" userId="dec9f9f5-a3ac-4934-a079-350ea22b6d91" providerId="ADAL" clId="{92F7079D-68B7-4F4D-8613-E52CC1F1C07C}" dt="2021-11-12T18:29:54.734" v="1249" actId="478"/>
        <pc:sldMkLst>
          <pc:docMk/>
          <pc:sldMk cId="2834190829" sldId="323"/>
        </pc:sldMkLst>
        <pc:spChg chg="del mod">
          <ac:chgData name="Andrews, Katherine" userId="dec9f9f5-a3ac-4934-a079-350ea22b6d91" providerId="ADAL" clId="{92F7079D-68B7-4F4D-8613-E52CC1F1C07C}" dt="2021-11-12T18:29:54.734" v="1249" actId="478"/>
          <ac:spMkLst>
            <pc:docMk/>
            <pc:sldMk cId="2834190829" sldId="323"/>
            <ac:spMk id="14" creationId="{781BF3CA-F193-4BCA-967C-0BA7D3917629}"/>
          </ac:spMkLst>
        </pc:spChg>
        <pc:picChg chg="del">
          <ac:chgData name="Andrews, Katherine" userId="dec9f9f5-a3ac-4934-a079-350ea22b6d91" providerId="ADAL" clId="{92F7079D-68B7-4F4D-8613-E52CC1F1C07C}" dt="2021-11-10T17:51:43.429" v="230" actId="478"/>
          <ac:picMkLst>
            <pc:docMk/>
            <pc:sldMk cId="2834190829" sldId="323"/>
            <ac:picMk id="3" creationId="{E2526506-678A-47DC-9D6A-7CB02A404E26}"/>
          </ac:picMkLst>
        </pc:picChg>
        <pc:picChg chg="add mod">
          <ac:chgData name="Andrews, Katherine" userId="dec9f9f5-a3ac-4934-a079-350ea22b6d91" providerId="ADAL" clId="{92F7079D-68B7-4F4D-8613-E52CC1F1C07C}" dt="2021-11-10T17:52:14.174" v="234" actId="1076"/>
          <ac:picMkLst>
            <pc:docMk/>
            <pc:sldMk cId="2834190829" sldId="323"/>
            <ac:picMk id="4" creationId="{9DD804C1-C2BF-4C47-A9F2-B304C83E0CEF}"/>
          </ac:picMkLst>
        </pc:picChg>
      </pc:sldChg>
      <pc:sldChg chg="addSp delSp modSp mod">
        <pc:chgData name="Andrews, Katherine" userId="dec9f9f5-a3ac-4934-a079-350ea22b6d91" providerId="ADAL" clId="{92F7079D-68B7-4F4D-8613-E52CC1F1C07C}" dt="2021-11-29T17:58:34.731" v="2482" actId="20577"/>
        <pc:sldMkLst>
          <pc:docMk/>
          <pc:sldMk cId="3532045176" sldId="324"/>
        </pc:sldMkLst>
        <pc:spChg chg="mod">
          <ac:chgData name="Andrews, Katherine" userId="dec9f9f5-a3ac-4934-a079-350ea22b6d91" providerId="ADAL" clId="{92F7079D-68B7-4F4D-8613-E52CC1F1C07C}" dt="2021-11-29T17:58:34.731" v="2482" actId="20577"/>
          <ac:spMkLst>
            <pc:docMk/>
            <pc:sldMk cId="3532045176" sldId="324"/>
            <ac:spMk id="3" creationId="{0DDDF744-C6D1-4C31-8F80-BAA014E19869}"/>
          </ac:spMkLst>
        </pc:spChg>
        <pc:spChg chg="del">
          <ac:chgData name="Andrews, Katherine" userId="dec9f9f5-a3ac-4934-a079-350ea22b6d91" providerId="ADAL" clId="{92F7079D-68B7-4F4D-8613-E52CC1F1C07C}" dt="2021-11-29T17:57:51.207" v="2459" actId="478"/>
          <ac:spMkLst>
            <pc:docMk/>
            <pc:sldMk cId="3532045176" sldId="324"/>
            <ac:spMk id="25" creationId="{6710C23F-C750-4037-B4BB-AFA52C61DDA9}"/>
          </ac:spMkLst>
        </pc:spChg>
        <pc:spChg chg="mod">
          <ac:chgData name="Andrews, Katherine" userId="dec9f9f5-a3ac-4934-a079-350ea22b6d91" providerId="ADAL" clId="{92F7079D-68B7-4F4D-8613-E52CC1F1C07C}" dt="2021-11-29T17:57:47.075" v="2457" actId="1076"/>
          <ac:spMkLst>
            <pc:docMk/>
            <pc:sldMk cId="3532045176" sldId="324"/>
            <ac:spMk id="26" creationId="{64C5F4AD-CEA3-455E-BB53-1C348D70BF5C}"/>
          </ac:spMkLst>
        </pc:spChg>
        <pc:spChg chg="mod">
          <ac:chgData name="Andrews, Katherine" userId="dec9f9f5-a3ac-4934-a079-350ea22b6d91" providerId="ADAL" clId="{92F7079D-68B7-4F4D-8613-E52CC1F1C07C}" dt="2021-11-29T17:57:43.129" v="2456" actId="1076"/>
          <ac:spMkLst>
            <pc:docMk/>
            <pc:sldMk cId="3532045176" sldId="324"/>
            <ac:spMk id="29" creationId="{14153E20-A3EC-46C1-B078-1B9BD264BFEE}"/>
          </ac:spMkLst>
        </pc:spChg>
        <pc:picChg chg="add mod">
          <ac:chgData name="Andrews, Katherine" userId="dec9f9f5-a3ac-4934-a079-350ea22b6d91" providerId="ADAL" clId="{92F7079D-68B7-4F4D-8613-E52CC1F1C07C}" dt="2021-11-29T17:58:25.848" v="2464" actId="1076"/>
          <ac:picMkLst>
            <pc:docMk/>
            <pc:sldMk cId="3532045176" sldId="324"/>
            <ac:picMk id="5" creationId="{7D1882BD-6AFB-4922-8228-49EA08233C95}"/>
          </ac:picMkLst>
        </pc:picChg>
        <pc:picChg chg="mod">
          <ac:chgData name="Andrews, Katherine" userId="dec9f9f5-a3ac-4934-a079-350ea22b6d91" providerId="ADAL" clId="{92F7079D-68B7-4F4D-8613-E52CC1F1C07C}" dt="2021-11-29T17:57:35.795" v="2454" actId="1076"/>
          <ac:picMkLst>
            <pc:docMk/>
            <pc:sldMk cId="3532045176" sldId="324"/>
            <ac:picMk id="28" creationId="{D7BB50F2-FEB9-44D8-8524-E6A66247BDE7}"/>
          </ac:picMkLst>
        </pc:picChg>
        <pc:picChg chg="del">
          <ac:chgData name="Andrews, Katherine" userId="dec9f9f5-a3ac-4934-a079-350ea22b6d91" providerId="ADAL" clId="{92F7079D-68B7-4F4D-8613-E52CC1F1C07C}" dt="2021-11-29T17:57:48.591" v="2458" actId="478"/>
          <ac:picMkLst>
            <pc:docMk/>
            <pc:sldMk cId="3532045176" sldId="324"/>
            <ac:picMk id="1028" creationId="{34729D1D-BFB2-4097-8A2E-273BCD51085A}"/>
          </ac:picMkLst>
        </pc:picChg>
      </pc:sldChg>
      <pc:sldChg chg="addSp delSp modSp mod">
        <pc:chgData name="Andrews, Katherine" userId="dec9f9f5-a3ac-4934-a079-350ea22b6d91" providerId="ADAL" clId="{92F7079D-68B7-4F4D-8613-E52CC1F1C07C}" dt="2021-10-27T01:29:37.459" v="34" actId="1076"/>
        <pc:sldMkLst>
          <pc:docMk/>
          <pc:sldMk cId="868919955" sldId="325"/>
        </pc:sldMkLst>
        <pc:spChg chg="mod">
          <ac:chgData name="Andrews, Katherine" userId="dec9f9f5-a3ac-4934-a079-350ea22b6d91" providerId="ADAL" clId="{92F7079D-68B7-4F4D-8613-E52CC1F1C07C}" dt="2021-10-27T01:29:37.459" v="34" actId="1076"/>
          <ac:spMkLst>
            <pc:docMk/>
            <pc:sldMk cId="868919955" sldId="325"/>
            <ac:spMk id="3" creationId="{BF2848E2-63E2-43F0-9B0E-994DFE82F5E6}"/>
          </ac:spMkLst>
        </pc:spChg>
        <pc:picChg chg="del mod">
          <ac:chgData name="Andrews, Katherine" userId="dec9f9f5-a3ac-4934-a079-350ea22b6d91" providerId="ADAL" clId="{92F7079D-68B7-4F4D-8613-E52CC1F1C07C}" dt="2021-10-27T01:26:29.769" v="4" actId="478"/>
          <ac:picMkLst>
            <pc:docMk/>
            <pc:sldMk cId="868919955" sldId="325"/>
            <ac:picMk id="2" creationId="{04168EAB-7C46-4E6D-BE72-479B32DD1010}"/>
          </ac:picMkLst>
        </pc:picChg>
        <pc:picChg chg="mod">
          <ac:chgData name="Andrews, Katherine" userId="dec9f9f5-a3ac-4934-a079-350ea22b6d91" providerId="ADAL" clId="{92F7079D-68B7-4F4D-8613-E52CC1F1C07C}" dt="2021-10-27T01:26:55.973" v="13" actId="1076"/>
          <ac:picMkLst>
            <pc:docMk/>
            <pc:sldMk cId="868919955" sldId="325"/>
            <ac:picMk id="4" creationId="{E043E6D1-BBC3-4C43-A8C6-370116BBA36D}"/>
          </ac:picMkLst>
        </pc:picChg>
        <pc:picChg chg="add mod">
          <ac:chgData name="Andrews, Katherine" userId="dec9f9f5-a3ac-4934-a079-350ea22b6d91" providerId="ADAL" clId="{92F7079D-68B7-4F4D-8613-E52CC1F1C07C}" dt="2021-10-27T01:27:10.745" v="16" actId="1076"/>
          <ac:picMkLst>
            <pc:docMk/>
            <pc:sldMk cId="868919955" sldId="325"/>
            <ac:picMk id="6" creationId="{5242B8BC-73E1-45A5-AE9F-FCA5C2D6596F}"/>
          </ac:picMkLst>
        </pc:picChg>
      </pc:sldChg>
    </pc:docChg>
  </pc:docChgLst>
  <pc:docChgLst>
    <pc:chgData name="Towne, Michael" userId="1a2232bb-6126-4d64-a026-a7b852ec5f5a" providerId="ADAL" clId="{321851EC-0D36-4E62-87F5-C39BAAAFE8BF}"/>
    <pc:docChg chg="custSel modSld">
      <pc:chgData name="Towne, Michael" userId="1a2232bb-6126-4d64-a026-a7b852ec5f5a" providerId="ADAL" clId="{321851EC-0D36-4E62-87F5-C39BAAAFE8BF}" dt="2022-03-08T19:30:25.655" v="47" actId="207"/>
      <pc:docMkLst>
        <pc:docMk/>
      </pc:docMkLst>
      <pc:sldChg chg="modSp mod">
        <pc:chgData name="Towne, Michael" userId="1a2232bb-6126-4d64-a026-a7b852ec5f5a" providerId="ADAL" clId="{321851EC-0D36-4E62-87F5-C39BAAAFE8BF}" dt="2022-03-08T19:30:25.655" v="47" actId="207"/>
        <pc:sldMkLst>
          <pc:docMk/>
          <pc:sldMk cId="3490743921" sldId="321"/>
        </pc:sldMkLst>
        <pc:graphicFrameChg chg="mod modGraphic">
          <ac:chgData name="Towne, Michael" userId="1a2232bb-6126-4d64-a026-a7b852ec5f5a" providerId="ADAL" clId="{321851EC-0D36-4E62-87F5-C39BAAAFE8BF}" dt="2022-03-08T19:30:25.655" v="47" actId="207"/>
          <ac:graphicFrameMkLst>
            <pc:docMk/>
            <pc:sldMk cId="3490743921" sldId="321"/>
            <ac:graphicFrameMk id="11" creationId="{F7CD3AA7-D1A1-410C-8C8A-AF4C63E6A005}"/>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70582" cy="480388"/>
          </a:xfrm>
          <a:prstGeom prst="rect">
            <a:avLst/>
          </a:prstGeom>
        </p:spPr>
        <p:txBody>
          <a:bodyPr vert="horz" lIns="96648" tIns="48325" rIns="96648" bIns="48325" rtlCol="0"/>
          <a:lstStyle>
            <a:lvl1pPr algn="l">
              <a:defRPr sz="1200">
                <a:latin typeface="Times" charset="0"/>
              </a:defRPr>
            </a:lvl1pPr>
          </a:lstStyle>
          <a:p>
            <a:pPr>
              <a:defRPr/>
            </a:pPr>
            <a:endParaRPr lang="en-US"/>
          </a:p>
        </p:txBody>
      </p:sp>
      <p:sp>
        <p:nvSpPr>
          <p:cNvPr id="3" name="Date Placeholder 2"/>
          <p:cNvSpPr>
            <a:spLocks noGrp="1"/>
          </p:cNvSpPr>
          <p:nvPr>
            <p:ph type="dt" sz="quarter" idx="1"/>
          </p:nvPr>
        </p:nvSpPr>
        <p:spPr>
          <a:xfrm>
            <a:off x="4142962" y="1"/>
            <a:ext cx="3170582" cy="480388"/>
          </a:xfrm>
          <a:prstGeom prst="rect">
            <a:avLst/>
          </a:prstGeom>
        </p:spPr>
        <p:txBody>
          <a:bodyPr vert="horz" lIns="96648" tIns="48325" rIns="96648" bIns="48325" rtlCol="0"/>
          <a:lstStyle>
            <a:lvl1pPr algn="r">
              <a:defRPr sz="1200">
                <a:latin typeface="Times" charset="0"/>
              </a:defRPr>
            </a:lvl1pPr>
          </a:lstStyle>
          <a:p>
            <a:pPr>
              <a:defRPr/>
            </a:pPr>
            <a:fld id="{C9908609-08FA-453F-9842-AAAFE212D595}" type="datetimeFigureOut">
              <a:rPr lang="en-US"/>
              <a:pPr>
                <a:defRPr/>
              </a:pPr>
              <a:t>3/8/2022</a:t>
            </a:fld>
            <a:endParaRPr lang="en-US" dirty="0"/>
          </a:p>
        </p:txBody>
      </p:sp>
      <p:sp>
        <p:nvSpPr>
          <p:cNvPr id="4" name="Footer Placeholder 3"/>
          <p:cNvSpPr>
            <a:spLocks noGrp="1"/>
          </p:cNvSpPr>
          <p:nvPr>
            <p:ph type="ftr" sz="quarter" idx="2"/>
          </p:nvPr>
        </p:nvSpPr>
        <p:spPr>
          <a:xfrm>
            <a:off x="2" y="9119174"/>
            <a:ext cx="3170582" cy="480388"/>
          </a:xfrm>
          <a:prstGeom prst="rect">
            <a:avLst/>
          </a:prstGeom>
        </p:spPr>
        <p:txBody>
          <a:bodyPr vert="horz" lIns="96648" tIns="48325" rIns="96648" bIns="48325" rtlCol="0" anchor="b"/>
          <a:lstStyle>
            <a:lvl1pPr algn="l">
              <a:defRPr sz="1200">
                <a:latin typeface="Times" charset="0"/>
              </a:defRPr>
            </a:lvl1pPr>
          </a:lstStyle>
          <a:p>
            <a:pPr>
              <a:defRPr/>
            </a:pPr>
            <a:endParaRPr lang="en-US"/>
          </a:p>
        </p:txBody>
      </p:sp>
      <p:sp>
        <p:nvSpPr>
          <p:cNvPr id="5" name="Slide Number Placeholder 4"/>
          <p:cNvSpPr>
            <a:spLocks noGrp="1"/>
          </p:cNvSpPr>
          <p:nvPr>
            <p:ph type="sldNum" sz="quarter" idx="3"/>
          </p:nvPr>
        </p:nvSpPr>
        <p:spPr>
          <a:xfrm>
            <a:off x="4142962" y="9119174"/>
            <a:ext cx="3170582" cy="480388"/>
          </a:xfrm>
          <a:prstGeom prst="rect">
            <a:avLst/>
          </a:prstGeom>
        </p:spPr>
        <p:txBody>
          <a:bodyPr vert="horz" wrap="square" lIns="96648" tIns="48325" rIns="96648" bIns="48325" numCol="1" anchor="b" anchorCtr="0" compatLnSpc="1">
            <a:prstTxWarp prst="textNoShape">
              <a:avLst/>
            </a:prstTxWarp>
          </a:bodyPr>
          <a:lstStyle>
            <a:lvl1pPr algn="r">
              <a:defRPr sz="1200"/>
            </a:lvl1pPr>
          </a:lstStyle>
          <a:p>
            <a:fld id="{9360C796-D410-432A-B9A8-D261B5929131}" type="slidenum">
              <a:rPr lang="en-US" altLang="en-US"/>
              <a:pPr/>
              <a:t>‹#›</a:t>
            </a:fld>
            <a:endParaRPr lang="en-US" altLang="en-US"/>
          </a:p>
        </p:txBody>
      </p:sp>
    </p:spTree>
    <p:extLst>
      <p:ext uri="{BB962C8B-B14F-4D97-AF65-F5344CB8AC3E}">
        <p14:creationId xmlns:p14="http://schemas.microsoft.com/office/powerpoint/2010/main" val="34124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2" y="1"/>
            <a:ext cx="3170582"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5" rIns="96648" bIns="48325" numCol="1" anchor="t" anchorCtr="0" compatLnSpc="1">
            <a:prstTxWarp prst="textNoShape">
              <a:avLst/>
            </a:prstTxWarp>
          </a:bodyPr>
          <a:lstStyle>
            <a:lvl1pPr>
              <a:defRPr sz="1200">
                <a:latin typeface="Times" charset="0"/>
              </a:defRPr>
            </a:lvl1pPr>
          </a:lstStyle>
          <a:p>
            <a:pPr>
              <a:defRPr/>
            </a:pPr>
            <a:endParaRPr lang="en-US"/>
          </a:p>
        </p:txBody>
      </p:sp>
      <p:sp>
        <p:nvSpPr>
          <p:cNvPr id="6147" name="Rectangle 3"/>
          <p:cNvSpPr>
            <a:spLocks noGrp="1" noChangeArrowheads="1"/>
          </p:cNvSpPr>
          <p:nvPr>
            <p:ph type="dt" idx="1"/>
          </p:nvPr>
        </p:nvSpPr>
        <p:spPr bwMode="auto">
          <a:xfrm>
            <a:off x="4144618" y="1"/>
            <a:ext cx="3170582"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5" rIns="96648" bIns="48325" numCol="1" anchor="t" anchorCtr="0" compatLnSpc="1">
            <a:prstTxWarp prst="textNoShape">
              <a:avLst/>
            </a:prstTxWarp>
          </a:bodyPr>
          <a:lstStyle>
            <a:lvl1pPr algn="r">
              <a:defRPr sz="1200">
                <a:latin typeface="Times"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2266950" y="720725"/>
            <a:ext cx="2782888"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75694" y="4561226"/>
            <a:ext cx="5363817" cy="43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5" rIns="96648" bIns="4832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2" y="9120813"/>
            <a:ext cx="3170582"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5" rIns="96648" bIns="48325" numCol="1" anchor="b" anchorCtr="0" compatLnSpc="1">
            <a:prstTxWarp prst="textNoShape">
              <a:avLst/>
            </a:prstTxWarp>
          </a:bodyPr>
          <a:lstStyle>
            <a:lvl1pPr>
              <a:defRPr sz="1200">
                <a:latin typeface="Times" charset="0"/>
              </a:defRPr>
            </a:lvl1pPr>
          </a:lstStyle>
          <a:p>
            <a:pPr>
              <a:defRPr/>
            </a:pPr>
            <a:endParaRPr lang="en-US"/>
          </a:p>
        </p:txBody>
      </p:sp>
    </p:spTree>
    <p:extLst>
      <p:ext uri="{BB962C8B-B14F-4D97-AF65-F5344CB8AC3E}">
        <p14:creationId xmlns:p14="http://schemas.microsoft.com/office/powerpoint/2010/main" val="1557370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5613" algn="l" rtl="0" eaLnBrk="0" fontAlgn="base" hangingPunct="0">
      <a:spcBef>
        <a:spcPct val="30000"/>
      </a:spcBef>
      <a:spcAft>
        <a:spcPct val="0"/>
      </a:spcAft>
      <a:defRPr sz="1200" kern="1200">
        <a:solidFill>
          <a:schemeClr val="tx1"/>
        </a:solidFill>
        <a:latin typeface="Times" charset="0"/>
        <a:ea typeface="+mn-ea"/>
        <a:cs typeface="+mn-cs"/>
      </a:defRPr>
    </a:lvl2pPr>
    <a:lvl3pPr marL="911225" algn="l" rtl="0" eaLnBrk="0" fontAlgn="base" hangingPunct="0">
      <a:spcBef>
        <a:spcPct val="30000"/>
      </a:spcBef>
      <a:spcAft>
        <a:spcPct val="0"/>
      </a:spcAft>
      <a:defRPr sz="1200" kern="1200">
        <a:solidFill>
          <a:schemeClr val="tx1"/>
        </a:solidFill>
        <a:latin typeface="Times" charset="0"/>
        <a:ea typeface="+mn-ea"/>
        <a:cs typeface="+mn-cs"/>
      </a:defRPr>
    </a:lvl3pPr>
    <a:lvl4pPr marL="1366838" algn="l" rtl="0" eaLnBrk="0" fontAlgn="base" hangingPunct="0">
      <a:spcBef>
        <a:spcPct val="30000"/>
      </a:spcBef>
      <a:spcAft>
        <a:spcPct val="0"/>
      </a:spcAft>
      <a:defRPr sz="1200" kern="1200">
        <a:solidFill>
          <a:schemeClr val="tx1"/>
        </a:solidFill>
        <a:latin typeface="Times" charset="0"/>
        <a:ea typeface="+mn-ea"/>
        <a:cs typeface="+mn-cs"/>
      </a:defRPr>
    </a:lvl4pPr>
    <a:lvl5pPr marL="1822450" algn="l" rtl="0" eaLnBrk="0" fontAlgn="base" hangingPunct="0">
      <a:spcBef>
        <a:spcPct val="30000"/>
      </a:spcBef>
      <a:spcAft>
        <a:spcPct val="0"/>
      </a:spcAft>
      <a:defRPr sz="1200" kern="1200">
        <a:solidFill>
          <a:schemeClr val="tx1"/>
        </a:solidFill>
        <a:latin typeface="Times" charset="0"/>
        <a:ea typeface="+mn-ea"/>
        <a:cs typeface="+mn-cs"/>
      </a:defRPr>
    </a:lvl5pPr>
    <a:lvl6pPr marL="2278796" algn="l" defTabSz="911513" rtl="0" eaLnBrk="1" latinLnBrk="0" hangingPunct="1">
      <a:defRPr sz="1200" kern="1200">
        <a:solidFill>
          <a:schemeClr val="tx1"/>
        </a:solidFill>
        <a:latin typeface="+mn-lt"/>
        <a:ea typeface="+mn-ea"/>
        <a:cs typeface="+mn-cs"/>
      </a:defRPr>
    </a:lvl6pPr>
    <a:lvl7pPr marL="2734554" algn="l" defTabSz="911513" rtl="0" eaLnBrk="1" latinLnBrk="0" hangingPunct="1">
      <a:defRPr sz="1200" kern="1200">
        <a:solidFill>
          <a:schemeClr val="tx1"/>
        </a:solidFill>
        <a:latin typeface="+mn-lt"/>
        <a:ea typeface="+mn-ea"/>
        <a:cs typeface="+mn-cs"/>
      </a:defRPr>
    </a:lvl7pPr>
    <a:lvl8pPr marL="3190311" algn="l" defTabSz="911513" rtl="0" eaLnBrk="1" latinLnBrk="0" hangingPunct="1">
      <a:defRPr sz="1200" kern="1200">
        <a:solidFill>
          <a:schemeClr val="tx1"/>
        </a:solidFill>
        <a:latin typeface="+mn-lt"/>
        <a:ea typeface="+mn-ea"/>
        <a:cs typeface="+mn-cs"/>
      </a:defRPr>
    </a:lvl8pPr>
    <a:lvl9pPr marL="3646069" algn="l" defTabSz="9115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dirty="0">
              <a:latin typeface="Times" panose="02020603050405020304" pitchFamily="18" charset="0"/>
            </a:endParaRPr>
          </a:p>
        </p:txBody>
      </p:sp>
      <p:sp>
        <p:nvSpPr>
          <p:cNvPr id="34820" name="Slide Number Placeholder 3"/>
          <p:cNvSpPr>
            <a:spLocks noGrp="1"/>
          </p:cNvSpPr>
          <p:nvPr>
            <p:ph type="sldNum" sz="quarter" idx="4294967295"/>
          </p:nvPr>
        </p:nvSpPr>
        <p:spPr bwMode="auto">
          <a:xfrm>
            <a:off x="4144618" y="9120813"/>
            <a:ext cx="3170582" cy="480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lstStyle>
            <a:lvl1pPr>
              <a:defRPr sz="2600">
                <a:solidFill>
                  <a:schemeClr val="tx1"/>
                </a:solidFill>
                <a:latin typeface="Times" panose="02020603050405020304" pitchFamily="18" charset="0"/>
              </a:defRPr>
            </a:lvl1pPr>
            <a:lvl2pPr marL="770627" indent="-296396">
              <a:defRPr sz="2600">
                <a:solidFill>
                  <a:schemeClr val="tx1"/>
                </a:solidFill>
                <a:latin typeface="Times" panose="02020603050405020304" pitchFamily="18" charset="0"/>
              </a:defRPr>
            </a:lvl2pPr>
            <a:lvl3pPr marL="1185581" indent="-237116">
              <a:defRPr sz="2600">
                <a:solidFill>
                  <a:schemeClr val="tx1"/>
                </a:solidFill>
                <a:latin typeface="Times" panose="02020603050405020304" pitchFamily="18" charset="0"/>
              </a:defRPr>
            </a:lvl3pPr>
            <a:lvl4pPr marL="1659813" indent="-237116">
              <a:defRPr sz="2600">
                <a:solidFill>
                  <a:schemeClr val="tx1"/>
                </a:solidFill>
                <a:latin typeface="Times" panose="02020603050405020304" pitchFamily="18" charset="0"/>
              </a:defRPr>
            </a:lvl4pPr>
            <a:lvl5pPr marL="2134045" indent="-237116">
              <a:defRPr sz="2600">
                <a:solidFill>
                  <a:schemeClr val="tx1"/>
                </a:solidFill>
                <a:latin typeface="Times" panose="02020603050405020304" pitchFamily="18" charset="0"/>
              </a:defRPr>
            </a:lvl5pPr>
            <a:lvl6pPr marL="2608278" indent="-237116" eaLnBrk="0" fontAlgn="base" hangingPunct="0">
              <a:spcBef>
                <a:spcPct val="0"/>
              </a:spcBef>
              <a:spcAft>
                <a:spcPct val="0"/>
              </a:spcAft>
              <a:defRPr sz="2600">
                <a:solidFill>
                  <a:schemeClr val="tx1"/>
                </a:solidFill>
                <a:latin typeface="Times" panose="02020603050405020304" pitchFamily="18" charset="0"/>
              </a:defRPr>
            </a:lvl6pPr>
            <a:lvl7pPr marL="3082510" indent="-237116" eaLnBrk="0" fontAlgn="base" hangingPunct="0">
              <a:spcBef>
                <a:spcPct val="0"/>
              </a:spcBef>
              <a:spcAft>
                <a:spcPct val="0"/>
              </a:spcAft>
              <a:defRPr sz="2600">
                <a:solidFill>
                  <a:schemeClr val="tx1"/>
                </a:solidFill>
                <a:latin typeface="Times" panose="02020603050405020304" pitchFamily="18" charset="0"/>
              </a:defRPr>
            </a:lvl7pPr>
            <a:lvl8pPr marL="3556743" indent="-237116" eaLnBrk="0" fontAlgn="base" hangingPunct="0">
              <a:spcBef>
                <a:spcPct val="0"/>
              </a:spcBef>
              <a:spcAft>
                <a:spcPct val="0"/>
              </a:spcAft>
              <a:defRPr sz="2600">
                <a:solidFill>
                  <a:schemeClr val="tx1"/>
                </a:solidFill>
                <a:latin typeface="Times" panose="02020603050405020304" pitchFamily="18" charset="0"/>
              </a:defRPr>
            </a:lvl8pPr>
            <a:lvl9pPr marL="4030974" indent="-237116" eaLnBrk="0" fontAlgn="base" hangingPunct="0">
              <a:spcBef>
                <a:spcPct val="0"/>
              </a:spcBef>
              <a:spcAft>
                <a:spcPct val="0"/>
              </a:spcAft>
              <a:defRPr sz="2600">
                <a:solidFill>
                  <a:schemeClr val="tx1"/>
                </a:solidFill>
                <a:latin typeface="Times" panose="02020603050405020304" pitchFamily="18" charset="0"/>
              </a:defRPr>
            </a:lvl9pPr>
          </a:lstStyle>
          <a:p>
            <a:pPr defTabSz="947044">
              <a:defRPr/>
            </a:pPr>
            <a:fld id="{8E0A25C4-7A72-48AB-96A7-9C0901D4B0D1}" type="slidenum">
              <a:rPr lang="en-US" altLang="en-US" sz="1200">
                <a:solidFill>
                  <a:srgbClr val="000000"/>
                </a:solidFill>
              </a:rPr>
              <a:pPr defTabSz="947044">
                <a:defRPr/>
              </a:pPr>
              <a:t>2</a:t>
            </a:fld>
            <a:endParaRPr lang="en-US" altLang="en-US" sz="1200">
              <a:solidFill>
                <a:srgbClr val="000000"/>
              </a:solidFill>
            </a:endParaRPr>
          </a:p>
        </p:txBody>
      </p:sp>
    </p:spTree>
    <p:extLst>
      <p:ext uri="{BB962C8B-B14F-4D97-AF65-F5344CB8AC3E}">
        <p14:creationId xmlns:p14="http://schemas.microsoft.com/office/powerpoint/2010/main" val="268711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57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530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527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92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9"/>
            <a:ext cx="4662488" cy="831850"/>
          </a:xfrm>
          <a:prstGeom prst="rect">
            <a:avLst/>
          </a:prstGeom>
        </p:spPr>
        <p:txBody>
          <a:bodyPr lIns="91162" tIns="45579" rIns="91162" bIns="4557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4000" y="898555"/>
            <a:ext cx="4662488" cy="6035675"/>
          </a:xfrm>
        </p:spPr>
        <p:txBody>
          <a:bodyPr/>
          <a:lstStyle>
            <a:lvl1pPr marL="0" indent="0">
              <a:buNone/>
              <a:defRPr sz="3200"/>
            </a:lvl1pPr>
            <a:lvl2pPr marL="455757" indent="0">
              <a:buNone/>
              <a:defRPr sz="2800"/>
            </a:lvl2pPr>
            <a:lvl3pPr marL="911513" indent="0">
              <a:buNone/>
              <a:defRPr sz="2500"/>
            </a:lvl3pPr>
            <a:lvl4pPr marL="1367274" indent="0">
              <a:buNone/>
              <a:defRPr sz="2000"/>
            </a:lvl4pPr>
            <a:lvl5pPr marL="1823030" indent="0">
              <a:buNone/>
              <a:defRPr sz="2000"/>
            </a:lvl5pPr>
            <a:lvl6pPr marL="2278796" indent="0">
              <a:buNone/>
              <a:defRPr sz="2000"/>
            </a:lvl6pPr>
            <a:lvl7pPr marL="2734554" indent="0">
              <a:buNone/>
              <a:defRPr sz="2000"/>
            </a:lvl7pPr>
            <a:lvl8pPr marL="3190311"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524000" y="7872413"/>
            <a:ext cx="4662488" cy="1179512"/>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Tree>
    <p:extLst>
      <p:ext uri="{BB962C8B-B14F-4D97-AF65-F5344CB8AC3E}">
        <p14:creationId xmlns:p14="http://schemas.microsoft.com/office/powerpoint/2010/main" val="204923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43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25"/>
            <a:ext cx="1747838" cy="7766050"/>
          </a:xfrm>
          <a:prstGeom prst="rect">
            <a:avLst/>
          </a:prstGeom>
        </p:spPr>
        <p:txBody>
          <a:bodyPr vert="eaVert" lIns="91162" tIns="45579" rIns="91162" bIns="45579"/>
          <a:lstStyle/>
          <a:p>
            <a:r>
              <a:rPr lang="en-US"/>
              <a:t>Click to edit Master title style</a:t>
            </a:r>
          </a:p>
        </p:txBody>
      </p:sp>
      <p:sp>
        <p:nvSpPr>
          <p:cNvPr id="3" name="Vertical Text Placeholder 2"/>
          <p:cNvSpPr>
            <a:spLocks noGrp="1"/>
          </p:cNvSpPr>
          <p:nvPr>
            <p:ph type="body" orient="vert" idx="1"/>
          </p:nvPr>
        </p:nvSpPr>
        <p:spPr>
          <a:xfrm>
            <a:off x="388968" y="403225"/>
            <a:ext cx="5094287" cy="7766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770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1676400"/>
          </a:xfrm>
          <a:prstGeom prst="rect">
            <a:avLst/>
          </a:prstGeom>
        </p:spPr>
        <p:txBody>
          <a:bodyPr lIns="91162" tIns="45579" rIns="91162" bIns="45579"/>
          <a:lstStyle/>
          <a:p>
            <a:r>
              <a:rPr lang="en-US" dirty="0"/>
              <a:t>Click to edit Master title style</a:t>
            </a:r>
          </a:p>
        </p:txBody>
      </p:sp>
      <p:sp>
        <p:nvSpPr>
          <p:cNvPr id="3" name="Table Placeholder 2"/>
          <p:cNvSpPr>
            <a:spLocks noGrp="1"/>
          </p:cNvSpPr>
          <p:nvPr>
            <p:ph type="tbl" idx="1"/>
          </p:nvPr>
        </p:nvSpPr>
        <p:spPr>
          <a:xfrm>
            <a:off x="609604" y="2133630"/>
            <a:ext cx="6607175" cy="6035675"/>
          </a:xfrm>
        </p:spPr>
        <p:txBody>
          <a:bodyPr/>
          <a:lstStyle/>
          <a:p>
            <a:pPr lvl="0"/>
            <a:endParaRPr lang="en-US" noProof="0" dirty="0"/>
          </a:p>
        </p:txBody>
      </p:sp>
    </p:spTree>
    <p:extLst>
      <p:ext uri="{BB962C8B-B14F-4D97-AF65-F5344CB8AC3E}">
        <p14:creationId xmlns:p14="http://schemas.microsoft.com/office/powerpoint/2010/main" val="3952992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lvl1pPr>
          </a:lstStyle>
          <a:p>
            <a:r>
              <a:rPr lang="en-US" dirty="0"/>
              <a:t>Click to edit Master title style</a:t>
            </a:r>
          </a:p>
        </p:txBody>
      </p:sp>
      <p:sp>
        <p:nvSpPr>
          <p:cNvPr id="3" name="Content Placeholder 2"/>
          <p:cNvSpPr>
            <a:spLocks noGrp="1"/>
          </p:cNvSpPr>
          <p:nvPr>
            <p:ph sz="half" idx="1"/>
          </p:nvPr>
        </p:nvSpPr>
        <p:spPr>
          <a:xfrm>
            <a:off x="609601" y="2133630"/>
            <a:ext cx="3227388" cy="603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989392" y="2133601"/>
            <a:ext cx="3227387" cy="294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989392" y="5227668"/>
            <a:ext cx="3227387" cy="294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9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1676400"/>
          </a:xfrm>
          <a:prstGeom prst="rect">
            <a:avLst/>
          </a:prstGeom>
        </p:spPr>
        <p:txBody>
          <a:bodyPr lIns="91162" tIns="45579" rIns="91162" bIns="45579"/>
          <a:lstStyle/>
          <a:p>
            <a:r>
              <a:rPr lang="en-US" dirty="0"/>
              <a:t>Click to edit Master title style</a:t>
            </a:r>
          </a:p>
        </p:txBody>
      </p:sp>
      <p:sp>
        <p:nvSpPr>
          <p:cNvPr id="3" name="Text Placeholder 2"/>
          <p:cNvSpPr>
            <a:spLocks noGrp="1"/>
          </p:cNvSpPr>
          <p:nvPr>
            <p:ph type="body" sz="half" idx="1"/>
          </p:nvPr>
        </p:nvSpPr>
        <p:spPr>
          <a:xfrm>
            <a:off x="609601" y="2133630"/>
            <a:ext cx="3227388" cy="603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89392" y="2133630"/>
            <a:ext cx="3227387" cy="603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32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617" y="3124229"/>
            <a:ext cx="6607175" cy="2155825"/>
          </a:xfrm>
        </p:spPr>
        <p:txBody>
          <a:bodyPr/>
          <a:lstStyle/>
          <a:p>
            <a:r>
              <a:rPr lang="en-US"/>
              <a:t>Click to edit Master title style</a:t>
            </a:r>
          </a:p>
        </p:txBody>
      </p:sp>
      <p:sp>
        <p:nvSpPr>
          <p:cNvPr id="3" name="Subtitle 2"/>
          <p:cNvSpPr>
            <a:spLocks noGrp="1"/>
          </p:cNvSpPr>
          <p:nvPr>
            <p:ph type="subTitle" idx="1"/>
          </p:nvPr>
        </p:nvSpPr>
        <p:spPr>
          <a:xfrm>
            <a:off x="1165226" y="5699154"/>
            <a:ext cx="5441950" cy="2571751"/>
          </a:xfrm>
        </p:spPr>
        <p:txBody>
          <a:bodyPr/>
          <a:lstStyle>
            <a:lvl1pPr marL="0" indent="0" algn="ctr">
              <a:buNone/>
              <a:defRPr>
                <a:solidFill>
                  <a:schemeClr val="tx1">
                    <a:tint val="75000"/>
                  </a:schemeClr>
                </a:solidFill>
              </a:defRPr>
            </a:lvl1pPr>
            <a:lvl2pPr marL="455757" indent="0" algn="ctr">
              <a:buNone/>
              <a:defRPr>
                <a:solidFill>
                  <a:schemeClr val="tx1">
                    <a:tint val="75000"/>
                  </a:schemeClr>
                </a:solidFill>
              </a:defRPr>
            </a:lvl2pPr>
            <a:lvl3pPr marL="911513" indent="0" algn="ctr">
              <a:buNone/>
              <a:defRPr>
                <a:solidFill>
                  <a:schemeClr val="tx1">
                    <a:tint val="75000"/>
                  </a:schemeClr>
                </a:solidFill>
              </a:defRPr>
            </a:lvl3pPr>
            <a:lvl4pPr marL="1367274" indent="0" algn="ctr">
              <a:buNone/>
              <a:defRPr>
                <a:solidFill>
                  <a:schemeClr val="tx1">
                    <a:tint val="75000"/>
                  </a:schemeClr>
                </a:solidFill>
              </a:defRPr>
            </a:lvl4pPr>
            <a:lvl5pPr marL="1823030" indent="0" algn="ctr">
              <a:buNone/>
              <a:defRPr>
                <a:solidFill>
                  <a:schemeClr val="tx1">
                    <a:tint val="75000"/>
                  </a:schemeClr>
                </a:solidFill>
              </a:defRPr>
            </a:lvl5pPr>
            <a:lvl6pPr marL="2278796" indent="0" algn="ctr">
              <a:buNone/>
              <a:defRPr>
                <a:solidFill>
                  <a:schemeClr val="tx1">
                    <a:tint val="75000"/>
                  </a:schemeClr>
                </a:solidFill>
              </a:defRPr>
            </a:lvl6pPr>
            <a:lvl7pPr marL="2734554" indent="0" algn="ctr">
              <a:buNone/>
              <a:defRPr>
                <a:solidFill>
                  <a:schemeClr val="tx1">
                    <a:tint val="75000"/>
                  </a:schemeClr>
                </a:solidFill>
              </a:defRPr>
            </a:lvl7pPr>
            <a:lvl8pPr marL="3190311"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922886-100E-4CB5-AE2E-5E05BB894455}" type="datetimeFigureOut">
              <a:rPr lang="en-US"/>
              <a:pPr>
                <a:defRPr/>
              </a:pPr>
              <a:t>3/8/2022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929CC2-14E5-4BC6-BE75-0876B66263FC}" type="slidenum">
              <a:rPr lang="en-US" altLang="en-US"/>
              <a:pPr/>
              <a:t>‹#›</a:t>
            </a:fld>
            <a:endParaRPr lang="en-US" altLang="en-US"/>
          </a:p>
        </p:txBody>
      </p:sp>
    </p:spTree>
    <p:extLst>
      <p:ext uri="{BB962C8B-B14F-4D97-AF65-F5344CB8AC3E}">
        <p14:creationId xmlns:p14="http://schemas.microsoft.com/office/powerpoint/2010/main" val="299097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C1D370-B51D-4514-9227-993DA7769182}" type="datetimeFigureOut">
              <a:rPr lang="en-US"/>
              <a:pPr>
                <a:defRPr/>
              </a:pPr>
              <a:t>3/8/2022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1B5E36-2061-4888-9631-9C35836F3C75}" type="slidenum">
              <a:rPr lang="en-US" altLang="en-US"/>
              <a:pPr/>
              <a:t>‹#›</a:t>
            </a:fld>
            <a:endParaRPr lang="en-US" altLang="en-US"/>
          </a:p>
        </p:txBody>
      </p:sp>
    </p:spTree>
    <p:extLst>
      <p:ext uri="{BB962C8B-B14F-4D97-AF65-F5344CB8AC3E}">
        <p14:creationId xmlns:p14="http://schemas.microsoft.com/office/powerpoint/2010/main" val="282363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94" y="6462718"/>
            <a:ext cx="6605587" cy="19986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4394" y="4262438"/>
            <a:ext cx="6605587" cy="2200275"/>
          </a:xfrm>
        </p:spPr>
        <p:txBody>
          <a:bodyPr anchor="b"/>
          <a:lstStyle>
            <a:lvl1pPr marL="0" indent="0">
              <a:buNone/>
              <a:defRPr sz="2000">
                <a:solidFill>
                  <a:schemeClr val="tx1">
                    <a:tint val="75000"/>
                  </a:schemeClr>
                </a:solidFill>
              </a:defRPr>
            </a:lvl1pPr>
            <a:lvl2pPr marL="455757" indent="0">
              <a:buNone/>
              <a:defRPr sz="1800">
                <a:solidFill>
                  <a:schemeClr val="tx1">
                    <a:tint val="75000"/>
                  </a:schemeClr>
                </a:solidFill>
              </a:defRPr>
            </a:lvl2pPr>
            <a:lvl3pPr marL="911513" indent="0">
              <a:buNone/>
              <a:defRPr sz="1600">
                <a:solidFill>
                  <a:schemeClr val="tx1">
                    <a:tint val="75000"/>
                  </a:schemeClr>
                </a:solidFill>
              </a:defRPr>
            </a:lvl3pPr>
            <a:lvl4pPr marL="1367274" indent="0">
              <a:buNone/>
              <a:defRPr sz="1400">
                <a:solidFill>
                  <a:schemeClr val="tx1">
                    <a:tint val="75000"/>
                  </a:schemeClr>
                </a:solidFill>
              </a:defRPr>
            </a:lvl4pPr>
            <a:lvl5pPr marL="1823030" indent="0">
              <a:buNone/>
              <a:defRPr sz="1400">
                <a:solidFill>
                  <a:schemeClr val="tx1">
                    <a:tint val="75000"/>
                  </a:schemeClr>
                </a:solidFill>
              </a:defRPr>
            </a:lvl5pPr>
            <a:lvl6pPr marL="2278796" indent="0">
              <a:buNone/>
              <a:defRPr sz="1400">
                <a:solidFill>
                  <a:schemeClr val="tx1">
                    <a:tint val="75000"/>
                  </a:schemeClr>
                </a:solidFill>
              </a:defRPr>
            </a:lvl6pPr>
            <a:lvl7pPr marL="2734554" indent="0">
              <a:buNone/>
              <a:defRPr sz="1400">
                <a:solidFill>
                  <a:schemeClr val="tx1">
                    <a:tint val="75000"/>
                  </a:schemeClr>
                </a:solidFill>
              </a:defRPr>
            </a:lvl7pPr>
            <a:lvl8pPr marL="3190311"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82B11B0-8B26-42DE-9BB5-30EE1D421F9D}" type="datetimeFigureOut">
              <a:rPr lang="en-US"/>
              <a:pPr>
                <a:defRPr/>
              </a:pPr>
              <a:t>3/8/2022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B7F9BC6-8E7A-407B-BC05-1EAEFF6BB7AB}" type="slidenum">
              <a:rPr lang="en-US" altLang="en-US"/>
              <a:pPr/>
              <a:t>‹#›</a:t>
            </a:fld>
            <a:endParaRPr lang="en-US" altLang="en-US"/>
          </a:p>
        </p:txBody>
      </p:sp>
    </p:spTree>
    <p:extLst>
      <p:ext uri="{BB962C8B-B14F-4D97-AF65-F5344CB8AC3E}">
        <p14:creationId xmlns:p14="http://schemas.microsoft.com/office/powerpoint/2010/main" val="120650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938" y="2346325"/>
            <a:ext cx="3421062" cy="663892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2431" y="2346325"/>
            <a:ext cx="3421063" cy="663892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2DC0BA-6599-43BC-906A-A8E2FAF8202F}" type="datetimeFigureOut">
              <a:rPr lang="en-US"/>
              <a:pPr>
                <a:defRPr/>
              </a:pPr>
              <a:t>3/8/2022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B5F949-8177-4AC7-ACAF-26884AB879CD}" type="slidenum">
              <a:rPr lang="en-US" altLang="en-US"/>
              <a:pPr/>
              <a:t>‹#›</a:t>
            </a:fld>
            <a:endParaRPr lang="en-US" altLang="en-US"/>
          </a:p>
        </p:txBody>
      </p:sp>
    </p:spTree>
    <p:extLst>
      <p:ext uri="{BB962C8B-B14F-4D97-AF65-F5344CB8AC3E}">
        <p14:creationId xmlns:p14="http://schemas.microsoft.com/office/powerpoint/2010/main" val="226692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096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938" y="2251104"/>
            <a:ext cx="3433762"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388938" y="3189288"/>
            <a:ext cx="3433762"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113" y="2251104"/>
            <a:ext cx="3435350"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113" y="3189288"/>
            <a:ext cx="3435350"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FE0424-7922-485B-B91D-88BD4AA5ADC8}" type="datetimeFigureOut">
              <a:rPr lang="en-US"/>
              <a:pPr>
                <a:defRPr/>
              </a:pPr>
              <a:t>3/8/2022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1192E0-919E-4DDB-93E6-956F00AEFDD4}" type="slidenum">
              <a:rPr lang="en-US" altLang="en-US"/>
              <a:pPr/>
              <a:t>‹#›</a:t>
            </a:fld>
            <a:endParaRPr lang="en-US" altLang="en-US"/>
          </a:p>
        </p:txBody>
      </p:sp>
    </p:spTree>
    <p:extLst>
      <p:ext uri="{BB962C8B-B14F-4D97-AF65-F5344CB8AC3E}">
        <p14:creationId xmlns:p14="http://schemas.microsoft.com/office/powerpoint/2010/main" val="143243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9BCEC7-BA85-4385-B5E5-6A38A6FA5049}" type="datetimeFigureOut">
              <a:rPr lang="en-US"/>
              <a:pPr>
                <a:defRPr/>
              </a:pPr>
              <a:t>3/8/2022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B00B30B-4132-43FC-A179-FB39549973C5}" type="slidenum">
              <a:rPr lang="en-US" altLang="en-US"/>
              <a:pPr/>
              <a:t>‹#›</a:t>
            </a:fld>
            <a:endParaRPr lang="en-US" altLang="en-US"/>
          </a:p>
        </p:txBody>
      </p:sp>
    </p:spTree>
    <p:extLst>
      <p:ext uri="{BB962C8B-B14F-4D97-AF65-F5344CB8AC3E}">
        <p14:creationId xmlns:p14="http://schemas.microsoft.com/office/powerpoint/2010/main" val="67289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722FF1-4012-47EC-B464-78B70CAE78E7}" type="datetimeFigureOut">
              <a:rPr lang="en-US"/>
              <a:pPr>
                <a:defRPr/>
              </a:pPr>
              <a:t>3/8/2022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CE3C334-2A60-4FD6-AAF3-FC504B6248A0}" type="slidenum">
              <a:rPr lang="en-US" altLang="en-US"/>
              <a:pPr/>
              <a:t>‹#›</a:t>
            </a:fld>
            <a:endParaRPr lang="en-US" altLang="en-US"/>
          </a:p>
        </p:txBody>
      </p:sp>
    </p:spTree>
    <p:extLst>
      <p:ext uri="{BB962C8B-B14F-4D97-AF65-F5344CB8AC3E}">
        <p14:creationId xmlns:p14="http://schemas.microsoft.com/office/powerpoint/2010/main" val="79546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79"/>
            <a:ext cx="2557462" cy="17049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475" y="400056"/>
            <a:ext cx="4344988" cy="8585200"/>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938" y="2105026"/>
            <a:ext cx="2557462" cy="6880225"/>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984DE8-BC79-4F59-A467-83F9E5BD4439}" type="datetimeFigureOut">
              <a:rPr lang="en-US"/>
              <a:pPr>
                <a:defRPr/>
              </a:pPr>
              <a:t>3/8/2022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270314-BD11-45C0-8BC1-40FAACE0593D}" type="slidenum">
              <a:rPr lang="en-US" altLang="en-US"/>
              <a:pPr/>
              <a:t>‹#›</a:t>
            </a:fld>
            <a:endParaRPr lang="en-US" altLang="en-US"/>
          </a:p>
        </p:txBody>
      </p:sp>
    </p:spTree>
    <p:extLst>
      <p:ext uri="{BB962C8B-B14F-4D97-AF65-F5344CB8AC3E}">
        <p14:creationId xmlns:p14="http://schemas.microsoft.com/office/powerpoint/2010/main" val="963031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9"/>
            <a:ext cx="4662488" cy="8318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4000" y="898555"/>
            <a:ext cx="4662488" cy="6035675"/>
          </a:xfrm>
        </p:spPr>
        <p:txBody>
          <a:bodyPr rtlCol="0">
            <a:normAutofit/>
          </a:bodyPr>
          <a:lstStyle>
            <a:lvl1pPr marL="0" indent="0">
              <a:buNone/>
              <a:defRPr sz="3200"/>
            </a:lvl1pPr>
            <a:lvl2pPr marL="455757" indent="0">
              <a:buNone/>
              <a:defRPr sz="2800"/>
            </a:lvl2pPr>
            <a:lvl3pPr marL="911513" indent="0">
              <a:buNone/>
              <a:defRPr sz="2500"/>
            </a:lvl3pPr>
            <a:lvl4pPr marL="1367274" indent="0">
              <a:buNone/>
              <a:defRPr sz="2000"/>
            </a:lvl4pPr>
            <a:lvl5pPr marL="1823030" indent="0">
              <a:buNone/>
              <a:defRPr sz="2000"/>
            </a:lvl5pPr>
            <a:lvl6pPr marL="2278796" indent="0">
              <a:buNone/>
              <a:defRPr sz="2000"/>
            </a:lvl6pPr>
            <a:lvl7pPr marL="2734554" indent="0">
              <a:buNone/>
              <a:defRPr sz="2000"/>
            </a:lvl7pPr>
            <a:lvl8pPr marL="3190311"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524000" y="7872413"/>
            <a:ext cx="4662488" cy="1179512"/>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B13255-07DD-4B79-B412-0BCD88F913A9}" type="datetimeFigureOut">
              <a:rPr lang="en-US"/>
              <a:pPr>
                <a:defRPr/>
              </a:pPr>
              <a:t>3/8/2022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1430FB4-F4C2-46D3-A163-2D682E6C1ECE}" type="slidenum">
              <a:rPr lang="en-US" altLang="en-US"/>
              <a:pPr/>
              <a:t>‹#›</a:t>
            </a:fld>
            <a:endParaRPr lang="en-US" altLang="en-US"/>
          </a:p>
        </p:txBody>
      </p:sp>
    </p:spTree>
    <p:extLst>
      <p:ext uri="{BB962C8B-B14F-4D97-AF65-F5344CB8AC3E}">
        <p14:creationId xmlns:p14="http://schemas.microsoft.com/office/powerpoint/2010/main" val="87890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3CB9A2-6822-4D2C-83D1-290FCA7BD240}" type="datetimeFigureOut">
              <a:rPr lang="en-US"/>
              <a:pPr>
                <a:defRPr/>
              </a:pPr>
              <a:t>3/8/2022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8CD124-ACA6-430F-9384-5F01C09705FB}" type="slidenum">
              <a:rPr lang="en-US" altLang="en-US"/>
              <a:pPr/>
              <a:t>‹#›</a:t>
            </a:fld>
            <a:endParaRPr lang="en-US" altLang="en-US"/>
          </a:p>
        </p:txBody>
      </p:sp>
    </p:spTree>
    <p:extLst>
      <p:ext uri="{BB962C8B-B14F-4D97-AF65-F5344CB8AC3E}">
        <p14:creationId xmlns:p14="http://schemas.microsoft.com/office/powerpoint/2010/main" val="264504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55"/>
            <a:ext cx="1747838"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968" y="403255"/>
            <a:ext cx="5094287" cy="8582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327D9C-74C7-478B-A1BD-1CBEE616B526}" type="datetimeFigureOut">
              <a:rPr lang="en-US"/>
              <a:pPr>
                <a:defRPr/>
              </a:pPr>
              <a:t>3/8/2022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A2BF7B-2EDA-44BA-ADEE-36711F2B48A1}" type="slidenum">
              <a:rPr lang="en-US" altLang="en-US"/>
              <a:pPr/>
              <a:t>‹#›</a:t>
            </a:fld>
            <a:endParaRPr lang="en-US" altLang="en-US"/>
          </a:p>
        </p:txBody>
      </p:sp>
    </p:spTree>
    <p:extLst>
      <p:ext uri="{BB962C8B-B14F-4D97-AF65-F5344CB8AC3E}">
        <p14:creationId xmlns:p14="http://schemas.microsoft.com/office/powerpoint/2010/main" val="266503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11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94" y="6462718"/>
            <a:ext cx="6605587" cy="1998662"/>
          </a:xfrm>
          <a:prstGeom prst="rect">
            <a:avLst/>
          </a:prstGeom>
        </p:spPr>
        <p:txBody>
          <a:bodyPr lIns="91162" tIns="45579" rIns="91162" bIns="45579"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14394" y="4262438"/>
            <a:ext cx="6605587" cy="2200275"/>
          </a:xfrm>
        </p:spPr>
        <p:txBody>
          <a:bodyPr anchor="b"/>
          <a:lstStyle>
            <a:lvl1pPr marL="0" indent="0">
              <a:buNone/>
              <a:defRPr sz="2000"/>
            </a:lvl1pPr>
            <a:lvl2pPr marL="455757" indent="0">
              <a:buNone/>
              <a:defRPr sz="1800"/>
            </a:lvl2pPr>
            <a:lvl3pPr marL="911513" indent="0">
              <a:buNone/>
              <a:defRPr sz="1600"/>
            </a:lvl3pPr>
            <a:lvl4pPr marL="1367274" indent="0">
              <a:buNone/>
              <a:defRPr sz="1400"/>
            </a:lvl4pPr>
            <a:lvl5pPr marL="1823030" indent="0">
              <a:buNone/>
              <a:defRPr sz="1400"/>
            </a:lvl5pPr>
            <a:lvl6pPr marL="2278796" indent="0">
              <a:buNone/>
              <a:defRPr sz="1400"/>
            </a:lvl6pPr>
            <a:lvl7pPr marL="2734554" indent="0">
              <a:buNone/>
              <a:defRPr sz="1400"/>
            </a:lvl7pPr>
            <a:lvl8pPr marL="3190311" indent="0">
              <a:buNone/>
              <a:defRPr sz="1400"/>
            </a:lvl8pPr>
            <a:lvl9pPr marL="3646069" indent="0">
              <a:buNone/>
              <a:defRPr sz="1400"/>
            </a:lvl9pPr>
          </a:lstStyle>
          <a:p>
            <a:pPr lvl="0"/>
            <a:r>
              <a:rPr lang="en-US"/>
              <a:t>Click to edit Master text styles</a:t>
            </a:r>
          </a:p>
        </p:txBody>
      </p:sp>
    </p:spTree>
    <p:extLst>
      <p:ext uri="{BB962C8B-B14F-4D97-AF65-F5344CB8AC3E}">
        <p14:creationId xmlns:p14="http://schemas.microsoft.com/office/powerpoint/2010/main" val="103482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2133630"/>
            <a:ext cx="3227388" cy="603567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89392" y="2133630"/>
            <a:ext cx="3227387" cy="603567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38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9925"/>
          </a:xfrm>
          <a:prstGeom prst="rect">
            <a:avLst/>
          </a:prstGeom>
        </p:spPr>
        <p:txBody>
          <a:bodyPr lIns="91162" tIns="45579" rIns="91162" bIns="45579"/>
          <a:lstStyle>
            <a:lvl1pPr>
              <a:defRPr sz="3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88938" y="2251104"/>
            <a:ext cx="3433762"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388938" y="3189288"/>
            <a:ext cx="3433762"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113" y="2251104"/>
            <a:ext cx="3435350"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113" y="3189288"/>
            <a:ext cx="3435350"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00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7680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80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79"/>
            <a:ext cx="2557462" cy="1704975"/>
          </a:xfrm>
          <a:prstGeom prst="rect">
            <a:avLst/>
          </a:prstGeom>
        </p:spPr>
        <p:txBody>
          <a:bodyPr lIns="91162" tIns="45579" rIns="91162" bIns="45579"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475" y="400056"/>
            <a:ext cx="4344988" cy="8585200"/>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938" y="2105026"/>
            <a:ext cx="2557462" cy="6880225"/>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Tree>
    <p:extLst>
      <p:ext uri="{BB962C8B-B14F-4D97-AF65-F5344CB8AC3E}">
        <p14:creationId xmlns:p14="http://schemas.microsoft.com/office/powerpoint/2010/main" val="218088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3"/>
          <p:cNvSpPr>
            <a:spLocks noGrp="1" noChangeArrowheads="1"/>
          </p:cNvSpPr>
          <p:nvPr>
            <p:ph type="body" idx="1"/>
          </p:nvPr>
        </p:nvSpPr>
        <p:spPr bwMode="auto">
          <a:xfrm>
            <a:off x="609600" y="2133600"/>
            <a:ext cx="6607175"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62" tIns="50783" rIns="101562" bIns="50783" numCol="1" anchor="t" anchorCtr="0" compatLnSpc="1">
            <a:prstTxWarp prst="textNoShape">
              <a:avLst/>
            </a:prstTxWarp>
          </a:bodyPr>
          <a:lstStyle/>
          <a:p>
            <a:pPr lvl="0"/>
            <a:r>
              <a:rPr lang="en-US" altLang="en-US" dirty="0"/>
              <a:t>Click to edit Master text styles</a:t>
            </a:r>
          </a:p>
        </p:txBody>
      </p:sp>
    </p:spTree>
  </p:cSld>
  <p:clrMap bg1="lt1" tx1="dk1" bg2="lt2" tx2="dk2" accent1="accent1" accent2="accent2" accent3="accent3" accent4="accent4" accent5="accent5" accent6="accent6" hlink="hlink" folHlink="folHlink"/>
  <p:sldLayoutIdLst>
    <p:sldLayoutId id="2147486589" r:id="rId1"/>
    <p:sldLayoutId id="2147486590" r:id="rId2"/>
    <p:sldLayoutId id="2147486562" r:id="rId3"/>
    <p:sldLayoutId id="2147486563" r:id="rId4"/>
    <p:sldLayoutId id="2147486564" r:id="rId5"/>
    <p:sldLayoutId id="2147486565" r:id="rId6"/>
    <p:sldLayoutId id="2147486566" r:id="rId7"/>
    <p:sldLayoutId id="2147486567" r:id="rId8"/>
    <p:sldLayoutId id="2147486568" r:id="rId9"/>
    <p:sldLayoutId id="2147486569" r:id="rId10"/>
    <p:sldLayoutId id="2147486570" r:id="rId11"/>
    <p:sldLayoutId id="2147486571" r:id="rId12"/>
    <p:sldLayoutId id="2147486572" r:id="rId13"/>
    <p:sldLayoutId id="2147486573" r:id="rId14"/>
    <p:sldLayoutId id="2147486574" r:id="rId15"/>
  </p:sldLayoutIdLst>
  <p:txStyles>
    <p:title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p:titleStyle>
    <p:bodyStyle>
      <a:lvl1pPr marL="227013" indent="-227013" algn="l" defTabSz="1014413" rtl="0" eaLnBrk="0" fontAlgn="base" hangingPunct="0">
        <a:spcBef>
          <a:spcPct val="20000"/>
        </a:spcBef>
        <a:spcAft>
          <a:spcPct val="0"/>
        </a:spcAft>
        <a:defRPr sz="1400">
          <a:solidFill>
            <a:schemeClr val="tx1"/>
          </a:solidFill>
          <a:latin typeface="+mn-lt"/>
          <a:ea typeface="+mn-ea"/>
          <a:cs typeface="+mn-cs"/>
        </a:defRPr>
      </a:lvl1pPr>
      <a:lvl2pPr marL="568325" indent="-227013" algn="l" defTabSz="1014413" rtl="0" eaLnBrk="0" fontAlgn="base" hangingPunct="0">
        <a:spcBef>
          <a:spcPct val="20000"/>
        </a:spcBef>
        <a:spcAft>
          <a:spcPct val="0"/>
        </a:spcAft>
        <a:buFont typeface="Times" panose="02020603050405020304" pitchFamily="18" charset="0"/>
        <a:defRPr sz="1400">
          <a:solidFill>
            <a:schemeClr val="tx1"/>
          </a:solidFill>
          <a:latin typeface="+mn-lt"/>
        </a:defRPr>
      </a:lvl2pPr>
      <a:lvl3pPr marL="1268413" indent="-252413" algn="l" defTabSz="1014413" rtl="0" eaLnBrk="0" fontAlgn="base" hangingPunct="0">
        <a:spcBef>
          <a:spcPct val="20000"/>
        </a:spcBef>
        <a:spcAft>
          <a:spcPct val="0"/>
        </a:spcAft>
        <a:buChar char="•"/>
        <a:defRPr sz="1400">
          <a:solidFill>
            <a:schemeClr val="tx1"/>
          </a:solidFill>
          <a:latin typeface="+mn-lt"/>
        </a:defRPr>
      </a:lvl3pPr>
      <a:lvl4pPr marL="1776413" indent="-252413" algn="l" defTabSz="1014413" rtl="0" eaLnBrk="0" fontAlgn="base" hangingPunct="0">
        <a:spcBef>
          <a:spcPct val="20000"/>
        </a:spcBef>
        <a:spcAft>
          <a:spcPct val="0"/>
        </a:spcAft>
        <a:buChar char="–"/>
        <a:defRPr sz="1400">
          <a:solidFill>
            <a:schemeClr val="tx1"/>
          </a:solidFill>
          <a:latin typeface="+mn-lt"/>
        </a:defRPr>
      </a:lvl4pPr>
      <a:lvl5pPr marL="2284413" indent="-252413" algn="l" defTabSz="1014413" rtl="0" eaLnBrk="0" fontAlgn="base" hangingPunct="0">
        <a:spcBef>
          <a:spcPct val="20000"/>
        </a:spcBef>
        <a:spcAft>
          <a:spcPct val="0"/>
        </a:spcAft>
        <a:buChar char="»"/>
        <a:defRPr sz="1400">
          <a:solidFill>
            <a:schemeClr val="tx1"/>
          </a:solidFill>
          <a:latin typeface="+mn-lt"/>
        </a:defRPr>
      </a:lvl5pPr>
      <a:lvl6pPr marL="2740875" indent="-253211" algn="l" defTabSz="1015963" rtl="0" fontAlgn="base">
        <a:spcBef>
          <a:spcPct val="20000"/>
        </a:spcBef>
        <a:spcAft>
          <a:spcPct val="0"/>
        </a:spcAft>
        <a:buChar char="»"/>
        <a:defRPr sz="1400">
          <a:solidFill>
            <a:schemeClr val="tx1"/>
          </a:solidFill>
          <a:latin typeface="+mn-lt"/>
        </a:defRPr>
      </a:lvl6pPr>
      <a:lvl7pPr marL="3196642" indent="-253211" algn="l" defTabSz="1015963" rtl="0" fontAlgn="base">
        <a:spcBef>
          <a:spcPct val="20000"/>
        </a:spcBef>
        <a:spcAft>
          <a:spcPct val="0"/>
        </a:spcAft>
        <a:buChar char="»"/>
        <a:defRPr sz="1400">
          <a:solidFill>
            <a:schemeClr val="tx1"/>
          </a:solidFill>
          <a:latin typeface="+mn-lt"/>
        </a:defRPr>
      </a:lvl7pPr>
      <a:lvl8pPr marL="3652397" indent="-253211" algn="l" defTabSz="1015963" rtl="0" fontAlgn="base">
        <a:spcBef>
          <a:spcPct val="20000"/>
        </a:spcBef>
        <a:spcAft>
          <a:spcPct val="0"/>
        </a:spcAft>
        <a:buChar char="»"/>
        <a:defRPr sz="1400">
          <a:solidFill>
            <a:schemeClr val="tx1"/>
          </a:solidFill>
          <a:latin typeface="+mn-lt"/>
        </a:defRPr>
      </a:lvl8pPr>
      <a:lvl9pPr marL="4108160" indent="-253211" algn="l" defTabSz="1015963" rtl="0" fontAlgn="base">
        <a:spcBef>
          <a:spcPct val="20000"/>
        </a:spcBef>
        <a:spcAft>
          <a:spcPct val="0"/>
        </a:spcAft>
        <a:buChar char="»"/>
        <a:defRPr sz="1400">
          <a:solidFill>
            <a:schemeClr val="tx1"/>
          </a:solidFill>
          <a:latin typeface="+mn-lt"/>
        </a:defRPr>
      </a:lvl9pPr>
    </p:bodyStyle>
    <p:otherStyle>
      <a:defPPr>
        <a:defRPr lang="en-US"/>
      </a:defPPr>
      <a:lvl1pPr marL="0" algn="l" defTabSz="911513" rtl="0" eaLnBrk="1" latinLnBrk="0" hangingPunct="1">
        <a:defRPr sz="1800" kern="1200">
          <a:solidFill>
            <a:schemeClr val="tx1"/>
          </a:solidFill>
          <a:latin typeface="+mn-lt"/>
          <a:ea typeface="+mn-ea"/>
          <a:cs typeface="+mn-cs"/>
        </a:defRPr>
      </a:lvl1pPr>
      <a:lvl2pPr marL="455757" algn="l" defTabSz="911513" rtl="0" eaLnBrk="1" latinLnBrk="0" hangingPunct="1">
        <a:defRPr sz="1800" kern="1200">
          <a:solidFill>
            <a:schemeClr val="tx1"/>
          </a:solidFill>
          <a:latin typeface="+mn-lt"/>
          <a:ea typeface="+mn-ea"/>
          <a:cs typeface="+mn-cs"/>
        </a:defRPr>
      </a:lvl2pPr>
      <a:lvl3pPr marL="911513" algn="l" defTabSz="911513" rtl="0" eaLnBrk="1" latinLnBrk="0" hangingPunct="1">
        <a:defRPr sz="1800" kern="1200">
          <a:solidFill>
            <a:schemeClr val="tx1"/>
          </a:solidFill>
          <a:latin typeface="+mn-lt"/>
          <a:ea typeface="+mn-ea"/>
          <a:cs typeface="+mn-cs"/>
        </a:defRPr>
      </a:lvl3pPr>
      <a:lvl4pPr marL="1367274" algn="l" defTabSz="911513" rtl="0" eaLnBrk="1" latinLnBrk="0" hangingPunct="1">
        <a:defRPr sz="1800" kern="1200">
          <a:solidFill>
            <a:schemeClr val="tx1"/>
          </a:solidFill>
          <a:latin typeface="+mn-lt"/>
          <a:ea typeface="+mn-ea"/>
          <a:cs typeface="+mn-cs"/>
        </a:defRPr>
      </a:lvl4pPr>
      <a:lvl5pPr marL="1823030" algn="l" defTabSz="911513" rtl="0" eaLnBrk="1" latinLnBrk="0" hangingPunct="1">
        <a:defRPr sz="1800" kern="1200">
          <a:solidFill>
            <a:schemeClr val="tx1"/>
          </a:solidFill>
          <a:latin typeface="+mn-lt"/>
          <a:ea typeface="+mn-ea"/>
          <a:cs typeface="+mn-cs"/>
        </a:defRPr>
      </a:lvl5pPr>
      <a:lvl6pPr marL="2278796" algn="l" defTabSz="911513" rtl="0" eaLnBrk="1" latinLnBrk="0" hangingPunct="1">
        <a:defRPr sz="1800" kern="1200">
          <a:solidFill>
            <a:schemeClr val="tx1"/>
          </a:solidFill>
          <a:latin typeface="+mn-lt"/>
          <a:ea typeface="+mn-ea"/>
          <a:cs typeface="+mn-cs"/>
        </a:defRPr>
      </a:lvl6pPr>
      <a:lvl7pPr marL="2734554" algn="l" defTabSz="911513" rtl="0" eaLnBrk="1" latinLnBrk="0" hangingPunct="1">
        <a:defRPr sz="1800" kern="1200">
          <a:solidFill>
            <a:schemeClr val="tx1"/>
          </a:solidFill>
          <a:latin typeface="+mn-lt"/>
          <a:ea typeface="+mn-ea"/>
          <a:cs typeface="+mn-cs"/>
        </a:defRPr>
      </a:lvl7pPr>
      <a:lvl8pPr marL="3190311" algn="l" defTabSz="911513" rtl="0" eaLnBrk="1" latinLnBrk="0" hangingPunct="1">
        <a:defRPr sz="1800" kern="1200">
          <a:solidFill>
            <a:schemeClr val="tx1"/>
          </a:solidFill>
          <a:latin typeface="+mn-lt"/>
          <a:ea typeface="+mn-ea"/>
          <a:cs typeface="+mn-cs"/>
        </a:defRPr>
      </a:lvl8pPr>
      <a:lvl9pPr marL="3646069" algn="l" defTabSz="91151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88938" y="403225"/>
            <a:ext cx="69945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79" rIns="91162" bIns="45579"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388938" y="1219201"/>
            <a:ext cx="6994525" cy="776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79" rIns="91162" bIns="4557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88938" y="9323388"/>
            <a:ext cx="1812925" cy="534987"/>
          </a:xfrm>
          <a:prstGeom prst="rect">
            <a:avLst/>
          </a:prstGeom>
        </p:spPr>
        <p:txBody>
          <a:bodyPr vert="horz" lIns="91162" tIns="45579" rIns="91162" bIns="45579" rtlCol="0" anchor="ctr"/>
          <a:lstStyle>
            <a:lvl1pPr algn="l">
              <a:defRPr sz="1200">
                <a:solidFill>
                  <a:schemeClr val="tx1">
                    <a:tint val="75000"/>
                  </a:schemeClr>
                </a:solidFill>
                <a:latin typeface="Times" charset="0"/>
              </a:defRPr>
            </a:lvl1pPr>
          </a:lstStyle>
          <a:p>
            <a:pPr>
              <a:defRPr/>
            </a:pPr>
            <a:fld id="{C99CD0BB-3D98-495F-B41D-B95848FB55B1}" type="datetimeFigureOut">
              <a:rPr lang="en-US"/>
              <a:pPr>
                <a:defRPr/>
              </a:pPr>
              <a:t>3/8/2022</a:t>
            </a:fld>
            <a:endParaRPr lang="en-US"/>
          </a:p>
        </p:txBody>
      </p:sp>
      <p:sp>
        <p:nvSpPr>
          <p:cNvPr id="5" name="Footer Placeholder 4"/>
          <p:cNvSpPr>
            <a:spLocks noGrp="1"/>
          </p:cNvSpPr>
          <p:nvPr>
            <p:ph type="ftr" sz="quarter" idx="3"/>
          </p:nvPr>
        </p:nvSpPr>
        <p:spPr>
          <a:xfrm>
            <a:off x="2655888" y="9323388"/>
            <a:ext cx="2460625" cy="534987"/>
          </a:xfrm>
          <a:prstGeom prst="rect">
            <a:avLst/>
          </a:prstGeom>
        </p:spPr>
        <p:txBody>
          <a:bodyPr vert="horz" lIns="91162" tIns="45579" rIns="91162" bIns="45579" rtlCol="0" anchor="ctr"/>
          <a:lstStyle>
            <a:lvl1pPr algn="ctr">
              <a:defRPr sz="1200">
                <a:solidFill>
                  <a:schemeClr val="tx1">
                    <a:tint val="75000"/>
                  </a:schemeClr>
                </a:solidFill>
                <a:latin typeface="Times" charset="0"/>
              </a:defRPr>
            </a:lvl1pPr>
          </a:lstStyle>
          <a:p>
            <a:pPr>
              <a:defRPr/>
            </a:pPr>
            <a:endParaRPr lang="en-US"/>
          </a:p>
        </p:txBody>
      </p:sp>
      <p:sp>
        <p:nvSpPr>
          <p:cNvPr id="6" name="Slide Number Placeholder 5"/>
          <p:cNvSpPr>
            <a:spLocks noGrp="1"/>
          </p:cNvSpPr>
          <p:nvPr>
            <p:ph type="sldNum" sz="quarter" idx="4"/>
          </p:nvPr>
        </p:nvSpPr>
        <p:spPr>
          <a:xfrm>
            <a:off x="5570538" y="9323388"/>
            <a:ext cx="1812925" cy="534987"/>
          </a:xfrm>
          <a:prstGeom prst="rect">
            <a:avLst/>
          </a:prstGeom>
        </p:spPr>
        <p:txBody>
          <a:bodyPr vert="horz" wrap="square" lIns="91162" tIns="45579" rIns="91162" bIns="45579" numCol="1" anchor="ctr" anchorCtr="0" compatLnSpc="1">
            <a:prstTxWarp prst="textNoShape">
              <a:avLst/>
            </a:prstTxWarp>
          </a:bodyPr>
          <a:lstStyle>
            <a:lvl1pPr algn="r">
              <a:defRPr sz="1200">
                <a:solidFill>
                  <a:srgbClr val="898989"/>
                </a:solidFill>
              </a:defRPr>
            </a:lvl1pPr>
          </a:lstStyle>
          <a:p>
            <a:fld id="{80DFCC99-EDEB-45B8-BB31-DF9AC4DAB4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Lst>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5757" algn="ctr" rtl="0" fontAlgn="base">
        <a:spcBef>
          <a:spcPct val="0"/>
        </a:spcBef>
        <a:spcAft>
          <a:spcPct val="0"/>
        </a:spcAft>
        <a:defRPr sz="4300">
          <a:solidFill>
            <a:schemeClr val="tx1"/>
          </a:solidFill>
          <a:latin typeface="Calibri" pitchFamily="34" charset="0"/>
        </a:defRPr>
      </a:lvl6pPr>
      <a:lvl7pPr marL="911513" algn="ctr" rtl="0" fontAlgn="base">
        <a:spcBef>
          <a:spcPct val="0"/>
        </a:spcBef>
        <a:spcAft>
          <a:spcPct val="0"/>
        </a:spcAft>
        <a:defRPr sz="4300">
          <a:solidFill>
            <a:schemeClr val="tx1"/>
          </a:solidFill>
          <a:latin typeface="Calibri" pitchFamily="34" charset="0"/>
        </a:defRPr>
      </a:lvl7pPr>
      <a:lvl8pPr marL="1367274" algn="ctr" rtl="0" fontAlgn="base">
        <a:spcBef>
          <a:spcPct val="0"/>
        </a:spcBef>
        <a:spcAft>
          <a:spcPct val="0"/>
        </a:spcAft>
        <a:defRPr sz="4300">
          <a:solidFill>
            <a:schemeClr val="tx1"/>
          </a:solidFill>
          <a:latin typeface="Calibri" pitchFamily="34" charset="0"/>
        </a:defRPr>
      </a:lvl8pPr>
      <a:lvl9pPr marL="1823030" algn="ctr" rtl="0" fontAlgn="base">
        <a:spcBef>
          <a:spcPct val="0"/>
        </a:spcBef>
        <a:spcAft>
          <a:spcPct val="0"/>
        </a:spcAft>
        <a:defRPr sz="43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775"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8238" indent="-227013"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593850"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4946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06679"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2433"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8202"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3947"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513" rtl="0" eaLnBrk="1" latinLnBrk="0" hangingPunct="1">
        <a:defRPr sz="1800" kern="1200">
          <a:solidFill>
            <a:schemeClr val="tx1"/>
          </a:solidFill>
          <a:latin typeface="+mn-lt"/>
          <a:ea typeface="+mn-ea"/>
          <a:cs typeface="+mn-cs"/>
        </a:defRPr>
      </a:lvl1pPr>
      <a:lvl2pPr marL="455757" algn="l" defTabSz="911513" rtl="0" eaLnBrk="1" latinLnBrk="0" hangingPunct="1">
        <a:defRPr sz="1800" kern="1200">
          <a:solidFill>
            <a:schemeClr val="tx1"/>
          </a:solidFill>
          <a:latin typeface="+mn-lt"/>
          <a:ea typeface="+mn-ea"/>
          <a:cs typeface="+mn-cs"/>
        </a:defRPr>
      </a:lvl2pPr>
      <a:lvl3pPr marL="911513" algn="l" defTabSz="911513" rtl="0" eaLnBrk="1" latinLnBrk="0" hangingPunct="1">
        <a:defRPr sz="1800" kern="1200">
          <a:solidFill>
            <a:schemeClr val="tx1"/>
          </a:solidFill>
          <a:latin typeface="+mn-lt"/>
          <a:ea typeface="+mn-ea"/>
          <a:cs typeface="+mn-cs"/>
        </a:defRPr>
      </a:lvl3pPr>
      <a:lvl4pPr marL="1367274" algn="l" defTabSz="911513" rtl="0" eaLnBrk="1" latinLnBrk="0" hangingPunct="1">
        <a:defRPr sz="1800" kern="1200">
          <a:solidFill>
            <a:schemeClr val="tx1"/>
          </a:solidFill>
          <a:latin typeface="+mn-lt"/>
          <a:ea typeface="+mn-ea"/>
          <a:cs typeface="+mn-cs"/>
        </a:defRPr>
      </a:lvl4pPr>
      <a:lvl5pPr marL="1823030" algn="l" defTabSz="911513" rtl="0" eaLnBrk="1" latinLnBrk="0" hangingPunct="1">
        <a:defRPr sz="1800" kern="1200">
          <a:solidFill>
            <a:schemeClr val="tx1"/>
          </a:solidFill>
          <a:latin typeface="+mn-lt"/>
          <a:ea typeface="+mn-ea"/>
          <a:cs typeface="+mn-cs"/>
        </a:defRPr>
      </a:lvl5pPr>
      <a:lvl6pPr marL="2278796" algn="l" defTabSz="911513" rtl="0" eaLnBrk="1" latinLnBrk="0" hangingPunct="1">
        <a:defRPr sz="1800" kern="1200">
          <a:solidFill>
            <a:schemeClr val="tx1"/>
          </a:solidFill>
          <a:latin typeface="+mn-lt"/>
          <a:ea typeface="+mn-ea"/>
          <a:cs typeface="+mn-cs"/>
        </a:defRPr>
      </a:lvl6pPr>
      <a:lvl7pPr marL="2734554" algn="l" defTabSz="911513" rtl="0" eaLnBrk="1" latinLnBrk="0" hangingPunct="1">
        <a:defRPr sz="1800" kern="1200">
          <a:solidFill>
            <a:schemeClr val="tx1"/>
          </a:solidFill>
          <a:latin typeface="+mn-lt"/>
          <a:ea typeface="+mn-ea"/>
          <a:cs typeface="+mn-cs"/>
        </a:defRPr>
      </a:lvl7pPr>
      <a:lvl8pPr marL="3190311" algn="l" defTabSz="911513" rtl="0" eaLnBrk="1" latinLnBrk="0" hangingPunct="1">
        <a:defRPr sz="1800" kern="1200">
          <a:solidFill>
            <a:schemeClr val="tx1"/>
          </a:solidFill>
          <a:latin typeface="+mn-lt"/>
          <a:ea typeface="+mn-ea"/>
          <a:cs typeface="+mn-cs"/>
        </a:defRPr>
      </a:lvl8pPr>
      <a:lvl9pPr marL="3646069" algn="l" defTabSz="9115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www.gradfin.com/tr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www.mutualof/" TargetMode="External"/><Relationship Id="rId3" Type="http://schemas.openxmlformats.org/officeDocument/2006/relationships/image" Target="../media/image5.png"/><Relationship Id="rId7" Type="http://schemas.openxmlformats.org/officeDocument/2006/relationships/hyperlink" Target="http://www.mutualofomaha.com/" TargetMode="External"/><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0.jpg"/><Relationship Id="rId4" Type="http://schemas.openxmlformats.org/officeDocument/2006/relationships/image" Target="../media/image6.jpe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848E2-63E2-43F0-9B0E-994DFE82F5E6}"/>
              </a:ext>
            </a:extLst>
          </p:cNvPr>
          <p:cNvSpPr txBox="1"/>
          <p:nvPr/>
        </p:nvSpPr>
        <p:spPr>
          <a:xfrm>
            <a:off x="1784390" y="8839200"/>
            <a:ext cx="4203617" cy="834074"/>
          </a:xfrm>
          <a:prstGeom prst="rect">
            <a:avLst/>
          </a:prstGeom>
          <a:noFill/>
        </p:spPr>
        <p:txBody>
          <a:bodyPr wrap="square" rtlCol="0">
            <a:spAutoFit/>
          </a:bodyPr>
          <a:lstStyle/>
          <a:p>
            <a:pPr algn="ctr" defTabSz="685800" eaLnBrk="1" hangingPunct="1">
              <a:lnSpc>
                <a:spcPct val="90000"/>
              </a:lnSpc>
              <a:spcAft>
                <a:spcPts val="600"/>
              </a:spcAft>
            </a:pPr>
            <a:r>
              <a:rPr lang="en-US" altLang="en-US" sz="2400" b="1" dirty="0" err="1">
                <a:cs typeface="Times" panose="02020603050405020304" pitchFamily="18" charset="0"/>
              </a:rPr>
              <a:t>EastView</a:t>
            </a:r>
            <a:r>
              <a:rPr lang="en-US" altLang="en-US" sz="2400" b="1" dirty="0">
                <a:cs typeface="Times" panose="02020603050405020304" pitchFamily="18" charset="0"/>
              </a:rPr>
              <a:t> at Middlebury</a:t>
            </a:r>
          </a:p>
          <a:p>
            <a:pPr algn="ctr" defTabSz="685800" eaLnBrk="1" hangingPunct="1">
              <a:lnSpc>
                <a:spcPct val="90000"/>
              </a:lnSpc>
              <a:spcAft>
                <a:spcPts val="600"/>
              </a:spcAft>
            </a:pPr>
            <a:r>
              <a:rPr lang="en-US" altLang="en-US" sz="2400" b="1" dirty="0">
                <a:cs typeface="Times" panose="02020603050405020304" pitchFamily="18" charset="0"/>
              </a:rPr>
              <a:t>2022 Benefits at Glance</a:t>
            </a:r>
          </a:p>
        </p:txBody>
      </p:sp>
      <p:pic>
        <p:nvPicPr>
          <p:cNvPr id="4" name="Picture 3" descr="A picture containing drawing&#10;&#10;Description automatically generated">
            <a:extLst>
              <a:ext uri="{FF2B5EF4-FFF2-40B4-BE49-F238E27FC236}">
                <a16:creationId xmlns:a16="http://schemas.microsoft.com/office/drawing/2014/main" id="{E043E6D1-BBC3-4C43-A8C6-370116BBA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754" y="228600"/>
            <a:ext cx="3800892" cy="1775901"/>
          </a:xfrm>
          <a:prstGeom prst="rect">
            <a:avLst/>
          </a:prstGeom>
        </p:spPr>
      </p:pic>
      <p:pic>
        <p:nvPicPr>
          <p:cNvPr id="6" name="Picture 5" descr="A picture containing grass, sky, outdoor, nature&#10;&#10;Description automatically generated">
            <a:extLst>
              <a:ext uri="{FF2B5EF4-FFF2-40B4-BE49-F238E27FC236}">
                <a16:creationId xmlns:a16="http://schemas.microsoft.com/office/drawing/2014/main" id="{5242B8BC-73E1-45A5-AE9F-FCA5C2D65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2438400"/>
            <a:ext cx="7620000" cy="4569732"/>
          </a:xfrm>
          <a:prstGeom prst="rect">
            <a:avLst/>
          </a:prstGeom>
        </p:spPr>
      </p:pic>
    </p:spTree>
    <p:extLst>
      <p:ext uri="{BB962C8B-B14F-4D97-AF65-F5344CB8AC3E}">
        <p14:creationId xmlns:p14="http://schemas.microsoft.com/office/powerpoint/2010/main" val="868919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4D16DC0-DB61-43D7-8B14-412C7651AC3D}"/>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10" name="Rectangle 2">
            <a:extLst>
              <a:ext uri="{FF2B5EF4-FFF2-40B4-BE49-F238E27FC236}">
                <a16:creationId xmlns:a16="http://schemas.microsoft.com/office/drawing/2014/main" id="{337FF28A-F150-4491-BB47-F947FBAF2625}"/>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Vision Service Plan</a:t>
            </a:r>
          </a:p>
        </p:txBody>
      </p:sp>
      <p:graphicFrame>
        <p:nvGraphicFramePr>
          <p:cNvPr id="2" name="Table 2">
            <a:extLst>
              <a:ext uri="{FF2B5EF4-FFF2-40B4-BE49-F238E27FC236}">
                <a16:creationId xmlns:a16="http://schemas.microsoft.com/office/drawing/2014/main" id="{F5E3E586-A7CF-43D7-B3E9-AF138109E30D}"/>
              </a:ext>
            </a:extLst>
          </p:cNvPr>
          <p:cNvGraphicFramePr>
            <a:graphicFrameLocks noGrp="1"/>
          </p:cNvGraphicFramePr>
          <p:nvPr>
            <p:extLst>
              <p:ext uri="{D42A27DB-BD31-4B8C-83A1-F6EECF244321}">
                <p14:modId xmlns:p14="http://schemas.microsoft.com/office/powerpoint/2010/main" val="2851061800"/>
              </p:ext>
            </p:extLst>
          </p:nvPr>
        </p:nvGraphicFramePr>
        <p:xfrm>
          <a:off x="72191" y="2156173"/>
          <a:ext cx="7620001" cy="4541520"/>
        </p:xfrm>
        <a:graphic>
          <a:graphicData uri="http://schemas.openxmlformats.org/drawingml/2006/table">
            <a:tbl>
              <a:tblPr firstRow="1" bandRow="1">
                <a:tableStyleId>{21E4AEA4-8DFA-4A89-87EB-49C32662AFE0}</a:tableStyleId>
              </a:tblPr>
              <a:tblGrid>
                <a:gridCol w="995682">
                  <a:extLst>
                    <a:ext uri="{9D8B030D-6E8A-4147-A177-3AD203B41FA5}">
                      <a16:colId xmlns:a16="http://schemas.microsoft.com/office/drawing/2014/main" val="1696510763"/>
                    </a:ext>
                  </a:extLst>
                </a:gridCol>
                <a:gridCol w="1675327">
                  <a:extLst>
                    <a:ext uri="{9D8B030D-6E8A-4147-A177-3AD203B41FA5}">
                      <a16:colId xmlns:a16="http://schemas.microsoft.com/office/drawing/2014/main" val="3049527316"/>
                    </a:ext>
                  </a:extLst>
                </a:gridCol>
                <a:gridCol w="1676400">
                  <a:extLst>
                    <a:ext uri="{9D8B030D-6E8A-4147-A177-3AD203B41FA5}">
                      <a16:colId xmlns:a16="http://schemas.microsoft.com/office/drawing/2014/main" val="554837261"/>
                    </a:ext>
                  </a:extLst>
                </a:gridCol>
                <a:gridCol w="1447800">
                  <a:extLst>
                    <a:ext uri="{9D8B030D-6E8A-4147-A177-3AD203B41FA5}">
                      <a16:colId xmlns:a16="http://schemas.microsoft.com/office/drawing/2014/main" val="3606528998"/>
                    </a:ext>
                  </a:extLst>
                </a:gridCol>
                <a:gridCol w="1824792">
                  <a:extLst>
                    <a:ext uri="{9D8B030D-6E8A-4147-A177-3AD203B41FA5}">
                      <a16:colId xmlns:a16="http://schemas.microsoft.com/office/drawing/2014/main" val="486638169"/>
                    </a:ext>
                  </a:extLst>
                </a:gridCol>
              </a:tblGrid>
              <a:tr h="327894">
                <a:tc>
                  <a:txBody>
                    <a:bodyPr/>
                    <a:lstStyle/>
                    <a:p>
                      <a:pPr algn="ctr"/>
                      <a:r>
                        <a:rPr lang="en-US" sz="1600" dirty="0"/>
                        <a:t>Benefit</a:t>
                      </a:r>
                    </a:p>
                  </a:txBody>
                  <a:tcPr>
                    <a:solidFill>
                      <a:srgbClr val="7030A0"/>
                    </a:solidFill>
                  </a:tcPr>
                </a:tc>
                <a:tc>
                  <a:txBody>
                    <a:bodyPr/>
                    <a:lstStyle/>
                    <a:p>
                      <a:pPr algn="ctr"/>
                      <a:r>
                        <a:rPr lang="en-US" sz="1600" dirty="0"/>
                        <a:t>In Network</a:t>
                      </a:r>
                    </a:p>
                  </a:txBody>
                  <a:tcPr>
                    <a:solidFill>
                      <a:srgbClr val="7030A0"/>
                    </a:solidFill>
                  </a:tcPr>
                </a:tc>
                <a:tc>
                  <a:txBody>
                    <a:bodyPr/>
                    <a:lstStyle/>
                    <a:p>
                      <a:pPr algn="ctr"/>
                      <a:r>
                        <a:rPr lang="en-US" sz="1600" dirty="0"/>
                        <a:t>Out of Network</a:t>
                      </a:r>
                    </a:p>
                  </a:txBody>
                  <a:tcPr>
                    <a:solidFill>
                      <a:srgbClr val="7030A0"/>
                    </a:solidFill>
                  </a:tcPr>
                </a:tc>
                <a:tc>
                  <a:txBody>
                    <a:bodyPr/>
                    <a:lstStyle/>
                    <a:p>
                      <a:pPr algn="ctr"/>
                      <a:r>
                        <a:rPr lang="en-US" sz="1600" dirty="0">
                          <a:solidFill>
                            <a:schemeClr val="bg1"/>
                          </a:solidFill>
                        </a:rPr>
                        <a:t>Frequency</a:t>
                      </a:r>
                    </a:p>
                  </a:txBody>
                  <a:tcPr>
                    <a:solidFill>
                      <a:srgbClr val="7030A0"/>
                    </a:solidFill>
                  </a:tcPr>
                </a:tc>
                <a:tc>
                  <a:txBody>
                    <a:bodyPr/>
                    <a:lstStyle/>
                    <a:p>
                      <a:pPr algn="ctr"/>
                      <a:r>
                        <a:rPr lang="en-US" sz="1600" dirty="0">
                          <a:solidFill>
                            <a:schemeClr val="bg1"/>
                          </a:solidFill>
                        </a:rPr>
                        <a:t>Benefit Allowance</a:t>
                      </a:r>
                    </a:p>
                  </a:txBody>
                  <a:tcPr>
                    <a:solidFill>
                      <a:srgbClr val="7030A0"/>
                    </a:solidFill>
                  </a:tcPr>
                </a:tc>
                <a:extLst>
                  <a:ext uri="{0D108BD9-81ED-4DB2-BD59-A6C34878D82A}">
                    <a16:rowId xmlns:a16="http://schemas.microsoft.com/office/drawing/2014/main" val="195544783"/>
                  </a:ext>
                </a:extLst>
              </a:tr>
              <a:tr h="448233">
                <a:tc>
                  <a:txBody>
                    <a:bodyPr/>
                    <a:lstStyle/>
                    <a:p>
                      <a:pPr algn="ctr"/>
                      <a:r>
                        <a:rPr lang="en-US" sz="1200" b="1" dirty="0"/>
                        <a:t>Annual Eye Exam</a:t>
                      </a:r>
                    </a:p>
                  </a:txBody>
                  <a:tcPr/>
                </a:tc>
                <a:tc>
                  <a:txBody>
                    <a:bodyPr/>
                    <a:lstStyle/>
                    <a:p>
                      <a:pPr algn="ctr"/>
                      <a:r>
                        <a:rPr lang="en-US" sz="1200" dirty="0"/>
                        <a:t>Covered in Full</a:t>
                      </a:r>
                    </a:p>
                  </a:txBody>
                  <a:tcPr/>
                </a:tc>
                <a:tc>
                  <a:txBody>
                    <a:bodyPr/>
                    <a:lstStyle/>
                    <a:p>
                      <a:pPr algn="ctr"/>
                      <a:r>
                        <a:rPr lang="en-US" sz="1200" dirty="0"/>
                        <a:t>Reimbursed up to $45</a:t>
                      </a:r>
                    </a:p>
                  </a:txBody>
                  <a:tcPr/>
                </a:tc>
                <a:tc>
                  <a:txBody>
                    <a:bodyPr/>
                    <a:lstStyle/>
                    <a:p>
                      <a:pPr algn="ctr"/>
                      <a:r>
                        <a:rPr lang="en-US" sz="1200" dirty="0"/>
                        <a:t>Every 12 Months</a:t>
                      </a:r>
                    </a:p>
                  </a:txBody>
                  <a:tcPr/>
                </a:tc>
                <a:tc>
                  <a:txBody>
                    <a:bodyPr/>
                    <a:lstStyle/>
                    <a:p>
                      <a:pPr algn="ctr"/>
                      <a:r>
                        <a:rPr lang="en-US" sz="1200" dirty="0"/>
                        <a:t>N/A</a:t>
                      </a:r>
                    </a:p>
                    <a:p>
                      <a:pPr algn="ctr"/>
                      <a:endParaRPr lang="en-US" sz="1200" dirty="0"/>
                    </a:p>
                  </a:txBody>
                  <a:tcPr/>
                </a:tc>
                <a:extLst>
                  <a:ext uri="{0D108BD9-81ED-4DB2-BD59-A6C34878D82A}">
                    <a16:rowId xmlns:a16="http://schemas.microsoft.com/office/drawing/2014/main" val="2370837438"/>
                  </a:ext>
                </a:extLst>
              </a:tr>
              <a:tr h="448233">
                <a:tc>
                  <a:txBody>
                    <a:bodyPr/>
                    <a:lstStyle/>
                    <a:p>
                      <a:pPr algn="ctr"/>
                      <a:r>
                        <a:rPr lang="en-US" sz="1200" b="1" dirty="0"/>
                        <a:t>Contact Exam</a:t>
                      </a:r>
                    </a:p>
                  </a:txBody>
                  <a:tcPr/>
                </a:tc>
                <a:tc>
                  <a:txBody>
                    <a:bodyPr/>
                    <a:lstStyle/>
                    <a:p>
                      <a:pPr algn="ctr"/>
                      <a:r>
                        <a:rPr lang="en-US" sz="1200" dirty="0"/>
                        <a:t>Up to $60 copay</a:t>
                      </a:r>
                    </a:p>
                  </a:txBody>
                  <a:tcPr/>
                </a:tc>
                <a:tc>
                  <a:txBody>
                    <a:bodyPr/>
                    <a:lstStyle/>
                    <a:p>
                      <a:pPr algn="ctr"/>
                      <a:r>
                        <a:rPr lang="en-US" sz="1200" dirty="0"/>
                        <a:t>NA</a:t>
                      </a:r>
                    </a:p>
                  </a:txBody>
                  <a:tcPr/>
                </a:tc>
                <a:tc>
                  <a:txBody>
                    <a:bodyPr/>
                    <a:lstStyle/>
                    <a:p>
                      <a:pPr algn="ctr"/>
                      <a:r>
                        <a:rPr lang="en-US" sz="1200" dirty="0"/>
                        <a:t>Every 12 months</a:t>
                      </a:r>
                    </a:p>
                  </a:txBody>
                  <a:tcPr/>
                </a:tc>
                <a:tc>
                  <a:txBody>
                    <a:bodyPr/>
                    <a:lstStyle/>
                    <a:p>
                      <a:pPr algn="ctr"/>
                      <a:r>
                        <a:rPr lang="en-US" sz="1200" dirty="0"/>
                        <a:t>N/A</a:t>
                      </a:r>
                    </a:p>
                  </a:txBody>
                  <a:tcPr/>
                </a:tc>
                <a:extLst>
                  <a:ext uri="{0D108BD9-81ED-4DB2-BD59-A6C34878D82A}">
                    <a16:rowId xmlns:a16="http://schemas.microsoft.com/office/drawing/2014/main" val="2317335228"/>
                  </a:ext>
                </a:extLst>
              </a:tr>
              <a:tr h="448233">
                <a:tc>
                  <a:txBody>
                    <a:bodyPr/>
                    <a:lstStyle/>
                    <a:p>
                      <a:pPr algn="ctr"/>
                      <a:r>
                        <a:rPr lang="en-US" sz="1200" b="1" dirty="0"/>
                        <a:t>Prescription Glasses</a:t>
                      </a:r>
                    </a:p>
                  </a:txBody>
                  <a:tcPr/>
                </a:tc>
                <a:tc>
                  <a:txBody>
                    <a:bodyPr/>
                    <a:lstStyle/>
                    <a:p>
                      <a:pPr algn="ctr"/>
                      <a:r>
                        <a:rPr lang="en-US" sz="1200" dirty="0"/>
                        <a:t>$25 copay</a:t>
                      </a:r>
                    </a:p>
                  </a:txBody>
                  <a:tcPr/>
                </a:tc>
                <a:tc>
                  <a:txBody>
                    <a:bodyPr/>
                    <a:lstStyle/>
                    <a:p>
                      <a:pPr algn="ctr"/>
                      <a:endParaRPr lang="en-US" sz="1200" dirty="0"/>
                    </a:p>
                  </a:txBody>
                  <a:tcPr/>
                </a:tc>
                <a:tc>
                  <a:txBody>
                    <a:bodyPr/>
                    <a:lstStyle/>
                    <a:p>
                      <a:pPr algn="ctr"/>
                      <a:r>
                        <a:rPr lang="en-US" sz="1200" dirty="0"/>
                        <a:t>See frame &amp; lenses</a:t>
                      </a:r>
                    </a:p>
                  </a:txBody>
                  <a:tcPr/>
                </a:tc>
                <a:tc>
                  <a:txBody>
                    <a:bodyPr/>
                    <a:lstStyle/>
                    <a:p>
                      <a:pPr algn="ctr"/>
                      <a:r>
                        <a:rPr lang="en-US" sz="1200" dirty="0"/>
                        <a:t>N/A</a:t>
                      </a:r>
                    </a:p>
                  </a:txBody>
                  <a:tcPr/>
                </a:tc>
                <a:extLst>
                  <a:ext uri="{0D108BD9-81ED-4DB2-BD59-A6C34878D82A}">
                    <a16:rowId xmlns:a16="http://schemas.microsoft.com/office/drawing/2014/main" val="968144044"/>
                  </a:ext>
                </a:extLst>
              </a:tr>
              <a:tr h="268277">
                <a:tc>
                  <a:txBody>
                    <a:bodyPr/>
                    <a:lstStyle/>
                    <a:p>
                      <a:pPr algn="ctr"/>
                      <a:r>
                        <a:rPr lang="en-US" sz="1200" b="1" dirty="0"/>
                        <a:t>Lenses</a:t>
                      </a:r>
                    </a:p>
                  </a:txBody>
                  <a:tcPr/>
                </a:tc>
                <a:tc>
                  <a:txBody>
                    <a:bodyPr/>
                    <a:lstStyle/>
                    <a:p>
                      <a:pPr algn="ctr"/>
                      <a:r>
                        <a:rPr lang="en-US" sz="1200" dirty="0"/>
                        <a:t>Covered in Full</a:t>
                      </a:r>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extLst>
                  <a:ext uri="{0D108BD9-81ED-4DB2-BD59-A6C34878D82A}">
                    <a16:rowId xmlns:a16="http://schemas.microsoft.com/office/drawing/2014/main" val="2389618420"/>
                  </a:ext>
                </a:extLst>
              </a:tr>
              <a:tr h="448233">
                <a:tc>
                  <a:txBody>
                    <a:bodyPr/>
                    <a:lstStyle/>
                    <a:p>
                      <a:pPr algn="ctr"/>
                      <a:r>
                        <a:rPr lang="en-US" sz="1200" b="1" dirty="0"/>
                        <a:t>Single Vision</a:t>
                      </a:r>
                    </a:p>
                  </a:txBody>
                  <a:tcPr/>
                </a:tc>
                <a:tc>
                  <a:txBody>
                    <a:bodyPr/>
                    <a:lstStyle/>
                    <a:p>
                      <a:pPr algn="ctr"/>
                      <a:r>
                        <a:rPr lang="en-US" sz="1200" dirty="0"/>
                        <a:t>Covered in Full</a:t>
                      </a:r>
                    </a:p>
                  </a:txBody>
                  <a:tcPr/>
                </a:tc>
                <a:tc>
                  <a:txBody>
                    <a:bodyPr/>
                    <a:lstStyle/>
                    <a:p>
                      <a:pPr algn="ctr"/>
                      <a:r>
                        <a:rPr lang="en-US" sz="1200" dirty="0"/>
                        <a:t>Reimbursed up to $30</a:t>
                      </a:r>
                    </a:p>
                  </a:txBody>
                  <a:tcPr/>
                </a:tc>
                <a:tc>
                  <a:txBody>
                    <a:bodyPr/>
                    <a:lstStyle/>
                    <a:p>
                      <a:pPr algn="ctr"/>
                      <a:r>
                        <a:rPr lang="en-US" sz="1200" dirty="0"/>
                        <a:t>Every 12 months</a:t>
                      </a:r>
                    </a:p>
                  </a:txBody>
                  <a:tcPr/>
                </a:tc>
                <a:tc>
                  <a:txBody>
                    <a:bodyPr/>
                    <a:lstStyle/>
                    <a:p>
                      <a:pPr algn="ctr"/>
                      <a:r>
                        <a:rPr lang="en-US" sz="1200" dirty="0"/>
                        <a:t>N/A</a:t>
                      </a:r>
                    </a:p>
                  </a:txBody>
                  <a:tcPr/>
                </a:tc>
                <a:extLst>
                  <a:ext uri="{0D108BD9-81ED-4DB2-BD59-A6C34878D82A}">
                    <a16:rowId xmlns:a16="http://schemas.microsoft.com/office/drawing/2014/main" val="1070528875"/>
                  </a:ext>
                </a:extLst>
              </a:tr>
              <a:tr h="448233">
                <a:tc>
                  <a:txBody>
                    <a:bodyPr/>
                    <a:lstStyle/>
                    <a:p>
                      <a:pPr algn="ctr"/>
                      <a:r>
                        <a:rPr lang="en-US" sz="1200" b="1" dirty="0"/>
                        <a:t>Bifocal</a:t>
                      </a:r>
                    </a:p>
                  </a:txBody>
                  <a:tcPr/>
                </a:tc>
                <a:tc>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sz="1200" dirty="0"/>
                        <a:t>Covered in Full</a:t>
                      </a:r>
                    </a:p>
                    <a:p>
                      <a:pPr algn="ctr"/>
                      <a:endParaRPr lang="en-US" sz="1200" dirty="0"/>
                    </a:p>
                  </a:txBody>
                  <a:tcPr/>
                </a:tc>
                <a:tc>
                  <a:txBody>
                    <a:bodyPr/>
                    <a:lstStyle/>
                    <a:p>
                      <a:pPr algn="ctr"/>
                      <a:r>
                        <a:rPr lang="en-US" sz="1200" dirty="0"/>
                        <a:t>Reimbursed up to $50</a:t>
                      </a:r>
                    </a:p>
                  </a:txBody>
                  <a:tcPr/>
                </a:tc>
                <a:tc>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sz="1200" dirty="0"/>
                        <a:t>Every 12 months</a:t>
                      </a:r>
                    </a:p>
                    <a:p>
                      <a:pPr algn="ctr"/>
                      <a:endParaRPr lang="en-US" sz="1200" dirty="0"/>
                    </a:p>
                  </a:txBody>
                  <a:tcPr/>
                </a:tc>
                <a:tc>
                  <a:txBody>
                    <a:bodyPr/>
                    <a:lstStyle/>
                    <a:p>
                      <a:pPr algn="ctr"/>
                      <a:r>
                        <a:rPr lang="en-US" sz="1200" dirty="0"/>
                        <a:t>N/A</a:t>
                      </a:r>
                    </a:p>
                  </a:txBody>
                  <a:tcPr/>
                </a:tc>
                <a:extLst>
                  <a:ext uri="{0D108BD9-81ED-4DB2-BD59-A6C34878D82A}">
                    <a16:rowId xmlns:a16="http://schemas.microsoft.com/office/drawing/2014/main" val="3996475370"/>
                  </a:ext>
                </a:extLst>
              </a:tr>
              <a:tr h="448233">
                <a:tc>
                  <a:txBody>
                    <a:bodyPr/>
                    <a:lstStyle/>
                    <a:p>
                      <a:pPr algn="ctr"/>
                      <a:r>
                        <a:rPr lang="en-US" sz="1200" b="1" dirty="0"/>
                        <a:t>Frames</a:t>
                      </a:r>
                    </a:p>
                  </a:txBody>
                  <a:tcPr/>
                </a:tc>
                <a:tc>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sz="1200" dirty="0"/>
                        <a:t>Included in Prescription Glasses copay</a:t>
                      </a:r>
                    </a:p>
                    <a:p>
                      <a:pPr algn="ctr"/>
                      <a:endParaRPr lang="en-US" sz="1200" dirty="0"/>
                    </a:p>
                  </a:txBody>
                  <a:tcPr/>
                </a:tc>
                <a:tc>
                  <a:txBody>
                    <a:bodyPr/>
                    <a:lstStyle/>
                    <a:p>
                      <a:pPr algn="ctr"/>
                      <a:r>
                        <a:rPr lang="en-US" sz="1200" dirty="0"/>
                        <a:t>Reimbursed up to $70</a:t>
                      </a:r>
                    </a:p>
                  </a:txBody>
                  <a:tcPr/>
                </a:tc>
                <a:tc>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sz="1200" dirty="0"/>
                        <a:t>Every 12 months</a:t>
                      </a:r>
                    </a:p>
                    <a:p>
                      <a:pPr algn="ctr"/>
                      <a:endParaRPr lang="en-US" sz="1200" dirty="0"/>
                    </a:p>
                  </a:txBody>
                  <a:tcPr/>
                </a:tc>
                <a:tc>
                  <a:txBody>
                    <a:bodyPr/>
                    <a:lstStyle/>
                    <a:p>
                      <a:pPr algn="ctr"/>
                      <a:r>
                        <a:rPr lang="en-US" sz="1200" dirty="0"/>
                        <a:t>$124 allowance</a:t>
                      </a:r>
                    </a:p>
                    <a:p>
                      <a:pPr algn="ctr"/>
                      <a:r>
                        <a:rPr lang="en-US" sz="1200" dirty="0"/>
                        <a:t>$150 allowance for featured frame brand</a:t>
                      </a:r>
                    </a:p>
                  </a:txBody>
                  <a:tcPr/>
                </a:tc>
                <a:extLst>
                  <a:ext uri="{0D108BD9-81ED-4DB2-BD59-A6C34878D82A}">
                    <a16:rowId xmlns:a16="http://schemas.microsoft.com/office/drawing/2014/main" val="2105079420"/>
                  </a:ext>
                </a:extLst>
              </a:tr>
              <a:tr h="448233">
                <a:tc>
                  <a:txBody>
                    <a:bodyPr/>
                    <a:lstStyle/>
                    <a:p>
                      <a:pPr algn="ctr"/>
                      <a:r>
                        <a:rPr lang="en-US" sz="1200" b="1" dirty="0"/>
                        <a:t>Contacts</a:t>
                      </a:r>
                    </a:p>
                  </a:txBody>
                  <a:tcPr/>
                </a:tc>
                <a:tc>
                  <a:txBody>
                    <a:bodyPr/>
                    <a:lstStyle/>
                    <a:p>
                      <a:pPr algn="ctr"/>
                      <a:r>
                        <a:rPr lang="en-US" sz="1200" dirty="0"/>
                        <a:t>Elective – Covered in full up to Lens Allowance</a:t>
                      </a:r>
                    </a:p>
                    <a:p>
                      <a:pPr algn="ctr"/>
                      <a:r>
                        <a:rPr lang="en-US" sz="1200" dirty="0"/>
                        <a:t>Necessary – Covered in full after Co-Pay</a:t>
                      </a:r>
                    </a:p>
                  </a:txBody>
                  <a:tcPr/>
                </a:tc>
                <a:tc>
                  <a:txBody>
                    <a:bodyPr/>
                    <a:lstStyle/>
                    <a:p>
                      <a:pPr algn="ctr"/>
                      <a:r>
                        <a:rPr lang="en-US" sz="1200" dirty="0"/>
                        <a:t>Reimbursed up to $105</a:t>
                      </a:r>
                    </a:p>
                  </a:txBody>
                  <a:tcPr/>
                </a:tc>
                <a:tc>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sz="1200" dirty="0"/>
                        <a:t>Every 12 months</a:t>
                      </a:r>
                    </a:p>
                    <a:p>
                      <a:pPr algn="ctr"/>
                      <a:endParaRPr lang="en-US" sz="1200" dirty="0"/>
                    </a:p>
                  </a:txBody>
                  <a:tcPr/>
                </a:tc>
                <a:tc>
                  <a:txBody>
                    <a:bodyPr/>
                    <a:lstStyle/>
                    <a:p>
                      <a:pPr algn="ctr"/>
                      <a:r>
                        <a:rPr lang="en-US" sz="1200" dirty="0"/>
                        <a:t>$124 allowance</a:t>
                      </a:r>
                    </a:p>
                  </a:txBody>
                  <a:tcPr/>
                </a:tc>
                <a:extLst>
                  <a:ext uri="{0D108BD9-81ED-4DB2-BD59-A6C34878D82A}">
                    <a16:rowId xmlns:a16="http://schemas.microsoft.com/office/drawing/2014/main" val="1120851708"/>
                  </a:ext>
                </a:extLst>
              </a:tr>
            </a:tbl>
          </a:graphicData>
        </a:graphic>
      </p:graphicFrame>
      <p:pic>
        <p:nvPicPr>
          <p:cNvPr id="7" name="Picture 6">
            <a:extLst>
              <a:ext uri="{FF2B5EF4-FFF2-40B4-BE49-F238E27FC236}">
                <a16:creationId xmlns:a16="http://schemas.microsoft.com/office/drawing/2014/main" id="{30CAFEED-D7E3-481C-BB6E-683D49F82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524" y="1298923"/>
            <a:ext cx="1657350" cy="857250"/>
          </a:xfrm>
          <a:prstGeom prst="rect">
            <a:avLst/>
          </a:prstGeom>
        </p:spPr>
      </p:pic>
      <p:graphicFrame>
        <p:nvGraphicFramePr>
          <p:cNvPr id="16" name="Table 23">
            <a:extLst>
              <a:ext uri="{FF2B5EF4-FFF2-40B4-BE49-F238E27FC236}">
                <a16:creationId xmlns:a16="http://schemas.microsoft.com/office/drawing/2014/main" id="{0D932462-75DC-4353-9571-A3B13A3D7D73}"/>
              </a:ext>
            </a:extLst>
          </p:cNvPr>
          <p:cNvGraphicFramePr>
            <a:graphicFrameLocks noGrp="1"/>
          </p:cNvGraphicFramePr>
          <p:nvPr>
            <p:extLst>
              <p:ext uri="{D42A27DB-BD31-4B8C-83A1-F6EECF244321}">
                <p14:modId xmlns:p14="http://schemas.microsoft.com/office/powerpoint/2010/main" val="179620242"/>
              </p:ext>
            </p:extLst>
          </p:nvPr>
        </p:nvGraphicFramePr>
        <p:xfrm>
          <a:off x="2610907" y="7315166"/>
          <a:ext cx="5089302" cy="1444316"/>
        </p:xfrm>
        <a:graphic>
          <a:graphicData uri="http://schemas.openxmlformats.org/drawingml/2006/table">
            <a:tbl>
              <a:tblPr firstRow="1" bandRow="1">
                <a:tableStyleId>{21E4AEA4-8DFA-4A89-87EB-49C32662AFE0}</a:tableStyleId>
              </a:tblPr>
              <a:tblGrid>
                <a:gridCol w="1696434">
                  <a:extLst>
                    <a:ext uri="{9D8B030D-6E8A-4147-A177-3AD203B41FA5}">
                      <a16:colId xmlns:a16="http://schemas.microsoft.com/office/drawing/2014/main" val="652848598"/>
                    </a:ext>
                  </a:extLst>
                </a:gridCol>
                <a:gridCol w="1696434">
                  <a:extLst>
                    <a:ext uri="{9D8B030D-6E8A-4147-A177-3AD203B41FA5}">
                      <a16:colId xmlns:a16="http://schemas.microsoft.com/office/drawing/2014/main" val="2741055968"/>
                    </a:ext>
                  </a:extLst>
                </a:gridCol>
                <a:gridCol w="1696434">
                  <a:extLst>
                    <a:ext uri="{9D8B030D-6E8A-4147-A177-3AD203B41FA5}">
                      <a16:colId xmlns:a16="http://schemas.microsoft.com/office/drawing/2014/main" val="1523766437"/>
                    </a:ext>
                  </a:extLst>
                </a:gridCol>
              </a:tblGrid>
              <a:tr h="384717">
                <a:tc>
                  <a:txBody>
                    <a:bodyPr/>
                    <a:lstStyle/>
                    <a:p>
                      <a:pPr algn="ctr"/>
                      <a:r>
                        <a:rPr lang="en-US" sz="1400" dirty="0"/>
                        <a:t>Employee BI-Weekly Cost</a:t>
                      </a:r>
                      <a:endParaRPr lang="en-US" sz="1400" dirty="0">
                        <a:solidFill>
                          <a:schemeClr val="tx1"/>
                        </a:solidFill>
                      </a:endParaRPr>
                    </a:p>
                  </a:txBody>
                  <a:tcPr>
                    <a:solidFill>
                      <a:srgbClr val="7030A0"/>
                    </a:solidFill>
                  </a:tcPr>
                </a:tc>
                <a:tc>
                  <a:txBody>
                    <a:bodyPr/>
                    <a:lstStyle/>
                    <a:p>
                      <a:pPr algn="ctr"/>
                      <a:r>
                        <a:rPr lang="en-US" sz="1400" dirty="0" err="1"/>
                        <a:t>EastView</a:t>
                      </a:r>
                      <a:r>
                        <a:rPr lang="en-US" sz="1400" dirty="0"/>
                        <a:t> Bi-Weekly  Cost</a:t>
                      </a:r>
                      <a:endParaRPr lang="en-US" sz="1400" dirty="0">
                        <a:solidFill>
                          <a:schemeClr val="tx1"/>
                        </a:solidFill>
                      </a:endParaRPr>
                    </a:p>
                  </a:txBody>
                  <a:tcPr>
                    <a:solidFill>
                      <a:srgbClr val="7030A0"/>
                    </a:solidFill>
                  </a:tcPr>
                </a:tc>
                <a:tc>
                  <a:txBody>
                    <a:bodyPr/>
                    <a:lstStyle/>
                    <a:p>
                      <a:pPr algn="ctr"/>
                      <a:r>
                        <a:rPr lang="en-US" sz="1400" dirty="0"/>
                        <a:t>Total Monthly Premium</a:t>
                      </a:r>
                      <a:endParaRPr lang="en-US" sz="1400" dirty="0">
                        <a:solidFill>
                          <a:schemeClr val="tx1"/>
                        </a:solidFill>
                      </a:endParaRPr>
                    </a:p>
                  </a:txBody>
                  <a:tcPr>
                    <a:solidFill>
                      <a:srgbClr val="7030A0"/>
                    </a:solidFill>
                  </a:tcPr>
                </a:tc>
                <a:extLst>
                  <a:ext uri="{0D108BD9-81ED-4DB2-BD59-A6C34878D82A}">
                    <a16:rowId xmlns:a16="http://schemas.microsoft.com/office/drawing/2014/main" val="2894021493"/>
                  </a:ext>
                </a:extLst>
              </a:tr>
              <a:tr h="310678">
                <a:tc>
                  <a:txBody>
                    <a:bodyPr/>
                    <a:lstStyle/>
                    <a:p>
                      <a:pPr algn="ctr"/>
                      <a:r>
                        <a:rPr lang="en-US" sz="1400" dirty="0"/>
                        <a:t>$2.55</a:t>
                      </a:r>
                    </a:p>
                  </a:txBody>
                  <a:tcPr/>
                </a:tc>
                <a:tc>
                  <a:txBody>
                    <a:bodyPr/>
                    <a:lstStyle/>
                    <a:p>
                      <a:pPr algn="ctr"/>
                      <a:r>
                        <a:rPr lang="en-US" sz="1400" dirty="0"/>
                        <a:t>$2.77</a:t>
                      </a:r>
                    </a:p>
                  </a:txBody>
                  <a:tcPr/>
                </a:tc>
                <a:tc>
                  <a:txBody>
                    <a:bodyPr/>
                    <a:lstStyle/>
                    <a:p>
                      <a:pPr algn="ctr"/>
                      <a:r>
                        <a:rPr lang="en-US" sz="1400" dirty="0"/>
                        <a:t>$11.52</a:t>
                      </a:r>
                    </a:p>
                  </a:txBody>
                  <a:tcPr/>
                </a:tc>
                <a:extLst>
                  <a:ext uri="{0D108BD9-81ED-4DB2-BD59-A6C34878D82A}">
                    <a16:rowId xmlns:a16="http://schemas.microsoft.com/office/drawing/2014/main" val="541386136"/>
                  </a:ext>
                </a:extLst>
              </a:tr>
              <a:tr h="310678">
                <a:tc>
                  <a:txBody>
                    <a:bodyPr/>
                    <a:lstStyle/>
                    <a:p>
                      <a:pPr algn="ctr"/>
                      <a:r>
                        <a:rPr lang="en-US" sz="1400" dirty="0"/>
                        <a:t>$5.74</a:t>
                      </a:r>
                    </a:p>
                  </a:txBody>
                  <a:tcPr/>
                </a:tc>
                <a:tc>
                  <a:txBody>
                    <a:bodyPr/>
                    <a:lstStyle/>
                    <a:p>
                      <a:pPr algn="ctr"/>
                      <a:r>
                        <a:rPr lang="en-US" sz="1400" dirty="0"/>
                        <a:t>$2.77</a:t>
                      </a:r>
                    </a:p>
                  </a:txBody>
                  <a:tcPr/>
                </a:tc>
                <a:tc>
                  <a:txBody>
                    <a:bodyPr/>
                    <a:lstStyle/>
                    <a:p>
                      <a:pPr algn="ctr"/>
                      <a:r>
                        <a:rPr lang="en-US" sz="1400" dirty="0"/>
                        <a:t>$18.43</a:t>
                      </a:r>
                    </a:p>
                  </a:txBody>
                  <a:tcPr/>
                </a:tc>
                <a:extLst>
                  <a:ext uri="{0D108BD9-81ED-4DB2-BD59-A6C34878D82A}">
                    <a16:rowId xmlns:a16="http://schemas.microsoft.com/office/drawing/2014/main" val="206489840"/>
                  </a:ext>
                </a:extLst>
              </a:tr>
              <a:tr h="286033">
                <a:tc>
                  <a:txBody>
                    <a:bodyPr/>
                    <a:lstStyle/>
                    <a:p>
                      <a:pPr algn="ctr"/>
                      <a:r>
                        <a:rPr lang="en-US" sz="1400" dirty="0"/>
                        <a:t>$11.23</a:t>
                      </a:r>
                    </a:p>
                  </a:txBody>
                  <a:tcPr/>
                </a:tc>
                <a:tc>
                  <a:txBody>
                    <a:bodyPr/>
                    <a:lstStyle/>
                    <a:p>
                      <a:pPr algn="ctr"/>
                      <a:r>
                        <a:rPr lang="en-US" sz="1400" dirty="0"/>
                        <a:t>$2.77</a:t>
                      </a:r>
                    </a:p>
                  </a:txBody>
                  <a:tcPr/>
                </a:tc>
                <a:tc>
                  <a:txBody>
                    <a:bodyPr/>
                    <a:lstStyle/>
                    <a:p>
                      <a:pPr algn="ctr"/>
                      <a:r>
                        <a:rPr lang="en-US" sz="1400" dirty="0"/>
                        <a:t>$30.34</a:t>
                      </a:r>
                    </a:p>
                  </a:txBody>
                  <a:tcPr/>
                </a:tc>
                <a:extLst>
                  <a:ext uri="{0D108BD9-81ED-4DB2-BD59-A6C34878D82A}">
                    <a16:rowId xmlns:a16="http://schemas.microsoft.com/office/drawing/2014/main" val="13879437"/>
                  </a:ext>
                </a:extLst>
              </a:tr>
            </a:tbl>
          </a:graphicData>
        </a:graphic>
      </p:graphicFrame>
      <p:graphicFrame>
        <p:nvGraphicFramePr>
          <p:cNvPr id="19" name="Table 6">
            <a:extLst>
              <a:ext uri="{FF2B5EF4-FFF2-40B4-BE49-F238E27FC236}">
                <a16:creationId xmlns:a16="http://schemas.microsoft.com/office/drawing/2014/main" id="{E0F084A2-F18D-4652-A96F-51AD0899C98E}"/>
              </a:ext>
            </a:extLst>
          </p:cNvPr>
          <p:cNvGraphicFramePr>
            <a:graphicFrameLocks noGrp="1"/>
          </p:cNvGraphicFramePr>
          <p:nvPr>
            <p:extLst>
              <p:ext uri="{D42A27DB-BD31-4B8C-83A1-F6EECF244321}">
                <p14:modId xmlns:p14="http://schemas.microsoft.com/office/powerpoint/2010/main" val="1361439804"/>
              </p:ext>
            </p:extLst>
          </p:nvPr>
        </p:nvGraphicFramePr>
        <p:xfrm>
          <a:off x="86659" y="7845082"/>
          <a:ext cx="2362200" cy="914400"/>
        </p:xfrm>
        <a:graphic>
          <a:graphicData uri="http://schemas.openxmlformats.org/drawingml/2006/table">
            <a:tbl>
              <a:tblPr bandRow="1">
                <a:tableStyleId>{93296810-A885-4BE3-A3E7-6D5BEEA58F35}</a:tableStyleId>
              </a:tblPr>
              <a:tblGrid>
                <a:gridCol w="2362200">
                  <a:extLst>
                    <a:ext uri="{9D8B030D-6E8A-4147-A177-3AD203B41FA5}">
                      <a16:colId xmlns:a16="http://schemas.microsoft.com/office/drawing/2014/main" val="2990974383"/>
                    </a:ext>
                  </a:extLst>
                </a:gridCol>
              </a:tblGrid>
              <a:tr h="277978">
                <a:tc>
                  <a:txBody>
                    <a:bodyPr/>
                    <a:lstStyle/>
                    <a:p>
                      <a:r>
                        <a:rPr lang="en-US" sz="1400" dirty="0"/>
                        <a:t>Employee Only</a:t>
                      </a:r>
                      <a:endParaRPr lang="en-US" sz="1400" b="0" dirty="0">
                        <a:solidFill>
                          <a:schemeClr val="tx1"/>
                        </a:solidFill>
                        <a:latin typeface="Georgia" panose="02040502050405020303" pitchFamily="18" charset="0"/>
                      </a:endParaRPr>
                    </a:p>
                  </a:txBody>
                  <a:tcPr/>
                </a:tc>
                <a:extLst>
                  <a:ext uri="{0D108BD9-81ED-4DB2-BD59-A6C34878D82A}">
                    <a16:rowId xmlns:a16="http://schemas.microsoft.com/office/drawing/2014/main" val="104102454"/>
                  </a:ext>
                </a:extLst>
              </a:tr>
              <a:tr h="303249">
                <a:tc>
                  <a:txBody>
                    <a:bodyPr/>
                    <a:lstStyle/>
                    <a:p>
                      <a:r>
                        <a:rPr lang="en-US" sz="1400" dirty="0"/>
                        <a:t>Employee + 1</a:t>
                      </a:r>
                    </a:p>
                  </a:txBody>
                  <a:tcPr/>
                </a:tc>
                <a:extLst>
                  <a:ext uri="{0D108BD9-81ED-4DB2-BD59-A6C34878D82A}">
                    <a16:rowId xmlns:a16="http://schemas.microsoft.com/office/drawing/2014/main" val="813861517"/>
                  </a:ext>
                </a:extLst>
              </a:tr>
              <a:tr h="303249">
                <a:tc>
                  <a:txBody>
                    <a:bodyPr/>
                    <a:lstStyle/>
                    <a:p>
                      <a:r>
                        <a:rPr lang="en-US" sz="1400" dirty="0"/>
                        <a:t>Employee + Family</a:t>
                      </a:r>
                    </a:p>
                  </a:txBody>
                  <a:tcPr/>
                </a:tc>
                <a:extLst>
                  <a:ext uri="{0D108BD9-81ED-4DB2-BD59-A6C34878D82A}">
                    <a16:rowId xmlns:a16="http://schemas.microsoft.com/office/drawing/2014/main" val="1066887484"/>
                  </a:ext>
                </a:extLst>
              </a:tr>
            </a:tbl>
          </a:graphicData>
        </a:graphic>
      </p:graphicFrame>
      <p:sp>
        <p:nvSpPr>
          <p:cNvPr id="23" name="TextBox 22">
            <a:extLst>
              <a:ext uri="{FF2B5EF4-FFF2-40B4-BE49-F238E27FC236}">
                <a16:creationId xmlns:a16="http://schemas.microsoft.com/office/drawing/2014/main" id="{0AD8470A-222F-45C9-883A-9686E4C5997D}"/>
              </a:ext>
            </a:extLst>
          </p:cNvPr>
          <p:cNvSpPr txBox="1"/>
          <p:nvPr/>
        </p:nvSpPr>
        <p:spPr>
          <a:xfrm>
            <a:off x="1267759" y="9643173"/>
            <a:ext cx="4937570" cy="276999"/>
          </a:xfrm>
          <a:prstGeom prst="rect">
            <a:avLst/>
          </a:prstGeom>
          <a:noFill/>
        </p:spPr>
        <p:txBody>
          <a:bodyPr wrap="none" rtlCol="0">
            <a:spAutoFit/>
          </a:bodyPr>
          <a:lstStyle/>
          <a:p>
            <a:r>
              <a:rPr lang="en-US" sz="1200" dirty="0"/>
              <a:t>Contributions are based on per pay period for employees eligible for benefits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BFF9F3F8-5F53-4C90-A454-A568A61D3702}"/>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22531" name="AutoShape 6" descr="data:image/jpeg;base64,/9j/4AAQSkZJRgABAQAAAQABAAD/2wCEAAkGBhQSERUUEhQUFBQUFxQVFxUUFRUUFBQUFBQYFRQVFRUXHCYeFxkkGRQUHy8gJCcpLCwsFh4xNTAqNSYrLCkBCQoKDgwOGg8PGiwcHBwpLCkpKSkpKSkpKSkpLCksKSkpKSkpKSkpLCkpKSwpKSkpLCkpLCksKSwpKSwpKSwpKf/AABEIALMBGQMBIgACEQEDEQH/xAAcAAABBQEBAQAAAAAAAAAAAAADAAIEBQYBBwj/xABLEAABAwICBQcHCAgFAwUAAAABAAIDBBESIQUxQVFhBhMicYGRsQcyUpKhwdEjJEJicnOy8BQzQ1OCotLhFTSTwtMIhPEWFyV0g//EABkBAAMBAQEAAAAAAAAAAAAAAAECAwAEBf/EACURAQEAAgICAgEEAwAAAAAAAAABAhEhMQMSQVETIjKBkQRhcf/aAAwDAQACEQMRAD8A8PjOY6wrAKubrVipeQ+JwTk1qcFJQ4IrUNqI1CiI1Ea3aPz1pjEZgWmWgsFZn19idzZ3eHxTcur2Dv2IwlAydkeo5puKUzBw8F0Rnd4J/Ps3gdeSIydnpDvQEIMO5EbGUUTN3hObOz0h3hZlhoqnMkckORJHOMGfnRgl2zbHi1bggx0TT+0YOyU+Eado3SjYZWSNczExzXC5FjY3seB1dqkVssHOv5qWPm8RLLvaCGnMNN9ovbsTfDGDR7f30fqz/wDGunR7P3rPVm/40hJH+9h/1G/Fd5+P95F/qN+KDbc/QG/vG+rL/QrTSdC1lPTR42guEk7riTPnH4Wam+hHttrVb+kR7JIr/eN+Kn6f0nC+d2CWMsY1kTCHNzbEwMB7SCe1H4BUPo/rNPrDxagPgPX1H4qU6sj9NneEM1kfpt70oojozuPs+KGWH0T+e1SnVkfpBBOkGEayOBwntydZFkYNPoOz+z/UukW1gju9xXJtIMH7Sx2ANBJ4a1D/AEpxeW6yMi45djQNQW/2UaVyjuRnhMcEly2aTSqrpCHZHYFBN1YVo6Z7PBR7KmN1B1tGwFc5tSSE1wT+w+pgjASTXTBdR/6fGz4dCddMC7dA8RwrBpVcrKPUOxHyOTA8BdASXQoqHAIrAmNRWhJaJ7QpEYQmI8YQolKzIqonhvHF9pw7BbJX+C4VXVUxayJp143dxbl4I+O6pbF7T8j2uFxe3Fx+Ckt5Dt3D1j8FpdBw3iGrWVbR0fAJ8ZuNaxA5CN3D1int5AN3D1nLdGnsL4S7g0AnuyUqCixC+G3BwsU3oX2eft8nY3D1iiDycDcPXd8F6TFo7qUuLRx4pvRvZhmeQ2QgH5KxF/1rv6FyTyISNBNorAE/rnah/CvS30Nw0lzgcIFrE+b0d+4LP03J+c1cjy4MgdYNa973G4Ju5rGtsA4EAgnLCNeab8cL7V5zo/kAycOdGMmYcV3keffDrGZyKN/7ZcP5/wCy9gbogNbZuHMi+EW1X+K6NFFD8Y+7xw+TPgfXb8E0+TM7j67fgvZRohR62gwNuQL/AJzKFwkH228bn8nobrv6zfgob+RbN5HaP6Vv6598XBzh12JA8FSzrmuVnSmnmukdGCGrDASRYG53kEqQG2mfwKk6ej+etO8f7ShSD5eX7Z8SqZXj+CTsZ4yQnIzkFymZVVnnns8EGyNWHpns8EJVgwxNcnlMeU0Mho6AEdWqfi+SSSXUqyMrCmY4tBAvs1i+XBV6saG2DPYT/tRz6cuAhuPOaR1gp7CDqRoaq3mv7L+5dmqMw3CzpfSDQD7Fz2X6UmjQERoTQ1EaEtE9gUiMIUYUiIJaKRGFG0my7ovtH8DlNjCiaZblH9v/AGOQx/c1b7QEwbHYmxuVoKepbvHevM60gFl7+bsAP0jxV7oiLE252G2YtsujPJcZ0HruvQYHN3jvVlTYDtHesJBANynw0wuMt/4Smn+Rfpvxt5FCz0m9/wDdT4oWek3vCxMNGLAkNAO8tHDaetWMFAPqesz4qk89vwW4T7av5NusttxICDBPT4iWOiLnWvhe0k2Fs7HcqB+jmOFjgIP1mfFR6DkzTwuxxtY1wBF8Q1HXrKf8t+i+s+2wEzN7e8Lv6Qz0m94VCYW7294UarmiaOk9g7QlvmynwMwn21EUzXXwuad9iDbrsqDTT7jv9hsiclsJxuYQ5rrC41XF7qLph9m9/iVvf2xloyaumHq/pfaf+MqmqnK3rza98rucePSfl4hU9QNy5qox2nB87Z+csJUab/Mzfbd4lS9Ns+eR8R7iobv18v23eJVb1/BJ2kOGSA5SDqXRo6V2YjfbeRhb3usFPcnYqCrHTPZ4BCIRqsfKOB1g213zGWtCKtDYmlDk1FEKHLqKaDekNqOgtKeJOCtUvHZD12yHndFulq2N2iqy0a7I9fuHwVap1E04Tq17eA/ujn05ce04AnWGnt/smTNs6PK2ZyGzUuNadw7/AOyJhvrb23GX8qjclZB2tRA1MaUYKJjmNR42oTEeNAUmIKPppvRj+8HtBCkxBC0sOjH97H7XWWx/dAvS8joC9rSHvbYWs1xbt22VjomnLcQxucAR5xxEEgg5nPUAo1LU4cDcJOI2vsF96tqZoBNttvepZb6FOgap8Dcx2/hKrny4W3FibgZ5DMgZntUjR9W5z2ghv0vNcSb4HHdwWgrqpwhtOX5tbKyQ3bcFrXShw1Z3BGS1ej69vNM6B81uxg2faVDKy8EG4TsNuoyX8VqKFg5pmX0R4L0PHOI58ry5/iTdx72f1JjaxtyS24JyuWbhvcsH5a+V0tFSwtp5TFLM513NPTEbG9LDfIZubnr3cPI+RnlIqqeua+SeSSOV8TZxI8vxsvhvicbhzWnIgjVbVkn2Ej6ZNZH6I74v6lVco9GmeIYGABpxXOEXAsejhvfIFWtZEABrzvtJGQ3EpVEYLXAjK7t/oI62G0Tk7CWxnZnbMEG4y1EAqi0tW/OZoMOTIWyh988T32sQdnUtRQMs1323fiWQ0qz/AOTqP/qR2/1FLXBt8szpSxY0gWxGM97ge1VFZtVxpmfBTxOYA5wMVw9uNpu9jR0TkciT2LPUry5hJ2yS8P2r9Q2DguWxVQadPzmDrPgq15vUTfeP/EVb6eZ85p+Jd7lTn/MTfeP/ABFVy6LO0kocFW98bMb3Oy23cbXIAzNtQRCM1KFLTMaA2V5wgC+F+zhzanLJ2asnN57vtHxUYw8Rtz256gVLqWWe4Xv0nZ6ri+Rz1ZKJ+j8T+dS6MaWw0RCwsR7jknAZW7Mlwwda7awTb2OM0ZzYCRK46QLgcjypLJ0dddum3SuiOwFYaPPRPX7lXqbo86+xbPpy49rNkBIvs7Vxq7R1D8TWBpLSHXNjx28ExhULNKSjsRWoDSjtKnTisUiMIDVIhS0UuIIelB0GfexfjCLBtTNMZQ33PjPc9q2P7oF6aKmeA1vH4BTaSpaXEAg2texBtr17lntK1rYmx4jYnEAM9gZu6wqzQlZzbycOWd3XsSMzn1b80mWPNpo9JhIIsc+tHHQcwsjDrusbWbhBBBdqztdZccqadmTpLGwOpxyIyIIFlZUvLOkH7Q+q/wCCWDqvRaZgMMP3w8XK8hlDYg5xDWtxFxJsGtGK5JOoCyzegdKxzUkboziBlJBsQOi7O5OrWvMPLPy/c536FA60cV+ewuykkcSRGSNbGgjLUSfqhehhf0zTlsu6heWXl7Q14jbSgySRktdOQ9rebAvhjBOYLjcktB6IXnOg54WztNS2R8OYeIiGyC7SA5hOWJpsbHI2sVXpKuivrrk7y1pdJsxUrycGLGxwwyMuMiW31HfqWi2O6z4L455Maeko6mOeE2cw3sfNcDk5rt7SLg9fBfW2hdKCqpIqhgw88xkobcOw4mglt9RIzHwQFOozdl95B8FjNLMvpOfhSR37ZCFuWiw7fesnpnRjm1ktSXN5t1O2EjMOBa7nMR2YbFLl00ZCslcyKNzHOY4czZzSQ4XLQbEcCR2qoq47XttJJ4kkuJ6yST2q3riHU0RG0QH+ZirNI7Vy1dmdNs+XpOL3+LQqJrb1EtsyZH5DMnpFaHSsl6ijbllI895Ys/SS2qJHWuOdcbXt9InXsT5a1/RZ2kFCe1FDckx6kZQVbvlHdZ8UIvC5XH5R3WfEoSvrgJRC5BldkulCcnkGhlOYmpzFSpY9npXSSSrAqVQHMqKpFFrPUjl05520Gi61rAcR2Oyte99XVmobUNiI0LnvK0EajsKA1FYp0yQwqRGozFIjS0U+nOSHpr/Lv4WPcQfcnwJaYZ82k+y7wQncCpHLCkBYwF2GzjrF9bGH3Km0TUNLxHzgGoXuTfYQcri9jnsvwVz5T2lsbDqJfG714MQzWI0bVNDgTe4N+wK18fFpZlqt3TUMRdYsa7D0Q49LUTqJ2f3U6hFK95jEcZcDa2FpueB2rEV87OavGCHFzelc5XBcRr3WXNDyhskeoknblrNrKf4+G/I9SrJOYYSAAIhiFtXQFwOrJeM6Yq3SSvc43c9znuOwuc4ucRwuSvSOU+nx+hPjDLXsMWJxdmQSHbxYEWuvK5XXJKb/ABsdbu28mWw0kkl2oHNOa+jf+n3TnO0MlO43NPJcfdzXeP5xJ3r56p6Zjo5HOka1zMGCMhxdKXOs7CQLANFybnda+z1X/pzntWztvk6nxepKz+soUX0GAqnSzei/8/RCsoJw4GwcLEjpNLTltsdnFQtJtux/X/tC1advO6untTQjcKf8cYVZpCmsrbSNxBF/2/42Kurpss9q5rJVdsjX0xNZR/Wle0evGPeszRnpv+0VtqqD57oz600vsmi9wJ7FhtGOuXHiUM5+n+ml5WKHIilBk1qRqzVZ+sd1nxKGnVB6bus+KauoscchPRShSBPiNvAadGmlK6dKXV2KkhXSuho/5HEej87vQEak88fnYtl0nO1mxEATAEULjtWdCM0oQRGICPGVJhUIygde5Gp5t+Q3A5nrd8O9GY2tvS6oae5trO0C2X2nam9vcVttFaKgDPlcMlyDzf7K4zGO/Skz2Ho5easHSaQsABZrRsHwG1Sqyue+J4uQC1wsNZy2qk9cOb2S7yTeWtCayNuAtFjEbnVYRuabW6/Yq/RnIchgGMHPXgF7dd1acnGiSmivsZH7GD4rS0dIB/5Qtt3AZTSnIF8zW4HhpaciQSM+AURnksmNrzsBBBGFjtmrWV6ZGyw1o8bE2MLe3nWmeQ05hkc+SMMjY+Q+eTZjS7LuXnsXJuV8Ms7QBFCG8497g0Bz74I2jW553AHebDNfShqGwwyyuGIRxveQcwcLScPG+q3FVfLXQ7aPk3LFgYHNiix9FtjNJJG2R4y867nWOzLcnwwmHTW7fM6S6VxVKk6P0dJPII4WGSR17NaLuOFpcbDqaT2L17yBcqKSmZPFUStjllkiwBwPTBBaGhwHpHUd6w/k/wBK0tMKuWdoNQyBzqRxJsyfNoIANi7ptIuDbCdWtaGo5HCj0toyMCzZho+Q/bxRsmHXjYXf/oheBk2+k1X6RyY/j/TZFFYM1V6UrLtd1HtyTaBjtKfqIuun/ExUuktnC6udNOAjYAb2dCL7wHsAPsVLpA5rlyVg9DpoRwmMNY+SxkjjcWgucySQgtLgQCHOGexYP/02Y7ua0gkdKJ0gcWn6kgADuojbrROULvnMHCOQjgecT49KkfrCXD0tvbv69fWq3LGyY5F1e4rmnO2YI1tOTh1hDlGaPpORpF9e4jWOojUqk6SP0hcekMjlvG1Sy8eujTJSyHpFNTZHZn87EzGq6aURDlS5xNe5GRreDF264knSJJJJZiRKc9JvWENOjOY60KM7XYTrqO+YDaostfu71yzC1Xek984GsqM+vJyGXiq90hOsp8LCTYZqs8cnZfbaZHOp1K0nqQ6SgAzdmVYRhTyz+jzH7SaVisWZtI4HwVfAVYQqFMsuRMl6dvANHc0D3LYU6wvIOX5Jw3Ot7XD3LcU5Vt81OrOEKVGFCiKkNcngaSKoYzDBsmmYX/dQfLvvwJZG3+NWflJ0YanRNVG3N3N4xtuYXCWw4nBbtVPo54dUucdUTBGPtSESSfyti71f6arsNFUOYwSFsMrgw5h7wwua0gG5BIAsr4czZK+QXtsSNyk6WpWxzyxsJLWSPa0nWWtcQCeNgn6S0o+aofPJhL5JDI7KzS5zsR6I2FTeWRJrp3kYedfz9rWsKgCYWG60gRAHkzoN9XVRQRtLi9wuG6wwEY3dQbcr6E8r9KGMoq1o/wApUx3sP2T3NPdjjjH8SzXkO5KwxxCvL3PleJIgywayIB9nZ3Jc4hrTfKwccjrXoXKmJtRRzwkXL2OwguyL29KO/wDG1qNx3Bl1RpKm97HLq1hVtXU67qBo6pBgiIJLTGwg3zLcIwE/Ww2vxuotdPuU7kOgq5uO1jlcO/iaQ4dhtmqmszKfNOQdah1FTbM5qWXPJoymmzetYN0R9rz8EKYIdVLir3cGW9pKLMky5pogzRXuFT1TC29+OavTtUKqb0T1FHHKxrGam1lMRpWZlM5tdMvCWqYkn82uPbZbbacXEkkQJJJJZiXVxJZjnPJ1pqcxhOpWFNQgZnWlyymJpLUamoy7gFa08AaMk5oTmlc+WfsrJIKxFYgxorSpmSYlNjkt1n836lXNkshVFbbojWdZHgFpju6C3S60RUNhJaw3DnA9ueI9VytfTaR+qT1ZrH6JhDWi/na+rgtHRzJ+qnK0VNXA7HeqUdukh6Lrb8vioFNMiaVqXcy4MBLnWbsGTjZx7rpt6m2G0VpHLUcUrnPOwDFm254NDR2K/gqnWF9VxqLdh4qDC8ZbhkNWpTGyjfl2K/jmoWvm6r0cP0sxXs3njFc5WHOYL92avPKrPi0pKLACNsMYAtkGRMyJG0XI7FD5SVQ/xOV8TSSKlzmNAuS4SagOLgcuKqK6qfUSvlkfikkcXuOVy45nd7Ft6gPb/JZGYNGxCw+VfJLm4jzjhblb0Y2lamprduQ27VmuSGknPoaYuFiI2iwyFmdBptsuGg9qtDMLJvbhlJQaULGujwECOR4AzJDHOxsFgNVn2HUh1Glj+7d7feEcNIqXvv0HRsbh3OYSQ7XucQnVUgUDqx1YT9Bw6y33FQNIVZLCMOezgQp1RIq+eS6DKKItc8uLbPOs9lrHcMkpUXSLTbEBvxdW9VsdXccfFbKfMbG/DriodUeieoqS511ErD0T1JNGqjfrXCk4ppV4xXQ5E9DemhcujUkkkyZJJJLMS6uJLMtKNgwhSgolGeh3qS0rkz7Xh4TghpwSiO0p2OyDishvltmewLSbYWeosOPgu0EGeM9nXvUGJhe7hrPUrWLJV16pW7W1I/irijlWdppLFW1PMkotNTTqa2W6z0FTxU+KoRjL+GfJEE+Sp46pOdVWCtKV59ofQs7tIGpqY3xMje+okc9pA6JLwGnU7O2rYFH5JSsqdKGSVrXCTnn4XtxNzBIFiDqv7FqP8XdKJWO1Oa4DLYQQR7VmeQ9CY6vEdQa8Za81vaBp6yxwaABYNAAAGQAGoAbFx1RxUETjeShunCNYZ8guSoc9QmSTquqKhTpzqidV0sy7LMoE8iWg66o1qk0gzA7E3UfYd3UprpECYAixVMaADJ75jtHvTK53yZ7PFQXkxv4bOIRaia7DbVkfaEtmjS7VaaSkSuXVBK6Y5OumOTQuTiSSSJCSSSWYkkklmT6E9Ht9ymAqDQHX2KYFzZ9r49HgpwKZiTC+/V4pBOfJtOpRHyFzrDamVM9zZTqWENHFWk9eU7dpEEWEWCOChAp7UlGDxPVhDMqoFSY5UrLmKdTIariqNkqkMmWjL0Va5NWZfncqgVC5JUpthoKOfC/tKHQVGCW/EqC+fpJMmsb/AJ1pIZtmV9wgzV3FUsNXcJS1Kp7BpZSVyhT1JKA6dCfKk2OjnzqJNMk+ZBdIiGgy9cJScU2yOy6BqYg4W3alWCQhrhuurZzVW6RgIGIbcj8VTGy8B0ry9cxpiSpoPan400lcSRbZJJLtlgcSXUlmcSSSWZLoNZ7FMXElz59rY9OPKFMdiSSE7DIKjF3Z8VZtSST5dlggKekkkMcEVqSSDDNKNE5JJaBTy5CkOtJJEUB+tNaUkkgp1O7JFJSSTscChuKSSWijuKaupIgYU1JJAHEOUXFikksKhmGaEkkuqJV1JJJFiSSSWYkkklmf/9k="/>
          <p:cNvSpPr>
            <a:spLocks noChangeAspect="1" noChangeArrowheads="1"/>
          </p:cNvSpPr>
          <p:nvPr/>
        </p:nvSpPr>
        <p:spPr bwMode="auto">
          <a:xfrm>
            <a:off x="76200" y="-533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2532" name="AutoShape 8" descr="data:image/jpeg;base64,/9j/4AAQSkZJRgABAQAAAQABAAD/2wCEAAkGBhQSERUUEhQUFBQUFxQVFxUUFRUUFBQUFBQYFRQVFRUXHCYeFxkkGRQUHy8gJCcpLCwsFh4xNTAqNSYrLCkBCQoKDgwOGg8PGiwcHBwpLCkpKSkpKSkpKSkpLCksKSkpKSkpKSkpLCkpKSwpKSkpLCkpLCksKSwpKSwpKSwpKf/AABEIALMBGQMBIgACEQEDEQH/xAAcAAABBQEBAQAAAAAAAAAAAAADAAIEBQYBBwj/xABLEAABAwICBQcHCAgFAwUAAAABAAIDBBESIQUxQVFhBhMicYGRsQcyUpKhwdEjJEJicnOy8BQzQ1OCotLhFTSTwtMIhPEWFyV0g//EABkBAAMBAQEAAAAAAAAAAAAAAAECAwAEBf/EACURAQEAAgICAgEEAwAAAAAAAAABAhEhMQMSQVETIjKBkQRhcf/aAAwDAQACEQMRAD8A8PjOY6wrAKubrVipeQ+JwTk1qcFJQ4IrUNqI1CiI1Ea3aPz1pjEZgWmWgsFZn19idzZ3eHxTcur2Dv2IwlAydkeo5puKUzBw8F0Rnd4J/Ps3gdeSIydnpDvQEIMO5EbGUUTN3hObOz0h3hZlhoqnMkckORJHOMGfnRgl2zbHi1bggx0TT+0YOyU+Eado3SjYZWSNczExzXC5FjY3seB1dqkVssHOv5qWPm8RLLvaCGnMNN9ovbsTfDGDR7f30fqz/wDGunR7P3rPVm/40hJH+9h/1G/Fd5+P95F/qN+KDbc/QG/vG+rL/QrTSdC1lPTR42guEk7riTPnH4Wam+hHttrVb+kR7JIr/eN+Kn6f0nC+d2CWMsY1kTCHNzbEwMB7SCe1H4BUPo/rNPrDxagPgPX1H4qU6sj9NneEM1kfpt70oojozuPs+KGWH0T+e1SnVkfpBBOkGEayOBwntydZFkYNPoOz+z/UukW1gju9xXJtIMH7Sx2ANBJ4a1D/AEpxeW6yMi45djQNQW/2UaVyjuRnhMcEly2aTSqrpCHZHYFBN1YVo6Z7PBR7KmN1B1tGwFc5tSSE1wT+w+pgjASTXTBdR/6fGz4dCddMC7dA8RwrBpVcrKPUOxHyOTA8BdASXQoqHAIrAmNRWhJaJ7QpEYQmI8YQolKzIqonhvHF9pw7BbJX+C4VXVUxayJp143dxbl4I+O6pbF7T8j2uFxe3Fx+Ckt5Dt3D1j8FpdBw3iGrWVbR0fAJ8ZuNaxA5CN3D1int5AN3D1nLdGnsL4S7g0AnuyUqCixC+G3BwsU3oX2eft8nY3D1iiDycDcPXd8F6TFo7qUuLRx4pvRvZhmeQ2QgH5KxF/1rv6FyTyISNBNorAE/rnah/CvS30Nw0lzgcIFrE+b0d+4LP03J+c1cjy4MgdYNa973G4Ju5rGtsA4EAgnLCNeab8cL7V5zo/kAycOdGMmYcV3keffDrGZyKN/7ZcP5/wCy9gbogNbZuHMi+EW1X+K6NFFD8Y+7xw+TPgfXb8E0+TM7j67fgvZRohR62gwNuQL/AJzKFwkH228bn8nobrv6zfgob+RbN5HaP6Vv6598XBzh12JA8FSzrmuVnSmnmukdGCGrDASRYG53kEqQG2mfwKk6ej+etO8f7ShSD5eX7Z8SqZXj+CTsZ4yQnIzkFymZVVnnns8EGyNWHpns8EJVgwxNcnlMeU0Mho6AEdWqfi+SSSXUqyMrCmY4tBAvs1i+XBV6saG2DPYT/tRz6cuAhuPOaR1gp7CDqRoaq3mv7L+5dmqMw3CzpfSDQD7Fz2X6UmjQERoTQ1EaEtE9gUiMIUYUiIJaKRGFG0my7ovtH8DlNjCiaZblH9v/AGOQx/c1b7QEwbHYmxuVoKepbvHevM60gFl7+bsAP0jxV7oiLE252G2YtsujPJcZ0HruvQYHN3jvVlTYDtHesJBANynw0wuMt/4Smn+Rfpvxt5FCz0m9/wDdT4oWek3vCxMNGLAkNAO8tHDaetWMFAPqesz4qk89vwW4T7av5NusttxICDBPT4iWOiLnWvhe0k2Fs7HcqB+jmOFjgIP1mfFR6DkzTwuxxtY1wBF8Q1HXrKf8t+i+s+2wEzN7e8Lv6Qz0m94VCYW7294UarmiaOk9g7QlvmynwMwn21EUzXXwuad9iDbrsqDTT7jv9hsiclsJxuYQ5rrC41XF7qLph9m9/iVvf2xloyaumHq/pfaf+MqmqnK3rza98rucePSfl4hU9QNy5qox2nB87Z+csJUab/Mzfbd4lS9Ns+eR8R7iobv18v23eJVb1/BJ2kOGSA5SDqXRo6V2YjfbeRhb3usFPcnYqCrHTPZ4BCIRqsfKOB1g213zGWtCKtDYmlDk1FEKHLqKaDekNqOgtKeJOCtUvHZD12yHndFulq2N2iqy0a7I9fuHwVap1E04Tq17eA/ujn05ce04AnWGnt/smTNs6PK2ZyGzUuNadw7/AOyJhvrb23GX8qjclZB2tRA1MaUYKJjmNR42oTEeNAUmIKPppvRj+8HtBCkxBC0sOjH97H7XWWx/dAvS8joC9rSHvbYWs1xbt22VjomnLcQxucAR5xxEEgg5nPUAo1LU4cDcJOI2vsF96tqZoBNttvepZb6FOgap8Dcx2/hKrny4W3FibgZ5DMgZntUjR9W5z2ghv0vNcSb4HHdwWgrqpwhtOX5tbKyQ3bcFrXShw1Z3BGS1ej69vNM6B81uxg2faVDKy8EG4TsNuoyX8VqKFg5pmX0R4L0PHOI58ry5/iTdx72f1JjaxtyS24JyuWbhvcsH5a+V0tFSwtp5TFLM513NPTEbG9LDfIZubnr3cPI+RnlIqqeua+SeSSOV8TZxI8vxsvhvicbhzWnIgjVbVkn2Ej6ZNZH6I74v6lVco9GmeIYGABpxXOEXAsejhvfIFWtZEABrzvtJGQ3EpVEYLXAjK7t/oI62G0Tk7CWxnZnbMEG4y1EAqi0tW/OZoMOTIWyh988T32sQdnUtRQMs1323fiWQ0qz/AOTqP/qR2/1FLXBt8szpSxY0gWxGM97ge1VFZtVxpmfBTxOYA5wMVw9uNpu9jR0TkciT2LPUry5hJ2yS8P2r9Q2DguWxVQadPzmDrPgq15vUTfeP/EVb6eZ85p+Jd7lTn/MTfeP/ABFVy6LO0kocFW98bMb3Oy23cbXIAzNtQRCM1KFLTMaA2V5wgC+F+zhzanLJ2asnN57vtHxUYw8Rtz256gVLqWWe4Xv0nZ6ri+Rz1ZKJ+j8T+dS6MaWw0RCwsR7jknAZW7Mlwwda7awTb2OM0ZzYCRK46QLgcjypLJ0dddum3SuiOwFYaPPRPX7lXqbo86+xbPpy49rNkBIvs7Vxq7R1D8TWBpLSHXNjx28ExhULNKSjsRWoDSjtKnTisUiMIDVIhS0UuIIelB0GfexfjCLBtTNMZQ33PjPc9q2P7oF6aKmeA1vH4BTaSpaXEAg2texBtr17lntK1rYmx4jYnEAM9gZu6wqzQlZzbycOWd3XsSMzn1b80mWPNpo9JhIIsc+tHHQcwsjDrusbWbhBBBdqztdZccqadmTpLGwOpxyIyIIFlZUvLOkH7Q+q/wCCWDqvRaZgMMP3w8XK8hlDYg5xDWtxFxJsGtGK5JOoCyzegdKxzUkboziBlJBsQOi7O5OrWvMPLPy/c536FA60cV+ewuykkcSRGSNbGgjLUSfqhehhf0zTlsu6heWXl7Q14jbSgySRktdOQ9rebAvhjBOYLjcktB6IXnOg54WztNS2R8OYeIiGyC7SA5hOWJpsbHI2sVXpKuivrrk7y1pdJsxUrycGLGxwwyMuMiW31HfqWi2O6z4L455Maeko6mOeE2cw3sfNcDk5rt7SLg9fBfW2hdKCqpIqhgw88xkobcOw4mglt9RIzHwQFOozdl95B8FjNLMvpOfhSR37ZCFuWiw7fesnpnRjm1ktSXN5t1O2EjMOBa7nMR2YbFLl00ZCslcyKNzHOY4czZzSQ4XLQbEcCR2qoq47XttJJ4kkuJ6yST2q3riHU0RG0QH+ZirNI7Vy1dmdNs+XpOL3+LQqJrb1EtsyZH5DMnpFaHSsl6ijbllI895Ys/SS2qJHWuOdcbXt9InXsT5a1/RZ2kFCe1FDckx6kZQVbvlHdZ8UIvC5XH5R3WfEoSvrgJRC5BldkulCcnkGhlOYmpzFSpY9npXSSSrAqVQHMqKpFFrPUjl05520Gi61rAcR2Oyte99XVmobUNiI0LnvK0EajsKA1FYp0yQwqRGozFIjS0U+nOSHpr/Lv4WPcQfcnwJaYZ82k+y7wQncCpHLCkBYwF2GzjrF9bGH3Km0TUNLxHzgGoXuTfYQcri9jnsvwVz5T2lsbDqJfG714MQzWI0bVNDgTe4N+wK18fFpZlqt3TUMRdYsa7D0Q49LUTqJ2f3U6hFK95jEcZcDa2FpueB2rEV87OavGCHFzelc5XBcRr3WXNDyhskeoknblrNrKf4+G/I9SrJOYYSAAIhiFtXQFwOrJeM6Yq3SSvc43c9znuOwuc4ucRwuSvSOU+nx+hPjDLXsMWJxdmQSHbxYEWuvK5XXJKb/ABsdbu28mWw0kkl2oHNOa+jf+n3TnO0MlO43NPJcfdzXeP5xJ3r56p6Zjo5HOka1zMGCMhxdKXOs7CQLANFybnda+z1X/pzntWztvk6nxepKz+soUX0GAqnSzei/8/RCsoJw4GwcLEjpNLTltsdnFQtJtux/X/tC1advO6untTQjcKf8cYVZpCmsrbSNxBF/2/42Kurpss9q5rJVdsjX0xNZR/Wle0evGPeszRnpv+0VtqqD57oz600vsmi9wJ7FhtGOuXHiUM5+n+ml5WKHIilBk1qRqzVZ+sd1nxKGnVB6bus+KauoscchPRShSBPiNvAadGmlK6dKXV2KkhXSuho/5HEej87vQEak88fnYtl0nO1mxEATAEULjtWdCM0oQRGICPGVJhUIygde5Gp5t+Q3A5nrd8O9GY2tvS6oae5trO0C2X2nam9vcVttFaKgDPlcMlyDzf7K4zGO/Skz2Ho5easHSaQsABZrRsHwG1Sqyue+J4uQC1wsNZy2qk9cOb2S7yTeWtCayNuAtFjEbnVYRuabW6/Yq/RnIchgGMHPXgF7dd1acnGiSmivsZH7GD4rS0dIB/5Qtt3AZTSnIF8zW4HhpaciQSM+AURnksmNrzsBBBGFjtmrWV6ZGyw1o8bE2MLe3nWmeQ05hkc+SMMjY+Q+eTZjS7LuXnsXJuV8Ms7QBFCG8497g0Bz74I2jW553AHebDNfShqGwwyyuGIRxveQcwcLScPG+q3FVfLXQ7aPk3LFgYHNiix9FtjNJJG2R4y867nWOzLcnwwmHTW7fM6S6VxVKk6P0dJPII4WGSR17NaLuOFpcbDqaT2L17yBcqKSmZPFUStjllkiwBwPTBBaGhwHpHUd6w/k/wBK0tMKuWdoNQyBzqRxJsyfNoIANi7ptIuDbCdWtaGo5HCj0toyMCzZho+Q/bxRsmHXjYXf/oheBk2+k1X6RyY/j/TZFFYM1V6UrLtd1HtyTaBjtKfqIuun/ExUuktnC6udNOAjYAb2dCL7wHsAPsVLpA5rlyVg9DpoRwmMNY+SxkjjcWgucySQgtLgQCHOGexYP/02Y7ua0gkdKJ0gcWn6kgADuojbrROULvnMHCOQjgecT49KkfrCXD0tvbv69fWq3LGyY5F1e4rmnO2YI1tOTh1hDlGaPpORpF9e4jWOojUqk6SP0hcekMjlvG1Sy8eujTJSyHpFNTZHZn87EzGq6aURDlS5xNe5GRreDF264knSJJJJZiRKc9JvWENOjOY60KM7XYTrqO+YDaostfu71yzC1Xek984GsqM+vJyGXiq90hOsp8LCTYZqs8cnZfbaZHOp1K0nqQ6SgAzdmVYRhTyz+jzH7SaVisWZtI4HwVfAVYQqFMsuRMl6dvANHc0D3LYU6wvIOX5Jw3Ot7XD3LcU5Vt81OrOEKVGFCiKkNcngaSKoYzDBsmmYX/dQfLvvwJZG3+NWflJ0YanRNVG3N3N4xtuYXCWw4nBbtVPo54dUucdUTBGPtSESSfyti71f6arsNFUOYwSFsMrgw5h7wwua0gG5BIAsr4czZK+QXtsSNyk6WpWxzyxsJLWSPa0nWWtcQCeNgn6S0o+aofPJhL5JDI7KzS5zsR6I2FTeWRJrp3kYedfz9rWsKgCYWG60gRAHkzoN9XVRQRtLi9wuG6wwEY3dQbcr6E8r9KGMoq1o/wApUx3sP2T3NPdjjjH8SzXkO5KwxxCvL3PleJIgywayIB9nZ3Jc4hrTfKwccjrXoXKmJtRRzwkXL2OwguyL29KO/wDG1qNx3Bl1RpKm97HLq1hVtXU67qBo6pBgiIJLTGwg3zLcIwE/Ww2vxuotdPuU7kOgq5uO1jlcO/iaQ4dhtmqmszKfNOQdah1FTbM5qWXPJoymmzetYN0R9rz8EKYIdVLir3cGW9pKLMky5pogzRXuFT1TC29+OavTtUKqb0T1FHHKxrGam1lMRpWZlM5tdMvCWqYkn82uPbZbbacXEkkQJJJJZiXVxJZjnPJ1pqcxhOpWFNQgZnWlyymJpLUamoy7gFa08AaMk5oTmlc+WfsrJIKxFYgxorSpmSYlNjkt1n836lXNkshVFbbojWdZHgFpju6C3S60RUNhJaw3DnA9ueI9VytfTaR+qT1ZrH6JhDWi/na+rgtHRzJ+qnK0VNXA7HeqUdukh6Lrb8vioFNMiaVqXcy4MBLnWbsGTjZx7rpt6m2G0VpHLUcUrnPOwDFm254NDR2K/gqnWF9VxqLdh4qDC8ZbhkNWpTGyjfl2K/jmoWvm6r0cP0sxXs3njFc5WHOYL92avPKrPi0pKLACNsMYAtkGRMyJG0XI7FD5SVQ/xOV8TSSKlzmNAuS4SagOLgcuKqK6qfUSvlkfikkcXuOVy45nd7Ft6gPb/JZGYNGxCw+VfJLm4jzjhblb0Y2lamprduQ27VmuSGknPoaYuFiI2iwyFmdBptsuGg9qtDMLJvbhlJQaULGujwECOR4AzJDHOxsFgNVn2HUh1Glj+7d7feEcNIqXvv0HRsbh3OYSQ7XucQnVUgUDqx1YT9Bw6y33FQNIVZLCMOezgQp1RIq+eS6DKKItc8uLbPOs9lrHcMkpUXSLTbEBvxdW9VsdXccfFbKfMbG/DriodUeieoqS511ErD0T1JNGqjfrXCk4ppV4xXQ5E9DemhcujUkkkyZJJJLMS6uJLMtKNgwhSgolGeh3qS0rkz7Xh4TghpwSiO0p2OyDishvltmewLSbYWeosOPgu0EGeM9nXvUGJhe7hrPUrWLJV16pW7W1I/irijlWdppLFW1PMkotNTTqa2W6z0FTxU+KoRjL+GfJEE+Sp46pOdVWCtKV59ofQs7tIGpqY3xMje+okc9pA6JLwGnU7O2rYFH5JSsqdKGSVrXCTnn4XtxNzBIFiDqv7FqP8XdKJWO1Oa4DLYQQR7VmeQ9CY6vEdQa8Za81vaBp6yxwaABYNAAAGQAGoAbFx1RxUETjeShunCNYZ8guSoc9QmSTquqKhTpzqidV0sy7LMoE8iWg66o1qk0gzA7E3UfYd3UprpECYAixVMaADJ75jtHvTK53yZ7PFQXkxv4bOIRaia7DbVkfaEtmjS7VaaSkSuXVBK6Y5OumOTQuTiSSSJCSSSWYkkklmT6E9Ht9ymAqDQHX2KYFzZ9r49HgpwKZiTC+/V4pBOfJtOpRHyFzrDamVM9zZTqWENHFWk9eU7dpEEWEWCOChAp7UlGDxPVhDMqoFSY5UrLmKdTIariqNkqkMmWjL0Va5NWZfncqgVC5JUpthoKOfC/tKHQVGCW/EqC+fpJMmsb/AJ1pIZtmV9wgzV3FUsNXcJS1Kp7BpZSVyhT1JKA6dCfKk2OjnzqJNMk+ZBdIiGgy9cJScU2yOy6BqYg4W3alWCQhrhuurZzVW6RgIGIbcj8VTGy8B0ry9cxpiSpoPan400lcSRbZJJLtlgcSXUlmcSSSWZLoNZ7FMXElz59rY9OPKFMdiSSE7DIKjF3Z8VZtSST5dlggKekkkMcEVqSSDDNKNE5JJaBTy5CkOtJJEUB+tNaUkkgp1O7JFJSSTscChuKSSWijuKaupIgYU1JJAHEOUXFikksKhmGaEkkuqJV1JJJFiSSSWYkkklmf/9k="/>
          <p:cNvSpPr>
            <a:spLocks noChangeAspect="1" noChangeArrowheads="1"/>
          </p:cNvSpPr>
          <p:nvPr/>
        </p:nvSpPr>
        <p:spPr bwMode="auto">
          <a:xfrm>
            <a:off x="2286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2533" name="AutoShape 11" descr="data:image/jpeg;base64,/9j/4AAQSkZJRgABAQAAAQABAAD/2wCEAAkGBxQSEhUUEhQVFBUUFRUVFBQUFxUUFBQVFRUWFhQUFBQYHCggGBolHBQUITEhJSkrLi4uFx8zODMsNygtLisBCgoKDg0OGxAQGiwkHyQsLC4sLCwsLCwsLCwsLSwvLCwwLCwsLCwsLCw3LCwsLCwsLCwsLCwsLCwsLCwsLCwsLP/AABEIALcBEwMBIgACEQEDEQH/xAAcAAABBQEBAQAAAAAAAAAAAAADAQIEBQYABwj/xAA/EAACAQIEAwUFBgQGAQUAAAABAgADEQQSITEFQVEGEyJhcRQygZGhB0KxwdHwI1JichUkkqKy4fEzU4Kz0v/EABoBAAMBAQEBAAAAAAAAAAAAAAECAwAEBQb/xAAtEQACAgEDAwMCBQUAAAAAAAAAAQIRAwQSIRMxQSJRYSOBMnGRofAFFBXB0f/aAAwDAQACEQMRAD8AnU5JSRqUkpLCUHWHWAWGWY1B1hFglMIsBqCgx6mDEesxqFZo0PEqwHe6ycmOokwmCqVYneSLiXiyY0YklKskLUlTSrSRniqQziWK1o9XkJHhFqRkxHEmq0JI9EyQI6FaOiGLEMwKEiGLEmCNMaY8xpmAMMY0eRGmEFAzGGPMY0IATCBZZIMGZgkZxBMJJYQbCGwEV5HqSawkeosNmohERYUrOgs1DKUkpI9OSEhCHWFSBUwqGYIZYQQamEExgiwiwax4MBham0qMRUsZbsZT45dZDIXxElHkXFVI3DYiCxVbWJ4HrkejWh6Ne5kLvLyfhaYAvMkZk5TYRobWQauIN7QtIxrFcS5wxksSBhTJsohGh0QxJ0wKOjWYAEnQAXJ6R0ZUAIIOxFiPKaw0eVdru2FSvb2WpVoqgYNYhM5uLarfleZOp2jxl1qjE18y20aoxU22zJsQed+s2NPgCBie5LqHbugzAAnOVC68xvcjlKLtnhWUJZO6190EZrXtrlNpxQ1DcqPRno0se49K7GdofbaAdlCVBo6jbyZedj0O1j6m+njnY/FNhKyDVs9Szb6qTl+egPwnsN51RluRwThtYhjDHEwZMfkShrQZjnjIbBQxoJoVjBNDYNoJoBxDtA1JrNtI5E6OJiTWbaCSGSRqbSQkcUkLCrAI0KGmMHWEBkTvxDU6t4LQ1EkGPBgc8Z7SBMZIktK/FmEbHLe1xOqAMJOZSBStUsY1ze31jsdTteRqJuQJzJ80dElxZMoppeG9p0iVNFkem947ERIo3JlvhaQlbQ0ljhGMaNAkWlFLSRA0toWUJixJ0icS4lSw6Z61Raa7XcgAnoOp8pgEqQeM4zuaTPcC1hc7C5AvMhxT7U8LSYrSp1K4XQupVUP9pPvDztMX2l7bVcXTYZyiOQvdLYBV1LBre/cW1PntEm/C7v8AYtigncm1SV17/CNLS45RxDVCtRQ1PxeN8qA8mGtmsVa9uomd43xOnUxFPu2NSzL491uTa+xA5dZleH1CHIG9gQehXYj5yfxPidR9fCCLEBFCi42M45afbkpHrYZvLp1J9v8AhacZY0AgUh7AVmqL5tlAzczp8L2np/ZDiYr0AQ5e1rlhYi/IzwzFcVZ0KnRb3yrov+kab6z137Lq9M4UqrlqisDUVreHMBly23Ww9bgzowwcFTPLzNTuUeyNgTBsY9oMzoOaxrGDJiu1pCr40LMbkOxg2aQzxNesVcYDCmgUwzmAdpHrY4CA9vUw2gUySWnQHtAnTcC2yt4Pisyi8l43iIpiZPA4/KbQHFMWWidTgrs5LwdotY5+0ExXeG8d35kXNsqoI168b85TcYx2LrN/BqsqXsFRsh00JYixOvnKujiNZt+zXBqdQJU7y4uTUTQ3NuXNQDaQzZXjVo6tNhWSTTM1wvtLisK2WuXqUufeXLqObI53t0JPwmtxnECRdTcEXB6g7SN2zzvTqjuhkp5FUk3LF2tdbfdAsdbbyJW0QAchaw8hHw5XONsTUYI4p0gdHiDZ9+c12FxvhF5hMEniuZdDE+cdSojVl5jHzCReHjx+kAuI8MbhcVYmBNN2NK6LfiFQASFQaQsZjhcR2DrX25xpPkWJo8JTvLXDULSr4YZdUmEeNCSskoI+DVo4tKExTPDO3WEx9euz11Jp0y/dWyhUTMQbAak+AX9Ok9xDzF47GValasF7sqKrUgrXBIUANYg73JO3Wc+py9OFo69HpuvJp9kjxPNpqYwnWbbiXZGl3yhKmUMxzj3rMToEOlgTprKHtDg6SYpadIDKBTVvFmBe/j8XxAPmDFx6iMnx+YcuiyQ/F71+oDhbIKhNQ5RlIB89LHT47wq8QpjNmBYkEC1so85c8SwaBLBFBawuFFx1I85mmwoud7CTjljmubPUeDUaWCx42mvchi3X6TXdleM+y1qdUE5bBao602sG9bWBHmolDTQW0tD0aR5ct5ac7+xLR6Tppp8qSo+gs1xcag7HkRyMYxmd7A8S77BqCfFRJpH0Fin+0gf/ABM0DGXTtWePkg4TcX4I2MGmkyPGmYc5rcQ2kyvG3vcRJmgUaYo9ZNp4u3OUVerbaLhqxMmO+S6rsTrK6piyG3hsRiPBaUFbFaxrAa6jX8I1nTKLxIgbzpt5toSlTubwtXD3kOjTcaTjVqKdROe2XpBBgoP2OPbGtbaSsFiLjaa2FKJWDBtebTsG1lqjOocspRCdWsDmt15DTpKPFV/DZRqb/ISqbEaeY1UjmOh9JPJc47T0tFpUvqN/kX3a/F1Blezlc92VkygFTYDMVvv0NjKmhxot7ylR13AkfEYh6o8bu9hcZmLWHlfaCDaMOqfURsdwhtL5tJGct0mXpJtpz5w9BzzlPwzHZSC1zTfbmVI0JA8zfTymiFAMLqQQdiJp5Nvc4P7Se6or8hKlewkQYveExmZRsLeX6GVeHrZiV+9+Nt7XgxzUlaFz6aeP8QfF4kk6SbwrFW3kOjhiTtJ1PD67R3M51A02F4lYSwwfFr6XmaRNI3PlMEctMZ4rRv6OLB5wWL4kFG8ymH4lyvH4h8w3lXqESWAvsDxcM2pmRw1N3Z6qA5czsWUX95iWA0N9d7fGWnAOFl2Ltfuxp/eeg8uvymoWgB4QAAtgANAPQCeTr9arUY80epoI9JSfueTcV4kteyUyDb3rHqZWnhb4uuRh0JAsuY6IoGl2bYfjPXv8Aw4JbuUub30HM3Om2puZIp4dUGVQFA2AAAHoBIf5BQX048/J0bVL8RnsB2YprRVKo71gCGc3BN9wLG9hsOcpO0nYtSl8P4W5IxJVjva51B+P6zdV3CqWOgA1Mr+IuTQzDdGR7f2uCw+QI+M48epzLJal5+36F3zGjxRqZViCMpGhB0IMkKoCtc5rjrseuk1vbvs+c5r0xe58QFvn++swoqWJn0eDKs+NTX8ZybljdM3f2W45hWenydLn1T3W/wBxHxE9Jdp5f9miBDUrtpp3adDqGc/RR85uDxdZ2w4R42qlvyWjuI4rLMtxTF3ltxPGKRMrjKoJteJJk4orcU1zHYKtaCx1KwvICVtYoS4etvKdzcmTaj+C/WVIaEApedB5okNC2aWjxROcknE02mVtCID1ibUV3SNZTwyHmJMw+DUDS0xiYlhzkrD8VdecXYmNvaLfGgF2A3AsP38ZmUNiwO6t/wCZcqwYXLanXmTc+kp6lFsxqBCVW2c/d8gT1PTeSxLlnv5vRjg14/2TsOLBif5fqdpETz6AQ9Stm2IsdTbrAuu3kYyRWb7NeCTwb3WzWyo2mgJ15C/71mwwIUKNeWwNvmRqTIvCeA0q2HR6bZXYAtbVS6G12X4a2tBYzAYiipLL4BuyHN/2B5n6Tn1OnnPlEdNrMW3Y3yuOQXE6ubMFUC2gJ1Px6ekoKdRlrUyDf+Itv9QBHx/OHxPEgBuPKTeyvA6taotd1IpIQyZhbOw90gcwNDfnpK4MbSOXW5oPi+TcYXBA8oapw8XjaWZeUWpjGHKRcJrwcynAb/h8iYvhx5S1wmLzbyciKZNtodJMydLhrXlrhMCSQG0HM9ANTIeJ7R5K70QiVLOgQKSjkH3hZhZm2II031mswoR6ZK7OCPMDYg9DJ6jK8cLHhi5DuQqWAAC5QANoQbmZ7jXGUoUENZgrFgjC4ufuswHT73ymgRufIi88VxkuWdjpKhSYxto8rp8ZGrVivKKGKvsAxKhgytqGBB9DvKTA4lslSi5uyEIGP36b2COfTUHzHnJ2LxoUXa4Bvc+8B/dluRuPnIlPBozGoKl2KXULYIyX62vcMBfobadaxhKK9SpeC7pcEgU2cN3llQlrKdytzYn13nm/HuzP+bKq1kYFj/MpBAK25nUEH16T0TEcRU0s6AgAkEaZlYbgjn6+cywrg1wgsbs1iCSbEEnfl5crbzs0E5wyOu3scurUZQ57iYOmKahF0VdB+ZM53sZNfC6yPXoaz1d552wgY+rYSmuc1zNBVwuaDPDr8o6yE3jtlbiAGS0oaiWM1J4eQYJ+D35SiyJCSxtlNV/9OQMmk0+L4SQoAkGrws5YY5ELLEzPmdJzYMg7TpXeiPTZa1eHXOkSrw2w0ljTqSR3onD1JHb04mTq4crBZJpMSinWVdRL7TohktEJwoDhalhbnr+EtO0GHvg8OabqtMLndTnGarqrEEAqTe41IO0rqGGzVEXbM6rfpmYC/wBZpcV2RrgZc6Mova5Ybm50sbdbevWLKSjJOz0sORZcPTk6owFMkbQ9OsR/UfOXWJ7L1gqP4F7z3FLanTN0sNOpkil2Nq5M3eJtc5QzD4H7373lupBkU+m6TK/g3FKlNSqnY3t6zSYLtS6+9MklHITrfltbaFDwttPg45bW7N5heM4djmNOnm/myLf52l/huJI+zTycNJOHxLrsTMsjQjgmetqwM401PKYPhvHaq6G5mq4bxQVNCNY6yxfArxtclj7OvSPFK2xi3i3jOEZd0Kpyj2Zk+J8IFCqKtLMQ18yFXqg77HUjcnca31mXFWrQOU3S+oHusBewJW918r9J6hiKQdSDz+Ymaq9jxlYLU1Y3LuuZ78rm4uPlODJpZ7n5T/n7HoY9XDak3TRR8HNXEYgURWqU0qLVNUoxUsKVJ6tmO9iUHnaaDsDhmphC7kirTaoFJ9whgGQ62PvDWO4DgKWAqPXrVFL90Vp0xfV2y07A295gSBp947yXw/va3jrUe4VB/DzkVXu183hbY7b/APiWpwTlhjjSrkbFmh1ZTb8GlOKUfeX5iR8W7FSVt57nS+u3lM5xHiwoEXqVHDC4zMo562GW3SS8JxynXslFjm3YG4KAWuTbQ/rOF/0vJHmy8ddjvhFBxLi7UFqF01tlRb+FywvYdfEXLHfwqLTPcL4piUFMd1UsrVCxymxWplzKL/239TPScZiclM23sx9bevrMXxvGNqAbXAZDc2t6A/vznpRwOcNvDfzaI5dZ6rdpfFFMOJVqgqBlqrTUGo/dlQVAIGZs181r7C1+s0/ZvgAoeOo2eqcwBvdQp2sLDUje9+czHC+K1LVaACk18gdmBuKaFmZdN8xyG+nuiWacQqA3N408e2CjFV7kIZN8nJu14NXUpiRamGuZRDtCecPQ7QAnWR2SLKcWXVKgAIpw4levGUPOE9vU7GLtYbQVqYvHU6Qglqc4RqnOB2ETFqJVY2TKte8h1yCY0RZFTUoXO06WWSdK7hKKJ8blEAeIEytNcmcakusSOZ5Gyx9vNoM4rpIJqxhrxumhXP3J64zKwb+Uhv8ASb/lPX6j5tfKw6WPSeHElp7HwKv3uFou1sxpi+xvl8JPzH7tIamFRTL6adtohY9UbE4Okx0z1GIA97KhKp8wD8InbSsyAImmcN7o13F9eW+sruIcUpUcdh2qZvAWC5be9UIphn6IFZjproJJ+0NXVUJHh11B5m+lrDpFxqpRspJNxltMHVtfSOpU4MIJJRSy3X0tOls5khFWFWk07DU/FZtJd4DAd4bKbgbmI27pDUvJ3CsG76AfGazAYPux5wmCw4pqAJIzS+PElyyM8l8IcrGPBMYGiZpdIlYfNK7j2Pajh6lRbZlXw31GYkKtxz1IkkvKntHrQYanc2HPKjMB81EahWx/BqftNEVGCXqYmkxzaG1Kl3tqY56tT+AlvxrE5FA5s6oPxP4Sr7O4gGlhGZwfFVpKgADBloqgL6i4thagBA3U730B2qxVq2HS/wB4sfVrov5zhyW5K/Y64NKLKXtR4qDg70zmU8wRv8CNJA+zfG/5lkP3qTG/TKy6fX6QvabO/e06SljkS6qLs2bew8gDIn2a4dlr12dWUpRAswKkZmB2P9kNfTbEv6iRt+JVrsw6KB8Tc/pPP+P4sgUR0pt9HsD8hNTUxJJqk9fy/wC5iPbC2JbKiVAtN7rUUuoUDMSADuOUbDGvsDPLgsOEslAUatQAmpTrVbqbsEptkVSt7eIobf8Ac1GDCYiktRAQGvodwQSCDbTlPOMVZLjwXZEb+GwZQHs5W9zqLAEXuCCDNH2NrMMi5tGSs2W/JalMLp6tU+Zl3FS5ZCM3HhFrieB6kiQqnDCBNC1UwTVYjxLwVWVmYfAsOdoFiynQm00dex3lbXo22EjLE0UjkTIdLi7LJtPjpIsZW1cHuRILAyeyLKb5I1FPHKZFr4m5uJQpXIh6eIvNsoPUstfbvOdKk1p0GxG3lL3kUAmSqfDn0GRrnbQyVT4XVJsKZvOs5Kb7lcKfWFVBLIcExH/tN0jj2cxA17sgdSQB9YORlRWg2noz4sYLA0CFzHICwvlzM/iOvLVpjDwSqujZV56uo/OabtXhqhwmHurAZad2IbKBlBve2205s8bcV8nZp2lGb+DNYnEe0V1ZgAGdFIvewLa6/GeifaYn8GmoGpewHwnm3sgAzComnk++/Sep/aNgWFKixenoQXAN2BKm1gRrrBOL3RrxYcWRbZJ+Tyl6TDcHTQwlKmSfCDc/jNDhuG1KhWzDIR7xUjmeR3MvcBwxaQ0seZJGt5aMJPuczkl2M5wbgzs38VSFHPkZssLh1QWVQIoMcpl4wok5thVEUxgeKWlKEFBnZo3NEMJh15B4/THsrltLtYfGnUQ//YsmTPdquINbugBkWzseYNQ2Fz0tRPziTdIKSbB8Ars3sZygKMVWVWAbVVp1St7nctWr7WHhMB2uxP8Amn60+5t8BmP1aXHZnEoRQwzBs9BMNUXSy3ejibljf3j7Rex/lMy/amp/nK50sWt8Mot+/KRkvXXwOn6PuTMJxJUxtXMNHVFD30WwvZugPXlbprLLNlr4o9aWG/5Vh+UoOzuIp9xiKla5DOira2e6LZMl/vXOnXXfUSHxviFagqashdaYNN1WzKuc6WuQqlrC5DeLUDS7bfRtE3+rcWuLxITvcx0y5/ibi30mc7P11ZyGQAhKzu4uSQygBbGwFrnnrfykfHcSNVb823HSx29P1lr2USmtU5737sXUg9Q//EA+kpjSTEyPdwU/Gzd85AXMx0GyqoUKALm2hB3M13AsP3b01tqmES/rVqM5/wCMzfGadOriKVOiVYOKKFwdAxIpnXbYLvNjg6y1MRiKi+5daadMtNqmo8tRCuwEuSW0GwhGAg7QDgXSBanJBMGT5QMxXYnC9JUVaB56GaSpIleiG3k5QT7FFKjP1KFoFwV2lnWwBGx0ldVuu8nyu4zaA9/OjcwnRqFsdUru5uzFj1JvCUy/Jj8Ln5yevFaIN1oL67kfsxH7QE+7TVev7PxjgBU69UAnvHFj1f8AEaDnFaszatULX3uzaeX1hV4pWJ0QehFrk+ZOseuNrk209Qb/AD1tFdDIbg6IvewcbHNnBF+fK3Ic56D2rZu4ahUqtlpkBaasgbLlBRXBAGX3dN/MTB4biFbMMhBdbHwhABYgm5tbl67y3xmMx9dQtSuMtwWUgBTYg2IVNRpzvJyi20OpJJg+E4Fi6OaShEYk+FMzrYgqAee1iet4PF9rRVqoGopk7wECxzLfw+Fr3Yi/Pew20tY+0OB7tMejN/8AmUOE4QtOqKhbNlOYKTbXluvLf4R1FXYm51RuM1tNJy1JTrjG/l+ohVxv9J/2/rLWTot88dnlUMYOlvin6x64zyP0/IxrAWeaKDK/20efyP5RwxX7sf0hsBPvG5pEOJH70jTi18vmIQE7NM/i6KVq1dKhcK5w9P8Ah2zlslV0VcwIF2ZdTsLnlLMYpev1gaXCw5FVBWeocVnACXpEUML4LMNT/EKj10gddmbnwLgRUxPtSYTL3nfvkzCxBp0RSp+O/u5QltPeJ1N9MNxbs5jOH019qohEqErTbPTchhrsrEi+u46zdcK7VNgENGnhe5ykhySVeoba1HVluToLdLADneLxHigxhFOsM4DXs12CuL59eanLT08pzwlvbZacNiSI/ZbhaUqNN2F6hXNdrnJn1sg2U2tc7mbA8F4elFMTxBVcvYUw2cgKb2UINzc5ibdBylBUqZQCdBcDTYet7AD6ROP43C4pMPSOIp02pUypZqtCojaC2lOqWBBJFiDtDnbSSRsPcyXafh+ETFd5g9aJcXpG96bXJyrcXKHK1uYsR0jf8TzmtVB0NfIgYsAEyN4bAjQjlzvLahgVw9Va2GxSPVUkLloV3UBrhmAFI62Y2tKXjFIUEUUmqKalTPchqLZl0zBQbgGx0J0udiI2LJGX6CZYOPYgdplzYx1AGhQWAABOVeXqZsuD4TuKKKLE+POerCo63+QHwmKxL5sa3nXUEnXRXAJ+k2WGqnImupUN8W8R/GUS4smu5Met6QTVR0gmc+UEahgY4Zqnl9YFqnrGmpBtUgMKz+sYz+cQ1IM1IDCNUga6hhraPZoF4AkNsAt950KZ0FGshiiCOf0Fj5N09YjU0011B1Iub9OcDSpG+mp8pZ4bh53c872XSTp2V3L2I2HqoreFSTy5/GWlLDO98zNlJuQDa/qQJKolV0UAfDWGFYyiikI5NhMLRVAAoA8pJVpFFSOVoRbJQEXLAq/rCK/rDSNYVaceKcGHjrzUawgUc4hog8ogeOVoaNYw4Zf5R8hGnCDp+EMTFVhNRrIxwY5X+bCMbCn+r/U0m6R1/Obk3BVvSb+r5/qZWuTSqirlZ9QSjsTTFhbNlGhNgORmk+MTJfpBJNqmFNJ2Q8F2loMtnavRDLYjSsF88rUifkZB9rQo5Fen4SxXPTZarqAXFv4thmsE1Um77aaWlXCqd1WR6nDqZ+4JJYtvYd5LXJU1OJ02BDG4IIIN7EHlvExHGqeGyez93UAIJtTwyEMChBDCjnYWSxJPO8nVOEUT923pItXgNM8yI8lu7iJ0Mxv2hYw0wEbJawZlq18zGx3HeBRex91QBaZyvi6uKbO9RmykLmZmbIXbcXPUk6S8fs6OVQ/v4QLcDcCwcWJB26fGBQS5SA233ZnsKrPVFiSxqBQ3MsxsG+es3BrnlltsPTl9JnafBKibHnfYgg+UccDUHT5/qJZNVQlOy875ugiHEHp9ZRHDVBy+RH6RClTofmIAl135/l+ojGr/ANJ+n6ynzVP6v38YhrPzzfI/rNRrLV6w6N8oJqv93ylacS3n/uiHGN1P1go1k9q/n8wR+UY2IHWQfbD1/fyiHFnr+/lNRrJRrjr9Ysr/AGgzpqNZPwy5NvnJiV4k6KMEFWFTERJ0wAq14Ras6dMYKtWEWrEnQmDd8JxxQG9506EwvtIijEiJOhMP9ohErRZ0ABe8nGoJ06YJ2YRVf1nTpjHGp5mNarOnTGBGoYw1fKdOgMNer+7QbVYk6ZmAmoP3eNJ84k6YwxoI+k6dAYGYNjOnTGGEwRI8p06YwJwOkA4HT6CdOmMBKCdOnTGP/9k="/>
          <p:cNvSpPr>
            <a:spLocks noChangeAspect="1" noChangeArrowheads="1"/>
          </p:cNvSpPr>
          <p:nvPr/>
        </p:nvSpPr>
        <p:spPr bwMode="auto">
          <a:xfrm>
            <a:off x="3810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5" name="Rectangle 2">
            <a:extLst>
              <a:ext uri="{FF2B5EF4-FFF2-40B4-BE49-F238E27FC236}">
                <a16:creationId xmlns:a16="http://schemas.microsoft.com/office/drawing/2014/main" id="{DC0E9A7B-9DD6-45A9-B3C1-E11745B6DB5B}"/>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Short &amp; Long Term Disability</a:t>
            </a:r>
          </a:p>
        </p:txBody>
      </p:sp>
      <p:graphicFrame>
        <p:nvGraphicFramePr>
          <p:cNvPr id="4" name="Table 4">
            <a:extLst>
              <a:ext uri="{FF2B5EF4-FFF2-40B4-BE49-F238E27FC236}">
                <a16:creationId xmlns:a16="http://schemas.microsoft.com/office/drawing/2014/main" id="{15391796-609B-4412-B35D-D1D0941AF44B}"/>
              </a:ext>
            </a:extLst>
          </p:cNvPr>
          <p:cNvGraphicFramePr>
            <a:graphicFrameLocks noGrp="1"/>
          </p:cNvGraphicFramePr>
          <p:nvPr>
            <p:extLst>
              <p:ext uri="{D42A27DB-BD31-4B8C-83A1-F6EECF244321}">
                <p14:modId xmlns:p14="http://schemas.microsoft.com/office/powerpoint/2010/main" val="867144827"/>
              </p:ext>
            </p:extLst>
          </p:nvPr>
        </p:nvGraphicFramePr>
        <p:xfrm>
          <a:off x="381000" y="3024922"/>
          <a:ext cx="7077456" cy="2581604"/>
        </p:xfrm>
        <a:graphic>
          <a:graphicData uri="http://schemas.openxmlformats.org/drawingml/2006/table">
            <a:tbl>
              <a:tblPr firstRow="1" bandRow="1">
                <a:tableStyleId>{93296810-A885-4BE3-A3E7-6D5BEEA58F35}</a:tableStyleId>
              </a:tblPr>
              <a:tblGrid>
                <a:gridCol w="3538728">
                  <a:extLst>
                    <a:ext uri="{9D8B030D-6E8A-4147-A177-3AD203B41FA5}">
                      <a16:colId xmlns:a16="http://schemas.microsoft.com/office/drawing/2014/main" val="3840143409"/>
                    </a:ext>
                  </a:extLst>
                </a:gridCol>
                <a:gridCol w="3538728">
                  <a:extLst>
                    <a:ext uri="{9D8B030D-6E8A-4147-A177-3AD203B41FA5}">
                      <a16:colId xmlns:a16="http://schemas.microsoft.com/office/drawing/2014/main" val="1711779772"/>
                    </a:ext>
                  </a:extLst>
                </a:gridCol>
              </a:tblGrid>
              <a:tr h="278077">
                <a:tc>
                  <a:txBody>
                    <a:bodyPr/>
                    <a:lstStyle/>
                    <a:p>
                      <a:pPr algn="ctr"/>
                      <a:r>
                        <a:rPr lang="en-US" sz="1400" dirty="0"/>
                        <a:t>Benefit Information</a:t>
                      </a:r>
                    </a:p>
                  </a:txBody>
                  <a:tcPr>
                    <a:solidFill>
                      <a:srgbClr val="7030A0"/>
                    </a:solidFill>
                  </a:tcPr>
                </a:tc>
                <a:tc>
                  <a:txBody>
                    <a:bodyPr/>
                    <a:lstStyle/>
                    <a:p>
                      <a:pPr algn="ctr"/>
                      <a:endParaRPr lang="en-US" dirty="0"/>
                    </a:p>
                  </a:txBody>
                  <a:tcPr>
                    <a:solidFill>
                      <a:srgbClr val="7030A0"/>
                    </a:solidFill>
                  </a:tcPr>
                </a:tc>
                <a:extLst>
                  <a:ext uri="{0D108BD9-81ED-4DB2-BD59-A6C34878D82A}">
                    <a16:rowId xmlns:a16="http://schemas.microsoft.com/office/drawing/2014/main" val="1247891450"/>
                  </a:ext>
                </a:extLst>
              </a:tr>
              <a:tr h="387044">
                <a:tc>
                  <a:txBody>
                    <a:bodyPr/>
                    <a:lstStyle/>
                    <a:p>
                      <a:pPr algn="ctr"/>
                      <a:r>
                        <a:rPr lang="en-US" sz="1400" b="1" dirty="0"/>
                        <a:t>Employee Contribution</a:t>
                      </a:r>
                    </a:p>
                  </a:txBody>
                  <a:tcPr/>
                </a:tc>
                <a:tc>
                  <a:txBody>
                    <a:bodyPr/>
                    <a:lstStyle/>
                    <a:p>
                      <a:pPr algn="ctr"/>
                      <a:r>
                        <a:rPr lang="en-US" sz="1400" dirty="0"/>
                        <a:t>NONE (Employer pays 100% of premium</a:t>
                      </a:r>
                    </a:p>
                  </a:txBody>
                  <a:tcPr/>
                </a:tc>
                <a:extLst>
                  <a:ext uri="{0D108BD9-81ED-4DB2-BD59-A6C34878D82A}">
                    <a16:rowId xmlns:a16="http://schemas.microsoft.com/office/drawing/2014/main" val="986227674"/>
                  </a:ext>
                </a:extLst>
              </a:tr>
              <a:tr h="278077">
                <a:tc>
                  <a:txBody>
                    <a:bodyPr/>
                    <a:lstStyle/>
                    <a:p>
                      <a:pPr algn="ctr"/>
                      <a:r>
                        <a:rPr lang="en-US" sz="1400" b="1" dirty="0"/>
                        <a:t>Benefit Waiting Period</a:t>
                      </a:r>
                    </a:p>
                  </a:txBody>
                  <a:tcPr/>
                </a:tc>
                <a:tc>
                  <a:txBody>
                    <a:bodyPr/>
                    <a:lstStyle/>
                    <a:p>
                      <a:pPr algn="ctr"/>
                      <a:r>
                        <a:rPr lang="en-US" sz="1400" dirty="0"/>
                        <a:t>NA</a:t>
                      </a:r>
                    </a:p>
                  </a:txBody>
                  <a:tcPr/>
                </a:tc>
                <a:extLst>
                  <a:ext uri="{0D108BD9-81ED-4DB2-BD59-A6C34878D82A}">
                    <a16:rowId xmlns:a16="http://schemas.microsoft.com/office/drawing/2014/main" val="942529532"/>
                  </a:ext>
                </a:extLst>
              </a:tr>
              <a:tr h="278077">
                <a:tc>
                  <a:txBody>
                    <a:bodyPr/>
                    <a:lstStyle/>
                    <a:p>
                      <a:pPr algn="ctr"/>
                      <a:r>
                        <a:rPr lang="en-US" sz="1400" b="1" dirty="0"/>
                        <a:t>Sickness</a:t>
                      </a:r>
                    </a:p>
                  </a:txBody>
                  <a:tcPr/>
                </a:tc>
                <a:tc>
                  <a:txBody>
                    <a:bodyPr/>
                    <a:lstStyle/>
                    <a:p>
                      <a:pPr algn="ctr"/>
                      <a:r>
                        <a:rPr lang="en-US" sz="1400" dirty="0"/>
                        <a:t>14 days</a:t>
                      </a:r>
                    </a:p>
                  </a:txBody>
                  <a:tcPr/>
                </a:tc>
                <a:extLst>
                  <a:ext uri="{0D108BD9-81ED-4DB2-BD59-A6C34878D82A}">
                    <a16:rowId xmlns:a16="http://schemas.microsoft.com/office/drawing/2014/main" val="1078197338"/>
                  </a:ext>
                </a:extLst>
              </a:tr>
              <a:tr h="278077">
                <a:tc>
                  <a:txBody>
                    <a:bodyPr/>
                    <a:lstStyle/>
                    <a:p>
                      <a:pPr algn="ctr"/>
                      <a:r>
                        <a:rPr lang="en-US" sz="1400" b="1" dirty="0"/>
                        <a:t>Injury</a:t>
                      </a:r>
                    </a:p>
                  </a:txBody>
                  <a:tcPr/>
                </a:tc>
                <a:tc>
                  <a:txBody>
                    <a:bodyPr/>
                    <a:lstStyle/>
                    <a:p>
                      <a:pPr algn="ctr"/>
                      <a:r>
                        <a:rPr lang="en-US" sz="1400" dirty="0"/>
                        <a:t>14 days</a:t>
                      </a:r>
                    </a:p>
                  </a:txBody>
                  <a:tcPr/>
                </a:tc>
                <a:extLst>
                  <a:ext uri="{0D108BD9-81ED-4DB2-BD59-A6C34878D82A}">
                    <a16:rowId xmlns:a16="http://schemas.microsoft.com/office/drawing/2014/main" val="556404022"/>
                  </a:ext>
                </a:extLst>
              </a:tr>
              <a:tr h="278077">
                <a:tc>
                  <a:txBody>
                    <a:bodyPr/>
                    <a:lstStyle/>
                    <a:p>
                      <a:pPr algn="ctr"/>
                      <a:r>
                        <a:rPr lang="en-US" sz="1400" b="1" dirty="0"/>
                        <a:t>Weekly Benefit</a:t>
                      </a:r>
                    </a:p>
                  </a:txBody>
                  <a:tcPr/>
                </a:tc>
                <a:tc>
                  <a:txBody>
                    <a:bodyPr/>
                    <a:lstStyle/>
                    <a:p>
                      <a:pPr algn="ctr"/>
                      <a:r>
                        <a:rPr lang="en-US" sz="1400" dirty="0"/>
                        <a:t>60%</a:t>
                      </a:r>
                    </a:p>
                  </a:txBody>
                  <a:tcPr/>
                </a:tc>
                <a:extLst>
                  <a:ext uri="{0D108BD9-81ED-4DB2-BD59-A6C34878D82A}">
                    <a16:rowId xmlns:a16="http://schemas.microsoft.com/office/drawing/2014/main" val="1551282876"/>
                  </a:ext>
                </a:extLst>
              </a:tr>
              <a:tr h="278077">
                <a:tc>
                  <a:txBody>
                    <a:bodyPr/>
                    <a:lstStyle/>
                    <a:p>
                      <a:pPr algn="ctr"/>
                      <a:r>
                        <a:rPr lang="en-US" sz="1400" b="1" dirty="0"/>
                        <a:t>Weekly Benefit Maximum</a:t>
                      </a:r>
                    </a:p>
                  </a:txBody>
                  <a:tcPr/>
                </a:tc>
                <a:tc>
                  <a:txBody>
                    <a:bodyPr/>
                    <a:lstStyle/>
                    <a:p>
                      <a:pPr algn="ctr"/>
                      <a:r>
                        <a:rPr lang="en-US" sz="1400" dirty="0"/>
                        <a:t>$1,000</a:t>
                      </a:r>
                    </a:p>
                  </a:txBody>
                  <a:tcPr/>
                </a:tc>
                <a:extLst>
                  <a:ext uri="{0D108BD9-81ED-4DB2-BD59-A6C34878D82A}">
                    <a16:rowId xmlns:a16="http://schemas.microsoft.com/office/drawing/2014/main" val="926701528"/>
                  </a:ext>
                </a:extLst>
              </a:tr>
              <a:tr h="278077">
                <a:tc>
                  <a:txBody>
                    <a:bodyPr/>
                    <a:lstStyle/>
                    <a:p>
                      <a:pPr algn="ctr"/>
                      <a:r>
                        <a:rPr lang="en-US" sz="1400" b="1" dirty="0"/>
                        <a:t>Duration</a:t>
                      </a:r>
                    </a:p>
                  </a:txBody>
                  <a:tcPr/>
                </a:tc>
                <a:tc>
                  <a:txBody>
                    <a:bodyPr/>
                    <a:lstStyle/>
                    <a:p>
                      <a:pPr algn="ctr"/>
                      <a:r>
                        <a:rPr lang="en-US" sz="1400" dirty="0"/>
                        <a:t>24 weeks</a:t>
                      </a:r>
                    </a:p>
                  </a:txBody>
                  <a:tcPr/>
                </a:tc>
                <a:extLst>
                  <a:ext uri="{0D108BD9-81ED-4DB2-BD59-A6C34878D82A}">
                    <a16:rowId xmlns:a16="http://schemas.microsoft.com/office/drawing/2014/main" val="2053797693"/>
                  </a:ext>
                </a:extLst>
              </a:tr>
            </a:tbl>
          </a:graphicData>
        </a:graphic>
      </p:graphicFrame>
      <p:sp>
        <p:nvSpPr>
          <p:cNvPr id="6" name="TextBox 5">
            <a:extLst>
              <a:ext uri="{FF2B5EF4-FFF2-40B4-BE49-F238E27FC236}">
                <a16:creationId xmlns:a16="http://schemas.microsoft.com/office/drawing/2014/main" id="{B65FF190-A434-403A-9664-F2A2FFBD99CE}"/>
              </a:ext>
            </a:extLst>
          </p:cNvPr>
          <p:cNvSpPr txBox="1"/>
          <p:nvPr/>
        </p:nvSpPr>
        <p:spPr>
          <a:xfrm>
            <a:off x="2842033" y="2562045"/>
            <a:ext cx="2092111" cy="338554"/>
          </a:xfrm>
          <a:prstGeom prst="rect">
            <a:avLst/>
          </a:prstGeom>
          <a:noFill/>
        </p:spPr>
        <p:txBody>
          <a:bodyPr wrap="none" rtlCol="0">
            <a:spAutoFit/>
          </a:bodyPr>
          <a:lstStyle/>
          <a:p>
            <a:r>
              <a:rPr lang="en-US" sz="1600" b="1" dirty="0"/>
              <a:t>Short Term Disability</a:t>
            </a:r>
          </a:p>
        </p:txBody>
      </p:sp>
      <p:graphicFrame>
        <p:nvGraphicFramePr>
          <p:cNvPr id="11" name="Table 4">
            <a:extLst>
              <a:ext uri="{FF2B5EF4-FFF2-40B4-BE49-F238E27FC236}">
                <a16:creationId xmlns:a16="http://schemas.microsoft.com/office/drawing/2014/main" id="{403BFB72-1988-44B1-8EA8-D2ABAD2B1674}"/>
              </a:ext>
            </a:extLst>
          </p:cNvPr>
          <p:cNvGraphicFramePr>
            <a:graphicFrameLocks noGrp="1"/>
          </p:cNvGraphicFramePr>
          <p:nvPr>
            <p:extLst>
              <p:ext uri="{D42A27DB-BD31-4B8C-83A1-F6EECF244321}">
                <p14:modId xmlns:p14="http://schemas.microsoft.com/office/powerpoint/2010/main" val="1694547882"/>
              </p:ext>
            </p:extLst>
          </p:nvPr>
        </p:nvGraphicFramePr>
        <p:xfrm>
          <a:off x="381000" y="5912195"/>
          <a:ext cx="7077456" cy="3225800"/>
        </p:xfrm>
        <a:graphic>
          <a:graphicData uri="http://schemas.openxmlformats.org/drawingml/2006/table">
            <a:tbl>
              <a:tblPr firstRow="1" bandRow="1">
                <a:tableStyleId>{93296810-A885-4BE3-A3E7-6D5BEEA58F35}</a:tableStyleId>
              </a:tblPr>
              <a:tblGrid>
                <a:gridCol w="3538728">
                  <a:extLst>
                    <a:ext uri="{9D8B030D-6E8A-4147-A177-3AD203B41FA5}">
                      <a16:colId xmlns:a16="http://schemas.microsoft.com/office/drawing/2014/main" val="3840143409"/>
                    </a:ext>
                  </a:extLst>
                </a:gridCol>
                <a:gridCol w="3538728">
                  <a:extLst>
                    <a:ext uri="{9D8B030D-6E8A-4147-A177-3AD203B41FA5}">
                      <a16:colId xmlns:a16="http://schemas.microsoft.com/office/drawing/2014/main" val="1711779772"/>
                    </a:ext>
                  </a:extLst>
                </a:gridCol>
              </a:tblGrid>
              <a:tr h="370840">
                <a:tc>
                  <a:txBody>
                    <a:bodyPr/>
                    <a:lstStyle/>
                    <a:p>
                      <a:pPr algn="ctr"/>
                      <a:r>
                        <a:rPr lang="en-US" sz="1400" dirty="0"/>
                        <a:t>Benefit Information</a:t>
                      </a:r>
                    </a:p>
                  </a:txBody>
                  <a:tcPr>
                    <a:solidFill>
                      <a:srgbClr val="7030A0"/>
                    </a:solidFill>
                  </a:tcPr>
                </a:tc>
                <a:tc>
                  <a:txBody>
                    <a:bodyPr/>
                    <a:lstStyle/>
                    <a:p>
                      <a:pPr algn="ctr"/>
                      <a:endParaRPr lang="en-US" sz="1400" dirty="0"/>
                    </a:p>
                  </a:txBody>
                  <a:tcPr>
                    <a:solidFill>
                      <a:srgbClr val="7030A0"/>
                    </a:solidFill>
                  </a:tcPr>
                </a:tc>
                <a:extLst>
                  <a:ext uri="{0D108BD9-81ED-4DB2-BD59-A6C34878D82A}">
                    <a16:rowId xmlns:a16="http://schemas.microsoft.com/office/drawing/2014/main" val="1247891450"/>
                  </a:ext>
                </a:extLst>
              </a:tr>
              <a:tr h="370840">
                <a:tc>
                  <a:txBody>
                    <a:bodyPr/>
                    <a:lstStyle/>
                    <a:p>
                      <a:pPr algn="ctr"/>
                      <a:r>
                        <a:rPr lang="en-US" sz="1400" b="1" dirty="0"/>
                        <a:t>Employee Contribution</a:t>
                      </a:r>
                    </a:p>
                  </a:txBody>
                  <a:tcPr/>
                </a:tc>
                <a:tc>
                  <a:txBody>
                    <a:bodyPr/>
                    <a:lstStyle/>
                    <a:p>
                      <a:pPr algn="ctr"/>
                      <a:r>
                        <a:rPr lang="en-US" sz="1400" dirty="0"/>
                        <a:t>NONE (Employer pays 100% of premium</a:t>
                      </a:r>
                    </a:p>
                  </a:txBody>
                  <a:tcPr/>
                </a:tc>
                <a:extLst>
                  <a:ext uri="{0D108BD9-81ED-4DB2-BD59-A6C34878D82A}">
                    <a16:rowId xmlns:a16="http://schemas.microsoft.com/office/drawing/2014/main" val="986227674"/>
                  </a:ext>
                </a:extLst>
              </a:tr>
              <a:tr h="370840">
                <a:tc>
                  <a:txBody>
                    <a:bodyPr/>
                    <a:lstStyle/>
                    <a:p>
                      <a:pPr algn="ctr"/>
                      <a:r>
                        <a:rPr lang="en-US" sz="1400" b="1" dirty="0"/>
                        <a:t>Benefit Schedule</a:t>
                      </a:r>
                    </a:p>
                  </a:txBody>
                  <a:tcPr/>
                </a:tc>
                <a:tc>
                  <a:txBody>
                    <a:bodyPr/>
                    <a:lstStyle/>
                    <a:p>
                      <a:pPr algn="ctr"/>
                      <a:r>
                        <a:rPr lang="en-US" sz="1400" dirty="0"/>
                        <a:t>60% of your pre-disability income</a:t>
                      </a:r>
                    </a:p>
                    <a:p>
                      <a:pPr marL="285750" indent="-285750" algn="ctr">
                        <a:buFont typeface="Arial" panose="020B0604020202020204" pitchFamily="34" charset="0"/>
                        <a:buChar char="•"/>
                      </a:pPr>
                      <a:r>
                        <a:rPr lang="en-US" sz="1400" dirty="0"/>
                        <a:t>Payments continue as long as you qualify as disabled under the terms of the policy, up to your retirement date or Social Security Normal retirement Age, whichever comes sooner</a:t>
                      </a:r>
                    </a:p>
                  </a:txBody>
                  <a:tcPr/>
                </a:tc>
                <a:extLst>
                  <a:ext uri="{0D108BD9-81ED-4DB2-BD59-A6C34878D82A}">
                    <a16:rowId xmlns:a16="http://schemas.microsoft.com/office/drawing/2014/main" val="942529532"/>
                  </a:ext>
                </a:extLst>
              </a:tr>
              <a:tr h="370840">
                <a:tc>
                  <a:txBody>
                    <a:bodyPr/>
                    <a:lstStyle/>
                    <a:p>
                      <a:pPr algn="ctr"/>
                      <a:r>
                        <a:rPr lang="en-US" sz="1400" b="1" dirty="0"/>
                        <a:t>Benefit Monthly Maximum</a:t>
                      </a:r>
                    </a:p>
                  </a:txBody>
                  <a:tcPr/>
                </a:tc>
                <a:tc>
                  <a:txBody>
                    <a:bodyPr/>
                    <a:lstStyle/>
                    <a:p>
                      <a:pPr algn="ctr"/>
                      <a:r>
                        <a:rPr lang="en-US" sz="1400" dirty="0"/>
                        <a:t>$5,000</a:t>
                      </a:r>
                    </a:p>
                  </a:txBody>
                  <a:tcPr/>
                </a:tc>
                <a:extLst>
                  <a:ext uri="{0D108BD9-81ED-4DB2-BD59-A6C34878D82A}">
                    <a16:rowId xmlns:a16="http://schemas.microsoft.com/office/drawing/2014/main" val="556404022"/>
                  </a:ext>
                </a:extLst>
              </a:tr>
              <a:tr h="370840">
                <a:tc>
                  <a:txBody>
                    <a:bodyPr/>
                    <a:lstStyle/>
                    <a:p>
                      <a:pPr algn="ctr"/>
                      <a:r>
                        <a:rPr lang="en-US" sz="1400" b="1" dirty="0"/>
                        <a:t>Waiting Period</a:t>
                      </a:r>
                    </a:p>
                  </a:txBody>
                  <a:tcPr/>
                </a:tc>
                <a:tc>
                  <a:txBody>
                    <a:bodyPr/>
                    <a:lstStyle/>
                    <a:p>
                      <a:pPr algn="ctr"/>
                      <a:r>
                        <a:rPr lang="en-US" sz="1400" dirty="0"/>
                        <a:t>180 Days</a:t>
                      </a:r>
                    </a:p>
                  </a:txBody>
                  <a:tcPr/>
                </a:tc>
                <a:extLst>
                  <a:ext uri="{0D108BD9-81ED-4DB2-BD59-A6C34878D82A}">
                    <a16:rowId xmlns:a16="http://schemas.microsoft.com/office/drawing/2014/main" val="1551282876"/>
                  </a:ext>
                </a:extLst>
              </a:tr>
              <a:tr h="370840">
                <a:tc>
                  <a:txBody>
                    <a:bodyPr/>
                    <a:lstStyle/>
                    <a:p>
                      <a:pPr algn="ctr"/>
                      <a:r>
                        <a:rPr lang="en-US" sz="1400" b="1" dirty="0"/>
                        <a:t>Duration</a:t>
                      </a:r>
                    </a:p>
                  </a:txBody>
                  <a:tcPr/>
                </a:tc>
                <a:tc>
                  <a:txBody>
                    <a:bodyPr/>
                    <a:lstStyle/>
                    <a:p>
                      <a:pPr algn="ctr"/>
                      <a:r>
                        <a:rPr lang="en-US" sz="1400" dirty="0"/>
                        <a:t>24 months</a:t>
                      </a:r>
                    </a:p>
                  </a:txBody>
                  <a:tcPr/>
                </a:tc>
                <a:extLst>
                  <a:ext uri="{0D108BD9-81ED-4DB2-BD59-A6C34878D82A}">
                    <a16:rowId xmlns:a16="http://schemas.microsoft.com/office/drawing/2014/main" val="3967437641"/>
                  </a:ext>
                </a:extLst>
              </a:tr>
            </a:tbl>
          </a:graphicData>
        </a:graphic>
      </p:graphicFrame>
      <p:sp>
        <p:nvSpPr>
          <p:cNvPr id="12" name="TextBox 11">
            <a:extLst>
              <a:ext uri="{FF2B5EF4-FFF2-40B4-BE49-F238E27FC236}">
                <a16:creationId xmlns:a16="http://schemas.microsoft.com/office/drawing/2014/main" id="{F1B27523-B8D4-439D-BF04-A02283F3E855}"/>
              </a:ext>
            </a:extLst>
          </p:cNvPr>
          <p:cNvSpPr txBox="1"/>
          <p:nvPr/>
        </p:nvSpPr>
        <p:spPr>
          <a:xfrm>
            <a:off x="2973156" y="5573641"/>
            <a:ext cx="2056845" cy="338554"/>
          </a:xfrm>
          <a:prstGeom prst="rect">
            <a:avLst/>
          </a:prstGeom>
          <a:noFill/>
        </p:spPr>
        <p:txBody>
          <a:bodyPr wrap="none" rtlCol="0">
            <a:spAutoFit/>
          </a:bodyPr>
          <a:lstStyle/>
          <a:p>
            <a:r>
              <a:rPr lang="en-US" sz="1600" b="1" dirty="0"/>
              <a:t>Long Term Disability</a:t>
            </a:r>
          </a:p>
        </p:txBody>
      </p:sp>
      <p:pic>
        <p:nvPicPr>
          <p:cNvPr id="3" name="Picture 2">
            <a:extLst>
              <a:ext uri="{FF2B5EF4-FFF2-40B4-BE49-F238E27FC236}">
                <a16:creationId xmlns:a16="http://schemas.microsoft.com/office/drawing/2014/main" id="{F8DB27FA-8F46-4752-B550-CD1E4425301E}"/>
              </a:ext>
            </a:extLst>
          </p:cNvPr>
          <p:cNvPicPr>
            <a:picLocks noChangeAspect="1"/>
          </p:cNvPicPr>
          <p:nvPr/>
        </p:nvPicPr>
        <p:blipFill>
          <a:blip r:embed="rId2"/>
          <a:stretch>
            <a:fillRect/>
          </a:stretch>
        </p:blipFill>
        <p:spPr>
          <a:xfrm>
            <a:off x="3357560" y="1681203"/>
            <a:ext cx="1057275" cy="923925"/>
          </a:xfrm>
          <a:prstGeom prst="rect">
            <a:avLst/>
          </a:prstGeom>
        </p:spPr>
      </p:pic>
      <p:sp>
        <p:nvSpPr>
          <p:cNvPr id="5" name="TextBox 4">
            <a:extLst>
              <a:ext uri="{FF2B5EF4-FFF2-40B4-BE49-F238E27FC236}">
                <a16:creationId xmlns:a16="http://schemas.microsoft.com/office/drawing/2014/main" id="{C217F4FD-F16B-41C4-9E0B-0959D525FB8B}"/>
              </a:ext>
            </a:extLst>
          </p:cNvPr>
          <p:cNvSpPr txBox="1"/>
          <p:nvPr/>
        </p:nvSpPr>
        <p:spPr>
          <a:xfrm>
            <a:off x="1097901" y="1309912"/>
            <a:ext cx="5807353" cy="461665"/>
          </a:xfrm>
          <a:prstGeom prst="rect">
            <a:avLst/>
          </a:prstGeom>
          <a:noFill/>
        </p:spPr>
        <p:txBody>
          <a:bodyPr wrap="square" rtlCol="0">
            <a:spAutoFit/>
          </a:bodyPr>
          <a:lstStyle/>
          <a:p>
            <a:r>
              <a:rPr lang="en-US" sz="1200" dirty="0" err="1"/>
              <a:t>EastView</a:t>
            </a:r>
            <a:r>
              <a:rPr lang="en-US" sz="1200" dirty="0"/>
              <a:t> is pleased to announce that we have negotiated and moved our Lie &amp; Disability Benefits to Mutual of Omaha for the 2022 year.  </a:t>
            </a:r>
          </a:p>
        </p:txBody>
      </p:sp>
    </p:spTree>
    <p:extLst>
      <p:ext uri="{BB962C8B-B14F-4D97-AF65-F5344CB8AC3E}">
        <p14:creationId xmlns:p14="http://schemas.microsoft.com/office/powerpoint/2010/main" val="426758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979B16B-55D4-4A04-B8D6-C534650DA778}"/>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13" name="Rectangle 2">
            <a:extLst>
              <a:ext uri="{FF2B5EF4-FFF2-40B4-BE49-F238E27FC236}">
                <a16:creationId xmlns:a16="http://schemas.microsoft.com/office/drawing/2014/main" id="{5BED1C4E-E971-4426-8B29-6F08B060E6F6}"/>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Life &amp; AD&amp;D Insurance</a:t>
            </a:r>
          </a:p>
        </p:txBody>
      </p:sp>
      <p:sp>
        <p:nvSpPr>
          <p:cNvPr id="3" name="TextBox 2">
            <a:extLst>
              <a:ext uri="{FF2B5EF4-FFF2-40B4-BE49-F238E27FC236}">
                <a16:creationId xmlns:a16="http://schemas.microsoft.com/office/drawing/2014/main" id="{7A0449D4-8E97-465A-9971-B03C5F5FB6BB}"/>
              </a:ext>
            </a:extLst>
          </p:cNvPr>
          <p:cNvSpPr txBox="1"/>
          <p:nvPr/>
        </p:nvSpPr>
        <p:spPr>
          <a:xfrm>
            <a:off x="1676400" y="1411941"/>
            <a:ext cx="4865499" cy="369332"/>
          </a:xfrm>
          <a:prstGeom prst="rect">
            <a:avLst/>
          </a:prstGeom>
          <a:noFill/>
        </p:spPr>
        <p:txBody>
          <a:bodyPr wrap="none" rtlCol="0">
            <a:spAutoFit/>
          </a:bodyPr>
          <a:lstStyle/>
          <a:p>
            <a:r>
              <a:rPr lang="en-US" sz="1800" dirty="0"/>
              <a:t>Basic Life &amp; Accidental Death &amp; Dismemberment</a:t>
            </a:r>
          </a:p>
        </p:txBody>
      </p:sp>
      <p:graphicFrame>
        <p:nvGraphicFramePr>
          <p:cNvPr id="5" name="Table 5">
            <a:extLst>
              <a:ext uri="{FF2B5EF4-FFF2-40B4-BE49-F238E27FC236}">
                <a16:creationId xmlns:a16="http://schemas.microsoft.com/office/drawing/2014/main" id="{EBD8A747-E611-42FF-89C1-ABD398C6B662}"/>
              </a:ext>
            </a:extLst>
          </p:cNvPr>
          <p:cNvGraphicFramePr>
            <a:graphicFrameLocks noGrp="1"/>
          </p:cNvGraphicFramePr>
          <p:nvPr>
            <p:extLst>
              <p:ext uri="{D42A27DB-BD31-4B8C-83A1-F6EECF244321}">
                <p14:modId xmlns:p14="http://schemas.microsoft.com/office/powerpoint/2010/main" val="464223005"/>
              </p:ext>
            </p:extLst>
          </p:nvPr>
        </p:nvGraphicFramePr>
        <p:xfrm>
          <a:off x="228600" y="2326830"/>
          <a:ext cx="7391400" cy="1602307"/>
        </p:xfrm>
        <a:graphic>
          <a:graphicData uri="http://schemas.openxmlformats.org/drawingml/2006/table">
            <a:tbl>
              <a:tblPr firstRow="1" bandRow="1">
                <a:tableStyleId>{21E4AEA4-8DFA-4A89-87EB-49C32662AFE0}</a:tableStyleId>
              </a:tblPr>
              <a:tblGrid>
                <a:gridCol w="3287155">
                  <a:extLst>
                    <a:ext uri="{9D8B030D-6E8A-4147-A177-3AD203B41FA5}">
                      <a16:colId xmlns:a16="http://schemas.microsoft.com/office/drawing/2014/main" val="1419646049"/>
                    </a:ext>
                  </a:extLst>
                </a:gridCol>
                <a:gridCol w="4104245">
                  <a:extLst>
                    <a:ext uri="{9D8B030D-6E8A-4147-A177-3AD203B41FA5}">
                      <a16:colId xmlns:a16="http://schemas.microsoft.com/office/drawing/2014/main" val="3451501528"/>
                    </a:ext>
                  </a:extLst>
                </a:gridCol>
              </a:tblGrid>
              <a:tr h="444067">
                <a:tc>
                  <a:txBody>
                    <a:bodyPr/>
                    <a:lstStyle/>
                    <a:p>
                      <a:pPr algn="ctr"/>
                      <a:r>
                        <a:rPr lang="en-US" sz="1600" dirty="0"/>
                        <a:t>Employee Contribution</a:t>
                      </a:r>
                    </a:p>
                  </a:txBody>
                  <a:tcPr>
                    <a:solidFill>
                      <a:srgbClr val="7030A0"/>
                    </a:solidFill>
                  </a:tcPr>
                </a:tc>
                <a:tc>
                  <a:txBody>
                    <a:bodyPr/>
                    <a:lstStyle/>
                    <a:p>
                      <a:pPr algn="ctr"/>
                      <a:r>
                        <a:rPr lang="en-US" sz="1600" dirty="0"/>
                        <a:t>NONE (Employer pays 100% of premium)</a:t>
                      </a:r>
                    </a:p>
                  </a:txBody>
                  <a:tcPr>
                    <a:solidFill>
                      <a:srgbClr val="7030A0"/>
                    </a:solidFill>
                  </a:tcPr>
                </a:tc>
                <a:extLst>
                  <a:ext uri="{0D108BD9-81ED-4DB2-BD59-A6C34878D82A}">
                    <a16:rowId xmlns:a16="http://schemas.microsoft.com/office/drawing/2014/main" val="139542074"/>
                  </a:ext>
                </a:extLst>
              </a:tr>
              <a:tr h="291896">
                <a:tc>
                  <a:txBody>
                    <a:bodyPr/>
                    <a:lstStyle/>
                    <a:p>
                      <a:pPr algn="ctr"/>
                      <a:r>
                        <a:rPr lang="en-US" sz="1600" b="1" dirty="0"/>
                        <a:t>Maximum Life Benefit</a:t>
                      </a:r>
                    </a:p>
                  </a:txBody>
                  <a:tcPr/>
                </a:tc>
                <a:tc>
                  <a:txBody>
                    <a:bodyPr/>
                    <a:lstStyle/>
                    <a:p>
                      <a:pPr algn="ctr"/>
                      <a:r>
                        <a:rPr lang="en-US" sz="1200" dirty="0"/>
                        <a:t>$100,000</a:t>
                      </a:r>
                    </a:p>
                  </a:txBody>
                  <a:tcPr/>
                </a:tc>
                <a:extLst>
                  <a:ext uri="{0D108BD9-81ED-4DB2-BD59-A6C34878D82A}">
                    <a16:rowId xmlns:a16="http://schemas.microsoft.com/office/drawing/2014/main" val="2680237998"/>
                  </a:ext>
                </a:extLst>
              </a:tr>
              <a:tr h="803550">
                <a:tc>
                  <a:txBody>
                    <a:bodyPr/>
                    <a:lstStyle/>
                    <a:p>
                      <a:pPr algn="ctr"/>
                      <a:r>
                        <a:rPr lang="en-US" sz="1600" b="1" dirty="0"/>
                        <a:t>Benefit</a:t>
                      </a:r>
                    </a:p>
                  </a:txBody>
                  <a:tcPr/>
                </a:tc>
                <a:tc>
                  <a:txBody>
                    <a:bodyPr/>
                    <a:lstStyle/>
                    <a:p>
                      <a:pPr algn="ctr"/>
                      <a:r>
                        <a:rPr lang="en-US" sz="1200" dirty="0"/>
                        <a:t>1x your basic annual earning, rounded to the highest $1,000</a:t>
                      </a:r>
                    </a:p>
                    <a:p>
                      <a:pPr algn="ctr"/>
                      <a:r>
                        <a:rPr lang="en-US" sz="1200" dirty="0"/>
                        <a:t>Life Benefit reduces to:</a:t>
                      </a:r>
                    </a:p>
                    <a:p>
                      <a:pPr marL="285750" indent="-285750" algn="ctr">
                        <a:buFont typeface="Arial" panose="020B0604020202020204" pitchFamily="34" charset="0"/>
                        <a:buChar char="•"/>
                      </a:pPr>
                      <a:r>
                        <a:rPr lang="en-US" sz="1200" dirty="0"/>
                        <a:t>35% at age 70; and</a:t>
                      </a:r>
                    </a:p>
                    <a:p>
                      <a:pPr marL="285750" indent="-285750" algn="ctr">
                        <a:buFont typeface="Arial" panose="020B0604020202020204" pitchFamily="34" charset="0"/>
                        <a:buChar char="•"/>
                      </a:pPr>
                      <a:r>
                        <a:rPr lang="en-US" sz="1200" dirty="0"/>
                        <a:t>Additional 15% at age 70</a:t>
                      </a:r>
                    </a:p>
                  </a:txBody>
                  <a:tcPr/>
                </a:tc>
                <a:extLst>
                  <a:ext uri="{0D108BD9-81ED-4DB2-BD59-A6C34878D82A}">
                    <a16:rowId xmlns:a16="http://schemas.microsoft.com/office/drawing/2014/main" val="2874843474"/>
                  </a:ext>
                </a:extLst>
              </a:tr>
            </a:tbl>
          </a:graphicData>
        </a:graphic>
      </p:graphicFrame>
      <p:sp>
        <p:nvSpPr>
          <p:cNvPr id="8" name="Rectangle 2">
            <a:extLst>
              <a:ext uri="{FF2B5EF4-FFF2-40B4-BE49-F238E27FC236}">
                <a16:creationId xmlns:a16="http://schemas.microsoft.com/office/drawing/2014/main" id="{30F7EC78-0A4E-4FF2-B96E-949151793CA7}"/>
              </a:ext>
            </a:extLst>
          </p:cNvPr>
          <p:cNvSpPr>
            <a:spLocks noChangeArrowheads="1"/>
          </p:cNvSpPr>
          <p:nvPr/>
        </p:nvSpPr>
        <p:spPr bwMode="auto">
          <a:xfrm>
            <a:off x="347471" y="4057582"/>
            <a:ext cx="7077455" cy="675343"/>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12" name="Rectangle 2">
            <a:extLst>
              <a:ext uri="{FF2B5EF4-FFF2-40B4-BE49-F238E27FC236}">
                <a16:creationId xmlns:a16="http://schemas.microsoft.com/office/drawing/2014/main" id="{CB679A3D-AEA1-4C1A-915F-13BD6EF9384E}"/>
              </a:ext>
            </a:extLst>
          </p:cNvPr>
          <p:cNvSpPr txBox="1">
            <a:spLocks noChangeArrowheads="1"/>
          </p:cNvSpPr>
          <p:nvPr/>
        </p:nvSpPr>
        <p:spPr bwMode="auto">
          <a:xfrm>
            <a:off x="266700" y="4102245"/>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NEW!!!  Accident Insurance</a:t>
            </a:r>
          </a:p>
        </p:txBody>
      </p:sp>
      <p:pic>
        <p:nvPicPr>
          <p:cNvPr id="9" name="Picture 8">
            <a:extLst>
              <a:ext uri="{FF2B5EF4-FFF2-40B4-BE49-F238E27FC236}">
                <a16:creationId xmlns:a16="http://schemas.microsoft.com/office/drawing/2014/main" id="{D95D214A-87AF-4C1D-84FC-B704708D9569}"/>
              </a:ext>
            </a:extLst>
          </p:cNvPr>
          <p:cNvPicPr>
            <a:picLocks noChangeAspect="1"/>
          </p:cNvPicPr>
          <p:nvPr/>
        </p:nvPicPr>
        <p:blipFill>
          <a:blip r:embed="rId2"/>
          <a:stretch>
            <a:fillRect/>
          </a:stretch>
        </p:blipFill>
        <p:spPr>
          <a:xfrm>
            <a:off x="6710302" y="1376672"/>
            <a:ext cx="1057275" cy="923925"/>
          </a:xfrm>
          <a:prstGeom prst="rect">
            <a:avLst/>
          </a:prstGeom>
        </p:spPr>
      </p:pic>
      <p:pic>
        <p:nvPicPr>
          <p:cNvPr id="15" name="Picture 14">
            <a:extLst>
              <a:ext uri="{FF2B5EF4-FFF2-40B4-BE49-F238E27FC236}">
                <a16:creationId xmlns:a16="http://schemas.microsoft.com/office/drawing/2014/main" id="{C0C5A735-0435-44AB-9B87-45BAFE8D9E9F}"/>
              </a:ext>
            </a:extLst>
          </p:cNvPr>
          <p:cNvPicPr>
            <a:picLocks noChangeAspect="1"/>
          </p:cNvPicPr>
          <p:nvPr/>
        </p:nvPicPr>
        <p:blipFill>
          <a:blip r:embed="rId2"/>
          <a:stretch>
            <a:fillRect/>
          </a:stretch>
        </p:blipFill>
        <p:spPr>
          <a:xfrm>
            <a:off x="197388" y="4775066"/>
            <a:ext cx="1057275" cy="923925"/>
          </a:xfrm>
          <a:prstGeom prst="rect">
            <a:avLst/>
          </a:prstGeom>
        </p:spPr>
      </p:pic>
      <p:graphicFrame>
        <p:nvGraphicFramePr>
          <p:cNvPr id="16" name="Table 5">
            <a:extLst>
              <a:ext uri="{FF2B5EF4-FFF2-40B4-BE49-F238E27FC236}">
                <a16:creationId xmlns:a16="http://schemas.microsoft.com/office/drawing/2014/main" id="{6EC7F28E-E433-4D4D-86C8-2427D135F11E}"/>
              </a:ext>
            </a:extLst>
          </p:cNvPr>
          <p:cNvGraphicFramePr>
            <a:graphicFrameLocks noGrp="1"/>
          </p:cNvGraphicFramePr>
          <p:nvPr>
            <p:extLst>
              <p:ext uri="{D42A27DB-BD31-4B8C-83A1-F6EECF244321}">
                <p14:modId xmlns:p14="http://schemas.microsoft.com/office/powerpoint/2010/main" val="3094060646"/>
              </p:ext>
            </p:extLst>
          </p:nvPr>
        </p:nvGraphicFramePr>
        <p:xfrm>
          <a:off x="152399" y="8125893"/>
          <a:ext cx="7391400" cy="1602307"/>
        </p:xfrm>
        <a:graphic>
          <a:graphicData uri="http://schemas.openxmlformats.org/drawingml/2006/table">
            <a:tbl>
              <a:tblPr firstRow="1" bandRow="1">
                <a:tableStyleId>{21E4AEA4-8DFA-4A89-87EB-49C32662AFE0}</a:tableStyleId>
              </a:tblPr>
              <a:tblGrid>
                <a:gridCol w="3287155">
                  <a:extLst>
                    <a:ext uri="{9D8B030D-6E8A-4147-A177-3AD203B41FA5}">
                      <a16:colId xmlns:a16="http://schemas.microsoft.com/office/drawing/2014/main" val="1419646049"/>
                    </a:ext>
                  </a:extLst>
                </a:gridCol>
                <a:gridCol w="4104245">
                  <a:extLst>
                    <a:ext uri="{9D8B030D-6E8A-4147-A177-3AD203B41FA5}">
                      <a16:colId xmlns:a16="http://schemas.microsoft.com/office/drawing/2014/main" val="3451501528"/>
                    </a:ext>
                  </a:extLst>
                </a:gridCol>
              </a:tblGrid>
              <a:tr h="444067">
                <a:tc>
                  <a:txBody>
                    <a:bodyPr/>
                    <a:lstStyle/>
                    <a:p>
                      <a:pPr algn="ctr"/>
                      <a:r>
                        <a:rPr lang="en-US" sz="1600" dirty="0"/>
                        <a:t>Employee Contribution</a:t>
                      </a:r>
                    </a:p>
                  </a:txBody>
                  <a:tcPr>
                    <a:solidFill>
                      <a:srgbClr val="7030A0"/>
                    </a:solidFill>
                  </a:tcPr>
                </a:tc>
                <a:tc>
                  <a:txBody>
                    <a:bodyPr/>
                    <a:lstStyle/>
                    <a:p>
                      <a:pPr algn="ctr"/>
                      <a:r>
                        <a:rPr lang="en-US" sz="1600" dirty="0"/>
                        <a:t>NONE (Employer pays 100% of premium)</a:t>
                      </a:r>
                    </a:p>
                  </a:txBody>
                  <a:tcPr>
                    <a:solidFill>
                      <a:srgbClr val="7030A0"/>
                    </a:solidFill>
                  </a:tcPr>
                </a:tc>
                <a:extLst>
                  <a:ext uri="{0D108BD9-81ED-4DB2-BD59-A6C34878D82A}">
                    <a16:rowId xmlns:a16="http://schemas.microsoft.com/office/drawing/2014/main" val="139542074"/>
                  </a:ext>
                </a:extLst>
              </a:tr>
              <a:tr h="291896">
                <a:tc>
                  <a:txBody>
                    <a:bodyPr/>
                    <a:lstStyle/>
                    <a:p>
                      <a:pPr algn="ctr"/>
                      <a:r>
                        <a:rPr lang="en-US" sz="1600" b="1" dirty="0"/>
                        <a:t>Maximum Life Benefit</a:t>
                      </a:r>
                    </a:p>
                  </a:txBody>
                  <a:tcPr/>
                </a:tc>
                <a:tc>
                  <a:txBody>
                    <a:bodyPr/>
                    <a:lstStyle/>
                    <a:p>
                      <a:pPr algn="ctr"/>
                      <a:r>
                        <a:rPr lang="en-US" sz="1200" dirty="0"/>
                        <a:t>$100,000</a:t>
                      </a:r>
                    </a:p>
                  </a:txBody>
                  <a:tcPr/>
                </a:tc>
                <a:extLst>
                  <a:ext uri="{0D108BD9-81ED-4DB2-BD59-A6C34878D82A}">
                    <a16:rowId xmlns:a16="http://schemas.microsoft.com/office/drawing/2014/main" val="2680237998"/>
                  </a:ext>
                </a:extLst>
              </a:tr>
              <a:tr h="803550">
                <a:tc>
                  <a:txBody>
                    <a:bodyPr/>
                    <a:lstStyle/>
                    <a:p>
                      <a:pPr algn="ctr"/>
                      <a:r>
                        <a:rPr lang="en-US" sz="1600" b="1" dirty="0"/>
                        <a:t>Benefit</a:t>
                      </a:r>
                    </a:p>
                  </a:txBody>
                  <a:tcPr/>
                </a:tc>
                <a:tc>
                  <a:txBody>
                    <a:bodyPr/>
                    <a:lstStyle/>
                    <a:p>
                      <a:pPr algn="ctr"/>
                      <a:r>
                        <a:rPr lang="en-US" sz="1200" dirty="0"/>
                        <a:t>1x your basic annual earning, rounded to the highest $1,000</a:t>
                      </a:r>
                    </a:p>
                    <a:p>
                      <a:pPr algn="ctr"/>
                      <a:r>
                        <a:rPr lang="en-US" sz="1200" dirty="0"/>
                        <a:t>Life Benefit reduces to:</a:t>
                      </a:r>
                    </a:p>
                    <a:p>
                      <a:pPr marL="285750" indent="-285750" algn="ctr">
                        <a:buFont typeface="Arial" panose="020B0604020202020204" pitchFamily="34" charset="0"/>
                        <a:buChar char="•"/>
                      </a:pPr>
                      <a:r>
                        <a:rPr lang="en-US" sz="1200" dirty="0"/>
                        <a:t>35% at age 70; and</a:t>
                      </a:r>
                    </a:p>
                    <a:p>
                      <a:pPr marL="285750" indent="-285750" algn="ctr">
                        <a:buFont typeface="Arial" panose="020B0604020202020204" pitchFamily="34" charset="0"/>
                        <a:buChar char="•"/>
                      </a:pPr>
                      <a:r>
                        <a:rPr lang="en-US" sz="1200" dirty="0"/>
                        <a:t>Additional 15% at age 70</a:t>
                      </a:r>
                    </a:p>
                  </a:txBody>
                  <a:tcPr/>
                </a:tc>
                <a:extLst>
                  <a:ext uri="{0D108BD9-81ED-4DB2-BD59-A6C34878D82A}">
                    <a16:rowId xmlns:a16="http://schemas.microsoft.com/office/drawing/2014/main" val="2874843474"/>
                  </a:ext>
                </a:extLst>
              </a:tr>
            </a:tbl>
          </a:graphicData>
        </a:graphic>
      </p:graphicFrame>
      <p:sp>
        <p:nvSpPr>
          <p:cNvPr id="17" name="TextBox 16">
            <a:extLst>
              <a:ext uri="{FF2B5EF4-FFF2-40B4-BE49-F238E27FC236}">
                <a16:creationId xmlns:a16="http://schemas.microsoft.com/office/drawing/2014/main" id="{CC3CB7DD-F792-4E47-A4B4-F254B10AF06E}"/>
              </a:ext>
            </a:extLst>
          </p:cNvPr>
          <p:cNvSpPr txBox="1"/>
          <p:nvPr/>
        </p:nvSpPr>
        <p:spPr>
          <a:xfrm>
            <a:off x="1044923" y="4889180"/>
            <a:ext cx="6128451" cy="523220"/>
          </a:xfrm>
          <a:prstGeom prst="rect">
            <a:avLst/>
          </a:prstGeom>
          <a:noFill/>
        </p:spPr>
        <p:txBody>
          <a:bodyPr wrap="square" rtlCol="0">
            <a:spAutoFit/>
          </a:bodyPr>
          <a:lstStyle/>
          <a:p>
            <a:pPr algn="ctr"/>
            <a:r>
              <a:rPr lang="en-US" sz="1400" dirty="0"/>
              <a:t>For 2022 </a:t>
            </a:r>
            <a:r>
              <a:rPr lang="en-US" sz="1400" dirty="0" err="1"/>
              <a:t>EastView</a:t>
            </a:r>
            <a:r>
              <a:rPr lang="en-US" sz="1400" dirty="0"/>
              <a:t> at Middlebury will be offering a 100% Voluntary Benefit with Mutual of Omaha for Accident Insurance.</a:t>
            </a:r>
          </a:p>
        </p:txBody>
      </p:sp>
      <p:sp>
        <p:nvSpPr>
          <p:cNvPr id="11" name="TextBox 10">
            <a:extLst>
              <a:ext uri="{FF2B5EF4-FFF2-40B4-BE49-F238E27FC236}">
                <a16:creationId xmlns:a16="http://schemas.microsoft.com/office/drawing/2014/main" id="{CDA2923C-21AE-4E47-B347-6B391FA99552}"/>
              </a:ext>
            </a:extLst>
          </p:cNvPr>
          <p:cNvSpPr txBox="1"/>
          <p:nvPr/>
        </p:nvSpPr>
        <p:spPr>
          <a:xfrm>
            <a:off x="152398" y="5787582"/>
            <a:ext cx="7467601" cy="1569660"/>
          </a:xfrm>
          <a:prstGeom prst="rect">
            <a:avLst/>
          </a:prstGeom>
          <a:noFill/>
        </p:spPr>
        <p:txBody>
          <a:bodyPr wrap="square" rtlCol="0">
            <a:spAutoFit/>
          </a:bodyPr>
          <a:lstStyle/>
          <a:p>
            <a:pPr algn="l"/>
            <a:r>
              <a:rPr lang="en-US" sz="1200" b="0" i="0" dirty="0">
                <a:solidFill>
                  <a:srgbClr val="5D5D5D"/>
                </a:solidFill>
                <a:effectLst/>
                <a:latin typeface="Times New Roman" panose="02020603050405020304" pitchFamily="18" charset="0"/>
                <a:cs typeface="Times New Roman" panose="02020603050405020304" pitchFamily="18" charset="0"/>
              </a:rPr>
              <a:t>Accident insurance pays a lump-sum cash benefit for covered injuries employees or an insured family member sustains as a result of an accident (as defined by the policy). Because accident insurance is supplemental, it works in addition to other insurance you may have.</a:t>
            </a:r>
          </a:p>
          <a:p>
            <a:pPr algn="l"/>
            <a:endParaRPr lang="en-US" sz="1200" b="0" i="0" dirty="0">
              <a:solidFill>
                <a:srgbClr val="5D5D5D"/>
              </a:solidFill>
              <a:effectLst/>
              <a:latin typeface="Times New Roman" panose="02020603050405020304" pitchFamily="18" charset="0"/>
              <a:cs typeface="Times New Roman" panose="02020603050405020304" pitchFamily="18" charset="0"/>
            </a:endParaRPr>
          </a:p>
          <a:p>
            <a:pPr algn="l"/>
            <a:r>
              <a:rPr lang="en-US" sz="1200" b="0" i="0" dirty="0">
                <a:solidFill>
                  <a:srgbClr val="5D5D5D"/>
                </a:solidFill>
                <a:effectLst/>
                <a:latin typeface="Times New Roman" panose="02020603050405020304" pitchFamily="18" charset="0"/>
                <a:cs typeface="Times New Roman" panose="02020603050405020304" pitchFamily="18" charset="0"/>
              </a:rPr>
              <a:t>The cash benefit from accident insurance can be used to:</a:t>
            </a:r>
          </a:p>
          <a:p>
            <a:pPr algn="l">
              <a:buFont typeface="Arial" panose="020B0604020202020204" pitchFamily="34" charset="0"/>
              <a:buChar char="•"/>
            </a:pPr>
            <a:r>
              <a:rPr lang="en-US" sz="1200" b="0" i="0" dirty="0">
                <a:solidFill>
                  <a:srgbClr val="5D5D5D"/>
                </a:solidFill>
                <a:effectLst/>
                <a:latin typeface="Times New Roman" panose="02020603050405020304" pitchFamily="18" charset="0"/>
                <a:cs typeface="Times New Roman" panose="02020603050405020304" pitchFamily="18" charset="0"/>
              </a:rPr>
              <a:t>Pay for out-of-pocket medical expenses</a:t>
            </a:r>
          </a:p>
          <a:p>
            <a:pPr algn="l">
              <a:buFont typeface="Arial" panose="020B0604020202020204" pitchFamily="34" charset="0"/>
              <a:buChar char="•"/>
            </a:pPr>
            <a:r>
              <a:rPr lang="en-US" sz="1200" b="0" i="0" dirty="0">
                <a:solidFill>
                  <a:srgbClr val="5D5D5D"/>
                </a:solidFill>
                <a:effectLst/>
                <a:latin typeface="Times New Roman" panose="02020603050405020304" pitchFamily="18" charset="0"/>
                <a:cs typeface="Times New Roman" panose="02020603050405020304" pitchFamily="18" charset="0"/>
              </a:rPr>
              <a:t>Supplement daily living expenses</a:t>
            </a:r>
          </a:p>
          <a:p>
            <a:pPr algn="l">
              <a:buFont typeface="Arial" panose="020B0604020202020204" pitchFamily="34" charset="0"/>
              <a:buChar char="•"/>
            </a:pPr>
            <a:r>
              <a:rPr lang="en-US" sz="1200" b="0" i="0" dirty="0">
                <a:solidFill>
                  <a:srgbClr val="5D5D5D"/>
                </a:solidFill>
                <a:effectLst/>
                <a:latin typeface="Times New Roman" panose="02020603050405020304" pitchFamily="18" charset="0"/>
                <a:cs typeface="Times New Roman" panose="02020603050405020304" pitchFamily="18" charset="0"/>
              </a:rPr>
              <a:t>Cover lost income from unpaid time off</a:t>
            </a:r>
          </a:p>
        </p:txBody>
      </p:sp>
      <p:graphicFrame>
        <p:nvGraphicFramePr>
          <p:cNvPr id="18" name="Table 6">
            <a:extLst>
              <a:ext uri="{FF2B5EF4-FFF2-40B4-BE49-F238E27FC236}">
                <a16:creationId xmlns:a16="http://schemas.microsoft.com/office/drawing/2014/main" id="{37661B5F-3E12-4E76-953A-23A523AF48F4}"/>
              </a:ext>
            </a:extLst>
          </p:cNvPr>
          <p:cNvGraphicFramePr>
            <a:graphicFrameLocks noGrp="1"/>
          </p:cNvGraphicFramePr>
          <p:nvPr>
            <p:extLst>
              <p:ext uri="{D42A27DB-BD31-4B8C-83A1-F6EECF244321}">
                <p14:modId xmlns:p14="http://schemas.microsoft.com/office/powerpoint/2010/main" val="2779302422"/>
              </p:ext>
            </p:extLst>
          </p:nvPr>
        </p:nvGraphicFramePr>
        <p:xfrm>
          <a:off x="3953371" y="6455563"/>
          <a:ext cx="3663252" cy="1465703"/>
        </p:xfrm>
        <a:graphic>
          <a:graphicData uri="http://schemas.openxmlformats.org/drawingml/2006/table">
            <a:tbl>
              <a:tblPr firstRow="1" bandRow="1">
                <a:tableStyleId>{93296810-A885-4BE3-A3E7-6D5BEEA58F35}</a:tableStyleId>
              </a:tblPr>
              <a:tblGrid>
                <a:gridCol w="1615152">
                  <a:extLst>
                    <a:ext uri="{9D8B030D-6E8A-4147-A177-3AD203B41FA5}">
                      <a16:colId xmlns:a16="http://schemas.microsoft.com/office/drawing/2014/main" val="2990974383"/>
                    </a:ext>
                  </a:extLst>
                </a:gridCol>
                <a:gridCol w="2048100">
                  <a:extLst>
                    <a:ext uri="{9D8B030D-6E8A-4147-A177-3AD203B41FA5}">
                      <a16:colId xmlns:a16="http://schemas.microsoft.com/office/drawing/2014/main" val="3744321658"/>
                    </a:ext>
                  </a:extLst>
                </a:gridCol>
              </a:tblGrid>
              <a:tr h="277978">
                <a:tc>
                  <a:txBody>
                    <a:bodyPr/>
                    <a:lstStyle/>
                    <a:p>
                      <a:pPr algn="ctr"/>
                      <a:r>
                        <a:rPr lang="en-US" sz="1200" b="0" dirty="0">
                          <a:solidFill>
                            <a:schemeClr val="tx1"/>
                          </a:solidFill>
                          <a:latin typeface="Georgia" panose="02040502050405020303" pitchFamily="18" charset="0"/>
                        </a:rPr>
                        <a:t>Tier of Coverage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r>
                        <a:rPr lang="en-US" sz="1200" b="0" dirty="0">
                          <a:solidFill>
                            <a:schemeClr val="tx1"/>
                          </a:solidFill>
                          <a:latin typeface="Georgia" panose="02040502050405020303" pitchFamily="18" charset="0"/>
                        </a:rPr>
                        <a:t>Employee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069994656"/>
                  </a:ext>
                </a:extLst>
              </a:tr>
              <a:tr h="277978">
                <a:tc>
                  <a:txBody>
                    <a:bodyPr/>
                    <a:lstStyle/>
                    <a:p>
                      <a:r>
                        <a:rPr lang="en-US" sz="12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r>
                        <a:rPr lang="en-US" sz="1200" b="0" dirty="0">
                          <a:solidFill>
                            <a:schemeClr val="tx1"/>
                          </a:solidFill>
                          <a:latin typeface="Georgia" panose="02040502050405020303" pitchFamily="18" charset="0"/>
                        </a:rPr>
                        <a:t>$6.78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4102454"/>
                  </a:ext>
                </a:extLst>
              </a:tr>
              <a:tr h="303249">
                <a:tc>
                  <a:txBody>
                    <a:bodyPr/>
                    <a:lstStyle/>
                    <a:p>
                      <a:r>
                        <a:rPr lang="en-US" sz="1200" dirty="0"/>
                        <a:t>Employee + Spouse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r>
                        <a:rPr lang="en-US" sz="1200" dirty="0"/>
                        <a:t>$11.14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13861517"/>
                  </a:ext>
                </a:extLst>
              </a:tr>
              <a:tr h="303249">
                <a:tc>
                  <a:txBody>
                    <a:bodyPr/>
                    <a:lstStyle/>
                    <a:p>
                      <a:r>
                        <a:rPr lang="en-US" sz="1200" dirty="0"/>
                        <a:t>Employee + Child(ren)</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r>
                        <a:rPr lang="en-US" sz="1200" dirty="0"/>
                        <a:t>$14.01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3086495266"/>
                  </a:ext>
                </a:extLst>
              </a:tr>
              <a:tr h="303249">
                <a:tc>
                  <a:txBody>
                    <a:bodyPr/>
                    <a:lstStyle/>
                    <a:p>
                      <a:r>
                        <a:rPr lang="en-US" sz="12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r>
                        <a:rPr lang="en-US" sz="1200" dirty="0"/>
                        <a:t>$19.39</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6688748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771BC4D7-9546-4EAE-97E7-FA7D63EA25F5}"/>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24578" name="Freeform 7"/>
          <p:cNvSpPr>
            <a:spLocks/>
          </p:cNvSpPr>
          <p:nvPr/>
        </p:nvSpPr>
        <p:spPr bwMode="auto">
          <a:xfrm>
            <a:off x="-1671638" y="4343400"/>
            <a:ext cx="123825" cy="38100"/>
          </a:xfrm>
          <a:custGeom>
            <a:avLst/>
            <a:gdLst>
              <a:gd name="T0" fmla="*/ 0 w 195"/>
              <a:gd name="T1" fmla="*/ 0 h 60"/>
              <a:gd name="T2" fmla="*/ 0 w 195"/>
              <a:gd name="T3" fmla="*/ 0 h 60"/>
              <a:gd name="T4" fmla="*/ 2147483647 w 195"/>
              <a:gd name="T5" fmla="*/ 2147483647 h 60"/>
              <a:gd name="T6" fmla="*/ 2147483647 w 195"/>
              <a:gd name="T7" fmla="*/ 2147483647 h 60"/>
              <a:gd name="T8" fmla="*/ 2147483647 w 195"/>
              <a:gd name="T9" fmla="*/ 2147483647 h 60"/>
              <a:gd name="T10" fmla="*/ 2147483647 w 195"/>
              <a:gd name="T11" fmla="*/ 2147483647 h 60"/>
              <a:gd name="T12" fmla="*/ 2147483647 w 195"/>
              <a:gd name="T13" fmla="*/ 2147483647 h 60"/>
              <a:gd name="T14" fmla="*/ 2147483647 w 195"/>
              <a:gd name="T15" fmla="*/ 2147483647 h 60"/>
              <a:gd name="T16" fmla="*/ 2147483647 w 195"/>
              <a:gd name="T17" fmla="*/ 2147483647 h 60"/>
              <a:gd name="T18" fmla="*/ 2147483647 w 195"/>
              <a:gd name="T19" fmla="*/ 2147483647 h 60"/>
              <a:gd name="T20" fmla="*/ 2147483647 w 195"/>
              <a:gd name="T21" fmla="*/ 2147483647 h 60"/>
              <a:gd name="T22" fmla="*/ 2147483647 w 195"/>
              <a:gd name="T23" fmla="*/ 2147483647 h 60"/>
              <a:gd name="T24" fmla="*/ 2147483647 w 195"/>
              <a:gd name="T25" fmla="*/ 2147483647 h 60"/>
              <a:gd name="T26" fmla="*/ 2147483647 w 195"/>
              <a:gd name="T27" fmla="*/ 2147483647 h 60"/>
              <a:gd name="T28" fmla="*/ 2147483647 w 195"/>
              <a:gd name="T29" fmla="*/ 2147483647 h 60"/>
              <a:gd name="T30" fmla="*/ 2147483647 w 195"/>
              <a:gd name="T31" fmla="*/ 2147483647 h 60"/>
              <a:gd name="T32" fmla="*/ 0 w 195"/>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 h="60">
                <a:moveTo>
                  <a:pt x="0" y="0"/>
                </a:moveTo>
                <a:lnTo>
                  <a:pt x="0" y="0"/>
                </a:lnTo>
                <a:lnTo>
                  <a:pt x="15" y="10"/>
                </a:lnTo>
                <a:lnTo>
                  <a:pt x="60" y="30"/>
                </a:lnTo>
                <a:lnTo>
                  <a:pt x="90" y="40"/>
                </a:lnTo>
                <a:lnTo>
                  <a:pt x="125" y="40"/>
                </a:lnTo>
                <a:lnTo>
                  <a:pt x="160" y="40"/>
                </a:lnTo>
                <a:lnTo>
                  <a:pt x="195" y="30"/>
                </a:lnTo>
                <a:lnTo>
                  <a:pt x="180" y="40"/>
                </a:lnTo>
                <a:lnTo>
                  <a:pt x="160" y="50"/>
                </a:lnTo>
                <a:lnTo>
                  <a:pt x="135" y="60"/>
                </a:lnTo>
                <a:lnTo>
                  <a:pt x="110" y="60"/>
                </a:lnTo>
                <a:lnTo>
                  <a:pt x="75" y="55"/>
                </a:lnTo>
                <a:lnTo>
                  <a:pt x="40" y="35"/>
                </a:lnTo>
                <a:lnTo>
                  <a:pt x="20"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a:p>
        </p:txBody>
      </p:sp>
      <p:sp>
        <p:nvSpPr>
          <p:cNvPr id="24579" name="Freeform 6"/>
          <p:cNvSpPr>
            <a:spLocks/>
          </p:cNvSpPr>
          <p:nvPr/>
        </p:nvSpPr>
        <p:spPr bwMode="auto">
          <a:xfrm>
            <a:off x="-985838" y="5026025"/>
            <a:ext cx="133350" cy="34925"/>
          </a:xfrm>
          <a:custGeom>
            <a:avLst/>
            <a:gdLst>
              <a:gd name="T0" fmla="*/ 0 w 210"/>
              <a:gd name="T1" fmla="*/ 2147483647 h 55"/>
              <a:gd name="T2" fmla="*/ 0 w 210"/>
              <a:gd name="T3" fmla="*/ 2147483647 h 55"/>
              <a:gd name="T4" fmla="*/ 2147483647 w 210"/>
              <a:gd name="T5" fmla="*/ 2147483647 h 55"/>
              <a:gd name="T6" fmla="*/ 2147483647 w 210"/>
              <a:gd name="T7" fmla="*/ 2147483647 h 55"/>
              <a:gd name="T8" fmla="*/ 2147483647 w 210"/>
              <a:gd name="T9" fmla="*/ 2147483647 h 55"/>
              <a:gd name="T10" fmla="*/ 2147483647 w 210"/>
              <a:gd name="T11" fmla="*/ 2147483647 h 55"/>
              <a:gd name="T12" fmla="*/ 2147483647 w 210"/>
              <a:gd name="T13" fmla="*/ 2147483647 h 55"/>
              <a:gd name="T14" fmla="*/ 2147483647 w 210"/>
              <a:gd name="T15" fmla="*/ 2147483647 h 55"/>
              <a:gd name="T16" fmla="*/ 2147483647 w 210"/>
              <a:gd name="T17" fmla="*/ 2147483647 h 55"/>
              <a:gd name="T18" fmla="*/ 2147483647 w 210"/>
              <a:gd name="T19" fmla="*/ 2147483647 h 55"/>
              <a:gd name="T20" fmla="*/ 2147483647 w 210"/>
              <a:gd name="T21" fmla="*/ 2147483647 h 55"/>
              <a:gd name="T22" fmla="*/ 2147483647 w 210"/>
              <a:gd name="T23" fmla="*/ 2147483647 h 55"/>
              <a:gd name="T24" fmla="*/ 2147483647 w 210"/>
              <a:gd name="T25" fmla="*/ 0 h 55"/>
              <a:gd name="T26" fmla="*/ 2147483647 w 210"/>
              <a:gd name="T27" fmla="*/ 0 h 55"/>
              <a:gd name="T28" fmla="*/ 2147483647 w 210"/>
              <a:gd name="T29" fmla="*/ 2147483647 h 55"/>
              <a:gd name="T30" fmla="*/ 2147483647 w 210"/>
              <a:gd name="T31" fmla="*/ 2147483647 h 55"/>
              <a:gd name="T32" fmla="*/ 0 w 210"/>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0" h="55">
                <a:moveTo>
                  <a:pt x="0" y="30"/>
                </a:moveTo>
                <a:lnTo>
                  <a:pt x="0" y="30"/>
                </a:lnTo>
                <a:lnTo>
                  <a:pt x="25" y="25"/>
                </a:lnTo>
                <a:lnTo>
                  <a:pt x="75" y="20"/>
                </a:lnTo>
                <a:lnTo>
                  <a:pt x="110" y="20"/>
                </a:lnTo>
                <a:lnTo>
                  <a:pt x="145" y="25"/>
                </a:lnTo>
                <a:lnTo>
                  <a:pt x="180" y="35"/>
                </a:lnTo>
                <a:lnTo>
                  <a:pt x="210" y="55"/>
                </a:lnTo>
                <a:lnTo>
                  <a:pt x="200" y="40"/>
                </a:lnTo>
                <a:lnTo>
                  <a:pt x="180" y="25"/>
                </a:lnTo>
                <a:lnTo>
                  <a:pt x="160" y="10"/>
                </a:lnTo>
                <a:lnTo>
                  <a:pt x="130" y="0"/>
                </a:lnTo>
                <a:lnTo>
                  <a:pt x="95" y="0"/>
                </a:lnTo>
                <a:lnTo>
                  <a:pt x="50" y="10"/>
                </a:lnTo>
                <a:lnTo>
                  <a:pt x="25"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a:p>
        </p:txBody>
      </p:sp>
      <p:sp>
        <p:nvSpPr>
          <p:cNvPr id="24580" name="Rectangle 10"/>
          <p:cNvSpPr>
            <a:spLocks noChangeArrowheads="1"/>
          </p:cNvSpPr>
          <p:nvPr/>
        </p:nvSpPr>
        <p:spPr bwMode="auto">
          <a:xfrm>
            <a:off x="-5376863" y="255746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4581" name="Rectangle 11"/>
          <p:cNvSpPr>
            <a:spLocks noChangeArrowheads="1"/>
          </p:cNvSpPr>
          <p:nvPr/>
        </p:nvSpPr>
        <p:spPr bwMode="auto">
          <a:xfrm>
            <a:off x="-5562600" y="3122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tabLst>
                <a:tab pos="6267450" algn="l"/>
              </a:tabLst>
              <a:defRPr sz="2500">
                <a:solidFill>
                  <a:schemeClr val="tx1"/>
                </a:solidFill>
                <a:latin typeface="Times" panose="02020603050405020304" pitchFamily="18" charset="0"/>
              </a:defRPr>
            </a:lvl1pPr>
            <a:lvl2pPr marL="742950" indent="-285750">
              <a:tabLst>
                <a:tab pos="6267450" algn="l"/>
              </a:tabLst>
              <a:defRPr sz="2500">
                <a:solidFill>
                  <a:schemeClr val="tx1"/>
                </a:solidFill>
                <a:latin typeface="Times" panose="02020603050405020304" pitchFamily="18" charset="0"/>
              </a:defRPr>
            </a:lvl2pPr>
            <a:lvl3pPr marL="1143000" indent="-228600">
              <a:tabLst>
                <a:tab pos="6267450" algn="l"/>
              </a:tabLst>
              <a:defRPr sz="2500">
                <a:solidFill>
                  <a:schemeClr val="tx1"/>
                </a:solidFill>
                <a:latin typeface="Times" panose="02020603050405020304" pitchFamily="18" charset="0"/>
              </a:defRPr>
            </a:lvl3pPr>
            <a:lvl4pPr marL="1600200" indent="-228600">
              <a:tabLst>
                <a:tab pos="6267450" algn="l"/>
              </a:tabLst>
              <a:defRPr sz="2500">
                <a:solidFill>
                  <a:schemeClr val="tx1"/>
                </a:solidFill>
                <a:latin typeface="Times" panose="02020603050405020304" pitchFamily="18" charset="0"/>
              </a:defRPr>
            </a:lvl4pPr>
            <a:lvl5pPr marL="2057400" indent="-228600">
              <a:tabLst>
                <a:tab pos="6267450" algn="l"/>
              </a:tabLst>
              <a:defRPr sz="2500">
                <a:solidFill>
                  <a:schemeClr val="tx1"/>
                </a:solidFill>
                <a:latin typeface="Times" panose="02020603050405020304" pitchFamily="18" charset="0"/>
              </a:defRPr>
            </a:lvl5pPr>
            <a:lvl6pPr marL="25146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6pPr>
            <a:lvl7pPr marL="29718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7pPr>
            <a:lvl8pPr marL="34290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8pPr>
            <a:lvl9pPr marL="38862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9pPr>
          </a:lstStyle>
          <a:p>
            <a:endParaRPr lang="en-US" altLang="en-US" sz="2400"/>
          </a:p>
        </p:txBody>
      </p:sp>
      <p:sp>
        <p:nvSpPr>
          <p:cNvPr id="24582" name="Rectangle 14"/>
          <p:cNvSpPr>
            <a:spLocks noChangeArrowheads="1"/>
          </p:cNvSpPr>
          <p:nvPr/>
        </p:nvSpPr>
        <p:spPr bwMode="auto">
          <a:xfrm>
            <a:off x="-5376863" y="6235700"/>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5" name="Rectangle 2">
            <a:extLst>
              <a:ext uri="{FF2B5EF4-FFF2-40B4-BE49-F238E27FC236}">
                <a16:creationId xmlns:a16="http://schemas.microsoft.com/office/drawing/2014/main" id="{B7AA20C7-A1E1-4E07-BEA3-6D17CC6358F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Retirement &amp; Tuition Reimbursement</a:t>
            </a:r>
          </a:p>
        </p:txBody>
      </p:sp>
      <p:sp>
        <p:nvSpPr>
          <p:cNvPr id="2" name="Rectangle 1">
            <a:extLst>
              <a:ext uri="{FF2B5EF4-FFF2-40B4-BE49-F238E27FC236}">
                <a16:creationId xmlns:a16="http://schemas.microsoft.com/office/drawing/2014/main" id="{E800554E-C31D-48CC-9F00-E01E6C060F80}"/>
              </a:ext>
            </a:extLst>
          </p:cNvPr>
          <p:cNvSpPr/>
          <p:nvPr/>
        </p:nvSpPr>
        <p:spPr>
          <a:xfrm>
            <a:off x="726185" y="1600200"/>
            <a:ext cx="6320028" cy="4524315"/>
          </a:xfrm>
          <a:prstGeom prst="rect">
            <a:avLst/>
          </a:prstGeom>
        </p:spPr>
        <p:txBody>
          <a:bodyPr wrap="square">
            <a:spAutoFit/>
          </a:bodyPr>
          <a:lstStyle/>
          <a:p>
            <a:pPr marL="0" marR="0" algn="ctr">
              <a:spcBef>
                <a:spcPts val="0"/>
              </a:spcBef>
              <a:spcAft>
                <a:spcPts val="0"/>
              </a:spcAft>
            </a:pPr>
            <a:r>
              <a:rPr lang="en-US" sz="2400" dirty="0">
                <a:solidFill>
                  <a:srgbClr val="2F5496"/>
                </a:solidFill>
                <a:latin typeface="Times New Roman" panose="02020603050405020304" pitchFamily="18" charset="0"/>
                <a:ea typeface="Calibri" panose="020F0502020204030204" pitchFamily="34" charset="0"/>
              </a:rPr>
              <a:t> </a:t>
            </a:r>
            <a:r>
              <a:rPr lang="en-US" sz="2400" b="1" dirty="0">
                <a:latin typeface="Calibri" panose="020F0502020204030204" pitchFamily="34" charset="0"/>
                <a:ea typeface="Calibri" panose="020F0502020204030204" pitchFamily="34" charset="0"/>
              </a:rPr>
              <a:t>SIMPLE IRA (Mutual of America)</a:t>
            </a:r>
          </a:p>
          <a:p>
            <a:pPr marL="0" marR="0">
              <a:spcBef>
                <a:spcPts val="0"/>
              </a:spcBef>
              <a:spcAft>
                <a:spcPts val="0"/>
              </a:spcAft>
            </a:pPr>
            <a:endParaRPr lang="en-US" sz="1200" dirty="0">
              <a:latin typeface="Calibri" panose="020F0502020204030204" pitchFamily="34" charset="0"/>
              <a:ea typeface="Calibri" panose="020F0502020204030204" pitchFamily="34" charset="0"/>
            </a:endParaRPr>
          </a:p>
          <a:p>
            <a:pPr marL="0" marR="0" indent="457200">
              <a:spcBef>
                <a:spcPts val="0"/>
              </a:spcBef>
              <a:spcAft>
                <a:spcPts val="0"/>
              </a:spcAft>
            </a:pPr>
            <a:r>
              <a:rPr lang="en-US" sz="1200" dirty="0">
                <a:latin typeface="+mn-lt"/>
                <a:ea typeface="Calibri" panose="020F0502020204030204" pitchFamily="34" charset="0"/>
              </a:rPr>
              <a:t>The SIMPLE IRA Plan is a particularly valuable supplement to our other employee benefits. Through payroll savings, you may set aside pre-tax dollars for savings and investment purpos­es.  </a:t>
            </a:r>
          </a:p>
          <a:p>
            <a:pPr marL="0" marR="0" indent="457200">
              <a:spcBef>
                <a:spcPts val="0"/>
              </a:spcBef>
              <a:spcAft>
                <a:spcPts val="0"/>
              </a:spcAft>
            </a:pPr>
            <a:endParaRPr lang="en-US" sz="1200" dirty="0">
              <a:latin typeface="+mn-lt"/>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latin typeface="+mn-lt"/>
                <a:ea typeface="Calibri" panose="020F0502020204030204" pitchFamily="34" charset="0"/>
              </a:rPr>
              <a:t>When you join the SIMPLE IRA Plan, you will be participating in a Plan that combines varying portfolios with different goals and the freedom to change your investment selection as often as once per month.  </a:t>
            </a:r>
          </a:p>
          <a:p>
            <a:pPr marL="171450" marR="0" indent="-171450">
              <a:spcBef>
                <a:spcPts val="0"/>
              </a:spcBef>
              <a:spcAft>
                <a:spcPts val="0"/>
              </a:spcAft>
              <a:buFont typeface="Arial" panose="020B0604020202020204" pitchFamily="34" charset="0"/>
              <a:buChar char="•"/>
            </a:pPr>
            <a:r>
              <a:rPr lang="en-US" sz="1200" dirty="0">
                <a:latin typeface="+mn-lt"/>
                <a:ea typeface="Calibri" panose="020F0502020204030204" pitchFamily="34" charset="0"/>
              </a:rPr>
              <a:t>When you enroll in the Plan, you will be given infor­mation explaining the plan and the investment portfolios.  Review it carefully and direct any questions to the Plan Administrator or Human Resources.</a:t>
            </a:r>
          </a:p>
          <a:p>
            <a:pPr marL="171450" marR="0" indent="-171450">
              <a:spcBef>
                <a:spcPts val="0"/>
              </a:spcBef>
              <a:spcAft>
                <a:spcPts val="0"/>
              </a:spcAft>
              <a:buFont typeface="Arial" panose="020B0604020202020204" pitchFamily="34" charset="0"/>
              <a:buChar char="•"/>
            </a:pPr>
            <a:r>
              <a:rPr lang="en-US" sz="1200" dirty="0">
                <a:latin typeface="+mn-lt"/>
                <a:ea typeface="Calibri" panose="020F0502020204030204" pitchFamily="34" charset="0"/>
              </a:rPr>
              <a:t>Informational meetings are provided periodically throughout the year.  We encourage employees to take advantage of these meetings.   </a:t>
            </a:r>
          </a:p>
          <a:p>
            <a:pPr marL="0" marR="0">
              <a:spcBef>
                <a:spcPts val="0"/>
              </a:spcBef>
              <a:spcAft>
                <a:spcPts val="0"/>
              </a:spcAft>
            </a:pPr>
            <a:r>
              <a:rPr lang="en-US" sz="1200" b="1" dirty="0">
                <a:solidFill>
                  <a:srgbClr val="323E4F"/>
                </a:solidFill>
                <a:latin typeface="+mn-lt"/>
                <a:ea typeface="Calibri" panose="020F0502020204030204" pitchFamily="34" charset="0"/>
              </a:rPr>
              <a:t> </a:t>
            </a:r>
            <a:endParaRPr lang="en-US" sz="1200" dirty="0">
              <a:latin typeface="+mn-lt"/>
              <a:ea typeface="Calibri" panose="020F0502020204030204" pitchFamily="34" charset="0"/>
            </a:endParaRPr>
          </a:p>
          <a:p>
            <a:pPr marL="0" marR="0">
              <a:spcBef>
                <a:spcPts val="0"/>
              </a:spcBef>
              <a:spcAft>
                <a:spcPts val="0"/>
              </a:spcAft>
            </a:pPr>
            <a:r>
              <a:rPr lang="en-US" sz="1200" b="1" dirty="0">
                <a:latin typeface="+mn-lt"/>
                <a:ea typeface="Calibri" panose="020F0502020204030204" pitchFamily="34" charset="0"/>
              </a:rPr>
              <a:t>Eligibility </a:t>
            </a:r>
            <a:r>
              <a:rPr lang="en-US" sz="1200" b="1" dirty="0">
                <a:solidFill>
                  <a:srgbClr val="323E4F"/>
                </a:solidFill>
                <a:latin typeface="+mn-lt"/>
                <a:ea typeface="Calibri" panose="020F0502020204030204" pitchFamily="34" charset="0"/>
              </a:rPr>
              <a:t>-</a:t>
            </a:r>
            <a:r>
              <a:rPr lang="en-US" sz="1200" dirty="0">
                <a:latin typeface="+mn-lt"/>
                <a:ea typeface="Calibri" panose="020F0502020204030204" pitchFamily="34" charset="0"/>
              </a:rPr>
              <a:t>You must be 18 years of age and have worked sixty (60) days prior to joining the Plan.  </a:t>
            </a:r>
          </a:p>
          <a:p>
            <a:pPr marL="0" marR="0">
              <a:spcBef>
                <a:spcPts val="0"/>
              </a:spcBef>
              <a:spcAft>
                <a:spcPts val="0"/>
              </a:spcAft>
            </a:pPr>
            <a:r>
              <a:rPr lang="en-US" sz="1200" b="1" dirty="0">
                <a:latin typeface="+mn-lt"/>
                <a:ea typeface="Calibri" panose="020F0502020204030204" pitchFamily="34" charset="0"/>
              </a:rPr>
              <a:t>Employee Contributions - </a:t>
            </a:r>
            <a:r>
              <a:rPr lang="en-US" sz="1200" dirty="0">
                <a:latin typeface="+mn-lt"/>
                <a:ea typeface="Calibri" panose="020F0502020204030204" pitchFamily="34" charset="0"/>
              </a:rPr>
              <a:t>You may change the amount of your payroll deduction and choose to stop contributions at any time. </a:t>
            </a:r>
          </a:p>
          <a:p>
            <a:pPr marL="0" marR="0">
              <a:spcBef>
                <a:spcPts val="0"/>
              </a:spcBef>
              <a:spcAft>
                <a:spcPts val="0"/>
              </a:spcAft>
            </a:pPr>
            <a:r>
              <a:rPr lang="en-US" sz="1200" b="1" dirty="0">
                <a:latin typeface="+mn-lt"/>
                <a:ea typeface="Calibri" panose="020F0502020204030204" pitchFamily="34" charset="0"/>
              </a:rPr>
              <a:t>Company Contributions - </a:t>
            </a:r>
            <a:r>
              <a:rPr lang="en-US" sz="1200" dirty="0" err="1">
                <a:latin typeface="+mn-lt"/>
                <a:ea typeface="Calibri" panose="020F0502020204030204" pitchFamily="34" charset="0"/>
              </a:rPr>
              <a:t>EastView</a:t>
            </a:r>
            <a:r>
              <a:rPr lang="en-US" sz="1200" dirty="0">
                <a:latin typeface="+mn-lt"/>
                <a:ea typeface="Calibri" panose="020F0502020204030204" pitchFamily="34" charset="0"/>
              </a:rPr>
              <a:t> matches $1 for $1 of your contributions up to 3% of your annual salary.  The company match is deposited with your contributions bi-weekly and is invested based on your investment choices. </a:t>
            </a:r>
          </a:p>
          <a:p>
            <a:pPr marL="0" marR="0">
              <a:spcBef>
                <a:spcPts val="0"/>
              </a:spcBef>
              <a:spcAft>
                <a:spcPts val="0"/>
              </a:spcAft>
            </a:pPr>
            <a:r>
              <a:rPr lang="en-US" sz="1200" b="1" dirty="0">
                <a:latin typeface="+mn-lt"/>
                <a:ea typeface="Calibri" panose="020F0502020204030204" pitchFamily="34" charset="0"/>
              </a:rPr>
              <a:t>Vesting </a:t>
            </a:r>
            <a:r>
              <a:rPr lang="en-US" sz="1200" b="1" dirty="0">
                <a:solidFill>
                  <a:srgbClr val="323E4F"/>
                </a:solidFill>
                <a:latin typeface="+mn-lt"/>
                <a:ea typeface="Calibri" panose="020F0502020204030204" pitchFamily="34" charset="0"/>
              </a:rPr>
              <a:t>- </a:t>
            </a:r>
            <a:r>
              <a:rPr lang="en-US" sz="1200" dirty="0">
                <a:latin typeface="+mn-lt"/>
                <a:ea typeface="Calibri" panose="020F0502020204030204" pitchFamily="34" charset="0"/>
              </a:rPr>
              <a:t>Deferrals made to the SIMPLE IRA Plan through the employee’s payroll deductions are always 100% vested.  The Company’s match is also 100% vested.  Any rollover contributions are also 100% vested.  </a:t>
            </a:r>
            <a:endParaRPr lang="en-US" sz="1200" dirty="0">
              <a:effectLst/>
              <a:latin typeface="+mn-lt"/>
              <a:ea typeface="Calibri" panose="020F0502020204030204" pitchFamily="34"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259F25CA-CB47-4480-B6E4-26557D208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73" y="1334749"/>
            <a:ext cx="1676400" cy="838200"/>
          </a:xfrm>
          <a:prstGeom prst="rect">
            <a:avLst/>
          </a:prstGeom>
        </p:spPr>
      </p:pic>
      <p:sp>
        <p:nvSpPr>
          <p:cNvPr id="11" name="Rectangle 10">
            <a:extLst>
              <a:ext uri="{FF2B5EF4-FFF2-40B4-BE49-F238E27FC236}">
                <a16:creationId xmlns:a16="http://schemas.microsoft.com/office/drawing/2014/main" id="{01F66F39-7748-4381-8575-1989A3419923}"/>
              </a:ext>
            </a:extLst>
          </p:cNvPr>
          <p:cNvSpPr/>
          <p:nvPr/>
        </p:nvSpPr>
        <p:spPr>
          <a:xfrm>
            <a:off x="587034" y="7106942"/>
            <a:ext cx="6561676" cy="2923877"/>
          </a:xfrm>
          <a:prstGeom prst="rect">
            <a:avLst/>
          </a:prstGeom>
        </p:spPr>
        <p:txBody>
          <a:bodyPr wrap="square">
            <a:spAutoFit/>
          </a:bodyPr>
          <a:lstStyle/>
          <a:p>
            <a:pPr algn="ctr"/>
            <a:r>
              <a:rPr lang="en-US" sz="1800" b="1" dirty="0" err="1">
                <a:latin typeface="+mn-lt"/>
              </a:rPr>
              <a:t>GradFIN</a:t>
            </a:r>
            <a:r>
              <a:rPr lang="en-US" sz="1800" b="1" dirty="0">
                <a:latin typeface="+mn-lt"/>
              </a:rPr>
              <a:t> will provide:</a:t>
            </a:r>
          </a:p>
          <a:p>
            <a:pPr algn="ctr"/>
            <a:endParaRPr lang="en-US" sz="1200" b="1" dirty="0">
              <a:latin typeface="+mn-lt"/>
            </a:endParaRPr>
          </a:p>
          <a:p>
            <a:pPr marL="171450" indent="-171450" algn="just">
              <a:buClr>
                <a:srgbClr val="00A862"/>
              </a:buClr>
              <a:buFont typeface="Arial" panose="020B0604020202020204" pitchFamily="34" charset="0"/>
              <a:buChar char="•"/>
            </a:pPr>
            <a:r>
              <a:rPr lang="en-US" sz="1400" dirty="0">
                <a:latin typeface="+mn-lt"/>
              </a:rPr>
              <a:t>One-on-one education consultations with </a:t>
            </a:r>
            <a:r>
              <a:rPr lang="en-US" sz="1400" dirty="0" err="1">
                <a:latin typeface="+mn-lt"/>
              </a:rPr>
              <a:t>GradFin</a:t>
            </a:r>
            <a:r>
              <a:rPr lang="en-US" sz="1400" dirty="0">
                <a:latin typeface="+mn-lt"/>
              </a:rPr>
              <a:t> Consultation Experts to review your current loan status and discuss personalized payoff options to save on your loans.</a:t>
            </a:r>
          </a:p>
          <a:p>
            <a:pPr marL="171450" indent="-171450" algn="just">
              <a:buClr>
                <a:srgbClr val="00A862"/>
              </a:buClr>
              <a:buFont typeface="Arial" panose="020B0604020202020204" pitchFamily="34" charset="0"/>
              <a:buChar char="•"/>
            </a:pPr>
            <a:r>
              <a:rPr lang="en-US" sz="1400" dirty="0" err="1">
                <a:latin typeface="+mn-lt"/>
              </a:rPr>
              <a:t>GradFin</a:t>
            </a:r>
            <a:r>
              <a:rPr lang="en-US" sz="1400" dirty="0">
                <a:latin typeface="+mn-lt"/>
              </a:rPr>
              <a:t> will offer a competitive interest rate reduction when you refinance your loans.</a:t>
            </a:r>
          </a:p>
          <a:p>
            <a:pPr marL="171450" indent="-171450" algn="just">
              <a:buClr>
                <a:srgbClr val="00A862"/>
              </a:buClr>
              <a:buFont typeface="Arial" panose="020B0604020202020204" pitchFamily="34" charset="0"/>
              <a:buChar char="•"/>
            </a:pPr>
            <a:r>
              <a:rPr lang="en-US" sz="1400" dirty="0" err="1">
                <a:latin typeface="+mn-lt"/>
              </a:rPr>
              <a:t>GradFin</a:t>
            </a:r>
            <a:r>
              <a:rPr lang="en-US" sz="1400" dirty="0">
                <a:latin typeface="+mn-lt"/>
              </a:rPr>
              <a:t> will provide up to a $300 bonus to you when you refinance your loans with </a:t>
            </a:r>
            <a:r>
              <a:rPr lang="en-US" sz="1400" dirty="0" err="1">
                <a:latin typeface="+mn-lt"/>
              </a:rPr>
              <a:t>GradFin</a:t>
            </a:r>
            <a:r>
              <a:rPr lang="en-US" sz="1400" dirty="0">
                <a:latin typeface="+mn-lt"/>
              </a:rPr>
              <a:t>. The $300 bonus will be applied to the principal balance of the closed loan.</a:t>
            </a:r>
          </a:p>
          <a:p>
            <a:pPr marL="171450" indent="-171450" algn="just">
              <a:buClr>
                <a:srgbClr val="00A862"/>
              </a:buClr>
              <a:buFont typeface="Arial" panose="020B0604020202020204" pitchFamily="34" charset="0"/>
              <a:buChar char="•"/>
            </a:pPr>
            <a:r>
              <a:rPr lang="en-US" sz="1400" dirty="0" err="1">
                <a:latin typeface="+mn-lt"/>
              </a:rPr>
              <a:t>GradFin</a:t>
            </a:r>
            <a:r>
              <a:rPr lang="en-US" sz="1400" dirty="0">
                <a:latin typeface="+mn-lt"/>
              </a:rPr>
              <a:t> will offer the lowest interest rates in the industry through their lending platform which is made up of ten lenders to maximize the chances that you will be approved for a new loan.</a:t>
            </a:r>
          </a:p>
          <a:p>
            <a:endParaRPr lang="en-US" sz="1400" dirty="0">
              <a:latin typeface="+mn-lt"/>
            </a:endParaRPr>
          </a:p>
          <a:p>
            <a:pPr algn="ctr"/>
            <a:r>
              <a:rPr lang="en-US" sz="1400" dirty="0">
                <a:latin typeface="+mn-lt"/>
              </a:rPr>
              <a:t>For more information or to schedule a one-on-one consultation visit:</a:t>
            </a:r>
          </a:p>
          <a:p>
            <a:pPr algn="ctr"/>
            <a:r>
              <a:rPr lang="en-US" sz="1400" dirty="0">
                <a:latin typeface="+mn-lt"/>
                <a:hlinkClick r:id="rId4"/>
              </a:rPr>
              <a:t>www.gradfin.com/trg.html</a:t>
            </a:r>
            <a:endParaRPr lang="en-US" sz="1400" dirty="0">
              <a:latin typeface="+mn-lt"/>
            </a:endParaRPr>
          </a:p>
        </p:txBody>
      </p:sp>
      <p:sp>
        <p:nvSpPr>
          <p:cNvPr id="12" name="Rectangle 2">
            <a:extLst>
              <a:ext uri="{FF2B5EF4-FFF2-40B4-BE49-F238E27FC236}">
                <a16:creationId xmlns:a16="http://schemas.microsoft.com/office/drawing/2014/main" id="{C46C5CBE-968D-42B2-888C-87C8D02D02EC}"/>
              </a:ext>
            </a:extLst>
          </p:cNvPr>
          <p:cNvSpPr txBox="1">
            <a:spLocks noChangeArrowheads="1"/>
          </p:cNvSpPr>
          <p:nvPr/>
        </p:nvSpPr>
        <p:spPr bwMode="auto">
          <a:xfrm>
            <a:off x="210273" y="6218737"/>
            <a:ext cx="7315199" cy="675343"/>
          </a:xfrm>
          <a:prstGeom prst="rect">
            <a:avLst/>
          </a:prstGeom>
          <a:solidFill>
            <a:srgbClr val="7030A0"/>
          </a:solidFill>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err="1">
                <a:solidFill>
                  <a:schemeClr val="bg1"/>
                </a:solidFill>
              </a:rPr>
              <a:t>GradFin</a:t>
            </a:r>
            <a:endParaRPr lang="en-US" sz="3200" kern="0" dirty="0">
              <a:solidFill>
                <a:schemeClr val="bg1"/>
              </a:solidFill>
            </a:endParaRPr>
          </a:p>
        </p:txBody>
      </p:sp>
      <p:pic>
        <p:nvPicPr>
          <p:cNvPr id="14" name="Picture 13" descr="Icon&#10;&#10;Description automatically generated">
            <a:extLst>
              <a:ext uri="{FF2B5EF4-FFF2-40B4-BE49-F238E27FC236}">
                <a16:creationId xmlns:a16="http://schemas.microsoft.com/office/drawing/2014/main" id="{88CC69CF-A0D8-4F01-94A0-EDA2831D4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6985408"/>
            <a:ext cx="795449" cy="5715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23CD4D6-8404-4F95-BEE2-5E260F48FF35}"/>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24578" name="Freeform 7"/>
          <p:cNvSpPr>
            <a:spLocks/>
          </p:cNvSpPr>
          <p:nvPr/>
        </p:nvSpPr>
        <p:spPr bwMode="auto">
          <a:xfrm>
            <a:off x="-1671638" y="4343400"/>
            <a:ext cx="123825" cy="38100"/>
          </a:xfrm>
          <a:custGeom>
            <a:avLst/>
            <a:gdLst>
              <a:gd name="T0" fmla="*/ 0 w 195"/>
              <a:gd name="T1" fmla="*/ 0 h 60"/>
              <a:gd name="T2" fmla="*/ 0 w 195"/>
              <a:gd name="T3" fmla="*/ 0 h 60"/>
              <a:gd name="T4" fmla="*/ 2147483647 w 195"/>
              <a:gd name="T5" fmla="*/ 2147483647 h 60"/>
              <a:gd name="T6" fmla="*/ 2147483647 w 195"/>
              <a:gd name="T7" fmla="*/ 2147483647 h 60"/>
              <a:gd name="T8" fmla="*/ 2147483647 w 195"/>
              <a:gd name="T9" fmla="*/ 2147483647 h 60"/>
              <a:gd name="T10" fmla="*/ 2147483647 w 195"/>
              <a:gd name="T11" fmla="*/ 2147483647 h 60"/>
              <a:gd name="T12" fmla="*/ 2147483647 w 195"/>
              <a:gd name="T13" fmla="*/ 2147483647 h 60"/>
              <a:gd name="T14" fmla="*/ 2147483647 w 195"/>
              <a:gd name="T15" fmla="*/ 2147483647 h 60"/>
              <a:gd name="T16" fmla="*/ 2147483647 w 195"/>
              <a:gd name="T17" fmla="*/ 2147483647 h 60"/>
              <a:gd name="T18" fmla="*/ 2147483647 w 195"/>
              <a:gd name="T19" fmla="*/ 2147483647 h 60"/>
              <a:gd name="T20" fmla="*/ 2147483647 w 195"/>
              <a:gd name="T21" fmla="*/ 2147483647 h 60"/>
              <a:gd name="T22" fmla="*/ 2147483647 w 195"/>
              <a:gd name="T23" fmla="*/ 2147483647 h 60"/>
              <a:gd name="T24" fmla="*/ 2147483647 w 195"/>
              <a:gd name="T25" fmla="*/ 2147483647 h 60"/>
              <a:gd name="T26" fmla="*/ 2147483647 w 195"/>
              <a:gd name="T27" fmla="*/ 2147483647 h 60"/>
              <a:gd name="T28" fmla="*/ 2147483647 w 195"/>
              <a:gd name="T29" fmla="*/ 2147483647 h 60"/>
              <a:gd name="T30" fmla="*/ 2147483647 w 195"/>
              <a:gd name="T31" fmla="*/ 2147483647 h 60"/>
              <a:gd name="T32" fmla="*/ 0 w 195"/>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 h="60">
                <a:moveTo>
                  <a:pt x="0" y="0"/>
                </a:moveTo>
                <a:lnTo>
                  <a:pt x="0" y="0"/>
                </a:lnTo>
                <a:lnTo>
                  <a:pt x="15" y="10"/>
                </a:lnTo>
                <a:lnTo>
                  <a:pt x="60" y="30"/>
                </a:lnTo>
                <a:lnTo>
                  <a:pt x="90" y="40"/>
                </a:lnTo>
                <a:lnTo>
                  <a:pt x="125" y="40"/>
                </a:lnTo>
                <a:lnTo>
                  <a:pt x="160" y="40"/>
                </a:lnTo>
                <a:lnTo>
                  <a:pt x="195" y="30"/>
                </a:lnTo>
                <a:lnTo>
                  <a:pt x="180" y="40"/>
                </a:lnTo>
                <a:lnTo>
                  <a:pt x="160" y="50"/>
                </a:lnTo>
                <a:lnTo>
                  <a:pt x="135" y="60"/>
                </a:lnTo>
                <a:lnTo>
                  <a:pt x="110" y="60"/>
                </a:lnTo>
                <a:lnTo>
                  <a:pt x="75" y="55"/>
                </a:lnTo>
                <a:lnTo>
                  <a:pt x="40" y="35"/>
                </a:lnTo>
                <a:lnTo>
                  <a:pt x="20"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a:p>
        </p:txBody>
      </p:sp>
      <p:sp>
        <p:nvSpPr>
          <p:cNvPr id="24579" name="Freeform 6"/>
          <p:cNvSpPr>
            <a:spLocks/>
          </p:cNvSpPr>
          <p:nvPr/>
        </p:nvSpPr>
        <p:spPr bwMode="auto">
          <a:xfrm>
            <a:off x="-985838" y="5026025"/>
            <a:ext cx="133350" cy="34925"/>
          </a:xfrm>
          <a:custGeom>
            <a:avLst/>
            <a:gdLst>
              <a:gd name="T0" fmla="*/ 0 w 210"/>
              <a:gd name="T1" fmla="*/ 2147483647 h 55"/>
              <a:gd name="T2" fmla="*/ 0 w 210"/>
              <a:gd name="T3" fmla="*/ 2147483647 h 55"/>
              <a:gd name="T4" fmla="*/ 2147483647 w 210"/>
              <a:gd name="T5" fmla="*/ 2147483647 h 55"/>
              <a:gd name="T6" fmla="*/ 2147483647 w 210"/>
              <a:gd name="T7" fmla="*/ 2147483647 h 55"/>
              <a:gd name="T8" fmla="*/ 2147483647 w 210"/>
              <a:gd name="T9" fmla="*/ 2147483647 h 55"/>
              <a:gd name="T10" fmla="*/ 2147483647 w 210"/>
              <a:gd name="T11" fmla="*/ 2147483647 h 55"/>
              <a:gd name="T12" fmla="*/ 2147483647 w 210"/>
              <a:gd name="T13" fmla="*/ 2147483647 h 55"/>
              <a:gd name="T14" fmla="*/ 2147483647 w 210"/>
              <a:gd name="T15" fmla="*/ 2147483647 h 55"/>
              <a:gd name="T16" fmla="*/ 2147483647 w 210"/>
              <a:gd name="T17" fmla="*/ 2147483647 h 55"/>
              <a:gd name="T18" fmla="*/ 2147483647 w 210"/>
              <a:gd name="T19" fmla="*/ 2147483647 h 55"/>
              <a:gd name="T20" fmla="*/ 2147483647 w 210"/>
              <a:gd name="T21" fmla="*/ 2147483647 h 55"/>
              <a:gd name="T22" fmla="*/ 2147483647 w 210"/>
              <a:gd name="T23" fmla="*/ 2147483647 h 55"/>
              <a:gd name="T24" fmla="*/ 2147483647 w 210"/>
              <a:gd name="T25" fmla="*/ 0 h 55"/>
              <a:gd name="T26" fmla="*/ 2147483647 w 210"/>
              <a:gd name="T27" fmla="*/ 0 h 55"/>
              <a:gd name="T28" fmla="*/ 2147483647 w 210"/>
              <a:gd name="T29" fmla="*/ 2147483647 h 55"/>
              <a:gd name="T30" fmla="*/ 2147483647 w 210"/>
              <a:gd name="T31" fmla="*/ 2147483647 h 55"/>
              <a:gd name="T32" fmla="*/ 0 w 210"/>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0" h="55">
                <a:moveTo>
                  <a:pt x="0" y="30"/>
                </a:moveTo>
                <a:lnTo>
                  <a:pt x="0" y="30"/>
                </a:lnTo>
                <a:lnTo>
                  <a:pt x="25" y="25"/>
                </a:lnTo>
                <a:lnTo>
                  <a:pt x="75" y="20"/>
                </a:lnTo>
                <a:lnTo>
                  <a:pt x="110" y="20"/>
                </a:lnTo>
                <a:lnTo>
                  <a:pt x="145" y="25"/>
                </a:lnTo>
                <a:lnTo>
                  <a:pt x="180" y="35"/>
                </a:lnTo>
                <a:lnTo>
                  <a:pt x="210" y="55"/>
                </a:lnTo>
                <a:lnTo>
                  <a:pt x="200" y="40"/>
                </a:lnTo>
                <a:lnTo>
                  <a:pt x="180" y="25"/>
                </a:lnTo>
                <a:lnTo>
                  <a:pt x="160" y="10"/>
                </a:lnTo>
                <a:lnTo>
                  <a:pt x="130" y="0"/>
                </a:lnTo>
                <a:lnTo>
                  <a:pt x="95" y="0"/>
                </a:lnTo>
                <a:lnTo>
                  <a:pt x="50" y="10"/>
                </a:lnTo>
                <a:lnTo>
                  <a:pt x="25"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a:p>
        </p:txBody>
      </p:sp>
      <p:sp>
        <p:nvSpPr>
          <p:cNvPr id="24580" name="Rectangle 10"/>
          <p:cNvSpPr>
            <a:spLocks noChangeArrowheads="1"/>
          </p:cNvSpPr>
          <p:nvPr/>
        </p:nvSpPr>
        <p:spPr bwMode="auto">
          <a:xfrm>
            <a:off x="-5376863" y="255746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4581" name="Rectangle 11"/>
          <p:cNvSpPr>
            <a:spLocks noChangeArrowheads="1"/>
          </p:cNvSpPr>
          <p:nvPr/>
        </p:nvSpPr>
        <p:spPr bwMode="auto">
          <a:xfrm>
            <a:off x="-5562600" y="3122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tabLst>
                <a:tab pos="6267450" algn="l"/>
              </a:tabLst>
              <a:defRPr sz="2500">
                <a:solidFill>
                  <a:schemeClr val="tx1"/>
                </a:solidFill>
                <a:latin typeface="Times" panose="02020603050405020304" pitchFamily="18" charset="0"/>
              </a:defRPr>
            </a:lvl1pPr>
            <a:lvl2pPr marL="742950" indent="-285750">
              <a:tabLst>
                <a:tab pos="6267450" algn="l"/>
              </a:tabLst>
              <a:defRPr sz="2500">
                <a:solidFill>
                  <a:schemeClr val="tx1"/>
                </a:solidFill>
                <a:latin typeface="Times" panose="02020603050405020304" pitchFamily="18" charset="0"/>
              </a:defRPr>
            </a:lvl2pPr>
            <a:lvl3pPr marL="1143000" indent="-228600">
              <a:tabLst>
                <a:tab pos="6267450" algn="l"/>
              </a:tabLst>
              <a:defRPr sz="2500">
                <a:solidFill>
                  <a:schemeClr val="tx1"/>
                </a:solidFill>
                <a:latin typeface="Times" panose="02020603050405020304" pitchFamily="18" charset="0"/>
              </a:defRPr>
            </a:lvl3pPr>
            <a:lvl4pPr marL="1600200" indent="-228600">
              <a:tabLst>
                <a:tab pos="6267450" algn="l"/>
              </a:tabLst>
              <a:defRPr sz="2500">
                <a:solidFill>
                  <a:schemeClr val="tx1"/>
                </a:solidFill>
                <a:latin typeface="Times" panose="02020603050405020304" pitchFamily="18" charset="0"/>
              </a:defRPr>
            </a:lvl4pPr>
            <a:lvl5pPr marL="2057400" indent="-228600">
              <a:tabLst>
                <a:tab pos="6267450" algn="l"/>
              </a:tabLst>
              <a:defRPr sz="2500">
                <a:solidFill>
                  <a:schemeClr val="tx1"/>
                </a:solidFill>
                <a:latin typeface="Times" panose="02020603050405020304" pitchFamily="18" charset="0"/>
              </a:defRPr>
            </a:lvl5pPr>
            <a:lvl6pPr marL="25146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6pPr>
            <a:lvl7pPr marL="29718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7pPr>
            <a:lvl8pPr marL="34290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8pPr>
            <a:lvl9pPr marL="38862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9pPr>
          </a:lstStyle>
          <a:p>
            <a:endParaRPr lang="en-US" altLang="en-US" sz="2400"/>
          </a:p>
        </p:txBody>
      </p:sp>
      <p:sp>
        <p:nvSpPr>
          <p:cNvPr id="24582" name="Rectangle 14"/>
          <p:cNvSpPr>
            <a:spLocks noChangeArrowheads="1"/>
          </p:cNvSpPr>
          <p:nvPr/>
        </p:nvSpPr>
        <p:spPr bwMode="auto">
          <a:xfrm>
            <a:off x="-5376863" y="6235700"/>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5" name="Rectangle 2">
            <a:extLst>
              <a:ext uri="{FF2B5EF4-FFF2-40B4-BE49-F238E27FC236}">
                <a16:creationId xmlns:a16="http://schemas.microsoft.com/office/drawing/2014/main" id="{B7AA20C7-A1E1-4E07-BEA3-6D17CC6358F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Employee Assistance Program</a:t>
            </a:r>
          </a:p>
        </p:txBody>
      </p:sp>
      <p:pic>
        <p:nvPicPr>
          <p:cNvPr id="1026" name="Picture 2" descr="Sell Mutual of Omaha Cancer Insurance | New Horizons">
            <a:extLst>
              <a:ext uri="{FF2B5EF4-FFF2-40B4-BE49-F238E27FC236}">
                <a16:creationId xmlns:a16="http://schemas.microsoft.com/office/drawing/2014/main" id="{6BA78C0B-9E61-4F36-AC9D-A6549FBC9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5090"/>
            <a:ext cx="1952332" cy="1098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AB1603-5D43-418E-BDBD-90377074D07C}"/>
              </a:ext>
            </a:extLst>
          </p:cNvPr>
          <p:cNvPicPr>
            <a:picLocks noChangeAspect="1"/>
          </p:cNvPicPr>
          <p:nvPr/>
        </p:nvPicPr>
        <p:blipFill>
          <a:blip r:embed="rId4"/>
          <a:stretch>
            <a:fillRect/>
          </a:stretch>
        </p:blipFill>
        <p:spPr>
          <a:xfrm>
            <a:off x="533400" y="3017838"/>
            <a:ext cx="6705600" cy="6154597"/>
          </a:xfrm>
          <a:prstGeom prst="rect">
            <a:avLst/>
          </a:prstGeom>
        </p:spPr>
      </p:pic>
      <p:pic>
        <p:nvPicPr>
          <p:cNvPr id="7" name="Picture 6">
            <a:extLst>
              <a:ext uri="{FF2B5EF4-FFF2-40B4-BE49-F238E27FC236}">
                <a16:creationId xmlns:a16="http://schemas.microsoft.com/office/drawing/2014/main" id="{5F5AA009-EE80-4C9F-A353-A87B96B15DB8}"/>
              </a:ext>
            </a:extLst>
          </p:cNvPr>
          <p:cNvPicPr>
            <a:picLocks noChangeAspect="1"/>
          </p:cNvPicPr>
          <p:nvPr/>
        </p:nvPicPr>
        <p:blipFill>
          <a:blip r:embed="rId5"/>
          <a:stretch>
            <a:fillRect/>
          </a:stretch>
        </p:blipFill>
        <p:spPr>
          <a:xfrm>
            <a:off x="1237053" y="1357332"/>
            <a:ext cx="6153150" cy="1276350"/>
          </a:xfrm>
          <a:prstGeom prst="rect">
            <a:avLst/>
          </a:prstGeom>
        </p:spPr>
      </p:pic>
    </p:spTree>
    <p:extLst>
      <p:ext uri="{BB962C8B-B14F-4D97-AF65-F5344CB8AC3E}">
        <p14:creationId xmlns:p14="http://schemas.microsoft.com/office/powerpoint/2010/main" val="151957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1B2CA61-E6AF-4BF0-9AD9-4CE4C44F3D39}"/>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3" name="Rectangle 2">
            <a:extLst>
              <a:ext uri="{FF2B5EF4-FFF2-40B4-BE49-F238E27FC236}">
                <a16:creationId xmlns:a16="http://schemas.microsoft.com/office/drawing/2014/main" id="{0DDDF744-C6D1-4C31-8F80-BAA014E19869}"/>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latin typeface="Times" panose="02020603050405020304" pitchFamily="18" charset="0"/>
                <a:cs typeface="Times" panose="02020603050405020304" pitchFamily="18" charset="0"/>
              </a:rPr>
              <a:t>Employee Navigator</a:t>
            </a:r>
            <a:endParaRPr lang="en-US" sz="3200" kern="0" dirty="0">
              <a:solidFill>
                <a:schemeClr val="bg1"/>
              </a:solidFill>
              <a:latin typeface="Times" panose="02020603050405020304" pitchFamily="18" charset="0"/>
              <a:cs typeface="Times" panose="02020603050405020304" pitchFamily="18" charset="0"/>
            </a:endParaRPr>
          </a:p>
        </p:txBody>
      </p:sp>
      <p:sp>
        <p:nvSpPr>
          <p:cNvPr id="26" name="TextBox 25">
            <a:extLst>
              <a:ext uri="{FF2B5EF4-FFF2-40B4-BE49-F238E27FC236}">
                <a16:creationId xmlns:a16="http://schemas.microsoft.com/office/drawing/2014/main" id="{64C5F4AD-CEA3-455E-BB53-1C348D70BF5C}"/>
              </a:ext>
            </a:extLst>
          </p:cNvPr>
          <p:cNvSpPr txBox="1"/>
          <p:nvPr/>
        </p:nvSpPr>
        <p:spPr>
          <a:xfrm>
            <a:off x="347471" y="7996653"/>
            <a:ext cx="7053368" cy="369332"/>
          </a:xfrm>
          <a:prstGeom prst="rect">
            <a:avLst/>
          </a:prstGeom>
          <a:solidFill>
            <a:srgbClr val="7030A0"/>
          </a:solidFill>
        </p:spPr>
        <p:txBody>
          <a:bodyPr wrap="square" rtlCol="0">
            <a:spAutoFit/>
          </a:bodyPr>
          <a:lstStyle/>
          <a:p>
            <a:pPr algn="ctr"/>
            <a:r>
              <a:rPr lang="en-US" altLang="en-US" sz="1800" b="1" dirty="0">
                <a:solidFill>
                  <a:schemeClr val="bg1"/>
                </a:solidFill>
                <a:cs typeface="Times" panose="02020603050405020304" pitchFamily="18" charset="0"/>
              </a:rPr>
              <a:t>Employee Benefits Center (EBC)</a:t>
            </a:r>
          </a:p>
        </p:txBody>
      </p:sp>
      <p:pic>
        <p:nvPicPr>
          <p:cNvPr id="28" name="Picture 27" descr="A picture containing grass, field, sheep, grazing&#10;&#10;Description automatically generated">
            <a:extLst>
              <a:ext uri="{FF2B5EF4-FFF2-40B4-BE49-F238E27FC236}">
                <a16:creationId xmlns:a16="http://schemas.microsoft.com/office/drawing/2014/main" id="{D7BB50F2-FEB9-44D8-8524-E6A66247B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8686800"/>
            <a:ext cx="2549893" cy="1285105"/>
          </a:xfrm>
          <a:prstGeom prst="rect">
            <a:avLst/>
          </a:prstGeom>
        </p:spPr>
      </p:pic>
      <p:sp>
        <p:nvSpPr>
          <p:cNvPr id="29" name="Rectangle 28">
            <a:extLst>
              <a:ext uri="{FF2B5EF4-FFF2-40B4-BE49-F238E27FC236}">
                <a16:creationId xmlns:a16="http://schemas.microsoft.com/office/drawing/2014/main" id="{14153E20-A3EC-46C1-B078-1B9BD264BFEE}"/>
              </a:ext>
            </a:extLst>
          </p:cNvPr>
          <p:cNvSpPr/>
          <p:nvPr/>
        </p:nvSpPr>
        <p:spPr>
          <a:xfrm>
            <a:off x="172087" y="8396322"/>
            <a:ext cx="4605529" cy="1815882"/>
          </a:xfrm>
          <a:prstGeom prst="rect">
            <a:avLst/>
          </a:prstGeom>
        </p:spPr>
        <p:txBody>
          <a:bodyPr wrap="square">
            <a:spAutoFit/>
          </a:bodyPr>
          <a:lstStyle/>
          <a:p>
            <a:pPr>
              <a:spcBef>
                <a:spcPts val="0"/>
              </a:spcBef>
              <a:defRPr sz="1100"/>
            </a:pPr>
            <a:r>
              <a:rPr lang="en-US" altLang="en-US" sz="1400" dirty="0">
                <a:cs typeface="Times" panose="02020603050405020304" pitchFamily="18" charset="0"/>
              </a:rPr>
              <a:t>The EBC is your online employee benefits center. The EBC is a one-stop resource which provides you with up to date benefit information, benefit summary plan documents, forms and contact information for each carrier. </a:t>
            </a:r>
          </a:p>
          <a:p>
            <a:pPr>
              <a:spcBef>
                <a:spcPts val="0"/>
              </a:spcBef>
              <a:defRPr sz="1100"/>
            </a:pPr>
            <a:endParaRPr lang="en-US" altLang="en-US" sz="1400" dirty="0">
              <a:cs typeface="Times" panose="02020603050405020304" pitchFamily="18" charset="0"/>
            </a:endParaRPr>
          </a:p>
          <a:p>
            <a:pPr defTabSz="914400">
              <a:spcBef>
                <a:spcPts val="0"/>
              </a:spcBef>
              <a:defRPr sz="1100"/>
            </a:pPr>
            <a:r>
              <a:rPr lang="en-US" sz="1400" dirty="0">
                <a:latin typeface="Cambria" panose="02040503050406030204" pitchFamily="18" charset="0"/>
              </a:rPr>
              <a:t>To log into the EBC directly go to: http://eastview.trgportal.com/</a:t>
            </a:r>
            <a:endParaRPr lang="en-US" sz="1400" b="1" dirty="0">
              <a:latin typeface="Cambria" panose="02040503050406030204" pitchFamily="18" charset="0"/>
            </a:endParaRPr>
          </a:p>
          <a:p>
            <a:pPr>
              <a:spcBef>
                <a:spcPts val="0"/>
              </a:spcBef>
              <a:defRPr sz="1100"/>
            </a:pPr>
            <a:endParaRPr lang="en-US" altLang="en-US" sz="1400" dirty="0">
              <a:cs typeface="Times" panose="02020603050405020304" pitchFamily="18" charset="0"/>
            </a:endParaRPr>
          </a:p>
        </p:txBody>
      </p:sp>
      <p:pic>
        <p:nvPicPr>
          <p:cNvPr id="5" name="Picture 4">
            <a:extLst>
              <a:ext uri="{FF2B5EF4-FFF2-40B4-BE49-F238E27FC236}">
                <a16:creationId xmlns:a16="http://schemas.microsoft.com/office/drawing/2014/main" id="{7D1882BD-6AFB-4922-8228-49EA08233C95}"/>
              </a:ext>
            </a:extLst>
          </p:cNvPr>
          <p:cNvPicPr>
            <a:picLocks noChangeAspect="1"/>
          </p:cNvPicPr>
          <p:nvPr/>
        </p:nvPicPr>
        <p:blipFill>
          <a:blip r:embed="rId3"/>
          <a:stretch>
            <a:fillRect/>
          </a:stretch>
        </p:blipFill>
        <p:spPr>
          <a:xfrm>
            <a:off x="656990" y="1295533"/>
            <a:ext cx="6434329" cy="6600825"/>
          </a:xfrm>
          <a:prstGeom prst="rect">
            <a:avLst/>
          </a:prstGeom>
        </p:spPr>
      </p:pic>
    </p:spTree>
    <p:extLst>
      <p:ext uri="{BB962C8B-B14F-4D97-AF65-F5344CB8AC3E}">
        <p14:creationId xmlns:p14="http://schemas.microsoft.com/office/powerpoint/2010/main" val="353204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4ABC5EE-1A46-4A28-B025-2835BFEA9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671" y="457200"/>
            <a:ext cx="2049058" cy="1162050"/>
          </a:xfrm>
          <a:prstGeom prst="rect">
            <a:avLst/>
          </a:prstGeom>
        </p:spPr>
      </p:pic>
      <p:pic>
        <p:nvPicPr>
          <p:cNvPr id="6" name="Picture 5">
            <a:extLst>
              <a:ext uri="{FF2B5EF4-FFF2-40B4-BE49-F238E27FC236}">
                <a16:creationId xmlns:a16="http://schemas.microsoft.com/office/drawing/2014/main" id="{82AC7755-5905-4C00-AABE-D31D73A96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535" y="8153400"/>
            <a:ext cx="3021330" cy="1162050"/>
          </a:xfrm>
          <a:prstGeom prst="rect">
            <a:avLst/>
          </a:prstGeom>
        </p:spPr>
      </p:pic>
    </p:spTree>
    <p:extLst>
      <p:ext uri="{BB962C8B-B14F-4D97-AF65-F5344CB8AC3E}">
        <p14:creationId xmlns:p14="http://schemas.microsoft.com/office/powerpoint/2010/main" val="55992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21F2058-38FA-45FD-A325-AEFB55C54F78}"/>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10250" name="Rectangle 2"/>
          <p:cNvSpPr>
            <a:spLocks noGrp="1" noChangeArrowheads="1"/>
          </p:cNvSpPr>
          <p:nvPr>
            <p:ph type="title" idx="4294967295"/>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p>
            <a:r>
              <a:rPr lang="en-US" sz="3200" dirty="0">
                <a:solidFill>
                  <a:schemeClr val="bg1"/>
                </a:solidFill>
              </a:rPr>
              <a:t>Memo</a:t>
            </a:r>
          </a:p>
        </p:txBody>
      </p:sp>
      <p:sp>
        <p:nvSpPr>
          <p:cNvPr id="27" name="TextBox 26">
            <a:extLst>
              <a:ext uri="{FF2B5EF4-FFF2-40B4-BE49-F238E27FC236}">
                <a16:creationId xmlns:a16="http://schemas.microsoft.com/office/drawing/2014/main" id="{597D2A16-ED5D-46E7-A6F0-1C930148D13A}"/>
              </a:ext>
            </a:extLst>
          </p:cNvPr>
          <p:cNvSpPr txBox="1"/>
          <p:nvPr/>
        </p:nvSpPr>
        <p:spPr>
          <a:xfrm>
            <a:off x="1143000" y="9063336"/>
            <a:ext cx="5942823" cy="461665"/>
          </a:xfrm>
          <a:prstGeom prst="rect">
            <a:avLst/>
          </a:prstGeom>
          <a:noFill/>
        </p:spPr>
        <p:txBody>
          <a:bodyPr wrap="square" rtlCol="0">
            <a:spAutoFit/>
          </a:bodyPr>
          <a:lstStyle/>
          <a:p>
            <a:r>
              <a:rPr lang="en-US" sz="1200" b="1" dirty="0">
                <a:latin typeface="+mj-lt"/>
              </a:rPr>
              <a:t>Reminder: Always notify Human Resources if you have a change of address, phone number or would like to update your emergency contacts.</a:t>
            </a:r>
          </a:p>
        </p:txBody>
      </p:sp>
      <p:sp>
        <p:nvSpPr>
          <p:cNvPr id="39" name="object 17">
            <a:extLst>
              <a:ext uri="{FF2B5EF4-FFF2-40B4-BE49-F238E27FC236}">
                <a16:creationId xmlns:a16="http://schemas.microsoft.com/office/drawing/2014/main" id="{C2DD98FC-FCDF-4165-8E0A-ADF1E94CB0A4}"/>
              </a:ext>
            </a:extLst>
          </p:cNvPr>
          <p:cNvSpPr txBox="1"/>
          <p:nvPr/>
        </p:nvSpPr>
        <p:spPr>
          <a:xfrm>
            <a:off x="347472" y="1688193"/>
            <a:ext cx="7114801" cy="3877985"/>
          </a:xfrm>
          <a:prstGeom prst="rect">
            <a:avLst/>
          </a:prstGeom>
        </p:spPr>
        <p:txBody>
          <a:bodyPr vert="horz" wrap="square" lIns="0" tIns="0" rIns="0" bIns="0" rtlCol="0">
            <a:spAutoFit/>
          </a:bodyPr>
          <a:lstStyle/>
          <a:p>
            <a:pPr marL="12700">
              <a:lnSpc>
                <a:spcPct val="100000"/>
              </a:lnSpc>
            </a:pPr>
            <a:r>
              <a:rPr lang="en-US" sz="1400" spc="-5" dirty="0">
                <a:solidFill>
                  <a:srgbClr val="231F20"/>
                </a:solidFill>
                <a:latin typeface="+mn-lt"/>
                <a:cs typeface="Calibri"/>
              </a:rPr>
              <a:t>Dear Valued Employee:</a:t>
            </a:r>
          </a:p>
          <a:p>
            <a:pPr marL="12700">
              <a:lnSpc>
                <a:spcPct val="100000"/>
              </a:lnSpc>
            </a:pPr>
            <a:endParaRPr lang="en-US" sz="1400" spc="-5" dirty="0">
              <a:solidFill>
                <a:srgbClr val="231F20"/>
              </a:solidFill>
              <a:latin typeface="+mn-lt"/>
              <a:cs typeface="Calibri"/>
            </a:endParaRPr>
          </a:p>
          <a:p>
            <a:pPr marL="12700">
              <a:lnSpc>
                <a:spcPct val="100000"/>
              </a:lnSpc>
            </a:pPr>
            <a:r>
              <a:rPr lang="en-US" sz="1400" spc="-5" dirty="0">
                <a:solidFill>
                  <a:srgbClr val="231F20"/>
                </a:solidFill>
                <a:latin typeface="+mn-lt"/>
                <a:cs typeface="Calibri"/>
              </a:rPr>
              <a:t>You, our employee, are </a:t>
            </a:r>
            <a:r>
              <a:rPr lang="en-US" sz="1400" spc="-5" dirty="0" err="1">
                <a:solidFill>
                  <a:srgbClr val="231F20"/>
                </a:solidFill>
                <a:latin typeface="+mn-lt"/>
                <a:cs typeface="Calibri"/>
              </a:rPr>
              <a:t>EastView</a:t>
            </a:r>
            <a:r>
              <a:rPr lang="en-US" sz="1400" spc="-5" dirty="0">
                <a:solidFill>
                  <a:srgbClr val="231F20"/>
                </a:solidFill>
                <a:latin typeface="+mn-lt"/>
                <a:cs typeface="Calibri"/>
              </a:rPr>
              <a:t> at Middlebury’s most important asset. Our mission to provide a resident centered retirement community that fosters independence and freedom, promotes a high-quality life, and is respectful of and open to all persons depends on you each and every day. We continue to make every attempt to make our company a great place to work. To that end, we strive to provide you with benefits to keep you and your family healthy and safe. Please take the time to review your employee benefit plan, as it is an important part of your overall compensation package.</a:t>
            </a:r>
          </a:p>
          <a:p>
            <a:pPr marL="12700">
              <a:lnSpc>
                <a:spcPct val="100000"/>
              </a:lnSpc>
            </a:pPr>
            <a:endParaRPr lang="en-US" sz="1400" spc="-5" dirty="0">
              <a:solidFill>
                <a:srgbClr val="231F20"/>
              </a:solidFill>
              <a:latin typeface="+mn-lt"/>
              <a:cs typeface="Calibri"/>
            </a:endParaRPr>
          </a:p>
          <a:p>
            <a:pPr marL="12700">
              <a:lnSpc>
                <a:spcPct val="100000"/>
              </a:lnSpc>
            </a:pPr>
            <a:r>
              <a:rPr lang="en-US" sz="1400" spc="-5" dirty="0">
                <a:solidFill>
                  <a:srgbClr val="231F20"/>
                </a:solidFill>
                <a:latin typeface="+mn-lt"/>
                <a:cs typeface="Calibri"/>
              </a:rPr>
              <a:t>The following pages describe our package in broad terms. Please contact the Director of Human Resources Chris Donner at 802.989.7601 for more details.</a:t>
            </a:r>
          </a:p>
          <a:p>
            <a:pPr marL="12700">
              <a:lnSpc>
                <a:spcPct val="100000"/>
              </a:lnSpc>
            </a:pPr>
            <a:endParaRPr lang="en-US" sz="1400" spc="-5" dirty="0">
              <a:solidFill>
                <a:srgbClr val="231F20"/>
              </a:solidFill>
              <a:latin typeface="+mn-lt"/>
              <a:cs typeface="Calibri"/>
            </a:endParaRPr>
          </a:p>
          <a:p>
            <a:pPr marL="12700">
              <a:lnSpc>
                <a:spcPct val="100000"/>
              </a:lnSpc>
            </a:pPr>
            <a:r>
              <a:rPr lang="en-US" sz="1400" spc="-5" dirty="0">
                <a:solidFill>
                  <a:srgbClr val="231F20"/>
                </a:solidFill>
                <a:latin typeface="+mn-lt"/>
                <a:cs typeface="Calibri"/>
              </a:rPr>
              <a:t>Again, thank you for being a part of </a:t>
            </a:r>
            <a:r>
              <a:rPr lang="en-US" sz="1400" spc="-5" dirty="0" err="1">
                <a:solidFill>
                  <a:srgbClr val="231F20"/>
                </a:solidFill>
                <a:latin typeface="+mn-lt"/>
                <a:cs typeface="Calibri"/>
              </a:rPr>
              <a:t>EastView</a:t>
            </a:r>
            <a:r>
              <a:rPr lang="en-US" sz="1400" spc="-5" dirty="0">
                <a:solidFill>
                  <a:srgbClr val="231F20"/>
                </a:solidFill>
                <a:latin typeface="+mn-lt"/>
                <a:cs typeface="Calibri"/>
              </a:rPr>
              <a:t> at Middlebury.</a:t>
            </a:r>
          </a:p>
          <a:p>
            <a:pPr marL="12700">
              <a:lnSpc>
                <a:spcPct val="100000"/>
              </a:lnSpc>
            </a:pPr>
            <a:endParaRPr lang="en-US" sz="1400" spc="-5" dirty="0">
              <a:solidFill>
                <a:srgbClr val="231F20"/>
              </a:solidFill>
              <a:latin typeface="+mn-lt"/>
              <a:cs typeface="Calibri"/>
            </a:endParaRPr>
          </a:p>
          <a:p>
            <a:pPr marL="12700">
              <a:lnSpc>
                <a:spcPct val="100000"/>
              </a:lnSpc>
            </a:pPr>
            <a:r>
              <a:rPr lang="en-US" sz="1400" spc="-5" dirty="0">
                <a:solidFill>
                  <a:srgbClr val="231F20"/>
                </a:solidFill>
                <a:latin typeface="+mn-lt"/>
                <a:cs typeface="Calibri"/>
              </a:rPr>
              <a:t>Sincerely, </a:t>
            </a:r>
          </a:p>
          <a:p>
            <a:pPr marL="12700">
              <a:lnSpc>
                <a:spcPct val="100000"/>
              </a:lnSpc>
            </a:pPr>
            <a:endParaRPr lang="en-US" sz="1400" spc="-5" dirty="0">
              <a:solidFill>
                <a:srgbClr val="231F20"/>
              </a:solidFill>
              <a:latin typeface="+mn-lt"/>
              <a:cs typeface="Calibri"/>
            </a:endParaRPr>
          </a:p>
          <a:p>
            <a:pPr marL="12700">
              <a:lnSpc>
                <a:spcPct val="100000"/>
              </a:lnSpc>
            </a:pPr>
            <a:r>
              <a:rPr lang="en-US" sz="1400" dirty="0">
                <a:latin typeface="+mn-lt"/>
                <a:cs typeface="Calibri"/>
              </a:rPr>
              <a:t>Connie Leach</a:t>
            </a:r>
          </a:p>
          <a:p>
            <a:pPr marL="12700">
              <a:lnSpc>
                <a:spcPct val="100000"/>
              </a:lnSpc>
            </a:pPr>
            <a:r>
              <a:rPr lang="en-US" sz="1400" dirty="0">
                <a:latin typeface="+mn-lt"/>
                <a:cs typeface="Calibri"/>
              </a:rPr>
              <a:t>Executive Director </a:t>
            </a:r>
            <a:r>
              <a:rPr lang="en-US" sz="1400" dirty="0" err="1">
                <a:latin typeface="+mn-lt"/>
                <a:cs typeface="Calibri"/>
              </a:rPr>
              <a:t>EastView</a:t>
            </a:r>
            <a:r>
              <a:rPr lang="en-US" sz="1400" dirty="0">
                <a:latin typeface="+mn-lt"/>
                <a:cs typeface="Calibri"/>
              </a:rPr>
              <a:t> at Middlebury</a:t>
            </a:r>
            <a:endParaRPr sz="1400" dirty="0">
              <a:latin typeface="+mn-lt"/>
              <a:cs typeface="Calibri"/>
            </a:endParaRPr>
          </a:p>
        </p:txBody>
      </p:sp>
      <p:pic>
        <p:nvPicPr>
          <p:cNvPr id="3" name="Picture 2" descr="A group of people posing for a photo&#10;&#10;Description automatically generated">
            <a:extLst>
              <a:ext uri="{FF2B5EF4-FFF2-40B4-BE49-F238E27FC236}">
                <a16:creationId xmlns:a16="http://schemas.microsoft.com/office/drawing/2014/main" id="{CE35610E-F102-4FBD-8637-83A65DA39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33" y="5824995"/>
            <a:ext cx="7223477" cy="2925508"/>
          </a:xfrm>
          <a:prstGeom prst="rect">
            <a:avLst/>
          </a:prstGeom>
        </p:spPr>
      </p:pic>
    </p:spTree>
    <p:extLst>
      <p:ext uri="{BB962C8B-B14F-4D97-AF65-F5344CB8AC3E}">
        <p14:creationId xmlns:p14="http://schemas.microsoft.com/office/powerpoint/2010/main" val="116419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4A7FFDA-5253-4AAC-BEE8-59693E333834}"/>
              </a:ext>
            </a:extLst>
          </p:cNvPr>
          <p:cNvSpPr>
            <a:spLocks noChangeArrowheads="1"/>
          </p:cNvSpPr>
          <p:nvPr/>
        </p:nvSpPr>
        <p:spPr bwMode="auto">
          <a:xfrm>
            <a:off x="340180" y="161924"/>
            <a:ext cx="7077455" cy="904876"/>
          </a:xfrm>
          <a:prstGeom prst="rect">
            <a:avLst/>
          </a:prstGeom>
          <a:solidFill>
            <a:srgbClr val="7030A0"/>
          </a:solidFill>
          <a:ln w="9525" algn="ctr">
            <a:solidFill>
              <a:srgbClr val="09639E"/>
            </a:solidFill>
            <a:round/>
            <a:headEnd/>
            <a:tailEnd/>
          </a:ln>
        </p:spPr>
        <p:txBody>
          <a:bodyPr lIns="91162" tIns="45579" rIns="91162" bIns="45579"/>
          <a:lstStyle/>
          <a:p>
            <a:pPr algn="ctr"/>
            <a:r>
              <a:rPr lang="en-US" altLang="en-US" sz="3200" dirty="0">
                <a:solidFill>
                  <a:schemeClr val="bg1"/>
                </a:solidFill>
              </a:rPr>
              <a:t>Carrier Contact Information</a:t>
            </a:r>
          </a:p>
        </p:txBody>
      </p:sp>
      <p:pic>
        <p:nvPicPr>
          <p:cNvPr id="3" name="Picture 2" descr="A picture containing drawing&#10;&#10;Description automatically generated">
            <a:extLst>
              <a:ext uri="{FF2B5EF4-FFF2-40B4-BE49-F238E27FC236}">
                <a16:creationId xmlns:a16="http://schemas.microsoft.com/office/drawing/2014/main" id="{FD108669-BDD8-4271-8222-161253B95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47800"/>
            <a:ext cx="1571625" cy="762000"/>
          </a:xfrm>
          <a:prstGeom prst="rect">
            <a:avLst/>
          </a:prstGeom>
        </p:spPr>
      </p:pic>
      <p:pic>
        <p:nvPicPr>
          <p:cNvPr id="1026" name="Picture 2" descr="KeyBank Day - October 10, 2019 | Cleveland State University">
            <a:extLst>
              <a:ext uri="{FF2B5EF4-FFF2-40B4-BE49-F238E27FC236}">
                <a16:creationId xmlns:a16="http://schemas.microsoft.com/office/drawing/2014/main" id="{34A9C408-4234-4C3B-A7DF-CE29A2532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95588"/>
            <a:ext cx="1827670" cy="904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L:\Logos\Delta Dental.jpg">
            <a:extLst>
              <a:ext uri="{FF2B5EF4-FFF2-40B4-BE49-F238E27FC236}">
                <a16:creationId xmlns:a16="http://schemas.microsoft.com/office/drawing/2014/main" id="{C45D4A2D-FB63-40F7-A0B5-890B9A82C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036590"/>
            <a:ext cx="1993165" cy="49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4EDED9E-7036-4EF1-B129-FE326F11E37D}"/>
              </a:ext>
            </a:extLst>
          </p:cNvPr>
          <p:cNvPicPr>
            <a:picLocks noChangeAspect="1"/>
          </p:cNvPicPr>
          <p:nvPr/>
        </p:nvPicPr>
        <p:blipFill rotWithShape="1">
          <a:blip r:embed="rId5"/>
          <a:srcRect l="16802" t="19151" r="14284" b="24340"/>
          <a:stretch/>
        </p:blipFill>
        <p:spPr>
          <a:xfrm>
            <a:off x="826366" y="4792687"/>
            <a:ext cx="985690" cy="731838"/>
          </a:xfrm>
          <a:prstGeom prst="rect">
            <a:avLst/>
          </a:prstGeom>
        </p:spPr>
      </p:pic>
      <p:pic>
        <p:nvPicPr>
          <p:cNvPr id="10" name="Picture 9">
            <a:extLst>
              <a:ext uri="{FF2B5EF4-FFF2-40B4-BE49-F238E27FC236}">
                <a16:creationId xmlns:a16="http://schemas.microsoft.com/office/drawing/2014/main" id="{66D0EE8F-5854-41B9-9363-383F6F6D8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27" y="8616156"/>
            <a:ext cx="808767" cy="598488"/>
          </a:xfrm>
          <a:prstGeom prst="rect">
            <a:avLst/>
          </a:prstGeom>
        </p:spPr>
      </p:pic>
      <p:sp>
        <p:nvSpPr>
          <p:cNvPr id="6" name="Rectangle 5">
            <a:extLst>
              <a:ext uri="{FF2B5EF4-FFF2-40B4-BE49-F238E27FC236}">
                <a16:creationId xmlns:a16="http://schemas.microsoft.com/office/drawing/2014/main" id="{0914DB9A-1493-4224-BB29-2707F10F6F7B}"/>
              </a:ext>
            </a:extLst>
          </p:cNvPr>
          <p:cNvSpPr/>
          <p:nvPr/>
        </p:nvSpPr>
        <p:spPr>
          <a:xfrm>
            <a:off x="3302737" y="1579164"/>
            <a:ext cx="3886200" cy="7675947"/>
          </a:xfrm>
          <a:prstGeom prst="rect">
            <a:avLst/>
          </a:prstGeom>
        </p:spPr>
        <p:txBody>
          <a:bodyPr>
            <a:spAutoFit/>
          </a:bodyPr>
          <a:lstStyle/>
          <a:p>
            <a:pPr marL="0" indent="0">
              <a:lnSpc>
                <a:spcPct val="80000"/>
              </a:lnSpc>
              <a:buNone/>
              <a:defRPr/>
            </a:pPr>
            <a:r>
              <a:rPr lang="en-US" sz="1400" dirty="0">
                <a:latin typeface="+mn-lt"/>
              </a:rPr>
              <a:t>MVP Health Care – Customer Care Center</a:t>
            </a:r>
            <a:endParaRPr lang="en-US" sz="1400" i="1" dirty="0">
              <a:latin typeface="+mn-lt"/>
            </a:endParaRPr>
          </a:p>
          <a:p>
            <a:pPr marL="0" indent="0">
              <a:lnSpc>
                <a:spcPct val="80000"/>
              </a:lnSpc>
              <a:buNone/>
              <a:defRPr/>
            </a:pPr>
            <a:r>
              <a:rPr lang="en-US" sz="1400" dirty="0">
                <a:latin typeface="+mn-lt"/>
              </a:rPr>
              <a:t>1-888-687-6277</a:t>
            </a:r>
          </a:p>
          <a:p>
            <a:pPr marL="0" indent="0">
              <a:lnSpc>
                <a:spcPct val="80000"/>
              </a:lnSpc>
              <a:buNone/>
              <a:defRPr/>
            </a:pPr>
            <a:r>
              <a:rPr lang="en-US" sz="1400" dirty="0">
                <a:latin typeface="+mn-lt"/>
              </a:rPr>
              <a:t>www.mvphealthcare.com</a:t>
            </a:r>
          </a:p>
          <a:p>
            <a:pPr marL="0" indent="0">
              <a:lnSpc>
                <a:spcPct val="80000"/>
              </a:lnSpc>
              <a:buNone/>
              <a:defRPr/>
            </a:pPr>
            <a:endParaRPr lang="en-US" sz="1400" dirty="0">
              <a:latin typeface="+mn-lt"/>
            </a:endParaRPr>
          </a:p>
          <a:p>
            <a:pPr marL="0" indent="0">
              <a:lnSpc>
                <a:spcPct val="80000"/>
              </a:lnSpc>
              <a:buNone/>
              <a:defRPr/>
            </a:pPr>
            <a:endParaRPr lang="en-US" sz="1400" dirty="0">
              <a:latin typeface="+mn-lt"/>
            </a:endParaRPr>
          </a:p>
          <a:p>
            <a:pPr marL="0" indent="0">
              <a:lnSpc>
                <a:spcPct val="80000"/>
              </a:lnSpc>
              <a:buNone/>
              <a:defRPr/>
            </a:pPr>
            <a:endParaRPr lang="en-US" sz="1400" u="sng" dirty="0">
              <a:latin typeface="+mn-lt"/>
            </a:endParaRPr>
          </a:p>
          <a:p>
            <a:pPr marL="0" indent="0">
              <a:lnSpc>
                <a:spcPct val="80000"/>
              </a:lnSpc>
              <a:buNone/>
              <a:defRPr/>
            </a:pPr>
            <a:endParaRPr lang="en-US" sz="1400" dirty="0">
              <a:latin typeface="+mn-lt"/>
            </a:endParaRPr>
          </a:p>
          <a:p>
            <a:pPr marL="0" indent="0">
              <a:lnSpc>
                <a:spcPct val="80000"/>
              </a:lnSpc>
              <a:buNone/>
              <a:defRPr/>
            </a:pPr>
            <a:r>
              <a:rPr lang="en-US" sz="1400" dirty="0">
                <a:latin typeface="+mn-lt"/>
              </a:rPr>
              <a:t>HSA Carrier – Customer Service</a:t>
            </a:r>
            <a:endParaRPr lang="en-US" sz="1400" i="1" dirty="0">
              <a:latin typeface="+mn-lt"/>
            </a:endParaRPr>
          </a:p>
          <a:p>
            <a:pPr marL="0" indent="0">
              <a:lnSpc>
                <a:spcPct val="80000"/>
              </a:lnSpc>
              <a:buNone/>
              <a:defRPr/>
            </a:pPr>
            <a:r>
              <a:rPr lang="en-US" sz="1400" dirty="0">
                <a:latin typeface="+mn-lt"/>
              </a:rPr>
              <a:t>1-800-539-2968</a:t>
            </a:r>
          </a:p>
          <a:p>
            <a:pPr marL="0" indent="0">
              <a:lnSpc>
                <a:spcPct val="80000"/>
              </a:lnSpc>
              <a:buNone/>
              <a:defRPr/>
            </a:pPr>
            <a:r>
              <a:rPr lang="en-US" sz="1400" dirty="0">
                <a:latin typeface="+mn-lt"/>
              </a:rPr>
              <a:t>www.key.com</a:t>
            </a:r>
          </a:p>
          <a:p>
            <a:pPr marL="0" indent="0">
              <a:lnSpc>
                <a:spcPct val="80000"/>
              </a:lnSpc>
              <a:buNone/>
              <a:defRPr/>
            </a:pPr>
            <a:endParaRPr lang="en-US" sz="1400" dirty="0">
              <a:latin typeface="+mn-lt"/>
            </a:endParaRPr>
          </a:p>
          <a:p>
            <a:pPr marL="0" indent="0">
              <a:lnSpc>
                <a:spcPct val="80000"/>
              </a:lnSpc>
              <a:buNone/>
              <a:defRPr/>
            </a:pPr>
            <a:endParaRPr lang="en-US" sz="1400" dirty="0">
              <a:latin typeface="+mn-lt"/>
            </a:endParaRPr>
          </a:p>
          <a:p>
            <a:pPr marL="0" indent="0">
              <a:lnSpc>
                <a:spcPct val="80000"/>
              </a:lnSpc>
              <a:buNone/>
              <a:defRPr/>
            </a:pPr>
            <a:endParaRPr lang="en-US" sz="1400" u="sng" dirty="0">
              <a:latin typeface="+mn-lt"/>
            </a:endParaRPr>
          </a:p>
          <a:p>
            <a:pPr marL="0" indent="0">
              <a:lnSpc>
                <a:spcPct val="80000"/>
              </a:lnSpc>
              <a:buNone/>
              <a:defRPr/>
            </a:pPr>
            <a:endParaRPr lang="en-US" sz="1400" u="sng" dirty="0">
              <a:latin typeface="+mn-lt"/>
            </a:endParaRPr>
          </a:p>
          <a:p>
            <a:pPr marL="0" indent="0">
              <a:lnSpc>
                <a:spcPct val="80000"/>
              </a:lnSpc>
              <a:buNone/>
              <a:defRPr/>
            </a:pPr>
            <a:r>
              <a:rPr lang="en-US" sz="1400" dirty="0">
                <a:latin typeface="+mn-lt"/>
              </a:rPr>
              <a:t>Delta Dental – Customer Service</a:t>
            </a:r>
            <a:endParaRPr lang="en-US" sz="1400" i="1" dirty="0">
              <a:latin typeface="+mn-lt"/>
            </a:endParaRPr>
          </a:p>
          <a:p>
            <a:pPr marL="0" indent="0">
              <a:lnSpc>
                <a:spcPct val="80000"/>
              </a:lnSpc>
              <a:buNone/>
              <a:defRPr/>
            </a:pPr>
            <a:r>
              <a:rPr lang="en-US" sz="1400" dirty="0">
                <a:latin typeface="+mn-lt"/>
              </a:rPr>
              <a:t>1-603-223-1000</a:t>
            </a:r>
          </a:p>
          <a:p>
            <a:pPr marL="0" indent="0">
              <a:lnSpc>
                <a:spcPct val="80000"/>
              </a:lnSpc>
              <a:buNone/>
              <a:defRPr/>
            </a:pPr>
            <a:r>
              <a:rPr lang="en-US" sz="1400" dirty="0">
                <a:latin typeface="+mn-lt"/>
              </a:rPr>
              <a:t>www.nedelta.com</a:t>
            </a:r>
          </a:p>
          <a:p>
            <a:pPr marL="0" indent="0">
              <a:lnSpc>
                <a:spcPct val="80000"/>
              </a:lnSpc>
              <a:buNone/>
              <a:defRPr/>
            </a:pPr>
            <a:endParaRPr lang="en-US" sz="1400" dirty="0">
              <a:latin typeface="+mn-lt"/>
            </a:endParaRPr>
          </a:p>
          <a:p>
            <a:pPr marL="0" indent="0">
              <a:lnSpc>
                <a:spcPct val="80000"/>
              </a:lnSpc>
              <a:buNone/>
              <a:defRPr/>
            </a:pPr>
            <a:endParaRPr lang="en-US" sz="1400" dirty="0">
              <a:latin typeface="+mn-lt"/>
            </a:endParaRPr>
          </a:p>
          <a:p>
            <a:pPr marL="0" indent="0">
              <a:lnSpc>
                <a:spcPct val="80000"/>
              </a:lnSpc>
              <a:buNone/>
              <a:defRPr/>
            </a:pPr>
            <a:endParaRPr lang="en-US" sz="1400" u="sng" dirty="0">
              <a:latin typeface="+mn-lt"/>
            </a:endParaRPr>
          </a:p>
          <a:p>
            <a:pPr marL="0" indent="0">
              <a:lnSpc>
                <a:spcPct val="80000"/>
              </a:lnSpc>
              <a:buNone/>
              <a:defRPr/>
            </a:pPr>
            <a:r>
              <a:rPr lang="en-US" sz="1400" dirty="0">
                <a:latin typeface="+mn-lt"/>
              </a:rPr>
              <a:t>Vision Service Provider – Customer Service</a:t>
            </a:r>
            <a:endParaRPr lang="en-US" sz="1400" i="1" dirty="0">
              <a:latin typeface="+mn-lt"/>
            </a:endParaRPr>
          </a:p>
          <a:p>
            <a:pPr marL="0" indent="0">
              <a:lnSpc>
                <a:spcPct val="80000"/>
              </a:lnSpc>
              <a:buNone/>
              <a:defRPr/>
            </a:pPr>
            <a:r>
              <a:rPr lang="en-US" sz="1400" dirty="0">
                <a:latin typeface="+mn-lt"/>
              </a:rPr>
              <a:t>1-800-877-7195</a:t>
            </a:r>
          </a:p>
          <a:p>
            <a:pPr marL="0" indent="0">
              <a:lnSpc>
                <a:spcPct val="80000"/>
              </a:lnSpc>
              <a:buNone/>
              <a:defRPr/>
            </a:pPr>
            <a:r>
              <a:rPr lang="en-US" sz="1400" dirty="0">
                <a:latin typeface="+mn-lt"/>
              </a:rPr>
              <a:t>www.vsp.com</a:t>
            </a:r>
          </a:p>
          <a:p>
            <a:pPr marL="0" indent="0">
              <a:lnSpc>
                <a:spcPct val="80000"/>
              </a:lnSpc>
              <a:buNone/>
              <a:defRPr/>
            </a:pPr>
            <a:endParaRPr lang="en-US" sz="1400" dirty="0">
              <a:latin typeface="+mn-lt"/>
            </a:endParaRPr>
          </a:p>
          <a:p>
            <a:pPr marL="0" indent="0">
              <a:lnSpc>
                <a:spcPct val="80000"/>
              </a:lnSpc>
              <a:buNone/>
              <a:defRPr/>
            </a:pPr>
            <a:endParaRPr lang="en-US" sz="1400" dirty="0">
              <a:latin typeface="+mn-lt"/>
            </a:endParaRPr>
          </a:p>
          <a:p>
            <a:pPr marL="0" indent="0">
              <a:lnSpc>
                <a:spcPct val="80000"/>
              </a:lnSpc>
              <a:buNone/>
              <a:defRPr/>
            </a:pPr>
            <a:r>
              <a:rPr lang="en-US" sz="1400" dirty="0">
                <a:latin typeface="+mn-lt"/>
              </a:rPr>
              <a:t>Mutual of Omaha– Customer Service</a:t>
            </a:r>
          </a:p>
          <a:p>
            <a:pPr marL="0" indent="0">
              <a:lnSpc>
                <a:spcPct val="80000"/>
              </a:lnSpc>
              <a:buNone/>
              <a:defRPr/>
            </a:pPr>
            <a:r>
              <a:rPr lang="en-US" sz="1400" dirty="0">
                <a:latin typeface="+mn-lt"/>
              </a:rPr>
              <a:t>Life, Disability &amp; Accident Insurance</a:t>
            </a:r>
          </a:p>
          <a:p>
            <a:pPr marL="0" indent="0">
              <a:lnSpc>
                <a:spcPct val="80000"/>
              </a:lnSpc>
              <a:buNone/>
              <a:defRPr/>
            </a:pPr>
            <a:r>
              <a:rPr lang="en-US" sz="1400" dirty="0">
                <a:latin typeface="+mn-lt"/>
              </a:rPr>
              <a:t>1-800-775-6000</a:t>
            </a:r>
          </a:p>
          <a:p>
            <a:pPr marL="0" indent="0">
              <a:lnSpc>
                <a:spcPct val="80000"/>
              </a:lnSpc>
              <a:buNone/>
              <a:defRPr/>
            </a:pPr>
            <a:r>
              <a:rPr lang="en-US" sz="1400" dirty="0">
                <a:latin typeface="+mn-lt"/>
                <a:hlinkClick r:id="rId7"/>
              </a:rPr>
              <a:t>www.mutualofomaha.com</a:t>
            </a:r>
            <a:endParaRPr lang="en-US" sz="1400" dirty="0">
              <a:latin typeface="+mn-lt"/>
            </a:endParaRPr>
          </a:p>
          <a:p>
            <a:pPr marL="0" indent="0">
              <a:lnSpc>
                <a:spcPct val="80000"/>
              </a:lnSpc>
              <a:buNone/>
              <a:defRPr/>
            </a:pPr>
            <a:endParaRPr lang="en-US" sz="1400" dirty="0">
              <a:latin typeface="+mn-lt"/>
            </a:endParaRPr>
          </a:p>
          <a:p>
            <a:pPr marL="0" indent="0">
              <a:lnSpc>
                <a:spcPct val="80000"/>
              </a:lnSpc>
              <a:buNone/>
              <a:defRPr/>
            </a:pPr>
            <a:r>
              <a:rPr lang="en-US" sz="1400" dirty="0"/>
              <a:t>Mutual of Omaha– Customer Service</a:t>
            </a:r>
          </a:p>
          <a:p>
            <a:pPr marL="0" indent="0">
              <a:lnSpc>
                <a:spcPct val="80000"/>
              </a:lnSpc>
              <a:buNone/>
              <a:defRPr/>
            </a:pPr>
            <a:r>
              <a:rPr lang="en-US" sz="1400" dirty="0"/>
              <a:t>Employee Assistance Program</a:t>
            </a:r>
          </a:p>
          <a:p>
            <a:pPr marL="0" indent="0">
              <a:lnSpc>
                <a:spcPct val="80000"/>
              </a:lnSpc>
              <a:buNone/>
              <a:defRPr/>
            </a:pPr>
            <a:r>
              <a:rPr lang="en-US" sz="1400" dirty="0"/>
              <a:t>1-800-775-6000</a:t>
            </a:r>
          </a:p>
          <a:p>
            <a:pPr marL="0" indent="0">
              <a:lnSpc>
                <a:spcPct val="80000"/>
              </a:lnSpc>
              <a:buNone/>
              <a:defRPr/>
            </a:pPr>
            <a:r>
              <a:rPr lang="en-US" sz="1400" dirty="0">
                <a:hlinkClick r:id="rId8"/>
              </a:rPr>
              <a:t>www.mutualof</a:t>
            </a:r>
            <a:r>
              <a:rPr lang="en-US" sz="1400" dirty="0"/>
              <a:t>omaha.com</a:t>
            </a:r>
          </a:p>
          <a:p>
            <a:pPr marL="0" indent="0">
              <a:lnSpc>
                <a:spcPct val="80000"/>
              </a:lnSpc>
              <a:buNone/>
              <a:defRPr/>
            </a:pPr>
            <a:endParaRPr lang="en-US" sz="1400" dirty="0">
              <a:latin typeface="+mn-lt"/>
            </a:endParaRPr>
          </a:p>
          <a:p>
            <a:pPr marL="0" indent="0">
              <a:lnSpc>
                <a:spcPct val="80000"/>
              </a:lnSpc>
              <a:buNone/>
              <a:defRPr/>
            </a:pPr>
            <a:endParaRPr lang="en-US" sz="1400" dirty="0">
              <a:latin typeface="+mn-lt"/>
            </a:endParaRPr>
          </a:p>
          <a:p>
            <a:pPr marL="0" indent="0">
              <a:lnSpc>
                <a:spcPct val="80000"/>
              </a:lnSpc>
              <a:buNone/>
              <a:defRPr/>
            </a:pPr>
            <a:r>
              <a:rPr lang="en-US" sz="1400" dirty="0">
                <a:latin typeface="+mn-lt"/>
              </a:rPr>
              <a:t>Mutual of America – Customer Service</a:t>
            </a:r>
          </a:p>
          <a:p>
            <a:pPr marL="0" indent="0">
              <a:lnSpc>
                <a:spcPct val="80000"/>
              </a:lnSpc>
              <a:buNone/>
              <a:defRPr/>
            </a:pPr>
            <a:r>
              <a:rPr lang="en-US" sz="1400" dirty="0">
                <a:latin typeface="+mn-lt"/>
              </a:rPr>
              <a:t>Retirement Simple IRA</a:t>
            </a:r>
          </a:p>
          <a:p>
            <a:pPr marL="0" indent="0">
              <a:lnSpc>
                <a:spcPct val="80000"/>
              </a:lnSpc>
              <a:buNone/>
              <a:defRPr/>
            </a:pPr>
            <a:r>
              <a:rPr lang="en-US" sz="1400" dirty="0">
                <a:latin typeface="+mn-lt"/>
              </a:rPr>
              <a:t>1-800-468-3785</a:t>
            </a:r>
          </a:p>
          <a:p>
            <a:pPr marL="0" indent="0">
              <a:lnSpc>
                <a:spcPct val="80000"/>
              </a:lnSpc>
              <a:buNone/>
              <a:defRPr/>
            </a:pPr>
            <a:r>
              <a:rPr lang="en-US" sz="1400" dirty="0">
                <a:latin typeface="+mn-lt"/>
              </a:rPr>
              <a:t>www.mutualofamerica.com</a:t>
            </a:r>
          </a:p>
          <a:p>
            <a:pPr marL="0" indent="0">
              <a:lnSpc>
                <a:spcPct val="80000"/>
              </a:lnSpc>
              <a:buNone/>
              <a:defRPr/>
            </a:pPr>
            <a:endParaRPr lang="en-US" sz="1400" dirty="0">
              <a:latin typeface="+mn-lt"/>
            </a:endParaRPr>
          </a:p>
          <a:p>
            <a:pPr marL="0" indent="0">
              <a:lnSpc>
                <a:spcPct val="80000"/>
              </a:lnSpc>
              <a:buNone/>
              <a:defRPr/>
            </a:pPr>
            <a:endParaRPr lang="en-US" sz="1400" u="sng" dirty="0">
              <a:latin typeface="+mn-lt"/>
            </a:endParaRPr>
          </a:p>
          <a:p>
            <a:pPr marL="0" indent="0">
              <a:lnSpc>
                <a:spcPct val="80000"/>
              </a:lnSpc>
              <a:buNone/>
              <a:defRPr/>
            </a:pPr>
            <a:r>
              <a:rPr lang="en-US" sz="1400" u="sng" dirty="0" err="1">
                <a:latin typeface="+mn-lt"/>
              </a:rPr>
              <a:t>GradFin</a:t>
            </a:r>
            <a:r>
              <a:rPr lang="en-US" sz="1400" u="sng" dirty="0">
                <a:latin typeface="+mn-lt"/>
              </a:rPr>
              <a:t>: </a:t>
            </a:r>
            <a:r>
              <a:rPr lang="en-US" sz="1400" i="1" u="sng" dirty="0">
                <a:latin typeface="+mn-lt"/>
              </a:rPr>
              <a:t>Tuition Assistance</a:t>
            </a:r>
          </a:p>
          <a:p>
            <a:pPr marL="0" indent="0">
              <a:lnSpc>
                <a:spcPct val="80000"/>
              </a:lnSpc>
              <a:buNone/>
              <a:defRPr/>
            </a:pPr>
            <a:r>
              <a:rPr lang="en-US" sz="1400" dirty="0">
                <a:latin typeface="+mn-lt"/>
              </a:rPr>
              <a:t>www.gradfin.com/trg.html</a:t>
            </a:r>
          </a:p>
        </p:txBody>
      </p:sp>
      <p:pic>
        <p:nvPicPr>
          <p:cNvPr id="4" name="Picture 3" descr="A picture containing graphical user interface&#10;&#10;Description automatically generated">
            <a:extLst>
              <a:ext uri="{FF2B5EF4-FFF2-40B4-BE49-F238E27FC236}">
                <a16:creationId xmlns:a16="http://schemas.microsoft.com/office/drawing/2014/main" id="{5F1651CC-BCD2-40A6-A3EF-66BEE1694F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448" y="7526315"/>
            <a:ext cx="2059699" cy="1029850"/>
          </a:xfrm>
          <a:prstGeom prst="rect">
            <a:avLst/>
          </a:prstGeom>
        </p:spPr>
      </p:pic>
      <p:pic>
        <p:nvPicPr>
          <p:cNvPr id="7" name="Picture 6" descr="Logo, company name&#10;&#10;Description automatically generated">
            <a:extLst>
              <a:ext uri="{FF2B5EF4-FFF2-40B4-BE49-F238E27FC236}">
                <a16:creationId xmlns:a16="http://schemas.microsoft.com/office/drawing/2014/main" id="{438C8156-2624-48D4-B1B1-CD8319BA3D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365" y="5802591"/>
            <a:ext cx="985690" cy="740899"/>
          </a:xfrm>
          <a:prstGeom prst="rect">
            <a:avLst/>
          </a:prstGeom>
        </p:spPr>
      </p:pic>
      <p:pic>
        <p:nvPicPr>
          <p:cNvPr id="14" name="Picture 13" descr="Logo, company name&#10;&#10;Description automatically generated">
            <a:extLst>
              <a:ext uri="{FF2B5EF4-FFF2-40B4-BE49-F238E27FC236}">
                <a16:creationId xmlns:a16="http://schemas.microsoft.com/office/drawing/2014/main" id="{E64726A5-A6D6-4F6D-93A1-770D7F1B83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365" y="6725425"/>
            <a:ext cx="985690" cy="740899"/>
          </a:xfrm>
          <a:prstGeom prst="rect">
            <a:avLst/>
          </a:prstGeom>
        </p:spPr>
      </p:pic>
    </p:spTree>
    <p:extLst>
      <p:ext uri="{BB962C8B-B14F-4D97-AF65-F5344CB8AC3E}">
        <p14:creationId xmlns:p14="http://schemas.microsoft.com/office/powerpoint/2010/main" val="170602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AE46DF4-6DEE-4E2B-9609-8EFD41E3227F}"/>
              </a:ext>
            </a:extLst>
          </p:cNvPr>
          <p:cNvSpPr/>
          <p:nvPr/>
        </p:nvSpPr>
        <p:spPr>
          <a:xfrm>
            <a:off x="1002644" y="12087875"/>
            <a:ext cx="609600" cy="33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433324-5823-4659-AB9F-7FD0E13646FC}"/>
              </a:ext>
            </a:extLst>
          </p:cNvPr>
          <p:cNvSpPr txBox="1"/>
          <p:nvPr/>
        </p:nvSpPr>
        <p:spPr>
          <a:xfrm>
            <a:off x="419099" y="6400800"/>
            <a:ext cx="6934200" cy="2246769"/>
          </a:xfrm>
          <a:prstGeom prst="rect">
            <a:avLst/>
          </a:prstGeom>
          <a:noFill/>
        </p:spPr>
        <p:txBody>
          <a:bodyPr wrap="square" rtlCol="0">
            <a:spAutoFit/>
          </a:bodyPr>
          <a:lstStyle/>
          <a:p>
            <a:r>
              <a:rPr lang="en-US" sz="1400" b="1" dirty="0"/>
              <a:t>Every effort has been made to ensure the accuracy of the information in this Benefits at a Glance. Plan provisions summarized in this overview contain only highlights. If there is a discrepancy between this overview and the plan documents, the plan documents will govern.</a:t>
            </a:r>
          </a:p>
          <a:p>
            <a:endParaRPr lang="en-US" sz="1400" b="1" dirty="0"/>
          </a:p>
          <a:p>
            <a:r>
              <a:rPr lang="en-US" sz="1400" b="1" dirty="0"/>
              <a:t>Although </a:t>
            </a:r>
            <a:r>
              <a:rPr lang="en-US" sz="1400" b="1" dirty="0" err="1"/>
              <a:t>EastView</a:t>
            </a:r>
            <a:r>
              <a:rPr lang="en-US" sz="1400" b="1" dirty="0"/>
              <a:t> at Middlebury intends to continue all benefits in their present form, they reserve the right to amend, suspend, or terminate, in whole or in part, any or all of the plans at any time. </a:t>
            </a:r>
          </a:p>
          <a:p>
            <a:endParaRPr lang="en-US" sz="1400" b="1" dirty="0"/>
          </a:p>
          <a:p>
            <a:r>
              <a:rPr lang="en-US" sz="1400" b="1" dirty="0"/>
              <a:t>If any changes are made, you will be notified promptly.</a:t>
            </a:r>
          </a:p>
        </p:txBody>
      </p:sp>
      <p:sp>
        <p:nvSpPr>
          <p:cNvPr id="16" name="Rectangle 2">
            <a:extLst>
              <a:ext uri="{FF2B5EF4-FFF2-40B4-BE49-F238E27FC236}">
                <a16:creationId xmlns:a16="http://schemas.microsoft.com/office/drawing/2014/main" id="{73B787E3-E720-438B-870C-AFAA4C60585B}"/>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pPr algn="ctr"/>
            <a:r>
              <a:rPr lang="en-US" altLang="en-US" sz="3200" dirty="0">
                <a:solidFill>
                  <a:schemeClr val="bg1"/>
                </a:solidFill>
                <a:latin typeface="Georgia" panose="02040502050405020303" pitchFamily="18" charset="0"/>
              </a:rPr>
              <a:t>Employee Benefit Overview</a:t>
            </a:r>
          </a:p>
        </p:txBody>
      </p:sp>
      <p:sp>
        <p:nvSpPr>
          <p:cNvPr id="3" name="TextBox 2">
            <a:extLst>
              <a:ext uri="{FF2B5EF4-FFF2-40B4-BE49-F238E27FC236}">
                <a16:creationId xmlns:a16="http://schemas.microsoft.com/office/drawing/2014/main" id="{2EBB37EC-4555-4106-A91B-8E45B5CA4FB0}"/>
              </a:ext>
            </a:extLst>
          </p:cNvPr>
          <p:cNvSpPr txBox="1"/>
          <p:nvPr/>
        </p:nvSpPr>
        <p:spPr>
          <a:xfrm>
            <a:off x="419099" y="1235076"/>
            <a:ext cx="6934199" cy="4708981"/>
          </a:xfrm>
          <a:prstGeom prst="rect">
            <a:avLst/>
          </a:prstGeom>
          <a:noFill/>
        </p:spPr>
        <p:txBody>
          <a:bodyPr wrap="square" rtlCol="0">
            <a:spAutoFit/>
          </a:bodyPr>
          <a:lstStyle/>
          <a:p>
            <a:pPr algn="ctr"/>
            <a:r>
              <a:rPr lang="en-US" sz="2400" b="1" dirty="0"/>
              <a:t>Eligibility Wording:</a:t>
            </a:r>
          </a:p>
          <a:p>
            <a:endParaRPr lang="en-US" sz="1200" b="1" dirty="0"/>
          </a:p>
          <a:p>
            <a:r>
              <a:rPr lang="en-US" sz="1400" b="1" dirty="0"/>
              <a:t>Full-time</a:t>
            </a:r>
            <a:r>
              <a:rPr lang="en-US" sz="1400" dirty="0"/>
              <a:t> - Employees who work a minimum of 30 hours per week are considered to be full-time. Such full-time employees are eligible for all benefits after applicable requirements for length of service have been met.</a:t>
            </a:r>
            <a:r>
              <a:rPr lang="en-US" sz="1400" i="1" dirty="0"/>
              <a:t> </a:t>
            </a:r>
          </a:p>
          <a:p>
            <a:r>
              <a:rPr lang="en-US" sz="1400" b="1" dirty="0"/>
              <a:t> </a:t>
            </a:r>
            <a:endParaRPr lang="en-US" sz="1400" dirty="0"/>
          </a:p>
          <a:p>
            <a:r>
              <a:rPr lang="en-US" sz="1400" b="1" dirty="0"/>
              <a:t>Part-time:  </a:t>
            </a:r>
            <a:r>
              <a:rPr lang="en-US" sz="1400" dirty="0"/>
              <a:t>Part-time employees are regularly scheduled to work less than 30 hours per week. Regular part-time employees are not eligible for </a:t>
            </a:r>
            <a:r>
              <a:rPr lang="en-US" sz="1400" dirty="0" err="1"/>
              <a:t>EastView’s</a:t>
            </a:r>
            <a:r>
              <a:rPr lang="en-US" sz="1400" dirty="0"/>
              <a:t> benefit programs, unless otherwise specified by law.</a:t>
            </a:r>
          </a:p>
          <a:p>
            <a:r>
              <a:rPr lang="en-US" sz="1400" b="1" dirty="0"/>
              <a:t> </a:t>
            </a:r>
            <a:endParaRPr lang="en-US" sz="1400" dirty="0"/>
          </a:p>
          <a:p>
            <a:r>
              <a:rPr lang="en-US" sz="1400" b="1" dirty="0"/>
              <a:t>Per-Diem</a:t>
            </a:r>
            <a:r>
              <a:rPr lang="en-US" sz="1400" dirty="0"/>
              <a:t> – These employees are scheduled to work less than 30 hours per week and do not have a set number of hours per pay period. However, Per Diem employees are required to work a minimum of one shift per month in order to qualify as an active employee.  Per Diem workers are not eligible for </a:t>
            </a:r>
            <a:r>
              <a:rPr lang="en-US" sz="1400" dirty="0" err="1"/>
              <a:t>EastView’s</a:t>
            </a:r>
            <a:r>
              <a:rPr lang="en-US" sz="1400" dirty="0"/>
              <a:t> benefits.</a:t>
            </a:r>
          </a:p>
          <a:p>
            <a:r>
              <a:rPr lang="en-US" sz="1400" dirty="0"/>
              <a:t> </a:t>
            </a:r>
          </a:p>
          <a:p>
            <a:r>
              <a:rPr lang="en-US" sz="1400" b="1" dirty="0"/>
              <a:t>On-call / Temporary / Seasonal</a:t>
            </a:r>
            <a:r>
              <a:rPr lang="en-US" sz="1400" dirty="0"/>
              <a:t> - These individuals are employed by </a:t>
            </a:r>
            <a:r>
              <a:rPr lang="en-US" sz="1400" dirty="0" err="1"/>
              <a:t>EastView</a:t>
            </a:r>
            <a:r>
              <a:rPr lang="en-US" sz="1400" dirty="0"/>
              <a:t> and work either on a temporary or an intermittent basis. This can include interns, college or high school students on academic break looking for short-term work, and other finite direct engagement employment agreements. Temporary engagements generally do not require work more than 20 weeks in a calendar year and are not eligible for </a:t>
            </a:r>
            <a:r>
              <a:rPr lang="en-US" sz="1400" dirty="0" err="1"/>
              <a:t>EastView’s</a:t>
            </a:r>
            <a:r>
              <a:rPr lang="en-US" sz="1400" dirty="0"/>
              <a:t> benefits.</a:t>
            </a:r>
          </a:p>
          <a:p>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3F6741EB-B63E-43AC-B8D5-66684EECAFEE}"/>
              </a:ext>
            </a:extLst>
          </p:cNvPr>
          <p:cNvSpPr>
            <a:spLocks noChangeArrowheads="1"/>
          </p:cNvSpPr>
          <p:nvPr/>
        </p:nvSpPr>
        <p:spPr bwMode="auto">
          <a:xfrm>
            <a:off x="347472" y="330200"/>
            <a:ext cx="7077455" cy="904876"/>
          </a:xfrm>
          <a:prstGeom prst="rect">
            <a:avLst/>
          </a:prstGeom>
          <a:solidFill>
            <a:srgbClr val="7030A0"/>
          </a:solidFill>
          <a:ln w="9525" algn="ctr">
            <a:solidFill>
              <a:srgbClr val="75263D"/>
            </a:solidFill>
            <a:round/>
            <a:headEnd/>
            <a:tailEnd/>
          </a:ln>
        </p:spPr>
        <p:txBody>
          <a:bodyPr lIns="91162" tIns="45579" rIns="91162" bIns="45579"/>
          <a:lstStyle/>
          <a:p>
            <a:endParaRPr lang="en-US" altLang="en-US" dirty="0"/>
          </a:p>
        </p:txBody>
      </p:sp>
      <p:sp>
        <p:nvSpPr>
          <p:cNvPr id="16" name="Text Placeholder 2">
            <a:extLst>
              <a:ext uri="{FF2B5EF4-FFF2-40B4-BE49-F238E27FC236}">
                <a16:creationId xmlns:a16="http://schemas.microsoft.com/office/drawing/2014/main" id="{BF32B76E-BF87-437F-A1AE-002C1FC9FC0E}"/>
              </a:ext>
            </a:extLst>
          </p:cNvPr>
          <p:cNvSpPr txBox="1">
            <a:spLocks/>
          </p:cNvSpPr>
          <p:nvPr/>
        </p:nvSpPr>
        <p:spPr>
          <a:xfrm>
            <a:off x="350881" y="511293"/>
            <a:ext cx="7093108"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solidFill>
                  <a:schemeClr val="bg1"/>
                </a:solidFill>
              </a:rPr>
              <a:t>Medical Benefits</a:t>
            </a:r>
          </a:p>
        </p:txBody>
      </p:sp>
      <p:pic>
        <p:nvPicPr>
          <p:cNvPr id="4" name="Picture 3">
            <a:extLst>
              <a:ext uri="{FF2B5EF4-FFF2-40B4-BE49-F238E27FC236}">
                <a16:creationId xmlns:a16="http://schemas.microsoft.com/office/drawing/2014/main" id="{9DD804C1-C2BF-4C47-A9F2-B304C83E0CEF}"/>
              </a:ext>
            </a:extLst>
          </p:cNvPr>
          <p:cNvPicPr>
            <a:picLocks noChangeAspect="1"/>
          </p:cNvPicPr>
          <p:nvPr/>
        </p:nvPicPr>
        <p:blipFill>
          <a:blip r:embed="rId2"/>
          <a:stretch>
            <a:fillRect/>
          </a:stretch>
        </p:blipFill>
        <p:spPr>
          <a:xfrm>
            <a:off x="402653" y="1306703"/>
            <a:ext cx="6989564" cy="8083237"/>
          </a:xfrm>
          <a:prstGeom prst="rect">
            <a:avLst/>
          </a:prstGeom>
        </p:spPr>
      </p:pic>
    </p:spTree>
    <p:extLst>
      <p:ext uri="{BB962C8B-B14F-4D97-AF65-F5344CB8AC3E}">
        <p14:creationId xmlns:p14="http://schemas.microsoft.com/office/powerpoint/2010/main" val="2834190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52147FF-9A87-411A-8C29-E84D56810DD2}"/>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9" name="Rectangle 2">
            <a:extLst>
              <a:ext uri="{FF2B5EF4-FFF2-40B4-BE49-F238E27FC236}">
                <a16:creationId xmlns:a16="http://schemas.microsoft.com/office/drawing/2014/main" id="{E7F734B4-DAEA-4CA3-99A2-2AB72C278859}"/>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Medical Plans Employee Contributions</a:t>
            </a:r>
          </a:p>
        </p:txBody>
      </p:sp>
      <p:pic>
        <p:nvPicPr>
          <p:cNvPr id="8" name="Picture 7">
            <a:extLst>
              <a:ext uri="{FF2B5EF4-FFF2-40B4-BE49-F238E27FC236}">
                <a16:creationId xmlns:a16="http://schemas.microsoft.com/office/drawing/2014/main" id="{7EAE76E4-7104-48FE-95F2-9BCAB0189E1A}"/>
              </a:ext>
            </a:extLst>
          </p:cNvPr>
          <p:cNvPicPr>
            <a:picLocks noChangeAspect="1"/>
          </p:cNvPicPr>
          <p:nvPr/>
        </p:nvPicPr>
        <p:blipFill>
          <a:blip r:embed="rId2"/>
          <a:stretch>
            <a:fillRect/>
          </a:stretch>
        </p:blipFill>
        <p:spPr>
          <a:xfrm>
            <a:off x="533400" y="1444248"/>
            <a:ext cx="1433663" cy="743869"/>
          </a:xfrm>
          <a:prstGeom prst="rect">
            <a:avLst/>
          </a:prstGeom>
        </p:spPr>
      </p:pic>
      <p:graphicFrame>
        <p:nvGraphicFramePr>
          <p:cNvPr id="5" name="Table 6">
            <a:extLst>
              <a:ext uri="{FF2B5EF4-FFF2-40B4-BE49-F238E27FC236}">
                <a16:creationId xmlns:a16="http://schemas.microsoft.com/office/drawing/2014/main" id="{AA006D3E-672A-4976-A75C-7D6914B8BDCC}"/>
              </a:ext>
            </a:extLst>
          </p:cNvPr>
          <p:cNvGraphicFramePr>
            <a:graphicFrameLocks noGrp="1"/>
          </p:cNvGraphicFramePr>
          <p:nvPr>
            <p:extLst>
              <p:ext uri="{D42A27DB-BD31-4B8C-83A1-F6EECF244321}">
                <p14:modId xmlns:p14="http://schemas.microsoft.com/office/powerpoint/2010/main" val="4075588007"/>
              </p:ext>
            </p:extLst>
          </p:nvPr>
        </p:nvGraphicFramePr>
        <p:xfrm>
          <a:off x="228600" y="2568780"/>
          <a:ext cx="2362200" cy="1219200"/>
        </p:xfrm>
        <a:graphic>
          <a:graphicData uri="http://schemas.openxmlformats.org/drawingml/2006/table">
            <a:tbl>
              <a:tblPr firstRow="1" bandRow="1">
                <a:tableStyleId>{93296810-A885-4BE3-A3E7-6D5BEEA58F35}</a:tableStyleId>
              </a:tblPr>
              <a:tblGrid>
                <a:gridCol w="2362200">
                  <a:extLst>
                    <a:ext uri="{9D8B030D-6E8A-4147-A177-3AD203B41FA5}">
                      <a16:colId xmlns:a16="http://schemas.microsoft.com/office/drawing/2014/main" val="2990974383"/>
                    </a:ext>
                  </a:extLst>
                </a:gridCol>
              </a:tblGrid>
              <a:tr h="277978">
                <a:tc>
                  <a:txBody>
                    <a:bodyPr/>
                    <a:lstStyle/>
                    <a:p>
                      <a:r>
                        <a:rPr lang="en-US" sz="14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4102454"/>
                  </a:ext>
                </a:extLst>
              </a:tr>
              <a:tr h="303249">
                <a:tc>
                  <a:txBody>
                    <a:bodyPr/>
                    <a:lstStyle/>
                    <a:p>
                      <a:r>
                        <a:rPr lang="en-US" sz="1400" dirty="0"/>
                        <a:t>Employee + Spouse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13861517"/>
                  </a:ext>
                </a:extLst>
              </a:tr>
              <a:tr h="303249">
                <a:tc>
                  <a:txBody>
                    <a:bodyPr/>
                    <a:lstStyle/>
                    <a:p>
                      <a:r>
                        <a:rPr lang="en-US" sz="1400" dirty="0"/>
                        <a:t>Employee + Child(ren)</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52224652"/>
                  </a:ext>
                </a:extLst>
              </a:tr>
              <a:tr h="303249">
                <a:tc>
                  <a:txBody>
                    <a:bodyPr/>
                    <a:lstStyle/>
                    <a:p>
                      <a:r>
                        <a:rPr lang="en-US" sz="14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66887484"/>
                  </a:ext>
                </a:extLst>
              </a:tr>
            </a:tbl>
          </a:graphicData>
        </a:graphic>
      </p:graphicFrame>
      <p:graphicFrame>
        <p:nvGraphicFramePr>
          <p:cNvPr id="12" name="Table 6">
            <a:extLst>
              <a:ext uri="{FF2B5EF4-FFF2-40B4-BE49-F238E27FC236}">
                <a16:creationId xmlns:a16="http://schemas.microsoft.com/office/drawing/2014/main" id="{BAF0B8E9-164D-4E6F-A5F5-92D7BEF3E3D3}"/>
              </a:ext>
            </a:extLst>
          </p:cNvPr>
          <p:cNvGraphicFramePr>
            <a:graphicFrameLocks noGrp="1"/>
          </p:cNvGraphicFramePr>
          <p:nvPr>
            <p:extLst>
              <p:ext uri="{D42A27DB-BD31-4B8C-83A1-F6EECF244321}">
                <p14:modId xmlns:p14="http://schemas.microsoft.com/office/powerpoint/2010/main" val="2239368757"/>
              </p:ext>
            </p:extLst>
          </p:nvPr>
        </p:nvGraphicFramePr>
        <p:xfrm>
          <a:off x="228600" y="4138539"/>
          <a:ext cx="2362200" cy="1371600"/>
        </p:xfrm>
        <a:graphic>
          <a:graphicData uri="http://schemas.openxmlformats.org/drawingml/2006/table">
            <a:tbl>
              <a:tblPr firstRow="1" bandRow="1">
                <a:tableStyleId>{93296810-A885-4BE3-A3E7-6D5BEEA58F35}</a:tableStyleId>
              </a:tblPr>
              <a:tblGrid>
                <a:gridCol w="2362200">
                  <a:extLst>
                    <a:ext uri="{9D8B030D-6E8A-4147-A177-3AD203B41FA5}">
                      <a16:colId xmlns:a16="http://schemas.microsoft.com/office/drawing/2014/main" val="2990974383"/>
                    </a:ext>
                  </a:extLst>
                </a:gridCol>
              </a:tblGrid>
              <a:tr h="342900">
                <a:tc>
                  <a:txBody>
                    <a:bodyPr/>
                    <a:lstStyle/>
                    <a:p>
                      <a:pPr marL="0" marR="0" lvl="0" indent="0" algn="l" defTabSz="911513"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4102454"/>
                  </a:ext>
                </a:extLst>
              </a:tr>
              <a:tr h="342900">
                <a:tc>
                  <a:txBody>
                    <a:bodyPr/>
                    <a:lstStyle/>
                    <a:p>
                      <a:r>
                        <a:rPr lang="en-US" sz="1400" dirty="0"/>
                        <a:t>Employee + Spouse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13861517"/>
                  </a:ext>
                </a:extLst>
              </a:tr>
              <a:tr h="342900">
                <a:tc>
                  <a:txBody>
                    <a:bodyPr/>
                    <a:lstStyle/>
                    <a:p>
                      <a:r>
                        <a:rPr lang="en-US" sz="1400" dirty="0"/>
                        <a:t>Employee + Child(ren)</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52224652"/>
                  </a:ext>
                </a:extLst>
              </a:tr>
              <a:tr h="342900">
                <a:tc>
                  <a:txBody>
                    <a:bodyPr/>
                    <a:lstStyle/>
                    <a:p>
                      <a:r>
                        <a:rPr lang="en-US" sz="14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66887484"/>
                  </a:ext>
                </a:extLst>
              </a:tr>
            </a:tbl>
          </a:graphicData>
        </a:graphic>
      </p:graphicFrame>
      <p:graphicFrame>
        <p:nvGraphicFramePr>
          <p:cNvPr id="13" name="Table 6">
            <a:extLst>
              <a:ext uri="{FF2B5EF4-FFF2-40B4-BE49-F238E27FC236}">
                <a16:creationId xmlns:a16="http://schemas.microsoft.com/office/drawing/2014/main" id="{97E8436B-B3F1-46A2-BD1E-75B67E93AA2E}"/>
              </a:ext>
            </a:extLst>
          </p:cNvPr>
          <p:cNvGraphicFramePr>
            <a:graphicFrameLocks noGrp="1"/>
          </p:cNvGraphicFramePr>
          <p:nvPr>
            <p:extLst>
              <p:ext uri="{D42A27DB-BD31-4B8C-83A1-F6EECF244321}">
                <p14:modId xmlns:p14="http://schemas.microsoft.com/office/powerpoint/2010/main" val="1473635845"/>
              </p:ext>
            </p:extLst>
          </p:nvPr>
        </p:nvGraphicFramePr>
        <p:xfrm>
          <a:off x="228600" y="6004561"/>
          <a:ext cx="2362200" cy="1371600"/>
        </p:xfrm>
        <a:graphic>
          <a:graphicData uri="http://schemas.openxmlformats.org/drawingml/2006/table">
            <a:tbl>
              <a:tblPr firstRow="1" bandRow="1">
                <a:tableStyleId>{93296810-A885-4BE3-A3E7-6D5BEEA58F35}</a:tableStyleId>
              </a:tblPr>
              <a:tblGrid>
                <a:gridCol w="2362200">
                  <a:extLst>
                    <a:ext uri="{9D8B030D-6E8A-4147-A177-3AD203B41FA5}">
                      <a16:colId xmlns:a16="http://schemas.microsoft.com/office/drawing/2014/main" val="2990974383"/>
                    </a:ext>
                  </a:extLst>
                </a:gridCol>
              </a:tblGrid>
              <a:tr h="342900">
                <a:tc>
                  <a:txBody>
                    <a:bodyPr/>
                    <a:lstStyle/>
                    <a:p>
                      <a:pPr marL="0" marR="0" lvl="0" indent="0" algn="l" defTabSz="911513"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4102454"/>
                  </a:ext>
                </a:extLst>
              </a:tr>
              <a:tr h="342900">
                <a:tc>
                  <a:txBody>
                    <a:bodyPr/>
                    <a:lstStyle/>
                    <a:p>
                      <a:r>
                        <a:rPr lang="en-US" sz="1400" dirty="0"/>
                        <a:t>Employee + Spouse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13861517"/>
                  </a:ext>
                </a:extLst>
              </a:tr>
              <a:tr h="342900">
                <a:tc>
                  <a:txBody>
                    <a:bodyPr/>
                    <a:lstStyle/>
                    <a:p>
                      <a:r>
                        <a:rPr lang="en-US" sz="1400" dirty="0"/>
                        <a:t>Employee + Child(ren)</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52224652"/>
                  </a:ext>
                </a:extLst>
              </a:tr>
              <a:tr h="342900">
                <a:tc>
                  <a:txBody>
                    <a:bodyPr/>
                    <a:lstStyle/>
                    <a:p>
                      <a:r>
                        <a:rPr lang="en-US" sz="14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66887484"/>
                  </a:ext>
                </a:extLst>
              </a:tr>
            </a:tbl>
          </a:graphicData>
        </a:graphic>
      </p:graphicFrame>
      <p:graphicFrame>
        <p:nvGraphicFramePr>
          <p:cNvPr id="15" name="Table 6">
            <a:extLst>
              <a:ext uri="{FF2B5EF4-FFF2-40B4-BE49-F238E27FC236}">
                <a16:creationId xmlns:a16="http://schemas.microsoft.com/office/drawing/2014/main" id="{EB67F3DD-8184-45E6-8955-047E787DFDE6}"/>
              </a:ext>
            </a:extLst>
          </p:cNvPr>
          <p:cNvGraphicFramePr>
            <a:graphicFrameLocks noGrp="1"/>
          </p:cNvGraphicFramePr>
          <p:nvPr>
            <p:extLst>
              <p:ext uri="{D42A27DB-BD31-4B8C-83A1-F6EECF244321}">
                <p14:modId xmlns:p14="http://schemas.microsoft.com/office/powerpoint/2010/main" val="3009263508"/>
              </p:ext>
            </p:extLst>
          </p:nvPr>
        </p:nvGraphicFramePr>
        <p:xfrm>
          <a:off x="228600" y="7957268"/>
          <a:ext cx="2362200" cy="1219200"/>
        </p:xfrm>
        <a:graphic>
          <a:graphicData uri="http://schemas.openxmlformats.org/drawingml/2006/table">
            <a:tbl>
              <a:tblPr firstRow="1" bandRow="1">
                <a:tableStyleId>{93296810-A885-4BE3-A3E7-6D5BEEA58F35}</a:tableStyleId>
              </a:tblPr>
              <a:tblGrid>
                <a:gridCol w="2362200">
                  <a:extLst>
                    <a:ext uri="{9D8B030D-6E8A-4147-A177-3AD203B41FA5}">
                      <a16:colId xmlns:a16="http://schemas.microsoft.com/office/drawing/2014/main" val="2990974383"/>
                    </a:ext>
                  </a:extLst>
                </a:gridCol>
              </a:tblGrid>
              <a:tr h="253709">
                <a:tc>
                  <a:txBody>
                    <a:bodyPr/>
                    <a:lstStyle/>
                    <a:p>
                      <a:pPr marL="0" marR="0" lvl="0" indent="0" algn="l" defTabSz="911513"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4102454"/>
                  </a:ext>
                </a:extLst>
              </a:tr>
              <a:tr h="276773">
                <a:tc>
                  <a:txBody>
                    <a:bodyPr/>
                    <a:lstStyle/>
                    <a:p>
                      <a:r>
                        <a:rPr lang="en-US" sz="1400" dirty="0"/>
                        <a:t>Employee + Spouse</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13861517"/>
                  </a:ext>
                </a:extLst>
              </a:tr>
              <a:tr h="276773">
                <a:tc>
                  <a:txBody>
                    <a:bodyPr/>
                    <a:lstStyle/>
                    <a:p>
                      <a:r>
                        <a:rPr lang="en-US" sz="1400" dirty="0"/>
                        <a:t>Employee + Child(ren)</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52224652"/>
                  </a:ext>
                </a:extLst>
              </a:tr>
              <a:tr h="276773">
                <a:tc>
                  <a:txBody>
                    <a:bodyPr/>
                    <a:lstStyle/>
                    <a:p>
                      <a:r>
                        <a:rPr lang="en-US" sz="14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66887484"/>
                  </a:ext>
                </a:extLst>
              </a:tr>
            </a:tbl>
          </a:graphicData>
        </a:graphic>
      </p:graphicFrame>
      <p:sp>
        <p:nvSpPr>
          <p:cNvPr id="20" name="TextBox 19">
            <a:extLst>
              <a:ext uri="{FF2B5EF4-FFF2-40B4-BE49-F238E27FC236}">
                <a16:creationId xmlns:a16="http://schemas.microsoft.com/office/drawing/2014/main" id="{75C1BE95-04D2-4F90-A0C5-E6B68F7359AA}"/>
              </a:ext>
            </a:extLst>
          </p:cNvPr>
          <p:cNvSpPr txBox="1"/>
          <p:nvPr/>
        </p:nvSpPr>
        <p:spPr>
          <a:xfrm>
            <a:off x="3848636" y="1609491"/>
            <a:ext cx="2256002" cy="400110"/>
          </a:xfrm>
          <a:prstGeom prst="rect">
            <a:avLst/>
          </a:prstGeom>
          <a:noFill/>
        </p:spPr>
        <p:txBody>
          <a:bodyPr wrap="none" rtlCol="0">
            <a:spAutoFit/>
          </a:bodyPr>
          <a:lstStyle/>
          <a:p>
            <a:r>
              <a:rPr lang="en-US" sz="2000" dirty="0"/>
              <a:t>MVP HDHP Gold 3</a:t>
            </a:r>
          </a:p>
        </p:txBody>
      </p:sp>
      <p:graphicFrame>
        <p:nvGraphicFramePr>
          <p:cNvPr id="23" name="Table 23">
            <a:extLst>
              <a:ext uri="{FF2B5EF4-FFF2-40B4-BE49-F238E27FC236}">
                <a16:creationId xmlns:a16="http://schemas.microsoft.com/office/drawing/2014/main" id="{85DA0224-EECB-4A3E-A50D-C47667DDDA41}"/>
              </a:ext>
            </a:extLst>
          </p:cNvPr>
          <p:cNvGraphicFramePr>
            <a:graphicFrameLocks noGrp="1"/>
          </p:cNvGraphicFramePr>
          <p:nvPr>
            <p:extLst>
              <p:ext uri="{D42A27DB-BD31-4B8C-83A1-F6EECF244321}">
                <p14:modId xmlns:p14="http://schemas.microsoft.com/office/powerpoint/2010/main" val="921984337"/>
              </p:ext>
            </p:extLst>
          </p:nvPr>
        </p:nvGraphicFramePr>
        <p:xfrm>
          <a:off x="2636951" y="2035935"/>
          <a:ext cx="5089302" cy="1754994"/>
        </p:xfrm>
        <a:graphic>
          <a:graphicData uri="http://schemas.openxmlformats.org/drawingml/2006/table">
            <a:tbl>
              <a:tblPr firstRow="1" bandRow="1">
                <a:tableStyleId>{93296810-A885-4BE3-A3E7-6D5BEEA58F35}</a:tableStyleId>
              </a:tblPr>
              <a:tblGrid>
                <a:gridCol w="1696434">
                  <a:extLst>
                    <a:ext uri="{9D8B030D-6E8A-4147-A177-3AD203B41FA5}">
                      <a16:colId xmlns:a16="http://schemas.microsoft.com/office/drawing/2014/main" val="652848598"/>
                    </a:ext>
                  </a:extLst>
                </a:gridCol>
                <a:gridCol w="1696434">
                  <a:extLst>
                    <a:ext uri="{9D8B030D-6E8A-4147-A177-3AD203B41FA5}">
                      <a16:colId xmlns:a16="http://schemas.microsoft.com/office/drawing/2014/main" val="2741055968"/>
                    </a:ext>
                  </a:extLst>
                </a:gridCol>
                <a:gridCol w="1696434">
                  <a:extLst>
                    <a:ext uri="{9D8B030D-6E8A-4147-A177-3AD203B41FA5}">
                      <a16:colId xmlns:a16="http://schemas.microsoft.com/office/drawing/2014/main" val="1523766437"/>
                    </a:ext>
                  </a:extLst>
                </a:gridCol>
              </a:tblGrid>
              <a:tr h="421422">
                <a:tc>
                  <a:txBody>
                    <a:bodyPr/>
                    <a:lstStyle/>
                    <a:p>
                      <a:pPr algn="ctr"/>
                      <a:r>
                        <a:rPr lang="en-US" sz="1400" dirty="0">
                          <a:solidFill>
                            <a:schemeClr val="tx1"/>
                          </a:solidFill>
                        </a:rPr>
                        <a:t>Employee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err="1">
                          <a:solidFill>
                            <a:schemeClr val="tx1"/>
                          </a:solidFill>
                        </a:rPr>
                        <a:t>EastView</a:t>
                      </a:r>
                      <a:r>
                        <a:rPr lang="en-US" sz="1400" dirty="0">
                          <a:solidFill>
                            <a:schemeClr val="tx1"/>
                          </a:solidFill>
                        </a:rPr>
                        <a:t>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solidFill>
                            <a:schemeClr val="tx1"/>
                          </a:solidFill>
                        </a:rPr>
                        <a:t>Total Monthly Premium</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894021493"/>
                  </a:ext>
                </a:extLst>
              </a:tr>
              <a:tr h="310678">
                <a:tc>
                  <a:txBody>
                    <a:bodyPr/>
                    <a:lstStyle/>
                    <a:p>
                      <a:pPr algn="ctr"/>
                      <a:r>
                        <a:rPr lang="en-US" sz="1400" dirty="0"/>
                        <a:t>$103.34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$683.24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541386136"/>
                  </a:ext>
                </a:extLst>
              </a:tr>
              <a:tr h="310678">
                <a:tc>
                  <a:txBody>
                    <a:bodyPr/>
                    <a:lstStyle/>
                    <a:p>
                      <a:pPr algn="ctr"/>
                      <a:r>
                        <a:rPr lang="en-US" sz="1400" dirty="0"/>
                        <a:t>$418.68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$1,366.48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06489840"/>
                  </a:ext>
                </a:extLst>
              </a:tr>
              <a:tr h="310678">
                <a:tc>
                  <a:txBody>
                    <a:bodyPr/>
                    <a:lstStyle/>
                    <a:p>
                      <a:pPr algn="ctr"/>
                      <a:r>
                        <a:rPr lang="en-US" sz="1400" dirty="0"/>
                        <a:t>$396.61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$1,318.65</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815688824"/>
                  </a:ext>
                </a:extLst>
              </a:tr>
              <a:tr h="286033">
                <a:tc>
                  <a:txBody>
                    <a:bodyPr/>
                    <a:lstStyle/>
                    <a:p>
                      <a:pPr algn="ctr"/>
                      <a:r>
                        <a:rPr lang="en-US" sz="1400" dirty="0"/>
                        <a:t>$674.12</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$1,919.90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3879437"/>
                  </a:ext>
                </a:extLst>
              </a:tr>
            </a:tbl>
          </a:graphicData>
        </a:graphic>
      </p:graphicFrame>
      <p:sp>
        <p:nvSpPr>
          <p:cNvPr id="29" name="TextBox 28">
            <a:extLst>
              <a:ext uri="{FF2B5EF4-FFF2-40B4-BE49-F238E27FC236}">
                <a16:creationId xmlns:a16="http://schemas.microsoft.com/office/drawing/2014/main" id="{552928A0-384D-484A-8DDC-50C481F1E8D1}"/>
              </a:ext>
            </a:extLst>
          </p:cNvPr>
          <p:cNvSpPr txBox="1"/>
          <p:nvPr/>
        </p:nvSpPr>
        <p:spPr>
          <a:xfrm>
            <a:off x="3838978" y="3718940"/>
            <a:ext cx="2380460" cy="400110"/>
          </a:xfrm>
          <a:prstGeom prst="rect">
            <a:avLst/>
          </a:prstGeom>
          <a:noFill/>
        </p:spPr>
        <p:txBody>
          <a:bodyPr wrap="none" rtlCol="0">
            <a:spAutoFit/>
          </a:bodyPr>
          <a:lstStyle/>
          <a:p>
            <a:r>
              <a:rPr lang="en-US" sz="2000" dirty="0"/>
              <a:t>MVP COPAY Gold 1</a:t>
            </a:r>
          </a:p>
        </p:txBody>
      </p:sp>
      <p:sp>
        <p:nvSpPr>
          <p:cNvPr id="30" name="TextBox 29">
            <a:extLst>
              <a:ext uri="{FF2B5EF4-FFF2-40B4-BE49-F238E27FC236}">
                <a16:creationId xmlns:a16="http://schemas.microsoft.com/office/drawing/2014/main" id="{EFE2772C-E024-4E24-A187-80892E235CB2}"/>
              </a:ext>
            </a:extLst>
          </p:cNvPr>
          <p:cNvSpPr txBox="1"/>
          <p:nvPr/>
        </p:nvSpPr>
        <p:spPr>
          <a:xfrm>
            <a:off x="3848636" y="5555279"/>
            <a:ext cx="2478243" cy="400110"/>
          </a:xfrm>
          <a:prstGeom prst="rect">
            <a:avLst/>
          </a:prstGeom>
          <a:noFill/>
        </p:spPr>
        <p:txBody>
          <a:bodyPr wrap="none" rtlCol="0">
            <a:spAutoFit/>
          </a:bodyPr>
          <a:lstStyle/>
          <a:p>
            <a:r>
              <a:rPr lang="en-US" sz="2000" dirty="0"/>
              <a:t>MVP COPAY Silver 3</a:t>
            </a:r>
          </a:p>
        </p:txBody>
      </p:sp>
      <p:sp>
        <p:nvSpPr>
          <p:cNvPr id="31" name="TextBox 30">
            <a:extLst>
              <a:ext uri="{FF2B5EF4-FFF2-40B4-BE49-F238E27FC236}">
                <a16:creationId xmlns:a16="http://schemas.microsoft.com/office/drawing/2014/main" id="{0B55602B-554A-428A-B2FE-415F02ADF946}"/>
              </a:ext>
            </a:extLst>
          </p:cNvPr>
          <p:cNvSpPr txBox="1"/>
          <p:nvPr/>
        </p:nvSpPr>
        <p:spPr>
          <a:xfrm>
            <a:off x="3838978" y="7471952"/>
            <a:ext cx="2608086" cy="400110"/>
          </a:xfrm>
          <a:prstGeom prst="rect">
            <a:avLst/>
          </a:prstGeom>
          <a:noFill/>
        </p:spPr>
        <p:txBody>
          <a:bodyPr wrap="none" rtlCol="0">
            <a:spAutoFit/>
          </a:bodyPr>
          <a:lstStyle/>
          <a:p>
            <a:r>
              <a:rPr lang="en-US" sz="2000" dirty="0"/>
              <a:t>MVP COPAY Bronze 4</a:t>
            </a:r>
          </a:p>
        </p:txBody>
      </p:sp>
      <p:graphicFrame>
        <p:nvGraphicFramePr>
          <p:cNvPr id="34" name="Table 33">
            <a:extLst>
              <a:ext uri="{FF2B5EF4-FFF2-40B4-BE49-F238E27FC236}">
                <a16:creationId xmlns:a16="http://schemas.microsoft.com/office/drawing/2014/main" id="{D91CF1C6-54CE-434F-BD6C-991DE14D9947}"/>
              </a:ext>
            </a:extLst>
          </p:cNvPr>
          <p:cNvGraphicFramePr>
            <a:graphicFrameLocks noGrp="1"/>
          </p:cNvGraphicFramePr>
          <p:nvPr>
            <p:extLst>
              <p:ext uri="{D42A27DB-BD31-4B8C-83A1-F6EECF244321}">
                <p14:modId xmlns:p14="http://schemas.microsoft.com/office/powerpoint/2010/main" val="3482060091"/>
              </p:ext>
            </p:extLst>
          </p:nvPr>
        </p:nvGraphicFramePr>
        <p:xfrm>
          <a:off x="2657942" y="4138538"/>
          <a:ext cx="5089302" cy="1371600"/>
        </p:xfrm>
        <a:graphic>
          <a:graphicData uri="http://schemas.openxmlformats.org/drawingml/2006/table">
            <a:tbl>
              <a:tblPr firstRow="1" bandRow="1">
                <a:tableStyleId>{93296810-A885-4BE3-A3E7-6D5BEEA58F35}</a:tableStyleId>
              </a:tblPr>
              <a:tblGrid>
                <a:gridCol w="1696434">
                  <a:extLst>
                    <a:ext uri="{9D8B030D-6E8A-4147-A177-3AD203B41FA5}">
                      <a16:colId xmlns:a16="http://schemas.microsoft.com/office/drawing/2014/main" val="2174966584"/>
                    </a:ext>
                  </a:extLst>
                </a:gridCol>
                <a:gridCol w="1696434">
                  <a:extLst>
                    <a:ext uri="{9D8B030D-6E8A-4147-A177-3AD203B41FA5}">
                      <a16:colId xmlns:a16="http://schemas.microsoft.com/office/drawing/2014/main" val="2254290551"/>
                    </a:ext>
                  </a:extLst>
                </a:gridCol>
                <a:gridCol w="1696434">
                  <a:extLst>
                    <a:ext uri="{9D8B030D-6E8A-4147-A177-3AD203B41FA5}">
                      <a16:colId xmlns:a16="http://schemas.microsoft.com/office/drawing/2014/main" val="3146924853"/>
                    </a:ext>
                  </a:extLst>
                </a:gridCol>
              </a:tblGrid>
              <a:tr h="342900">
                <a:tc>
                  <a:txBody>
                    <a:bodyPr/>
                    <a:lstStyle/>
                    <a:p>
                      <a:pPr algn="ctr"/>
                      <a:r>
                        <a:rPr lang="en-US" sz="1400" b="0" dirty="0">
                          <a:solidFill>
                            <a:schemeClr val="tx1"/>
                          </a:solidFill>
                        </a:rPr>
                        <a:t>$95.64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b="0" dirty="0">
                          <a:solidFill>
                            <a:schemeClr val="tx1"/>
                          </a:solidFill>
                        </a:rPr>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b="0" dirty="0">
                          <a:solidFill>
                            <a:schemeClr val="tx1"/>
                          </a:solidFill>
                        </a:rPr>
                        <a:t>$666.54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692746658"/>
                  </a:ext>
                </a:extLst>
              </a:tr>
              <a:tr h="342900">
                <a:tc>
                  <a:txBody>
                    <a:bodyPr/>
                    <a:lstStyle/>
                    <a:p>
                      <a:pPr algn="ctr"/>
                      <a:r>
                        <a:rPr lang="en-US" sz="1400" dirty="0"/>
                        <a:t>$403.27</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$1,333.08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3464645133"/>
                  </a:ext>
                </a:extLst>
              </a:tr>
              <a:tr h="342900">
                <a:tc>
                  <a:txBody>
                    <a:bodyPr/>
                    <a:lstStyle/>
                    <a:p>
                      <a:pPr algn="ctr"/>
                      <a:r>
                        <a:rPr lang="en-US" sz="1400" dirty="0"/>
                        <a:t>$381.73</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$1,286.42</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950922349"/>
                  </a:ext>
                </a:extLst>
              </a:tr>
              <a:tr h="342900">
                <a:tc>
                  <a:txBody>
                    <a:bodyPr/>
                    <a:lstStyle/>
                    <a:p>
                      <a:pPr algn="ctr"/>
                      <a:r>
                        <a:rPr lang="en-US" sz="1400" dirty="0"/>
                        <a:t>$652.45</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$1,872.98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264909422"/>
                  </a:ext>
                </a:extLst>
              </a:tr>
            </a:tbl>
          </a:graphicData>
        </a:graphic>
      </p:graphicFrame>
      <p:graphicFrame>
        <p:nvGraphicFramePr>
          <p:cNvPr id="35" name="Table 34">
            <a:extLst>
              <a:ext uri="{FF2B5EF4-FFF2-40B4-BE49-F238E27FC236}">
                <a16:creationId xmlns:a16="http://schemas.microsoft.com/office/drawing/2014/main" id="{F9C737DA-03C1-4433-8E1D-7A4DBBF234D3}"/>
              </a:ext>
            </a:extLst>
          </p:cNvPr>
          <p:cNvGraphicFramePr>
            <a:graphicFrameLocks noGrp="1"/>
          </p:cNvGraphicFramePr>
          <p:nvPr>
            <p:extLst>
              <p:ext uri="{D42A27DB-BD31-4B8C-83A1-F6EECF244321}">
                <p14:modId xmlns:p14="http://schemas.microsoft.com/office/powerpoint/2010/main" val="2682369039"/>
              </p:ext>
            </p:extLst>
          </p:nvPr>
        </p:nvGraphicFramePr>
        <p:xfrm>
          <a:off x="2657942" y="6000529"/>
          <a:ext cx="5089302" cy="1371598"/>
        </p:xfrm>
        <a:graphic>
          <a:graphicData uri="http://schemas.openxmlformats.org/drawingml/2006/table">
            <a:tbl>
              <a:tblPr firstRow="1" bandRow="1">
                <a:tableStyleId>{93296810-A885-4BE3-A3E7-6D5BEEA58F35}</a:tableStyleId>
              </a:tblPr>
              <a:tblGrid>
                <a:gridCol w="1696434">
                  <a:extLst>
                    <a:ext uri="{9D8B030D-6E8A-4147-A177-3AD203B41FA5}">
                      <a16:colId xmlns:a16="http://schemas.microsoft.com/office/drawing/2014/main" val="2174966584"/>
                    </a:ext>
                  </a:extLst>
                </a:gridCol>
                <a:gridCol w="1696434">
                  <a:extLst>
                    <a:ext uri="{9D8B030D-6E8A-4147-A177-3AD203B41FA5}">
                      <a16:colId xmlns:a16="http://schemas.microsoft.com/office/drawing/2014/main" val="2254290551"/>
                    </a:ext>
                  </a:extLst>
                </a:gridCol>
                <a:gridCol w="1696434">
                  <a:extLst>
                    <a:ext uri="{9D8B030D-6E8A-4147-A177-3AD203B41FA5}">
                      <a16:colId xmlns:a16="http://schemas.microsoft.com/office/drawing/2014/main" val="3146924853"/>
                    </a:ext>
                  </a:extLst>
                </a:gridCol>
              </a:tblGrid>
              <a:tr h="344529">
                <a:tc>
                  <a:txBody>
                    <a:bodyPr/>
                    <a:lstStyle/>
                    <a:p>
                      <a:pPr algn="ctr"/>
                      <a:r>
                        <a:rPr lang="en-US" sz="1400" b="0" dirty="0">
                          <a:solidFill>
                            <a:schemeClr val="tx1"/>
                          </a:solidFill>
                        </a:rPr>
                        <a:t>$67.80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solidFill>
                            <a:schemeClr val="tx1"/>
                          </a:solidFill>
                        </a:rPr>
                        <a:t>$</a:t>
                      </a:r>
                      <a:r>
                        <a:rPr lang="en-US" sz="1400" b="0" dirty="0">
                          <a:solidFill>
                            <a:schemeClr val="tx1"/>
                          </a:solidFill>
                        </a:rPr>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b="0" dirty="0">
                          <a:solidFill>
                            <a:schemeClr val="tx1"/>
                          </a:solidFill>
                        </a:rPr>
                        <a:t>$606.23</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692746658"/>
                  </a:ext>
                </a:extLst>
              </a:tr>
              <a:tr h="344529">
                <a:tc>
                  <a:txBody>
                    <a:bodyPr/>
                    <a:lstStyle/>
                    <a:p>
                      <a:pPr algn="ctr"/>
                      <a:r>
                        <a:rPr lang="en-US" sz="1400" dirty="0"/>
                        <a:t>$347.60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$1,212.46</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3464645133"/>
                  </a:ext>
                </a:extLst>
              </a:tr>
              <a:tr h="344529">
                <a:tc>
                  <a:txBody>
                    <a:bodyPr/>
                    <a:lstStyle/>
                    <a:p>
                      <a:pPr algn="ctr"/>
                      <a:r>
                        <a:rPr lang="en-US" sz="1400" dirty="0"/>
                        <a:t>$328.01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$1,170.02</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950922349"/>
                  </a:ext>
                </a:extLst>
              </a:tr>
              <a:tr h="338011">
                <a:tc>
                  <a:txBody>
                    <a:bodyPr/>
                    <a:lstStyle/>
                    <a:p>
                      <a:pPr algn="ctr"/>
                      <a:r>
                        <a:rPr lang="en-US" sz="1400" dirty="0"/>
                        <a:t>$574.24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$1,703.51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264909422"/>
                  </a:ext>
                </a:extLst>
              </a:tr>
            </a:tbl>
          </a:graphicData>
        </a:graphic>
      </p:graphicFrame>
      <p:graphicFrame>
        <p:nvGraphicFramePr>
          <p:cNvPr id="36" name="Table 35">
            <a:extLst>
              <a:ext uri="{FF2B5EF4-FFF2-40B4-BE49-F238E27FC236}">
                <a16:creationId xmlns:a16="http://schemas.microsoft.com/office/drawing/2014/main" id="{FB860882-9D21-4886-A05F-D21733C0B534}"/>
              </a:ext>
            </a:extLst>
          </p:cNvPr>
          <p:cNvGraphicFramePr>
            <a:graphicFrameLocks noGrp="1"/>
          </p:cNvGraphicFramePr>
          <p:nvPr>
            <p:extLst>
              <p:ext uri="{D42A27DB-BD31-4B8C-83A1-F6EECF244321}">
                <p14:modId xmlns:p14="http://schemas.microsoft.com/office/powerpoint/2010/main" val="4060592231"/>
              </p:ext>
            </p:extLst>
          </p:nvPr>
        </p:nvGraphicFramePr>
        <p:xfrm>
          <a:off x="2636951" y="7957268"/>
          <a:ext cx="5089302" cy="1236834"/>
        </p:xfrm>
        <a:graphic>
          <a:graphicData uri="http://schemas.openxmlformats.org/drawingml/2006/table">
            <a:tbl>
              <a:tblPr firstRow="1" bandRow="1">
                <a:tableStyleId>{93296810-A885-4BE3-A3E7-6D5BEEA58F35}</a:tableStyleId>
              </a:tblPr>
              <a:tblGrid>
                <a:gridCol w="1696434">
                  <a:extLst>
                    <a:ext uri="{9D8B030D-6E8A-4147-A177-3AD203B41FA5}">
                      <a16:colId xmlns:a16="http://schemas.microsoft.com/office/drawing/2014/main" val="2174966584"/>
                    </a:ext>
                  </a:extLst>
                </a:gridCol>
                <a:gridCol w="1696434">
                  <a:extLst>
                    <a:ext uri="{9D8B030D-6E8A-4147-A177-3AD203B41FA5}">
                      <a16:colId xmlns:a16="http://schemas.microsoft.com/office/drawing/2014/main" val="2254290551"/>
                    </a:ext>
                  </a:extLst>
                </a:gridCol>
                <a:gridCol w="1696434">
                  <a:extLst>
                    <a:ext uri="{9D8B030D-6E8A-4147-A177-3AD203B41FA5}">
                      <a16:colId xmlns:a16="http://schemas.microsoft.com/office/drawing/2014/main" val="3146924853"/>
                    </a:ext>
                  </a:extLst>
                </a:gridCol>
              </a:tblGrid>
              <a:tr h="310678">
                <a:tc>
                  <a:txBody>
                    <a:bodyPr/>
                    <a:lstStyle/>
                    <a:p>
                      <a:pPr algn="ctr"/>
                      <a:r>
                        <a:rPr lang="en-US" sz="1400" b="0" dirty="0">
                          <a:solidFill>
                            <a:schemeClr val="tx1"/>
                          </a:solidFill>
                        </a:rPr>
                        <a:t>$33.02</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b="0" dirty="0">
                          <a:solidFill>
                            <a:schemeClr val="tx1"/>
                          </a:solidFill>
                        </a:rPr>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b="0" dirty="0">
                          <a:solidFill>
                            <a:schemeClr val="tx1"/>
                          </a:solidFill>
                        </a:rPr>
                        <a:t>$530.88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692746658"/>
                  </a:ext>
                </a:extLst>
              </a:tr>
              <a:tr h="310678">
                <a:tc>
                  <a:txBody>
                    <a:bodyPr/>
                    <a:lstStyle/>
                    <a:p>
                      <a:pPr algn="ctr"/>
                      <a:r>
                        <a:rPr lang="en-US" sz="1400" dirty="0"/>
                        <a:t>$278.04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$1,061.76</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3464645133"/>
                  </a:ext>
                </a:extLst>
              </a:tr>
              <a:tr h="310678">
                <a:tc>
                  <a:txBody>
                    <a:bodyPr/>
                    <a:lstStyle/>
                    <a:p>
                      <a:pPr algn="ctr"/>
                      <a:r>
                        <a:rPr lang="en-US" sz="1400" dirty="0"/>
                        <a:t>$260.89</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$1,024.60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950922349"/>
                  </a:ext>
                </a:extLst>
              </a:tr>
              <a:tr h="286033">
                <a:tc>
                  <a:txBody>
                    <a:bodyPr/>
                    <a:lstStyle/>
                    <a:p>
                      <a:pPr algn="ctr"/>
                      <a:r>
                        <a:rPr lang="en-US" sz="1400" dirty="0"/>
                        <a:t>$476.51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$212.00</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$1,491.77</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264909422"/>
                  </a:ext>
                </a:extLst>
              </a:tr>
            </a:tbl>
          </a:graphicData>
        </a:graphic>
      </p:graphicFrame>
      <p:sp>
        <p:nvSpPr>
          <p:cNvPr id="37" name="TextBox 36">
            <a:extLst>
              <a:ext uri="{FF2B5EF4-FFF2-40B4-BE49-F238E27FC236}">
                <a16:creationId xmlns:a16="http://schemas.microsoft.com/office/drawing/2014/main" id="{49AD1BEC-2D0D-435D-A586-C1D7BCD3ED99}"/>
              </a:ext>
            </a:extLst>
          </p:cNvPr>
          <p:cNvSpPr txBox="1"/>
          <p:nvPr/>
        </p:nvSpPr>
        <p:spPr>
          <a:xfrm>
            <a:off x="1375356" y="9279308"/>
            <a:ext cx="5468164" cy="276999"/>
          </a:xfrm>
          <a:prstGeom prst="rect">
            <a:avLst/>
          </a:prstGeom>
          <a:noFill/>
        </p:spPr>
        <p:txBody>
          <a:bodyPr wrap="none" rtlCol="0">
            <a:spAutoFit/>
          </a:bodyPr>
          <a:lstStyle/>
          <a:p>
            <a:r>
              <a:rPr lang="en-US" sz="1200" dirty="0"/>
              <a:t>Contributions are based on per pay period for employees who are eligible for benefits</a:t>
            </a:r>
          </a:p>
        </p:txBody>
      </p:sp>
    </p:spTree>
    <p:extLst>
      <p:ext uri="{BB962C8B-B14F-4D97-AF65-F5344CB8AC3E}">
        <p14:creationId xmlns:p14="http://schemas.microsoft.com/office/powerpoint/2010/main" val="233904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A30EA1BB-811A-4B4A-A2B7-4C313B612898}"/>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15362" name="Rectangle 5"/>
          <p:cNvSpPr>
            <a:spLocks noGrp="1" noChangeArrowheads="1"/>
          </p:cNvSpPr>
          <p:nvPr/>
        </p:nvSpPr>
        <p:spPr bwMode="auto">
          <a:xfrm>
            <a:off x="247650" y="450850"/>
            <a:ext cx="7297738"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pPr algn="ctr" eaLnBrk="1" hangingPunct="1"/>
            <a:endParaRPr lang="en-US" altLang="en-US" sz="4000" i="1">
              <a:solidFill>
                <a:schemeClr val="tx2"/>
              </a:solidFill>
              <a:latin typeface="Cambria" panose="02040503050406030204" pitchFamily="18" charset="0"/>
            </a:endParaRPr>
          </a:p>
        </p:txBody>
      </p:sp>
      <p:sp>
        <p:nvSpPr>
          <p:cNvPr id="5" name="Rectangle 2">
            <a:extLst>
              <a:ext uri="{FF2B5EF4-FFF2-40B4-BE49-F238E27FC236}">
                <a16:creationId xmlns:a16="http://schemas.microsoft.com/office/drawing/2014/main" id="{40620219-65B3-4D17-BE35-7DA2B819573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Health Savings Account (HSA)</a:t>
            </a:r>
          </a:p>
        </p:txBody>
      </p:sp>
      <p:pic>
        <p:nvPicPr>
          <p:cNvPr id="2050" name="Picture 2" descr="KeyBank Day, October 4, 2018 | Cleveland State University">
            <a:extLst>
              <a:ext uri="{FF2B5EF4-FFF2-40B4-BE49-F238E27FC236}">
                <a16:creationId xmlns:a16="http://schemas.microsoft.com/office/drawing/2014/main" id="{4B93B2B5-D282-4FD2-B836-BCE1F895D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355726"/>
            <a:ext cx="1981200" cy="980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D20CC0-3EE3-4C55-8D7D-C1699FA69E5E}"/>
              </a:ext>
            </a:extLst>
          </p:cNvPr>
          <p:cNvSpPr txBox="1"/>
          <p:nvPr/>
        </p:nvSpPr>
        <p:spPr>
          <a:xfrm>
            <a:off x="533400" y="2361759"/>
            <a:ext cx="6324600" cy="1754326"/>
          </a:xfrm>
          <a:prstGeom prst="rect">
            <a:avLst/>
          </a:prstGeom>
          <a:noFill/>
        </p:spPr>
        <p:txBody>
          <a:bodyPr wrap="square" rtlCol="0">
            <a:spAutoFit/>
          </a:bodyPr>
          <a:lstStyle/>
          <a:p>
            <a:r>
              <a:rPr lang="en-US" sz="1200" dirty="0"/>
              <a:t>The Health Savings Account allows you to put aside up to </a:t>
            </a:r>
            <a:r>
              <a:rPr lang="en-US" sz="1200" b="1" dirty="0"/>
              <a:t>$3,650 </a:t>
            </a:r>
            <a:r>
              <a:rPr lang="en-US" sz="1200" dirty="0"/>
              <a:t>for an individual or </a:t>
            </a:r>
            <a:r>
              <a:rPr lang="en-US" sz="1200" b="1" dirty="0"/>
              <a:t>$7,300 </a:t>
            </a:r>
            <a:r>
              <a:rPr lang="en-US" sz="1200" dirty="0"/>
              <a:t>for a family per year </a:t>
            </a:r>
            <a:r>
              <a:rPr lang="en-US" sz="1200" b="1" dirty="0"/>
              <a:t>tax free</a:t>
            </a:r>
            <a:r>
              <a:rPr lang="en-US" sz="1200" dirty="0"/>
              <a:t>.  You can use the account to pay for medical, dental and vision expenses not covered by an insurance plan.  The expenses can be for you, your spouse, and/or your eligible dependents.</a:t>
            </a:r>
          </a:p>
          <a:p>
            <a:endParaRPr lang="en-US" sz="1200" dirty="0"/>
          </a:p>
          <a:p>
            <a:r>
              <a:rPr lang="en-US" sz="1200" dirty="0"/>
              <a:t>A reimbursement account is a way to put money aside </a:t>
            </a:r>
            <a:r>
              <a:rPr lang="en-US" sz="1200" b="1" dirty="0"/>
              <a:t>tax free </a:t>
            </a:r>
            <a:r>
              <a:rPr lang="en-US" sz="1200" dirty="0"/>
              <a:t>to be reimbursed to you when you have eligible healthcare and/or dependent expenses.  </a:t>
            </a:r>
          </a:p>
          <a:p>
            <a:endParaRPr lang="en-US" sz="1200" dirty="0"/>
          </a:p>
          <a:p>
            <a:r>
              <a:rPr lang="en-US" sz="1200" dirty="0"/>
              <a:t>See below for a list of qualified HSA Expenses.</a:t>
            </a:r>
          </a:p>
        </p:txBody>
      </p:sp>
      <p:sp>
        <p:nvSpPr>
          <p:cNvPr id="3" name="Rectangle 2">
            <a:extLst>
              <a:ext uri="{FF2B5EF4-FFF2-40B4-BE49-F238E27FC236}">
                <a16:creationId xmlns:a16="http://schemas.microsoft.com/office/drawing/2014/main" id="{1BC6580D-A44E-4F59-BFF6-08FFA7FB39BF}"/>
              </a:ext>
            </a:extLst>
          </p:cNvPr>
          <p:cNvSpPr/>
          <p:nvPr/>
        </p:nvSpPr>
        <p:spPr>
          <a:xfrm>
            <a:off x="533401" y="4218057"/>
            <a:ext cx="2895600" cy="5632311"/>
          </a:xfrm>
          <a:prstGeom prst="rect">
            <a:avLst/>
          </a:prstGeom>
        </p:spPr>
        <p:txBody>
          <a:bodyPr wrap="square">
            <a:spAutoFit/>
          </a:bodyPr>
          <a:lstStyle/>
          <a:p>
            <a:r>
              <a:rPr lang="en-US" sz="1200" dirty="0"/>
              <a:t>• Acupuncture</a:t>
            </a:r>
          </a:p>
          <a:p>
            <a:r>
              <a:rPr lang="en-US" sz="1200" dirty="0"/>
              <a:t>• Alcoholism treatment</a:t>
            </a:r>
          </a:p>
          <a:p>
            <a:r>
              <a:rPr lang="en-US" sz="1200" dirty="0"/>
              <a:t>• Ambulance</a:t>
            </a:r>
          </a:p>
          <a:p>
            <a:r>
              <a:rPr lang="en-US" sz="1200" dirty="0"/>
              <a:t>• Birth control</a:t>
            </a:r>
          </a:p>
          <a:p>
            <a:r>
              <a:rPr lang="en-US" sz="1200" dirty="0"/>
              <a:t>• Body scans</a:t>
            </a:r>
          </a:p>
          <a:p>
            <a:r>
              <a:rPr lang="en-US" sz="1200" dirty="0"/>
              <a:t>• Braille books and magazines</a:t>
            </a:r>
          </a:p>
          <a:p>
            <a:r>
              <a:rPr lang="en-US" sz="1200" dirty="0"/>
              <a:t>• Breast pumps and lactation supplies</a:t>
            </a:r>
          </a:p>
          <a:p>
            <a:r>
              <a:rPr lang="en-US" sz="1200" dirty="0"/>
              <a:t>• Chiropractor</a:t>
            </a:r>
          </a:p>
          <a:p>
            <a:r>
              <a:rPr lang="en-US" sz="1200" dirty="0"/>
              <a:t>• Co-insurance (medical, dental or vision)</a:t>
            </a:r>
          </a:p>
          <a:p>
            <a:r>
              <a:rPr lang="en-US" sz="1200" dirty="0"/>
              <a:t>• Copayments</a:t>
            </a:r>
          </a:p>
          <a:p>
            <a:r>
              <a:rPr lang="en-US" sz="1200" dirty="0"/>
              <a:t>• Crutches or canes</a:t>
            </a:r>
          </a:p>
          <a:p>
            <a:r>
              <a:rPr lang="en-US" sz="1200" dirty="0"/>
              <a:t>• Deductibles</a:t>
            </a:r>
          </a:p>
          <a:p>
            <a:r>
              <a:rPr lang="en-US" sz="1200" dirty="0"/>
              <a:t>• Diabetic supplies</a:t>
            </a:r>
          </a:p>
          <a:p>
            <a:r>
              <a:rPr lang="en-US" sz="1200" dirty="0"/>
              <a:t>• Diagnostic services</a:t>
            </a:r>
          </a:p>
          <a:p>
            <a:r>
              <a:rPr lang="en-US" sz="1200" dirty="0"/>
              <a:t>• Drug addiction treatment</a:t>
            </a:r>
          </a:p>
          <a:p>
            <a:r>
              <a:rPr lang="en-US" sz="1200" dirty="0"/>
              <a:t>• Fertility enhancements</a:t>
            </a:r>
          </a:p>
          <a:p>
            <a:r>
              <a:rPr lang="en-US" sz="1200" dirty="0"/>
              <a:t>• Guide dogs or other service animals</a:t>
            </a:r>
          </a:p>
          <a:p>
            <a:r>
              <a:rPr lang="en-US" sz="1200" dirty="0"/>
              <a:t>• Hearing aids and batteries</a:t>
            </a:r>
          </a:p>
          <a:p>
            <a:r>
              <a:rPr lang="en-US" sz="1200" dirty="0"/>
              <a:t>• Hospital services</a:t>
            </a:r>
          </a:p>
          <a:p>
            <a:r>
              <a:rPr lang="en-US" sz="1200" dirty="0"/>
              <a:t>• Insulin</a:t>
            </a:r>
          </a:p>
          <a:p>
            <a:r>
              <a:rPr lang="en-US" sz="1200" dirty="0"/>
              <a:t>• Insurance premiums for COBRA coverage</a:t>
            </a:r>
          </a:p>
          <a:p>
            <a:r>
              <a:rPr lang="en-US" sz="1200" dirty="0"/>
              <a:t>• Laboratory fees</a:t>
            </a:r>
          </a:p>
          <a:p>
            <a:r>
              <a:rPr lang="en-US" sz="1200" dirty="0"/>
              <a:t>• Learning disability treatments</a:t>
            </a:r>
          </a:p>
          <a:p>
            <a:r>
              <a:rPr lang="en-US" sz="1200" dirty="0"/>
              <a:t>• Mastectomy-related special bras</a:t>
            </a:r>
          </a:p>
          <a:p>
            <a:r>
              <a:rPr lang="en-US" sz="1200" dirty="0"/>
              <a:t>• Medical equipment and repairs</a:t>
            </a:r>
          </a:p>
          <a:p>
            <a:r>
              <a:rPr lang="en-US" sz="1200" dirty="0"/>
              <a:t>• Medical monitoring and testing devices</a:t>
            </a:r>
          </a:p>
          <a:p>
            <a:r>
              <a:rPr lang="en-US" sz="1200" dirty="0"/>
              <a:t>• Medical supplies</a:t>
            </a:r>
          </a:p>
          <a:p>
            <a:r>
              <a:rPr lang="en-US" sz="1200" dirty="0"/>
              <a:t>• OB/GYN</a:t>
            </a:r>
          </a:p>
          <a:p>
            <a:endParaRPr lang="en-US" sz="1200" dirty="0"/>
          </a:p>
          <a:p>
            <a:endParaRPr lang="en-US" sz="1200" dirty="0"/>
          </a:p>
        </p:txBody>
      </p:sp>
      <p:sp>
        <p:nvSpPr>
          <p:cNvPr id="4" name="TextBox 3">
            <a:extLst>
              <a:ext uri="{FF2B5EF4-FFF2-40B4-BE49-F238E27FC236}">
                <a16:creationId xmlns:a16="http://schemas.microsoft.com/office/drawing/2014/main" id="{649E013F-376C-4C3A-97A3-71023033A291}"/>
              </a:ext>
            </a:extLst>
          </p:cNvPr>
          <p:cNvSpPr txBox="1"/>
          <p:nvPr/>
        </p:nvSpPr>
        <p:spPr>
          <a:xfrm>
            <a:off x="4343399" y="4218057"/>
            <a:ext cx="2895600" cy="5832366"/>
          </a:xfrm>
          <a:prstGeom prst="rect">
            <a:avLst/>
          </a:prstGeom>
          <a:noFill/>
        </p:spPr>
        <p:txBody>
          <a:bodyPr wrap="square" rtlCol="0">
            <a:spAutoFit/>
          </a:bodyPr>
          <a:lstStyle/>
          <a:p>
            <a:r>
              <a:rPr lang="en-US" sz="1200" dirty="0"/>
              <a:t>• Office visits</a:t>
            </a:r>
          </a:p>
          <a:p>
            <a:r>
              <a:rPr lang="en-US" sz="1200" dirty="0"/>
              <a:t>• Oxygen</a:t>
            </a:r>
          </a:p>
          <a:p>
            <a:r>
              <a:rPr lang="en-US" sz="1200" dirty="0"/>
              <a:t>• Physical exams</a:t>
            </a:r>
          </a:p>
          <a:p>
            <a:r>
              <a:rPr lang="en-US" sz="1200" dirty="0"/>
              <a:t>• Physical therapy</a:t>
            </a:r>
          </a:p>
          <a:p>
            <a:r>
              <a:rPr lang="en-US" sz="1200" dirty="0"/>
              <a:t>• Pregnancy tests (over-the-counter)</a:t>
            </a:r>
          </a:p>
          <a:p>
            <a:r>
              <a:rPr lang="en-US" sz="1200" dirty="0"/>
              <a:t>• Prescription drugs</a:t>
            </a:r>
          </a:p>
          <a:p>
            <a:r>
              <a:rPr lang="en-US" sz="1200" dirty="0"/>
              <a:t>• Prosthesis</a:t>
            </a:r>
          </a:p>
          <a:p>
            <a:r>
              <a:rPr lang="en-US" sz="1200" dirty="0"/>
              <a:t>• Psychiatric care</a:t>
            </a:r>
          </a:p>
          <a:p>
            <a:r>
              <a:rPr lang="en-US" sz="1200" dirty="0"/>
              <a:t>• Reconstructive surgery following</a:t>
            </a:r>
          </a:p>
          <a:p>
            <a:r>
              <a:rPr lang="en-US" sz="1200" dirty="0"/>
              <a:t>• mastectomy</a:t>
            </a:r>
          </a:p>
          <a:p>
            <a:r>
              <a:rPr lang="en-US" sz="1200" dirty="0"/>
              <a:t>• Smoking cessation (programs/drugs)</a:t>
            </a:r>
          </a:p>
          <a:p>
            <a:r>
              <a:rPr lang="en-US" sz="1200" dirty="0"/>
              <a:t>• Speech therapy</a:t>
            </a:r>
          </a:p>
          <a:p>
            <a:r>
              <a:rPr lang="en-US" sz="1200" dirty="0"/>
              <a:t>• Surgery</a:t>
            </a:r>
          </a:p>
          <a:p>
            <a:r>
              <a:rPr lang="en-US" sz="1200" dirty="0"/>
              <a:t>• Transportation, parking and related travel</a:t>
            </a:r>
          </a:p>
          <a:p>
            <a:r>
              <a:rPr lang="en-US" sz="1200" dirty="0"/>
              <a:t>expenses (essential to receive medical care; subject to IRS limits)</a:t>
            </a:r>
          </a:p>
          <a:p>
            <a:r>
              <a:rPr lang="en-US" sz="1200" dirty="0"/>
              <a:t>• Vaccinations</a:t>
            </a:r>
          </a:p>
          <a:p>
            <a:r>
              <a:rPr lang="en-US" sz="1200" dirty="0"/>
              <a:t>• Vasectomy</a:t>
            </a:r>
          </a:p>
          <a:p>
            <a:r>
              <a:rPr lang="en-US" sz="1200" dirty="0"/>
              <a:t>• Weight loss program and/or drugs (if</a:t>
            </a:r>
          </a:p>
          <a:p>
            <a:r>
              <a:rPr lang="en-US" sz="1200" dirty="0"/>
              <a:t>prescribed by a physician to treat a specific</a:t>
            </a:r>
          </a:p>
          <a:p>
            <a:r>
              <a:rPr lang="en-US" sz="1200" dirty="0"/>
              <a:t>medical condition)</a:t>
            </a:r>
          </a:p>
          <a:p>
            <a:r>
              <a:rPr lang="en-US" sz="1200" dirty="0"/>
              <a:t>• Wheelchair</a:t>
            </a:r>
          </a:p>
          <a:p>
            <a:r>
              <a:rPr lang="en-US" sz="1200" dirty="0"/>
              <a:t>• X-ray fees</a:t>
            </a:r>
          </a:p>
          <a:p>
            <a:r>
              <a:rPr lang="en-US" sz="1200" dirty="0"/>
              <a:t>• Braces</a:t>
            </a:r>
          </a:p>
          <a:p>
            <a:r>
              <a:rPr lang="en-US" sz="1200" dirty="0"/>
              <a:t>• Dentures</a:t>
            </a:r>
          </a:p>
          <a:p>
            <a:r>
              <a:rPr lang="en-US" sz="1200" dirty="0"/>
              <a:t>• Exams</a:t>
            </a:r>
          </a:p>
          <a:p>
            <a:r>
              <a:rPr lang="en-US" sz="1200" dirty="0"/>
              <a:t>• Extractions</a:t>
            </a:r>
          </a:p>
          <a:p>
            <a:r>
              <a:rPr lang="en-US" sz="1200" dirty="0"/>
              <a:t>• Fillings</a:t>
            </a:r>
          </a:p>
          <a:p>
            <a:r>
              <a:rPr lang="en-US" sz="1200" dirty="0"/>
              <a:t>• X-rays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223B5CD-34FB-442D-8945-92841611BA23}"/>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8" name="Rectangle 2">
            <a:extLst>
              <a:ext uri="{FF2B5EF4-FFF2-40B4-BE49-F238E27FC236}">
                <a16:creationId xmlns:a16="http://schemas.microsoft.com/office/drawing/2014/main" id="{BC1E37BD-4487-4A4C-B5A8-BF6F6ED7F7F5}"/>
              </a:ext>
            </a:extLst>
          </p:cNvPr>
          <p:cNvSpPr txBox="1">
            <a:spLocks noChangeArrowheads="1"/>
          </p:cNvSpPr>
          <p:nvPr/>
        </p:nvSpPr>
        <p:spPr bwMode="auto">
          <a:xfrm>
            <a:off x="206062" y="530745"/>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Dental Coverage</a:t>
            </a:r>
          </a:p>
        </p:txBody>
      </p:sp>
      <p:pic>
        <p:nvPicPr>
          <p:cNvPr id="9" name="Picture 8">
            <a:extLst>
              <a:ext uri="{FF2B5EF4-FFF2-40B4-BE49-F238E27FC236}">
                <a16:creationId xmlns:a16="http://schemas.microsoft.com/office/drawing/2014/main" id="{7D9771D4-A697-4B7A-89F8-DC549AF11429}"/>
              </a:ext>
            </a:extLst>
          </p:cNvPr>
          <p:cNvPicPr>
            <a:picLocks noChangeAspect="1"/>
          </p:cNvPicPr>
          <p:nvPr/>
        </p:nvPicPr>
        <p:blipFill>
          <a:blip r:embed="rId2"/>
          <a:stretch>
            <a:fillRect/>
          </a:stretch>
        </p:blipFill>
        <p:spPr>
          <a:xfrm>
            <a:off x="5615025" y="9454286"/>
            <a:ext cx="1809902" cy="441545"/>
          </a:xfrm>
          <a:prstGeom prst="rect">
            <a:avLst/>
          </a:prstGeom>
        </p:spPr>
      </p:pic>
      <p:graphicFrame>
        <p:nvGraphicFramePr>
          <p:cNvPr id="11" name="Table 10">
            <a:extLst>
              <a:ext uri="{FF2B5EF4-FFF2-40B4-BE49-F238E27FC236}">
                <a16:creationId xmlns:a16="http://schemas.microsoft.com/office/drawing/2014/main" id="{F7CD3AA7-D1A1-410C-8C8A-AF4C63E6A005}"/>
              </a:ext>
            </a:extLst>
          </p:cNvPr>
          <p:cNvGraphicFramePr>
            <a:graphicFrameLocks noGrp="1"/>
          </p:cNvGraphicFramePr>
          <p:nvPr>
            <p:extLst>
              <p:ext uri="{D42A27DB-BD31-4B8C-83A1-F6EECF244321}">
                <p14:modId xmlns:p14="http://schemas.microsoft.com/office/powerpoint/2010/main" val="492008432"/>
              </p:ext>
            </p:extLst>
          </p:nvPr>
        </p:nvGraphicFramePr>
        <p:xfrm>
          <a:off x="228599" y="1300886"/>
          <a:ext cx="7315199" cy="8153400"/>
        </p:xfrm>
        <a:graphic>
          <a:graphicData uri="http://schemas.openxmlformats.org/drawingml/2006/table">
            <a:tbl>
              <a:tblPr firstRow="1" bandRow="1">
                <a:tableStyleId>{073A0DAA-6AF3-43AB-8588-CEC1D06C72B9}</a:tableStyleId>
              </a:tblPr>
              <a:tblGrid>
                <a:gridCol w="533773">
                  <a:extLst>
                    <a:ext uri="{9D8B030D-6E8A-4147-A177-3AD203B41FA5}">
                      <a16:colId xmlns:a16="http://schemas.microsoft.com/office/drawing/2014/main" val="3989759120"/>
                    </a:ext>
                  </a:extLst>
                </a:gridCol>
                <a:gridCol w="3744300">
                  <a:extLst>
                    <a:ext uri="{9D8B030D-6E8A-4147-A177-3AD203B41FA5}">
                      <a16:colId xmlns:a16="http://schemas.microsoft.com/office/drawing/2014/main" val="1819205835"/>
                    </a:ext>
                  </a:extLst>
                </a:gridCol>
                <a:gridCol w="3037126">
                  <a:extLst>
                    <a:ext uri="{9D8B030D-6E8A-4147-A177-3AD203B41FA5}">
                      <a16:colId xmlns:a16="http://schemas.microsoft.com/office/drawing/2014/main" val="1114001497"/>
                    </a:ext>
                  </a:extLst>
                </a:gridCol>
              </a:tblGrid>
              <a:tr h="333847">
                <a:tc gridSpan="2">
                  <a:txBody>
                    <a:bodyPr/>
                    <a:lstStyle/>
                    <a:p>
                      <a:pPr algn="ctr"/>
                      <a:r>
                        <a:rPr lang="en-US" sz="1600" dirty="0">
                          <a:latin typeface="Cambria" panose="02040503050406030204" pitchFamily="18" charset="0"/>
                        </a:rPr>
                        <a:t>Copay</a:t>
                      </a:r>
                    </a:p>
                  </a:txBody>
                  <a:tcPr anchor="ctr">
                    <a:solidFill>
                      <a:srgbClr val="7030A0"/>
                    </a:solidFill>
                  </a:tcPr>
                </a:tc>
                <a:tc hMerge="1">
                  <a:txBody>
                    <a:bodyPr/>
                    <a:lstStyle/>
                    <a:p>
                      <a:endParaRPr lang="en-US"/>
                    </a:p>
                  </a:txBody>
                  <a:tcPr/>
                </a:tc>
                <a:tc>
                  <a:txBody>
                    <a:bodyPr/>
                    <a:lstStyle/>
                    <a:p>
                      <a:pPr algn="ctr"/>
                      <a:r>
                        <a:rPr lang="en-US" sz="1200" dirty="0">
                          <a:latin typeface="Cambria" panose="02040503050406030204" pitchFamily="18" charset="0"/>
                        </a:rPr>
                        <a:t>$20 per Office Visit </a:t>
                      </a:r>
                    </a:p>
                  </a:txBody>
                  <a:tcPr anchor="ctr">
                    <a:solidFill>
                      <a:srgbClr val="7030A0"/>
                    </a:solidFill>
                  </a:tcPr>
                </a:tc>
                <a:extLst>
                  <a:ext uri="{0D108BD9-81ED-4DB2-BD59-A6C34878D82A}">
                    <a16:rowId xmlns:a16="http://schemas.microsoft.com/office/drawing/2014/main" val="2745530161"/>
                  </a:ext>
                </a:extLst>
              </a:tr>
              <a:tr h="333847">
                <a:tc gridSpan="2">
                  <a:txBody>
                    <a:bodyPr/>
                    <a:lstStyle/>
                    <a:p>
                      <a:pPr algn="ctr"/>
                      <a:r>
                        <a:rPr lang="en-US" sz="1600" dirty="0">
                          <a:solidFill>
                            <a:schemeClr val="bg1"/>
                          </a:solidFill>
                          <a:latin typeface="Cambria" panose="02040503050406030204" pitchFamily="18" charset="0"/>
                        </a:rPr>
                        <a:t>Outline of Covered Services</a:t>
                      </a:r>
                    </a:p>
                  </a:txBody>
                  <a:tcPr anchor="ctr">
                    <a:solidFill>
                      <a:srgbClr val="7030A0"/>
                    </a:solidFill>
                  </a:tcPr>
                </a:tc>
                <a:tc hMerge="1">
                  <a:txBody>
                    <a:bodyPr/>
                    <a:lstStyle/>
                    <a:p>
                      <a:pPr algn="ctr"/>
                      <a:endParaRPr lang="en-US" sz="1400" dirty="0">
                        <a:latin typeface="Cambria" panose="02040503050406030204" pitchFamily="18" charset="0"/>
                      </a:endParaRPr>
                    </a:p>
                  </a:txBody>
                  <a:tcPr anchor="ctr">
                    <a:solidFill>
                      <a:srgbClr val="296FD7"/>
                    </a:solidFill>
                  </a:tcPr>
                </a:tc>
                <a:tc>
                  <a:txBody>
                    <a:bodyPr/>
                    <a:lstStyle/>
                    <a:p>
                      <a:pPr algn="ctr"/>
                      <a:r>
                        <a:rPr lang="en-US" sz="1200" dirty="0">
                          <a:solidFill>
                            <a:schemeClr val="bg1"/>
                          </a:solidFill>
                          <a:latin typeface="Cambria" panose="02040503050406030204" pitchFamily="18" charset="0"/>
                        </a:rPr>
                        <a:t>In Network Benefits</a:t>
                      </a:r>
                    </a:p>
                  </a:txBody>
                  <a:tcPr anchor="ctr">
                    <a:solidFill>
                      <a:srgbClr val="7030A0"/>
                    </a:solidFill>
                  </a:tcPr>
                </a:tc>
                <a:extLst>
                  <a:ext uri="{0D108BD9-81ED-4DB2-BD59-A6C34878D82A}">
                    <a16:rowId xmlns:a16="http://schemas.microsoft.com/office/drawing/2014/main" val="431048134"/>
                  </a:ext>
                </a:extLst>
              </a:tr>
              <a:tr h="2670779">
                <a:tc>
                  <a:txBody>
                    <a:bodyPr/>
                    <a:lstStyle/>
                    <a:p>
                      <a:pPr algn="ctr"/>
                      <a:r>
                        <a:rPr lang="en-US" sz="1200" dirty="0">
                          <a:latin typeface="Cambria" panose="02040503050406030204" pitchFamily="18" charset="0"/>
                        </a:rPr>
                        <a:t>Coverage A</a:t>
                      </a:r>
                    </a:p>
                    <a:p>
                      <a:pPr algn="ctr"/>
                      <a:r>
                        <a:rPr lang="en-US" sz="1200" dirty="0">
                          <a:latin typeface="Cambria" panose="02040503050406030204" pitchFamily="18" charset="0"/>
                        </a:rPr>
                        <a:t>Diagnostic/Preventative</a:t>
                      </a:r>
                    </a:p>
                  </a:txBody>
                  <a:tcPr vert="vert270" anchor="ctr"/>
                </a:tc>
                <a:tc>
                  <a:txBody>
                    <a:bodyPr/>
                    <a:lstStyle/>
                    <a:p>
                      <a:r>
                        <a:rPr lang="en-US" sz="1200" dirty="0">
                          <a:latin typeface="Cambria" panose="02040503050406030204" pitchFamily="18" charset="0"/>
                        </a:rPr>
                        <a:t>Diagnostic: </a:t>
                      </a:r>
                    </a:p>
                    <a:p>
                      <a:pPr marL="0" indent="0"/>
                      <a:r>
                        <a:rPr lang="en-US" sz="1100" dirty="0">
                          <a:latin typeface="Cambria" panose="02040503050406030204" pitchFamily="18" charset="0"/>
                        </a:rPr>
                        <a:t>Evaluations: 2 in a 12‐month period, Includes: periodic, limited, problem‐focused &amp; comprehensive evaluations.</a:t>
                      </a:r>
                    </a:p>
                    <a:p>
                      <a:r>
                        <a:rPr lang="en-US" sz="1100" dirty="0">
                          <a:latin typeface="Cambria" panose="02040503050406030204" pitchFamily="18" charset="0"/>
                        </a:rPr>
                        <a:t>X‐rays: complete series or panoramic film once in a 5‐year period, Bitewing X‐rays once in a 12 month period, X‐rays of individual teeth as needed</a:t>
                      </a:r>
                    </a:p>
                    <a:p>
                      <a:r>
                        <a:rPr lang="en-US" sz="1100" dirty="0">
                          <a:latin typeface="Cambria" panose="02040503050406030204" pitchFamily="18" charset="0"/>
                        </a:rPr>
                        <a:t>Brush biopsy once in a 12‐month period</a:t>
                      </a:r>
                    </a:p>
                    <a:p>
                      <a:endParaRPr lang="en-US" sz="300" dirty="0">
                        <a:latin typeface="Cambria" panose="02040503050406030204" pitchFamily="18" charset="0"/>
                      </a:endParaRPr>
                    </a:p>
                    <a:p>
                      <a:r>
                        <a:rPr lang="en-US" sz="1200" dirty="0">
                          <a:latin typeface="Cambria" panose="02040503050406030204" pitchFamily="18" charset="0"/>
                        </a:rPr>
                        <a:t>Preventative: </a:t>
                      </a:r>
                    </a:p>
                    <a:p>
                      <a:r>
                        <a:rPr lang="en-US" sz="1100" dirty="0">
                          <a:latin typeface="Cambria" panose="02040503050406030204" pitchFamily="18" charset="0"/>
                        </a:rPr>
                        <a:t>Cleanings: 2 in a 12‐month period under the Buy‐Down and Basic options; 4 in a 12‐month period under the Enhanced option</a:t>
                      </a:r>
                    </a:p>
                    <a:p>
                      <a:r>
                        <a:rPr lang="en-US" sz="1100" dirty="0">
                          <a:latin typeface="Cambria" panose="02040503050406030204" pitchFamily="18" charset="0"/>
                        </a:rPr>
                        <a:t>Fluoride treatment: once in a 12‐month period to age 19</a:t>
                      </a:r>
                    </a:p>
                    <a:p>
                      <a:r>
                        <a:rPr lang="en-US" sz="1100" dirty="0">
                          <a:latin typeface="Cambria" panose="02040503050406030204" pitchFamily="18" charset="0"/>
                        </a:rPr>
                        <a:t>Space maintainers to age 16</a:t>
                      </a:r>
                    </a:p>
                    <a:p>
                      <a:r>
                        <a:rPr lang="en-US" sz="1100" dirty="0">
                          <a:latin typeface="Cambria" panose="02040503050406030204" pitchFamily="18" charset="0"/>
                        </a:rPr>
                        <a:t>Sealant application to permanent molars, once in a 3‐year period per tooth, for children to age 19</a:t>
                      </a:r>
                      <a:endParaRPr lang="en-US" sz="1100" b="0" dirty="0">
                        <a:latin typeface="Cambria" panose="02040503050406030204" pitchFamily="18" charset="0"/>
                      </a:endParaRPr>
                    </a:p>
                  </a:txBody>
                  <a:tcPr/>
                </a:tc>
                <a:tc>
                  <a:txBody>
                    <a:bodyPr/>
                    <a:lstStyle/>
                    <a:p>
                      <a:pPr marL="0" indent="0" algn="ctr"/>
                      <a:r>
                        <a:rPr lang="en-US" sz="1200" dirty="0">
                          <a:latin typeface="Cambria" panose="02040503050406030204" pitchFamily="18" charset="0"/>
                        </a:rPr>
                        <a:t>100% </a:t>
                      </a:r>
                    </a:p>
                    <a:p>
                      <a:pPr marL="0" indent="0" algn="ctr"/>
                      <a:r>
                        <a:rPr lang="en-US" sz="1200" dirty="0">
                          <a:latin typeface="Cambria" panose="02040503050406030204" pitchFamily="18" charset="0"/>
                        </a:rPr>
                        <a:t>(No Deductible)</a:t>
                      </a:r>
                      <a:endParaRPr lang="en-US" sz="1200" b="0" dirty="0">
                        <a:latin typeface="Cambria" panose="02040503050406030204" pitchFamily="18" charset="0"/>
                      </a:endParaRPr>
                    </a:p>
                  </a:txBody>
                  <a:tcPr anchor="ctr"/>
                </a:tc>
                <a:extLst>
                  <a:ext uri="{0D108BD9-81ED-4DB2-BD59-A6C34878D82A}">
                    <a16:rowId xmlns:a16="http://schemas.microsoft.com/office/drawing/2014/main" val="4035618624"/>
                  </a:ext>
                </a:extLst>
              </a:tr>
              <a:tr h="182098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Coverage 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Basic</a:t>
                      </a:r>
                    </a:p>
                  </a:txBody>
                  <a:tcPr vert="vert270" anchor="ctr"/>
                </a:tc>
                <a:tc>
                  <a:txBody>
                    <a:bodyPr/>
                    <a:lstStyle/>
                    <a:p>
                      <a:r>
                        <a:rPr lang="en-US" sz="1200" dirty="0">
                          <a:latin typeface="Cambria" panose="02040503050406030204" pitchFamily="18" charset="0"/>
                        </a:rPr>
                        <a:t>Restorative:</a:t>
                      </a:r>
                    </a:p>
                    <a:p>
                      <a:r>
                        <a:rPr lang="en-US" sz="1100" dirty="0">
                          <a:latin typeface="Cambria" panose="02040503050406030204" pitchFamily="18" charset="0"/>
                        </a:rPr>
                        <a:t>Amalgam (silver) fillings, Composite (white) fillings </a:t>
                      </a:r>
                    </a:p>
                    <a:p>
                      <a:r>
                        <a:rPr lang="en-US" sz="1200" dirty="0">
                          <a:latin typeface="Cambria" panose="02040503050406030204" pitchFamily="18" charset="0"/>
                        </a:rPr>
                        <a:t>Oral Surgery:</a:t>
                      </a:r>
                    </a:p>
                    <a:p>
                      <a:r>
                        <a:rPr lang="en-US" sz="1100" dirty="0">
                          <a:latin typeface="Cambria" panose="02040503050406030204" pitchFamily="18" charset="0"/>
                        </a:rPr>
                        <a:t>Surgical and routine extractions</a:t>
                      </a:r>
                    </a:p>
                    <a:p>
                      <a:r>
                        <a:rPr lang="en-US" sz="1200" dirty="0">
                          <a:latin typeface="Cambria" panose="02040503050406030204" pitchFamily="18" charset="0"/>
                        </a:rPr>
                        <a:t>Endodontics:</a:t>
                      </a:r>
                    </a:p>
                    <a:p>
                      <a:r>
                        <a:rPr lang="en-US" sz="1100" dirty="0">
                          <a:latin typeface="Cambria" panose="02040503050406030204" pitchFamily="18" charset="0"/>
                        </a:rPr>
                        <a:t>Root canal therapy</a:t>
                      </a:r>
                    </a:p>
                    <a:p>
                      <a:r>
                        <a:rPr lang="en-US" sz="1200" dirty="0">
                          <a:latin typeface="Cambria" panose="02040503050406030204" pitchFamily="18" charset="0"/>
                        </a:rPr>
                        <a:t>Periodontics:</a:t>
                      </a:r>
                    </a:p>
                    <a:p>
                      <a:r>
                        <a:rPr lang="en-US" sz="1100" dirty="0">
                          <a:latin typeface="Cambria" panose="02040503050406030204" pitchFamily="18" charset="0"/>
                        </a:rPr>
                        <a:t>Periodontal Maintenance (Cleaning) – 2 in a 12‐month period under the Buy‐Down and Basic options; 4 in a 12‐month period under the Enhanced option</a:t>
                      </a:r>
                      <a:endParaRPr lang="en-US" sz="1100" b="0" dirty="0">
                        <a:latin typeface="Cambria" panose="02040503050406030204" pitchFamily="18" charset="0"/>
                      </a:endParaRPr>
                    </a:p>
                  </a:txBody>
                  <a:tcPr/>
                </a:tc>
                <a:tc>
                  <a:txBody>
                    <a:bodyPr/>
                    <a:lstStyle/>
                    <a:p>
                      <a:pPr algn="ctr"/>
                      <a:r>
                        <a:rPr lang="en-US" sz="1200" dirty="0">
                          <a:latin typeface="Cambria" panose="02040503050406030204" pitchFamily="18" charset="0"/>
                        </a:rPr>
                        <a:t>60% </a:t>
                      </a:r>
                      <a:r>
                        <a:rPr lang="en-US" sz="1200" b="1" dirty="0">
                          <a:latin typeface="Cambria" panose="02040503050406030204" pitchFamily="18" charset="0"/>
                        </a:rPr>
                        <a:t>(Basic Plan)</a:t>
                      </a:r>
                    </a:p>
                    <a:p>
                      <a:pPr algn="ctr"/>
                      <a:r>
                        <a:rPr lang="en-US" sz="1200" dirty="0">
                          <a:latin typeface="Cambria" panose="02040503050406030204" pitchFamily="18" charset="0"/>
                        </a:rPr>
                        <a:t>70% </a:t>
                      </a:r>
                      <a:r>
                        <a:rPr lang="en-US" sz="1200" b="1" dirty="0">
                          <a:latin typeface="Cambria" panose="02040503050406030204" pitchFamily="18" charset="0"/>
                        </a:rPr>
                        <a:t>(Preferred Plus Plan)</a:t>
                      </a:r>
                    </a:p>
                    <a:p>
                      <a:pPr algn="ctr"/>
                      <a:r>
                        <a:rPr lang="en-US" sz="1200" dirty="0">
                          <a:latin typeface="Cambria" panose="02040503050406030204" pitchFamily="18" charset="0"/>
                        </a:rPr>
                        <a:t>No Waiting Period</a:t>
                      </a:r>
                      <a:endParaRPr lang="en-US" sz="1200" b="0" dirty="0">
                        <a:latin typeface="Cambria" panose="02040503050406030204" pitchFamily="18" charset="0"/>
                      </a:endParaRPr>
                    </a:p>
                  </a:txBody>
                  <a:tcPr anchor="ctr"/>
                </a:tc>
                <a:extLst>
                  <a:ext uri="{0D108BD9-81ED-4DB2-BD59-A6C34878D82A}">
                    <a16:rowId xmlns:a16="http://schemas.microsoft.com/office/drawing/2014/main" val="342583520"/>
                  </a:ext>
                </a:extLst>
              </a:tr>
              <a:tr h="773919">
                <a:tc>
                  <a:txBody>
                    <a:bodyPr/>
                    <a:lstStyle/>
                    <a:p>
                      <a:pPr marL="0" indent="0" algn="ctr"/>
                      <a:r>
                        <a:rPr lang="en-US" sz="1200" dirty="0">
                          <a:latin typeface="Cambria" panose="02040503050406030204" pitchFamily="18" charset="0"/>
                        </a:rPr>
                        <a:t>Coverage C</a:t>
                      </a:r>
                    </a:p>
                    <a:p>
                      <a:pPr marL="0" indent="0" algn="ctr"/>
                      <a:r>
                        <a:rPr lang="en-US" sz="1200" dirty="0">
                          <a:latin typeface="Cambria" panose="02040503050406030204" pitchFamily="18" charset="0"/>
                        </a:rPr>
                        <a:t>Major</a:t>
                      </a:r>
                      <a:endParaRPr lang="en-US" sz="1200" b="0" dirty="0">
                        <a:latin typeface="Cambria" panose="02040503050406030204" pitchFamily="18" charset="0"/>
                      </a:endParaRPr>
                    </a:p>
                  </a:txBody>
                  <a:tcPr vert="vert270" anchor="ctr"/>
                </a:tc>
                <a:tc>
                  <a:txBody>
                    <a:bodyPr/>
                    <a:lstStyle/>
                    <a:p>
                      <a:r>
                        <a:rPr lang="en-US" sz="1200" dirty="0">
                          <a:latin typeface="Cambria" panose="02040503050406030204" pitchFamily="18" charset="0"/>
                        </a:rPr>
                        <a:t>Prosthodontics:</a:t>
                      </a:r>
                    </a:p>
                    <a:p>
                      <a:r>
                        <a:rPr lang="en-US" sz="1100" dirty="0">
                          <a:latin typeface="Cambria" panose="02040503050406030204" pitchFamily="18" charset="0"/>
                        </a:rPr>
                        <a:t>Removable and fixed partial dentures (bridge); complete dentures, Rebase and reline (dentures)</a:t>
                      </a:r>
                    </a:p>
                    <a:p>
                      <a:r>
                        <a:rPr lang="en-US" sz="1100" dirty="0">
                          <a:latin typeface="Cambria" panose="02040503050406030204" pitchFamily="18" charset="0"/>
                        </a:rPr>
                        <a:t>Crowns- Onlays- Implants</a:t>
                      </a:r>
                      <a:endParaRPr lang="en-US" sz="1100" b="0" i="1" dirty="0">
                        <a:latin typeface="Cambria" panose="02040503050406030204" pitchFamily="18" charset="0"/>
                      </a:endParaRPr>
                    </a:p>
                  </a:txBody>
                  <a:tcPr/>
                </a:tc>
                <a:tc>
                  <a:txBody>
                    <a:bodyPr/>
                    <a:lstStyle/>
                    <a:p>
                      <a:pPr algn="ctr"/>
                      <a:r>
                        <a:rPr lang="en-US" sz="1200" b="0" dirty="0">
                          <a:latin typeface="Cambria" panose="02040503050406030204" pitchFamily="18" charset="0"/>
                        </a:rPr>
                        <a:t>50%</a:t>
                      </a:r>
                    </a:p>
                    <a:p>
                      <a:pPr algn="ctr"/>
                      <a:r>
                        <a:rPr lang="en-US" sz="1200" b="0" dirty="0">
                          <a:latin typeface="Cambria" panose="02040503050406030204" pitchFamily="18" charset="0"/>
                        </a:rPr>
                        <a:t>(6 Month waiting period)</a:t>
                      </a:r>
                    </a:p>
                  </a:txBody>
                  <a:tcPr anchor="ctr"/>
                </a:tc>
                <a:extLst>
                  <a:ext uri="{0D108BD9-81ED-4DB2-BD59-A6C34878D82A}">
                    <a16:rowId xmlns:a16="http://schemas.microsoft.com/office/drawing/2014/main" val="3435482967"/>
                  </a:ext>
                </a:extLst>
              </a:tr>
              <a:tr h="440072">
                <a:tc rowSpan="2">
                  <a:txBody>
                    <a:bodyPr/>
                    <a:lstStyle/>
                    <a:p>
                      <a:r>
                        <a:rPr lang="en-US" sz="1200" dirty="0">
                          <a:latin typeface="Cambria" panose="02040503050406030204" pitchFamily="18" charset="0"/>
                        </a:rPr>
                        <a:t>Coverage D</a:t>
                      </a:r>
                      <a:endParaRPr lang="en-US" sz="1200" b="0" dirty="0">
                        <a:latin typeface="Cambria" panose="02040503050406030204" pitchFamily="18" charset="0"/>
                      </a:endParaRPr>
                    </a:p>
                  </a:txBody>
                  <a:tcPr vert="vert270"/>
                </a:tc>
                <a:tc>
                  <a:txBody>
                    <a:bodyPr/>
                    <a:lstStyle/>
                    <a:p>
                      <a:r>
                        <a:rPr lang="en-US" sz="1200" dirty="0">
                          <a:latin typeface="Cambria" panose="02040503050406030204" pitchFamily="18" charset="0"/>
                        </a:rPr>
                        <a:t>Orthodontics:</a:t>
                      </a:r>
                    </a:p>
                    <a:p>
                      <a:r>
                        <a:rPr lang="en-US" sz="1100" dirty="0">
                          <a:latin typeface="Cambria" panose="02040503050406030204" pitchFamily="18" charset="0"/>
                        </a:rPr>
                        <a:t>Correction of crooked teeth for children &amp; adults</a:t>
                      </a:r>
                      <a:endParaRPr lang="en-US" sz="1100" b="0" dirty="0">
                        <a:latin typeface="Cambria" panose="02040503050406030204" pitchFamily="18" charset="0"/>
                      </a:endParaRPr>
                    </a:p>
                  </a:txBody>
                  <a:tcPr/>
                </a:tc>
                <a:tc>
                  <a:txBody>
                    <a:bodyPr/>
                    <a:lstStyle/>
                    <a:p>
                      <a:pPr algn="ctr"/>
                      <a:r>
                        <a:rPr lang="en-US" sz="1200" b="0" dirty="0">
                          <a:latin typeface="Cambria" panose="02040503050406030204" pitchFamily="18" charset="0"/>
                        </a:rPr>
                        <a:t>50% (6 month waiting period)</a:t>
                      </a:r>
                    </a:p>
                  </a:txBody>
                  <a:tcPr anchor="ctr"/>
                </a:tc>
                <a:extLst>
                  <a:ext uri="{0D108BD9-81ED-4DB2-BD59-A6C34878D82A}">
                    <a16:rowId xmlns:a16="http://schemas.microsoft.com/office/drawing/2014/main" val="1641511771"/>
                  </a:ext>
                </a:extLst>
              </a:tr>
              <a:tr h="455246">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Orthodontic Lifetime Maximum (per person)</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$1,000 per person </a:t>
                      </a:r>
                      <a:r>
                        <a:rPr lang="en-US" sz="1200" b="1" dirty="0">
                          <a:latin typeface="Cambria" panose="02040503050406030204" pitchFamily="18" charset="0"/>
                        </a:rPr>
                        <a:t>(Basic Plan)</a:t>
                      </a:r>
                    </a:p>
                    <a:p>
                      <a:pPr algn="ctr"/>
                      <a:r>
                        <a:rPr lang="en-US" sz="1200" b="0" dirty="0">
                          <a:latin typeface="Cambria" panose="02040503050406030204" pitchFamily="18" charset="0"/>
                        </a:rPr>
                        <a:t>$1,250 </a:t>
                      </a:r>
                      <a:r>
                        <a:rPr lang="en-US" sz="1200" b="1" dirty="0">
                          <a:latin typeface="Cambria" panose="02040503050406030204" pitchFamily="18" charset="0"/>
                        </a:rPr>
                        <a:t>(Preferred Plus Plan)</a:t>
                      </a:r>
                    </a:p>
                  </a:txBody>
                  <a:tcPr anchor="ctr"/>
                </a:tc>
                <a:extLst>
                  <a:ext uri="{0D108BD9-81ED-4DB2-BD59-A6C34878D82A}">
                    <a16:rowId xmlns:a16="http://schemas.microsoft.com/office/drawing/2014/main" val="584835039"/>
                  </a:ext>
                </a:extLst>
              </a:tr>
              <a:tr h="819444">
                <a:tc gridSpan="2">
                  <a:txBody>
                    <a:bodyPr/>
                    <a:lstStyle/>
                    <a:p>
                      <a:pPr marL="0" indent="0"/>
                      <a:r>
                        <a:rPr lang="en-US" sz="1250" dirty="0">
                          <a:latin typeface="Cambria" panose="02040503050406030204" pitchFamily="18" charset="0"/>
                        </a:rPr>
                        <a:t>Annual Max For Per Person</a:t>
                      </a:r>
                      <a:endParaRPr lang="en-US" sz="1250" b="0" dirty="0">
                        <a:latin typeface="Cambria" panose="02040503050406030204" pitchFamily="18" charset="0"/>
                      </a:endParaRPr>
                    </a:p>
                  </a:txBody>
                  <a:tcPr anchor="ctr"/>
                </a:tc>
                <a:tc hMerge="1">
                  <a:txBody>
                    <a:bodyPr/>
                    <a:lstStyle/>
                    <a:p>
                      <a:pPr marL="0" indent="0"/>
                      <a:endParaRPr lang="en-US" sz="1200" b="0" dirty="0">
                        <a:latin typeface="Cambria" panose="02040503050406030204" pitchFamily="18" charset="0"/>
                      </a:endParaRPr>
                    </a:p>
                  </a:txBody>
                  <a:tcPr/>
                </a:tc>
                <a:tc>
                  <a:txBody>
                    <a:bodyPr/>
                    <a:lstStyle/>
                    <a:p>
                      <a:pPr algn="ctr"/>
                      <a:r>
                        <a:rPr lang="en-US" sz="1200" dirty="0">
                          <a:latin typeface="Cambria" panose="02040503050406030204" pitchFamily="18" charset="0"/>
                        </a:rPr>
                        <a:t>$1,000 (up to $2,000) person/calendar year </a:t>
                      </a:r>
                      <a:r>
                        <a:rPr lang="en-US" sz="1200" b="1" dirty="0">
                          <a:latin typeface="Cambria" panose="02040503050406030204" pitchFamily="18" charset="0"/>
                        </a:rPr>
                        <a:t>(Basic Plan)</a:t>
                      </a:r>
                    </a:p>
                    <a:p>
                      <a:pPr algn="ctr"/>
                      <a:r>
                        <a:rPr lang="en-US" sz="1200" b="0" dirty="0">
                          <a:latin typeface="Cambria" panose="02040503050406030204" pitchFamily="18" charset="0"/>
                        </a:rPr>
                        <a:t>$1,500 (up to $3,000) person/calendar year </a:t>
                      </a:r>
                      <a:r>
                        <a:rPr lang="en-US" sz="1200" b="1" dirty="0">
                          <a:latin typeface="Cambria" panose="02040503050406030204" pitchFamily="18" charset="0"/>
                        </a:rPr>
                        <a:t>(Preferred Plus Plan)</a:t>
                      </a:r>
                    </a:p>
                  </a:txBody>
                  <a:tcPr anchor="ctr"/>
                </a:tc>
                <a:extLst>
                  <a:ext uri="{0D108BD9-81ED-4DB2-BD59-A6C34878D82A}">
                    <a16:rowId xmlns:a16="http://schemas.microsoft.com/office/drawing/2014/main" val="1993793589"/>
                  </a:ext>
                </a:extLst>
              </a:tr>
              <a:tr h="470421">
                <a:tc gridSpan="2">
                  <a:txBody>
                    <a:bodyPr/>
                    <a:lstStyle/>
                    <a:p>
                      <a:r>
                        <a:rPr lang="en-US" sz="1250" dirty="0">
                          <a:latin typeface="Cambria" panose="02040503050406030204" pitchFamily="18" charset="0"/>
                        </a:rPr>
                        <a:t>One Time Deductible per Person/Family </a:t>
                      </a:r>
                    </a:p>
                    <a:p>
                      <a:r>
                        <a:rPr lang="en-US" sz="1250" dirty="0">
                          <a:latin typeface="Cambria" panose="02040503050406030204" pitchFamily="18" charset="0"/>
                        </a:rPr>
                        <a:t>(Coverage B and C only)</a:t>
                      </a:r>
                      <a:endParaRPr lang="en-US" sz="1250" b="0" dirty="0">
                        <a:latin typeface="Cambria" panose="02040503050406030204" pitchFamily="18" charset="0"/>
                      </a:endParaRPr>
                    </a:p>
                  </a:txBody>
                  <a:tcPr/>
                </a:tc>
                <a:tc hMerge="1">
                  <a:txBody>
                    <a:bodyPr/>
                    <a:lstStyle/>
                    <a:p>
                      <a:endParaRPr lang="en-US" sz="1100" b="0" dirty="0">
                        <a:latin typeface="Cambria" panose="02040503050406030204" pitchFamily="18" charset="0"/>
                      </a:endParaRPr>
                    </a:p>
                  </a:txBody>
                  <a:tcPr/>
                </a:tc>
                <a:tc>
                  <a:txBody>
                    <a:bodyPr/>
                    <a:lstStyle/>
                    <a:p>
                      <a:pPr algn="ctr"/>
                      <a:r>
                        <a:rPr lang="en-US" sz="1200" dirty="0">
                          <a:latin typeface="Cambria" panose="02040503050406030204" pitchFamily="18" charset="0"/>
                        </a:rPr>
                        <a:t>$50/$150 </a:t>
                      </a:r>
                      <a:r>
                        <a:rPr lang="en-US" sz="1200" b="1" dirty="0">
                          <a:latin typeface="Cambria" panose="02040503050406030204" pitchFamily="18" charset="0"/>
                        </a:rPr>
                        <a:t>(Basic Plan)</a:t>
                      </a:r>
                    </a:p>
                    <a:p>
                      <a:pPr algn="ctr"/>
                      <a:r>
                        <a:rPr lang="en-US" sz="1200" b="0" dirty="0">
                          <a:latin typeface="Cambria" panose="02040503050406030204" pitchFamily="18" charset="0"/>
                        </a:rPr>
                        <a:t>$75/$225 </a:t>
                      </a:r>
                      <a:r>
                        <a:rPr lang="en-US" sz="1200" b="1" dirty="0">
                          <a:latin typeface="Cambria" panose="02040503050406030204" pitchFamily="18" charset="0"/>
                        </a:rPr>
                        <a:t>(Preferred Plan Plus)</a:t>
                      </a:r>
                    </a:p>
                  </a:txBody>
                  <a:tcPr anchor="ctr"/>
                </a:tc>
                <a:extLst>
                  <a:ext uri="{0D108BD9-81ED-4DB2-BD59-A6C34878D82A}">
                    <a16:rowId xmlns:a16="http://schemas.microsoft.com/office/drawing/2014/main" val="1301206165"/>
                  </a:ext>
                </a:extLst>
              </a:tr>
            </a:tbl>
          </a:graphicData>
        </a:graphic>
      </p:graphicFrame>
    </p:spTree>
    <p:extLst>
      <p:ext uri="{BB962C8B-B14F-4D97-AF65-F5344CB8AC3E}">
        <p14:creationId xmlns:p14="http://schemas.microsoft.com/office/powerpoint/2010/main" val="349074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5C58CD22-1715-4C40-83F1-B710349AB1CB}"/>
              </a:ext>
            </a:extLst>
          </p:cNvPr>
          <p:cNvSpPr>
            <a:spLocks noChangeArrowheads="1"/>
          </p:cNvSpPr>
          <p:nvPr/>
        </p:nvSpPr>
        <p:spPr bwMode="auto">
          <a:xfrm>
            <a:off x="347472" y="330200"/>
            <a:ext cx="7077455" cy="904876"/>
          </a:xfrm>
          <a:prstGeom prst="rect">
            <a:avLst/>
          </a:prstGeom>
          <a:solidFill>
            <a:srgbClr val="7030A0"/>
          </a:solidFill>
          <a:ln w="9525" algn="ctr">
            <a:solidFill>
              <a:srgbClr val="09639E"/>
            </a:solidFill>
            <a:round/>
            <a:headEnd/>
            <a:tailEnd/>
          </a:ln>
        </p:spPr>
        <p:txBody>
          <a:bodyPr lIns="91162" tIns="45579" rIns="91162" bIns="45579"/>
          <a:lstStyle/>
          <a:p>
            <a:endParaRPr lang="en-US" altLang="en-US"/>
          </a:p>
        </p:txBody>
      </p:sp>
      <p:sp>
        <p:nvSpPr>
          <p:cNvPr id="6" name="Rectangle 2">
            <a:extLst>
              <a:ext uri="{FF2B5EF4-FFF2-40B4-BE49-F238E27FC236}">
                <a16:creationId xmlns:a16="http://schemas.microsoft.com/office/drawing/2014/main" id="{AA438BEC-D0A7-4C47-8FD2-98BCB7673D60}"/>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Dental Plan Contributions</a:t>
            </a:r>
          </a:p>
        </p:txBody>
      </p:sp>
      <p:graphicFrame>
        <p:nvGraphicFramePr>
          <p:cNvPr id="10" name="Table 6">
            <a:extLst>
              <a:ext uri="{FF2B5EF4-FFF2-40B4-BE49-F238E27FC236}">
                <a16:creationId xmlns:a16="http://schemas.microsoft.com/office/drawing/2014/main" id="{F8E3657D-A376-44E0-8FC0-5A034935639F}"/>
              </a:ext>
            </a:extLst>
          </p:cNvPr>
          <p:cNvGraphicFramePr>
            <a:graphicFrameLocks noGrp="1"/>
          </p:cNvGraphicFramePr>
          <p:nvPr>
            <p:extLst>
              <p:ext uri="{D42A27DB-BD31-4B8C-83A1-F6EECF244321}">
                <p14:modId xmlns:p14="http://schemas.microsoft.com/office/powerpoint/2010/main" val="302394898"/>
              </p:ext>
            </p:extLst>
          </p:nvPr>
        </p:nvGraphicFramePr>
        <p:xfrm>
          <a:off x="74051" y="3227165"/>
          <a:ext cx="2362200" cy="914400"/>
        </p:xfrm>
        <a:graphic>
          <a:graphicData uri="http://schemas.openxmlformats.org/drawingml/2006/table">
            <a:tbl>
              <a:tblPr firstRow="1" bandRow="1">
                <a:tableStyleId>{93296810-A885-4BE3-A3E7-6D5BEEA58F35}</a:tableStyleId>
              </a:tblPr>
              <a:tblGrid>
                <a:gridCol w="2362200">
                  <a:extLst>
                    <a:ext uri="{9D8B030D-6E8A-4147-A177-3AD203B41FA5}">
                      <a16:colId xmlns:a16="http://schemas.microsoft.com/office/drawing/2014/main" val="2990974383"/>
                    </a:ext>
                  </a:extLst>
                </a:gridCol>
              </a:tblGrid>
              <a:tr h="277978">
                <a:tc>
                  <a:txBody>
                    <a:bodyPr/>
                    <a:lstStyle/>
                    <a:p>
                      <a:r>
                        <a:rPr lang="en-US" sz="14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4102454"/>
                  </a:ext>
                </a:extLst>
              </a:tr>
              <a:tr h="303249">
                <a:tc>
                  <a:txBody>
                    <a:bodyPr/>
                    <a:lstStyle/>
                    <a:p>
                      <a:r>
                        <a:rPr lang="en-US" sz="1400" dirty="0"/>
                        <a:t>Employee + 1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813861517"/>
                  </a:ext>
                </a:extLst>
              </a:tr>
              <a:tr h="303249">
                <a:tc>
                  <a:txBody>
                    <a:bodyPr/>
                    <a:lstStyle/>
                    <a:p>
                      <a:r>
                        <a:rPr lang="en-US" sz="14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066887484"/>
                  </a:ext>
                </a:extLst>
              </a:tr>
            </a:tbl>
          </a:graphicData>
        </a:graphic>
      </p:graphicFrame>
      <p:graphicFrame>
        <p:nvGraphicFramePr>
          <p:cNvPr id="12" name="Table 23">
            <a:extLst>
              <a:ext uri="{FF2B5EF4-FFF2-40B4-BE49-F238E27FC236}">
                <a16:creationId xmlns:a16="http://schemas.microsoft.com/office/drawing/2014/main" id="{13405813-4A1E-466A-80E2-5431F26D241A}"/>
              </a:ext>
            </a:extLst>
          </p:cNvPr>
          <p:cNvGraphicFramePr>
            <a:graphicFrameLocks noGrp="1"/>
          </p:cNvGraphicFramePr>
          <p:nvPr>
            <p:extLst>
              <p:ext uri="{D42A27DB-BD31-4B8C-83A1-F6EECF244321}">
                <p14:modId xmlns:p14="http://schemas.microsoft.com/office/powerpoint/2010/main" val="1890046817"/>
              </p:ext>
            </p:extLst>
          </p:nvPr>
        </p:nvGraphicFramePr>
        <p:xfrm>
          <a:off x="2609047" y="2697249"/>
          <a:ext cx="5089302" cy="1444316"/>
        </p:xfrm>
        <a:graphic>
          <a:graphicData uri="http://schemas.openxmlformats.org/drawingml/2006/table">
            <a:tbl>
              <a:tblPr firstRow="1" bandRow="1">
                <a:tableStyleId>{93296810-A885-4BE3-A3E7-6D5BEEA58F35}</a:tableStyleId>
              </a:tblPr>
              <a:tblGrid>
                <a:gridCol w="1696434">
                  <a:extLst>
                    <a:ext uri="{9D8B030D-6E8A-4147-A177-3AD203B41FA5}">
                      <a16:colId xmlns:a16="http://schemas.microsoft.com/office/drawing/2014/main" val="652848598"/>
                    </a:ext>
                  </a:extLst>
                </a:gridCol>
                <a:gridCol w="1696434">
                  <a:extLst>
                    <a:ext uri="{9D8B030D-6E8A-4147-A177-3AD203B41FA5}">
                      <a16:colId xmlns:a16="http://schemas.microsoft.com/office/drawing/2014/main" val="2741055968"/>
                    </a:ext>
                  </a:extLst>
                </a:gridCol>
                <a:gridCol w="1696434">
                  <a:extLst>
                    <a:ext uri="{9D8B030D-6E8A-4147-A177-3AD203B41FA5}">
                      <a16:colId xmlns:a16="http://schemas.microsoft.com/office/drawing/2014/main" val="1523766437"/>
                    </a:ext>
                  </a:extLst>
                </a:gridCol>
              </a:tblGrid>
              <a:tr h="384717">
                <a:tc>
                  <a:txBody>
                    <a:bodyPr/>
                    <a:lstStyle/>
                    <a:p>
                      <a:pPr algn="ctr"/>
                      <a:r>
                        <a:rPr lang="en-US" sz="1400" dirty="0">
                          <a:solidFill>
                            <a:schemeClr val="tx1"/>
                          </a:solidFill>
                        </a:rPr>
                        <a:t>Employee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err="1">
                          <a:solidFill>
                            <a:schemeClr val="tx1"/>
                          </a:solidFill>
                        </a:rPr>
                        <a:t>EastView</a:t>
                      </a:r>
                      <a:r>
                        <a:rPr lang="en-US" sz="1400" dirty="0">
                          <a:solidFill>
                            <a:schemeClr val="tx1"/>
                          </a:solidFill>
                        </a:rPr>
                        <a:t>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solidFill>
                            <a:schemeClr val="tx1"/>
                          </a:solidFill>
                        </a:rPr>
                        <a:t>Total Monthly Premium</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894021493"/>
                  </a:ext>
                </a:extLst>
              </a:tr>
              <a:tr h="310678">
                <a:tc>
                  <a:txBody>
                    <a:bodyPr/>
                    <a:lstStyle/>
                    <a:p>
                      <a:pPr algn="ctr"/>
                      <a:r>
                        <a:rPr lang="en-US" sz="1400" dirty="0"/>
                        <a:t>$1.96</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$29.25</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541386136"/>
                  </a:ext>
                </a:extLst>
              </a:tr>
              <a:tr h="310678">
                <a:tc>
                  <a:txBody>
                    <a:bodyPr/>
                    <a:lstStyle/>
                    <a:p>
                      <a:pPr algn="ctr"/>
                      <a:r>
                        <a:rPr lang="en-US" sz="1400" dirty="0"/>
                        <a:t>$13.19</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$53.58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06489840"/>
                  </a:ext>
                </a:extLst>
              </a:tr>
              <a:tr h="286033">
                <a:tc>
                  <a:txBody>
                    <a:bodyPr/>
                    <a:lstStyle/>
                    <a:p>
                      <a:pPr algn="ctr"/>
                      <a:r>
                        <a:rPr lang="en-US" sz="1400" dirty="0"/>
                        <a:t>$32.18</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$94.72</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3879437"/>
                  </a:ext>
                </a:extLst>
              </a:tr>
            </a:tbl>
          </a:graphicData>
        </a:graphic>
      </p:graphicFrame>
      <p:sp>
        <p:nvSpPr>
          <p:cNvPr id="3" name="TextBox 2">
            <a:extLst>
              <a:ext uri="{FF2B5EF4-FFF2-40B4-BE49-F238E27FC236}">
                <a16:creationId xmlns:a16="http://schemas.microsoft.com/office/drawing/2014/main" id="{90BA14C0-230F-4CF9-A43B-781D47A7B68C}"/>
              </a:ext>
            </a:extLst>
          </p:cNvPr>
          <p:cNvSpPr txBox="1"/>
          <p:nvPr/>
        </p:nvSpPr>
        <p:spPr>
          <a:xfrm>
            <a:off x="985123" y="5856655"/>
            <a:ext cx="5498621" cy="276999"/>
          </a:xfrm>
          <a:prstGeom prst="rect">
            <a:avLst/>
          </a:prstGeom>
          <a:noFill/>
        </p:spPr>
        <p:txBody>
          <a:bodyPr wrap="none" rtlCol="0">
            <a:spAutoFit/>
          </a:bodyPr>
          <a:lstStyle/>
          <a:p>
            <a:r>
              <a:rPr lang="en-US" sz="1200" dirty="0"/>
              <a:t>Contributions are based on per pay period for employees who are eligible for benefits</a:t>
            </a:r>
          </a:p>
        </p:txBody>
      </p:sp>
      <p:pic>
        <p:nvPicPr>
          <p:cNvPr id="5" name="Picture 4" descr="A close up of a sign&#10;&#10;Description automatically generated">
            <a:extLst>
              <a:ext uri="{FF2B5EF4-FFF2-40B4-BE49-F238E27FC236}">
                <a16:creationId xmlns:a16="http://schemas.microsoft.com/office/drawing/2014/main" id="{34BF646F-3AAB-475B-9CC3-098AF55C3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251" y="1319582"/>
            <a:ext cx="2596366" cy="633413"/>
          </a:xfrm>
          <a:prstGeom prst="rect">
            <a:avLst/>
          </a:prstGeom>
        </p:spPr>
      </p:pic>
      <p:pic>
        <p:nvPicPr>
          <p:cNvPr id="4" name="Picture 3" descr="A picture containing plant, decorated&#10;&#10;Description automatically generated">
            <a:extLst>
              <a:ext uri="{FF2B5EF4-FFF2-40B4-BE49-F238E27FC236}">
                <a16:creationId xmlns:a16="http://schemas.microsoft.com/office/drawing/2014/main" id="{A3DEFBD9-EC0B-4B57-9A29-58EF8FE03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19" y="6133654"/>
            <a:ext cx="7432959" cy="3859192"/>
          </a:xfrm>
          <a:prstGeom prst="rect">
            <a:avLst/>
          </a:prstGeom>
        </p:spPr>
      </p:pic>
      <p:graphicFrame>
        <p:nvGraphicFramePr>
          <p:cNvPr id="9" name="Table 23">
            <a:extLst>
              <a:ext uri="{FF2B5EF4-FFF2-40B4-BE49-F238E27FC236}">
                <a16:creationId xmlns:a16="http://schemas.microsoft.com/office/drawing/2014/main" id="{87FC24AF-8370-4CDE-BFBC-FDE25FC340CE}"/>
              </a:ext>
            </a:extLst>
          </p:cNvPr>
          <p:cNvGraphicFramePr>
            <a:graphicFrameLocks noGrp="1"/>
          </p:cNvGraphicFramePr>
          <p:nvPr>
            <p:extLst>
              <p:ext uri="{D42A27DB-BD31-4B8C-83A1-F6EECF244321}">
                <p14:modId xmlns:p14="http://schemas.microsoft.com/office/powerpoint/2010/main" val="185167834"/>
              </p:ext>
            </p:extLst>
          </p:nvPr>
        </p:nvGraphicFramePr>
        <p:xfrm>
          <a:off x="2609047" y="4412339"/>
          <a:ext cx="5089302" cy="1444316"/>
        </p:xfrm>
        <a:graphic>
          <a:graphicData uri="http://schemas.openxmlformats.org/drawingml/2006/table">
            <a:tbl>
              <a:tblPr firstRow="1" bandRow="1">
                <a:tableStyleId>{93296810-A885-4BE3-A3E7-6D5BEEA58F35}</a:tableStyleId>
              </a:tblPr>
              <a:tblGrid>
                <a:gridCol w="1696434">
                  <a:extLst>
                    <a:ext uri="{9D8B030D-6E8A-4147-A177-3AD203B41FA5}">
                      <a16:colId xmlns:a16="http://schemas.microsoft.com/office/drawing/2014/main" val="652848598"/>
                    </a:ext>
                  </a:extLst>
                </a:gridCol>
                <a:gridCol w="1696434">
                  <a:extLst>
                    <a:ext uri="{9D8B030D-6E8A-4147-A177-3AD203B41FA5}">
                      <a16:colId xmlns:a16="http://schemas.microsoft.com/office/drawing/2014/main" val="2741055968"/>
                    </a:ext>
                  </a:extLst>
                </a:gridCol>
                <a:gridCol w="1696434">
                  <a:extLst>
                    <a:ext uri="{9D8B030D-6E8A-4147-A177-3AD203B41FA5}">
                      <a16:colId xmlns:a16="http://schemas.microsoft.com/office/drawing/2014/main" val="1523766437"/>
                    </a:ext>
                  </a:extLst>
                </a:gridCol>
              </a:tblGrid>
              <a:tr h="384717">
                <a:tc>
                  <a:txBody>
                    <a:bodyPr/>
                    <a:lstStyle/>
                    <a:p>
                      <a:pPr algn="ctr"/>
                      <a:r>
                        <a:rPr lang="en-US" sz="1400" dirty="0">
                          <a:solidFill>
                            <a:schemeClr val="tx1"/>
                          </a:solidFill>
                        </a:rPr>
                        <a:t>Employee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err="1">
                          <a:solidFill>
                            <a:schemeClr val="tx1"/>
                          </a:solidFill>
                        </a:rPr>
                        <a:t>EastView</a:t>
                      </a:r>
                      <a:r>
                        <a:rPr lang="en-US" sz="1400" dirty="0">
                          <a:solidFill>
                            <a:schemeClr val="tx1"/>
                          </a:solidFill>
                        </a:rPr>
                        <a:t> Bi-Weekly Cost</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solidFill>
                            <a:schemeClr val="tx1"/>
                          </a:solidFill>
                        </a:rPr>
                        <a:t>Total Monthly Premium</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894021493"/>
                  </a:ext>
                </a:extLst>
              </a:tr>
              <a:tr h="310678">
                <a:tc>
                  <a:txBody>
                    <a:bodyPr/>
                    <a:lstStyle/>
                    <a:p>
                      <a:pPr algn="ctr"/>
                      <a:r>
                        <a:rPr lang="en-US" sz="1400" dirty="0"/>
                        <a:t>$4.03</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$33.73</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541386136"/>
                  </a:ext>
                </a:extLst>
              </a:tr>
              <a:tr h="310678">
                <a:tc>
                  <a:txBody>
                    <a:bodyPr/>
                    <a:lstStyle/>
                    <a:p>
                      <a:pPr algn="ctr"/>
                      <a:r>
                        <a:rPr lang="en-US" sz="1400" dirty="0"/>
                        <a:t>$16.97</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$61.77</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06489840"/>
                  </a:ext>
                </a:extLst>
              </a:tr>
              <a:tr h="286033">
                <a:tc>
                  <a:txBody>
                    <a:bodyPr/>
                    <a:lstStyle/>
                    <a:p>
                      <a:pPr algn="ctr"/>
                      <a:r>
                        <a:rPr lang="en-US" sz="1400" dirty="0"/>
                        <a:t>$38.41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$11.54</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ctr"/>
                      <a:r>
                        <a:rPr lang="en-US" sz="1400" dirty="0"/>
                        <a:t>$108.22</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3879437"/>
                  </a:ext>
                </a:extLst>
              </a:tr>
            </a:tbl>
          </a:graphicData>
        </a:graphic>
      </p:graphicFrame>
      <p:graphicFrame>
        <p:nvGraphicFramePr>
          <p:cNvPr id="2" name="Table 1">
            <a:extLst>
              <a:ext uri="{FF2B5EF4-FFF2-40B4-BE49-F238E27FC236}">
                <a16:creationId xmlns:a16="http://schemas.microsoft.com/office/drawing/2014/main" id="{0427E97B-5F66-4524-B7FC-A9AEC84850F6}"/>
              </a:ext>
            </a:extLst>
          </p:cNvPr>
          <p:cNvGraphicFramePr>
            <a:graphicFrameLocks noGrp="1"/>
          </p:cNvGraphicFramePr>
          <p:nvPr>
            <p:extLst>
              <p:ext uri="{D42A27DB-BD31-4B8C-83A1-F6EECF244321}">
                <p14:modId xmlns:p14="http://schemas.microsoft.com/office/powerpoint/2010/main" val="1486535478"/>
              </p:ext>
            </p:extLst>
          </p:nvPr>
        </p:nvGraphicFramePr>
        <p:xfrm>
          <a:off x="74051" y="4933819"/>
          <a:ext cx="2362200" cy="914400"/>
        </p:xfrm>
        <a:graphic>
          <a:graphicData uri="http://schemas.openxmlformats.org/drawingml/2006/table">
            <a:tbl>
              <a:tblPr firstRow="1" bandRow="1">
                <a:tableStyleId>{93296810-A885-4BE3-A3E7-6D5BEEA58F35}</a:tableStyleId>
              </a:tblPr>
              <a:tblGrid>
                <a:gridCol w="2362200">
                  <a:extLst>
                    <a:ext uri="{9D8B030D-6E8A-4147-A177-3AD203B41FA5}">
                      <a16:colId xmlns:a16="http://schemas.microsoft.com/office/drawing/2014/main" val="3295105976"/>
                    </a:ext>
                  </a:extLst>
                </a:gridCol>
              </a:tblGrid>
              <a:tr h="277978">
                <a:tc>
                  <a:txBody>
                    <a:bodyPr/>
                    <a:lstStyle/>
                    <a:p>
                      <a:r>
                        <a:rPr lang="en-US" sz="1400" b="0" dirty="0">
                          <a:solidFill>
                            <a:schemeClr val="tx1"/>
                          </a:solidFill>
                          <a:latin typeface="Georgia" panose="02040502050405020303" pitchFamily="18" charset="0"/>
                        </a:rPr>
                        <a:t>Employee Only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229723500"/>
                  </a:ext>
                </a:extLst>
              </a:tr>
              <a:tr h="303249">
                <a:tc>
                  <a:txBody>
                    <a:bodyPr/>
                    <a:lstStyle/>
                    <a:p>
                      <a:r>
                        <a:rPr lang="en-US" sz="1400" dirty="0"/>
                        <a:t>Employee + 1</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3946311828"/>
                  </a:ext>
                </a:extLst>
              </a:tr>
              <a:tr h="303249">
                <a:tc>
                  <a:txBody>
                    <a:bodyPr/>
                    <a:lstStyle/>
                    <a:p>
                      <a:r>
                        <a:rPr lang="en-US" sz="1400" dirty="0"/>
                        <a:t>Employee + Family</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extLst>
                  <a:ext uri="{0D108BD9-81ED-4DB2-BD59-A6C34878D82A}">
                    <a16:rowId xmlns:a16="http://schemas.microsoft.com/office/drawing/2014/main" val="1177243082"/>
                  </a:ext>
                </a:extLst>
              </a:tr>
            </a:tbl>
          </a:graphicData>
        </a:graphic>
      </p:graphicFrame>
      <p:sp>
        <p:nvSpPr>
          <p:cNvPr id="7" name="TextBox 6">
            <a:extLst>
              <a:ext uri="{FF2B5EF4-FFF2-40B4-BE49-F238E27FC236}">
                <a16:creationId xmlns:a16="http://schemas.microsoft.com/office/drawing/2014/main" id="{EFFA557A-0B36-4382-AE7C-E0860EA383BA}"/>
              </a:ext>
            </a:extLst>
          </p:cNvPr>
          <p:cNvSpPr txBox="1"/>
          <p:nvPr/>
        </p:nvSpPr>
        <p:spPr>
          <a:xfrm>
            <a:off x="523220" y="2745894"/>
            <a:ext cx="1531188" cy="338554"/>
          </a:xfrm>
          <a:prstGeom prst="rect">
            <a:avLst/>
          </a:prstGeom>
          <a:noFill/>
        </p:spPr>
        <p:txBody>
          <a:bodyPr wrap="none" rtlCol="0">
            <a:spAutoFit/>
          </a:bodyPr>
          <a:lstStyle/>
          <a:p>
            <a:r>
              <a:rPr lang="en-US" sz="1600" b="1" dirty="0"/>
              <a:t>Basic Plus Plan</a:t>
            </a:r>
          </a:p>
        </p:txBody>
      </p:sp>
      <p:sp>
        <p:nvSpPr>
          <p:cNvPr id="13" name="TextBox 12">
            <a:extLst>
              <a:ext uri="{FF2B5EF4-FFF2-40B4-BE49-F238E27FC236}">
                <a16:creationId xmlns:a16="http://schemas.microsoft.com/office/drawing/2014/main" id="{167EAD98-93B4-4C67-85AB-9D7C99BE416C}"/>
              </a:ext>
            </a:extLst>
          </p:cNvPr>
          <p:cNvSpPr txBox="1"/>
          <p:nvPr/>
        </p:nvSpPr>
        <p:spPr>
          <a:xfrm>
            <a:off x="368530" y="4454880"/>
            <a:ext cx="1911677" cy="338554"/>
          </a:xfrm>
          <a:prstGeom prst="rect">
            <a:avLst/>
          </a:prstGeom>
          <a:noFill/>
        </p:spPr>
        <p:txBody>
          <a:bodyPr wrap="none" rtlCol="0">
            <a:spAutoFit/>
          </a:bodyPr>
          <a:lstStyle/>
          <a:p>
            <a:r>
              <a:rPr lang="en-US" sz="1600" b="1" dirty="0"/>
              <a:t>Preferred Plus Plan</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980BFF797C8A43A29EDC5A666CCEBB" ma:contentTypeVersion="14" ma:contentTypeDescription="Create a new document." ma:contentTypeScope="" ma:versionID="809392d3bfb33e82cd977e487d3dcad4">
  <xsd:schema xmlns:xsd="http://www.w3.org/2001/XMLSchema" xmlns:xs="http://www.w3.org/2001/XMLSchema" xmlns:p="http://schemas.microsoft.com/office/2006/metadata/properties" xmlns:ns2="df5f1c64-a2d3-4332-9f8d-c8619b2cba23" xmlns:ns3="0a71efb1-5250-41f9-9a5a-0cbae10a56dd" targetNamespace="http://schemas.microsoft.com/office/2006/metadata/properties" ma:root="true" ma:fieldsID="e7e1e8e0abd55cd4c0a3a9b1c8577f96" ns2:_="" ns3:_="">
    <xsd:import namespace="df5f1c64-a2d3-4332-9f8d-c8619b2cba23"/>
    <xsd:import namespace="0a71efb1-5250-41f9-9a5a-0cbae10a56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f1c64-a2d3-4332-9f8d-c8619b2cb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test" ma:index="21" nillable="true" ma:displayName="test" ma:format="DateTime" ma:internalName="tes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a71efb1-5250-41f9-9a5a-0cbae10a56d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est xmlns="df5f1c64-a2d3-4332-9f8d-c8619b2cba2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AED74C-3A90-443E-9E3E-C53F05F992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f1c64-a2d3-4332-9f8d-c8619b2cba23"/>
    <ds:schemaRef ds:uri="0a71efb1-5250-41f9-9a5a-0cbae10a5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618762-E888-41DC-A6F6-94DEA1D22B4F}">
  <ds:schemaRefs>
    <ds:schemaRef ds:uri="http://schemas.microsoft.com/office/2006/metadata/properties"/>
    <ds:schemaRef ds:uri="http://schemas.microsoft.com/office/infopath/2007/PartnerControls"/>
    <ds:schemaRef ds:uri="df5f1c64-a2d3-4332-9f8d-c8619b2cba23"/>
  </ds:schemaRefs>
</ds:datastoreItem>
</file>

<file path=customXml/itemProps3.xml><?xml version="1.0" encoding="utf-8"?>
<ds:datastoreItem xmlns:ds="http://schemas.openxmlformats.org/officeDocument/2006/customXml" ds:itemID="{EBA76F50-E847-4EE3-94A6-E7307273BB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1382</TotalTime>
  <Words>2639</Words>
  <Application>Microsoft Office PowerPoint</Application>
  <PresentationFormat>Custom</PresentationFormat>
  <Paragraphs>458</Paragraphs>
  <Slides>16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Cambria</vt:lpstr>
      <vt:lpstr>Georgia</vt:lpstr>
      <vt:lpstr>Times</vt:lpstr>
      <vt:lpstr>Times New Roman</vt:lpstr>
      <vt:lpstr>Blank Presentation</vt:lpstr>
      <vt:lpstr>Custom Design</vt:lpstr>
      <vt:lpstr>PowerPoint Presentation</vt:lpstr>
      <vt:lpstr>Memo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Hayes, Emmy</dc:creator>
  <cp:lastModifiedBy>Towne, Michael</cp:lastModifiedBy>
  <cp:revision>78</cp:revision>
  <cp:lastPrinted>2020-12-15T19:14:58Z</cp:lastPrinted>
  <dcterms:created xsi:type="dcterms:W3CDTF">2020-06-29T13:33:50Z</dcterms:created>
  <dcterms:modified xsi:type="dcterms:W3CDTF">2022-03-08T19:30:36Z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0x0101000B980BFF797C8A43A29EDC5A666CCEBB</vt:lpwstr>
  </property>
  <property fmtid="{D5CDD505-2E9C-101B-9397-08002B2CF9AE}" pid="3" name="Order">
    <vt:r8>9296000</vt:r8>
  </property>
</Properties>
</file>