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35"/>
  </p:notesMasterIdLst>
  <p:sldIdLst>
    <p:sldId id="357" r:id="rId3"/>
    <p:sldId id="390" r:id="rId4"/>
    <p:sldId id="574" r:id="rId5"/>
    <p:sldId id="358" r:id="rId6"/>
    <p:sldId id="576" r:id="rId7"/>
    <p:sldId id="453" r:id="rId8"/>
    <p:sldId id="373" r:id="rId9"/>
    <p:sldId id="455" r:id="rId10"/>
    <p:sldId id="376" r:id="rId11"/>
    <p:sldId id="374" r:id="rId12"/>
    <p:sldId id="391" r:id="rId13"/>
    <p:sldId id="378" r:id="rId14"/>
    <p:sldId id="258" r:id="rId15"/>
    <p:sldId id="379" r:id="rId16"/>
    <p:sldId id="381" r:id="rId17"/>
    <p:sldId id="359" r:id="rId18"/>
    <p:sldId id="362" r:id="rId19"/>
    <p:sldId id="363" r:id="rId20"/>
    <p:sldId id="579" r:id="rId21"/>
    <p:sldId id="577" r:id="rId22"/>
    <p:sldId id="578" r:id="rId23"/>
    <p:sldId id="384" r:id="rId24"/>
    <p:sldId id="392" r:id="rId25"/>
    <p:sldId id="393" r:id="rId26"/>
    <p:sldId id="397" r:id="rId27"/>
    <p:sldId id="395" r:id="rId28"/>
    <p:sldId id="434" r:id="rId29"/>
    <p:sldId id="435" r:id="rId30"/>
    <p:sldId id="288" r:id="rId31"/>
    <p:sldId id="383" r:id="rId32"/>
    <p:sldId id="573" r:id="rId33"/>
    <p:sldId id="309"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y, Jackie" initials="JB" lastIdx="0" clrIdx="0">
    <p:extLst>
      <p:ext uri="{19B8F6BF-5375-455C-9EA6-DF929625EA0E}">
        <p15:presenceInfo xmlns:p15="http://schemas.microsoft.com/office/powerpoint/2012/main" userId="Brady, Jack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a:srgbClr val="EA3080"/>
    <a:srgbClr val="0000FF"/>
    <a:srgbClr val="3C5B19"/>
    <a:srgbClr val="B64340"/>
    <a:srgbClr val="E2D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9" autoAdjust="0"/>
    <p:restoredTop sz="91654" autoAdjust="0"/>
  </p:normalViewPr>
  <p:slideViewPr>
    <p:cSldViewPr>
      <p:cViewPr varScale="1">
        <p:scale>
          <a:sx n="114" d="100"/>
          <a:sy n="114" d="100"/>
        </p:scale>
        <p:origin x="15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2020 Net Costs, </a:t>
            </a:r>
            <a:r>
              <a:rPr lang="en-US" i="1" dirty="0"/>
              <a:t>all plans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2020 Net Plan Costs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66-4DC4-B04B-2A7DEB7EA5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66-4DC4-B04B-2A7DEB7EA5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66-4DC4-B04B-2A7DEB7EA5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066-4DC4-B04B-2A7DEB7EA53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E02-41B3-9609-CADD2D97227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Medical</c:v>
                </c:pt>
                <c:pt idx="1">
                  <c:v>Dental</c:v>
                </c:pt>
                <c:pt idx="2">
                  <c:v>Life &amp; Disability</c:v>
                </c:pt>
                <c:pt idx="3">
                  <c:v>Vision</c:v>
                </c:pt>
                <c:pt idx="4">
                  <c:v>Retiree</c:v>
                </c:pt>
              </c:strCache>
            </c:strRef>
          </c:cat>
          <c:val>
            <c:numRef>
              <c:f>Sheet1!$B$2:$B$6</c:f>
              <c:numCache>
                <c:formatCode>"$"#,##0</c:formatCode>
                <c:ptCount val="5"/>
                <c:pt idx="0">
                  <c:v>6675787</c:v>
                </c:pt>
                <c:pt idx="1">
                  <c:v>271216</c:v>
                </c:pt>
                <c:pt idx="2">
                  <c:v>374061</c:v>
                </c:pt>
                <c:pt idx="3">
                  <c:v>88716</c:v>
                </c:pt>
                <c:pt idx="4">
                  <c:v>11639</c:v>
                </c:pt>
              </c:numCache>
            </c:numRef>
          </c:val>
          <c:extLst>
            <c:ext xmlns:c16="http://schemas.microsoft.com/office/drawing/2014/chart" uri="{C3380CC4-5D6E-409C-BE32-E72D297353CC}">
              <c16:uniqueId val="{00000000-0AFB-4F7B-9CF8-6248DD3FBBE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 Employee Per Year Costs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PEPY Claims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Sheet1!$A$2:$A$7</c:f>
              <c:strCache>
                <c:ptCount val="6"/>
                <c:pt idx="0">
                  <c:v>July 15 to June 16</c:v>
                </c:pt>
                <c:pt idx="1">
                  <c:v>July 16 to June 17</c:v>
                </c:pt>
                <c:pt idx="2">
                  <c:v>July 17 to Dec 17</c:v>
                </c:pt>
                <c:pt idx="3">
                  <c:v>2018</c:v>
                </c:pt>
                <c:pt idx="4">
                  <c:v>2019</c:v>
                </c:pt>
                <c:pt idx="5">
                  <c:v>2020</c:v>
                </c:pt>
              </c:strCache>
            </c:strRef>
          </c:cat>
          <c:val>
            <c:numRef>
              <c:f>Sheet1!$B$2:$B$7</c:f>
              <c:numCache>
                <c:formatCode>"$"#,##0</c:formatCode>
                <c:ptCount val="6"/>
                <c:pt idx="0">
                  <c:v>970.64</c:v>
                </c:pt>
                <c:pt idx="1">
                  <c:v>924.52</c:v>
                </c:pt>
                <c:pt idx="2">
                  <c:v>818</c:v>
                </c:pt>
                <c:pt idx="3">
                  <c:v>857.97</c:v>
                </c:pt>
                <c:pt idx="4">
                  <c:v>833.46</c:v>
                </c:pt>
                <c:pt idx="5">
                  <c:v>896.21</c:v>
                </c:pt>
              </c:numCache>
            </c:numRef>
          </c:val>
          <c:smooth val="0"/>
          <c:extLst>
            <c:ext xmlns:c16="http://schemas.microsoft.com/office/drawing/2014/chart" uri="{C3380CC4-5D6E-409C-BE32-E72D297353CC}">
              <c16:uniqueId val="{00000000-170F-46D6-B924-469317EAC25F}"/>
            </c:ext>
          </c:extLst>
        </c:ser>
        <c:ser>
          <c:idx val="1"/>
          <c:order val="1"/>
          <c:tx>
            <c:strRef>
              <c:f>Sheet1!$C$1</c:f>
              <c:strCache>
                <c:ptCount val="1"/>
                <c:pt idx="0">
                  <c:v>PEPY Total Cost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Sheet1!$A$2:$A$7</c:f>
              <c:strCache>
                <c:ptCount val="6"/>
                <c:pt idx="0">
                  <c:v>July 15 to June 16</c:v>
                </c:pt>
                <c:pt idx="1">
                  <c:v>July 16 to June 17</c:v>
                </c:pt>
                <c:pt idx="2">
                  <c:v>July 17 to Dec 17</c:v>
                </c:pt>
                <c:pt idx="3">
                  <c:v>2018</c:v>
                </c:pt>
                <c:pt idx="4">
                  <c:v>2019</c:v>
                </c:pt>
                <c:pt idx="5">
                  <c:v>2020</c:v>
                </c:pt>
              </c:strCache>
            </c:strRef>
          </c:cat>
          <c:val>
            <c:numRef>
              <c:f>Sheet1!$C$2:$C$7</c:f>
              <c:numCache>
                <c:formatCode>"$"#,##0</c:formatCode>
                <c:ptCount val="6"/>
                <c:pt idx="0">
                  <c:v>1071.72</c:v>
                </c:pt>
                <c:pt idx="1">
                  <c:v>1086.57</c:v>
                </c:pt>
                <c:pt idx="2">
                  <c:v>982.77</c:v>
                </c:pt>
                <c:pt idx="3">
                  <c:v>1040.1500000000001</c:v>
                </c:pt>
                <c:pt idx="4">
                  <c:v>1019.43</c:v>
                </c:pt>
                <c:pt idx="5">
                  <c:v>1091.92</c:v>
                </c:pt>
              </c:numCache>
            </c:numRef>
          </c:val>
          <c:smooth val="0"/>
          <c:extLst>
            <c:ext xmlns:c16="http://schemas.microsoft.com/office/drawing/2014/chart" uri="{C3380CC4-5D6E-409C-BE32-E72D297353CC}">
              <c16:uniqueId val="{00000001-170F-46D6-B924-469317EAC25F}"/>
            </c:ext>
          </c:extLst>
        </c:ser>
        <c:dLbls>
          <c:showLegendKey val="0"/>
          <c:showVal val="0"/>
          <c:showCatName val="0"/>
          <c:showSerName val="0"/>
          <c:showPercent val="0"/>
          <c:showBubbleSize val="0"/>
        </c:dLbls>
        <c:marker val="1"/>
        <c:smooth val="0"/>
        <c:axId val="560224896"/>
        <c:axId val="560225224"/>
      </c:lineChart>
      <c:catAx>
        <c:axId val="56022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0225224"/>
        <c:crosses val="autoZero"/>
        <c:auto val="1"/>
        <c:lblAlgn val="ctr"/>
        <c:lblOffset val="100"/>
        <c:noMultiLvlLbl val="0"/>
      </c:catAx>
      <c:valAx>
        <c:axId val="560225224"/>
        <c:scaling>
          <c:orientation val="minMax"/>
          <c:min val="6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022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 Employee Per Year Costs by Plan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Coinsurance Plan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788</c:v>
                </c:pt>
                <c:pt idx="1">
                  <c:v>854</c:v>
                </c:pt>
                <c:pt idx="2">
                  <c:v>969</c:v>
                </c:pt>
              </c:numCache>
            </c:numRef>
          </c:val>
          <c:smooth val="0"/>
          <c:extLst>
            <c:ext xmlns:c16="http://schemas.microsoft.com/office/drawing/2014/chart" uri="{C3380CC4-5D6E-409C-BE32-E72D297353CC}">
              <c16:uniqueId val="{00000000-170F-46D6-B924-469317EAC25F}"/>
            </c:ext>
          </c:extLst>
        </c:ser>
        <c:ser>
          <c:idx val="1"/>
          <c:order val="1"/>
          <c:tx>
            <c:strRef>
              <c:f>Sheet1!$C$1</c:f>
              <c:strCache>
                <c:ptCount val="1"/>
                <c:pt idx="0">
                  <c:v>Copay Plan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"$"#,##0</c:formatCode>
                <c:ptCount val="3"/>
                <c:pt idx="0">
                  <c:v>294</c:v>
                </c:pt>
                <c:pt idx="1">
                  <c:v>549</c:v>
                </c:pt>
                <c:pt idx="2">
                  <c:v>480</c:v>
                </c:pt>
              </c:numCache>
            </c:numRef>
          </c:val>
          <c:smooth val="0"/>
          <c:extLst>
            <c:ext xmlns:c16="http://schemas.microsoft.com/office/drawing/2014/chart" uri="{C3380CC4-5D6E-409C-BE32-E72D297353CC}">
              <c16:uniqueId val="{00000001-170F-46D6-B924-469317EAC25F}"/>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Ref>
          </c:val>
          <c:smooth val="0"/>
          <c:extLst>
            <c:ext xmlns:c16="http://schemas.microsoft.com/office/drawing/2014/chart" uri="{C3380CC4-5D6E-409C-BE32-E72D297353CC}">
              <c16:uniqueId val="{00000000-47EE-4406-8D3D-607A05232402}"/>
            </c:ext>
          </c:extLst>
        </c:ser>
        <c:dLbls>
          <c:dLblPos val="t"/>
          <c:showLegendKey val="0"/>
          <c:showVal val="1"/>
          <c:showCatName val="0"/>
          <c:showSerName val="0"/>
          <c:showPercent val="0"/>
          <c:showBubbleSize val="0"/>
        </c:dLbls>
        <c:marker val="1"/>
        <c:smooth val="0"/>
        <c:axId val="560224896"/>
        <c:axId val="560225224"/>
      </c:lineChart>
      <c:catAx>
        <c:axId val="56022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0225224"/>
        <c:crosses val="autoZero"/>
        <c:auto val="1"/>
        <c:lblAlgn val="ctr"/>
        <c:lblOffset val="100"/>
        <c:noMultiLvlLbl val="0"/>
      </c:catAx>
      <c:valAx>
        <c:axId val="560225224"/>
        <c:scaling>
          <c:orientation val="minMax"/>
          <c:max val="1000"/>
          <c:min val="2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022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Number</a:t>
            </a:r>
            <a:r>
              <a:rPr lang="en-US" sz="1600" baseline="0" dirty="0"/>
              <a:t> Enrolled by Plan</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cat>
            <c:strRef>
              <c:f>Sheet1!$A$2:$A$3</c:f>
              <c:strCache>
                <c:ptCount val="2"/>
                <c:pt idx="0">
                  <c:v>Coinsurance Plan</c:v>
                </c:pt>
                <c:pt idx="1">
                  <c:v>Copay Plan</c:v>
                </c:pt>
              </c:strCache>
            </c:strRef>
          </c:cat>
          <c:val>
            <c:numRef>
              <c:f>Sheet1!$B$2:$B$3</c:f>
              <c:numCache>
                <c:formatCode>General</c:formatCode>
                <c:ptCount val="2"/>
                <c:pt idx="0">
                  <c:v>593</c:v>
                </c:pt>
                <c:pt idx="1">
                  <c:v>0</c:v>
                </c:pt>
              </c:numCache>
            </c:numRef>
          </c:val>
          <c:extLst>
            <c:ext xmlns:c16="http://schemas.microsoft.com/office/drawing/2014/chart" uri="{C3380CC4-5D6E-409C-BE32-E72D297353CC}">
              <c16:uniqueId val="{00000000-C4ED-4B9D-A967-B01437E3D645}"/>
            </c:ext>
          </c:extLst>
        </c:ser>
        <c:ser>
          <c:idx val="1"/>
          <c:order val="1"/>
          <c:tx>
            <c:strRef>
              <c:f>Sheet1!$C$1</c:f>
              <c:strCache>
                <c:ptCount val="1"/>
                <c:pt idx="0">
                  <c:v>2018</c:v>
                </c:pt>
              </c:strCache>
            </c:strRef>
          </c:tx>
          <c:spPr>
            <a:solidFill>
              <a:schemeClr val="accent2"/>
            </a:solidFill>
            <a:ln>
              <a:noFill/>
            </a:ln>
            <a:effectLst/>
          </c:spPr>
          <c:invertIfNegative val="0"/>
          <c:cat>
            <c:strRef>
              <c:f>Sheet1!$A$2:$A$3</c:f>
              <c:strCache>
                <c:ptCount val="2"/>
                <c:pt idx="0">
                  <c:v>Coinsurance Plan</c:v>
                </c:pt>
                <c:pt idx="1">
                  <c:v>Copay Plan</c:v>
                </c:pt>
              </c:strCache>
            </c:strRef>
          </c:cat>
          <c:val>
            <c:numRef>
              <c:f>Sheet1!$C$2:$C$3</c:f>
              <c:numCache>
                <c:formatCode>General</c:formatCode>
                <c:ptCount val="2"/>
                <c:pt idx="0">
                  <c:v>479</c:v>
                </c:pt>
                <c:pt idx="1">
                  <c:v>121</c:v>
                </c:pt>
              </c:numCache>
            </c:numRef>
          </c:val>
          <c:extLst>
            <c:ext xmlns:c16="http://schemas.microsoft.com/office/drawing/2014/chart" uri="{C3380CC4-5D6E-409C-BE32-E72D297353CC}">
              <c16:uniqueId val="{00000001-C4ED-4B9D-A967-B01437E3D645}"/>
            </c:ext>
          </c:extLst>
        </c:ser>
        <c:ser>
          <c:idx val="2"/>
          <c:order val="2"/>
          <c:tx>
            <c:strRef>
              <c:f>Sheet1!$D$1</c:f>
              <c:strCache>
                <c:ptCount val="1"/>
                <c:pt idx="0">
                  <c:v>2019</c:v>
                </c:pt>
              </c:strCache>
            </c:strRef>
          </c:tx>
          <c:spPr>
            <a:solidFill>
              <a:schemeClr val="accent3"/>
            </a:solidFill>
            <a:ln>
              <a:noFill/>
            </a:ln>
            <a:effectLst/>
          </c:spPr>
          <c:invertIfNegative val="0"/>
          <c:cat>
            <c:strRef>
              <c:f>Sheet1!$A$2:$A$3</c:f>
              <c:strCache>
                <c:ptCount val="2"/>
                <c:pt idx="0">
                  <c:v>Coinsurance Plan</c:v>
                </c:pt>
                <c:pt idx="1">
                  <c:v>Copay Plan</c:v>
                </c:pt>
              </c:strCache>
            </c:strRef>
          </c:cat>
          <c:val>
            <c:numRef>
              <c:f>Sheet1!$D$2:$D$3</c:f>
              <c:numCache>
                <c:formatCode>General</c:formatCode>
                <c:ptCount val="2"/>
                <c:pt idx="0">
                  <c:v>479</c:v>
                </c:pt>
                <c:pt idx="1">
                  <c:v>118</c:v>
                </c:pt>
              </c:numCache>
            </c:numRef>
          </c:val>
          <c:extLst>
            <c:ext xmlns:c16="http://schemas.microsoft.com/office/drawing/2014/chart" uri="{C3380CC4-5D6E-409C-BE32-E72D297353CC}">
              <c16:uniqueId val="{00000003-C4ED-4B9D-A967-B01437E3D645}"/>
            </c:ext>
          </c:extLst>
        </c:ser>
        <c:ser>
          <c:idx val="3"/>
          <c:order val="3"/>
          <c:tx>
            <c:strRef>
              <c:f>Sheet1!$E$1</c:f>
              <c:strCache>
                <c:ptCount val="1"/>
                <c:pt idx="0">
                  <c:v>2020</c:v>
                </c:pt>
              </c:strCache>
            </c:strRef>
          </c:tx>
          <c:spPr>
            <a:solidFill>
              <a:schemeClr val="accent4"/>
            </a:solidFill>
            <a:ln>
              <a:noFill/>
            </a:ln>
            <a:effectLst/>
          </c:spPr>
          <c:invertIfNegative val="0"/>
          <c:cat>
            <c:strRef>
              <c:f>Sheet1!$A$2:$A$3</c:f>
              <c:strCache>
                <c:ptCount val="2"/>
                <c:pt idx="0">
                  <c:v>Coinsurance Plan</c:v>
                </c:pt>
                <c:pt idx="1">
                  <c:v>Copay Plan</c:v>
                </c:pt>
              </c:strCache>
            </c:strRef>
          </c:cat>
          <c:val>
            <c:numRef>
              <c:f>Sheet1!$E$2:$E$3</c:f>
              <c:numCache>
                <c:formatCode>General</c:formatCode>
                <c:ptCount val="2"/>
                <c:pt idx="0">
                  <c:v>473</c:v>
                </c:pt>
                <c:pt idx="1">
                  <c:v>131</c:v>
                </c:pt>
              </c:numCache>
            </c:numRef>
          </c:val>
          <c:extLst>
            <c:ext xmlns:c16="http://schemas.microsoft.com/office/drawing/2014/chart" uri="{C3380CC4-5D6E-409C-BE32-E72D297353CC}">
              <c16:uniqueId val="{00000004-C4ED-4B9D-A967-B01437E3D645}"/>
            </c:ext>
          </c:extLst>
        </c:ser>
        <c:ser>
          <c:idx val="4"/>
          <c:order val="4"/>
          <c:tx>
            <c:strRef>
              <c:f>Sheet1!$F$1</c:f>
              <c:strCache>
                <c:ptCount val="1"/>
                <c:pt idx="0">
                  <c:v>2021</c:v>
                </c:pt>
              </c:strCache>
            </c:strRef>
          </c:tx>
          <c:spPr>
            <a:solidFill>
              <a:schemeClr val="accent5"/>
            </a:solidFill>
            <a:ln>
              <a:noFill/>
            </a:ln>
            <a:effectLst/>
          </c:spPr>
          <c:invertIfNegative val="0"/>
          <c:cat>
            <c:strRef>
              <c:f>Sheet1!$A$2:$A$3</c:f>
              <c:strCache>
                <c:ptCount val="2"/>
                <c:pt idx="0">
                  <c:v>Coinsurance Plan</c:v>
                </c:pt>
                <c:pt idx="1">
                  <c:v>Copay Plan</c:v>
                </c:pt>
              </c:strCache>
            </c:strRef>
          </c:cat>
          <c:val>
            <c:numRef>
              <c:f>Sheet1!$F$2:$F$3</c:f>
              <c:numCache>
                <c:formatCode>General</c:formatCode>
                <c:ptCount val="2"/>
                <c:pt idx="0">
                  <c:v>445</c:v>
                </c:pt>
                <c:pt idx="1">
                  <c:v>173</c:v>
                </c:pt>
              </c:numCache>
            </c:numRef>
          </c:val>
          <c:extLst>
            <c:ext xmlns:c16="http://schemas.microsoft.com/office/drawing/2014/chart" uri="{C3380CC4-5D6E-409C-BE32-E72D297353CC}">
              <c16:uniqueId val="{00000001-C14C-4633-8204-9EB631EF891D}"/>
            </c:ext>
          </c:extLst>
        </c:ser>
        <c:dLbls>
          <c:showLegendKey val="0"/>
          <c:showVal val="0"/>
          <c:showCatName val="0"/>
          <c:showSerName val="0"/>
          <c:showPercent val="0"/>
          <c:showBubbleSize val="0"/>
        </c:dLbls>
        <c:gapWidth val="219"/>
        <c:overlap val="-27"/>
        <c:axId val="668553776"/>
        <c:axId val="668559680"/>
      </c:barChart>
      <c:catAx>
        <c:axId val="66855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559680"/>
        <c:crosses val="autoZero"/>
        <c:auto val="1"/>
        <c:lblAlgn val="ctr"/>
        <c:lblOffset val="100"/>
        <c:noMultiLvlLbl val="0"/>
      </c:catAx>
      <c:valAx>
        <c:axId val="66855968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553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Percent</a:t>
            </a:r>
            <a:r>
              <a:rPr lang="en-US" sz="1600" baseline="0" dirty="0"/>
              <a:t> Enrolled by Plan</a:t>
            </a:r>
            <a:endParaRPr lang="en-US"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cat>
            <c:strRef>
              <c:f>Sheet1!$A$2:$A$3</c:f>
              <c:strCache>
                <c:ptCount val="2"/>
                <c:pt idx="0">
                  <c:v>Coinsurance Plan</c:v>
                </c:pt>
                <c:pt idx="1">
                  <c:v>Copay Plan</c:v>
                </c:pt>
              </c:strCache>
            </c:strRef>
          </c:cat>
          <c:val>
            <c:numRef>
              <c:f>Sheet1!$B$2:$B$3</c:f>
              <c:numCache>
                <c:formatCode>0.0%</c:formatCode>
                <c:ptCount val="2"/>
                <c:pt idx="0">
                  <c:v>1</c:v>
                </c:pt>
                <c:pt idx="1">
                  <c:v>0</c:v>
                </c:pt>
              </c:numCache>
            </c:numRef>
          </c:val>
          <c:extLst>
            <c:ext xmlns:c16="http://schemas.microsoft.com/office/drawing/2014/chart" uri="{C3380CC4-5D6E-409C-BE32-E72D297353CC}">
              <c16:uniqueId val="{00000000-ECB8-4076-B6B3-09E4527EB55D}"/>
            </c:ext>
          </c:extLst>
        </c:ser>
        <c:ser>
          <c:idx val="1"/>
          <c:order val="1"/>
          <c:tx>
            <c:strRef>
              <c:f>Sheet1!$C$1</c:f>
              <c:strCache>
                <c:ptCount val="1"/>
                <c:pt idx="0">
                  <c:v>2018</c:v>
                </c:pt>
              </c:strCache>
            </c:strRef>
          </c:tx>
          <c:spPr>
            <a:solidFill>
              <a:schemeClr val="accent2"/>
            </a:solidFill>
            <a:ln>
              <a:noFill/>
            </a:ln>
            <a:effectLst/>
          </c:spPr>
          <c:invertIfNegative val="0"/>
          <c:cat>
            <c:strRef>
              <c:f>Sheet1!$A$2:$A$3</c:f>
              <c:strCache>
                <c:ptCount val="2"/>
                <c:pt idx="0">
                  <c:v>Coinsurance Plan</c:v>
                </c:pt>
                <c:pt idx="1">
                  <c:v>Copay Plan</c:v>
                </c:pt>
              </c:strCache>
            </c:strRef>
          </c:cat>
          <c:val>
            <c:numRef>
              <c:f>Sheet1!$C$2:$C$3</c:f>
              <c:numCache>
                <c:formatCode>0.0%</c:formatCode>
                <c:ptCount val="2"/>
                <c:pt idx="0">
                  <c:v>0.79800000000000004</c:v>
                </c:pt>
                <c:pt idx="1">
                  <c:v>0.20200000000000001</c:v>
                </c:pt>
              </c:numCache>
            </c:numRef>
          </c:val>
          <c:extLst>
            <c:ext xmlns:c16="http://schemas.microsoft.com/office/drawing/2014/chart" uri="{C3380CC4-5D6E-409C-BE32-E72D297353CC}">
              <c16:uniqueId val="{00000001-ECB8-4076-B6B3-09E4527EB55D}"/>
            </c:ext>
          </c:extLst>
        </c:ser>
        <c:ser>
          <c:idx val="2"/>
          <c:order val="2"/>
          <c:tx>
            <c:strRef>
              <c:f>Sheet1!$D$1</c:f>
              <c:strCache>
                <c:ptCount val="1"/>
                <c:pt idx="0">
                  <c:v>2019</c:v>
                </c:pt>
              </c:strCache>
            </c:strRef>
          </c:tx>
          <c:spPr>
            <a:solidFill>
              <a:schemeClr val="accent3"/>
            </a:solidFill>
            <a:ln>
              <a:noFill/>
            </a:ln>
            <a:effectLst/>
          </c:spPr>
          <c:invertIfNegative val="0"/>
          <c:cat>
            <c:strRef>
              <c:f>Sheet1!$A$2:$A$3</c:f>
              <c:strCache>
                <c:ptCount val="2"/>
                <c:pt idx="0">
                  <c:v>Coinsurance Plan</c:v>
                </c:pt>
                <c:pt idx="1">
                  <c:v>Copay Plan</c:v>
                </c:pt>
              </c:strCache>
            </c:strRef>
          </c:cat>
          <c:val>
            <c:numRef>
              <c:f>Sheet1!$D$2:$D$3</c:f>
              <c:numCache>
                <c:formatCode>0.0%</c:formatCode>
                <c:ptCount val="2"/>
                <c:pt idx="0">
                  <c:v>0.80200000000000005</c:v>
                </c:pt>
                <c:pt idx="1">
                  <c:v>0.19800000000000001</c:v>
                </c:pt>
              </c:numCache>
            </c:numRef>
          </c:val>
          <c:extLst>
            <c:ext xmlns:c16="http://schemas.microsoft.com/office/drawing/2014/chart" uri="{C3380CC4-5D6E-409C-BE32-E72D297353CC}">
              <c16:uniqueId val="{00000002-ECB8-4076-B6B3-09E4527EB55D}"/>
            </c:ext>
          </c:extLst>
        </c:ser>
        <c:ser>
          <c:idx val="3"/>
          <c:order val="3"/>
          <c:tx>
            <c:strRef>
              <c:f>Sheet1!$E$1</c:f>
              <c:strCache>
                <c:ptCount val="1"/>
                <c:pt idx="0">
                  <c:v>2020</c:v>
                </c:pt>
              </c:strCache>
            </c:strRef>
          </c:tx>
          <c:spPr>
            <a:solidFill>
              <a:schemeClr val="accent4"/>
            </a:solidFill>
            <a:ln>
              <a:noFill/>
            </a:ln>
            <a:effectLst/>
          </c:spPr>
          <c:invertIfNegative val="0"/>
          <c:cat>
            <c:strRef>
              <c:f>Sheet1!$A$2:$A$3</c:f>
              <c:strCache>
                <c:ptCount val="2"/>
                <c:pt idx="0">
                  <c:v>Coinsurance Plan</c:v>
                </c:pt>
                <c:pt idx="1">
                  <c:v>Copay Plan</c:v>
                </c:pt>
              </c:strCache>
            </c:strRef>
          </c:cat>
          <c:val>
            <c:numRef>
              <c:f>Sheet1!$E$2:$E$3</c:f>
              <c:numCache>
                <c:formatCode>0.0%</c:formatCode>
                <c:ptCount val="2"/>
                <c:pt idx="0">
                  <c:v>0.78300000000000003</c:v>
                </c:pt>
                <c:pt idx="1">
                  <c:v>0.217</c:v>
                </c:pt>
              </c:numCache>
            </c:numRef>
          </c:val>
          <c:extLst>
            <c:ext xmlns:c16="http://schemas.microsoft.com/office/drawing/2014/chart" uri="{C3380CC4-5D6E-409C-BE32-E72D297353CC}">
              <c16:uniqueId val="{00000003-ECB8-4076-B6B3-09E4527EB55D}"/>
            </c:ext>
          </c:extLst>
        </c:ser>
        <c:ser>
          <c:idx val="4"/>
          <c:order val="4"/>
          <c:tx>
            <c:strRef>
              <c:f>Sheet1!$F$1</c:f>
              <c:strCache>
                <c:ptCount val="1"/>
                <c:pt idx="0">
                  <c:v>2021</c:v>
                </c:pt>
              </c:strCache>
            </c:strRef>
          </c:tx>
          <c:spPr>
            <a:solidFill>
              <a:schemeClr val="accent5"/>
            </a:solidFill>
            <a:ln>
              <a:noFill/>
            </a:ln>
            <a:effectLst/>
          </c:spPr>
          <c:invertIfNegative val="0"/>
          <c:cat>
            <c:strRef>
              <c:f>Sheet1!$A$2:$A$3</c:f>
              <c:strCache>
                <c:ptCount val="2"/>
                <c:pt idx="0">
                  <c:v>Coinsurance Plan</c:v>
                </c:pt>
                <c:pt idx="1">
                  <c:v>Copay Plan</c:v>
                </c:pt>
              </c:strCache>
            </c:strRef>
          </c:cat>
          <c:val>
            <c:numRef>
              <c:f>Sheet1!$F$2:$F$3</c:f>
              <c:numCache>
                <c:formatCode>0.0%</c:formatCode>
                <c:ptCount val="2"/>
                <c:pt idx="0">
                  <c:v>0.72</c:v>
                </c:pt>
                <c:pt idx="1">
                  <c:v>0.28000000000000003</c:v>
                </c:pt>
              </c:numCache>
            </c:numRef>
          </c:val>
          <c:extLst>
            <c:ext xmlns:c16="http://schemas.microsoft.com/office/drawing/2014/chart" uri="{C3380CC4-5D6E-409C-BE32-E72D297353CC}">
              <c16:uniqueId val="{00000001-A64D-4F67-8EE1-218A2D66726F}"/>
            </c:ext>
          </c:extLst>
        </c:ser>
        <c:dLbls>
          <c:showLegendKey val="0"/>
          <c:showVal val="0"/>
          <c:showCatName val="0"/>
          <c:showSerName val="0"/>
          <c:showPercent val="0"/>
          <c:showBubbleSize val="0"/>
        </c:dLbls>
        <c:gapWidth val="219"/>
        <c:overlap val="-27"/>
        <c:axId val="668553776"/>
        <c:axId val="668559680"/>
      </c:barChart>
      <c:catAx>
        <c:axId val="66855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559680"/>
        <c:crosses val="autoZero"/>
        <c:auto val="1"/>
        <c:lblAlgn val="ctr"/>
        <c:lblOffset val="100"/>
        <c:noMultiLvlLbl val="0"/>
      </c:catAx>
      <c:valAx>
        <c:axId val="66855968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553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Medical Enrollment by </a:t>
            </a:r>
          </a:p>
          <a:p>
            <a:pPr>
              <a:defRPr/>
            </a:pPr>
            <a:r>
              <a:rPr lang="en-US" sz="1600" dirty="0"/>
              <a:t>Average Income</a:t>
            </a:r>
          </a:p>
        </c:rich>
      </c:tx>
      <c:layout>
        <c:manualLayout>
          <c:xMode val="edge"/>
          <c:yMode val="edge"/>
          <c:x val="0.18409043401257938"/>
          <c:y val="4.55926447701355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2019</c:v>
                </c:pt>
              </c:strCache>
            </c:strRef>
          </c:tx>
          <c:spPr>
            <a:solidFill>
              <a:schemeClr val="accent1"/>
            </a:solidFill>
            <a:ln>
              <a:noFill/>
            </a:ln>
            <a:effectLst/>
          </c:spPr>
          <c:invertIfNegative val="0"/>
          <c:cat>
            <c:strRef>
              <c:f>Sheet1!$A$2:$A$4</c:f>
              <c:strCache>
                <c:ptCount val="3"/>
                <c:pt idx="0">
                  <c:v>CoInsurance</c:v>
                </c:pt>
                <c:pt idx="1">
                  <c:v>Copay</c:v>
                </c:pt>
                <c:pt idx="2">
                  <c:v>Opt Out</c:v>
                </c:pt>
              </c:strCache>
            </c:strRef>
          </c:cat>
          <c:val>
            <c:numRef>
              <c:f>Sheet1!$B$2:$B$4</c:f>
              <c:numCache>
                <c:formatCode>"$"#,##0</c:formatCode>
                <c:ptCount val="3"/>
                <c:pt idx="0">
                  <c:v>41821</c:v>
                </c:pt>
                <c:pt idx="1">
                  <c:v>38209</c:v>
                </c:pt>
              </c:numCache>
            </c:numRef>
          </c:val>
          <c:extLst>
            <c:ext xmlns:c16="http://schemas.microsoft.com/office/drawing/2014/chart" uri="{C3380CC4-5D6E-409C-BE32-E72D297353CC}">
              <c16:uniqueId val="{00000000-D4DD-45F1-9302-B20087104EE8}"/>
            </c:ext>
          </c:extLst>
        </c:ser>
        <c:ser>
          <c:idx val="1"/>
          <c:order val="1"/>
          <c:tx>
            <c:strRef>
              <c:f>Sheet1!$C$1</c:f>
              <c:strCache>
                <c:ptCount val="1"/>
                <c:pt idx="0">
                  <c:v>2020</c:v>
                </c:pt>
              </c:strCache>
            </c:strRef>
          </c:tx>
          <c:spPr>
            <a:solidFill>
              <a:schemeClr val="accent2"/>
            </a:solidFill>
            <a:ln>
              <a:noFill/>
            </a:ln>
            <a:effectLst/>
          </c:spPr>
          <c:invertIfNegative val="0"/>
          <c:cat>
            <c:strRef>
              <c:f>Sheet1!$A$2:$A$4</c:f>
              <c:strCache>
                <c:ptCount val="3"/>
                <c:pt idx="0">
                  <c:v>CoInsurance</c:v>
                </c:pt>
                <c:pt idx="1">
                  <c:v>Copay</c:v>
                </c:pt>
                <c:pt idx="2">
                  <c:v>Opt Out</c:v>
                </c:pt>
              </c:strCache>
            </c:strRef>
          </c:cat>
          <c:val>
            <c:numRef>
              <c:f>Sheet1!$C$2:$C$4</c:f>
              <c:numCache>
                <c:formatCode>"$"#,##0</c:formatCode>
                <c:ptCount val="3"/>
                <c:pt idx="0">
                  <c:v>41961</c:v>
                </c:pt>
                <c:pt idx="1">
                  <c:v>36626</c:v>
                </c:pt>
              </c:numCache>
            </c:numRef>
          </c:val>
          <c:extLst>
            <c:ext xmlns:c16="http://schemas.microsoft.com/office/drawing/2014/chart" uri="{C3380CC4-5D6E-409C-BE32-E72D297353CC}">
              <c16:uniqueId val="{00000001-D4DD-45F1-9302-B20087104EE8}"/>
            </c:ext>
          </c:extLst>
        </c:ser>
        <c:ser>
          <c:idx val="2"/>
          <c:order val="2"/>
          <c:tx>
            <c:strRef>
              <c:f>Sheet1!$D$1</c:f>
              <c:strCache>
                <c:ptCount val="1"/>
                <c:pt idx="0">
                  <c:v>2021</c:v>
                </c:pt>
              </c:strCache>
            </c:strRef>
          </c:tx>
          <c:spPr>
            <a:solidFill>
              <a:schemeClr val="accent3"/>
            </a:solidFill>
            <a:ln>
              <a:noFill/>
            </a:ln>
            <a:effectLst/>
          </c:spPr>
          <c:invertIfNegative val="0"/>
          <c:cat>
            <c:strRef>
              <c:f>Sheet1!$A$2:$A$4</c:f>
              <c:strCache>
                <c:ptCount val="3"/>
                <c:pt idx="0">
                  <c:v>CoInsurance</c:v>
                </c:pt>
                <c:pt idx="1">
                  <c:v>Copay</c:v>
                </c:pt>
                <c:pt idx="2">
                  <c:v>Opt Out</c:v>
                </c:pt>
              </c:strCache>
            </c:strRef>
          </c:cat>
          <c:val>
            <c:numRef>
              <c:f>Sheet1!$D$2:$D$4</c:f>
              <c:numCache>
                <c:formatCode>"$"#,##0</c:formatCode>
                <c:ptCount val="3"/>
                <c:pt idx="0">
                  <c:v>44473</c:v>
                </c:pt>
                <c:pt idx="1">
                  <c:v>36641</c:v>
                </c:pt>
                <c:pt idx="2">
                  <c:v>30853</c:v>
                </c:pt>
              </c:numCache>
            </c:numRef>
          </c:val>
          <c:extLst>
            <c:ext xmlns:c16="http://schemas.microsoft.com/office/drawing/2014/chart" uri="{C3380CC4-5D6E-409C-BE32-E72D297353CC}">
              <c16:uniqueId val="{00000004-D4DD-45F1-9302-B20087104EE8}"/>
            </c:ext>
          </c:extLst>
        </c:ser>
        <c:dLbls>
          <c:showLegendKey val="0"/>
          <c:showVal val="0"/>
          <c:showCatName val="0"/>
          <c:showSerName val="0"/>
          <c:showPercent val="0"/>
          <c:showBubbleSize val="0"/>
        </c:dLbls>
        <c:gapWidth val="219"/>
        <c:overlap val="-27"/>
        <c:axId val="592979096"/>
        <c:axId val="592983032"/>
      </c:barChart>
      <c:catAx>
        <c:axId val="592979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983032"/>
        <c:crosses val="autoZero"/>
        <c:auto val="1"/>
        <c:lblAlgn val="ctr"/>
        <c:lblOffset val="100"/>
        <c:noMultiLvlLbl val="0"/>
      </c:catAx>
      <c:valAx>
        <c:axId val="5929830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979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546136929483301"/>
          <c:y val="4.0636204294333171E-2"/>
          <c:w val="0.64908224150766169"/>
          <c:h val="0.55374494231854199"/>
        </c:manualLayout>
      </c:layout>
      <c:barChart>
        <c:barDir val="col"/>
        <c:grouping val="clustered"/>
        <c:varyColors val="0"/>
        <c:ser>
          <c:idx val="0"/>
          <c:order val="0"/>
          <c:tx>
            <c:strRef>
              <c:f>Sheet1!$B$1</c:f>
              <c:strCache>
                <c:ptCount val="1"/>
                <c:pt idx="0">
                  <c:v>2017</c:v>
                </c:pt>
              </c:strCache>
            </c:strRef>
          </c:tx>
          <c:spPr>
            <a:solidFill>
              <a:schemeClr val="accent1"/>
            </a:solidFill>
            <a:ln>
              <a:noFill/>
            </a:ln>
            <a:effectLst/>
          </c:spPr>
          <c:invertIfNegative val="0"/>
          <c:cat>
            <c:strRef>
              <c:f>Sheet1!$A$2:$A$3</c:f>
              <c:strCache>
                <c:ptCount val="2"/>
                <c:pt idx="0">
                  <c:v>Standard</c:v>
                </c:pt>
                <c:pt idx="1">
                  <c:v>Premium</c:v>
                </c:pt>
              </c:strCache>
            </c:strRef>
          </c:cat>
          <c:val>
            <c:numRef>
              <c:f>Sheet1!$B$2:$B$3</c:f>
              <c:numCache>
                <c:formatCode>0</c:formatCode>
                <c:ptCount val="2"/>
                <c:pt idx="0">
                  <c:v>637</c:v>
                </c:pt>
                <c:pt idx="1">
                  <c:v>0</c:v>
                </c:pt>
              </c:numCache>
            </c:numRef>
          </c:val>
          <c:extLst>
            <c:ext xmlns:c16="http://schemas.microsoft.com/office/drawing/2014/chart" uri="{C3380CC4-5D6E-409C-BE32-E72D297353CC}">
              <c16:uniqueId val="{00000000-6812-44D4-BA4F-F1C88EB8D3FE}"/>
            </c:ext>
          </c:extLst>
        </c:ser>
        <c:ser>
          <c:idx val="1"/>
          <c:order val="1"/>
          <c:tx>
            <c:strRef>
              <c:f>Sheet1!$C$1</c:f>
              <c:strCache>
                <c:ptCount val="1"/>
                <c:pt idx="0">
                  <c:v>2018</c:v>
                </c:pt>
              </c:strCache>
            </c:strRef>
          </c:tx>
          <c:spPr>
            <a:solidFill>
              <a:schemeClr val="accent2"/>
            </a:solidFill>
            <a:ln>
              <a:noFill/>
            </a:ln>
            <a:effectLst/>
          </c:spPr>
          <c:invertIfNegative val="0"/>
          <c:cat>
            <c:strRef>
              <c:f>Sheet1!$A$2:$A$3</c:f>
              <c:strCache>
                <c:ptCount val="2"/>
                <c:pt idx="0">
                  <c:v>Standard</c:v>
                </c:pt>
                <c:pt idx="1">
                  <c:v>Premium</c:v>
                </c:pt>
              </c:strCache>
            </c:strRef>
          </c:cat>
          <c:val>
            <c:numRef>
              <c:f>Sheet1!$C$2:$C$3</c:f>
              <c:numCache>
                <c:formatCode>0</c:formatCode>
                <c:ptCount val="2"/>
                <c:pt idx="0">
                  <c:v>657</c:v>
                </c:pt>
                <c:pt idx="1">
                  <c:v>0</c:v>
                </c:pt>
              </c:numCache>
            </c:numRef>
          </c:val>
          <c:extLst>
            <c:ext xmlns:c16="http://schemas.microsoft.com/office/drawing/2014/chart" uri="{C3380CC4-5D6E-409C-BE32-E72D297353CC}">
              <c16:uniqueId val="{00000001-6812-44D4-BA4F-F1C88EB8D3FE}"/>
            </c:ext>
          </c:extLst>
        </c:ser>
        <c:ser>
          <c:idx val="2"/>
          <c:order val="2"/>
          <c:tx>
            <c:strRef>
              <c:f>Sheet1!$D$1</c:f>
              <c:strCache>
                <c:ptCount val="1"/>
                <c:pt idx="0">
                  <c:v>2019</c:v>
                </c:pt>
              </c:strCache>
            </c:strRef>
          </c:tx>
          <c:spPr>
            <a:solidFill>
              <a:schemeClr val="accent3"/>
            </a:solidFill>
            <a:ln>
              <a:noFill/>
            </a:ln>
            <a:effectLst/>
          </c:spPr>
          <c:invertIfNegative val="0"/>
          <c:cat>
            <c:strRef>
              <c:f>Sheet1!$A$2:$A$3</c:f>
              <c:strCache>
                <c:ptCount val="2"/>
                <c:pt idx="0">
                  <c:v>Standard</c:v>
                </c:pt>
                <c:pt idx="1">
                  <c:v>Premium</c:v>
                </c:pt>
              </c:strCache>
            </c:strRef>
          </c:cat>
          <c:val>
            <c:numRef>
              <c:f>Sheet1!$D$2:$D$3</c:f>
              <c:numCache>
                <c:formatCode>0</c:formatCode>
                <c:ptCount val="2"/>
                <c:pt idx="0">
                  <c:v>461</c:v>
                </c:pt>
                <c:pt idx="1">
                  <c:v>187</c:v>
                </c:pt>
              </c:numCache>
            </c:numRef>
          </c:val>
          <c:extLst>
            <c:ext xmlns:c16="http://schemas.microsoft.com/office/drawing/2014/chart" uri="{C3380CC4-5D6E-409C-BE32-E72D297353CC}">
              <c16:uniqueId val="{00000002-6812-44D4-BA4F-F1C88EB8D3FE}"/>
            </c:ext>
          </c:extLst>
        </c:ser>
        <c:ser>
          <c:idx val="3"/>
          <c:order val="3"/>
          <c:tx>
            <c:strRef>
              <c:f>Sheet1!$E$1</c:f>
              <c:strCache>
                <c:ptCount val="1"/>
                <c:pt idx="0">
                  <c:v>2020</c:v>
                </c:pt>
              </c:strCache>
            </c:strRef>
          </c:tx>
          <c:spPr>
            <a:solidFill>
              <a:schemeClr val="accent4"/>
            </a:solidFill>
            <a:ln>
              <a:noFill/>
            </a:ln>
            <a:effectLst/>
          </c:spPr>
          <c:invertIfNegative val="0"/>
          <c:cat>
            <c:strRef>
              <c:f>Sheet1!$A$2:$A$3</c:f>
              <c:strCache>
                <c:ptCount val="2"/>
                <c:pt idx="0">
                  <c:v>Standard</c:v>
                </c:pt>
                <c:pt idx="1">
                  <c:v>Premium</c:v>
                </c:pt>
              </c:strCache>
            </c:strRef>
          </c:cat>
          <c:val>
            <c:numRef>
              <c:f>Sheet1!$E$2:$E$3</c:f>
              <c:numCache>
                <c:formatCode>0</c:formatCode>
                <c:ptCount val="2"/>
                <c:pt idx="0">
                  <c:v>429</c:v>
                </c:pt>
                <c:pt idx="1">
                  <c:v>239</c:v>
                </c:pt>
              </c:numCache>
            </c:numRef>
          </c:val>
          <c:extLst>
            <c:ext xmlns:c16="http://schemas.microsoft.com/office/drawing/2014/chart" uri="{C3380CC4-5D6E-409C-BE32-E72D297353CC}">
              <c16:uniqueId val="{00000003-6812-44D4-BA4F-F1C88EB8D3FE}"/>
            </c:ext>
          </c:extLst>
        </c:ser>
        <c:ser>
          <c:idx val="4"/>
          <c:order val="4"/>
          <c:tx>
            <c:strRef>
              <c:f>Sheet1!$F$1</c:f>
              <c:strCache>
                <c:ptCount val="1"/>
                <c:pt idx="0">
                  <c:v>2021</c:v>
                </c:pt>
              </c:strCache>
            </c:strRef>
          </c:tx>
          <c:spPr>
            <a:solidFill>
              <a:schemeClr val="accent5"/>
            </a:solidFill>
            <a:ln>
              <a:noFill/>
            </a:ln>
            <a:effectLst/>
          </c:spPr>
          <c:invertIfNegative val="0"/>
          <c:cat>
            <c:strRef>
              <c:f>Sheet1!$A$2:$A$3</c:f>
              <c:strCache>
                <c:ptCount val="2"/>
                <c:pt idx="0">
                  <c:v>Standard</c:v>
                </c:pt>
                <c:pt idx="1">
                  <c:v>Premium</c:v>
                </c:pt>
              </c:strCache>
            </c:strRef>
          </c:cat>
          <c:val>
            <c:numRef>
              <c:f>Sheet1!$F$2:$F$3</c:f>
              <c:numCache>
                <c:formatCode>General</c:formatCode>
                <c:ptCount val="2"/>
                <c:pt idx="0">
                  <c:v>357</c:v>
                </c:pt>
                <c:pt idx="1">
                  <c:v>320</c:v>
                </c:pt>
              </c:numCache>
            </c:numRef>
          </c:val>
          <c:extLst>
            <c:ext xmlns:c16="http://schemas.microsoft.com/office/drawing/2014/chart" uri="{C3380CC4-5D6E-409C-BE32-E72D297353CC}">
              <c16:uniqueId val="{00000002-D4DE-4F74-A264-CE1CE1BB236E}"/>
            </c:ext>
          </c:extLst>
        </c:ser>
        <c:dLbls>
          <c:showLegendKey val="0"/>
          <c:showVal val="0"/>
          <c:showCatName val="0"/>
          <c:showSerName val="0"/>
          <c:showPercent val="0"/>
          <c:showBubbleSize val="0"/>
        </c:dLbls>
        <c:gapWidth val="150"/>
        <c:axId val="135377952"/>
        <c:axId val="1"/>
      </c:barChart>
      <c:catAx>
        <c:axId val="135377952"/>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602" b="1" i="0" u="none" strike="noStrike" kern="1200" baseline="0">
                    <a:solidFill>
                      <a:srgbClr val="000000"/>
                    </a:solidFill>
                    <a:latin typeface="Corbel"/>
                    <a:ea typeface="Corbel"/>
                    <a:cs typeface="Corbel"/>
                  </a:defRPr>
                </a:pPr>
                <a:r>
                  <a:rPr lang="en-US" dirty="0">
                    <a:latin typeface="Calibri" panose="020F0502020204030204" pitchFamily="34" charset="0"/>
                    <a:cs typeface="Calibri" panose="020F0502020204030204" pitchFamily="34" charset="0"/>
                  </a:rPr>
                  <a:t>Enrolled per Plan</a:t>
                </a:r>
              </a:p>
            </c:rich>
          </c:tx>
          <c:layout>
            <c:manualLayout>
              <c:xMode val="edge"/>
              <c:yMode val="edge"/>
              <c:x val="1.5611928653824287E-2"/>
              <c:y val="9.2151250692138212E-2"/>
            </c:manualLayout>
          </c:layout>
          <c:overlay val="0"/>
          <c:spPr>
            <a:noFill/>
            <a:ln>
              <a:noFill/>
            </a:ln>
            <a:effectLst/>
          </c:spPr>
          <c:txPr>
            <a:bodyPr rot="-5400000" spcFirstLastPara="1" vertOverflow="ellipsis" vert="horz" wrap="square" anchor="ctr" anchorCtr="1"/>
            <a:lstStyle/>
            <a:p>
              <a:pPr>
                <a:defRPr sz="1602" b="1" i="0" u="none" strike="noStrike" kern="1200" baseline="0">
                  <a:solidFill>
                    <a:srgbClr val="000000"/>
                  </a:solidFill>
                  <a:latin typeface="Corbel"/>
                  <a:ea typeface="Corbel"/>
                  <a:cs typeface="Corbel"/>
                </a:defRPr>
              </a:pPr>
              <a:endParaRPr lang="en-US"/>
            </a:p>
          </c:txPr>
        </c:title>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135377952"/>
        <c:crosses val="autoZero"/>
        <c:crossBetween val="between"/>
      </c:valAx>
      <c:spPr>
        <a:noFill/>
        <a:ln w="25436">
          <a:noFill/>
        </a:ln>
        <a:effectLst/>
      </c:spPr>
    </c:plotArea>
    <c:legend>
      <c:legendPos val="b"/>
      <c:layout>
        <c:manualLayout>
          <c:xMode val="edge"/>
          <c:yMode val="edge"/>
          <c:x val="0.30804340050077506"/>
          <c:y val="0.73095946340040829"/>
          <c:w val="0.61386238760554923"/>
          <c:h val="0.2043525840481610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5"/>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Dental Plan Choice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Standard</c:v>
                </c:pt>
              </c:strCache>
            </c:strRef>
          </c:tx>
          <c:spPr>
            <a:solidFill>
              <a:schemeClr val="accent1"/>
            </a:solidFill>
            <a:ln>
              <a:noFill/>
            </a:ln>
            <a:effectLst/>
          </c:spPr>
          <c:invertIfNegative val="0"/>
          <c:cat>
            <c:numRef>
              <c:f>Sheet1!$A$2:$A$7</c:f>
              <c:numCache>
                <c:formatCode>General</c:formatCode>
                <c:ptCount val="6"/>
                <c:pt idx="0">
                  <c:v>2017</c:v>
                </c:pt>
                <c:pt idx="1">
                  <c:v>2018</c:v>
                </c:pt>
                <c:pt idx="2">
                  <c:v>2019</c:v>
                </c:pt>
                <c:pt idx="3">
                  <c:v>2020</c:v>
                </c:pt>
                <c:pt idx="4">
                  <c:v>2021</c:v>
                </c:pt>
              </c:numCache>
            </c:numRef>
          </c:cat>
          <c:val>
            <c:numRef>
              <c:f>Sheet1!$B$2:$B$7</c:f>
              <c:numCache>
                <c:formatCode>0%</c:formatCode>
                <c:ptCount val="6"/>
                <c:pt idx="0">
                  <c:v>1</c:v>
                </c:pt>
                <c:pt idx="1">
                  <c:v>1</c:v>
                </c:pt>
                <c:pt idx="2">
                  <c:v>0.71</c:v>
                </c:pt>
                <c:pt idx="3">
                  <c:v>0.64</c:v>
                </c:pt>
                <c:pt idx="4">
                  <c:v>0.53</c:v>
                </c:pt>
              </c:numCache>
            </c:numRef>
          </c:val>
          <c:extLst>
            <c:ext xmlns:c16="http://schemas.microsoft.com/office/drawing/2014/chart" uri="{C3380CC4-5D6E-409C-BE32-E72D297353CC}">
              <c16:uniqueId val="{00000000-C591-4DEE-B556-AB690F415841}"/>
            </c:ext>
          </c:extLst>
        </c:ser>
        <c:ser>
          <c:idx val="1"/>
          <c:order val="1"/>
          <c:tx>
            <c:strRef>
              <c:f>Sheet1!$C$1</c:f>
              <c:strCache>
                <c:ptCount val="1"/>
                <c:pt idx="0">
                  <c:v>Premium</c:v>
                </c:pt>
              </c:strCache>
            </c:strRef>
          </c:tx>
          <c:spPr>
            <a:solidFill>
              <a:schemeClr val="accent2"/>
            </a:solidFill>
            <a:ln>
              <a:noFill/>
            </a:ln>
            <a:effectLst/>
          </c:spPr>
          <c:invertIfNegative val="0"/>
          <c:cat>
            <c:numRef>
              <c:f>Sheet1!$A$2:$A$7</c:f>
              <c:numCache>
                <c:formatCode>General</c:formatCode>
                <c:ptCount val="6"/>
                <c:pt idx="0">
                  <c:v>2017</c:v>
                </c:pt>
                <c:pt idx="1">
                  <c:v>2018</c:v>
                </c:pt>
                <c:pt idx="2">
                  <c:v>2019</c:v>
                </c:pt>
                <c:pt idx="3">
                  <c:v>2020</c:v>
                </c:pt>
                <c:pt idx="4">
                  <c:v>2021</c:v>
                </c:pt>
              </c:numCache>
            </c:numRef>
          </c:cat>
          <c:val>
            <c:numRef>
              <c:f>Sheet1!$C$2:$C$7</c:f>
              <c:numCache>
                <c:formatCode>0%</c:formatCode>
                <c:ptCount val="6"/>
                <c:pt idx="0">
                  <c:v>0</c:v>
                </c:pt>
                <c:pt idx="1">
                  <c:v>0</c:v>
                </c:pt>
                <c:pt idx="2">
                  <c:v>0.28999999999999998</c:v>
                </c:pt>
                <c:pt idx="3">
                  <c:v>0.36</c:v>
                </c:pt>
                <c:pt idx="4">
                  <c:v>0.47</c:v>
                </c:pt>
              </c:numCache>
            </c:numRef>
          </c:val>
          <c:extLst>
            <c:ext xmlns:c16="http://schemas.microsoft.com/office/drawing/2014/chart" uri="{C3380CC4-5D6E-409C-BE32-E72D297353CC}">
              <c16:uniqueId val="{00000001-C591-4DEE-B556-AB690F415841}"/>
            </c:ext>
          </c:extLst>
        </c:ser>
        <c:dLbls>
          <c:showLegendKey val="0"/>
          <c:showVal val="0"/>
          <c:showCatName val="0"/>
          <c:showSerName val="0"/>
          <c:showPercent val="0"/>
          <c:showBubbleSize val="0"/>
        </c:dLbls>
        <c:gapWidth val="150"/>
        <c:overlap val="100"/>
        <c:axId val="828541752"/>
        <c:axId val="828543064"/>
      </c:barChart>
      <c:catAx>
        <c:axId val="82854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8543064"/>
        <c:crosses val="autoZero"/>
        <c:auto val="1"/>
        <c:lblAlgn val="ctr"/>
        <c:lblOffset val="100"/>
        <c:noMultiLvlLbl val="0"/>
      </c:catAx>
      <c:valAx>
        <c:axId val="828543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8541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FSA/DCA Enrollment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FSA</c:v>
                </c:pt>
              </c:strCache>
            </c:strRef>
          </c:tx>
          <c:spPr>
            <a:ln w="28575" cap="rnd">
              <a:solidFill>
                <a:schemeClr val="accent1"/>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159</c:v>
                </c:pt>
                <c:pt idx="1">
                  <c:v>203</c:v>
                </c:pt>
                <c:pt idx="2">
                  <c:v>181</c:v>
                </c:pt>
                <c:pt idx="3">
                  <c:v>170</c:v>
                </c:pt>
                <c:pt idx="4">
                  <c:v>204</c:v>
                </c:pt>
              </c:numCache>
            </c:numRef>
          </c:val>
          <c:smooth val="0"/>
          <c:extLst>
            <c:ext xmlns:c16="http://schemas.microsoft.com/office/drawing/2014/chart" uri="{C3380CC4-5D6E-409C-BE32-E72D297353CC}">
              <c16:uniqueId val="{00000000-F46A-43FE-9FB1-A811538AAE40}"/>
            </c:ext>
          </c:extLst>
        </c:ser>
        <c:ser>
          <c:idx val="1"/>
          <c:order val="1"/>
          <c:tx>
            <c:strRef>
              <c:f>Sheet1!$C$1</c:f>
              <c:strCache>
                <c:ptCount val="1"/>
                <c:pt idx="0">
                  <c:v>DCA</c:v>
                </c:pt>
              </c:strCache>
            </c:strRef>
          </c:tx>
          <c:spPr>
            <a:ln w="28575" cap="rnd">
              <a:solidFill>
                <a:schemeClr val="accent2"/>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Sheet1!$C$2:$C$6</c:f>
              <c:numCache>
                <c:formatCode>General</c:formatCode>
                <c:ptCount val="5"/>
                <c:pt idx="0">
                  <c:v>14</c:v>
                </c:pt>
                <c:pt idx="1">
                  <c:v>19</c:v>
                </c:pt>
                <c:pt idx="2">
                  <c:v>23</c:v>
                </c:pt>
                <c:pt idx="3">
                  <c:v>16</c:v>
                </c:pt>
                <c:pt idx="4">
                  <c:v>18</c:v>
                </c:pt>
              </c:numCache>
            </c:numRef>
          </c:val>
          <c:smooth val="0"/>
          <c:extLst>
            <c:ext xmlns:c16="http://schemas.microsoft.com/office/drawing/2014/chart" uri="{C3380CC4-5D6E-409C-BE32-E72D297353CC}">
              <c16:uniqueId val="{00000001-F46A-43FE-9FB1-A811538AAE40}"/>
            </c:ext>
          </c:extLst>
        </c:ser>
        <c:dLbls>
          <c:showLegendKey val="0"/>
          <c:showVal val="0"/>
          <c:showCatName val="0"/>
          <c:showSerName val="0"/>
          <c:showPercent val="0"/>
          <c:showBubbleSize val="0"/>
        </c:dLbls>
        <c:smooth val="0"/>
        <c:axId val="747755384"/>
        <c:axId val="747752760"/>
      </c:lineChart>
      <c:catAx>
        <c:axId val="747755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752760"/>
        <c:crosses val="autoZero"/>
        <c:auto val="1"/>
        <c:lblAlgn val="ctr"/>
        <c:lblOffset val="100"/>
        <c:noMultiLvlLbl val="0"/>
      </c:catAx>
      <c:valAx>
        <c:axId val="747752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755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Voluntary Life AD&amp;D Enrollment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EE Life</c:v>
                </c:pt>
              </c:strCache>
            </c:strRef>
          </c:tx>
          <c:spPr>
            <a:ln w="28575" cap="rnd">
              <a:solidFill>
                <a:schemeClr val="accent1"/>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43</c:v>
                </c:pt>
                <c:pt idx="1">
                  <c:v>231</c:v>
                </c:pt>
                <c:pt idx="2">
                  <c:v>203</c:v>
                </c:pt>
                <c:pt idx="3">
                  <c:v>227</c:v>
                </c:pt>
                <c:pt idx="4">
                  <c:v>216</c:v>
                </c:pt>
              </c:numCache>
            </c:numRef>
          </c:val>
          <c:smooth val="0"/>
          <c:extLst>
            <c:ext xmlns:c16="http://schemas.microsoft.com/office/drawing/2014/chart" uri="{C3380CC4-5D6E-409C-BE32-E72D297353CC}">
              <c16:uniqueId val="{00000000-8CC6-4874-981C-CBC347359CC4}"/>
            </c:ext>
          </c:extLst>
        </c:ser>
        <c:ser>
          <c:idx val="1"/>
          <c:order val="1"/>
          <c:tx>
            <c:strRef>
              <c:f>Sheet1!$C$1</c:f>
              <c:strCache>
                <c:ptCount val="1"/>
                <c:pt idx="0">
                  <c:v>Spouse Life</c:v>
                </c:pt>
              </c:strCache>
            </c:strRef>
          </c:tx>
          <c:spPr>
            <a:ln w="28575" cap="rnd">
              <a:solidFill>
                <a:schemeClr val="accent2"/>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Sheet1!$C$2:$C$6</c:f>
              <c:numCache>
                <c:formatCode>General</c:formatCode>
                <c:ptCount val="5"/>
                <c:pt idx="0">
                  <c:v>17</c:v>
                </c:pt>
                <c:pt idx="1">
                  <c:v>67</c:v>
                </c:pt>
                <c:pt idx="2">
                  <c:v>55</c:v>
                </c:pt>
                <c:pt idx="3">
                  <c:v>66</c:v>
                </c:pt>
                <c:pt idx="4">
                  <c:v>58</c:v>
                </c:pt>
              </c:numCache>
            </c:numRef>
          </c:val>
          <c:smooth val="0"/>
          <c:extLst>
            <c:ext xmlns:c16="http://schemas.microsoft.com/office/drawing/2014/chart" uri="{C3380CC4-5D6E-409C-BE32-E72D297353CC}">
              <c16:uniqueId val="{00000001-8CC6-4874-981C-CBC347359CC4}"/>
            </c:ext>
          </c:extLst>
        </c:ser>
        <c:ser>
          <c:idx val="2"/>
          <c:order val="2"/>
          <c:tx>
            <c:strRef>
              <c:f>Sheet1!$D$1</c:f>
              <c:strCache>
                <c:ptCount val="1"/>
                <c:pt idx="0">
                  <c:v>Child Life</c:v>
                </c:pt>
              </c:strCache>
            </c:strRef>
          </c:tx>
          <c:spPr>
            <a:ln w="28575" cap="rnd">
              <a:solidFill>
                <a:schemeClr val="accent3"/>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Sheet1!$D$2:$D$6</c:f>
              <c:numCache>
                <c:formatCode>General</c:formatCode>
                <c:ptCount val="5"/>
                <c:pt idx="0">
                  <c:v>12</c:v>
                </c:pt>
                <c:pt idx="1">
                  <c:v>54</c:v>
                </c:pt>
                <c:pt idx="2">
                  <c:v>53</c:v>
                </c:pt>
                <c:pt idx="3">
                  <c:v>57</c:v>
                </c:pt>
                <c:pt idx="4">
                  <c:v>49</c:v>
                </c:pt>
              </c:numCache>
            </c:numRef>
          </c:val>
          <c:smooth val="0"/>
          <c:extLst>
            <c:ext xmlns:c16="http://schemas.microsoft.com/office/drawing/2014/chart" uri="{C3380CC4-5D6E-409C-BE32-E72D297353CC}">
              <c16:uniqueId val="{00000002-8CC6-4874-981C-CBC347359CC4}"/>
            </c:ext>
          </c:extLst>
        </c:ser>
        <c:ser>
          <c:idx val="3"/>
          <c:order val="3"/>
          <c:tx>
            <c:strRef>
              <c:f>Sheet1!$E$1</c:f>
              <c:strCache>
                <c:ptCount val="1"/>
                <c:pt idx="0">
                  <c:v>Accident</c:v>
                </c:pt>
              </c:strCache>
            </c:strRef>
          </c:tx>
          <c:spPr>
            <a:ln w="28575" cap="rnd">
              <a:solidFill>
                <a:schemeClr val="accent4"/>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Sheet1!$E$2:$E$6</c:f>
              <c:numCache>
                <c:formatCode>General</c:formatCode>
                <c:ptCount val="5"/>
                <c:pt idx="1">
                  <c:v>136</c:v>
                </c:pt>
                <c:pt idx="2">
                  <c:v>145</c:v>
                </c:pt>
                <c:pt idx="3">
                  <c:v>151</c:v>
                </c:pt>
                <c:pt idx="4">
                  <c:v>148</c:v>
                </c:pt>
              </c:numCache>
            </c:numRef>
          </c:val>
          <c:smooth val="0"/>
          <c:extLst>
            <c:ext xmlns:c16="http://schemas.microsoft.com/office/drawing/2014/chart" uri="{C3380CC4-5D6E-409C-BE32-E72D297353CC}">
              <c16:uniqueId val="{00000003-8CC6-4874-981C-CBC347359CC4}"/>
            </c:ext>
          </c:extLst>
        </c:ser>
        <c:ser>
          <c:idx val="4"/>
          <c:order val="4"/>
          <c:tx>
            <c:strRef>
              <c:f>Sheet1!$F$1</c:f>
              <c:strCache>
                <c:ptCount val="1"/>
                <c:pt idx="0">
                  <c:v>Critical Illness</c:v>
                </c:pt>
              </c:strCache>
            </c:strRef>
          </c:tx>
          <c:spPr>
            <a:ln w="28575" cap="rnd">
              <a:solidFill>
                <a:schemeClr val="accent5"/>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Sheet1!$F$2:$F$6</c:f>
              <c:numCache>
                <c:formatCode>General</c:formatCode>
                <c:ptCount val="5"/>
                <c:pt idx="1">
                  <c:v>178</c:v>
                </c:pt>
                <c:pt idx="2">
                  <c:v>186</c:v>
                </c:pt>
                <c:pt idx="3">
                  <c:v>208</c:v>
                </c:pt>
                <c:pt idx="4">
                  <c:v>220</c:v>
                </c:pt>
              </c:numCache>
            </c:numRef>
          </c:val>
          <c:smooth val="0"/>
          <c:extLst>
            <c:ext xmlns:c16="http://schemas.microsoft.com/office/drawing/2014/chart" uri="{C3380CC4-5D6E-409C-BE32-E72D297353CC}">
              <c16:uniqueId val="{00000004-8CC6-4874-981C-CBC347359CC4}"/>
            </c:ext>
          </c:extLst>
        </c:ser>
        <c:dLbls>
          <c:showLegendKey val="0"/>
          <c:showVal val="0"/>
          <c:showCatName val="0"/>
          <c:showSerName val="0"/>
          <c:showPercent val="0"/>
          <c:showBubbleSize val="0"/>
        </c:dLbls>
        <c:smooth val="0"/>
        <c:axId val="566238432"/>
        <c:axId val="792768616"/>
      </c:lineChart>
      <c:catAx>
        <c:axId val="56623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2768616"/>
        <c:crosses val="autoZero"/>
        <c:auto val="1"/>
        <c:lblAlgn val="ctr"/>
        <c:lblOffset val="100"/>
        <c:noMultiLvlLbl val="0"/>
      </c:catAx>
      <c:valAx>
        <c:axId val="792768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6238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Net Plan Costs</a:t>
            </a:r>
          </a:p>
        </c:rich>
      </c:tx>
      <c:layout>
        <c:manualLayout>
          <c:xMode val="edge"/>
          <c:yMode val="edge"/>
          <c:x val="0.41063660235957483"/>
          <c:y val="2.29619649013408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Medical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Sheet1!$B$2:$B$3</c:f>
              <c:numCache>
                <c:formatCode>"$"#,##0</c:formatCode>
                <c:ptCount val="2"/>
                <c:pt idx="0">
                  <c:v>6139195</c:v>
                </c:pt>
                <c:pt idx="1">
                  <c:v>6675787</c:v>
                </c:pt>
              </c:numCache>
            </c:numRef>
          </c:val>
          <c:extLst>
            <c:ext xmlns:c16="http://schemas.microsoft.com/office/drawing/2014/chart" uri="{C3380CC4-5D6E-409C-BE32-E72D297353CC}">
              <c16:uniqueId val="{00000000-9A91-4FD7-B012-4E61449CB344}"/>
            </c:ext>
          </c:extLst>
        </c:ser>
        <c:ser>
          <c:idx val="1"/>
          <c:order val="1"/>
          <c:tx>
            <c:strRef>
              <c:f>Sheet1!$C$1</c:f>
              <c:strCache>
                <c:ptCount val="1"/>
                <c:pt idx="0">
                  <c:v>Dental</c:v>
                </c:pt>
              </c:strCache>
            </c:strRef>
          </c:tx>
          <c:spPr>
            <a:solidFill>
              <a:schemeClr val="accent2"/>
            </a:solidFill>
            <a:ln>
              <a:noFill/>
            </a:ln>
            <a:effectLst/>
          </c:spPr>
          <c:invertIfNegative val="0"/>
          <c:dLbls>
            <c:dLbl>
              <c:idx val="0"/>
              <c:layout>
                <c:manualLayout>
                  <c:x val="0.17864454876430746"/>
                  <c:y val="-2.16183986610944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91-4FD7-B012-4E61449CB344}"/>
                </c:ext>
              </c:extLst>
            </c:dLbl>
            <c:dLbl>
              <c:idx val="1"/>
              <c:layout>
                <c:manualLayout>
                  <c:x val="0.15302332085538489"/>
                  <c:y val="-6.31339526300489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91-4FD7-B012-4E61449CB3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Sheet1!$C$2:$C$3</c:f>
              <c:numCache>
                <c:formatCode>"$"#,##0</c:formatCode>
                <c:ptCount val="2"/>
                <c:pt idx="0">
                  <c:v>376543</c:v>
                </c:pt>
                <c:pt idx="1">
                  <c:v>271216</c:v>
                </c:pt>
              </c:numCache>
            </c:numRef>
          </c:val>
          <c:extLst>
            <c:ext xmlns:c16="http://schemas.microsoft.com/office/drawing/2014/chart" uri="{C3380CC4-5D6E-409C-BE32-E72D297353CC}">
              <c16:uniqueId val="{00000001-9A91-4FD7-B012-4E61449CB344}"/>
            </c:ext>
          </c:extLst>
        </c:ser>
        <c:ser>
          <c:idx val="2"/>
          <c:order val="2"/>
          <c:tx>
            <c:strRef>
              <c:f>Sheet1!$D$1</c:f>
              <c:strCache>
                <c:ptCount val="1"/>
                <c:pt idx="0">
                  <c:v>Life &amp; Disability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Sheet1!$D$2:$D$3</c:f>
              <c:numCache>
                <c:formatCode>"$"#,##0</c:formatCode>
                <c:ptCount val="2"/>
                <c:pt idx="0">
                  <c:v>393742</c:v>
                </c:pt>
                <c:pt idx="1">
                  <c:v>374061</c:v>
                </c:pt>
              </c:numCache>
            </c:numRef>
          </c:val>
          <c:extLst>
            <c:ext xmlns:c16="http://schemas.microsoft.com/office/drawing/2014/chart" uri="{C3380CC4-5D6E-409C-BE32-E72D297353CC}">
              <c16:uniqueId val="{00000002-9A91-4FD7-B012-4E61449CB344}"/>
            </c:ext>
          </c:extLst>
        </c:ser>
        <c:ser>
          <c:idx val="3"/>
          <c:order val="3"/>
          <c:tx>
            <c:strRef>
              <c:f>Sheet1!$E$1</c:f>
              <c:strCache>
                <c:ptCount val="1"/>
                <c:pt idx="0">
                  <c:v>Vision</c:v>
                </c:pt>
              </c:strCache>
            </c:strRef>
          </c:tx>
          <c:spPr>
            <a:solidFill>
              <a:schemeClr val="accent4"/>
            </a:solidFill>
            <a:ln>
              <a:noFill/>
            </a:ln>
            <a:effectLst/>
          </c:spPr>
          <c:invertIfNegative val="0"/>
          <c:dLbls>
            <c:dLbl>
              <c:idx val="0"/>
              <c:layout>
                <c:manualLayout>
                  <c:x val="0.13179811539950947"/>
                  <c:y val="-3.92814331319658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91-4FD7-B012-4E61449CB344}"/>
                </c:ext>
              </c:extLst>
            </c:dLbl>
            <c:dLbl>
              <c:idx val="1"/>
              <c:layout>
                <c:manualLayout>
                  <c:x val="0.1392259369218192"/>
                  <c:y val="-8.07367194765074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91-4FD7-B012-4E61449CB3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Sheet1!$E$2:$E$3</c:f>
              <c:numCache>
                <c:formatCode>"$"#,##0</c:formatCode>
                <c:ptCount val="2"/>
                <c:pt idx="0">
                  <c:v>118000</c:v>
                </c:pt>
                <c:pt idx="1">
                  <c:v>88716</c:v>
                </c:pt>
              </c:numCache>
            </c:numRef>
          </c:val>
          <c:extLst>
            <c:ext xmlns:c16="http://schemas.microsoft.com/office/drawing/2014/chart" uri="{C3380CC4-5D6E-409C-BE32-E72D297353CC}">
              <c16:uniqueId val="{00000004-9A91-4FD7-B012-4E61449CB344}"/>
            </c:ext>
          </c:extLst>
        </c:ser>
        <c:ser>
          <c:idx val="4"/>
          <c:order val="4"/>
          <c:tx>
            <c:strRef>
              <c:f>Sheet1!$F$1</c:f>
              <c:strCache>
                <c:ptCount val="1"/>
                <c:pt idx="0">
                  <c:v>Retiree</c:v>
                </c:pt>
              </c:strCache>
            </c:strRef>
          </c:tx>
          <c:spPr>
            <a:solidFill>
              <a:schemeClr val="accent5"/>
            </a:solidFill>
            <a:ln>
              <a:noFill/>
            </a:ln>
            <a:effectLst/>
          </c:spPr>
          <c:invertIfNegative val="0"/>
          <c:dLbls>
            <c:dLbl>
              <c:idx val="0"/>
              <c:layout>
                <c:manualLayout>
                  <c:x val="5.1966704482332851E-3"/>
                  <c:y val="-4.08212709357171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45-4B43-934C-A33B3388F97E}"/>
                </c:ext>
              </c:extLst>
            </c:dLbl>
            <c:dLbl>
              <c:idx val="1"/>
              <c:layout>
                <c:manualLayout>
                  <c:x val="2.5983352241166426E-3"/>
                  <c:y val="-4.59239298026817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45-4B43-934C-A33B3388F9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Sheet1!$F$2:$F$3</c:f>
              <c:numCache>
                <c:formatCode>"$"#,##0</c:formatCode>
                <c:ptCount val="2"/>
                <c:pt idx="0">
                  <c:v>10211</c:v>
                </c:pt>
                <c:pt idx="1">
                  <c:v>11639</c:v>
                </c:pt>
              </c:numCache>
            </c:numRef>
          </c:val>
          <c:extLst>
            <c:ext xmlns:c16="http://schemas.microsoft.com/office/drawing/2014/chart" uri="{C3380CC4-5D6E-409C-BE32-E72D297353CC}">
              <c16:uniqueId val="{00000000-2945-4B43-934C-A33B3388F97E}"/>
            </c:ext>
          </c:extLst>
        </c:ser>
        <c:dLbls>
          <c:dLblPos val="ctr"/>
          <c:showLegendKey val="0"/>
          <c:showVal val="1"/>
          <c:showCatName val="0"/>
          <c:showSerName val="0"/>
          <c:showPercent val="0"/>
          <c:showBubbleSize val="0"/>
        </c:dLbls>
        <c:gapWidth val="150"/>
        <c:overlap val="100"/>
        <c:axId val="587188336"/>
        <c:axId val="587178496"/>
      </c:barChart>
      <c:catAx>
        <c:axId val="58718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7178496"/>
        <c:crosses val="autoZero"/>
        <c:auto val="1"/>
        <c:lblAlgn val="ctr"/>
        <c:lblOffset val="100"/>
        <c:noMultiLvlLbl val="0"/>
      </c:catAx>
      <c:valAx>
        <c:axId val="5871784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7188336"/>
        <c:crosses val="autoZero"/>
        <c:crossBetween val="between"/>
      </c:valAx>
      <c:spPr>
        <a:noFill/>
        <a:ln>
          <a:noFill/>
        </a:ln>
        <a:effectLst/>
      </c:spPr>
    </c:plotArea>
    <c:legend>
      <c:legendPos val="b"/>
      <c:layout>
        <c:manualLayout>
          <c:xMode val="edge"/>
          <c:yMode val="edge"/>
          <c:x val="0.13366873198227272"/>
          <c:y val="0.94013576688643585"/>
          <c:w val="0.86339467382197721"/>
          <c:h val="5.221024481311712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 2020 Net </a:t>
            </a:r>
            <a:r>
              <a:rPr lang="en-US" b="1" dirty="0"/>
              <a:t>Benefit Plans </a:t>
            </a:r>
            <a:r>
              <a:rPr lang="en-US" dirty="0"/>
              <a:t>Costs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291208282873039"/>
          <c:y val="0.177707312319002"/>
          <c:w val="0.53820379456358891"/>
          <c:h val="0.66010456114947647"/>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7705869227360393"/>
          <c:y val="0.93036840482307248"/>
          <c:w val="0.55366608256302385"/>
          <c:h val="6.22931148279837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baseline="0" dirty="0"/>
              <a:t>2020 </a:t>
            </a:r>
            <a:r>
              <a:rPr lang="en-US" b="1" dirty="0"/>
              <a:t>Medical</a:t>
            </a:r>
            <a:r>
              <a:rPr lang="en-US" dirty="0"/>
              <a:t> Plan Costs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2020 Medical Plan Costs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70-4469-8BAE-FD177E72EA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70-4469-8BAE-FD177E72EA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770-4469-8BAE-FD177E72EA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402-4CA7-887D-9A621F618FEB}"/>
              </c:ext>
            </c:extLst>
          </c:dPt>
          <c:dLbls>
            <c:dLbl>
              <c:idx val="1"/>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70-4469-8BAE-FD177E72EA26}"/>
                </c:ext>
              </c:extLst>
            </c:dLbl>
            <c:dLbl>
              <c:idx val="2"/>
              <c:layout>
                <c:manualLayout>
                  <c:x val="3.2647965912234206E-2"/>
                  <c:y val="-6.2020041140335817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70-4469-8BAE-FD177E72EA26}"/>
                </c:ext>
              </c:extLst>
            </c:dLbl>
            <c:dLbl>
              <c:idx val="3"/>
              <c:layout>
                <c:manualLayout>
                  <c:x val="5.1117620695777369E-2"/>
                  <c:y val="-1.323551659840192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02-4CA7-887D-9A621F618FE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Claims Net Stop Loss </c:v>
                </c:pt>
                <c:pt idx="1">
                  <c:v>Stop Loss Premium</c:v>
                </c:pt>
                <c:pt idx="2">
                  <c:v>Admin Fees</c:v>
                </c:pt>
              </c:strCache>
            </c:strRef>
          </c:cat>
          <c:val>
            <c:numRef>
              <c:f>Sheet1!$B$2:$B$4</c:f>
              <c:numCache>
                <c:formatCode>"$"#,##0</c:formatCode>
                <c:ptCount val="3"/>
                <c:pt idx="0">
                  <c:v>6411494</c:v>
                </c:pt>
                <c:pt idx="1">
                  <c:v>1119946</c:v>
                </c:pt>
                <c:pt idx="2">
                  <c:v>280151</c:v>
                </c:pt>
              </c:numCache>
            </c:numRef>
          </c:val>
          <c:extLst>
            <c:ext xmlns:c16="http://schemas.microsoft.com/office/drawing/2014/chart" uri="{C3380CC4-5D6E-409C-BE32-E72D297353CC}">
              <c16:uniqueId val="{00000000-616F-479B-8915-553DDA1B679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7367480495155255"/>
          <c:y val="0.89140583449878863"/>
          <c:w val="0.74211710055082858"/>
          <c:h val="0.108594165501211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Medical Plan Costs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Claims Net Stop Loss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Sheet1!$B$2:$B$3</c:f>
              <c:numCache>
                <c:formatCode>"$"#,##0</c:formatCode>
                <c:ptCount val="2"/>
                <c:pt idx="0">
                  <c:v>5967598</c:v>
                </c:pt>
                <c:pt idx="1">
                  <c:v>6411494</c:v>
                </c:pt>
              </c:numCache>
            </c:numRef>
          </c:val>
          <c:extLst>
            <c:ext xmlns:c16="http://schemas.microsoft.com/office/drawing/2014/chart" uri="{C3380CC4-5D6E-409C-BE32-E72D297353CC}">
              <c16:uniqueId val="{00000000-5097-4B95-A1E1-0A492736B702}"/>
            </c:ext>
          </c:extLst>
        </c:ser>
        <c:ser>
          <c:idx val="1"/>
          <c:order val="1"/>
          <c:tx>
            <c:strRef>
              <c:f>Sheet1!$C$1</c:f>
              <c:strCache>
                <c:ptCount val="1"/>
                <c:pt idx="0">
                  <c:v>Stop Loss premium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Sheet1!$C$2:$C$3</c:f>
              <c:numCache>
                <c:formatCode>"$"#,##0</c:formatCode>
                <c:ptCount val="2"/>
                <c:pt idx="0">
                  <c:v>1053327</c:v>
                </c:pt>
                <c:pt idx="1">
                  <c:v>1119946</c:v>
                </c:pt>
              </c:numCache>
            </c:numRef>
          </c:val>
          <c:extLst>
            <c:ext xmlns:c16="http://schemas.microsoft.com/office/drawing/2014/chart" uri="{C3380CC4-5D6E-409C-BE32-E72D297353CC}">
              <c16:uniqueId val="{00000001-5097-4B95-A1E1-0A492736B702}"/>
            </c:ext>
          </c:extLst>
        </c:ser>
        <c:ser>
          <c:idx val="2"/>
          <c:order val="2"/>
          <c:tx>
            <c:strRef>
              <c:f>Sheet1!$D$1</c:f>
              <c:strCache>
                <c:ptCount val="1"/>
                <c:pt idx="0">
                  <c:v>Admin Fees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Sheet1!$D$2:$D$3</c:f>
              <c:numCache>
                <c:formatCode>"$"#,##0</c:formatCode>
                <c:ptCount val="2"/>
                <c:pt idx="0">
                  <c:v>278166</c:v>
                </c:pt>
                <c:pt idx="1">
                  <c:v>280151</c:v>
                </c:pt>
              </c:numCache>
            </c:numRef>
          </c:val>
          <c:extLst>
            <c:ext xmlns:c16="http://schemas.microsoft.com/office/drawing/2014/chart" uri="{C3380CC4-5D6E-409C-BE32-E72D297353CC}">
              <c16:uniqueId val="{00000002-5097-4B95-A1E1-0A492736B702}"/>
            </c:ext>
          </c:extLst>
        </c:ser>
        <c:dLbls>
          <c:dLblPos val="ctr"/>
          <c:showLegendKey val="0"/>
          <c:showVal val="1"/>
          <c:showCatName val="0"/>
          <c:showSerName val="0"/>
          <c:showPercent val="0"/>
          <c:showBubbleSize val="0"/>
        </c:dLbls>
        <c:gapWidth val="150"/>
        <c:overlap val="100"/>
        <c:axId val="677613024"/>
        <c:axId val="677609744"/>
      </c:barChart>
      <c:catAx>
        <c:axId val="677613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7609744"/>
        <c:crosses val="autoZero"/>
        <c:auto val="1"/>
        <c:lblAlgn val="ctr"/>
        <c:lblOffset val="100"/>
        <c:noMultiLvlLbl val="0"/>
      </c:catAx>
      <c:valAx>
        <c:axId val="677609744"/>
        <c:scaling>
          <c:orientation val="minMax"/>
          <c:max val="8000000"/>
          <c:min val="40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761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2020</a:t>
            </a:r>
            <a:r>
              <a:rPr lang="en-US" baseline="0" dirty="0"/>
              <a:t> Medical</a:t>
            </a:r>
            <a:r>
              <a:rPr lang="en-US" dirty="0"/>
              <a:t> Claims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Total Claims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CD-42CD-9F4A-E791FABC6D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CD-42CD-9F4A-E791FABC6DCF}"/>
              </c:ext>
            </c:extLst>
          </c:dPt>
          <c:dLbls>
            <c:dLbl>
              <c:idx val="0"/>
              <c:layout>
                <c:manualLayout>
                  <c:x val="-0.11216567225392017"/>
                  <c:y val="-0.3349534940944882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CD-42CD-9F4A-E791FABC6D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Unreimbursed Claims</c:v>
                </c:pt>
                <c:pt idx="1">
                  <c:v>Stop Loss Reimbursed</c:v>
                </c:pt>
              </c:strCache>
            </c:strRef>
          </c:cat>
          <c:val>
            <c:numRef>
              <c:f>Sheet1!$B$2:$B$3</c:f>
              <c:numCache>
                <c:formatCode>"$"#,##0</c:formatCode>
                <c:ptCount val="2"/>
                <c:pt idx="0" formatCode="&quot;$&quot;#,##0_);[Red]\(&quot;$&quot;#,##0\)">
                  <c:v>6411494</c:v>
                </c:pt>
                <c:pt idx="1">
                  <c:v>816456</c:v>
                </c:pt>
              </c:numCache>
            </c:numRef>
          </c:val>
          <c:extLst>
            <c:ext xmlns:c16="http://schemas.microsoft.com/office/drawing/2014/chart" uri="{C3380CC4-5D6E-409C-BE32-E72D297353CC}">
              <c16:uniqueId val="{00000000-5699-479C-9203-4E6A31761BA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Medical Claims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Unreimbursed Claims</c:v>
                </c:pt>
              </c:strCache>
            </c:strRef>
          </c:tx>
          <c:spPr>
            <a:solidFill>
              <a:schemeClr val="accent1"/>
            </a:solidFill>
            <a:ln>
              <a:noFill/>
            </a:ln>
            <a:effectLst/>
          </c:spPr>
          <c:invertIfNegative val="0"/>
          <c:dLbls>
            <c:dLbl>
              <c:idx val="0"/>
              <c:tx>
                <c:rich>
                  <a:bodyPr/>
                  <a:lstStyle/>
                  <a:p>
                    <a:fld id="{DDE05B31-048D-49FC-859B-779CE51D485A}"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581-4E5D-B3A8-7DC0762A26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Sheet1!$B$2:$B$3</c:f>
              <c:numCache>
                <c:formatCode>"$"#,##0</c:formatCode>
                <c:ptCount val="2"/>
                <c:pt idx="0">
                  <c:v>5967598</c:v>
                </c:pt>
                <c:pt idx="1">
                  <c:v>6411494</c:v>
                </c:pt>
              </c:numCache>
            </c:numRef>
          </c:val>
          <c:extLst>
            <c:ext xmlns:c16="http://schemas.microsoft.com/office/drawing/2014/chart" uri="{C3380CC4-5D6E-409C-BE32-E72D297353CC}">
              <c16:uniqueId val="{00000000-7581-4E5D-B3A8-7DC0762A2689}"/>
            </c:ext>
          </c:extLst>
        </c:ser>
        <c:ser>
          <c:idx val="1"/>
          <c:order val="1"/>
          <c:tx>
            <c:strRef>
              <c:f>Sheet1!$C$1</c:f>
              <c:strCache>
                <c:ptCount val="1"/>
                <c:pt idx="0">
                  <c:v>Stop Loss reimbursed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Sheet1!$C$2:$C$3</c:f>
              <c:numCache>
                <c:formatCode>"$"#,##0</c:formatCode>
                <c:ptCount val="2"/>
                <c:pt idx="0">
                  <c:v>779561</c:v>
                </c:pt>
                <c:pt idx="1">
                  <c:v>816456</c:v>
                </c:pt>
              </c:numCache>
            </c:numRef>
          </c:val>
          <c:extLst>
            <c:ext xmlns:c16="http://schemas.microsoft.com/office/drawing/2014/chart" uri="{C3380CC4-5D6E-409C-BE32-E72D297353CC}">
              <c16:uniqueId val="{00000001-7581-4E5D-B3A8-7DC0762A2689}"/>
            </c:ext>
          </c:extLst>
        </c:ser>
        <c:dLbls>
          <c:dLblPos val="ctr"/>
          <c:showLegendKey val="0"/>
          <c:showVal val="1"/>
          <c:showCatName val="0"/>
          <c:showSerName val="0"/>
          <c:showPercent val="0"/>
          <c:showBubbleSize val="0"/>
        </c:dLbls>
        <c:gapWidth val="150"/>
        <c:overlap val="100"/>
        <c:axId val="583580544"/>
        <c:axId val="583581856"/>
      </c:barChart>
      <c:catAx>
        <c:axId val="58358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3581856"/>
        <c:crosses val="autoZero"/>
        <c:auto val="1"/>
        <c:lblAlgn val="ctr"/>
        <c:lblOffset val="100"/>
        <c:noMultiLvlLbl val="0"/>
      </c:catAx>
      <c:valAx>
        <c:axId val="5835818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358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2020 Stop Loss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592302424342542"/>
          <c:y val="0.26196366061947174"/>
          <c:w val="0.67045111389597678"/>
          <c:h val="0.5150377155814464"/>
        </c:manualLayout>
      </c:layout>
      <c:barChart>
        <c:barDir val="col"/>
        <c:grouping val="clustered"/>
        <c:varyColors val="0"/>
        <c:ser>
          <c:idx val="0"/>
          <c:order val="0"/>
          <c:tx>
            <c:strRef>
              <c:f>Sheet1!$B$1</c:f>
              <c:strCache>
                <c:ptCount val="1"/>
                <c:pt idx="0">
                  <c:v>Stop Loss Premium</c:v>
                </c:pt>
              </c:strCache>
            </c:strRef>
          </c:tx>
          <c:spPr>
            <a:solidFill>
              <a:schemeClr val="accent1"/>
            </a:solidFill>
            <a:ln>
              <a:noFill/>
            </a:ln>
            <a:effectLst/>
          </c:spPr>
          <c:invertIfNegative val="0"/>
          <c:dLbls>
            <c:dLbl>
              <c:idx val="0"/>
              <c:layout>
                <c:manualLayout>
                  <c:x val="-5.9489811628087811E-3"/>
                  <c:y val="-2.9744910458451316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32422603130507"/>
                      <c:h val="0.11433943580228581"/>
                    </c:manualLayout>
                  </c15:layout>
                </c:ext>
                <c:ext xmlns:c16="http://schemas.microsoft.com/office/drawing/2014/chart" uri="{C3380CC4-5D6E-409C-BE32-E72D297353CC}">
                  <c16:uniqueId val="{00000000-B617-4A06-AD54-3261C7E8A3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Stop Loss </c:v>
                </c:pt>
              </c:strCache>
            </c:strRef>
          </c:cat>
          <c:val>
            <c:numRef>
              <c:f>Sheet1!$B$2</c:f>
              <c:numCache>
                <c:formatCode>"$"#,##0</c:formatCode>
                <c:ptCount val="1"/>
                <c:pt idx="0">
                  <c:v>1119946</c:v>
                </c:pt>
              </c:numCache>
            </c:numRef>
          </c:val>
          <c:extLst>
            <c:ext xmlns:c16="http://schemas.microsoft.com/office/drawing/2014/chart" uri="{C3380CC4-5D6E-409C-BE32-E72D297353CC}">
              <c16:uniqueId val="{00000000-6CD4-4D2A-A78F-3636476F10C1}"/>
            </c:ext>
          </c:extLst>
        </c:ser>
        <c:ser>
          <c:idx val="1"/>
          <c:order val="1"/>
          <c:tx>
            <c:strRef>
              <c:f>Sheet1!$C$1</c:f>
              <c:strCache>
                <c:ptCount val="1"/>
                <c:pt idx="0">
                  <c:v>Stop Loss Reimbursement</c:v>
                </c:pt>
              </c:strCache>
            </c:strRef>
          </c:tx>
          <c:spPr>
            <a:solidFill>
              <a:schemeClr val="accent2"/>
            </a:solidFill>
            <a:ln>
              <a:noFill/>
            </a:ln>
            <a:effectLst/>
          </c:spPr>
          <c:invertIfNegative val="0"/>
          <c:dLbls>
            <c:dLbl>
              <c:idx val="0"/>
              <c:layout>
                <c:manualLayout>
                  <c:x val="1.9828375796983912E-3"/>
                  <c:y val="1.7846946275070625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358238589432544"/>
                      <c:h val="0.13218638207735645"/>
                    </c:manualLayout>
                  </c15:layout>
                </c:ext>
                <c:ext xmlns:c16="http://schemas.microsoft.com/office/drawing/2014/chart" uri="{C3380CC4-5D6E-409C-BE32-E72D297353CC}">
                  <c16:uniqueId val="{00000001-B617-4A06-AD54-3261C7E8A3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Stop Loss </c:v>
                </c:pt>
              </c:strCache>
            </c:strRef>
          </c:cat>
          <c:val>
            <c:numRef>
              <c:f>Sheet1!$C$2</c:f>
              <c:numCache>
                <c:formatCode>"$"#,##0</c:formatCode>
                <c:ptCount val="1"/>
                <c:pt idx="0">
                  <c:v>816456</c:v>
                </c:pt>
              </c:numCache>
            </c:numRef>
          </c:val>
          <c:extLst>
            <c:ext xmlns:c16="http://schemas.microsoft.com/office/drawing/2014/chart" uri="{C3380CC4-5D6E-409C-BE32-E72D297353CC}">
              <c16:uniqueId val="{00000001-6CD4-4D2A-A78F-3636476F10C1}"/>
            </c:ext>
          </c:extLst>
        </c:ser>
        <c:dLbls>
          <c:showLegendKey val="0"/>
          <c:showVal val="0"/>
          <c:showCatName val="0"/>
          <c:showSerName val="0"/>
          <c:showPercent val="0"/>
          <c:showBubbleSize val="0"/>
        </c:dLbls>
        <c:gapWidth val="219"/>
        <c:overlap val="-27"/>
        <c:axId val="703497592"/>
        <c:axId val="703501856"/>
      </c:barChart>
      <c:catAx>
        <c:axId val="703497592"/>
        <c:scaling>
          <c:orientation val="minMax"/>
        </c:scaling>
        <c:delete val="1"/>
        <c:axPos val="b"/>
        <c:numFmt formatCode="General" sourceLinked="1"/>
        <c:majorTickMark val="none"/>
        <c:minorTickMark val="none"/>
        <c:tickLblPos val="nextTo"/>
        <c:crossAx val="703501856"/>
        <c:crosses val="autoZero"/>
        <c:auto val="1"/>
        <c:lblAlgn val="ctr"/>
        <c:lblOffset val="100"/>
        <c:noMultiLvlLbl val="0"/>
      </c:catAx>
      <c:valAx>
        <c:axId val="703501856"/>
        <c:scaling>
          <c:orientation val="minMax"/>
          <c:min val="1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3497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 Annual Medical Plan Costs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Net Claims</c:v>
                </c:pt>
              </c:strCache>
            </c:strRef>
          </c:tx>
          <c:spPr>
            <a:solidFill>
              <a:schemeClr val="accent1"/>
            </a:solidFill>
            <a:ln>
              <a:noFill/>
            </a:ln>
            <a:effectLst/>
            <a:sp3d/>
          </c:spPr>
          <c:invertIfNegative val="0"/>
          <c:dPt>
            <c:idx val="5"/>
            <c:invertIfNegative val="0"/>
            <c:bubble3D val="0"/>
            <c:spPr>
              <a:solidFill>
                <a:schemeClr val="accent1"/>
              </a:solidFill>
              <a:ln>
                <a:solidFill>
                  <a:schemeClr val="accent1"/>
                </a:solidFill>
              </a:ln>
              <a:effectLst/>
              <a:sp3d>
                <a:contourClr>
                  <a:schemeClr val="accent1"/>
                </a:contourClr>
              </a:sp3d>
            </c:spPr>
            <c:extLst>
              <c:ext xmlns:c16="http://schemas.microsoft.com/office/drawing/2014/chart" uri="{C3380CC4-5D6E-409C-BE32-E72D297353CC}">
                <c16:uniqueId val="{00000004-EBD1-4EBC-BFEB-BF171801A5E6}"/>
              </c:ext>
            </c:extLst>
          </c:dPt>
          <c:cat>
            <c:strRef>
              <c:f>Sheet1!$A$2:$A$7</c:f>
              <c:strCache>
                <c:ptCount val="6"/>
                <c:pt idx="0">
                  <c:v>July 15 to June 16</c:v>
                </c:pt>
                <c:pt idx="1">
                  <c:v>July 16 to June 17</c:v>
                </c:pt>
                <c:pt idx="2">
                  <c:v>July 17 to Dec 17*</c:v>
                </c:pt>
                <c:pt idx="3">
                  <c:v>2018</c:v>
                </c:pt>
                <c:pt idx="4">
                  <c:v>2019</c:v>
                </c:pt>
                <c:pt idx="5">
                  <c:v>2020</c:v>
                </c:pt>
              </c:strCache>
            </c:strRef>
          </c:cat>
          <c:val>
            <c:numRef>
              <c:f>Sheet1!$B$2:$B$7</c:f>
              <c:numCache>
                <c:formatCode>"$"#,##0</c:formatCode>
                <c:ptCount val="6"/>
                <c:pt idx="0">
                  <c:v>6862433</c:v>
                </c:pt>
                <c:pt idx="1">
                  <c:v>6648188</c:v>
                </c:pt>
                <c:pt idx="2">
                  <c:v>5883084</c:v>
                </c:pt>
                <c:pt idx="3">
                  <c:v>5996376</c:v>
                </c:pt>
                <c:pt idx="4">
                  <c:v>5967598</c:v>
                </c:pt>
                <c:pt idx="5">
                  <c:v>6411494</c:v>
                </c:pt>
              </c:numCache>
            </c:numRef>
          </c:val>
          <c:extLst>
            <c:ext xmlns:c16="http://schemas.microsoft.com/office/drawing/2014/chart" uri="{C3380CC4-5D6E-409C-BE32-E72D297353CC}">
              <c16:uniqueId val="{00000000-EBD1-4EBC-BFEB-BF171801A5E6}"/>
            </c:ext>
          </c:extLst>
        </c:ser>
        <c:ser>
          <c:idx val="1"/>
          <c:order val="1"/>
          <c:tx>
            <c:strRef>
              <c:f>Sheet1!$C$1</c:f>
              <c:strCache>
                <c:ptCount val="1"/>
                <c:pt idx="0">
                  <c:v>Total Costs</c:v>
                </c:pt>
              </c:strCache>
            </c:strRef>
          </c:tx>
          <c:spPr>
            <a:solidFill>
              <a:schemeClr val="accent2"/>
            </a:solidFill>
            <a:ln>
              <a:noFill/>
            </a:ln>
            <a:effectLst/>
            <a:sp3d/>
          </c:spPr>
          <c:invertIfNegative val="0"/>
          <c:dPt>
            <c:idx val="5"/>
            <c:invertIfNegative val="0"/>
            <c:bubble3D val="0"/>
            <c:spPr>
              <a:solidFill>
                <a:schemeClr val="accent2"/>
              </a:solidFill>
              <a:ln>
                <a:solidFill>
                  <a:schemeClr val="accent2"/>
                </a:solidFill>
              </a:ln>
              <a:effectLst/>
              <a:sp3d>
                <a:contourClr>
                  <a:schemeClr val="accent2"/>
                </a:contourClr>
              </a:sp3d>
            </c:spPr>
            <c:extLst>
              <c:ext xmlns:c16="http://schemas.microsoft.com/office/drawing/2014/chart" uri="{C3380CC4-5D6E-409C-BE32-E72D297353CC}">
                <c16:uniqueId val="{00000003-EBD1-4EBC-BFEB-BF171801A5E6}"/>
              </c:ext>
            </c:extLst>
          </c:dPt>
          <c:cat>
            <c:strRef>
              <c:f>Sheet1!$A$2:$A$7</c:f>
              <c:strCache>
                <c:ptCount val="6"/>
                <c:pt idx="0">
                  <c:v>July 15 to June 16</c:v>
                </c:pt>
                <c:pt idx="1">
                  <c:v>July 16 to June 17</c:v>
                </c:pt>
                <c:pt idx="2">
                  <c:v>July 17 to Dec 17*</c:v>
                </c:pt>
                <c:pt idx="3">
                  <c:v>2018</c:v>
                </c:pt>
                <c:pt idx="4">
                  <c:v>2019</c:v>
                </c:pt>
                <c:pt idx="5">
                  <c:v>2020</c:v>
                </c:pt>
              </c:strCache>
            </c:strRef>
          </c:cat>
          <c:val>
            <c:numRef>
              <c:f>Sheet1!$C$2:$C$7</c:f>
              <c:numCache>
                <c:formatCode>"$"#,##0</c:formatCode>
                <c:ptCount val="6"/>
                <c:pt idx="0">
                  <c:v>7577089</c:v>
                </c:pt>
                <c:pt idx="1">
                  <c:v>7813498</c:v>
                </c:pt>
                <c:pt idx="2">
                  <c:v>7068110</c:v>
                </c:pt>
                <c:pt idx="3">
                  <c:v>7269578</c:v>
                </c:pt>
                <c:pt idx="4">
                  <c:v>7299091</c:v>
                </c:pt>
                <c:pt idx="5">
                  <c:v>7811591</c:v>
                </c:pt>
              </c:numCache>
            </c:numRef>
          </c:val>
          <c:extLst>
            <c:ext xmlns:c16="http://schemas.microsoft.com/office/drawing/2014/chart" uri="{C3380CC4-5D6E-409C-BE32-E72D297353CC}">
              <c16:uniqueId val="{00000001-EBD1-4EBC-BFEB-BF171801A5E6}"/>
            </c:ext>
          </c:extLst>
        </c:ser>
        <c:dLbls>
          <c:showLegendKey val="0"/>
          <c:showVal val="0"/>
          <c:showCatName val="0"/>
          <c:showSerName val="0"/>
          <c:showPercent val="0"/>
          <c:showBubbleSize val="0"/>
        </c:dLbls>
        <c:gapWidth val="150"/>
        <c:shape val="box"/>
        <c:axId val="668561648"/>
        <c:axId val="668557712"/>
        <c:axId val="0"/>
      </c:bar3DChart>
      <c:catAx>
        <c:axId val="668561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557712"/>
        <c:crosses val="autoZero"/>
        <c:auto val="1"/>
        <c:lblAlgn val="ctr"/>
        <c:lblOffset val="100"/>
        <c:noMultiLvlLbl val="0"/>
      </c:catAx>
      <c:valAx>
        <c:axId val="668557712"/>
        <c:scaling>
          <c:orientation val="minMax"/>
          <c:min val="40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56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12F78-8609-4D0E-9BC4-F1090631D728}"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6F4465BF-0519-4F5D-A6E6-3636DDCA3044}">
      <dgm:prSet phldrT="[Text]"/>
      <dgm:spPr/>
      <dgm:t>
        <a:bodyPr/>
        <a:lstStyle/>
        <a:p>
          <a:r>
            <a:rPr lang="en-US" dirty="0"/>
            <a:t>Total Aspire Cost</a:t>
          </a:r>
        </a:p>
      </dgm:t>
    </dgm:pt>
    <dgm:pt modelId="{A552C867-BCD4-46B8-BDA9-E71FE60B3C57}" type="parTrans" cxnId="{E7FA0BF4-7884-46B4-86D2-259FB28783C4}">
      <dgm:prSet/>
      <dgm:spPr/>
      <dgm:t>
        <a:bodyPr/>
        <a:lstStyle/>
        <a:p>
          <a:endParaRPr lang="en-US"/>
        </a:p>
      </dgm:t>
    </dgm:pt>
    <dgm:pt modelId="{0AC3AA2B-AF1D-4B9B-B133-7C0E75610493}" type="sibTrans" cxnId="{E7FA0BF4-7884-46B4-86D2-259FB28783C4}">
      <dgm:prSet/>
      <dgm:spPr/>
      <dgm:t>
        <a:bodyPr/>
        <a:lstStyle/>
        <a:p>
          <a:endParaRPr lang="en-US"/>
        </a:p>
      </dgm:t>
    </dgm:pt>
    <dgm:pt modelId="{9DEF5A54-13F7-450B-BA82-0BF2A17C1D5B}">
      <dgm:prSet phldrT="[Text]"/>
      <dgm:spPr/>
      <dgm:t>
        <a:bodyPr/>
        <a:lstStyle/>
        <a:p>
          <a:r>
            <a:rPr lang="en-US" dirty="0"/>
            <a:t>Year to Year Cost Change</a:t>
          </a:r>
        </a:p>
      </dgm:t>
    </dgm:pt>
    <dgm:pt modelId="{C2E19E9E-2D64-4B01-84D6-1432308A0A68}" type="parTrans" cxnId="{1CF84831-9BAD-4EEF-9ED2-607910E22078}">
      <dgm:prSet/>
      <dgm:spPr/>
      <dgm:t>
        <a:bodyPr/>
        <a:lstStyle/>
        <a:p>
          <a:endParaRPr lang="en-US"/>
        </a:p>
      </dgm:t>
    </dgm:pt>
    <dgm:pt modelId="{06C25BEB-8F6C-4F9D-AF6F-0F8D0E895F6F}" type="sibTrans" cxnId="{1CF84831-9BAD-4EEF-9ED2-607910E22078}">
      <dgm:prSet/>
      <dgm:spPr/>
      <dgm:t>
        <a:bodyPr/>
        <a:lstStyle/>
        <a:p>
          <a:endParaRPr lang="en-US"/>
        </a:p>
      </dgm:t>
    </dgm:pt>
    <dgm:pt modelId="{4810CD26-5E2B-46AC-8886-AB5B1121F5A5}">
      <dgm:prSet phldrT="[Text]"/>
      <dgm:spPr/>
      <dgm:t>
        <a:bodyPr/>
        <a:lstStyle/>
        <a:p>
          <a:r>
            <a:rPr lang="en-US" dirty="0"/>
            <a:t>Per Employee Per Year Cost History</a:t>
          </a:r>
        </a:p>
      </dgm:t>
    </dgm:pt>
    <dgm:pt modelId="{F55B5A79-58BB-483E-9B8B-8AC2E8180AD2}" type="parTrans" cxnId="{DD8CFFAD-D6A4-48FB-AEDF-FE94BE34FCCF}">
      <dgm:prSet/>
      <dgm:spPr/>
      <dgm:t>
        <a:bodyPr/>
        <a:lstStyle/>
        <a:p>
          <a:endParaRPr lang="en-US"/>
        </a:p>
      </dgm:t>
    </dgm:pt>
    <dgm:pt modelId="{8169505C-07A8-445C-9F35-39BC9F6A67CA}" type="sibTrans" cxnId="{DD8CFFAD-D6A4-48FB-AEDF-FE94BE34FCCF}">
      <dgm:prSet/>
      <dgm:spPr/>
      <dgm:t>
        <a:bodyPr/>
        <a:lstStyle/>
        <a:p>
          <a:endParaRPr lang="en-US"/>
        </a:p>
      </dgm:t>
    </dgm:pt>
    <dgm:pt modelId="{B9711C54-DB72-4FA6-80D6-C515EFAB1AF1}">
      <dgm:prSet phldrT="[Text]"/>
      <dgm:spPr/>
      <dgm:t>
        <a:bodyPr/>
        <a:lstStyle/>
        <a:p>
          <a:r>
            <a:rPr lang="en-US" dirty="0"/>
            <a:t>High-Cost Claimant Analysis</a:t>
          </a:r>
        </a:p>
      </dgm:t>
    </dgm:pt>
    <dgm:pt modelId="{E2ACBBBF-7240-4C22-B406-620BCA763406}" type="parTrans" cxnId="{3E5AA3AB-359E-4B9F-BFE4-A28163F9E8F9}">
      <dgm:prSet/>
      <dgm:spPr/>
      <dgm:t>
        <a:bodyPr/>
        <a:lstStyle/>
        <a:p>
          <a:endParaRPr lang="en-US"/>
        </a:p>
      </dgm:t>
    </dgm:pt>
    <dgm:pt modelId="{37F1083D-BF26-45FF-A3B6-CA833F53597D}" type="sibTrans" cxnId="{3E5AA3AB-359E-4B9F-BFE4-A28163F9E8F9}">
      <dgm:prSet/>
      <dgm:spPr/>
      <dgm:t>
        <a:bodyPr/>
        <a:lstStyle/>
        <a:p>
          <a:endParaRPr lang="en-US"/>
        </a:p>
      </dgm:t>
    </dgm:pt>
    <dgm:pt modelId="{11176EEB-9EAB-41AC-85A4-A42D07C5B7E1}">
      <dgm:prSet phldrT="[Text]"/>
      <dgm:spPr/>
      <dgm:t>
        <a:bodyPr/>
        <a:lstStyle/>
        <a:p>
          <a:r>
            <a:rPr lang="en-US" dirty="0"/>
            <a:t>Stop Loss</a:t>
          </a:r>
        </a:p>
      </dgm:t>
    </dgm:pt>
    <dgm:pt modelId="{3A2F5339-BC77-41E9-A176-AB7601DCF262}" type="parTrans" cxnId="{9C35A1DD-2E9F-47C9-AC8E-F62E7E10CC51}">
      <dgm:prSet/>
      <dgm:spPr/>
      <dgm:t>
        <a:bodyPr/>
        <a:lstStyle/>
        <a:p>
          <a:endParaRPr lang="en-US"/>
        </a:p>
      </dgm:t>
    </dgm:pt>
    <dgm:pt modelId="{5F6176B7-1F4F-4A6F-A6B5-A03DEA0DB2A1}" type="sibTrans" cxnId="{9C35A1DD-2E9F-47C9-AC8E-F62E7E10CC51}">
      <dgm:prSet/>
      <dgm:spPr/>
      <dgm:t>
        <a:bodyPr/>
        <a:lstStyle/>
        <a:p>
          <a:endParaRPr lang="en-US"/>
        </a:p>
      </dgm:t>
    </dgm:pt>
    <dgm:pt modelId="{C3DB33D3-F091-4174-BC50-422DDF64FD84}" type="pres">
      <dgm:prSet presAssocID="{3C312F78-8609-4D0E-9BC4-F1090631D728}" presName="cycle" presStyleCnt="0">
        <dgm:presLayoutVars>
          <dgm:dir/>
          <dgm:resizeHandles val="exact"/>
        </dgm:presLayoutVars>
      </dgm:prSet>
      <dgm:spPr/>
    </dgm:pt>
    <dgm:pt modelId="{BB7545BB-96B7-496C-8772-04479B2067EB}" type="pres">
      <dgm:prSet presAssocID="{6F4465BF-0519-4F5D-A6E6-3636DDCA3044}" presName="node" presStyleLbl="node1" presStyleIdx="0" presStyleCnt="5">
        <dgm:presLayoutVars>
          <dgm:bulletEnabled val="1"/>
        </dgm:presLayoutVars>
      </dgm:prSet>
      <dgm:spPr/>
    </dgm:pt>
    <dgm:pt modelId="{539A9803-949A-4A12-A17D-68707F42EEEA}" type="pres">
      <dgm:prSet presAssocID="{6F4465BF-0519-4F5D-A6E6-3636DDCA3044}" presName="spNode" presStyleCnt="0"/>
      <dgm:spPr/>
    </dgm:pt>
    <dgm:pt modelId="{E2E81425-7AB7-4BF5-BE88-021931B78F3A}" type="pres">
      <dgm:prSet presAssocID="{0AC3AA2B-AF1D-4B9B-B133-7C0E75610493}" presName="sibTrans" presStyleLbl="sibTrans1D1" presStyleIdx="0" presStyleCnt="5"/>
      <dgm:spPr/>
    </dgm:pt>
    <dgm:pt modelId="{2B37F91A-0BC5-4B62-A26C-81C5A2D14B03}" type="pres">
      <dgm:prSet presAssocID="{9DEF5A54-13F7-450B-BA82-0BF2A17C1D5B}" presName="node" presStyleLbl="node1" presStyleIdx="1" presStyleCnt="5">
        <dgm:presLayoutVars>
          <dgm:bulletEnabled val="1"/>
        </dgm:presLayoutVars>
      </dgm:prSet>
      <dgm:spPr/>
    </dgm:pt>
    <dgm:pt modelId="{7A9325B1-CF34-430F-BA63-5470C8DC6C6F}" type="pres">
      <dgm:prSet presAssocID="{9DEF5A54-13F7-450B-BA82-0BF2A17C1D5B}" presName="spNode" presStyleCnt="0"/>
      <dgm:spPr/>
    </dgm:pt>
    <dgm:pt modelId="{DBCFFA9C-2AA9-4CE2-90C6-DEC346B00D2A}" type="pres">
      <dgm:prSet presAssocID="{06C25BEB-8F6C-4F9D-AF6F-0F8D0E895F6F}" presName="sibTrans" presStyleLbl="sibTrans1D1" presStyleIdx="1" presStyleCnt="5"/>
      <dgm:spPr/>
    </dgm:pt>
    <dgm:pt modelId="{D6F02A22-2FE7-4F19-94C1-078AA9C0BD29}" type="pres">
      <dgm:prSet presAssocID="{4810CD26-5E2B-46AC-8886-AB5B1121F5A5}" presName="node" presStyleLbl="node1" presStyleIdx="2" presStyleCnt="5">
        <dgm:presLayoutVars>
          <dgm:bulletEnabled val="1"/>
        </dgm:presLayoutVars>
      </dgm:prSet>
      <dgm:spPr/>
    </dgm:pt>
    <dgm:pt modelId="{2929C869-33C8-4E0F-9842-C943D2621966}" type="pres">
      <dgm:prSet presAssocID="{4810CD26-5E2B-46AC-8886-AB5B1121F5A5}" presName="spNode" presStyleCnt="0"/>
      <dgm:spPr/>
    </dgm:pt>
    <dgm:pt modelId="{7C10A3D1-137A-4D23-B12C-4A57FD9CF76E}" type="pres">
      <dgm:prSet presAssocID="{8169505C-07A8-445C-9F35-39BC9F6A67CA}" presName="sibTrans" presStyleLbl="sibTrans1D1" presStyleIdx="2" presStyleCnt="5"/>
      <dgm:spPr/>
    </dgm:pt>
    <dgm:pt modelId="{F3AC1E40-F1C7-4B52-8C49-07EE44AEF616}" type="pres">
      <dgm:prSet presAssocID="{B9711C54-DB72-4FA6-80D6-C515EFAB1AF1}" presName="node" presStyleLbl="node1" presStyleIdx="3" presStyleCnt="5">
        <dgm:presLayoutVars>
          <dgm:bulletEnabled val="1"/>
        </dgm:presLayoutVars>
      </dgm:prSet>
      <dgm:spPr/>
    </dgm:pt>
    <dgm:pt modelId="{4F16E22B-55C2-4EFF-B7AF-626AC2BC2EFD}" type="pres">
      <dgm:prSet presAssocID="{B9711C54-DB72-4FA6-80D6-C515EFAB1AF1}" presName="spNode" presStyleCnt="0"/>
      <dgm:spPr/>
    </dgm:pt>
    <dgm:pt modelId="{81B8EC2F-0252-48D4-AA7B-A25D5B61EE12}" type="pres">
      <dgm:prSet presAssocID="{37F1083D-BF26-45FF-A3B6-CA833F53597D}" presName="sibTrans" presStyleLbl="sibTrans1D1" presStyleIdx="3" presStyleCnt="5"/>
      <dgm:spPr/>
    </dgm:pt>
    <dgm:pt modelId="{9F0CBD34-948A-4A2C-A9FB-DBFAEE6330C7}" type="pres">
      <dgm:prSet presAssocID="{11176EEB-9EAB-41AC-85A4-A42D07C5B7E1}" presName="node" presStyleLbl="node1" presStyleIdx="4" presStyleCnt="5">
        <dgm:presLayoutVars>
          <dgm:bulletEnabled val="1"/>
        </dgm:presLayoutVars>
      </dgm:prSet>
      <dgm:spPr/>
    </dgm:pt>
    <dgm:pt modelId="{087CC1D9-C2F0-4C6F-BDF6-09DB8336CBF8}" type="pres">
      <dgm:prSet presAssocID="{11176EEB-9EAB-41AC-85A4-A42D07C5B7E1}" presName="spNode" presStyleCnt="0"/>
      <dgm:spPr/>
    </dgm:pt>
    <dgm:pt modelId="{967125D7-E4CA-4FD5-BFDC-D24B0BE983BC}" type="pres">
      <dgm:prSet presAssocID="{5F6176B7-1F4F-4A6F-A6B5-A03DEA0DB2A1}" presName="sibTrans" presStyleLbl="sibTrans1D1" presStyleIdx="4" presStyleCnt="5"/>
      <dgm:spPr/>
    </dgm:pt>
  </dgm:ptLst>
  <dgm:cxnLst>
    <dgm:cxn modelId="{782DAD05-575C-4D30-819E-46DC71EE5603}" type="presOf" srcId="{06C25BEB-8F6C-4F9D-AF6F-0F8D0E895F6F}" destId="{DBCFFA9C-2AA9-4CE2-90C6-DEC346B00D2A}" srcOrd="0" destOrd="0" presId="urn:microsoft.com/office/officeart/2005/8/layout/cycle6"/>
    <dgm:cxn modelId="{10718809-4A0C-47F1-8F8C-98BA171F5EED}" type="presOf" srcId="{11176EEB-9EAB-41AC-85A4-A42D07C5B7E1}" destId="{9F0CBD34-948A-4A2C-A9FB-DBFAEE6330C7}" srcOrd="0" destOrd="0" presId="urn:microsoft.com/office/officeart/2005/8/layout/cycle6"/>
    <dgm:cxn modelId="{C674C90F-E348-4EE3-8248-27C8D9CE807E}" type="presOf" srcId="{6F4465BF-0519-4F5D-A6E6-3636DDCA3044}" destId="{BB7545BB-96B7-496C-8772-04479B2067EB}" srcOrd="0" destOrd="0" presId="urn:microsoft.com/office/officeart/2005/8/layout/cycle6"/>
    <dgm:cxn modelId="{EC17C115-21E5-40F8-955A-8417150904E0}" type="presOf" srcId="{4810CD26-5E2B-46AC-8886-AB5B1121F5A5}" destId="{D6F02A22-2FE7-4F19-94C1-078AA9C0BD29}" srcOrd="0" destOrd="0" presId="urn:microsoft.com/office/officeart/2005/8/layout/cycle6"/>
    <dgm:cxn modelId="{7AB70021-908B-481F-8C49-6B43B1B8F576}" type="presOf" srcId="{37F1083D-BF26-45FF-A3B6-CA833F53597D}" destId="{81B8EC2F-0252-48D4-AA7B-A25D5B61EE12}" srcOrd="0" destOrd="0" presId="urn:microsoft.com/office/officeart/2005/8/layout/cycle6"/>
    <dgm:cxn modelId="{E7E6EB2A-0F92-47BC-8881-C74BC43B9773}" type="presOf" srcId="{B9711C54-DB72-4FA6-80D6-C515EFAB1AF1}" destId="{F3AC1E40-F1C7-4B52-8C49-07EE44AEF616}" srcOrd="0" destOrd="0" presId="urn:microsoft.com/office/officeart/2005/8/layout/cycle6"/>
    <dgm:cxn modelId="{1CF84831-9BAD-4EEF-9ED2-607910E22078}" srcId="{3C312F78-8609-4D0E-9BC4-F1090631D728}" destId="{9DEF5A54-13F7-450B-BA82-0BF2A17C1D5B}" srcOrd="1" destOrd="0" parTransId="{C2E19E9E-2D64-4B01-84D6-1432308A0A68}" sibTransId="{06C25BEB-8F6C-4F9D-AF6F-0F8D0E895F6F}"/>
    <dgm:cxn modelId="{B7E29CA0-22D7-43E9-B69E-8C6F2FC7D1E9}" type="presOf" srcId="{5F6176B7-1F4F-4A6F-A6B5-A03DEA0DB2A1}" destId="{967125D7-E4CA-4FD5-BFDC-D24B0BE983BC}" srcOrd="0" destOrd="0" presId="urn:microsoft.com/office/officeart/2005/8/layout/cycle6"/>
    <dgm:cxn modelId="{3E5AA3AB-359E-4B9F-BFE4-A28163F9E8F9}" srcId="{3C312F78-8609-4D0E-9BC4-F1090631D728}" destId="{B9711C54-DB72-4FA6-80D6-C515EFAB1AF1}" srcOrd="3" destOrd="0" parTransId="{E2ACBBBF-7240-4C22-B406-620BCA763406}" sibTransId="{37F1083D-BF26-45FF-A3B6-CA833F53597D}"/>
    <dgm:cxn modelId="{DD8CFFAD-D6A4-48FB-AEDF-FE94BE34FCCF}" srcId="{3C312F78-8609-4D0E-9BC4-F1090631D728}" destId="{4810CD26-5E2B-46AC-8886-AB5B1121F5A5}" srcOrd="2" destOrd="0" parTransId="{F55B5A79-58BB-483E-9B8B-8AC2E8180AD2}" sibTransId="{8169505C-07A8-445C-9F35-39BC9F6A67CA}"/>
    <dgm:cxn modelId="{78297DC6-2706-4259-B911-97731C2B692D}" type="presOf" srcId="{9DEF5A54-13F7-450B-BA82-0BF2A17C1D5B}" destId="{2B37F91A-0BC5-4B62-A26C-81C5A2D14B03}" srcOrd="0" destOrd="0" presId="urn:microsoft.com/office/officeart/2005/8/layout/cycle6"/>
    <dgm:cxn modelId="{9B6352C8-25D7-460B-8946-D30221F852AE}" type="presOf" srcId="{3C312F78-8609-4D0E-9BC4-F1090631D728}" destId="{C3DB33D3-F091-4174-BC50-422DDF64FD84}" srcOrd="0" destOrd="0" presId="urn:microsoft.com/office/officeart/2005/8/layout/cycle6"/>
    <dgm:cxn modelId="{4FCC0CCB-5CD2-4F83-80CF-A944C7E35B6C}" type="presOf" srcId="{8169505C-07A8-445C-9F35-39BC9F6A67CA}" destId="{7C10A3D1-137A-4D23-B12C-4A57FD9CF76E}" srcOrd="0" destOrd="0" presId="urn:microsoft.com/office/officeart/2005/8/layout/cycle6"/>
    <dgm:cxn modelId="{83211ECE-92AE-4986-8D91-62865B6EDDD5}" type="presOf" srcId="{0AC3AA2B-AF1D-4B9B-B133-7C0E75610493}" destId="{E2E81425-7AB7-4BF5-BE88-021931B78F3A}" srcOrd="0" destOrd="0" presId="urn:microsoft.com/office/officeart/2005/8/layout/cycle6"/>
    <dgm:cxn modelId="{9C35A1DD-2E9F-47C9-AC8E-F62E7E10CC51}" srcId="{3C312F78-8609-4D0E-9BC4-F1090631D728}" destId="{11176EEB-9EAB-41AC-85A4-A42D07C5B7E1}" srcOrd="4" destOrd="0" parTransId="{3A2F5339-BC77-41E9-A176-AB7601DCF262}" sibTransId="{5F6176B7-1F4F-4A6F-A6B5-A03DEA0DB2A1}"/>
    <dgm:cxn modelId="{E7FA0BF4-7884-46B4-86D2-259FB28783C4}" srcId="{3C312F78-8609-4D0E-9BC4-F1090631D728}" destId="{6F4465BF-0519-4F5D-A6E6-3636DDCA3044}" srcOrd="0" destOrd="0" parTransId="{A552C867-BCD4-46B8-BDA9-E71FE60B3C57}" sibTransId="{0AC3AA2B-AF1D-4B9B-B133-7C0E75610493}"/>
    <dgm:cxn modelId="{83860C19-57E6-454F-A4E7-3BC1D4133C3A}" type="presParOf" srcId="{C3DB33D3-F091-4174-BC50-422DDF64FD84}" destId="{BB7545BB-96B7-496C-8772-04479B2067EB}" srcOrd="0" destOrd="0" presId="urn:microsoft.com/office/officeart/2005/8/layout/cycle6"/>
    <dgm:cxn modelId="{F601546F-AEB2-4AC5-A960-3A5C4FB9FFEC}" type="presParOf" srcId="{C3DB33D3-F091-4174-BC50-422DDF64FD84}" destId="{539A9803-949A-4A12-A17D-68707F42EEEA}" srcOrd="1" destOrd="0" presId="urn:microsoft.com/office/officeart/2005/8/layout/cycle6"/>
    <dgm:cxn modelId="{5D89B6D5-2682-4719-A4FC-301B18B23C6E}" type="presParOf" srcId="{C3DB33D3-F091-4174-BC50-422DDF64FD84}" destId="{E2E81425-7AB7-4BF5-BE88-021931B78F3A}" srcOrd="2" destOrd="0" presId="urn:microsoft.com/office/officeart/2005/8/layout/cycle6"/>
    <dgm:cxn modelId="{A68B8940-D83C-4162-AE59-0C4F4035BC68}" type="presParOf" srcId="{C3DB33D3-F091-4174-BC50-422DDF64FD84}" destId="{2B37F91A-0BC5-4B62-A26C-81C5A2D14B03}" srcOrd="3" destOrd="0" presId="urn:microsoft.com/office/officeart/2005/8/layout/cycle6"/>
    <dgm:cxn modelId="{2E9C97CD-C965-4A2E-AF8A-91CDED3F942F}" type="presParOf" srcId="{C3DB33D3-F091-4174-BC50-422DDF64FD84}" destId="{7A9325B1-CF34-430F-BA63-5470C8DC6C6F}" srcOrd="4" destOrd="0" presId="urn:microsoft.com/office/officeart/2005/8/layout/cycle6"/>
    <dgm:cxn modelId="{D37193CB-0BB1-4D35-B1C1-A2C52D6FFDF0}" type="presParOf" srcId="{C3DB33D3-F091-4174-BC50-422DDF64FD84}" destId="{DBCFFA9C-2AA9-4CE2-90C6-DEC346B00D2A}" srcOrd="5" destOrd="0" presId="urn:microsoft.com/office/officeart/2005/8/layout/cycle6"/>
    <dgm:cxn modelId="{78686083-C482-4DB3-A64D-0894EC3D4143}" type="presParOf" srcId="{C3DB33D3-F091-4174-BC50-422DDF64FD84}" destId="{D6F02A22-2FE7-4F19-94C1-078AA9C0BD29}" srcOrd="6" destOrd="0" presId="urn:microsoft.com/office/officeart/2005/8/layout/cycle6"/>
    <dgm:cxn modelId="{CEC0449E-E54B-486E-936E-9C5F0AA78797}" type="presParOf" srcId="{C3DB33D3-F091-4174-BC50-422DDF64FD84}" destId="{2929C869-33C8-4E0F-9842-C943D2621966}" srcOrd="7" destOrd="0" presId="urn:microsoft.com/office/officeart/2005/8/layout/cycle6"/>
    <dgm:cxn modelId="{D17AA69C-A679-40CB-8EA6-18712DE52180}" type="presParOf" srcId="{C3DB33D3-F091-4174-BC50-422DDF64FD84}" destId="{7C10A3D1-137A-4D23-B12C-4A57FD9CF76E}" srcOrd="8" destOrd="0" presId="urn:microsoft.com/office/officeart/2005/8/layout/cycle6"/>
    <dgm:cxn modelId="{AACB22D2-53BE-48FE-8890-9B707A789D30}" type="presParOf" srcId="{C3DB33D3-F091-4174-BC50-422DDF64FD84}" destId="{F3AC1E40-F1C7-4B52-8C49-07EE44AEF616}" srcOrd="9" destOrd="0" presId="urn:microsoft.com/office/officeart/2005/8/layout/cycle6"/>
    <dgm:cxn modelId="{89C1CEE8-77E0-4345-AE73-7B045618B672}" type="presParOf" srcId="{C3DB33D3-F091-4174-BC50-422DDF64FD84}" destId="{4F16E22B-55C2-4EFF-B7AF-626AC2BC2EFD}" srcOrd="10" destOrd="0" presId="urn:microsoft.com/office/officeart/2005/8/layout/cycle6"/>
    <dgm:cxn modelId="{5D9F33C4-1FC1-45D7-AC71-C4EB3731F8A1}" type="presParOf" srcId="{C3DB33D3-F091-4174-BC50-422DDF64FD84}" destId="{81B8EC2F-0252-48D4-AA7B-A25D5B61EE12}" srcOrd="11" destOrd="0" presId="urn:microsoft.com/office/officeart/2005/8/layout/cycle6"/>
    <dgm:cxn modelId="{E4A24F55-11BC-4D30-BDCD-0E964872C283}" type="presParOf" srcId="{C3DB33D3-F091-4174-BC50-422DDF64FD84}" destId="{9F0CBD34-948A-4A2C-A9FB-DBFAEE6330C7}" srcOrd="12" destOrd="0" presId="urn:microsoft.com/office/officeart/2005/8/layout/cycle6"/>
    <dgm:cxn modelId="{F1A5C495-F16C-42BD-82D9-699F0501205F}" type="presParOf" srcId="{C3DB33D3-F091-4174-BC50-422DDF64FD84}" destId="{087CC1D9-C2F0-4C6F-BDF6-09DB8336CBF8}" srcOrd="13" destOrd="0" presId="urn:microsoft.com/office/officeart/2005/8/layout/cycle6"/>
    <dgm:cxn modelId="{C1F57D33-D789-41C2-969F-8A8A69BBDAE1}" type="presParOf" srcId="{C3DB33D3-F091-4174-BC50-422DDF64FD84}" destId="{967125D7-E4CA-4FD5-BFDC-D24B0BE983BC}"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312F78-8609-4D0E-9BC4-F1090631D728}"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6F4465BF-0519-4F5D-A6E6-3636DDCA3044}">
      <dgm:prSet phldrT="[Text]"/>
      <dgm:spPr/>
      <dgm:t>
        <a:bodyPr/>
        <a:lstStyle/>
        <a:p>
          <a:r>
            <a:rPr lang="en-US" dirty="0"/>
            <a:t>Medical Counts and Trends</a:t>
          </a:r>
        </a:p>
      </dgm:t>
    </dgm:pt>
    <dgm:pt modelId="{A552C867-BCD4-46B8-BDA9-E71FE60B3C57}" type="parTrans" cxnId="{E7FA0BF4-7884-46B4-86D2-259FB28783C4}">
      <dgm:prSet/>
      <dgm:spPr/>
      <dgm:t>
        <a:bodyPr/>
        <a:lstStyle/>
        <a:p>
          <a:endParaRPr lang="en-US"/>
        </a:p>
      </dgm:t>
    </dgm:pt>
    <dgm:pt modelId="{0AC3AA2B-AF1D-4B9B-B133-7C0E75610493}" type="sibTrans" cxnId="{E7FA0BF4-7884-46B4-86D2-259FB28783C4}">
      <dgm:prSet/>
      <dgm:spPr/>
      <dgm:t>
        <a:bodyPr/>
        <a:lstStyle/>
        <a:p>
          <a:endParaRPr lang="en-US"/>
        </a:p>
      </dgm:t>
    </dgm:pt>
    <dgm:pt modelId="{07392FA4-A157-4C6C-BB3A-706066AB3EB3}">
      <dgm:prSet phldrT="[Text]"/>
      <dgm:spPr/>
      <dgm:t>
        <a:bodyPr/>
        <a:lstStyle/>
        <a:p>
          <a:r>
            <a:rPr lang="en-US" dirty="0"/>
            <a:t>Medical Enrollment by Salary</a:t>
          </a:r>
        </a:p>
      </dgm:t>
    </dgm:pt>
    <dgm:pt modelId="{B8136BE8-F756-4C61-8328-51819B392A8C}" type="parTrans" cxnId="{D8A5856E-7720-4552-B395-ED8C02C553D5}">
      <dgm:prSet/>
      <dgm:spPr/>
      <dgm:t>
        <a:bodyPr/>
        <a:lstStyle/>
        <a:p>
          <a:endParaRPr lang="en-US"/>
        </a:p>
      </dgm:t>
    </dgm:pt>
    <dgm:pt modelId="{B10A7460-ACF9-4047-AB0C-1B81DADCB944}" type="sibTrans" cxnId="{D8A5856E-7720-4552-B395-ED8C02C553D5}">
      <dgm:prSet/>
      <dgm:spPr/>
      <dgm:t>
        <a:bodyPr/>
        <a:lstStyle/>
        <a:p>
          <a:endParaRPr lang="en-US"/>
        </a:p>
      </dgm:t>
    </dgm:pt>
    <dgm:pt modelId="{9DEF5A54-13F7-450B-BA82-0BF2A17C1D5B}">
      <dgm:prSet phldrT="[Text]"/>
      <dgm:spPr/>
      <dgm:t>
        <a:bodyPr/>
        <a:lstStyle/>
        <a:p>
          <a:r>
            <a:rPr lang="en-US" dirty="0"/>
            <a:t>Dental Counts and Trends</a:t>
          </a:r>
        </a:p>
      </dgm:t>
    </dgm:pt>
    <dgm:pt modelId="{C2E19E9E-2D64-4B01-84D6-1432308A0A68}" type="parTrans" cxnId="{1CF84831-9BAD-4EEF-9ED2-607910E22078}">
      <dgm:prSet/>
      <dgm:spPr/>
      <dgm:t>
        <a:bodyPr/>
        <a:lstStyle/>
        <a:p>
          <a:endParaRPr lang="en-US"/>
        </a:p>
      </dgm:t>
    </dgm:pt>
    <dgm:pt modelId="{06C25BEB-8F6C-4F9D-AF6F-0F8D0E895F6F}" type="sibTrans" cxnId="{1CF84831-9BAD-4EEF-9ED2-607910E22078}">
      <dgm:prSet/>
      <dgm:spPr/>
      <dgm:t>
        <a:bodyPr/>
        <a:lstStyle/>
        <a:p>
          <a:endParaRPr lang="en-US"/>
        </a:p>
      </dgm:t>
    </dgm:pt>
    <dgm:pt modelId="{4810CD26-5E2B-46AC-8886-AB5B1121F5A5}">
      <dgm:prSet phldrT="[Text]"/>
      <dgm:spPr/>
      <dgm:t>
        <a:bodyPr/>
        <a:lstStyle/>
        <a:p>
          <a:r>
            <a:rPr lang="en-US" dirty="0"/>
            <a:t>FSA/DCA and Reliance Standard Voluntary</a:t>
          </a:r>
        </a:p>
      </dgm:t>
    </dgm:pt>
    <dgm:pt modelId="{F55B5A79-58BB-483E-9B8B-8AC2E8180AD2}" type="parTrans" cxnId="{DD8CFFAD-D6A4-48FB-AEDF-FE94BE34FCCF}">
      <dgm:prSet/>
      <dgm:spPr/>
      <dgm:t>
        <a:bodyPr/>
        <a:lstStyle/>
        <a:p>
          <a:endParaRPr lang="en-US"/>
        </a:p>
      </dgm:t>
    </dgm:pt>
    <dgm:pt modelId="{8169505C-07A8-445C-9F35-39BC9F6A67CA}" type="sibTrans" cxnId="{DD8CFFAD-D6A4-48FB-AEDF-FE94BE34FCCF}">
      <dgm:prSet/>
      <dgm:spPr/>
      <dgm:t>
        <a:bodyPr/>
        <a:lstStyle/>
        <a:p>
          <a:endParaRPr lang="en-US"/>
        </a:p>
      </dgm:t>
    </dgm:pt>
    <dgm:pt modelId="{1BE05B34-27BE-4159-B74A-C1529ADB33C2}">
      <dgm:prSet/>
      <dgm:spPr/>
      <dgm:t>
        <a:bodyPr/>
        <a:lstStyle/>
        <a:p>
          <a:r>
            <a:rPr lang="en-US" dirty="0"/>
            <a:t>Aspire Demographic Profile</a:t>
          </a:r>
        </a:p>
      </dgm:t>
    </dgm:pt>
    <dgm:pt modelId="{E59FB83E-A684-41D2-B15E-7A4016E0353E}" type="parTrans" cxnId="{2160844A-2C49-4237-B424-808142565559}">
      <dgm:prSet/>
      <dgm:spPr/>
      <dgm:t>
        <a:bodyPr/>
        <a:lstStyle/>
        <a:p>
          <a:endParaRPr lang="en-US"/>
        </a:p>
      </dgm:t>
    </dgm:pt>
    <dgm:pt modelId="{B254956A-C866-459D-8234-966A809024BD}" type="sibTrans" cxnId="{2160844A-2C49-4237-B424-808142565559}">
      <dgm:prSet/>
      <dgm:spPr/>
      <dgm:t>
        <a:bodyPr/>
        <a:lstStyle/>
        <a:p>
          <a:endParaRPr lang="en-US"/>
        </a:p>
      </dgm:t>
    </dgm:pt>
    <dgm:pt modelId="{9DFDEF41-85D6-4F21-88C6-2574B197FCB7}">
      <dgm:prSet/>
      <dgm:spPr/>
      <dgm:t>
        <a:bodyPr/>
        <a:lstStyle/>
        <a:p>
          <a:r>
            <a:rPr lang="en-US" dirty="0"/>
            <a:t>1 1 2021  Benefit Changes and Final Increases</a:t>
          </a:r>
        </a:p>
      </dgm:t>
    </dgm:pt>
    <dgm:pt modelId="{817AF27F-D403-4F06-8532-36C69537D5BB}" type="parTrans" cxnId="{C1787A73-A2A5-4B24-8770-733FDFDC63FA}">
      <dgm:prSet/>
      <dgm:spPr/>
      <dgm:t>
        <a:bodyPr/>
        <a:lstStyle/>
        <a:p>
          <a:endParaRPr lang="en-US"/>
        </a:p>
      </dgm:t>
    </dgm:pt>
    <dgm:pt modelId="{99E694DC-8126-4FEA-BF31-891D161825D9}" type="sibTrans" cxnId="{C1787A73-A2A5-4B24-8770-733FDFDC63FA}">
      <dgm:prSet/>
      <dgm:spPr/>
      <dgm:t>
        <a:bodyPr/>
        <a:lstStyle/>
        <a:p>
          <a:endParaRPr lang="en-US"/>
        </a:p>
      </dgm:t>
    </dgm:pt>
    <dgm:pt modelId="{C3DB33D3-F091-4174-BC50-422DDF64FD84}" type="pres">
      <dgm:prSet presAssocID="{3C312F78-8609-4D0E-9BC4-F1090631D728}" presName="cycle" presStyleCnt="0">
        <dgm:presLayoutVars>
          <dgm:dir/>
          <dgm:resizeHandles val="exact"/>
        </dgm:presLayoutVars>
      </dgm:prSet>
      <dgm:spPr/>
    </dgm:pt>
    <dgm:pt modelId="{BB7545BB-96B7-496C-8772-04479B2067EB}" type="pres">
      <dgm:prSet presAssocID="{6F4465BF-0519-4F5D-A6E6-3636DDCA3044}" presName="node" presStyleLbl="node1" presStyleIdx="0" presStyleCnt="6">
        <dgm:presLayoutVars>
          <dgm:bulletEnabled val="1"/>
        </dgm:presLayoutVars>
      </dgm:prSet>
      <dgm:spPr/>
    </dgm:pt>
    <dgm:pt modelId="{539A9803-949A-4A12-A17D-68707F42EEEA}" type="pres">
      <dgm:prSet presAssocID="{6F4465BF-0519-4F5D-A6E6-3636DDCA3044}" presName="spNode" presStyleCnt="0"/>
      <dgm:spPr/>
    </dgm:pt>
    <dgm:pt modelId="{E2E81425-7AB7-4BF5-BE88-021931B78F3A}" type="pres">
      <dgm:prSet presAssocID="{0AC3AA2B-AF1D-4B9B-B133-7C0E75610493}" presName="sibTrans" presStyleLbl="sibTrans1D1" presStyleIdx="0" presStyleCnt="6"/>
      <dgm:spPr/>
    </dgm:pt>
    <dgm:pt modelId="{7FC5E1C9-F215-49EE-8C68-A652A3DAFFF1}" type="pres">
      <dgm:prSet presAssocID="{07392FA4-A157-4C6C-BB3A-706066AB3EB3}" presName="node" presStyleLbl="node1" presStyleIdx="1" presStyleCnt="6">
        <dgm:presLayoutVars>
          <dgm:bulletEnabled val="1"/>
        </dgm:presLayoutVars>
      </dgm:prSet>
      <dgm:spPr/>
    </dgm:pt>
    <dgm:pt modelId="{BE7B43C8-01AE-4B0A-8AC2-463E375D34B7}" type="pres">
      <dgm:prSet presAssocID="{07392FA4-A157-4C6C-BB3A-706066AB3EB3}" presName="spNode" presStyleCnt="0"/>
      <dgm:spPr/>
    </dgm:pt>
    <dgm:pt modelId="{018DD473-B76D-4C01-8B05-B4C7104EC885}" type="pres">
      <dgm:prSet presAssocID="{B10A7460-ACF9-4047-AB0C-1B81DADCB944}" presName="sibTrans" presStyleLbl="sibTrans1D1" presStyleIdx="1" presStyleCnt="6"/>
      <dgm:spPr/>
    </dgm:pt>
    <dgm:pt modelId="{2B37F91A-0BC5-4B62-A26C-81C5A2D14B03}" type="pres">
      <dgm:prSet presAssocID="{9DEF5A54-13F7-450B-BA82-0BF2A17C1D5B}" presName="node" presStyleLbl="node1" presStyleIdx="2" presStyleCnt="6">
        <dgm:presLayoutVars>
          <dgm:bulletEnabled val="1"/>
        </dgm:presLayoutVars>
      </dgm:prSet>
      <dgm:spPr/>
    </dgm:pt>
    <dgm:pt modelId="{7A9325B1-CF34-430F-BA63-5470C8DC6C6F}" type="pres">
      <dgm:prSet presAssocID="{9DEF5A54-13F7-450B-BA82-0BF2A17C1D5B}" presName="spNode" presStyleCnt="0"/>
      <dgm:spPr/>
    </dgm:pt>
    <dgm:pt modelId="{DBCFFA9C-2AA9-4CE2-90C6-DEC346B00D2A}" type="pres">
      <dgm:prSet presAssocID="{06C25BEB-8F6C-4F9D-AF6F-0F8D0E895F6F}" presName="sibTrans" presStyleLbl="sibTrans1D1" presStyleIdx="2" presStyleCnt="6"/>
      <dgm:spPr/>
    </dgm:pt>
    <dgm:pt modelId="{D6F02A22-2FE7-4F19-94C1-078AA9C0BD29}" type="pres">
      <dgm:prSet presAssocID="{4810CD26-5E2B-46AC-8886-AB5B1121F5A5}" presName="node" presStyleLbl="node1" presStyleIdx="3" presStyleCnt="6">
        <dgm:presLayoutVars>
          <dgm:bulletEnabled val="1"/>
        </dgm:presLayoutVars>
      </dgm:prSet>
      <dgm:spPr/>
    </dgm:pt>
    <dgm:pt modelId="{2929C869-33C8-4E0F-9842-C943D2621966}" type="pres">
      <dgm:prSet presAssocID="{4810CD26-5E2B-46AC-8886-AB5B1121F5A5}" presName="spNode" presStyleCnt="0"/>
      <dgm:spPr/>
    </dgm:pt>
    <dgm:pt modelId="{7C10A3D1-137A-4D23-B12C-4A57FD9CF76E}" type="pres">
      <dgm:prSet presAssocID="{8169505C-07A8-445C-9F35-39BC9F6A67CA}" presName="sibTrans" presStyleLbl="sibTrans1D1" presStyleIdx="3" presStyleCnt="6"/>
      <dgm:spPr/>
    </dgm:pt>
    <dgm:pt modelId="{F6A9DDDD-F48F-4D80-B540-6897334217DA}" type="pres">
      <dgm:prSet presAssocID="{1BE05B34-27BE-4159-B74A-C1529ADB33C2}" presName="node" presStyleLbl="node1" presStyleIdx="4" presStyleCnt="6">
        <dgm:presLayoutVars>
          <dgm:bulletEnabled val="1"/>
        </dgm:presLayoutVars>
      </dgm:prSet>
      <dgm:spPr/>
    </dgm:pt>
    <dgm:pt modelId="{7495FF0E-F9BD-4AC3-80EB-BC05243F14EE}" type="pres">
      <dgm:prSet presAssocID="{1BE05B34-27BE-4159-B74A-C1529ADB33C2}" presName="spNode" presStyleCnt="0"/>
      <dgm:spPr/>
    </dgm:pt>
    <dgm:pt modelId="{31CDD3C0-2A9C-4606-AF74-59036CAEB2BA}" type="pres">
      <dgm:prSet presAssocID="{B254956A-C866-459D-8234-966A809024BD}" presName="sibTrans" presStyleLbl="sibTrans1D1" presStyleIdx="4" presStyleCnt="6"/>
      <dgm:spPr/>
    </dgm:pt>
    <dgm:pt modelId="{E6E905AB-99A6-452F-93EA-B0D5F3B9F042}" type="pres">
      <dgm:prSet presAssocID="{9DFDEF41-85D6-4F21-88C6-2574B197FCB7}" presName="node" presStyleLbl="node1" presStyleIdx="5" presStyleCnt="6">
        <dgm:presLayoutVars>
          <dgm:bulletEnabled val="1"/>
        </dgm:presLayoutVars>
      </dgm:prSet>
      <dgm:spPr/>
    </dgm:pt>
    <dgm:pt modelId="{BC8BC5B3-DD3F-480C-8480-D52D71EC47C1}" type="pres">
      <dgm:prSet presAssocID="{9DFDEF41-85D6-4F21-88C6-2574B197FCB7}" presName="spNode" presStyleCnt="0"/>
      <dgm:spPr/>
    </dgm:pt>
    <dgm:pt modelId="{97F76F58-5700-4E6F-942F-851CB36FE3A4}" type="pres">
      <dgm:prSet presAssocID="{99E694DC-8126-4FEA-BF31-891D161825D9}" presName="sibTrans" presStyleLbl="sibTrans1D1" presStyleIdx="5" presStyleCnt="6"/>
      <dgm:spPr/>
    </dgm:pt>
  </dgm:ptLst>
  <dgm:cxnLst>
    <dgm:cxn modelId="{782DAD05-575C-4D30-819E-46DC71EE5603}" type="presOf" srcId="{06C25BEB-8F6C-4F9D-AF6F-0F8D0E895F6F}" destId="{DBCFFA9C-2AA9-4CE2-90C6-DEC346B00D2A}" srcOrd="0" destOrd="0" presId="urn:microsoft.com/office/officeart/2005/8/layout/cycle6"/>
    <dgm:cxn modelId="{C674C90F-E348-4EE3-8248-27C8D9CE807E}" type="presOf" srcId="{6F4465BF-0519-4F5D-A6E6-3636DDCA3044}" destId="{BB7545BB-96B7-496C-8772-04479B2067EB}" srcOrd="0" destOrd="0" presId="urn:microsoft.com/office/officeart/2005/8/layout/cycle6"/>
    <dgm:cxn modelId="{EC17C115-21E5-40F8-955A-8417150904E0}" type="presOf" srcId="{4810CD26-5E2B-46AC-8886-AB5B1121F5A5}" destId="{D6F02A22-2FE7-4F19-94C1-078AA9C0BD29}" srcOrd="0" destOrd="0" presId="urn:microsoft.com/office/officeart/2005/8/layout/cycle6"/>
    <dgm:cxn modelId="{1CF84831-9BAD-4EEF-9ED2-607910E22078}" srcId="{3C312F78-8609-4D0E-9BC4-F1090631D728}" destId="{9DEF5A54-13F7-450B-BA82-0BF2A17C1D5B}" srcOrd="2" destOrd="0" parTransId="{C2E19E9E-2D64-4B01-84D6-1432308A0A68}" sibTransId="{06C25BEB-8F6C-4F9D-AF6F-0F8D0E895F6F}"/>
    <dgm:cxn modelId="{62D33035-3A1A-47D2-9E79-1F890EDEFA3B}" type="presOf" srcId="{9DFDEF41-85D6-4F21-88C6-2574B197FCB7}" destId="{E6E905AB-99A6-452F-93EA-B0D5F3B9F042}" srcOrd="0" destOrd="0" presId="urn:microsoft.com/office/officeart/2005/8/layout/cycle6"/>
    <dgm:cxn modelId="{2160844A-2C49-4237-B424-808142565559}" srcId="{3C312F78-8609-4D0E-9BC4-F1090631D728}" destId="{1BE05B34-27BE-4159-B74A-C1529ADB33C2}" srcOrd="4" destOrd="0" parTransId="{E59FB83E-A684-41D2-B15E-7A4016E0353E}" sibTransId="{B254956A-C866-459D-8234-966A809024BD}"/>
    <dgm:cxn modelId="{D8A5856E-7720-4552-B395-ED8C02C553D5}" srcId="{3C312F78-8609-4D0E-9BC4-F1090631D728}" destId="{07392FA4-A157-4C6C-BB3A-706066AB3EB3}" srcOrd="1" destOrd="0" parTransId="{B8136BE8-F756-4C61-8328-51819B392A8C}" sibTransId="{B10A7460-ACF9-4047-AB0C-1B81DADCB944}"/>
    <dgm:cxn modelId="{C1787A73-A2A5-4B24-8770-733FDFDC63FA}" srcId="{3C312F78-8609-4D0E-9BC4-F1090631D728}" destId="{9DFDEF41-85D6-4F21-88C6-2574B197FCB7}" srcOrd="5" destOrd="0" parTransId="{817AF27F-D403-4F06-8532-36C69537D5BB}" sibTransId="{99E694DC-8126-4FEA-BF31-891D161825D9}"/>
    <dgm:cxn modelId="{AB9D1F55-E84A-4415-8F38-2223802ED496}" type="presOf" srcId="{B10A7460-ACF9-4047-AB0C-1B81DADCB944}" destId="{018DD473-B76D-4C01-8B05-B4C7104EC885}" srcOrd="0" destOrd="0" presId="urn:microsoft.com/office/officeart/2005/8/layout/cycle6"/>
    <dgm:cxn modelId="{B256B97E-57FB-43B2-84B7-C65019DEDAC8}" type="presOf" srcId="{1BE05B34-27BE-4159-B74A-C1529ADB33C2}" destId="{F6A9DDDD-F48F-4D80-B540-6897334217DA}" srcOrd="0" destOrd="0" presId="urn:microsoft.com/office/officeart/2005/8/layout/cycle6"/>
    <dgm:cxn modelId="{2D46588A-1C0B-4826-B6AB-846126DD58C0}" type="presOf" srcId="{B254956A-C866-459D-8234-966A809024BD}" destId="{31CDD3C0-2A9C-4606-AF74-59036CAEB2BA}" srcOrd="0" destOrd="0" presId="urn:microsoft.com/office/officeart/2005/8/layout/cycle6"/>
    <dgm:cxn modelId="{DD8CFFAD-D6A4-48FB-AEDF-FE94BE34FCCF}" srcId="{3C312F78-8609-4D0E-9BC4-F1090631D728}" destId="{4810CD26-5E2B-46AC-8886-AB5B1121F5A5}" srcOrd="3" destOrd="0" parTransId="{F55B5A79-58BB-483E-9B8B-8AC2E8180AD2}" sibTransId="{8169505C-07A8-445C-9F35-39BC9F6A67CA}"/>
    <dgm:cxn modelId="{78297DC6-2706-4259-B911-97731C2B692D}" type="presOf" srcId="{9DEF5A54-13F7-450B-BA82-0BF2A17C1D5B}" destId="{2B37F91A-0BC5-4B62-A26C-81C5A2D14B03}" srcOrd="0" destOrd="0" presId="urn:microsoft.com/office/officeart/2005/8/layout/cycle6"/>
    <dgm:cxn modelId="{9B6352C8-25D7-460B-8946-D30221F852AE}" type="presOf" srcId="{3C312F78-8609-4D0E-9BC4-F1090631D728}" destId="{C3DB33D3-F091-4174-BC50-422DDF64FD84}" srcOrd="0" destOrd="0" presId="urn:microsoft.com/office/officeart/2005/8/layout/cycle6"/>
    <dgm:cxn modelId="{4FCC0CCB-5CD2-4F83-80CF-A944C7E35B6C}" type="presOf" srcId="{8169505C-07A8-445C-9F35-39BC9F6A67CA}" destId="{7C10A3D1-137A-4D23-B12C-4A57FD9CF76E}" srcOrd="0" destOrd="0" presId="urn:microsoft.com/office/officeart/2005/8/layout/cycle6"/>
    <dgm:cxn modelId="{83211ECE-92AE-4986-8D91-62865B6EDDD5}" type="presOf" srcId="{0AC3AA2B-AF1D-4B9B-B133-7C0E75610493}" destId="{E2E81425-7AB7-4BF5-BE88-021931B78F3A}" srcOrd="0" destOrd="0" presId="urn:microsoft.com/office/officeart/2005/8/layout/cycle6"/>
    <dgm:cxn modelId="{48C251E3-22DE-4905-A64F-3BF59564D236}" type="presOf" srcId="{99E694DC-8126-4FEA-BF31-891D161825D9}" destId="{97F76F58-5700-4E6F-942F-851CB36FE3A4}" srcOrd="0" destOrd="0" presId="urn:microsoft.com/office/officeart/2005/8/layout/cycle6"/>
    <dgm:cxn modelId="{E7FA0BF4-7884-46B4-86D2-259FB28783C4}" srcId="{3C312F78-8609-4D0E-9BC4-F1090631D728}" destId="{6F4465BF-0519-4F5D-A6E6-3636DDCA3044}" srcOrd="0" destOrd="0" parTransId="{A552C867-BCD4-46B8-BDA9-E71FE60B3C57}" sibTransId="{0AC3AA2B-AF1D-4B9B-B133-7C0E75610493}"/>
    <dgm:cxn modelId="{29205AF7-BE8D-43FE-AEC1-8B89A35A5809}" type="presOf" srcId="{07392FA4-A157-4C6C-BB3A-706066AB3EB3}" destId="{7FC5E1C9-F215-49EE-8C68-A652A3DAFFF1}" srcOrd="0" destOrd="0" presId="urn:microsoft.com/office/officeart/2005/8/layout/cycle6"/>
    <dgm:cxn modelId="{83860C19-57E6-454F-A4E7-3BC1D4133C3A}" type="presParOf" srcId="{C3DB33D3-F091-4174-BC50-422DDF64FD84}" destId="{BB7545BB-96B7-496C-8772-04479B2067EB}" srcOrd="0" destOrd="0" presId="urn:microsoft.com/office/officeart/2005/8/layout/cycle6"/>
    <dgm:cxn modelId="{F601546F-AEB2-4AC5-A960-3A5C4FB9FFEC}" type="presParOf" srcId="{C3DB33D3-F091-4174-BC50-422DDF64FD84}" destId="{539A9803-949A-4A12-A17D-68707F42EEEA}" srcOrd="1" destOrd="0" presId="urn:microsoft.com/office/officeart/2005/8/layout/cycle6"/>
    <dgm:cxn modelId="{5D89B6D5-2682-4719-A4FC-301B18B23C6E}" type="presParOf" srcId="{C3DB33D3-F091-4174-BC50-422DDF64FD84}" destId="{E2E81425-7AB7-4BF5-BE88-021931B78F3A}" srcOrd="2" destOrd="0" presId="urn:microsoft.com/office/officeart/2005/8/layout/cycle6"/>
    <dgm:cxn modelId="{95EC544A-B501-4BFD-95C4-B4990853CFEB}" type="presParOf" srcId="{C3DB33D3-F091-4174-BC50-422DDF64FD84}" destId="{7FC5E1C9-F215-49EE-8C68-A652A3DAFFF1}" srcOrd="3" destOrd="0" presId="urn:microsoft.com/office/officeart/2005/8/layout/cycle6"/>
    <dgm:cxn modelId="{34FA95B1-0861-4DC3-9C67-434ED2B87359}" type="presParOf" srcId="{C3DB33D3-F091-4174-BC50-422DDF64FD84}" destId="{BE7B43C8-01AE-4B0A-8AC2-463E375D34B7}" srcOrd="4" destOrd="0" presId="urn:microsoft.com/office/officeart/2005/8/layout/cycle6"/>
    <dgm:cxn modelId="{5FF8D913-CEF5-48F0-A1A5-AD441C0D0E97}" type="presParOf" srcId="{C3DB33D3-F091-4174-BC50-422DDF64FD84}" destId="{018DD473-B76D-4C01-8B05-B4C7104EC885}" srcOrd="5" destOrd="0" presId="urn:microsoft.com/office/officeart/2005/8/layout/cycle6"/>
    <dgm:cxn modelId="{A68B8940-D83C-4162-AE59-0C4F4035BC68}" type="presParOf" srcId="{C3DB33D3-F091-4174-BC50-422DDF64FD84}" destId="{2B37F91A-0BC5-4B62-A26C-81C5A2D14B03}" srcOrd="6" destOrd="0" presId="urn:microsoft.com/office/officeart/2005/8/layout/cycle6"/>
    <dgm:cxn modelId="{2E9C97CD-C965-4A2E-AF8A-91CDED3F942F}" type="presParOf" srcId="{C3DB33D3-F091-4174-BC50-422DDF64FD84}" destId="{7A9325B1-CF34-430F-BA63-5470C8DC6C6F}" srcOrd="7" destOrd="0" presId="urn:microsoft.com/office/officeart/2005/8/layout/cycle6"/>
    <dgm:cxn modelId="{D37193CB-0BB1-4D35-B1C1-A2C52D6FFDF0}" type="presParOf" srcId="{C3DB33D3-F091-4174-BC50-422DDF64FD84}" destId="{DBCFFA9C-2AA9-4CE2-90C6-DEC346B00D2A}" srcOrd="8" destOrd="0" presId="urn:microsoft.com/office/officeart/2005/8/layout/cycle6"/>
    <dgm:cxn modelId="{78686083-C482-4DB3-A64D-0894EC3D4143}" type="presParOf" srcId="{C3DB33D3-F091-4174-BC50-422DDF64FD84}" destId="{D6F02A22-2FE7-4F19-94C1-078AA9C0BD29}" srcOrd="9" destOrd="0" presId="urn:microsoft.com/office/officeart/2005/8/layout/cycle6"/>
    <dgm:cxn modelId="{CEC0449E-E54B-486E-936E-9C5F0AA78797}" type="presParOf" srcId="{C3DB33D3-F091-4174-BC50-422DDF64FD84}" destId="{2929C869-33C8-4E0F-9842-C943D2621966}" srcOrd="10" destOrd="0" presId="urn:microsoft.com/office/officeart/2005/8/layout/cycle6"/>
    <dgm:cxn modelId="{D17AA69C-A679-40CB-8EA6-18712DE52180}" type="presParOf" srcId="{C3DB33D3-F091-4174-BC50-422DDF64FD84}" destId="{7C10A3D1-137A-4D23-B12C-4A57FD9CF76E}" srcOrd="11" destOrd="0" presId="urn:microsoft.com/office/officeart/2005/8/layout/cycle6"/>
    <dgm:cxn modelId="{21B6061B-F148-4C3F-B521-FF3E4B3CEB5D}" type="presParOf" srcId="{C3DB33D3-F091-4174-BC50-422DDF64FD84}" destId="{F6A9DDDD-F48F-4D80-B540-6897334217DA}" srcOrd="12" destOrd="0" presId="urn:microsoft.com/office/officeart/2005/8/layout/cycle6"/>
    <dgm:cxn modelId="{D94F314B-ABAF-4A24-8426-0A1890ACF2C8}" type="presParOf" srcId="{C3DB33D3-F091-4174-BC50-422DDF64FD84}" destId="{7495FF0E-F9BD-4AC3-80EB-BC05243F14EE}" srcOrd="13" destOrd="0" presId="urn:microsoft.com/office/officeart/2005/8/layout/cycle6"/>
    <dgm:cxn modelId="{941B6D8C-FD46-4917-A029-82B5BF595372}" type="presParOf" srcId="{C3DB33D3-F091-4174-BC50-422DDF64FD84}" destId="{31CDD3C0-2A9C-4606-AF74-59036CAEB2BA}" srcOrd="14" destOrd="0" presId="urn:microsoft.com/office/officeart/2005/8/layout/cycle6"/>
    <dgm:cxn modelId="{B755340D-B4F5-4C11-8A0A-010E1F24EE16}" type="presParOf" srcId="{C3DB33D3-F091-4174-BC50-422DDF64FD84}" destId="{E6E905AB-99A6-452F-93EA-B0D5F3B9F042}" srcOrd="15" destOrd="0" presId="urn:microsoft.com/office/officeart/2005/8/layout/cycle6"/>
    <dgm:cxn modelId="{E7597C7C-F452-43FF-94A5-3D34D0FC8E22}" type="presParOf" srcId="{C3DB33D3-F091-4174-BC50-422DDF64FD84}" destId="{BC8BC5B3-DD3F-480C-8480-D52D71EC47C1}" srcOrd="16" destOrd="0" presId="urn:microsoft.com/office/officeart/2005/8/layout/cycle6"/>
    <dgm:cxn modelId="{4CAF8EE8-E465-420F-AAA5-0CE8CADDBC64}" type="presParOf" srcId="{C3DB33D3-F091-4174-BC50-422DDF64FD84}" destId="{97F76F58-5700-4E6F-942F-851CB36FE3A4}"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312F78-8609-4D0E-9BC4-F1090631D728}"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6F4465BF-0519-4F5D-A6E6-3636DDCA3044}">
      <dgm:prSet phldrT="[Text]"/>
      <dgm:spPr/>
      <dgm:t>
        <a:bodyPr/>
        <a:lstStyle/>
        <a:p>
          <a:r>
            <a:rPr lang="en-US" dirty="0"/>
            <a:t>Vendor Contact Terms</a:t>
          </a:r>
        </a:p>
      </dgm:t>
    </dgm:pt>
    <dgm:pt modelId="{A552C867-BCD4-46B8-BDA9-E71FE60B3C57}" type="parTrans" cxnId="{E7FA0BF4-7884-46B4-86D2-259FB28783C4}">
      <dgm:prSet/>
      <dgm:spPr/>
      <dgm:t>
        <a:bodyPr/>
        <a:lstStyle/>
        <a:p>
          <a:endParaRPr lang="en-US"/>
        </a:p>
      </dgm:t>
    </dgm:pt>
    <dgm:pt modelId="{0AC3AA2B-AF1D-4B9B-B133-7C0E75610493}" type="sibTrans" cxnId="{E7FA0BF4-7884-46B4-86D2-259FB28783C4}">
      <dgm:prSet/>
      <dgm:spPr/>
      <dgm:t>
        <a:bodyPr/>
        <a:lstStyle/>
        <a:p>
          <a:endParaRPr lang="en-US"/>
        </a:p>
      </dgm:t>
    </dgm:pt>
    <dgm:pt modelId="{07392FA4-A157-4C6C-BB3A-706066AB3EB3}">
      <dgm:prSet phldrT="[Text]"/>
      <dgm:spPr/>
      <dgm:t>
        <a:bodyPr/>
        <a:lstStyle/>
        <a:p>
          <a:r>
            <a:rPr lang="en-US" dirty="0"/>
            <a:t>2021 RFPs</a:t>
          </a:r>
        </a:p>
      </dgm:t>
    </dgm:pt>
    <dgm:pt modelId="{B8136BE8-F756-4C61-8328-51819B392A8C}" type="parTrans" cxnId="{D8A5856E-7720-4552-B395-ED8C02C553D5}">
      <dgm:prSet/>
      <dgm:spPr/>
      <dgm:t>
        <a:bodyPr/>
        <a:lstStyle/>
        <a:p>
          <a:endParaRPr lang="en-US"/>
        </a:p>
      </dgm:t>
    </dgm:pt>
    <dgm:pt modelId="{B10A7460-ACF9-4047-AB0C-1B81DADCB944}" type="sibTrans" cxnId="{D8A5856E-7720-4552-B395-ED8C02C553D5}">
      <dgm:prSet/>
      <dgm:spPr/>
      <dgm:t>
        <a:bodyPr/>
        <a:lstStyle/>
        <a:p>
          <a:endParaRPr lang="en-US"/>
        </a:p>
      </dgm:t>
    </dgm:pt>
    <dgm:pt modelId="{4810CD26-5E2B-46AC-8886-AB5B1121F5A5}">
      <dgm:prSet phldrT="[Text]"/>
      <dgm:spPr/>
      <dgm:t>
        <a:bodyPr/>
        <a:lstStyle/>
        <a:p>
          <a:r>
            <a:rPr lang="en-US" dirty="0"/>
            <a:t>2021 Initiatives</a:t>
          </a:r>
        </a:p>
      </dgm:t>
    </dgm:pt>
    <dgm:pt modelId="{F55B5A79-58BB-483E-9B8B-8AC2E8180AD2}" type="parTrans" cxnId="{DD8CFFAD-D6A4-48FB-AEDF-FE94BE34FCCF}">
      <dgm:prSet/>
      <dgm:spPr/>
      <dgm:t>
        <a:bodyPr/>
        <a:lstStyle/>
        <a:p>
          <a:endParaRPr lang="en-US"/>
        </a:p>
      </dgm:t>
    </dgm:pt>
    <dgm:pt modelId="{8169505C-07A8-445C-9F35-39BC9F6A67CA}" type="sibTrans" cxnId="{DD8CFFAD-D6A4-48FB-AEDF-FE94BE34FCCF}">
      <dgm:prSet/>
      <dgm:spPr/>
      <dgm:t>
        <a:bodyPr/>
        <a:lstStyle/>
        <a:p>
          <a:endParaRPr lang="en-US"/>
        </a:p>
      </dgm:t>
    </dgm:pt>
    <dgm:pt modelId="{B9711C54-DB72-4FA6-80D6-C515EFAB1AF1}">
      <dgm:prSet phldrT="[Text]"/>
      <dgm:spPr/>
      <dgm:t>
        <a:bodyPr/>
        <a:lstStyle/>
        <a:p>
          <a:r>
            <a:rPr lang="en-US" dirty="0"/>
            <a:t>Compliance Update</a:t>
          </a:r>
        </a:p>
      </dgm:t>
    </dgm:pt>
    <dgm:pt modelId="{E2ACBBBF-7240-4C22-B406-620BCA763406}" type="parTrans" cxnId="{3E5AA3AB-359E-4B9F-BFE4-A28163F9E8F9}">
      <dgm:prSet/>
      <dgm:spPr/>
      <dgm:t>
        <a:bodyPr/>
        <a:lstStyle/>
        <a:p>
          <a:endParaRPr lang="en-US"/>
        </a:p>
      </dgm:t>
    </dgm:pt>
    <dgm:pt modelId="{37F1083D-BF26-45FF-A3B6-CA833F53597D}" type="sibTrans" cxnId="{3E5AA3AB-359E-4B9F-BFE4-A28163F9E8F9}">
      <dgm:prSet/>
      <dgm:spPr/>
      <dgm:t>
        <a:bodyPr/>
        <a:lstStyle/>
        <a:p>
          <a:endParaRPr lang="en-US"/>
        </a:p>
      </dgm:t>
    </dgm:pt>
    <dgm:pt modelId="{B7047DF9-8DB8-43D0-9435-8291EA599F47}">
      <dgm:prSet phldrT="[Text]"/>
      <dgm:spPr/>
      <dgm:t>
        <a:bodyPr/>
        <a:lstStyle/>
        <a:p>
          <a:r>
            <a:rPr lang="en-US" dirty="0"/>
            <a:t>COVID-19</a:t>
          </a:r>
        </a:p>
      </dgm:t>
    </dgm:pt>
    <dgm:pt modelId="{DA3FAAAD-FB42-47B7-80FC-2F7BDC0DB6FF}" type="parTrans" cxnId="{D929069D-7B70-47D4-8B02-FA925BB17840}">
      <dgm:prSet/>
      <dgm:spPr/>
    </dgm:pt>
    <dgm:pt modelId="{BD4235F0-ECDA-4A36-A8B3-908D7E440684}" type="sibTrans" cxnId="{D929069D-7B70-47D4-8B02-FA925BB17840}">
      <dgm:prSet/>
      <dgm:spPr/>
    </dgm:pt>
    <dgm:pt modelId="{C3DB33D3-F091-4174-BC50-422DDF64FD84}" type="pres">
      <dgm:prSet presAssocID="{3C312F78-8609-4D0E-9BC4-F1090631D728}" presName="cycle" presStyleCnt="0">
        <dgm:presLayoutVars>
          <dgm:dir/>
          <dgm:resizeHandles val="exact"/>
        </dgm:presLayoutVars>
      </dgm:prSet>
      <dgm:spPr/>
    </dgm:pt>
    <dgm:pt modelId="{BB7545BB-96B7-496C-8772-04479B2067EB}" type="pres">
      <dgm:prSet presAssocID="{6F4465BF-0519-4F5D-A6E6-3636DDCA3044}" presName="node" presStyleLbl="node1" presStyleIdx="0" presStyleCnt="5">
        <dgm:presLayoutVars>
          <dgm:bulletEnabled val="1"/>
        </dgm:presLayoutVars>
      </dgm:prSet>
      <dgm:spPr/>
    </dgm:pt>
    <dgm:pt modelId="{539A9803-949A-4A12-A17D-68707F42EEEA}" type="pres">
      <dgm:prSet presAssocID="{6F4465BF-0519-4F5D-A6E6-3636DDCA3044}" presName="spNode" presStyleCnt="0"/>
      <dgm:spPr/>
    </dgm:pt>
    <dgm:pt modelId="{E2E81425-7AB7-4BF5-BE88-021931B78F3A}" type="pres">
      <dgm:prSet presAssocID="{0AC3AA2B-AF1D-4B9B-B133-7C0E75610493}" presName="sibTrans" presStyleLbl="sibTrans1D1" presStyleIdx="0" presStyleCnt="5"/>
      <dgm:spPr/>
    </dgm:pt>
    <dgm:pt modelId="{7FC5E1C9-F215-49EE-8C68-A652A3DAFFF1}" type="pres">
      <dgm:prSet presAssocID="{07392FA4-A157-4C6C-BB3A-706066AB3EB3}" presName="node" presStyleLbl="node1" presStyleIdx="1" presStyleCnt="5">
        <dgm:presLayoutVars>
          <dgm:bulletEnabled val="1"/>
        </dgm:presLayoutVars>
      </dgm:prSet>
      <dgm:spPr/>
    </dgm:pt>
    <dgm:pt modelId="{BE7B43C8-01AE-4B0A-8AC2-463E375D34B7}" type="pres">
      <dgm:prSet presAssocID="{07392FA4-A157-4C6C-BB3A-706066AB3EB3}" presName="spNode" presStyleCnt="0"/>
      <dgm:spPr/>
    </dgm:pt>
    <dgm:pt modelId="{018DD473-B76D-4C01-8B05-B4C7104EC885}" type="pres">
      <dgm:prSet presAssocID="{B10A7460-ACF9-4047-AB0C-1B81DADCB944}" presName="sibTrans" presStyleLbl="sibTrans1D1" presStyleIdx="1" presStyleCnt="5"/>
      <dgm:spPr/>
    </dgm:pt>
    <dgm:pt modelId="{D6F02A22-2FE7-4F19-94C1-078AA9C0BD29}" type="pres">
      <dgm:prSet presAssocID="{4810CD26-5E2B-46AC-8886-AB5B1121F5A5}" presName="node" presStyleLbl="node1" presStyleIdx="2" presStyleCnt="5">
        <dgm:presLayoutVars>
          <dgm:bulletEnabled val="1"/>
        </dgm:presLayoutVars>
      </dgm:prSet>
      <dgm:spPr/>
    </dgm:pt>
    <dgm:pt modelId="{2929C869-33C8-4E0F-9842-C943D2621966}" type="pres">
      <dgm:prSet presAssocID="{4810CD26-5E2B-46AC-8886-AB5B1121F5A5}" presName="spNode" presStyleCnt="0"/>
      <dgm:spPr/>
    </dgm:pt>
    <dgm:pt modelId="{7C10A3D1-137A-4D23-B12C-4A57FD9CF76E}" type="pres">
      <dgm:prSet presAssocID="{8169505C-07A8-445C-9F35-39BC9F6A67CA}" presName="sibTrans" presStyleLbl="sibTrans1D1" presStyleIdx="2" presStyleCnt="5"/>
      <dgm:spPr/>
    </dgm:pt>
    <dgm:pt modelId="{F3AC1E40-F1C7-4B52-8C49-07EE44AEF616}" type="pres">
      <dgm:prSet presAssocID="{B9711C54-DB72-4FA6-80D6-C515EFAB1AF1}" presName="node" presStyleLbl="node1" presStyleIdx="3" presStyleCnt="5">
        <dgm:presLayoutVars>
          <dgm:bulletEnabled val="1"/>
        </dgm:presLayoutVars>
      </dgm:prSet>
      <dgm:spPr/>
    </dgm:pt>
    <dgm:pt modelId="{4F16E22B-55C2-4EFF-B7AF-626AC2BC2EFD}" type="pres">
      <dgm:prSet presAssocID="{B9711C54-DB72-4FA6-80D6-C515EFAB1AF1}" presName="spNode" presStyleCnt="0"/>
      <dgm:spPr/>
    </dgm:pt>
    <dgm:pt modelId="{81B8EC2F-0252-48D4-AA7B-A25D5B61EE12}" type="pres">
      <dgm:prSet presAssocID="{37F1083D-BF26-45FF-A3B6-CA833F53597D}" presName="sibTrans" presStyleLbl="sibTrans1D1" presStyleIdx="3" presStyleCnt="5"/>
      <dgm:spPr/>
    </dgm:pt>
    <dgm:pt modelId="{34E7A7AE-DEA7-4C08-B301-EAE837EE7A89}" type="pres">
      <dgm:prSet presAssocID="{B7047DF9-8DB8-43D0-9435-8291EA599F47}" presName="node" presStyleLbl="node1" presStyleIdx="4" presStyleCnt="5">
        <dgm:presLayoutVars>
          <dgm:bulletEnabled val="1"/>
        </dgm:presLayoutVars>
      </dgm:prSet>
      <dgm:spPr/>
    </dgm:pt>
    <dgm:pt modelId="{D656798A-5005-44B1-B38B-390ADB16398B}" type="pres">
      <dgm:prSet presAssocID="{B7047DF9-8DB8-43D0-9435-8291EA599F47}" presName="spNode" presStyleCnt="0"/>
      <dgm:spPr/>
    </dgm:pt>
    <dgm:pt modelId="{C6A091AA-4558-4B15-9623-75E8C9C1464F}" type="pres">
      <dgm:prSet presAssocID="{BD4235F0-ECDA-4A36-A8B3-908D7E440684}" presName="sibTrans" presStyleLbl="sibTrans1D1" presStyleIdx="4" presStyleCnt="5"/>
      <dgm:spPr/>
    </dgm:pt>
  </dgm:ptLst>
  <dgm:cxnLst>
    <dgm:cxn modelId="{C674C90F-E348-4EE3-8248-27C8D9CE807E}" type="presOf" srcId="{6F4465BF-0519-4F5D-A6E6-3636DDCA3044}" destId="{BB7545BB-96B7-496C-8772-04479B2067EB}" srcOrd="0" destOrd="0" presId="urn:microsoft.com/office/officeart/2005/8/layout/cycle6"/>
    <dgm:cxn modelId="{EC17C115-21E5-40F8-955A-8417150904E0}" type="presOf" srcId="{4810CD26-5E2B-46AC-8886-AB5B1121F5A5}" destId="{D6F02A22-2FE7-4F19-94C1-078AA9C0BD29}" srcOrd="0" destOrd="0" presId="urn:microsoft.com/office/officeart/2005/8/layout/cycle6"/>
    <dgm:cxn modelId="{8B524819-589B-4358-BFAE-E69B90E1BEC1}" type="presOf" srcId="{BD4235F0-ECDA-4A36-A8B3-908D7E440684}" destId="{C6A091AA-4558-4B15-9623-75E8C9C1464F}" srcOrd="0" destOrd="0" presId="urn:microsoft.com/office/officeart/2005/8/layout/cycle6"/>
    <dgm:cxn modelId="{7AB70021-908B-481F-8C49-6B43B1B8F576}" type="presOf" srcId="{37F1083D-BF26-45FF-A3B6-CA833F53597D}" destId="{81B8EC2F-0252-48D4-AA7B-A25D5B61EE12}" srcOrd="0" destOrd="0" presId="urn:microsoft.com/office/officeart/2005/8/layout/cycle6"/>
    <dgm:cxn modelId="{E7E6EB2A-0F92-47BC-8881-C74BC43B9773}" type="presOf" srcId="{B9711C54-DB72-4FA6-80D6-C515EFAB1AF1}" destId="{F3AC1E40-F1C7-4B52-8C49-07EE44AEF616}" srcOrd="0" destOrd="0" presId="urn:microsoft.com/office/officeart/2005/8/layout/cycle6"/>
    <dgm:cxn modelId="{D8A5856E-7720-4552-B395-ED8C02C553D5}" srcId="{3C312F78-8609-4D0E-9BC4-F1090631D728}" destId="{07392FA4-A157-4C6C-BB3A-706066AB3EB3}" srcOrd="1" destOrd="0" parTransId="{B8136BE8-F756-4C61-8328-51819B392A8C}" sibTransId="{B10A7460-ACF9-4047-AB0C-1B81DADCB944}"/>
    <dgm:cxn modelId="{AB9D1F55-E84A-4415-8F38-2223802ED496}" type="presOf" srcId="{B10A7460-ACF9-4047-AB0C-1B81DADCB944}" destId="{018DD473-B76D-4C01-8B05-B4C7104EC885}" srcOrd="0" destOrd="0" presId="urn:microsoft.com/office/officeart/2005/8/layout/cycle6"/>
    <dgm:cxn modelId="{D929069D-7B70-47D4-8B02-FA925BB17840}" srcId="{3C312F78-8609-4D0E-9BC4-F1090631D728}" destId="{B7047DF9-8DB8-43D0-9435-8291EA599F47}" srcOrd="4" destOrd="0" parTransId="{DA3FAAAD-FB42-47B7-80FC-2F7BDC0DB6FF}" sibTransId="{BD4235F0-ECDA-4A36-A8B3-908D7E440684}"/>
    <dgm:cxn modelId="{3E5AA3AB-359E-4B9F-BFE4-A28163F9E8F9}" srcId="{3C312F78-8609-4D0E-9BC4-F1090631D728}" destId="{B9711C54-DB72-4FA6-80D6-C515EFAB1AF1}" srcOrd="3" destOrd="0" parTransId="{E2ACBBBF-7240-4C22-B406-620BCA763406}" sibTransId="{37F1083D-BF26-45FF-A3B6-CA833F53597D}"/>
    <dgm:cxn modelId="{DD8CFFAD-D6A4-48FB-AEDF-FE94BE34FCCF}" srcId="{3C312F78-8609-4D0E-9BC4-F1090631D728}" destId="{4810CD26-5E2B-46AC-8886-AB5B1121F5A5}" srcOrd="2" destOrd="0" parTransId="{F55B5A79-58BB-483E-9B8B-8AC2E8180AD2}" sibTransId="{8169505C-07A8-445C-9F35-39BC9F6A67CA}"/>
    <dgm:cxn modelId="{9B6352C8-25D7-460B-8946-D30221F852AE}" type="presOf" srcId="{3C312F78-8609-4D0E-9BC4-F1090631D728}" destId="{C3DB33D3-F091-4174-BC50-422DDF64FD84}" srcOrd="0" destOrd="0" presId="urn:microsoft.com/office/officeart/2005/8/layout/cycle6"/>
    <dgm:cxn modelId="{4FCC0CCB-5CD2-4F83-80CF-A944C7E35B6C}" type="presOf" srcId="{8169505C-07A8-445C-9F35-39BC9F6A67CA}" destId="{7C10A3D1-137A-4D23-B12C-4A57FD9CF76E}" srcOrd="0" destOrd="0" presId="urn:microsoft.com/office/officeart/2005/8/layout/cycle6"/>
    <dgm:cxn modelId="{83211ECE-92AE-4986-8D91-62865B6EDDD5}" type="presOf" srcId="{0AC3AA2B-AF1D-4B9B-B133-7C0E75610493}" destId="{E2E81425-7AB7-4BF5-BE88-021931B78F3A}" srcOrd="0" destOrd="0" presId="urn:microsoft.com/office/officeart/2005/8/layout/cycle6"/>
    <dgm:cxn modelId="{E7FA0BF4-7884-46B4-86D2-259FB28783C4}" srcId="{3C312F78-8609-4D0E-9BC4-F1090631D728}" destId="{6F4465BF-0519-4F5D-A6E6-3636DDCA3044}" srcOrd="0" destOrd="0" parTransId="{A552C867-BCD4-46B8-BDA9-E71FE60B3C57}" sibTransId="{0AC3AA2B-AF1D-4B9B-B133-7C0E75610493}"/>
    <dgm:cxn modelId="{29205AF7-BE8D-43FE-AEC1-8B89A35A5809}" type="presOf" srcId="{07392FA4-A157-4C6C-BB3A-706066AB3EB3}" destId="{7FC5E1C9-F215-49EE-8C68-A652A3DAFFF1}" srcOrd="0" destOrd="0" presId="urn:microsoft.com/office/officeart/2005/8/layout/cycle6"/>
    <dgm:cxn modelId="{9DDD32FC-A76F-4AB0-8E87-3507F8FC1BDF}" type="presOf" srcId="{B7047DF9-8DB8-43D0-9435-8291EA599F47}" destId="{34E7A7AE-DEA7-4C08-B301-EAE837EE7A89}" srcOrd="0" destOrd="0" presId="urn:microsoft.com/office/officeart/2005/8/layout/cycle6"/>
    <dgm:cxn modelId="{83860C19-57E6-454F-A4E7-3BC1D4133C3A}" type="presParOf" srcId="{C3DB33D3-F091-4174-BC50-422DDF64FD84}" destId="{BB7545BB-96B7-496C-8772-04479B2067EB}" srcOrd="0" destOrd="0" presId="urn:microsoft.com/office/officeart/2005/8/layout/cycle6"/>
    <dgm:cxn modelId="{F601546F-AEB2-4AC5-A960-3A5C4FB9FFEC}" type="presParOf" srcId="{C3DB33D3-F091-4174-BC50-422DDF64FD84}" destId="{539A9803-949A-4A12-A17D-68707F42EEEA}" srcOrd="1" destOrd="0" presId="urn:microsoft.com/office/officeart/2005/8/layout/cycle6"/>
    <dgm:cxn modelId="{5D89B6D5-2682-4719-A4FC-301B18B23C6E}" type="presParOf" srcId="{C3DB33D3-F091-4174-BC50-422DDF64FD84}" destId="{E2E81425-7AB7-4BF5-BE88-021931B78F3A}" srcOrd="2" destOrd="0" presId="urn:microsoft.com/office/officeart/2005/8/layout/cycle6"/>
    <dgm:cxn modelId="{95EC544A-B501-4BFD-95C4-B4990853CFEB}" type="presParOf" srcId="{C3DB33D3-F091-4174-BC50-422DDF64FD84}" destId="{7FC5E1C9-F215-49EE-8C68-A652A3DAFFF1}" srcOrd="3" destOrd="0" presId="urn:microsoft.com/office/officeart/2005/8/layout/cycle6"/>
    <dgm:cxn modelId="{34FA95B1-0861-4DC3-9C67-434ED2B87359}" type="presParOf" srcId="{C3DB33D3-F091-4174-BC50-422DDF64FD84}" destId="{BE7B43C8-01AE-4B0A-8AC2-463E375D34B7}" srcOrd="4" destOrd="0" presId="urn:microsoft.com/office/officeart/2005/8/layout/cycle6"/>
    <dgm:cxn modelId="{5FF8D913-CEF5-48F0-A1A5-AD441C0D0E97}" type="presParOf" srcId="{C3DB33D3-F091-4174-BC50-422DDF64FD84}" destId="{018DD473-B76D-4C01-8B05-B4C7104EC885}" srcOrd="5" destOrd="0" presId="urn:microsoft.com/office/officeart/2005/8/layout/cycle6"/>
    <dgm:cxn modelId="{78686083-C482-4DB3-A64D-0894EC3D4143}" type="presParOf" srcId="{C3DB33D3-F091-4174-BC50-422DDF64FD84}" destId="{D6F02A22-2FE7-4F19-94C1-078AA9C0BD29}" srcOrd="6" destOrd="0" presId="urn:microsoft.com/office/officeart/2005/8/layout/cycle6"/>
    <dgm:cxn modelId="{CEC0449E-E54B-486E-936E-9C5F0AA78797}" type="presParOf" srcId="{C3DB33D3-F091-4174-BC50-422DDF64FD84}" destId="{2929C869-33C8-4E0F-9842-C943D2621966}" srcOrd="7" destOrd="0" presId="urn:microsoft.com/office/officeart/2005/8/layout/cycle6"/>
    <dgm:cxn modelId="{D17AA69C-A679-40CB-8EA6-18712DE52180}" type="presParOf" srcId="{C3DB33D3-F091-4174-BC50-422DDF64FD84}" destId="{7C10A3D1-137A-4D23-B12C-4A57FD9CF76E}" srcOrd="8" destOrd="0" presId="urn:microsoft.com/office/officeart/2005/8/layout/cycle6"/>
    <dgm:cxn modelId="{AACB22D2-53BE-48FE-8890-9B707A789D30}" type="presParOf" srcId="{C3DB33D3-F091-4174-BC50-422DDF64FD84}" destId="{F3AC1E40-F1C7-4B52-8C49-07EE44AEF616}" srcOrd="9" destOrd="0" presId="urn:microsoft.com/office/officeart/2005/8/layout/cycle6"/>
    <dgm:cxn modelId="{89C1CEE8-77E0-4345-AE73-7B045618B672}" type="presParOf" srcId="{C3DB33D3-F091-4174-BC50-422DDF64FD84}" destId="{4F16E22B-55C2-4EFF-B7AF-626AC2BC2EFD}" srcOrd="10" destOrd="0" presId="urn:microsoft.com/office/officeart/2005/8/layout/cycle6"/>
    <dgm:cxn modelId="{5D9F33C4-1FC1-45D7-AC71-C4EB3731F8A1}" type="presParOf" srcId="{C3DB33D3-F091-4174-BC50-422DDF64FD84}" destId="{81B8EC2F-0252-48D4-AA7B-A25D5B61EE12}" srcOrd="11" destOrd="0" presId="urn:microsoft.com/office/officeart/2005/8/layout/cycle6"/>
    <dgm:cxn modelId="{1428126D-2979-4531-A8E0-F1F73630F4BB}" type="presParOf" srcId="{C3DB33D3-F091-4174-BC50-422DDF64FD84}" destId="{34E7A7AE-DEA7-4C08-B301-EAE837EE7A89}" srcOrd="12" destOrd="0" presId="urn:microsoft.com/office/officeart/2005/8/layout/cycle6"/>
    <dgm:cxn modelId="{A53C6B8A-DBCF-40E4-8E23-457E7DB4E357}" type="presParOf" srcId="{C3DB33D3-F091-4174-BC50-422DDF64FD84}" destId="{D656798A-5005-44B1-B38B-390ADB16398B}" srcOrd="13" destOrd="0" presId="urn:microsoft.com/office/officeart/2005/8/layout/cycle6"/>
    <dgm:cxn modelId="{1C977F3F-D37B-4D78-85F5-451B9885420D}" type="presParOf" srcId="{C3DB33D3-F091-4174-BC50-422DDF64FD84}" destId="{C6A091AA-4558-4B15-9623-75E8C9C1464F}"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545BB-96B7-496C-8772-04479B2067EB}">
      <dsp:nvSpPr>
        <dsp:cNvPr id="0" name=""/>
        <dsp:cNvSpPr/>
      </dsp:nvSpPr>
      <dsp:spPr>
        <a:xfrm>
          <a:off x="3460684" y="3759"/>
          <a:ext cx="1844842" cy="11991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Total Aspire Cost</a:t>
          </a:r>
        </a:p>
      </dsp:txBody>
      <dsp:txXfrm>
        <a:off x="3519222" y="62297"/>
        <a:ext cx="1727766" cy="1082071"/>
      </dsp:txXfrm>
    </dsp:sp>
    <dsp:sp modelId="{E2E81425-7AB7-4BF5-BE88-021931B78F3A}">
      <dsp:nvSpPr>
        <dsp:cNvPr id="0" name=""/>
        <dsp:cNvSpPr/>
      </dsp:nvSpPr>
      <dsp:spPr>
        <a:xfrm>
          <a:off x="1988909" y="603333"/>
          <a:ext cx="4788392" cy="4788392"/>
        </a:xfrm>
        <a:custGeom>
          <a:avLst/>
          <a:gdLst/>
          <a:ahLst/>
          <a:cxnLst/>
          <a:rect l="0" t="0" r="0" b="0"/>
          <a:pathLst>
            <a:path>
              <a:moveTo>
                <a:pt x="3329270" y="190152"/>
              </a:moveTo>
              <a:arcTo wR="2394196" hR="2394196" stAng="17579357" swAng="19598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37F91A-0BC5-4B62-A26C-81C5A2D14B03}">
      <dsp:nvSpPr>
        <dsp:cNvPr id="0" name=""/>
        <dsp:cNvSpPr/>
      </dsp:nvSpPr>
      <dsp:spPr>
        <a:xfrm>
          <a:off x="5737700" y="1658108"/>
          <a:ext cx="1844842" cy="11991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Year to Year Cost Change</a:t>
          </a:r>
        </a:p>
      </dsp:txBody>
      <dsp:txXfrm>
        <a:off x="5796238" y="1716646"/>
        <a:ext cx="1727766" cy="1082071"/>
      </dsp:txXfrm>
    </dsp:sp>
    <dsp:sp modelId="{DBCFFA9C-2AA9-4CE2-90C6-DEC346B00D2A}">
      <dsp:nvSpPr>
        <dsp:cNvPr id="0" name=""/>
        <dsp:cNvSpPr/>
      </dsp:nvSpPr>
      <dsp:spPr>
        <a:xfrm>
          <a:off x="1988909" y="603333"/>
          <a:ext cx="4788392" cy="4788392"/>
        </a:xfrm>
        <a:custGeom>
          <a:avLst/>
          <a:gdLst/>
          <a:ahLst/>
          <a:cxnLst/>
          <a:rect l="0" t="0" r="0" b="0"/>
          <a:pathLst>
            <a:path>
              <a:moveTo>
                <a:pt x="4785128" y="2269218"/>
              </a:moveTo>
              <a:arcTo wR="2394196" hR="2394196" stAng="21420467" swAng="21950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F02A22-2FE7-4F19-94C1-078AA9C0BD29}">
      <dsp:nvSpPr>
        <dsp:cNvPr id="0" name=""/>
        <dsp:cNvSpPr/>
      </dsp:nvSpPr>
      <dsp:spPr>
        <a:xfrm>
          <a:off x="4867957" y="4334901"/>
          <a:ext cx="1844842" cy="11991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Per Employee Per Year Cost History</a:t>
          </a:r>
        </a:p>
      </dsp:txBody>
      <dsp:txXfrm>
        <a:off x="4926495" y="4393439"/>
        <a:ext cx="1727766" cy="1082071"/>
      </dsp:txXfrm>
    </dsp:sp>
    <dsp:sp modelId="{7C10A3D1-137A-4D23-B12C-4A57FD9CF76E}">
      <dsp:nvSpPr>
        <dsp:cNvPr id="0" name=""/>
        <dsp:cNvSpPr/>
      </dsp:nvSpPr>
      <dsp:spPr>
        <a:xfrm>
          <a:off x="1988909" y="603333"/>
          <a:ext cx="4788392" cy="4788392"/>
        </a:xfrm>
        <a:custGeom>
          <a:avLst/>
          <a:gdLst/>
          <a:ahLst/>
          <a:cxnLst/>
          <a:rect l="0" t="0" r="0" b="0"/>
          <a:pathLst>
            <a:path>
              <a:moveTo>
                <a:pt x="2869548" y="4740728"/>
              </a:moveTo>
              <a:arcTo wR="2394196" hR="2394196" stAng="4712892" swAng="13742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AC1E40-F1C7-4B52-8C49-07EE44AEF616}">
      <dsp:nvSpPr>
        <dsp:cNvPr id="0" name=""/>
        <dsp:cNvSpPr/>
      </dsp:nvSpPr>
      <dsp:spPr>
        <a:xfrm>
          <a:off x="2053411" y="4334901"/>
          <a:ext cx="1844842" cy="11991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High-Cost Claimant Analysis</a:t>
          </a:r>
        </a:p>
      </dsp:txBody>
      <dsp:txXfrm>
        <a:off x="2111949" y="4393439"/>
        <a:ext cx="1727766" cy="1082071"/>
      </dsp:txXfrm>
    </dsp:sp>
    <dsp:sp modelId="{81B8EC2F-0252-48D4-AA7B-A25D5B61EE12}">
      <dsp:nvSpPr>
        <dsp:cNvPr id="0" name=""/>
        <dsp:cNvSpPr/>
      </dsp:nvSpPr>
      <dsp:spPr>
        <a:xfrm>
          <a:off x="1988909" y="603333"/>
          <a:ext cx="4788392" cy="4788392"/>
        </a:xfrm>
        <a:custGeom>
          <a:avLst/>
          <a:gdLst/>
          <a:ahLst/>
          <a:cxnLst/>
          <a:rect l="0" t="0" r="0" b="0"/>
          <a:pathLst>
            <a:path>
              <a:moveTo>
                <a:pt x="399826" y="3718833"/>
              </a:moveTo>
              <a:arcTo wR="2394196" hR="2394196" stAng="8784500" swAng="21950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0CBD34-948A-4A2C-A9FB-DBFAEE6330C7}">
      <dsp:nvSpPr>
        <dsp:cNvPr id="0" name=""/>
        <dsp:cNvSpPr/>
      </dsp:nvSpPr>
      <dsp:spPr>
        <a:xfrm>
          <a:off x="1183668" y="1658108"/>
          <a:ext cx="1844842" cy="11991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Stop Loss</a:t>
          </a:r>
        </a:p>
      </dsp:txBody>
      <dsp:txXfrm>
        <a:off x="1242206" y="1716646"/>
        <a:ext cx="1727766" cy="1082071"/>
      </dsp:txXfrm>
    </dsp:sp>
    <dsp:sp modelId="{967125D7-E4CA-4FD5-BFDC-D24B0BE983BC}">
      <dsp:nvSpPr>
        <dsp:cNvPr id="0" name=""/>
        <dsp:cNvSpPr/>
      </dsp:nvSpPr>
      <dsp:spPr>
        <a:xfrm>
          <a:off x="1988909" y="603333"/>
          <a:ext cx="4788392" cy="4788392"/>
        </a:xfrm>
        <a:custGeom>
          <a:avLst/>
          <a:gdLst/>
          <a:ahLst/>
          <a:cxnLst/>
          <a:rect l="0" t="0" r="0" b="0"/>
          <a:pathLst>
            <a:path>
              <a:moveTo>
                <a:pt x="417437" y="1043417"/>
              </a:moveTo>
              <a:arcTo wR="2394196" hR="2394196" stAng="12860758" swAng="19598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545BB-96B7-496C-8772-04479B2067EB}">
      <dsp:nvSpPr>
        <dsp:cNvPr id="0" name=""/>
        <dsp:cNvSpPr/>
      </dsp:nvSpPr>
      <dsp:spPr>
        <a:xfrm>
          <a:off x="3627619" y="2530"/>
          <a:ext cx="1510972" cy="98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Medical Counts and Trends</a:t>
          </a:r>
        </a:p>
      </dsp:txBody>
      <dsp:txXfrm>
        <a:off x="3675563" y="50474"/>
        <a:ext cx="1415084" cy="886244"/>
      </dsp:txXfrm>
    </dsp:sp>
    <dsp:sp modelId="{E2E81425-7AB7-4BF5-BE88-021931B78F3A}">
      <dsp:nvSpPr>
        <dsp:cNvPr id="0" name=""/>
        <dsp:cNvSpPr/>
      </dsp:nvSpPr>
      <dsp:spPr>
        <a:xfrm>
          <a:off x="2068268" y="493596"/>
          <a:ext cx="4629674" cy="4629674"/>
        </a:xfrm>
        <a:custGeom>
          <a:avLst/>
          <a:gdLst/>
          <a:ahLst/>
          <a:cxnLst/>
          <a:rect l="0" t="0" r="0" b="0"/>
          <a:pathLst>
            <a:path>
              <a:moveTo>
                <a:pt x="3079990" y="130114"/>
              </a:moveTo>
              <a:arcTo wR="2314837" hR="2314837" stAng="17358104" swAng="15021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C5E1C9-F215-49EE-8C68-A652A3DAFFF1}">
      <dsp:nvSpPr>
        <dsp:cNvPr id="0" name=""/>
        <dsp:cNvSpPr/>
      </dsp:nvSpPr>
      <dsp:spPr>
        <a:xfrm>
          <a:off x="5632326" y="1159948"/>
          <a:ext cx="1510972" cy="98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Medical Enrollment by Salary</a:t>
          </a:r>
        </a:p>
      </dsp:txBody>
      <dsp:txXfrm>
        <a:off x="5680270" y="1207892"/>
        <a:ext cx="1415084" cy="886244"/>
      </dsp:txXfrm>
    </dsp:sp>
    <dsp:sp modelId="{018DD473-B76D-4C01-8B05-B4C7104EC885}">
      <dsp:nvSpPr>
        <dsp:cNvPr id="0" name=""/>
        <dsp:cNvSpPr/>
      </dsp:nvSpPr>
      <dsp:spPr>
        <a:xfrm>
          <a:off x="2068268" y="493596"/>
          <a:ext cx="4629674" cy="4629674"/>
        </a:xfrm>
        <a:custGeom>
          <a:avLst/>
          <a:gdLst/>
          <a:ahLst/>
          <a:cxnLst/>
          <a:rect l="0" t="0" r="0" b="0"/>
          <a:pathLst>
            <a:path>
              <a:moveTo>
                <a:pt x="4535491" y="1661258"/>
              </a:moveTo>
              <a:arcTo wR="2314837" hR="2314837" stAng="20615994" swAng="196801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37F91A-0BC5-4B62-A26C-81C5A2D14B03}">
      <dsp:nvSpPr>
        <dsp:cNvPr id="0" name=""/>
        <dsp:cNvSpPr/>
      </dsp:nvSpPr>
      <dsp:spPr>
        <a:xfrm>
          <a:off x="5632326" y="3474785"/>
          <a:ext cx="1510972" cy="98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Dental Counts and Trends</a:t>
          </a:r>
        </a:p>
      </dsp:txBody>
      <dsp:txXfrm>
        <a:off x="5680270" y="3522729"/>
        <a:ext cx="1415084" cy="886244"/>
      </dsp:txXfrm>
    </dsp:sp>
    <dsp:sp modelId="{DBCFFA9C-2AA9-4CE2-90C6-DEC346B00D2A}">
      <dsp:nvSpPr>
        <dsp:cNvPr id="0" name=""/>
        <dsp:cNvSpPr/>
      </dsp:nvSpPr>
      <dsp:spPr>
        <a:xfrm>
          <a:off x="2068268" y="493596"/>
          <a:ext cx="4629674" cy="4629674"/>
        </a:xfrm>
        <a:custGeom>
          <a:avLst/>
          <a:gdLst/>
          <a:ahLst/>
          <a:cxnLst/>
          <a:rect l="0" t="0" r="0" b="0"/>
          <a:pathLst>
            <a:path>
              <a:moveTo>
                <a:pt x="3932638" y="3970490"/>
              </a:moveTo>
              <a:arcTo wR="2314837" hR="2314837" stAng="2739750" swAng="15021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F02A22-2FE7-4F19-94C1-078AA9C0BD29}">
      <dsp:nvSpPr>
        <dsp:cNvPr id="0" name=""/>
        <dsp:cNvSpPr/>
      </dsp:nvSpPr>
      <dsp:spPr>
        <a:xfrm>
          <a:off x="3627619" y="4632204"/>
          <a:ext cx="1510972" cy="98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FSA/DCA and Reliance Standard Voluntary</a:t>
          </a:r>
        </a:p>
      </dsp:txBody>
      <dsp:txXfrm>
        <a:off x="3675563" y="4680148"/>
        <a:ext cx="1415084" cy="886244"/>
      </dsp:txXfrm>
    </dsp:sp>
    <dsp:sp modelId="{7C10A3D1-137A-4D23-B12C-4A57FD9CF76E}">
      <dsp:nvSpPr>
        <dsp:cNvPr id="0" name=""/>
        <dsp:cNvSpPr/>
      </dsp:nvSpPr>
      <dsp:spPr>
        <a:xfrm>
          <a:off x="2068268" y="493596"/>
          <a:ext cx="4629674" cy="4629674"/>
        </a:xfrm>
        <a:custGeom>
          <a:avLst/>
          <a:gdLst/>
          <a:ahLst/>
          <a:cxnLst/>
          <a:rect l="0" t="0" r="0" b="0"/>
          <a:pathLst>
            <a:path>
              <a:moveTo>
                <a:pt x="1549684" y="4499559"/>
              </a:moveTo>
              <a:arcTo wR="2314837" hR="2314837" stAng="6558104" swAng="15021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A9DDDD-F48F-4D80-B540-6897334217DA}">
      <dsp:nvSpPr>
        <dsp:cNvPr id="0" name=""/>
        <dsp:cNvSpPr/>
      </dsp:nvSpPr>
      <dsp:spPr>
        <a:xfrm>
          <a:off x="1622911" y="3474785"/>
          <a:ext cx="1510972" cy="98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Aspire Demographic Profile</a:t>
          </a:r>
        </a:p>
      </dsp:txBody>
      <dsp:txXfrm>
        <a:off x="1670855" y="3522729"/>
        <a:ext cx="1415084" cy="886244"/>
      </dsp:txXfrm>
    </dsp:sp>
    <dsp:sp modelId="{31CDD3C0-2A9C-4606-AF74-59036CAEB2BA}">
      <dsp:nvSpPr>
        <dsp:cNvPr id="0" name=""/>
        <dsp:cNvSpPr/>
      </dsp:nvSpPr>
      <dsp:spPr>
        <a:xfrm>
          <a:off x="2068268" y="493596"/>
          <a:ext cx="4629674" cy="4629674"/>
        </a:xfrm>
        <a:custGeom>
          <a:avLst/>
          <a:gdLst/>
          <a:ahLst/>
          <a:cxnLst/>
          <a:rect l="0" t="0" r="0" b="0"/>
          <a:pathLst>
            <a:path>
              <a:moveTo>
                <a:pt x="94182" y="2968415"/>
              </a:moveTo>
              <a:arcTo wR="2314837" hR="2314837" stAng="9815994" swAng="196801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E905AB-99A6-452F-93EA-B0D5F3B9F042}">
      <dsp:nvSpPr>
        <dsp:cNvPr id="0" name=""/>
        <dsp:cNvSpPr/>
      </dsp:nvSpPr>
      <dsp:spPr>
        <a:xfrm>
          <a:off x="1622911" y="1159948"/>
          <a:ext cx="1510972" cy="98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1 2021  Benefit Changes and Final Increases</a:t>
          </a:r>
        </a:p>
      </dsp:txBody>
      <dsp:txXfrm>
        <a:off x="1670855" y="1207892"/>
        <a:ext cx="1415084" cy="886244"/>
      </dsp:txXfrm>
    </dsp:sp>
    <dsp:sp modelId="{97F76F58-5700-4E6F-942F-851CB36FE3A4}">
      <dsp:nvSpPr>
        <dsp:cNvPr id="0" name=""/>
        <dsp:cNvSpPr/>
      </dsp:nvSpPr>
      <dsp:spPr>
        <a:xfrm>
          <a:off x="2068268" y="493596"/>
          <a:ext cx="4629674" cy="4629674"/>
        </a:xfrm>
        <a:custGeom>
          <a:avLst/>
          <a:gdLst/>
          <a:ahLst/>
          <a:cxnLst/>
          <a:rect l="0" t="0" r="0" b="0"/>
          <a:pathLst>
            <a:path>
              <a:moveTo>
                <a:pt x="697035" y="659183"/>
              </a:moveTo>
              <a:arcTo wR="2314837" hR="2314837" stAng="13539750" swAng="15021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545BB-96B7-496C-8772-04479B2067EB}">
      <dsp:nvSpPr>
        <dsp:cNvPr id="0" name=""/>
        <dsp:cNvSpPr/>
      </dsp:nvSpPr>
      <dsp:spPr>
        <a:xfrm>
          <a:off x="3460684" y="3759"/>
          <a:ext cx="1844842" cy="11991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Vendor Contact Terms</a:t>
          </a:r>
        </a:p>
      </dsp:txBody>
      <dsp:txXfrm>
        <a:off x="3519222" y="62297"/>
        <a:ext cx="1727766" cy="1082071"/>
      </dsp:txXfrm>
    </dsp:sp>
    <dsp:sp modelId="{E2E81425-7AB7-4BF5-BE88-021931B78F3A}">
      <dsp:nvSpPr>
        <dsp:cNvPr id="0" name=""/>
        <dsp:cNvSpPr/>
      </dsp:nvSpPr>
      <dsp:spPr>
        <a:xfrm>
          <a:off x="1988909" y="603333"/>
          <a:ext cx="4788392" cy="4788392"/>
        </a:xfrm>
        <a:custGeom>
          <a:avLst/>
          <a:gdLst/>
          <a:ahLst/>
          <a:cxnLst/>
          <a:rect l="0" t="0" r="0" b="0"/>
          <a:pathLst>
            <a:path>
              <a:moveTo>
                <a:pt x="3329270" y="190152"/>
              </a:moveTo>
              <a:arcTo wR="2394196" hR="2394196" stAng="17579357" swAng="19598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C5E1C9-F215-49EE-8C68-A652A3DAFFF1}">
      <dsp:nvSpPr>
        <dsp:cNvPr id="0" name=""/>
        <dsp:cNvSpPr/>
      </dsp:nvSpPr>
      <dsp:spPr>
        <a:xfrm>
          <a:off x="5737700" y="1658108"/>
          <a:ext cx="1844842" cy="11991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2021 RFPs</a:t>
          </a:r>
        </a:p>
      </dsp:txBody>
      <dsp:txXfrm>
        <a:off x="5796238" y="1716646"/>
        <a:ext cx="1727766" cy="1082071"/>
      </dsp:txXfrm>
    </dsp:sp>
    <dsp:sp modelId="{018DD473-B76D-4C01-8B05-B4C7104EC885}">
      <dsp:nvSpPr>
        <dsp:cNvPr id="0" name=""/>
        <dsp:cNvSpPr/>
      </dsp:nvSpPr>
      <dsp:spPr>
        <a:xfrm>
          <a:off x="1988909" y="603333"/>
          <a:ext cx="4788392" cy="4788392"/>
        </a:xfrm>
        <a:custGeom>
          <a:avLst/>
          <a:gdLst/>
          <a:ahLst/>
          <a:cxnLst/>
          <a:rect l="0" t="0" r="0" b="0"/>
          <a:pathLst>
            <a:path>
              <a:moveTo>
                <a:pt x="4785128" y="2269218"/>
              </a:moveTo>
              <a:arcTo wR="2394196" hR="2394196" stAng="21420467" swAng="21950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F02A22-2FE7-4F19-94C1-078AA9C0BD29}">
      <dsp:nvSpPr>
        <dsp:cNvPr id="0" name=""/>
        <dsp:cNvSpPr/>
      </dsp:nvSpPr>
      <dsp:spPr>
        <a:xfrm>
          <a:off x="4867957" y="4334901"/>
          <a:ext cx="1844842" cy="11991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2021 Initiatives</a:t>
          </a:r>
        </a:p>
      </dsp:txBody>
      <dsp:txXfrm>
        <a:off x="4926495" y="4393439"/>
        <a:ext cx="1727766" cy="1082071"/>
      </dsp:txXfrm>
    </dsp:sp>
    <dsp:sp modelId="{7C10A3D1-137A-4D23-B12C-4A57FD9CF76E}">
      <dsp:nvSpPr>
        <dsp:cNvPr id="0" name=""/>
        <dsp:cNvSpPr/>
      </dsp:nvSpPr>
      <dsp:spPr>
        <a:xfrm>
          <a:off x="1988909" y="603333"/>
          <a:ext cx="4788392" cy="4788392"/>
        </a:xfrm>
        <a:custGeom>
          <a:avLst/>
          <a:gdLst/>
          <a:ahLst/>
          <a:cxnLst/>
          <a:rect l="0" t="0" r="0" b="0"/>
          <a:pathLst>
            <a:path>
              <a:moveTo>
                <a:pt x="2869548" y="4740728"/>
              </a:moveTo>
              <a:arcTo wR="2394196" hR="2394196" stAng="4712892" swAng="13742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AC1E40-F1C7-4B52-8C49-07EE44AEF616}">
      <dsp:nvSpPr>
        <dsp:cNvPr id="0" name=""/>
        <dsp:cNvSpPr/>
      </dsp:nvSpPr>
      <dsp:spPr>
        <a:xfrm>
          <a:off x="2053411" y="4334901"/>
          <a:ext cx="1844842" cy="11991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Compliance Update</a:t>
          </a:r>
        </a:p>
      </dsp:txBody>
      <dsp:txXfrm>
        <a:off x="2111949" y="4393439"/>
        <a:ext cx="1727766" cy="1082071"/>
      </dsp:txXfrm>
    </dsp:sp>
    <dsp:sp modelId="{81B8EC2F-0252-48D4-AA7B-A25D5B61EE12}">
      <dsp:nvSpPr>
        <dsp:cNvPr id="0" name=""/>
        <dsp:cNvSpPr/>
      </dsp:nvSpPr>
      <dsp:spPr>
        <a:xfrm>
          <a:off x="1988909" y="603333"/>
          <a:ext cx="4788392" cy="4788392"/>
        </a:xfrm>
        <a:custGeom>
          <a:avLst/>
          <a:gdLst/>
          <a:ahLst/>
          <a:cxnLst/>
          <a:rect l="0" t="0" r="0" b="0"/>
          <a:pathLst>
            <a:path>
              <a:moveTo>
                <a:pt x="399826" y="3718833"/>
              </a:moveTo>
              <a:arcTo wR="2394196" hR="2394196" stAng="8784500" swAng="21950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E7A7AE-DEA7-4C08-B301-EAE837EE7A89}">
      <dsp:nvSpPr>
        <dsp:cNvPr id="0" name=""/>
        <dsp:cNvSpPr/>
      </dsp:nvSpPr>
      <dsp:spPr>
        <a:xfrm>
          <a:off x="1183668" y="1658108"/>
          <a:ext cx="1844842" cy="11991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COVID-19</a:t>
          </a:r>
        </a:p>
      </dsp:txBody>
      <dsp:txXfrm>
        <a:off x="1242206" y="1716646"/>
        <a:ext cx="1727766" cy="1082071"/>
      </dsp:txXfrm>
    </dsp:sp>
    <dsp:sp modelId="{C6A091AA-4558-4B15-9623-75E8C9C1464F}">
      <dsp:nvSpPr>
        <dsp:cNvPr id="0" name=""/>
        <dsp:cNvSpPr/>
      </dsp:nvSpPr>
      <dsp:spPr>
        <a:xfrm>
          <a:off x="1988909" y="603333"/>
          <a:ext cx="4788392" cy="4788392"/>
        </a:xfrm>
        <a:custGeom>
          <a:avLst/>
          <a:gdLst/>
          <a:ahLst/>
          <a:cxnLst/>
          <a:rect l="0" t="0" r="0" b="0"/>
          <a:pathLst>
            <a:path>
              <a:moveTo>
                <a:pt x="417437" y="1043417"/>
              </a:moveTo>
              <a:arcTo wR="2394196" hR="2394196" stAng="12860758" swAng="19598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0.6655</cdr:x>
      <cdr:y>0.91679</cdr:y>
    </cdr:from>
    <cdr:to>
      <cdr:x>0.91748</cdr:x>
      <cdr:y>0.96338</cdr:y>
    </cdr:to>
    <cdr:sp macro="" textlink="">
      <cdr:nvSpPr>
        <cdr:cNvPr id="2" name="TextBox 10">
          <a:extLst xmlns:a="http://schemas.openxmlformats.org/drawingml/2006/main">
            <a:ext uri="{FF2B5EF4-FFF2-40B4-BE49-F238E27FC236}">
              <a16:creationId xmlns:a16="http://schemas.microsoft.com/office/drawing/2014/main" id="{C42022E4-A9CB-4EC4-8FEF-F31635A86A7C}"/>
            </a:ext>
          </a:extLst>
        </cdr:cNvPr>
        <cdr:cNvSpPr txBox="1"/>
      </cdr:nvSpPr>
      <cdr:spPr>
        <a:xfrm xmlns:a="http://schemas.openxmlformats.org/drawingml/2006/main">
          <a:off x="3356228" y="5450489"/>
          <a:ext cx="1270797"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i="1" dirty="0"/>
            <a:t>Total: $7,227,950</a:t>
          </a:r>
        </a:p>
      </cdr:txBody>
    </cdr:sp>
  </cdr:relSizeAnchor>
</c:userShapes>
</file>

<file path=ppt/drawings/drawing2.xml><?xml version="1.0" encoding="utf-8"?>
<c:userShapes xmlns:c="http://schemas.openxmlformats.org/drawingml/2006/chart">
  <cdr:relSizeAnchor xmlns:cdr="http://schemas.openxmlformats.org/drawingml/2006/chartDrawing">
    <cdr:from>
      <cdr:x>0.55814</cdr:x>
      <cdr:y>0.19412</cdr:y>
    </cdr:from>
    <cdr:to>
      <cdr:x>0.55814</cdr:x>
      <cdr:y>0.84706</cdr:y>
    </cdr:to>
    <cdr:cxnSp macro="">
      <cdr:nvCxnSpPr>
        <cdr:cNvPr id="3" name="Straight Connector 2">
          <a:extLst xmlns:a="http://schemas.openxmlformats.org/drawingml/2006/main">
            <a:ext uri="{FF2B5EF4-FFF2-40B4-BE49-F238E27FC236}">
              <a16:creationId xmlns:a16="http://schemas.microsoft.com/office/drawing/2014/main" id="{75330E94-F877-41FE-AD18-0E86C7CD07AE}"/>
            </a:ext>
          </a:extLst>
        </cdr:cNvPr>
        <cdr:cNvCxnSpPr/>
      </cdr:nvCxnSpPr>
      <cdr:spPr>
        <a:xfrm xmlns:a="http://schemas.openxmlformats.org/drawingml/2006/main">
          <a:off x="3657600" y="838200"/>
          <a:ext cx="0" cy="2819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0.51163</cdr:x>
      <cdr:y>0.12353</cdr:y>
    </cdr:from>
    <cdr:to>
      <cdr:x>0.61628</cdr:x>
      <cdr:y>0.22941</cdr:y>
    </cdr:to>
    <cdr:sp macro="" textlink="">
      <cdr:nvSpPr>
        <cdr:cNvPr id="5" name="Rectangle 4">
          <a:extLst xmlns:a="http://schemas.openxmlformats.org/drawingml/2006/main">
            <a:ext uri="{FF2B5EF4-FFF2-40B4-BE49-F238E27FC236}">
              <a16:creationId xmlns:a16="http://schemas.microsoft.com/office/drawing/2014/main" id="{2BC1E85F-25DE-43EE-93D9-70E700C0056F}"/>
            </a:ext>
          </a:extLst>
        </cdr:cNvPr>
        <cdr:cNvSpPr/>
      </cdr:nvSpPr>
      <cdr:spPr>
        <a:xfrm xmlns:a="http://schemas.openxmlformats.org/drawingml/2006/main">
          <a:off x="3352800" y="533400"/>
          <a:ext cx="685800" cy="457200"/>
        </a:xfrm>
        <a:prstGeom xmlns:a="http://schemas.openxmlformats.org/drawingml/2006/main" prst="rect">
          <a:avLst/>
        </a:prstGeom>
        <a:solidFill xmlns:a="http://schemas.openxmlformats.org/drawingml/2006/main">
          <a:srgbClr val="FFFF00"/>
        </a:solidFill>
        <a:ln xmlns:a="http://schemas.openxmlformats.org/drawingml/2006/main">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solidFill>
                <a:schemeClr val="tx1"/>
              </a:solidFill>
            </a:rPr>
            <a:t>Move to Cigna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C97D3D-A430-462F-8856-81E88220E567}" type="datetimeFigureOut">
              <a:rPr lang="en-US" smtClean="0"/>
              <a:t>5/5/2021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FEFFBC-9280-4B37-8C5F-46E09F576A15}" type="slidenum">
              <a:rPr lang="en-US" smtClean="0"/>
              <a:t>‹#›</a:t>
            </a:fld>
            <a:endParaRPr lang="en-US"/>
          </a:p>
        </p:txBody>
      </p:sp>
    </p:spTree>
    <p:extLst>
      <p:ext uri="{BB962C8B-B14F-4D97-AF65-F5344CB8AC3E}">
        <p14:creationId xmlns:p14="http://schemas.microsoft.com/office/powerpoint/2010/main" val="36966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F5A9F8A-75F2-493F-B909-FC3620C3C3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AAD540D-875F-44F0-8489-AA42A58131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46B94A1C-0C21-415D-B1D9-B1673531E5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B80EC3-864A-4ED1-BD3F-82AF66F134DC}" type="slidenum">
              <a:rPr lang="en-US" altLang="en-US" smtClean="0"/>
              <a:pPr>
                <a:spcBef>
                  <a:spcPct val="0"/>
                </a:spcBef>
              </a:pPr>
              <a:t>1</a:t>
            </a:fld>
            <a:endParaRPr lang="en-US" altLang="en-US"/>
          </a:p>
        </p:txBody>
      </p:sp>
    </p:spTree>
    <p:extLst>
      <p:ext uri="{BB962C8B-B14F-4D97-AF65-F5344CB8AC3E}">
        <p14:creationId xmlns:p14="http://schemas.microsoft.com/office/powerpoint/2010/main" val="3441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29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14</a:t>
            </a:fld>
            <a:endParaRPr lang="en-US"/>
          </a:p>
        </p:txBody>
      </p:sp>
    </p:spTree>
    <p:extLst>
      <p:ext uri="{BB962C8B-B14F-4D97-AF65-F5344CB8AC3E}">
        <p14:creationId xmlns:p14="http://schemas.microsoft.com/office/powerpoint/2010/main" val="352593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15</a:t>
            </a:fld>
            <a:endParaRPr lang="en-US"/>
          </a:p>
        </p:txBody>
      </p:sp>
    </p:spTree>
    <p:extLst>
      <p:ext uri="{BB962C8B-B14F-4D97-AF65-F5344CB8AC3E}">
        <p14:creationId xmlns:p14="http://schemas.microsoft.com/office/powerpoint/2010/main" val="3366545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26C4DE4-69C5-47C9-A341-C3D6439A1D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2381C9D-7E37-470D-82CF-32C5518D73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1D3D4CC8-DF3C-4B22-B815-F1F52C3E8D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538" indent="-285750">
              <a:defRPr>
                <a:solidFill>
                  <a:schemeClr val="tx1"/>
                </a:solidFill>
                <a:latin typeface="Calibri" panose="020F0502020204030204" pitchFamily="34" charset="0"/>
                <a:ea typeface="MS PGothic" panose="020B0600070205080204" pitchFamily="34" charset="-128"/>
              </a:defRPr>
            </a:lvl2pPr>
            <a:lvl3pPr marL="1146175" indent="-228600">
              <a:defRPr>
                <a:solidFill>
                  <a:schemeClr val="tx1"/>
                </a:solidFill>
                <a:latin typeface="Calibri" panose="020F0502020204030204" pitchFamily="34" charset="0"/>
                <a:ea typeface="MS PGothic" panose="020B0600070205080204" pitchFamily="34" charset="-128"/>
              </a:defRPr>
            </a:lvl3pPr>
            <a:lvl4pPr marL="1606550" indent="-228600">
              <a:defRPr>
                <a:solidFill>
                  <a:schemeClr val="tx1"/>
                </a:solidFill>
                <a:latin typeface="Calibri" panose="020F0502020204030204" pitchFamily="34" charset="0"/>
                <a:ea typeface="MS PGothic" panose="020B0600070205080204" pitchFamily="34" charset="-128"/>
              </a:defRPr>
            </a:lvl4pPr>
            <a:lvl5pPr marL="2065338" indent="-228600">
              <a:defRPr>
                <a:solidFill>
                  <a:schemeClr val="tx1"/>
                </a:solidFill>
                <a:latin typeface="Calibri" panose="020F0502020204030204" pitchFamily="34" charset="0"/>
                <a:ea typeface="MS PGothic" panose="020B0600070205080204" pitchFamily="34" charset="-128"/>
              </a:defRPr>
            </a:lvl5pPr>
            <a:lvl6pPr marL="2522538"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9738"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6938"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4138"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1BBA050-BF11-4E34-952E-36ADA16555CD}" type="slidenum">
              <a:rPr lang="en-US" altLang="en-US" smtClean="0"/>
              <a:pPr/>
              <a:t>16</a:t>
            </a:fld>
            <a:endParaRPr lang="en-US" altLang="en-US"/>
          </a:p>
        </p:txBody>
      </p:sp>
    </p:spTree>
    <p:extLst>
      <p:ext uri="{BB962C8B-B14F-4D97-AF65-F5344CB8AC3E}">
        <p14:creationId xmlns:p14="http://schemas.microsoft.com/office/powerpoint/2010/main" val="3034483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79E9886-8B96-4D17-8295-52F1469837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6FA1BBF-2657-44F2-9EB5-C64213B60E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2016 – EE contributions = $37,784.24</a:t>
            </a:r>
          </a:p>
          <a:p>
            <a:r>
              <a:rPr lang="en-US" altLang="en-US"/>
              <a:t>2017 – EE contributions = $66,066</a:t>
            </a:r>
          </a:p>
          <a:p>
            <a:endParaRPr lang="en-US" altLang="en-US"/>
          </a:p>
          <a:p>
            <a:r>
              <a:rPr lang="en-US" altLang="en-US"/>
              <a:t>2016 – NU cost = $319,800</a:t>
            </a:r>
          </a:p>
          <a:p>
            <a:r>
              <a:rPr lang="en-US" altLang="en-US"/>
              <a:t>2017 – NU cost = $77,300.76</a:t>
            </a:r>
          </a:p>
        </p:txBody>
      </p:sp>
      <p:sp>
        <p:nvSpPr>
          <p:cNvPr id="15364" name="Slide Number Placeholder 3">
            <a:extLst>
              <a:ext uri="{FF2B5EF4-FFF2-40B4-BE49-F238E27FC236}">
                <a16:creationId xmlns:a16="http://schemas.microsoft.com/office/drawing/2014/main" id="{A393156A-C028-4CB4-9C45-6FA656FEC6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6125" indent="-285750">
              <a:defRPr>
                <a:solidFill>
                  <a:schemeClr val="tx1"/>
                </a:solidFill>
                <a:latin typeface="Calibri" panose="020F0502020204030204" pitchFamily="34" charset="0"/>
                <a:ea typeface="MS PGothic" panose="020B0600070205080204" pitchFamily="34" charset="-128"/>
              </a:defRPr>
            </a:lvl2pPr>
            <a:lvl3pPr marL="1147763" indent="-228600">
              <a:defRPr>
                <a:solidFill>
                  <a:schemeClr val="tx1"/>
                </a:solidFill>
                <a:latin typeface="Calibri" panose="020F0502020204030204" pitchFamily="34" charset="0"/>
                <a:ea typeface="MS PGothic" panose="020B0600070205080204" pitchFamily="34" charset="-128"/>
              </a:defRPr>
            </a:lvl3pPr>
            <a:lvl4pPr marL="1606550" indent="-228600">
              <a:defRPr>
                <a:solidFill>
                  <a:schemeClr val="tx1"/>
                </a:solidFill>
                <a:latin typeface="Calibri" panose="020F0502020204030204" pitchFamily="34" charset="0"/>
                <a:ea typeface="MS PGothic" panose="020B0600070205080204" pitchFamily="34" charset="-128"/>
              </a:defRPr>
            </a:lvl4pPr>
            <a:lvl5pPr marL="2065338" indent="-228600">
              <a:defRPr>
                <a:solidFill>
                  <a:schemeClr val="tx1"/>
                </a:solidFill>
                <a:latin typeface="Calibri" panose="020F0502020204030204" pitchFamily="34" charset="0"/>
                <a:ea typeface="MS PGothic" panose="020B0600070205080204" pitchFamily="34" charset="-128"/>
              </a:defRPr>
            </a:lvl5pPr>
            <a:lvl6pPr marL="2522538"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9738"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6938"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4138"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2B020CC-8ED5-4E89-86A0-C9DBE4CB0908}" type="slidenum">
              <a:rPr lang="en-US" altLang="en-US" smtClean="0"/>
              <a:pPr/>
              <a:t>17</a:t>
            </a:fld>
            <a:endParaRPr lang="en-US" altLang="en-US"/>
          </a:p>
        </p:txBody>
      </p:sp>
    </p:spTree>
    <p:extLst>
      <p:ext uri="{BB962C8B-B14F-4D97-AF65-F5344CB8AC3E}">
        <p14:creationId xmlns:p14="http://schemas.microsoft.com/office/powerpoint/2010/main" val="1866119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5DF8791-EE75-4692-8991-BB33504EBF41}"/>
              </a:ext>
            </a:extLst>
          </p:cNvPr>
          <p:cNvSpPr>
            <a:spLocks noGrp="1" noRot="1" noChangeAspect="1" noChangeArrowheads="1" noTextEdit="1"/>
          </p:cNvSpPr>
          <p:nvPr>
            <p:ph type="sldImg"/>
          </p:nvPr>
        </p:nvSpPr>
        <p:spPr bwMode="auto">
          <a:xfrm>
            <a:off x="1073150" y="663575"/>
            <a:ext cx="4425950"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00711A-4BC2-4AE7-92E4-C66891ABAC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a:extLst>
              <a:ext uri="{FF2B5EF4-FFF2-40B4-BE49-F238E27FC236}">
                <a16:creationId xmlns:a16="http://schemas.microsoft.com/office/drawing/2014/main" id="{3EB144A6-B053-4B96-A4B4-E67E1F81B8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a:solidFill>
                  <a:schemeClr val="tx1"/>
                </a:solidFill>
                <a:latin typeface="Calibri" panose="020F0502020204030204" pitchFamily="34" charset="0"/>
                <a:ea typeface="ＭＳ Ｐゴシック" panose="020B0600070205080204" pitchFamily="34" charset="-128"/>
              </a:defRPr>
            </a:lvl1pPr>
            <a:lvl2pPr marL="742950" indent="-285750" defTabSz="881063">
              <a:defRPr>
                <a:solidFill>
                  <a:schemeClr val="tx1"/>
                </a:solidFill>
                <a:latin typeface="Calibri" panose="020F0502020204030204" pitchFamily="34" charset="0"/>
                <a:ea typeface="ＭＳ Ｐゴシック" panose="020B0600070205080204" pitchFamily="34" charset="-128"/>
              </a:defRPr>
            </a:lvl2pPr>
            <a:lvl3pPr marL="1143000" indent="-228600" defTabSz="881063">
              <a:defRPr>
                <a:solidFill>
                  <a:schemeClr val="tx1"/>
                </a:solidFill>
                <a:latin typeface="Calibri" panose="020F0502020204030204" pitchFamily="34" charset="0"/>
                <a:ea typeface="ＭＳ Ｐゴシック" panose="020B0600070205080204" pitchFamily="34" charset="-128"/>
              </a:defRPr>
            </a:lvl3pPr>
            <a:lvl4pPr marL="1600200" indent="-228600" defTabSz="881063">
              <a:defRPr>
                <a:solidFill>
                  <a:schemeClr val="tx1"/>
                </a:solidFill>
                <a:latin typeface="Calibri" panose="020F0502020204030204" pitchFamily="34" charset="0"/>
                <a:ea typeface="ＭＳ Ｐゴシック" panose="020B0600070205080204" pitchFamily="34" charset="-128"/>
              </a:defRPr>
            </a:lvl4pPr>
            <a:lvl5pPr marL="2057400" indent="-228600" defTabSz="881063">
              <a:defRPr>
                <a:solidFill>
                  <a:schemeClr val="tx1"/>
                </a:solidFill>
                <a:latin typeface="Calibri" panose="020F0502020204030204" pitchFamily="34" charset="0"/>
                <a:ea typeface="ＭＳ Ｐゴシック" panose="020B0600070205080204" pitchFamily="34" charset="-128"/>
              </a:defRPr>
            </a:lvl5pPr>
            <a:lvl6pPr marL="2514600" indent="-228600" defTabSz="88106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88106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88106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88106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0A23CB9-4110-435A-BEF9-6A37C92D0DB5}" type="slidenum">
              <a:rPr lang="en-GB" altLang="en-US" sz="1200">
                <a:solidFill>
                  <a:srgbClr val="000000"/>
                </a:solidFill>
              </a:rPr>
              <a:pPr/>
              <a:t>20</a:t>
            </a:fld>
            <a:endParaRPr lang="en-GB"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6231C2F-7DCB-4637-A6C8-967B65415958}"/>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DB5B0F0A-02ED-44B5-8428-C34CAB25E8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053FE2B-A200-43CA-98A9-1FCB0BEA80A6}"/>
              </a:ext>
            </a:extLst>
          </p:cNvPr>
          <p:cNvSpPr>
            <a:spLocks noGrp="1"/>
          </p:cNvSpPr>
          <p:nvPr>
            <p:ph type="sldNum" sz="quarter" idx="5"/>
          </p:nvPr>
        </p:nvSpPr>
        <p:spPr/>
        <p:txBody>
          <a:bodyPr/>
          <a:lstStyle/>
          <a:p>
            <a:pPr defTabSz="914266">
              <a:defRPr/>
            </a:pPr>
            <a:fld id="{38A42022-2675-4128-ABB6-8D3D37B971F7}" type="slidenum">
              <a:rPr lang="en-GB">
                <a:solidFill>
                  <a:prstClr val="black"/>
                </a:solidFill>
                <a:latin typeface="Calibri"/>
              </a:rPr>
              <a:pPr defTabSz="914266">
                <a:defRPr/>
              </a:pPr>
              <a:t>21</a:t>
            </a:fld>
            <a:endParaRPr lang="en-GB" dirty="0">
              <a:solidFill>
                <a:prstClr val="black"/>
              </a:solidFill>
              <a:latin typeface="Calibri"/>
            </a:endParaRPr>
          </a:p>
        </p:txBody>
      </p:sp>
    </p:spTree>
    <p:extLst>
      <p:ext uri="{BB962C8B-B14F-4D97-AF65-F5344CB8AC3E}">
        <p14:creationId xmlns:p14="http://schemas.microsoft.com/office/powerpoint/2010/main" val="2602555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22</a:t>
            </a:fld>
            <a:endParaRPr lang="en-US"/>
          </a:p>
        </p:txBody>
      </p:sp>
    </p:spTree>
    <p:extLst>
      <p:ext uri="{BB962C8B-B14F-4D97-AF65-F5344CB8AC3E}">
        <p14:creationId xmlns:p14="http://schemas.microsoft.com/office/powerpoint/2010/main" val="74672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2</a:t>
            </a:fld>
            <a:endParaRPr lang="en-US"/>
          </a:p>
        </p:txBody>
      </p:sp>
    </p:spTree>
    <p:extLst>
      <p:ext uri="{BB962C8B-B14F-4D97-AF65-F5344CB8AC3E}">
        <p14:creationId xmlns:p14="http://schemas.microsoft.com/office/powerpoint/2010/main" val="3824015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23</a:t>
            </a:fld>
            <a:endParaRPr lang="en-US"/>
          </a:p>
        </p:txBody>
      </p:sp>
    </p:spTree>
    <p:extLst>
      <p:ext uri="{BB962C8B-B14F-4D97-AF65-F5344CB8AC3E}">
        <p14:creationId xmlns:p14="http://schemas.microsoft.com/office/powerpoint/2010/main" val="3478605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24</a:t>
            </a:fld>
            <a:endParaRPr lang="en-US"/>
          </a:p>
        </p:txBody>
      </p:sp>
    </p:spTree>
    <p:extLst>
      <p:ext uri="{BB962C8B-B14F-4D97-AF65-F5344CB8AC3E}">
        <p14:creationId xmlns:p14="http://schemas.microsoft.com/office/powerpoint/2010/main" val="3224774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25</a:t>
            </a:fld>
            <a:endParaRPr lang="en-US"/>
          </a:p>
        </p:txBody>
      </p:sp>
    </p:spTree>
    <p:extLst>
      <p:ext uri="{BB962C8B-B14F-4D97-AF65-F5344CB8AC3E}">
        <p14:creationId xmlns:p14="http://schemas.microsoft.com/office/powerpoint/2010/main" val="3281554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26</a:t>
            </a:fld>
            <a:endParaRPr lang="en-US"/>
          </a:p>
        </p:txBody>
      </p:sp>
    </p:spTree>
    <p:extLst>
      <p:ext uri="{BB962C8B-B14F-4D97-AF65-F5344CB8AC3E}">
        <p14:creationId xmlns:p14="http://schemas.microsoft.com/office/powerpoint/2010/main" val="3147245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27</a:t>
            </a:fld>
            <a:endParaRPr lang="en-US"/>
          </a:p>
        </p:txBody>
      </p:sp>
    </p:spTree>
    <p:extLst>
      <p:ext uri="{BB962C8B-B14F-4D97-AF65-F5344CB8AC3E}">
        <p14:creationId xmlns:p14="http://schemas.microsoft.com/office/powerpoint/2010/main" val="3635188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28</a:t>
            </a:fld>
            <a:endParaRPr lang="en-US"/>
          </a:p>
        </p:txBody>
      </p:sp>
    </p:spTree>
    <p:extLst>
      <p:ext uri="{BB962C8B-B14F-4D97-AF65-F5344CB8AC3E}">
        <p14:creationId xmlns:p14="http://schemas.microsoft.com/office/powerpoint/2010/main" val="3548209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30</a:t>
            </a:fld>
            <a:endParaRPr lang="en-US"/>
          </a:p>
        </p:txBody>
      </p:sp>
    </p:spTree>
    <p:extLst>
      <p:ext uri="{BB962C8B-B14F-4D97-AF65-F5344CB8AC3E}">
        <p14:creationId xmlns:p14="http://schemas.microsoft.com/office/powerpoint/2010/main" val="573795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Annually we update our Business Associate Agreement – can send that over after the call</a:t>
            </a:r>
          </a:p>
          <a:p>
            <a:r>
              <a:rPr lang="en-US" dirty="0"/>
              <a:t>Updated Consulting Agreement will also be sent over for review and signature </a:t>
            </a:r>
          </a:p>
        </p:txBody>
      </p:sp>
      <p:sp>
        <p:nvSpPr>
          <p:cNvPr id="4" name="Slide Number Placeholder 3"/>
          <p:cNvSpPr>
            <a:spLocks noGrp="1"/>
          </p:cNvSpPr>
          <p:nvPr>
            <p:ph type="sldNum" sz="quarter" idx="10"/>
          </p:nvPr>
        </p:nvSpPr>
        <p:spPr/>
        <p:txBody>
          <a:bodyPr/>
          <a:lstStyle/>
          <a:p>
            <a:fld id="{4AFEFFBC-9280-4B37-8C5F-46E09F576A15}" type="slidenum">
              <a:rPr lang="en-US" smtClean="0"/>
              <a:t>31</a:t>
            </a:fld>
            <a:endParaRPr lang="en-US" dirty="0"/>
          </a:p>
        </p:txBody>
      </p:sp>
    </p:spTree>
    <p:extLst>
      <p:ext uri="{BB962C8B-B14F-4D97-AF65-F5344CB8AC3E}">
        <p14:creationId xmlns:p14="http://schemas.microsoft.com/office/powerpoint/2010/main" val="29618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EFFBC-9280-4B37-8C5F-46E09F576A15}" type="slidenum">
              <a:rPr lang="en-US" smtClean="0"/>
              <a:t>3</a:t>
            </a:fld>
            <a:endParaRPr lang="en-US"/>
          </a:p>
        </p:txBody>
      </p:sp>
    </p:spTree>
    <p:extLst>
      <p:ext uri="{BB962C8B-B14F-4D97-AF65-F5344CB8AC3E}">
        <p14:creationId xmlns:p14="http://schemas.microsoft.com/office/powerpoint/2010/main" val="170430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4</a:t>
            </a:fld>
            <a:endParaRPr lang="en-US"/>
          </a:p>
        </p:txBody>
      </p:sp>
    </p:spTree>
    <p:extLst>
      <p:ext uri="{BB962C8B-B14F-4D97-AF65-F5344CB8AC3E}">
        <p14:creationId xmlns:p14="http://schemas.microsoft.com/office/powerpoint/2010/main" val="113319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5</a:t>
            </a:fld>
            <a:endParaRPr lang="en-US"/>
          </a:p>
        </p:txBody>
      </p:sp>
    </p:spTree>
    <p:extLst>
      <p:ext uri="{BB962C8B-B14F-4D97-AF65-F5344CB8AC3E}">
        <p14:creationId xmlns:p14="http://schemas.microsoft.com/office/powerpoint/2010/main" val="86755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EFFBC-9280-4B37-8C5F-46E09F576A15}" type="slidenum">
              <a:rPr lang="en-US" smtClean="0"/>
              <a:t>6</a:t>
            </a:fld>
            <a:endParaRPr lang="en-US"/>
          </a:p>
        </p:txBody>
      </p:sp>
    </p:spTree>
    <p:extLst>
      <p:ext uri="{BB962C8B-B14F-4D97-AF65-F5344CB8AC3E}">
        <p14:creationId xmlns:p14="http://schemas.microsoft.com/office/powerpoint/2010/main" val="1848891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54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p:cNvSpPr>
            <a:spLocks noGrp="1"/>
          </p:cNvSpPr>
          <p:nvPr>
            <p:ph type="dt" sz="half" idx="10"/>
          </p:nvPr>
        </p:nvSpPr>
        <p:spPr/>
        <p:txBody>
          <a:bodyPr/>
          <a:lstStyle/>
          <a:p>
            <a:fld id="{228F8AEF-6B5D-4CFB-BBC1-232381847CFB}" type="datetime1">
              <a:rPr lang="en-US" smtClean="0"/>
              <a:t>5/5/2021</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A25A04D-4A0E-4ED0-A57B-90C9DD2CE26B}" type="slidenum">
              <a:rPr lang="en-US" smtClean="0"/>
              <a:t>‹#›</a:t>
            </a:fld>
            <a:endParaRPr lang="en-US"/>
          </a:p>
        </p:txBody>
      </p:sp>
    </p:spTree>
    <p:extLst>
      <p:ext uri="{BB962C8B-B14F-4D97-AF65-F5344CB8AC3E}">
        <p14:creationId xmlns:p14="http://schemas.microsoft.com/office/powerpoint/2010/main" val="408712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997951-5327-4E0C-9D97-3CCBC5FADB5D}" type="datetime1">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5A04D-4A0E-4ED0-A57B-90C9DD2CE26B}" type="slidenum">
              <a:rPr lang="en-US" smtClean="0"/>
              <a:t>‹#›</a:t>
            </a:fld>
            <a:endParaRPr lang="en-US"/>
          </a:p>
        </p:txBody>
      </p:sp>
    </p:spTree>
    <p:extLst>
      <p:ext uri="{BB962C8B-B14F-4D97-AF65-F5344CB8AC3E}">
        <p14:creationId xmlns:p14="http://schemas.microsoft.com/office/powerpoint/2010/main" val="219640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134089-BE41-46F3-9C07-5787B957A450}" type="datetime1">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5A04D-4A0E-4ED0-A57B-90C9DD2CE26B}" type="slidenum">
              <a:rPr lang="en-US" smtClean="0"/>
              <a:t>‹#›</a:t>
            </a:fld>
            <a:endParaRPr lang="en-US"/>
          </a:p>
        </p:txBody>
      </p:sp>
    </p:spTree>
    <p:extLst>
      <p:ext uri="{BB962C8B-B14F-4D97-AF65-F5344CB8AC3E}">
        <p14:creationId xmlns:p14="http://schemas.microsoft.com/office/powerpoint/2010/main" val="41977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6BE10D2E-B6F3-4525-AE25-2B01FE8ECF93}"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25A04D-4A0E-4ED0-A57B-90C9DD2CE26B}" type="slidenum">
              <a:rPr lang="en-US" smtClean="0"/>
              <a:t>‹#›</a:t>
            </a:fld>
            <a:endParaRPr lang="en-US"/>
          </a:p>
        </p:txBody>
      </p:sp>
    </p:spTree>
    <p:extLst>
      <p:ext uri="{BB962C8B-B14F-4D97-AF65-F5344CB8AC3E}">
        <p14:creationId xmlns:p14="http://schemas.microsoft.com/office/powerpoint/2010/main" val="4026743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57DBA29-D5C8-4CBE-91D8-8027AC21D75B}"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25A04D-4A0E-4ED0-A57B-90C9DD2CE26B}" type="slidenum">
              <a:rPr lang="en-US" smtClean="0"/>
              <a:t>‹#›</a:t>
            </a:fld>
            <a:endParaRPr lang="en-US"/>
          </a:p>
        </p:txBody>
      </p:sp>
    </p:spTree>
    <p:extLst>
      <p:ext uri="{BB962C8B-B14F-4D97-AF65-F5344CB8AC3E}">
        <p14:creationId xmlns:p14="http://schemas.microsoft.com/office/powerpoint/2010/main" val="190836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F3F0C98-D948-4FC4-A2F7-8733318BB2DE}"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25A04D-4A0E-4ED0-A57B-90C9DD2CE26B}" type="slidenum">
              <a:rPr lang="en-US" smtClean="0"/>
              <a:t>‹#›</a:t>
            </a:fld>
            <a:endParaRPr lang="en-US"/>
          </a:p>
        </p:txBody>
      </p:sp>
    </p:spTree>
    <p:extLst>
      <p:ext uri="{BB962C8B-B14F-4D97-AF65-F5344CB8AC3E}">
        <p14:creationId xmlns:p14="http://schemas.microsoft.com/office/powerpoint/2010/main" val="3734041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9F14B62-274C-4671-98F9-2CF978BE82EA}" type="datetime1">
              <a:rPr lang="en-US" smtClean="0"/>
              <a:t>5/5/2021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A25A04D-4A0E-4ED0-A57B-90C9DD2CE26B}" type="slidenum">
              <a:rPr lang="en-US" smtClean="0"/>
              <a:t>‹#›</a:t>
            </a:fld>
            <a:endParaRPr lang="en-US"/>
          </a:p>
        </p:txBody>
      </p:sp>
    </p:spTree>
    <p:extLst>
      <p:ext uri="{BB962C8B-B14F-4D97-AF65-F5344CB8AC3E}">
        <p14:creationId xmlns:p14="http://schemas.microsoft.com/office/powerpoint/2010/main" val="123446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E592DBCE-109E-4DAF-A5B1-8E77BFE7D5E2}" type="datetime1">
              <a:rPr lang="en-US" smtClean="0"/>
              <a:t>5/5/2021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A25A04D-4A0E-4ED0-A57B-90C9DD2CE26B}" type="slidenum">
              <a:rPr lang="en-US" smtClean="0"/>
              <a:t>‹#›</a:t>
            </a:fld>
            <a:endParaRPr lang="en-US"/>
          </a:p>
        </p:txBody>
      </p:sp>
    </p:spTree>
    <p:extLst>
      <p:ext uri="{BB962C8B-B14F-4D97-AF65-F5344CB8AC3E}">
        <p14:creationId xmlns:p14="http://schemas.microsoft.com/office/powerpoint/2010/main" val="3092147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25921A2-D432-4787-AE05-2F3C0FC4D86C}" type="datetime1">
              <a:rPr lang="en-US" smtClean="0"/>
              <a:t>5/5/2021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7A25A04D-4A0E-4ED0-A57B-90C9DD2CE26B}" type="slidenum">
              <a:rPr lang="en-US" smtClean="0"/>
              <a:t>‹#›</a:t>
            </a:fld>
            <a:endParaRPr lang="en-US"/>
          </a:p>
        </p:txBody>
      </p:sp>
    </p:spTree>
    <p:extLst>
      <p:ext uri="{BB962C8B-B14F-4D97-AF65-F5344CB8AC3E}">
        <p14:creationId xmlns:p14="http://schemas.microsoft.com/office/powerpoint/2010/main" val="433172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E0DE99-04CE-4542-9543-5B6F60CC8C5B}" type="datetime1">
              <a:rPr lang="en-US" smtClean="0"/>
              <a:t>5/5/2021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7A25A04D-4A0E-4ED0-A57B-90C9DD2CE26B}" type="slidenum">
              <a:rPr lang="en-US" smtClean="0"/>
              <a:t>‹#›</a:t>
            </a:fld>
            <a:endParaRPr lang="en-US"/>
          </a:p>
        </p:txBody>
      </p:sp>
    </p:spTree>
    <p:extLst>
      <p:ext uri="{BB962C8B-B14F-4D97-AF65-F5344CB8AC3E}">
        <p14:creationId xmlns:p14="http://schemas.microsoft.com/office/powerpoint/2010/main" val="1018523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496FF03-1B14-44D8-926F-ED9203CC40A0}" type="datetime1">
              <a:rPr lang="en-US" smtClean="0"/>
              <a:t>5/5/2021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A25A04D-4A0E-4ED0-A57B-90C9DD2CE26B}" type="slidenum">
              <a:rPr lang="en-US" smtClean="0"/>
              <a:t>‹#›</a:t>
            </a:fld>
            <a:endParaRPr lang="en-US"/>
          </a:p>
        </p:txBody>
      </p:sp>
    </p:spTree>
    <p:extLst>
      <p:ext uri="{BB962C8B-B14F-4D97-AF65-F5344CB8AC3E}">
        <p14:creationId xmlns:p14="http://schemas.microsoft.com/office/powerpoint/2010/main" val="371952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7DBA29-D5C8-4CBE-91D8-8027AC21D75B}" type="datetime1">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5A04D-4A0E-4ED0-A57B-90C9DD2CE26B}" type="slidenum">
              <a:rPr lang="en-US" smtClean="0"/>
              <a:t>‹#›</a:t>
            </a:fld>
            <a:endParaRPr lang="en-US"/>
          </a:p>
        </p:txBody>
      </p:sp>
    </p:spTree>
    <p:extLst>
      <p:ext uri="{BB962C8B-B14F-4D97-AF65-F5344CB8AC3E}">
        <p14:creationId xmlns:p14="http://schemas.microsoft.com/office/powerpoint/2010/main" val="2851381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0975B61-97A2-4FA9-8639-5429ECB4BC03}" type="datetime1">
              <a:rPr lang="en-US" smtClean="0"/>
              <a:t>5/5/2021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A25A04D-4A0E-4ED0-A57B-90C9DD2CE26B}" type="slidenum">
              <a:rPr lang="en-US" smtClean="0"/>
              <a:t>‹#›</a:t>
            </a:fld>
            <a:endParaRPr lang="en-US"/>
          </a:p>
        </p:txBody>
      </p:sp>
    </p:spTree>
    <p:extLst>
      <p:ext uri="{BB962C8B-B14F-4D97-AF65-F5344CB8AC3E}">
        <p14:creationId xmlns:p14="http://schemas.microsoft.com/office/powerpoint/2010/main" val="3984291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2997951-5327-4E0C-9D97-3CCBC5FADB5D}"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25A04D-4A0E-4ED0-A57B-90C9DD2CE26B}" type="slidenum">
              <a:rPr lang="en-US" smtClean="0"/>
              <a:t>‹#›</a:t>
            </a:fld>
            <a:endParaRPr lang="en-US"/>
          </a:p>
        </p:txBody>
      </p:sp>
    </p:spTree>
    <p:extLst>
      <p:ext uri="{BB962C8B-B14F-4D97-AF65-F5344CB8AC3E}">
        <p14:creationId xmlns:p14="http://schemas.microsoft.com/office/powerpoint/2010/main" val="1319841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1134089-BE41-46F3-9C07-5787B957A450}"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25A04D-4A0E-4ED0-A57B-90C9DD2CE26B}" type="slidenum">
              <a:rPr lang="en-US" smtClean="0"/>
              <a:t>‹#›</a:t>
            </a:fld>
            <a:endParaRPr lang="en-US"/>
          </a:p>
        </p:txBody>
      </p:sp>
    </p:spTree>
    <p:extLst>
      <p:ext uri="{BB962C8B-B14F-4D97-AF65-F5344CB8AC3E}">
        <p14:creationId xmlns:p14="http://schemas.microsoft.com/office/powerpoint/2010/main" val="81718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3F0C98-D948-4FC4-A2F7-8733318BB2DE}" type="datetime1">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5A04D-4A0E-4ED0-A57B-90C9DD2CE26B}" type="slidenum">
              <a:rPr lang="en-US" smtClean="0"/>
              <a:t>‹#›</a:t>
            </a:fld>
            <a:endParaRPr lang="en-US"/>
          </a:p>
        </p:txBody>
      </p:sp>
    </p:spTree>
    <p:extLst>
      <p:ext uri="{BB962C8B-B14F-4D97-AF65-F5344CB8AC3E}">
        <p14:creationId xmlns:p14="http://schemas.microsoft.com/office/powerpoint/2010/main" val="159649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F14B62-274C-4671-98F9-2CF978BE82EA}" type="datetime1">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5A04D-4A0E-4ED0-A57B-90C9DD2CE26B}" type="slidenum">
              <a:rPr lang="en-US" smtClean="0"/>
              <a:t>‹#›</a:t>
            </a:fld>
            <a:endParaRPr lang="en-US"/>
          </a:p>
        </p:txBody>
      </p:sp>
    </p:spTree>
    <p:extLst>
      <p:ext uri="{BB962C8B-B14F-4D97-AF65-F5344CB8AC3E}">
        <p14:creationId xmlns:p14="http://schemas.microsoft.com/office/powerpoint/2010/main" val="71480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2DBCE-109E-4DAF-A5B1-8E77BFE7D5E2}" type="datetime1">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5A04D-4A0E-4ED0-A57B-90C9DD2CE26B}" type="slidenum">
              <a:rPr lang="en-US" smtClean="0"/>
              <a:t>‹#›</a:t>
            </a:fld>
            <a:endParaRPr lang="en-US"/>
          </a:p>
        </p:txBody>
      </p:sp>
    </p:spTree>
    <p:extLst>
      <p:ext uri="{BB962C8B-B14F-4D97-AF65-F5344CB8AC3E}">
        <p14:creationId xmlns:p14="http://schemas.microsoft.com/office/powerpoint/2010/main" val="373388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5921A2-D432-4787-AE05-2F3C0FC4D86C}" type="datetime1">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5A04D-4A0E-4ED0-A57B-90C9DD2CE26B}" type="slidenum">
              <a:rPr lang="en-US" smtClean="0"/>
              <a:t>‹#›</a:t>
            </a:fld>
            <a:endParaRPr lang="en-US"/>
          </a:p>
        </p:txBody>
      </p:sp>
    </p:spTree>
    <p:extLst>
      <p:ext uri="{BB962C8B-B14F-4D97-AF65-F5344CB8AC3E}">
        <p14:creationId xmlns:p14="http://schemas.microsoft.com/office/powerpoint/2010/main" val="297308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0DE99-04CE-4542-9543-5B6F60CC8C5B}" type="datetime1">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5A04D-4A0E-4ED0-A57B-90C9DD2CE26B}" type="slidenum">
              <a:rPr lang="en-US" smtClean="0"/>
              <a:t>‹#›</a:t>
            </a:fld>
            <a:endParaRPr lang="en-US"/>
          </a:p>
        </p:txBody>
      </p:sp>
    </p:spTree>
    <p:extLst>
      <p:ext uri="{BB962C8B-B14F-4D97-AF65-F5344CB8AC3E}">
        <p14:creationId xmlns:p14="http://schemas.microsoft.com/office/powerpoint/2010/main" val="21527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96FF03-1B14-44D8-926F-ED9203CC40A0}" type="datetime1">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5A04D-4A0E-4ED0-A57B-90C9DD2CE26B}" type="slidenum">
              <a:rPr lang="en-US" smtClean="0"/>
              <a:t>‹#›</a:t>
            </a:fld>
            <a:endParaRPr lang="en-US"/>
          </a:p>
        </p:txBody>
      </p:sp>
    </p:spTree>
    <p:extLst>
      <p:ext uri="{BB962C8B-B14F-4D97-AF65-F5344CB8AC3E}">
        <p14:creationId xmlns:p14="http://schemas.microsoft.com/office/powerpoint/2010/main" val="38001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975B61-97A2-4FA9-8639-5429ECB4BC03}" type="datetime1">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5A04D-4A0E-4ED0-A57B-90C9DD2CE26B}" type="slidenum">
              <a:rPr lang="en-US" smtClean="0"/>
              <a:t>‹#›</a:t>
            </a:fld>
            <a:endParaRPr lang="en-US"/>
          </a:p>
        </p:txBody>
      </p:sp>
    </p:spTree>
    <p:extLst>
      <p:ext uri="{BB962C8B-B14F-4D97-AF65-F5344CB8AC3E}">
        <p14:creationId xmlns:p14="http://schemas.microsoft.com/office/powerpoint/2010/main" val="297898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F8AEF-6B5D-4CFB-BBC1-232381847CFB}" type="datetime1">
              <a:rPr lang="en-US" smtClean="0"/>
              <a:t>5/5/2021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5A04D-4A0E-4ED0-A57B-90C9DD2CE26B}" type="slidenum">
              <a:rPr lang="en-US" smtClean="0"/>
              <a:t>‹#›</a:t>
            </a:fld>
            <a:endParaRPr lang="en-US"/>
          </a:p>
        </p:txBody>
      </p:sp>
    </p:spTree>
    <p:extLst>
      <p:ext uri="{BB962C8B-B14F-4D97-AF65-F5344CB8AC3E}">
        <p14:creationId xmlns:p14="http://schemas.microsoft.com/office/powerpoint/2010/main" val="205242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28F8AEF-6B5D-4CFB-BBC1-232381847CFB}" type="datetime1">
              <a:rPr lang="en-US" smtClean="0"/>
              <a:t>5/5/2021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A25A04D-4A0E-4ED0-A57B-90C9DD2CE2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pixabay.com/en/tick-mark-ok-perfect-check-done-305245/" TargetMode="External"/><Relationship Id="rId5" Type="http://schemas.openxmlformats.org/officeDocument/2006/relationships/image" Target="../media/image15.png"/><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thebluediamondgallery.com/a/agenda.htm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oleObject" Target="../embeddings/oleObject2.bin"/><Relationship Id="rId3" Type="http://schemas.openxmlformats.org/officeDocument/2006/relationships/notesSlide" Target="../notesSlides/notesSlide17.xml"/><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6.png"/><Relationship Id="rId2" Type="http://schemas.openxmlformats.org/officeDocument/2006/relationships/slideLayout" Target="../slideLayouts/slideLayout2.xml"/><Relationship Id="rId16" Type="http://schemas.openxmlformats.org/officeDocument/2006/relationships/image" Target="../media/image18.emf"/><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6.emf"/><Relationship Id="rId15" Type="http://schemas.openxmlformats.org/officeDocument/2006/relationships/oleObject" Target="../embeddings/oleObject3.bin"/><Relationship Id="rId10" Type="http://schemas.openxmlformats.org/officeDocument/2006/relationships/image" Target="../media/image23.png"/><Relationship Id="rId4" Type="http://schemas.openxmlformats.org/officeDocument/2006/relationships/oleObject" Target="../embeddings/oleObject1.bin"/><Relationship Id="rId9" Type="http://schemas.openxmlformats.org/officeDocument/2006/relationships/image" Target="../media/image22.png"/><Relationship Id="rId1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White_House_Chief_of_Staff" TargetMode="Externa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therichardsgrp.com/covid19-vaccinat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eeoc.gov/wysk/what-you-should-know-about-covid-19-and-ada-rehabilitation-act-and-other-eeo-laws" TargetMode="Externa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congress.gov/bill/117th-congress/house-bill/1319/text/pl?overview=close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sdoward@therichardsgrp.com" TargetMode="External"/><Relationship Id="rId13" Type="http://schemas.openxmlformats.org/officeDocument/2006/relationships/hyperlink" Target="mailto:anormand@therichardsgrp.com" TargetMode="External"/><Relationship Id="rId3" Type="http://schemas.openxmlformats.org/officeDocument/2006/relationships/hyperlink" Target="http://www.therichardsgrp.com/" TargetMode="External"/><Relationship Id="rId7" Type="http://schemas.openxmlformats.org/officeDocument/2006/relationships/image" Target="../media/image7.jpeg"/><Relationship Id="rId12" Type="http://schemas.openxmlformats.org/officeDocument/2006/relationships/image" Target="../media/image10.PNG"/><Relationship Id="rId17" Type="http://schemas.openxmlformats.org/officeDocument/2006/relationships/hyperlink" Target="mailto:lsimpson@therichardsgrp.com" TargetMode="External"/><Relationship Id="rId2" Type="http://schemas.openxmlformats.org/officeDocument/2006/relationships/notesSlide" Target="../notesSlides/notesSlide3.xml"/><Relationship Id="rId16" Type="http://schemas.openxmlformats.org/officeDocument/2006/relationships/hyperlink" Target="mailto:rgibson@therichardsgrp.com" TargetMode="External"/><Relationship Id="rId1" Type="http://schemas.openxmlformats.org/officeDocument/2006/relationships/slideLayout" Target="../slideLayouts/slideLayout1.xml"/><Relationship Id="rId6" Type="http://schemas.openxmlformats.org/officeDocument/2006/relationships/hyperlink" Target="mailto:tscull@therichardsgrp.com" TargetMode="External"/><Relationship Id="rId11" Type="http://schemas.openxmlformats.org/officeDocument/2006/relationships/hyperlink" Target="mailto:ccaulfield@therichardsgrp.com" TargetMode="External"/><Relationship Id="rId5" Type="http://schemas.openxmlformats.org/officeDocument/2006/relationships/image" Target="../media/image6.png"/><Relationship Id="rId15" Type="http://schemas.openxmlformats.org/officeDocument/2006/relationships/image" Target="../media/image12.JPG"/><Relationship Id="rId10" Type="http://schemas.openxmlformats.org/officeDocument/2006/relationships/image" Target="../media/image9.PNG"/><Relationship Id="rId4" Type="http://schemas.openxmlformats.org/officeDocument/2006/relationships/image" Target="../media/image5.jpg"/><Relationship Id="rId9" Type="http://schemas.openxmlformats.org/officeDocument/2006/relationships/image" Target="../media/image8.PNG"/><Relationship Id="rId1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mailto:jbrady@therichardsgrp.com" TargetMode="External"/><Relationship Id="rId7" Type="http://schemas.openxmlformats.org/officeDocument/2006/relationships/hyperlink" Target="http://www.therichardsgrp.com/" TargetMode="External"/><Relationship Id="rId2" Type="http://schemas.openxmlformats.org/officeDocument/2006/relationships/hyperlink" Target="mailto:tscull@therichardsgrp.com" TargetMode="Externa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mailto:anormand@therichardsgrp.com" TargetMode="External"/><Relationship Id="rId4" Type="http://schemas.openxmlformats.org/officeDocument/2006/relationships/hyperlink" Target="mailto:ccaulfield@therichardsgrp.com"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7BD4C588-A92D-4072-901C-1AD71E5915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 y="-47624"/>
            <a:ext cx="4772025" cy="628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C24B1F73-250D-4BAE-8CE3-81A3044DC954}"/>
              </a:ext>
            </a:extLst>
          </p:cNvPr>
          <p:cNvSpPr txBox="1">
            <a:spLocks/>
          </p:cNvSpPr>
          <p:nvPr/>
        </p:nvSpPr>
        <p:spPr bwMode="auto">
          <a:xfrm>
            <a:off x="4165962" y="2590800"/>
            <a:ext cx="4924425"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normAutofit fontScale="97500"/>
          </a:bodyPr>
          <a:lst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fontAlgn="auto" hangingPunct="1">
              <a:spcAft>
                <a:spcPts val="0"/>
              </a:spcAft>
              <a:defRPr/>
            </a:pPr>
            <a:r>
              <a:rPr lang="en-US" sz="3200" b="1" dirty="0">
                <a:solidFill>
                  <a:schemeClr val="accent4">
                    <a:lumMod val="50000"/>
                  </a:schemeClr>
                </a:solidFill>
                <a:latin typeface="Corbel"/>
                <a:ea typeface="+mj-ea"/>
                <a:cs typeface="Corbel"/>
              </a:rPr>
              <a:t>2021 Review &amp; </a:t>
            </a:r>
          </a:p>
          <a:p>
            <a:pPr eaLnBrk="1" fontAlgn="auto" hangingPunct="1">
              <a:spcAft>
                <a:spcPts val="0"/>
              </a:spcAft>
              <a:defRPr/>
            </a:pPr>
            <a:r>
              <a:rPr lang="en-US" sz="3200" b="1" dirty="0">
                <a:solidFill>
                  <a:schemeClr val="accent4">
                    <a:lumMod val="50000"/>
                  </a:schemeClr>
                </a:solidFill>
                <a:latin typeface="Corbel"/>
                <a:ea typeface="+mj-ea"/>
                <a:cs typeface="Corbel"/>
              </a:rPr>
              <a:t>Planning Meeting</a:t>
            </a:r>
          </a:p>
          <a:p>
            <a:pPr eaLnBrk="1" fontAlgn="auto" hangingPunct="1">
              <a:spcAft>
                <a:spcPts val="0"/>
              </a:spcAft>
              <a:defRPr/>
            </a:pPr>
            <a:r>
              <a:rPr lang="en-US" sz="3200" b="1" i="1" dirty="0">
                <a:solidFill>
                  <a:schemeClr val="accent4">
                    <a:lumMod val="50000"/>
                  </a:schemeClr>
                </a:solidFill>
                <a:latin typeface="Corbel"/>
                <a:ea typeface="+mj-ea"/>
                <a:cs typeface="Corbel"/>
              </a:rPr>
              <a:t>May 5, 2021</a:t>
            </a:r>
          </a:p>
        </p:txBody>
      </p:sp>
      <p:pic>
        <p:nvPicPr>
          <p:cNvPr id="3076" name="Picture 8">
            <a:extLst>
              <a:ext uri="{FF2B5EF4-FFF2-40B4-BE49-F238E27FC236}">
                <a16:creationId xmlns:a16="http://schemas.microsoft.com/office/drawing/2014/main" id="{55FDD410-8C2F-4619-8907-0FAC028BB1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5" y="492131"/>
            <a:ext cx="2337539" cy="101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9663CE4-0BB2-46E4-88DF-E7533E4603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62600" y="2286000"/>
            <a:ext cx="2131150" cy="1364058"/>
          </a:xfrm>
          <a:prstGeom prst="rect">
            <a:avLst/>
          </a:prstGeom>
        </p:spPr>
      </p:pic>
    </p:spTree>
    <p:extLst>
      <p:ext uri="{BB962C8B-B14F-4D97-AF65-F5344CB8AC3E}">
        <p14:creationId xmlns:p14="http://schemas.microsoft.com/office/powerpoint/2010/main" val="2565181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304006" y="245526"/>
            <a:ext cx="8601075" cy="592826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t>2020  Where is Covid decline? Masked by high-cost claimant activity.</a:t>
            </a:r>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Financial Analysis</a:t>
            </a:r>
            <a:endParaRPr lang="en-US" sz="1400" spc="300" dirty="0">
              <a:solidFill>
                <a:schemeClr val="bg1"/>
              </a:solidFill>
              <a:latin typeface="Corbel"/>
              <a:ea typeface="+mn-ea"/>
              <a:cs typeface="Corbel"/>
            </a:endParaRPr>
          </a:p>
        </p:txBody>
      </p:sp>
      <p:graphicFrame>
        <p:nvGraphicFramePr>
          <p:cNvPr id="5" name="Chart 4">
            <a:extLst>
              <a:ext uri="{FF2B5EF4-FFF2-40B4-BE49-F238E27FC236}">
                <a16:creationId xmlns:a16="http://schemas.microsoft.com/office/drawing/2014/main" id="{7D07B75E-5E6E-404D-B3B9-89CDA659A432}"/>
              </a:ext>
            </a:extLst>
          </p:cNvPr>
          <p:cNvGraphicFramePr/>
          <p:nvPr>
            <p:extLst>
              <p:ext uri="{D42A27DB-BD31-4B8C-83A1-F6EECF244321}">
                <p14:modId xmlns:p14="http://schemas.microsoft.com/office/powerpoint/2010/main" val="3102928403"/>
              </p:ext>
            </p:extLst>
          </p:nvPr>
        </p:nvGraphicFramePr>
        <p:xfrm>
          <a:off x="1556543" y="865478"/>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27DEEFA8-DE95-4806-B103-D99930C32B8F}"/>
              </a:ext>
            </a:extLst>
          </p:cNvPr>
          <p:cNvSpPr txBox="1"/>
          <p:nvPr/>
        </p:nvSpPr>
        <p:spPr>
          <a:xfrm>
            <a:off x="2895600" y="5065753"/>
            <a:ext cx="5177632" cy="461665"/>
          </a:xfrm>
          <a:prstGeom prst="rect">
            <a:avLst/>
          </a:prstGeom>
          <a:noFill/>
        </p:spPr>
        <p:txBody>
          <a:bodyPr wrap="square" rtlCol="0">
            <a:spAutoFit/>
          </a:bodyPr>
          <a:lstStyle/>
          <a:p>
            <a:r>
              <a:rPr lang="en-US" sz="1200" i="1" dirty="0"/>
              <a:t>2017: short plan year</a:t>
            </a:r>
          </a:p>
          <a:p>
            <a:r>
              <a:rPr lang="en-US" sz="1200" i="1" dirty="0"/>
              <a:t>2018: transitional year, CBA runout and up-front termination admin costs</a:t>
            </a:r>
          </a:p>
        </p:txBody>
      </p:sp>
      <p:sp>
        <p:nvSpPr>
          <p:cNvPr id="2" name="TextBox 1">
            <a:extLst>
              <a:ext uri="{FF2B5EF4-FFF2-40B4-BE49-F238E27FC236}">
                <a16:creationId xmlns:a16="http://schemas.microsoft.com/office/drawing/2014/main" id="{949D6765-37A5-43FB-8FF4-E71DEE03DE7F}"/>
              </a:ext>
            </a:extLst>
          </p:cNvPr>
          <p:cNvSpPr txBox="1"/>
          <p:nvPr/>
        </p:nvSpPr>
        <p:spPr>
          <a:xfrm>
            <a:off x="3969955" y="5854022"/>
            <a:ext cx="4967983" cy="276999"/>
          </a:xfrm>
          <a:prstGeom prst="rect">
            <a:avLst/>
          </a:prstGeom>
          <a:noFill/>
        </p:spPr>
        <p:txBody>
          <a:bodyPr wrap="square" rtlCol="0">
            <a:spAutoFit/>
          </a:bodyPr>
          <a:lstStyle/>
          <a:p>
            <a:r>
              <a:rPr lang="en-US" sz="1200" i="1" dirty="0"/>
              <a:t>*claims net stop loss</a:t>
            </a:r>
          </a:p>
        </p:txBody>
      </p:sp>
    </p:spTree>
    <p:extLst>
      <p:ext uri="{BB962C8B-B14F-4D97-AF65-F5344CB8AC3E}">
        <p14:creationId xmlns:p14="http://schemas.microsoft.com/office/powerpoint/2010/main" val="3530441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304006" y="245526"/>
            <a:ext cx="8601075" cy="575468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t>2018 data is immature for both plans</a:t>
            </a:r>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Financial Analysis</a:t>
            </a:r>
            <a:endParaRPr lang="en-US" sz="1400" spc="300" dirty="0">
              <a:solidFill>
                <a:schemeClr val="bg1"/>
              </a:solidFill>
              <a:latin typeface="Corbel"/>
              <a:ea typeface="+mn-ea"/>
              <a:cs typeface="Corbel"/>
            </a:endParaRPr>
          </a:p>
        </p:txBody>
      </p:sp>
      <p:graphicFrame>
        <p:nvGraphicFramePr>
          <p:cNvPr id="5" name="Chart 4">
            <a:extLst>
              <a:ext uri="{FF2B5EF4-FFF2-40B4-BE49-F238E27FC236}">
                <a16:creationId xmlns:a16="http://schemas.microsoft.com/office/drawing/2014/main" id="{7D07B75E-5E6E-404D-B3B9-89CDA659A432}"/>
              </a:ext>
            </a:extLst>
          </p:cNvPr>
          <p:cNvGraphicFramePr/>
          <p:nvPr/>
        </p:nvGraphicFramePr>
        <p:xfrm>
          <a:off x="1556543" y="865478"/>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27DEEFA8-DE95-4806-B103-D99930C32B8F}"/>
              </a:ext>
            </a:extLst>
          </p:cNvPr>
          <p:cNvSpPr txBox="1"/>
          <p:nvPr/>
        </p:nvSpPr>
        <p:spPr>
          <a:xfrm>
            <a:off x="2474911" y="5083872"/>
            <a:ext cx="5177632" cy="276999"/>
          </a:xfrm>
          <a:prstGeom prst="rect">
            <a:avLst/>
          </a:prstGeom>
          <a:noFill/>
        </p:spPr>
        <p:txBody>
          <a:bodyPr wrap="square" rtlCol="0">
            <a:spAutoFit/>
          </a:bodyPr>
          <a:lstStyle/>
          <a:p>
            <a:r>
              <a:rPr lang="en-US" sz="1200" i="1" dirty="0"/>
              <a:t>Costs are gross medical claims only; no Rx </a:t>
            </a:r>
            <a:r>
              <a:rPr lang="en-US" sz="1200" i="1"/>
              <a:t>and pre- </a:t>
            </a:r>
            <a:r>
              <a:rPr lang="en-US" sz="1200" i="1" dirty="0"/>
              <a:t>stop loss reimbursements</a:t>
            </a:r>
          </a:p>
        </p:txBody>
      </p:sp>
    </p:spTree>
    <p:extLst>
      <p:ext uri="{BB962C8B-B14F-4D97-AF65-F5344CB8AC3E}">
        <p14:creationId xmlns:p14="http://schemas.microsoft.com/office/powerpoint/2010/main" val="185254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6200" y="228601"/>
            <a:ext cx="8839200" cy="600136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t>                2020: 8 claimants over $100,000 specific</a:t>
            </a:r>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Financial Analysis</a:t>
            </a:r>
            <a:endParaRPr lang="en-US" sz="1400" spc="300" dirty="0">
              <a:solidFill>
                <a:schemeClr val="bg1"/>
              </a:solidFill>
              <a:latin typeface="Corbel"/>
              <a:ea typeface="+mn-ea"/>
              <a:cs typeface="Corbel"/>
            </a:endParaRPr>
          </a:p>
        </p:txBody>
      </p:sp>
      <p:graphicFrame>
        <p:nvGraphicFramePr>
          <p:cNvPr id="3" name="Table 2">
            <a:extLst>
              <a:ext uri="{FF2B5EF4-FFF2-40B4-BE49-F238E27FC236}">
                <a16:creationId xmlns:a16="http://schemas.microsoft.com/office/drawing/2014/main" id="{3C13F520-8513-4ECA-91F4-617692E47B9C}"/>
              </a:ext>
            </a:extLst>
          </p:cNvPr>
          <p:cNvGraphicFramePr>
            <a:graphicFrameLocks noGrp="1"/>
          </p:cNvGraphicFramePr>
          <p:nvPr>
            <p:extLst>
              <p:ext uri="{D42A27DB-BD31-4B8C-83A1-F6EECF244321}">
                <p14:modId xmlns:p14="http://schemas.microsoft.com/office/powerpoint/2010/main" val="3973100984"/>
              </p:ext>
            </p:extLst>
          </p:nvPr>
        </p:nvGraphicFramePr>
        <p:xfrm>
          <a:off x="240853" y="511869"/>
          <a:ext cx="7633594" cy="5628640"/>
        </p:xfrm>
        <a:graphic>
          <a:graphicData uri="http://schemas.openxmlformats.org/drawingml/2006/table">
            <a:tbl>
              <a:tblPr firstRow="1" bandRow="1">
                <a:tableStyleId>{5C22544A-7EE6-4342-B048-85BDC9FD1C3A}</a:tableStyleId>
              </a:tblPr>
              <a:tblGrid>
                <a:gridCol w="2529887">
                  <a:extLst>
                    <a:ext uri="{9D8B030D-6E8A-4147-A177-3AD203B41FA5}">
                      <a16:colId xmlns:a16="http://schemas.microsoft.com/office/drawing/2014/main" val="1798907103"/>
                    </a:ext>
                  </a:extLst>
                </a:gridCol>
                <a:gridCol w="1738359">
                  <a:extLst>
                    <a:ext uri="{9D8B030D-6E8A-4147-A177-3AD203B41FA5}">
                      <a16:colId xmlns:a16="http://schemas.microsoft.com/office/drawing/2014/main" val="1742095635"/>
                    </a:ext>
                  </a:extLst>
                </a:gridCol>
                <a:gridCol w="1723715">
                  <a:extLst>
                    <a:ext uri="{9D8B030D-6E8A-4147-A177-3AD203B41FA5}">
                      <a16:colId xmlns:a16="http://schemas.microsoft.com/office/drawing/2014/main" val="4222121714"/>
                    </a:ext>
                  </a:extLst>
                </a:gridCol>
                <a:gridCol w="1641633">
                  <a:extLst>
                    <a:ext uri="{9D8B030D-6E8A-4147-A177-3AD203B41FA5}">
                      <a16:colId xmlns:a16="http://schemas.microsoft.com/office/drawing/2014/main" val="1430763530"/>
                    </a:ext>
                  </a:extLst>
                </a:gridCol>
              </a:tblGrid>
              <a:tr h="320040">
                <a:tc>
                  <a:txBody>
                    <a:bodyPr/>
                    <a:lstStyle/>
                    <a:p>
                      <a:r>
                        <a:rPr lang="en-US" dirty="0"/>
                        <a:t>High Cost Claimant Analysis</a:t>
                      </a:r>
                    </a:p>
                  </a:txBody>
                  <a:tcPr>
                    <a:solidFill>
                      <a:schemeClr val="accent2">
                        <a:lumMod val="75000"/>
                      </a:schemeClr>
                    </a:solidFill>
                  </a:tcPr>
                </a:tc>
                <a:tc>
                  <a:txBody>
                    <a:bodyPr/>
                    <a:lstStyle/>
                    <a:p>
                      <a:pPr algn="ctr"/>
                      <a:r>
                        <a:rPr lang="en-US" dirty="0"/>
                        <a:t>July 2018 to June 2019</a:t>
                      </a:r>
                    </a:p>
                  </a:txBody>
                  <a:tcPr>
                    <a:solidFill>
                      <a:schemeClr val="accent2">
                        <a:lumMod val="75000"/>
                      </a:schemeClr>
                    </a:solidFill>
                  </a:tcPr>
                </a:tc>
                <a:tc>
                  <a:txBody>
                    <a:bodyPr/>
                    <a:lstStyle/>
                    <a:p>
                      <a:pPr algn="ctr"/>
                      <a:r>
                        <a:rPr lang="en-US" i="1" dirty="0"/>
                        <a:t>July 2019 to Dec 2019 (6 mo.)</a:t>
                      </a:r>
                    </a:p>
                  </a:txBody>
                  <a:tcPr>
                    <a:solidFill>
                      <a:schemeClr val="accent2">
                        <a:lumMod val="75000"/>
                      </a:schemeClr>
                    </a:solidFill>
                  </a:tcPr>
                </a:tc>
                <a:tc>
                  <a:txBody>
                    <a:bodyPr/>
                    <a:lstStyle/>
                    <a:p>
                      <a:pPr algn="ctr"/>
                      <a:endParaRPr lang="en-US" dirty="0"/>
                    </a:p>
                    <a:p>
                      <a:pPr algn="ctr"/>
                      <a:r>
                        <a:rPr lang="en-US" dirty="0"/>
                        <a:t>2020</a:t>
                      </a:r>
                    </a:p>
                  </a:txBody>
                  <a:tcPr>
                    <a:solidFill>
                      <a:schemeClr val="accent2">
                        <a:lumMod val="75000"/>
                      </a:schemeClr>
                    </a:solidFill>
                  </a:tcPr>
                </a:tc>
                <a:extLst>
                  <a:ext uri="{0D108BD9-81ED-4DB2-BD59-A6C34878D82A}">
                    <a16:rowId xmlns:a16="http://schemas.microsoft.com/office/drawing/2014/main" val="1677328820"/>
                  </a:ext>
                </a:extLst>
              </a:tr>
              <a:tr h="370840">
                <a:tc>
                  <a:txBody>
                    <a:bodyPr/>
                    <a:lstStyle/>
                    <a:p>
                      <a:r>
                        <a:rPr lang="en-US" dirty="0"/>
                        <a:t>Claimants with over $50,000 in claims</a:t>
                      </a:r>
                    </a:p>
                  </a:txBody>
                  <a:tcPr/>
                </a:tc>
                <a:tc>
                  <a:txBody>
                    <a:bodyPr/>
                    <a:lstStyle/>
                    <a:p>
                      <a:pPr algn="ctr"/>
                      <a:r>
                        <a:rPr lang="en-US" dirty="0"/>
                        <a:t>15</a:t>
                      </a:r>
                    </a:p>
                  </a:txBody>
                  <a:tcPr/>
                </a:tc>
                <a:tc>
                  <a:txBody>
                    <a:bodyPr/>
                    <a:lstStyle/>
                    <a:p>
                      <a:pPr algn="ctr"/>
                      <a:r>
                        <a:rPr lang="en-US" i="1" dirty="0"/>
                        <a:t>9</a:t>
                      </a:r>
                    </a:p>
                  </a:txBody>
                  <a:tcPr/>
                </a:tc>
                <a:tc>
                  <a:txBody>
                    <a:bodyPr/>
                    <a:lstStyle/>
                    <a:p>
                      <a:pPr algn="ctr"/>
                      <a:r>
                        <a:rPr lang="en-US" dirty="0"/>
                        <a:t>30</a:t>
                      </a:r>
                    </a:p>
                  </a:txBody>
                  <a:tcPr/>
                </a:tc>
                <a:extLst>
                  <a:ext uri="{0D108BD9-81ED-4DB2-BD59-A6C34878D82A}">
                    <a16:rowId xmlns:a16="http://schemas.microsoft.com/office/drawing/2014/main" val="2048337734"/>
                  </a:ext>
                </a:extLst>
              </a:tr>
              <a:tr h="370840">
                <a:tc>
                  <a:txBody>
                    <a:bodyPr/>
                    <a:lstStyle/>
                    <a:p>
                      <a:r>
                        <a:rPr lang="en-US" dirty="0"/>
                        <a:t>Employee #</a:t>
                      </a:r>
                    </a:p>
                  </a:txBody>
                  <a:tcPr/>
                </a:tc>
                <a:tc>
                  <a:txBody>
                    <a:bodyPr/>
                    <a:lstStyle/>
                    <a:p>
                      <a:pPr algn="ctr"/>
                      <a:r>
                        <a:rPr lang="en-US" dirty="0"/>
                        <a:t>8</a:t>
                      </a:r>
                    </a:p>
                  </a:txBody>
                  <a:tcPr/>
                </a:tc>
                <a:tc>
                  <a:txBody>
                    <a:bodyPr/>
                    <a:lstStyle/>
                    <a:p>
                      <a:pPr algn="ctr"/>
                      <a:r>
                        <a:rPr lang="en-US" i="1" dirty="0"/>
                        <a:t>8</a:t>
                      </a:r>
                    </a:p>
                  </a:txBody>
                  <a:tcPr/>
                </a:tc>
                <a:tc>
                  <a:txBody>
                    <a:bodyPr/>
                    <a:lstStyle/>
                    <a:p>
                      <a:pPr algn="ctr"/>
                      <a:r>
                        <a:rPr lang="en-US" dirty="0"/>
                        <a:t>19</a:t>
                      </a:r>
                    </a:p>
                  </a:txBody>
                  <a:tcPr/>
                </a:tc>
                <a:extLst>
                  <a:ext uri="{0D108BD9-81ED-4DB2-BD59-A6C34878D82A}">
                    <a16:rowId xmlns:a16="http://schemas.microsoft.com/office/drawing/2014/main" val="1954938756"/>
                  </a:ext>
                </a:extLst>
              </a:tr>
              <a:tr h="370840">
                <a:tc>
                  <a:txBody>
                    <a:bodyPr/>
                    <a:lstStyle/>
                    <a:p>
                      <a:r>
                        <a:rPr lang="en-US" b="0" dirty="0">
                          <a:solidFill>
                            <a:srgbClr val="0000FF"/>
                          </a:solidFill>
                        </a:rPr>
                        <a:t>Dependent #</a:t>
                      </a:r>
                    </a:p>
                  </a:txBody>
                  <a:tcPr/>
                </a:tc>
                <a:tc>
                  <a:txBody>
                    <a:bodyPr/>
                    <a:lstStyle/>
                    <a:p>
                      <a:pPr algn="ctr"/>
                      <a:r>
                        <a:rPr lang="en-US" b="0" dirty="0">
                          <a:solidFill>
                            <a:srgbClr val="0000FF"/>
                          </a:solidFill>
                        </a:rPr>
                        <a:t>7</a:t>
                      </a:r>
                    </a:p>
                  </a:txBody>
                  <a:tcPr/>
                </a:tc>
                <a:tc>
                  <a:txBody>
                    <a:bodyPr/>
                    <a:lstStyle/>
                    <a:p>
                      <a:pPr algn="ctr"/>
                      <a:r>
                        <a:rPr lang="en-US" b="0" i="1" dirty="0">
                          <a:solidFill>
                            <a:srgbClr val="0000FF"/>
                          </a:solidFill>
                        </a:rPr>
                        <a:t>1</a:t>
                      </a:r>
                    </a:p>
                  </a:txBody>
                  <a:tcPr/>
                </a:tc>
                <a:tc>
                  <a:txBody>
                    <a:bodyPr/>
                    <a:lstStyle/>
                    <a:p>
                      <a:pPr algn="ctr"/>
                      <a:r>
                        <a:rPr lang="en-US" b="0" dirty="0">
                          <a:solidFill>
                            <a:srgbClr val="0000FF"/>
                          </a:solidFill>
                        </a:rPr>
                        <a:t>11</a:t>
                      </a:r>
                    </a:p>
                  </a:txBody>
                  <a:tcPr/>
                </a:tc>
                <a:extLst>
                  <a:ext uri="{0D108BD9-81ED-4DB2-BD59-A6C34878D82A}">
                    <a16:rowId xmlns:a16="http://schemas.microsoft.com/office/drawing/2014/main" val="4024454531"/>
                  </a:ext>
                </a:extLst>
              </a:tr>
              <a:tr h="370840">
                <a:tc>
                  <a:txBody>
                    <a:bodyPr/>
                    <a:lstStyle/>
                    <a:p>
                      <a:r>
                        <a:rPr lang="en-US" b="0" dirty="0">
                          <a:solidFill>
                            <a:schemeClr val="tx1"/>
                          </a:solidFill>
                        </a:rPr>
                        <a:t>Total Cost of claimants over $</a:t>
                      </a:r>
                      <a:r>
                        <a:rPr lang="en-US" b="0" dirty="0" err="1">
                          <a:solidFill>
                            <a:schemeClr val="tx1"/>
                          </a:solidFill>
                        </a:rPr>
                        <a:t>50K</a:t>
                      </a:r>
                      <a:endParaRPr lang="en-US" b="0" dirty="0">
                        <a:solidFill>
                          <a:schemeClr val="tx1"/>
                        </a:solidFill>
                      </a:endParaRPr>
                    </a:p>
                  </a:txBody>
                  <a:tcPr/>
                </a:tc>
                <a:tc>
                  <a:txBody>
                    <a:bodyPr/>
                    <a:lstStyle/>
                    <a:p>
                      <a:pPr algn="ctr"/>
                      <a:r>
                        <a:rPr lang="en-US" b="0" dirty="0">
                          <a:solidFill>
                            <a:schemeClr val="tx1"/>
                          </a:solidFill>
                        </a:rPr>
                        <a:t>$1,603,240</a:t>
                      </a:r>
                    </a:p>
                  </a:txBody>
                  <a:tcPr/>
                </a:tc>
                <a:tc>
                  <a:txBody>
                    <a:bodyPr/>
                    <a:lstStyle/>
                    <a:p>
                      <a:pPr algn="ctr"/>
                      <a:r>
                        <a:rPr lang="en-US" b="0" i="1" dirty="0">
                          <a:solidFill>
                            <a:schemeClr val="tx1"/>
                          </a:solidFill>
                        </a:rPr>
                        <a:t>$929,024</a:t>
                      </a:r>
                    </a:p>
                  </a:txBody>
                  <a:tcPr/>
                </a:tc>
                <a:tc>
                  <a:txBody>
                    <a:bodyPr/>
                    <a:lstStyle/>
                    <a:p>
                      <a:pPr algn="ctr"/>
                      <a:r>
                        <a:rPr lang="en-US" b="0" dirty="0">
                          <a:solidFill>
                            <a:schemeClr val="tx1"/>
                          </a:solidFill>
                        </a:rPr>
                        <a:t>$3,171,194</a:t>
                      </a:r>
                    </a:p>
                  </a:txBody>
                  <a:tcPr/>
                </a:tc>
                <a:extLst>
                  <a:ext uri="{0D108BD9-81ED-4DB2-BD59-A6C34878D82A}">
                    <a16:rowId xmlns:a16="http://schemas.microsoft.com/office/drawing/2014/main" val="2680360805"/>
                  </a:ext>
                </a:extLst>
              </a:tr>
              <a:tr h="370840">
                <a:tc>
                  <a:txBody>
                    <a:bodyPr/>
                    <a:lstStyle/>
                    <a:p>
                      <a:r>
                        <a:rPr lang="en-US" b="0" dirty="0">
                          <a:solidFill>
                            <a:schemeClr val="tx1"/>
                          </a:solidFill>
                        </a:rPr>
                        <a:t>Employee $</a:t>
                      </a:r>
                    </a:p>
                  </a:txBody>
                  <a:tcPr/>
                </a:tc>
                <a:tc>
                  <a:txBody>
                    <a:bodyPr/>
                    <a:lstStyle/>
                    <a:p>
                      <a:pPr algn="ctr"/>
                      <a:r>
                        <a:rPr lang="en-US" b="0" dirty="0">
                          <a:solidFill>
                            <a:schemeClr val="tx1"/>
                          </a:solidFill>
                        </a:rPr>
                        <a:t>$634,994</a:t>
                      </a:r>
                    </a:p>
                  </a:txBody>
                  <a:tcPr/>
                </a:tc>
                <a:tc>
                  <a:txBody>
                    <a:bodyPr/>
                    <a:lstStyle/>
                    <a:p>
                      <a:pPr algn="ctr"/>
                      <a:r>
                        <a:rPr lang="en-US" b="0" i="1" dirty="0">
                          <a:solidFill>
                            <a:schemeClr val="tx1"/>
                          </a:solidFill>
                        </a:rPr>
                        <a:t>$872,427</a:t>
                      </a:r>
                    </a:p>
                  </a:txBody>
                  <a:tcPr/>
                </a:tc>
                <a:tc>
                  <a:txBody>
                    <a:bodyPr/>
                    <a:lstStyle/>
                    <a:p>
                      <a:pPr algn="ctr"/>
                      <a:r>
                        <a:rPr lang="en-US" b="0" dirty="0">
                          <a:solidFill>
                            <a:schemeClr val="tx1"/>
                          </a:solidFill>
                        </a:rPr>
                        <a:t>$2,120,115</a:t>
                      </a:r>
                    </a:p>
                  </a:txBody>
                  <a:tcPr/>
                </a:tc>
                <a:extLst>
                  <a:ext uri="{0D108BD9-81ED-4DB2-BD59-A6C34878D82A}">
                    <a16:rowId xmlns:a16="http://schemas.microsoft.com/office/drawing/2014/main" val="512617456"/>
                  </a:ext>
                </a:extLst>
              </a:tr>
              <a:tr h="370840">
                <a:tc>
                  <a:txBody>
                    <a:bodyPr/>
                    <a:lstStyle/>
                    <a:p>
                      <a:r>
                        <a:rPr lang="en-US" b="0" dirty="0">
                          <a:solidFill>
                            <a:srgbClr val="0000FF"/>
                          </a:solidFill>
                        </a:rPr>
                        <a:t>Dependent $</a:t>
                      </a:r>
                    </a:p>
                  </a:txBody>
                  <a:tcPr/>
                </a:tc>
                <a:tc>
                  <a:txBody>
                    <a:bodyPr/>
                    <a:lstStyle/>
                    <a:p>
                      <a:pPr algn="ctr"/>
                      <a:r>
                        <a:rPr lang="en-US" b="0" dirty="0">
                          <a:solidFill>
                            <a:srgbClr val="0000FF"/>
                          </a:solidFill>
                        </a:rPr>
                        <a:t>$968,246</a:t>
                      </a:r>
                    </a:p>
                  </a:txBody>
                  <a:tcPr/>
                </a:tc>
                <a:tc>
                  <a:txBody>
                    <a:bodyPr/>
                    <a:lstStyle/>
                    <a:p>
                      <a:pPr algn="ctr"/>
                      <a:r>
                        <a:rPr lang="en-US" b="0" i="1" dirty="0">
                          <a:solidFill>
                            <a:srgbClr val="0000FF"/>
                          </a:solidFill>
                        </a:rPr>
                        <a:t>$56,597</a:t>
                      </a:r>
                    </a:p>
                  </a:txBody>
                  <a:tcPr/>
                </a:tc>
                <a:tc>
                  <a:txBody>
                    <a:bodyPr/>
                    <a:lstStyle/>
                    <a:p>
                      <a:pPr algn="ctr"/>
                      <a:r>
                        <a:rPr lang="en-US" b="0" dirty="0">
                          <a:solidFill>
                            <a:srgbClr val="0000FF"/>
                          </a:solidFill>
                        </a:rPr>
                        <a:t>$1,051,079</a:t>
                      </a:r>
                    </a:p>
                  </a:txBody>
                  <a:tcPr/>
                </a:tc>
                <a:extLst>
                  <a:ext uri="{0D108BD9-81ED-4DB2-BD59-A6C34878D82A}">
                    <a16:rowId xmlns:a16="http://schemas.microsoft.com/office/drawing/2014/main" val="3072848865"/>
                  </a:ext>
                </a:extLst>
              </a:tr>
              <a:tr h="370840">
                <a:tc rowSpan="5">
                  <a:txBody>
                    <a:bodyPr/>
                    <a:lstStyle/>
                    <a:p>
                      <a:endParaRPr lang="en-US" dirty="0"/>
                    </a:p>
                    <a:p>
                      <a:endParaRPr lang="en-US" dirty="0"/>
                    </a:p>
                    <a:p>
                      <a:pPr algn="ctr"/>
                      <a:r>
                        <a:rPr lang="en-US" dirty="0"/>
                        <a:t>Top 5</a:t>
                      </a:r>
                    </a:p>
                  </a:txBody>
                  <a:tcPr/>
                </a:tc>
                <a:tc>
                  <a:txBody>
                    <a:bodyPr/>
                    <a:lstStyle/>
                    <a:p>
                      <a:pPr algn="ctr"/>
                      <a:r>
                        <a:rPr lang="en-US" dirty="0">
                          <a:solidFill>
                            <a:srgbClr val="0000FF"/>
                          </a:solidFill>
                        </a:rPr>
                        <a:t>1. $297,733</a:t>
                      </a:r>
                    </a:p>
                  </a:txBody>
                  <a:tcPr/>
                </a:tc>
                <a:tc>
                  <a:txBody>
                    <a:bodyPr/>
                    <a:lstStyle/>
                    <a:p>
                      <a:pPr algn="ctr"/>
                      <a:r>
                        <a:rPr lang="en-US" i="1" dirty="0"/>
                        <a:t>1. $281,877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 $613,966</a:t>
                      </a:r>
                    </a:p>
                  </a:txBody>
                  <a:tcPr/>
                </a:tc>
                <a:extLst>
                  <a:ext uri="{0D108BD9-81ED-4DB2-BD59-A6C34878D82A}">
                    <a16:rowId xmlns:a16="http://schemas.microsoft.com/office/drawing/2014/main" val="3001435111"/>
                  </a:ext>
                </a:extLst>
              </a:tr>
              <a:tr h="370840">
                <a:tc vMerge="1">
                  <a:txBody>
                    <a:bodyPr/>
                    <a:lstStyle/>
                    <a:p>
                      <a:endParaRPr lang="en-US" dirty="0"/>
                    </a:p>
                  </a:txBody>
                  <a:tcPr/>
                </a:tc>
                <a:tc>
                  <a:txBody>
                    <a:bodyPr/>
                    <a:lstStyle/>
                    <a:p>
                      <a:pPr algn="ctr"/>
                      <a:r>
                        <a:rPr lang="en-US" dirty="0">
                          <a:solidFill>
                            <a:srgbClr val="0000FF"/>
                          </a:solidFill>
                        </a:rPr>
                        <a:t>2. $161,696</a:t>
                      </a:r>
                    </a:p>
                  </a:txBody>
                  <a:tcPr/>
                </a:tc>
                <a:tc>
                  <a:txBody>
                    <a:bodyPr/>
                    <a:lstStyle/>
                    <a:p>
                      <a:pPr algn="ctr"/>
                      <a:r>
                        <a:rPr lang="en-US" i="1" dirty="0"/>
                        <a:t>2. $129,783</a:t>
                      </a:r>
                    </a:p>
                  </a:txBody>
                  <a:tcPr/>
                </a:tc>
                <a:tc>
                  <a:txBody>
                    <a:bodyPr/>
                    <a:lstStyle/>
                    <a:p>
                      <a:pPr marL="0" algn="ctr" defTabSz="914400" rtl="0" eaLnBrk="1" latinLnBrk="0" hangingPunct="1"/>
                      <a:r>
                        <a:rPr lang="en-US" sz="1800" b="0" kern="1200" dirty="0">
                          <a:solidFill>
                            <a:srgbClr val="0000FF"/>
                          </a:solidFill>
                          <a:latin typeface="+mn-lt"/>
                          <a:ea typeface="+mn-ea"/>
                          <a:cs typeface="+mn-cs"/>
                        </a:rPr>
                        <a:t>2. $206,759</a:t>
                      </a:r>
                    </a:p>
                  </a:txBody>
                  <a:tcPr/>
                </a:tc>
                <a:extLst>
                  <a:ext uri="{0D108BD9-81ED-4DB2-BD59-A6C34878D82A}">
                    <a16:rowId xmlns:a16="http://schemas.microsoft.com/office/drawing/2014/main" val="311072346"/>
                  </a:ext>
                </a:extLst>
              </a:tr>
              <a:tr h="370840">
                <a:tc vMerge="1">
                  <a:txBody>
                    <a:bodyPr/>
                    <a:lstStyle/>
                    <a:p>
                      <a:endParaRPr lang="en-US" dirty="0"/>
                    </a:p>
                  </a:txBody>
                  <a:tcPr/>
                </a:tc>
                <a:tc>
                  <a:txBody>
                    <a:bodyPr/>
                    <a:lstStyle/>
                    <a:p>
                      <a:pPr algn="ctr"/>
                      <a:r>
                        <a:rPr lang="en-US" dirty="0">
                          <a:solidFill>
                            <a:srgbClr val="0000FF"/>
                          </a:solidFill>
                        </a:rPr>
                        <a:t>3. $126,820</a:t>
                      </a:r>
                    </a:p>
                  </a:txBody>
                  <a:tcPr/>
                </a:tc>
                <a:tc>
                  <a:txBody>
                    <a:bodyPr/>
                    <a:lstStyle/>
                    <a:p>
                      <a:pPr algn="ctr"/>
                      <a:r>
                        <a:rPr lang="en-US" i="1" dirty="0"/>
                        <a:t>3. $110,745</a:t>
                      </a:r>
                    </a:p>
                  </a:txBody>
                  <a:tcPr/>
                </a:tc>
                <a:tc>
                  <a:txBody>
                    <a:bodyPr/>
                    <a:lstStyle/>
                    <a:p>
                      <a:pPr algn="ctr"/>
                      <a:r>
                        <a:rPr lang="en-US" dirty="0"/>
                        <a:t>3. $177,455</a:t>
                      </a:r>
                    </a:p>
                  </a:txBody>
                  <a:tcPr/>
                </a:tc>
                <a:extLst>
                  <a:ext uri="{0D108BD9-81ED-4DB2-BD59-A6C34878D82A}">
                    <a16:rowId xmlns:a16="http://schemas.microsoft.com/office/drawing/2014/main" val="880114232"/>
                  </a:ext>
                </a:extLst>
              </a:tr>
              <a:tr h="370840">
                <a:tc vMerge="1">
                  <a:txBody>
                    <a:bodyPr/>
                    <a:lstStyle/>
                    <a:p>
                      <a:endParaRPr lang="en-US" dirty="0"/>
                    </a:p>
                  </a:txBody>
                  <a:tcPr/>
                </a:tc>
                <a:tc>
                  <a:txBody>
                    <a:bodyPr/>
                    <a:lstStyle/>
                    <a:p>
                      <a:pPr algn="ctr"/>
                      <a:r>
                        <a:rPr lang="en-US" dirty="0">
                          <a:solidFill>
                            <a:srgbClr val="0000FF"/>
                          </a:solidFill>
                        </a:rPr>
                        <a:t>4. $124,122</a:t>
                      </a:r>
                    </a:p>
                  </a:txBody>
                  <a:tcPr/>
                </a:tc>
                <a:tc>
                  <a:txBody>
                    <a:bodyPr/>
                    <a:lstStyle/>
                    <a:p>
                      <a:pPr algn="ctr"/>
                      <a:r>
                        <a:rPr lang="en-US" i="1" dirty="0"/>
                        <a:t>4. $98,734</a:t>
                      </a:r>
                    </a:p>
                  </a:txBody>
                  <a:tcPr/>
                </a:tc>
                <a:tc>
                  <a:txBody>
                    <a:bodyPr/>
                    <a:lstStyle/>
                    <a:p>
                      <a:pPr marL="0" algn="ctr" defTabSz="914400" rtl="0" eaLnBrk="1" latinLnBrk="0" hangingPunct="1"/>
                      <a:r>
                        <a:rPr lang="en-US" sz="1800" b="0" kern="1200" dirty="0">
                          <a:solidFill>
                            <a:srgbClr val="0000FF"/>
                          </a:solidFill>
                          <a:latin typeface="+mn-lt"/>
                          <a:ea typeface="+mn-ea"/>
                          <a:cs typeface="+mn-cs"/>
                        </a:rPr>
                        <a:t>4. $151,904</a:t>
                      </a:r>
                    </a:p>
                  </a:txBody>
                  <a:tcPr/>
                </a:tc>
                <a:extLst>
                  <a:ext uri="{0D108BD9-81ED-4DB2-BD59-A6C34878D82A}">
                    <a16:rowId xmlns:a16="http://schemas.microsoft.com/office/drawing/2014/main" val="3033369937"/>
                  </a:ext>
                </a:extLst>
              </a:tr>
              <a:tr h="370840">
                <a:tc vMerge="1">
                  <a:txBody>
                    <a:bodyPr/>
                    <a:lstStyle/>
                    <a:p>
                      <a:endParaRPr lang="en-US" dirty="0"/>
                    </a:p>
                  </a:txBody>
                  <a:tcPr/>
                </a:tc>
                <a:tc>
                  <a:txBody>
                    <a:bodyPr/>
                    <a:lstStyle/>
                    <a:p>
                      <a:pPr algn="ctr"/>
                      <a:r>
                        <a:rPr lang="en-US" dirty="0">
                          <a:solidFill>
                            <a:srgbClr val="0000FF"/>
                          </a:solidFill>
                        </a:rPr>
                        <a:t>5. $123,269</a:t>
                      </a:r>
                    </a:p>
                  </a:txBody>
                  <a:tcPr/>
                </a:tc>
                <a:tc>
                  <a:txBody>
                    <a:bodyPr/>
                    <a:lstStyle/>
                    <a:p>
                      <a:pPr algn="ctr"/>
                      <a:r>
                        <a:rPr lang="en-US" i="1" dirty="0"/>
                        <a:t>5. $69,682</a:t>
                      </a:r>
                    </a:p>
                  </a:txBody>
                  <a:tcPr/>
                </a:tc>
                <a:tc>
                  <a:txBody>
                    <a:bodyPr/>
                    <a:lstStyle/>
                    <a:p>
                      <a:pPr algn="ctr"/>
                      <a:r>
                        <a:rPr lang="en-US" dirty="0">
                          <a:solidFill>
                            <a:schemeClr val="accent4">
                              <a:lumMod val="50000"/>
                            </a:schemeClr>
                          </a:solidFill>
                        </a:rPr>
                        <a:t>5. $125,390</a:t>
                      </a:r>
                    </a:p>
                  </a:txBody>
                  <a:tcPr/>
                </a:tc>
                <a:extLst>
                  <a:ext uri="{0D108BD9-81ED-4DB2-BD59-A6C34878D82A}">
                    <a16:rowId xmlns:a16="http://schemas.microsoft.com/office/drawing/2014/main" val="1223033447"/>
                  </a:ext>
                </a:extLst>
              </a:tr>
              <a:tr h="370840">
                <a:tc>
                  <a:txBody>
                    <a:bodyPr/>
                    <a:lstStyle/>
                    <a:p>
                      <a:pPr algn="ctr"/>
                      <a:r>
                        <a:rPr lang="en-US" dirty="0"/>
                        <a:t>Total $ over $25,000</a:t>
                      </a:r>
                    </a:p>
                  </a:txBody>
                  <a:tcPr/>
                </a:tc>
                <a:tc>
                  <a:txBody>
                    <a:bodyPr/>
                    <a:lstStyle/>
                    <a:p>
                      <a:pPr algn="ctr"/>
                      <a:r>
                        <a:rPr lang="en-US" dirty="0">
                          <a:solidFill>
                            <a:schemeClr val="accent4">
                              <a:lumMod val="50000"/>
                            </a:schemeClr>
                          </a:solidFill>
                        </a:rPr>
                        <a:t>$2,889,582 (51)</a:t>
                      </a:r>
                    </a:p>
                  </a:txBody>
                  <a:tcPr/>
                </a:tc>
                <a:tc>
                  <a:txBody>
                    <a:bodyPr/>
                    <a:lstStyle/>
                    <a:p>
                      <a:pPr algn="ctr"/>
                      <a:r>
                        <a:rPr lang="en-US" i="1" dirty="0"/>
                        <a:t>$1,409,810 (28)</a:t>
                      </a:r>
                    </a:p>
                  </a:txBody>
                  <a:tcPr/>
                </a:tc>
                <a:tc>
                  <a:txBody>
                    <a:bodyPr/>
                    <a:lstStyle/>
                    <a:p>
                      <a:pPr algn="ctr"/>
                      <a:r>
                        <a:rPr lang="en-US" dirty="0">
                          <a:solidFill>
                            <a:schemeClr val="accent4">
                              <a:lumMod val="50000"/>
                            </a:schemeClr>
                          </a:solidFill>
                        </a:rPr>
                        <a:t>$4,102,180(72)</a:t>
                      </a:r>
                    </a:p>
                  </a:txBody>
                  <a:tcPr/>
                </a:tc>
                <a:extLst>
                  <a:ext uri="{0D108BD9-81ED-4DB2-BD59-A6C34878D82A}">
                    <a16:rowId xmlns:a16="http://schemas.microsoft.com/office/drawing/2014/main" val="2798446510"/>
                  </a:ext>
                </a:extLst>
              </a:tr>
            </a:tbl>
          </a:graphicData>
        </a:graphic>
      </p:graphicFrame>
      <p:sp>
        <p:nvSpPr>
          <p:cNvPr id="2" name="Oval 1">
            <a:extLst>
              <a:ext uri="{FF2B5EF4-FFF2-40B4-BE49-F238E27FC236}">
                <a16:creationId xmlns:a16="http://schemas.microsoft.com/office/drawing/2014/main" id="{C204F14C-CFC6-4BB6-BA6C-463C7AE466C7}"/>
              </a:ext>
            </a:extLst>
          </p:cNvPr>
          <p:cNvSpPr/>
          <p:nvPr/>
        </p:nvSpPr>
        <p:spPr>
          <a:xfrm>
            <a:off x="7258693" y="537784"/>
            <a:ext cx="1641043" cy="158330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rPr>
              <a:t>2020= Extremely high frequency </a:t>
            </a:r>
          </a:p>
        </p:txBody>
      </p:sp>
    </p:spTree>
    <p:extLst>
      <p:ext uri="{BB962C8B-B14F-4D97-AF65-F5344CB8AC3E}">
        <p14:creationId xmlns:p14="http://schemas.microsoft.com/office/powerpoint/2010/main" val="356736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exstream_shape44">
            <a:extLst>
              <a:ext uri="{FF2B5EF4-FFF2-40B4-BE49-F238E27FC236}">
                <a16:creationId xmlns:a16="http://schemas.microsoft.com/office/drawing/2014/main" id="{CF887EE2-5165-45AF-A545-FCBDA0A97F74}"/>
              </a:ext>
            </a:extLst>
          </p:cNvPr>
          <p:cNvSpPr>
            <a:spLocks noChangeArrowheads="1"/>
          </p:cNvSpPr>
          <p:nvPr/>
        </p:nvSpPr>
        <p:spPr bwMode="auto">
          <a:xfrm>
            <a:off x="537883" y="403412"/>
            <a:ext cx="1201831" cy="9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27" name="exstream_shape45">
            <a:extLst>
              <a:ext uri="{FF2B5EF4-FFF2-40B4-BE49-F238E27FC236}">
                <a16:creationId xmlns:a16="http://schemas.microsoft.com/office/drawing/2014/main" id="{9E8C3DED-7E0A-4B47-A31C-ADE9BADE741E}"/>
              </a:ext>
            </a:extLst>
          </p:cNvPr>
          <p:cNvSpPr>
            <a:spLocks noChangeArrowheads="1"/>
          </p:cNvSpPr>
          <p:nvPr/>
        </p:nvSpPr>
        <p:spPr bwMode="auto">
          <a:xfrm>
            <a:off x="537882" y="403412"/>
            <a:ext cx="0" cy="907676"/>
          </a:xfrm>
          <a:custGeom>
            <a:avLst/>
            <a:gdLst>
              <a:gd name="T0" fmla="*/ 0 h 648"/>
              <a:gd name="T1" fmla="*/ 1633061250 h 648"/>
              <a:gd name="T2" fmla="*/ 0 60000 65536"/>
              <a:gd name="T3" fmla="*/ 0 60000 65536"/>
            </a:gdLst>
            <a:ahLst/>
            <a:cxnLst>
              <a:cxn ang="T2">
                <a:pos x="0" y="T0"/>
              </a:cxn>
              <a:cxn ang="T3">
                <a:pos x="0" y="T1"/>
              </a:cxn>
            </a:cxnLst>
            <a:rect l="0" t="0" r="r" b="b"/>
            <a:pathLst>
              <a:path h="648">
                <a:moveTo>
                  <a:pt x="0" y="0"/>
                </a:moveTo>
                <a:lnTo>
                  <a:pt x="0" y="648"/>
                </a:lnTo>
              </a:path>
            </a:pathLst>
          </a:custGeom>
          <a:solidFill>
            <a:srgbClr val="FFFFFF"/>
          </a:solidFill>
          <a:ln w="12700">
            <a:solidFill>
              <a:srgbClr val="919190"/>
            </a:solidFill>
            <a:round/>
            <a:headEnd/>
            <a:tailEnd/>
          </a:ln>
        </p:spPr>
        <p:txBody>
          <a:bodyPr/>
          <a:lstStyle/>
          <a:p>
            <a:endParaRPr lang="en-US" sz="1588"/>
          </a:p>
        </p:txBody>
      </p:sp>
      <p:sp>
        <p:nvSpPr>
          <p:cNvPr id="1028" name="exstream_shape46">
            <a:extLst>
              <a:ext uri="{FF2B5EF4-FFF2-40B4-BE49-F238E27FC236}">
                <a16:creationId xmlns:a16="http://schemas.microsoft.com/office/drawing/2014/main" id="{228867D1-10ED-4D22-8E4D-E7DAFCF96753}"/>
              </a:ext>
            </a:extLst>
          </p:cNvPr>
          <p:cNvSpPr>
            <a:spLocks noChangeArrowheads="1"/>
          </p:cNvSpPr>
          <p:nvPr/>
        </p:nvSpPr>
        <p:spPr bwMode="auto">
          <a:xfrm>
            <a:off x="537883" y="403412"/>
            <a:ext cx="1201831" cy="0"/>
          </a:xfrm>
          <a:custGeom>
            <a:avLst/>
            <a:gdLst>
              <a:gd name="T0" fmla="*/ 0 w 858"/>
              <a:gd name="T1" fmla="*/ 2147483646 w 858"/>
              <a:gd name="T2" fmla="*/ 0 60000 65536"/>
              <a:gd name="T3" fmla="*/ 0 60000 65536"/>
            </a:gdLst>
            <a:ahLst/>
            <a:cxnLst>
              <a:cxn ang="T2">
                <a:pos x="T0" y="0"/>
              </a:cxn>
              <a:cxn ang="T3">
                <a:pos x="T1" y="0"/>
              </a:cxn>
            </a:cxnLst>
            <a:rect l="0" t="0" r="r" b="b"/>
            <a:pathLst>
              <a:path w="858">
                <a:moveTo>
                  <a:pt x="0" y="0"/>
                </a:moveTo>
                <a:lnTo>
                  <a:pt x="858" y="0"/>
                </a:lnTo>
              </a:path>
            </a:pathLst>
          </a:custGeom>
          <a:solidFill>
            <a:srgbClr val="FFFFFF"/>
          </a:solidFill>
          <a:ln w="12700">
            <a:solidFill>
              <a:srgbClr val="919190"/>
            </a:solidFill>
            <a:round/>
            <a:headEnd/>
            <a:tailEnd/>
          </a:ln>
        </p:spPr>
        <p:txBody>
          <a:bodyPr/>
          <a:lstStyle/>
          <a:p>
            <a:endParaRPr lang="en-US" sz="1588"/>
          </a:p>
        </p:txBody>
      </p:sp>
      <p:sp>
        <p:nvSpPr>
          <p:cNvPr id="1029" name="exstream_shape47">
            <a:extLst>
              <a:ext uri="{FF2B5EF4-FFF2-40B4-BE49-F238E27FC236}">
                <a16:creationId xmlns:a16="http://schemas.microsoft.com/office/drawing/2014/main" id="{68E4A432-18A7-4394-A86B-AB498A8A1829}"/>
              </a:ext>
            </a:extLst>
          </p:cNvPr>
          <p:cNvSpPr>
            <a:spLocks noChangeArrowheads="1"/>
          </p:cNvSpPr>
          <p:nvPr/>
        </p:nvSpPr>
        <p:spPr bwMode="auto">
          <a:xfrm>
            <a:off x="1739714" y="403412"/>
            <a:ext cx="2832287" cy="9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30" name="exstream_shape48">
            <a:extLst>
              <a:ext uri="{FF2B5EF4-FFF2-40B4-BE49-F238E27FC236}">
                <a16:creationId xmlns:a16="http://schemas.microsoft.com/office/drawing/2014/main" id="{0A405003-9D45-422B-9E42-A99EAE247DD4}"/>
              </a:ext>
            </a:extLst>
          </p:cNvPr>
          <p:cNvSpPr>
            <a:spLocks noChangeArrowheads="1"/>
          </p:cNvSpPr>
          <p:nvPr/>
        </p:nvSpPr>
        <p:spPr bwMode="auto">
          <a:xfrm>
            <a:off x="1739714" y="403412"/>
            <a:ext cx="2832287" cy="0"/>
          </a:xfrm>
          <a:custGeom>
            <a:avLst/>
            <a:gdLst>
              <a:gd name="T0" fmla="*/ 0 w 2022"/>
              <a:gd name="T1" fmla="*/ 2147483646 w 2022"/>
              <a:gd name="T2" fmla="*/ 0 60000 65536"/>
              <a:gd name="T3" fmla="*/ 0 60000 65536"/>
            </a:gdLst>
            <a:ahLst/>
            <a:cxnLst>
              <a:cxn ang="T2">
                <a:pos x="T0" y="0"/>
              </a:cxn>
              <a:cxn ang="T3">
                <a:pos x="T1" y="0"/>
              </a:cxn>
            </a:cxnLst>
            <a:rect l="0" t="0" r="r" b="b"/>
            <a:pathLst>
              <a:path w="2022">
                <a:moveTo>
                  <a:pt x="0" y="0"/>
                </a:moveTo>
                <a:lnTo>
                  <a:pt x="2022" y="0"/>
                </a:lnTo>
              </a:path>
            </a:pathLst>
          </a:custGeom>
          <a:solidFill>
            <a:srgbClr val="FFFFFF"/>
          </a:solidFill>
          <a:ln w="12700">
            <a:solidFill>
              <a:srgbClr val="919190"/>
            </a:solidFill>
            <a:round/>
            <a:headEnd/>
            <a:tailEnd/>
          </a:ln>
        </p:spPr>
        <p:txBody>
          <a:bodyPr/>
          <a:lstStyle/>
          <a:p>
            <a:endParaRPr lang="en-US" sz="1588"/>
          </a:p>
        </p:txBody>
      </p:sp>
      <p:sp>
        <p:nvSpPr>
          <p:cNvPr id="1031" name="exstream_shape49">
            <a:extLst>
              <a:ext uri="{FF2B5EF4-FFF2-40B4-BE49-F238E27FC236}">
                <a16:creationId xmlns:a16="http://schemas.microsoft.com/office/drawing/2014/main" id="{24502B2A-25E0-493F-9D2E-15F3F733185B}"/>
              </a:ext>
            </a:extLst>
          </p:cNvPr>
          <p:cNvSpPr>
            <a:spLocks noChangeArrowheads="1"/>
          </p:cNvSpPr>
          <p:nvPr/>
        </p:nvSpPr>
        <p:spPr bwMode="auto">
          <a:xfrm>
            <a:off x="4572000" y="403412"/>
            <a:ext cx="4034118" cy="9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32" name="exstream_shape50">
            <a:extLst>
              <a:ext uri="{FF2B5EF4-FFF2-40B4-BE49-F238E27FC236}">
                <a16:creationId xmlns:a16="http://schemas.microsoft.com/office/drawing/2014/main" id="{497444B5-F2B5-4AA9-B8AC-227A48B7D41D}"/>
              </a:ext>
            </a:extLst>
          </p:cNvPr>
          <p:cNvSpPr>
            <a:spLocks noChangeArrowheads="1"/>
          </p:cNvSpPr>
          <p:nvPr/>
        </p:nvSpPr>
        <p:spPr bwMode="auto">
          <a:xfrm>
            <a:off x="8606118" y="403412"/>
            <a:ext cx="0" cy="907676"/>
          </a:xfrm>
          <a:custGeom>
            <a:avLst/>
            <a:gdLst>
              <a:gd name="T0" fmla="*/ 0 h 648"/>
              <a:gd name="T1" fmla="*/ 1633061250 h 648"/>
              <a:gd name="T2" fmla="*/ 0 60000 65536"/>
              <a:gd name="T3" fmla="*/ 0 60000 65536"/>
            </a:gdLst>
            <a:ahLst/>
            <a:cxnLst>
              <a:cxn ang="T2">
                <a:pos x="0" y="T0"/>
              </a:cxn>
              <a:cxn ang="T3">
                <a:pos x="0" y="T1"/>
              </a:cxn>
            </a:cxnLst>
            <a:rect l="0" t="0" r="r" b="b"/>
            <a:pathLst>
              <a:path h="648">
                <a:moveTo>
                  <a:pt x="0" y="0"/>
                </a:moveTo>
                <a:lnTo>
                  <a:pt x="0" y="648"/>
                </a:lnTo>
              </a:path>
            </a:pathLst>
          </a:custGeom>
          <a:solidFill>
            <a:srgbClr val="FFFFFF"/>
          </a:solidFill>
          <a:ln w="12700">
            <a:solidFill>
              <a:srgbClr val="919190"/>
            </a:solidFill>
            <a:round/>
            <a:headEnd/>
            <a:tailEnd/>
          </a:ln>
        </p:spPr>
        <p:txBody>
          <a:bodyPr/>
          <a:lstStyle/>
          <a:p>
            <a:endParaRPr lang="en-US" sz="1588"/>
          </a:p>
        </p:txBody>
      </p:sp>
      <p:sp>
        <p:nvSpPr>
          <p:cNvPr id="1033" name="exstream_shape51">
            <a:extLst>
              <a:ext uri="{FF2B5EF4-FFF2-40B4-BE49-F238E27FC236}">
                <a16:creationId xmlns:a16="http://schemas.microsoft.com/office/drawing/2014/main" id="{204BFFF3-8BFB-4F80-89EC-4E8A18DE3BBF}"/>
              </a:ext>
            </a:extLst>
          </p:cNvPr>
          <p:cNvSpPr>
            <a:spLocks noChangeArrowheads="1"/>
          </p:cNvSpPr>
          <p:nvPr/>
        </p:nvSpPr>
        <p:spPr bwMode="auto">
          <a:xfrm>
            <a:off x="4572000" y="403412"/>
            <a:ext cx="4034118" cy="0"/>
          </a:xfrm>
          <a:custGeom>
            <a:avLst/>
            <a:gdLst>
              <a:gd name="T0" fmla="*/ 0 w 2880"/>
              <a:gd name="T1" fmla="*/ 2147483646 w 2880"/>
              <a:gd name="T2" fmla="*/ 0 60000 65536"/>
              <a:gd name="T3" fmla="*/ 0 60000 65536"/>
            </a:gdLst>
            <a:ahLst/>
            <a:cxnLst>
              <a:cxn ang="T2">
                <a:pos x="T0" y="0"/>
              </a:cxn>
              <a:cxn ang="T3">
                <a:pos x="T1" y="0"/>
              </a:cxn>
            </a:cxnLst>
            <a:rect l="0" t="0" r="r" b="b"/>
            <a:pathLst>
              <a:path w="2880">
                <a:moveTo>
                  <a:pt x="0" y="0"/>
                </a:moveTo>
                <a:lnTo>
                  <a:pt x="2880" y="0"/>
                </a:lnTo>
              </a:path>
            </a:pathLst>
          </a:custGeom>
          <a:solidFill>
            <a:srgbClr val="FFFFFF"/>
          </a:solidFill>
          <a:ln w="12700">
            <a:solidFill>
              <a:srgbClr val="919190"/>
            </a:solidFill>
            <a:round/>
            <a:headEnd/>
            <a:tailEnd/>
          </a:ln>
        </p:spPr>
        <p:txBody>
          <a:bodyPr/>
          <a:lstStyle/>
          <a:p>
            <a:endParaRPr lang="en-US" sz="1588"/>
          </a:p>
        </p:txBody>
      </p:sp>
      <p:sp>
        <p:nvSpPr>
          <p:cNvPr id="1034" name="exstream_shape52">
            <a:extLst>
              <a:ext uri="{FF2B5EF4-FFF2-40B4-BE49-F238E27FC236}">
                <a16:creationId xmlns:a16="http://schemas.microsoft.com/office/drawing/2014/main" id="{E3B881B2-5E0E-46CA-A9DE-A3AC174C86E4}"/>
              </a:ext>
            </a:extLst>
          </p:cNvPr>
          <p:cNvSpPr>
            <a:spLocks noChangeArrowheads="1"/>
          </p:cNvSpPr>
          <p:nvPr/>
        </p:nvSpPr>
        <p:spPr bwMode="auto">
          <a:xfrm>
            <a:off x="537883" y="1311088"/>
            <a:ext cx="1201831"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35" name="exstream_shape53">
            <a:extLst>
              <a:ext uri="{FF2B5EF4-FFF2-40B4-BE49-F238E27FC236}">
                <a16:creationId xmlns:a16="http://schemas.microsoft.com/office/drawing/2014/main" id="{FC3B39A4-DA5C-45E3-96B4-653B17F82F15}"/>
              </a:ext>
            </a:extLst>
          </p:cNvPr>
          <p:cNvSpPr>
            <a:spLocks noChangeArrowheads="1"/>
          </p:cNvSpPr>
          <p:nvPr/>
        </p:nvSpPr>
        <p:spPr bwMode="auto">
          <a:xfrm>
            <a:off x="537882" y="1311088"/>
            <a:ext cx="0" cy="117662"/>
          </a:xfrm>
          <a:custGeom>
            <a:avLst/>
            <a:gdLst>
              <a:gd name="T0" fmla="*/ 0 h 84"/>
              <a:gd name="T1" fmla="*/ 211693125 h 84"/>
              <a:gd name="T2" fmla="*/ 0 60000 65536"/>
              <a:gd name="T3" fmla="*/ 0 60000 65536"/>
            </a:gdLst>
            <a:ahLst/>
            <a:cxnLst>
              <a:cxn ang="T2">
                <a:pos x="0" y="T0"/>
              </a:cxn>
              <a:cxn ang="T3">
                <a:pos x="0" y="T1"/>
              </a:cxn>
            </a:cxnLst>
            <a:rect l="0" t="0" r="r" b="b"/>
            <a:pathLst>
              <a:path h="84">
                <a:moveTo>
                  <a:pt x="0" y="0"/>
                </a:moveTo>
                <a:lnTo>
                  <a:pt x="0" y="84"/>
                </a:lnTo>
              </a:path>
            </a:pathLst>
          </a:custGeom>
          <a:solidFill>
            <a:srgbClr val="FFFFFF"/>
          </a:solidFill>
          <a:ln w="12700">
            <a:solidFill>
              <a:srgbClr val="919190"/>
            </a:solidFill>
            <a:round/>
            <a:headEnd/>
            <a:tailEnd/>
          </a:ln>
        </p:spPr>
        <p:txBody>
          <a:bodyPr/>
          <a:lstStyle/>
          <a:p>
            <a:endParaRPr lang="en-US" sz="1588"/>
          </a:p>
        </p:txBody>
      </p:sp>
      <p:sp>
        <p:nvSpPr>
          <p:cNvPr id="1036" name="exstream_shape54">
            <a:extLst>
              <a:ext uri="{FF2B5EF4-FFF2-40B4-BE49-F238E27FC236}">
                <a16:creationId xmlns:a16="http://schemas.microsoft.com/office/drawing/2014/main" id="{914953A9-6C22-4EBD-B341-1C7406EC80E2}"/>
              </a:ext>
            </a:extLst>
          </p:cNvPr>
          <p:cNvSpPr>
            <a:spLocks noChangeArrowheads="1"/>
          </p:cNvSpPr>
          <p:nvPr/>
        </p:nvSpPr>
        <p:spPr bwMode="auto">
          <a:xfrm>
            <a:off x="1739714" y="1311088"/>
            <a:ext cx="2832287"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37" name="exstream_shape55">
            <a:extLst>
              <a:ext uri="{FF2B5EF4-FFF2-40B4-BE49-F238E27FC236}">
                <a16:creationId xmlns:a16="http://schemas.microsoft.com/office/drawing/2014/main" id="{ACB08396-F8B7-47C7-A396-37D1E98927F2}"/>
              </a:ext>
            </a:extLst>
          </p:cNvPr>
          <p:cNvSpPr>
            <a:spLocks noChangeArrowheads="1"/>
          </p:cNvSpPr>
          <p:nvPr/>
        </p:nvSpPr>
        <p:spPr bwMode="auto">
          <a:xfrm>
            <a:off x="4572000" y="1311088"/>
            <a:ext cx="4034118"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38" name="exstream_shape56">
            <a:extLst>
              <a:ext uri="{FF2B5EF4-FFF2-40B4-BE49-F238E27FC236}">
                <a16:creationId xmlns:a16="http://schemas.microsoft.com/office/drawing/2014/main" id="{24CE49A6-2DA7-4EFD-8852-F1C08573D47E}"/>
              </a:ext>
            </a:extLst>
          </p:cNvPr>
          <p:cNvSpPr>
            <a:spLocks noChangeArrowheads="1"/>
          </p:cNvSpPr>
          <p:nvPr/>
        </p:nvSpPr>
        <p:spPr bwMode="auto">
          <a:xfrm>
            <a:off x="8606118" y="1311088"/>
            <a:ext cx="0" cy="117662"/>
          </a:xfrm>
          <a:custGeom>
            <a:avLst/>
            <a:gdLst>
              <a:gd name="T0" fmla="*/ 0 h 84"/>
              <a:gd name="T1" fmla="*/ 211693125 h 84"/>
              <a:gd name="T2" fmla="*/ 0 60000 65536"/>
              <a:gd name="T3" fmla="*/ 0 60000 65536"/>
            </a:gdLst>
            <a:ahLst/>
            <a:cxnLst>
              <a:cxn ang="T2">
                <a:pos x="0" y="T0"/>
              </a:cxn>
              <a:cxn ang="T3">
                <a:pos x="0" y="T1"/>
              </a:cxn>
            </a:cxnLst>
            <a:rect l="0" t="0" r="r" b="b"/>
            <a:pathLst>
              <a:path h="84">
                <a:moveTo>
                  <a:pt x="0" y="0"/>
                </a:moveTo>
                <a:lnTo>
                  <a:pt x="0" y="84"/>
                </a:lnTo>
              </a:path>
            </a:pathLst>
          </a:custGeom>
          <a:solidFill>
            <a:srgbClr val="FFFFFF"/>
          </a:solidFill>
          <a:ln w="12700">
            <a:solidFill>
              <a:srgbClr val="919190"/>
            </a:solidFill>
            <a:round/>
            <a:headEnd/>
            <a:tailEnd/>
          </a:ln>
        </p:spPr>
        <p:txBody>
          <a:bodyPr/>
          <a:lstStyle/>
          <a:p>
            <a:endParaRPr lang="en-US" sz="1588"/>
          </a:p>
        </p:txBody>
      </p:sp>
      <p:sp>
        <p:nvSpPr>
          <p:cNvPr id="1039" name="exstream_shape57">
            <a:extLst>
              <a:ext uri="{FF2B5EF4-FFF2-40B4-BE49-F238E27FC236}">
                <a16:creationId xmlns:a16="http://schemas.microsoft.com/office/drawing/2014/main" id="{D0728639-5A72-408F-AED7-5599DD2085CD}"/>
              </a:ext>
            </a:extLst>
          </p:cNvPr>
          <p:cNvSpPr>
            <a:spLocks noChangeArrowheads="1"/>
          </p:cNvSpPr>
          <p:nvPr/>
        </p:nvSpPr>
        <p:spPr bwMode="auto">
          <a:xfrm>
            <a:off x="537883" y="1428750"/>
            <a:ext cx="1201831" cy="250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40" name="exstream_shape58">
            <a:extLst>
              <a:ext uri="{FF2B5EF4-FFF2-40B4-BE49-F238E27FC236}">
                <a16:creationId xmlns:a16="http://schemas.microsoft.com/office/drawing/2014/main" id="{B0BEA55E-336F-47DB-AB3E-C3A72AB54B09}"/>
              </a:ext>
            </a:extLst>
          </p:cNvPr>
          <p:cNvSpPr>
            <a:spLocks noChangeArrowheads="1"/>
          </p:cNvSpPr>
          <p:nvPr/>
        </p:nvSpPr>
        <p:spPr bwMode="auto">
          <a:xfrm>
            <a:off x="537882" y="1428750"/>
            <a:ext cx="0" cy="2504515"/>
          </a:xfrm>
          <a:custGeom>
            <a:avLst/>
            <a:gdLst>
              <a:gd name="T0" fmla="*/ 0 h 1788"/>
              <a:gd name="T1" fmla="*/ 2147483646 h 1788"/>
              <a:gd name="T2" fmla="*/ 0 60000 65536"/>
              <a:gd name="T3" fmla="*/ 0 60000 65536"/>
            </a:gdLst>
            <a:ahLst/>
            <a:cxnLst>
              <a:cxn ang="T2">
                <a:pos x="0" y="T0"/>
              </a:cxn>
              <a:cxn ang="T3">
                <a:pos x="0" y="T1"/>
              </a:cxn>
            </a:cxnLst>
            <a:rect l="0" t="0" r="r" b="b"/>
            <a:pathLst>
              <a:path h="1788">
                <a:moveTo>
                  <a:pt x="0" y="0"/>
                </a:moveTo>
                <a:lnTo>
                  <a:pt x="0" y="1788"/>
                </a:lnTo>
              </a:path>
            </a:pathLst>
          </a:custGeom>
          <a:solidFill>
            <a:srgbClr val="FFFFFF"/>
          </a:solidFill>
          <a:ln w="12700">
            <a:solidFill>
              <a:srgbClr val="919190"/>
            </a:solidFill>
            <a:round/>
            <a:headEnd/>
            <a:tailEnd/>
          </a:ln>
        </p:spPr>
        <p:txBody>
          <a:bodyPr/>
          <a:lstStyle/>
          <a:p>
            <a:endParaRPr lang="en-US" sz="1588"/>
          </a:p>
        </p:txBody>
      </p:sp>
      <p:sp>
        <p:nvSpPr>
          <p:cNvPr id="1041" name="exstream_shape59">
            <a:extLst>
              <a:ext uri="{FF2B5EF4-FFF2-40B4-BE49-F238E27FC236}">
                <a16:creationId xmlns:a16="http://schemas.microsoft.com/office/drawing/2014/main" id="{4AF88380-A8C5-444E-ABE8-59BF7B74C994}"/>
              </a:ext>
            </a:extLst>
          </p:cNvPr>
          <p:cNvSpPr>
            <a:spLocks noChangeArrowheads="1"/>
          </p:cNvSpPr>
          <p:nvPr/>
        </p:nvSpPr>
        <p:spPr bwMode="auto">
          <a:xfrm>
            <a:off x="1739714" y="1428750"/>
            <a:ext cx="2832287" cy="250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42" name="exstream_shape60">
            <a:extLst>
              <a:ext uri="{FF2B5EF4-FFF2-40B4-BE49-F238E27FC236}">
                <a16:creationId xmlns:a16="http://schemas.microsoft.com/office/drawing/2014/main" id="{B2CD57B4-B6E7-4F30-B366-BA7BC2B0A79C}"/>
              </a:ext>
            </a:extLst>
          </p:cNvPr>
          <p:cNvSpPr>
            <a:spLocks noChangeArrowheads="1"/>
          </p:cNvSpPr>
          <p:nvPr/>
        </p:nvSpPr>
        <p:spPr bwMode="auto">
          <a:xfrm>
            <a:off x="4572000" y="1428750"/>
            <a:ext cx="4034118" cy="2504515"/>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43" name="exstream_shape61">
            <a:extLst>
              <a:ext uri="{FF2B5EF4-FFF2-40B4-BE49-F238E27FC236}">
                <a16:creationId xmlns:a16="http://schemas.microsoft.com/office/drawing/2014/main" id="{7381F68B-96C8-4F3B-B095-A3464E9CD2D3}"/>
              </a:ext>
            </a:extLst>
          </p:cNvPr>
          <p:cNvSpPr>
            <a:spLocks noChangeArrowheads="1"/>
          </p:cNvSpPr>
          <p:nvPr/>
        </p:nvSpPr>
        <p:spPr bwMode="auto">
          <a:xfrm>
            <a:off x="8606118" y="1428750"/>
            <a:ext cx="0" cy="2504515"/>
          </a:xfrm>
          <a:custGeom>
            <a:avLst/>
            <a:gdLst>
              <a:gd name="T0" fmla="*/ 0 h 1788"/>
              <a:gd name="T1" fmla="*/ 2147483646 h 1788"/>
              <a:gd name="T2" fmla="*/ 0 60000 65536"/>
              <a:gd name="T3" fmla="*/ 0 60000 65536"/>
            </a:gdLst>
            <a:ahLst/>
            <a:cxnLst>
              <a:cxn ang="T2">
                <a:pos x="0" y="T0"/>
              </a:cxn>
              <a:cxn ang="T3">
                <a:pos x="0" y="T1"/>
              </a:cxn>
            </a:cxnLst>
            <a:rect l="0" t="0" r="r" b="b"/>
            <a:pathLst>
              <a:path h="1788">
                <a:moveTo>
                  <a:pt x="0" y="0"/>
                </a:moveTo>
                <a:lnTo>
                  <a:pt x="0" y="1788"/>
                </a:lnTo>
              </a:path>
            </a:pathLst>
          </a:custGeom>
          <a:solidFill>
            <a:srgbClr val="FFFFFF"/>
          </a:solidFill>
          <a:ln w="12700">
            <a:solidFill>
              <a:srgbClr val="919190"/>
            </a:solidFill>
            <a:round/>
            <a:headEnd/>
            <a:tailEnd/>
          </a:ln>
        </p:spPr>
        <p:txBody>
          <a:bodyPr/>
          <a:lstStyle/>
          <a:p>
            <a:endParaRPr lang="en-US" sz="1588"/>
          </a:p>
        </p:txBody>
      </p:sp>
      <p:sp>
        <p:nvSpPr>
          <p:cNvPr id="1044" name="exstream_shape62">
            <a:extLst>
              <a:ext uri="{FF2B5EF4-FFF2-40B4-BE49-F238E27FC236}">
                <a16:creationId xmlns:a16="http://schemas.microsoft.com/office/drawing/2014/main" id="{6B8418DF-BEEF-4C6D-9611-6CE9F4BABDBB}"/>
              </a:ext>
            </a:extLst>
          </p:cNvPr>
          <p:cNvSpPr>
            <a:spLocks noChangeArrowheads="1"/>
          </p:cNvSpPr>
          <p:nvPr/>
        </p:nvSpPr>
        <p:spPr bwMode="auto">
          <a:xfrm>
            <a:off x="537883" y="3933265"/>
            <a:ext cx="1201831" cy="2512919"/>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45" name="exstream_shape63">
            <a:extLst>
              <a:ext uri="{FF2B5EF4-FFF2-40B4-BE49-F238E27FC236}">
                <a16:creationId xmlns:a16="http://schemas.microsoft.com/office/drawing/2014/main" id="{C27DF139-1857-415F-9AA1-2D08C4D93807}"/>
              </a:ext>
            </a:extLst>
          </p:cNvPr>
          <p:cNvSpPr>
            <a:spLocks noChangeArrowheads="1"/>
          </p:cNvSpPr>
          <p:nvPr/>
        </p:nvSpPr>
        <p:spPr bwMode="auto">
          <a:xfrm>
            <a:off x="537882" y="3933265"/>
            <a:ext cx="0" cy="2512919"/>
          </a:xfrm>
          <a:custGeom>
            <a:avLst/>
            <a:gdLst>
              <a:gd name="T0" fmla="*/ 0 h 1794"/>
              <a:gd name="T1" fmla="*/ 2147483646 h 1794"/>
              <a:gd name="T2" fmla="*/ 0 60000 65536"/>
              <a:gd name="T3" fmla="*/ 0 60000 65536"/>
            </a:gdLst>
            <a:ahLst/>
            <a:cxnLst>
              <a:cxn ang="T2">
                <a:pos x="0" y="T0"/>
              </a:cxn>
              <a:cxn ang="T3">
                <a:pos x="0" y="T1"/>
              </a:cxn>
            </a:cxnLst>
            <a:rect l="0" t="0" r="r" b="b"/>
            <a:pathLst>
              <a:path h="1794">
                <a:moveTo>
                  <a:pt x="0" y="0"/>
                </a:moveTo>
                <a:lnTo>
                  <a:pt x="0" y="1794"/>
                </a:lnTo>
              </a:path>
            </a:pathLst>
          </a:custGeom>
          <a:solidFill>
            <a:srgbClr val="FFFFFF"/>
          </a:solidFill>
          <a:ln w="12700">
            <a:solidFill>
              <a:srgbClr val="919190"/>
            </a:solidFill>
            <a:round/>
            <a:headEnd/>
            <a:tailEnd/>
          </a:ln>
        </p:spPr>
        <p:txBody>
          <a:bodyPr/>
          <a:lstStyle/>
          <a:p>
            <a:endParaRPr lang="en-US" sz="1588"/>
          </a:p>
        </p:txBody>
      </p:sp>
      <p:sp>
        <p:nvSpPr>
          <p:cNvPr id="1046" name="exstream_shape64">
            <a:extLst>
              <a:ext uri="{FF2B5EF4-FFF2-40B4-BE49-F238E27FC236}">
                <a16:creationId xmlns:a16="http://schemas.microsoft.com/office/drawing/2014/main" id="{1F0B2470-314D-4474-89A2-49B52B9ECDC9}"/>
              </a:ext>
            </a:extLst>
          </p:cNvPr>
          <p:cNvSpPr>
            <a:spLocks noChangeArrowheads="1"/>
          </p:cNvSpPr>
          <p:nvPr/>
        </p:nvSpPr>
        <p:spPr bwMode="auto">
          <a:xfrm>
            <a:off x="537883" y="6446184"/>
            <a:ext cx="1201831" cy="0"/>
          </a:xfrm>
          <a:custGeom>
            <a:avLst/>
            <a:gdLst>
              <a:gd name="T0" fmla="*/ 0 w 858"/>
              <a:gd name="T1" fmla="*/ 2147483646 w 858"/>
              <a:gd name="T2" fmla="*/ 0 60000 65536"/>
              <a:gd name="T3" fmla="*/ 0 60000 65536"/>
            </a:gdLst>
            <a:ahLst/>
            <a:cxnLst>
              <a:cxn ang="T2">
                <a:pos x="T0" y="0"/>
              </a:cxn>
              <a:cxn ang="T3">
                <a:pos x="T1" y="0"/>
              </a:cxn>
            </a:cxnLst>
            <a:rect l="0" t="0" r="r" b="b"/>
            <a:pathLst>
              <a:path w="858">
                <a:moveTo>
                  <a:pt x="0" y="0"/>
                </a:moveTo>
                <a:lnTo>
                  <a:pt x="858" y="0"/>
                </a:lnTo>
              </a:path>
            </a:pathLst>
          </a:custGeom>
          <a:solidFill>
            <a:srgbClr val="FFFFFF"/>
          </a:solidFill>
          <a:ln w="12700">
            <a:solidFill>
              <a:srgbClr val="919190"/>
            </a:solidFill>
            <a:round/>
            <a:headEnd/>
            <a:tailEnd/>
          </a:ln>
        </p:spPr>
        <p:txBody>
          <a:bodyPr/>
          <a:lstStyle/>
          <a:p>
            <a:endParaRPr lang="en-US" sz="1588"/>
          </a:p>
        </p:txBody>
      </p:sp>
      <p:sp>
        <p:nvSpPr>
          <p:cNvPr id="1047" name="exstream_shape65">
            <a:extLst>
              <a:ext uri="{FF2B5EF4-FFF2-40B4-BE49-F238E27FC236}">
                <a16:creationId xmlns:a16="http://schemas.microsoft.com/office/drawing/2014/main" id="{524BA1D5-EC1A-40A4-AB25-3726F697BDBA}"/>
              </a:ext>
            </a:extLst>
          </p:cNvPr>
          <p:cNvSpPr>
            <a:spLocks noChangeArrowheads="1"/>
          </p:cNvSpPr>
          <p:nvPr/>
        </p:nvSpPr>
        <p:spPr bwMode="auto">
          <a:xfrm>
            <a:off x="1739714" y="3933265"/>
            <a:ext cx="2832287" cy="2512919"/>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48" name="exstream_shape66">
            <a:extLst>
              <a:ext uri="{FF2B5EF4-FFF2-40B4-BE49-F238E27FC236}">
                <a16:creationId xmlns:a16="http://schemas.microsoft.com/office/drawing/2014/main" id="{08760182-C13B-4DAA-8877-65085CDDD41E}"/>
              </a:ext>
            </a:extLst>
          </p:cNvPr>
          <p:cNvSpPr>
            <a:spLocks noChangeArrowheads="1"/>
          </p:cNvSpPr>
          <p:nvPr/>
        </p:nvSpPr>
        <p:spPr bwMode="auto">
          <a:xfrm>
            <a:off x="1739714" y="6446184"/>
            <a:ext cx="2832287" cy="0"/>
          </a:xfrm>
          <a:custGeom>
            <a:avLst/>
            <a:gdLst>
              <a:gd name="T0" fmla="*/ 0 w 2022"/>
              <a:gd name="T1" fmla="*/ 2147483646 w 2022"/>
              <a:gd name="T2" fmla="*/ 0 60000 65536"/>
              <a:gd name="T3" fmla="*/ 0 60000 65536"/>
            </a:gdLst>
            <a:ahLst/>
            <a:cxnLst>
              <a:cxn ang="T2">
                <a:pos x="T0" y="0"/>
              </a:cxn>
              <a:cxn ang="T3">
                <a:pos x="T1" y="0"/>
              </a:cxn>
            </a:cxnLst>
            <a:rect l="0" t="0" r="r" b="b"/>
            <a:pathLst>
              <a:path w="2022">
                <a:moveTo>
                  <a:pt x="0" y="0"/>
                </a:moveTo>
                <a:lnTo>
                  <a:pt x="2022" y="0"/>
                </a:lnTo>
              </a:path>
            </a:pathLst>
          </a:custGeom>
          <a:solidFill>
            <a:srgbClr val="FFFFFF"/>
          </a:solidFill>
          <a:ln w="12700">
            <a:solidFill>
              <a:srgbClr val="919190"/>
            </a:solidFill>
            <a:round/>
            <a:headEnd/>
            <a:tailEnd/>
          </a:ln>
        </p:spPr>
        <p:txBody>
          <a:bodyPr/>
          <a:lstStyle/>
          <a:p>
            <a:endParaRPr lang="en-US" sz="1588"/>
          </a:p>
        </p:txBody>
      </p:sp>
      <p:sp>
        <p:nvSpPr>
          <p:cNvPr id="1049" name="exstream_shape67">
            <a:extLst>
              <a:ext uri="{FF2B5EF4-FFF2-40B4-BE49-F238E27FC236}">
                <a16:creationId xmlns:a16="http://schemas.microsoft.com/office/drawing/2014/main" id="{137B8BBF-E452-4E02-B875-5D4A485585A2}"/>
              </a:ext>
            </a:extLst>
          </p:cNvPr>
          <p:cNvSpPr>
            <a:spLocks noChangeArrowheads="1"/>
          </p:cNvSpPr>
          <p:nvPr/>
        </p:nvSpPr>
        <p:spPr bwMode="auto">
          <a:xfrm>
            <a:off x="4572000" y="3933265"/>
            <a:ext cx="4034118" cy="251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50" name="exstream_shape68">
            <a:extLst>
              <a:ext uri="{FF2B5EF4-FFF2-40B4-BE49-F238E27FC236}">
                <a16:creationId xmlns:a16="http://schemas.microsoft.com/office/drawing/2014/main" id="{29AF6CBF-C3BE-499B-93BA-A4257D0FF4E4}"/>
              </a:ext>
            </a:extLst>
          </p:cNvPr>
          <p:cNvSpPr>
            <a:spLocks noChangeArrowheads="1"/>
          </p:cNvSpPr>
          <p:nvPr/>
        </p:nvSpPr>
        <p:spPr bwMode="auto">
          <a:xfrm>
            <a:off x="8606118" y="3933265"/>
            <a:ext cx="0" cy="2512919"/>
          </a:xfrm>
          <a:custGeom>
            <a:avLst/>
            <a:gdLst>
              <a:gd name="T0" fmla="*/ 0 h 1794"/>
              <a:gd name="T1" fmla="*/ 2147483646 h 1794"/>
              <a:gd name="T2" fmla="*/ 0 60000 65536"/>
              <a:gd name="T3" fmla="*/ 0 60000 65536"/>
            </a:gdLst>
            <a:ahLst/>
            <a:cxnLst>
              <a:cxn ang="T2">
                <a:pos x="0" y="T0"/>
              </a:cxn>
              <a:cxn ang="T3">
                <a:pos x="0" y="T1"/>
              </a:cxn>
            </a:cxnLst>
            <a:rect l="0" t="0" r="r" b="b"/>
            <a:pathLst>
              <a:path h="1794">
                <a:moveTo>
                  <a:pt x="0" y="0"/>
                </a:moveTo>
                <a:lnTo>
                  <a:pt x="0" y="1794"/>
                </a:lnTo>
              </a:path>
            </a:pathLst>
          </a:custGeom>
          <a:solidFill>
            <a:srgbClr val="FFFFFF"/>
          </a:solidFill>
          <a:ln w="12700">
            <a:solidFill>
              <a:srgbClr val="919190"/>
            </a:solidFill>
            <a:round/>
            <a:headEnd/>
            <a:tailEnd/>
          </a:ln>
        </p:spPr>
        <p:txBody>
          <a:bodyPr/>
          <a:lstStyle/>
          <a:p>
            <a:endParaRPr lang="en-US" sz="1588"/>
          </a:p>
        </p:txBody>
      </p:sp>
      <p:sp>
        <p:nvSpPr>
          <p:cNvPr id="1051" name="exstream_shape69">
            <a:extLst>
              <a:ext uri="{FF2B5EF4-FFF2-40B4-BE49-F238E27FC236}">
                <a16:creationId xmlns:a16="http://schemas.microsoft.com/office/drawing/2014/main" id="{9A7C3E90-45E8-442E-95DB-770A801837F1}"/>
              </a:ext>
            </a:extLst>
          </p:cNvPr>
          <p:cNvSpPr>
            <a:spLocks noChangeArrowheads="1"/>
          </p:cNvSpPr>
          <p:nvPr/>
        </p:nvSpPr>
        <p:spPr bwMode="auto">
          <a:xfrm>
            <a:off x="4572000" y="6446184"/>
            <a:ext cx="4034118" cy="0"/>
          </a:xfrm>
          <a:custGeom>
            <a:avLst/>
            <a:gdLst>
              <a:gd name="T0" fmla="*/ 0 w 2880"/>
              <a:gd name="T1" fmla="*/ 2147483646 w 2880"/>
              <a:gd name="T2" fmla="*/ 0 60000 65536"/>
              <a:gd name="T3" fmla="*/ 0 60000 65536"/>
            </a:gdLst>
            <a:ahLst/>
            <a:cxnLst>
              <a:cxn ang="T2">
                <a:pos x="T0" y="0"/>
              </a:cxn>
              <a:cxn ang="T3">
                <a:pos x="T1" y="0"/>
              </a:cxn>
            </a:cxnLst>
            <a:rect l="0" t="0" r="r" b="b"/>
            <a:pathLst>
              <a:path w="2880">
                <a:moveTo>
                  <a:pt x="0" y="0"/>
                </a:moveTo>
                <a:lnTo>
                  <a:pt x="2880" y="0"/>
                </a:lnTo>
              </a:path>
            </a:pathLst>
          </a:custGeom>
          <a:solidFill>
            <a:srgbClr val="FFFFFF"/>
          </a:solidFill>
          <a:ln w="12700">
            <a:solidFill>
              <a:srgbClr val="919190"/>
            </a:solidFill>
            <a:round/>
            <a:headEnd/>
            <a:tailEnd/>
          </a:ln>
        </p:spPr>
        <p:txBody>
          <a:bodyPr/>
          <a:lstStyle/>
          <a:p>
            <a:endParaRPr lang="en-US" sz="1588"/>
          </a:p>
        </p:txBody>
      </p:sp>
      <p:sp>
        <p:nvSpPr>
          <p:cNvPr id="1052" name="exstream_shape70">
            <a:extLst>
              <a:ext uri="{FF2B5EF4-FFF2-40B4-BE49-F238E27FC236}">
                <a16:creationId xmlns:a16="http://schemas.microsoft.com/office/drawing/2014/main" id="{2DAEF62B-E28B-490C-9EE0-B6C1D3A2FA85}"/>
              </a:ext>
            </a:extLst>
          </p:cNvPr>
          <p:cNvSpPr>
            <a:spLocks noChangeArrowheads="1"/>
          </p:cNvSpPr>
          <p:nvPr/>
        </p:nvSpPr>
        <p:spPr bwMode="auto">
          <a:xfrm>
            <a:off x="1269066" y="1975037"/>
            <a:ext cx="0" cy="1008529"/>
          </a:xfrm>
          <a:custGeom>
            <a:avLst/>
            <a:gdLst>
              <a:gd name="T0" fmla="*/ 0 h 720"/>
              <a:gd name="T1" fmla="*/ 1814512500 h 720"/>
              <a:gd name="T2" fmla="*/ 0 60000 65536"/>
              <a:gd name="T3" fmla="*/ 0 60000 65536"/>
            </a:gdLst>
            <a:ahLst/>
            <a:cxnLst>
              <a:cxn ang="T2">
                <a:pos x="0" y="T0"/>
              </a:cxn>
              <a:cxn ang="T3">
                <a:pos x="0" y="T1"/>
              </a:cxn>
            </a:cxnLst>
            <a:rect l="0" t="0" r="r" b="b"/>
            <a:pathLst>
              <a:path h="720">
                <a:moveTo>
                  <a:pt x="0" y="0"/>
                </a:moveTo>
                <a:lnTo>
                  <a:pt x="0" y="720"/>
                </a:lnTo>
              </a:path>
            </a:pathLst>
          </a:custGeom>
          <a:solidFill>
            <a:srgbClr val="FFFFFF"/>
          </a:solidFill>
          <a:ln w="12700">
            <a:solidFill>
              <a:srgbClr val="000000"/>
            </a:solidFill>
            <a:round/>
            <a:headEnd/>
            <a:tailEnd/>
          </a:ln>
        </p:spPr>
        <p:txBody>
          <a:bodyPr/>
          <a:lstStyle/>
          <a:p>
            <a:endParaRPr lang="en-US" sz="1588"/>
          </a:p>
        </p:txBody>
      </p:sp>
      <p:pic>
        <p:nvPicPr>
          <p:cNvPr id="1053" name="exstream_shape71" descr="\\5C077\exstream\HTMLImage1.jpg">
            <a:extLst>
              <a:ext uri="{FF2B5EF4-FFF2-40B4-BE49-F238E27FC236}">
                <a16:creationId xmlns:a16="http://schemas.microsoft.com/office/drawing/2014/main" id="{6C1E9A11-624A-401C-910F-D5CA5AB2D15C}"/>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4" y="605118"/>
            <a:ext cx="596713" cy="63033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sp>
        <p:nvSpPr>
          <p:cNvPr id="1054" name="exstream_shape72">
            <a:extLst>
              <a:ext uri="{FF2B5EF4-FFF2-40B4-BE49-F238E27FC236}">
                <a16:creationId xmlns:a16="http://schemas.microsoft.com/office/drawing/2014/main" id="{D8BC9135-FCA6-4189-B1F5-828082D39E8E}"/>
              </a:ext>
            </a:extLst>
          </p:cNvPr>
          <p:cNvSpPr>
            <a:spLocks noChangeArrowheads="1"/>
          </p:cNvSpPr>
          <p:nvPr/>
        </p:nvSpPr>
        <p:spPr bwMode="auto">
          <a:xfrm>
            <a:off x="546287" y="1311089"/>
            <a:ext cx="8068235" cy="126066"/>
          </a:xfrm>
          <a:prstGeom prst="rect">
            <a:avLst/>
          </a:prstGeom>
          <a:solidFill>
            <a:srgbClr val="0065A6"/>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55" name="exstream_shape73">
            <a:extLst>
              <a:ext uri="{FF2B5EF4-FFF2-40B4-BE49-F238E27FC236}">
                <a16:creationId xmlns:a16="http://schemas.microsoft.com/office/drawing/2014/main" id="{E62012A5-90A6-41B4-BA27-3A50FCF39EC3}"/>
              </a:ext>
            </a:extLst>
          </p:cNvPr>
          <p:cNvSpPr>
            <a:spLocks noChangeArrowheads="1"/>
          </p:cNvSpPr>
          <p:nvPr/>
        </p:nvSpPr>
        <p:spPr bwMode="auto">
          <a:xfrm>
            <a:off x="4639235" y="6269692"/>
            <a:ext cx="4000500" cy="12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18">
                <a:solidFill>
                  <a:srgbClr val="000000"/>
                </a:solidFill>
              </a:rPr>
              <a:t>* Cost per visit represents the average cost of both vendors providing service in Cigna’s standard offering</a:t>
            </a:r>
          </a:p>
        </p:txBody>
      </p:sp>
      <p:sp>
        <p:nvSpPr>
          <p:cNvPr id="1056" name="exstream_shape74">
            <a:extLst>
              <a:ext uri="{FF2B5EF4-FFF2-40B4-BE49-F238E27FC236}">
                <a16:creationId xmlns:a16="http://schemas.microsoft.com/office/drawing/2014/main" id="{B4B2C1C2-4DE3-42D9-9AC7-EF253CCA1C5F}"/>
              </a:ext>
            </a:extLst>
          </p:cNvPr>
          <p:cNvSpPr>
            <a:spLocks noChangeArrowheads="1"/>
          </p:cNvSpPr>
          <p:nvPr/>
        </p:nvSpPr>
        <p:spPr bwMode="auto">
          <a:xfrm>
            <a:off x="1369919" y="655544"/>
            <a:ext cx="6269691" cy="2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65">
                <a:solidFill>
                  <a:srgbClr val="000000"/>
                </a:solidFill>
                <a:latin typeface="Times New Roman" panose="02020603050405020304" pitchFamily="18" charset="0"/>
              </a:rPr>
              <a:t>Cigna Virtual Care - Medical</a:t>
            </a:r>
          </a:p>
        </p:txBody>
      </p:sp>
      <p:sp>
        <p:nvSpPr>
          <p:cNvPr id="1057" name="exstream_shape75">
            <a:extLst>
              <a:ext uri="{FF2B5EF4-FFF2-40B4-BE49-F238E27FC236}">
                <a16:creationId xmlns:a16="http://schemas.microsoft.com/office/drawing/2014/main" id="{7D219890-CE64-475E-A846-2A70F74FB72A}"/>
              </a:ext>
            </a:extLst>
          </p:cNvPr>
          <p:cNvSpPr>
            <a:spLocks noChangeArrowheads="1"/>
          </p:cNvSpPr>
          <p:nvPr/>
        </p:nvSpPr>
        <p:spPr bwMode="auto">
          <a:xfrm>
            <a:off x="1369919" y="916082"/>
            <a:ext cx="6269691" cy="19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24">
                <a:solidFill>
                  <a:srgbClr val="000000"/>
                </a:solidFill>
                <a:latin typeface="Times New Roman" panose="02020603050405020304" pitchFamily="18" charset="0"/>
              </a:rPr>
              <a:t> Aspire Virtual Care</a:t>
            </a:r>
          </a:p>
        </p:txBody>
      </p:sp>
      <p:sp>
        <p:nvSpPr>
          <p:cNvPr id="1058" name="exstream_shape76">
            <a:extLst>
              <a:ext uri="{FF2B5EF4-FFF2-40B4-BE49-F238E27FC236}">
                <a16:creationId xmlns:a16="http://schemas.microsoft.com/office/drawing/2014/main" id="{6303DC7E-AB20-4EDA-9123-692B345B3BA5}"/>
              </a:ext>
            </a:extLst>
          </p:cNvPr>
          <p:cNvSpPr>
            <a:spLocks noChangeArrowheads="1"/>
          </p:cNvSpPr>
          <p:nvPr/>
        </p:nvSpPr>
        <p:spPr bwMode="auto">
          <a:xfrm>
            <a:off x="798419" y="1941419"/>
            <a:ext cx="403412" cy="2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16</a:t>
            </a:r>
          </a:p>
        </p:txBody>
      </p:sp>
      <p:sp>
        <p:nvSpPr>
          <p:cNvPr id="1059" name="exstream_shape77">
            <a:extLst>
              <a:ext uri="{FF2B5EF4-FFF2-40B4-BE49-F238E27FC236}">
                <a16:creationId xmlns:a16="http://schemas.microsoft.com/office/drawing/2014/main" id="{240F408A-790F-4612-B626-FD80D14B8608}"/>
              </a:ext>
            </a:extLst>
          </p:cNvPr>
          <p:cNvSpPr>
            <a:spLocks noChangeArrowheads="1"/>
          </p:cNvSpPr>
          <p:nvPr/>
        </p:nvSpPr>
        <p:spPr bwMode="auto">
          <a:xfrm>
            <a:off x="798419" y="2193552"/>
            <a:ext cx="403412" cy="2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12</a:t>
            </a:r>
          </a:p>
        </p:txBody>
      </p:sp>
      <p:sp>
        <p:nvSpPr>
          <p:cNvPr id="1060" name="exstream_shape78">
            <a:extLst>
              <a:ext uri="{FF2B5EF4-FFF2-40B4-BE49-F238E27FC236}">
                <a16:creationId xmlns:a16="http://schemas.microsoft.com/office/drawing/2014/main" id="{FE1CF6B1-7838-4945-B6FE-C3603B75AECD}"/>
              </a:ext>
            </a:extLst>
          </p:cNvPr>
          <p:cNvSpPr>
            <a:spLocks noChangeArrowheads="1"/>
          </p:cNvSpPr>
          <p:nvPr/>
        </p:nvSpPr>
        <p:spPr bwMode="auto">
          <a:xfrm>
            <a:off x="798419" y="2445684"/>
            <a:ext cx="403412" cy="2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8</a:t>
            </a:r>
          </a:p>
        </p:txBody>
      </p:sp>
      <p:sp>
        <p:nvSpPr>
          <p:cNvPr id="1061" name="exstream_shape79">
            <a:extLst>
              <a:ext uri="{FF2B5EF4-FFF2-40B4-BE49-F238E27FC236}">
                <a16:creationId xmlns:a16="http://schemas.microsoft.com/office/drawing/2014/main" id="{308FB4D4-7BD9-4DC9-BE58-14A4AD3EF6E1}"/>
              </a:ext>
            </a:extLst>
          </p:cNvPr>
          <p:cNvSpPr>
            <a:spLocks noChangeArrowheads="1"/>
          </p:cNvSpPr>
          <p:nvPr/>
        </p:nvSpPr>
        <p:spPr bwMode="auto">
          <a:xfrm>
            <a:off x="798419" y="2697816"/>
            <a:ext cx="403412" cy="2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4</a:t>
            </a:r>
          </a:p>
        </p:txBody>
      </p:sp>
      <p:sp>
        <p:nvSpPr>
          <p:cNvPr id="1062" name="exstream_shape80">
            <a:extLst>
              <a:ext uri="{FF2B5EF4-FFF2-40B4-BE49-F238E27FC236}">
                <a16:creationId xmlns:a16="http://schemas.microsoft.com/office/drawing/2014/main" id="{4720468C-BF92-4ECB-9597-F7FC5137B42E}"/>
              </a:ext>
            </a:extLst>
          </p:cNvPr>
          <p:cNvSpPr>
            <a:spLocks noChangeArrowheads="1"/>
          </p:cNvSpPr>
          <p:nvPr/>
        </p:nvSpPr>
        <p:spPr bwMode="auto">
          <a:xfrm>
            <a:off x="798419" y="2949949"/>
            <a:ext cx="403412" cy="2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0</a:t>
            </a:r>
          </a:p>
        </p:txBody>
      </p:sp>
      <p:sp>
        <p:nvSpPr>
          <p:cNvPr id="1063" name="exstream_shape81">
            <a:extLst>
              <a:ext uri="{FF2B5EF4-FFF2-40B4-BE49-F238E27FC236}">
                <a16:creationId xmlns:a16="http://schemas.microsoft.com/office/drawing/2014/main" id="{3CE07EE8-6F01-42A0-88D7-CF364102F5BC}"/>
              </a:ext>
            </a:extLst>
          </p:cNvPr>
          <p:cNvSpPr txBox="1">
            <a:spLocks noChangeArrowheads="1"/>
          </p:cNvSpPr>
          <p:nvPr/>
        </p:nvSpPr>
        <p:spPr bwMode="auto">
          <a:xfrm>
            <a:off x="537882" y="6521824"/>
            <a:ext cx="6740338" cy="2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64" name="exstream_shape82">
            <a:extLst>
              <a:ext uri="{FF2B5EF4-FFF2-40B4-BE49-F238E27FC236}">
                <a16:creationId xmlns:a16="http://schemas.microsoft.com/office/drawing/2014/main" id="{6522D982-5829-4357-92FB-17E575310477}"/>
              </a:ext>
            </a:extLst>
          </p:cNvPr>
          <p:cNvSpPr txBox="1">
            <a:spLocks noChangeArrowheads="1"/>
          </p:cNvSpPr>
          <p:nvPr/>
        </p:nvSpPr>
        <p:spPr bwMode="auto">
          <a:xfrm>
            <a:off x="537882" y="6521824"/>
            <a:ext cx="6740338" cy="2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18">
                <a:solidFill>
                  <a:srgbClr val="000000"/>
                </a:solidFill>
              </a:rPr>
              <a:t>Current Period reflects claims incurred between Jan. 2020 and Dec. 2020, paid through Mar. 2021 </a:t>
            </a:r>
            <a:br>
              <a:rPr lang="en-US" altLang="en-US" sz="618">
                <a:solidFill>
                  <a:srgbClr val="000000"/>
                </a:solidFill>
              </a:rPr>
            </a:br>
            <a:r>
              <a:rPr lang="en-US" altLang="en-US" sz="618">
                <a:solidFill>
                  <a:srgbClr val="000000"/>
                </a:solidFill>
              </a:rPr>
              <a:t>Base Period reflects claims incurred between Jan. 2019 and Dec. 2019, paid through Mar. 2021</a:t>
            </a:r>
          </a:p>
        </p:txBody>
      </p:sp>
      <p:sp>
        <p:nvSpPr>
          <p:cNvPr id="1065" name="exstream_shape83">
            <a:extLst>
              <a:ext uri="{FF2B5EF4-FFF2-40B4-BE49-F238E27FC236}">
                <a16:creationId xmlns:a16="http://schemas.microsoft.com/office/drawing/2014/main" id="{C5870F49-F4A0-4A29-AA72-6C49EB350550}"/>
              </a:ext>
            </a:extLst>
          </p:cNvPr>
          <p:cNvSpPr>
            <a:spLocks noChangeArrowheads="1"/>
          </p:cNvSpPr>
          <p:nvPr/>
        </p:nvSpPr>
        <p:spPr bwMode="auto">
          <a:xfrm>
            <a:off x="596714" y="1487581"/>
            <a:ext cx="3941669" cy="2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24">
                <a:solidFill>
                  <a:srgbClr val="000000"/>
                </a:solidFill>
                <a:latin typeface="Times New Roman" panose="02020603050405020304" pitchFamily="18" charset="0"/>
              </a:rPr>
              <a:t>Top ICD visits per 1,000</a:t>
            </a:r>
          </a:p>
        </p:txBody>
      </p:sp>
      <p:sp>
        <p:nvSpPr>
          <p:cNvPr id="1066" name="exstream_shape84">
            <a:extLst>
              <a:ext uri="{FF2B5EF4-FFF2-40B4-BE49-F238E27FC236}">
                <a16:creationId xmlns:a16="http://schemas.microsoft.com/office/drawing/2014/main" id="{68A221AD-9689-452D-8F6F-F00F9AA75B11}"/>
              </a:ext>
            </a:extLst>
          </p:cNvPr>
          <p:cNvSpPr>
            <a:spLocks noChangeArrowheads="1"/>
          </p:cNvSpPr>
          <p:nvPr/>
        </p:nvSpPr>
        <p:spPr bwMode="auto">
          <a:xfrm>
            <a:off x="588309" y="4017309"/>
            <a:ext cx="3689537" cy="2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24">
                <a:solidFill>
                  <a:srgbClr val="000000"/>
                </a:solidFill>
                <a:latin typeface="Times New Roman" panose="02020603050405020304" pitchFamily="18" charset="0"/>
              </a:rPr>
              <a:t>Virtual Care- Medical Visit detail</a:t>
            </a:r>
          </a:p>
        </p:txBody>
      </p:sp>
      <p:sp>
        <p:nvSpPr>
          <p:cNvPr id="1067" name="exstream_shape85">
            <a:extLst>
              <a:ext uri="{FF2B5EF4-FFF2-40B4-BE49-F238E27FC236}">
                <a16:creationId xmlns:a16="http://schemas.microsoft.com/office/drawing/2014/main" id="{52ADB72F-8DE1-4CE5-8EBB-F912CB319ECB}"/>
              </a:ext>
            </a:extLst>
          </p:cNvPr>
          <p:cNvSpPr>
            <a:spLocks noChangeArrowheads="1"/>
          </p:cNvSpPr>
          <p:nvPr/>
        </p:nvSpPr>
        <p:spPr bwMode="auto">
          <a:xfrm>
            <a:off x="4656045" y="1672478"/>
            <a:ext cx="2059081"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68" name="exstream_shape86">
            <a:extLst>
              <a:ext uri="{FF2B5EF4-FFF2-40B4-BE49-F238E27FC236}">
                <a16:creationId xmlns:a16="http://schemas.microsoft.com/office/drawing/2014/main" id="{0E3A61B4-5645-48B7-B632-28437D08A681}"/>
              </a:ext>
            </a:extLst>
          </p:cNvPr>
          <p:cNvSpPr>
            <a:spLocks noChangeArrowheads="1"/>
          </p:cNvSpPr>
          <p:nvPr/>
        </p:nvSpPr>
        <p:spPr bwMode="auto">
          <a:xfrm>
            <a:off x="6715126" y="1672478"/>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b="1">
                <a:solidFill>
                  <a:srgbClr val="000000"/>
                </a:solidFill>
              </a:rPr>
              <a:t>User</a:t>
            </a:r>
          </a:p>
        </p:txBody>
      </p:sp>
      <p:sp>
        <p:nvSpPr>
          <p:cNvPr id="1069" name="exstream_shape87">
            <a:extLst>
              <a:ext uri="{FF2B5EF4-FFF2-40B4-BE49-F238E27FC236}">
                <a16:creationId xmlns:a16="http://schemas.microsoft.com/office/drawing/2014/main" id="{09717A81-59EA-4B99-9F3C-F415005256C2}"/>
              </a:ext>
            </a:extLst>
          </p:cNvPr>
          <p:cNvSpPr>
            <a:spLocks noChangeArrowheads="1"/>
          </p:cNvSpPr>
          <p:nvPr/>
        </p:nvSpPr>
        <p:spPr bwMode="auto">
          <a:xfrm>
            <a:off x="7580780" y="1672478"/>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b="1">
                <a:solidFill>
                  <a:srgbClr val="000000"/>
                </a:solidFill>
              </a:rPr>
              <a:t>Non-user</a:t>
            </a:r>
          </a:p>
        </p:txBody>
      </p:sp>
      <p:sp>
        <p:nvSpPr>
          <p:cNvPr id="1070" name="exstream_shape88">
            <a:extLst>
              <a:ext uri="{FF2B5EF4-FFF2-40B4-BE49-F238E27FC236}">
                <a16:creationId xmlns:a16="http://schemas.microsoft.com/office/drawing/2014/main" id="{CB6F26E1-BF75-4F64-863F-BA6D619DF521}"/>
              </a:ext>
            </a:extLst>
          </p:cNvPr>
          <p:cNvSpPr>
            <a:spLocks noChangeArrowheads="1"/>
          </p:cNvSpPr>
          <p:nvPr/>
        </p:nvSpPr>
        <p:spPr bwMode="auto">
          <a:xfrm>
            <a:off x="4656045" y="1832162"/>
            <a:ext cx="2059081" cy="15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Percent Unique Users</a:t>
            </a:r>
          </a:p>
        </p:txBody>
      </p:sp>
      <p:sp>
        <p:nvSpPr>
          <p:cNvPr id="1071" name="exstream_shape89">
            <a:extLst>
              <a:ext uri="{FF2B5EF4-FFF2-40B4-BE49-F238E27FC236}">
                <a16:creationId xmlns:a16="http://schemas.microsoft.com/office/drawing/2014/main" id="{08CC8111-AE49-4816-8790-C12F8BB02D48}"/>
              </a:ext>
            </a:extLst>
          </p:cNvPr>
          <p:cNvSpPr>
            <a:spLocks noChangeArrowheads="1"/>
          </p:cNvSpPr>
          <p:nvPr/>
        </p:nvSpPr>
        <p:spPr bwMode="auto">
          <a:xfrm>
            <a:off x="6715126" y="1832162"/>
            <a:ext cx="865654" cy="15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2.4%</a:t>
            </a:r>
          </a:p>
        </p:txBody>
      </p:sp>
      <p:sp>
        <p:nvSpPr>
          <p:cNvPr id="1072" name="exstream_shape90">
            <a:extLst>
              <a:ext uri="{FF2B5EF4-FFF2-40B4-BE49-F238E27FC236}">
                <a16:creationId xmlns:a16="http://schemas.microsoft.com/office/drawing/2014/main" id="{F0DE27E6-3CF5-4CBF-B574-17AACE647E9C}"/>
              </a:ext>
            </a:extLst>
          </p:cNvPr>
          <p:cNvSpPr>
            <a:spLocks noChangeArrowheads="1"/>
          </p:cNvSpPr>
          <p:nvPr/>
        </p:nvSpPr>
        <p:spPr bwMode="auto">
          <a:xfrm>
            <a:off x="7580780" y="1832162"/>
            <a:ext cx="865654" cy="15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97.6%</a:t>
            </a:r>
          </a:p>
        </p:txBody>
      </p:sp>
      <p:sp>
        <p:nvSpPr>
          <p:cNvPr id="1073" name="exstream_shape91">
            <a:extLst>
              <a:ext uri="{FF2B5EF4-FFF2-40B4-BE49-F238E27FC236}">
                <a16:creationId xmlns:a16="http://schemas.microsoft.com/office/drawing/2014/main" id="{E5092E99-F5C8-4104-BE5F-E3CA323139A1}"/>
              </a:ext>
            </a:extLst>
          </p:cNvPr>
          <p:cNvSpPr>
            <a:spLocks noChangeArrowheads="1"/>
          </p:cNvSpPr>
          <p:nvPr/>
        </p:nvSpPr>
        <p:spPr bwMode="auto">
          <a:xfrm>
            <a:off x="4656045" y="1983441"/>
            <a:ext cx="2059081"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74" name="exstream_shape92">
            <a:extLst>
              <a:ext uri="{FF2B5EF4-FFF2-40B4-BE49-F238E27FC236}">
                <a16:creationId xmlns:a16="http://schemas.microsoft.com/office/drawing/2014/main" id="{9EFEBAB0-BFA4-4563-8271-CA0B34DDDC9D}"/>
              </a:ext>
            </a:extLst>
          </p:cNvPr>
          <p:cNvSpPr>
            <a:spLocks noChangeArrowheads="1"/>
          </p:cNvSpPr>
          <p:nvPr/>
        </p:nvSpPr>
        <p:spPr bwMode="auto">
          <a:xfrm>
            <a:off x="6715126" y="1983441"/>
            <a:ext cx="86565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75" name="exstream_shape93">
            <a:extLst>
              <a:ext uri="{FF2B5EF4-FFF2-40B4-BE49-F238E27FC236}">
                <a16:creationId xmlns:a16="http://schemas.microsoft.com/office/drawing/2014/main" id="{E453BFE6-38DA-4FEF-8A83-A06857A1D4CA}"/>
              </a:ext>
            </a:extLst>
          </p:cNvPr>
          <p:cNvSpPr>
            <a:spLocks noChangeArrowheads="1"/>
          </p:cNvSpPr>
          <p:nvPr/>
        </p:nvSpPr>
        <p:spPr bwMode="auto">
          <a:xfrm>
            <a:off x="7580780" y="1983441"/>
            <a:ext cx="86565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76" name="exstream_shape94">
            <a:extLst>
              <a:ext uri="{FF2B5EF4-FFF2-40B4-BE49-F238E27FC236}">
                <a16:creationId xmlns:a16="http://schemas.microsoft.com/office/drawing/2014/main" id="{94C08515-49BD-4FA2-AF6C-62C8647B2CB4}"/>
              </a:ext>
            </a:extLst>
          </p:cNvPr>
          <p:cNvSpPr>
            <a:spLocks noChangeArrowheads="1"/>
          </p:cNvSpPr>
          <p:nvPr/>
        </p:nvSpPr>
        <p:spPr bwMode="auto">
          <a:xfrm>
            <a:off x="4656045" y="2050677"/>
            <a:ext cx="2059081"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Average Age</a:t>
            </a:r>
          </a:p>
        </p:txBody>
      </p:sp>
      <p:sp>
        <p:nvSpPr>
          <p:cNvPr id="1077" name="exstream_shape95">
            <a:extLst>
              <a:ext uri="{FF2B5EF4-FFF2-40B4-BE49-F238E27FC236}">
                <a16:creationId xmlns:a16="http://schemas.microsoft.com/office/drawing/2014/main" id="{E7A7F817-95EC-4123-A990-0CF6B1A78AA9}"/>
              </a:ext>
            </a:extLst>
          </p:cNvPr>
          <p:cNvSpPr>
            <a:spLocks noChangeArrowheads="1"/>
          </p:cNvSpPr>
          <p:nvPr/>
        </p:nvSpPr>
        <p:spPr bwMode="auto">
          <a:xfrm>
            <a:off x="6715126" y="2050677"/>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40.1</a:t>
            </a:r>
          </a:p>
        </p:txBody>
      </p:sp>
      <p:sp>
        <p:nvSpPr>
          <p:cNvPr id="1078" name="exstream_shape96">
            <a:extLst>
              <a:ext uri="{FF2B5EF4-FFF2-40B4-BE49-F238E27FC236}">
                <a16:creationId xmlns:a16="http://schemas.microsoft.com/office/drawing/2014/main" id="{BC0A021F-0166-4D15-8F72-9C2DCE56BD66}"/>
              </a:ext>
            </a:extLst>
          </p:cNvPr>
          <p:cNvSpPr>
            <a:spLocks noChangeArrowheads="1"/>
          </p:cNvSpPr>
          <p:nvPr/>
        </p:nvSpPr>
        <p:spPr bwMode="auto">
          <a:xfrm>
            <a:off x="7580780" y="2050677"/>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34.2</a:t>
            </a:r>
          </a:p>
        </p:txBody>
      </p:sp>
      <p:sp>
        <p:nvSpPr>
          <p:cNvPr id="1079" name="exstream_shape97">
            <a:extLst>
              <a:ext uri="{FF2B5EF4-FFF2-40B4-BE49-F238E27FC236}">
                <a16:creationId xmlns:a16="http://schemas.microsoft.com/office/drawing/2014/main" id="{CF71B055-152A-40F7-B7F1-6C7E50C9E849}"/>
              </a:ext>
            </a:extLst>
          </p:cNvPr>
          <p:cNvSpPr>
            <a:spLocks noChangeArrowheads="1"/>
          </p:cNvSpPr>
          <p:nvPr/>
        </p:nvSpPr>
        <p:spPr bwMode="auto">
          <a:xfrm>
            <a:off x="4656045" y="2210360"/>
            <a:ext cx="2059081"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80" name="exstream_shape98">
            <a:extLst>
              <a:ext uri="{FF2B5EF4-FFF2-40B4-BE49-F238E27FC236}">
                <a16:creationId xmlns:a16="http://schemas.microsoft.com/office/drawing/2014/main" id="{F54852B0-B76B-436F-88D8-2B966EB6F719}"/>
              </a:ext>
            </a:extLst>
          </p:cNvPr>
          <p:cNvSpPr>
            <a:spLocks noChangeArrowheads="1"/>
          </p:cNvSpPr>
          <p:nvPr/>
        </p:nvSpPr>
        <p:spPr bwMode="auto">
          <a:xfrm>
            <a:off x="6715126" y="2210360"/>
            <a:ext cx="865654"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81" name="exstream_shape99">
            <a:extLst>
              <a:ext uri="{FF2B5EF4-FFF2-40B4-BE49-F238E27FC236}">
                <a16:creationId xmlns:a16="http://schemas.microsoft.com/office/drawing/2014/main" id="{A182ECB0-4EB0-445D-A4F0-225F5726118E}"/>
              </a:ext>
            </a:extLst>
          </p:cNvPr>
          <p:cNvSpPr>
            <a:spLocks noChangeArrowheads="1"/>
          </p:cNvSpPr>
          <p:nvPr/>
        </p:nvSpPr>
        <p:spPr bwMode="auto">
          <a:xfrm>
            <a:off x="7580780" y="2210360"/>
            <a:ext cx="865654"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82" name="exstream_shape100">
            <a:extLst>
              <a:ext uri="{FF2B5EF4-FFF2-40B4-BE49-F238E27FC236}">
                <a16:creationId xmlns:a16="http://schemas.microsoft.com/office/drawing/2014/main" id="{BD49ED08-4933-4BB3-80FA-F8B69DD3D1D7}"/>
              </a:ext>
            </a:extLst>
          </p:cNvPr>
          <p:cNvSpPr>
            <a:spLocks noChangeArrowheads="1"/>
          </p:cNvSpPr>
          <p:nvPr/>
        </p:nvSpPr>
        <p:spPr bwMode="auto">
          <a:xfrm>
            <a:off x="4656045" y="2328022"/>
            <a:ext cx="2059081"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 User with a primary care office visit</a:t>
            </a:r>
          </a:p>
        </p:txBody>
      </p:sp>
      <p:sp>
        <p:nvSpPr>
          <p:cNvPr id="1083" name="exstream_shape101">
            <a:extLst>
              <a:ext uri="{FF2B5EF4-FFF2-40B4-BE49-F238E27FC236}">
                <a16:creationId xmlns:a16="http://schemas.microsoft.com/office/drawing/2014/main" id="{F918733F-E8FE-4A64-8334-F3E67BD67E5C}"/>
              </a:ext>
            </a:extLst>
          </p:cNvPr>
          <p:cNvSpPr>
            <a:spLocks noChangeArrowheads="1"/>
          </p:cNvSpPr>
          <p:nvPr/>
        </p:nvSpPr>
        <p:spPr bwMode="auto">
          <a:xfrm>
            <a:off x="6715126" y="2328022"/>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56.1%</a:t>
            </a:r>
          </a:p>
        </p:txBody>
      </p:sp>
      <p:sp>
        <p:nvSpPr>
          <p:cNvPr id="1084" name="exstream_shape102">
            <a:extLst>
              <a:ext uri="{FF2B5EF4-FFF2-40B4-BE49-F238E27FC236}">
                <a16:creationId xmlns:a16="http://schemas.microsoft.com/office/drawing/2014/main" id="{9DB3523F-A321-4B16-A926-D2A9D037D98E}"/>
              </a:ext>
            </a:extLst>
          </p:cNvPr>
          <p:cNvSpPr>
            <a:spLocks noChangeArrowheads="1"/>
          </p:cNvSpPr>
          <p:nvPr/>
        </p:nvSpPr>
        <p:spPr bwMode="auto">
          <a:xfrm>
            <a:off x="7580780" y="2328022"/>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53.1%</a:t>
            </a:r>
          </a:p>
        </p:txBody>
      </p:sp>
      <p:sp>
        <p:nvSpPr>
          <p:cNvPr id="1085" name="exstream_shape103">
            <a:extLst>
              <a:ext uri="{FF2B5EF4-FFF2-40B4-BE49-F238E27FC236}">
                <a16:creationId xmlns:a16="http://schemas.microsoft.com/office/drawing/2014/main" id="{A81EA97B-F3DA-4F3E-89BA-E369086C9CD5}"/>
              </a:ext>
            </a:extLst>
          </p:cNvPr>
          <p:cNvSpPr>
            <a:spLocks noChangeArrowheads="1"/>
          </p:cNvSpPr>
          <p:nvPr/>
        </p:nvSpPr>
        <p:spPr bwMode="auto">
          <a:xfrm>
            <a:off x="4656045" y="2487706"/>
            <a:ext cx="2059081"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86" name="exstream_shape104">
            <a:extLst>
              <a:ext uri="{FF2B5EF4-FFF2-40B4-BE49-F238E27FC236}">
                <a16:creationId xmlns:a16="http://schemas.microsoft.com/office/drawing/2014/main" id="{036EA57F-D32C-4475-ABE0-2B0AB30870A3}"/>
              </a:ext>
            </a:extLst>
          </p:cNvPr>
          <p:cNvSpPr>
            <a:spLocks noChangeArrowheads="1"/>
          </p:cNvSpPr>
          <p:nvPr/>
        </p:nvSpPr>
        <p:spPr bwMode="auto">
          <a:xfrm>
            <a:off x="6715126" y="2487706"/>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87" name="exstream_shape105">
            <a:extLst>
              <a:ext uri="{FF2B5EF4-FFF2-40B4-BE49-F238E27FC236}">
                <a16:creationId xmlns:a16="http://schemas.microsoft.com/office/drawing/2014/main" id="{813A9BFC-B614-4875-9BFE-8A206D9322D5}"/>
              </a:ext>
            </a:extLst>
          </p:cNvPr>
          <p:cNvSpPr>
            <a:spLocks noChangeArrowheads="1"/>
          </p:cNvSpPr>
          <p:nvPr/>
        </p:nvSpPr>
        <p:spPr bwMode="auto">
          <a:xfrm>
            <a:off x="7580780" y="2487706"/>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88" name="exstream_shape106">
            <a:extLst>
              <a:ext uri="{FF2B5EF4-FFF2-40B4-BE49-F238E27FC236}">
                <a16:creationId xmlns:a16="http://schemas.microsoft.com/office/drawing/2014/main" id="{585B0E6D-1BDE-4976-8A9A-9847BBD2F2F6}"/>
              </a:ext>
            </a:extLst>
          </p:cNvPr>
          <p:cNvSpPr>
            <a:spLocks noChangeArrowheads="1"/>
          </p:cNvSpPr>
          <p:nvPr/>
        </p:nvSpPr>
        <p:spPr bwMode="auto">
          <a:xfrm>
            <a:off x="4656045" y="2647390"/>
            <a:ext cx="2059081"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Gender Distribution</a:t>
            </a:r>
          </a:p>
        </p:txBody>
      </p:sp>
      <p:sp>
        <p:nvSpPr>
          <p:cNvPr id="1089" name="exstream_shape107">
            <a:extLst>
              <a:ext uri="{FF2B5EF4-FFF2-40B4-BE49-F238E27FC236}">
                <a16:creationId xmlns:a16="http://schemas.microsoft.com/office/drawing/2014/main" id="{40B7972F-4FD2-42FF-A442-6D05061BF8BC}"/>
              </a:ext>
            </a:extLst>
          </p:cNvPr>
          <p:cNvSpPr>
            <a:spLocks noChangeArrowheads="1"/>
          </p:cNvSpPr>
          <p:nvPr/>
        </p:nvSpPr>
        <p:spPr bwMode="auto">
          <a:xfrm>
            <a:off x="6715126" y="2647390"/>
            <a:ext cx="865654"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90" name="exstream_shape108">
            <a:extLst>
              <a:ext uri="{FF2B5EF4-FFF2-40B4-BE49-F238E27FC236}">
                <a16:creationId xmlns:a16="http://schemas.microsoft.com/office/drawing/2014/main" id="{52C399B5-50DC-48B3-9D58-299A25D0941C}"/>
              </a:ext>
            </a:extLst>
          </p:cNvPr>
          <p:cNvSpPr>
            <a:spLocks noChangeArrowheads="1"/>
          </p:cNvSpPr>
          <p:nvPr/>
        </p:nvSpPr>
        <p:spPr bwMode="auto">
          <a:xfrm>
            <a:off x="7580780" y="2647390"/>
            <a:ext cx="865654"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091" name="exstream_shape109">
            <a:extLst>
              <a:ext uri="{FF2B5EF4-FFF2-40B4-BE49-F238E27FC236}">
                <a16:creationId xmlns:a16="http://schemas.microsoft.com/office/drawing/2014/main" id="{64B076F8-7DF8-48E9-B5F9-C245B4200966}"/>
              </a:ext>
            </a:extLst>
          </p:cNvPr>
          <p:cNvSpPr>
            <a:spLocks noChangeArrowheads="1"/>
          </p:cNvSpPr>
          <p:nvPr/>
        </p:nvSpPr>
        <p:spPr bwMode="auto">
          <a:xfrm>
            <a:off x="4656045" y="2765052"/>
            <a:ext cx="2059081"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 Male</a:t>
            </a:r>
          </a:p>
        </p:txBody>
      </p:sp>
      <p:sp>
        <p:nvSpPr>
          <p:cNvPr id="1092" name="exstream_shape110">
            <a:extLst>
              <a:ext uri="{FF2B5EF4-FFF2-40B4-BE49-F238E27FC236}">
                <a16:creationId xmlns:a16="http://schemas.microsoft.com/office/drawing/2014/main" id="{0CCC2AF8-D1F6-4976-8F81-0A00D7C09121}"/>
              </a:ext>
            </a:extLst>
          </p:cNvPr>
          <p:cNvSpPr>
            <a:spLocks noChangeArrowheads="1"/>
          </p:cNvSpPr>
          <p:nvPr/>
        </p:nvSpPr>
        <p:spPr bwMode="auto">
          <a:xfrm>
            <a:off x="6715126" y="2765052"/>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19.9%</a:t>
            </a:r>
          </a:p>
        </p:txBody>
      </p:sp>
      <p:sp>
        <p:nvSpPr>
          <p:cNvPr id="1093" name="exstream_shape111">
            <a:extLst>
              <a:ext uri="{FF2B5EF4-FFF2-40B4-BE49-F238E27FC236}">
                <a16:creationId xmlns:a16="http://schemas.microsoft.com/office/drawing/2014/main" id="{C891990C-2B84-42B5-977E-1A63CC63D59C}"/>
              </a:ext>
            </a:extLst>
          </p:cNvPr>
          <p:cNvSpPr>
            <a:spLocks noChangeArrowheads="1"/>
          </p:cNvSpPr>
          <p:nvPr/>
        </p:nvSpPr>
        <p:spPr bwMode="auto">
          <a:xfrm>
            <a:off x="7580780" y="2765052"/>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43.0%</a:t>
            </a:r>
          </a:p>
        </p:txBody>
      </p:sp>
      <p:sp>
        <p:nvSpPr>
          <p:cNvPr id="1094" name="exstream_shape112">
            <a:extLst>
              <a:ext uri="{FF2B5EF4-FFF2-40B4-BE49-F238E27FC236}">
                <a16:creationId xmlns:a16="http://schemas.microsoft.com/office/drawing/2014/main" id="{7A64F5A0-C644-41B8-829F-42EC8FB9C810}"/>
              </a:ext>
            </a:extLst>
          </p:cNvPr>
          <p:cNvSpPr>
            <a:spLocks noChangeArrowheads="1"/>
          </p:cNvSpPr>
          <p:nvPr/>
        </p:nvSpPr>
        <p:spPr bwMode="auto">
          <a:xfrm>
            <a:off x="4656045" y="2924736"/>
            <a:ext cx="2059081"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Male Average Age</a:t>
            </a:r>
          </a:p>
        </p:txBody>
      </p:sp>
      <p:sp>
        <p:nvSpPr>
          <p:cNvPr id="1095" name="exstream_shape113">
            <a:extLst>
              <a:ext uri="{FF2B5EF4-FFF2-40B4-BE49-F238E27FC236}">
                <a16:creationId xmlns:a16="http://schemas.microsoft.com/office/drawing/2014/main" id="{63BFE3FE-8354-430C-83F9-F7FFCF224754}"/>
              </a:ext>
            </a:extLst>
          </p:cNvPr>
          <p:cNvSpPr>
            <a:spLocks noChangeArrowheads="1"/>
          </p:cNvSpPr>
          <p:nvPr/>
        </p:nvSpPr>
        <p:spPr bwMode="auto">
          <a:xfrm>
            <a:off x="6715126" y="2924736"/>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35.9</a:t>
            </a:r>
          </a:p>
        </p:txBody>
      </p:sp>
      <p:sp>
        <p:nvSpPr>
          <p:cNvPr id="1096" name="exstream_shape114">
            <a:extLst>
              <a:ext uri="{FF2B5EF4-FFF2-40B4-BE49-F238E27FC236}">
                <a16:creationId xmlns:a16="http://schemas.microsoft.com/office/drawing/2014/main" id="{2D59C585-B6F6-4F2D-A3A8-9FDB25B73663}"/>
              </a:ext>
            </a:extLst>
          </p:cNvPr>
          <p:cNvSpPr>
            <a:spLocks noChangeArrowheads="1"/>
          </p:cNvSpPr>
          <p:nvPr/>
        </p:nvSpPr>
        <p:spPr bwMode="auto">
          <a:xfrm>
            <a:off x="7580780" y="2924736"/>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33.8</a:t>
            </a:r>
          </a:p>
        </p:txBody>
      </p:sp>
      <p:sp>
        <p:nvSpPr>
          <p:cNvPr id="1097" name="exstream_shape115">
            <a:extLst>
              <a:ext uri="{FF2B5EF4-FFF2-40B4-BE49-F238E27FC236}">
                <a16:creationId xmlns:a16="http://schemas.microsoft.com/office/drawing/2014/main" id="{073722E3-0535-4159-A6BA-3101FDC42CB8}"/>
              </a:ext>
            </a:extLst>
          </p:cNvPr>
          <p:cNvSpPr>
            <a:spLocks noChangeArrowheads="1"/>
          </p:cNvSpPr>
          <p:nvPr/>
        </p:nvSpPr>
        <p:spPr bwMode="auto">
          <a:xfrm>
            <a:off x="4656045" y="3084419"/>
            <a:ext cx="2059081"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Male Average Enrollment (member mths)</a:t>
            </a:r>
          </a:p>
        </p:txBody>
      </p:sp>
      <p:sp>
        <p:nvSpPr>
          <p:cNvPr id="1098" name="exstream_shape116">
            <a:extLst>
              <a:ext uri="{FF2B5EF4-FFF2-40B4-BE49-F238E27FC236}">
                <a16:creationId xmlns:a16="http://schemas.microsoft.com/office/drawing/2014/main" id="{E93E8E8C-4877-4F9B-BC70-14CC2900FF27}"/>
              </a:ext>
            </a:extLst>
          </p:cNvPr>
          <p:cNvSpPr>
            <a:spLocks noChangeArrowheads="1"/>
          </p:cNvSpPr>
          <p:nvPr/>
        </p:nvSpPr>
        <p:spPr bwMode="auto">
          <a:xfrm>
            <a:off x="6715126" y="3084419"/>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10.5</a:t>
            </a:r>
          </a:p>
        </p:txBody>
      </p:sp>
      <p:sp>
        <p:nvSpPr>
          <p:cNvPr id="1099" name="exstream_shape117">
            <a:extLst>
              <a:ext uri="{FF2B5EF4-FFF2-40B4-BE49-F238E27FC236}">
                <a16:creationId xmlns:a16="http://schemas.microsoft.com/office/drawing/2014/main" id="{C2BF7F84-7E14-4F50-AFEB-BD9FF8F66497}"/>
              </a:ext>
            </a:extLst>
          </p:cNvPr>
          <p:cNvSpPr>
            <a:spLocks noChangeArrowheads="1"/>
          </p:cNvSpPr>
          <p:nvPr/>
        </p:nvSpPr>
        <p:spPr bwMode="auto">
          <a:xfrm>
            <a:off x="7580780" y="3084419"/>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10.3</a:t>
            </a:r>
          </a:p>
        </p:txBody>
      </p:sp>
      <p:sp>
        <p:nvSpPr>
          <p:cNvPr id="1100" name="exstream_shape118">
            <a:extLst>
              <a:ext uri="{FF2B5EF4-FFF2-40B4-BE49-F238E27FC236}">
                <a16:creationId xmlns:a16="http://schemas.microsoft.com/office/drawing/2014/main" id="{6B1C41C9-6E60-429C-9763-8AF63EAFEF13}"/>
              </a:ext>
            </a:extLst>
          </p:cNvPr>
          <p:cNvSpPr>
            <a:spLocks noChangeArrowheads="1"/>
          </p:cNvSpPr>
          <p:nvPr/>
        </p:nvSpPr>
        <p:spPr bwMode="auto">
          <a:xfrm>
            <a:off x="4656045" y="3244103"/>
            <a:ext cx="2059081"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01" name="exstream_shape119">
            <a:extLst>
              <a:ext uri="{FF2B5EF4-FFF2-40B4-BE49-F238E27FC236}">
                <a16:creationId xmlns:a16="http://schemas.microsoft.com/office/drawing/2014/main" id="{0CDCCBAC-17B6-451E-A9FF-B742EFA33145}"/>
              </a:ext>
            </a:extLst>
          </p:cNvPr>
          <p:cNvSpPr>
            <a:spLocks noChangeArrowheads="1"/>
          </p:cNvSpPr>
          <p:nvPr/>
        </p:nvSpPr>
        <p:spPr bwMode="auto">
          <a:xfrm>
            <a:off x="6715126" y="3244103"/>
            <a:ext cx="865654"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02" name="exstream_shape120">
            <a:extLst>
              <a:ext uri="{FF2B5EF4-FFF2-40B4-BE49-F238E27FC236}">
                <a16:creationId xmlns:a16="http://schemas.microsoft.com/office/drawing/2014/main" id="{9E4E48E8-9462-4C2A-BD3A-3A49ECD251DB}"/>
              </a:ext>
            </a:extLst>
          </p:cNvPr>
          <p:cNvSpPr>
            <a:spLocks noChangeArrowheads="1"/>
          </p:cNvSpPr>
          <p:nvPr/>
        </p:nvSpPr>
        <p:spPr bwMode="auto">
          <a:xfrm>
            <a:off x="7580780" y="3244103"/>
            <a:ext cx="865654"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03" name="exstream_shape121">
            <a:extLst>
              <a:ext uri="{FF2B5EF4-FFF2-40B4-BE49-F238E27FC236}">
                <a16:creationId xmlns:a16="http://schemas.microsoft.com/office/drawing/2014/main" id="{52B6E1A6-F55B-4A45-889A-B2B8CF2E5550}"/>
              </a:ext>
            </a:extLst>
          </p:cNvPr>
          <p:cNvSpPr>
            <a:spLocks noChangeArrowheads="1"/>
          </p:cNvSpPr>
          <p:nvPr/>
        </p:nvSpPr>
        <p:spPr bwMode="auto">
          <a:xfrm>
            <a:off x="4656045" y="3361765"/>
            <a:ext cx="2059081"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 Female</a:t>
            </a:r>
          </a:p>
        </p:txBody>
      </p:sp>
      <p:sp>
        <p:nvSpPr>
          <p:cNvPr id="1104" name="exstream_shape122">
            <a:extLst>
              <a:ext uri="{FF2B5EF4-FFF2-40B4-BE49-F238E27FC236}">
                <a16:creationId xmlns:a16="http://schemas.microsoft.com/office/drawing/2014/main" id="{65E8A045-2CF9-4BF3-9644-54AD41D769BB}"/>
              </a:ext>
            </a:extLst>
          </p:cNvPr>
          <p:cNvSpPr>
            <a:spLocks noChangeArrowheads="1"/>
          </p:cNvSpPr>
          <p:nvPr/>
        </p:nvSpPr>
        <p:spPr bwMode="auto">
          <a:xfrm>
            <a:off x="6715126" y="3361765"/>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80.1%</a:t>
            </a:r>
          </a:p>
        </p:txBody>
      </p:sp>
      <p:sp>
        <p:nvSpPr>
          <p:cNvPr id="1105" name="exstream_shape123">
            <a:extLst>
              <a:ext uri="{FF2B5EF4-FFF2-40B4-BE49-F238E27FC236}">
                <a16:creationId xmlns:a16="http://schemas.microsoft.com/office/drawing/2014/main" id="{7605A4B4-C263-4470-A553-AEED7D77E088}"/>
              </a:ext>
            </a:extLst>
          </p:cNvPr>
          <p:cNvSpPr>
            <a:spLocks noChangeArrowheads="1"/>
          </p:cNvSpPr>
          <p:nvPr/>
        </p:nvSpPr>
        <p:spPr bwMode="auto">
          <a:xfrm>
            <a:off x="7580780" y="3361765"/>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57.0%</a:t>
            </a:r>
          </a:p>
        </p:txBody>
      </p:sp>
      <p:sp>
        <p:nvSpPr>
          <p:cNvPr id="1106" name="exstream_shape124">
            <a:extLst>
              <a:ext uri="{FF2B5EF4-FFF2-40B4-BE49-F238E27FC236}">
                <a16:creationId xmlns:a16="http://schemas.microsoft.com/office/drawing/2014/main" id="{834EDEA7-280B-4B14-B740-CD9DCD46FF98}"/>
              </a:ext>
            </a:extLst>
          </p:cNvPr>
          <p:cNvSpPr>
            <a:spLocks noChangeArrowheads="1"/>
          </p:cNvSpPr>
          <p:nvPr/>
        </p:nvSpPr>
        <p:spPr bwMode="auto">
          <a:xfrm>
            <a:off x="4656045" y="3521449"/>
            <a:ext cx="2059081"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Female Average Age</a:t>
            </a:r>
          </a:p>
        </p:txBody>
      </p:sp>
      <p:sp>
        <p:nvSpPr>
          <p:cNvPr id="1107" name="exstream_shape125">
            <a:extLst>
              <a:ext uri="{FF2B5EF4-FFF2-40B4-BE49-F238E27FC236}">
                <a16:creationId xmlns:a16="http://schemas.microsoft.com/office/drawing/2014/main" id="{1D80FB27-C7FF-4F66-9C6B-2A49C8E3E95C}"/>
              </a:ext>
            </a:extLst>
          </p:cNvPr>
          <p:cNvSpPr>
            <a:spLocks noChangeArrowheads="1"/>
          </p:cNvSpPr>
          <p:nvPr/>
        </p:nvSpPr>
        <p:spPr bwMode="auto">
          <a:xfrm>
            <a:off x="6715126" y="3521449"/>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41.1</a:t>
            </a:r>
          </a:p>
        </p:txBody>
      </p:sp>
      <p:sp>
        <p:nvSpPr>
          <p:cNvPr id="1108" name="exstream_shape126">
            <a:extLst>
              <a:ext uri="{FF2B5EF4-FFF2-40B4-BE49-F238E27FC236}">
                <a16:creationId xmlns:a16="http://schemas.microsoft.com/office/drawing/2014/main" id="{B1E4CEF6-BAF0-44EE-9BD4-F0B526706274}"/>
              </a:ext>
            </a:extLst>
          </p:cNvPr>
          <p:cNvSpPr>
            <a:spLocks noChangeArrowheads="1"/>
          </p:cNvSpPr>
          <p:nvPr/>
        </p:nvSpPr>
        <p:spPr bwMode="auto">
          <a:xfrm>
            <a:off x="7580780" y="3521449"/>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34.5</a:t>
            </a:r>
          </a:p>
        </p:txBody>
      </p:sp>
      <p:sp>
        <p:nvSpPr>
          <p:cNvPr id="1109" name="exstream_shape127">
            <a:extLst>
              <a:ext uri="{FF2B5EF4-FFF2-40B4-BE49-F238E27FC236}">
                <a16:creationId xmlns:a16="http://schemas.microsoft.com/office/drawing/2014/main" id="{7E303FFB-3DA6-4681-B09F-3C9DB578C165}"/>
              </a:ext>
            </a:extLst>
          </p:cNvPr>
          <p:cNvSpPr>
            <a:spLocks noChangeArrowheads="1"/>
          </p:cNvSpPr>
          <p:nvPr/>
        </p:nvSpPr>
        <p:spPr bwMode="auto">
          <a:xfrm>
            <a:off x="4656045" y="3681133"/>
            <a:ext cx="2059081"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Female Average Enrollment (member mths)</a:t>
            </a:r>
          </a:p>
        </p:txBody>
      </p:sp>
      <p:sp>
        <p:nvSpPr>
          <p:cNvPr id="1110" name="exstream_shape128">
            <a:extLst>
              <a:ext uri="{FF2B5EF4-FFF2-40B4-BE49-F238E27FC236}">
                <a16:creationId xmlns:a16="http://schemas.microsoft.com/office/drawing/2014/main" id="{41EF07D2-9E08-474C-A85C-C4923DD23616}"/>
              </a:ext>
            </a:extLst>
          </p:cNvPr>
          <p:cNvSpPr>
            <a:spLocks noChangeArrowheads="1"/>
          </p:cNvSpPr>
          <p:nvPr/>
        </p:nvSpPr>
        <p:spPr bwMode="auto">
          <a:xfrm>
            <a:off x="6715126" y="3681133"/>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10.6</a:t>
            </a:r>
          </a:p>
        </p:txBody>
      </p:sp>
      <p:sp>
        <p:nvSpPr>
          <p:cNvPr id="1111" name="exstream_shape129">
            <a:extLst>
              <a:ext uri="{FF2B5EF4-FFF2-40B4-BE49-F238E27FC236}">
                <a16:creationId xmlns:a16="http://schemas.microsoft.com/office/drawing/2014/main" id="{6DF5DE58-E035-4234-8992-D87455BA5645}"/>
              </a:ext>
            </a:extLst>
          </p:cNvPr>
          <p:cNvSpPr>
            <a:spLocks noChangeArrowheads="1"/>
          </p:cNvSpPr>
          <p:nvPr/>
        </p:nvSpPr>
        <p:spPr bwMode="auto">
          <a:xfrm>
            <a:off x="7580780" y="3681133"/>
            <a:ext cx="86565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94">
                <a:solidFill>
                  <a:srgbClr val="000000"/>
                </a:solidFill>
              </a:rPr>
              <a:t>9.9</a:t>
            </a:r>
          </a:p>
        </p:txBody>
      </p:sp>
      <p:sp>
        <p:nvSpPr>
          <p:cNvPr id="1112" name="exstream_shape130">
            <a:extLst>
              <a:ext uri="{FF2B5EF4-FFF2-40B4-BE49-F238E27FC236}">
                <a16:creationId xmlns:a16="http://schemas.microsoft.com/office/drawing/2014/main" id="{8B485F01-E100-48A5-9603-56A8B307B5F9}"/>
              </a:ext>
            </a:extLst>
          </p:cNvPr>
          <p:cNvSpPr>
            <a:spLocks noChangeArrowheads="1"/>
          </p:cNvSpPr>
          <p:nvPr/>
        </p:nvSpPr>
        <p:spPr bwMode="auto">
          <a:xfrm>
            <a:off x="1344706" y="2874309"/>
            <a:ext cx="243728" cy="126066"/>
          </a:xfrm>
          <a:custGeom>
            <a:avLst/>
            <a:gdLst>
              <a:gd name="T0" fmla="*/ 0 w 29"/>
              <a:gd name="T1" fmla="*/ 0 h 15"/>
              <a:gd name="T2" fmla="*/ 2147483646 w 29"/>
              <a:gd name="T3" fmla="*/ 0 h 15"/>
              <a:gd name="T4" fmla="*/ 2147483646 w 29"/>
              <a:gd name="T5" fmla="*/ 1270158750 h 15"/>
              <a:gd name="T6" fmla="*/ 0 w 29"/>
              <a:gd name="T7" fmla="*/ 1270158750 h 15"/>
              <a:gd name="T8" fmla="*/ 0 w 29"/>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0" y="0"/>
                </a:moveTo>
                <a:lnTo>
                  <a:pt x="28" y="0"/>
                </a:lnTo>
                <a:lnTo>
                  <a:pt x="28" y="14"/>
                </a:lnTo>
                <a:lnTo>
                  <a:pt x="0" y="14"/>
                </a:lnTo>
                <a:lnTo>
                  <a:pt x="0" y="0"/>
                </a:lnTo>
              </a:path>
            </a:pathLst>
          </a:custGeom>
          <a:solidFill>
            <a:srgbClr val="C5E8A5"/>
          </a:solidFill>
          <a:ln>
            <a:noFill/>
          </a:ln>
          <a:extLst>
            <a:ext uri="{91240B29-F687-4F45-9708-019B960494DF}">
              <a14:hiddenLine xmlns:a14="http://schemas.microsoft.com/office/drawing/2010/main" w="9525">
                <a:solidFill>
                  <a:srgbClr val="C5E8A5"/>
                </a:solidFill>
                <a:round/>
                <a:headEnd/>
                <a:tailEnd/>
              </a14:hiddenLine>
            </a:ext>
          </a:extLst>
        </p:spPr>
        <p:txBody>
          <a:bodyPr/>
          <a:lstStyle/>
          <a:p>
            <a:endParaRPr lang="en-US" sz="1588"/>
          </a:p>
        </p:txBody>
      </p:sp>
      <p:sp>
        <p:nvSpPr>
          <p:cNvPr id="1113" name="exstream_shape131">
            <a:extLst>
              <a:ext uri="{FF2B5EF4-FFF2-40B4-BE49-F238E27FC236}">
                <a16:creationId xmlns:a16="http://schemas.microsoft.com/office/drawing/2014/main" id="{DB0528A2-F228-4914-8ED2-8293D217A276}"/>
              </a:ext>
            </a:extLst>
          </p:cNvPr>
          <p:cNvSpPr>
            <a:spLocks noChangeArrowheads="1"/>
          </p:cNvSpPr>
          <p:nvPr/>
        </p:nvSpPr>
        <p:spPr bwMode="auto">
          <a:xfrm>
            <a:off x="1580030" y="2445684"/>
            <a:ext cx="243728" cy="554691"/>
          </a:xfrm>
          <a:custGeom>
            <a:avLst/>
            <a:gdLst>
              <a:gd name="T0" fmla="*/ 0 w 29"/>
              <a:gd name="T1" fmla="*/ 0 h 66"/>
              <a:gd name="T2" fmla="*/ 2147483646 w 29"/>
              <a:gd name="T3" fmla="*/ 0 h 66"/>
              <a:gd name="T4" fmla="*/ 2147483646 w 29"/>
              <a:gd name="T5" fmla="*/ 2147483646 h 66"/>
              <a:gd name="T6" fmla="*/ 0 w 29"/>
              <a:gd name="T7" fmla="*/ 2147483646 h 66"/>
              <a:gd name="T8" fmla="*/ 0 w 29"/>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6">
                <a:moveTo>
                  <a:pt x="0" y="0"/>
                </a:moveTo>
                <a:lnTo>
                  <a:pt x="28" y="0"/>
                </a:lnTo>
                <a:lnTo>
                  <a:pt x="28" y="65"/>
                </a:lnTo>
                <a:lnTo>
                  <a:pt x="0" y="65"/>
                </a:lnTo>
                <a:lnTo>
                  <a:pt x="0" y="0"/>
                </a:lnTo>
              </a:path>
            </a:pathLst>
          </a:custGeom>
          <a:solidFill>
            <a:srgbClr val="006AA5"/>
          </a:solidFill>
          <a:ln>
            <a:noFill/>
          </a:ln>
          <a:extLst>
            <a:ext uri="{91240B29-F687-4F45-9708-019B960494DF}">
              <a14:hiddenLine xmlns:a14="http://schemas.microsoft.com/office/drawing/2010/main" w="9525">
                <a:solidFill>
                  <a:srgbClr val="006AA5"/>
                </a:solidFill>
                <a:round/>
                <a:headEnd/>
                <a:tailEnd/>
              </a14:hiddenLine>
            </a:ext>
          </a:extLst>
        </p:spPr>
        <p:txBody>
          <a:bodyPr/>
          <a:lstStyle/>
          <a:p>
            <a:endParaRPr lang="en-US" sz="1588"/>
          </a:p>
        </p:txBody>
      </p:sp>
      <p:sp>
        <p:nvSpPr>
          <p:cNvPr id="1114" name="exstream_shape132">
            <a:extLst>
              <a:ext uri="{FF2B5EF4-FFF2-40B4-BE49-F238E27FC236}">
                <a16:creationId xmlns:a16="http://schemas.microsoft.com/office/drawing/2014/main" id="{D51B9BD2-D8C6-41C0-AAD1-0CC0985B18BB}"/>
              </a:ext>
            </a:extLst>
          </p:cNvPr>
          <p:cNvSpPr>
            <a:spLocks noChangeArrowheads="1"/>
          </p:cNvSpPr>
          <p:nvPr/>
        </p:nvSpPr>
        <p:spPr bwMode="auto">
          <a:xfrm>
            <a:off x="1924611" y="2874309"/>
            <a:ext cx="243728" cy="126066"/>
          </a:xfrm>
          <a:custGeom>
            <a:avLst/>
            <a:gdLst>
              <a:gd name="T0" fmla="*/ 0 w 29"/>
              <a:gd name="T1" fmla="*/ 0 h 15"/>
              <a:gd name="T2" fmla="*/ 2147483646 w 29"/>
              <a:gd name="T3" fmla="*/ 0 h 15"/>
              <a:gd name="T4" fmla="*/ 2147483646 w 29"/>
              <a:gd name="T5" fmla="*/ 1270158750 h 15"/>
              <a:gd name="T6" fmla="*/ 0 w 29"/>
              <a:gd name="T7" fmla="*/ 1270158750 h 15"/>
              <a:gd name="T8" fmla="*/ 0 w 29"/>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0" y="0"/>
                </a:moveTo>
                <a:lnTo>
                  <a:pt x="28" y="0"/>
                </a:lnTo>
                <a:lnTo>
                  <a:pt x="28" y="14"/>
                </a:lnTo>
                <a:lnTo>
                  <a:pt x="0" y="14"/>
                </a:lnTo>
                <a:lnTo>
                  <a:pt x="0" y="0"/>
                </a:lnTo>
              </a:path>
            </a:pathLst>
          </a:custGeom>
          <a:solidFill>
            <a:srgbClr val="C5E8A5"/>
          </a:solidFill>
          <a:ln>
            <a:noFill/>
          </a:ln>
          <a:extLst>
            <a:ext uri="{91240B29-F687-4F45-9708-019B960494DF}">
              <a14:hiddenLine xmlns:a14="http://schemas.microsoft.com/office/drawing/2010/main" w="9525">
                <a:solidFill>
                  <a:srgbClr val="C5E8A5"/>
                </a:solidFill>
                <a:round/>
                <a:headEnd/>
                <a:tailEnd/>
              </a14:hiddenLine>
            </a:ext>
          </a:extLst>
        </p:spPr>
        <p:txBody>
          <a:bodyPr/>
          <a:lstStyle/>
          <a:p>
            <a:endParaRPr lang="en-US" sz="1588"/>
          </a:p>
        </p:txBody>
      </p:sp>
      <p:sp>
        <p:nvSpPr>
          <p:cNvPr id="1115" name="exstream_shape133">
            <a:extLst>
              <a:ext uri="{FF2B5EF4-FFF2-40B4-BE49-F238E27FC236}">
                <a16:creationId xmlns:a16="http://schemas.microsoft.com/office/drawing/2014/main" id="{022582A3-F0BA-43EC-A6DB-CBE4D4C90F25}"/>
              </a:ext>
            </a:extLst>
          </p:cNvPr>
          <p:cNvSpPr>
            <a:spLocks noChangeArrowheads="1"/>
          </p:cNvSpPr>
          <p:nvPr/>
        </p:nvSpPr>
        <p:spPr bwMode="auto">
          <a:xfrm>
            <a:off x="2159934" y="2630581"/>
            <a:ext cx="243728" cy="369794"/>
          </a:xfrm>
          <a:custGeom>
            <a:avLst/>
            <a:gdLst>
              <a:gd name="T0" fmla="*/ 0 w 29"/>
              <a:gd name="T1" fmla="*/ 0 h 44"/>
              <a:gd name="T2" fmla="*/ 2147483646 w 29"/>
              <a:gd name="T3" fmla="*/ 0 h 44"/>
              <a:gd name="T4" fmla="*/ 2147483646 w 29"/>
              <a:gd name="T5" fmla="*/ 2147483646 h 44"/>
              <a:gd name="T6" fmla="*/ 0 w 29"/>
              <a:gd name="T7" fmla="*/ 2147483646 h 44"/>
              <a:gd name="T8" fmla="*/ 0 w 29"/>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4">
                <a:moveTo>
                  <a:pt x="0" y="0"/>
                </a:moveTo>
                <a:lnTo>
                  <a:pt x="28" y="0"/>
                </a:lnTo>
                <a:lnTo>
                  <a:pt x="28" y="43"/>
                </a:lnTo>
                <a:lnTo>
                  <a:pt x="0" y="43"/>
                </a:lnTo>
                <a:lnTo>
                  <a:pt x="0" y="0"/>
                </a:lnTo>
              </a:path>
            </a:pathLst>
          </a:custGeom>
          <a:solidFill>
            <a:srgbClr val="006AA5"/>
          </a:solidFill>
          <a:ln>
            <a:noFill/>
          </a:ln>
          <a:extLst>
            <a:ext uri="{91240B29-F687-4F45-9708-019B960494DF}">
              <a14:hiddenLine xmlns:a14="http://schemas.microsoft.com/office/drawing/2010/main" w="9525">
                <a:solidFill>
                  <a:srgbClr val="006AA5"/>
                </a:solidFill>
                <a:round/>
                <a:headEnd/>
                <a:tailEnd/>
              </a14:hiddenLine>
            </a:ext>
          </a:extLst>
        </p:spPr>
        <p:txBody>
          <a:bodyPr/>
          <a:lstStyle/>
          <a:p>
            <a:endParaRPr lang="en-US" sz="1588"/>
          </a:p>
        </p:txBody>
      </p:sp>
      <p:sp>
        <p:nvSpPr>
          <p:cNvPr id="1116" name="exstream_shape134">
            <a:extLst>
              <a:ext uri="{FF2B5EF4-FFF2-40B4-BE49-F238E27FC236}">
                <a16:creationId xmlns:a16="http://schemas.microsoft.com/office/drawing/2014/main" id="{3D1938D6-A6CF-4A3B-B10E-62339A6420A2}"/>
              </a:ext>
            </a:extLst>
          </p:cNvPr>
          <p:cNvSpPr>
            <a:spLocks noChangeArrowheads="1"/>
          </p:cNvSpPr>
          <p:nvPr/>
        </p:nvSpPr>
        <p:spPr bwMode="auto">
          <a:xfrm>
            <a:off x="2496111" y="2748243"/>
            <a:ext cx="243728" cy="252132"/>
          </a:xfrm>
          <a:custGeom>
            <a:avLst/>
            <a:gdLst>
              <a:gd name="T0" fmla="*/ 0 w 29"/>
              <a:gd name="T1" fmla="*/ 0 h 30"/>
              <a:gd name="T2" fmla="*/ 2147483646 w 29"/>
              <a:gd name="T3" fmla="*/ 0 h 30"/>
              <a:gd name="T4" fmla="*/ 2147483646 w 29"/>
              <a:gd name="T5" fmla="*/ 2147483646 h 30"/>
              <a:gd name="T6" fmla="*/ 0 w 29"/>
              <a:gd name="T7" fmla="*/ 2147483646 h 30"/>
              <a:gd name="T8" fmla="*/ 0 w 29"/>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0" y="0"/>
                </a:moveTo>
                <a:lnTo>
                  <a:pt x="28" y="0"/>
                </a:lnTo>
                <a:lnTo>
                  <a:pt x="28" y="29"/>
                </a:lnTo>
                <a:lnTo>
                  <a:pt x="0" y="29"/>
                </a:lnTo>
                <a:lnTo>
                  <a:pt x="0" y="0"/>
                </a:lnTo>
              </a:path>
            </a:pathLst>
          </a:custGeom>
          <a:solidFill>
            <a:srgbClr val="C5E8A5"/>
          </a:solidFill>
          <a:ln>
            <a:noFill/>
          </a:ln>
          <a:extLst>
            <a:ext uri="{91240B29-F687-4F45-9708-019B960494DF}">
              <a14:hiddenLine xmlns:a14="http://schemas.microsoft.com/office/drawing/2010/main" w="9525">
                <a:solidFill>
                  <a:srgbClr val="C5E8A5"/>
                </a:solidFill>
                <a:round/>
                <a:headEnd/>
                <a:tailEnd/>
              </a14:hiddenLine>
            </a:ext>
          </a:extLst>
        </p:spPr>
        <p:txBody>
          <a:bodyPr/>
          <a:lstStyle/>
          <a:p>
            <a:endParaRPr lang="en-US" sz="1588"/>
          </a:p>
        </p:txBody>
      </p:sp>
      <p:sp>
        <p:nvSpPr>
          <p:cNvPr id="1117" name="exstream_shape135">
            <a:extLst>
              <a:ext uri="{FF2B5EF4-FFF2-40B4-BE49-F238E27FC236}">
                <a16:creationId xmlns:a16="http://schemas.microsoft.com/office/drawing/2014/main" id="{515EB0AD-A875-451F-B547-A105D129C16C}"/>
              </a:ext>
            </a:extLst>
          </p:cNvPr>
          <p:cNvSpPr>
            <a:spLocks noChangeArrowheads="1"/>
          </p:cNvSpPr>
          <p:nvPr/>
        </p:nvSpPr>
        <p:spPr bwMode="auto">
          <a:xfrm>
            <a:off x="2731434" y="2748243"/>
            <a:ext cx="243728" cy="252132"/>
          </a:xfrm>
          <a:custGeom>
            <a:avLst/>
            <a:gdLst>
              <a:gd name="T0" fmla="*/ 0 w 29"/>
              <a:gd name="T1" fmla="*/ 0 h 30"/>
              <a:gd name="T2" fmla="*/ 2147483646 w 29"/>
              <a:gd name="T3" fmla="*/ 0 h 30"/>
              <a:gd name="T4" fmla="*/ 2147483646 w 29"/>
              <a:gd name="T5" fmla="*/ 2147483646 h 30"/>
              <a:gd name="T6" fmla="*/ 0 w 29"/>
              <a:gd name="T7" fmla="*/ 2147483646 h 30"/>
              <a:gd name="T8" fmla="*/ 0 w 29"/>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0" y="0"/>
                </a:moveTo>
                <a:lnTo>
                  <a:pt x="28" y="0"/>
                </a:lnTo>
                <a:lnTo>
                  <a:pt x="28" y="29"/>
                </a:lnTo>
                <a:lnTo>
                  <a:pt x="0" y="29"/>
                </a:lnTo>
                <a:lnTo>
                  <a:pt x="0" y="0"/>
                </a:lnTo>
              </a:path>
            </a:pathLst>
          </a:custGeom>
          <a:solidFill>
            <a:srgbClr val="006AA5"/>
          </a:solidFill>
          <a:ln>
            <a:noFill/>
          </a:ln>
          <a:extLst>
            <a:ext uri="{91240B29-F687-4F45-9708-019B960494DF}">
              <a14:hiddenLine xmlns:a14="http://schemas.microsoft.com/office/drawing/2010/main" w="9525">
                <a:solidFill>
                  <a:srgbClr val="006AA5"/>
                </a:solidFill>
                <a:round/>
                <a:headEnd/>
                <a:tailEnd/>
              </a14:hiddenLine>
            </a:ext>
          </a:extLst>
        </p:spPr>
        <p:txBody>
          <a:bodyPr/>
          <a:lstStyle/>
          <a:p>
            <a:endParaRPr lang="en-US" sz="1588"/>
          </a:p>
        </p:txBody>
      </p:sp>
      <p:sp>
        <p:nvSpPr>
          <p:cNvPr id="1118" name="exstream_shape136">
            <a:extLst>
              <a:ext uri="{FF2B5EF4-FFF2-40B4-BE49-F238E27FC236}">
                <a16:creationId xmlns:a16="http://schemas.microsoft.com/office/drawing/2014/main" id="{A5D1D19D-ACD3-429F-965B-4FB8EB7F0600}"/>
              </a:ext>
            </a:extLst>
          </p:cNvPr>
          <p:cNvSpPr>
            <a:spLocks noChangeArrowheads="1"/>
          </p:cNvSpPr>
          <p:nvPr/>
        </p:nvSpPr>
        <p:spPr bwMode="auto">
          <a:xfrm>
            <a:off x="3076015" y="2933140"/>
            <a:ext cx="243728" cy="67235"/>
          </a:xfrm>
          <a:custGeom>
            <a:avLst/>
            <a:gdLst>
              <a:gd name="T0" fmla="*/ 0 w 29"/>
              <a:gd name="T1" fmla="*/ 0 h 8"/>
              <a:gd name="T2" fmla="*/ 2147483646 w 29"/>
              <a:gd name="T3" fmla="*/ 0 h 8"/>
              <a:gd name="T4" fmla="*/ 2147483646 w 29"/>
              <a:gd name="T5" fmla="*/ 635079375 h 8"/>
              <a:gd name="T6" fmla="*/ 0 w 29"/>
              <a:gd name="T7" fmla="*/ 635079375 h 8"/>
              <a:gd name="T8" fmla="*/ 0 w 2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8">
                <a:moveTo>
                  <a:pt x="0" y="0"/>
                </a:moveTo>
                <a:lnTo>
                  <a:pt x="28" y="0"/>
                </a:lnTo>
                <a:lnTo>
                  <a:pt x="28" y="7"/>
                </a:lnTo>
                <a:lnTo>
                  <a:pt x="0" y="7"/>
                </a:lnTo>
                <a:lnTo>
                  <a:pt x="0" y="0"/>
                </a:lnTo>
              </a:path>
            </a:pathLst>
          </a:custGeom>
          <a:solidFill>
            <a:srgbClr val="C5E8A5"/>
          </a:solidFill>
          <a:ln>
            <a:noFill/>
          </a:ln>
          <a:extLst>
            <a:ext uri="{91240B29-F687-4F45-9708-019B960494DF}">
              <a14:hiddenLine xmlns:a14="http://schemas.microsoft.com/office/drawing/2010/main" w="9525">
                <a:solidFill>
                  <a:srgbClr val="C5E8A5"/>
                </a:solidFill>
                <a:round/>
                <a:headEnd/>
                <a:tailEnd/>
              </a14:hiddenLine>
            </a:ext>
          </a:extLst>
        </p:spPr>
        <p:txBody>
          <a:bodyPr/>
          <a:lstStyle/>
          <a:p>
            <a:endParaRPr lang="en-US" sz="1588"/>
          </a:p>
        </p:txBody>
      </p:sp>
      <p:sp>
        <p:nvSpPr>
          <p:cNvPr id="1119" name="exstream_shape137">
            <a:extLst>
              <a:ext uri="{FF2B5EF4-FFF2-40B4-BE49-F238E27FC236}">
                <a16:creationId xmlns:a16="http://schemas.microsoft.com/office/drawing/2014/main" id="{8F0D20C0-0163-4CD1-B3CC-9D2D5206AFF7}"/>
              </a:ext>
            </a:extLst>
          </p:cNvPr>
          <p:cNvSpPr>
            <a:spLocks noChangeArrowheads="1"/>
          </p:cNvSpPr>
          <p:nvPr/>
        </p:nvSpPr>
        <p:spPr bwMode="auto">
          <a:xfrm>
            <a:off x="3311339" y="2748243"/>
            <a:ext cx="243728" cy="252132"/>
          </a:xfrm>
          <a:custGeom>
            <a:avLst/>
            <a:gdLst>
              <a:gd name="T0" fmla="*/ 0 w 29"/>
              <a:gd name="T1" fmla="*/ 0 h 30"/>
              <a:gd name="T2" fmla="*/ 2147483646 w 29"/>
              <a:gd name="T3" fmla="*/ 0 h 30"/>
              <a:gd name="T4" fmla="*/ 2147483646 w 29"/>
              <a:gd name="T5" fmla="*/ 2147483646 h 30"/>
              <a:gd name="T6" fmla="*/ 0 w 29"/>
              <a:gd name="T7" fmla="*/ 2147483646 h 30"/>
              <a:gd name="T8" fmla="*/ 0 w 29"/>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0" y="0"/>
                </a:moveTo>
                <a:lnTo>
                  <a:pt x="28" y="0"/>
                </a:lnTo>
                <a:lnTo>
                  <a:pt x="28" y="29"/>
                </a:lnTo>
                <a:lnTo>
                  <a:pt x="0" y="29"/>
                </a:lnTo>
                <a:lnTo>
                  <a:pt x="0" y="0"/>
                </a:lnTo>
              </a:path>
            </a:pathLst>
          </a:custGeom>
          <a:solidFill>
            <a:srgbClr val="006AA5"/>
          </a:solidFill>
          <a:ln>
            <a:noFill/>
          </a:ln>
          <a:extLst>
            <a:ext uri="{91240B29-F687-4F45-9708-019B960494DF}">
              <a14:hiddenLine xmlns:a14="http://schemas.microsoft.com/office/drawing/2010/main" w="9525">
                <a:solidFill>
                  <a:srgbClr val="006AA5"/>
                </a:solidFill>
                <a:round/>
                <a:headEnd/>
                <a:tailEnd/>
              </a14:hiddenLine>
            </a:ext>
          </a:extLst>
        </p:spPr>
        <p:txBody>
          <a:bodyPr/>
          <a:lstStyle/>
          <a:p>
            <a:endParaRPr lang="en-US" sz="1588"/>
          </a:p>
        </p:txBody>
      </p:sp>
      <p:sp>
        <p:nvSpPr>
          <p:cNvPr id="1120" name="exstream_shape138">
            <a:extLst>
              <a:ext uri="{FF2B5EF4-FFF2-40B4-BE49-F238E27FC236}">
                <a16:creationId xmlns:a16="http://schemas.microsoft.com/office/drawing/2014/main" id="{B7AA5A61-C974-4471-BDCD-7D50E7B262ED}"/>
              </a:ext>
            </a:extLst>
          </p:cNvPr>
          <p:cNvSpPr>
            <a:spLocks noChangeArrowheads="1"/>
          </p:cNvSpPr>
          <p:nvPr/>
        </p:nvSpPr>
        <p:spPr bwMode="auto">
          <a:xfrm>
            <a:off x="3647515" y="2386853"/>
            <a:ext cx="243728" cy="613522"/>
          </a:xfrm>
          <a:custGeom>
            <a:avLst/>
            <a:gdLst>
              <a:gd name="T0" fmla="*/ 0 w 29"/>
              <a:gd name="T1" fmla="*/ 0 h 73"/>
              <a:gd name="T2" fmla="*/ 2147483646 w 29"/>
              <a:gd name="T3" fmla="*/ 0 h 73"/>
              <a:gd name="T4" fmla="*/ 2147483646 w 29"/>
              <a:gd name="T5" fmla="*/ 2147483646 h 73"/>
              <a:gd name="T6" fmla="*/ 0 w 29"/>
              <a:gd name="T7" fmla="*/ 2147483646 h 73"/>
              <a:gd name="T8" fmla="*/ 0 w 29"/>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73">
                <a:moveTo>
                  <a:pt x="0" y="0"/>
                </a:moveTo>
                <a:lnTo>
                  <a:pt x="28" y="0"/>
                </a:lnTo>
                <a:lnTo>
                  <a:pt x="28" y="72"/>
                </a:lnTo>
                <a:lnTo>
                  <a:pt x="0" y="72"/>
                </a:lnTo>
                <a:lnTo>
                  <a:pt x="0" y="0"/>
                </a:lnTo>
              </a:path>
            </a:pathLst>
          </a:custGeom>
          <a:solidFill>
            <a:srgbClr val="C5E8A5"/>
          </a:solidFill>
          <a:ln>
            <a:noFill/>
          </a:ln>
          <a:extLst>
            <a:ext uri="{91240B29-F687-4F45-9708-019B960494DF}">
              <a14:hiddenLine xmlns:a14="http://schemas.microsoft.com/office/drawing/2010/main" w="9525">
                <a:solidFill>
                  <a:srgbClr val="C5E8A5"/>
                </a:solidFill>
                <a:round/>
                <a:headEnd/>
                <a:tailEnd/>
              </a14:hiddenLine>
            </a:ext>
          </a:extLst>
        </p:spPr>
        <p:txBody>
          <a:bodyPr/>
          <a:lstStyle/>
          <a:p>
            <a:endParaRPr lang="en-US" sz="1588"/>
          </a:p>
        </p:txBody>
      </p:sp>
      <p:sp>
        <p:nvSpPr>
          <p:cNvPr id="1121" name="exstream_shape139">
            <a:extLst>
              <a:ext uri="{FF2B5EF4-FFF2-40B4-BE49-F238E27FC236}">
                <a16:creationId xmlns:a16="http://schemas.microsoft.com/office/drawing/2014/main" id="{C5CCDAB2-3466-420B-806D-0B1A385FA888}"/>
              </a:ext>
            </a:extLst>
          </p:cNvPr>
          <p:cNvSpPr>
            <a:spLocks noChangeArrowheads="1"/>
          </p:cNvSpPr>
          <p:nvPr/>
        </p:nvSpPr>
        <p:spPr bwMode="auto">
          <a:xfrm>
            <a:off x="3882839" y="2084295"/>
            <a:ext cx="243728" cy="916081"/>
          </a:xfrm>
          <a:custGeom>
            <a:avLst/>
            <a:gdLst>
              <a:gd name="T0" fmla="*/ 0 w 29"/>
              <a:gd name="T1" fmla="*/ 0 h 109"/>
              <a:gd name="T2" fmla="*/ 2147483646 w 29"/>
              <a:gd name="T3" fmla="*/ 0 h 109"/>
              <a:gd name="T4" fmla="*/ 2147483646 w 29"/>
              <a:gd name="T5" fmla="*/ 2147483646 h 109"/>
              <a:gd name="T6" fmla="*/ 0 w 29"/>
              <a:gd name="T7" fmla="*/ 2147483646 h 109"/>
              <a:gd name="T8" fmla="*/ 0 w 29"/>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09">
                <a:moveTo>
                  <a:pt x="0" y="0"/>
                </a:moveTo>
                <a:lnTo>
                  <a:pt x="28" y="0"/>
                </a:lnTo>
                <a:lnTo>
                  <a:pt x="28" y="108"/>
                </a:lnTo>
                <a:lnTo>
                  <a:pt x="0" y="108"/>
                </a:lnTo>
                <a:lnTo>
                  <a:pt x="0" y="0"/>
                </a:lnTo>
              </a:path>
            </a:pathLst>
          </a:custGeom>
          <a:solidFill>
            <a:srgbClr val="006AA5"/>
          </a:solidFill>
          <a:ln>
            <a:noFill/>
          </a:ln>
          <a:extLst>
            <a:ext uri="{91240B29-F687-4F45-9708-019B960494DF}">
              <a14:hiddenLine xmlns:a14="http://schemas.microsoft.com/office/drawing/2010/main" w="9525">
                <a:solidFill>
                  <a:srgbClr val="006AA5"/>
                </a:solidFill>
                <a:round/>
                <a:headEnd/>
                <a:tailEnd/>
              </a14:hiddenLine>
            </a:ext>
          </a:extLst>
        </p:spPr>
        <p:txBody>
          <a:bodyPr/>
          <a:lstStyle/>
          <a:p>
            <a:endParaRPr lang="en-US" sz="1588"/>
          </a:p>
        </p:txBody>
      </p:sp>
      <p:sp>
        <p:nvSpPr>
          <p:cNvPr id="1122" name="exstream_shape140">
            <a:extLst>
              <a:ext uri="{FF2B5EF4-FFF2-40B4-BE49-F238E27FC236}">
                <a16:creationId xmlns:a16="http://schemas.microsoft.com/office/drawing/2014/main" id="{3F3BDB4B-3CC5-4920-B887-847C9A86E45E}"/>
              </a:ext>
            </a:extLst>
          </p:cNvPr>
          <p:cNvSpPr>
            <a:spLocks noChangeArrowheads="1"/>
          </p:cNvSpPr>
          <p:nvPr/>
        </p:nvSpPr>
        <p:spPr bwMode="auto">
          <a:xfrm>
            <a:off x="4605618" y="3966883"/>
            <a:ext cx="3689537" cy="22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24">
                <a:solidFill>
                  <a:srgbClr val="000000"/>
                </a:solidFill>
                <a:latin typeface="Times New Roman" panose="02020603050405020304" pitchFamily="18" charset="0"/>
              </a:rPr>
              <a:t>Office visit opportunities and savings</a:t>
            </a:r>
          </a:p>
        </p:txBody>
      </p:sp>
      <p:sp>
        <p:nvSpPr>
          <p:cNvPr id="1123" name="exstream_shape141">
            <a:extLst>
              <a:ext uri="{FF2B5EF4-FFF2-40B4-BE49-F238E27FC236}">
                <a16:creationId xmlns:a16="http://schemas.microsoft.com/office/drawing/2014/main" id="{B32F198D-1B1A-4A51-BCC9-4EE8544B634A}"/>
              </a:ext>
            </a:extLst>
          </p:cNvPr>
          <p:cNvSpPr txBox="1">
            <a:spLocks noChangeArrowheads="1"/>
          </p:cNvSpPr>
          <p:nvPr/>
        </p:nvSpPr>
        <p:spPr bwMode="auto">
          <a:xfrm>
            <a:off x="4580405" y="6521824"/>
            <a:ext cx="4042522" cy="2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24" name="exstream_shape142">
            <a:extLst>
              <a:ext uri="{FF2B5EF4-FFF2-40B4-BE49-F238E27FC236}">
                <a16:creationId xmlns:a16="http://schemas.microsoft.com/office/drawing/2014/main" id="{4B6AC063-FBC7-44D6-8F4E-DE9A2D0D2D0F}"/>
              </a:ext>
            </a:extLst>
          </p:cNvPr>
          <p:cNvSpPr txBox="1">
            <a:spLocks noChangeArrowheads="1"/>
          </p:cNvSpPr>
          <p:nvPr/>
        </p:nvSpPr>
        <p:spPr bwMode="auto">
          <a:xfrm>
            <a:off x="4580405" y="6521824"/>
            <a:ext cx="4042522" cy="2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18">
                <a:solidFill>
                  <a:srgbClr val="000000"/>
                </a:solidFill>
              </a:rPr>
              <a:t>ASPIRE LIVING &amp; LEARNING, INC.-Request 1150070-View 1492594-RPT_ID 241_BCN-Tier 3</a:t>
            </a:r>
          </a:p>
        </p:txBody>
      </p:sp>
      <p:sp>
        <p:nvSpPr>
          <p:cNvPr id="1125" name="exstream_shape143">
            <a:extLst>
              <a:ext uri="{FF2B5EF4-FFF2-40B4-BE49-F238E27FC236}">
                <a16:creationId xmlns:a16="http://schemas.microsoft.com/office/drawing/2014/main" id="{0FA893A2-49CC-4058-B195-693CC78AB563}"/>
              </a:ext>
            </a:extLst>
          </p:cNvPr>
          <p:cNvSpPr>
            <a:spLocks noChangeArrowheads="1"/>
          </p:cNvSpPr>
          <p:nvPr/>
        </p:nvSpPr>
        <p:spPr bwMode="auto">
          <a:xfrm>
            <a:off x="4622427" y="1487581"/>
            <a:ext cx="3807199" cy="2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24">
                <a:solidFill>
                  <a:srgbClr val="000000"/>
                </a:solidFill>
                <a:latin typeface="Times New Roman" panose="02020603050405020304" pitchFamily="18" charset="0"/>
              </a:rPr>
              <a:t>Member user information</a:t>
            </a:r>
          </a:p>
        </p:txBody>
      </p:sp>
      <p:sp>
        <p:nvSpPr>
          <p:cNvPr id="1126" name="exstream_shape144">
            <a:extLst>
              <a:ext uri="{FF2B5EF4-FFF2-40B4-BE49-F238E27FC236}">
                <a16:creationId xmlns:a16="http://schemas.microsoft.com/office/drawing/2014/main" id="{81F78BE0-B826-4BE6-93C9-7F4DBA78119B}"/>
              </a:ext>
            </a:extLst>
          </p:cNvPr>
          <p:cNvSpPr>
            <a:spLocks noChangeArrowheads="1"/>
          </p:cNvSpPr>
          <p:nvPr/>
        </p:nvSpPr>
        <p:spPr bwMode="auto">
          <a:xfrm>
            <a:off x="4656044" y="4361890"/>
            <a:ext cx="2849096"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b="1">
                <a:solidFill>
                  <a:srgbClr val="000000"/>
                </a:solidFill>
              </a:rPr>
              <a:t>Cost per visit</a:t>
            </a:r>
          </a:p>
        </p:txBody>
      </p:sp>
      <p:sp>
        <p:nvSpPr>
          <p:cNvPr id="1127" name="exstream_shape145">
            <a:extLst>
              <a:ext uri="{FF2B5EF4-FFF2-40B4-BE49-F238E27FC236}">
                <a16:creationId xmlns:a16="http://schemas.microsoft.com/office/drawing/2014/main" id="{245A4478-B89E-4333-8773-FEC029B005D8}"/>
              </a:ext>
            </a:extLst>
          </p:cNvPr>
          <p:cNvSpPr>
            <a:spLocks noChangeArrowheads="1"/>
          </p:cNvSpPr>
          <p:nvPr/>
        </p:nvSpPr>
        <p:spPr bwMode="auto">
          <a:xfrm>
            <a:off x="7505140" y="4361890"/>
            <a:ext cx="932890"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b="1">
                <a:solidFill>
                  <a:srgbClr val="000000"/>
                </a:solidFill>
              </a:rPr>
              <a:t>Current</a:t>
            </a:r>
          </a:p>
        </p:txBody>
      </p:sp>
      <p:sp>
        <p:nvSpPr>
          <p:cNvPr id="1128" name="exstream_shape146">
            <a:extLst>
              <a:ext uri="{FF2B5EF4-FFF2-40B4-BE49-F238E27FC236}">
                <a16:creationId xmlns:a16="http://schemas.microsoft.com/office/drawing/2014/main" id="{1B2DA7D7-58A2-4031-9B02-185A851E9DFE}"/>
              </a:ext>
            </a:extLst>
          </p:cNvPr>
          <p:cNvSpPr>
            <a:spLocks noChangeArrowheads="1"/>
          </p:cNvSpPr>
          <p:nvPr/>
        </p:nvSpPr>
        <p:spPr bwMode="auto">
          <a:xfrm>
            <a:off x="4656044" y="4521574"/>
            <a:ext cx="2849096"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   Average Office visit cost</a:t>
            </a:r>
          </a:p>
        </p:txBody>
      </p:sp>
      <p:sp>
        <p:nvSpPr>
          <p:cNvPr id="1129" name="exstream_shape147">
            <a:extLst>
              <a:ext uri="{FF2B5EF4-FFF2-40B4-BE49-F238E27FC236}">
                <a16:creationId xmlns:a16="http://schemas.microsoft.com/office/drawing/2014/main" id="{9DD5E51F-B961-4997-91FE-4C12083EBBAD}"/>
              </a:ext>
            </a:extLst>
          </p:cNvPr>
          <p:cNvSpPr>
            <a:spLocks noChangeArrowheads="1"/>
          </p:cNvSpPr>
          <p:nvPr/>
        </p:nvSpPr>
        <p:spPr bwMode="auto">
          <a:xfrm>
            <a:off x="7505140" y="4521574"/>
            <a:ext cx="932890"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$176</a:t>
            </a:r>
          </a:p>
        </p:txBody>
      </p:sp>
      <p:sp>
        <p:nvSpPr>
          <p:cNvPr id="1130" name="exstream_shape148">
            <a:extLst>
              <a:ext uri="{FF2B5EF4-FFF2-40B4-BE49-F238E27FC236}">
                <a16:creationId xmlns:a16="http://schemas.microsoft.com/office/drawing/2014/main" id="{CF8025F3-7A95-4C00-BEDA-F39B041DD095}"/>
              </a:ext>
            </a:extLst>
          </p:cNvPr>
          <p:cNvSpPr>
            <a:spLocks noChangeArrowheads="1"/>
          </p:cNvSpPr>
          <p:nvPr/>
        </p:nvSpPr>
        <p:spPr bwMode="auto">
          <a:xfrm>
            <a:off x="4656044" y="4681258"/>
            <a:ext cx="2849096"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   Average ER Steerable visit cost</a:t>
            </a:r>
          </a:p>
        </p:txBody>
      </p:sp>
      <p:sp>
        <p:nvSpPr>
          <p:cNvPr id="1131" name="exstream_shape149">
            <a:extLst>
              <a:ext uri="{FF2B5EF4-FFF2-40B4-BE49-F238E27FC236}">
                <a16:creationId xmlns:a16="http://schemas.microsoft.com/office/drawing/2014/main" id="{210635D0-C3AE-4B06-827A-6AF623A7119C}"/>
              </a:ext>
            </a:extLst>
          </p:cNvPr>
          <p:cNvSpPr>
            <a:spLocks noChangeArrowheads="1"/>
          </p:cNvSpPr>
          <p:nvPr/>
        </p:nvSpPr>
        <p:spPr bwMode="auto">
          <a:xfrm>
            <a:off x="7505140" y="4681258"/>
            <a:ext cx="932890"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$773</a:t>
            </a:r>
          </a:p>
        </p:txBody>
      </p:sp>
      <p:sp>
        <p:nvSpPr>
          <p:cNvPr id="1132" name="exstream_shape150">
            <a:extLst>
              <a:ext uri="{FF2B5EF4-FFF2-40B4-BE49-F238E27FC236}">
                <a16:creationId xmlns:a16="http://schemas.microsoft.com/office/drawing/2014/main" id="{4A5B780F-16B1-4148-83BF-479D30DA2B93}"/>
              </a:ext>
            </a:extLst>
          </p:cNvPr>
          <p:cNvSpPr>
            <a:spLocks noChangeArrowheads="1"/>
          </p:cNvSpPr>
          <p:nvPr/>
        </p:nvSpPr>
        <p:spPr bwMode="auto">
          <a:xfrm>
            <a:off x="4656044" y="4840942"/>
            <a:ext cx="2849096"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   Virtual Care- Medical cost per visit</a:t>
            </a:r>
          </a:p>
        </p:txBody>
      </p:sp>
      <p:sp>
        <p:nvSpPr>
          <p:cNvPr id="1133" name="exstream_shape151">
            <a:extLst>
              <a:ext uri="{FF2B5EF4-FFF2-40B4-BE49-F238E27FC236}">
                <a16:creationId xmlns:a16="http://schemas.microsoft.com/office/drawing/2014/main" id="{F0E1DB19-20F4-45E7-972C-C2DEB79DDB9F}"/>
              </a:ext>
            </a:extLst>
          </p:cNvPr>
          <p:cNvSpPr>
            <a:spLocks noChangeArrowheads="1"/>
          </p:cNvSpPr>
          <p:nvPr/>
        </p:nvSpPr>
        <p:spPr bwMode="auto">
          <a:xfrm>
            <a:off x="7505140" y="4840942"/>
            <a:ext cx="932890"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$55</a:t>
            </a:r>
          </a:p>
        </p:txBody>
      </p:sp>
      <p:sp>
        <p:nvSpPr>
          <p:cNvPr id="1134" name="exstream_shape152">
            <a:extLst>
              <a:ext uri="{FF2B5EF4-FFF2-40B4-BE49-F238E27FC236}">
                <a16:creationId xmlns:a16="http://schemas.microsoft.com/office/drawing/2014/main" id="{DAA069CC-0671-4642-9FCF-D0330EF2D0C7}"/>
              </a:ext>
            </a:extLst>
          </p:cNvPr>
          <p:cNvSpPr>
            <a:spLocks noChangeArrowheads="1"/>
          </p:cNvSpPr>
          <p:nvPr/>
        </p:nvSpPr>
        <p:spPr bwMode="auto">
          <a:xfrm>
            <a:off x="4656044" y="5000625"/>
            <a:ext cx="2849096" cy="4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35" name="exstream_shape153">
            <a:extLst>
              <a:ext uri="{FF2B5EF4-FFF2-40B4-BE49-F238E27FC236}">
                <a16:creationId xmlns:a16="http://schemas.microsoft.com/office/drawing/2014/main" id="{18375303-8749-442B-949A-BFEA495250B2}"/>
              </a:ext>
            </a:extLst>
          </p:cNvPr>
          <p:cNvSpPr>
            <a:spLocks noChangeArrowheads="1"/>
          </p:cNvSpPr>
          <p:nvPr/>
        </p:nvSpPr>
        <p:spPr bwMode="auto">
          <a:xfrm>
            <a:off x="4656044" y="5042647"/>
            <a:ext cx="2849096" cy="0"/>
          </a:xfrm>
          <a:custGeom>
            <a:avLst/>
            <a:gdLst>
              <a:gd name="T0" fmla="*/ 0 w 2034"/>
              <a:gd name="T1" fmla="*/ 2147483646 w 2034"/>
              <a:gd name="T2" fmla="*/ 0 60000 65536"/>
              <a:gd name="T3" fmla="*/ 0 60000 65536"/>
            </a:gdLst>
            <a:ahLst/>
            <a:cxnLst>
              <a:cxn ang="T2">
                <a:pos x="T0" y="0"/>
              </a:cxn>
              <a:cxn ang="T3">
                <a:pos x="T1" y="0"/>
              </a:cxn>
            </a:cxnLst>
            <a:rect l="0" t="0" r="r" b="b"/>
            <a:pathLst>
              <a:path w="2034">
                <a:moveTo>
                  <a:pt x="0" y="0"/>
                </a:moveTo>
                <a:lnTo>
                  <a:pt x="2034" y="0"/>
                </a:lnTo>
              </a:path>
            </a:pathLst>
          </a:custGeom>
          <a:solidFill>
            <a:srgbClr val="FFFFFF"/>
          </a:solidFill>
          <a:ln w="12700">
            <a:solidFill>
              <a:srgbClr val="000000"/>
            </a:solidFill>
            <a:round/>
            <a:headEnd/>
            <a:tailEnd/>
          </a:ln>
        </p:spPr>
        <p:txBody>
          <a:bodyPr/>
          <a:lstStyle/>
          <a:p>
            <a:endParaRPr lang="en-US" sz="1588"/>
          </a:p>
        </p:txBody>
      </p:sp>
      <p:sp>
        <p:nvSpPr>
          <p:cNvPr id="1136" name="exstream_shape154">
            <a:extLst>
              <a:ext uri="{FF2B5EF4-FFF2-40B4-BE49-F238E27FC236}">
                <a16:creationId xmlns:a16="http://schemas.microsoft.com/office/drawing/2014/main" id="{8C40667B-0538-441E-8431-53548640F2E5}"/>
              </a:ext>
            </a:extLst>
          </p:cNvPr>
          <p:cNvSpPr>
            <a:spLocks noChangeArrowheads="1"/>
          </p:cNvSpPr>
          <p:nvPr/>
        </p:nvSpPr>
        <p:spPr bwMode="auto">
          <a:xfrm>
            <a:off x="7505140" y="5000625"/>
            <a:ext cx="932890" cy="4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37" name="exstream_shape155">
            <a:extLst>
              <a:ext uri="{FF2B5EF4-FFF2-40B4-BE49-F238E27FC236}">
                <a16:creationId xmlns:a16="http://schemas.microsoft.com/office/drawing/2014/main" id="{48C70B87-ACF1-48C6-BBBF-E95AC2BEDC3A}"/>
              </a:ext>
            </a:extLst>
          </p:cNvPr>
          <p:cNvSpPr>
            <a:spLocks noChangeArrowheads="1"/>
          </p:cNvSpPr>
          <p:nvPr/>
        </p:nvSpPr>
        <p:spPr bwMode="auto">
          <a:xfrm>
            <a:off x="7505140" y="5042647"/>
            <a:ext cx="932890" cy="0"/>
          </a:xfrm>
          <a:custGeom>
            <a:avLst/>
            <a:gdLst>
              <a:gd name="T0" fmla="*/ 0 w 666"/>
              <a:gd name="T1" fmla="*/ 1678424063 w 666"/>
              <a:gd name="T2" fmla="*/ 0 60000 65536"/>
              <a:gd name="T3" fmla="*/ 0 60000 65536"/>
            </a:gdLst>
            <a:ahLst/>
            <a:cxnLst>
              <a:cxn ang="T2">
                <a:pos x="T0" y="0"/>
              </a:cxn>
              <a:cxn ang="T3">
                <a:pos x="T1" y="0"/>
              </a:cxn>
            </a:cxnLst>
            <a:rect l="0" t="0" r="r" b="b"/>
            <a:pathLst>
              <a:path w="666">
                <a:moveTo>
                  <a:pt x="0" y="0"/>
                </a:moveTo>
                <a:lnTo>
                  <a:pt x="666" y="0"/>
                </a:lnTo>
              </a:path>
            </a:pathLst>
          </a:custGeom>
          <a:solidFill>
            <a:srgbClr val="FFFFFF"/>
          </a:solidFill>
          <a:ln w="12700">
            <a:solidFill>
              <a:srgbClr val="000000"/>
            </a:solidFill>
            <a:round/>
            <a:headEnd/>
            <a:tailEnd/>
          </a:ln>
        </p:spPr>
        <p:txBody>
          <a:bodyPr/>
          <a:lstStyle/>
          <a:p>
            <a:endParaRPr lang="en-US" sz="1588"/>
          </a:p>
        </p:txBody>
      </p:sp>
      <p:sp>
        <p:nvSpPr>
          <p:cNvPr id="1138" name="exstream_shape156">
            <a:extLst>
              <a:ext uri="{FF2B5EF4-FFF2-40B4-BE49-F238E27FC236}">
                <a16:creationId xmlns:a16="http://schemas.microsoft.com/office/drawing/2014/main" id="{966EB10F-C5F4-484B-93C7-847E26978C9B}"/>
              </a:ext>
            </a:extLst>
          </p:cNvPr>
          <p:cNvSpPr>
            <a:spLocks noChangeArrowheads="1"/>
          </p:cNvSpPr>
          <p:nvPr/>
        </p:nvSpPr>
        <p:spPr bwMode="auto">
          <a:xfrm>
            <a:off x="4656044" y="5042648"/>
            <a:ext cx="2849096" cy="4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39" name="exstream_shape157">
            <a:extLst>
              <a:ext uri="{FF2B5EF4-FFF2-40B4-BE49-F238E27FC236}">
                <a16:creationId xmlns:a16="http://schemas.microsoft.com/office/drawing/2014/main" id="{E55C484E-FFC2-4485-A785-F99EF362CA7C}"/>
              </a:ext>
            </a:extLst>
          </p:cNvPr>
          <p:cNvSpPr>
            <a:spLocks noChangeArrowheads="1"/>
          </p:cNvSpPr>
          <p:nvPr/>
        </p:nvSpPr>
        <p:spPr bwMode="auto">
          <a:xfrm>
            <a:off x="7505140" y="5042648"/>
            <a:ext cx="932890" cy="4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40" name="exstream_shape158">
            <a:extLst>
              <a:ext uri="{FF2B5EF4-FFF2-40B4-BE49-F238E27FC236}">
                <a16:creationId xmlns:a16="http://schemas.microsoft.com/office/drawing/2014/main" id="{F17AF48C-AAC3-4702-941E-F2096FAC856F}"/>
              </a:ext>
            </a:extLst>
          </p:cNvPr>
          <p:cNvSpPr>
            <a:spLocks noChangeArrowheads="1"/>
          </p:cNvSpPr>
          <p:nvPr/>
        </p:nvSpPr>
        <p:spPr bwMode="auto">
          <a:xfrm>
            <a:off x="4656044" y="5084669"/>
            <a:ext cx="2849096"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b="1">
                <a:solidFill>
                  <a:srgbClr val="000000"/>
                </a:solidFill>
              </a:rPr>
              <a:t>Opportunity Redirect Savings</a:t>
            </a:r>
          </a:p>
        </p:txBody>
      </p:sp>
      <p:sp>
        <p:nvSpPr>
          <p:cNvPr id="1141" name="exstream_shape159">
            <a:extLst>
              <a:ext uri="{FF2B5EF4-FFF2-40B4-BE49-F238E27FC236}">
                <a16:creationId xmlns:a16="http://schemas.microsoft.com/office/drawing/2014/main" id="{41F9D33F-3696-4382-AFCF-F01C27CBC05A}"/>
              </a:ext>
            </a:extLst>
          </p:cNvPr>
          <p:cNvSpPr>
            <a:spLocks noChangeArrowheads="1"/>
          </p:cNvSpPr>
          <p:nvPr/>
        </p:nvSpPr>
        <p:spPr bwMode="auto">
          <a:xfrm>
            <a:off x="7505140" y="5084669"/>
            <a:ext cx="932890"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b="1">
                <a:solidFill>
                  <a:srgbClr val="000000"/>
                </a:solidFill>
              </a:rPr>
              <a:t>Current</a:t>
            </a:r>
          </a:p>
        </p:txBody>
      </p:sp>
      <p:sp>
        <p:nvSpPr>
          <p:cNvPr id="1142" name="exstream_shape160">
            <a:extLst>
              <a:ext uri="{FF2B5EF4-FFF2-40B4-BE49-F238E27FC236}">
                <a16:creationId xmlns:a16="http://schemas.microsoft.com/office/drawing/2014/main" id="{4C0BEE4F-F1DA-432C-A0F5-6AD2F70DCFE6}"/>
              </a:ext>
            </a:extLst>
          </p:cNvPr>
          <p:cNvSpPr>
            <a:spLocks noChangeArrowheads="1"/>
          </p:cNvSpPr>
          <p:nvPr/>
        </p:nvSpPr>
        <p:spPr bwMode="auto">
          <a:xfrm>
            <a:off x="4656044" y="5244353"/>
            <a:ext cx="2849096"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   Number of Office Visits Eligible for Virtual Care- Medical</a:t>
            </a:r>
          </a:p>
        </p:txBody>
      </p:sp>
      <p:sp>
        <p:nvSpPr>
          <p:cNvPr id="1143" name="exstream_shape161">
            <a:extLst>
              <a:ext uri="{FF2B5EF4-FFF2-40B4-BE49-F238E27FC236}">
                <a16:creationId xmlns:a16="http://schemas.microsoft.com/office/drawing/2014/main" id="{0E107B71-6C1D-403B-9416-4647CFF7441E}"/>
              </a:ext>
            </a:extLst>
          </p:cNvPr>
          <p:cNvSpPr>
            <a:spLocks noChangeArrowheads="1"/>
          </p:cNvSpPr>
          <p:nvPr/>
        </p:nvSpPr>
        <p:spPr bwMode="auto">
          <a:xfrm>
            <a:off x="7505140" y="5244353"/>
            <a:ext cx="932890"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1,042</a:t>
            </a:r>
          </a:p>
        </p:txBody>
      </p:sp>
      <p:sp>
        <p:nvSpPr>
          <p:cNvPr id="1144" name="exstream_shape162">
            <a:extLst>
              <a:ext uri="{FF2B5EF4-FFF2-40B4-BE49-F238E27FC236}">
                <a16:creationId xmlns:a16="http://schemas.microsoft.com/office/drawing/2014/main" id="{C1C788ED-AD5E-403B-83D1-00960E5CB1B3}"/>
              </a:ext>
            </a:extLst>
          </p:cNvPr>
          <p:cNvSpPr>
            <a:spLocks noChangeArrowheads="1"/>
          </p:cNvSpPr>
          <p:nvPr/>
        </p:nvSpPr>
        <p:spPr bwMode="auto">
          <a:xfrm>
            <a:off x="4656044" y="5404037"/>
            <a:ext cx="2849096"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   10% Redirect to Virtual Care- Medical</a:t>
            </a:r>
          </a:p>
        </p:txBody>
      </p:sp>
      <p:sp>
        <p:nvSpPr>
          <p:cNvPr id="1145" name="exstream_shape163">
            <a:extLst>
              <a:ext uri="{FF2B5EF4-FFF2-40B4-BE49-F238E27FC236}">
                <a16:creationId xmlns:a16="http://schemas.microsoft.com/office/drawing/2014/main" id="{00657256-C56E-479B-B04D-60707224EF8C}"/>
              </a:ext>
            </a:extLst>
          </p:cNvPr>
          <p:cNvSpPr>
            <a:spLocks noChangeArrowheads="1"/>
          </p:cNvSpPr>
          <p:nvPr/>
        </p:nvSpPr>
        <p:spPr bwMode="auto">
          <a:xfrm>
            <a:off x="7505140" y="5404037"/>
            <a:ext cx="932890"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$12,608</a:t>
            </a:r>
          </a:p>
        </p:txBody>
      </p:sp>
      <p:sp>
        <p:nvSpPr>
          <p:cNvPr id="1146" name="exstream_shape164">
            <a:extLst>
              <a:ext uri="{FF2B5EF4-FFF2-40B4-BE49-F238E27FC236}">
                <a16:creationId xmlns:a16="http://schemas.microsoft.com/office/drawing/2014/main" id="{77F20A2A-77CC-4554-B1BA-2C28644462AC}"/>
              </a:ext>
            </a:extLst>
          </p:cNvPr>
          <p:cNvSpPr>
            <a:spLocks noChangeArrowheads="1"/>
          </p:cNvSpPr>
          <p:nvPr/>
        </p:nvSpPr>
        <p:spPr bwMode="auto">
          <a:xfrm>
            <a:off x="4656044" y="5538507"/>
            <a:ext cx="2849096"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   25% Redirect to Virtual Care- Medical</a:t>
            </a:r>
          </a:p>
        </p:txBody>
      </p:sp>
      <p:sp>
        <p:nvSpPr>
          <p:cNvPr id="1147" name="exstream_shape165">
            <a:extLst>
              <a:ext uri="{FF2B5EF4-FFF2-40B4-BE49-F238E27FC236}">
                <a16:creationId xmlns:a16="http://schemas.microsoft.com/office/drawing/2014/main" id="{F9C8C79E-C94C-4506-BA02-78637BB53156}"/>
              </a:ext>
            </a:extLst>
          </p:cNvPr>
          <p:cNvSpPr>
            <a:spLocks noChangeArrowheads="1"/>
          </p:cNvSpPr>
          <p:nvPr/>
        </p:nvSpPr>
        <p:spPr bwMode="auto">
          <a:xfrm>
            <a:off x="7505140" y="5538507"/>
            <a:ext cx="932890"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$31,521</a:t>
            </a:r>
          </a:p>
        </p:txBody>
      </p:sp>
      <p:sp>
        <p:nvSpPr>
          <p:cNvPr id="1148" name="exstream_shape166">
            <a:extLst>
              <a:ext uri="{FF2B5EF4-FFF2-40B4-BE49-F238E27FC236}">
                <a16:creationId xmlns:a16="http://schemas.microsoft.com/office/drawing/2014/main" id="{37DD397A-FC9D-4029-BA8D-5688BADB6A03}"/>
              </a:ext>
            </a:extLst>
          </p:cNvPr>
          <p:cNvSpPr>
            <a:spLocks noChangeArrowheads="1"/>
          </p:cNvSpPr>
          <p:nvPr/>
        </p:nvSpPr>
        <p:spPr bwMode="auto">
          <a:xfrm>
            <a:off x="4656044" y="5672978"/>
            <a:ext cx="2849096" cy="4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49" name="exstream_shape167">
            <a:extLst>
              <a:ext uri="{FF2B5EF4-FFF2-40B4-BE49-F238E27FC236}">
                <a16:creationId xmlns:a16="http://schemas.microsoft.com/office/drawing/2014/main" id="{880442C8-2092-4B19-A8E2-4DEF57A9B94A}"/>
              </a:ext>
            </a:extLst>
          </p:cNvPr>
          <p:cNvSpPr>
            <a:spLocks noChangeArrowheads="1"/>
          </p:cNvSpPr>
          <p:nvPr/>
        </p:nvSpPr>
        <p:spPr bwMode="auto">
          <a:xfrm>
            <a:off x="4656044" y="5715000"/>
            <a:ext cx="2849096" cy="0"/>
          </a:xfrm>
          <a:custGeom>
            <a:avLst/>
            <a:gdLst>
              <a:gd name="T0" fmla="*/ 0 w 2034"/>
              <a:gd name="T1" fmla="*/ 2147483646 w 2034"/>
              <a:gd name="T2" fmla="*/ 0 60000 65536"/>
              <a:gd name="T3" fmla="*/ 0 60000 65536"/>
            </a:gdLst>
            <a:ahLst/>
            <a:cxnLst>
              <a:cxn ang="T2">
                <a:pos x="T0" y="0"/>
              </a:cxn>
              <a:cxn ang="T3">
                <a:pos x="T1" y="0"/>
              </a:cxn>
            </a:cxnLst>
            <a:rect l="0" t="0" r="r" b="b"/>
            <a:pathLst>
              <a:path w="2034">
                <a:moveTo>
                  <a:pt x="0" y="0"/>
                </a:moveTo>
                <a:lnTo>
                  <a:pt x="2034" y="0"/>
                </a:lnTo>
              </a:path>
            </a:pathLst>
          </a:custGeom>
          <a:solidFill>
            <a:srgbClr val="FFFFFF"/>
          </a:solidFill>
          <a:ln w="12700">
            <a:solidFill>
              <a:srgbClr val="000000"/>
            </a:solidFill>
            <a:round/>
            <a:headEnd/>
            <a:tailEnd/>
          </a:ln>
        </p:spPr>
        <p:txBody>
          <a:bodyPr/>
          <a:lstStyle/>
          <a:p>
            <a:endParaRPr lang="en-US" sz="1588"/>
          </a:p>
        </p:txBody>
      </p:sp>
      <p:sp>
        <p:nvSpPr>
          <p:cNvPr id="1150" name="exstream_shape168">
            <a:extLst>
              <a:ext uri="{FF2B5EF4-FFF2-40B4-BE49-F238E27FC236}">
                <a16:creationId xmlns:a16="http://schemas.microsoft.com/office/drawing/2014/main" id="{7AC38A6B-885C-4A6C-9931-EE20CCEB0CB7}"/>
              </a:ext>
            </a:extLst>
          </p:cNvPr>
          <p:cNvSpPr>
            <a:spLocks noChangeArrowheads="1"/>
          </p:cNvSpPr>
          <p:nvPr/>
        </p:nvSpPr>
        <p:spPr bwMode="auto">
          <a:xfrm>
            <a:off x="7505140" y="5672978"/>
            <a:ext cx="932890" cy="4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51" name="exstream_shape169">
            <a:extLst>
              <a:ext uri="{FF2B5EF4-FFF2-40B4-BE49-F238E27FC236}">
                <a16:creationId xmlns:a16="http://schemas.microsoft.com/office/drawing/2014/main" id="{9444701F-BD89-4A51-AC13-62C533D43E7F}"/>
              </a:ext>
            </a:extLst>
          </p:cNvPr>
          <p:cNvSpPr>
            <a:spLocks noChangeArrowheads="1"/>
          </p:cNvSpPr>
          <p:nvPr/>
        </p:nvSpPr>
        <p:spPr bwMode="auto">
          <a:xfrm>
            <a:off x="7505140" y="5715000"/>
            <a:ext cx="932890" cy="0"/>
          </a:xfrm>
          <a:custGeom>
            <a:avLst/>
            <a:gdLst>
              <a:gd name="T0" fmla="*/ 0 w 666"/>
              <a:gd name="T1" fmla="*/ 1678424063 w 666"/>
              <a:gd name="T2" fmla="*/ 0 60000 65536"/>
              <a:gd name="T3" fmla="*/ 0 60000 65536"/>
            </a:gdLst>
            <a:ahLst/>
            <a:cxnLst>
              <a:cxn ang="T2">
                <a:pos x="T0" y="0"/>
              </a:cxn>
              <a:cxn ang="T3">
                <a:pos x="T1" y="0"/>
              </a:cxn>
            </a:cxnLst>
            <a:rect l="0" t="0" r="r" b="b"/>
            <a:pathLst>
              <a:path w="666">
                <a:moveTo>
                  <a:pt x="0" y="0"/>
                </a:moveTo>
                <a:lnTo>
                  <a:pt x="666" y="0"/>
                </a:lnTo>
              </a:path>
            </a:pathLst>
          </a:custGeom>
          <a:solidFill>
            <a:srgbClr val="FFFFFF"/>
          </a:solidFill>
          <a:ln w="12700">
            <a:solidFill>
              <a:srgbClr val="000000"/>
            </a:solidFill>
            <a:round/>
            <a:headEnd/>
            <a:tailEnd/>
          </a:ln>
        </p:spPr>
        <p:txBody>
          <a:bodyPr/>
          <a:lstStyle/>
          <a:p>
            <a:endParaRPr lang="en-US" sz="1588"/>
          </a:p>
        </p:txBody>
      </p:sp>
      <p:sp>
        <p:nvSpPr>
          <p:cNvPr id="1152" name="exstream_shape170">
            <a:extLst>
              <a:ext uri="{FF2B5EF4-FFF2-40B4-BE49-F238E27FC236}">
                <a16:creationId xmlns:a16="http://schemas.microsoft.com/office/drawing/2014/main" id="{99293A24-FF24-48CB-B8FF-7A9B35C38843}"/>
              </a:ext>
            </a:extLst>
          </p:cNvPr>
          <p:cNvSpPr>
            <a:spLocks noChangeArrowheads="1"/>
          </p:cNvSpPr>
          <p:nvPr/>
        </p:nvSpPr>
        <p:spPr bwMode="auto">
          <a:xfrm>
            <a:off x="4656044" y="5715000"/>
            <a:ext cx="2849096" cy="4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53" name="exstream_shape171">
            <a:extLst>
              <a:ext uri="{FF2B5EF4-FFF2-40B4-BE49-F238E27FC236}">
                <a16:creationId xmlns:a16="http://schemas.microsoft.com/office/drawing/2014/main" id="{AA8CC768-87CB-4213-ACE3-2D8C9C4620F3}"/>
              </a:ext>
            </a:extLst>
          </p:cNvPr>
          <p:cNvSpPr>
            <a:spLocks noChangeArrowheads="1"/>
          </p:cNvSpPr>
          <p:nvPr/>
        </p:nvSpPr>
        <p:spPr bwMode="auto">
          <a:xfrm>
            <a:off x="7505140" y="5715000"/>
            <a:ext cx="932890" cy="4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54" name="exstream_shape172">
            <a:extLst>
              <a:ext uri="{FF2B5EF4-FFF2-40B4-BE49-F238E27FC236}">
                <a16:creationId xmlns:a16="http://schemas.microsoft.com/office/drawing/2014/main" id="{A8CA1714-772E-4920-982F-0D5958072760}"/>
              </a:ext>
            </a:extLst>
          </p:cNvPr>
          <p:cNvSpPr>
            <a:spLocks noChangeArrowheads="1"/>
          </p:cNvSpPr>
          <p:nvPr/>
        </p:nvSpPr>
        <p:spPr bwMode="auto">
          <a:xfrm>
            <a:off x="4656044" y="5757022"/>
            <a:ext cx="2849096"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b="1">
                <a:solidFill>
                  <a:srgbClr val="000000"/>
                </a:solidFill>
              </a:rPr>
              <a:t>Savings from Virtual Care- Medical vs. Office Visit</a:t>
            </a:r>
          </a:p>
        </p:txBody>
      </p:sp>
      <p:sp>
        <p:nvSpPr>
          <p:cNvPr id="1155" name="exstream_shape173">
            <a:extLst>
              <a:ext uri="{FF2B5EF4-FFF2-40B4-BE49-F238E27FC236}">
                <a16:creationId xmlns:a16="http://schemas.microsoft.com/office/drawing/2014/main" id="{1E374780-FB53-4993-8EFE-A1E68F545B03}"/>
              </a:ext>
            </a:extLst>
          </p:cNvPr>
          <p:cNvSpPr>
            <a:spLocks noChangeArrowheads="1"/>
          </p:cNvSpPr>
          <p:nvPr/>
        </p:nvSpPr>
        <p:spPr bwMode="auto">
          <a:xfrm>
            <a:off x="7505140" y="5757022"/>
            <a:ext cx="932890"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b="1">
                <a:solidFill>
                  <a:srgbClr val="000000"/>
                </a:solidFill>
              </a:rPr>
              <a:t>Current</a:t>
            </a:r>
          </a:p>
        </p:txBody>
      </p:sp>
      <p:sp>
        <p:nvSpPr>
          <p:cNvPr id="1156" name="exstream_shape174">
            <a:extLst>
              <a:ext uri="{FF2B5EF4-FFF2-40B4-BE49-F238E27FC236}">
                <a16:creationId xmlns:a16="http://schemas.microsoft.com/office/drawing/2014/main" id="{BD07AC82-E0B1-42B9-882B-F1A8B147B79C}"/>
              </a:ext>
            </a:extLst>
          </p:cNvPr>
          <p:cNvSpPr>
            <a:spLocks noChangeArrowheads="1"/>
          </p:cNvSpPr>
          <p:nvPr/>
        </p:nvSpPr>
        <p:spPr bwMode="auto">
          <a:xfrm>
            <a:off x="4656044" y="5916706"/>
            <a:ext cx="2849096"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   Number of Virtual Care- Medical Visits instead of Office Visits</a:t>
            </a:r>
          </a:p>
        </p:txBody>
      </p:sp>
      <p:sp>
        <p:nvSpPr>
          <p:cNvPr id="1157" name="exstream_shape175">
            <a:extLst>
              <a:ext uri="{FF2B5EF4-FFF2-40B4-BE49-F238E27FC236}">
                <a16:creationId xmlns:a16="http://schemas.microsoft.com/office/drawing/2014/main" id="{A0679A5F-BF81-468D-B096-A86947D40DE1}"/>
              </a:ext>
            </a:extLst>
          </p:cNvPr>
          <p:cNvSpPr>
            <a:spLocks noChangeArrowheads="1"/>
          </p:cNvSpPr>
          <p:nvPr/>
        </p:nvSpPr>
        <p:spPr bwMode="auto">
          <a:xfrm>
            <a:off x="7505140" y="5916706"/>
            <a:ext cx="932890"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42</a:t>
            </a:r>
          </a:p>
        </p:txBody>
      </p:sp>
      <p:sp>
        <p:nvSpPr>
          <p:cNvPr id="1158" name="exstream_shape176">
            <a:extLst>
              <a:ext uri="{FF2B5EF4-FFF2-40B4-BE49-F238E27FC236}">
                <a16:creationId xmlns:a16="http://schemas.microsoft.com/office/drawing/2014/main" id="{26C057A2-49C4-465F-B0D3-394E973AF212}"/>
              </a:ext>
            </a:extLst>
          </p:cNvPr>
          <p:cNvSpPr>
            <a:spLocks noChangeArrowheads="1"/>
          </p:cNvSpPr>
          <p:nvPr/>
        </p:nvSpPr>
        <p:spPr bwMode="auto">
          <a:xfrm>
            <a:off x="4656044" y="6076390"/>
            <a:ext cx="2849096"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   Savings from Virtual Care- Medical Visits vs Office Visits</a:t>
            </a:r>
          </a:p>
        </p:txBody>
      </p:sp>
      <p:sp>
        <p:nvSpPr>
          <p:cNvPr id="1159" name="exstream_shape177">
            <a:extLst>
              <a:ext uri="{FF2B5EF4-FFF2-40B4-BE49-F238E27FC236}">
                <a16:creationId xmlns:a16="http://schemas.microsoft.com/office/drawing/2014/main" id="{02AD5D46-9CA7-4326-B01D-1B9BD34B2EF5}"/>
              </a:ext>
            </a:extLst>
          </p:cNvPr>
          <p:cNvSpPr>
            <a:spLocks noChangeArrowheads="1"/>
          </p:cNvSpPr>
          <p:nvPr/>
        </p:nvSpPr>
        <p:spPr bwMode="auto">
          <a:xfrm>
            <a:off x="7505140" y="6076390"/>
            <a:ext cx="932890"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$5,082</a:t>
            </a:r>
          </a:p>
        </p:txBody>
      </p:sp>
      <p:sp>
        <p:nvSpPr>
          <p:cNvPr id="1160" name="exstream_shape178">
            <a:extLst>
              <a:ext uri="{FF2B5EF4-FFF2-40B4-BE49-F238E27FC236}">
                <a16:creationId xmlns:a16="http://schemas.microsoft.com/office/drawing/2014/main" id="{F99918E0-8B30-46B6-8C61-CB6AED77343A}"/>
              </a:ext>
            </a:extLst>
          </p:cNvPr>
          <p:cNvSpPr>
            <a:spLocks noChangeArrowheads="1"/>
          </p:cNvSpPr>
          <p:nvPr/>
        </p:nvSpPr>
        <p:spPr bwMode="auto">
          <a:xfrm>
            <a:off x="697566" y="3260912"/>
            <a:ext cx="80682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    Base</a:t>
            </a:r>
          </a:p>
        </p:txBody>
      </p:sp>
      <p:sp>
        <p:nvSpPr>
          <p:cNvPr id="1161" name="exstream_shape179">
            <a:extLst>
              <a:ext uri="{FF2B5EF4-FFF2-40B4-BE49-F238E27FC236}">
                <a16:creationId xmlns:a16="http://schemas.microsoft.com/office/drawing/2014/main" id="{B2257D79-3454-4F07-8926-CA91E666514F}"/>
              </a:ext>
            </a:extLst>
          </p:cNvPr>
          <p:cNvSpPr>
            <a:spLocks noChangeArrowheads="1"/>
          </p:cNvSpPr>
          <p:nvPr/>
        </p:nvSpPr>
        <p:spPr bwMode="auto">
          <a:xfrm>
            <a:off x="697566" y="3420596"/>
            <a:ext cx="80682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    Current</a:t>
            </a:r>
          </a:p>
        </p:txBody>
      </p:sp>
      <p:sp>
        <p:nvSpPr>
          <p:cNvPr id="1162" name="exstream_shape180">
            <a:extLst>
              <a:ext uri="{FF2B5EF4-FFF2-40B4-BE49-F238E27FC236}">
                <a16:creationId xmlns:a16="http://schemas.microsoft.com/office/drawing/2014/main" id="{07FDE1E9-7E63-48F8-A791-079565472836}"/>
              </a:ext>
            </a:extLst>
          </p:cNvPr>
          <p:cNvSpPr>
            <a:spLocks noChangeArrowheads="1"/>
          </p:cNvSpPr>
          <p:nvPr/>
        </p:nvSpPr>
        <p:spPr bwMode="auto">
          <a:xfrm>
            <a:off x="697566" y="3294530"/>
            <a:ext cx="67235" cy="67235"/>
          </a:xfrm>
          <a:prstGeom prst="rect">
            <a:avLst/>
          </a:prstGeom>
          <a:solidFill>
            <a:srgbClr val="C5E8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63" name="exstream_shape181">
            <a:extLst>
              <a:ext uri="{FF2B5EF4-FFF2-40B4-BE49-F238E27FC236}">
                <a16:creationId xmlns:a16="http://schemas.microsoft.com/office/drawing/2014/main" id="{D46E0009-44FF-40B0-A1A9-A4702CBCE4CB}"/>
              </a:ext>
            </a:extLst>
          </p:cNvPr>
          <p:cNvSpPr>
            <a:spLocks noChangeArrowheads="1"/>
          </p:cNvSpPr>
          <p:nvPr/>
        </p:nvSpPr>
        <p:spPr bwMode="auto">
          <a:xfrm>
            <a:off x="697566" y="3454213"/>
            <a:ext cx="67235" cy="67235"/>
          </a:xfrm>
          <a:prstGeom prst="rect">
            <a:avLst/>
          </a:prstGeom>
          <a:solidFill>
            <a:srgbClr val="006A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64" name="exstream_shape182">
            <a:extLst>
              <a:ext uri="{FF2B5EF4-FFF2-40B4-BE49-F238E27FC236}">
                <a16:creationId xmlns:a16="http://schemas.microsoft.com/office/drawing/2014/main" id="{B8E106C1-6345-4541-8103-53A5529FEE69}"/>
              </a:ext>
            </a:extLst>
          </p:cNvPr>
          <p:cNvSpPr>
            <a:spLocks noChangeArrowheads="1"/>
          </p:cNvSpPr>
          <p:nvPr/>
        </p:nvSpPr>
        <p:spPr bwMode="auto">
          <a:xfrm>
            <a:off x="1277471" y="2983566"/>
            <a:ext cx="2899522" cy="0"/>
          </a:xfrm>
          <a:custGeom>
            <a:avLst/>
            <a:gdLst>
              <a:gd name="T0" fmla="*/ 0 w 2070"/>
              <a:gd name="T1" fmla="*/ 2147483646 w 2070"/>
              <a:gd name="T2" fmla="*/ 0 60000 65536"/>
              <a:gd name="T3" fmla="*/ 0 60000 65536"/>
            </a:gdLst>
            <a:ahLst/>
            <a:cxnLst>
              <a:cxn ang="T2">
                <a:pos x="T0" y="0"/>
              </a:cxn>
              <a:cxn ang="T3">
                <a:pos x="T1" y="0"/>
              </a:cxn>
            </a:cxnLst>
            <a:rect l="0" t="0" r="r" b="b"/>
            <a:pathLst>
              <a:path w="2070">
                <a:moveTo>
                  <a:pt x="0" y="0"/>
                </a:moveTo>
                <a:lnTo>
                  <a:pt x="2070" y="0"/>
                </a:lnTo>
              </a:path>
            </a:pathLst>
          </a:custGeom>
          <a:solidFill>
            <a:srgbClr val="FFFFFF"/>
          </a:solidFill>
          <a:ln w="12700">
            <a:solidFill>
              <a:srgbClr val="000000"/>
            </a:solidFill>
            <a:round/>
            <a:headEnd/>
            <a:tailEnd/>
          </a:ln>
        </p:spPr>
        <p:txBody>
          <a:bodyPr/>
          <a:lstStyle/>
          <a:p>
            <a:endParaRPr lang="en-US" sz="1588"/>
          </a:p>
        </p:txBody>
      </p:sp>
      <p:sp>
        <p:nvSpPr>
          <p:cNvPr id="1165" name="exstream_shape183">
            <a:extLst>
              <a:ext uri="{FF2B5EF4-FFF2-40B4-BE49-F238E27FC236}">
                <a16:creationId xmlns:a16="http://schemas.microsoft.com/office/drawing/2014/main" id="{FE9567C1-4354-430D-BA13-FAB0888F318E}"/>
              </a:ext>
            </a:extLst>
          </p:cNvPr>
          <p:cNvSpPr>
            <a:spLocks noChangeArrowheads="1"/>
          </p:cNvSpPr>
          <p:nvPr/>
        </p:nvSpPr>
        <p:spPr bwMode="auto">
          <a:xfrm>
            <a:off x="470647" y="4219015"/>
            <a:ext cx="605118"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6" b="1">
                <a:solidFill>
                  <a:srgbClr val="FFFFFF"/>
                </a:solidFill>
                <a:latin typeface="Times New Roman" panose="02020603050405020304" pitchFamily="18" charset="0"/>
              </a:rPr>
              <a:t>  </a:t>
            </a:r>
          </a:p>
        </p:txBody>
      </p:sp>
      <p:sp>
        <p:nvSpPr>
          <p:cNvPr id="1166" name="exstream_shape184">
            <a:extLst>
              <a:ext uri="{FF2B5EF4-FFF2-40B4-BE49-F238E27FC236}">
                <a16:creationId xmlns:a16="http://schemas.microsoft.com/office/drawing/2014/main" id="{207B7AB2-7FD5-4339-81CF-2180DF6AF3B2}"/>
              </a:ext>
            </a:extLst>
          </p:cNvPr>
          <p:cNvSpPr>
            <a:spLocks noChangeArrowheads="1"/>
          </p:cNvSpPr>
          <p:nvPr/>
        </p:nvSpPr>
        <p:spPr bwMode="auto">
          <a:xfrm>
            <a:off x="1075765" y="4219015"/>
            <a:ext cx="73118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67" name="exstream_shape185">
            <a:extLst>
              <a:ext uri="{FF2B5EF4-FFF2-40B4-BE49-F238E27FC236}">
                <a16:creationId xmlns:a16="http://schemas.microsoft.com/office/drawing/2014/main" id="{28321F90-7730-477F-BB85-017853302AED}"/>
              </a:ext>
            </a:extLst>
          </p:cNvPr>
          <p:cNvSpPr>
            <a:spLocks noChangeArrowheads="1"/>
          </p:cNvSpPr>
          <p:nvPr/>
        </p:nvSpPr>
        <p:spPr bwMode="auto">
          <a:xfrm>
            <a:off x="1806949" y="4219015"/>
            <a:ext cx="42022"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68" name="exstream_shape186">
            <a:extLst>
              <a:ext uri="{FF2B5EF4-FFF2-40B4-BE49-F238E27FC236}">
                <a16:creationId xmlns:a16="http://schemas.microsoft.com/office/drawing/2014/main" id="{F9369CFA-F078-4A47-B25D-CBB27A906A97}"/>
              </a:ext>
            </a:extLst>
          </p:cNvPr>
          <p:cNvSpPr>
            <a:spLocks noChangeArrowheads="1"/>
          </p:cNvSpPr>
          <p:nvPr/>
        </p:nvSpPr>
        <p:spPr bwMode="auto">
          <a:xfrm>
            <a:off x="1848971" y="4219015"/>
            <a:ext cx="16809" cy="159684"/>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69" name="exstream_shape187">
            <a:extLst>
              <a:ext uri="{FF2B5EF4-FFF2-40B4-BE49-F238E27FC236}">
                <a16:creationId xmlns:a16="http://schemas.microsoft.com/office/drawing/2014/main" id="{CB7B2C3E-CA18-4C6F-9489-1BECED2003B7}"/>
              </a:ext>
            </a:extLst>
          </p:cNvPr>
          <p:cNvSpPr>
            <a:spLocks noChangeArrowheads="1"/>
          </p:cNvSpPr>
          <p:nvPr/>
        </p:nvSpPr>
        <p:spPr bwMode="auto">
          <a:xfrm>
            <a:off x="1865780" y="4219015"/>
            <a:ext cx="130268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b="1" u="sng">
                <a:solidFill>
                  <a:srgbClr val="000000"/>
                </a:solidFill>
              </a:rPr>
              <a:t>Base</a:t>
            </a:r>
          </a:p>
        </p:txBody>
      </p:sp>
      <p:sp>
        <p:nvSpPr>
          <p:cNvPr id="1170" name="exstream_shape188">
            <a:extLst>
              <a:ext uri="{FF2B5EF4-FFF2-40B4-BE49-F238E27FC236}">
                <a16:creationId xmlns:a16="http://schemas.microsoft.com/office/drawing/2014/main" id="{EBEB7F86-44F9-4384-B1D4-6BE0AD49F13D}"/>
              </a:ext>
            </a:extLst>
          </p:cNvPr>
          <p:cNvSpPr>
            <a:spLocks noChangeArrowheads="1"/>
          </p:cNvSpPr>
          <p:nvPr/>
        </p:nvSpPr>
        <p:spPr bwMode="auto">
          <a:xfrm>
            <a:off x="3168463" y="4219015"/>
            <a:ext cx="33618"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71" name="exstream_shape189">
            <a:extLst>
              <a:ext uri="{FF2B5EF4-FFF2-40B4-BE49-F238E27FC236}">
                <a16:creationId xmlns:a16="http://schemas.microsoft.com/office/drawing/2014/main" id="{98431679-A247-4A28-BD04-209542492048}"/>
              </a:ext>
            </a:extLst>
          </p:cNvPr>
          <p:cNvSpPr>
            <a:spLocks noChangeArrowheads="1"/>
          </p:cNvSpPr>
          <p:nvPr/>
        </p:nvSpPr>
        <p:spPr bwMode="auto">
          <a:xfrm>
            <a:off x="3202081" y="4219015"/>
            <a:ext cx="16809" cy="159684"/>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72" name="exstream_shape190">
            <a:extLst>
              <a:ext uri="{FF2B5EF4-FFF2-40B4-BE49-F238E27FC236}">
                <a16:creationId xmlns:a16="http://schemas.microsoft.com/office/drawing/2014/main" id="{2FD4D168-4D62-4B1C-81BF-0A488181D71C}"/>
              </a:ext>
            </a:extLst>
          </p:cNvPr>
          <p:cNvSpPr>
            <a:spLocks noChangeArrowheads="1"/>
          </p:cNvSpPr>
          <p:nvPr/>
        </p:nvSpPr>
        <p:spPr bwMode="auto">
          <a:xfrm>
            <a:off x="3218890" y="4219015"/>
            <a:ext cx="130268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b="1" u="sng">
                <a:solidFill>
                  <a:srgbClr val="000000"/>
                </a:solidFill>
              </a:rPr>
              <a:t>Current</a:t>
            </a:r>
          </a:p>
        </p:txBody>
      </p:sp>
      <p:sp>
        <p:nvSpPr>
          <p:cNvPr id="1173" name="exstream_shape191">
            <a:extLst>
              <a:ext uri="{FF2B5EF4-FFF2-40B4-BE49-F238E27FC236}">
                <a16:creationId xmlns:a16="http://schemas.microsoft.com/office/drawing/2014/main" id="{682107B4-FBE2-43D8-9A7A-352A76C0190C}"/>
              </a:ext>
            </a:extLst>
          </p:cNvPr>
          <p:cNvSpPr>
            <a:spLocks noChangeArrowheads="1"/>
          </p:cNvSpPr>
          <p:nvPr/>
        </p:nvSpPr>
        <p:spPr bwMode="auto">
          <a:xfrm>
            <a:off x="596714" y="6152030"/>
            <a:ext cx="125225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Total Unique Members</a:t>
            </a:r>
          </a:p>
        </p:txBody>
      </p:sp>
      <p:sp>
        <p:nvSpPr>
          <p:cNvPr id="1174" name="exstream_shape192">
            <a:extLst>
              <a:ext uri="{FF2B5EF4-FFF2-40B4-BE49-F238E27FC236}">
                <a16:creationId xmlns:a16="http://schemas.microsoft.com/office/drawing/2014/main" id="{12EDBFF0-AF3E-48AC-97D0-6F770BAEFD0C}"/>
              </a:ext>
            </a:extLst>
          </p:cNvPr>
          <p:cNvSpPr>
            <a:spLocks noChangeArrowheads="1"/>
          </p:cNvSpPr>
          <p:nvPr/>
        </p:nvSpPr>
        <p:spPr bwMode="auto">
          <a:xfrm>
            <a:off x="1848971" y="6152030"/>
            <a:ext cx="16809" cy="1428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75" name="exstream_shape193">
            <a:extLst>
              <a:ext uri="{FF2B5EF4-FFF2-40B4-BE49-F238E27FC236}">
                <a16:creationId xmlns:a16="http://schemas.microsoft.com/office/drawing/2014/main" id="{F4B80397-85E0-4513-A66D-0447DFDDF2FB}"/>
              </a:ext>
            </a:extLst>
          </p:cNvPr>
          <p:cNvSpPr>
            <a:spLocks noChangeArrowheads="1"/>
          </p:cNvSpPr>
          <p:nvPr/>
        </p:nvSpPr>
        <p:spPr bwMode="auto">
          <a:xfrm>
            <a:off x="1865780" y="6152030"/>
            <a:ext cx="437029"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14</a:t>
            </a:r>
          </a:p>
        </p:txBody>
      </p:sp>
      <p:sp>
        <p:nvSpPr>
          <p:cNvPr id="1176" name="exstream_shape194">
            <a:extLst>
              <a:ext uri="{FF2B5EF4-FFF2-40B4-BE49-F238E27FC236}">
                <a16:creationId xmlns:a16="http://schemas.microsoft.com/office/drawing/2014/main" id="{D73B3135-9DD7-4499-9200-96D0683C8173}"/>
              </a:ext>
            </a:extLst>
          </p:cNvPr>
          <p:cNvSpPr>
            <a:spLocks noChangeArrowheads="1"/>
          </p:cNvSpPr>
          <p:nvPr/>
        </p:nvSpPr>
        <p:spPr bwMode="auto">
          <a:xfrm>
            <a:off x="2302809" y="6152030"/>
            <a:ext cx="437029"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177" name="exstream_shape195">
            <a:extLst>
              <a:ext uri="{FF2B5EF4-FFF2-40B4-BE49-F238E27FC236}">
                <a16:creationId xmlns:a16="http://schemas.microsoft.com/office/drawing/2014/main" id="{512C0781-E617-47AE-8F71-153CEBF4CDBD}"/>
              </a:ext>
            </a:extLst>
          </p:cNvPr>
          <p:cNvSpPr>
            <a:spLocks noChangeArrowheads="1"/>
          </p:cNvSpPr>
          <p:nvPr/>
        </p:nvSpPr>
        <p:spPr bwMode="auto">
          <a:xfrm>
            <a:off x="2739839" y="6152030"/>
            <a:ext cx="445434"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178" name="exstream_shape196">
            <a:extLst>
              <a:ext uri="{FF2B5EF4-FFF2-40B4-BE49-F238E27FC236}">
                <a16:creationId xmlns:a16="http://schemas.microsoft.com/office/drawing/2014/main" id="{6BA1F839-DDA4-4E37-AC7C-15F91E281691}"/>
              </a:ext>
            </a:extLst>
          </p:cNvPr>
          <p:cNvSpPr>
            <a:spLocks noChangeArrowheads="1"/>
          </p:cNvSpPr>
          <p:nvPr/>
        </p:nvSpPr>
        <p:spPr bwMode="auto">
          <a:xfrm>
            <a:off x="3185272" y="6152030"/>
            <a:ext cx="16809"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79" name="exstream_shape197">
            <a:extLst>
              <a:ext uri="{FF2B5EF4-FFF2-40B4-BE49-F238E27FC236}">
                <a16:creationId xmlns:a16="http://schemas.microsoft.com/office/drawing/2014/main" id="{E7C1C839-8C2F-4FF9-9C97-025473113B00}"/>
              </a:ext>
            </a:extLst>
          </p:cNvPr>
          <p:cNvSpPr>
            <a:spLocks noChangeArrowheads="1"/>
          </p:cNvSpPr>
          <p:nvPr/>
        </p:nvSpPr>
        <p:spPr bwMode="auto">
          <a:xfrm>
            <a:off x="3202081" y="6152030"/>
            <a:ext cx="16809" cy="1428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80" name="exstream_shape198">
            <a:extLst>
              <a:ext uri="{FF2B5EF4-FFF2-40B4-BE49-F238E27FC236}">
                <a16:creationId xmlns:a16="http://schemas.microsoft.com/office/drawing/2014/main" id="{DE4FFB64-DA3A-412A-BA1C-FF648140C39D}"/>
              </a:ext>
            </a:extLst>
          </p:cNvPr>
          <p:cNvSpPr>
            <a:spLocks noChangeArrowheads="1"/>
          </p:cNvSpPr>
          <p:nvPr/>
        </p:nvSpPr>
        <p:spPr bwMode="auto">
          <a:xfrm>
            <a:off x="3218890" y="6152030"/>
            <a:ext cx="445434"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23</a:t>
            </a:r>
          </a:p>
        </p:txBody>
      </p:sp>
      <p:sp>
        <p:nvSpPr>
          <p:cNvPr id="1181" name="exstream_shape199">
            <a:extLst>
              <a:ext uri="{FF2B5EF4-FFF2-40B4-BE49-F238E27FC236}">
                <a16:creationId xmlns:a16="http://schemas.microsoft.com/office/drawing/2014/main" id="{FAA7C407-2272-48F4-82F6-F8520EA6DB18}"/>
              </a:ext>
            </a:extLst>
          </p:cNvPr>
          <p:cNvSpPr>
            <a:spLocks noChangeArrowheads="1"/>
          </p:cNvSpPr>
          <p:nvPr/>
        </p:nvSpPr>
        <p:spPr bwMode="auto">
          <a:xfrm>
            <a:off x="3664324" y="6152030"/>
            <a:ext cx="437029"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6</a:t>
            </a:r>
          </a:p>
        </p:txBody>
      </p:sp>
      <p:sp>
        <p:nvSpPr>
          <p:cNvPr id="1182" name="exstream_shape200">
            <a:extLst>
              <a:ext uri="{FF2B5EF4-FFF2-40B4-BE49-F238E27FC236}">
                <a16:creationId xmlns:a16="http://schemas.microsoft.com/office/drawing/2014/main" id="{05565886-010A-4DE5-A3E5-81BDB79885C2}"/>
              </a:ext>
            </a:extLst>
          </p:cNvPr>
          <p:cNvSpPr>
            <a:spLocks noChangeArrowheads="1"/>
          </p:cNvSpPr>
          <p:nvPr/>
        </p:nvSpPr>
        <p:spPr bwMode="auto">
          <a:xfrm>
            <a:off x="4101353" y="6152030"/>
            <a:ext cx="411816"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2</a:t>
            </a:r>
          </a:p>
        </p:txBody>
      </p:sp>
      <p:sp>
        <p:nvSpPr>
          <p:cNvPr id="1183" name="exstream_shape201">
            <a:extLst>
              <a:ext uri="{FF2B5EF4-FFF2-40B4-BE49-F238E27FC236}">
                <a16:creationId xmlns:a16="http://schemas.microsoft.com/office/drawing/2014/main" id="{FBC3933F-064C-4464-9FB7-B57BE8E9E4C8}"/>
              </a:ext>
            </a:extLst>
          </p:cNvPr>
          <p:cNvSpPr>
            <a:spLocks noChangeArrowheads="1"/>
          </p:cNvSpPr>
          <p:nvPr/>
        </p:nvSpPr>
        <p:spPr bwMode="auto">
          <a:xfrm>
            <a:off x="605118" y="4378699"/>
            <a:ext cx="588309" cy="1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84" name="exstream_shape202">
            <a:extLst>
              <a:ext uri="{FF2B5EF4-FFF2-40B4-BE49-F238E27FC236}">
                <a16:creationId xmlns:a16="http://schemas.microsoft.com/office/drawing/2014/main" id="{AA86B6C1-DD2B-4283-96F5-BD77A4BEED70}"/>
              </a:ext>
            </a:extLst>
          </p:cNvPr>
          <p:cNvSpPr>
            <a:spLocks noChangeArrowheads="1"/>
          </p:cNvSpPr>
          <p:nvPr/>
        </p:nvSpPr>
        <p:spPr bwMode="auto">
          <a:xfrm>
            <a:off x="1193427" y="4378699"/>
            <a:ext cx="655544" cy="1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85" name="exstream_shape203">
            <a:extLst>
              <a:ext uri="{FF2B5EF4-FFF2-40B4-BE49-F238E27FC236}">
                <a16:creationId xmlns:a16="http://schemas.microsoft.com/office/drawing/2014/main" id="{D7D24151-CAFC-4D41-BDA8-28C673C24B98}"/>
              </a:ext>
            </a:extLst>
          </p:cNvPr>
          <p:cNvSpPr>
            <a:spLocks noChangeArrowheads="1"/>
          </p:cNvSpPr>
          <p:nvPr/>
        </p:nvSpPr>
        <p:spPr bwMode="auto">
          <a:xfrm>
            <a:off x="1848971" y="4378699"/>
            <a:ext cx="16809" cy="18489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86" name="exstream_shape204">
            <a:extLst>
              <a:ext uri="{FF2B5EF4-FFF2-40B4-BE49-F238E27FC236}">
                <a16:creationId xmlns:a16="http://schemas.microsoft.com/office/drawing/2014/main" id="{A1C272A6-4A99-41DE-9299-CB1503BEADB8}"/>
              </a:ext>
            </a:extLst>
          </p:cNvPr>
          <p:cNvSpPr>
            <a:spLocks noChangeArrowheads="1"/>
          </p:cNvSpPr>
          <p:nvPr/>
        </p:nvSpPr>
        <p:spPr bwMode="auto">
          <a:xfrm>
            <a:off x="1865780" y="4378699"/>
            <a:ext cx="437029" cy="1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b="1">
                <a:solidFill>
                  <a:srgbClr val="000000"/>
                </a:solidFill>
              </a:rPr>
              <a:t>1 Visit</a:t>
            </a:r>
          </a:p>
        </p:txBody>
      </p:sp>
      <p:sp>
        <p:nvSpPr>
          <p:cNvPr id="1187" name="exstream_shape205">
            <a:extLst>
              <a:ext uri="{FF2B5EF4-FFF2-40B4-BE49-F238E27FC236}">
                <a16:creationId xmlns:a16="http://schemas.microsoft.com/office/drawing/2014/main" id="{4B3D37B6-344A-402F-8AD5-CA8F89F4EA65}"/>
              </a:ext>
            </a:extLst>
          </p:cNvPr>
          <p:cNvSpPr>
            <a:spLocks noChangeArrowheads="1"/>
          </p:cNvSpPr>
          <p:nvPr/>
        </p:nvSpPr>
        <p:spPr bwMode="auto">
          <a:xfrm>
            <a:off x="2302809" y="4378699"/>
            <a:ext cx="437029" cy="1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b="1">
                <a:solidFill>
                  <a:srgbClr val="000000"/>
                </a:solidFill>
              </a:rPr>
              <a:t>2 Visits</a:t>
            </a:r>
          </a:p>
        </p:txBody>
      </p:sp>
      <p:sp>
        <p:nvSpPr>
          <p:cNvPr id="1188" name="exstream_shape206">
            <a:extLst>
              <a:ext uri="{FF2B5EF4-FFF2-40B4-BE49-F238E27FC236}">
                <a16:creationId xmlns:a16="http://schemas.microsoft.com/office/drawing/2014/main" id="{CDC45555-A1AF-49AB-8BB8-4BEABCEDFC54}"/>
              </a:ext>
            </a:extLst>
          </p:cNvPr>
          <p:cNvSpPr>
            <a:spLocks noChangeArrowheads="1"/>
          </p:cNvSpPr>
          <p:nvPr/>
        </p:nvSpPr>
        <p:spPr bwMode="auto">
          <a:xfrm>
            <a:off x="2739839" y="4378699"/>
            <a:ext cx="445434" cy="1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b="1">
                <a:solidFill>
                  <a:srgbClr val="000000"/>
                </a:solidFill>
              </a:rPr>
              <a:t>3+ Visits</a:t>
            </a:r>
          </a:p>
        </p:txBody>
      </p:sp>
      <p:sp>
        <p:nvSpPr>
          <p:cNvPr id="1189" name="exstream_shape207">
            <a:extLst>
              <a:ext uri="{FF2B5EF4-FFF2-40B4-BE49-F238E27FC236}">
                <a16:creationId xmlns:a16="http://schemas.microsoft.com/office/drawing/2014/main" id="{A80F50E8-6EF8-44CD-83A1-0B316FFEBA4F}"/>
              </a:ext>
            </a:extLst>
          </p:cNvPr>
          <p:cNvSpPr>
            <a:spLocks noChangeArrowheads="1"/>
          </p:cNvSpPr>
          <p:nvPr/>
        </p:nvSpPr>
        <p:spPr bwMode="auto">
          <a:xfrm>
            <a:off x="3185272" y="4378699"/>
            <a:ext cx="16809" cy="1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90" name="exstream_shape208">
            <a:extLst>
              <a:ext uri="{FF2B5EF4-FFF2-40B4-BE49-F238E27FC236}">
                <a16:creationId xmlns:a16="http://schemas.microsoft.com/office/drawing/2014/main" id="{D0CFAB79-CD8C-4858-932C-E580BA094360}"/>
              </a:ext>
            </a:extLst>
          </p:cNvPr>
          <p:cNvSpPr>
            <a:spLocks noChangeArrowheads="1"/>
          </p:cNvSpPr>
          <p:nvPr/>
        </p:nvSpPr>
        <p:spPr bwMode="auto">
          <a:xfrm>
            <a:off x="3202081" y="4378699"/>
            <a:ext cx="16809" cy="18489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91" name="exstream_shape209">
            <a:extLst>
              <a:ext uri="{FF2B5EF4-FFF2-40B4-BE49-F238E27FC236}">
                <a16:creationId xmlns:a16="http://schemas.microsoft.com/office/drawing/2014/main" id="{4DB95E22-071D-4943-820B-C416E0940A32}"/>
              </a:ext>
            </a:extLst>
          </p:cNvPr>
          <p:cNvSpPr>
            <a:spLocks noChangeArrowheads="1"/>
          </p:cNvSpPr>
          <p:nvPr/>
        </p:nvSpPr>
        <p:spPr bwMode="auto">
          <a:xfrm>
            <a:off x="3218890" y="4378699"/>
            <a:ext cx="445434" cy="1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b="1">
                <a:solidFill>
                  <a:srgbClr val="000000"/>
                </a:solidFill>
              </a:rPr>
              <a:t>1 Visit</a:t>
            </a:r>
          </a:p>
        </p:txBody>
      </p:sp>
      <p:sp>
        <p:nvSpPr>
          <p:cNvPr id="1192" name="exstream_shape210">
            <a:extLst>
              <a:ext uri="{FF2B5EF4-FFF2-40B4-BE49-F238E27FC236}">
                <a16:creationId xmlns:a16="http://schemas.microsoft.com/office/drawing/2014/main" id="{22F95625-FF71-4800-AA37-2D9E23F9F1DD}"/>
              </a:ext>
            </a:extLst>
          </p:cNvPr>
          <p:cNvSpPr>
            <a:spLocks noChangeArrowheads="1"/>
          </p:cNvSpPr>
          <p:nvPr/>
        </p:nvSpPr>
        <p:spPr bwMode="auto">
          <a:xfrm>
            <a:off x="3664324" y="4378699"/>
            <a:ext cx="437029" cy="1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b="1">
                <a:solidFill>
                  <a:srgbClr val="000000"/>
                </a:solidFill>
              </a:rPr>
              <a:t>2 Visits</a:t>
            </a:r>
          </a:p>
        </p:txBody>
      </p:sp>
      <p:sp>
        <p:nvSpPr>
          <p:cNvPr id="1193" name="exstream_shape211">
            <a:extLst>
              <a:ext uri="{FF2B5EF4-FFF2-40B4-BE49-F238E27FC236}">
                <a16:creationId xmlns:a16="http://schemas.microsoft.com/office/drawing/2014/main" id="{768A37AC-47BA-4B08-8632-76622CD994C0}"/>
              </a:ext>
            </a:extLst>
          </p:cNvPr>
          <p:cNvSpPr>
            <a:spLocks noChangeArrowheads="1"/>
          </p:cNvSpPr>
          <p:nvPr/>
        </p:nvSpPr>
        <p:spPr bwMode="auto">
          <a:xfrm>
            <a:off x="4101353" y="4378699"/>
            <a:ext cx="411816" cy="1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b="1">
                <a:solidFill>
                  <a:srgbClr val="000000"/>
                </a:solidFill>
              </a:rPr>
              <a:t>3+ Visits</a:t>
            </a:r>
          </a:p>
        </p:txBody>
      </p:sp>
      <p:sp>
        <p:nvSpPr>
          <p:cNvPr id="1194" name="exstream_shape212">
            <a:extLst>
              <a:ext uri="{FF2B5EF4-FFF2-40B4-BE49-F238E27FC236}">
                <a16:creationId xmlns:a16="http://schemas.microsoft.com/office/drawing/2014/main" id="{2E0C29F9-41BD-448E-B735-3EDB209AA252}"/>
              </a:ext>
            </a:extLst>
          </p:cNvPr>
          <p:cNvSpPr>
            <a:spLocks noChangeArrowheads="1"/>
          </p:cNvSpPr>
          <p:nvPr/>
        </p:nvSpPr>
        <p:spPr bwMode="auto">
          <a:xfrm>
            <a:off x="605118" y="4563595"/>
            <a:ext cx="5883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MDLive</a:t>
            </a:r>
          </a:p>
        </p:txBody>
      </p:sp>
      <p:sp>
        <p:nvSpPr>
          <p:cNvPr id="1195" name="exstream_shape213">
            <a:extLst>
              <a:ext uri="{FF2B5EF4-FFF2-40B4-BE49-F238E27FC236}">
                <a16:creationId xmlns:a16="http://schemas.microsoft.com/office/drawing/2014/main" id="{5DFD61F4-2CD9-4F38-B457-6D42BBE050DF}"/>
              </a:ext>
            </a:extLst>
          </p:cNvPr>
          <p:cNvSpPr>
            <a:spLocks noChangeArrowheads="1"/>
          </p:cNvSpPr>
          <p:nvPr/>
        </p:nvSpPr>
        <p:spPr bwMode="auto">
          <a:xfrm>
            <a:off x="1193427" y="4563595"/>
            <a:ext cx="65554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Employees</a:t>
            </a:r>
          </a:p>
        </p:txBody>
      </p:sp>
      <p:sp>
        <p:nvSpPr>
          <p:cNvPr id="1196" name="exstream_shape214">
            <a:extLst>
              <a:ext uri="{FF2B5EF4-FFF2-40B4-BE49-F238E27FC236}">
                <a16:creationId xmlns:a16="http://schemas.microsoft.com/office/drawing/2014/main" id="{CFE2B423-FCDD-4220-86AB-8162BE91C360}"/>
              </a:ext>
            </a:extLst>
          </p:cNvPr>
          <p:cNvSpPr>
            <a:spLocks noChangeArrowheads="1"/>
          </p:cNvSpPr>
          <p:nvPr/>
        </p:nvSpPr>
        <p:spPr bwMode="auto">
          <a:xfrm>
            <a:off x="1848971" y="4563595"/>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197" name="exstream_shape215">
            <a:extLst>
              <a:ext uri="{FF2B5EF4-FFF2-40B4-BE49-F238E27FC236}">
                <a16:creationId xmlns:a16="http://schemas.microsoft.com/office/drawing/2014/main" id="{AC587544-6728-4D8C-B900-BBD763356D12}"/>
              </a:ext>
            </a:extLst>
          </p:cNvPr>
          <p:cNvSpPr>
            <a:spLocks noChangeArrowheads="1"/>
          </p:cNvSpPr>
          <p:nvPr/>
        </p:nvSpPr>
        <p:spPr bwMode="auto">
          <a:xfrm>
            <a:off x="1865780" y="4563595"/>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10</a:t>
            </a:r>
          </a:p>
        </p:txBody>
      </p:sp>
      <p:sp>
        <p:nvSpPr>
          <p:cNvPr id="1198" name="exstream_shape216">
            <a:extLst>
              <a:ext uri="{FF2B5EF4-FFF2-40B4-BE49-F238E27FC236}">
                <a16:creationId xmlns:a16="http://schemas.microsoft.com/office/drawing/2014/main" id="{9404C4FB-D754-42B2-BCF5-CFB29E70A5B1}"/>
              </a:ext>
            </a:extLst>
          </p:cNvPr>
          <p:cNvSpPr>
            <a:spLocks noChangeArrowheads="1"/>
          </p:cNvSpPr>
          <p:nvPr/>
        </p:nvSpPr>
        <p:spPr bwMode="auto">
          <a:xfrm>
            <a:off x="2302809" y="4563595"/>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199" name="exstream_shape217">
            <a:extLst>
              <a:ext uri="{FF2B5EF4-FFF2-40B4-BE49-F238E27FC236}">
                <a16:creationId xmlns:a16="http://schemas.microsoft.com/office/drawing/2014/main" id="{99B42806-906D-4FB6-8D89-06FF5E09FDF3}"/>
              </a:ext>
            </a:extLst>
          </p:cNvPr>
          <p:cNvSpPr>
            <a:spLocks noChangeArrowheads="1"/>
          </p:cNvSpPr>
          <p:nvPr/>
        </p:nvSpPr>
        <p:spPr bwMode="auto">
          <a:xfrm>
            <a:off x="2739839" y="4563595"/>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00" name="exstream_shape218">
            <a:extLst>
              <a:ext uri="{FF2B5EF4-FFF2-40B4-BE49-F238E27FC236}">
                <a16:creationId xmlns:a16="http://schemas.microsoft.com/office/drawing/2014/main" id="{63DA9483-EC05-4DD2-BFF8-53B94CE4FF71}"/>
              </a:ext>
            </a:extLst>
          </p:cNvPr>
          <p:cNvSpPr>
            <a:spLocks noChangeArrowheads="1"/>
          </p:cNvSpPr>
          <p:nvPr/>
        </p:nvSpPr>
        <p:spPr bwMode="auto">
          <a:xfrm>
            <a:off x="3185272" y="4563595"/>
            <a:ext cx="168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01" name="exstream_shape219">
            <a:extLst>
              <a:ext uri="{FF2B5EF4-FFF2-40B4-BE49-F238E27FC236}">
                <a16:creationId xmlns:a16="http://schemas.microsoft.com/office/drawing/2014/main" id="{860F039C-0E01-454A-955A-37914A1A3169}"/>
              </a:ext>
            </a:extLst>
          </p:cNvPr>
          <p:cNvSpPr>
            <a:spLocks noChangeArrowheads="1"/>
          </p:cNvSpPr>
          <p:nvPr/>
        </p:nvSpPr>
        <p:spPr bwMode="auto">
          <a:xfrm>
            <a:off x="3202081" y="4563595"/>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02" name="exstream_shape220">
            <a:extLst>
              <a:ext uri="{FF2B5EF4-FFF2-40B4-BE49-F238E27FC236}">
                <a16:creationId xmlns:a16="http://schemas.microsoft.com/office/drawing/2014/main" id="{EB67F8E7-D11A-4ED7-A679-0E3C282D3830}"/>
              </a:ext>
            </a:extLst>
          </p:cNvPr>
          <p:cNvSpPr>
            <a:spLocks noChangeArrowheads="1"/>
          </p:cNvSpPr>
          <p:nvPr/>
        </p:nvSpPr>
        <p:spPr bwMode="auto">
          <a:xfrm>
            <a:off x="3218890" y="4563595"/>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19</a:t>
            </a:r>
          </a:p>
        </p:txBody>
      </p:sp>
      <p:sp>
        <p:nvSpPr>
          <p:cNvPr id="1203" name="exstream_shape221">
            <a:extLst>
              <a:ext uri="{FF2B5EF4-FFF2-40B4-BE49-F238E27FC236}">
                <a16:creationId xmlns:a16="http://schemas.microsoft.com/office/drawing/2014/main" id="{9AAFEB1A-C579-48A1-ABD3-C1C869AAA461}"/>
              </a:ext>
            </a:extLst>
          </p:cNvPr>
          <p:cNvSpPr>
            <a:spLocks noChangeArrowheads="1"/>
          </p:cNvSpPr>
          <p:nvPr/>
        </p:nvSpPr>
        <p:spPr bwMode="auto">
          <a:xfrm>
            <a:off x="3664324" y="4563595"/>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5</a:t>
            </a:r>
          </a:p>
        </p:txBody>
      </p:sp>
      <p:sp>
        <p:nvSpPr>
          <p:cNvPr id="1204" name="exstream_shape222">
            <a:extLst>
              <a:ext uri="{FF2B5EF4-FFF2-40B4-BE49-F238E27FC236}">
                <a16:creationId xmlns:a16="http://schemas.microsoft.com/office/drawing/2014/main" id="{4259EEC8-D2BA-4563-91A9-3A452AB12E69}"/>
              </a:ext>
            </a:extLst>
          </p:cNvPr>
          <p:cNvSpPr>
            <a:spLocks noChangeArrowheads="1"/>
          </p:cNvSpPr>
          <p:nvPr/>
        </p:nvSpPr>
        <p:spPr bwMode="auto">
          <a:xfrm>
            <a:off x="4101353" y="4563595"/>
            <a:ext cx="411816"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2</a:t>
            </a:r>
          </a:p>
        </p:txBody>
      </p:sp>
      <p:sp>
        <p:nvSpPr>
          <p:cNvPr id="1205" name="exstream_shape223">
            <a:extLst>
              <a:ext uri="{FF2B5EF4-FFF2-40B4-BE49-F238E27FC236}">
                <a16:creationId xmlns:a16="http://schemas.microsoft.com/office/drawing/2014/main" id="{4BC2456C-9F6D-4E97-8946-DFAAE2DE25C3}"/>
              </a:ext>
            </a:extLst>
          </p:cNvPr>
          <p:cNvSpPr>
            <a:spLocks noChangeArrowheads="1"/>
          </p:cNvSpPr>
          <p:nvPr/>
        </p:nvSpPr>
        <p:spPr bwMode="auto">
          <a:xfrm>
            <a:off x="605118" y="4698066"/>
            <a:ext cx="5883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06" name="exstream_shape224">
            <a:extLst>
              <a:ext uri="{FF2B5EF4-FFF2-40B4-BE49-F238E27FC236}">
                <a16:creationId xmlns:a16="http://schemas.microsoft.com/office/drawing/2014/main" id="{6D5B44EF-0CA8-440B-8589-0B7C67734937}"/>
              </a:ext>
            </a:extLst>
          </p:cNvPr>
          <p:cNvSpPr>
            <a:spLocks noChangeArrowheads="1"/>
          </p:cNvSpPr>
          <p:nvPr/>
        </p:nvSpPr>
        <p:spPr bwMode="auto">
          <a:xfrm>
            <a:off x="1193427" y="4698066"/>
            <a:ext cx="65554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Spouses</a:t>
            </a:r>
          </a:p>
        </p:txBody>
      </p:sp>
      <p:sp>
        <p:nvSpPr>
          <p:cNvPr id="1207" name="exstream_shape225">
            <a:extLst>
              <a:ext uri="{FF2B5EF4-FFF2-40B4-BE49-F238E27FC236}">
                <a16:creationId xmlns:a16="http://schemas.microsoft.com/office/drawing/2014/main" id="{BEABFD1C-9CAB-4E15-8C2F-544608325250}"/>
              </a:ext>
            </a:extLst>
          </p:cNvPr>
          <p:cNvSpPr>
            <a:spLocks noChangeArrowheads="1"/>
          </p:cNvSpPr>
          <p:nvPr/>
        </p:nvSpPr>
        <p:spPr bwMode="auto">
          <a:xfrm>
            <a:off x="1848971" y="4698066"/>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08" name="exstream_shape226">
            <a:extLst>
              <a:ext uri="{FF2B5EF4-FFF2-40B4-BE49-F238E27FC236}">
                <a16:creationId xmlns:a16="http://schemas.microsoft.com/office/drawing/2014/main" id="{E57B5650-F3FC-4554-BF2C-22CDD3333532}"/>
              </a:ext>
            </a:extLst>
          </p:cNvPr>
          <p:cNvSpPr>
            <a:spLocks noChangeArrowheads="1"/>
          </p:cNvSpPr>
          <p:nvPr/>
        </p:nvSpPr>
        <p:spPr bwMode="auto">
          <a:xfrm>
            <a:off x="1865780" y="4698066"/>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209" name="exstream_shape227">
            <a:extLst>
              <a:ext uri="{FF2B5EF4-FFF2-40B4-BE49-F238E27FC236}">
                <a16:creationId xmlns:a16="http://schemas.microsoft.com/office/drawing/2014/main" id="{3FC6CE96-8035-4C42-9522-B8E73FEC9A5C}"/>
              </a:ext>
            </a:extLst>
          </p:cNvPr>
          <p:cNvSpPr>
            <a:spLocks noChangeArrowheads="1"/>
          </p:cNvSpPr>
          <p:nvPr/>
        </p:nvSpPr>
        <p:spPr bwMode="auto">
          <a:xfrm>
            <a:off x="2302809" y="4698066"/>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10" name="exstream_shape228">
            <a:extLst>
              <a:ext uri="{FF2B5EF4-FFF2-40B4-BE49-F238E27FC236}">
                <a16:creationId xmlns:a16="http://schemas.microsoft.com/office/drawing/2014/main" id="{72E76BA1-C560-4897-9D8F-69B2A32978F3}"/>
              </a:ext>
            </a:extLst>
          </p:cNvPr>
          <p:cNvSpPr>
            <a:spLocks noChangeArrowheads="1"/>
          </p:cNvSpPr>
          <p:nvPr/>
        </p:nvSpPr>
        <p:spPr bwMode="auto">
          <a:xfrm>
            <a:off x="2739839" y="4698066"/>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11" name="exstream_shape229">
            <a:extLst>
              <a:ext uri="{FF2B5EF4-FFF2-40B4-BE49-F238E27FC236}">
                <a16:creationId xmlns:a16="http://schemas.microsoft.com/office/drawing/2014/main" id="{523150C6-61CB-42CF-8935-0669BEEED763}"/>
              </a:ext>
            </a:extLst>
          </p:cNvPr>
          <p:cNvSpPr>
            <a:spLocks noChangeArrowheads="1"/>
          </p:cNvSpPr>
          <p:nvPr/>
        </p:nvSpPr>
        <p:spPr bwMode="auto">
          <a:xfrm>
            <a:off x="3185272" y="4698066"/>
            <a:ext cx="168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12" name="exstream_shape230">
            <a:extLst>
              <a:ext uri="{FF2B5EF4-FFF2-40B4-BE49-F238E27FC236}">
                <a16:creationId xmlns:a16="http://schemas.microsoft.com/office/drawing/2014/main" id="{0B1CEBB6-9AB8-41FF-A6BC-3D84C0F2AF16}"/>
              </a:ext>
            </a:extLst>
          </p:cNvPr>
          <p:cNvSpPr>
            <a:spLocks noChangeArrowheads="1"/>
          </p:cNvSpPr>
          <p:nvPr/>
        </p:nvSpPr>
        <p:spPr bwMode="auto">
          <a:xfrm>
            <a:off x="3202081" y="4698066"/>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13" name="exstream_shape231">
            <a:extLst>
              <a:ext uri="{FF2B5EF4-FFF2-40B4-BE49-F238E27FC236}">
                <a16:creationId xmlns:a16="http://schemas.microsoft.com/office/drawing/2014/main" id="{20CFA957-0541-4EE9-B3E2-138EC0D65D93}"/>
              </a:ext>
            </a:extLst>
          </p:cNvPr>
          <p:cNvSpPr>
            <a:spLocks noChangeArrowheads="1"/>
          </p:cNvSpPr>
          <p:nvPr/>
        </p:nvSpPr>
        <p:spPr bwMode="auto">
          <a:xfrm>
            <a:off x="3218890" y="4698066"/>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2</a:t>
            </a:r>
          </a:p>
        </p:txBody>
      </p:sp>
      <p:sp>
        <p:nvSpPr>
          <p:cNvPr id="1214" name="exstream_shape232">
            <a:extLst>
              <a:ext uri="{FF2B5EF4-FFF2-40B4-BE49-F238E27FC236}">
                <a16:creationId xmlns:a16="http://schemas.microsoft.com/office/drawing/2014/main" id="{3EE91014-46C3-44BC-9844-1834C3CE449D}"/>
              </a:ext>
            </a:extLst>
          </p:cNvPr>
          <p:cNvSpPr>
            <a:spLocks noChangeArrowheads="1"/>
          </p:cNvSpPr>
          <p:nvPr/>
        </p:nvSpPr>
        <p:spPr bwMode="auto">
          <a:xfrm>
            <a:off x="3664324" y="4698066"/>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15" name="exstream_shape233">
            <a:extLst>
              <a:ext uri="{FF2B5EF4-FFF2-40B4-BE49-F238E27FC236}">
                <a16:creationId xmlns:a16="http://schemas.microsoft.com/office/drawing/2014/main" id="{0B23302F-3E73-4751-BDAE-79E58AE5A48F}"/>
              </a:ext>
            </a:extLst>
          </p:cNvPr>
          <p:cNvSpPr>
            <a:spLocks noChangeArrowheads="1"/>
          </p:cNvSpPr>
          <p:nvPr/>
        </p:nvSpPr>
        <p:spPr bwMode="auto">
          <a:xfrm>
            <a:off x="4101353" y="4698066"/>
            <a:ext cx="411816"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16" name="exstream_shape234">
            <a:extLst>
              <a:ext uri="{FF2B5EF4-FFF2-40B4-BE49-F238E27FC236}">
                <a16:creationId xmlns:a16="http://schemas.microsoft.com/office/drawing/2014/main" id="{0AC322DD-487C-4CFE-8BB6-86A3109E5AED}"/>
              </a:ext>
            </a:extLst>
          </p:cNvPr>
          <p:cNvSpPr>
            <a:spLocks noChangeArrowheads="1"/>
          </p:cNvSpPr>
          <p:nvPr/>
        </p:nvSpPr>
        <p:spPr bwMode="auto">
          <a:xfrm>
            <a:off x="605118" y="4832537"/>
            <a:ext cx="5883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17" name="exstream_shape235">
            <a:extLst>
              <a:ext uri="{FF2B5EF4-FFF2-40B4-BE49-F238E27FC236}">
                <a16:creationId xmlns:a16="http://schemas.microsoft.com/office/drawing/2014/main" id="{70244896-9DA2-4940-AF79-981371D77DFA}"/>
              </a:ext>
            </a:extLst>
          </p:cNvPr>
          <p:cNvSpPr>
            <a:spLocks noChangeArrowheads="1"/>
          </p:cNvSpPr>
          <p:nvPr/>
        </p:nvSpPr>
        <p:spPr bwMode="auto">
          <a:xfrm>
            <a:off x="1193427" y="4832537"/>
            <a:ext cx="65554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Dependents</a:t>
            </a:r>
          </a:p>
        </p:txBody>
      </p:sp>
      <p:sp>
        <p:nvSpPr>
          <p:cNvPr id="1218" name="exstream_shape236">
            <a:extLst>
              <a:ext uri="{FF2B5EF4-FFF2-40B4-BE49-F238E27FC236}">
                <a16:creationId xmlns:a16="http://schemas.microsoft.com/office/drawing/2014/main" id="{303B92A7-9E70-4564-9157-A76D6F122F20}"/>
              </a:ext>
            </a:extLst>
          </p:cNvPr>
          <p:cNvSpPr>
            <a:spLocks noChangeArrowheads="1"/>
          </p:cNvSpPr>
          <p:nvPr/>
        </p:nvSpPr>
        <p:spPr bwMode="auto">
          <a:xfrm>
            <a:off x="1848971" y="4832537"/>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19" name="exstream_shape237">
            <a:extLst>
              <a:ext uri="{FF2B5EF4-FFF2-40B4-BE49-F238E27FC236}">
                <a16:creationId xmlns:a16="http://schemas.microsoft.com/office/drawing/2014/main" id="{7CBA139F-0B8A-44B5-8C0A-DCE1B76CAD73}"/>
              </a:ext>
            </a:extLst>
          </p:cNvPr>
          <p:cNvSpPr>
            <a:spLocks noChangeArrowheads="1"/>
          </p:cNvSpPr>
          <p:nvPr/>
        </p:nvSpPr>
        <p:spPr bwMode="auto">
          <a:xfrm>
            <a:off x="1865780" y="4832537"/>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20" name="exstream_shape238">
            <a:extLst>
              <a:ext uri="{FF2B5EF4-FFF2-40B4-BE49-F238E27FC236}">
                <a16:creationId xmlns:a16="http://schemas.microsoft.com/office/drawing/2014/main" id="{AC96F469-FA0E-44A2-9835-ECBA8BC138B5}"/>
              </a:ext>
            </a:extLst>
          </p:cNvPr>
          <p:cNvSpPr>
            <a:spLocks noChangeArrowheads="1"/>
          </p:cNvSpPr>
          <p:nvPr/>
        </p:nvSpPr>
        <p:spPr bwMode="auto">
          <a:xfrm>
            <a:off x="2302809" y="4832537"/>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21" name="exstream_shape239">
            <a:extLst>
              <a:ext uri="{FF2B5EF4-FFF2-40B4-BE49-F238E27FC236}">
                <a16:creationId xmlns:a16="http://schemas.microsoft.com/office/drawing/2014/main" id="{FB9DBEFC-D3D2-4517-A378-B487060C4C7E}"/>
              </a:ext>
            </a:extLst>
          </p:cNvPr>
          <p:cNvSpPr>
            <a:spLocks noChangeArrowheads="1"/>
          </p:cNvSpPr>
          <p:nvPr/>
        </p:nvSpPr>
        <p:spPr bwMode="auto">
          <a:xfrm>
            <a:off x="2739839" y="4832537"/>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22" name="exstream_shape240">
            <a:extLst>
              <a:ext uri="{FF2B5EF4-FFF2-40B4-BE49-F238E27FC236}">
                <a16:creationId xmlns:a16="http://schemas.microsoft.com/office/drawing/2014/main" id="{5933835B-1602-4DBA-B234-6A2DD61343AC}"/>
              </a:ext>
            </a:extLst>
          </p:cNvPr>
          <p:cNvSpPr>
            <a:spLocks noChangeArrowheads="1"/>
          </p:cNvSpPr>
          <p:nvPr/>
        </p:nvSpPr>
        <p:spPr bwMode="auto">
          <a:xfrm>
            <a:off x="3185272" y="4832537"/>
            <a:ext cx="168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23" name="exstream_shape241">
            <a:extLst>
              <a:ext uri="{FF2B5EF4-FFF2-40B4-BE49-F238E27FC236}">
                <a16:creationId xmlns:a16="http://schemas.microsoft.com/office/drawing/2014/main" id="{BA1D0EE5-88FD-43F5-8EF6-DDDF1A2DB444}"/>
              </a:ext>
            </a:extLst>
          </p:cNvPr>
          <p:cNvSpPr>
            <a:spLocks noChangeArrowheads="1"/>
          </p:cNvSpPr>
          <p:nvPr/>
        </p:nvSpPr>
        <p:spPr bwMode="auto">
          <a:xfrm>
            <a:off x="3202081" y="4832537"/>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24" name="exstream_shape242">
            <a:extLst>
              <a:ext uri="{FF2B5EF4-FFF2-40B4-BE49-F238E27FC236}">
                <a16:creationId xmlns:a16="http://schemas.microsoft.com/office/drawing/2014/main" id="{F4B20F07-9155-4FCF-B14D-BDD2765FD0F4}"/>
              </a:ext>
            </a:extLst>
          </p:cNvPr>
          <p:cNvSpPr>
            <a:spLocks noChangeArrowheads="1"/>
          </p:cNvSpPr>
          <p:nvPr/>
        </p:nvSpPr>
        <p:spPr bwMode="auto">
          <a:xfrm>
            <a:off x="3218890" y="4832537"/>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225" name="exstream_shape243">
            <a:extLst>
              <a:ext uri="{FF2B5EF4-FFF2-40B4-BE49-F238E27FC236}">
                <a16:creationId xmlns:a16="http://schemas.microsoft.com/office/drawing/2014/main" id="{5950C563-3009-4661-8C5D-E84380E90A52}"/>
              </a:ext>
            </a:extLst>
          </p:cNvPr>
          <p:cNvSpPr>
            <a:spLocks noChangeArrowheads="1"/>
          </p:cNvSpPr>
          <p:nvPr/>
        </p:nvSpPr>
        <p:spPr bwMode="auto">
          <a:xfrm>
            <a:off x="3664324" y="4832537"/>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26" name="exstream_shape244">
            <a:extLst>
              <a:ext uri="{FF2B5EF4-FFF2-40B4-BE49-F238E27FC236}">
                <a16:creationId xmlns:a16="http://schemas.microsoft.com/office/drawing/2014/main" id="{DBBD8D6C-26D0-4BC1-BA37-78D3A3DC5FC8}"/>
              </a:ext>
            </a:extLst>
          </p:cNvPr>
          <p:cNvSpPr>
            <a:spLocks noChangeArrowheads="1"/>
          </p:cNvSpPr>
          <p:nvPr/>
        </p:nvSpPr>
        <p:spPr bwMode="auto">
          <a:xfrm>
            <a:off x="4101353" y="4832537"/>
            <a:ext cx="411816"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27" name="exstream_shape245">
            <a:extLst>
              <a:ext uri="{FF2B5EF4-FFF2-40B4-BE49-F238E27FC236}">
                <a16:creationId xmlns:a16="http://schemas.microsoft.com/office/drawing/2014/main" id="{8F3EA9BB-651C-4627-8D9E-6F895ABF7939}"/>
              </a:ext>
            </a:extLst>
          </p:cNvPr>
          <p:cNvSpPr>
            <a:spLocks noChangeArrowheads="1"/>
          </p:cNvSpPr>
          <p:nvPr/>
        </p:nvSpPr>
        <p:spPr bwMode="auto">
          <a:xfrm>
            <a:off x="605118" y="4967008"/>
            <a:ext cx="58830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28" name="exstream_shape246">
            <a:extLst>
              <a:ext uri="{FF2B5EF4-FFF2-40B4-BE49-F238E27FC236}">
                <a16:creationId xmlns:a16="http://schemas.microsoft.com/office/drawing/2014/main" id="{A7D3648D-6769-4652-A06F-06A15FD45568}"/>
              </a:ext>
            </a:extLst>
          </p:cNvPr>
          <p:cNvSpPr>
            <a:spLocks noChangeArrowheads="1"/>
          </p:cNvSpPr>
          <p:nvPr/>
        </p:nvSpPr>
        <p:spPr bwMode="auto">
          <a:xfrm>
            <a:off x="1193427" y="4967008"/>
            <a:ext cx="65554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29" name="exstream_shape247">
            <a:extLst>
              <a:ext uri="{FF2B5EF4-FFF2-40B4-BE49-F238E27FC236}">
                <a16:creationId xmlns:a16="http://schemas.microsoft.com/office/drawing/2014/main" id="{B77B3406-82D4-499F-82BC-7AEBD1E7761D}"/>
              </a:ext>
            </a:extLst>
          </p:cNvPr>
          <p:cNvSpPr>
            <a:spLocks noChangeArrowheads="1"/>
          </p:cNvSpPr>
          <p:nvPr/>
        </p:nvSpPr>
        <p:spPr bwMode="auto">
          <a:xfrm>
            <a:off x="1848971" y="4967008"/>
            <a:ext cx="16809" cy="6723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30" name="exstream_shape248">
            <a:extLst>
              <a:ext uri="{FF2B5EF4-FFF2-40B4-BE49-F238E27FC236}">
                <a16:creationId xmlns:a16="http://schemas.microsoft.com/office/drawing/2014/main" id="{47F359D3-60B3-451B-8BAC-E7226A0E2D8B}"/>
              </a:ext>
            </a:extLst>
          </p:cNvPr>
          <p:cNvSpPr>
            <a:spLocks noChangeArrowheads="1"/>
          </p:cNvSpPr>
          <p:nvPr/>
        </p:nvSpPr>
        <p:spPr bwMode="auto">
          <a:xfrm>
            <a:off x="1865780" y="4967008"/>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31" name="exstream_shape249">
            <a:extLst>
              <a:ext uri="{FF2B5EF4-FFF2-40B4-BE49-F238E27FC236}">
                <a16:creationId xmlns:a16="http://schemas.microsoft.com/office/drawing/2014/main" id="{EC29553F-190B-4B88-B031-D20BE51E8640}"/>
              </a:ext>
            </a:extLst>
          </p:cNvPr>
          <p:cNvSpPr>
            <a:spLocks noChangeArrowheads="1"/>
          </p:cNvSpPr>
          <p:nvPr/>
        </p:nvSpPr>
        <p:spPr bwMode="auto">
          <a:xfrm>
            <a:off x="2302809" y="4967008"/>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32" name="exstream_shape250">
            <a:extLst>
              <a:ext uri="{FF2B5EF4-FFF2-40B4-BE49-F238E27FC236}">
                <a16:creationId xmlns:a16="http://schemas.microsoft.com/office/drawing/2014/main" id="{7A2112BD-A21B-493D-A185-9DF0C4A46CB4}"/>
              </a:ext>
            </a:extLst>
          </p:cNvPr>
          <p:cNvSpPr>
            <a:spLocks noChangeArrowheads="1"/>
          </p:cNvSpPr>
          <p:nvPr/>
        </p:nvSpPr>
        <p:spPr bwMode="auto">
          <a:xfrm>
            <a:off x="2739839" y="4967008"/>
            <a:ext cx="44543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33" name="exstream_shape251">
            <a:extLst>
              <a:ext uri="{FF2B5EF4-FFF2-40B4-BE49-F238E27FC236}">
                <a16:creationId xmlns:a16="http://schemas.microsoft.com/office/drawing/2014/main" id="{6E426D14-B875-4490-8852-0FD229DAE89F}"/>
              </a:ext>
            </a:extLst>
          </p:cNvPr>
          <p:cNvSpPr>
            <a:spLocks noChangeArrowheads="1"/>
          </p:cNvSpPr>
          <p:nvPr/>
        </p:nvSpPr>
        <p:spPr bwMode="auto">
          <a:xfrm>
            <a:off x="3185272" y="4967008"/>
            <a:ext cx="1680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34" name="exstream_shape252">
            <a:extLst>
              <a:ext uri="{FF2B5EF4-FFF2-40B4-BE49-F238E27FC236}">
                <a16:creationId xmlns:a16="http://schemas.microsoft.com/office/drawing/2014/main" id="{51ED4DFB-A97D-43C2-B226-9B0557D7D06E}"/>
              </a:ext>
            </a:extLst>
          </p:cNvPr>
          <p:cNvSpPr>
            <a:spLocks noChangeArrowheads="1"/>
          </p:cNvSpPr>
          <p:nvPr/>
        </p:nvSpPr>
        <p:spPr bwMode="auto">
          <a:xfrm>
            <a:off x="3202081" y="4967008"/>
            <a:ext cx="16809" cy="6723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35" name="exstream_shape253">
            <a:extLst>
              <a:ext uri="{FF2B5EF4-FFF2-40B4-BE49-F238E27FC236}">
                <a16:creationId xmlns:a16="http://schemas.microsoft.com/office/drawing/2014/main" id="{CBE39380-2332-498A-8FA2-A07018417890}"/>
              </a:ext>
            </a:extLst>
          </p:cNvPr>
          <p:cNvSpPr>
            <a:spLocks noChangeArrowheads="1"/>
          </p:cNvSpPr>
          <p:nvPr/>
        </p:nvSpPr>
        <p:spPr bwMode="auto">
          <a:xfrm>
            <a:off x="3218890" y="4967008"/>
            <a:ext cx="44543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36" name="exstream_shape254">
            <a:extLst>
              <a:ext uri="{FF2B5EF4-FFF2-40B4-BE49-F238E27FC236}">
                <a16:creationId xmlns:a16="http://schemas.microsoft.com/office/drawing/2014/main" id="{4F8D443A-527C-4D7F-AAD1-C1BC0650F4AF}"/>
              </a:ext>
            </a:extLst>
          </p:cNvPr>
          <p:cNvSpPr>
            <a:spLocks noChangeArrowheads="1"/>
          </p:cNvSpPr>
          <p:nvPr/>
        </p:nvSpPr>
        <p:spPr bwMode="auto">
          <a:xfrm>
            <a:off x="3664324" y="4967008"/>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37" name="exstream_shape255">
            <a:extLst>
              <a:ext uri="{FF2B5EF4-FFF2-40B4-BE49-F238E27FC236}">
                <a16:creationId xmlns:a16="http://schemas.microsoft.com/office/drawing/2014/main" id="{9DC7AF1C-D506-46EA-A0D6-6B49F84F9F69}"/>
              </a:ext>
            </a:extLst>
          </p:cNvPr>
          <p:cNvSpPr>
            <a:spLocks noChangeArrowheads="1"/>
          </p:cNvSpPr>
          <p:nvPr/>
        </p:nvSpPr>
        <p:spPr bwMode="auto">
          <a:xfrm>
            <a:off x="4101353" y="4967008"/>
            <a:ext cx="411816"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38" name="exstream_shape256">
            <a:extLst>
              <a:ext uri="{FF2B5EF4-FFF2-40B4-BE49-F238E27FC236}">
                <a16:creationId xmlns:a16="http://schemas.microsoft.com/office/drawing/2014/main" id="{03AD58F0-593F-4F4B-9574-BCAE2B33BED9}"/>
              </a:ext>
            </a:extLst>
          </p:cNvPr>
          <p:cNvSpPr>
            <a:spLocks noChangeArrowheads="1"/>
          </p:cNvSpPr>
          <p:nvPr/>
        </p:nvSpPr>
        <p:spPr bwMode="auto">
          <a:xfrm>
            <a:off x="605118" y="5034243"/>
            <a:ext cx="58830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39" name="exstream_shape257">
            <a:extLst>
              <a:ext uri="{FF2B5EF4-FFF2-40B4-BE49-F238E27FC236}">
                <a16:creationId xmlns:a16="http://schemas.microsoft.com/office/drawing/2014/main" id="{EAF2BA77-B10C-4BFA-BFFB-4A3F598A03BC}"/>
              </a:ext>
            </a:extLst>
          </p:cNvPr>
          <p:cNvSpPr>
            <a:spLocks noChangeArrowheads="1"/>
          </p:cNvSpPr>
          <p:nvPr/>
        </p:nvSpPr>
        <p:spPr bwMode="auto">
          <a:xfrm>
            <a:off x="1193427" y="5034243"/>
            <a:ext cx="655544"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40" name="exstream_shape258">
            <a:extLst>
              <a:ext uri="{FF2B5EF4-FFF2-40B4-BE49-F238E27FC236}">
                <a16:creationId xmlns:a16="http://schemas.microsoft.com/office/drawing/2014/main" id="{7D2B6749-C9DE-4BF6-B86B-1628D18754AE}"/>
              </a:ext>
            </a:extLst>
          </p:cNvPr>
          <p:cNvSpPr>
            <a:spLocks noChangeArrowheads="1"/>
          </p:cNvSpPr>
          <p:nvPr/>
        </p:nvSpPr>
        <p:spPr bwMode="auto">
          <a:xfrm>
            <a:off x="1848971" y="5034243"/>
            <a:ext cx="1680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41" name="exstream_shape259">
            <a:extLst>
              <a:ext uri="{FF2B5EF4-FFF2-40B4-BE49-F238E27FC236}">
                <a16:creationId xmlns:a16="http://schemas.microsoft.com/office/drawing/2014/main" id="{D6CF4AC2-AC06-44C5-9475-02509D1D05B5}"/>
              </a:ext>
            </a:extLst>
          </p:cNvPr>
          <p:cNvSpPr>
            <a:spLocks noChangeArrowheads="1"/>
          </p:cNvSpPr>
          <p:nvPr/>
        </p:nvSpPr>
        <p:spPr bwMode="auto">
          <a:xfrm>
            <a:off x="1865780" y="5034243"/>
            <a:ext cx="43702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42" name="exstream_shape260">
            <a:extLst>
              <a:ext uri="{FF2B5EF4-FFF2-40B4-BE49-F238E27FC236}">
                <a16:creationId xmlns:a16="http://schemas.microsoft.com/office/drawing/2014/main" id="{0EFB5A1D-6BE9-41E0-8772-CD12DECA2F1C}"/>
              </a:ext>
            </a:extLst>
          </p:cNvPr>
          <p:cNvSpPr>
            <a:spLocks noChangeArrowheads="1"/>
          </p:cNvSpPr>
          <p:nvPr/>
        </p:nvSpPr>
        <p:spPr bwMode="auto">
          <a:xfrm>
            <a:off x="2302809" y="5034243"/>
            <a:ext cx="43702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43" name="exstream_shape261">
            <a:extLst>
              <a:ext uri="{FF2B5EF4-FFF2-40B4-BE49-F238E27FC236}">
                <a16:creationId xmlns:a16="http://schemas.microsoft.com/office/drawing/2014/main" id="{FEF5E706-6C46-4291-8F18-9444630439CD}"/>
              </a:ext>
            </a:extLst>
          </p:cNvPr>
          <p:cNvSpPr>
            <a:spLocks noChangeArrowheads="1"/>
          </p:cNvSpPr>
          <p:nvPr/>
        </p:nvSpPr>
        <p:spPr bwMode="auto">
          <a:xfrm>
            <a:off x="2739839" y="5034243"/>
            <a:ext cx="445434"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44" name="exstream_shape262">
            <a:extLst>
              <a:ext uri="{FF2B5EF4-FFF2-40B4-BE49-F238E27FC236}">
                <a16:creationId xmlns:a16="http://schemas.microsoft.com/office/drawing/2014/main" id="{BD94B5F7-F4BF-4C54-9BF6-2848E3D4BF09}"/>
              </a:ext>
            </a:extLst>
          </p:cNvPr>
          <p:cNvSpPr>
            <a:spLocks noChangeArrowheads="1"/>
          </p:cNvSpPr>
          <p:nvPr/>
        </p:nvSpPr>
        <p:spPr bwMode="auto">
          <a:xfrm>
            <a:off x="3185272" y="5034243"/>
            <a:ext cx="1680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45" name="exstream_shape263">
            <a:extLst>
              <a:ext uri="{FF2B5EF4-FFF2-40B4-BE49-F238E27FC236}">
                <a16:creationId xmlns:a16="http://schemas.microsoft.com/office/drawing/2014/main" id="{1EFD84AD-212E-44C2-9DB6-7DB89F0D2C74}"/>
              </a:ext>
            </a:extLst>
          </p:cNvPr>
          <p:cNvSpPr>
            <a:spLocks noChangeArrowheads="1"/>
          </p:cNvSpPr>
          <p:nvPr/>
        </p:nvSpPr>
        <p:spPr bwMode="auto">
          <a:xfrm>
            <a:off x="3202081" y="5034243"/>
            <a:ext cx="1680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46" name="exstream_shape264">
            <a:extLst>
              <a:ext uri="{FF2B5EF4-FFF2-40B4-BE49-F238E27FC236}">
                <a16:creationId xmlns:a16="http://schemas.microsoft.com/office/drawing/2014/main" id="{BFBEECD2-ECAA-452F-8DD8-C24CD1067E16}"/>
              </a:ext>
            </a:extLst>
          </p:cNvPr>
          <p:cNvSpPr>
            <a:spLocks noChangeArrowheads="1"/>
          </p:cNvSpPr>
          <p:nvPr/>
        </p:nvSpPr>
        <p:spPr bwMode="auto">
          <a:xfrm>
            <a:off x="3218890" y="5034243"/>
            <a:ext cx="445434"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47" name="exstream_shape265">
            <a:extLst>
              <a:ext uri="{FF2B5EF4-FFF2-40B4-BE49-F238E27FC236}">
                <a16:creationId xmlns:a16="http://schemas.microsoft.com/office/drawing/2014/main" id="{59B44AE5-F015-40B5-97E1-D4D7D3FABB91}"/>
              </a:ext>
            </a:extLst>
          </p:cNvPr>
          <p:cNvSpPr>
            <a:spLocks noChangeArrowheads="1"/>
          </p:cNvSpPr>
          <p:nvPr/>
        </p:nvSpPr>
        <p:spPr bwMode="auto">
          <a:xfrm>
            <a:off x="3664324" y="5034243"/>
            <a:ext cx="43702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48" name="exstream_shape266">
            <a:extLst>
              <a:ext uri="{FF2B5EF4-FFF2-40B4-BE49-F238E27FC236}">
                <a16:creationId xmlns:a16="http://schemas.microsoft.com/office/drawing/2014/main" id="{62B2CD1D-6617-45E7-86D2-50600855A586}"/>
              </a:ext>
            </a:extLst>
          </p:cNvPr>
          <p:cNvSpPr>
            <a:spLocks noChangeArrowheads="1"/>
          </p:cNvSpPr>
          <p:nvPr/>
        </p:nvSpPr>
        <p:spPr bwMode="auto">
          <a:xfrm>
            <a:off x="4101353" y="5034243"/>
            <a:ext cx="411816"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49" name="exstream_shape267">
            <a:extLst>
              <a:ext uri="{FF2B5EF4-FFF2-40B4-BE49-F238E27FC236}">
                <a16:creationId xmlns:a16="http://schemas.microsoft.com/office/drawing/2014/main" id="{7F31CB43-7BBE-469E-BD01-3522802D8C35}"/>
              </a:ext>
            </a:extLst>
          </p:cNvPr>
          <p:cNvSpPr>
            <a:spLocks noChangeArrowheads="1"/>
          </p:cNvSpPr>
          <p:nvPr/>
        </p:nvSpPr>
        <p:spPr bwMode="auto">
          <a:xfrm>
            <a:off x="605118" y="5051052"/>
            <a:ext cx="58830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50" name="exstream_shape268">
            <a:extLst>
              <a:ext uri="{FF2B5EF4-FFF2-40B4-BE49-F238E27FC236}">
                <a16:creationId xmlns:a16="http://schemas.microsoft.com/office/drawing/2014/main" id="{F5F3B047-FBD9-451C-A2EF-8EFAD884BDCA}"/>
              </a:ext>
            </a:extLst>
          </p:cNvPr>
          <p:cNvSpPr>
            <a:spLocks noChangeArrowheads="1"/>
          </p:cNvSpPr>
          <p:nvPr/>
        </p:nvSpPr>
        <p:spPr bwMode="auto">
          <a:xfrm>
            <a:off x="1193427" y="5051052"/>
            <a:ext cx="65554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51" name="exstream_shape269">
            <a:extLst>
              <a:ext uri="{FF2B5EF4-FFF2-40B4-BE49-F238E27FC236}">
                <a16:creationId xmlns:a16="http://schemas.microsoft.com/office/drawing/2014/main" id="{4BE3C9C3-C87D-4367-89B6-AFCB74927C91}"/>
              </a:ext>
            </a:extLst>
          </p:cNvPr>
          <p:cNvSpPr>
            <a:spLocks noChangeArrowheads="1"/>
          </p:cNvSpPr>
          <p:nvPr/>
        </p:nvSpPr>
        <p:spPr bwMode="auto">
          <a:xfrm>
            <a:off x="1848971" y="5051052"/>
            <a:ext cx="16809" cy="6723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52" name="exstream_shape270">
            <a:extLst>
              <a:ext uri="{FF2B5EF4-FFF2-40B4-BE49-F238E27FC236}">
                <a16:creationId xmlns:a16="http://schemas.microsoft.com/office/drawing/2014/main" id="{78404E8D-FF44-4E40-B6BC-FE6D3C300D61}"/>
              </a:ext>
            </a:extLst>
          </p:cNvPr>
          <p:cNvSpPr>
            <a:spLocks noChangeArrowheads="1"/>
          </p:cNvSpPr>
          <p:nvPr/>
        </p:nvSpPr>
        <p:spPr bwMode="auto">
          <a:xfrm>
            <a:off x="1865780" y="5051052"/>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53" name="exstream_shape271">
            <a:extLst>
              <a:ext uri="{FF2B5EF4-FFF2-40B4-BE49-F238E27FC236}">
                <a16:creationId xmlns:a16="http://schemas.microsoft.com/office/drawing/2014/main" id="{9D0C38A1-B11C-4413-823E-C2BC6127A7B9}"/>
              </a:ext>
            </a:extLst>
          </p:cNvPr>
          <p:cNvSpPr>
            <a:spLocks noChangeArrowheads="1"/>
          </p:cNvSpPr>
          <p:nvPr/>
        </p:nvSpPr>
        <p:spPr bwMode="auto">
          <a:xfrm>
            <a:off x="2302809" y="5051052"/>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54" name="exstream_shape272">
            <a:extLst>
              <a:ext uri="{FF2B5EF4-FFF2-40B4-BE49-F238E27FC236}">
                <a16:creationId xmlns:a16="http://schemas.microsoft.com/office/drawing/2014/main" id="{0A11C404-5A0A-430A-A7FC-8DD33557B569}"/>
              </a:ext>
            </a:extLst>
          </p:cNvPr>
          <p:cNvSpPr>
            <a:spLocks noChangeArrowheads="1"/>
          </p:cNvSpPr>
          <p:nvPr/>
        </p:nvSpPr>
        <p:spPr bwMode="auto">
          <a:xfrm>
            <a:off x="2739839" y="5051052"/>
            <a:ext cx="44543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55" name="exstream_shape273">
            <a:extLst>
              <a:ext uri="{FF2B5EF4-FFF2-40B4-BE49-F238E27FC236}">
                <a16:creationId xmlns:a16="http://schemas.microsoft.com/office/drawing/2014/main" id="{4614380F-0984-4754-AF6C-0DF50E572566}"/>
              </a:ext>
            </a:extLst>
          </p:cNvPr>
          <p:cNvSpPr>
            <a:spLocks noChangeArrowheads="1"/>
          </p:cNvSpPr>
          <p:nvPr/>
        </p:nvSpPr>
        <p:spPr bwMode="auto">
          <a:xfrm>
            <a:off x="3185272" y="5051052"/>
            <a:ext cx="1680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56" name="exstream_shape274">
            <a:extLst>
              <a:ext uri="{FF2B5EF4-FFF2-40B4-BE49-F238E27FC236}">
                <a16:creationId xmlns:a16="http://schemas.microsoft.com/office/drawing/2014/main" id="{FB729AE0-3D7A-4484-9CC4-46BEA819A32A}"/>
              </a:ext>
            </a:extLst>
          </p:cNvPr>
          <p:cNvSpPr>
            <a:spLocks noChangeArrowheads="1"/>
          </p:cNvSpPr>
          <p:nvPr/>
        </p:nvSpPr>
        <p:spPr bwMode="auto">
          <a:xfrm>
            <a:off x="3202081" y="5051052"/>
            <a:ext cx="16809" cy="6723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57" name="exstream_shape275">
            <a:extLst>
              <a:ext uri="{FF2B5EF4-FFF2-40B4-BE49-F238E27FC236}">
                <a16:creationId xmlns:a16="http://schemas.microsoft.com/office/drawing/2014/main" id="{5ED45029-6401-4438-B6EC-064011313B5E}"/>
              </a:ext>
            </a:extLst>
          </p:cNvPr>
          <p:cNvSpPr>
            <a:spLocks noChangeArrowheads="1"/>
          </p:cNvSpPr>
          <p:nvPr/>
        </p:nvSpPr>
        <p:spPr bwMode="auto">
          <a:xfrm>
            <a:off x="3218890" y="5051052"/>
            <a:ext cx="44543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58" name="exstream_shape276">
            <a:extLst>
              <a:ext uri="{FF2B5EF4-FFF2-40B4-BE49-F238E27FC236}">
                <a16:creationId xmlns:a16="http://schemas.microsoft.com/office/drawing/2014/main" id="{9ECD42E6-F64B-455E-AF04-8D52EE29971B}"/>
              </a:ext>
            </a:extLst>
          </p:cNvPr>
          <p:cNvSpPr>
            <a:spLocks noChangeArrowheads="1"/>
          </p:cNvSpPr>
          <p:nvPr/>
        </p:nvSpPr>
        <p:spPr bwMode="auto">
          <a:xfrm>
            <a:off x="3664324" y="5051052"/>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59" name="exstream_shape277">
            <a:extLst>
              <a:ext uri="{FF2B5EF4-FFF2-40B4-BE49-F238E27FC236}">
                <a16:creationId xmlns:a16="http://schemas.microsoft.com/office/drawing/2014/main" id="{857A0767-6220-427D-8A40-EFB1D9F599C3}"/>
              </a:ext>
            </a:extLst>
          </p:cNvPr>
          <p:cNvSpPr>
            <a:spLocks noChangeArrowheads="1"/>
          </p:cNvSpPr>
          <p:nvPr/>
        </p:nvSpPr>
        <p:spPr bwMode="auto">
          <a:xfrm>
            <a:off x="4101353" y="5051052"/>
            <a:ext cx="411816"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60" name="exstream_shape278">
            <a:extLst>
              <a:ext uri="{FF2B5EF4-FFF2-40B4-BE49-F238E27FC236}">
                <a16:creationId xmlns:a16="http://schemas.microsoft.com/office/drawing/2014/main" id="{7BDCAD97-71EE-463A-805F-C78DD7237C0B}"/>
              </a:ext>
            </a:extLst>
          </p:cNvPr>
          <p:cNvSpPr>
            <a:spLocks noChangeArrowheads="1"/>
          </p:cNvSpPr>
          <p:nvPr/>
        </p:nvSpPr>
        <p:spPr bwMode="auto">
          <a:xfrm>
            <a:off x="605118" y="5118287"/>
            <a:ext cx="5883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AmWell</a:t>
            </a:r>
          </a:p>
        </p:txBody>
      </p:sp>
      <p:sp>
        <p:nvSpPr>
          <p:cNvPr id="1261" name="exstream_shape279">
            <a:extLst>
              <a:ext uri="{FF2B5EF4-FFF2-40B4-BE49-F238E27FC236}">
                <a16:creationId xmlns:a16="http://schemas.microsoft.com/office/drawing/2014/main" id="{B47CBD5A-661A-4CA2-904B-EBAC4983831C}"/>
              </a:ext>
            </a:extLst>
          </p:cNvPr>
          <p:cNvSpPr>
            <a:spLocks noChangeArrowheads="1"/>
          </p:cNvSpPr>
          <p:nvPr/>
        </p:nvSpPr>
        <p:spPr bwMode="auto">
          <a:xfrm>
            <a:off x="1193427" y="5118287"/>
            <a:ext cx="65554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Employees</a:t>
            </a:r>
          </a:p>
        </p:txBody>
      </p:sp>
      <p:sp>
        <p:nvSpPr>
          <p:cNvPr id="1262" name="exstream_shape280">
            <a:extLst>
              <a:ext uri="{FF2B5EF4-FFF2-40B4-BE49-F238E27FC236}">
                <a16:creationId xmlns:a16="http://schemas.microsoft.com/office/drawing/2014/main" id="{E26D22F8-A79F-4B37-86AD-C2F5BFBD89DD}"/>
              </a:ext>
            </a:extLst>
          </p:cNvPr>
          <p:cNvSpPr>
            <a:spLocks noChangeArrowheads="1"/>
          </p:cNvSpPr>
          <p:nvPr/>
        </p:nvSpPr>
        <p:spPr bwMode="auto">
          <a:xfrm>
            <a:off x="1848971" y="5118287"/>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63" name="exstream_shape281">
            <a:extLst>
              <a:ext uri="{FF2B5EF4-FFF2-40B4-BE49-F238E27FC236}">
                <a16:creationId xmlns:a16="http://schemas.microsoft.com/office/drawing/2014/main" id="{A4DEE695-D2B6-45D4-8774-61392DF51BAA}"/>
              </a:ext>
            </a:extLst>
          </p:cNvPr>
          <p:cNvSpPr>
            <a:spLocks noChangeArrowheads="1"/>
          </p:cNvSpPr>
          <p:nvPr/>
        </p:nvSpPr>
        <p:spPr bwMode="auto">
          <a:xfrm>
            <a:off x="1865780" y="5118287"/>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264" name="exstream_shape282">
            <a:extLst>
              <a:ext uri="{FF2B5EF4-FFF2-40B4-BE49-F238E27FC236}">
                <a16:creationId xmlns:a16="http://schemas.microsoft.com/office/drawing/2014/main" id="{01B4B68D-BB4D-434B-A5EB-79E826612EB1}"/>
              </a:ext>
            </a:extLst>
          </p:cNvPr>
          <p:cNvSpPr>
            <a:spLocks noChangeArrowheads="1"/>
          </p:cNvSpPr>
          <p:nvPr/>
        </p:nvSpPr>
        <p:spPr bwMode="auto">
          <a:xfrm>
            <a:off x="2302809" y="5118287"/>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65" name="exstream_shape283">
            <a:extLst>
              <a:ext uri="{FF2B5EF4-FFF2-40B4-BE49-F238E27FC236}">
                <a16:creationId xmlns:a16="http://schemas.microsoft.com/office/drawing/2014/main" id="{8BEF3CC5-9223-484A-9643-08941F79EC0D}"/>
              </a:ext>
            </a:extLst>
          </p:cNvPr>
          <p:cNvSpPr>
            <a:spLocks noChangeArrowheads="1"/>
          </p:cNvSpPr>
          <p:nvPr/>
        </p:nvSpPr>
        <p:spPr bwMode="auto">
          <a:xfrm>
            <a:off x="2739839" y="5118287"/>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266" name="exstream_shape284">
            <a:extLst>
              <a:ext uri="{FF2B5EF4-FFF2-40B4-BE49-F238E27FC236}">
                <a16:creationId xmlns:a16="http://schemas.microsoft.com/office/drawing/2014/main" id="{EE313E13-911E-4B40-898A-E74B5DBF07DD}"/>
              </a:ext>
            </a:extLst>
          </p:cNvPr>
          <p:cNvSpPr>
            <a:spLocks noChangeArrowheads="1"/>
          </p:cNvSpPr>
          <p:nvPr/>
        </p:nvSpPr>
        <p:spPr bwMode="auto">
          <a:xfrm>
            <a:off x="3185272" y="5118287"/>
            <a:ext cx="168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67" name="exstream_shape285">
            <a:extLst>
              <a:ext uri="{FF2B5EF4-FFF2-40B4-BE49-F238E27FC236}">
                <a16:creationId xmlns:a16="http://schemas.microsoft.com/office/drawing/2014/main" id="{8BB552F5-A60D-42C6-B618-F8A1B8C029D3}"/>
              </a:ext>
            </a:extLst>
          </p:cNvPr>
          <p:cNvSpPr>
            <a:spLocks noChangeArrowheads="1"/>
          </p:cNvSpPr>
          <p:nvPr/>
        </p:nvSpPr>
        <p:spPr bwMode="auto">
          <a:xfrm>
            <a:off x="3202081" y="5118287"/>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68" name="exstream_shape286">
            <a:extLst>
              <a:ext uri="{FF2B5EF4-FFF2-40B4-BE49-F238E27FC236}">
                <a16:creationId xmlns:a16="http://schemas.microsoft.com/office/drawing/2014/main" id="{219BD630-4308-4656-AF2F-2C0BC033E9BA}"/>
              </a:ext>
            </a:extLst>
          </p:cNvPr>
          <p:cNvSpPr>
            <a:spLocks noChangeArrowheads="1"/>
          </p:cNvSpPr>
          <p:nvPr/>
        </p:nvSpPr>
        <p:spPr bwMode="auto">
          <a:xfrm>
            <a:off x="3218890" y="5118287"/>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69" name="exstream_shape287">
            <a:extLst>
              <a:ext uri="{FF2B5EF4-FFF2-40B4-BE49-F238E27FC236}">
                <a16:creationId xmlns:a16="http://schemas.microsoft.com/office/drawing/2014/main" id="{3105B5EB-6F0E-4736-BFFD-1A0D9841A91D}"/>
              </a:ext>
            </a:extLst>
          </p:cNvPr>
          <p:cNvSpPr>
            <a:spLocks noChangeArrowheads="1"/>
          </p:cNvSpPr>
          <p:nvPr/>
        </p:nvSpPr>
        <p:spPr bwMode="auto">
          <a:xfrm>
            <a:off x="3664324" y="5118287"/>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270" name="exstream_shape288">
            <a:extLst>
              <a:ext uri="{FF2B5EF4-FFF2-40B4-BE49-F238E27FC236}">
                <a16:creationId xmlns:a16="http://schemas.microsoft.com/office/drawing/2014/main" id="{46548178-FAE9-4A50-A319-F25AD2C74702}"/>
              </a:ext>
            </a:extLst>
          </p:cNvPr>
          <p:cNvSpPr>
            <a:spLocks noChangeArrowheads="1"/>
          </p:cNvSpPr>
          <p:nvPr/>
        </p:nvSpPr>
        <p:spPr bwMode="auto">
          <a:xfrm>
            <a:off x="4101353" y="5118287"/>
            <a:ext cx="411816"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71" name="exstream_shape289">
            <a:extLst>
              <a:ext uri="{FF2B5EF4-FFF2-40B4-BE49-F238E27FC236}">
                <a16:creationId xmlns:a16="http://schemas.microsoft.com/office/drawing/2014/main" id="{264EC049-B6DB-4793-A3E3-7221497A5FF6}"/>
              </a:ext>
            </a:extLst>
          </p:cNvPr>
          <p:cNvSpPr>
            <a:spLocks noChangeArrowheads="1"/>
          </p:cNvSpPr>
          <p:nvPr/>
        </p:nvSpPr>
        <p:spPr bwMode="auto">
          <a:xfrm>
            <a:off x="605118" y="5252757"/>
            <a:ext cx="5883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72" name="exstream_shape290">
            <a:extLst>
              <a:ext uri="{FF2B5EF4-FFF2-40B4-BE49-F238E27FC236}">
                <a16:creationId xmlns:a16="http://schemas.microsoft.com/office/drawing/2014/main" id="{F086CAB1-A819-4947-88E1-B30C9B4D7BAE}"/>
              </a:ext>
            </a:extLst>
          </p:cNvPr>
          <p:cNvSpPr>
            <a:spLocks noChangeArrowheads="1"/>
          </p:cNvSpPr>
          <p:nvPr/>
        </p:nvSpPr>
        <p:spPr bwMode="auto">
          <a:xfrm>
            <a:off x="1193427" y="5252757"/>
            <a:ext cx="65554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Spouses</a:t>
            </a:r>
          </a:p>
        </p:txBody>
      </p:sp>
      <p:sp>
        <p:nvSpPr>
          <p:cNvPr id="1273" name="exstream_shape291">
            <a:extLst>
              <a:ext uri="{FF2B5EF4-FFF2-40B4-BE49-F238E27FC236}">
                <a16:creationId xmlns:a16="http://schemas.microsoft.com/office/drawing/2014/main" id="{0B349A94-7C02-44E0-ACBE-F0584C280BFA}"/>
              </a:ext>
            </a:extLst>
          </p:cNvPr>
          <p:cNvSpPr>
            <a:spLocks noChangeArrowheads="1"/>
          </p:cNvSpPr>
          <p:nvPr/>
        </p:nvSpPr>
        <p:spPr bwMode="auto">
          <a:xfrm>
            <a:off x="1848971" y="5252757"/>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74" name="exstream_shape292">
            <a:extLst>
              <a:ext uri="{FF2B5EF4-FFF2-40B4-BE49-F238E27FC236}">
                <a16:creationId xmlns:a16="http://schemas.microsoft.com/office/drawing/2014/main" id="{6D0938D6-7ED5-4385-8FFD-79353868CA48}"/>
              </a:ext>
            </a:extLst>
          </p:cNvPr>
          <p:cNvSpPr>
            <a:spLocks noChangeArrowheads="1"/>
          </p:cNvSpPr>
          <p:nvPr/>
        </p:nvSpPr>
        <p:spPr bwMode="auto">
          <a:xfrm>
            <a:off x="1865780" y="5252757"/>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2</a:t>
            </a:r>
          </a:p>
        </p:txBody>
      </p:sp>
      <p:sp>
        <p:nvSpPr>
          <p:cNvPr id="1275" name="exstream_shape293">
            <a:extLst>
              <a:ext uri="{FF2B5EF4-FFF2-40B4-BE49-F238E27FC236}">
                <a16:creationId xmlns:a16="http://schemas.microsoft.com/office/drawing/2014/main" id="{4AF41E72-8FD5-4658-A025-7B142F0846BE}"/>
              </a:ext>
            </a:extLst>
          </p:cNvPr>
          <p:cNvSpPr>
            <a:spLocks noChangeArrowheads="1"/>
          </p:cNvSpPr>
          <p:nvPr/>
        </p:nvSpPr>
        <p:spPr bwMode="auto">
          <a:xfrm>
            <a:off x="2302809" y="5252757"/>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76" name="exstream_shape294">
            <a:extLst>
              <a:ext uri="{FF2B5EF4-FFF2-40B4-BE49-F238E27FC236}">
                <a16:creationId xmlns:a16="http://schemas.microsoft.com/office/drawing/2014/main" id="{B72E4589-DA45-4E7C-815B-C5F0F235097A}"/>
              </a:ext>
            </a:extLst>
          </p:cNvPr>
          <p:cNvSpPr>
            <a:spLocks noChangeArrowheads="1"/>
          </p:cNvSpPr>
          <p:nvPr/>
        </p:nvSpPr>
        <p:spPr bwMode="auto">
          <a:xfrm>
            <a:off x="2739839" y="5252757"/>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77" name="exstream_shape295">
            <a:extLst>
              <a:ext uri="{FF2B5EF4-FFF2-40B4-BE49-F238E27FC236}">
                <a16:creationId xmlns:a16="http://schemas.microsoft.com/office/drawing/2014/main" id="{8542FA5B-2FDD-4181-A1F3-760D36051774}"/>
              </a:ext>
            </a:extLst>
          </p:cNvPr>
          <p:cNvSpPr>
            <a:spLocks noChangeArrowheads="1"/>
          </p:cNvSpPr>
          <p:nvPr/>
        </p:nvSpPr>
        <p:spPr bwMode="auto">
          <a:xfrm>
            <a:off x="3185272" y="5252757"/>
            <a:ext cx="168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78" name="exstream_shape296">
            <a:extLst>
              <a:ext uri="{FF2B5EF4-FFF2-40B4-BE49-F238E27FC236}">
                <a16:creationId xmlns:a16="http://schemas.microsoft.com/office/drawing/2014/main" id="{1EE9E278-F54B-4F6B-B46D-46B092DF3115}"/>
              </a:ext>
            </a:extLst>
          </p:cNvPr>
          <p:cNvSpPr>
            <a:spLocks noChangeArrowheads="1"/>
          </p:cNvSpPr>
          <p:nvPr/>
        </p:nvSpPr>
        <p:spPr bwMode="auto">
          <a:xfrm>
            <a:off x="3202081" y="5252757"/>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79" name="exstream_shape297">
            <a:extLst>
              <a:ext uri="{FF2B5EF4-FFF2-40B4-BE49-F238E27FC236}">
                <a16:creationId xmlns:a16="http://schemas.microsoft.com/office/drawing/2014/main" id="{7033F981-BE99-4B94-96D9-F06B6625F4D9}"/>
              </a:ext>
            </a:extLst>
          </p:cNvPr>
          <p:cNvSpPr>
            <a:spLocks noChangeArrowheads="1"/>
          </p:cNvSpPr>
          <p:nvPr/>
        </p:nvSpPr>
        <p:spPr bwMode="auto">
          <a:xfrm>
            <a:off x="3218890" y="5252757"/>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80" name="exstream_shape298">
            <a:extLst>
              <a:ext uri="{FF2B5EF4-FFF2-40B4-BE49-F238E27FC236}">
                <a16:creationId xmlns:a16="http://schemas.microsoft.com/office/drawing/2014/main" id="{55DE8442-CD9E-4831-B2C6-EDC4818BDD79}"/>
              </a:ext>
            </a:extLst>
          </p:cNvPr>
          <p:cNvSpPr>
            <a:spLocks noChangeArrowheads="1"/>
          </p:cNvSpPr>
          <p:nvPr/>
        </p:nvSpPr>
        <p:spPr bwMode="auto">
          <a:xfrm>
            <a:off x="3664324" y="5252757"/>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81" name="exstream_shape299">
            <a:extLst>
              <a:ext uri="{FF2B5EF4-FFF2-40B4-BE49-F238E27FC236}">
                <a16:creationId xmlns:a16="http://schemas.microsoft.com/office/drawing/2014/main" id="{740AFDEC-F0B5-4899-99A8-1E69F8E95464}"/>
              </a:ext>
            </a:extLst>
          </p:cNvPr>
          <p:cNvSpPr>
            <a:spLocks noChangeArrowheads="1"/>
          </p:cNvSpPr>
          <p:nvPr/>
        </p:nvSpPr>
        <p:spPr bwMode="auto">
          <a:xfrm>
            <a:off x="4101353" y="5252757"/>
            <a:ext cx="411816"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82" name="exstream_shape300">
            <a:extLst>
              <a:ext uri="{FF2B5EF4-FFF2-40B4-BE49-F238E27FC236}">
                <a16:creationId xmlns:a16="http://schemas.microsoft.com/office/drawing/2014/main" id="{D07C82FF-B53F-4884-9BBA-D1C55881C0B2}"/>
              </a:ext>
            </a:extLst>
          </p:cNvPr>
          <p:cNvSpPr>
            <a:spLocks noChangeArrowheads="1"/>
          </p:cNvSpPr>
          <p:nvPr/>
        </p:nvSpPr>
        <p:spPr bwMode="auto">
          <a:xfrm>
            <a:off x="605118" y="5387228"/>
            <a:ext cx="5883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83" name="exstream_shape301">
            <a:extLst>
              <a:ext uri="{FF2B5EF4-FFF2-40B4-BE49-F238E27FC236}">
                <a16:creationId xmlns:a16="http://schemas.microsoft.com/office/drawing/2014/main" id="{39365D64-3510-42E1-8AAF-880B3E6193A1}"/>
              </a:ext>
            </a:extLst>
          </p:cNvPr>
          <p:cNvSpPr>
            <a:spLocks noChangeArrowheads="1"/>
          </p:cNvSpPr>
          <p:nvPr/>
        </p:nvSpPr>
        <p:spPr bwMode="auto">
          <a:xfrm>
            <a:off x="1193427" y="5387228"/>
            <a:ext cx="65554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Dependents</a:t>
            </a:r>
          </a:p>
        </p:txBody>
      </p:sp>
      <p:sp>
        <p:nvSpPr>
          <p:cNvPr id="1284" name="exstream_shape302">
            <a:extLst>
              <a:ext uri="{FF2B5EF4-FFF2-40B4-BE49-F238E27FC236}">
                <a16:creationId xmlns:a16="http://schemas.microsoft.com/office/drawing/2014/main" id="{779306CC-1F26-4F79-9203-98B7FDBC4A8E}"/>
              </a:ext>
            </a:extLst>
          </p:cNvPr>
          <p:cNvSpPr>
            <a:spLocks noChangeArrowheads="1"/>
          </p:cNvSpPr>
          <p:nvPr/>
        </p:nvSpPr>
        <p:spPr bwMode="auto">
          <a:xfrm>
            <a:off x="1848971" y="5387228"/>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85" name="exstream_shape303">
            <a:extLst>
              <a:ext uri="{FF2B5EF4-FFF2-40B4-BE49-F238E27FC236}">
                <a16:creationId xmlns:a16="http://schemas.microsoft.com/office/drawing/2014/main" id="{200D3AB3-15DE-46DC-B16E-7BD44DD08179}"/>
              </a:ext>
            </a:extLst>
          </p:cNvPr>
          <p:cNvSpPr>
            <a:spLocks noChangeArrowheads="1"/>
          </p:cNvSpPr>
          <p:nvPr/>
        </p:nvSpPr>
        <p:spPr bwMode="auto">
          <a:xfrm>
            <a:off x="1865780" y="5387228"/>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286" name="exstream_shape304">
            <a:extLst>
              <a:ext uri="{FF2B5EF4-FFF2-40B4-BE49-F238E27FC236}">
                <a16:creationId xmlns:a16="http://schemas.microsoft.com/office/drawing/2014/main" id="{51126176-A8F9-4FC9-A8F9-AEEDECAA11CC}"/>
              </a:ext>
            </a:extLst>
          </p:cNvPr>
          <p:cNvSpPr>
            <a:spLocks noChangeArrowheads="1"/>
          </p:cNvSpPr>
          <p:nvPr/>
        </p:nvSpPr>
        <p:spPr bwMode="auto">
          <a:xfrm>
            <a:off x="2302809" y="5387228"/>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287" name="exstream_shape305">
            <a:extLst>
              <a:ext uri="{FF2B5EF4-FFF2-40B4-BE49-F238E27FC236}">
                <a16:creationId xmlns:a16="http://schemas.microsoft.com/office/drawing/2014/main" id="{156EA03B-9E6E-4AF0-8129-212A755DBD58}"/>
              </a:ext>
            </a:extLst>
          </p:cNvPr>
          <p:cNvSpPr>
            <a:spLocks noChangeArrowheads="1"/>
          </p:cNvSpPr>
          <p:nvPr/>
        </p:nvSpPr>
        <p:spPr bwMode="auto">
          <a:xfrm>
            <a:off x="2739839" y="5387228"/>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88" name="exstream_shape306">
            <a:extLst>
              <a:ext uri="{FF2B5EF4-FFF2-40B4-BE49-F238E27FC236}">
                <a16:creationId xmlns:a16="http://schemas.microsoft.com/office/drawing/2014/main" id="{7862CD07-8B46-4C03-BBBE-4A3A2704A296}"/>
              </a:ext>
            </a:extLst>
          </p:cNvPr>
          <p:cNvSpPr>
            <a:spLocks noChangeArrowheads="1"/>
          </p:cNvSpPr>
          <p:nvPr/>
        </p:nvSpPr>
        <p:spPr bwMode="auto">
          <a:xfrm>
            <a:off x="3185272" y="5387228"/>
            <a:ext cx="168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89" name="exstream_shape307">
            <a:extLst>
              <a:ext uri="{FF2B5EF4-FFF2-40B4-BE49-F238E27FC236}">
                <a16:creationId xmlns:a16="http://schemas.microsoft.com/office/drawing/2014/main" id="{A12654CA-BCBB-444F-9B97-8AA63FD98D26}"/>
              </a:ext>
            </a:extLst>
          </p:cNvPr>
          <p:cNvSpPr>
            <a:spLocks noChangeArrowheads="1"/>
          </p:cNvSpPr>
          <p:nvPr/>
        </p:nvSpPr>
        <p:spPr bwMode="auto">
          <a:xfrm>
            <a:off x="3202081" y="5387228"/>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90" name="exstream_shape308">
            <a:extLst>
              <a:ext uri="{FF2B5EF4-FFF2-40B4-BE49-F238E27FC236}">
                <a16:creationId xmlns:a16="http://schemas.microsoft.com/office/drawing/2014/main" id="{D02FA176-4759-4DCB-8DAB-27048E26EE24}"/>
              </a:ext>
            </a:extLst>
          </p:cNvPr>
          <p:cNvSpPr>
            <a:spLocks noChangeArrowheads="1"/>
          </p:cNvSpPr>
          <p:nvPr/>
        </p:nvSpPr>
        <p:spPr bwMode="auto">
          <a:xfrm>
            <a:off x="3218890" y="5387228"/>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291" name="exstream_shape309">
            <a:extLst>
              <a:ext uri="{FF2B5EF4-FFF2-40B4-BE49-F238E27FC236}">
                <a16:creationId xmlns:a16="http://schemas.microsoft.com/office/drawing/2014/main" id="{414B0551-36F1-41E5-A77F-3941D5D25C8D}"/>
              </a:ext>
            </a:extLst>
          </p:cNvPr>
          <p:cNvSpPr>
            <a:spLocks noChangeArrowheads="1"/>
          </p:cNvSpPr>
          <p:nvPr/>
        </p:nvSpPr>
        <p:spPr bwMode="auto">
          <a:xfrm>
            <a:off x="3664324" y="5387228"/>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92" name="exstream_shape310">
            <a:extLst>
              <a:ext uri="{FF2B5EF4-FFF2-40B4-BE49-F238E27FC236}">
                <a16:creationId xmlns:a16="http://schemas.microsoft.com/office/drawing/2014/main" id="{A6037BBD-EC2F-4AE5-8C06-950AFA3BF50C}"/>
              </a:ext>
            </a:extLst>
          </p:cNvPr>
          <p:cNvSpPr>
            <a:spLocks noChangeArrowheads="1"/>
          </p:cNvSpPr>
          <p:nvPr/>
        </p:nvSpPr>
        <p:spPr bwMode="auto">
          <a:xfrm>
            <a:off x="4101353" y="5387228"/>
            <a:ext cx="411816"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293" name="exstream_shape311">
            <a:extLst>
              <a:ext uri="{FF2B5EF4-FFF2-40B4-BE49-F238E27FC236}">
                <a16:creationId xmlns:a16="http://schemas.microsoft.com/office/drawing/2014/main" id="{2D39386D-802E-4559-AE82-11B6E756C4D8}"/>
              </a:ext>
            </a:extLst>
          </p:cNvPr>
          <p:cNvSpPr>
            <a:spLocks noChangeArrowheads="1"/>
          </p:cNvSpPr>
          <p:nvPr/>
        </p:nvSpPr>
        <p:spPr bwMode="auto">
          <a:xfrm>
            <a:off x="605118" y="5521699"/>
            <a:ext cx="58830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94" name="exstream_shape312">
            <a:extLst>
              <a:ext uri="{FF2B5EF4-FFF2-40B4-BE49-F238E27FC236}">
                <a16:creationId xmlns:a16="http://schemas.microsoft.com/office/drawing/2014/main" id="{8CFF2013-948A-41CB-9BFE-D9E707D31EBF}"/>
              </a:ext>
            </a:extLst>
          </p:cNvPr>
          <p:cNvSpPr>
            <a:spLocks noChangeArrowheads="1"/>
          </p:cNvSpPr>
          <p:nvPr/>
        </p:nvSpPr>
        <p:spPr bwMode="auto">
          <a:xfrm>
            <a:off x="1193427" y="5521699"/>
            <a:ext cx="65554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95" name="exstream_shape313">
            <a:extLst>
              <a:ext uri="{FF2B5EF4-FFF2-40B4-BE49-F238E27FC236}">
                <a16:creationId xmlns:a16="http://schemas.microsoft.com/office/drawing/2014/main" id="{39FFF236-0C51-403B-959A-B012897AB773}"/>
              </a:ext>
            </a:extLst>
          </p:cNvPr>
          <p:cNvSpPr>
            <a:spLocks noChangeArrowheads="1"/>
          </p:cNvSpPr>
          <p:nvPr/>
        </p:nvSpPr>
        <p:spPr bwMode="auto">
          <a:xfrm>
            <a:off x="1848971" y="5521699"/>
            <a:ext cx="16809" cy="6723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96" name="exstream_shape314">
            <a:extLst>
              <a:ext uri="{FF2B5EF4-FFF2-40B4-BE49-F238E27FC236}">
                <a16:creationId xmlns:a16="http://schemas.microsoft.com/office/drawing/2014/main" id="{3F694610-F22F-4E94-9DA0-C73DC4EAEBA0}"/>
              </a:ext>
            </a:extLst>
          </p:cNvPr>
          <p:cNvSpPr>
            <a:spLocks noChangeArrowheads="1"/>
          </p:cNvSpPr>
          <p:nvPr/>
        </p:nvSpPr>
        <p:spPr bwMode="auto">
          <a:xfrm>
            <a:off x="1865780" y="5521699"/>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97" name="exstream_shape315">
            <a:extLst>
              <a:ext uri="{FF2B5EF4-FFF2-40B4-BE49-F238E27FC236}">
                <a16:creationId xmlns:a16="http://schemas.microsoft.com/office/drawing/2014/main" id="{1956D8E5-A3FB-41D8-8663-D7742A655313}"/>
              </a:ext>
            </a:extLst>
          </p:cNvPr>
          <p:cNvSpPr>
            <a:spLocks noChangeArrowheads="1"/>
          </p:cNvSpPr>
          <p:nvPr/>
        </p:nvSpPr>
        <p:spPr bwMode="auto">
          <a:xfrm>
            <a:off x="2302809" y="5521699"/>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98" name="exstream_shape316">
            <a:extLst>
              <a:ext uri="{FF2B5EF4-FFF2-40B4-BE49-F238E27FC236}">
                <a16:creationId xmlns:a16="http://schemas.microsoft.com/office/drawing/2014/main" id="{FCBD0EC9-FFC5-4786-8025-CAFBDA2251B5}"/>
              </a:ext>
            </a:extLst>
          </p:cNvPr>
          <p:cNvSpPr>
            <a:spLocks noChangeArrowheads="1"/>
          </p:cNvSpPr>
          <p:nvPr/>
        </p:nvSpPr>
        <p:spPr bwMode="auto">
          <a:xfrm>
            <a:off x="2739839" y="5521699"/>
            <a:ext cx="44543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299" name="exstream_shape317">
            <a:extLst>
              <a:ext uri="{FF2B5EF4-FFF2-40B4-BE49-F238E27FC236}">
                <a16:creationId xmlns:a16="http://schemas.microsoft.com/office/drawing/2014/main" id="{31B1AA13-FE9C-4B00-8B9A-F63F3738582A}"/>
              </a:ext>
            </a:extLst>
          </p:cNvPr>
          <p:cNvSpPr>
            <a:spLocks noChangeArrowheads="1"/>
          </p:cNvSpPr>
          <p:nvPr/>
        </p:nvSpPr>
        <p:spPr bwMode="auto">
          <a:xfrm>
            <a:off x="3185272" y="5521699"/>
            <a:ext cx="1680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00" name="exstream_shape318">
            <a:extLst>
              <a:ext uri="{FF2B5EF4-FFF2-40B4-BE49-F238E27FC236}">
                <a16:creationId xmlns:a16="http://schemas.microsoft.com/office/drawing/2014/main" id="{021A3B1F-1A84-42B3-9AFA-280663FF4EB9}"/>
              </a:ext>
            </a:extLst>
          </p:cNvPr>
          <p:cNvSpPr>
            <a:spLocks noChangeArrowheads="1"/>
          </p:cNvSpPr>
          <p:nvPr/>
        </p:nvSpPr>
        <p:spPr bwMode="auto">
          <a:xfrm>
            <a:off x="3202081" y="5521699"/>
            <a:ext cx="16809" cy="6723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01" name="exstream_shape319">
            <a:extLst>
              <a:ext uri="{FF2B5EF4-FFF2-40B4-BE49-F238E27FC236}">
                <a16:creationId xmlns:a16="http://schemas.microsoft.com/office/drawing/2014/main" id="{DC4F5A36-633F-4EF6-AC70-C7EAFD49E1AD}"/>
              </a:ext>
            </a:extLst>
          </p:cNvPr>
          <p:cNvSpPr>
            <a:spLocks noChangeArrowheads="1"/>
          </p:cNvSpPr>
          <p:nvPr/>
        </p:nvSpPr>
        <p:spPr bwMode="auto">
          <a:xfrm>
            <a:off x="3218890" y="5521699"/>
            <a:ext cx="44543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02" name="exstream_shape320">
            <a:extLst>
              <a:ext uri="{FF2B5EF4-FFF2-40B4-BE49-F238E27FC236}">
                <a16:creationId xmlns:a16="http://schemas.microsoft.com/office/drawing/2014/main" id="{13DB99F8-4A25-4A99-8FA5-86818E6DF114}"/>
              </a:ext>
            </a:extLst>
          </p:cNvPr>
          <p:cNvSpPr>
            <a:spLocks noChangeArrowheads="1"/>
          </p:cNvSpPr>
          <p:nvPr/>
        </p:nvSpPr>
        <p:spPr bwMode="auto">
          <a:xfrm>
            <a:off x="3664324" y="5521699"/>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03" name="exstream_shape321">
            <a:extLst>
              <a:ext uri="{FF2B5EF4-FFF2-40B4-BE49-F238E27FC236}">
                <a16:creationId xmlns:a16="http://schemas.microsoft.com/office/drawing/2014/main" id="{CEE04CA9-3254-494B-B293-59E3963F0FD4}"/>
              </a:ext>
            </a:extLst>
          </p:cNvPr>
          <p:cNvSpPr>
            <a:spLocks noChangeArrowheads="1"/>
          </p:cNvSpPr>
          <p:nvPr/>
        </p:nvSpPr>
        <p:spPr bwMode="auto">
          <a:xfrm>
            <a:off x="4101353" y="5521699"/>
            <a:ext cx="411816"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04" name="exstream_shape322">
            <a:extLst>
              <a:ext uri="{FF2B5EF4-FFF2-40B4-BE49-F238E27FC236}">
                <a16:creationId xmlns:a16="http://schemas.microsoft.com/office/drawing/2014/main" id="{4BF92DF6-862D-4FA0-B4DA-4A05F850644C}"/>
              </a:ext>
            </a:extLst>
          </p:cNvPr>
          <p:cNvSpPr>
            <a:spLocks noChangeArrowheads="1"/>
          </p:cNvSpPr>
          <p:nvPr/>
        </p:nvSpPr>
        <p:spPr bwMode="auto">
          <a:xfrm>
            <a:off x="605118" y="5588934"/>
            <a:ext cx="58830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05" name="exstream_shape323">
            <a:extLst>
              <a:ext uri="{FF2B5EF4-FFF2-40B4-BE49-F238E27FC236}">
                <a16:creationId xmlns:a16="http://schemas.microsoft.com/office/drawing/2014/main" id="{1C0E667D-9B2F-481B-A798-0C9387CCDED0}"/>
              </a:ext>
            </a:extLst>
          </p:cNvPr>
          <p:cNvSpPr>
            <a:spLocks noChangeArrowheads="1"/>
          </p:cNvSpPr>
          <p:nvPr/>
        </p:nvSpPr>
        <p:spPr bwMode="auto">
          <a:xfrm>
            <a:off x="1193427" y="5588934"/>
            <a:ext cx="655544"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06" name="exstream_shape324">
            <a:extLst>
              <a:ext uri="{FF2B5EF4-FFF2-40B4-BE49-F238E27FC236}">
                <a16:creationId xmlns:a16="http://schemas.microsoft.com/office/drawing/2014/main" id="{B2F395D4-37B5-4E3C-947E-D4F73E88AE54}"/>
              </a:ext>
            </a:extLst>
          </p:cNvPr>
          <p:cNvSpPr>
            <a:spLocks noChangeArrowheads="1"/>
          </p:cNvSpPr>
          <p:nvPr/>
        </p:nvSpPr>
        <p:spPr bwMode="auto">
          <a:xfrm>
            <a:off x="1848971" y="5588934"/>
            <a:ext cx="1680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07" name="exstream_shape325">
            <a:extLst>
              <a:ext uri="{FF2B5EF4-FFF2-40B4-BE49-F238E27FC236}">
                <a16:creationId xmlns:a16="http://schemas.microsoft.com/office/drawing/2014/main" id="{EA83EDB6-4320-465E-A93A-758ACFC64B5C}"/>
              </a:ext>
            </a:extLst>
          </p:cNvPr>
          <p:cNvSpPr>
            <a:spLocks noChangeArrowheads="1"/>
          </p:cNvSpPr>
          <p:nvPr/>
        </p:nvSpPr>
        <p:spPr bwMode="auto">
          <a:xfrm>
            <a:off x="1865780" y="5588934"/>
            <a:ext cx="43702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08" name="exstream_shape326">
            <a:extLst>
              <a:ext uri="{FF2B5EF4-FFF2-40B4-BE49-F238E27FC236}">
                <a16:creationId xmlns:a16="http://schemas.microsoft.com/office/drawing/2014/main" id="{C6030DB0-99E2-4868-8DCC-FD17D830713E}"/>
              </a:ext>
            </a:extLst>
          </p:cNvPr>
          <p:cNvSpPr>
            <a:spLocks noChangeArrowheads="1"/>
          </p:cNvSpPr>
          <p:nvPr/>
        </p:nvSpPr>
        <p:spPr bwMode="auto">
          <a:xfrm>
            <a:off x="2302809" y="5588934"/>
            <a:ext cx="43702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09" name="exstream_shape327">
            <a:extLst>
              <a:ext uri="{FF2B5EF4-FFF2-40B4-BE49-F238E27FC236}">
                <a16:creationId xmlns:a16="http://schemas.microsoft.com/office/drawing/2014/main" id="{E338D8F5-21D2-433C-8B6F-CDF60DE5DAF7}"/>
              </a:ext>
            </a:extLst>
          </p:cNvPr>
          <p:cNvSpPr>
            <a:spLocks noChangeArrowheads="1"/>
          </p:cNvSpPr>
          <p:nvPr/>
        </p:nvSpPr>
        <p:spPr bwMode="auto">
          <a:xfrm>
            <a:off x="2739839" y="5588934"/>
            <a:ext cx="445434"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10" name="exstream_shape328">
            <a:extLst>
              <a:ext uri="{FF2B5EF4-FFF2-40B4-BE49-F238E27FC236}">
                <a16:creationId xmlns:a16="http://schemas.microsoft.com/office/drawing/2014/main" id="{7968EA79-C712-4B11-AF3E-D3E4DDD7BD4B}"/>
              </a:ext>
            </a:extLst>
          </p:cNvPr>
          <p:cNvSpPr>
            <a:spLocks noChangeArrowheads="1"/>
          </p:cNvSpPr>
          <p:nvPr/>
        </p:nvSpPr>
        <p:spPr bwMode="auto">
          <a:xfrm>
            <a:off x="3185272" y="5588934"/>
            <a:ext cx="1680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11" name="exstream_shape329">
            <a:extLst>
              <a:ext uri="{FF2B5EF4-FFF2-40B4-BE49-F238E27FC236}">
                <a16:creationId xmlns:a16="http://schemas.microsoft.com/office/drawing/2014/main" id="{888F0637-711D-484E-868C-3F05D166A1D2}"/>
              </a:ext>
            </a:extLst>
          </p:cNvPr>
          <p:cNvSpPr>
            <a:spLocks noChangeArrowheads="1"/>
          </p:cNvSpPr>
          <p:nvPr/>
        </p:nvSpPr>
        <p:spPr bwMode="auto">
          <a:xfrm>
            <a:off x="3202081" y="5588934"/>
            <a:ext cx="1680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12" name="exstream_shape330">
            <a:extLst>
              <a:ext uri="{FF2B5EF4-FFF2-40B4-BE49-F238E27FC236}">
                <a16:creationId xmlns:a16="http://schemas.microsoft.com/office/drawing/2014/main" id="{291C4493-945A-4E92-B894-B937FE87CCFE}"/>
              </a:ext>
            </a:extLst>
          </p:cNvPr>
          <p:cNvSpPr>
            <a:spLocks noChangeArrowheads="1"/>
          </p:cNvSpPr>
          <p:nvPr/>
        </p:nvSpPr>
        <p:spPr bwMode="auto">
          <a:xfrm>
            <a:off x="3218890" y="5588934"/>
            <a:ext cx="445434"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13" name="exstream_shape331">
            <a:extLst>
              <a:ext uri="{FF2B5EF4-FFF2-40B4-BE49-F238E27FC236}">
                <a16:creationId xmlns:a16="http://schemas.microsoft.com/office/drawing/2014/main" id="{DA064886-F384-4BA5-B13A-4E155C88CB21}"/>
              </a:ext>
            </a:extLst>
          </p:cNvPr>
          <p:cNvSpPr>
            <a:spLocks noChangeArrowheads="1"/>
          </p:cNvSpPr>
          <p:nvPr/>
        </p:nvSpPr>
        <p:spPr bwMode="auto">
          <a:xfrm>
            <a:off x="3664324" y="5588934"/>
            <a:ext cx="43702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14" name="exstream_shape332">
            <a:extLst>
              <a:ext uri="{FF2B5EF4-FFF2-40B4-BE49-F238E27FC236}">
                <a16:creationId xmlns:a16="http://schemas.microsoft.com/office/drawing/2014/main" id="{A127B8F0-6AE5-4969-AB82-B6FC2E299C27}"/>
              </a:ext>
            </a:extLst>
          </p:cNvPr>
          <p:cNvSpPr>
            <a:spLocks noChangeArrowheads="1"/>
          </p:cNvSpPr>
          <p:nvPr/>
        </p:nvSpPr>
        <p:spPr bwMode="auto">
          <a:xfrm>
            <a:off x="4101353" y="5588934"/>
            <a:ext cx="411816"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15" name="exstream_shape333">
            <a:extLst>
              <a:ext uri="{FF2B5EF4-FFF2-40B4-BE49-F238E27FC236}">
                <a16:creationId xmlns:a16="http://schemas.microsoft.com/office/drawing/2014/main" id="{B7D0EDD4-406C-47BD-A21B-6A60E7CC267E}"/>
              </a:ext>
            </a:extLst>
          </p:cNvPr>
          <p:cNvSpPr>
            <a:spLocks noChangeArrowheads="1"/>
          </p:cNvSpPr>
          <p:nvPr/>
        </p:nvSpPr>
        <p:spPr bwMode="auto">
          <a:xfrm>
            <a:off x="605118" y="5605743"/>
            <a:ext cx="58830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16" name="exstream_shape334">
            <a:extLst>
              <a:ext uri="{FF2B5EF4-FFF2-40B4-BE49-F238E27FC236}">
                <a16:creationId xmlns:a16="http://schemas.microsoft.com/office/drawing/2014/main" id="{3B16373E-C479-450E-B551-2CED86BD5C34}"/>
              </a:ext>
            </a:extLst>
          </p:cNvPr>
          <p:cNvSpPr>
            <a:spLocks noChangeArrowheads="1"/>
          </p:cNvSpPr>
          <p:nvPr/>
        </p:nvSpPr>
        <p:spPr bwMode="auto">
          <a:xfrm>
            <a:off x="1193427" y="5605743"/>
            <a:ext cx="65554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17" name="exstream_shape335">
            <a:extLst>
              <a:ext uri="{FF2B5EF4-FFF2-40B4-BE49-F238E27FC236}">
                <a16:creationId xmlns:a16="http://schemas.microsoft.com/office/drawing/2014/main" id="{12ABB898-93FB-4550-AC32-5121F2B54267}"/>
              </a:ext>
            </a:extLst>
          </p:cNvPr>
          <p:cNvSpPr>
            <a:spLocks noChangeArrowheads="1"/>
          </p:cNvSpPr>
          <p:nvPr/>
        </p:nvSpPr>
        <p:spPr bwMode="auto">
          <a:xfrm>
            <a:off x="1848971" y="5605743"/>
            <a:ext cx="16809" cy="6723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18" name="exstream_shape336">
            <a:extLst>
              <a:ext uri="{FF2B5EF4-FFF2-40B4-BE49-F238E27FC236}">
                <a16:creationId xmlns:a16="http://schemas.microsoft.com/office/drawing/2014/main" id="{B66DD652-F051-48D3-9DD1-01436BED624C}"/>
              </a:ext>
            </a:extLst>
          </p:cNvPr>
          <p:cNvSpPr>
            <a:spLocks noChangeArrowheads="1"/>
          </p:cNvSpPr>
          <p:nvPr/>
        </p:nvSpPr>
        <p:spPr bwMode="auto">
          <a:xfrm>
            <a:off x="1865780" y="5605743"/>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19" name="exstream_shape337">
            <a:extLst>
              <a:ext uri="{FF2B5EF4-FFF2-40B4-BE49-F238E27FC236}">
                <a16:creationId xmlns:a16="http://schemas.microsoft.com/office/drawing/2014/main" id="{F94D3993-6AD5-4437-9945-93D23F1A6B56}"/>
              </a:ext>
            </a:extLst>
          </p:cNvPr>
          <p:cNvSpPr>
            <a:spLocks noChangeArrowheads="1"/>
          </p:cNvSpPr>
          <p:nvPr/>
        </p:nvSpPr>
        <p:spPr bwMode="auto">
          <a:xfrm>
            <a:off x="2302809" y="5605743"/>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20" name="exstream_shape338">
            <a:extLst>
              <a:ext uri="{FF2B5EF4-FFF2-40B4-BE49-F238E27FC236}">
                <a16:creationId xmlns:a16="http://schemas.microsoft.com/office/drawing/2014/main" id="{A9F74440-2C95-45B5-AA41-819B61FC84F0}"/>
              </a:ext>
            </a:extLst>
          </p:cNvPr>
          <p:cNvSpPr>
            <a:spLocks noChangeArrowheads="1"/>
          </p:cNvSpPr>
          <p:nvPr/>
        </p:nvSpPr>
        <p:spPr bwMode="auto">
          <a:xfrm>
            <a:off x="2739839" y="5605743"/>
            <a:ext cx="44543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21" name="exstream_shape339">
            <a:extLst>
              <a:ext uri="{FF2B5EF4-FFF2-40B4-BE49-F238E27FC236}">
                <a16:creationId xmlns:a16="http://schemas.microsoft.com/office/drawing/2014/main" id="{4837EDD5-C853-44A3-BB49-3CBA25E2159F}"/>
              </a:ext>
            </a:extLst>
          </p:cNvPr>
          <p:cNvSpPr>
            <a:spLocks noChangeArrowheads="1"/>
          </p:cNvSpPr>
          <p:nvPr/>
        </p:nvSpPr>
        <p:spPr bwMode="auto">
          <a:xfrm>
            <a:off x="3185272" y="5605743"/>
            <a:ext cx="1680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22" name="exstream_shape340">
            <a:extLst>
              <a:ext uri="{FF2B5EF4-FFF2-40B4-BE49-F238E27FC236}">
                <a16:creationId xmlns:a16="http://schemas.microsoft.com/office/drawing/2014/main" id="{C5CA243D-4A04-496C-BD38-E331867D4BAC}"/>
              </a:ext>
            </a:extLst>
          </p:cNvPr>
          <p:cNvSpPr>
            <a:spLocks noChangeArrowheads="1"/>
          </p:cNvSpPr>
          <p:nvPr/>
        </p:nvSpPr>
        <p:spPr bwMode="auto">
          <a:xfrm>
            <a:off x="3202081" y="5605743"/>
            <a:ext cx="16809" cy="6723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23" name="exstream_shape341">
            <a:extLst>
              <a:ext uri="{FF2B5EF4-FFF2-40B4-BE49-F238E27FC236}">
                <a16:creationId xmlns:a16="http://schemas.microsoft.com/office/drawing/2014/main" id="{CF76BB10-0556-4D26-8B16-8A424C30741B}"/>
              </a:ext>
            </a:extLst>
          </p:cNvPr>
          <p:cNvSpPr>
            <a:spLocks noChangeArrowheads="1"/>
          </p:cNvSpPr>
          <p:nvPr/>
        </p:nvSpPr>
        <p:spPr bwMode="auto">
          <a:xfrm>
            <a:off x="3218890" y="5605743"/>
            <a:ext cx="44543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24" name="exstream_shape342">
            <a:extLst>
              <a:ext uri="{FF2B5EF4-FFF2-40B4-BE49-F238E27FC236}">
                <a16:creationId xmlns:a16="http://schemas.microsoft.com/office/drawing/2014/main" id="{5C718779-58BB-48F2-B66F-8D9D1E1E5613}"/>
              </a:ext>
            </a:extLst>
          </p:cNvPr>
          <p:cNvSpPr>
            <a:spLocks noChangeArrowheads="1"/>
          </p:cNvSpPr>
          <p:nvPr/>
        </p:nvSpPr>
        <p:spPr bwMode="auto">
          <a:xfrm>
            <a:off x="3664324" y="5605743"/>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25" name="exstream_shape343">
            <a:extLst>
              <a:ext uri="{FF2B5EF4-FFF2-40B4-BE49-F238E27FC236}">
                <a16:creationId xmlns:a16="http://schemas.microsoft.com/office/drawing/2014/main" id="{2975D0A9-C518-4C7A-A446-443F30A35004}"/>
              </a:ext>
            </a:extLst>
          </p:cNvPr>
          <p:cNvSpPr>
            <a:spLocks noChangeArrowheads="1"/>
          </p:cNvSpPr>
          <p:nvPr/>
        </p:nvSpPr>
        <p:spPr bwMode="auto">
          <a:xfrm>
            <a:off x="4101353" y="5605743"/>
            <a:ext cx="411816"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26" name="exstream_shape344">
            <a:extLst>
              <a:ext uri="{FF2B5EF4-FFF2-40B4-BE49-F238E27FC236}">
                <a16:creationId xmlns:a16="http://schemas.microsoft.com/office/drawing/2014/main" id="{57040684-1056-422B-96DA-7301B039DC00}"/>
              </a:ext>
            </a:extLst>
          </p:cNvPr>
          <p:cNvSpPr>
            <a:spLocks noChangeArrowheads="1"/>
          </p:cNvSpPr>
          <p:nvPr/>
        </p:nvSpPr>
        <p:spPr bwMode="auto">
          <a:xfrm>
            <a:off x="605118" y="5672978"/>
            <a:ext cx="5883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Total</a:t>
            </a:r>
          </a:p>
        </p:txBody>
      </p:sp>
      <p:sp>
        <p:nvSpPr>
          <p:cNvPr id="1327" name="exstream_shape345">
            <a:extLst>
              <a:ext uri="{FF2B5EF4-FFF2-40B4-BE49-F238E27FC236}">
                <a16:creationId xmlns:a16="http://schemas.microsoft.com/office/drawing/2014/main" id="{2E3D3642-E72D-4818-846F-38C56B79C231}"/>
              </a:ext>
            </a:extLst>
          </p:cNvPr>
          <p:cNvSpPr>
            <a:spLocks noChangeArrowheads="1"/>
          </p:cNvSpPr>
          <p:nvPr/>
        </p:nvSpPr>
        <p:spPr bwMode="auto">
          <a:xfrm>
            <a:off x="1193427" y="5672978"/>
            <a:ext cx="65554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Employees</a:t>
            </a:r>
          </a:p>
        </p:txBody>
      </p:sp>
      <p:sp>
        <p:nvSpPr>
          <p:cNvPr id="1328" name="exstream_shape346">
            <a:extLst>
              <a:ext uri="{FF2B5EF4-FFF2-40B4-BE49-F238E27FC236}">
                <a16:creationId xmlns:a16="http://schemas.microsoft.com/office/drawing/2014/main" id="{10EBB6FF-5F1B-495B-9DB1-9E2F70069D4D}"/>
              </a:ext>
            </a:extLst>
          </p:cNvPr>
          <p:cNvSpPr>
            <a:spLocks noChangeArrowheads="1"/>
          </p:cNvSpPr>
          <p:nvPr/>
        </p:nvSpPr>
        <p:spPr bwMode="auto">
          <a:xfrm>
            <a:off x="1848971" y="5672978"/>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29" name="exstream_shape347">
            <a:extLst>
              <a:ext uri="{FF2B5EF4-FFF2-40B4-BE49-F238E27FC236}">
                <a16:creationId xmlns:a16="http://schemas.microsoft.com/office/drawing/2014/main" id="{79C3F4EC-124B-4C1B-A9BB-5BE059F18889}"/>
              </a:ext>
            </a:extLst>
          </p:cNvPr>
          <p:cNvSpPr>
            <a:spLocks noChangeArrowheads="1"/>
          </p:cNvSpPr>
          <p:nvPr/>
        </p:nvSpPr>
        <p:spPr bwMode="auto">
          <a:xfrm>
            <a:off x="1865780" y="5672978"/>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11</a:t>
            </a:r>
          </a:p>
        </p:txBody>
      </p:sp>
      <p:sp>
        <p:nvSpPr>
          <p:cNvPr id="1330" name="exstream_shape348">
            <a:extLst>
              <a:ext uri="{FF2B5EF4-FFF2-40B4-BE49-F238E27FC236}">
                <a16:creationId xmlns:a16="http://schemas.microsoft.com/office/drawing/2014/main" id="{41915B5C-3DB9-411F-AE61-C78BE1DBCF0D}"/>
              </a:ext>
            </a:extLst>
          </p:cNvPr>
          <p:cNvSpPr>
            <a:spLocks noChangeArrowheads="1"/>
          </p:cNvSpPr>
          <p:nvPr/>
        </p:nvSpPr>
        <p:spPr bwMode="auto">
          <a:xfrm>
            <a:off x="2302809" y="5672978"/>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331" name="exstream_shape349">
            <a:extLst>
              <a:ext uri="{FF2B5EF4-FFF2-40B4-BE49-F238E27FC236}">
                <a16:creationId xmlns:a16="http://schemas.microsoft.com/office/drawing/2014/main" id="{7B76E2AD-2626-4324-A909-C36B3B7EF78B}"/>
              </a:ext>
            </a:extLst>
          </p:cNvPr>
          <p:cNvSpPr>
            <a:spLocks noChangeArrowheads="1"/>
          </p:cNvSpPr>
          <p:nvPr/>
        </p:nvSpPr>
        <p:spPr bwMode="auto">
          <a:xfrm>
            <a:off x="2739839" y="5672978"/>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332" name="exstream_shape350">
            <a:extLst>
              <a:ext uri="{FF2B5EF4-FFF2-40B4-BE49-F238E27FC236}">
                <a16:creationId xmlns:a16="http://schemas.microsoft.com/office/drawing/2014/main" id="{C24C07F1-CCD1-4B66-8987-FF61B4E50D15}"/>
              </a:ext>
            </a:extLst>
          </p:cNvPr>
          <p:cNvSpPr>
            <a:spLocks noChangeArrowheads="1"/>
          </p:cNvSpPr>
          <p:nvPr/>
        </p:nvSpPr>
        <p:spPr bwMode="auto">
          <a:xfrm>
            <a:off x="3185272" y="5672978"/>
            <a:ext cx="168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33" name="exstream_shape351">
            <a:extLst>
              <a:ext uri="{FF2B5EF4-FFF2-40B4-BE49-F238E27FC236}">
                <a16:creationId xmlns:a16="http://schemas.microsoft.com/office/drawing/2014/main" id="{4AA28F97-D232-42B1-A1E1-EF1B63B3C1CD}"/>
              </a:ext>
            </a:extLst>
          </p:cNvPr>
          <p:cNvSpPr>
            <a:spLocks noChangeArrowheads="1"/>
          </p:cNvSpPr>
          <p:nvPr/>
        </p:nvSpPr>
        <p:spPr bwMode="auto">
          <a:xfrm>
            <a:off x="3202081" y="5672978"/>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34" name="exstream_shape352">
            <a:extLst>
              <a:ext uri="{FF2B5EF4-FFF2-40B4-BE49-F238E27FC236}">
                <a16:creationId xmlns:a16="http://schemas.microsoft.com/office/drawing/2014/main" id="{C4C95CAD-1B63-49DB-BBB5-307F5F4D2AC2}"/>
              </a:ext>
            </a:extLst>
          </p:cNvPr>
          <p:cNvSpPr>
            <a:spLocks noChangeArrowheads="1"/>
          </p:cNvSpPr>
          <p:nvPr/>
        </p:nvSpPr>
        <p:spPr bwMode="auto">
          <a:xfrm>
            <a:off x="3218890" y="5672978"/>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19</a:t>
            </a:r>
          </a:p>
        </p:txBody>
      </p:sp>
      <p:sp>
        <p:nvSpPr>
          <p:cNvPr id="1335" name="exstream_shape353">
            <a:extLst>
              <a:ext uri="{FF2B5EF4-FFF2-40B4-BE49-F238E27FC236}">
                <a16:creationId xmlns:a16="http://schemas.microsoft.com/office/drawing/2014/main" id="{1EDF47CA-96CA-4576-B526-9E3AE3A45878}"/>
              </a:ext>
            </a:extLst>
          </p:cNvPr>
          <p:cNvSpPr>
            <a:spLocks noChangeArrowheads="1"/>
          </p:cNvSpPr>
          <p:nvPr/>
        </p:nvSpPr>
        <p:spPr bwMode="auto">
          <a:xfrm>
            <a:off x="3664324" y="5672978"/>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6</a:t>
            </a:r>
          </a:p>
        </p:txBody>
      </p:sp>
      <p:sp>
        <p:nvSpPr>
          <p:cNvPr id="1336" name="exstream_shape354">
            <a:extLst>
              <a:ext uri="{FF2B5EF4-FFF2-40B4-BE49-F238E27FC236}">
                <a16:creationId xmlns:a16="http://schemas.microsoft.com/office/drawing/2014/main" id="{A45A7A9F-BCD1-4895-B9EF-329BE25D269E}"/>
              </a:ext>
            </a:extLst>
          </p:cNvPr>
          <p:cNvSpPr>
            <a:spLocks noChangeArrowheads="1"/>
          </p:cNvSpPr>
          <p:nvPr/>
        </p:nvSpPr>
        <p:spPr bwMode="auto">
          <a:xfrm>
            <a:off x="4101353" y="5672978"/>
            <a:ext cx="411816"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2</a:t>
            </a:r>
          </a:p>
        </p:txBody>
      </p:sp>
      <p:sp>
        <p:nvSpPr>
          <p:cNvPr id="1337" name="exstream_shape355">
            <a:extLst>
              <a:ext uri="{FF2B5EF4-FFF2-40B4-BE49-F238E27FC236}">
                <a16:creationId xmlns:a16="http://schemas.microsoft.com/office/drawing/2014/main" id="{906AE6D0-58BD-43B4-A091-DA9A76B32720}"/>
              </a:ext>
            </a:extLst>
          </p:cNvPr>
          <p:cNvSpPr>
            <a:spLocks noChangeArrowheads="1"/>
          </p:cNvSpPr>
          <p:nvPr/>
        </p:nvSpPr>
        <p:spPr bwMode="auto">
          <a:xfrm>
            <a:off x="605118" y="5807448"/>
            <a:ext cx="5883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38" name="exstream_shape356">
            <a:extLst>
              <a:ext uri="{FF2B5EF4-FFF2-40B4-BE49-F238E27FC236}">
                <a16:creationId xmlns:a16="http://schemas.microsoft.com/office/drawing/2014/main" id="{67B033E7-B365-4442-9447-446A0D2B2A64}"/>
              </a:ext>
            </a:extLst>
          </p:cNvPr>
          <p:cNvSpPr>
            <a:spLocks noChangeArrowheads="1"/>
          </p:cNvSpPr>
          <p:nvPr/>
        </p:nvSpPr>
        <p:spPr bwMode="auto">
          <a:xfrm>
            <a:off x="1193427" y="5807448"/>
            <a:ext cx="65554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Spouses</a:t>
            </a:r>
          </a:p>
        </p:txBody>
      </p:sp>
      <p:sp>
        <p:nvSpPr>
          <p:cNvPr id="1339" name="exstream_shape357">
            <a:extLst>
              <a:ext uri="{FF2B5EF4-FFF2-40B4-BE49-F238E27FC236}">
                <a16:creationId xmlns:a16="http://schemas.microsoft.com/office/drawing/2014/main" id="{CEFCE494-1DA4-48EA-A46C-1ED443BBD7C9}"/>
              </a:ext>
            </a:extLst>
          </p:cNvPr>
          <p:cNvSpPr>
            <a:spLocks noChangeArrowheads="1"/>
          </p:cNvSpPr>
          <p:nvPr/>
        </p:nvSpPr>
        <p:spPr bwMode="auto">
          <a:xfrm>
            <a:off x="1848971" y="5807448"/>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40" name="exstream_shape358">
            <a:extLst>
              <a:ext uri="{FF2B5EF4-FFF2-40B4-BE49-F238E27FC236}">
                <a16:creationId xmlns:a16="http://schemas.microsoft.com/office/drawing/2014/main" id="{E68AD0A3-530A-455F-9DBF-14BB4D91C7BB}"/>
              </a:ext>
            </a:extLst>
          </p:cNvPr>
          <p:cNvSpPr>
            <a:spLocks noChangeArrowheads="1"/>
          </p:cNvSpPr>
          <p:nvPr/>
        </p:nvSpPr>
        <p:spPr bwMode="auto">
          <a:xfrm>
            <a:off x="1865780" y="5807448"/>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3</a:t>
            </a:r>
          </a:p>
        </p:txBody>
      </p:sp>
      <p:sp>
        <p:nvSpPr>
          <p:cNvPr id="1341" name="exstream_shape359">
            <a:extLst>
              <a:ext uri="{FF2B5EF4-FFF2-40B4-BE49-F238E27FC236}">
                <a16:creationId xmlns:a16="http://schemas.microsoft.com/office/drawing/2014/main" id="{24D8D60C-A9C5-4BA1-8078-6942F212CE4D}"/>
              </a:ext>
            </a:extLst>
          </p:cNvPr>
          <p:cNvSpPr>
            <a:spLocks noChangeArrowheads="1"/>
          </p:cNvSpPr>
          <p:nvPr/>
        </p:nvSpPr>
        <p:spPr bwMode="auto">
          <a:xfrm>
            <a:off x="2302809" y="5807448"/>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342" name="exstream_shape360">
            <a:extLst>
              <a:ext uri="{FF2B5EF4-FFF2-40B4-BE49-F238E27FC236}">
                <a16:creationId xmlns:a16="http://schemas.microsoft.com/office/drawing/2014/main" id="{9F2A28A8-FE00-4D3C-BBC0-D41AAE0356C5}"/>
              </a:ext>
            </a:extLst>
          </p:cNvPr>
          <p:cNvSpPr>
            <a:spLocks noChangeArrowheads="1"/>
          </p:cNvSpPr>
          <p:nvPr/>
        </p:nvSpPr>
        <p:spPr bwMode="auto">
          <a:xfrm>
            <a:off x="2739839" y="5807448"/>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343" name="exstream_shape361">
            <a:extLst>
              <a:ext uri="{FF2B5EF4-FFF2-40B4-BE49-F238E27FC236}">
                <a16:creationId xmlns:a16="http://schemas.microsoft.com/office/drawing/2014/main" id="{9D69D804-4E1C-4396-A142-30B2423342B3}"/>
              </a:ext>
            </a:extLst>
          </p:cNvPr>
          <p:cNvSpPr>
            <a:spLocks noChangeArrowheads="1"/>
          </p:cNvSpPr>
          <p:nvPr/>
        </p:nvSpPr>
        <p:spPr bwMode="auto">
          <a:xfrm>
            <a:off x="3185272" y="5807448"/>
            <a:ext cx="168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44" name="exstream_shape362">
            <a:extLst>
              <a:ext uri="{FF2B5EF4-FFF2-40B4-BE49-F238E27FC236}">
                <a16:creationId xmlns:a16="http://schemas.microsoft.com/office/drawing/2014/main" id="{F842EB9A-6CCD-4FAF-9E30-09EAFE7347F1}"/>
              </a:ext>
            </a:extLst>
          </p:cNvPr>
          <p:cNvSpPr>
            <a:spLocks noChangeArrowheads="1"/>
          </p:cNvSpPr>
          <p:nvPr/>
        </p:nvSpPr>
        <p:spPr bwMode="auto">
          <a:xfrm>
            <a:off x="3202081" y="5807448"/>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45" name="exstream_shape363">
            <a:extLst>
              <a:ext uri="{FF2B5EF4-FFF2-40B4-BE49-F238E27FC236}">
                <a16:creationId xmlns:a16="http://schemas.microsoft.com/office/drawing/2014/main" id="{712CAAA0-584D-446E-82EA-32C940DBBB76}"/>
              </a:ext>
            </a:extLst>
          </p:cNvPr>
          <p:cNvSpPr>
            <a:spLocks noChangeArrowheads="1"/>
          </p:cNvSpPr>
          <p:nvPr/>
        </p:nvSpPr>
        <p:spPr bwMode="auto">
          <a:xfrm>
            <a:off x="3218890" y="5807448"/>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2</a:t>
            </a:r>
          </a:p>
        </p:txBody>
      </p:sp>
      <p:sp>
        <p:nvSpPr>
          <p:cNvPr id="1346" name="exstream_shape364">
            <a:extLst>
              <a:ext uri="{FF2B5EF4-FFF2-40B4-BE49-F238E27FC236}">
                <a16:creationId xmlns:a16="http://schemas.microsoft.com/office/drawing/2014/main" id="{9D8343D0-36A3-4A12-BDAA-C94AD0CF32AC}"/>
              </a:ext>
            </a:extLst>
          </p:cNvPr>
          <p:cNvSpPr>
            <a:spLocks noChangeArrowheads="1"/>
          </p:cNvSpPr>
          <p:nvPr/>
        </p:nvSpPr>
        <p:spPr bwMode="auto">
          <a:xfrm>
            <a:off x="3664324" y="5807448"/>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347" name="exstream_shape365">
            <a:extLst>
              <a:ext uri="{FF2B5EF4-FFF2-40B4-BE49-F238E27FC236}">
                <a16:creationId xmlns:a16="http://schemas.microsoft.com/office/drawing/2014/main" id="{A0668599-7BB3-4852-80FB-44D687404FE7}"/>
              </a:ext>
            </a:extLst>
          </p:cNvPr>
          <p:cNvSpPr>
            <a:spLocks noChangeArrowheads="1"/>
          </p:cNvSpPr>
          <p:nvPr/>
        </p:nvSpPr>
        <p:spPr bwMode="auto">
          <a:xfrm>
            <a:off x="4101353" y="5807448"/>
            <a:ext cx="411816"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348" name="exstream_shape366">
            <a:extLst>
              <a:ext uri="{FF2B5EF4-FFF2-40B4-BE49-F238E27FC236}">
                <a16:creationId xmlns:a16="http://schemas.microsoft.com/office/drawing/2014/main" id="{5CE1D6D9-A342-42D5-AB5D-55B7D527D00F}"/>
              </a:ext>
            </a:extLst>
          </p:cNvPr>
          <p:cNvSpPr>
            <a:spLocks noChangeArrowheads="1"/>
          </p:cNvSpPr>
          <p:nvPr/>
        </p:nvSpPr>
        <p:spPr bwMode="auto">
          <a:xfrm>
            <a:off x="605118" y="5941919"/>
            <a:ext cx="5883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49" name="exstream_shape367">
            <a:extLst>
              <a:ext uri="{FF2B5EF4-FFF2-40B4-BE49-F238E27FC236}">
                <a16:creationId xmlns:a16="http://schemas.microsoft.com/office/drawing/2014/main" id="{74661176-2168-4DD2-8D05-7D9C99E8D2D1}"/>
              </a:ext>
            </a:extLst>
          </p:cNvPr>
          <p:cNvSpPr>
            <a:spLocks noChangeArrowheads="1"/>
          </p:cNvSpPr>
          <p:nvPr/>
        </p:nvSpPr>
        <p:spPr bwMode="auto">
          <a:xfrm>
            <a:off x="1193427" y="5941919"/>
            <a:ext cx="65554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94">
                <a:solidFill>
                  <a:srgbClr val="000000"/>
                </a:solidFill>
              </a:rPr>
              <a:t>Dependents</a:t>
            </a:r>
          </a:p>
        </p:txBody>
      </p:sp>
      <p:sp>
        <p:nvSpPr>
          <p:cNvPr id="1350" name="exstream_shape368">
            <a:extLst>
              <a:ext uri="{FF2B5EF4-FFF2-40B4-BE49-F238E27FC236}">
                <a16:creationId xmlns:a16="http://schemas.microsoft.com/office/drawing/2014/main" id="{69215A80-148A-4814-9916-97C22709F4F0}"/>
              </a:ext>
            </a:extLst>
          </p:cNvPr>
          <p:cNvSpPr>
            <a:spLocks noChangeArrowheads="1"/>
          </p:cNvSpPr>
          <p:nvPr/>
        </p:nvSpPr>
        <p:spPr bwMode="auto">
          <a:xfrm>
            <a:off x="1848971" y="5941919"/>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51" name="exstream_shape369">
            <a:extLst>
              <a:ext uri="{FF2B5EF4-FFF2-40B4-BE49-F238E27FC236}">
                <a16:creationId xmlns:a16="http://schemas.microsoft.com/office/drawing/2014/main" id="{B931F726-D9C0-4528-A754-B2DB4CE459AE}"/>
              </a:ext>
            </a:extLst>
          </p:cNvPr>
          <p:cNvSpPr>
            <a:spLocks noChangeArrowheads="1"/>
          </p:cNvSpPr>
          <p:nvPr/>
        </p:nvSpPr>
        <p:spPr bwMode="auto">
          <a:xfrm>
            <a:off x="1865780" y="5941919"/>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352" name="exstream_shape370">
            <a:extLst>
              <a:ext uri="{FF2B5EF4-FFF2-40B4-BE49-F238E27FC236}">
                <a16:creationId xmlns:a16="http://schemas.microsoft.com/office/drawing/2014/main" id="{CA77C576-9A23-4155-A25A-B1654A4CFB80}"/>
              </a:ext>
            </a:extLst>
          </p:cNvPr>
          <p:cNvSpPr>
            <a:spLocks noChangeArrowheads="1"/>
          </p:cNvSpPr>
          <p:nvPr/>
        </p:nvSpPr>
        <p:spPr bwMode="auto">
          <a:xfrm>
            <a:off x="2302809" y="5941919"/>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353" name="exstream_shape371">
            <a:extLst>
              <a:ext uri="{FF2B5EF4-FFF2-40B4-BE49-F238E27FC236}">
                <a16:creationId xmlns:a16="http://schemas.microsoft.com/office/drawing/2014/main" id="{B3830F0B-BBB2-4973-99F5-BBA43FCDC235}"/>
              </a:ext>
            </a:extLst>
          </p:cNvPr>
          <p:cNvSpPr>
            <a:spLocks noChangeArrowheads="1"/>
          </p:cNvSpPr>
          <p:nvPr/>
        </p:nvSpPr>
        <p:spPr bwMode="auto">
          <a:xfrm>
            <a:off x="2739839" y="5941919"/>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354" name="exstream_shape372">
            <a:extLst>
              <a:ext uri="{FF2B5EF4-FFF2-40B4-BE49-F238E27FC236}">
                <a16:creationId xmlns:a16="http://schemas.microsoft.com/office/drawing/2014/main" id="{FD76DC87-6E65-47F6-BD10-20A3534445D4}"/>
              </a:ext>
            </a:extLst>
          </p:cNvPr>
          <p:cNvSpPr>
            <a:spLocks noChangeArrowheads="1"/>
          </p:cNvSpPr>
          <p:nvPr/>
        </p:nvSpPr>
        <p:spPr bwMode="auto">
          <a:xfrm>
            <a:off x="3185272" y="5941919"/>
            <a:ext cx="1680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55" name="exstream_shape373">
            <a:extLst>
              <a:ext uri="{FF2B5EF4-FFF2-40B4-BE49-F238E27FC236}">
                <a16:creationId xmlns:a16="http://schemas.microsoft.com/office/drawing/2014/main" id="{D14EB0C6-15EA-41F0-9E84-945150B81547}"/>
              </a:ext>
            </a:extLst>
          </p:cNvPr>
          <p:cNvSpPr>
            <a:spLocks noChangeArrowheads="1"/>
          </p:cNvSpPr>
          <p:nvPr/>
        </p:nvSpPr>
        <p:spPr bwMode="auto">
          <a:xfrm>
            <a:off x="3202081" y="5941919"/>
            <a:ext cx="16809" cy="13447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56" name="exstream_shape374">
            <a:extLst>
              <a:ext uri="{FF2B5EF4-FFF2-40B4-BE49-F238E27FC236}">
                <a16:creationId xmlns:a16="http://schemas.microsoft.com/office/drawing/2014/main" id="{5A84834E-288E-45C5-8C73-D13BAC25D5BE}"/>
              </a:ext>
            </a:extLst>
          </p:cNvPr>
          <p:cNvSpPr>
            <a:spLocks noChangeArrowheads="1"/>
          </p:cNvSpPr>
          <p:nvPr/>
        </p:nvSpPr>
        <p:spPr bwMode="auto">
          <a:xfrm>
            <a:off x="3218890" y="5941919"/>
            <a:ext cx="445434"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2</a:t>
            </a:r>
          </a:p>
        </p:txBody>
      </p:sp>
      <p:sp>
        <p:nvSpPr>
          <p:cNvPr id="1357" name="exstream_shape375">
            <a:extLst>
              <a:ext uri="{FF2B5EF4-FFF2-40B4-BE49-F238E27FC236}">
                <a16:creationId xmlns:a16="http://schemas.microsoft.com/office/drawing/2014/main" id="{F0159B7E-F8BD-496B-ABCA-E20859E39822}"/>
              </a:ext>
            </a:extLst>
          </p:cNvPr>
          <p:cNvSpPr>
            <a:spLocks noChangeArrowheads="1"/>
          </p:cNvSpPr>
          <p:nvPr/>
        </p:nvSpPr>
        <p:spPr bwMode="auto">
          <a:xfrm>
            <a:off x="3664324" y="5941919"/>
            <a:ext cx="437029"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358" name="exstream_shape376">
            <a:extLst>
              <a:ext uri="{FF2B5EF4-FFF2-40B4-BE49-F238E27FC236}">
                <a16:creationId xmlns:a16="http://schemas.microsoft.com/office/drawing/2014/main" id="{D1EC6B3B-8D0D-44DB-9F47-F35E7E12A53D}"/>
              </a:ext>
            </a:extLst>
          </p:cNvPr>
          <p:cNvSpPr>
            <a:spLocks noChangeArrowheads="1"/>
          </p:cNvSpPr>
          <p:nvPr/>
        </p:nvSpPr>
        <p:spPr bwMode="auto">
          <a:xfrm>
            <a:off x="4101353" y="5941919"/>
            <a:ext cx="411816" cy="13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0</a:t>
            </a:r>
          </a:p>
        </p:txBody>
      </p:sp>
      <p:sp>
        <p:nvSpPr>
          <p:cNvPr id="1359" name="exstream_shape377">
            <a:extLst>
              <a:ext uri="{FF2B5EF4-FFF2-40B4-BE49-F238E27FC236}">
                <a16:creationId xmlns:a16="http://schemas.microsoft.com/office/drawing/2014/main" id="{BB8BB35A-8E09-4880-B9ED-7D1883883AF4}"/>
              </a:ext>
            </a:extLst>
          </p:cNvPr>
          <p:cNvSpPr>
            <a:spLocks noChangeArrowheads="1"/>
          </p:cNvSpPr>
          <p:nvPr/>
        </p:nvSpPr>
        <p:spPr bwMode="auto">
          <a:xfrm>
            <a:off x="605118" y="6076390"/>
            <a:ext cx="58830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60" name="exstream_shape378">
            <a:extLst>
              <a:ext uri="{FF2B5EF4-FFF2-40B4-BE49-F238E27FC236}">
                <a16:creationId xmlns:a16="http://schemas.microsoft.com/office/drawing/2014/main" id="{29079585-90C1-4175-9E2F-9F9A31043CF7}"/>
              </a:ext>
            </a:extLst>
          </p:cNvPr>
          <p:cNvSpPr>
            <a:spLocks noChangeArrowheads="1"/>
          </p:cNvSpPr>
          <p:nvPr/>
        </p:nvSpPr>
        <p:spPr bwMode="auto">
          <a:xfrm>
            <a:off x="1193427" y="6076390"/>
            <a:ext cx="65554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61" name="exstream_shape379">
            <a:extLst>
              <a:ext uri="{FF2B5EF4-FFF2-40B4-BE49-F238E27FC236}">
                <a16:creationId xmlns:a16="http://schemas.microsoft.com/office/drawing/2014/main" id="{FEB0A970-D37A-4907-982F-A80E0B82FB1A}"/>
              </a:ext>
            </a:extLst>
          </p:cNvPr>
          <p:cNvSpPr>
            <a:spLocks noChangeArrowheads="1"/>
          </p:cNvSpPr>
          <p:nvPr/>
        </p:nvSpPr>
        <p:spPr bwMode="auto">
          <a:xfrm>
            <a:off x="1848971" y="6076390"/>
            <a:ext cx="16809" cy="6723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62" name="exstream_shape380">
            <a:extLst>
              <a:ext uri="{FF2B5EF4-FFF2-40B4-BE49-F238E27FC236}">
                <a16:creationId xmlns:a16="http://schemas.microsoft.com/office/drawing/2014/main" id="{5EE1A387-036F-4F2A-8BF1-FEB5D0080411}"/>
              </a:ext>
            </a:extLst>
          </p:cNvPr>
          <p:cNvSpPr>
            <a:spLocks noChangeArrowheads="1"/>
          </p:cNvSpPr>
          <p:nvPr/>
        </p:nvSpPr>
        <p:spPr bwMode="auto">
          <a:xfrm>
            <a:off x="1865780" y="6076390"/>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63" name="exstream_shape381">
            <a:extLst>
              <a:ext uri="{FF2B5EF4-FFF2-40B4-BE49-F238E27FC236}">
                <a16:creationId xmlns:a16="http://schemas.microsoft.com/office/drawing/2014/main" id="{0C122417-CA28-4487-9884-F49650EE17A9}"/>
              </a:ext>
            </a:extLst>
          </p:cNvPr>
          <p:cNvSpPr>
            <a:spLocks noChangeArrowheads="1"/>
          </p:cNvSpPr>
          <p:nvPr/>
        </p:nvSpPr>
        <p:spPr bwMode="auto">
          <a:xfrm>
            <a:off x="2302809" y="6076390"/>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64" name="exstream_shape382">
            <a:extLst>
              <a:ext uri="{FF2B5EF4-FFF2-40B4-BE49-F238E27FC236}">
                <a16:creationId xmlns:a16="http://schemas.microsoft.com/office/drawing/2014/main" id="{B2D21626-7433-497F-BA67-7AB3E75C8074}"/>
              </a:ext>
            </a:extLst>
          </p:cNvPr>
          <p:cNvSpPr>
            <a:spLocks noChangeArrowheads="1"/>
          </p:cNvSpPr>
          <p:nvPr/>
        </p:nvSpPr>
        <p:spPr bwMode="auto">
          <a:xfrm>
            <a:off x="2739839" y="6076390"/>
            <a:ext cx="44543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65" name="exstream_shape383">
            <a:extLst>
              <a:ext uri="{FF2B5EF4-FFF2-40B4-BE49-F238E27FC236}">
                <a16:creationId xmlns:a16="http://schemas.microsoft.com/office/drawing/2014/main" id="{B7D4F84E-BBE6-48F0-AAFF-5A98FF00331B}"/>
              </a:ext>
            </a:extLst>
          </p:cNvPr>
          <p:cNvSpPr>
            <a:spLocks noChangeArrowheads="1"/>
          </p:cNvSpPr>
          <p:nvPr/>
        </p:nvSpPr>
        <p:spPr bwMode="auto">
          <a:xfrm>
            <a:off x="3185272" y="6076390"/>
            <a:ext cx="1680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66" name="exstream_shape384">
            <a:extLst>
              <a:ext uri="{FF2B5EF4-FFF2-40B4-BE49-F238E27FC236}">
                <a16:creationId xmlns:a16="http://schemas.microsoft.com/office/drawing/2014/main" id="{357CA234-4BE6-4010-A396-9F4366417873}"/>
              </a:ext>
            </a:extLst>
          </p:cNvPr>
          <p:cNvSpPr>
            <a:spLocks noChangeArrowheads="1"/>
          </p:cNvSpPr>
          <p:nvPr/>
        </p:nvSpPr>
        <p:spPr bwMode="auto">
          <a:xfrm>
            <a:off x="3202081" y="6076390"/>
            <a:ext cx="16809" cy="6723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67" name="exstream_shape385">
            <a:extLst>
              <a:ext uri="{FF2B5EF4-FFF2-40B4-BE49-F238E27FC236}">
                <a16:creationId xmlns:a16="http://schemas.microsoft.com/office/drawing/2014/main" id="{7DE4B04E-AE90-4C68-A2EB-89EEFA623544}"/>
              </a:ext>
            </a:extLst>
          </p:cNvPr>
          <p:cNvSpPr>
            <a:spLocks noChangeArrowheads="1"/>
          </p:cNvSpPr>
          <p:nvPr/>
        </p:nvSpPr>
        <p:spPr bwMode="auto">
          <a:xfrm>
            <a:off x="3218890" y="6076390"/>
            <a:ext cx="445434"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68" name="exstream_shape386">
            <a:extLst>
              <a:ext uri="{FF2B5EF4-FFF2-40B4-BE49-F238E27FC236}">
                <a16:creationId xmlns:a16="http://schemas.microsoft.com/office/drawing/2014/main" id="{35992266-11CF-4CB4-B0A2-48C75A972C1B}"/>
              </a:ext>
            </a:extLst>
          </p:cNvPr>
          <p:cNvSpPr>
            <a:spLocks noChangeArrowheads="1"/>
          </p:cNvSpPr>
          <p:nvPr/>
        </p:nvSpPr>
        <p:spPr bwMode="auto">
          <a:xfrm>
            <a:off x="3664324" y="6076390"/>
            <a:ext cx="437029"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69" name="exstream_shape387">
            <a:extLst>
              <a:ext uri="{FF2B5EF4-FFF2-40B4-BE49-F238E27FC236}">
                <a16:creationId xmlns:a16="http://schemas.microsoft.com/office/drawing/2014/main" id="{C804E4E9-667F-48F3-A706-19A7D22136D0}"/>
              </a:ext>
            </a:extLst>
          </p:cNvPr>
          <p:cNvSpPr>
            <a:spLocks noChangeArrowheads="1"/>
          </p:cNvSpPr>
          <p:nvPr/>
        </p:nvSpPr>
        <p:spPr bwMode="auto">
          <a:xfrm>
            <a:off x="4101353" y="6076390"/>
            <a:ext cx="411816" cy="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70" name="exstream_shape388">
            <a:extLst>
              <a:ext uri="{FF2B5EF4-FFF2-40B4-BE49-F238E27FC236}">
                <a16:creationId xmlns:a16="http://schemas.microsoft.com/office/drawing/2014/main" id="{C061B932-BFFA-4A8E-B574-65AA18FCF259}"/>
              </a:ext>
            </a:extLst>
          </p:cNvPr>
          <p:cNvSpPr>
            <a:spLocks noChangeArrowheads="1"/>
          </p:cNvSpPr>
          <p:nvPr/>
        </p:nvSpPr>
        <p:spPr bwMode="auto">
          <a:xfrm>
            <a:off x="605118" y="6143625"/>
            <a:ext cx="58830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71" name="exstream_shape389">
            <a:extLst>
              <a:ext uri="{FF2B5EF4-FFF2-40B4-BE49-F238E27FC236}">
                <a16:creationId xmlns:a16="http://schemas.microsoft.com/office/drawing/2014/main" id="{B32D30CB-9F94-4696-8EBE-B53BF6ECF898}"/>
              </a:ext>
            </a:extLst>
          </p:cNvPr>
          <p:cNvSpPr>
            <a:spLocks noChangeArrowheads="1"/>
          </p:cNvSpPr>
          <p:nvPr/>
        </p:nvSpPr>
        <p:spPr bwMode="auto">
          <a:xfrm>
            <a:off x="1193427" y="6143625"/>
            <a:ext cx="655544"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72" name="exstream_shape390">
            <a:extLst>
              <a:ext uri="{FF2B5EF4-FFF2-40B4-BE49-F238E27FC236}">
                <a16:creationId xmlns:a16="http://schemas.microsoft.com/office/drawing/2014/main" id="{FDC8AA01-8A26-425E-849E-8FFF2BE82785}"/>
              </a:ext>
            </a:extLst>
          </p:cNvPr>
          <p:cNvSpPr>
            <a:spLocks noChangeArrowheads="1"/>
          </p:cNvSpPr>
          <p:nvPr/>
        </p:nvSpPr>
        <p:spPr bwMode="auto">
          <a:xfrm>
            <a:off x="1848971" y="6143625"/>
            <a:ext cx="1680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73" name="exstream_shape391">
            <a:extLst>
              <a:ext uri="{FF2B5EF4-FFF2-40B4-BE49-F238E27FC236}">
                <a16:creationId xmlns:a16="http://schemas.microsoft.com/office/drawing/2014/main" id="{7B0D59B0-4F77-43D3-B238-FCE7F1AB01CE}"/>
              </a:ext>
            </a:extLst>
          </p:cNvPr>
          <p:cNvSpPr>
            <a:spLocks noChangeArrowheads="1"/>
          </p:cNvSpPr>
          <p:nvPr/>
        </p:nvSpPr>
        <p:spPr bwMode="auto">
          <a:xfrm>
            <a:off x="1865780" y="6143625"/>
            <a:ext cx="43702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74" name="exstream_shape392">
            <a:extLst>
              <a:ext uri="{FF2B5EF4-FFF2-40B4-BE49-F238E27FC236}">
                <a16:creationId xmlns:a16="http://schemas.microsoft.com/office/drawing/2014/main" id="{7CAD20F7-25C6-462E-B752-66E29BC50F4C}"/>
              </a:ext>
            </a:extLst>
          </p:cNvPr>
          <p:cNvSpPr>
            <a:spLocks noChangeArrowheads="1"/>
          </p:cNvSpPr>
          <p:nvPr/>
        </p:nvSpPr>
        <p:spPr bwMode="auto">
          <a:xfrm>
            <a:off x="2302809" y="6143625"/>
            <a:ext cx="43702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75" name="exstream_shape393">
            <a:extLst>
              <a:ext uri="{FF2B5EF4-FFF2-40B4-BE49-F238E27FC236}">
                <a16:creationId xmlns:a16="http://schemas.microsoft.com/office/drawing/2014/main" id="{56191FC9-7AF0-4955-8314-F5B435BC203F}"/>
              </a:ext>
            </a:extLst>
          </p:cNvPr>
          <p:cNvSpPr>
            <a:spLocks noChangeArrowheads="1"/>
          </p:cNvSpPr>
          <p:nvPr/>
        </p:nvSpPr>
        <p:spPr bwMode="auto">
          <a:xfrm>
            <a:off x="2739839" y="6143625"/>
            <a:ext cx="445434"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76" name="exstream_shape394">
            <a:extLst>
              <a:ext uri="{FF2B5EF4-FFF2-40B4-BE49-F238E27FC236}">
                <a16:creationId xmlns:a16="http://schemas.microsoft.com/office/drawing/2014/main" id="{10A9DC59-A1D5-4CA9-93D5-1BB6FC573E00}"/>
              </a:ext>
            </a:extLst>
          </p:cNvPr>
          <p:cNvSpPr>
            <a:spLocks noChangeArrowheads="1"/>
          </p:cNvSpPr>
          <p:nvPr/>
        </p:nvSpPr>
        <p:spPr bwMode="auto">
          <a:xfrm>
            <a:off x="3185272" y="6143625"/>
            <a:ext cx="1680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77" name="exstream_shape395">
            <a:extLst>
              <a:ext uri="{FF2B5EF4-FFF2-40B4-BE49-F238E27FC236}">
                <a16:creationId xmlns:a16="http://schemas.microsoft.com/office/drawing/2014/main" id="{C38960C4-EC4F-4391-B268-6632B7514CE1}"/>
              </a:ext>
            </a:extLst>
          </p:cNvPr>
          <p:cNvSpPr>
            <a:spLocks noChangeArrowheads="1"/>
          </p:cNvSpPr>
          <p:nvPr/>
        </p:nvSpPr>
        <p:spPr bwMode="auto">
          <a:xfrm>
            <a:off x="3202081" y="6143625"/>
            <a:ext cx="1680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78" name="exstream_shape396">
            <a:extLst>
              <a:ext uri="{FF2B5EF4-FFF2-40B4-BE49-F238E27FC236}">
                <a16:creationId xmlns:a16="http://schemas.microsoft.com/office/drawing/2014/main" id="{ABCECDB5-B9B1-4629-AAB4-F6F8B4D82CC0}"/>
              </a:ext>
            </a:extLst>
          </p:cNvPr>
          <p:cNvSpPr>
            <a:spLocks noChangeArrowheads="1"/>
          </p:cNvSpPr>
          <p:nvPr/>
        </p:nvSpPr>
        <p:spPr bwMode="auto">
          <a:xfrm>
            <a:off x="3218890" y="6143625"/>
            <a:ext cx="445434"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79" name="exstream_shape397">
            <a:extLst>
              <a:ext uri="{FF2B5EF4-FFF2-40B4-BE49-F238E27FC236}">
                <a16:creationId xmlns:a16="http://schemas.microsoft.com/office/drawing/2014/main" id="{D266DDA2-188C-4BB8-948D-C651A5F9A932}"/>
              </a:ext>
            </a:extLst>
          </p:cNvPr>
          <p:cNvSpPr>
            <a:spLocks noChangeArrowheads="1"/>
          </p:cNvSpPr>
          <p:nvPr/>
        </p:nvSpPr>
        <p:spPr bwMode="auto">
          <a:xfrm>
            <a:off x="3664324" y="6143625"/>
            <a:ext cx="437029"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80" name="exstream_shape398">
            <a:extLst>
              <a:ext uri="{FF2B5EF4-FFF2-40B4-BE49-F238E27FC236}">
                <a16:creationId xmlns:a16="http://schemas.microsoft.com/office/drawing/2014/main" id="{307F1DE5-9D35-44E1-B132-67EB7D219605}"/>
              </a:ext>
            </a:extLst>
          </p:cNvPr>
          <p:cNvSpPr>
            <a:spLocks noChangeArrowheads="1"/>
          </p:cNvSpPr>
          <p:nvPr/>
        </p:nvSpPr>
        <p:spPr bwMode="auto">
          <a:xfrm>
            <a:off x="4101353" y="6143625"/>
            <a:ext cx="411816" cy="1680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81" name="exstream_shape399">
            <a:extLst>
              <a:ext uri="{FF2B5EF4-FFF2-40B4-BE49-F238E27FC236}">
                <a16:creationId xmlns:a16="http://schemas.microsoft.com/office/drawing/2014/main" id="{72C86A45-2085-4DFB-9FA6-BA12D7A63E9D}"/>
              </a:ext>
            </a:extLst>
          </p:cNvPr>
          <p:cNvSpPr>
            <a:spLocks noChangeArrowheads="1"/>
          </p:cNvSpPr>
          <p:nvPr/>
        </p:nvSpPr>
        <p:spPr bwMode="auto">
          <a:xfrm>
            <a:off x="1285876" y="3017184"/>
            <a:ext cx="579904" cy="24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06">
                <a:solidFill>
                  <a:srgbClr val="000000"/>
                </a:solidFill>
              </a:rPr>
              <a:t>Skin</a:t>
            </a:r>
          </a:p>
        </p:txBody>
      </p:sp>
      <p:sp>
        <p:nvSpPr>
          <p:cNvPr id="1382" name="exstream_shape400">
            <a:extLst>
              <a:ext uri="{FF2B5EF4-FFF2-40B4-BE49-F238E27FC236}">
                <a16:creationId xmlns:a16="http://schemas.microsoft.com/office/drawing/2014/main" id="{581EE2F5-007A-4225-9A3D-E154B92A8319}"/>
              </a:ext>
            </a:extLst>
          </p:cNvPr>
          <p:cNvSpPr>
            <a:spLocks noChangeArrowheads="1"/>
          </p:cNvSpPr>
          <p:nvPr/>
        </p:nvSpPr>
        <p:spPr bwMode="auto">
          <a:xfrm>
            <a:off x="1865780" y="3017184"/>
            <a:ext cx="579904" cy="24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06">
                <a:solidFill>
                  <a:srgbClr val="000000"/>
                </a:solidFill>
              </a:rPr>
              <a:t>Infectious/ Parasitic</a:t>
            </a:r>
          </a:p>
        </p:txBody>
      </p:sp>
      <p:sp>
        <p:nvSpPr>
          <p:cNvPr id="1383" name="exstream_shape401">
            <a:extLst>
              <a:ext uri="{FF2B5EF4-FFF2-40B4-BE49-F238E27FC236}">
                <a16:creationId xmlns:a16="http://schemas.microsoft.com/office/drawing/2014/main" id="{30FB6E5A-761C-4060-8F03-D0D0BEA891AA}"/>
              </a:ext>
            </a:extLst>
          </p:cNvPr>
          <p:cNvSpPr>
            <a:spLocks noChangeArrowheads="1"/>
          </p:cNvSpPr>
          <p:nvPr/>
        </p:nvSpPr>
        <p:spPr bwMode="auto">
          <a:xfrm>
            <a:off x="2445684" y="3017184"/>
            <a:ext cx="579904" cy="24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06">
                <a:solidFill>
                  <a:srgbClr val="000000"/>
                </a:solidFill>
              </a:rPr>
              <a:t>Ear, Nose, Throat</a:t>
            </a:r>
          </a:p>
        </p:txBody>
      </p:sp>
      <p:sp>
        <p:nvSpPr>
          <p:cNvPr id="1384" name="exstream_shape402">
            <a:extLst>
              <a:ext uri="{FF2B5EF4-FFF2-40B4-BE49-F238E27FC236}">
                <a16:creationId xmlns:a16="http://schemas.microsoft.com/office/drawing/2014/main" id="{956AAB64-5AC3-4BCA-A6BF-E3FCE633258C}"/>
              </a:ext>
            </a:extLst>
          </p:cNvPr>
          <p:cNvSpPr>
            <a:spLocks noChangeArrowheads="1"/>
          </p:cNvSpPr>
          <p:nvPr/>
        </p:nvSpPr>
        <p:spPr bwMode="auto">
          <a:xfrm>
            <a:off x="3025589" y="3017184"/>
            <a:ext cx="579904" cy="24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06">
                <a:solidFill>
                  <a:srgbClr val="000000"/>
                </a:solidFill>
              </a:rPr>
              <a:t>General Medical</a:t>
            </a:r>
          </a:p>
        </p:txBody>
      </p:sp>
      <p:sp>
        <p:nvSpPr>
          <p:cNvPr id="1385" name="exstream_shape403">
            <a:extLst>
              <a:ext uri="{FF2B5EF4-FFF2-40B4-BE49-F238E27FC236}">
                <a16:creationId xmlns:a16="http://schemas.microsoft.com/office/drawing/2014/main" id="{2912B76A-4D55-44FE-9AD2-97DFC92791BE}"/>
              </a:ext>
            </a:extLst>
          </p:cNvPr>
          <p:cNvSpPr>
            <a:spLocks noChangeArrowheads="1"/>
          </p:cNvSpPr>
          <p:nvPr/>
        </p:nvSpPr>
        <p:spPr bwMode="auto">
          <a:xfrm>
            <a:off x="3605493" y="3017184"/>
            <a:ext cx="588309" cy="24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06">
                <a:solidFill>
                  <a:srgbClr val="000000"/>
                </a:solidFill>
              </a:rPr>
              <a:t>Other</a:t>
            </a:r>
          </a:p>
        </p:txBody>
      </p:sp>
      <p:sp>
        <p:nvSpPr>
          <p:cNvPr id="1386" name="exstream_shape404">
            <a:extLst>
              <a:ext uri="{FF2B5EF4-FFF2-40B4-BE49-F238E27FC236}">
                <a16:creationId xmlns:a16="http://schemas.microsoft.com/office/drawing/2014/main" id="{710B63D4-C10B-45D7-9748-CB90CB2AF14B}"/>
              </a:ext>
            </a:extLst>
          </p:cNvPr>
          <p:cNvSpPr>
            <a:spLocks noChangeArrowheads="1"/>
          </p:cNvSpPr>
          <p:nvPr/>
        </p:nvSpPr>
        <p:spPr bwMode="auto">
          <a:xfrm>
            <a:off x="1285876" y="3260912"/>
            <a:ext cx="579904" cy="15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2</a:t>
            </a:r>
          </a:p>
        </p:txBody>
      </p:sp>
      <p:sp>
        <p:nvSpPr>
          <p:cNvPr id="1387" name="exstream_shape405">
            <a:extLst>
              <a:ext uri="{FF2B5EF4-FFF2-40B4-BE49-F238E27FC236}">
                <a16:creationId xmlns:a16="http://schemas.microsoft.com/office/drawing/2014/main" id="{E04A9CDF-1922-4A5D-BE25-261941D15DDE}"/>
              </a:ext>
            </a:extLst>
          </p:cNvPr>
          <p:cNvSpPr>
            <a:spLocks noChangeArrowheads="1"/>
          </p:cNvSpPr>
          <p:nvPr/>
        </p:nvSpPr>
        <p:spPr bwMode="auto">
          <a:xfrm>
            <a:off x="1865780" y="3260912"/>
            <a:ext cx="579904" cy="15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2</a:t>
            </a:r>
          </a:p>
        </p:txBody>
      </p:sp>
      <p:sp>
        <p:nvSpPr>
          <p:cNvPr id="1388" name="exstream_shape406">
            <a:extLst>
              <a:ext uri="{FF2B5EF4-FFF2-40B4-BE49-F238E27FC236}">
                <a16:creationId xmlns:a16="http://schemas.microsoft.com/office/drawing/2014/main" id="{5BCA9C72-1D71-4CA3-A819-CFE645217FA4}"/>
              </a:ext>
            </a:extLst>
          </p:cNvPr>
          <p:cNvSpPr>
            <a:spLocks noChangeArrowheads="1"/>
          </p:cNvSpPr>
          <p:nvPr/>
        </p:nvSpPr>
        <p:spPr bwMode="auto">
          <a:xfrm>
            <a:off x="2445684" y="3260912"/>
            <a:ext cx="579904" cy="15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4</a:t>
            </a:r>
          </a:p>
        </p:txBody>
      </p:sp>
      <p:sp>
        <p:nvSpPr>
          <p:cNvPr id="1389" name="exstream_shape407">
            <a:extLst>
              <a:ext uri="{FF2B5EF4-FFF2-40B4-BE49-F238E27FC236}">
                <a16:creationId xmlns:a16="http://schemas.microsoft.com/office/drawing/2014/main" id="{0A98C183-AC21-4767-B677-88BE5B5FAACC}"/>
              </a:ext>
            </a:extLst>
          </p:cNvPr>
          <p:cNvSpPr>
            <a:spLocks noChangeArrowheads="1"/>
          </p:cNvSpPr>
          <p:nvPr/>
        </p:nvSpPr>
        <p:spPr bwMode="auto">
          <a:xfrm>
            <a:off x="3025589" y="3260912"/>
            <a:ext cx="579904" cy="15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a:t>
            </a:r>
          </a:p>
        </p:txBody>
      </p:sp>
      <p:sp>
        <p:nvSpPr>
          <p:cNvPr id="1390" name="exstream_shape408">
            <a:extLst>
              <a:ext uri="{FF2B5EF4-FFF2-40B4-BE49-F238E27FC236}">
                <a16:creationId xmlns:a16="http://schemas.microsoft.com/office/drawing/2014/main" id="{8A1FD983-E12E-4032-B4FC-64964BBA70E8}"/>
              </a:ext>
            </a:extLst>
          </p:cNvPr>
          <p:cNvSpPr>
            <a:spLocks noChangeArrowheads="1"/>
          </p:cNvSpPr>
          <p:nvPr/>
        </p:nvSpPr>
        <p:spPr bwMode="auto">
          <a:xfrm>
            <a:off x="3605493" y="3260912"/>
            <a:ext cx="588309" cy="15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10</a:t>
            </a:r>
          </a:p>
        </p:txBody>
      </p:sp>
      <p:sp>
        <p:nvSpPr>
          <p:cNvPr id="1391" name="exstream_shape409">
            <a:extLst>
              <a:ext uri="{FF2B5EF4-FFF2-40B4-BE49-F238E27FC236}">
                <a16:creationId xmlns:a16="http://schemas.microsoft.com/office/drawing/2014/main" id="{71EC639F-E213-406B-807F-377FBD54A51E}"/>
              </a:ext>
            </a:extLst>
          </p:cNvPr>
          <p:cNvSpPr>
            <a:spLocks noChangeArrowheads="1"/>
          </p:cNvSpPr>
          <p:nvPr/>
        </p:nvSpPr>
        <p:spPr bwMode="auto">
          <a:xfrm>
            <a:off x="1285876" y="3412192"/>
            <a:ext cx="57990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9</a:t>
            </a:r>
          </a:p>
        </p:txBody>
      </p:sp>
      <p:sp>
        <p:nvSpPr>
          <p:cNvPr id="1392" name="exstream_shape410">
            <a:extLst>
              <a:ext uri="{FF2B5EF4-FFF2-40B4-BE49-F238E27FC236}">
                <a16:creationId xmlns:a16="http://schemas.microsoft.com/office/drawing/2014/main" id="{D95500F6-DBEF-455D-882F-AFAAD30CDEF6}"/>
              </a:ext>
            </a:extLst>
          </p:cNvPr>
          <p:cNvSpPr>
            <a:spLocks noChangeArrowheads="1"/>
          </p:cNvSpPr>
          <p:nvPr/>
        </p:nvSpPr>
        <p:spPr bwMode="auto">
          <a:xfrm>
            <a:off x="1865780" y="3412192"/>
            <a:ext cx="57990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6</a:t>
            </a:r>
          </a:p>
        </p:txBody>
      </p:sp>
      <p:sp>
        <p:nvSpPr>
          <p:cNvPr id="1393" name="exstream_shape411">
            <a:extLst>
              <a:ext uri="{FF2B5EF4-FFF2-40B4-BE49-F238E27FC236}">
                <a16:creationId xmlns:a16="http://schemas.microsoft.com/office/drawing/2014/main" id="{8E797931-1FE7-48E0-92AE-DA34BB2EEA38}"/>
              </a:ext>
            </a:extLst>
          </p:cNvPr>
          <p:cNvSpPr>
            <a:spLocks noChangeArrowheads="1"/>
          </p:cNvSpPr>
          <p:nvPr/>
        </p:nvSpPr>
        <p:spPr bwMode="auto">
          <a:xfrm>
            <a:off x="2445684" y="3412192"/>
            <a:ext cx="57990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4</a:t>
            </a:r>
          </a:p>
        </p:txBody>
      </p:sp>
      <p:sp>
        <p:nvSpPr>
          <p:cNvPr id="1394" name="exstream_shape412">
            <a:extLst>
              <a:ext uri="{FF2B5EF4-FFF2-40B4-BE49-F238E27FC236}">
                <a16:creationId xmlns:a16="http://schemas.microsoft.com/office/drawing/2014/main" id="{C59D5B58-80BA-4A52-92ED-A285FD6BC8EC}"/>
              </a:ext>
            </a:extLst>
          </p:cNvPr>
          <p:cNvSpPr>
            <a:spLocks noChangeArrowheads="1"/>
          </p:cNvSpPr>
          <p:nvPr/>
        </p:nvSpPr>
        <p:spPr bwMode="auto">
          <a:xfrm>
            <a:off x="3025589" y="3412192"/>
            <a:ext cx="579904"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4</a:t>
            </a:r>
          </a:p>
        </p:txBody>
      </p:sp>
      <p:sp>
        <p:nvSpPr>
          <p:cNvPr id="1395" name="exstream_shape413">
            <a:extLst>
              <a:ext uri="{FF2B5EF4-FFF2-40B4-BE49-F238E27FC236}">
                <a16:creationId xmlns:a16="http://schemas.microsoft.com/office/drawing/2014/main" id="{D64B1BDD-A636-43EA-BB1C-AE764B9AB86E}"/>
              </a:ext>
            </a:extLst>
          </p:cNvPr>
          <p:cNvSpPr>
            <a:spLocks noChangeArrowheads="1"/>
          </p:cNvSpPr>
          <p:nvPr/>
        </p:nvSpPr>
        <p:spPr bwMode="auto">
          <a:xfrm>
            <a:off x="3605493" y="3412192"/>
            <a:ext cx="588309" cy="1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794">
                <a:solidFill>
                  <a:srgbClr val="000000"/>
                </a:solidFill>
              </a:rPr>
              <a:t>15</a:t>
            </a:r>
          </a:p>
        </p:txBody>
      </p:sp>
      <p:sp>
        <p:nvSpPr>
          <p:cNvPr id="1396" name="exstream_shape414">
            <a:extLst>
              <a:ext uri="{FF2B5EF4-FFF2-40B4-BE49-F238E27FC236}">
                <a16:creationId xmlns:a16="http://schemas.microsoft.com/office/drawing/2014/main" id="{F593211C-D1B8-4AB8-920C-20A6D2259265}"/>
              </a:ext>
            </a:extLst>
          </p:cNvPr>
          <p:cNvSpPr txBox="1">
            <a:spLocks noChangeArrowheads="1"/>
          </p:cNvSpPr>
          <p:nvPr/>
        </p:nvSpPr>
        <p:spPr bwMode="auto">
          <a:xfrm>
            <a:off x="7320242" y="6597463"/>
            <a:ext cx="1277471"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88"/>
          </a:p>
        </p:txBody>
      </p:sp>
      <p:sp>
        <p:nvSpPr>
          <p:cNvPr id="1397" name="exstream_shape415">
            <a:extLst>
              <a:ext uri="{FF2B5EF4-FFF2-40B4-BE49-F238E27FC236}">
                <a16:creationId xmlns:a16="http://schemas.microsoft.com/office/drawing/2014/main" id="{1164695B-9B3F-479A-9114-1259B1621C63}"/>
              </a:ext>
            </a:extLst>
          </p:cNvPr>
          <p:cNvSpPr txBox="1">
            <a:spLocks noChangeArrowheads="1"/>
          </p:cNvSpPr>
          <p:nvPr/>
        </p:nvSpPr>
        <p:spPr bwMode="auto">
          <a:xfrm>
            <a:off x="7320242" y="6597463"/>
            <a:ext cx="1277471" cy="1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228600">
              <a:defRPr>
                <a:solidFill>
                  <a:schemeClr val="tx1"/>
                </a:solidFill>
                <a:latin typeface="Arial" panose="020B0604020202020204" pitchFamily="34" charset="0"/>
              </a:defRPr>
            </a:lvl1pPr>
            <a:lvl2pPr marL="742950" indent="-285750" defTabSz="228600">
              <a:defRPr>
                <a:solidFill>
                  <a:schemeClr val="tx1"/>
                </a:solidFill>
                <a:latin typeface="Arial" panose="020B0604020202020204" pitchFamily="34" charset="0"/>
              </a:defRPr>
            </a:lvl2pPr>
            <a:lvl3pPr marL="1143000" indent="-228600" defTabSz="228600">
              <a:defRPr>
                <a:solidFill>
                  <a:schemeClr val="tx1"/>
                </a:solidFill>
                <a:latin typeface="Arial" panose="020B0604020202020204" pitchFamily="34" charset="0"/>
              </a:defRPr>
            </a:lvl3pPr>
            <a:lvl4pPr marL="1600200" indent="-228600" defTabSz="228600">
              <a:defRPr>
                <a:solidFill>
                  <a:schemeClr val="tx1"/>
                </a:solidFill>
                <a:latin typeface="Arial" panose="020B0604020202020204" pitchFamily="34" charset="0"/>
              </a:defRPr>
            </a:lvl4pPr>
            <a:lvl5pPr marL="2057400" indent="-228600" defTabSz="228600">
              <a:defRPr>
                <a:solidFill>
                  <a:schemeClr val="tx1"/>
                </a:solidFill>
                <a:latin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706">
                <a:solidFill>
                  <a:srgbClr val="000000"/>
                </a:solidFill>
              </a:rPr>
              <a:t>PAGE 1</a:t>
            </a:r>
          </a:p>
        </p:txBody>
      </p:sp>
      <p:sp>
        <p:nvSpPr>
          <p:cNvPr id="2" name="Rectangle 1">
            <a:extLst>
              <a:ext uri="{FF2B5EF4-FFF2-40B4-BE49-F238E27FC236}">
                <a16:creationId xmlns:a16="http://schemas.microsoft.com/office/drawing/2014/main" id="{8680749B-81C8-49AA-A4FC-03ABDCDCD746}"/>
              </a:ext>
            </a:extLst>
          </p:cNvPr>
          <p:cNvSpPr/>
          <p:nvPr/>
        </p:nvSpPr>
        <p:spPr>
          <a:xfrm>
            <a:off x="8397467" y="5580532"/>
            <a:ext cx="594121" cy="865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2019:</a:t>
            </a:r>
          </a:p>
          <a:p>
            <a:pPr algn="ctr"/>
            <a:r>
              <a:rPr lang="en-US" sz="1000" dirty="0"/>
              <a:t>20</a:t>
            </a:r>
          </a:p>
          <a:p>
            <a:pPr algn="ctr"/>
            <a:r>
              <a:rPr lang="en-US" sz="1000" dirty="0"/>
              <a:t>$2,580</a:t>
            </a:r>
          </a:p>
        </p:txBody>
      </p:sp>
      <p:sp>
        <p:nvSpPr>
          <p:cNvPr id="375" name="Circle: Hollow 374">
            <a:extLst>
              <a:ext uri="{FF2B5EF4-FFF2-40B4-BE49-F238E27FC236}">
                <a16:creationId xmlns:a16="http://schemas.microsoft.com/office/drawing/2014/main" id="{972F8F3D-0F2C-41ED-BC7B-AEF82FED114A}"/>
              </a:ext>
            </a:extLst>
          </p:cNvPr>
          <p:cNvSpPr/>
          <p:nvPr/>
        </p:nvSpPr>
        <p:spPr>
          <a:xfrm>
            <a:off x="3008781" y="3580280"/>
            <a:ext cx="1647262" cy="3193676"/>
          </a:xfrm>
          <a:prstGeom prst="donut">
            <a:avLst>
              <a:gd name="adj" fmla="val 3717"/>
            </a:avLst>
          </a:prstGeom>
          <a:solidFill>
            <a:srgbClr val="FF993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 name="TextBox 2">
            <a:extLst>
              <a:ext uri="{FF2B5EF4-FFF2-40B4-BE49-F238E27FC236}">
                <a16:creationId xmlns:a16="http://schemas.microsoft.com/office/drawing/2014/main" id="{8ABB5D8C-CC16-43BB-9A84-83240991C6C1}"/>
              </a:ext>
            </a:extLst>
          </p:cNvPr>
          <p:cNvSpPr txBox="1"/>
          <p:nvPr/>
        </p:nvSpPr>
        <p:spPr>
          <a:xfrm>
            <a:off x="4407422" y="714375"/>
            <a:ext cx="4182812" cy="369332"/>
          </a:xfrm>
          <a:prstGeom prst="rect">
            <a:avLst/>
          </a:prstGeom>
          <a:noFill/>
        </p:spPr>
        <p:txBody>
          <a:bodyPr wrap="none" rtlCol="0">
            <a:spAutoFit/>
          </a:bodyPr>
          <a:lstStyle/>
          <a:p>
            <a:r>
              <a:rPr lang="en-US" b="1" i="1" dirty="0">
                <a:solidFill>
                  <a:srgbClr val="00B050"/>
                </a:solidFill>
              </a:rPr>
              <a:t>Utilization not huge, but double last year!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128848" y="113605"/>
            <a:ext cx="8766211" cy="590619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Open Enrollment</a:t>
            </a:r>
            <a:endParaRPr lang="en-US" sz="1400" spc="300" dirty="0">
              <a:solidFill>
                <a:schemeClr val="bg1"/>
              </a:solidFill>
              <a:latin typeface="Corbel"/>
              <a:ea typeface="+mn-ea"/>
              <a:cs typeface="Corbel"/>
            </a:endParaRPr>
          </a:p>
        </p:txBody>
      </p:sp>
      <p:graphicFrame>
        <p:nvGraphicFramePr>
          <p:cNvPr id="5" name="Diagram 4">
            <a:extLst>
              <a:ext uri="{FF2B5EF4-FFF2-40B4-BE49-F238E27FC236}">
                <a16:creationId xmlns:a16="http://schemas.microsoft.com/office/drawing/2014/main" id="{010DC248-12F5-437C-A839-85B1F590D455}"/>
              </a:ext>
            </a:extLst>
          </p:cNvPr>
          <p:cNvGraphicFramePr>
            <a:graphicFrameLocks noChangeAspect="1"/>
          </p:cNvGraphicFramePr>
          <p:nvPr>
            <p:extLst>
              <p:ext uri="{D42A27DB-BD31-4B8C-83A1-F6EECF244321}">
                <p14:modId xmlns:p14="http://schemas.microsoft.com/office/powerpoint/2010/main" val="2260329686"/>
              </p:ext>
            </p:extLst>
          </p:nvPr>
        </p:nvGraphicFramePr>
        <p:xfrm>
          <a:off x="147898" y="556921"/>
          <a:ext cx="8766211" cy="56168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877063A3-DD6F-4702-8993-EA27708622DC}"/>
              </a:ext>
            </a:extLst>
          </p:cNvPr>
          <p:cNvSpPr txBox="1"/>
          <p:nvPr/>
        </p:nvSpPr>
        <p:spPr>
          <a:xfrm>
            <a:off x="3757603" y="2514600"/>
            <a:ext cx="1628794" cy="1569660"/>
          </a:xfrm>
          <a:prstGeom prst="rect">
            <a:avLst/>
          </a:prstGeom>
          <a:noFill/>
        </p:spPr>
        <p:txBody>
          <a:bodyPr wrap="square" rtlCol="0">
            <a:spAutoFit/>
          </a:bodyPr>
          <a:lstStyle/>
          <a:p>
            <a:pPr algn="ctr"/>
            <a:r>
              <a:rPr lang="en-US" sz="2400" b="1" dirty="0">
                <a:solidFill>
                  <a:schemeClr val="accent3">
                    <a:lumMod val="75000"/>
                  </a:schemeClr>
                </a:solidFill>
              </a:rPr>
              <a:t>1 1 2021 Open Enrollment Results</a:t>
            </a:r>
          </a:p>
        </p:txBody>
      </p:sp>
    </p:spTree>
    <p:extLst>
      <p:ext uri="{BB962C8B-B14F-4D97-AF65-F5344CB8AC3E}">
        <p14:creationId xmlns:p14="http://schemas.microsoft.com/office/powerpoint/2010/main" val="1852031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0" y="90488"/>
            <a:ext cx="8872537" cy="617378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Open Enrollment</a:t>
            </a:r>
            <a:endParaRPr lang="en-US" sz="1400" spc="300" dirty="0">
              <a:solidFill>
                <a:schemeClr val="bg1"/>
              </a:solidFill>
              <a:latin typeface="Corbel"/>
              <a:ea typeface="+mn-ea"/>
              <a:cs typeface="Corbel"/>
            </a:endParaRPr>
          </a:p>
        </p:txBody>
      </p:sp>
      <p:sp>
        <p:nvSpPr>
          <p:cNvPr id="6" name="TextBox 5">
            <a:extLst>
              <a:ext uri="{FF2B5EF4-FFF2-40B4-BE49-F238E27FC236}">
                <a16:creationId xmlns:a16="http://schemas.microsoft.com/office/drawing/2014/main" id="{877063A3-DD6F-4702-8993-EA27708622DC}"/>
              </a:ext>
            </a:extLst>
          </p:cNvPr>
          <p:cNvSpPr txBox="1"/>
          <p:nvPr/>
        </p:nvSpPr>
        <p:spPr>
          <a:xfrm>
            <a:off x="892175" y="1043250"/>
            <a:ext cx="7620000" cy="5570756"/>
          </a:xfrm>
          <a:prstGeom prst="rect">
            <a:avLst/>
          </a:prstGeom>
          <a:noFill/>
        </p:spPr>
        <p:txBody>
          <a:bodyPr wrap="square" rtlCol="0">
            <a:spAutoFit/>
          </a:bodyPr>
          <a:lstStyle/>
          <a:p>
            <a:r>
              <a:rPr lang="en-US" sz="1600" b="1" u="sng" dirty="0"/>
              <a:t>Medical</a:t>
            </a:r>
            <a:endParaRPr lang="en-US" sz="1600" dirty="0"/>
          </a:p>
          <a:p>
            <a:pPr marL="285750" indent="-285750">
              <a:buFont typeface="Arial" panose="020B0604020202020204" pitchFamily="34" charset="0"/>
              <a:buChar char="•"/>
            </a:pPr>
            <a:r>
              <a:rPr lang="en-US" sz="1600" dirty="0"/>
              <a:t>Projected increase for 2021 -1.42%; +1.46% with conservative assumptions adopted</a:t>
            </a:r>
            <a:endParaRPr lang="en-US" sz="1600" u="sng" dirty="0"/>
          </a:p>
          <a:p>
            <a:pPr marL="742950" lvl="1" indent="-285750">
              <a:buFont typeface="Courier New" panose="02070309020205020404" pitchFamily="49" charset="0"/>
              <a:buChar char="o"/>
            </a:pPr>
            <a:r>
              <a:rPr lang="en-US" sz="1600" dirty="0"/>
              <a:t>Cigna admin fee +3% with rate guarantee to 1 1 2023</a:t>
            </a:r>
          </a:p>
          <a:p>
            <a:pPr marL="742950" lvl="1" indent="-285750">
              <a:buFont typeface="Courier New" panose="02070309020205020404" pitchFamily="49" charset="0"/>
              <a:buChar char="o"/>
            </a:pPr>
            <a:r>
              <a:rPr lang="en-US" sz="1600" dirty="0"/>
              <a:t>Cigna wellness pledge $20,000</a:t>
            </a:r>
          </a:p>
          <a:p>
            <a:pPr marL="742950" lvl="1" indent="-285750">
              <a:buFont typeface="Courier New" panose="02070309020205020404" pitchFamily="49" charset="0"/>
              <a:buChar char="o"/>
            </a:pPr>
            <a:r>
              <a:rPr lang="en-US" sz="1600" dirty="0"/>
              <a:t>Included projected Omada costs of $27,300</a:t>
            </a:r>
          </a:p>
          <a:p>
            <a:pPr marL="742950" lvl="1" indent="-285750">
              <a:buFont typeface="Courier New" panose="02070309020205020404" pitchFamily="49" charset="0"/>
              <a:buChar char="o"/>
            </a:pPr>
            <a:r>
              <a:rPr lang="en-US" sz="1600" dirty="0"/>
              <a:t>Used claims data to March 2020</a:t>
            </a:r>
          </a:p>
          <a:p>
            <a:pPr marL="285750" indent="-285750">
              <a:buFont typeface="Arial" panose="020B0604020202020204" pitchFamily="34" charset="0"/>
              <a:buChar char="•"/>
            </a:pPr>
            <a:r>
              <a:rPr lang="en-US" sz="1600" dirty="0"/>
              <a:t>No plan design changes; added Omada </a:t>
            </a:r>
          </a:p>
          <a:p>
            <a:pPr marL="285750" indent="-285750">
              <a:buFont typeface="Arial" panose="020B0604020202020204" pitchFamily="34" charset="0"/>
              <a:buChar char="•"/>
            </a:pPr>
            <a:r>
              <a:rPr lang="en-US" sz="1600" dirty="0"/>
              <a:t>Rounded payroll contribution increases:</a:t>
            </a:r>
          </a:p>
          <a:p>
            <a:pPr marL="742950" lvl="1" indent="-285750">
              <a:buFont typeface="Arial" panose="020B0604020202020204" pitchFamily="34" charset="0"/>
              <a:buChar char="•"/>
            </a:pPr>
            <a:r>
              <a:rPr lang="en-US" sz="1600" dirty="0"/>
              <a:t>Coinsurance +$5.50/$10.50/$15.00</a:t>
            </a:r>
          </a:p>
          <a:p>
            <a:pPr marL="742950" lvl="1" indent="-285750">
              <a:buFont typeface="Arial" panose="020B0604020202020204" pitchFamily="34" charset="0"/>
              <a:buChar char="•"/>
            </a:pPr>
            <a:r>
              <a:rPr lang="en-US" sz="1600" dirty="0"/>
              <a:t>Copay +$5.00/$9.50/$14.00</a:t>
            </a:r>
          </a:p>
          <a:p>
            <a:r>
              <a:rPr lang="en-US" sz="1600" b="1" u="sng" dirty="0"/>
              <a:t>Stop Loss</a:t>
            </a:r>
            <a:r>
              <a:rPr lang="en-US" sz="1600" b="1" dirty="0"/>
              <a:t> </a:t>
            </a:r>
            <a:endParaRPr lang="en-US" sz="1600" dirty="0"/>
          </a:p>
          <a:p>
            <a:pPr marL="285750" indent="-285750">
              <a:buFont typeface="Arial" panose="020B0604020202020204" pitchFamily="34" charset="0"/>
              <a:buChar char="•"/>
            </a:pPr>
            <a:r>
              <a:rPr lang="en-US" sz="1600" dirty="0"/>
              <a:t>Renewed with Optum; negotiated from +16% to +13%</a:t>
            </a:r>
          </a:p>
          <a:p>
            <a:pPr marL="285750" indent="-285750">
              <a:buFont typeface="Arial" panose="020B0604020202020204" pitchFamily="34" charset="0"/>
              <a:buChar char="•"/>
            </a:pPr>
            <a:r>
              <a:rPr lang="en-US" sz="1600" dirty="0"/>
              <a:t>No change to $100,000 specific insurance level</a:t>
            </a:r>
          </a:p>
          <a:p>
            <a:pPr marL="285750" indent="-285750">
              <a:buFont typeface="Arial" panose="020B0604020202020204" pitchFamily="34" charset="0"/>
              <a:buChar char="•"/>
            </a:pPr>
            <a:r>
              <a:rPr lang="en-US" sz="1600" dirty="0"/>
              <a:t>Had budgeted +10% (+$114,500); actual +$148,500</a:t>
            </a:r>
          </a:p>
          <a:p>
            <a:r>
              <a:rPr lang="en-US" sz="1600" b="1" u="sng" dirty="0"/>
              <a:t>Dental</a:t>
            </a:r>
            <a:r>
              <a:rPr lang="en-US" sz="1600" dirty="0"/>
              <a:t> </a:t>
            </a:r>
          </a:p>
          <a:p>
            <a:pPr marL="285750" indent="-285750">
              <a:buFont typeface="Arial" panose="020B0604020202020204" pitchFamily="34" charset="0"/>
              <a:buChar char="•"/>
            </a:pPr>
            <a:r>
              <a:rPr lang="en-US" sz="1600" dirty="0"/>
              <a:t>Projected increase 1.8%</a:t>
            </a:r>
          </a:p>
          <a:p>
            <a:pPr marL="285750" indent="-285750">
              <a:buFont typeface="Arial" panose="020B0604020202020204" pitchFamily="34" charset="0"/>
              <a:buChar char="•"/>
            </a:pPr>
            <a:r>
              <a:rPr lang="en-US" sz="1600" dirty="0"/>
              <a:t>No admin change</a:t>
            </a:r>
          </a:p>
          <a:p>
            <a:pPr marL="285750" indent="-285750">
              <a:buFont typeface="Arial" panose="020B0604020202020204" pitchFamily="34" charset="0"/>
              <a:buChar char="•"/>
            </a:pPr>
            <a:r>
              <a:rPr lang="en-US" sz="1600" dirty="0"/>
              <a:t>No plan design changes; rounded payroll contribution charges +$. 50/$.50/$1.00</a:t>
            </a:r>
          </a:p>
          <a:p>
            <a:r>
              <a:rPr lang="en-US" sz="1600" b="1" u="sng" dirty="0"/>
              <a:t>Life &amp; Disability</a:t>
            </a:r>
            <a:r>
              <a:rPr lang="en-US" sz="1600" b="1" dirty="0"/>
              <a:t>- </a:t>
            </a:r>
            <a:r>
              <a:rPr lang="en-US" sz="1600" dirty="0"/>
              <a:t>renewed with no increase;  rate guarantee to 1 1 2023</a:t>
            </a:r>
          </a:p>
          <a:p>
            <a:r>
              <a:rPr lang="en-US" sz="1600" b="1" u="sng" dirty="0"/>
              <a:t>Vision</a:t>
            </a:r>
            <a:r>
              <a:rPr lang="en-US" sz="1600" dirty="0"/>
              <a:t>- 2 cent pepm admin fee increase</a:t>
            </a:r>
          </a:p>
          <a:p>
            <a:endParaRPr lang="en-US" u="sng" dirty="0"/>
          </a:p>
          <a:p>
            <a:endParaRPr lang="en-US" dirty="0"/>
          </a:p>
        </p:txBody>
      </p:sp>
      <p:sp>
        <p:nvSpPr>
          <p:cNvPr id="11" name="TextBox 10">
            <a:extLst>
              <a:ext uri="{FF2B5EF4-FFF2-40B4-BE49-F238E27FC236}">
                <a16:creationId xmlns:a16="http://schemas.microsoft.com/office/drawing/2014/main" id="{69C2F892-CD33-4452-8AFF-E1F8606A1275}"/>
              </a:ext>
            </a:extLst>
          </p:cNvPr>
          <p:cNvSpPr txBox="1"/>
          <p:nvPr/>
        </p:nvSpPr>
        <p:spPr>
          <a:xfrm>
            <a:off x="471196" y="622957"/>
            <a:ext cx="5005387" cy="400110"/>
          </a:xfrm>
          <a:prstGeom prst="rect">
            <a:avLst/>
          </a:prstGeom>
          <a:noFill/>
        </p:spPr>
        <p:txBody>
          <a:bodyPr wrap="square" rtlCol="0">
            <a:spAutoFit/>
          </a:bodyPr>
          <a:lstStyle/>
          <a:p>
            <a:r>
              <a:rPr lang="en-US" sz="2000" dirty="0"/>
              <a:t>1 1 2021 Benefit Changes and Final Increases</a:t>
            </a:r>
          </a:p>
        </p:txBody>
      </p:sp>
    </p:spTree>
    <p:extLst>
      <p:ext uri="{BB962C8B-B14F-4D97-AF65-F5344CB8AC3E}">
        <p14:creationId xmlns:p14="http://schemas.microsoft.com/office/powerpoint/2010/main" val="232712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912E4C-7FB4-4C3A-83E5-1BF302944B00}"/>
              </a:ext>
            </a:extLst>
          </p:cNvPr>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616197A9-6AA0-4596-86C7-5BCFD4FDE468}"/>
              </a:ext>
            </a:extLst>
          </p:cNvPr>
          <p:cNvSpPr>
            <a:spLocks noChangeAspect="1"/>
          </p:cNvSpPr>
          <p:nvPr/>
        </p:nvSpPr>
        <p:spPr>
          <a:xfrm>
            <a:off x="97563" y="98425"/>
            <a:ext cx="8948874" cy="613121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1C01BF5D-D5BC-4866-971F-2E3B7276F305}"/>
              </a:ext>
            </a:extLst>
          </p:cNvPr>
          <p:cNvSpPr/>
          <p:nvPr/>
        </p:nvSpPr>
        <p:spPr>
          <a:xfrm>
            <a:off x="0" y="6288551"/>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Protected by defined contribution but need to slow access to plan dollars?</a:t>
            </a:r>
          </a:p>
        </p:txBody>
      </p:sp>
      <p:pic>
        <p:nvPicPr>
          <p:cNvPr id="9221" name="Picture 8" descr="R.png">
            <a:extLst>
              <a:ext uri="{FF2B5EF4-FFF2-40B4-BE49-F238E27FC236}">
                <a16:creationId xmlns:a16="http://schemas.microsoft.com/office/drawing/2014/main" id="{27260BFA-297E-4392-A81B-58E824110B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E3C2EBB-0E20-4099-A53B-70B855E1708B}"/>
              </a:ext>
            </a:extLst>
          </p:cNvPr>
          <p:cNvSpPr/>
          <p:nvPr/>
        </p:nvSpPr>
        <p:spPr>
          <a:xfrm>
            <a:off x="700088" y="0"/>
            <a:ext cx="3357562" cy="534988"/>
          </a:xfrm>
          <a:prstGeom prst="rect">
            <a:avLst/>
          </a:prstGeom>
          <a:solidFill>
            <a:srgbClr val="A3132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9">
            <a:extLst>
              <a:ext uri="{FF2B5EF4-FFF2-40B4-BE49-F238E27FC236}">
                <a16:creationId xmlns:a16="http://schemas.microsoft.com/office/drawing/2014/main" id="{A471A9B0-176A-4A82-9918-5176208BF3D3}"/>
              </a:ext>
            </a:extLst>
          </p:cNvPr>
          <p:cNvSpPr txBox="1"/>
          <p:nvPr/>
        </p:nvSpPr>
        <p:spPr>
          <a:xfrm>
            <a:off x="892175" y="90488"/>
            <a:ext cx="2973388" cy="307777"/>
          </a:xfrm>
          <a:prstGeom prst="rect">
            <a:avLst/>
          </a:prstGeom>
          <a:noFill/>
        </p:spPr>
        <p:txBody>
          <a:bodyPr>
            <a:spAutoFit/>
          </a:bodyPr>
          <a:lstStyle/>
          <a:p>
            <a:pPr algn="ctr" eaLnBrk="1" fontAlgn="auto" hangingPunct="1">
              <a:spcBef>
                <a:spcPts val="0"/>
              </a:spcBef>
              <a:spcAft>
                <a:spcPts val="0"/>
              </a:spcAft>
              <a:defRPr/>
            </a:pPr>
            <a:r>
              <a:rPr lang="en-US" sz="1400" spc="300" dirty="0">
                <a:solidFill>
                  <a:schemeClr val="bg1"/>
                </a:solidFill>
                <a:ea typeface="+mn-ea"/>
                <a:cs typeface="Corbel"/>
              </a:rPr>
              <a:t>Open Enrollment	</a:t>
            </a:r>
          </a:p>
        </p:txBody>
      </p:sp>
      <p:sp>
        <p:nvSpPr>
          <p:cNvPr id="2" name="TextBox 1">
            <a:extLst>
              <a:ext uri="{FF2B5EF4-FFF2-40B4-BE49-F238E27FC236}">
                <a16:creationId xmlns:a16="http://schemas.microsoft.com/office/drawing/2014/main" id="{2A119C4D-0033-429E-878D-32A85A5484EC}"/>
              </a:ext>
            </a:extLst>
          </p:cNvPr>
          <p:cNvSpPr txBox="1"/>
          <p:nvPr/>
        </p:nvSpPr>
        <p:spPr>
          <a:xfrm>
            <a:off x="-4184824" y="725289"/>
            <a:ext cx="1810409" cy="1003662"/>
          </a:xfrm>
          <a:prstGeom prst="rect">
            <a:avLst/>
          </a:prstGeom>
          <a:noFill/>
        </p:spPr>
        <p:txBody>
          <a:bodyPr>
            <a:spAutoFit/>
          </a:bodyPr>
          <a:lstStyle/>
          <a:p>
            <a:pPr eaLnBrk="1" hangingPunct="1">
              <a:defRPr/>
            </a:pPr>
            <a:endParaRPr lang="en-US" dirty="0">
              <a:latin typeface="Corbel" panose="020B0503020204020204" pitchFamily="34" charset="0"/>
            </a:endParaRPr>
          </a:p>
          <a:p>
            <a:pPr eaLnBrk="1" hangingPunct="1">
              <a:defRPr/>
            </a:pPr>
            <a:r>
              <a:rPr lang="en-US" dirty="0">
                <a:latin typeface="Corbel" panose="020B0503020204020204" pitchFamily="34" charset="0"/>
              </a:rPr>
              <a:t> </a:t>
            </a:r>
          </a:p>
          <a:p>
            <a:pPr marL="285750" indent="-285750" eaLnBrk="1" hangingPunct="1">
              <a:buFont typeface="Courier New" panose="02070309020205020404" pitchFamily="49" charset="0"/>
              <a:buChar char="o"/>
              <a:defRPr/>
            </a:pPr>
            <a:endParaRPr lang="en-US" dirty="0">
              <a:latin typeface="Corbel" panose="020B0503020204020204" pitchFamily="34" charset="0"/>
            </a:endParaRPr>
          </a:p>
        </p:txBody>
      </p:sp>
      <p:sp>
        <p:nvSpPr>
          <p:cNvPr id="6" name="TextBox 5">
            <a:extLst>
              <a:ext uri="{FF2B5EF4-FFF2-40B4-BE49-F238E27FC236}">
                <a16:creationId xmlns:a16="http://schemas.microsoft.com/office/drawing/2014/main" id="{361C4BC3-D88F-481D-B165-CD0437E60622}"/>
              </a:ext>
            </a:extLst>
          </p:cNvPr>
          <p:cNvSpPr txBox="1"/>
          <p:nvPr/>
        </p:nvSpPr>
        <p:spPr>
          <a:xfrm>
            <a:off x="4070933" y="3390504"/>
            <a:ext cx="4661020"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t>Both current plans are high value (one platinum, one gold).</a:t>
            </a:r>
          </a:p>
          <a:p>
            <a:endParaRPr lang="en-US" sz="1600" dirty="0"/>
          </a:p>
          <a:p>
            <a:pPr marL="285750" indent="-285750">
              <a:buFont typeface="Arial" panose="020B0604020202020204" pitchFamily="34" charset="0"/>
              <a:buChar char="•"/>
            </a:pPr>
            <a:r>
              <a:rPr lang="en-US" sz="1600" dirty="0"/>
              <a:t>Introducing a qualified high deductible health plan would be an opportunity for all income groups: low premium for healthy low wage earners; tax advantaged for high wage earners.</a:t>
            </a:r>
          </a:p>
          <a:p>
            <a:endParaRPr lang="en-US" sz="1600" dirty="0"/>
          </a:p>
          <a:p>
            <a:pPr marL="285750" indent="-285750">
              <a:buFont typeface="Arial" panose="020B0604020202020204" pitchFamily="34" charset="0"/>
              <a:buChar char="•"/>
            </a:pPr>
            <a:r>
              <a:rPr lang="en-US" sz="1600" dirty="0"/>
              <a:t>Recalculate design and cost spread between Coinsurance/Copay to encourage movement?</a:t>
            </a:r>
          </a:p>
        </p:txBody>
      </p:sp>
      <p:graphicFrame>
        <p:nvGraphicFramePr>
          <p:cNvPr id="20" name="Chart 19">
            <a:extLst>
              <a:ext uri="{FF2B5EF4-FFF2-40B4-BE49-F238E27FC236}">
                <a16:creationId xmlns:a16="http://schemas.microsoft.com/office/drawing/2014/main" id="{C354D058-5DCC-4EB7-8E74-2173F2224002}"/>
              </a:ext>
            </a:extLst>
          </p:cNvPr>
          <p:cNvGraphicFramePr>
            <a:graphicFrameLocks noChangeAspect="1"/>
          </p:cNvGraphicFramePr>
          <p:nvPr>
            <p:extLst>
              <p:ext uri="{D42A27DB-BD31-4B8C-83A1-F6EECF244321}">
                <p14:modId xmlns:p14="http://schemas.microsoft.com/office/powerpoint/2010/main" val="596117071"/>
              </p:ext>
            </p:extLst>
          </p:nvPr>
        </p:nvGraphicFramePr>
        <p:xfrm>
          <a:off x="611029" y="782159"/>
          <a:ext cx="3535680" cy="23571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D94965C9-2D82-4E14-BEF6-798FA75086C0}"/>
              </a:ext>
            </a:extLst>
          </p:cNvPr>
          <p:cNvGraphicFramePr>
            <a:graphicFrameLocks noChangeAspect="1"/>
          </p:cNvGraphicFramePr>
          <p:nvPr>
            <p:extLst>
              <p:ext uri="{D42A27DB-BD31-4B8C-83A1-F6EECF244321}">
                <p14:modId xmlns:p14="http://schemas.microsoft.com/office/powerpoint/2010/main" val="1566165667"/>
              </p:ext>
            </p:extLst>
          </p:nvPr>
        </p:nvGraphicFramePr>
        <p:xfrm>
          <a:off x="611029" y="3367471"/>
          <a:ext cx="3535680" cy="23571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8152E61F-9E54-436D-85EB-6DF19F6CBDF0}"/>
              </a:ext>
            </a:extLst>
          </p:cNvPr>
          <p:cNvGraphicFramePr>
            <a:graphicFrameLocks noChangeAspect="1"/>
          </p:cNvGraphicFramePr>
          <p:nvPr>
            <p:extLst>
              <p:ext uri="{D42A27DB-BD31-4B8C-83A1-F6EECF244321}">
                <p14:modId xmlns:p14="http://schemas.microsoft.com/office/powerpoint/2010/main" val="3425090524"/>
              </p:ext>
            </p:extLst>
          </p:nvPr>
        </p:nvGraphicFramePr>
        <p:xfrm>
          <a:off x="4294218" y="298290"/>
          <a:ext cx="4453811" cy="2969207"/>
        </p:xfrm>
        <a:graphic>
          <a:graphicData uri="http://schemas.openxmlformats.org/drawingml/2006/chart">
            <c:chart xmlns:c="http://schemas.openxmlformats.org/drawingml/2006/chart" xmlns:r="http://schemas.openxmlformats.org/officeDocument/2006/relationships" r:id="rId6"/>
          </a:graphicData>
        </a:graphic>
      </p:graphicFrame>
      <p:sp>
        <p:nvSpPr>
          <p:cNvPr id="14" name="Oval 13">
            <a:extLst>
              <a:ext uri="{FF2B5EF4-FFF2-40B4-BE49-F238E27FC236}">
                <a16:creationId xmlns:a16="http://schemas.microsoft.com/office/drawing/2014/main" id="{7CF398A7-F8CD-4CA1-8E58-BDF465D8295E}"/>
              </a:ext>
            </a:extLst>
          </p:cNvPr>
          <p:cNvSpPr>
            <a:spLocks noChangeAspect="1"/>
          </p:cNvSpPr>
          <p:nvPr/>
        </p:nvSpPr>
        <p:spPr>
          <a:xfrm>
            <a:off x="2442033" y="1180149"/>
            <a:ext cx="1810409" cy="100366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i="1" dirty="0">
                <a:solidFill>
                  <a:srgbClr val="3C5B19"/>
                </a:solidFill>
              </a:rPr>
              <a:t>Expect more movement to copay plan, closer to benchmark</a:t>
            </a:r>
          </a:p>
        </p:txBody>
      </p:sp>
    </p:spTree>
    <p:extLst>
      <p:ext uri="{BB962C8B-B14F-4D97-AF65-F5344CB8AC3E}">
        <p14:creationId xmlns:p14="http://schemas.microsoft.com/office/powerpoint/2010/main" val="387669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048231-3F59-4A0E-950B-6DC8D1815FE0}"/>
              </a:ext>
            </a:extLst>
          </p:cNvPr>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6F99D93C-E811-474E-8333-3509F4E01102}"/>
              </a:ext>
            </a:extLst>
          </p:cNvPr>
          <p:cNvSpPr/>
          <p:nvPr/>
        </p:nvSpPr>
        <p:spPr>
          <a:xfrm>
            <a:off x="75406" y="57626"/>
            <a:ext cx="8993187" cy="6111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1600" b="1" dirty="0">
                <a:latin typeface="Corbel" panose="020B0503020204020204" pitchFamily="34" charset="0"/>
              </a:rPr>
              <a:t>Dental:</a:t>
            </a:r>
          </a:p>
          <a:p>
            <a:pPr marL="285750" indent="-285750" eaLnBrk="1" hangingPunct="1">
              <a:buFont typeface="Wingdings" panose="05000000000000000000" pitchFamily="2" charset="2"/>
              <a:buChar char="Ø"/>
              <a:defRPr/>
            </a:pPr>
            <a:r>
              <a:rPr lang="en-US" sz="1600" dirty="0">
                <a:latin typeface="Corbel" panose="020B0503020204020204" pitchFamily="34" charset="0"/>
              </a:rPr>
              <a:t>Self funded w/Delta Dental</a:t>
            </a:r>
          </a:p>
          <a:p>
            <a:pPr marL="285750" indent="-285750" eaLnBrk="1" hangingPunct="1">
              <a:buFont typeface="Wingdings" panose="05000000000000000000" pitchFamily="2" charset="2"/>
              <a:buChar char="Ø"/>
              <a:defRPr/>
            </a:pPr>
            <a:r>
              <a:rPr lang="en-US" sz="1600" dirty="0">
                <a:latin typeface="Corbel" panose="020B0503020204020204" pitchFamily="34" charset="0"/>
              </a:rPr>
              <a:t>Projected 2018 plan costs:</a:t>
            </a:r>
          </a:p>
          <a:p>
            <a:pPr marL="742950" lvl="1" indent="-285750" eaLnBrk="1" hangingPunct="1">
              <a:buFont typeface="Courier New" panose="02070309020205020404" pitchFamily="49" charset="0"/>
              <a:buChar char="o"/>
              <a:defRPr/>
            </a:pPr>
            <a:r>
              <a:rPr lang="en-US" sz="1600" dirty="0">
                <a:latin typeface="Corbel" panose="020B0503020204020204" pitchFamily="34" charset="0"/>
              </a:rPr>
              <a:t>Using 36 months of data: +9.6% </a:t>
            </a:r>
          </a:p>
          <a:p>
            <a:pPr marL="742950" lvl="1" indent="-285750" eaLnBrk="1" hangingPunct="1">
              <a:buFont typeface="Courier New" panose="02070309020205020404" pitchFamily="49" charset="0"/>
              <a:buChar char="o"/>
              <a:defRPr/>
            </a:pPr>
            <a:r>
              <a:rPr lang="en-US" sz="1600" dirty="0">
                <a:latin typeface="Corbel" panose="020B0503020204020204" pitchFamily="34" charset="0"/>
              </a:rPr>
              <a:t>No increase in Cigna admin fee (GMHEC rate guarantee)</a:t>
            </a:r>
          </a:p>
          <a:p>
            <a:pPr marL="742950" lvl="1" indent="-285750" eaLnBrk="1" hangingPunct="1">
              <a:buFont typeface="Courier New" panose="02070309020205020404" pitchFamily="49" charset="0"/>
              <a:buChar char="o"/>
              <a:defRPr/>
            </a:pPr>
            <a:r>
              <a:rPr lang="en-US" sz="1600" dirty="0">
                <a:latin typeface="Corbel" panose="020B0503020204020204" pitchFamily="34" charset="0"/>
              </a:rPr>
              <a:t>Assumed +6.1% trend and +2.5% margin</a:t>
            </a:r>
          </a:p>
          <a:p>
            <a:pPr marL="285750" indent="-285750" eaLnBrk="1" hangingPunct="1">
              <a:buFont typeface="Wingdings" panose="05000000000000000000" pitchFamily="2" charset="2"/>
              <a:buChar char="Ø"/>
              <a:defRPr/>
            </a:pPr>
            <a:r>
              <a:rPr lang="en-US" sz="1600" dirty="0">
                <a:latin typeface="Corbel" panose="020B0503020204020204" pitchFamily="34" charset="0"/>
              </a:rPr>
              <a:t>First full year with Cigna and plan choice</a:t>
            </a:r>
          </a:p>
          <a:p>
            <a:pPr marL="285750" indent="-285750" eaLnBrk="1" hangingPunct="1">
              <a:buFont typeface="Wingdings" panose="05000000000000000000" pitchFamily="2" charset="2"/>
              <a:buChar char="ü"/>
              <a:defRPr/>
            </a:pPr>
            <a:r>
              <a:rPr lang="en-US" sz="1600" i="1" dirty="0">
                <a:latin typeface="Corbel" panose="020B0503020204020204" pitchFamily="34" charset="0"/>
              </a:rPr>
              <a:t>No plan changes; left premium equivalents and  employer defined contribution unchanged, no employee rate change</a:t>
            </a:r>
          </a:p>
        </p:txBody>
      </p:sp>
      <p:sp>
        <p:nvSpPr>
          <p:cNvPr id="7" name="Rectangle 6">
            <a:extLst>
              <a:ext uri="{FF2B5EF4-FFF2-40B4-BE49-F238E27FC236}">
                <a16:creationId xmlns:a16="http://schemas.microsoft.com/office/drawing/2014/main" id="{38AC0A58-AC4F-4684-A474-B59DD14F9C6D}"/>
              </a:ext>
            </a:extLst>
          </p:cNvPr>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US" dirty="0"/>
              <a:t>“Premium Plan” enrollment increased even with contribution changes</a:t>
            </a:r>
          </a:p>
        </p:txBody>
      </p:sp>
      <p:pic>
        <p:nvPicPr>
          <p:cNvPr id="14341" name="Picture 8" descr="R.png">
            <a:extLst>
              <a:ext uri="{FF2B5EF4-FFF2-40B4-BE49-F238E27FC236}">
                <a16:creationId xmlns:a16="http://schemas.microsoft.com/office/drawing/2014/main" id="{6871874D-3349-409F-9290-88D323C7C7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77AD43F-B7CF-4368-BD7D-685665A58A7F}"/>
              </a:ext>
            </a:extLst>
          </p:cNvPr>
          <p:cNvSpPr/>
          <p:nvPr/>
        </p:nvSpPr>
        <p:spPr>
          <a:xfrm>
            <a:off x="700088" y="0"/>
            <a:ext cx="3357562" cy="534988"/>
          </a:xfrm>
          <a:prstGeom prst="rect">
            <a:avLst/>
          </a:prstGeom>
          <a:solidFill>
            <a:srgbClr val="A3132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9">
            <a:extLst>
              <a:ext uri="{FF2B5EF4-FFF2-40B4-BE49-F238E27FC236}">
                <a16:creationId xmlns:a16="http://schemas.microsoft.com/office/drawing/2014/main" id="{0A25B285-8DD9-448B-ADAD-34B70C7A2F25}"/>
              </a:ext>
            </a:extLst>
          </p:cNvPr>
          <p:cNvSpPr txBox="1"/>
          <p:nvPr/>
        </p:nvSpPr>
        <p:spPr>
          <a:xfrm>
            <a:off x="895350" y="128588"/>
            <a:ext cx="2973388" cy="307975"/>
          </a:xfrm>
          <a:prstGeom prst="rect">
            <a:avLst/>
          </a:prstGeom>
          <a:noFill/>
        </p:spPr>
        <p:txBody>
          <a:bodyPr>
            <a:spAutoFit/>
          </a:bodyPr>
          <a:lstStyle/>
          <a:p>
            <a:pPr algn="ctr" eaLnBrk="1" fontAlgn="auto" hangingPunct="1">
              <a:spcBef>
                <a:spcPts val="0"/>
              </a:spcBef>
              <a:spcAft>
                <a:spcPts val="0"/>
              </a:spcAft>
              <a:defRPr/>
            </a:pPr>
            <a:r>
              <a:rPr lang="en-US" sz="1400" spc="300" dirty="0">
                <a:solidFill>
                  <a:schemeClr val="bg1"/>
                </a:solidFill>
                <a:ea typeface="+mn-ea"/>
                <a:cs typeface="Corbel"/>
              </a:rPr>
              <a:t>Open Enrollment</a:t>
            </a:r>
          </a:p>
        </p:txBody>
      </p:sp>
      <p:sp>
        <p:nvSpPr>
          <p:cNvPr id="2" name="TextBox 1">
            <a:extLst>
              <a:ext uri="{FF2B5EF4-FFF2-40B4-BE49-F238E27FC236}">
                <a16:creationId xmlns:a16="http://schemas.microsoft.com/office/drawing/2014/main" id="{48DB5F85-808D-45ED-95FC-16DA606B201F}"/>
              </a:ext>
            </a:extLst>
          </p:cNvPr>
          <p:cNvSpPr txBox="1"/>
          <p:nvPr/>
        </p:nvSpPr>
        <p:spPr>
          <a:xfrm>
            <a:off x="758825" y="850900"/>
            <a:ext cx="3529013" cy="923925"/>
          </a:xfrm>
          <a:prstGeom prst="rect">
            <a:avLst/>
          </a:prstGeom>
          <a:noFill/>
        </p:spPr>
        <p:txBody>
          <a:bodyPr>
            <a:spAutoFit/>
          </a:bodyPr>
          <a:lstStyle/>
          <a:p>
            <a:pPr eaLnBrk="1" hangingPunct="1">
              <a:defRPr/>
            </a:pPr>
            <a:endParaRPr lang="en-US" dirty="0">
              <a:latin typeface="Corbel" panose="020B0503020204020204" pitchFamily="34" charset="0"/>
            </a:endParaRPr>
          </a:p>
          <a:p>
            <a:pPr eaLnBrk="1" hangingPunct="1">
              <a:defRPr/>
            </a:pPr>
            <a:r>
              <a:rPr lang="en-US" dirty="0">
                <a:latin typeface="Corbel" panose="020B0503020204020204" pitchFamily="34" charset="0"/>
              </a:rPr>
              <a:t> </a:t>
            </a:r>
          </a:p>
          <a:p>
            <a:pPr marL="285750" indent="-285750" eaLnBrk="1" hangingPunct="1">
              <a:buFont typeface="Courier New" panose="02070309020205020404" pitchFamily="49" charset="0"/>
              <a:buChar char="o"/>
              <a:defRPr/>
            </a:pPr>
            <a:endParaRPr lang="en-US" dirty="0">
              <a:latin typeface="Corbel" panose="020B0503020204020204" pitchFamily="34" charset="0"/>
            </a:endParaRPr>
          </a:p>
        </p:txBody>
      </p:sp>
      <p:sp>
        <p:nvSpPr>
          <p:cNvPr id="18" name="TextBox 17">
            <a:extLst>
              <a:ext uri="{FF2B5EF4-FFF2-40B4-BE49-F238E27FC236}">
                <a16:creationId xmlns:a16="http://schemas.microsoft.com/office/drawing/2014/main" id="{8E29148A-C66E-49E2-BF6F-25F750419BA7}"/>
              </a:ext>
            </a:extLst>
          </p:cNvPr>
          <p:cNvSpPr txBox="1"/>
          <p:nvPr/>
        </p:nvSpPr>
        <p:spPr>
          <a:xfrm>
            <a:off x="5791200" y="3766663"/>
            <a:ext cx="3182019" cy="1200329"/>
          </a:xfrm>
          <a:prstGeom prst="rect">
            <a:avLst/>
          </a:prstGeom>
          <a:noFill/>
        </p:spPr>
        <p:txBody>
          <a:bodyPr wrap="square" rtlCol="0">
            <a:spAutoFit/>
          </a:bodyPr>
          <a:lstStyle/>
          <a:p>
            <a:r>
              <a:rPr lang="en-US" dirty="0"/>
              <a:t>Dental Enrollment Results</a:t>
            </a:r>
          </a:p>
          <a:p>
            <a:pPr marL="285750" indent="-285750">
              <a:buFont typeface="Wingdings" panose="05000000000000000000" pitchFamily="2" charset="2"/>
              <a:buChar char="§"/>
            </a:pPr>
            <a:r>
              <a:rPr lang="en-US" dirty="0"/>
              <a:t>4th year self funded with Delta</a:t>
            </a:r>
          </a:p>
          <a:p>
            <a:pPr marL="285750" indent="-285750">
              <a:buFont typeface="Wingdings" panose="05000000000000000000" pitchFamily="2" charset="2"/>
              <a:buChar char="§"/>
            </a:pPr>
            <a:r>
              <a:rPr lang="en-US" dirty="0"/>
              <a:t>3rd year of plan choice</a:t>
            </a:r>
          </a:p>
        </p:txBody>
      </p:sp>
      <p:graphicFrame>
        <p:nvGraphicFramePr>
          <p:cNvPr id="17" name="Chart 2">
            <a:extLst>
              <a:ext uri="{FF2B5EF4-FFF2-40B4-BE49-F238E27FC236}">
                <a16:creationId xmlns:a16="http://schemas.microsoft.com/office/drawing/2014/main" id="{A7ADE301-260E-4D0C-9D32-90758C6F5FEF}"/>
              </a:ext>
            </a:extLst>
          </p:cNvPr>
          <p:cNvGraphicFramePr>
            <a:graphicFrameLocks noChangeAspect="1"/>
          </p:cNvGraphicFramePr>
          <p:nvPr>
            <p:extLst>
              <p:ext uri="{D42A27DB-BD31-4B8C-83A1-F6EECF244321}">
                <p14:modId xmlns:p14="http://schemas.microsoft.com/office/powerpoint/2010/main" val="3150269015"/>
              </p:ext>
            </p:extLst>
          </p:nvPr>
        </p:nvGraphicFramePr>
        <p:xfrm>
          <a:off x="5504996" y="228601"/>
          <a:ext cx="3354800"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Rounded Corners 2">
            <a:extLst>
              <a:ext uri="{FF2B5EF4-FFF2-40B4-BE49-F238E27FC236}">
                <a16:creationId xmlns:a16="http://schemas.microsoft.com/office/drawing/2014/main" id="{71CE009F-B6E8-4D26-8ED4-D6A3AF35DB3F}"/>
              </a:ext>
            </a:extLst>
          </p:cNvPr>
          <p:cNvSpPr/>
          <p:nvPr/>
        </p:nvSpPr>
        <p:spPr>
          <a:xfrm>
            <a:off x="3343098" y="728196"/>
            <a:ext cx="1754981" cy="9144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Employees still evaluating and choosing</a:t>
            </a:r>
          </a:p>
        </p:txBody>
      </p:sp>
      <p:pic>
        <p:nvPicPr>
          <p:cNvPr id="5" name="Picture 4" descr="Shape, arrow&#10;&#10;Description automatically generated">
            <a:extLst>
              <a:ext uri="{FF2B5EF4-FFF2-40B4-BE49-F238E27FC236}">
                <a16:creationId xmlns:a16="http://schemas.microsoft.com/office/drawing/2014/main" id="{42D9C942-698D-481A-8A93-7A390B9C0E3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36181" y="605303"/>
            <a:ext cx="814102" cy="754380"/>
          </a:xfrm>
          <a:prstGeom prst="rect">
            <a:avLst/>
          </a:prstGeom>
        </p:spPr>
      </p:pic>
      <p:graphicFrame>
        <p:nvGraphicFramePr>
          <p:cNvPr id="21" name="Chart 20">
            <a:extLst>
              <a:ext uri="{FF2B5EF4-FFF2-40B4-BE49-F238E27FC236}">
                <a16:creationId xmlns:a16="http://schemas.microsoft.com/office/drawing/2014/main" id="{DB300F0D-82F2-4F73-A7D2-7E7714E217F3}"/>
              </a:ext>
            </a:extLst>
          </p:cNvPr>
          <p:cNvGraphicFramePr>
            <a:graphicFrameLocks noChangeAspect="1"/>
          </p:cNvGraphicFramePr>
          <p:nvPr>
            <p:extLst>
              <p:ext uri="{D42A27DB-BD31-4B8C-83A1-F6EECF244321}">
                <p14:modId xmlns:p14="http://schemas.microsoft.com/office/powerpoint/2010/main" val="689491156"/>
              </p:ext>
            </p:extLst>
          </p:nvPr>
        </p:nvGraphicFramePr>
        <p:xfrm>
          <a:off x="284204" y="1986960"/>
          <a:ext cx="5184775" cy="3840711"/>
        </p:xfrm>
        <a:graphic>
          <a:graphicData uri="http://schemas.openxmlformats.org/drawingml/2006/chart">
            <c:chart xmlns:c="http://schemas.openxmlformats.org/drawingml/2006/chart" xmlns:r="http://schemas.openxmlformats.org/officeDocument/2006/relationships" r:id="rId7"/>
          </a:graphicData>
        </a:graphic>
      </p:graphicFrame>
      <p:sp>
        <p:nvSpPr>
          <p:cNvPr id="15" name="Arrow: Down 14">
            <a:extLst>
              <a:ext uri="{FF2B5EF4-FFF2-40B4-BE49-F238E27FC236}">
                <a16:creationId xmlns:a16="http://schemas.microsoft.com/office/drawing/2014/main" id="{F794CDD7-A90C-4F07-BBDF-4B3A86D3B7EB}"/>
              </a:ext>
            </a:extLst>
          </p:cNvPr>
          <p:cNvSpPr/>
          <p:nvPr/>
        </p:nvSpPr>
        <p:spPr>
          <a:xfrm>
            <a:off x="4090865" y="1716871"/>
            <a:ext cx="214982" cy="1182638"/>
          </a:xfrm>
          <a:prstGeom prst="downArrow">
            <a:avLst/>
          </a:prstGeom>
          <a:solidFill>
            <a:srgbClr val="FF99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57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4C04C1-FE4E-4240-B5DF-02E982BB2A7A}"/>
              </a:ext>
            </a:extLst>
          </p:cNvPr>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E1DF6D6D-C09C-4B3B-BF5D-774017637FF1}"/>
              </a:ext>
            </a:extLst>
          </p:cNvPr>
          <p:cNvSpPr/>
          <p:nvPr/>
        </p:nvSpPr>
        <p:spPr>
          <a:xfrm>
            <a:off x="95522" y="102619"/>
            <a:ext cx="8964884" cy="60928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eaLnBrk="1" hangingPunct="1">
              <a:buFont typeface="Courier New" panose="02070309020205020404" pitchFamily="49" charset="0"/>
              <a:buChar char="o"/>
              <a:defRPr/>
            </a:pPr>
            <a:r>
              <a:rPr lang="en-US" dirty="0">
                <a:latin typeface="Corbel" panose="020B0503020204020204" pitchFamily="34" charset="0"/>
              </a:rPr>
              <a:t>VSP</a:t>
            </a:r>
          </a:p>
          <a:p>
            <a:pPr eaLnBrk="1" hangingPunct="1">
              <a:defRPr/>
            </a:pPr>
            <a:r>
              <a:rPr lang="en-US" dirty="0">
                <a:latin typeface="Corbel" panose="020B0503020204020204" pitchFamily="34" charset="0"/>
              </a:rPr>
              <a:t>7.1%</a:t>
            </a:r>
            <a:r>
              <a:rPr lang="en-US" b="1" dirty="0">
                <a:latin typeface="Corbel" panose="020B0503020204020204" pitchFamily="34" charset="0"/>
              </a:rPr>
              <a:t>Vision:</a:t>
            </a:r>
          </a:p>
          <a:p>
            <a:pPr marL="285750" indent="-285750" eaLnBrk="1" hangingPunct="1">
              <a:buFont typeface="Courier New" panose="02070309020205020404" pitchFamily="49" charset="0"/>
              <a:buChar char="o"/>
              <a:defRPr/>
            </a:pPr>
            <a:r>
              <a:rPr lang="en-US" dirty="0">
                <a:latin typeface="Corbel" panose="020B0503020204020204" pitchFamily="34" charset="0"/>
              </a:rPr>
              <a:t>VSP</a:t>
            </a:r>
          </a:p>
          <a:p>
            <a:pPr marL="285750" indent="-285750" eaLnBrk="1" hangingPunct="1">
              <a:buFont typeface="Courier New" panose="02070309020205020404" pitchFamily="49" charset="0"/>
              <a:buChar char="o"/>
              <a:defRPr/>
            </a:pPr>
            <a:r>
              <a:rPr lang="en-US" dirty="0">
                <a:latin typeface="Corbel" panose="020B0503020204020204" pitchFamily="34" charset="0"/>
              </a:rPr>
              <a:t>7.1% increase</a:t>
            </a:r>
          </a:p>
          <a:p>
            <a:pPr marL="285750" indent="-285750" eaLnBrk="1" hangingPunct="1">
              <a:buFont typeface="Courier New" panose="02070309020205020404" pitchFamily="49" charset="0"/>
              <a:buChar char="o"/>
              <a:defRPr/>
            </a:pPr>
            <a:r>
              <a:rPr lang="en-US" dirty="0">
                <a:latin typeface="Corbel" panose="020B0503020204020204" pitchFamily="34" charset="0"/>
              </a:rPr>
              <a:t>2 y rate guarantee (1/1/2018 thru 12/31/20)</a:t>
            </a:r>
          </a:p>
          <a:p>
            <a:pPr eaLnBrk="1" hangingPunct="1">
              <a:defRPr/>
            </a:pPr>
            <a:r>
              <a:rPr lang="en-US" b="1" dirty="0">
                <a:latin typeface="Corbel" panose="020B0503020204020204" pitchFamily="34" charset="0"/>
              </a:rPr>
              <a:t>:</a:t>
            </a:r>
          </a:p>
          <a:p>
            <a:pPr marL="285750" indent="-285750" eaLnBrk="1" hangingPunct="1">
              <a:buFont typeface="Courier New" panose="02070309020205020404" pitchFamily="49" charset="0"/>
              <a:buChar char="o"/>
              <a:defRPr/>
            </a:pPr>
            <a:r>
              <a:rPr lang="en-US" dirty="0">
                <a:latin typeface="Corbel" panose="020B0503020204020204" pitchFamily="34" charset="0"/>
              </a:rPr>
              <a:t>VSP</a:t>
            </a:r>
          </a:p>
          <a:p>
            <a:pPr marL="285750" indent="-285750" eaLnBrk="1" hangingPunct="1">
              <a:buFont typeface="Courier New" panose="02070309020205020404" pitchFamily="49" charset="0"/>
              <a:buChar char="o"/>
              <a:defRPr/>
            </a:pPr>
            <a:r>
              <a:rPr lang="en-US" dirty="0">
                <a:latin typeface="Corbel" panose="020B0503020204020204" pitchFamily="34" charset="0"/>
              </a:rPr>
              <a:t>7.1% increase</a:t>
            </a:r>
          </a:p>
          <a:p>
            <a:pPr marL="285750" indent="-285750" eaLnBrk="1" hangingPunct="1">
              <a:buFont typeface="Courier New" panose="02070309020205020404" pitchFamily="49" charset="0"/>
              <a:buChar char="o"/>
              <a:defRPr/>
            </a:pPr>
            <a:r>
              <a:rPr lang="en-US" dirty="0">
                <a:latin typeface="Corbel" panose="020B0503020204020204" pitchFamily="34" charset="0"/>
              </a:rPr>
              <a:t>2 rate guarantee (1/1/2018 thru 12/31/20)</a:t>
            </a:r>
          </a:p>
        </p:txBody>
      </p:sp>
      <p:sp>
        <p:nvSpPr>
          <p:cNvPr id="7" name="Rectangle 6">
            <a:extLst>
              <a:ext uri="{FF2B5EF4-FFF2-40B4-BE49-F238E27FC236}">
                <a16:creationId xmlns:a16="http://schemas.microsoft.com/office/drawing/2014/main" id="{6A911C61-01B9-4C2A-BC25-592443413093}"/>
              </a:ext>
            </a:extLst>
          </p:cNvPr>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6389" name="Picture 8" descr="R.png">
            <a:extLst>
              <a:ext uri="{FF2B5EF4-FFF2-40B4-BE49-F238E27FC236}">
                <a16:creationId xmlns:a16="http://schemas.microsoft.com/office/drawing/2014/main" id="{0C666760-6891-4EC4-9D5C-14AC8D0CBB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AAF5838-6663-462B-A046-07D9574D9D6A}"/>
              </a:ext>
            </a:extLst>
          </p:cNvPr>
          <p:cNvSpPr/>
          <p:nvPr/>
        </p:nvSpPr>
        <p:spPr>
          <a:xfrm>
            <a:off x="700088" y="0"/>
            <a:ext cx="3630612" cy="534988"/>
          </a:xfrm>
          <a:prstGeom prst="rect">
            <a:avLst/>
          </a:prstGeom>
          <a:solidFill>
            <a:srgbClr val="A3132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a:extLst>
              <a:ext uri="{FF2B5EF4-FFF2-40B4-BE49-F238E27FC236}">
                <a16:creationId xmlns:a16="http://schemas.microsoft.com/office/drawing/2014/main" id="{F64843CC-2689-42F5-8906-DFDA027984B2}"/>
              </a:ext>
            </a:extLst>
          </p:cNvPr>
          <p:cNvSpPr txBox="1"/>
          <p:nvPr/>
        </p:nvSpPr>
        <p:spPr>
          <a:xfrm>
            <a:off x="1257300" y="85037"/>
            <a:ext cx="3314700" cy="307777"/>
          </a:xfrm>
          <a:prstGeom prst="rect">
            <a:avLst/>
          </a:prstGeom>
          <a:noFill/>
        </p:spPr>
        <p:txBody>
          <a:bodyPr>
            <a:spAutoFit/>
          </a:bodyPr>
          <a:lstStyle/>
          <a:p>
            <a:pPr algn="ctr" eaLnBrk="1" fontAlgn="auto" hangingPunct="1">
              <a:spcBef>
                <a:spcPts val="0"/>
              </a:spcBef>
              <a:spcAft>
                <a:spcPts val="0"/>
              </a:spcAft>
              <a:defRPr/>
            </a:pPr>
            <a:r>
              <a:rPr lang="en-US" sz="1400" spc="300" dirty="0">
                <a:solidFill>
                  <a:schemeClr val="bg1"/>
                </a:solidFill>
                <a:latin typeface="Corbel"/>
                <a:ea typeface="+mn-ea"/>
                <a:cs typeface="Corbel"/>
              </a:rPr>
              <a:t>Open Enrollment	</a:t>
            </a:r>
          </a:p>
        </p:txBody>
      </p:sp>
      <p:cxnSp>
        <p:nvCxnSpPr>
          <p:cNvPr id="3" name="Straight Arrow Connector 2">
            <a:extLst>
              <a:ext uri="{FF2B5EF4-FFF2-40B4-BE49-F238E27FC236}">
                <a16:creationId xmlns:a16="http://schemas.microsoft.com/office/drawing/2014/main" id="{4430B1B9-22EF-448C-AA28-9E3B7A6F7C84}"/>
              </a:ext>
            </a:extLst>
          </p:cNvPr>
          <p:cNvCxnSpPr>
            <a:cxnSpLocks/>
          </p:cNvCxnSpPr>
          <p:nvPr/>
        </p:nvCxnSpPr>
        <p:spPr>
          <a:xfrm flipH="1">
            <a:off x="7391400" y="2286000"/>
            <a:ext cx="990600"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2779FDE1-05F8-466D-B9D1-2E706D880561}"/>
              </a:ext>
            </a:extLst>
          </p:cNvPr>
          <p:cNvGraphicFramePr>
            <a:graphicFrameLocks noChangeAspect="1"/>
          </p:cNvGraphicFramePr>
          <p:nvPr>
            <p:extLst>
              <p:ext uri="{D42A27DB-BD31-4B8C-83A1-F6EECF244321}">
                <p14:modId xmlns:p14="http://schemas.microsoft.com/office/powerpoint/2010/main" val="2478680479"/>
              </p:ext>
            </p:extLst>
          </p:nvPr>
        </p:nvGraphicFramePr>
        <p:xfrm>
          <a:off x="304006" y="1277944"/>
          <a:ext cx="7924800" cy="4056045"/>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F85116BD-1F9E-4B88-8F56-499F94300E64}"/>
              </a:ext>
            </a:extLst>
          </p:cNvPr>
          <p:cNvSpPr/>
          <p:nvPr/>
        </p:nvSpPr>
        <p:spPr>
          <a:xfrm>
            <a:off x="7391400" y="432227"/>
            <a:ext cx="1551674" cy="180246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FSA increase unusual; most groups had decline in flex due to COVID uncertainty</a:t>
            </a:r>
          </a:p>
        </p:txBody>
      </p:sp>
    </p:spTree>
    <p:extLst>
      <p:ext uri="{BB962C8B-B14F-4D97-AF65-F5344CB8AC3E}">
        <p14:creationId xmlns:p14="http://schemas.microsoft.com/office/powerpoint/2010/main" val="450823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4C04C1-FE4E-4240-B5DF-02E982BB2A7A}"/>
              </a:ext>
            </a:extLst>
          </p:cNvPr>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E1DF6D6D-C09C-4B3B-BF5D-774017637FF1}"/>
              </a:ext>
            </a:extLst>
          </p:cNvPr>
          <p:cNvSpPr/>
          <p:nvPr/>
        </p:nvSpPr>
        <p:spPr>
          <a:xfrm>
            <a:off x="76603" y="140494"/>
            <a:ext cx="8964884" cy="60928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eaLnBrk="1" hangingPunct="1">
              <a:buFont typeface="Courier New" panose="02070309020205020404" pitchFamily="49" charset="0"/>
              <a:buChar char="o"/>
              <a:defRPr/>
            </a:pPr>
            <a:r>
              <a:rPr lang="en-US" dirty="0">
                <a:latin typeface="Corbel" panose="020B0503020204020204" pitchFamily="34" charset="0"/>
              </a:rPr>
              <a:t>VSP</a:t>
            </a:r>
          </a:p>
          <a:p>
            <a:pPr eaLnBrk="1" hangingPunct="1">
              <a:defRPr/>
            </a:pPr>
            <a:r>
              <a:rPr lang="en-US" dirty="0">
                <a:latin typeface="Corbel" panose="020B0503020204020204" pitchFamily="34" charset="0"/>
              </a:rPr>
              <a:t>7.1%</a:t>
            </a:r>
            <a:r>
              <a:rPr lang="en-US" b="1" dirty="0">
                <a:latin typeface="Corbel" panose="020B0503020204020204" pitchFamily="34" charset="0"/>
              </a:rPr>
              <a:t>Vision:</a:t>
            </a:r>
          </a:p>
          <a:p>
            <a:pPr marL="285750" indent="-285750" eaLnBrk="1" hangingPunct="1">
              <a:buFont typeface="Courier New" panose="02070309020205020404" pitchFamily="49" charset="0"/>
              <a:buChar char="o"/>
              <a:defRPr/>
            </a:pPr>
            <a:r>
              <a:rPr lang="en-US" dirty="0">
                <a:latin typeface="Corbel" panose="020B0503020204020204" pitchFamily="34" charset="0"/>
              </a:rPr>
              <a:t>VSP</a:t>
            </a:r>
          </a:p>
          <a:p>
            <a:pPr marL="285750" indent="-285750" eaLnBrk="1" hangingPunct="1">
              <a:buFont typeface="Courier New" panose="02070309020205020404" pitchFamily="49" charset="0"/>
              <a:buChar char="o"/>
              <a:defRPr/>
            </a:pPr>
            <a:r>
              <a:rPr lang="en-US" dirty="0">
                <a:latin typeface="Corbel" panose="020B0503020204020204" pitchFamily="34" charset="0"/>
              </a:rPr>
              <a:t>7.1% increase</a:t>
            </a:r>
          </a:p>
          <a:p>
            <a:pPr marL="285750" indent="-285750" eaLnBrk="1" hangingPunct="1">
              <a:buFont typeface="Courier New" panose="02070309020205020404" pitchFamily="49" charset="0"/>
              <a:buChar char="o"/>
              <a:defRPr/>
            </a:pPr>
            <a:r>
              <a:rPr lang="en-US" dirty="0">
                <a:latin typeface="Corbel" panose="020B0503020204020204" pitchFamily="34" charset="0"/>
              </a:rPr>
              <a:t>2 y rate guarantee (1/1/2018 thru 12/31/20)</a:t>
            </a:r>
          </a:p>
          <a:p>
            <a:pPr eaLnBrk="1" hangingPunct="1">
              <a:defRPr/>
            </a:pPr>
            <a:r>
              <a:rPr lang="en-US" b="1" dirty="0">
                <a:latin typeface="Corbel" panose="020B0503020204020204" pitchFamily="34" charset="0"/>
              </a:rPr>
              <a:t>:</a:t>
            </a:r>
          </a:p>
          <a:p>
            <a:pPr marL="285750" indent="-285750" eaLnBrk="1" hangingPunct="1">
              <a:buFont typeface="Courier New" panose="02070309020205020404" pitchFamily="49" charset="0"/>
              <a:buChar char="o"/>
              <a:defRPr/>
            </a:pPr>
            <a:r>
              <a:rPr lang="en-US" dirty="0">
                <a:latin typeface="Corbel" panose="020B0503020204020204" pitchFamily="34" charset="0"/>
              </a:rPr>
              <a:t>VSP</a:t>
            </a:r>
          </a:p>
          <a:p>
            <a:pPr marL="285750" indent="-285750" eaLnBrk="1" hangingPunct="1">
              <a:buFont typeface="Courier New" panose="02070309020205020404" pitchFamily="49" charset="0"/>
              <a:buChar char="o"/>
              <a:defRPr/>
            </a:pPr>
            <a:r>
              <a:rPr lang="en-US" dirty="0">
                <a:latin typeface="Corbel" panose="020B0503020204020204" pitchFamily="34" charset="0"/>
              </a:rPr>
              <a:t>7.1% increase</a:t>
            </a:r>
          </a:p>
          <a:p>
            <a:pPr marL="285750" indent="-285750" eaLnBrk="1" hangingPunct="1">
              <a:buFont typeface="Courier New" panose="02070309020205020404" pitchFamily="49" charset="0"/>
              <a:buChar char="o"/>
              <a:defRPr/>
            </a:pPr>
            <a:r>
              <a:rPr lang="en-US" dirty="0">
                <a:latin typeface="Corbel" panose="020B0503020204020204" pitchFamily="34" charset="0"/>
              </a:rPr>
              <a:t>2 rate guarantee (1/1/2018 thru 12/31/20)</a:t>
            </a:r>
          </a:p>
        </p:txBody>
      </p:sp>
      <p:sp>
        <p:nvSpPr>
          <p:cNvPr id="7" name="Rectangle 6">
            <a:extLst>
              <a:ext uri="{FF2B5EF4-FFF2-40B4-BE49-F238E27FC236}">
                <a16:creationId xmlns:a16="http://schemas.microsoft.com/office/drawing/2014/main" id="{6A911C61-01B9-4C2A-BC25-592443413093}"/>
              </a:ext>
            </a:extLst>
          </p:cNvPr>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6389" name="Picture 8" descr="R.png">
            <a:extLst>
              <a:ext uri="{FF2B5EF4-FFF2-40B4-BE49-F238E27FC236}">
                <a16:creationId xmlns:a16="http://schemas.microsoft.com/office/drawing/2014/main" id="{0C666760-6891-4EC4-9D5C-14AC8D0CBB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AAF5838-6663-462B-A046-07D9574D9D6A}"/>
              </a:ext>
            </a:extLst>
          </p:cNvPr>
          <p:cNvSpPr/>
          <p:nvPr/>
        </p:nvSpPr>
        <p:spPr>
          <a:xfrm>
            <a:off x="700088" y="0"/>
            <a:ext cx="3630612" cy="534988"/>
          </a:xfrm>
          <a:prstGeom prst="rect">
            <a:avLst/>
          </a:prstGeom>
          <a:solidFill>
            <a:srgbClr val="A3132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a:extLst>
              <a:ext uri="{FF2B5EF4-FFF2-40B4-BE49-F238E27FC236}">
                <a16:creationId xmlns:a16="http://schemas.microsoft.com/office/drawing/2014/main" id="{F64843CC-2689-42F5-8906-DFDA027984B2}"/>
              </a:ext>
            </a:extLst>
          </p:cNvPr>
          <p:cNvSpPr txBox="1"/>
          <p:nvPr/>
        </p:nvSpPr>
        <p:spPr>
          <a:xfrm>
            <a:off x="1257300" y="85037"/>
            <a:ext cx="3314700" cy="307777"/>
          </a:xfrm>
          <a:prstGeom prst="rect">
            <a:avLst/>
          </a:prstGeom>
          <a:noFill/>
        </p:spPr>
        <p:txBody>
          <a:bodyPr>
            <a:spAutoFit/>
          </a:bodyPr>
          <a:lstStyle/>
          <a:p>
            <a:pPr algn="ctr" eaLnBrk="1" fontAlgn="auto" hangingPunct="1">
              <a:spcBef>
                <a:spcPts val="0"/>
              </a:spcBef>
              <a:spcAft>
                <a:spcPts val="0"/>
              </a:spcAft>
              <a:defRPr/>
            </a:pPr>
            <a:r>
              <a:rPr lang="en-US" sz="1400" spc="300" dirty="0">
                <a:solidFill>
                  <a:schemeClr val="bg1"/>
                </a:solidFill>
                <a:latin typeface="Corbel"/>
                <a:ea typeface="+mn-ea"/>
                <a:cs typeface="Corbel"/>
              </a:rPr>
              <a:t>Open Enrollment	</a:t>
            </a:r>
          </a:p>
        </p:txBody>
      </p:sp>
      <p:sp>
        <p:nvSpPr>
          <p:cNvPr id="19" name="Oval 18">
            <a:extLst>
              <a:ext uri="{FF2B5EF4-FFF2-40B4-BE49-F238E27FC236}">
                <a16:creationId xmlns:a16="http://schemas.microsoft.com/office/drawing/2014/main" id="{CB90D517-3945-478A-9F32-51C4E21B93D4}"/>
              </a:ext>
            </a:extLst>
          </p:cNvPr>
          <p:cNvSpPr/>
          <p:nvPr/>
        </p:nvSpPr>
        <p:spPr>
          <a:xfrm>
            <a:off x="7316187" y="1188459"/>
            <a:ext cx="1551674" cy="180246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Increase in critical illness common across groups</a:t>
            </a:r>
          </a:p>
        </p:txBody>
      </p:sp>
      <p:cxnSp>
        <p:nvCxnSpPr>
          <p:cNvPr id="3" name="Straight Arrow Connector 2">
            <a:extLst>
              <a:ext uri="{FF2B5EF4-FFF2-40B4-BE49-F238E27FC236}">
                <a16:creationId xmlns:a16="http://schemas.microsoft.com/office/drawing/2014/main" id="{4430B1B9-22EF-448C-AA28-9E3B7A6F7C84}"/>
              </a:ext>
            </a:extLst>
          </p:cNvPr>
          <p:cNvCxnSpPr>
            <a:cxnSpLocks/>
          </p:cNvCxnSpPr>
          <p:nvPr/>
        </p:nvCxnSpPr>
        <p:spPr>
          <a:xfrm flipH="1">
            <a:off x="7086600" y="1447800"/>
            <a:ext cx="381000" cy="60960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BC5DC1A6-7F54-4B4B-8B2D-5431995A0DB9}"/>
              </a:ext>
            </a:extLst>
          </p:cNvPr>
          <p:cNvGraphicFramePr>
            <a:graphicFrameLocks/>
          </p:cNvGraphicFramePr>
          <p:nvPr>
            <p:extLst>
              <p:ext uri="{D42A27DB-BD31-4B8C-83A1-F6EECF244321}">
                <p14:modId xmlns:p14="http://schemas.microsoft.com/office/powerpoint/2010/main" val="2765045207"/>
              </p:ext>
            </p:extLst>
          </p:nvPr>
        </p:nvGraphicFramePr>
        <p:xfrm>
          <a:off x="800563" y="1147905"/>
          <a:ext cx="7060274" cy="455454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CD6DA12C-85C4-4F0E-81EB-D6D8B2117E8A}"/>
              </a:ext>
            </a:extLst>
          </p:cNvPr>
          <p:cNvCxnSpPr/>
          <p:nvPr/>
        </p:nvCxnSpPr>
        <p:spPr>
          <a:xfrm flipV="1">
            <a:off x="3200400" y="1676400"/>
            <a:ext cx="0" cy="3352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BD61DE1F-57D7-44F8-BD6F-E8D166E03E75}"/>
              </a:ext>
            </a:extLst>
          </p:cNvPr>
          <p:cNvSpPr/>
          <p:nvPr/>
        </p:nvSpPr>
        <p:spPr>
          <a:xfrm rot="996076">
            <a:off x="818975" y="1216806"/>
            <a:ext cx="2387645" cy="3048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Move to Reliance Standard</a:t>
            </a:r>
          </a:p>
        </p:txBody>
      </p:sp>
    </p:spTree>
    <p:extLst>
      <p:ext uri="{BB962C8B-B14F-4D97-AF65-F5344CB8AC3E}">
        <p14:creationId xmlns:p14="http://schemas.microsoft.com/office/powerpoint/2010/main" val="162787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6200" y="98425"/>
            <a:ext cx="8991600" cy="607536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i="1" dirty="0"/>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5350" y="128588"/>
            <a:ext cx="2973388" cy="307975"/>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Agenda</a:t>
            </a:r>
            <a:endParaRPr lang="en-US" sz="1400" spc="300" dirty="0">
              <a:solidFill>
                <a:schemeClr val="bg1"/>
              </a:solidFill>
              <a:latin typeface="Corbel"/>
              <a:ea typeface="+mn-ea"/>
              <a:cs typeface="Corbel"/>
            </a:endParaRPr>
          </a:p>
        </p:txBody>
      </p:sp>
      <p:sp>
        <p:nvSpPr>
          <p:cNvPr id="9" name="TextBox 1"/>
          <p:cNvSpPr txBox="1">
            <a:spLocks noChangeArrowheads="1"/>
          </p:cNvSpPr>
          <p:nvPr/>
        </p:nvSpPr>
        <p:spPr bwMode="auto">
          <a:xfrm>
            <a:off x="981306" y="830620"/>
            <a:ext cx="7632161"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514350" indent="-514350" eaLnBrk="1" hangingPunct="1">
              <a:lnSpc>
                <a:spcPct val="150000"/>
              </a:lnSpc>
              <a:buFont typeface="+mj-lt"/>
              <a:buAutoNum type="romanUcPeriod"/>
              <a:defRPr/>
            </a:pPr>
            <a:r>
              <a:rPr lang="en-US" altLang="en-US" sz="2800" dirty="0">
                <a:latin typeface="Corbel" pitchFamily="34" charset="0"/>
              </a:rPr>
              <a:t>Navigate to </a:t>
            </a:r>
            <a:r>
              <a:rPr lang="en-US" altLang="en-US" sz="2800" dirty="0">
                <a:solidFill>
                  <a:schemeClr val="tx2">
                    <a:lumMod val="60000"/>
                    <a:lumOff val="40000"/>
                  </a:schemeClr>
                </a:solidFill>
                <a:latin typeface="Corbel" pitchFamily="34" charset="0"/>
              </a:rPr>
              <a:t>Virtual Binder </a:t>
            </a:r>
            <a:r>
              <a:rPr lang="en-US" altLang="en-US" sz="2800" dirty="0">
                <a:latin typeface="Corbel" pitchFamily="34" charset="0"/>
              </a:rPr>
              <a:t>tab</a:t>
            </a:r>
          </a:p>
          <a:p>
            <a:pPr marL="514350" indent="-514350" eaLnBrk="1" hangingPunct="1">
              <a:lnSpc>
                <a:spcPct val="150000"/>
              </a:lnSpc>
              <a:buFont typeface="+mj-lt"/>
              <a:buAutoNum type="romanUcPeriod"/>
              <a:defRPr/>
            </a:pPr>
            <a:r>
              <a:rPr lang="en-US" altLang="en-US" sz="2800" dirty="0">
                <a:latin typeface="Corbel" pitchFamily="34" charset="0"/>
              </a:rPr>
              <a:t>YTD Plan Report- </a:t>
            </a:r>
            <a:r>
              <a:rPr lang="en-US" altLang="en-US" sz="2000" i="1" dirty="0">
                <a:latin typeface="Corbel" pitchFamily="34" charset="0"/>
              </a:rPr>
              <a:t>March last data on file </a:t>
            </a:r>
          </a:p>
          <a:p>
            <a:pPr marL="514350" indent="-514350" eaLnBrk="1" hangingPunct="1">
              <a:lnSpc>
                <a:spcPct val="150000"/>
              </a:lnSpc>
              <a:buFont typeface="+mj-lt"/>
              <a:buAutoNum type="romanUcPeriod"/>
              <a:defRPr/>
            </a:pPr>
            <a:r>
              <a:rPr lang="en-US" altLang="en-US" sz="2800" dirty="0">
                <a:latin typeface="Corbel" pitchFamily="34" charset="0"/>
              </a:rPr>
              <a:t>2020 Financial Analysis</a:t>
            </a:r>
          </a:p>
          <a:p>
            <a:pPr marL="514350" indent="-514350" eaLnBrk="1" hangingPunct="1">
              <a:lnSpc>
                <a:spcPct val="150000"/>
              </a:lnSpc>
              <a:buFont typeface="+mj-lt"/>
              <a:buAutoNum type="romanUcPeriod"/>
              <a:defRPr/>
            </a:pPr>
            <a:r>
              <a:rPr lang="en-US" altLang="en-US" sz="2800" dirty="0">
                <a:latin typeface="Corbel" pitchFamily="34" charset="0"/>
              </a:rPr>
              <a:t>Open Enrollment &amp; Demographics</a:t>
            </a:r>
          </a:p>
          <a:p>
            <a:pPr marL="514350" indent="-514350" eaLnBrk="1" hangingPunct="1">
              <a:lnSpc>
                <a:spcPct val="150000"/>
              </a:lnSpc>
              <a:buFont typeface="+mj-lt"/>
              <a:buAutoNum type="romanUcPeriod"/>
              <a:defRPr/>
            </a:pPr>
            <a:r>
              <a:rPr lang="en-US" altLang="en-US" sz="2800" dirty="0">
                <a:latin typeface="Corbel" pitchFamily="34" charset="0"/>
              </a:rPr>
              <a:t>Strategy &amp; Benefits Climate</a:t>
            </a:r>
          </a:p>
          <a:p>
            <a:pPr marL="514350" indent="-514350" eaLnBrk="1" hangingPunct="1">
              <a:buFont typeface="+mj-lt"/>
              <a:buAutoNum type="romanUcPeriod"/>
              <a:defRPr/>
            </a:pPr>
            <a:r>
              <a:rPr lang="en-US" altLang="en-US" sz="2800" dirty="0">
                <a:latin typeface="Corbel" pitchFamily="34" charset="0"/>
              </a:rPr>
              <a:t>Business Associate Agreement (BAA) &amp; 2021 Advisory Agreement</a:t>
            </a:r>
          </a:p>
          <a:p>
            <a:pPr marL="514350" indent="-514350" eaLnBrk="1" hangingPunct="1">
              <a:lnSpc>
                <a:spcPct val="150000"/>
              </a:lnSpc>
              <a:buFont typeface="+mj-lt"/>
              <a:buAutoNum type="romanUcPeriod"/>
              <a:defRPr/>
            </a:pPr>
            <a:r>
              <a:rPr lang="en-US" altLang="en-US" sz="2800" dirty="0">
                <a:latin typeface="Corbel" pitchFamily="34" charset="0"/>
              </a:rPr>
              <a:t>Discussion</a:t>
            </a:r>
          </a:p>
          <a:p>
            <a:pPr lvl="1" eaLnBrk="1" hangingPunct="1">
              <a:buFont typeface="Courier New" pitchFamily="49" charset="0"/>
              <a:buChar char="o"/>
              <a:defRPr/>
            </a:pPr>
            <a:endParaRPr lang="en-US" altLang="en-US" sz="1400" dirty="0"/>
          </a:p>
        </p:txBody>
      </p:sp>
      <p:sp>
        <p:nvSpPr>
          <p:cNvPr id="22" name="TextBox 21">
            <a:extLst>
              <a:ext uri="{FF2B5EF4-FFF2-40B4-BE49-F238E27FC236}">
                <a16:creationId xmlns:a16="http://schemas.microsoft.com/office/drawing/2014/main" id="{FDDAA301-D06C-4128-B196-21F73475D9D2}"/>
              </a:ext>
            </a:extLst>
          </p:cNvPr>
          <p:cNvSpPr txBox="1"/>
          <p:nvPr/>
        </p:nvSpPr>
        <p:spPr>
          <a:xfrm>
            <a:off x="4114800" y="8605351"/>
            <a:ext cx="4498667" cy="230832"/>
          </a:xfrm>
          <a:prstGeom prst="rect">
            <a:avLst/>
          </a:prstGeom>
          <a:noFill/>
        </p:spPr>
        <p:txBody>
          <a:bodyPr wrap="square" rtlCol="0">
            <a:spAutoFit/>
          </a:bodyPr>
          <a:lstStyle/>
          <a:p>
            <a:r>
              <a:rPr lang="en-US" sz="900">
                <a:hlinkClick r:id="rId4" tooltip="http://thebluediamondgallery.com/a/agenda.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632554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Rectangle 326">
            <a:extLst>
              <a:ext uri="{FF2B5EF4-FFF2-40B4-BE49-F238E27FC236}">
                <a16:creationId xmlns:a16="http://schemas.microsoft.com/office/drawing/2014/main" id="{824EA7B2-0DAF-4042-A01E-36BEDB14FC3C}"/>
              </a:ext>
            </a:extLst>
          </p:cNvPr>
          <p:cNvSpPr/>
          <p:nvPr/>
        </p:nvSpPr>
        <p:spPr>
          <a:xfrm>
            <a:off x="0" y="5786438"/>
            <a:ext cx="9144000" cy="46672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a:solidFill>
                <a:srgbClr val="000000"/>
              </a:solidFill>
              <a:latin typeface="Arial"/>
            </a:endParaRPr>
          </a:p>
        </p:txBody>
      </p:sp>
      <p:sp>
        <p:nvSpPr>
          <p:cNvPr id="2" name="Title 1">
            <a:extLst>
              <a:ext uri="{FF2B5EF4-FFF2-40B4-BE49-F238E27FC236}">
                <a16:creationId xmlns:a16="http://schemas.microsoft.com/office/drawing/2014/main" id="{9242ADBD-6DA5-4A64-9255-E9A16ECB660C}"/>
              </a:ext>
            </a:extLst>
          </p:cNvPr>
          <p:cNvSpPr>
            <a:spLocks noGrp="1"/>
          </p:cNvSpPr>
          <p:nvPr>
            <p:ph type="title"/>
          </p:nvPr>
        </p:nvSpPr>
        <p:spPr>
          <a:xfrm>
            <a:off x="388938" y="430213"/>
            <a:ext cx="8366125" cy="658812"/>
          </a:xfrm>
        </p:spPr>
        <p:txBody>
          <a:bodyPr/>
          <a:lstStyle/>
          <a:p>
            <a:pPr>
              <a:defRPr/>
            </a:pPr>
            <a:r>
              <a:rPr lang="en-US" sz="1714" dirty="0">
                <a:latin typeface="Arial"/>
              </a:rPr>
              <a:t>Demographic profile</a:t>
            </a:r>
            <a:endParaRPr lang="en-US" sz="1714" dirty="0"/>
          </a:p>
        </p:txBody>
      </p:sp>
      <p:grpSp>
        <p:nvGrpSpPr>
          <p:cNvPr id="3076" name="Group 125">
            <a:extLst>
              <a:ext uri="{FF2B5EF4-FFF2-40B4-BE49-F238E27FC236}">
                <a16:creationId xmlns:a16="http://schemas.microsoft.com/office/drawing/2014/main" id="{0135C9C5-666E-409B-A14E-756FA82F5345}"/>
              </a:ext>
            </a:extLst>
          </p:cNvPr>
          <p:cNvGrpSpPr>
            <a:grpSpLocks/>
          </p:cNvGrpSpPr>
          <p:nvPr/>
        </p:nvGrpSpPr>
        <p:grpSpPr bwMode="auto">
          <a:xfrm>
            <a:off x="3460750" y="3532188"/>
            <a:ext cx="5564188" cy="3154362"/>
            <a:chOff x="3346718" y="3964307"/>
            <a:chExt cx="5816331" cy="2260472"/>
          </a:xfrm>
        </p:grpSpPr>
        <p:sp>
          <p:nvSpPr>
            <p:cNvPr id="128" name="Rectangle 127">
              <a:extLst>
                <a:ext uri="{FF2B5EF4-FFF2-40B4-BE49-F238E27FC236}">
                  <a16:creationId xmlns:a16="http://schemas.microsoft.com/office/drawing/2014/main" id="{0003EEF2-5685-44A3-8EB8-D6907679D59F}"/>
                </a:ext>
              </a:extLst>
            </p:cNvPr>
            <p:cNvSpPr/>
            <p:nvPr/>
          </p:nvSpPr>
          <p:spPr>
            <a:xfrm>
              <a:off x="3346718" y="4781126"/>
              <a:ext cx="5816331" cy="144365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err="1">
                <a:solidFill>
                  <a:srgbClr val="000000"/>
                </a:solidFill>
                <a:latin typeface="Arial"/>
              </a:endParaRPr>
            </a:p>
          </p:txBody>
        </p:sp>
        <p:sp>
          <p:nvSpPr>
            <p:cNvPr id="131" name="Rectangle 130">
              <a:extLst>
                <a:ext uri="{FF2B5EF4-FFF2-40B4-BE49-F238E27FC236}">
                  <a16:creationId xmlns:a16="http://schemas.microsoft.com/office/drawing/2014/main" id="{03EE070A-A4A9-409A-B552-225379FE7920}"/>
                </a:ext>
              </a:extLst>
            </p:cNvPr>
            <p:cNvSpPr/>
            <p:nvPr/>
          </p:nvSpPr>
          <p:spPr>
            <a:xfrm>
              <a:off x="3346718" y="3964307"/>
              <a:ext cx="2650123" cy="137198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err="1">
                <a:solidFill>
                  <a:srgbClr val="000000"/>
                </a:solidFill>
                <a:latin typeface="Arial"/>
              </a:endParaRPr>
            </a:p>
          </p:txBody>
        </p:sp>
      </p:grpSp>
      <p:sp>
        <p:nvSpPr>
          <p:cNvPr id="132" name="Rectangle 131">
            <a:extLst>
              <a:ext uri="{FF2B5EF4-FFF2-40B4-BE49-F238E27FC236}">
                <a16:creationId xmlns:a16="http://schemas.microsoft.com/office/drawing/2014/main" id="{1C4B5344-7F6A-4638-A107-D1BD460116EB}"/>
              </a:ext>
            </a:extLst>
          </p:cNvPr>
          <p:cNvSpPr/>
          <p:nvPr/>
        </p:nvSpPr>
        <p:spPr>
          <a:xfrm>
            <a:off x="0" y="1054100"/>
            <a:ext cx="9144000" cy="631825"/>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393141" tIns="68560" rIns="68560" bIns="68560" anchor="ctr"/>
          <a:lstStyle/>
          <a:p>
            <a:pPr defTabSz="870692">
              <a:defRPr/>
            </a:pPr>
            <a:endParaRPr lang="en-US" sz="1333" b="1" spc="286" dirty="0">
              <a:solidFill>
                <a:srgbClr val="FFFFFF"/>
              </a:solidFill>
              <a:latin typeface="Arial"/>
            </a:endParaRPr>
          </a:p>
        </p:txBody>
      </p:sp>
      <p:sp>
        <p:nvSpPr>
          <p:cNvPr id="135" name="Chevron 134">
            <a:extLst>
              <a:ext uri="{FF2B5EF4-FFF2-40B4-BE49-F238E27FC236}">
                <a16:creationId xmlns:a16="http://schemas.microsoft.com/office/drawing/2014/main" id="{C12B5AB1-85A0-45D9-8A74-C0E384B7FEEC}"/>
              </a:ext>
            </a:extLst>
          </p:cNvPr>
          <p:cNvSpPr/>
          <p:nvPr/>
        </p:nvSpPr>
        <p:spPr>
          <a:xfrm>
            <a:off x="1633538" y="1046163"/>
            <a:ext cx="403225" cy="681037"/>
          </a:xfrm>
          <a:prstGeom prst="chevron">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a:solidFill>
                <a:srgbClr val="FFFFFF"/>
              </a:solidFill>
              <a:latin typeface="Arial"/>
            </a:endParaRPr>
          </a:p>
        </p:txBody>
      </p:sp>
      <p:grpSp>
        <p:nvGrpSpPr>
          <p:cNvPr id="3079" name="Group 147">
            <a:extLst>
              <a:ext uri="{FF2B5EF4-FFF2-40B4-BE49-F238E27FC236}">
                <a16:creationId xmlns:a16="http://schemas.microsoft.com/office/drawing/2014/main" id="{2455B92B-D344-4195-9D98-F9CC30C99440}"/>
              </a:ext>
            </a:extLst>
          </p:cNvPr>
          <p:cNvGrpSpPr>
            <a:grpSpLocks/>
          </p:cNvGrpSpPr>
          <p:nvPr/>
        </p:nvGrpSpPr>
        <p:grpSpPr bwMode="auto">
          <a:xfrm>
            <a:off x="44450" y="2336800"/>
            <a:ext cx="3454400" cy="4481513"/>
            <a:chOff x="426904" y="2684100"/>
            <a:chExt cx="2913753" cy="3638451"/>
          </a:xfrm>
        </p:grpSpPr>
        <p:sp>
          <p:nvSpPr>
            <p:cNvPr id="149" name="Rectangle 148">
              <a:extLst>
                <a:ext uri="{FF2B5EF4-FFF2-40B4-BE49-F238E27FC236}">
                  <a16:creationId xmlns:a16="http://schemas.microsoft.com/office/drawing/2014/main" id="{02168565-99B4-4DC7-B07E-E9E813C78724}"/>
                </a:ext>
              </a:extLst>
            </p:cNvPr>
            <p:cNvSpPr/>
            <p:nvPr/>
          </p:nvSpPr>
          <p:spPr>
            <a:xfrm>
              <a:off x="441634" y="2684100"/>
              <a:ext cx="2899023" cy="354049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err="1">
                <a:solidFill>
                  <a:srgbClr val="000000"/>
                </a:solidFill>
                <a:latin typeface="Arial"/>
              </a:endParaRPr>
            </a:p>
          </p:txBody>
        </p:sp>
        <p:graphicFrame>
          <p:nvGraphicFramePr>
            <p:cNvPr id="3121" name="Content Placeholder 8">
              <a:extLst>
                <a:ext uri="{FF2B5EF4-FFF2-40B4-BE49-F238E27FC236}">
                  <a16:creationId xmlns:a16="http://schemas.microsoft.com/office/drawing/2014/main" id="{A6B23A52-9B14-4B5F-B6B1-828F62A12313}"/>
                </a:ext>
              </a:extLst>
            </p:cNvPr>
            <p:cNvGraphicFramePr>
              <a:graphicFrameLocks/>
            </p:cNvGraphicFramePr>
            <p:nvPr/>
          </p:nvGraphicFramePr>
          <p:xfrm>
            <a:off x="426904" y="2947027"/>
            <a:ext cx="2647283" cy="3375524"/>
          </p:xfrm>
          <a:graphic>
            <a:graphicData uri="http://schemas.openxmlformats.org/presentationml/2006/ole">
              <mc:AlternateContent xmlns:mc="http://schemas.openxmlformats.org/markup-compatibility/2006">
                <mc:Choice xmlns:v="urn:schemas-microsoft-com:vml" Requires="v">
                  <p:oleObj spid="_x0000_s5245" name="Chart" r:id="rId4" imgW="3171837" imgH="4200397" progId="Excel.Chart.8">
                    <p:embed/>
                  </p:oleObj>
                </mc:Choice>
                <mc:Fallback>
                  <p:oleObj name="Chart" r:id="rId4" imgW="3171837" imgH="4200397" progId="Excel.Chart.8">
                    <p:embed/>
                    <p:pic>
                      <p:nvPicPr>
                        <p:cNvPr id="3121" name="Content Placeholder 8">
                          <a:extLst>
                            <a:ext uri="{FF2B5EF4-FFF2-40B4-BE49-F238E27FC236}">
                              <a16:creationId xmlns:a16="http://schemas.microsoft.com/office/drawing/2014/main" id="{A6B23A52-9B14-4B5F-B6B1-828F62A1231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904" y="2947027"/>
                          <a:ext cx="2647283" cy="337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9" name="Rectangle 218">
              <a:extLst>
                <a:ext uri="{FF2B5EF4-FFF2-40B4-BE49-F238E27FC236}">
                  <a16:creationId xmlns:a16="http://schemas.microsoft.com/office/drawing/2014/main" id="{02E0D95A-43FB-41B6-9CD8-595D6E4174F8}"/>
                </a:ext>
              </a:extLst>
            </p:cNvPr>
            <p:cNvSpPr/>
            <p:nvPr/>
          </p:nvSpPr>
          <p:spPr>
            <a:xfrm>
              <a:off x="441634" y="2735654"/>
              <a:ext cx="2743694" cy="206218"/>
            </a:xfrm>
            <a:prstGeom prst="rect">
              <a:avLst/>
            </a:prstGeom>
          </p:spPr>
          <p:txBody>
            <a:bodyPr lIns="43536" rIns="43536" anchor="ctr">
              <a:spAutoFit/>
            </a:bodyPr>
            <a:lstStyle/>
            <a:p>
              <a:pPr algn="ctr" defTabSz="870692">
                <a:spcBef>
                  <a:spcPts val="1333"/>
                </a:spcBef>
                <a:buClr>
                  <a:srgbClr val="00A8C8"/>
                </a:buClr>
                <a:defRPr sz="1400" b="1" i="0" u="none" strike="noStrike" kern="1200" baseline="0">
                  <a:solidFill>
                    <a:srgbClr val="000000"/>
                  </a:solidFill>
                  <a:latin typeface="+mn-lt"/>
                  <a:ea typeface="+mn-ea"/>
                  <a:cs typeface="+mn-cs"/>
                </a:defRPr>
              </a:pPr>
              <a:r>
                <a:rPr lang="en-US" sz="1047" b="1" spc="476" dirty="0">
                  <a:solidFill>
                    <a:srgbClr val="000000">
                      <a:lumMod val="75000"/>
                      <a:lumOff val="25000"/>
                    </a:srgbClr>
                  </a:solidFill>
                  <a:latin typeface="Arial"/>
                  <a:ea typeface="+mn-ea"/>
                  <a:cs typeface="Arial" pitchFamily="34" charset="0"/>
                </a:rPr>
                <a:t>INCOME BREAKDOWN</a:t>
              </a:r>
            </a:p>
          </p:txBody>
        </p:sp>
      </p:grpSp>
      <p:sp>
        <p:nvSpPr>
          <p:cNvPr id="134" name="Rectangle 133">
            <a:extLst>
              <a:ext uri="{FF2B5EF4-FFF2-40B4-BE49-F238E27FC236}">
                <a16:creationId xmlns:a16="http://schemas.microsoft.com/office/drawing/2014/main" id="{87657433-1DEF-443C-AD8D-89C99C73FABC}"/>
              </a:ext>
            </a:extLst>
          </p:cNvPr>
          <p:cNvSpPr/>
          <p:nvPr/>
        </p:nvSpPr>
        <p:spPr>
          <a:xfrm flipH="1">
            <a:off x="115888" y="1023938"/>
            <a:ext cx="1636712" cy="649287"/>
          </a:xfrm>
          <a:prstGeom prst="rect">
            <a:avLst/>
          </a:prstGeom>
          <a:noFill/>
        </p:spPr>
        <p:txBody>
          <a:bodyPr lIns="0" rIns="0" anchor="ctr">
            <a:spAutoFit/>
          </a:bodyPr>
          <a:lstStyle/>
          <a:p>
            <a:pPr defTabSz="870692">
              <a:defRPr sz="1000" b="1" i="0" u="none" strike="noStrike" kern="1200" cap="all" spc="200" baseline="0">
                <a:solidFill>
                  <a:srgbClr val="FFFFFF">
                    <a:lumMod val="50000"/>
                  </a:srgbClr>
                </a:solidFill>
                <a:latin typeface="+mn-lt"/>
                <a:ea typeface="+mn-ea"/>
                <a:cs typeface="+mn-cs"/>
              </a:defRPr>
            </a:pPr>
            <a:r>
              <a:rPr lang="en-US" sz="1904" b="1" cap="all" spc="190" dirty="0">
                <a:solidFill>
                  <a:srgbClr val="FFFFFF"/>
                </a:solidFill>
                <a:latin typeface="Arial"/>
                <a:ea typeface="+mn-ea"/>
              </a:rPr>
              <a:t>#929 </a:t>
            </a:r>
          </a:p>
          <a:p>
            <a:pPr defTabSz="870692">
              <a:defRPr sz="1000" b="1" i="0" u="none" strike="noStrike" kern="1200" cap="all" spc="200" baseline="0">
                <a:solidFill>
                  <a:srgbClr val="FFFFFF">
                    <a:lumMod val="50000"/>
                  </a:srgbClr>
                </a:solidFill>
                <a:latin typeface="+mn-lt"/>
                <a:ea typeface="+mn-ea"/>
                <a:cs typeface="+mn-cs"/>
              </a:defRPr>
            </a:pPr>
            <a:r>
              <a:rPr lang="en-US" sz="857" b="1" cap="all" spc="190" dirty="0">
                <a:solidFill>
                  <a:srgbClr val="FFFFFF"/>
                </a:solidFill>
                <a:latin typeface="Arial"/>
                <a:ea typeface="+mn-ea"/>
              </a:rPr>
              <a:t>benefits-eligible Employees</a:t>
            </a:r>
          </a:p>
        </p:txBody>
      </p:sp>
      <p:sp>
        <p:nvSpPr>
          <p:cNvPr id="137" name="Freeform 136">
            <a:extLst>
              <a:ext uri="{FF2B5EF4-FFF2-40B4-BE49-F238E27FC236}">
                <a16:creationId xmlns:a16="http://schemas.microsoft.com/office/drawing/2014/main" id="{72F2668B-1F73-4F91-AC31-3BEA9592B7AF}"/>
              </a:ext>
            </a:extLst>
          </p:cNvPr>
          <p:cNvSpPr/>
          <p:nvPr/>
        </p:nvSpPr>
        <p:spPr>
          <a:xfrm>
            <a:off x="3735388" y="957263"/>
            <a:ext cx="808037" cy="809625"/>
          </a:xfrm>
          <a:custGeom>
            <a:avLst/>
            <a:gdLst>
              <a:gd name="connsiteX0" fmla="*/ 0 w 1131266"/>
              <a:gd name="connsiteY0" fmla="*/ 565633 h 1131266"/>
              <a:gd name="connsiteX1" fmla="*/ 565633 w 1131266"/>
              <a:gd name="connsiteY1" fmla="*/ 0 h 1131266"/>
              <a:gd name="connsiteX2" fmla="*/ 1131266 w 1131266"/>
              <a:gd name="connsiteY2" fmla="*/ 565633 h 1131266"/>
              <a:gd name="connsiteX3" fmla="*/ 565633 w 1131266"/>
              <a:gd name="connsiteY3" fmla="*/ 1131266 h 1131266"/>
              <a:gd name="connsiteX4" fmla="*/ 0 w 1131266"/>
              <a:gd name="connsiteY4" fmla="*/ 565633 h 113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266" h="1131266">
                <a:moveTo>
                  <a:pt x="0" y="565633"/>
                </a:moveTo>
                <a:cubicBezTo>
                  <a:pt x="0" y="253243"/>
                  <a:pt x="253243" y="0"/>
                  <a:pt x="565633" y="0"/>
                </a:cubicBezTo>
                <a:cubicBezTo>
                  <a:pt x="878023" y="0"/>
                  <a:pt x="1131266" y="253243"/>
                  <a:pt x="1131266" y="565633"/>
                </a:cubicBezTo>
                <a:cubicBezTo>
                  <a:pt x="1131266" y="878023"/>
                  <a:pt x="878023" y="1131266"/>
                  <a:pt x="565633" y="1131266"/>
                </a:cubicBezTo>
                <a:cubicBezTo>
                  <a:pt x="253243" y="1131266"/>
                  <a:pt x="0" y="878023"/>
                  <a:pt x="0" y="565633"/>
                </a:cubicBezTo>
                <a:close/>
              </a:path>
            </a:pathLst>
          </a:custGeom>
          <a:solidFill>
            <a:schemeClr val="bg1">
              <a:lumMod val="95000"/>
            </a:schemeClr>
          </a:solidFill>
          <a:ln w="28575">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lstStyle/>
          <a:p>
            <a:pPr algn="ctr" defTabSz="1015807">
              <a:lnSpc>
                <a:spcPct val="90000"/>
              </a:lnSpc>
              <a:spcAft>
                <a:spcPct val="35000"/>
              </a:spcAft>
              <a:defRPr/>
            </a:pPr>
            <a:endParaRPr lang="en-US" sz="1904" dirty="0">
              <a:solidFill>
                <a:srgbClr val="0FB694"/>
              </a:solidFill>
              <a:latin typeface="Arial"/>
            </a:endParaRPr>
          </a:p>
        </p:txBody>
      </p:sp>
      <p:sp>
        <p:nvSpPr>
          <p:cNvPr id="139" name="Freeform 138">
            <a:extLst>
              <a:ext uri="{FF2B5EF4-FFF2-40B4-BE49-F238E27FC236}">
                <a16:creationId xmlns:a16="http://schemas.microsoft.com/office/drawing/2014/main" id="{A7F0593A-0267-4A34-ACDA-2FB3F0BCB389}"/>
              </a:ext>
            </a:extLst>
          </p:cNvPr>
          <p:cNvSpPr/>
          <p:nvPr/>
        </p:nvSpPr>
        <p:spPr>
          <a:xfrm>
            <a:off x="5605463" y="1016000"/>
            <a:ext cx="808037" cy="808038"/>
          </a:xfrm>
          <a:custGeom>
            <a:avLst/>
            <a:gdLst>
              <a:gd name="connsiteX0" fmla="*/ 0 w 1131266"/>
              <a:gd name="connsiteY0" fmla="*/ 565633 h 1131266"/>
              <a:gd name="connsiteX1" fmla="*/ 565633 w 1131266"/>
              <a:gd name="connsiteY1" fmla="*/ 0 h 1131266"/>
              <a:gd name="connsiteX2" fmla="*/ 1131266 w 1131266"/>
              <a:gd name="connsiteY2" fmla="*/ 565633 h 1131266"/>
              <a:gd name="connsiteX3" fmla="*/ 565633 w 1131266"/>
              <a:gd name="connsiteY3" fmla="*/ 1131266 h 1131266"/>
              <a:gd name="connsiteX4" fmla="*/ 0 w 1131266"/>
              <a:gd name="connsiteY4" fmla="*/ 565633 h 113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266" h="1131266">
                <a:moveTo>
                  <a:pt x="0" y="565633"/>
                </a:moveTo>
                <a:cubicBezTo>
                  <a:pt x="0" y="253243"/>
                  <a:pt x="253243" y="0"/>
                  <a:pt x="565633" y="0"/>
                </a:cubicBezTo>
                <a:cubicBezTo>
                  <a:pt x="878023" y="0"/>
                  <a:pt x="1131266" y="253243"/>
                  <a:pt x="1131266" y="565633"/>
                </a:cubicBezTo>
                <a:cubicBezTo>
                  <a:pt x="1131266" y="878023"/>
                  <a:pt x="878023" y="1131266"/>
                  <a:pt x="565633" y="1131266"/>
                </a:cubicBezTo>
                <a:cubicBezTo>
                  <a:pt x="253243" y="1131266"/>
                  <a:pt x="0" y="878023"/>
                  <a:pt x="0" y="565633"/>
                </a:cubicBezTo>
                <a:close/>
              </a:path>
            </a:pathLst>
          </a:custGeom>
          <a:solidFill>
            <a:schemeClr val="bg1">
              <a:lumMod val="95000"/>
            </a:schemeClr>
          </a:solidFill>
          <a:ln w="28575">
            <a:solidFill>
              <a:srgbClr val="59599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lstStyle/>
          <a:p>
            <a:pPr algn="ctr" defTabSz="1015807">
              <a:lnSpc>
                <a:spcPct val="90000"/>
              </a:lnSpc>
              <a:spcAft>
                <a:spcPct val="35000"/>
              </a:spcAft>
              <a:defRPr/>
            </a:pPr>
            <a:r>
              <a:rPr lang="en-US" sz="1904" dirty="0">
                <a:solidFill>
                  <a:srgbClr val="ED2C67"/>
                </a:solidFill>
                <a:latin typeface="Arial"/>
              </a:rPr>
              <a:t>0</a:t>
            </a:r>
          </a:p>
        </p:txBody>
      </p:sp>
      <p:sp>
        <p:nvSpPr>
          <p:cNvPr id="147" name="Freeform 146">
            <a:extLst>
              <a:ext uri="{FF2B5EF4-FFF2-40B4-BE49-F238E27FC236}">
                <a16:creationId xmlns:a16="http://schemas.microsoft.com/office/drawing/2014/main" id="{C17AD3AA-93BD-4EC8-BDDF-3BDF55225F5F}"/>
              </a:ext>
            </a:extLst>
          </p:cNvPr>
          <p:cNvSpPr/>
          <p:nvPr/>
        </p:nvSpPr>
        <p:spPr>
          <a:xfrm>
            <a:off x="2111375" y="949325"/>
            <a:ext cx="809625" cy="809625"/>
          </a:xfrm>
          <a:custGeom>
            <a:avLst/>
            <a:gdLst>
              <a:gd name="connsiteX0" fmla="*/ 0 w 1131266"/>
              <a:gd name="connsiteY0" fmla="*/ 565633 h 1131266"/>
              <a:gd name="connsiteX1" fmla="*/ 565633 w 1131266"/>
              <a:gd name="connsiteY1" fmla="*/ 0 h 1131266"/>
              <a:gd name="connsiteX2" fmla="*/ 1131266 w 1131266"/>
              <a:gd name="connsiteY2" fmla="*/ 565633 h 1131266"/>
              <a:gd name="connsiteX3" fmla="*/ 565633 w 1131266"/>
              <a:gd name="connsiteY3" fmla="*/ 1131266 h 1131266"/>
              <a:gd name="connsiteX4" fmla="*/ 0 w 1131266"/>
              <a:gd name="connsiteY4" fmla="*/ 565633 h 113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266" h="1131266">
                <a:moveTo>
                  <a:pt x="0" y="565633"/>
                </a:moveTo>
                <a:cubicBezTo>
                  <a:pt x="0" y="253243"/>
                  <a:pt x="253243" y="0"/>
                  <a:pt x="565633" y="0"/>
                </a:cubicBezTo>
                <a:cubicBezTo>
                  <a:pt x="878023" y="0"/>
                  <a:pt x="1131266" y="253243"/>
                  <a:pt x="1131266" y="565633"/>
                </a:cubicBezTo>
                <a:cubicBezTo>
                  <a:pt x="1131266" y="878023"/>
                  <a:pt x="878023" y="1131266"/>
                  <a:pt x="565633" y="1131266"/>
                </a:cubicBezTo>
                <a:cubicBezTo>
                  <a:pt x="253243" y="1131266"/>
                  <a:pt x="0" y="878023"/>
                  <a:pt x="0" y="565633"/>
                </a:cubicBezTo>
                <a:close/>
              </a:path>
            </a:pathLst>
          </a:custGeom>
          <a:solidFill>
            <a:schemeClr val="bg1">
              <a:lumMod val="95000"/>
            </a:schemeClr>
          </a:solidFill>
          <a:ln w="28575">
            <a:solidFill>
              <a:srgbClr val="AD208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lstStyle/>
          <a:p>
            <a:pPr algn="ctr" defTabSz="1015807">
              <a:lnSpc>
                <a:spcPct val="90000"/>
              </a:lnSpc>
              <a:spcAft>
                <a:spcPct val="35000"/>
              </a:spcAft>
              <a:defRPr/>
            </a:pPr>
            <a:endParaRPr lang="en-US" sz="1904" b="1" dirty="0">
              <a:solidFill>
                <a:srgbClr val="CE3D95"/>
              </a:solidFill>
              <a:latin typeface="Arial"/>
            </a:endParaRPr>
          </a:p>
        </p:txBody>
      </p:sp>
      <p:sp>
        <p:nvSpPr>
          <p:cNvPr id="220" name="Freeform 219">
            <a:extLst>
              <a:ext uri="{FF2B5EF4-FFF2-40B4-BE49-F238E27FC236}">
                <a16:creationId xmlns:a16="http://schemas.microsoft.com/office/drawing/2014/main" id="{E026242A-8DB2-400D-AF8C-46A955F0145D}"/>
              </a:ext>
            </a:extLst>
          </p:cNvPr>
          <p:cNvSpPr/>
          <p:nvPr/>
        </p:nvSpPr>
        <p:spPr>
          <a:xfrm>
            <a:off x="7373938" y="976313"/>
            <a:ext cx="809625" cy="809625"/>
          </a:xfrm>
          <a:custGeom>
            <a:avLst/>
            <a:gdLst>
              <a:gd name="connsiteX0" fmla="*/ 0 w 1131266"/>
              <a:gd name="connsiteY0" fmla="*/ 565633 h 1131266"/>
              <a:gd name="connsiteX1" fmla="*/ 565633 w 1131266"/>
              <a:gd name="connsiteY1" fmla="*/ 0 h 1131266"/>
              <a:gd name="connsiteX2" fmla="*/ 1131266 w 1131266"/>
              <a:gd name="connsiteY2" fmla="*/ 565633 h 1131266"/>
              <a:gd name="connsiteX3" fmla="*/ 565633 w 1131266"/>
              <a:gd name="connsiteY3" fmla="*/ 1131266 h 1131266"/>
              <a:gd name="connsiteX4" fmla="*/ 0 w 1131266"/>
              <a:gd name="connsiteY4" fmla="*/ 565633 h 113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266" h="1131266">
                <a:moveTo>
                  <a:pt x="0" y="565633"/>
                </a:moveTo>
                <a:cubicBezTo>
                  <a:pt x="0" y="253243"/>
                  <a:pt x="253243" y="0"/>
                  <a:pt x="565633" y="0"/>
                </a:cubicBezTo>
                <a:cubicBezTo>
                  <a:pt x="878023" y="0"/>
                  <a:pt x="1131266" y="253243"/>
                  <a:pt x="1131266" y="565633"/>
                </a:cubicBezTo>
                <a:cubicBezTo>
                  <a:pt x="1131266" y="878023"/>
                  <a:pt x="878023" y="1131266"/>
                  <a:pt x="565633" y="1131266"/>
                </a:cubicBezTo>
                <a:cubicBezTo>
                  <a:pt x="253243" y="1131266"/>
                  <a:pt x="0" y="878023"/>
                  <a:pt x="0" y="565633"/>
                </a:cubicBezTo>
                <a:close/>
              </a:path>
            </a:pathLst>
          </a:custGeom>
          <a:solidFill>
            <a:schemeClr val="bg1">
              <a:lumMod val="95000"/>
            </a:schemeClr>
          </a:solidFill>
          <a:ln w="28575">
            <a:solidFill>
              <a:srgbClr val="E8941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lstStyle/>
          <a:p>
            <a:pPr algn="ctr" defTabSz="1015807">
              <a:lnSpc>
                <a:spcPct val="90000"/>
              </a:lnSpc>
              <a:spcAft>
                <a:spcPct val="35000"/>
              </a:spcAft>
              <a:defRPr/>
            </a:pPr>
            <a:endParaRPr lang="en-US" sz="1904" dirty="0">
              <a:solidFill>
                <a:srgbClr val="00A8C8"/>
              </a:solidFill>
              <a:latin typeface="Arial"/>
            </a:endParaRPr>
          </a:p>
        </p:txBody>
      </p:sp>
      <p:pic>
        <p:nvPicPr>
          <p:cNvPr id="3085" name="Picture 21" descr="O:\Business Development\NBD Dept\Graphics Library\Graphics\Generic\Icons\2016\Cake Iolite.png">
            <a:extLst>
              <a:ext uri="{FF2B5EF4-FFF2-40B4-BE49-F238E27FC236}">
                <a16:creationId xmlns:a16="http://schemas.microsoft.com/office/drawing/2014/main" id="{EC84D1E5-13F6-4E4A-B4AC-25EF21DC1B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4213" y="1130300"/>
            <a:ext cx="457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TextBox 222">
            <a:extLst>
              <a:ext uri="{FF2B5EF4-FFF2-40B4-BE49-F238E27FC236}">
                <a16:creationId xmlns:a16="http://schemas.microsoft.com/office/drawing/2014/main" id="{51FAAD76-3960-40AE-8511-E4B5E6D2E645}"/>
              </a:ext>
            </a:extLst>
          </p:cNvPr>
          <p:cNvSpPr txBox="1"/>
          <p:nvPr/>
        </p:nvSpPr>
        <p:spPr>
          <a:xfrm>
            <a:off x="1622425" y="1870075"/>
            <a:ext cx="1539875" cy="311150"/>
          </a:xfrm>
          <a:prstGeom prst="rect">
            <a:avLst/>
          </a:prstGeom>
          <a:noFill/>
        </p:spPr>
        <p:txBody>
          <a:bodyPr lIns="68560" tIns="0" rIns="68560" bIns="43536" anchor="ctr"/>
          <a:lstStyle/>
          <a:p>
            <a:pPr algn="ctr" defTabSz="870692">
              <a:spcBef>
                <a:spcPts val="190"/>
              </a:spcBef>
              <a:spcAft>
                <a:spcPts val="190"/>
              </a:spcAft>
              <a:defRPr/>
            </a:pPr>
            <a:r>
              <a:rPr lang="en-US" sz="1143" b="1" cap="all" spc="190" dirty="0">
                <a:solidFill>
                  <a:srgbClr val="CE3D95"/>
                </a:solidFill>
                <a:latin typeface="Arial"/>
              </a:rPr>
              <a:t>$30,160</a:t>
            </a:r>
            <a:br>
              <a:rPr lang="en-US" sz="1143" cap="all" spc="190" dirty="0">
                <a:solidFill>
                  <a:srgbClr val="FBAE17"/>
                </a:solidFill>
                <a:latin typeface="Arial"/>
              </a:rPr>
            </a:br>
            <a:r>
              <a:rPr lang="en-US" sz="1000" dirty="0">
                <a:solidFill>
                  <a:srgbClr val="000000">
                    <a:lumMod val="75000"/>
                    <a:lumOff val="25000"/>
                  </a:srgbClr>
                </a:solidFill>
                <a:latin typeface="Arial"/>
              </a:rPr>
              <a:t>median annual income</a:t>
            </a:r>
          </a:p>
        </p:txBody>
      </p:sp>
      <p:sp>
        <p:nvSpPr>
          <p:cNvPr id="224" name="TextBox 223">
            <a:extLst>
              <a:ext uri="{FF2B5EF4-FFF2-40B4-BE49-F238E27FC236}">
                <a16:creationId xmlns:a16="http://schemas.microsoft.com/office/drawing/2014/main" id="{9B2B376F-D678-490F-84F4-3C58E71F2B01}"/>
              </a:ext>
            </a:extLst>
          </p:cNvPr>
          <p:cNvSpPr txBox="1"/>
          <p:nvPr/>
        </p:nvSpPr>
        <p:spPr>
          <a:xfrm>
            <a:off x="3249613" y="1849438"/>
            <a:ext cx="1716087" cy="401637"/>
          </a:xfrm>
          <a:prstGeom prst="rect">
            <a:avLst/>
          </a:prstGeom>
          <a:noFill/>
        </p:spPr>
        <p:txBody>
          <a:bodyPr lIns="68560" tIns="0" rIns="68560" bIns="43536" anchor="ctr"/>
          <a:lstStyle/>
          <a:p>
            <a:pPr algn="ctr" defTabSz="870692">
              <a:spcBef>
                <a:spcPts val="190"/>
              </a:spcBef>
              <a:spcAft>
                <a:spcPts val="190"/>
              </a:spcAft>
              <a:defRPr/>
            </a:pPr>
            <a:r>
              <a:rPr lang="en-US" sz="1143" b="1" cap="all" spc="190" dirty="0">
                <a:solidFill>
                  <a:srgbClr val="00A8C8"/>
                </a:solidFill>
                <a:latin typeface="Arial"/>
              </a:rPr>
              <a:t>2.5 years</a:t>
            </a:r>
            <a:br>
              <a:rPr lang="en-US" sz="1143" cap="all" spc="190" dirty="0">
                <a:solidFill>
                  <a:srgbClr val="00A8C8"/>
                </a:solidFill>
                <a:latin typeface="Arial"/>
              </a:rPr>
            </a:br>
            <a:r>
              <a:rPr lang="en-US" sz="1000" dirty="0">
                <a:solidFill>
                  <a:srgbClr val="000000">
                    <a:lumMod val="75000"/>
                    <a:lumOff val="25000"/>
                  </a:srgbClr>
                </a:solidFill>
                <a:latin typeface="Arial"/>
              </a:rPr>
              <a:t>median tenure</a:t>
            </a:r>
          </a:p>
        </p:txBody>
      </p:sp>
      <p:sp>
        <p:nvSpPr>
          <p:cNvPr id="3088" name="TextBox 224">
            <a:extLst>
              <a:ext uri="{FF2B5EF4-FFF2-40B4-BE49-F238E27FC236}">
                <a16:creationId xmlns:a16="http://schemas.microsoft.com/office/drawing/2014/main" id="{97F9F623-AC3F-4985-B190-4B13A7101095}"/>
              </a:ext>
            </a:extLst>
          </p:cNvPr>
          <p:cNvSpPr txBox="1">
            <a:spLocks noChangeArrowheads="1"/>
          </p:cNvSpPr>
          <p:nvPr/>
        </p:nvSpPr>
        <p:spPr bwMode="auto">
          <a:xfrm>
            <a:off x="7550150" y="1870075"/>
            <a:ext cx="9890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0" tIns="0" rIns="68560" bIns="43536" anchor="ctr"/>
          <a:lstStyle>
            <a:lvl1pPr defTabSz="8699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8699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8699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8699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8699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869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869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869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8699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ts val="188"/>
              </a:spcBef>
              <a:spcAft>
                <a:spcPts val="188"/>
              </a:spcAft>
              <a:buFontTx/>
              <a:buNone/>
            </a:pPr>
            <a:endParaRPr lang="en-US" altLang="en-US" sz="1000">
              <a:solidFill>
                <a:srgbClr val="404040"/>
              </a:solidFill>
              <a:latin typeface="Arial" panose="020B0604020202020204" pitchFamily="34" charset="0"/>
            </a:endParaRPr>
          </a:p>
        </p:txBody>
      </p:sp>
      <p:sp>
        <p:nvSpPr>
          <p:cNvPr id="226" name="TextBox 225">
            <a:extLst>
              <a:ext uri="{FF2B5EF4-FFF2-40B4-BE49-F238E27FC236}">
                <a16:creationId xmlns:a16="http://schemas.microsoft.com/office/drawing/2014/main" id="{1D0466F2-A2F4-4B94-ABA4-79462F73E195}"/>
              </a:ext>
            </a:extLst>
          </p:cNvPr>
          <p:cNvSpPr txBox="1"/>
          <p:nvPr/>
        </p:nvSpPr>
        <p:spPr>
          <a:xfrm>
            <a:off x="5487988" y="1936750"/>
            <a:ext cx="987425" cy="311150"/>
          </a:xfrm>
          <a:prstGeom prst="rect">
            <a:avLst/>
          </a:prstGeom>
          <a:noFill/>
        </p:spPr>
        <p:txBody>
          <a:bodyPr lIns="68560" tIns="0" rIns="68560" bIns="43536" anchor="ctr"/>
          <a:lstStyle/>
          <a:p>
            <a:pPr algn="ctr" defTabSz="870692">
              <a:spcBef>
                <a:spcPts val="190"/>
              </a:spcBef>
              <a:spcAft>
                <a:spcPts val="190"/>
              </a:spcAft>
              <a:defRPr/>
            </a:pPr>
            <a:r>
              <a:rPr lang="en-US" sz="1143" b="1" cap="all" spc="190" dirty="0">
                <a:solidFill>
                  <a:srgbClr val="6F85C2"/>
                </a:solidFill>
                <a:latin typeface="Arial"/>
              </a:rPr>
              <a:t>38</a:t>
            </a:r>
            <a:br>
              <a:rPr lang="en-US" sz="1143" b="1" cap="all" spc="190" dirty="0">
                <a:solidFill>
                  <a:srgbClr val="6F85C2"/>
                </a:solidFill>
                <a:latin typeface="Arial"/>
              </a:rPr>
            </a:br>
            <a:r>
              <a:rPr lang="en-US" sz="1000" dirty="0">
                <a:solidFill>
                  <a:srgbClr val="000000">
                    <a:lumMod val="75000"/>
                    <a:lumOff val="25000"/>
                  </a:srgbClr>
                </a:solidFill>
                <a:latin typeface="Arial"/>
              </a:rPr>
              <a:t>median age</a:t>
            </a:r>
          </a:p>
        </p:txBody>
      </p:sp>
      <p:sp>
        <p:nvSpPr>
          <p:cNvPr id="227" name="TextBox 226">
            <a:extLst>
              <a:ext uri="{FF2B5EF4-FFF2-40B4-BE49-F238E27FC236}">
                <a16:creationId xmlns:a16="http://schemas.microsoft.com/office/drawing/2014/main" id="{91CF1F67-57E4-4758-8BEB-07E51494B7FB}"/>
              </a:ext>
            </a:extLst>
          </p:cNvPr>
          <p:cNvSpPr txBox="1"/>
          <p:nvPr/>
        </p:nvSpPr>
        <p:spPr>
          <a:xfrm>
            <a:off x="7162800" y="1930400"/>
            <a:ext cx="1389063" cy="311150"/>
          </a:xfrm>
          <a:prstGeom prst="rect">
            <a:avLst/>
          </a:prstGeom>
          <a:noFill/>
        </p:spPr>
        <p:txBody>
          <a:bodyPr lIns="68560" tIns="0" rIns="68560" bIns="43536" anchor="ctr"/>
          <a:lstStyle/>
          <a:p>
            <a:pPr algn="ctr" defTabSz="870692">
              <a:spcBef>
                <a:spcPts val="190"/>
              </a:spcBef>
              <a:spcAft>
                <a:spcPts val="190"/>
              </a:spcAft>
              <a:defRPr/>
            </a:pPr>
            <a:r>
              <a:rPr lang="en-US" sz="1143" b="1" cap="all" spc="190" dirty="0">
                <a:solidFill>
                  <a:srgbClr val="FBAE17"/>
                </a:solidFill>
                <a:latin typeface="Arial"/>
              </a:rPr>
              <a:t>69% Female</a:t>
            </a:r>
            <a:br>
              <a:rPr lang="en-US" sz="1143" b="1" cap="all" spc="190" dirty="0">
                <a:solidFill>
                  <a:srgbClr val="FBAE17"/>
                </a:solidFill>
                <a:latin typeface="Arial"/>
              </a:rPr>
            </a:br>
            <a:r>
              <a:rPr lang="en-US" sz="1000" dirty="0">
                <a:solidFill>
                  <a:srgbClr val="000000">
                    <a:lumMod val="75000"/>
                    <a:lumOff val="25000"/>
                  </a:srgbClr>
                </a:solidFill>
                <a:latin typeface="Arial"/>
              </a:rPr>
              <a:t>gender</a:t>
            </a:r>
          </a:p>
        </p:txBody>
      </p:sp>
      <p:pic>
        <p:nvPicPr>
          <p:cNvPr id="3091" name="Picture 2" descr="O:\Business Development\NBD Dept\Graphics Library\Graphics\Generic\Icons\2016\Money Amethyst.png">
            <a:extLst>
              <a:ext uri="{FF2B5EF4-FFF2-40B4-BE49-F238E27FC236}">
                <a16:creationId xmlns:a16="http://schemas.microsoft.com/office/drawing/2014/main" id="{AE02B922-2EBA-4F3F-BC5F-81237852CD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700000">
            <a:off x="2197100" y="1227138"/>
            <a:ext cx="638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10" descr="O:\Business Development\NBD Dept\Graphics Library\Graphics\Generic\Icons\2016\City Buildings Sapphire.png">
            <a:extLst>
              <a:ext uri="{FF2B5EF4-FFF2-40B4-BE49-F238E27FC236}">
                <a16:creationId xmlns:a16="http://schemas.microsoft.com/office/drawing/2014/main" id="{69EC3086-F9D7-4109-A58D-C5A85F43DC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37280"/>
          <a:stretch>
            <a:fillRect/>
          </a:stretch>
        </p:blipFill>
        <p:spPr bwMode="auto">
          <a:xfrm>
            <a:off x="3879850" y="1141413"/>
            <a:ext cx="5207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5" descr="O:\Business Development\NBD Dept\Graphics Library\Graphics\Generic\Icons\2016\People 2 Topaz.png">
            <a:extLst>
              <a:ext uri="{FF2B5EF4-FFF2-40B4-BE49-F238E27FC236}">
                <a16:creationId xmlns:a16="http://schemas.microsoft.com/office/drawing/2014/main" id="{AB433E1A-5AA5-4989-8223-D3731421B0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1575" y="1184275"/>
            <a:ext cx="51593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Isosceles Triangle 231">
            <a:extLst>
              <a:ext uri="{FF2B5EF4-FFF2-40B4-BE49-F238E27FC236}">
                <a16:creationId xmlns:a16="http://schemas.microsoft.com/office/drawing/2014/main" id="{AC800610-BDC8-413C-95C9-4D597786C4FF}"/>
              </a:ext>
            </a:extLst>
          </p:cNvPr>
          <p:cNvSpPr/>
          <p:nvPr/>
        </p:nvSpPr>
        <p:spPr>
          <a:xfrm rot="10800000">
            <a:off x="2470150" y="2178050"/>
            <a:ext cx="166688" cy="84138"/>
          </a:xfrm>
          <a:prstGeom prst="triangle">
            <a:avLst/>
          </a:prstGeom>
          <a:solidFill>
            <a:srgbClr val="AD20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err="1">
              <a:solidFill>
                <a:srgbClr val="000000"/>
              </a:solidFill>
              <a:latin typeface="Arial"/>
            </a:endParaRPr>
          </a:p>
        </p:txBody>
      </p:sp>
      <p:sp>
        <p:nvSpPr>
          <p:cNvPr id="233" name="Rectangle 232">
            <a:extLst>
              <a:ext uri="{FF2B5EF4-FFF2-40B4-BE49-F238E27FC236}">
                <a16:creationId xmlns:a16="http://schemas.microsoft.com/office/drawing/2014/main" id="{92665967-6E35-4B7D-86F4-ABC75902B014}"/>
              </a:ext>
            </a:extLst>
          </p:cNvPr>
          <p:cNvSpPr/>
          <p:nvPr/>
        </p:nvSpPr>
        <p:spPr>
          <a:xfrm>
            <a:off x="3498850" y="2374900"/>
            <a:ext cx="2522538" cy="119856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err="1">
              <a:solidFill>
                <a:srgbClr val="000000"/>
              </a:solidFill>
              <a:latin typeface="Arial"/>
            </a:endParaRPr>
          </a:p>
        </p:txBody>
      </p:sp>
      <p:sp>
        <p:nvSpPr>
          <p:cNvPr id="234" name="Rectangle 233">
            <a:extLst>
              <a:ext uri="{FF2B5EF4-FFF2-40B4-BE49-F238E27FC236}">
                <a16:creationId xmlns:a16="http://schemas.microsoft.com/office/drawing/2014/main" id="{79C11515-1DFE-46E9-BC97-9ACB1F7907DE}"/>
              </a:ext>
            </a:extLst>
          </p:cNvPr>
          <p:cNvSpPr/>
          <p:nvPr/>
        </p:nvSpPr>
        <p:spPr>
          <a:xfrm>
            <a:off x="3636963" y="2371725"/>
            <a:ext cx="2611437" cy="254000"/>
          </a:xfrm>
          <a:prstGeom prst="rect">
            <a:avLst/>
          </a:prstGeom>
          <a:ln>
            <a:noFill/>
          </a:ln>
        </p:spPr>
        <p:txBody>
          <a:bodyPr lIns="43536" rIns="43536" anchor="ctr">
            <a:spAutoFit/>
          </a:bodyPr>
          <a:lstStyle/>
          <a:p>
            <a:pPr defTabSz="870692">
              <a:spcBef>
                <a:spcPts val="1333"/>
              </a:spcBef>
              <a:buClr>
                <a:srgbClr val="00A8C8"/>
              </a:buClr>
              <a:defRPr sz="1400" b="1" i="0" u="none" strike="noStrike" kern="1200" baseline="0">
                <a:solidFill>
                  <a:srgbClr val="000000"/>
                </a:solidFill>
                <a:latin typeface="+mn-lt"/>
                <a:ea typeface="+mn-ea"/>
                <a:cs typeface="+mn-cs"/>
              </a:defRPr>
            </a:pPr>
            <a:r>
              <a:rPr lang="en-US" sz="1047" b="1" spc="476" dirty="0">
                <a:solidFill>
                  <a:srgbClr val="000000">
                    <a:lumMod val="75000"/>
                    <a:lumOff val="25000"/>
                  </a:srgbClr>
                </a:solidFill>
                <a:latin typeface="Arial"/>
                <a:ea typeface="+mn-ea"/>
                <a:cs typeface="Arial" pitchFamily="34" charset="0"/>
              </a:rPr>
              <a:t>TENURE BREAKDOWN</a:t>
            </a:r>
          </a:p>
        </p:txBody>
      </p:sp>
      <p:cxnSp>
        <p:nvCxnSpPr>
          <p:cNvPr id="304" name="Elbow Connector 303">
            <a:extLst>
              <a:ext uri="{FF2B5EF4-FFF2-40B4-BE49-F238E27FC236}">
                <a16:creationId xmlns:a16="http://schemas.microsoft.com/office/drawing/2014/main" id="{7E0CD897-DE3E-4E84-9D07-1BD33566F581}"/>
              </a:ext>
            </a:extLst>
          </p:cNvPr>
          <p:cNvCxnSpPr>
            <a:cxnSpLocks/>
          </p:cNvCxnSpPr>
          <p:nvPr/>
        </p:nvCxnSpPr>
        <p:spPr>
          <a:xfrm rot="16200000" flipH="1">
            <a:off x="5895181" y="2770982"/>
            <a:ext cx="2232025" cy="1535112"/>
          </a:xfrm>
          <a:prstGeom prst="bentConnector3">
            <a:avLst>
              <a:gd name="adj1" fmla="val 50000"/>
            </a:avLst>
          </a:prstGeom>
          <a:ln w="12700">
            <a:solidFill>
              <a:srgbClr val="6F85C2"/>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305" name="Rectangle 304">
            <a:extLst>
              <a:ext uri="{FF2B5EF4-FFF2-40B4-BE49-F238E27FC236}">
                <a16:creationId xmlns:a16="http://schemas.microsoft.com/office/drawing/2014/main" id="{1C624DE4-7378-412B-97A1-4C272F04A878}"/>
              </a:ext>
            </a:extLst>
          </p:cNvPr>
          <p:cNvSpPr/>
          <p:nvPr/>
        </p:nvSpPr>
        <p:spPr>
          <a:xfrm>
            <a:off x="3630613" y="3695700"/>
            <a:ext cx="2228850" cy="252413"/>
          </a:xfrm>
          <a:prstGeom prst="rect">
            <a:avLst/>
          </a:prstGeom>
          <a:ln>
            <a:noFill/>
          </a:ln>
        </p:spPr>
        <p:txBody>
          <a:bodyPr lIns="43536" rIns="43536" anchor="ctr">
            <a:spAutoFit/>
          </a:bodyPr>
          <a:lstStyle/>
          <a:p>
            <a:pPr algn="ctr" defTabSz="870692">
              <a:spcBef>
                <a:spcPts val="1333"/>
              </a:spcBef>
              <a:buClr>
                <a:srgbClr val="00A8C8"/>
              </a:buClr>
              <a:defRPr sz="1400" b="1" i="0" u="none" strike="noStrike" kern="1200" baseline="0">
                <a:solidFill>
                  <a:srgbClr val="000000"/>
                </a:solidFill>
                <a:latin typeface="+mn-lt"/>
                <a:ea typeface="+mn-ea"/>
                <a:cs typeface="+mn-cs"/>
              </a:defRPr>
            </a:pPr>
            <a:r>
              <a:rPr lang="en-US" sz="1047" b="1" spc="476" dirty="0">
                <a:solidFill>
                  <a:srgbClr val="000000">
                    <a:lumMod val="75000"/>
                    <a:lumOff val="25000"/>
                  </a:srgbClr>
                </a:solidFill>
                <a:latin typeface="Arial"/>
                <a:ea typeface="+mn-ea"/>
                <a:cs typeface="Arial" pitchFamily="34" charset="0"/>
              </a:rPr>
              <a:t>AGE BREAKDOWN</a:t>
            </a:r>
          </a:p>
        </p:txBody>
      </p:sp>
      <p:grpSp>
        <p:nvGrpSpPr>
          <p:cNvPr id="3099" name="Group 305">
            <a:extLst>
              <a:ext uri="{FF2B5EF4-FFF2-40B4-BE49-F238E27FC236}">
                <a16:creationId xmlns:a16="http://schemas.microsoft.com/office/drawing/2014/main" id="{2F45A116-6271-4234-A047-CCC316F26AAE}"/>
              </a:ext>
            </a:extLst>
          </p:cNvPr>
          <p:cNvGrpSpPr>
            <a:grpSpLocks/>
          </p:cNvGrpSpPr>
          <p:nvPr/>
        </p:nvGrpSpPr>
        <p:grpSpPr bwMode="auto">
          <a:xfrm>
            <a:off x="3535363" y="4454525"/>
            <a:ext cx="2266950" cy="454025"/>
            <a:chOff x="3510991" y="4418134"/>
            <a:chExt cx="2071910" cy="475488"/>
          </a:xfrm>
        </p:grpSpPr>
        <p:pic>
          <p:nvPicPr>
            <p:cNvPr id="3118" name="Picture 4" descr="O:\Business Development\NBD Dept\Graphics Library\Graphics\Generic\Icons\People Gen Iolite F1.png">
              <a:extLst>
                <a:ext uri="{FF2B5EF4-FFF2-40B4-BE49-F238E27FC236}">
                  <a16:creationId xmlns:a16="http://schemas.microsoft.com/office/drawing/2014/main" id="{FA6C1146-B4A1-40E3-BAEE-F95CC8099AB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10991" y="4418134"/>
              <a:ext cx="271707"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 name="TextBox 307">
              <a:extLst>
                <a:ext uri="{FF2B5EF4-FFF2-40B4-BE49-F238E27FC236}">
                  <a16:creationId xmlns:a16="http://schemas.microsoft.com/office/drawing/2014/main" id="{B6323FF3-6FAD-4856-A778-0D70A1F877A6}"/>
                </a:ext>
              </a:extLst>
            </p:cNvPr>
            <p:cNvSpPr txBox="1"/>
            <p:nvPr/>
          </p:nvSpPr>
          <p:spPr>
            <a:xfrm>
              <a:off x="3841800" y="4486299"/>
              <a:ext cx="1741101" cy="365760"/>
            </a:xfrm>
            <a:prstGeom prst="rect">
              <a:avLst/>
            </a:prstGeom>
            <a:noFill/>
          </p:spPr>
          <p:txBody>
            <a:bodyPr lIns="0" tIns="68560" rIns="0" bIns="68560" anchor="ctr"/>
            <a:lstStyle/>
            <a:p>
              <a:pPr defTabSz="870692">
                <a:spcBef>
                  <a:spcPts val="190"/>
                </a:spcBef>
                <a:spcAft>
                  <a:spcPts val="190"/>
                </a:spcAft>
                <a:defRPr/>
              </a:pPr>
              <a:r>
                <a:rPr lang="en-US" sz="1333" b="1" cap="all" spc="190" dirty="0">
                  <a:solidFill>
                    <a:srgbClr val="6F85C2"/>
                  </a:solidFill>
                  <a:latin typeface="Arial"/>
                </a:rPr>
                <a:t>46.3%</a:t>
              </a:r>
              <a:r>
                <a:rPr lang="en-US" sz="952" b="1" cap="all" spc="190" dirty="0">
                  <a:solidFill>
                    <a:srgbClr val="6F85C2"/>
                  </a:solidFill>
                  <a:latin typeface="Arial"/>
                </a:rPr>
                <a:t> </a:t>
              </a:r>
              <a:r>
                <a:rPr lang="en-US" sz="952" cap="all" spc="190" dirty="0">
                  <a:solidFill>
                    <a:srgbClr val="000000">
                      <a:lumMod val="75000"/>
                      <a:lumOff val="25000"/>
                    </a:srgbClr>
                  </a:solidFill>
                  <a:latin typeface="Arial"/>
                </a:rPr>
                <a:t>MILLENNIALS	</a:t>
              </a:r>
            </a:p>
          </p:txBody>
        </p:sp>
      </p:grpSp>
      <p:grpSp>
        <p:nvGrpSpPr>
          <p:cNvPr id="3100" name="Group 308">
            <a:extLst>
              <a:ext uri="{FF2B5EF4-FFF2-40B4-BE49-F238E27FC236}">
                <a16:creationId xmlns:a16="http://schemas.microsoft.com/office/drawing/2014/main" id="{D1118F61-1635-4255-8B70-6D70FAE0AAE7}"/>
              </a:ext>
            </a:extLst>
          </p:cNvPr>
          <p:cNvGrpSpPr>
            <a:grpSpLocks/>
          </p:cNvGrpSpPr>
          <p:nvPr/>
        </p:nvGrpSpPr>
        <p:grpSpPr bwMode="auto">
          <a:xfrm>
            <a:off x="3567113" y="4956175"/>
            <a:ext cx="2003425" cy="452438"/>
            <a:chOff x="3524437" y="5026302"/>
            <a:chExt cx="2103389" cy="475488"/>
          </a:xfrm>
        </p:grpSpPr>
        <p:pic>
          <p:nvPicPr>
            <p:cNvPr id="3116" name="Picture 3" descr="O:\Business Development\NBD Dept\Graphics Library\Graphics\Generic\Icons\People Gen Iolite M1.png">
              <a:extLst>
                <a:ext uri="{FF2B5EF4-FFF2-40B4-BE49-F238E27FC236}">
                  <a16:creationId xmlns:a16="http://schemas.microsoft.com/office/drawing/2014/main" id="{4F380623-CBF4-4B59-AC6C-418FEA60AD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4437" y="5026302"/>
              <a:ext cx="263556"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 name="TextBox 310">
              <a:extLst>
                <a:ext uri="{FF2B5EF4-FFF2-40B4-BE49-F238E27FC236}">
                  <a16:creationId xmlns:a16="http://schemas.microsoft.com/office/drawing/2014/main" id="{23D9F89D-3461-4EE6-A776-9DDB797E6A66}"/>
                </a:ext>
              </a:extLst>
            </p:cNvPr>
            <p:cNvSpPr txBox="1"/>
            <p:nvPr/>
          </p:nvSpPr>
          <p:spPr>
            <a:xfrm>
              <a:off x="3891113" y="5088032"/>
              <a:ext cx="1736713" cy="365374"/>
            </a:xfrm>
            <a:prstGeom prst="rect">
              <a:avLst/>
            </a:prstGeom>
            <a:noFill/>
          </p:spPr>
          <p:txBody>
            <a:bodyPr lIns="0" tIns="68560" rIns="0" bIns="68560" anchor="ctr"/>
            <a:lstStyle/>
            <a:p>
              <a:pPr defTabSz="870692">
                <a:spcBef>
                  <a:spcPts val="190"/>
                </a:spcBef>
                <a:spcAft>
                  <a:spcPts val="190"/>
                </a:spcAft>
                <a:defRPr/>
              </a:pPr>
              <a:r>
                <a:rPr lang="en-US" sz="1333" b="1" cap="all" spc="190" dirty="0">
                  <a:solidFill>
                    <a:srgbClr val="6F85C2"/>
                  </a:solidFill>
                  <a:latin typeface="Arial"/>
                </a:rPr>
                <a:t>30.1%</a:t>
              </a:r>
              <a:r>
                <a:rPr lang="en-US" sz="952" b="1" cap="all" spc="190" dirty="0">
                  <a:solidFill>
                    <a:srgbClr val="6F85C2"/>
                  </a:solidFill>
                  <a:latin typeface="Arial"/>
                </a:rPr>
                <a:t> </a:t>
              </a:r>
              <a:r>
                <a:rPr lang="en-US" sz="952" cap="all" spc="190" dirty="0">
                  <a:solidFill>
                    <a:srgbClr val="000000">
                      <a:lumMod val="75000"/>
                      <a:lumOff val="25000"/>
                    </a:srgbClr>
                  </a:solidFill>
                  <a:latin typeface="Arial"/>
                </a:rPr>
                <a:t>GEN X</a:t>
              </a:r>
            </a:p>
          </p:txBody>
        </p:sp>
      </p:grpSp>
      <p:grpSp>
        <p:nvGrpSpPr>
          <p:cNvPr id="3101" name="Group 311">
            <a:extLst>
              <a:ext uri="{FF2B5EF4-FFF2-40B4-BE49-F238E27FC236}">
                <a16:creationId xmlns:a16="http://schemas.microsoft.com/office/drawing/2014/main" id="{D696AEA2-A6CC-4405-806C-6BEFC79A187F}"/>
              </a:ext>
            </a:extLst>
          </p:cNvPr>
          <p:cNvGrpSpPr>
            <a:grpSpLocks/>
          </p:cNvGrpSpPr>
          <p:nvPr/>
        </p:nvGrpSpPr>
        <p:grpSpPr bwMode="auto">
          <a:xfrm>
            <a:off x="3567113" y="5465763"/>
            <a:ext cx="2009775" cy="452437"/>
            <a:chOff x="3518071" y="5638545"/>
            <a:chExt cx="2109754" cy="475488"/>
          </a:xfrm>
        </p:grpSpPr>
        <p:pic>
          <p:nvPicPr>
            <p:cNvPr id="3114" name="Picture 2" descr="O:\Business Development\NBD Dept\Graphics Library\Graphics\Generic\Icons\People Gen Iolite M2.png">
              <a:extLst>
                <a:ext uri="{FF2B5EF4-FFF2-40B4-BE49-F238E27FC236}">
                  <a16:creationId xmlns:a16="http://schemas.microsoft.com/office/drawing/2014/main" id="{6291C035-4D82-4B82-8D08-0F89D0DA163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18071" y="5638545"/>
              <a:ext cx="268153"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 name="TextBox 313">
              <a:extLst>
                <a:ext uri="{FF2B5EF4-FFF2-40B4-BE49-F238E27FC236}">
                  <a16:creationId xmlns:a16="http://schemas.microsoft.com/office/drawing/2014/main" id="{BA0594AC-3F08-44FE-A195-5E6EB768C31D}"/>
                </a:ext>
              </a:extLst>
            </p:cNvPr>
            <p:cNvSpPr txBox="1"/>
            <p:nvPr/>
          </p:nvSpPr>
          <p:spPr>
            <a:xfrm>
              <a:off x="3889694" y="5691933"/>
              <a:ext cx="1738131" cy="365375"/>
            </a:xfrm>
            <a:prstGeom prst="rect">
              <a:avLst/>
            </a:prstGeom>
            <a:noFill/>
          </p:spPr>
          <p:txBody>
            <a:bodyPr lIns="0" tIns="68560" rIns="0" bIns="68560" anchor="ctr"/>
            <a:lstStyle/>
            <a:p>
              <a:pPr defTabSz="870692">
                <a:spcBef>
                  <a:spcPts val="190"/>
                </a:spcBef>
                <a:spcAft>
                  <a:spcPts val="190"/>
                </a:spcAft>
                <a:defRPr/>
              </a:pPr>
              <a:r>
                <a:rPr lang="en-US" sz="1333" b="1" cap="all" spc="190" dirty="0">
                  <a:solidFill>
                    <a:srgbClr val="6F85C2"/>
                  </a:solidFill>
                  <a:latin typeface="Arial"/>
                </a:rPr>
                <a:t>14.7% </a:t>
              </a:r>
              <a:r>
                <a:rPr lang="en-US" sz="952" cap="all" spc="190" dirty="0">
                  <a:solidFill>
                    <a:srgbClr val="000000">
                      <a:lumMod val="75000"/>
                      <a:lumOff val="25000"/>
                    </a:srgbClr>
                  </a:solidFill>
                  <a:latin typeface="Arial"/>
                </a:rPr>
                <a:t>BOOMERS</a:t>
              </a:r>
            </a:p>
          </p:txBody>
        </p:sp>
      </p:grpSp>
      <p:graphicFrame>
        <p:nvGraphicFramePr>
          <p:cNvPr id="3102" name="Content Placeholder 8">
            <a:extLst>
              <a:ext uri="{FF2B5EF4-FFF2-40B4-BE49-F238E27FC236}">
                <a16:creationId xmlns:a16="http://schemas.microsoft.com/office/drawing/2014/main" id="{CB942C8F-7B40-45C0-B5AF-FADEE83A0397}"/>
              </a:ext>
            </a:extLst>
          </p:cNvPr>
          <p:cNvGraphicFramePr>
            <a:graphicFrameLocks/>
          </p:cNvGraphicFramePr>
          <p:nvPr/>
        </p:nvGraphicFramePr>
        <p:xfrm>
          <a:off x="5745163" y="4502150"/>
          <a:ext cx="3170237" cy="1520825"/>
        </p:xfrm>
        <a:graphic>
          <a:graphicData uri="http://schemas.openxmlformats.org/presentationml/2006/ole">
            <mc:AlternateContent xmlns:mc="http://schemas.openxmlformats.org/markup-compatibility/2006">
              <mc:Choice xmlns:v="urn:schemas-microsoft-com:vml" Requires="v">
                <p:oleObj spid="_x0000_s5246" name="Chart" r:id="rId13" imgW="3162252" imgH="1514646" progId="Excel.Chart.8">
                  <p:embed/>
                </p:oleObj>
              </mc:Choice>
              <mc:Fallback>
                <p:oleObj name="Chart" r:id="rId13" imgW="3162252" imgH="1514646" progId="Excel.Chart.8">
                  <p:embed/>
                  <p:pic>
                    <p:nvPicPr>
                      <p:cNvPr id="3102" name="Content Placeholder 8">
                        <a:extLst>
                          <a:ext uri="{FF2B5EF4-FFF2-40B4-BE49-F238E27FC236}">
                            <a16:creationId xmlns:a16="http://schemas.microsoft.com/office/drawing/2014/main" id="{CB942C8F-7B40-45C0-B5AF-FADEE83A0397}"/>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45163" y="4502150"/>
                        <a:ext cx="317023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6" name="Isosceles Triangle 315">
            <a:extLst>
              <a:ext uri="{FF2B5EF4-FFF2-40B4-BE49-F238E27FC236}">
                <a16:creationId xmlns:a16="http://schemas.microsoft.com/office/drawing/2014/main" id="{10C4DC5F-F2FC-4F83-9022-2473602E3288}"/>
              </a:ext>
            </a:extLst>
          </p:cNvPr>
          <p:cNvSpPr/>
          <p:nvPr/>
        </p:nvSpPr>
        <p:spPr>
          <a:xfrm rot="10800000">
            <a:off x="3852863" y="2187575"/>
            <a:ext cx="165100" cy="84138"/>
          </a:xfrm>
          <a:prstGeom prst="triangl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err="1">
              <a:solidFill>
                <a:srgbClr val="000000"/>
              </a:solidFill>
              <a:latin typeface="Arial"/>
            </a:endParaRPr>
          </a:p>
        </p:txBody>
      </p:sp>
      <p:sp>
        <p:nvSpPr>
          <p:cNvPr id="318" name="Isosceles Triangle 317">
            <a:extLst>
              <a:ext uri="{FF2B5EF4-FFF2-40B4-BE49-F238E27FC236}">
                <a16:creationId xmlns:a16="http://schemas.microsoft.com/office/drawing/2014/main" id="{E3471768-8975-4610-840F-2C5764E6F03A}"/>
              </a:ext>
            </a:extLst>
          </p:cNvPr>
          <p:cNvSpPr/>
          <p:nvPr/>
        </p:nvSpPr>
        <p:spPr>
          <a:xfrm rot="10800000">
            <a:off x="6159500" y="2251075"/>
            <a:ext cx="165100" cy="85725"/>
          </a:xfrm>
          <a:prstGeom prst="triangle">
            <a:avLst/>
          </a:prstGeom>
          <a:solidFill>
            <a:srgbClr val="59599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err="1">
              <a:solidFill>
                <a:srgbClr val="000000"/>
              </a:solidFill>
              <a:latin typeface="Arial"/>
            </a:endParaRPr>
          </a:p>
        </p:txBody>
      </p:sp>
      <p:cxnSp>
        <p:nvCxnSpPr>
          <p:cNvPr id="321" name="Elbow Connector 320">
            <a:extLst>
              <a:ext uri="{FF2B5EF4-FFF2-40B4-BE49-F238E27FC236}">
                <a16:creationId xmlns:a16="http://schemas.microsoft.com/office/drawing/2014/main" id="{93FB3783-8458-4D1A-B129-2CF5EEE274F0}"/>
              </a:ext>
            </a:extLst>
          </p:cNvPr>
          <p:cNvCxnSpPr/>
          <p:nvPr/>
        </p:nvCxnSpPr>
        <p:spPr>
          <a:xfrm rot="5400000">
            <a:off x="1316831" y="1313657"/>
            <a:ext cx="350837" cy="2120900"/>
          </a:xfrm>
          <a:prstGeom prst="bentConnector4">
            <a:avLst>
              <a:gd name="adj1" fmla="val 32231"/>
              <a:gd name="adj2" fmla="val 110267"/>
            </a:avLst>
          </a:prstGeom>
          <a:ln w="12700">
            <a:solidFill>
              <a:srgbClr val="CE3D95"/>
            </a:solidFill>
            <a:prstDash val="sysDot"/>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3106" name="Content Placeholder 8">
            <a:extLst>
              <a:ext uri="{FF2B5EF4-FFF2-40B4-BE49-F238E27FC236}">
                <a16:creationId xmlns:a16="http://schemas.microsoft.com/office/drawing/2014/main" id="{E3454CF0-D5D7-4494-A7E8-07A60E906DA4}"/>
              </a:ext>
            </a:extLst>
          </p:cNvPr>
          <p:cNvGraphicFramePr>
            <a:graphicFrameLocks/>
          </p:cNvGraphicFramePr>
          <p:nvPr/>
        </p:nvGraphicFramePr>
        <p:xfrm>
          <a:off x="3767138" y="2484438"/>
          <a:ext cx="2563812" cy="1331912"/>
        </p:xfrm>
        <a:graphic>
          <a:graphicData uri="http://schemas.openxmlformats.org/presentationml/2006/ole">
            <mc:AlternateContent xmlns:mc="http://schemas.openxmlformats.org/markup-compatibility/2006">
              <mc:Choice xmlns:v="urn:schemas-microsoft-com:vml" Requires="v">
                <p:oleObj spid="_x0000_s5247" name="Chart" r:id="rId15" imgW="2562237" imgH="1333472" progId="Excel.Chart.8">
                  <p:embed/>
                </p:oleObj>
              </mc:Choice>
              <mc:Fallback>
                <p:oleObj name="Chart" r:id="rId15" imgW="2562237" imgH="1333472" progId="Excel.Chart.8">
                  <p:embed/>
                  <p:pic>
                    <p:nvPicPr>
                      <p:cNvPr id="3106" name="Content Placeholder 8">
                        <a:extLst>
                          <a:ext uri="{FF2B5EF4-FFF2-40B4-BE49-F238E27FC236}">
                            <a16:creationId xmlns:a16="http://schemas.microsoft.com/office/drawing/2014/main" id="{E3454CF0-D5D7-4494-A7E8-07A60E906DA4}"/>
                          </a:ext>
                        </a:extLst>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67138" y="2484438"/>
                        <a:ext cx="2563812"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23" name="Elbow Connector 322">
            <a:extLst>
              <a:ext uri="{FF2B5EF4-FFF2-40B4-BE49-F238E27FC236}">
                <a16:creationId xmlns:a16="http://schemas.microsoft.com/office/drawing/2014/main" id="{00E6C51B-76EA-48C4-87FE-89A93AB87EE6}"/>
              </a:ext>
            </a:extLst>
          </p:cNvPr>
          <p:cNvCxnSpPr>
            <a:stCxn id="316" idx="0"/>
            <a:endCxn id="234" idx="1"/>
          </p:cNvCxnSpPr>
          <p:nvPr/>
        </p:nvCxnSpPr>
        <p:spPr>
          <a:xfrm rot="5400000">
            <a:off x="3672682" y="2235994"/>
            <a:ext cx="227012" cy="298450"/>
          </a:xfrm>
          <a:prstGeom prst="bentConnector4">
            <a:avLst>
              <a:gd name="adj1" fmla="val 22047"/>
              <a:gd name="adj2" fmla="val 176429"/>
            </a:avLst>
          </a:prstGeom>
          <a:ln w="12700">
            <a:solidFill>
              <a:schemeClr val="accent2"/>
            </a:solidFill>
            <a:prstDash val="sysDot"/>
            <a:tailEnd type="oval" w="med" len="med"/>
          </a:ln>
        </p:spPr>
        <p:style>
          <a:lnRef idx="1">
            <a:schemeClr val="accent1"/>
          </a:lnRef>
          <a:fillRef idx="0">
            <a:schemeClr val="accent1"/>
          </a:fillRef>
          <a:effectRef idx="0">
            <a:schemeClr val="accent1"/>
          </a:effectRef>
          <a:fontRef idx="minor">
            <a:schemeClr val="tx1"/>
          </a:fontRef>
        </p:style>
      </p:cxnSp>
      <p:grpSp>
        <p:nvGrpSpPr>
          <p:cNvPr id="3108" name="Group 154">
            <a:extLst>
              <a:ext uri="{FF2B5EF4-FFF2-40B4-BE49-F238E27FC236}">
                <a16:creationId xmlns:a16="http://schemas.microsoft.com/office/drawing/2014/main" id="{10EEF128-1682-40FC-8994-9C1D85C59F90}"/>
              </a:ext>
            </a:extLst>
          </p:cNvPr>
          <p:cNvGrpSpPr>
            <a:grpSpLocks/>
          </p:cNvGrpSpPr>
          <p:nvPr/>
        </p:nvGrpSpPr>
        <p:grpSpPr bwMode="auto">
          <a:xfrm>
            <a:off x="3595688" y="6076950"/>
            <a:ext cx="2260600" cy="454025"/>
            <a:chOff x="3518071" y="5638545"/>
            <a:chExt cx="2183591" cy="475488"/>
          </a:xfrm>
        </p:grpSpPr>
        <p:pic>
          <p:nvPicPr>
            <p:cNvPr id="3112" name="Picture 2" descr="O:\Business Development\NBD Dept\Graphics Library\Graphics\Generic\Icons\People Gen Iolite M2.png">
              <a:extLst>
                <a:ext uri="{FF2B5EF4-FFF2-40B4-BE49-F238E27FC236}">
                  <a16:creationId xmlns:a16="http://schemas.microsoft.com/office/drawing/2014/main" id="{B2AE83B1-485E-4B61-8F46-C4AAA459EBA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18071" y="5638545"/>
              <a:ext cx="268153"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TextBox 156">
              <a:extLst>
                <a:ext uri="{FF2B5EF4-FFF2-40B4-BE49-F238E27FC236}">
                  <a16:creationId xmlns:a16="http://schemas.microsoft.com/office/drawing/2014/main" id="{DAB880F6-3925-4ECF-BA06-D7373050E113}"/>
                </a:ext>
              </a:extLst>
            </p:cNvPr>
            <p:cNvSpPr txBox="1"/>
            <p:nvPr/>
          </p:nvSpPr>
          <p:spPr>
            <a:xfrm>
              <a:off x="3798686" y="5691746"/>
              <a:ext cx="1902976" cy="365760"/>
            </a:xfrm>
            <a:prstGeom prst="rect">
              <a:avLst/>
            </a:prstGeom>
            <a:noFill/>
          </p:spPr>
          <p:txBody>
            <a:bodyPr lIns="0" tIns="68560" rIns="0" bIns="68560" anchor="ctr"/>
            <a:lstStyle/>
            <a:p>
              <a:pPr defTabSz="870692">
                <a:spcBef>
                  <a:spcPts val="190"/>
                </a:spcBef>
                <a:spcAft>
                  <a:spcPts val="190"/>
                </a:spcAft>
                <a:defRPr/>
              </a:pPr>
              <a:r>
                <a:rPr lang="en-US" sz="1333" b="1" cap="all" spc="190" dirty="0">
                  <a:solidFill>
                    <a:srgbClr val="6F85C2"/>
                  </a:solidFill>
                  <a:latin typeface="Arial"/>
                </a:rPr>
                <a:t> 0.1% </a:t>
              </a:r>
              <a:r>
                <a:rPr lang="en-US" sz="952" cap="all" spc="190" dirty="0">
                  <a:solidFill>
                    <a:srgbClr val="000000">
                      <a:lumMod val="75000"/>
                      <a:lumOff val="25000"/>
                    </a:srgbClr>
                  </a:solidFill>
                  <a:latin typeface="Arial"/>
                </a:rPr>
                <a:t>Traditionalists</a:t>
              </a:r>
            </a:p>
          </p:txBody>
        </p:sp>
      </p:grpSp>
      <p:grpSp>
        <p:nvGrpSpPr>
          <p:cNvPr id="3109" name="Group 52">
            <a:extLst>
              <a:ext uri="{FF2B5EF4-FFF2-40B4-BE49-F238E27FC236}">
                <a16:creationId xmlns:a16="http://schemas.microsoft.com/office/drawing/2014/main" id="{E5F04933-513E-47A8-A664-8D96AE033BBC}"/>
              </a:ext>
            </a:extLst>
          </p:cNvPr>
          <p:cNvGrpSpPr>
            <a:grpSpLocks/>
          </p:cNvGrpSpPr>
          <p:nvPr/>
        </p:nvGrpSpPr>
        <p:grpSpPr bwMode="auto">
          <a:xfrm>
            <a:off x="3535363" y="3968750"/>
            <a:ext cx="2001837" cy="452438"/>
            <a:chOff x="3524437" y="5026302"/>
            <a:chExt cx="2103389" cy="475488"/>
          </a:xfrm>
        </p:grpSpPr>
        <p:pic>
          <p:nvPicPr>
            <p:cNvPr id="3110" name="Picture 3" descr="O:\Business Development\NBD Dept\Graphics Library\Graphics\Generic\Icons\People Gen Iolite M1.png">
              <a:extLst>
                <a:ext uri="{FF2B5EF4-FFF2-40B4-BE49-F238E27FC236}">
                  <a16:creationId xmlns:a16="http://schemas.microsoft.com/office/drawing/2014/main" id="{638DBB8E-85FE-42B2-9E37-69C84D5F61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4437" y="5026302"/>
              <a:ext cx="263556"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a:extLst>
                <a:ext uri="{FF2B5EF4-FFF2-40B4-BE49-F238E27FC236}">
                  <a16:creationId xmlns:a16="http://schemas.microsoft.com/office/drawing/2014/main" id="{57F01EE9-C2DE-4901-BEB3-57F2A18C9A24}"/>
                </a:ext>
              </a:extLst>
            </p:cNvPr>
            <p:cNvSpPr txBox="1"/>
            <p:nvPr/>
          </p:nvSpPr>
          <p:spPr>
            <a:xfrm>
              <a:off x="3889736" y="5088032"/>
              <a:ext cx="1738090" cy="365374"/>
            </a:xfrm>
            <a:prstGeom prst="rect">
              <a:avLst/>
            </a:prstGeom>
            <a:noFill/>
          </p:spPr>
          <p:txBody>
            <a:bodyPr lIns="0" tIns="68560" rIns="0" bIns="68560" anchor="ctr"/>
            <a:lstStyle/>
            <a:p>
              <a:pPr defTabSz="870692">
                <a:spcBef>
                  <a:spcPts val="190"/>
                </a:spcBef>
                <a:spcAft>
                  <a:spcPts val="190"/>
                </a:spcAft>
                <a:defRPr/>
              </a:pPr>
              <a:r>
                <a:rPr lang="en-US" sz="1333" b="1" cap="all" spc="190" dirty="0">
                  <a:solidFill>
                    <a:srgbClr val="6F85C2"/>
                  </a:solidFill>
                  <a:latin typeface="Arial"/>
                </a:rPr>
                <a:t>8.7%</a:t>
              </a:r>
              <a:r>
                <a:rPr lang="en-US" sz="952" b="1" cap="all" spc="190" dirty="0">
                  <a:solidFill>
                    <a:srgbClr val="6F85C2"/>
                  </a:solidFill>
                  <a:latin typeface="Arial"/>
                </a:rPr>
                <a:t> </a:t>
              </a:r>
              <a:r>
                <a:rPr lang="en-US" sz="952" cap="all" spc="190" dirty="0">
                  <a:solidFill>
                    <a:srgbClr val="000000">
                      <a:lumMod val="75000"/>
                      <a:lumOff val="25000"/>
                    </a:srgbClr>
                  </a:solidFill>
                  <a:latin typeface="Arial"/>
                </a:rPr>
                <a:t>GEN z</a:t>
              </a:r>
            </a:p>
          </p:txBody>
        </p:sp>
      </p:grpSp>
      <p:sp>
        <p:nvSpPr>
          <p:cNvPr id="54" name="Callout: Down Arrow 53">
            <a:extLst>
              <a:ext uri="{FF2B5EF4-FFF2-40B4-BE49-F238E27FC236}">
                <a16:creationId xmlns:a16="http://schemas.microsoft.com/office/drawing/2014/main" id="{0F93E3F9-A98F-4CC9-AA92-B00C61B13F70}"/>
              </a:ext>
            </a:extLst>
          </p:cNvPr>
          <p:cNvSpPr/>
          <p:nvPr/>
        </p:nvSpPr>
        <p:spPr>
          <a:xfrm>
            <a:off x="1778302" y="491521"/>
            <a:ext cx="1475468" cy="507208"/>
          </a:xfrm>
          <a:prstGeom prst="downArrow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Up from $29,252 in 2020</a:t>
            </a:r>
          </a:p>
        </p:txBody>
      </p:sp>
      <p:sp>
        <p:nvSpPr>
          <p:cNvPr id="56" name="Rectangle 55">
            <a:extLst>
              <a:ext uri="{FF2B5EF4-FFF2-40B4-BE49-F238E27FC236}">
                <a16:creationId xmlns:a16="http://schemas.microsoft.com/office/drawing/2014/main" id="{9DA04729-ADB8-4890-8DD2-389446CE2682}"/>
              </a:ext>
            </a:extLst>
          </p:cNvPr>
          <p:cNvSpPr/>
          <p:nvPr/>
        </p:nvSpPr>
        <p:spPr>
          <a:xfrm>
            <a:off x="2746375" y="3486150"/>
            <a:ext cx="730252" cy="32861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Arial" panose="020B0604020202020204" pitchFamily="34" charset="0"/>
                <a:cs typeface="Arial" panose="020B0604020202020204" pitchFamily="34" charset="0"/>
              </a:rPr>
              <a:t>In 2020:</a:t>
            </a:r>
          </a:p>
          <a:p>
            <a:pPr algn="ctr">
              <a:lnSpc>
                <a:spcPct val="250000"/>
              </a:lnSpc>
            </a:pPr>
            <a:r>
              <a:rPr lang="en-US" sz="1400" i="1" dirty="0">
                <a:solidFill>
                  <a:schemeClr val="tx1"/>
                </a:solidFill>
                <a:latin typeface="Arial" panose="020B0604020202020204" pitchFamily="34" charset="0"/>
                <a:cs typeface="Arial" panose="020B0604020202020204" pitchFamily="34" charset="0"/>
              </a:rPr>
              <a:t>4%</a:t>
            </a:r>
          </a:p>
          <a:p>
            <a:pPr algn="ctr">
              <a:lnSpc>
                <a:spcPct val="250000"/>
              </a:lnSpc>
            </a:pPr>
            <a:r>
              <a:rPr lang="en-US" sz="1400" i="1" dirty="0">
                <a:solidFill>
                  <a:schemeClr val="tx1"/>
                </a:solidFill>
                <a:latin typeface="Arial" panose="020B0604020202020204" pitchFamily="34" charset="0"/>
                <a:cs typeface="Arial" panose="020B0604020202020204" pitchFamily="34" charset="0"/>
              </a:rPr>
              <a:t>50.8%</a:t>
            </a:r>
          </a:p>
          <a:p>
            <a:pPr algn="ctr">
              <a:lnSpc>
                <a:spcPct val="250000"/>
              </a:lnSpc>
            </a:pPr>
            <a:r>
              <a:rPr lang="en-US" sz="1400" i="1" dirty="0">
                <a:solidFill>
                  <a:schemeClr val="tx1"/>
                </a:solidFill>
                <a:latin typeface="Arial" panose="020B0604020202020204" pitchFamily="34" charset="0"/>
                <a:cs typeface="Arial" panose="020B0604020202020204" pitchFamily="34" charset="0"/>
              </a:rPr>
              <a:t>29.5%</a:t>
            </a:r>
          </a:p>
          <a:p>
            <a:pPr algn="ctr">
              <a:lnSpc>
                <a:spcPct val="250000"/>
              </a:lnSpc>
            </a:pPr>
            <a:r>
              <a:rPr lang="en-US" sz="1400" i="1" dirty="0">
                <a:solidFill>
                  <a:schemeClr val="tx1"/>
                </a:solidFill>
                <a:latin typeface="Arial" panose="020B0604020202020204" pitchFamily="34" charset="0"/>
                <a:cs typeface="Arial" panose="020B0604020202020204" pitchFamily="34" charset="0"/>
              </a:rPr>
              <a:t>15.5%</a:t>
            </a:r>
          </a:p>
          <a:p>
            <a:pPr algn="ctr">
              <a:lnSpc>
                <a:spcPct val="250000"/>
              </a:lnSpc>
            </a:pPr>
            <a:r>
              <a:rPr lang="en-US" sz="1400" i="1" dirty="0">
                <a:solidFill>
                  <a:schemeClr val="tx1"/>
                </a:solidFill>
                <a:latin typeface="Arial" panose="020B0604020202020204" pitchFamily="34" charset="0"/>
                <a:cs typeface="Arial" panose="020B0604020202020204" pitchFamily="34" charset="0"/>
              </a:rPr>
              <a:t>.2%</a:t>
            </a:r>
          </a:p>
          <a:p>
            <a:pPr algn="ctr"/>
            <a:endParaRPr lang="en-US" dirty="0">
              <a:solidFill>
                <a:schemeClr val="tx1"/>
              </a:solidFill>
            </a:endParaRPr>
          </a:p>
        </p:txBody>
      </p:sp>
      <p:sp>
        <p:nvSpPr>
          <p:cNvPr id="57" name="Wave 56">
            <a:extLst>
              <a:ext uri="{FF2B5EF4-FFF2-40B4-BE49-F238E27FC236}">
                <a16:creationId xmlns:a16="http://schemas.microsoft.com/office/drawing/2014/main" id="{B5125879-2323-4AEF-B913-7A5913146822}"/>
              </a:ext>
            </a:extLst>
          </p:cNvPr>
          <p:cNvSpPr/>
          <p:nvPr/>
        </p:nvSpPr>
        <p:spPr>
          <a:xfrm>
            <a:off x="6392774" y="2446610"/>
            <a:ext cx="2343238" cy="1039540"/>
          </a:xfrm>
          <a:prstGeom prst="wav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Very little change</a:t>
            </a:r>
            <a:endParaRPr lang="en-US" sz="1400" b="1" i="1" dirty="0">
              <a:solidFill>
                <a:schemeClr val="tx1"/>
              </a:solidFill>
            </a:endParaRPr>
          </a:p>
        </p:txBody>
      </p:sp>
      <p:sp>
        <p:nvSpPr>
          <p:cNvPr id="3" name="Oval 2">
            <a:extLst>
              <a:ext uri="{FF2B5EF4-FFF2-40B4-BE49-F238E27FC236}">
                <a16:creationId xmlns:a16="http://schemas.microsoft.com/office/drawing/2014/main" id="{8E3078F9-5332-46AD-9585-4FFA5D73AA75}"/>
              </a:ext>
            </a:extLst>
          </p:cNvPr>
          <p:cNvSpPr/>
          <p:nvPr/>
        </p:nvSpPr>
        <p:spPr>
          <a:xfrm>
            <a:off x="246063" y="2781451"/>
            <a:ext cx="3252787" cy="38510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5E6467AB-526F-4AFD-BD4E-7C6F98DF1DA6}"/>
              </a:ext>
            </a:extLst>
          </p:cNvPr>
          <p:cNvSpPr/>
          <p:nvPr/>
        </p:nvSpPr>
        <p:spPr>
          <a:xfrm>
            <a:off x="0" y="5562600"/>
            <a:ext cx="9144000" cy="46672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a:solidFill>
                <a:srgbClr val="000000"/>
              </a:solidFill>
              <a:latin typeface="Arial"/>
            </a:endParaRPr>
          </a:p>
        </p:txBody>
      </p:sp>
      <p:sp>
        <p:nvSpPr>
          <p:cNvPr id="4" name="Title 3">
            <a:extLst>
              <a:ext uri="{FF2B5EF4-FFF2-40B4-BE49-F238E27FC236}">
                <a16:creationId xmlns:a16="http://schemas.microsoft.com/office/drawing/2014/main" id="{34411A82-20FB-4DEF-A1B4-0209135FD2B1}"/>
              </a:ext>
            </a:extLst>
          </p:cNvPr>
          <p:cNvSpPr>
            <a:spLocks noGrp="1"/>
          </p:cNvSpPr>
          <p:nvPr>
            <p:ph type="title"/>
          </p:nvPr>
        </p:nvSpPr>
        <p:spPr>
          <a:xfrm>
            <a:off x="457200" y="143669"/>
            <a:ext cx="8229600" cy="1143000"/>
          </a:xfrm>
        </p:spPr>
        <p:txBody>
          <a:bodyPr anchor="t">
            <a:normAutofit/>
          </a:bodyPr>
          <a:lstStyle/>
          <a:p>
            <a:pPr>
              <a:defRPr/>
            </a:pPr>
            <a:r>
              <a:rPr lang="en-GB" sz="1714" dirty="0">
                <a:latin typeface="Arial"/>
              </a:rPr>
              <a:t>2021 Segmenting your employees</a:t>
            </a:r>
            <a:br>
              <a:rPr lang="en-GB" sz="1714" dirty="0">
                <a:latin typeface="Arial"/>
              </a:rPr>
            </a:br>
            <a:r>
              <a:rPr lang="en-GB" sz="1714" dirty="0">
                <a:solidFill>
                  <a:schemeClr val="accent1"/>
                </a:solidFill>
                <a:latin typeface="Arial"/>
              </a:rPr>
              <a:t>cluster preferences</a:t>
            </a:r>
            <a:endParaRPr lang="en-GB" sz="1714" dirty="0">
              <a:latin typeface="Arial"/>
            </a:endParaRPr>
          </a:p>
        </p:txBody>
      </p:sp>
      <p:sp>
        <p:nvSpPr>
          <p:cNvPr id="47" name="Isosceles Triangle 46">
            <a:extLst>
              <a:ext uri="{FF2B5EF4-FFF2-40B4-BE49-F238E27FC236}">
                <a16:creationId xmlns:a16="http://schemas.microsoft.com/office/drawing/2014/main" id="{890AE045-5650-4F67-8A18-BA670F7B58E1}"/>
              </a:ext>
            </a:extLst>
          </p:cNvPr>
          <p:cNvSpPr/>
          <p:nvPr/>
        </p:nvSpPr>
        <p:spPr>
          <a:xfrm rot="5400000">
            <a:off x="3372349" y="1158777"/>
            <a:ext cx="298450" cy="255587"/>
          </a:xfrm>
          <a:prstGeom prst="triangle">
            <a:avLst/>
          </a:prstGeom>
          <a:solidFill>
            <a:srgbClr val="BBBCB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a:solidFill>
                <a:srgbClr val="000000"/>
              </a:solidFill>
              <a:latin typeface="Arial"/>
            </a:endParaRPr>
          </a:p>
        </p:txBody>
      </p:sp>
      <p:sp>
        <p:nvSpPr>
          <p:cNvPr id="48" name="Isosceles Triangle 47">
            <a:extLst>
              <a:ext uri="{FF2B5EF4-FFF2-40B4-BE49-F238E27FC236}">
                <a16:creationId xmlns:a16="http://schemas.microsoft.com/office/drawing/2014/main" id="{05D3141E-DB73-429F-960D-A897E65986EA}"/>
              </a:ext>
            </a:extLst>
          </p:cNvPr>
          <p:cNvSpPr/>
          <p:nvPr/>
        </p:nvSpPr>
        <p:spPr>
          <a:xfrm rot="5400000">
            <a:off x="3373142" y="1920879"/>
            <a:ext cx="296862" cy="255587"/>
          </a:xfrm>
          <a:prstGeom prst="triangle">
            <a:avLst/>
          </a:prstGeom>
          <a:solidFill>
            <a:srgbClr val="BBBCB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a:solidFill>
                <a:srgbClr val="000000"/>
              </a:solidFill>
              <a:latin typeface="Arial"/>
            </a:endParaRPr>
          </a:p>
        </p:txBody>
      </p:sp>
      <p:sp>
        <p:nvSpPr>
          <p:cNvPr id="49" name="Isosceles Triangle 48">
            <a:extLst>
              <a:ext uri="{FF2B5EF4-FFF2-40B4-BE49-F238E27FC236}">
                <a16:creationId xmlns:a16="http://schemas.microsoft.com/office/drawing/2014/main" id="{1EAFF741-44DB-4E45-9F91-2CBEF5A9E382}"/>
              </a:ext>
            </a:extLst>
          </p:cNvPr>
          <p:cNvSpPr/>
          <p:nvPr/>
        </p:nvSpPr>
        <p:spPr>
          <a:xfrm rot="5400000">
            <a:off x="3389515" y="4387057"/>
            <a:ext cx="296862" cy="255587"/>
          </a:xfrm>
          <a:prstGeom prst="triangle">
            <a:avLst/>
          </a:prstGeom>
          <a:solidFill>
            <a:srgbClr val="BBBCB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a:solidFill>
                <a:srgbClr val="000000"/>
              </a:solidFill>
              <a:latin typeface="Arial"/>
            </a:endParaRPr>
          </a:p>
        </p:txBody>
      </p:sp>
      <p:sp>
        <p:nvSpPr>
          <p:cNvPr id="62" name="Isosceles Triangle 61">
            <a:extLst>
              <a:ext uri="{FF2B5EF4-FFF2-40B4-BE49-F238E27FC236}">
                <a16:creationId xmlns:a16="http://schemas.microsoft.com/office/drawing/2014/main" id="{517CF232-F908-42D0-98EB-09D13BEB09B2}"/>
              </a:ext>
            </a:extLst>
          </p:cNvPr>
          <p:cNvSpPr/>
          <p:nvPr/>
        </p:nvSpPr>
        <p:spPr>
          <a:xfrm rot="5400000">
            <a:off x="3388721" y="2725742"/>
            <a:ext cx="298450" cy="255587"/>
          </a:xfrm>
          <a:prstGeom prst="triangle">
            <a:avLst/>
          </a:prstGeom>
          <a:solidFill>
            <a:srgbClr val="BBBCB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a:solidFill>
                <a:srgbClr val="000000"/>
              </a:solidFill>
              <a:latin typeface="Arial"/>
            </a:endParaRPr>
          </a:p>
        </p:txBody>
      </p:sp>
      <p:sp>
        <p:nvSpPr>
          <p:cNvPr id="63" name="Isosceles Triangle 62">
            <a:extLst>
              <a:ext uri="{FF2B5EF4-FFF2-40B4-BE49-F238E27FC236}">
                <a16:creationId xmlns:a16="http://schemas.microsoft.com/office/drawing/2014/main" id="{B81AD5B7-74EE-44E1-8C58-22956FCDA9E4}"/>
              </a:ext>
            </a:extLst>
          </p:cNvPr>
          <p:cNvSpPr/>
          <p:nvPr/>
        </p:nvSpPr>
        <p:spPr>
          <a:xfrm rot="5400000">
            <a:off x="3389515" y="3565524"/>
            <a:ext cx="296863" cy="255587"/>
          </a:xfrm>
          <a:prstGeom prst="triangle">
            <a:avLst/>
          </a:prstGeom>
          <a:solidFill>
            <a:srgbClr val="BBBCB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60" tIns="68560" rIns="68560" bIns="68560" anchor="ctr"/>
          <a:lstStyle/>
          <a:p>
            <a:pPr algn="ctr" defTabSz="870692">
              <a:defRPr/>
            </a:pPr>
            <a:endParaRPr lang="en-US" sz="1524" dirty="0">
              <a:solidFill>
                <a:srgbClr val="000000"/>
              </a:solidFill>
              <a:latin typeface="Arial"/>
            </a:endParaRPr>
          </a:p>
        </p:txBody>
      </p:sp>
      <p:sp>
        <p:nvSpPr>
          <p:cNvPr id="126" name="Rectangle 125">
            <a:extLst>
              <a:ext uri="{FF2B5EF4-FFF2-40B4-BE49-F238E27FC236}">
                <a16:creationId xmlns:a16="http://schemas.microsoft.com/office/drawing/2014/main" id="{2A7B133E-FA04-47DD-A99C-3BC7648FBE29}"/>
              </a:ext>
            </a:extLst>
          </p:cNvPr>
          <p:cNvSpPr/>
          <p:nvPr/>
        </p:nvSpPr>
        <p:spPr>
          <a:xfrm>
            <a:off x="3887390" y="825103"/>
            <a:ext cx="4876800" cy="784225"/>
          </a:xfrm>
          <a:prstGeom prst="rect">
            <a:avLst/>
          </a:prstGeom>
          <a:solidFill>
            <a:schemeClr val="bg1">
              <a:lumMod val="95000"/>
            </a:schemeClr>
          </a:solidFill>
          <a:ln w="28575">
            <a:solidFill>
              <a:srgbClr val="0FB694"/>
            </a:solidFill>
          </a:ln>
        </p:spPr>
        <p:style>
          <a:lnRef idx="2">
            <a:schemeClr val="accent1">
              <a:shade val="50000"/>
            </a:schemeClr>
          </a:lnRef>
          <a:fillRef idx="1">
            <a:schemeClr val="accent1"/>
          </a:fillRef>
          <a:effectRef idx="0">
            <a:schemeClr val="accent1"/>
          </a:effectRef>
          <a:fontRef idx="minor">
            <a:schemeClr val="lt1"/>
          </a:fontRef>
        </p:style>
        <p:txBody>
          <a:bodyPr lIns="87071" tIns="87071" rIns="87071" bIns="8707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63255" indent="-163255" defTabSz="870692">
              <a:spcAft>
                <a:spcPts val="95"/>
              </a:spcAft>
              <a:buFont typeface="Arial" panose="020B0604020202020204" pitchFamily="34" charset="0"/>
              <a:buChar char="•"/>
              <a:defRPr/>
            </a:pPr>
            <a:r>
              <a:rPr lang="en-US" sz="1047" b="1" dirty="0">
                <a:solidFill>
                  <a:srgbClr val="BFBFBF">
                    <a:lumMod val="50000"/>
                  </a:srgbClr>
                </a:solidFill>
                <a:latin typeface="Arial"/>
              </a:rPr>
              <a:t>Benefits are not a major factor in employment decisions</a:t>
            </a:r>
          </a:p>
          <a:p>
            <a:pPr marL="163255" indent="-163255" defTabSz="870692">
              <a:spcAft>
                <a:spcPts val="95"/>
              </a:spcAft>
              <a:buFont typeface="Arial" panose="020B0604020202020204" pitchFamily="34" charset="0"/>
              <a:buChar char="•"/>
              <a:defRPr/>
            </a:pPr>
            <a:r>
              <a:rPr lang="en-US" sz="1047" dirty="0">
                <a:solidFill>
                  <a:srgbClr val="BFBFBF">
                    <a:lumMod val="50000"/>
                  </a:srgbClr>
                </a:solidFill>
                <a:latin typeface="Arial"/>
              </a:rPr>
              <a:t>Typically choose the lowest cost plan to maximize take home pay</a:t>
            </a:r>
          </a:p>
          <a:p>
            <a:pPr marL="163255" indent="-163255" defTabSz="870692">
              <a:spcAft>
                <a:spcPts val="95"/>
              </a:spcAft>
              <a:buFont typeface="Arial" panose="020B0604020202020204" pitchFamily="34" charset="0"/>
              <a:buChar char="•"/>
              <a:defRPr/>
            </a:pPr>
            <a:r>
              <a:rPr lang="en-US" sz="1047" dirty="0">
                <a:solidFill>
                  <a:srgbClr val="BFBFBF">
                    <a:lumMod val="50000"/>
                  </a:srgbClr>
                </a:solidFill>
                <a:latin typeface="Arial"/>
              </a:rPr>
              <a:t>Especially value flexibility and choice</a:t>
            </a:r>
          </a:p>
        </p:txBody>
      </p:sp>
      <p:sp>
        <p:nvSpPr>
          <p:cNvPr id="127" name="Rectangle 126">
            <a:extLst>
              <a:ext uri="{FF2B5EF4-FFF2-40B4-BE49-F238E27FC236}">
                <a16:creationId xmlns:a16="http://schemas.microsoft.com/office/drawing/2014/main" id="{210A2C8A-1D72-4460-89D4-11FAA782D18F}"/>
              </a:ext>
            </a:extLst>
          </p:cNvPr>
          <p:cNvSpPr/>
          <p:nvPr/>
        </p:nvSpPr>
        <p:spPr>
          <a:xfrm>
            <a:off x="3887390" y="1657353"/>
            <a:ext cx="4876800" cy="782638"/>
          </a:xfrm>
          <a:prstGeom prst="rect">
            <a:avLst/>
          </a:prstGeom>
          <a:solidFill>
            <a:schemeClr val="bg1">
              <a:lumMod val="95000"/>
            </a:schemeClr>
          </a:solidFill>
          <a:ln w="28575">
            <a:solidFill>
              <a:srgbClr val="EA3080"/>
            </a:solidFill>
          </a:ln>
        </p:spPr>
        <p:style>
          <a:lnRef idx="2">
            <a:schemeClr val="accent1">
              <a:shade val="50000"/>
            </a:schemeClr>
          </a:lnRef>
          <a:fillRef idx="1">
            <a:schemeClr val="accent1"/>
          </a:fillRef>
          <a:effectRef idx="0">
            <a:schemeClr val="accent1"/>
          </a:effectRef>
          <a:fontRef idx="minor">
            <a:schemeClr val="lt1"/>
          </a:fontRef>
        </p:style>
        <p:txBody>
          <a:bodyPr lIns="87071" tIns="87071" rIns="87071" bIns="8707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63255" indent="-163255" defTabSz="870692">
              <a:spcAft>
                <a:spcPts val="95"/>
              </a:spcAft>
              <a:buFont typeface="Arial" panose="020B0604020202020204" pitchFamily="34" charset="0"/>
              <a:buChar char="•"/>
              <a:defRPr/>
            </a:pPr>
            <a:r>
              <a:rPr lang="en-US" sz="1047" b="1" dirty="0">
                <a:solidFill>
                  <a:srgbClr val="BFBFBF">
                    <a:lumMod val="50000"/>
                  </a:srgbClr>
                </a:solidFill>
                <a:latin typeface="Arial"/>
              </a:rPr>
              <a:t>Benefits are becoming increasingly important in employment decisions</a:t>
            </a:r>
          </a:p>
          <a:p>
            <a:pPr marL="163255" indent="-163255" defTabSz="870692">
              <a:spcAft>
                <a:spcPts val="95"/>
              </a:spcAft>
              <a:buFont typeface="Arial" panose="020B0604020202020204" pitchFamily="34" charset="0"/>
              <a:buChar char="•"/>
              <a:defRPr/>
            </a:pPr>
            <a:r>
              <a:rPr lang="en-US" sz="1047" dirty="0">
                <a:solidFill>
                  <a:srgbClr val="BFBFBF">
                    <a:lumMod val="50000"/>
                  </a:srgbClr>
                </a:solidFill>
                <a:latin typeface="Arial"/>
              </a:rPr>
              <a:t>Typically choose the lowest cost plan to maximize take home pay</a:t>
            </a:r>
          </a:p>
          <a:p>
            <a:pPr marL="163255" indent="-163255" defTabSz="870692">
              <a:spcAft>
                <a:spcPts val="95"/>
              </a:spcAft>
              <a:buFont typeface="Arial" panose="020B0604020202020204" pitchFamily="34" charset="0"/>
              <a:buChar char="•"/>
              <a:defRPr/>
            </a:pPr>
            <a:r>
              <a:rPr lang="en-US" sz="1047" dirty="0">
                <a:solidFill>
                  <a:srgbClr val="BFBFBF">
                    <a:lumMod val="50000"/>
                  </a:srgbClr>
                </a:solidFill>
                <a:latin typeface="Arial"/>
              </a:rPr>
              <a:t>Especially value flexibility and choice, as part of a total rewards lens</a:t>
            </a:r>
          </a:p>
        </p:txBody>
      </p:sp>
      <p:sp>
        <p:nvSpPr>
          <p:cNvPr id="128" name="Rectangle 127">
            <a:extLst>
              <a:ext uri="{FF2B5EF4-FFF2-40B4-BE49-F238E27FC236}">
                <a16:creationId xmlns:a16="http://schemas.microsoft.com/office/drawing/2014/main" id="{662A598A-AE7C-4219-A7FE-B6F5F6C49499}"/>
              </a:ext>
            </a:extLst>
          </p:cNvPr>
          <p:cNvSpPr/>
          <p:nvPr/>
        </p:nvSpPr>
        <p:spPr>
          <a:xfrm>
            <a:off x="3887389" y="2480266"/>
            <a:ext cx="4877919" cy="784225"/>
          </a:xfrm>
          <a:prstGeom prst="rect">
            <a:avLst/>
          </a:prstGeom>
          <a:solidFill>
            <a:schemeClr val="bg1">
              <a:lumMod val="95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87071" tIns="87071" rIns="87071" bIns="8707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63255" indent="-163255" defTabSz="870692">
              <a:spcAft>
                <a:spcPts val="95"/>
              </a:spcAft>
              <a:buFont typeface="Arial" panose="020B0604020202020204" pitchFamily="34" charset="0"/>
              <a:buChar char="•"/>
              <a:defRPr/>
            </a:pPr>
            <a:r>
              <a:rPr lang="en-US" sz="1047" b="1" dirty="0">
                <a:solidFill>
                  <a:srgbClr val="BFBFBF">
                    <a:lumMod val="50000"/>
                  </a:srgbClr>
                </a:solidFill>
                <a:latin typeface="Arial"/>
              </a:rPr>
              <a:t>Benefits can impact employment decisions</a:t>
            </a:r>
          </a:p>
          <a:p>
            <a:pPr marL="163255" indent="-163255" defTabSz="870692">
              <a:spcAft>
                <a:spcPts val="95"/>
              </a:spcAft>
              <a:buFont typeface="Arial" panose="020B0604020202020204" pitchFamily="34" charset="0"/>
              <a:buChar char="•"/>
              <a:defRPr/>
            </a:pPr>
            <a:r>
              <a:rPr lang="en-US" sz="1047" dirty="0">
                <a:solidFill>
                  <a:srgbClr val="BFBFBF">
                    <a:lumMod val="50000"/>
                  </a:srgbClr>
                </a:solidFill>
                <a:latin typeface="Arial"/>
              </a:rPr>
              <a:t>Typically choose the plan that best fits the needs of the family</a:t>
            </a:r>
          </a:p>
          <a:p>
            <a:pPr marL="163255" indent="-163255" defTabSz="870692">
              <a:spcAft>
                <a:spcPts val="95"/>
              </a:spcAft>
              <a:buFont typeface="Arial" panose="020B0604020202020204" pitchFamily="34" charset="0"/>
              <a:buChar char="•"/>
              <a:defRPr/>
            </a:pPr>
            <a:r>
              <a:rPr lang="en-US" sz="1047" dirty="0">
                <a:solidFill>
                  <a:srgbClr val="BFBFBF">
                    <a:lumMod val="50000"/>
                  </a:srgbClr>
                </a:solidFill>
                <a:latin typeface="Arial"/>
              </a:rPr>
              <a:t>Have disposable income, but need to save where possible</a:t>
            </a:r>
          </a:p>
        </p:txBody>
      </p:sp>
      <p:sp>
        <p:nvSpPr>
          <p:cNvPr id="129" name="Rectangle 128">
            <a:extLst>
              <a:ext uri="{FF2B5EF4-FFF2-40B4-BE49-F238E27FC236}">
                <a16:creationId xmlns:a16="http://schemas.microsoft.com/office/drawing/2014/main" id="{8B5DAA86-DD09-4C5E-94BC-A1516C517C1E}"/>
              </a:ext>
            </a:extLst>
          </p:cNvPr>
          <p:cNvSpPr/>
          <p:nvPr/>
        </p:nvSpPr>
        <p:spPr>
          <a:xfrm>
            <a:off x="3887390" y="4123531"/>
            <a:ext cx="4875213" cy="782638"/>
          </a:xfrm>
          <a:prstGeom prst="rect">
            <a:avLst/>
          </a:prstGeom>
          <a:solidFill>
            <a:schemeClr val="bg1">
              <a:lumMod val="95000"/>
            </a:schemeClr>
          </a:solidFill>
          <a:ln w="28575">
            <a:solidFill>
              <a:srgbClr val="F9A014"/>
            </a:solidFill>
          </a:ln>
        </p:spPr>
        <p:style>
          <a:lnRef idx="2">
            <a:schemeClr val="accent1">
              <a:shade val="50000"/>
            </a:schemeClr>
          </a:lnRef>
          <a:fillRef idx="1">
            <a:schemeClr val="accent1"/>
          </a:fillRef>
          <a:effectRef idx="0">
            <a:schemeClr val="accent1"/>
          </a:effectRef>
          <a:fontRef idx="minor">
            <a:schemeClr val="lt1"/>
          </a:fontRef>
        </p:style>
        <p:txBody>
          <a:bodyPr lIns="87071" tIns="87071" rIns="87071" bIns="8707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63255" indent="-163255" defTabSz="870692">
              <a:spcAft>
                <a:spcPts val="95"/>
              </a:spcAft>
              <a:buFont typeface="Arial" panose="020B0604020202020204" pitchFamily="34" charset="0"/>
              <a:buChar char="•"/>
              <a:defRPr/>
            </a:pPr>
            <a:r>
              <a:rPr lang="en-US" sz="1047" b="1" dirty="0">
                <a:solidFill>
                  <a:srgbClr val="BFBFBF">
                    <a:lumMod val="50000"/>
                  </a:srgbClr>
                </a:solidFill>
                <a:latin typeface="Arial"/>
              </a:rPr>
              <a:t>Looking to protect/maximize benefits to help bridge time to retirement</a:t>
            </a:r>
          </a:p>
          <a:p>
            <a:pPr marL="163255" indent="-163255" defTabSz="870692">
              <a:spcAft>
                <a:spcPts val="95"/>
              </a:spcAft>
              <a:buFont typeface="Arial" panose="020B0604020202020204" pitchFamily="34" charset="0"/>
              <a:buChar char="•"/>
              <a:defRPr/>
            </a:pPr>
            <a:r>
              <a:rPr lang="en-US" sz="1047" dirty="0">
                <a:solidFill>
                  <a:srgbClr val="BFBFBF">
                    <a:lumMod val="50000"/>
                  </a:srgbClr>
                </a:solidFill>
                <a:latin typeface="Arial"/>
              </a:rPr>
              <a:t>Not sure how to pay for healthcare in retirement or what supplemental coverage is needed</a:t>
            </a:r>
          </a:p>
          <a:p>
            <a:pPr marL="163255" indent="-163255" defTabSz="870692">
              <a:spcAft>
                <a:spcPts val="95"/>
              </a:spcAft>
              <a:buFont typeface="Arial" panose="020B0604020202020204" pitchFamily="34" charset="0"/>
              <a:buChar char="•"/>
              <a:defRPr/>
            </a:pPr>
            <a:r>
              <a:rPr lang="en-US" sz="1047" dirty="0">
                <a:solidFill>
                  <a:srgbClr val="BFBFBF">
                    <a:lumMod val="50000"/>
                  </a:srgbClr>
                </a:solidFill>
                <a:latin typeface="Arial"/>
              </a:rPr>
              <a:t>Want to know how to make the most of savings</a:t>
            </a:r>
          </a:p>
        </p:txBody>
      </p:sp>
      <p:sp>
        <p:nvSpPr>
          <p:cNvPr id="130" name="Rectangle 129">
            <a:extLst>
              <a:ext uri="{FF2B5EF4-FFF2-40B4-BE49-F238E27FC236}">
                <a16:creationId xmlns:a16="http://schemas.microsoft.com/office/drawing/2014/main" id="{F50F987B-F7BD-4FBF-BA0E-C4E9C8D7439F}"/>
              </a:ext>
            </a:extLst>
          </p:cNvPr>
          <p:cNvSpPr/>
          <p:nvPr/>
        </p:nvSpPr>
        <p:spPr>
          <a:xfrm>
            <a:off x="3887390" y="3304766"/>
            <a:ext cx="4875213" cy="784225"/>
          </a:xfrm>
          <a:prstGeom prst="rect">
            <a:avLst/>
          </a:prstGeom>
          <a:solidFill>
            <a:schemeClr val="bg1">
              <a:lumMod val="95000"/>
            </a:schemeClr>
          </a:solidFill>
          <a:ln w="28575">
            <a:solidFill>
              <a:srgbClr val="AD208E"/>
            </a:solidFill>
          </a:ln>
        </p:spPr>
        <p:style>
          <a:lnRef idx="2">
            <a:schemeClr val="accent1">
              <a:shade val="50000"/>
            </a:schemeClr>
          </a:lnRef>
          <a:fillRef idx="1">
            <a:schemeClr val="accent1"/>
          </a:fillRef>
          <a:effectRef idx="0">
            <a:schemeClr val="accent1"/>
          </a:effectRef>
          <a:fontRef idx="minor">
            <a:schemeClr val="lt1"/>
          </a:fontRef>
        </p:style>
        <p:txBody>
          <a:bodyPr lIns="87071" tIns="87071" rIns="87071" bIns="8707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63255" indent="-163255" defTabSz="870692">
              <a:spcAft>
                <a:spcPts val="95"/>
              </a:spcAft>
              <a:buFont typeface="Arial" panose="020B0604020202020204" pitchFamily="34" charset="0"/>
              <a:buChar char="•"/>
              <a:defRPr/>
            </a:pPr>
            <a:r>
              <a:rPr lang="en-US" sz="1047" b="1" dirty="0">
                <a:solidFill>
                  <a:srgbClr val="BFBFBF">
                    <a:lumMod val="50000"/>
                  </a:srgbClr>
                </a:solidFill>
                <a:latin typeface="Arial"/>
              </a:rPr>
              <a:t>Benefits play a role in decision to stay or leave</a:t>
            </a:r>
          </a:p>
          <a:p>
            <a:pPr marL="163255" indent="-163255" defTabSz="870692">
              <a:spcAft>
                <a:spcPts val="95"/>
              </a:spcAft>
              <a:buFont typeface="Arial" panose="020B0604020202020204" pitchFamily="34" charset="0"/>
              <a:buChar char="•"/>
              <a:defRPr/>
            </a:pPr>
            <a:r>
              <a:rPr lang="en-US" sz="1047" dirty="0">
                <a:solidFill>
                  <a:srgbClr val="BFBFBF">
                    <a:lumMod val="50000"/>
                  </a:srgbClr>
                </a:solidFill>
                <a:latin typeface="Arial"/>
              </a:rPr>
              <a:t>Typically choose the plan that can help maintain health and minimize disruption</a:t>
            </a:r>
          </a:p>
          <a:p>
            <a:pPr marL="163255" indent="-163255" defTabSz="870692">
              <a:spcAft>
                <a:spcPts val="95"/>
              </a:spcAft>
              <a:buFont typeface="Arial" panose="020B0604020202020204" pitchFamily="34" charset="0"/>
              <a:buChar char="•"/>
              <a:defRPr/>
            </a:pPr>
            <a:r>
              <a:rPr lang="en-US" sz="1047" dirty="0">
                <a:solidFill>
                  <a:srgbClr val="BFBFBF">
                    <a:lumMod val="50000"/>
                  </a:srgbClr>
                </a:solidFill>
                <a:latin typeface="Arial"/>
              </a:rPr>
              <a:t>Often can manage short-term risk, but have lots of competing expenses</a:t>
            </a:r>
          </a:p>
        </p:txBody>
      </p:sp>
      <p:sp>
        <p:nvSpPr>
          <p:cNvPr id="31" name="Rectangle 30">
            <a:extLst>
              <a:ext uri="{FF2B5EF4-FFF2-40B4-BE49-F238E27FC236}">
                <a16:creationId xmlns:a16="http://schemas.microsoft.com/office/drawing/2014/main" id="{920CD327-40B5-491A-82AC-796B10C59C72}"/>
              </a:ext>
            </a:extLst>
          </p:cNvPr>
          <p:cNvSpPr/>
          <p:nvPr/>
        </p:nvSpPr>
        <p:spPr>
          <a:xfrm>
            <a:off x="1483921" y="4138609"/>
            <a:ext cx="1568450" cy="782638"/>
          </a:xfrm>
          <a:prstGeom prst="rect">
            <a:avLst/>
          </a:prstGeom>
          <a:solidFill>
            <a:schemeClr val="bg1">
              <a:lumMod val="95000"/>
            </a:schemeClr>
          </a:solidFill>
          <a:ln w="38100">
            <a:solidFill>
              <a:srgbClr val="F9A014"/>
            </a:solidFill>
          </a:ln>
        </p:spPr>
        <p:style>
          <a:lnRef idx="2">
            <a:schemeClr val="accent1">
              <a:shade val="50000"/>
            </a:schemeClr>
          </a:lnRef>
          <a:fillRef idx="1">
            <a:schemeClr val="accent1"/>
          </a:fillRef>
          <a:effectRef idx="0">
            <a:schemeClr val="accent1"/>
          </a:effectRef>
          <a:fontRef idx="minor">
            <a:schemeClr val="lt1"/>
          </a:fontRef>
        </p:style>
        <p:txBody>
          <a:bodyPr lIns="43536" tIns="43536" rIns="43536" bIns="43536" anchor="ctr"/>
          <a:lstStyle/>
          <a:p>
            <a:pPr algn="ctr" defTabSz="870692">
              <a:spcAft>
                <a:spcPts val="571"/>
              </a:spcAft>
              <a:defRPr/>
            </a:pPr>
            <a:r>
              <a:rPr lang="en-US" sz="1143" b="1" dirty="0">
                <a:solidFill>
                  <a:srgbClr val="000000"/>
                </a:solidFill>
                <a:latin typeface="Arial"/>
              </a:rPr>
              <a:t>Late Career Transitions</a:t>
            </a:r>
          </a:p>
          <a:p>
            <a:pPr algn="ctr" defTabSz="870692">
              <a:defRPr/>
            </a:pPr>
            <a:r>
              <a:rPr lang="en-US" sz="1047" dirty="0">
                <a:solidFill>
                  <a:srgbClr val="000000"/>
                </a:solidFill>
                <a:latin typeface="Arial"/>
              </a:rPr>
              <a:t>Age 50+</a:t>
            </a:r>
          </a:p>
          <a:p>
            <a:pPr algn="ctr" defTabSz="870692">
              <a:defRPr/>
            </a:pPr>
            <a:r>
              <a:rPr lang="en-US" sz="1047" dirty="0">
                <a:solidFill>
                  <a:srgbClr val="000000"/>
                </a:solidFill>
                <a:latin typeface="Arial"/>
              </a:rPr>
              <a:t>&lt;5 years of service</a:t>
            </a:r>
          </a:p>
        </p:txBody>
      </p:sp>
      <p:sp>
        <p:nvSpPr>
          <p:cNvPr id="32" name="Rectangle 31">
            <a:extLst>
              <a:ext uri="{FF2B5EF4-FFF2-40B4-BE49-F238E27FC236}">
                <a16:creationId xmlns:a16="http://schemas.microsoft.com/office/drawing/2014/main" id="{58F6B725-BF1A-4EBF-B704-7EDD9028CA49}"/>
              </a:ext>
            </a:extLst>
          </p:cNvPr>
          <p:cNvSpPr/>
          <p:nvPr/>
        </p:nvSpPr>
        <p:spPr>
          <a:xfrm>
            <a:off x="1483921" y="3301405"/>
            <a:ext cx="1568450" cy="784225"/>
          </a:xfrm>
          <a:prstGeom prst="rect">
            <a:avLst/>
          </a:prstGeom>
          <a:solidFill>
            <a:schemeClr val="bg1">
              <a:lumMod val="95000"/>
            </a:schemeClr>
          </a:solidFill>
          <a:ln w="38100">
            <a:solidFill>
              <a:srgbClr val="AD208E"/>
            </a:solidFill>
          </a:ln>
        </p:spPr>
        <p:style>
          <a:lnRef idx="2">
            <a:schemeClr val="accent1">
              <a:shade val="50000"/>
            </a:schemeClr>
          </a:lnRef>
          <a:fillRef idx="1">
            <a:schemeClr val="accent1"/>
          </a:fillRef>
          <a:effectRef idx="0">
            <a:schemeClr val="accent1"/>
          </a:effectRef>
          <a:fontRef idx="minor">
            <a:schemeClr val="lt1"/>
          </a:fontRef>
        </p:style>
        <p:txBody>
          <a:bodyPr lIns="43536" tIns="43536" rIns="43536" bIns="43536" anchor="ctr"/>
          <a:lstStyle/>
          <a:p>
            <a:pPr algn="ctr" defTabSz="870692">
              <a:spcAft>
                <a:spcPts val="571"/>
              </a:spcAft>
              <a:defRPr/>
            </a:pPr>
            <a:r>
              <a:rPr lang="en-US" sz="1143" b="1" dirty="0">
                <a:solidFill>
                  <a:srgbClr val="000000"/>
                </a:solidFill>
                <a:latin typeface="Arial"/>
              </a:rPr>
              <a:t>Long-Term Loyals</a:t>
            </a:r>
          </a:p>
          <a:p>
            <a:pPr algn="ctr" defTabSz="870692">
              <a:defRPr/>
            </a:pPr>
            <a:r>
              <a:rPr lang="en-US" sz="1047" dirty="0">
                <a:solidFill>
                  <a:srgbClr val="000000"/>
                </a:solidFill>
                <a:latin typeface="Arial"/>
              </a:rPr>
              <a:t>Age 27+</a:t>
            </a:r>
          </a:p>
          <a:p>
            <a:pPr algn="ctr" defTabSz="870692">
              <a:defRPr/>
            </a:pPr>
            <a:r>
              <a:rPr lang="en-US" sz="1047" dirty="0">
                <a:solidFill>
                  <a:srgbClr val="000000"/>
                </a:solidFill>
                <a:latin typeface="Arial"/>
              </a:rPr>
              <a:t>5+ years of service</a:t>
            </a:r>
          </a:p>
        </p:txBody>
      </p:sp>
      <p:sp>
        <p:nvSpPr>
          <p:cNvPr id="33" name="Rectangle 32">
            <a:extLst>
              <a:ext uri="{FF2B5EF4-FFF2-40B4-BE49-F238E27FC236}">
                <a16:creationId xmlns:a16="http://schemas.microsoft.com/office/drawing/2014/main" id="{708B6155-2BD2-4CCC-9821-A60A751019CF}"/>
              </a:ext>
            </a:extLst>
          </p:cNvPr>
          <p:cNvSpPr/>
          <p:nvPr/>
        </p:nvSpPr>
        <p:spPr>
          <a:xfrm>
            <a:off x="1492252" y="2467962"/>
            <a:ext cx="1568450" cy="784225"/>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3536" tIns="43536" rIns="43536" bIns="43536" anchor="ctr"/>
          <a:lstStyle/>
          <a:p>
            <a:pPr algn="ctr" defTabSz="870692">
              <a:defRPr/>
            </a:pPr>
            <a:r>
              <a:rPr lang="en-US" sz="1143" b="1" dirty="0">
                <a:solidFill>
                  <a:srgbClr val="000000"/>
                </a:solidFill>
                <a:latin typeface="Arial"/>
              </a:rPr>
              <a:t>New Career </a:t>
            </a:r>
          </a:p>
          <a:p>
            <a:pPr algn="ctr" defTabSz="870692">
              <a:spcAft>
                <a:spcPts val="571"/>
              </a:spcAft>
              <a:defRPr/>
            </a:pPr>
            <a:r>
              <a:rPr lang="en-US" sz="1143" b="1" dirty="0">
                <a:solidFill>
                  <a:srgbClr val="000000"/>
                </a:solidFill>
                <a:latin typeface="Arial"/>
              </a:rPr>
              <a:t>Path</a:t>
            </a:r>
          </a:p>
          <a:p>
            <a:pPr algn="ctr" defTabSz="870692">
              <a:defRPr/>
            </a:pPr>
            <a:r>
              <a:rPr lang="en-US" sz="1047" dirty="0">
                <a:solidFill>
                  <a:srgbClr val="000000"/>
                </a:solidFill>
                <a:latin typeface="Arial"/>
              </a:rPr>
              <a:t>Ages 27 – 49</a:t>
            </a:r>
          </a:p>
          <a:p>
            <a:pPr algn="ctr" defTabSz="870692">
              <a:defRPr/>
            </a:pPr>
            <a:r>
              <a:rPr lang="en-US" sz="1047" dirty="0">
                <a:solidFill>
                  <a:srgbClr val="000000"/>
                </a:solidFill>
                <a:latin typeface="Arial"/>
              </a:rPr>
              <a:t>&lt;5 years of service</a:t>
            </a:r>
          </a:p>
        </p:txBody>
      </p:sp>
      <p:sp>
        <p:nvSpPr>
          <p:cNvPr id="34" name="Rectangle 33">
            <a:extLst>
              <a:ext uri="{FF2B5EF4-FFF2-40B4-BE49-F238E27FC236}">
                <a16:creationId xmlns:a16="http://schemas.microsoft.com/office/drawing/2014/main" id="{D2002C54-9429-4EFD-8421-746C6DD08915}"/>
              </a:ext>
            </a:extLst>
          </p:cNvPr>
          <p:cNvSpPr/>
          <p:nvPr/>
        </p:nvSpPr>
        <p:spPr>
          <a:xfrm>
            <a:off x="1492252" y="1633634"/>
            <a:ext cx="1568450" cy="782638"/>
          </a:xfrm>
          <a:prstGeom prst="rect">
            <a:avLst/>
          </a:prstGeom>
          <a:solidFill>
            <a:schemeClr val="bg1">
              <a:lumMod val="95000"/>
            </a:schemeClr>
          </a:solidFill>
          <a:ln w="38100">
            <a:solidFill>
              <a:srgbClr val="EA3080"/>
            </a:solidFill>
          </a:ln>
        </p:spPr>
        <p:style>
          <a:lnRef idx="2">
            <a:schemeClr val="accent1">
              <a:shade val="50000"/>
            </a:schemeClr>
          </a:lnRef>
          <a:fillRef idx="1">
            <a:schemeClr val="accent1"/>
          </a:fillRef>
          <a:effectRef idx="0">
            <a:schemeClr val="accent1"/>
          </a:effectRef>
          <a:fontRef idx="minor">
            <a:schemeClr val="lt1"/>
          </a:fontRef>
        </p:style>
        <p:txBody>
          <a:bodyPr lIns="43536" tIns="43536" rIns="43536" bIns="43536" anchor="ctr"/>
          <a:lstStyle/>
          <a:p>
            <a:pPr algn="ctr" defTabSz="870692">
              <a:spcAft>
                <a:spcPts val="571"/>
              </a:spcAft>
              <a:defRPr/>
            </a:pPr>
            <a:r>
              <a:rPr lang="en-US" sz="1143" b="1" dirty="0">
                <a:solidFill>
                  <a:srgbClr val="000000"/>
                </a:solidFill>
                <a:latin typeface="Arial"/>
              </a:rPr>
              <a:t>Future  Loyals </a:t>
            </a:r>
          </a:p>
          <a:p>
            <a:pPr algn="ctr" defTabSz="870692">
              <a:defRPr/>
            </a:pPr>
            <a:r>
              <a:rPr lang="en-US" sz="1047" dirty="0">
                <a:solidFill>
                  <a:srgbClr val="000000"/>
                </a:solidFill>
                <a:latin typeface="Arial"/>
              </a:rPr>
              <a:t>Ages 18 – 26</a:t>
            </a:r>
          </a:p>
          <a:p>
            <a:pPr algn="ctr" defTabSz="870692">
              <a:defRPr/>
            </a:pPr>
            <a:r>
              <a:rPr lang="en-US" sz="1047" dirty="0">
                <a:solidFill>
                  <a:srgbClr val="000000"/>
                </a:solidFill>
                <a:latin typeface="Arial"/>
              </a:rPr>
              <a:t>&gt;2 years of service</a:t>
            </a:r>
          </a:p>
        </p:txBody>
      </p:sp>
      <p:sp>
        <p:nvSpPr>
          <p:cNvPr id="35" name="Rectangle 34">
            <a:extLst>
              <a:ext uri="{FF2B5EF4-FFF2-40B4-BE49-F238E27FC236}">
                <a16:creationId xmlns:a16="http://schemas.microsoft.com/office/drawing/2014/main" id="{8E071504-28B3-4CF9-A766-CA5434A09CB0}"/>
              </a:ext>
            </a:extLst>
          </p:cNvPr>
          <p:cNvSpPr/>
          <p:nvPr/>
        </p:nvSpPr>
        <p:spPr>
          <a:xfrm>
            <a:off x="1492252" y="797719"/>
            <a:ext cx="1568450" cy="784225"/>
          </a:xfrm>
          <a:prstGeom prst="rect">
            <a:avLst/>
          </a:prstGeom>
          <a:solidFill>
            <a:schemeClr val="bg1">
              <a:lumMod val="95000"/>
            </a:schemeClr>
          </a:solidFill>
          <a:ln w="38100">
            <a:solidFill>
              <a:srgbClr val="0FB694"/>
            </a:solidFill>
          </a:ln>
        </p:spPr>
        <p:style>
          <a:lnRef idx="2">
            <a:schemeClr val="accent1">
              <a:shade val="50000"/>
            </a:schemeClr>
          </a:lnRef>
          <a:fillRef idx="1">
            <a:schemeClr val="accent1"/>
          </a:fillRef>
          <a:effectRef idx="0">
            <a:schemeClr val="accent1"/>
          </a:effectRef>
          <a:fontRef idx="minor">
            <a:schemeClr val="lt1"/>
          </a:fontRef>
        </p:style>
        <p:txBody>
          <a:bodyPr lIns="43536" tIns="43536" rIns="43536" bIns="43536" anchor="ctr"/>
          <a:lstStyle/>
          <a:p>
            <a:pPr algn="ctr" defTabSz="870692">
              <a:spcAft>
                <a:spcPts val="571"/>
              </a:spcAft>
              <a:defRPr/>
            </a:pPr>
            <a:r>
              <a:rPr lang="en-US" sz="1143" b="1" dirty="0">
                <a:solidFill>
                  <a:srgbClr val="000000"/>
                </a:solidFill>
                <a:latin typeface="Arial"/>
              </a:rPr>
              <a:t>Just Starting</a:t>
            </a:r>
          </a:p>
          <a:p>
            <a:pPr algn="ctr" defTabSz="870692">
              <a:defRPr/>
            </a:pPr>
            <a:r>
              <a:rPr lang="en-US" sz="1047" dirty="0">
                <a:solidFill>
                  <a:srgbClr val="000000"/>
                </a:solidFill>
                <a:latin typeface="Arial"/>
              </a:rPr>
              <a:t>Ages 18 – 26</a:t>
            </a:r>
          </a:p>
          <a:p>
            <a:pPr algn="ctr" defTabSz="870692">
              <a:defRPr/>
            </a:pPr>
            <a:r>
              <a:rPr lang="en-US" sz="1047" dirty="0">
                <a:solidFill>
                  <a:srgbClr val="000000"/>
                </a:solidFill>
                <a:latin typeface="Arial"/>
              </a:rPr>
              <a:t>&lt;2 years of service</a:t>
            </a:r>
          </a:p>
        </p:txBody>
      </p:sp>
      <p:sp>
        <p:nvSpPr>
          <p:cNvPr id="24" name="TextBox 23">
            <a:extLst>
              <a:ext uri="{FF2B5EF4-FFF2-40B4-BE49-F238E27FC236}">
                <a16:creationId xmlns:a16="http://schemas.microsoft.com/office/drawing/2014/main" id="{95D90E87-712C-456B-B695-5E85D1ADD787}"/>
              </a:ext>
            </a:extLst>
          </p:cNvPr>
          <p:cNvSpPr txBox="1"/>
          <p:nvPr/>
        </p:nvSpPr>
        <p:spPr>
          <a:xfrm>
            <a:off x="236743" y="887237"/>
            <a:ext cx="1157287" cy="782638"/>
          </a:xfrm>
          <a:prstGeom prst="rect">
            <a:avLst/>
          </a:prstGeom>
          <a:noFill/>
        </p:spPr>
        <p:txBody>
          <a:bodyPr lIns="68560" tIns="68560" rIns="68560" bIns="68560">
            <a:spAutoFit/>
          </a:bodyPr>
          <a:lstStyle/>
          <a:p>
            <a:pPr algn="r" defTabSz="870692">
              <a:defRPr/>
            </a:pPr>
            <a:r>
              <a:rPr lang="en-US" sz="1904" dirty="0">
                <a:solidFill>
                  <a:srgbClr val="BFBFBF">
                    <a:lumMod val="50000"/>
                  </a:srgbClr>
                </a:solidFill>
                <a:latin typeface="Georgia" panose="02040502050405020303" pitchFamily="18" charset="0"/>
              </a:rPr>
              <a:t>130</a:t>
            </a:r>
          </a:p>
          <a:p>
            <a:pPr algn="r" defTabSz="870692">
              <a:defRPr/>
            </a:pPr>
            <a:r>
              <a:rPr lang="en-US" sz="1143" dirty="0">
                <a:solidFill>
                  <a:srgbClr val="BFBFBF">
                    <a:lumMod val="50000"/>
                  </a:srgbClr>
                </a:solidFill>
                <a:latin typeface="Arial"/>
              </a:rPr>
              <a:t>Employees</a:t>
            </a:r>
          </a:p>
          <a:p>
            <a:pPr algn="r" defTabSz="870692">
              <a:defRPr/>
            </a:pPr>
            <a:endParaRPr lang="en-US" sz="1143" dirty="0">
              <a:solidFill>
                <a:srgbClr val="BFBFBF">
                  <a:lumMod val="50000"/>
                </a:srgbClr>
              </a:solidFill>
              <a:latin typeface="Arial"/>
            </a:endParaRPr>
          </a:p>
        </p:txBody>
      </p:sp>
      <p:sp>
        <p:nvSpPr>
          <p:cNvPr id="26" name="TextBox 25">
            <a:extLst>
              <a:ext uri="{FF2B5EF4-FFF2-40B4-BE49-F238E27FC236}">
                <a16:creationId xmlns:a16="http://schemas.microsoft.com/office/drawing/2014/main" id="{F344FE08-5DAB-4651-B287-4FBD071A0653}"/>
              </a:ext>
            </a:extLst>
          </p:cNvPr>
          <p:cNvSpPr txBox="1"/>
          <p:nvPr/>
        </p:nvSpPr>
        <p:spPr>
          <a:xfrm>
            <a:off x="244480" y="1723948"/>
            <a:ext cx="1157287" cy="784225"/>
          </a:xfrm>
          <a:prstGeom prst="rect">
            <a:avLst/>
          </a:prstGeom>
          <a:noFill/>
        </p:spPr>
        <p:txBody>
          <a:bodyPr lIns="68560" tIns="68560" rIns="68560" bIns="68560">
            <a:spAutoFit/>
          </a:bodyPr>
          <a:lstStyle/>
          <a:p>
            <a:pPr algn="r" defTabSz="870692">
              <a:defRPr/>
            </a:pPr>
            <a:r>
              <a:rPr lang="en-US" sz="1904" dirty="0">
                <a:solidFill>
                  <a:srgbClr val="BFBFBF">
                    <a:lumMod val="50000"/>
                  </a:srgbClr>
                </a:solidFill>
                <a:latin typeface="Georgia" panose="02040502050405020303" pitchFamily="18" charset="0"/>
              </a:rPr>
              <a:t>67</a:t>
            </a:r>
          </a:p>
          <a:p>
            <a:pPr algn="r" defTabSz="870692">
              <a:defRPr/>
            </a:pPr>
            <a:r>
              <a:rPr lang="en-US" sz="1143" dirty="0">
                <a:solidFill>
                  <a:srgbClr val="BFBFBF">
                    <a:lumMod val="50000"/>
                  </a:srgbClr>
                </a:solidFill>
                <a:latin typeface="Arial"/>
              </a:rPr>
              <a:t>Employees</a:t>
            </a:r>
          </a:p>
          <a:p>
            <a:pPr algn="r" defTabSz="870692">
              <a:defRPr/>
            </a:pPr>
            <a:endParaRPr lang="en-US" sz="1143" dirty="0">
              <a:solidFill>
                <a:srgbClr val="BFBFBF">
                  <a:lumMod val="50000"/>
                </a:srgbClr>
              </a:solidFill>
              <a:latin typeface="Arial"/>
            </a:endParaRPr>
          </a:p>
        </p:txBody>
      </p:sp>
      <p:sp>
        <p:nvSpPr>
          <p:cNvPr id="36" name="TextBox 35">
            <a:extLst>
              <a:ext uri="{FF2B5EF4-FFF2-40B4-BE49-F238E27FC236}">
                <a16:creationId xmlns:a16="http://schemas.microsoft.com/office/drawing/2014/main" id="{7CA2F8A9-E34F-4B91-BDA7-B29F4011411D}"/>
              </a:ext>
            </a:extLst>
          </p:cNvPr>
          <p:cNvSpPr txBox="1"/>
          <p:nvPr/>
        </p:nvSpPr>
        <p:spPr>
          <a:xfrm>
            <a:off x="236743" y="2535954"/>
            <a:ext cx="1157287" cy="782638"/>
          </a:xfrm>
          <a:prstGeom prst="rect">
            <a:avLst/>
          </a:prstGeom>
          <a:noFill/>
        </p:spPr>
        <p:txBody>
          <a:bodyPr lIns="68560" tIns="68560" rIns="68560" bIns="68560">
            <a:spAutoFit/>
          </a:bodyPr>
          <a:lstStyle/>
          <a:p>
            <a:pPr algn="r" defTabSz="870692">
              <a:defRPr/>
            </a:pPr>
            <a:r>
              <a:rPr lang="en-US" sz="1904" dirty="0">
                <a:solidFill>
                  <a:srgbClr val="BFBFBF">
                    <a:lumMod val="50000"/>
                  </a:srgbClr>
                </a:solidFill>
                <a:latin typeface="Georgia" panose="02040502050405020303" pitchFamily="18" charset="0"/>
              </a:rPr>
              <a:t>313</a:t>
            </a:r>
          </a:p>
          <a:p>
            <a:pPr algn="r" defTabSz="870692">
              <a:defRPr/>
            </a:pPr>
            <a:r>
              <a:rPr lang="en-US" sz="1143" dirty="0">
                <a:solidFill>
                  <a:srgbClr val="BFBFBF">
                    <a:lumMod val="50000"/>
                  </a:srgbClr>
                </a:solidFill>
                <a:latin typeface="Arial"/>
              </a:rPr>
              <a:t>Employees</a:t>
            </a:r>
          </a:p>
          <a:p>
            <a:pPr algn="r" defTabSz="870692">
              <a:defRPr/>
            </a:pPr>
            <a:endParaRPr lang="en-US" sz="1143" dirty="0">
              <a:solidFill>
                <a:srgbClr val="BFBFBF">
                  <a:lumMod val="50000"/>
                </a:srgbClr>
              </a:solidFill>
              <a:latin typeface="Arial"/>
            </a:endParaRPr>
          </a:p>
        </p:txBody>
      </p:sp>
      <p:sp>
        <p:nvSpPr>
          <p:cNvPr id="37" name="TextBox 36">
            <a:extLst>
              <a:ext uri="{FF2B5EF4-FFF2-40B4-BE49-F238E27FC236}">
                <a16:creationId xmlns:a16="http://schemas.microsoft.com/office/drawing/2014/main" id="{FF7B2F40-2258-491B-B166-22139120908F}"/>
              </a:ext>
            </a:extLst>
          </p:cNvPr>
          <p:cNvSpPr txBox="1"/>
          <p:nvPr/>
        </p:nvSpPr>
        <p:spPr>
          <a:xfrm>
            <a:off x="224439" y="3374252"/>
            <a:ext cx="1157287" cy="784225"/>
          </a:xfrm>
          <a:prstGeom prst="rect">
            <a:avLst/>
          </a:prstGeom>
          <a:noFill/>
        </p:spPr>
        <p:txBody>
          <a:bodyPr lIns="68560" tIns="68560" rIns="68560" bIns="68560">
            <a:spAutoFit/>
          </a:bodyPr>
          <a:lstStyle/>
          <a:p>
            <a:pPr algn="r" defTabSz="870692">
              <a:defRPr/>
            </a:pPr>
            <a:r>
              <a:rPr lang="en-US" sz="1904" dirty="0">
                <a:solidFill>
                  <a:srgbClr val="BFBFBF">
                    <a:lumMod val="50000"/>
                  </a:srgbClr>
                </a:solidFill>
                <a:latin typeface="Georgia" panose="02040502050405020303" pitchFamily="18" charset="0"/>
              </a:rPr>
              <a:t>314</a:t>
            </a:r>
          </a:p>
          <a:p>
            <a:pPr algn="r" defTabSz="870692">
              <a:defRPr/>
            </a:pPr>
            <a:r>
              <a:rPr lang="en-US" sz="1143" dirty="0">
                <a:solidFill>
                  <a:srgbClr val="BFBFBF">
                    <a:lumMod val="50000"/>
                  </a:srgbClr>
                </a:solidFill>
                <a:latin typeface="Arial"/>
              </a:rPr>
              <a:t>Employees</a:t>
            </a:r>
          </a:p>
          <a:p>
            <a:pPr algn="r" defTabSz="870692">
              <a:defRPr/>
            </a:pPr>
            <a:endParaRPr lang="en-US" sz="1143" dirty="0">
              <a:solidFill>
                <a:srgbClr val="BFBFBF">
                  <a:lumMod val="50000"/>
                </a:srgbClr>
              </a:solidFill>
              <a:latin typeface="Arial"/>
            </a:endParaRPr>
          </a:p>
        </p:txBody>
      </p:sp>
      <p:sp>
        <p:nvSpPr>
          <p:cNvPr id="38" name="TextBox 37">
            <a:extLst>
              <a:ext uri="{FF2B5EF4-FFF2-40B4-BE49-F238E27FC236}">
                <a16:creationId xmlns:a16="http://schemas.microsoft.com/office/drawing/2014/main" id="{24742E91-980E-4854-8E31-14FCDCE1E0B2}"/>
              </a:ext>
            </a:extLst>
          </p:cNvPr>
          <p:cNvSpPr txBox="1"/>
          <p:nvPr/>
        </p:nvSpPr>
        <p:spPr>
          <a:xfrm>
            <a:off x="146655" y="4211753"/>
            <a:ext cx="1157287" cy="783251"/>
          </a:xfrm>
          <a:prstGeom prst="rect">
            <a:avLst/>
          </a:prstGeom>
          <a:noFill/>
        </p:spPr>
        <p:txBody>
          <a:bodyPr lIns="68560" tIns="68560" rIns="68560" bIns="68560">
            <a:spAutoFit/>
          </a:bodyPr>
          <a:lstStyle/>
          <a:p>
            <a:pPr algn="r" defTabSz="870692">
              <a:defRPr/>
            </a:pPr>
            <a:r>
              <a:rPr lang="en-US" sz="1904" dirty="0">
                <a:solidFill>
                  <a:srgbClr val="BFBFBF">
                    <a:lumMod val="50000"/>
                  </a:srgbClr>
                </a:solidFill>
                <a:latin typeface="Georgia" panose="02040502050405020303" pitchFamily="18" charset="0"/>
              </a:rPr>
              <a:t>105</a:t>
            </a:r>
          </a:p>
          <a:p>
            <a:pPr algn="r" defTabSz="870692">
              <a:defRPr/>
            </a:pPr>
            <a:r>
              <a:rPr lang="en-US" sz="1143" dirty="0">
                <a:solidFill>
                  <a:srgbClr val="BFBFBF">
                    <a:lumMod val="50000"/>
                  </a:srgbClr>
                </a:solidFill>
                <a:latin typeface="Arial"/>
              </a:rPr>
              <a:t>Employees</a:t>
            </a:r>
          </a:p>
          <a:p>
            <a:pPr algn="r" defTabSz="870692">
              <a:defRPr/>
            </a:pPr>
            <a:endParaRPr lang="en-US" sz="1143" dirty="0">
              <a:solidFill>
                <a:srgbClr val="BFBFBF">
                  <a:lumMod val="50000"/>
                </a:srgbClr>
              </a:solidFill>
              <a:latin typeface="Arial"/>
            </a:endParaRPr>
          </a:p>
        </p:txBody>
      </p:sp>
      <p:sp>
        <p:nvSpPr>
          <p:cNvPr id="27" name="Rectangle 26">
            <a:extLst>
              <a:ext uri="{FF2B5EF4-FFF2-40B4-BE49-F238E27FC236}">
                <a16:creationId xmlns:a16="http://schemas.microsoft.com/office/drawing/2014/main" id="{B7AD5D8B-C4D3-4B7D-9515-7FFBADB5B13F}"/>
              </a:ext>
            </a:extLst>
          </p:cNvPr>
          <p:cNvSpPr/>
          <p:nvPr/>
        </p:nvSpPr>
        <p:spPr>
          <a:xfrm>
            <a:off x="762199" y="5283324"/>
            <a:ext cx="5715000" cy="11903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0" tIns="68560" rIns="68560" bIns="68560" numCol="1" spcCol="0" rtlCol="0" fromWordArt="0" anchor="ctr" anchorCtr="0" forceAA="0" compatLnSpc="1">
            <a:prstTxWarp prst="textNoShape">
              <a:avLst/>
            </a:prstTxWarp>
            <a:noAutofit/>
          </a:bodyPr>
          <a:lstStyle/>
          <a:p>
            <a:pPr algn="ctr" defTabSz="870692">
              <a:defRPr/>
            </a:pPr>
            <a:r>
              <a:rPr lang="en-US" sz="1600" spc="286" dirty="0">
                <a:solidFill>
                  <a:srgbClr val="BFBFBF">
                    <a:lumMod val="50000"/>
                  </a:srgbClr>
                </a:solidFill>
                <a:latin typeface="Arial"/>
              </a:rPr>
              <a:t>Identify “natural groups” or “segments” or “clusters” in the workforce that can be targeted in customized, tailored ways to improve the experience and increase engagement </a:t>
            </a:r>
          </a:p>
        </p:txBody>
      </p:sp>
      <p:pic>
        <p:nvPicPr>
          <p:cNvPr id="2" name="Picture 1">
            <a:extLst>
              <a:ext uri="{FF2B5EF4-FFF2-40B4-BE49-F238E27FC236}">
                <a16:creationId xmlns:a16="http://schemas.microsoft.com/office/drawing/2014/main" id="{6E9D49AF-0FA9-4AC8-AA98-73DC38865D9A}"/>
              </a:ext>
            </a:extLst>
          </p:cNvPr>
          <p:cNvPicPr>
            <a:picLocks noChangeAspect="1"/>
          </p:cNvPicPr>
          <p:nvPr/>
        </p:nvPicPr>
        <p:blipFill>
          <a:blip r:embed="rId3"/>
          <a:stretch>
            <a:fillRect/>
          </a:stretch>
        </p:blipFill>
        <p:spPr>
          <a:xfrm>
            <a:off x="6824769" y="4995004"/>
            <a:ext cx="1543050" cy="1628775"/>
          </a:xfrm>
          <a:prstGeom prst="rect">
            <a:avLst/>
          </a:prstGeom>
        </p:spPr>
      </p:pic>
    </p:spTree>
    <p:extLst>
      <p:ext uri="{BB962C8B-B14F-4D97-AF65-F5344CB8AC3E}">
        <p14:creationId xmlns:p14="http://schemas.microsoft.com/office/powerpoint/2010/main" val="155817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1462" y="90488"/>
            <a:ext cx="8601075" cy="575468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Strategy &amp; Planning</a:t>
            </a:r>
            <a:endParaRPr lang="en-US" sz="1400" spc="300" dirty="0">
              <a:solidFill>
                <a:schemeClr val="bg1"/>
              </a:solidFill>
              <a:latin typeface="Corbel"/>
              <a:ea typeface="+mn-ea"/>
              <a:cs typeface="Corbel"/>
            </a:endParaRPr>
          </a:p>
        </p:txBody>
      </p:sp>
      <p:graphicFrame>
        <p:nvGraphicFramePr>
          <p:cNvPr id="5" name="Diagram 4">
            <a:extLst>
              <a:ext uri="{FF2B5EF4-FFF2-40B4-BE49-F238E27FC236}">
                <a16:creationId xmlns:a16="http://schemas.microsoft.com/office/drawing/2014/main" id="{010DC248-12F5-437C-A839-85B1F590D455}"/>
              </a:ext>
            </a:extLst>
          </p:cNvPr>
          <p:cNvGraphicFramePr>
            <a:graphicFrameLocks noChangeAspect="1"/>
          </p:cNvGraphicFramePr>
          <p:nvPr>
            <p:extLst>
              <p:ext uri="{D42A27DB-BD31-4B8C-83A1-F6EECF244321}">
                <p14:modId xmlns:p14="http://schemas.microsoft.com/office/powerpoint/2010/main" val="4017578469"/>
              </p:ext>
            </p:extLst>
          </p:nvPr>
        </p:nvGraphicFramePr>
        <p:xfrm>
          <a:off x="513520" y="582284"/>
          <a:ext cx="8766211" cy="56168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877063A3-DD6F-4702-8993-EA27708622DC}"/>
              </a:ext>
            </a:extLst>
          </p:cNvPr>
          <p:cNvSpPr txBox="1"/>
          <p:nvPr/>
        </p:nvSpPr>
        <p:spPr>
          <a:xfrm>
            <a:off x="4162406" y="2790552"/>
            <a:ext cx="1468437" cy="1200329"/>
          </a:xfrm>
          <a:prstGeom prst="rect">
            <a:avLst/>
          </a:prstGeom>
          <a:noFill/>
        </p:spPr>
        <p:txBody>
          <a:bodyPr wrap="square" rtlCol="0">
            <a:spAutoFit/>
          </a:bodyPr>
          <a:lstStyle/>
          <a:p>
            <a:pPr algn="ctr"/>
            <a:r>
              <a:rPr lang="en-US" sz="2400" b="1" dirty="0">
                <a:solidFill>
                  <a:schemeClr val="accent3">
                    <a:lumMod val="75000"/>
                  </a:schemeClr>
                </a:solidFill>
              </a:rPr>
              <a:t>Strategy &amp; Planning</a:t>
            </a:r>
          </a:p>
        </p:txBody>
      </p:sp>
    </p:spTree>
    <p:extLst>
      <p:ext uri="{BB962C8B-B14F-4D97-AF65-F5344CB8AC3E}">
        <p14:creationId xmlns:p14="http://schemas.microsoft.com/office/powerpoint/2010/main" val="147499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124114" y="55321"/>
            <a:ext cx="8872537" cy="611846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Political Update</a:t>
            </a:r>
            <a:endParaRPr lang="en-US" sz="1400" spc="300" dirty="0">
              <a:solidFill>
                <a:schemeClr val="bg1"/>
              </a:solidFill>
              <a:latin typeface="Corbel"/>
              <a:ea typeface="+mn-ea"/>
              <a:cs typeface="Corbel"/>
            </a:endParaRPr>
          </a:p>
        </p:txBody>
      </p:sp>
      <p:sp>
        <p:nvSpPr>
          <p:cNvPr id="11" name="Rectangle 10">
            <a:extLst>
              <a:ext uri="{FF2B5EF4-FFF2-40B4-BE49-F238E27FC236}">
                <a16:creationId xmlns:a16="http://schemas.microsoft.com/office/drawing/2014/main" id="{9717C7F3-E5A5-491E-BF88-8766D6815657}"/>
              </a:ext>
            </a:extLst>
          </p:cNvPr>
          <p:cNvSpPr/>
          <p:nvPr/>
        </p:nvSpPr>
        <p:spPr>
          <a:xfrm>
            <a:off x="381000" y="828610"/>
            <a:ext cx="8062912" cy="2800767"/>
          </a:xfrm>
          <a:prstGeom prst="rect">
            <a:avLst/>
          </a:prstGeom>
        </p:spPr>
        <p:txBody>
          <a:bodyPr wrap="square">
            <a:spAutoFit/>
          </a:bodyPr>
          <a:lstStyle/>
          <a:p>
            <a:pPr marL="285750" indent="-285750">
              <a:buFont typeface="Wingdings" panose="05000000000000000000" pitchFamily="2" charset="2"/>
              <a:buChar char="Ø"/>
            </a:pPr>
            <a:r>
              <a:rPr lang="en-US" sz="1600" dirty="0"/>
              <a:t>An </a:t>
            </a:r>
            <a:r>
              <a:rPr lang="en-US" sz="1600" b="1" dirty="0"/>
              <a:t>Applicable Large Employer </a:t>
            </a:r>
            <a:r>
              <a:rPr lang="en-US" sz="1600" dirty="0"/>
              <a:t>(ALE) is defined as: any company or organization that has an average of at least 50 full-time employees or "full-time equivalents" or "FTE." For the purposes of the Affordable Care Act, a full-time employee is someone who works at least 30 hours a week.</a:t>
            </a:r>
          </a:p>
          <a:p>
            <a:pPr marL="285750" indent="-285750">
              <a:buFont typeface="Wingdings" panose="05000000000000000000" pitchFamily="2" charset="2"/>
              <a:buChar char="Ø"/>
            </a:pPr>
            <a:r>
              <a:rPr lang="en-US" sz="1600" dirty="0"/>
              <a:t>ALEs will still be offering health care to employees under the Biden Administration. </a:t>
            </a:r>
          </a:p>
          <a:p>
            <a:pPr marL="285750" indent="-285750">
              <a:buFont typeface="Wingdings" panose="05000000000000000000" pitchFamily="2" charset="2"/>
              <a:buChar char="Ø"/>
            </a:pPr>
            <a:r>
              <a:rPr lang="en-US" sz="1600" dirty="0"/>
              <a:t>Coverage will still need to be deemed “affordable” and “minimal essential coverage” going forward. </a:t>
            </a:r>
          </a:p>
          <a:p>
            <a:pPr marL="285750" indent="-285750">
              <a:buFont typeface="Wingdings" panose="05000000000000000000" pitchFamily="2" charset="2"/>
              <a:buChar char="Ø"/>
            </a:pPr>
            <a:r>
              <a:rPr lang="en-US" sz="1600" dirty="0"/>
              <a:t>Benefits will also continue to be a main asset to employers as a way to attract and retain employees. </a:t>
            </a:r>
          </a:p>
          <a:p>
            <a:pPr algn="ctr"/>
            <a:r>
              <a:rPr lang="en-US" sz="1600" i="1" dirty="0"/>
              <a:t>Small employers may see some relief from the Public Option, but it is still too early to tell what will happen.</a:t>
            </a:r>
          </a:p>
        </p:txBody>
      </p:sp>
      <p:sp>
        <p:nvSpPr>
          <p:cNvPr id="14" name="TextBox 13">
            <a:extLst>
              <a:ext uri="{FF2B5EF4-FFF2-40B4-BE49-F238E27FC236}">
                <a16:creationId xmlns:a16="http://schemas.microsoft.com/office/drawing/2014/main" id="{190C4060-1B72-4044-915D-E33F999A79C6}"/>
              </a:ext>
            </a:extLst>
          </p:cNvPr>
          <p:cNvSpPr txBox="1"/>
          <p:nvPr/>
        </p:nvSpPr>
        <p:spPr>
          <a:xfrm>
            <a:off x="4804784" y="290047"/>
            <a:ext cx="3639128" cy="523220"/>
          </a:xfrm>
          <a:prstGeom prst="rect">
            <a:avLst/>
          </a:prstGeom>
          <a:noFill/>
        </p:spPr>
        <p:txBody>
          <a:bodyPr wrap="square" rtlCol="0">
            <a:spAutoFit/>
          </a:bodyPr>
          <a:lstStyle/>
          <a:p>
            <a:r>
              <a:rPr lang="en-US" sz="2800" b="1" i="1" dirty="0"/>
              <a:t>ALE’s are here to stay!</a:t>
            </a:r>
          </a:p>
        </p:txBody>
      </p:sp>
      <p:sp>
        <p:nvSpPr>
          <p:cNvPr id="16" name="TextBox 15">
            <a:extLst>
              <a:ext uri="{FF2B5EF4-FFF2-40B4-BE49-F238E27FC236}">
                <a16:creationId xmlns:a16="http://schemas.microsoft.com/office/drawing/2014/main" id="{4D118C68-EF9A-4C29-B472-0F8EB4035182}"/>
              </a:ext>
            </a:extLst>
          </p:cNvPr>
          <p:cNvSpPr txBox="1"/>
          <p:nvPr/>
        </p:nvSpPr>
        <p:spPr>
          <a:xfrm>
            <a:off x="3076182" y="3597252"/>
            <a:ext cx="6203550" cy="2585323"/>
          </a:xfrm>
          <a:prstGeom prst="rect">
            <a:avLst/>
          </a:prstGeom>
          <a:noFill/>
        </p:spPr>
        <p:txBody>
          <a:bodyPr wrap="square" rtlCol="0">
            <a:spAutoFit/>
          </a:bodyPr>
          <a:lstStyle/>
          <a:p>
            <a:r>
              <a:rPr lang="en-US" b="1" dirty="0">
                <a:latin typeface="+mj-lt"/>
              </a:rPr>
              <a:t>President Biden's Health Care Agenda</a:t>
            </a:r>
            <a:endParaRPr lang="en-US" sz="1200" dirty="0">
              <a:latin typeface="+mj-lt"/>
            </a:endParaRPr>
          </a:p>
          <a:p>
            <a:pPr marL="285750" indent="-285750">
              <a:buFont typeface="Arial" panose="020B0604020202020204" pitchFamily="34" charset="0"/>
              <a:buChar char="•"/>
            </a:pPr>
            <a:r>
              <a:rPr lang="en-US" dirty="0"/>
              <a:t>Expanded ACA</a:t>
            </a:r>
          </a:p>
          <a:p>
            <a:pPr marL="285750" indent="-285750">
              <a:buFont typeface="Arial" panose="020B0604020202020204" pitchFamily="34" charset="0"/>
              <a:buChar char="•"/>
            </a:pPr>
            <a:r>
              <a:rPr lang="en-US" dirty="0"/>
              <a:t>Offering a Public Option to Private Markets</a:t>
            </a:r>
          </a:p>
          <a:p>
            <a:pPr marL="285750" indent="-285750">
              <a:buFont typeface="Arial" panose="020B0604020202020204" pitchFamily="34" charset="0"/>
              <a:buChar char="•"/>
            </a:pPr>
            <a:r>
              <a:rPr lang="en-US" dirty="0"/>
              <a:t>Expanding Medicare eligibility</a:t>
            </a:r>
          </a:p>
          <a:p>
            <a:pPr marL="285750" indent="-285750">
              <a:buFont typeface="Arial" panose="020B0604020202020204" pitchFamily="34" charset="0"/>
              <a:buChar char="•"/>
            </a:pPr>
            <a:r>
              <a:rPr lang="en-US" dirty="0"/>
              <a:t>Expand Medicaid at the state level</a:t>
            </a:r>
          </a:p>
          <a:p>
            <a:pPr marL="285750" indent="-285750">
              <a:buFont typeface="Arial" panose="020B0604020202020204" pitchFamily="34" charset="0"/>
              <a:buChar char="•"/>
            </a:pPr>
            <a:r>
              <a:rPr lang="en-US" dirty="0"/>
              <a:t>Larger Tax Credits on the Exchange w/expanded eligibility </a:t>
            </a:r>
          </a:p>
          <a:p>
            <a:pPr marL="285750" indent="-285750">
              <a:buFont typeface="Arial" panose="020B0604020202020204" pitchFamily="34" charset="0"/>
              <a:buChar char="•"/>
            </a:pPr>
            <a:r>
              <a:rPr lang="en-US" dirty="0"/>
              <a:t>Reducing Drug Pricing</a:t>
            </a:r>
          </a:p>
          <a:p>
            <a:pPr marL="285750" indent="-285750">
              <a:buFont typeface="Arial" panose="020B0604020202020204" pitchFamily="34" charset="0"/>
              <a:buChar char="•"/>
            </a:pPr>
            <a:r>
              <a:rPr lang="en-US" dirty="0"/>
              <a:t>Increasing pricing transparency</a:t>
            </a:r>
          </a:p>
          <a:p>
            <a:pPr marL="285750" indent="-285750">
              <a:buFont typeface="Arial" panose="020B0604020202020204" pitchFamily="34" charset="0"/>
              <a:buChar char="•"/>
            </a:pPr>
            <a:r>
              <a:rPr lang="en-US" dirty="0"/>
              <a:t>Expanding mental health care access</a:t>
            </a:r>
          </a:p>
        </p:txBody>
      </p:sp>
      <p:pic>
        <p:nvPicPr>
          <p:cNvPr id="17" name="Picture 16" descr="A picture containing icon&#10;&#10;Description automatically generated">
            <a:extLst>
              <a:ext uri="{FF2B5EF4-FFF2-40B4-BE49-F238E27FC236}">
                <a16:creationId xmlns:a16="http://schemas.microsoft.com/office/drawing/2014/main" id="{5FDC3E1F-0EB0-48C6-BA78-944C729DB99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4006" y="3808970"/>
            <a:ext cx="2514600" cy="1758124"/>
          </a:xfrm>
          <a:prstGeom prst="rect">
            <a:avLst/>
          </a:prstGeom>
        </p:spPr>
      </p:pic>
      <p:sp>
        <p:nvSpPr>
          <p:cNvPr id="18" name="TextBox 17">
            <a:extLst>
              <a:ext uri="{FF2B5EF4-FFF2-40B4-BE49-F238E27FC236}">
                <a16:creationId xmlns:a16="http://schemas.microsoft.com/office/drawing/2014/main" id="{D7091BC2-FF48-4B45-8B1A-558E0CEA29F4}"/>
              </a:ext>
            </a:extLst>
          </p:cNvPr>
          <p:cNvSpPr txBox="1">
            <a:spLocks noChangeAspect="1"/>
          </p:cNvSpPr>
          <p:nvPr/>
        </p:nvSpPr>
        <p:spPr>
          <a:xfrm>
            <a:off x="423301" y="11014787"/>
            <a:ext cx="3121585" cy="73462"/>
          </a:xfrm>
          <a:prstGeom prst="rect">
            <a:avLst/>
          </a:prstGeom>
          <a:noFill/>
        </p:spPr>
        <p:txBody>
          <a:bodyPr wrap="square" rtlCol="0">
            <a:spAutoFit/>
          </a:bodyPr>
          <a:lstStyle/>
          <a:p>
            <a:r>
              <a:rPr lang="en-US" sz="900">
                <a:hlinkClick r:id="rId5" tooltip="https://en.wikipedia.org/wiki/White_House_Chief_of_Staff"/>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461261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135731" y="98426"/>
            <a:ext cx="8872537" cy="60321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COVID 19</a:t>
            </a:r>
            <a:endParaRPr lang="en-US" sz="1400" spc="300" dirty="0">
              <a:solidFill>
                <a:schemeClr val="bg1"/>
              </a:solidFill>
              <a:latin typeface="Corbel"/>
              <a:ea typeface="+mn-ea"/>
              <a:cs typeface="Corbel"/>
            </a:endParaRPr>
          </a:p>
        </p:txBody>
      </p:sp>
      <p:sp>
        <p:nvSpPr>
          <p:cNvPr id="21" name="TextBox 20">
            <a:extLst>
              <a:ext uri="{FF2B5EF4-FFF2-40B4-BE49-F238E27FC236}">
                <a16:creationId xmlns:a16="http://schemas.microsoft.com/office/drawing/2014/main" id="{69319C9C-F17F-420E-ABB7-529AB790A7BF}"/>
              </a:ext>
            </a:extLst>
          </p:cNvPr>
          <p:cNvSpPr txBox="1"/>
          <p:nvPr/>
        </p:nvSpPr>
        <p:spPr>
          <a:xfrm>
            <a:off x="457200" y="3822281"/>
            <a:ext cx="8428784"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t>TRG COVID-19 Vaccine Information Page</a:t>
            </a:r>
          </a:p>
          <a:p>
            <a:r>
              <a:rPr lang="en-US" dirty="0"/>
              <a:t>      </a:t>
            </a:r>
            <a:r>
              <a:rPr lang="en-US" dirty="0">
                <a:hlinkClick r:id="rId4"/>
              </a:rPr>
              <a:t>https://therichardsgrp.com/covid19-vaccinations</a:t>
            </a:r>
            <a:endParaRPr lang="en-US" dirty="0"/>
          </a:p>
          <a:p>
            <a:pPr marL="742950" lvl="1" indent="-285750">
              <a:buFont typeface="Arial" panose="020B0604020202020204" pitchFamily="34" charset="0"/>
              <a:buChar char="•"/>
            </a:pPr>
            <a:r>
              <a:rPr lang="en-US" dirty="0"/>
              <a:t>NH Rollout Plan for COVID Vaccines</a:t>
            </a:r>
            <a:endParaRPr lang="en-US" u="sng" dirty="0"/>
          </a:p>
          <a:p>
            <a:pPr marL="742950" lvl="1" indent="-285750">
              <a:buFont typeface="Arial" panose="020B0604020202020204" pitchFamily="34" charset="0"/>
              <a:buChar char="•"/>
            </a:pPr>
            <a:r>
              <a:rPr lang="en-US" dirty="0"/>
              <a:t>VT Rollout Plan for COVID Vaccines</a:t>
            </a:r>
            <a:endParaRPr lang="en-US" u="sng" dirty="0"/>
          </a:p>
          <a:p>
            <a:pPr marL="742950" lvl="1" indent="-285750">
              <a:buFont typeface="Arial" panose="020B0604020202020204" pitchFamily="34" charset="0"/>
              <a:buChar char="•"/>
            </a:pPr>
            <a:r>
              <a:rPr lang="en-US" dirty="0"/>
              <a:t>Vaccine Tracker</a:t>
            </a:r>
          </a:p>
          <a:p>
            <a:pPr marL="285750" indent="-285750">
              <a:buFont typeface="Arial" panose="020B0604020202020204" pitchFamily="34" charset="0"/>
              <a:buChar char="•"/>
            </a:pPr>
            <a:r>
              <a:rPr lang="en-US" b="1" dirty="0"/>
              <a:t>TRG Webinar </a:t>
            </a:r>
            <a:r>
              <a:rPr lang="en-US" dirty="0"/>
              <a:t>(recording available):  “</a:t>
            </a:r>
            <a:r>
              <a:rPr lang="en-US" i="1" dirty="0"/>
              <a:t>Legal Updates and Considerations for Employee Wellness and COVID Management in the Workplace</a:t>
            </a:r>
            <a:r>
              <a:rPr lang="en-US" dirty="0"/>
              <a:t>”</a:t>
            </a:r>
          </a:p>
          <a:p>
            <a:pPr marL="742950" lvl="1" indent="-285750">
              <a:buFont typeface="Arial" panose="020B0604020202020204" pitchFamily="34" charset="0"/>
              <a:buChar char="•"/>
            </a:pPr>
            <a:endParaRPr lang="en-US" u="sng" dirty="0"/>
          </a:p>
        </p:txBody>
      </p:sp>
      <p:pic>
        <p:nvPicPr>
          <p:cNvPr id="2" name="Picture 1">
            <a:extLst>
              <a:ext uri="{FF2B5EF4-FFF2-40B4-BE49-F238E27FC236}">
                <a16:creationId xmlns:a16="http://schemas.microsoft.com/office/drawing/2014/main" id="{81A834EF-5CF5-4F6E-BCDD-8F290E12F877}"/>
              </a:ext>
            </a:extLst>
          </p:cNvPr>
          <p:cNvPicPr>
            <a:picLocks noChangeAspect="1"/>
          </p:cNvPicPr>
          <p:nvPr/>
        </p:nvPicPr>
        <p:blipFill>
          <a:blip r:embed="rId5"/>
          <a:stretch>
            <a:fillRect/>
          </a:stretch>
        </p:blipFill>
        <p:spPr>
          <a:xfrm>
            <a:off x="1253203" y="626698"/>
            <a:ext cx="6366129" cy="3153728"/>
          </a:xfrm>
          <a:prstGeom prst="rect">
            <a:avLst/>
          </a:prstGeom>
        </p:spPr>
      </p:pic>
    </p:spTree>
    <p:extLst>
      <p:ext uri="{BB962C8B-B14F-4D97-AF65-F5344CB8AC3E}">
        <p14:creationId xmlns:p14="http://schemas.microsoft.com/office/powerpoint/2010/main" val="1803808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135731" y="60735"/>
            <a:ext cx="8872537" cy="611305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COVID 19</a:t>
            </a:r>
            <a:endParaRPr lang="en-US" sz="1400" spc="300" dirty="0">
              <a:solidFill>
                <a:schemeClr val="bg1"/>
              </a:solidFill>
              <a:latin typeface="Corbel"/>
              <a:ea typeface="+mn-ea"/>
              <a:cs typeface="Corbel"/>
            </a:endParaRPr>
          </a:p>
        </p:txBody>
      </p:sp>
      <p:sp>
        <p:nvSpPr>
          <p:cNvPr id="17" name="TextBox 16">
            <a:extLst>
              <a:ext uri="{FF2B5EF4-FFF2-40B4-BE49-F238E27FC236}">
                <a16:creationId xmlns:a16="http://schemas.microsoft.com/office/drawing/2014/main" id="{A75C5B9E-332E-49DE-8776-2E7F5FE03035}"/>
              </a:ext>
            </a:extLst>
          </p:cNvPr>
          <p:cNvSpPr txBox="1"/>
          <p:nvPr/>
        </p:nvSpPr>
        <p:spPr>
          <a:xfrm>
            <a:off x="414077" y="1039092"/>
            <a:ext cx="7663123" cy="5386090"/>
          </a:xfrm>
          <a:prstGeom prst="rect">
            <a:avLst/>
          </a:prstGeom>
          <a:noFill/>
        </p:spPr>
        <p:txBody>
          <a:bodyPr wrap="square" rtlCol="0">
            <a:spAutoFit/>
          </a:bodyPr>
          <a:lstStyle/>
          <a:p>
            <a:r>
              <a:rPr lang="en-US" b="1" dirty="0"/>
              <a:t>5 HR Trends to Watch in 2021</a:t>
            </a:r>
          </a:p>
          <a:p>
            <a:endParaRPr lang="en-US" b="1" dirty="0"/>
          </a:p>
          <a:p>
            <a:pPr marL="342900" indent="-342900">
              <a:buAutoNum type="arabicPeriod"/>
            </a:pPr>
            <a:r>
              <a:rPr lang="en-US" sz="1600" b="1" dirty="0"/>
              <a:t>Employee well-being</a:t>
            </a:r>
          </a:p>
          <a:p>
            <a:pPr lvl="1"/>
            <a:r>
              <a:rPr lang="en-US" sz="1400" dirty="0"/>
              <a:t>COVID-19 has changed the perception of what qualifies as a ‘safe &amp; healthy’ work environment.</a:t>
            </a:r>
          </a:p>
          <a:p>
            <a:pPr marL="342900" indent="-342900">
              <a:buAutoNum type="arabicPeriod"/>
            </a:pPr>
            <a:r>
              <a:rPr lang="en-US" sz="1600" b="1" dirty="0"/>
              <a:t>Greater inclusivity</a:t>
            </a:r>
          </a:p>
          <a:p>
            <a:pPr lvl="1"/>
            <a:r>
              <a:rPr lang="en-US" sz="1400" dirty="0"/>
              <a:t>2020 also aimed the spotlight at racial inequity, prompting many businesses to commit to more diverse representation in their employee population.</a:t>
            </a:r>
          </a:p>
          <a:p>
            <a:pPr marL="342900" indent="-342900">
              <a:buAutoNum type="arabicPeriod"/>
            </a:pPr>
            <a:r>
              <a:rPr lang="en-US" sz="1600" b="1" dirty="0"/>
              <a:t>Expanded remote work</a:t>
            </a:r>
          </a:p>
          <a:p>
            <a:pPr lvl="1"/>
            <a:r>
              <a:rPr lang="en-US" sz="1400" dirty="0"/>
              <a:t>Large numbers of employers will likely continue to offer remote work opportunities, allowing for greater hiring flexibility and expanded talent pools..</a:t>
            </a:r>
          </a:p>
          <a:p>
            <a:pPr marL="342900" indent="-342900">
              <a:buAutoNum type="arabicPeriod"/>
            </a:pPr>
            <a:r>
              <a:rPr lang="en-US" sz="1600" b="1" dirty="0"/>
              <a:t>Increased employee monitoring</a:t>
            </a:r>
          </a:p>
          <a:p>
            <a:pPr lvl="1"/>
            <a:r>
              <a:rPr lang="en-US" sz="1400" dirty="0"/>
              <a:t>As work goes remote long-term, employers will need to weigh the need to manage workers against the consequences of infringing on employee privacy </a:t>
            </a:r>
            <a:endParaRPr lang="en-US" sz="1600" b="1" dirty="0"/>
          </a:p>
          <a:p>
            <a:pPr marL="342900" indent="-342900">
              <a:buAutoNum type="arabicPeriod"/>
            </a:pPr>
            <a:r>
              <a:rPr lang="en-US" sz="1600" b="1" dirty="0"/>
              <a:t>Reimagined onboarding</a:t>
            </a:r>
          </a:p>
          <a:p>
            <a:pPr lvl="1"/>
            <a:r>
              <a:rPr lang="en-US" sz="1400" dirty="0"/>
              <a:t>This critical process of hiring, training and welcoming new employees into an organization is one of the most important functions of HR. What was once a series of carefully outlined in-person meetings will likely continue to adapt.</a:t>
            </a:r>
            <a:br>
              <a:rPr lang="en-US" sz="1600" dirty="0"/>
            </a:br>
            <a:endParaRPr lang="en-US" sz="1600" i="1" dirty="0"/>
          </a:p>
          <a:p>
            <a:pPr algn="ctr"/>
            <a:r>
              <a:rPr lang="en-US" sz="1600" i="1" dirty="0"/>
              <a:t>COVID-19 affected nearly every workplace function last year, and that influence will linger into 2021 and beyond. Entire functions are being reimagined and reevaluated. Employers will need to adapt quickly if they want to compete in this innovative landscape.</a:t>
            </a:r>
            <a:br>
              <a:rPr lang="en-US" sz="1600" dirty="0"/>
            </a:br>
            <a:br>
              <a:rPr lang="en-US" sz="1200" dirty="0"/>
            </a:br>
            <a:endParaRPr lang="en-US" sz="1200" dirty="0"/>
          </a:p>
        </p:txBody>
      </p:sp>
      <p:pic>
        <p:nvPicPr>
          <p:cNvPr id="2" name="Picture 1">
            <a:extLst>
              <a:ext uri="{FF2B5EF4-FFF2-40B4-BE49-F238E27FC236}">
                <a16:creationId xmlns:a16="http://schemas.microsoft.com/office/drawing/2014/main" id="{C5866936-F730-43BF-B016-2A0C43EDE282}"/>
              </a:ext>
            </a:extLst>
          </p:cNvPr>
          <p:cNvPicPr>
            <a:picLocks noChangeAspect="1"/>
          </p:cNvPicPr>
          <p:nvPr/>
        </p:nvPicPr>
        <p:blipFill>
          <a:blip r:embed="rId4"/>
          <a:stretch>
            <a:fillRect/>
          </a:stretch>
        </p:blipFill>
        <p:spPr>
          <a:xfrm>
            <a:off x="4757738" y="113605"/>
            <a:ext cx="4056221" cy="1467041"/>
          </a:xfrm>
          <a:prstGeom prst="rect">
            <a:avLst/>
          </a:prstGeom>
        </p:spPr>
      </p:pic>
    </p:spTree>
    <p:extLst>
      <p:ext uri="{BB962C8B-B14F-4D97-AF65-F5344CB8AC3E}">
        <p14:creationId xmlns:p14="http://schemas.microsoft.com/office/powerpoint/2010/main" val="3764353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117620" y="70369"/>
            <a:ext cx="8872537" cy="608104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COVID 19</a:t>
            </a:r>
            <a:endParaRPr lang="en-US" sz="1400" spc="300" dirty="0">
              <a:solidFill>
                <a:schemeClr val="bg1"/>
              </a:solidFill>
              <a:latin typeface="Corbel"/>
              <a:ea typeface="+mn-ea"/>
              <a:cs typeface="Corbel"/>
            </a:endParaRPr>
          </a:p>
        </p:txBody>
      </p:sp>
      <p:pic>
        <p:nvPicPr>
          <p:cNvPr id="11" name="Picture 10">
            <a:extLst>
              <a:ext uri="{FF2B5EF4-FFF2-40B4-BE49-F238E27FC236}">
                <a16:creationId xmlns:a16="http://schemas.microsoft.com/office/drawing/2014/main" id="{9604ADC0-4296-42D8-A1C0-5D8187C97590}"/>
              </a:ext>
            </a:extLst>
          </p:cNvPr>
          <p:cNvPicPr>
            <a:picLocks noChangeAspect="1"/>
          </p:cNvPicPr>
          <p:nvPr/>
        </p:nvPicPr>
        <p:blipFill rotWithShape="1">
          <a:blip r:embed="rId4"/>
          <a:srcRect l="11947" r="14435"/>
          <a:stretch/>
        </p:blipFill>
        <p:spPr>
          <a:xfrm>
            <a:off x="5819614" y="184123"/>
            <a:ext cx="2432211" cy="1257244"/>
          </a:xfrm>
          <a:prstGeom prst="rect">
            <a:avLst/>
          </a:prstGeom>
        </p:spPr>
      </p:pic>
      <p:sp>
        <p:nvSpPr>
          <p:cNvPr id="17" name="TextBox 16">
            <a:extLst>
              <a:ext uri="{FF2B5EF4-FFF2-40B4-BE49-F238E27FC236}">
                <a16:creationId xmlns:a16="http://schemas.microsoft.com/office/drawing/2014/main" id="{A75C5B9E-332E-49DE-8776-2E7F5FE03035}"/>
              </a:ext>
            </a:extLst>
          </p:cNvPr>
          <p:cNvSpPr txBox="1"/>
          <p:nvPr/>
        </p:nvSpPr>
        <p:spPr>
          <a:xfrm>
            <a:off x="150813" y="1122105"/>
            <a:ext cx="7239794" cy="5139869"/>
          </a:xfrm>
          <a:prstGeom prst="rect">
            <a:avLst/>
          </a:prstGeom>
          <a:noFill/>
        </p:spPr>
        <p:txBody>
          <a:bodyPr wrap="square" rtlCol="0">
            <a:spAutoFit/>
          </a:bodyPr>
          <a:lstStyle/>
          <a:p>
            <a:r>
              <a:rPr lang="en-US" sz="1600" b="1" dirty="0"/>
              <a:t>EEOC issues FAQ’s on Mandatory Vaccinations for COVID-19</a:t>
            </a:r>
          </a:p>
          <a:p>
            <a:endParaRPr lang="en-US" sz="1200" dirty="0"/>
          </a:p>
          <a:p>
            <a:r>
              <a:rPr lang="en-US" sz="1200" dirty="0"/>
              <a:t>The Equal Employment Opportunity Commission (EEOC) recently added nine new </a:t>
            </a:r>
            <a:r>
              <a:rPr lang="en-US" sz="1200" u="sng" dirty="0">
                <a:hlinkClick r:id="rId5"/>
              </a:rPr>
              <a:t>answers to frequently asked questions</a:t>
            </a:r>
            <a:r>
              <a:rPr lang="en-US" sz="1200" dirty="0"/>
              <a:t> (FAQs) to its existing guidance on how employers should comply with the Americans with Disabilities Act (ADA) and other fair employment laws while also observing all applicable emergency workplace safety guidelines during the coronavirus (COVID-19) pandemic.</a:t>
            </a:r>
          </a:p>
          <a:p>
            <a:endParaRPr lang="en-US" sz="1200" b="1" dirty="0"/>
          </a:p>
          <a:p>
            <a:r>
              <a:rPr lang="en-US" sz="1200" b="1" dirty="0"/>
              <a:t>Guidance for Employers</a:t>
            </a:r>
            <a:endParaRPr lang="en-US" sz="1200" dirty="0"/>
          </a:p>
          <a:p>
            <a:endParaRPr lang="en-US" sz="1200" dirty="0"/>
          </a:p>
          <a:p>
            <a:r>
              <a:rPr lang="en-US" sz="1200" dirty="0"/>
              <a:t>The new FAQs address mandatory workplace vaccination programs and the restrictions that federal fair employment laws place on them. In general, employers may require employees to receive COVID-19 vaccinations as long as they provide reasonable accommodations for employees who refuse to take the vaccine for medical or religious reasons.</a:t>
            </a:r>
          </a:p>
          <a:p>
            <a:endParaRPr lang="en-US" sz="1200" dirty="0"/>
          </a:p>
          <a:p>
            <a:r>
              <a:rPr lang="en-US" sz="1200" dirty="0"/>
              <a:t>The EEOC’s new FAQs generally clarify, among other things, that:</a:t>
            </a:r>
          </a:p>
          <a:p>
            <a:pPr marL="171450" lvl="0" indent="-171450">
              <a:buFont typeface="Arial" panose="020B0604020202020204" pitchFamily="34" charset="0"/>
              <a:buChar char="•"/>
            </a:pPr>
            <a:r>
              <a:rPr lang="en-US" sz="1200" dirty="0"/>
              <a:t>Employers may require employees to receive COVID-19 vaccinations; </a:t>
            </a:r>
          </a:p>
          <a:p>
            <a:pPr marL="171450" lvl="0" indent="-171450">
              <a:buFont typeface="Arial" panose="020B0604020202020204" pitchFamily="34" charset="0"/>
              <a:buChar char="•"/>
            </a:pPr>
            <a:r>
              <a:rPr lang="en-US" sz="1200" dirty="0"/>
              <a:t>Employers that require vaccinations may need to provide accommodations, or show that an unvaccinated employee would pose a direct threat; </a:t>
            </a:r>
          </a:p>
          <a:p>
            <a:pPr marL="171450" lvl="0" indent="-171450">
              <a:buFont typeface="Arial" panose="020B0604020202020204" pitchFamily="34" charset="0"/>
              <a:buChar char="•"/>
            </a:pPr>
            <a:r>
              <a:rPr lang="en-US" sz="1200" dirty="0"/>
              <a:t>Vaccination-related questions from employers must be job-related and consistent with business necessity; and</a:t>
            </a:r>
          </a:p>
          <a:p>
            <a:pPr marL="171450" lvl="0" indent="-171450">
              <a:buFont typeface="Arial" panose="020B0604020202020204" pitchFamily="34" charset="0"/>
              <a:buChar char="•"/>
            </a:pPr>
            <a:r>
              <a:rPr lang="en-US" sz="1200" dirty="0"/>
              <a:t>Any medical information obtained in the course of a vaccination program must be kept confidential. </a:t>
            </a:r>
          </a:p>
          <a:p>
            <a:endParaRPr lang="en-US" sz="1200" dirty="0"/>
          </a:p>
          <a:p>
            <a:r>
              <a:rPr lang="en-US" sz="1200" dirty="0"/>
              <a:t>Employers with 15 or more employees should become familiar with and follow the guidance provided in all of the EEOC’s FAQs about ADA compliance, and employers should ensure that they comply with state and local anti-discrimination laws as well. </a:t>
            </a:r>
          </a:p>
          <a:p>
            <a:endParaRPr lang="en-US" sz="1200" dirty="0"/>
          </a:p>
          <a:p>
            <a:r>
              <a:rPr lang="en-US" sz="1200" dirty="0"/>
              <a:t>While the COVID-19 vaccine is not yet available to the general public, employers should begin to plan for when there is broader access. </a:t>
            </a:r>
          </a:p>
        </p:txBody>
      </p:sp>
    </p:spTree>
    <p:extLst>
      <p:ext uri="{BB962C8B-B14F-4D97-AF65-F5344CB8AC3E}">
        <p14:creationId xmlns:p14="http://schemas.microsoft.com/office/powerpoint/2010/main" val="413565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135731" y="128131"/>
            <a:ext cx="8872537" cy="604565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alibri" panose="020F0502020204030204" pitchFamily="34" charset="0"/>
                <a:cs typeface="Calibri" panose="020F0502020204030204" pitchFamily="34" charset="0"/>
              </a:rPr>
              <a:t>COVID 19</a:t>
            </a:r>
          </a:p>
        </p:txBody>
      </p:sp>
      <p:sp>
        <p:nvSpPr>
          <p:cNvPr id="16" name="TextBox 15">
            <a:extLst>
              <a:ext uri="{FF2B5EF4-FFF2-40B4-BE49-F238E27FC236}">
                <a16:creationId xmlns:a16="http://schemas.microsoft.com/office/drawing/2014/main" id="{2706C56C-011C-49DE-9F2D-B428DD99CB69}"/>
              </a:ext>
            </a:extLst>
          </p:cNvPr>
          <p:cNvSpPr txBox="1"/>
          <p:nvPr/>
        </p:nvSpPr>
        <p:spPr>
          <a:xfrm>
            <a:off x="700087" y="838200"/>
            <a:ext cx="7300913" cy="4616648"/>
          </a:xfrm>
          <a:prstGeom prst="rect">
            <a:avLst/>
          </a:prstGeom>
          <a:noFill/>
        </p:spPr>
        <p:txBody>
          <a:bodyPr wrap="square" rtlCol="0">
            <a:spAutoFit/>
          </a:bodyPr>
          <a:lstStyle/>
          <a:p>
            <a:pPr fontAlgn="base"/>
            <a:r>
              <a:rPr lang="en-US" b="1" dirty="0"/>
              <a:t>Consolidated Appropriations Act (CAA) </a:t>
            </a:r>
          </a:p>
          <a:p>
            <a:pPr fontAlgn="base"/>
            <a:r>
              <a:rPr lang="en-US" dirty="0"/>
              <a:t>December 2020</a:t>
            </a:r>
          </a:p>
          <a:p>
            <a:pPr fontAlgn="base"/>
            <a:endParaRPr lang="en-US" dirty="0"/>
          </a:p>
          <a:p>
            <a:pPr fontAlgn="base"/>
            <a:r>
              <a:rPr lang="en-US" sz="1200" dirty="0"/>
              <a:t>On Dec. 27, 2020, President Trump signed the Consolidated Appropriations Act of 2021 into law. The Act provides temporary special rules for health and dependent care flexible spending accounts (FSAs) that give employees additional time to use these funds. </a:t>
            </a:r>
          </a:p>
          <a:p>
            <a:pPr fontAlgn="base"/>
            <a:r>
              <a:rPr lang="en-US" sz="1200" b="1" dirty="0">
                <a:solidFill>
                  <a:srgbClr val="FF0000"/>
                </a:solidFill>
              </a:rPr>
              <a:t>Extended Periods </a:t>
            </a:r>
          </a:p>
          <a:p>
            <a:pPr fontAlgn="base"/>
            <a:r>
              <a:rPr lang="en-US" sz="1200" dirty="0"/>
              <a:t>Because of the COVID-19 pandemic, employees may be more likely to have unused amounts in health or dependent care FSAs. For plan years ending in 2020 and 2021, the Act allows employers to:</a:t>
            </a:r>
          </a:p>
          <a:p>
            <a:pPr fontAlgn="base"/>
            <a:endParaRPr lang="en-US" sz="1200" dirty="0"/>
          </a:p>
          <a:p>
            <a:pPr marL="171450" indent="-171450" fontAlgn="base">
              <a:buFont typeface="Arial" panose="020B0604020202020204" pitchFamily="34" charset="0"/>
              <a:buChar char="•"/>
            </a:pPr>
            <a:r>
              <a:rPr lang="en-US" sz="1200" dirty="0"/>
              <a:t>Permit employees to </a:t>
            </a:r>
            <a:r>
              <a:rPr lang="en-US" sz="1200" b="1" dirty="0"/>
              <a:t>carry over unused amounts </a:t>
            </a:r>
            <a:r>
              <a:rPr lang="en-US" sz="1200" dirty="0"/>
              <a:t>remaining in these FSAs to the next plan year.</a:t>
            </a:r>
          </a:p>
          <a:p>
            <a:pPr marL="171450" indent="-171450" fontAlgn="base">
              <a:buFont typeface="Arial" panose="020B0604020202020204" pitchFamily="34" charset="0"/>
              <a:buChar char="•"/>
            </a:pPr>
            <a:r>
              <a:rPr lang="en-US" sz="1200" b="1" dirty="0"/>
              <a:t>Extend the grace period </a:t>
            </a:r>
            <a:r>
              <a:rPr lang="en-US" sz="1200" dirty="0"/>
              <a:t>to 12 months after the end of such plan year.</a:t>
            </a:r>
          </a:p>
          <a:p>
            <a:pPr marL="171450" indent="-171450" fontAlgn="base">
              <a:buFont typeface="Arial" panose="020B0604020202020204" pitchFamily="34" charset="0"/>
              <a:buChar char="•"/>
            </a:pPr>
            <a:r>
              <a:rPr lang="en-US" sz="1200" dirty="0"/>
              <a:t>Permit employees who </a:t>
            </a:r>
            <a:r>
              <a:rPr lang="en-US" sz="1200" b="1" dirty="0"/>
              <a:t>cease plan participation </a:t>
            </a:r>
            <a:r>
              <a:rPr lang="en-US" sz="1200" dirty="0"/>
              <a:t>during 2020 or 2021 to continue to receive reimbursements from unused amounts through the end of the plan year in which their participation ended. </a:t>
            </a:r>
          </a:p>
          <a:p>
            <a:pPr fontAlgn="base"/>
            <a:endParaRPr lang="en-US" sz="1200" dirty="0"/>
          </a:p>
          <a:p>
            <a:pPr fontAlgn="base"/>
            <a:r>
              <a:rPr lang="en-US" sz="1200" dirty="0"/>
              <a:t>The Act also includes a special carry forward rule for dependent care FSAs where the dependent aged out during the pandemic. For purposes of determining dependent care assistance that may be paid or reimbursed, the maximum age is increased from 13 to 14 years of age. </a:t>
            </a:r>
          </a:p>
          <a:p>
            <a:pPr fontAlgn="base"/>
            <a:endParaRPr lang="en-US" sz="1200" dirty="0"/>
          </a:p>
          <a:p>
            <a:pPr fontAlgn="base"/>
            <a:r>
              <a:rPr lang="en-US" sz="1200" b="1" dirty="0">
                <a:solidFill>
                  <a:srgbClr val="FF0000"/>
                </a:solidFill>
              </a:rPr>
              <a:t>Change in Election Amounts </a:t>
            </a:r>
          </a:p>
          <a:p>
            <a:pPr fontAlgn="base"/>
            <a:r>
              <a:rPr lang="en-US" sz="1200" dirty="0"/>
              <a:t>Employees are also able to elect to </a:t>
            </a:r>
            <a:r>
              <a:rPr lang="en-US" sz="1200" b="1" dirty="0"/>
              <a:t>prospectively modify </a:t>
            </a:r>
            <a:r>
              <a:rPr lang="en-US" sz="1200" dirty="0"/>
              <a:t>the amount of their FSA contributions for plan years ending in 2021, even if they have not experienced a change in status. However, the applicable dollar limitations will continue to apply.</a:t>
            </a:r>
          </a:p>
        </p:txBody>
      </p:sp>
    </p:spTree>
    <p:extLst>
      <p:ext uri="{BB962C8B-B14F-4D97-AF65-F5344CB8AC3E}">
        <p14:creationId xmlns:p14="http://schemas.microsoft.com/office/powerpoint/2010/main" val="15623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135731" y="128131"/>
            <a:ext cx="8872537" cy="604565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alibri" panose="020F0502020204030204" pitchFamily="34" charset="0"/>
                <a:cs typeface="Calibri" panose="020F0502020204030204" pitchFamily="34" charset="0"/>
              </a:rPr>
              <a:t>COVID 19</a:t>
            </a:r>
          </a:p>
        </p:txBody>
      </p:sp>
      <p:sp>
        <p:nvSpPr>
          <p:cNvPr id="16" name="TextBox 15">
            <a:extLst>
              <a:ext uri="{FF2B5EF4-FFF2-40B4-BE49-F238E27FC236}">
                <a16:creationId xmlns:a16="http://schemas.microsoft.com/office/drawing/2014/main" id="{2706C56C-011C-49DE-9F2D-B428DD99CB69}"/>
              </a:ext>
            </a:extLst>
          </p:cNvPr>
          <p:cNvSpPr txBox="1"/>
          <p:nvPr/>
        </p:nvSpPr>
        <p:spPr>
          <a:xfrm>
            <a:off x="786606" y="905786"/>
            <a:ext cx="6223793" cy="4585871"/>
          </a:xfrm>
          <a:prstGeom prst="rect">
            <a:avLst/>
          </a:prstGeom>
          <a:noFill/>
        </p:spPr>
        <p:txBody>
          <a:bodyPr wrap="square" rtlCol="0">
            <a:spAutoFit/>
          </a:bodyPr>
          <a:lstStyle/>
          <a:p>
            <a:pPr fontAlgn="base"/>
            <a:r>
              <a:rPr lang="en-US" b="1" dirty="0"/>
              <a:t>American Rescue Plan Act (ARPA) </a:t>
            </a:r>
          </a:p>
          <a:p>
            <a:pPr fontAlgn="base"/>
            <a:r>
              <a:rPr lang="en-US" dirty="0"/>
              <a:t>March 2021</a:t>
            </a:r>
          </a:p>
          <a:p>
            <a:pPr fontAlgn="base"/>
            <a:endParaRPr lang="en-US" sz="1600" dirty="0"/>
          </a:p>
          <a:p>
            <a:pPr fontAlgn="base"/>
            <a:r>
              <a:rPr lang="en-US" sz="1600" dirty="0"/>
              <a:t>President Biden capped the first major legislative victory of his administration by signing off on a sweeping $1.9 trillion COVID package meant to infuse a host of economic relief measures into the economy. But the American Rescue Plan (</a:t>
            </a:r>
            <a:r>
              <a:rPr lang="en-US" sz="1600" u="sng" dirty="0">
                <a:hlinkClick r:id="rId4"/>
              </a:rPr>
              <a:t>Public law 117-2</a:t>
            </a:r>
            <a:r>
              <a:rPr lang="en-US" sz="1600" dirty="0"/>
              <a:t>) is more than stimulus payments and jobless benefits, it also includes a litany of provisions with direct implications for employee benefit plan sponsors. The enactment – which comes exactly twelve months after the virus was a declared a health emergency – brings the total price tag of pandemic related spending to about $5.4 trillion since last March.</a:t>
            </a:r>
          </a:p>
          <a:p>
            <a:pPr fontAlgn="base"/>
            <a:endParaRPr lang="en-US" sz="1600" dirty="0"/>
          </a:p>
          <a:p>
            <a:pPr fontAlgn="base"/>
            <a:r>
              <a:rPr lang="en-US" sz="1600" dirty="0"/>
              <a:t>Key employee benefit policy provisions include:</a:t>
            </a:r>
          </a:p>
          <a:p>
            <a:pPr marL="285750" indent="-285750" fontAlgn="base">
              <a:buFont typeface="Arial" panose="020B0604020202020204" pitchFamily="34" charset="0"/>
              <a:buChar char="•"/>
            </a:pPr>
            <a:r>
              <a:rPr lang="en-US" sz="1600" dirty="0"/>
              <a:t>Dependent Care Account increases</a:t>
            </a:r>
          </a:p>
          <a:p>
            <a:pPr marL="285750" indent="-285750" fontAlgn="base">
              <a:buFont typeface="Arial" panose="020B0604020202020204" pitchFamily="34" charset="0"/>
              <a:buChar char="•"/>
            </a:pPr>
            <a:r>
              <a:rPr lang="en-US" sz="1600" b="1" dirty="0"/>
              <a:t>COBRA subsidies</a:t>
            </a:r>
          </a:p>
          <a:p>
            <a:pPr marL="285750" indent="-285750" fontAlgn="base">
              <a:buFont typeface="Arial" panose="020B0604020202020204" pitchFamily="34" charset="0"/>
              <a:buChar char="•"/>
            </a:pPr>
            <a:r>
              <a:rPr lang="en-US" sz="1600" dirty="0"/>
              <a:t>Paid Sick and Family Leave</a:t>
            </a:r>
          </a:p>
          <a:p>
            <a:pPr marL="285750" indent="-285750" fontAlgn="base">
              <a:buFont typeface="Arial" panose="020B0604020202020204" pitchFamily="34" charset="0"/>
              <a:buChar char="•"/>
            </a:pPr>
            <a:r>
              <a:rPr lang="en-US" sz="1600" dirty="0"/>
              <a:t>Emergency Paid Sick Leave</a:t>
            </a:r>
          </a:p>
        </p:txBody>
      </p:sp>
    </p:spTree>
    <p:extLst>
      <p:ext uri="{BB962C8B-B14F-4D97-AF65-F5344CB8AC3E}">
        <p14:creationId xmlns:p14="http://schemas.microsoft.com/office/powerpoint/2010/main" val="1737812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1463" y="265113"/>
            <a:ext cx="8601075" cy="575468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125" name="Picture 8" descr="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5350" y="128588"/>
            <a:ext cx="2973388" cy="307975"/>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Strategy &amp; Planning</a:t>
            </a:r>
            <a:endParaRPr lang="en-US" sz="1400" spc="300" dirty="0">
              <a:solidFill>
                <a:schemeClr val="bg1"/>
              </a:solidFill>
              <a:latin typeface="Corbel"/>
              <a:ea typeface="+mn-ea"/>
              <a:cs typeface="Corbel"/>
            </a:endParaRPr>
          </a:p>
        </p:txBody>
      </p:sp>
      <p:graphicFrame>
        <p:nvGraphicFramePr>
          <p:cNvPr id="9" name="Table 8">
            <a:extLst>
              <a:ext uri="{FF2B5EF4-FFF2-40B4-BE49-F238E27FC236}">
                <a16:creationId xmlns:a16="http://schemas.microsoft.com/office/drawing/2014/main" id="{2B948B8C-B23E-43A9-BCFE-6A0381E62C21}"/>
              </a:ext>
            </a:extLst>
          </p:cNvPr>
          <p:cNvGraphicFramePr>
            <a:graphicFrameLocks noGrp="1"/>
          </p:cNvGraphicFramePr>
          <p:nvPr>
            <p:extLst>
              <p:ext uri="{D42A27DB-BD31-4B8C-83A1-F6EECF244321}">
                <p14:modId xmlns:p14="http://schemas.microsoft.com/office/powerpoint/2010/main" val="1256587974"/>
              </p:ext>
            </p:extLst>
          </p:nvPr>
        </p:nvGraphicFramePr>
        <p:xfrm>
          <a:off x="700088" y="817563"/>
          <a:ext cx="7510464" cy="4662490"/>
        </p:xfrm>
        <a:graphic>
          <a:graphicData uri="http://schemas.openxmlformats.org/drawingml/2006/table">
            <a:tbl>
              <a:tblPr firstRow="1" bandRow="1">
                <a:tableStyleId>{912C8C85-51F0-491E-9774-3900AFEF0FD7}</a:tableStyleId>
              </a:tblPr>
              <a:tblGrid>
                <a:gridCol w="1251744">
                  <a:extLst>
                    <a:ext uri="{9D8B030D-6E8A-4147-A177-3AD203B41FA5}">
                      <a16:colId xmlns:a16="http://schemas.microsoft.com/office/drawing/2014/main" val="1668753685"/>
                    </a:ext>
                  </a:extLst>
                </a:gridCol>
                <a:gridCol w="1251744">
                  <a:extLst>
                    <a:ext uri="{9D8B030D-6E8A-4147-A177-3AD203B41FA5}">
                      <a16:colId xmlns:a16="http://schemas.microsoft.com/office/drawing/2014/main" val="2574793650"/>
                    </a:ext>
                  </a:extLst>
                </a:gridCol>
                <a:gridCol w="1251744">
                  <a:extLst>
                    <a:ext uri="{9D8B030D-6E8A-4147-A177-3AD203B41FA5}">
                      <a16:colId xmlns:a16="http://schemas.microsoft.com/office/drawing/2014/main" val="3201813852"/>
                    </a:ext>
                  </a:extLst>
                </a:gridCol>
                <a:gridCol w="1251744">
                  <a:extLst>
                    <a:ext uri="{9D8B030D-6E8A-4147-A177-3AD203B41FA5}">
                      <a16:colId xmlns:a16="http://schemas.microsoft.com/office/drawing/2014/main" val="3863103600"/>
                    </a:ext>
                  </a:extLst>
                </a:gridCol>
                <a:gridCol w="1251744">
                  <a:extLst>
                    <a:ext uri="{9D8B030D-6E8A-4147-A177-3AD203B41FA5}">
                      <a16:colId xmlns:a16="http://schemas.microsoft.com/office/drawing/2014/main" val="1508452415"/>
                    </a:ext>
                  </a:extLst>
                </a:gridCol>
                <a:gridCol w="1251744">
                  <a:extLst>
                    <a:ext uri="{9D8B030D-6E8A-4147-A177-3AD203B41FA5}">
                      <a16:colId xmlns:a16="http://schemas.microsoft.com/office/drawing/2014/main" val="4168613681"/>
                    </a:ext>
                  </a:extLst>
                </a:gridCol>
              </a:tblGrid>
              <a:tr h="525483">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solidFill>
                            <a:schemeClr val="tx1"/>
                          </a:solidFill>
                          <a:effectLst/>
                        </a:rPr>
                        <a:t>Line of Coverage</a:t>
                      </a:r>
                      <a:endParaRPr kumimoji="0" lang="en-US" sz="1200" b="1"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solidFill>
                            <a:schemeClr val="tx1"/>
                          </a:solidFill>
                          <a:effectLst/>
                        </a:rPr>
                        <a:t>Vendor</a:t>
                      </a:r>
                      <a:endParaRPr kumimoji="0" lang="en-US" sz="1200" b="1"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solidFill>
                            <a:schemeClr val="tx1"/>
                          </a:solidFill>
                          <a:effectLst/>
                        </a:rPr>
                        <a:t>Funding</a:t>
                      </a:r>
                      <a:endParaRPr kumimoji="0" lang="en-US" sz="1200" b="1"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u="none" strike="noStrike" cap="none" normalizeH="0" baseline="0" dirty="0">
                          <a:ln>
                            <a:noFill/>
                          </a:ln>
                          <a:solidFill>
                            <a:schemeClr val="tx1"/>
                          </a:solidFill>
                          <a:effectLst/>
                        </a:rPr>
                        <a:t>Next</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200" u="none" strike="noStrike" cap="none" normalizeH="0" baseline="0" dirty="0">
                          <a:ln>
                            <a:noFill/>
                          </a:ln>
                          <a:solidFill>
                            <a:schemeClr val="tx1"/>
                          </a:solidFill>
                          <a:effectLst/>
                        </a:rPr>
                        <a:t>Renewal Date</a:t>
                      </a:r>
                      <a:endParaRPr kumimoji="0" lang="en-US" sz="1200" b="1"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solidFill>
                            <a:schemeClr val="tx1"/>
                          </a:solidFill>
                          <a:effectLst/>
                        </a:rPr>
                        <a:t>Last RFP Performed</a:t>
                      </a:r>
                      <a:endParaRPr kumimoji="0" lang="en-US" sz="1200" b="1"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1" i="0" u="none" strike="noStrike" cap="none" normalizeH="0" baseline="0" dirty="0">
                          <a:ln>
                            <a:noFill/>
                          </a:ln>
                          <a:solidFill>
                            <a:schemeClr val="tx1"/>
                          </a:solidFill>
                          <a:effectLst/>
                          <a:latin typeface="Corbel" panose="020B0503020204020204" pitchFamily="34" charset="0"/>
                          <a:cs typeface="Arial" pitchFamily="34" charset="0"/>
                        </a:rPr>
                        <a:t>RFP for 2020?</a:t>
                      </a:r>
                    </a:p>
                  </a:txBody>
                  <a:tcPr marL="91428" marR="91428" marT="45737" marB="45737" anchor="ctr" horzOverflow="overflow"/>
                </a:tc>
                <a:extLst>
                  <a:ext uri="{0D108BD9-81ED-4DB2-BD59-A6C34878D82A}">
                    <a16:rowId xmlns:a16="http://schemas.microsoft.com/office/drawing/2014/main" val="893533503"/>
                  </a:ext>
                </a:extLst>
              </a:tr>
              <a:tr h="525406">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1" i="0" u="none" strike="noStrike" kern="1200" cap="none" normalizeH="0" baseline="0" dirty="0">
                          <a:ln>
                            <a:noFill/>
                          </a:ln>
                          <a:solidFill>
                            <a:schemeClr val="tx1"/>
                          </a:solidFill>
                          <a:effectLst/>
                          <a:latin typeface="Corbel" panose="020B0503020204020204" pitchFamily="34" charset="0"/>
                          <a:ea typeface="+mn-ea"/>
                          <a:cs typeface="Arial" pitchFamily="34" charset="0"/>
                        </a:rPr>
                        <a:t>Medical </a:t>
                      </a: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Cigna</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Self Funded</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1/1/2022</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Fall 2017</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0" i="0" u="none" strike="noStrike" cap="none" normalizeH="0" baseline="0" dirty="0">
                          <a:ln>
                            <a:noFill/>
                          </a:ln>
                          <a:solidFill>
                            <a:schemeClr val="tx1"/>
                          </a:solidFill>
                          <a:effectLst/>
                          <a:latin typeface="Corbel" panose="020B0503020204020204" pitchFamily="34" charset="0"/>
                          <a:cs typeface="Arial" pitchFamily="34" charset="0"/>
                        </a:rPr>
                        <a:t>N</a:t>
                      </a:r>
                    </a:p>
                  </a:txBody>
                  <a:tcPr marL="91428" marR="91428" marT="45737" marB="45737" anchor="ctr" horzOverflow="overflow"/>
                </a:tc>
                <a:extLst>
                  <a:ext uri="{0D108BD9-81ED-4DB2-BD59-A6C34878D82A}">
                    <a16:rowId xmlns:a16="http://schemas.microsoft.com/office/drawing/2014/main" val="2693954019"/>
                  </a:ext>
                </a:extLst>
              </a:tr>
              <a:tr h="458857">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1" i="0" u="none" strike="noStrike" kern="1200" cap="none" normalizeH="0" baseline="0" dirty="0">
                          <a:ln>
                            <a:noFill/>
                          </a:ln>
                          <a:solidFill>
                            <a:schemeClr val="tx1"/>
                          </a:solidFill>
                          <a:effectLst/>
                          <a:latin typeface="Corbel" panose="020B0503020204020204" pitchFamily="34" charset="0"/>
                          <a:ea typeface="+mn-ea"/>
                          <a:cs typeface="Arial" pitchFamily="34" charset="0"/>
                        </a:rPr>
                        <a:t>Rx</a:t>
                      </a: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Cigna</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Self Funded</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1/1/2022</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2019</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0" i="0" u="none" strike="noStrike" cap="none" normalizeH="0" baseline="0" dirty="0">
                          <a:ln>
                            <a:noFill/>
                          </a:ln>
                          <a:solidFill>
                            <a:schemeClr val="tx1"/>
                          </a:solidFill>
                          <a:effectLst/>
                          <a:latin typeface="Corbel" panose="020B0503020204020204" pitchFamily="34" charset="0"/>
                          <a:cs typeface="Arial" pitchFamily="34" charset="0"/>
                        </a:rPr>
                        <a:t>N</a:t>
                      </a:r>
                    </a:p>
                  </a:txBody>
                  <a:tcPr marL="91428" marR="91428" marT="45737" marB="45737" anchor="ctr" horzOverflow="overflow"/>
                </a:tc>
                <a:extLst>
                  <a:ext uri="{0D108BD9-81ED-4DB2-BD59-A6C34878D82A}">
                    <a16:rowId xmlns:a16="http://schemas.microsoft.com/office/drawing/2014/main" val="462101445"/>
                  </a:ext>
                </a:extLst>
              </a:tr>
              <a:tr h="525483">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1" i="0" u="none" strike="noStrike" kern="1200" cap="none" normalizeH="0" baseline="0" dirty="0">
                          <a:ln>
                            <a:noFill/>
                          </a:ln>
                          <a:solidFill>
                            <a:schemeClr val="tx1"/>
                          </a:solidFill>
                          <a:effectLst/>
                          <a:latin typeface="Corbel" panose="020B0503020204020204" pitchFamily="34" charset="0"/>
                          <a:ea typeface="+mn-ea"/>
                          <a:cs typeface="Arial" pitchFamily="34" charset="0"/>
                        </a:rPr>
                        <a:t>Stop Loss</a:t>
                      </a: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Optum</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Insured</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1/1/2022</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2020</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0" i="1" u="none" strike="noStrike" cap="none" normalizeH="0" baseline="0" dirty="0">
                          <a:ln>
                            <a:noFill/>
                          </a:ln>
                          <a:solidFill>
                            <a:schemeClr val="tx1"/>
                          </a:solidFill>
                          <a:effectLst/>
                          <a:latin typeface="Corbel" panose="020B0503020204020204" pitchFamily="34" charset="0"/>
                          <a:cs typeface="Arial" pitchFamily="34" charset="0"/>
                        </a:rPr>
                        <a:t>every year</a:t>
                      </a:r>
                    </a:p>
                  </a:txBody>
                  <a:tcPr marL="91428" marR="91428" marT="45737" marB="45737" anchor="ctr" horzOverflow="overflow"/>
                </a:tc>
                <a:extLst>
                  <a:ext uri="{0D108BD9-81ED-4DB2-BD59-A6C34878D82A}">
                    <a16:rowId xmlns:a16="http://schemas.microsoft.com/office/drawing/2014/main" val="637935086"/>
                  </a:ext>
                </a:extLst>
              </a:tr>
              <a:tr h="525483">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1" i="0" u="none" strike="noStrike" kern="1200" cap="none" normalizeH="0" baseline="0" dirty="0">
                          <a:ln>
                            <a:noFill/>
                          </a:ln>
                          <a:solidFill>
                            <a:schemeClr val="tx1"/>
                          </a:solidFill>
                          <a:effectLst/>
                          <a:latin typeface="Corbel" panose="020B0503020204020204" pitchFamily="34" charset="0"/>
                          <a:ea typeface="+mn-ea"/>
                          <a:cs typeface="Arial" pitchFamily="34" charset="0"/>
                        </a:rPr>
                        <a:t>Dental</a:t>
                      </a: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solidFill>
                            <a:schemeClr val="tx1"/>
                          </a:solidFill>
                          <a:effectLst/>
                          <a:latin typeface="Corbel" panose="020B0503020204020204" pitchFamily="34" charset="0"/>
                        </a:rPr>
                        <a:t>Delta Dental</a:t>
                      </a: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Self Funded</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1/1/2022</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2017</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defRPr/>
                      </a:pPr>
                      <a:r>
                        <a:rPr kumimoji="0" lang="en-US" sz="1200" b="0" i="0" u="none" strike="noStrike" cap="none" normalizeH="0" baseline="0" dirty="0">
                          <a:ln>
                            <a:noFill/>
                          </a:ln>
                          <a:solidFill>
                            <a:schemeClr val="tx1"/>
                          </a:solidFill>
                          <a:effectLst/>
                          <a:latin typeface="Corbel" panose="020B0503020204020204" pitchFamily="34" charset="0"/>
                          <a:cs typeface="Arial" pitchFamily="34" charset="0"/>
                        </a:rPr>
                        <a:t>N</a:t>
                      </a:r>
                    </a:p>
                  </a:txBody>
                  <a:tcPr marL="91428" marR="91428" marT="45737" marB="45737" anchor="ctr" horzOverflow="overflow"/>
                </a:tc>
                <a:extLst>
                  <a:ext uri="{0D108BD9-81ED-4DB2-BD59-A6C34878D82A}">
                    <a16:rowId xmlns:a16="http://schemas.microsoft.com/office/drawing/2014/main" val="2808110400"/>
                  </a:ext>
                </a:extLst>
              </a:tr>
              <a:tr h="525483">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1" i="0" u="none" strike="noStrike" kern="1200" cap="none" normalizeH="0" baseline="0" dirty="0">
                          <a:ln>
                            <a:noFill/>
                          </a:ln>
                          <a:solidFill>
                            <a:schemeClr val="tx1"/>
                          </a:solidFill>
                          <a:effectLst/>
                          <a:latin typeface="Corbel" panose="020B0503020204020204" pitchFamily="34" charset="0"/>
                          <a:ea typeface="+mn-ea"/>
                          <a:cs typeface="Arial" pitchFamily="34" charset="0"/>
                        </a:rPr>
                        <a:t>Vision</a:t>
                      </a: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Cigna </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Self Funded</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1/1/2023</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kern="1200" cap="none" normalizeH="0" baseline="0" dirty="0">
                          <a:ln>
                            <a:noFill/>
                          </a:ln>
                          <a:solidFill>
                            <a:schemeClr val="tx1"/>
                          </a:solidFill>
                          <a:effectLst/>
                          <a:latin typeface="+mn-lt"/>
                          <a:ea typeface="+mn-ea"/>
                          <a:cs typeface="+mn-cs"/>
                        </a:rPr>
                        <a:t>2017</a:t>
                      </a: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0" i="0" u="none" strike="noStrike" cap="none" normalizeH="0" baseline="0" dirty="0">
                          <a:ln>
                            <a:noFill/>
                          </a:ln>
                          <a:solidFill>
                            <a:schemeClr val="tx1"/>
                          </a:solidFill>
                          <a:effectLst/>
                          <a:latin typeface="Corbel" panose="020B0503020204020204" pitchFamily="34" charset="0"/>
                          <a:cs typeface="Arial" pitchFamily="34" charset="0"/>
                        </a:rPr>
                        <a:t>N</a:t>
                      </a:r>
                    </a:p>
                  </a:txBody>
                  <a:tcPr marL="91428" marR="91428" marT="45737" marB="45737" anchor="ctr" horzOverflow="overflow"/>
                </a:tc>
                <a:extLst>
                  <a:ext uri="{0D108BD9-81ED-4DB2-BD59-A6C34878D82A}">
                    <a16:rowId xmlns:a16="http://schemas.microsoft.com/office/drawing/2014/main" val="4236010213"/>
                  </a:ext>
                </a:extLst>
              </a:tr>
              <a:tr h="525406">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1" i="0" u="none" strike="noStrike" kern="1200" cap="none" normalizeH="0" baseline="0" dirty="0">
                          <a:ln>
                            <a:noFill/>
                          </a:ln>
                          <a:solidFill>
                            <a:schemeClr val="tx1"/>
                          </a:solidFill>
                          <a:effectLst/>
                          <a:latin typeface="Corbel" panose="020B0503020204020204" pitchFamily="34" charset="0"/>
                          <a:ea typeface="+mn-ea"/>
                          <a:cs typeface="Arial" pitchFamily="34" charset="0"/>
                        </a:rPr>
                        <a:t>Life &amp; Disability</a:t>
                      </a: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0" i="0" u="none" strike="noStrike" cap="none" normalizeH="0" baseline="0" dirty="0">
                          <a:ln>
                            <a:noFill/>
                          </a:ln>
                          <a:solidFill>
                            <a:schemeClr val="tx1"/>
                          </a:solidFill>
                          <a:effectLst/>
                          <a:latin typeface="Corbel" panose="020B0503020204020204" pitchFamily="34" charset="0"/>
                          <a:cs typeface="Arial" pitchFamily="34" charset="0"/>
                        </a:rPr>
                        <a:t>Reliance Standard</a:t>
                      </a: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Insured; STD self</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defRPr/>
                      </a:pPr>
                      <a:r>
                        <a:rPr kumimoji="0" lang="en-US" sz="1200" u="none" strike="noStrike" cap="none" normalizeH="0" baseline="0" dirty="0">
                          <a:ln>
                            <a:noFill/>
                          </a:ln>
                          <a:effectLst/>
                        </a:rPr>
                        <a:t>1/1/2023</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2017</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0" i="0" u="none" strike="noStrike" cap="none" normalizeH="0" baseline="0" dirty="0">
                          <a:ln>
                            <a:noFill/>
                          </a:ln>
                          <a:solidFill>
                            <a:schemeClr val="tx1"/>
                          </a:solidFill>
                          <a:effectLst/>
                          <a:latin typeface="Corbel" panose="020B0503020204020204" pitchFamily="34" charset="0"/>
                          <a:cs typeface="Arial" pitchFamily="34" charset="0"/>
                        </a:rPr>
                        <a:t>N</a:t>
                      </a:r>
                    </a:p>
                  </a:txBody>
                  <a:tcPr marL="91428" marR="91428" marT="45737" marB="45737" anchor="ctr" horzOverflow="overflow"/>
                </a:tc>
                <a:extLst>
                  <a:ext uri="{0D108BD9-81ED-4DB2-BD59-A6C34878D82A}">
                    <a16:rowId xmlns:a16="http://schemas.microsoft.com/office/drawing/2014/main" val="422246644"/>
                  </a:ext>
                </a:extLst>
              </a:tr>
              <a:tr h="525483">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1" i="0" u="none" strike="noStrike" kern="1200" cap="none" normalizeH="0" baseline="0" dirty="0">
                          <a:ln>
                            <a:noFill/>
                          </a:ln>
                          <a:solidFill>
                            <a:schemeClr val="tx1"/>
                          </a:solidFill>
                          <a:effectLst/>
                          <a:latin typeface="Corbel" panose="020B0503020204020204" pitchFamily="34" charset="0"/>
                          <a:ea typeface="+mn-ea"/>
                          <a:cs typeface="Arial" pitchFamily="34" charset="0"/>
                        </a:rPr>
                        <a:t>Critical Illness &amp; Accident</a:t>
                      </a: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Reliance Standard</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Insured</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ongoing</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0" i="0" u="none" strike="noStrike" cap="none" normalizeH="0" baseline="0" dirty="0">
                          <a:ln>
                            <a:noFill/>
                          </a:ln>
                          <a:solidFill>
                            <a:schemeClr val="tx1"/>
                          </a:solidFill>
                          <a:effectLst/>
                          <a:latin typeface="Corbel" panose="020B0503020204020204" pitchFamily="34" charset="0"/>
                          <a:cs typeface="Arial" pitchFamily="34" charset="0"/>
                        </a:rPr>
                        <a:t>2017</a:t>
                      </a: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0" i="0" u="none" strike="noStrike" cap="none" normalizeH="0" baseline="0" dirty="0">
                          <a:ln>
                            <a:noFill/>
                          </a:ln>
                          <a:solidFill>
                            <a:schemeClr val="tx1"/>
                          </a:solidFill>
                          <a:effectLst/>
                          <a:latin typeface="Corbel" panose="020B0503020204020204" pitchFamily="34" charset="0"/>
                          <a:cs typeface="Arial" pitchFamily="34" charset="0"/>
                        </a:rPr>
                        <a:t>N</a:t>
                      </a:r>
                    </a:p>
                  </a:txBody>
                  <a:tcPr marL="91428" marR="91428" marT="45737" marB="45737" anchor="ctr" horzOverflow="overflow"/>
                </a:tc>
                <a:extLst>
                  <a:ext uri="{0D108BD9-81ED-4DB2-BD59-A6C34878D82A}">
                    <a16:rowId xmlns:a16="http://schemas.microsoft.com/office/drawing/2014/main" val="550809473"/>
                  </a:ext>
                </a:extLst>
              </a:tr>
              <a:tr h="525406">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1" i="0" u="none" strike="noStrike" kern="1200" cap="none" normalizeH="0" baseline="0" dirty="0">
                          <a:ln>
                            <a:noFill/>
                          </a:ln>
                          <a:solidFill>
                            <a:schemeClr val="tx1"/>
                          </a:solidFill>
                          <a:effectLst/>
                          <a:latin typeface="Corbel" panose="020B0503020204020204" pitchFamily="34" charset="0"/>
                          <a:ea typeface="+mn-ea"/>
                          <a:cs typeface="Arial" pitchFamily="34" charset="0"/>
                        </a:rPr>
                        <a:t>FSA/DCA</a:t>
                      </a: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0" i="0" u="none" strike="noStrike" cap="none" normalizeH="0" baseline="0" dirty="0">
                          <a:ln>
                            <a:noFill/>
                          </a:ln>
                          <a:solidFill>
                            <a:schemeClr val="tx1"/>
                          </a:solidFill>
                          <a:effectLst/>
                          <a:latin typeface="Corbel" panose="020B0503020204020204" pitchFamily="34" charset="0"/>
                          <a:cs typeface="Arial" pitchFamily="34" charset="0"/>
                        </a:rPr>
                        <a:t>Streamline</a:t>
                      </a: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N/A</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1/1/2022</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u="none" strike="noStrike" cap="none" normalizeH="0" baseline="0" dirty="0">
                          <a:ln>
                            <a:noFill/>
                          </a:ln>
                          <a:effectLst/>
                        </a:rPr>
                        <a:t>2017</a:t>
                      </a:r>
                      <a:endParaRPr kumimoji="0" lang="en-US" sz="1200" b="0" i="0" u="none" strike="noStrike" cap="none" normalizeH="0" baseline="0" dirty="0">
                        <a:ln>
                          <a:noFill/>
                        </a:ln>
                        <a:solidFill>
                          <a:schemeClr val="tx1"/>
                        </a:solidFill>
                        <a:effectLst/>
                        <a:latin typeface="Corbel" panose="020B0503020204020204" pitchFamily="34" charset="0"/>
                        <a:cs typeface="Arial" pitchFamily="34" charset="0"/>
                      </a:endParaRPr>
                    </a:p>
                  </a:txBody>
                  <a:tcPr marL="91428" marR="91428" marT="45737" marB="45737"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 typeface="Arial" pitchFamily="34" charset="0"/>
                        <a:buNone/>
                        <a:tabLst/>
                      </a:pPr>
                      <a:r>
                        <a:rPr kumimoji="0" lang="en-US" sz="1200" b="0" i="0" u="none" strike="noStrike" cap="none" normalizeH="0" baseline="0" dirty="0">
                          <a:ln>
                            <a:noFill/>
                          </a:ln>
                          <a:solidFill>
                            <a:schemeClr val="tx1"/>
                          </a:solidFill>
                          <a:effectLst/>
                          <a:latin typeface="Corbel" panose="020B0503020204020204" pitchFamily="34" charset="0"/>
                          <a:cs typeface="Arial" pitchFamily="34" charset="0"/>
                        </a:rPr>
                        <a:t>N</a:t>
                      </a:r>
                    </a:p>
                  </a:txBody>
                  <a:tcPr marL="91428" marR="91428" marT="45737" marB="45737" anchor="ctr" horzOverflow="overflow"/>
                </a:tc>
                <a:extLst>
                  <a:ext uri="{0D108BD9-81ED-4DB2-BD59-A6C34878D82A}">
                    <a16:rowId xmlns:a16="http://schemas.microsoft.com/office/drawing/2014/main" val="2809672651"/>
                  </a:ext>
                </a:extLst>
              </a:tr>
            </a:tbl>
          </a:graphicData>
        </a:graphic>
      </p:graphicFrame>
    </p:spTree>
    <p:extLst>
      <p:ext uri="{BB962C8B-B14F-4D97-AF65-F5344CB8AC3E}">
        <p14:creationId xmlns:p14="http://schemas.microsoft.com/office/powerpoint/2010/main" val="17244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2CD254A1-EEE2-4DDB-B388-238DE7F76114}"/>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3344362" y="0"/>
            <a:ext cx="2001698" cy="826477"/>
          </a:xfrm>
          <a:prstGeom prst="rect">
            <a:avLst/>
          </a:prstGeom>
          <a:noFill/>
          <a:ln>
            <a:noFill/>
          </a:ln>
        </p:spPr>
      </p:pic>
      <p:sp>
        <p:nvSpPr>
          <p:cNvPr id="6" name="TextBox 5">
            <a:extLst>
              <a:ext uri="{FF2B5EF4-FFF2-40B4-BE49-F238E27FC236}">
                <a16:creationId xmlns:a16="http://schemas.microsoft.com/office/drawing/2014/main" id="{AB5F520D-D073-43BD-B8AB-8F5C5EBDDD3B}"/>
              </a:ext>
            </a:extLst>
          </p:cNvPr>
          <p:cNvSpPr txBox="1"/>
          <p:nvPr/>
        </p:nvSpPr>
        <p:spPr>
          <a:xfrm>
            <a:off x="2814143" y="723147"/>
            <a:ext cx="3327828" cy="369332"/>
          </a:xfrm>
          <a:prstGeom prst="rect">
            <a:avLst/>
          </a:prstGeom>
          <a:noFill/>
        </p:spPr>
        <p:txBody>
          <a:bodyPr wrap="square" rtlCol="0">
            <a:spAutoFit/>
          </a:bodyPr>
          <a:lstStyle/>
          <a:p>
            <a:r>
              <a:rPr lang="en-US" b="1" dirty="0"/>
              <a:t>Your Account Management Team</a:t>
            </a:r>
          </a:p>
        </p:txBody>
      </p:sp>
      <p:pic>
        <p:nvPicPr>
          <p:cNvPr id="7" name="Picture 6">
            <a:extLst>
              <a:ext uri="{FF2B5EF4-FFF2-40B4-BE49-F238E27FC236}">
                <a16:creationId xmlns:a16="http://schemas.microsoft.com/office/drawing/2014/main" id="{F4F2151F-A8C8-4DD3-9B66-88451B351EE6}"/>
              </a:ext>
            </a:extLst>
          </p:cNvPr>
          <p:cNvPicPr>
            <a:picLocks noChangeAspect="1"/>
          </p:cNvPicPr>
          <p:nvPr/>
        </p:nvPicPr>
        <p:blipFill rotWithShape="1">
          <a:blip r:embed="rId5"/>
          <a:srcRect r="50000"/>
          <a:stretch/>
        </p:blipFill>
        <p:spPr>
          <a:xfrm>
            <a:off x="88471" y="963839"/>
            <a:ext cx="1309743" cy="1607047"/>
          </a:xfrm>
          <a:prstGeom prst="rect">
            <a:avLst/>
          </a:prstGeom>
        </p:spPr>
      </p:pic>
      <p:sp>
        <p:nvSpPr>
          <p:cNvPr id="8" name="TextBox 7">
            <a:extLst>
              <a:ext uri="{FF2B5EF4-FFF2-40B4-BE49-F238E27FC236}">
                <a16:creationId xmlns:a16="http://schemas.microsoft.com/office/drawing/2014/main" id="{97A728D9-7E31-4D3E-82D4-FDFB8AE972CC}"/>
              </a:ext>
            </a:extLst>
          </p:cNvPr>
          <p:cNvSpPr txBox="1"/>
          <p:nvPr/>
        </p:nvSpPr>
        <p:spPr>
          <a:xfrm>
            <a:off x="1420885" y="906373"/>
            <a:ext cx="2032676" cy="1015663"/>
          </a:xfrm>
          <a:prstGeom prst="rect">
            <a:avLst/>
          </a:prstGeom>
          <a:noFill/>
        </p:spPr>
        <p:txBody>
          <a:bodyPr wrap="square" rtlCol="0">
            <a:spAutoFit/>
          </a:bodyPr>
          <a:lstStyle/>
          <a:p>
            <a:pPr marL="1028700" indent="-1028700"/>
            <a:r>
              <a:rPr lang="en-US" sz="1200" b="1" dirty="0">
                <a:solidFill>
                  <a:srgbClr val="C00000"/>
                </a:solidFill>
                <a:latin typeface="Corbel" panose="020B0503020204020204" pitchFamily="34" charset="0"/>
              </a:rPr>
              <a:t>Tom Scull</a:t>
            </a:r>
          </a:p>
          <a:p>
            <a:pPr marL="1028700" indent="-1028700"/>
            <a:r>
              <a:rPr lang="en-US" sz="1200" dirty="0">
                <a:solidFill>
                  <a:prstClr val="black"/>
                </a:solidFill>
                <a:latin typeface="Corbel" panose="020B0503020204020204" pitchFamily="34" charset="0"/>
              </a:rPr>
              <a:t>Vice President</a:t>
            </a:r>
          </a:p>
          <a:p>
            <a:pPr marL="1028700" indent="-1028700"/>
            <a:r>
              <a:rPr lang="en-US" sz="1200" dirty="0">
                <a:solidFill>
                  <a:prstClr val="black"/>
                </a:solidFill>
                <a:latin typeface="Corbel" panose="020B0503020204020204" pitchFamily="34" charset="0"/>
                <a:hlinkClick r:id="rId6"/>
              </a:rPr>
              <a:t>tscull@therichardsgrp.com</a:t>
            </a:r>
            <a:endParaRPr lang="en-US" sz="1200" dirty="0">
              <a:solidFill>
                <a:prstClr val="black"/>
              </a:solidFill>
              <a:latin typeface="Corbel" panose="020B0503020204020204" pitchFamily="34" charset="0"/>
            </a:endParaRPr>
          </a:p>
          <a:p>
            <a:pPr marL="1028700" indent="-1028700"/>
            <a:r>
              <a:rPr lang="en-US" sz="1200" dirty="0">
                <a:solidFill>
                  <a:prstClr val="black"/>
                </a:solidFill>
                <a:latin typeface="Corbel" panose="020B0503020204020204" pitchFamily="34" charset="0"/>
              </a:rPr>
              <a:t>P: (802) 251-3839</a:t>
            </a:r>
          </a:p>
          <a:p>
            <a:pPr marL="1028700" indent="-1028700"/>
            <a:r>
              <a:rPr lang="en-US" sz="1200" dirty="0">
                <a:solidFill>
                  <a:prstClr val="black"/>
                </a:solidFill>
                <a:latin typeface="Corbel" panose="020B0503020204020204" pitchFamily="34" charset="0"/>
              </a:rPr>
              <a:t>C: (802) 233-2071</a:t>
            </a:r>
          </a:p>
        </p:txBody>
      </p:sp>
      <p:pic>
        <p:nvPicPr>
          <p:cNvPr id="9" name="Picture 8">
            <a:extLst>
              <a:ext uri="{FF2B5EF4-FFF2-40B4-BE49-F238E27FC236}">
                <a16:creationId xmlns:a16="http://schemas.microsoft.com/office/drawing/2014/main" id="{F3ACCA97-6C12-4F57-B701-1B27DC5D83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2496" y="929044"/>
            <a:ext cx="1285637" cy="1607047"/>
          </a:xfrm>
          <a:prstGeom prst="rect">
            <a:avLst/>
          </a:prstGeom>
        </p:spPr>
      </p:pic>
      <p:sp>
        <p:nvSpPr>
          <p:cNvPr id="11" name="TextBox 10">
            <a:extLst>
              <a:ext uri="{FF2B5EF4-FFF2-40B4-BE49-F238E27FC236}">
                <a16:creationId xmlns:a16="http://schemas.microsoft.com/office/drawing/2014/main" id="{7629E007-D57C-4361-B4A9-F988A5A8496C}"/>
              </a:ext>
            </a:extLst>
          </p:cNvPr>
          <p:cNvSpPr txBox="1"/>
          <p:nvPr/>
        </p:nvSpPr>
        <p:spPr>
          <a:xfrm>
            <a:off x="5756559" y="885387"/>
            <a:ext cx="2032844" cy="830997"/>
          </a:xfrm>
          <a:prstGeom prst="rect">
            <a:avLst/>
          </a:prstGeom>
          <a:noFill/>
        </p:spPr>
        <p:txBody>
          <a:bodyPr wrap="square" rtlCol="0">
            <a:spAutoFit/>
          </a:bodyPr>
          <a:lstStyle/>
          <a:p>
            <a:pPr marL="1028700" indent="-1028700" algn="r"/>
            <a:r>
              <a:rPr lang="en-US" sz="1200" b="1" dirty="0">
                <a:solidFill>
                  <a:srgbClr val="C00000"/>
                </a:solidFill>
                <a:latin typeface="Corbel" panose="020B0503020204020204" pitchFamily="34" charset="0"/>
              </a:rPr>
              <a:t>John Round </a:t>
            </a:r>
          </a:p>
          <a:p>
            <a:pPr marL="1028700" indent="-1028700" algn="r"/>
            <a:r>
              <a:rPr lang="en-US" sz="1200" dirty="0">
                <a:solidFill>
                  <a:prstClr val="black"/>
                </a:solidFill>
                <a:latin typeface="Corbel" panose="020B0503020204020204" pitchFamily="34" charset="0"/>
              </a:rPr>
              <a:t>Principal</a:t>
            </a:r>
          </a:p>
          <a:p>
            <a:pPr marL="1028700" indent="-1028700" algn="r"/>
            <a:r>
              <a:rPr lang="en-US" sz="1200" dirty="0">
                <a:solidFill>
                  <a:prstClr val="black"/>
                </a:solidFill>
                <a:latin typeface="Corbel" panose="020B0503020204020204" pitchFamily="34" charset="0"/>
                <a:hlinkClick r:id="rId8"/>
              </a:rPr>
              <a:t>jround@therichardsgrp.com </a:t>
            </a:r>
            <a:endParaRPr lang="en-US" sz="1200" dirty="0">
              <a:solidFill>
                <a:prstClr val="black"/>
              </a:solidFill>
              <a:latin typeface="Corbel" panose="020B0503020204020204" pitchFamily="34" charset="0"/>
            </a:endParaRPr>
          </a:p>
          <a:p>
            <a:pPr marL="1028700" lvl="0" indent="-1028700" algn="r"/>
            <a:r>
              <a:rPr lang="en-US" sz="1200" dirty="0">
                <a:solidFill>
                  <a:prstClr val="black"/>
                </a:solidFill>
                <a:latin typeface="Corbel" panose="020B0503020204020204" pitchFamily="34" charset="0"/>
              </a:rPr>
              <a:t>P: (603) 357-2707</a:t>
            </a:r>
          </a:p>
        </p:txBody>
      </p:sp>
      <p:pic>
        <p:nvPicPr>
          <p:cNvPr id="12" name="Picture 11">
            <a:extLst>
              <a:ext uri="{FF2B5EF4-FFF2-40B4-BE49-F238E27FC236}">
                <a16:creationId xmlns:a16="http://schemas.microsoft.com/office/drawing/2014/main" id="{07B4D1DB-52CD-427E-BE8E-2AE2A0BEAD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78238" y="1545527"/>
            <a:ext cx="1287236" cy="1607047"/>
          </a:xfrm>
          <a:prstGeom prst="rect">
            <a:avLst/>
          </a:prstGeom>
        </p:spPr>
      </p:pic>
      <p:sp>
        <p:nvSpPr>
          <p:cNvPr id="13" name="TextBox 12">
            <a:extLst>
              <a:ext uri="{FF2B5EF4-FFF2-40B4-BE49-F238E27FC236}">
                <a16:creationId xmlns:a16="http://schemas.microsoft.com/office/drawing/2014/main" id="{97DD14D8-5057-41FF-90C5-1B3F2F709CC2}"/>
              </a:ext>
            </a:extLst>
          </p:cNvPr>
          <p:cNvSpPr txBox="1"/>
          <p:nvPr/>
        </p:nvSpPr>
        <p:spPr>
          <a:xfrm>
            <a:off x="3330869" y="3125944"/>
            <a:ext cx="2391525" cy="1015663"/>
          </a:xfrm>
          <a:prstGeom prst="rect">
            <a:avLst/>
          </a:prstGeom>
          <a:noFill/>
        </p:spPr>
        <p:txBody>
          <a:bodyPr wrap="square" rtlCol="0">
            <a:spAutoFit/>
          </a:bodyPr>
          <a:lstStyle/>
          <a:p>
            <a:pPr marL="1028700" indent="-1028700" algn="ctr"/>
            <a:r>
              <a:rPr lang="en-US" sz="1200" b="1" dirty="0">
                <a:solidFill>
                  <a:srgbClr val="C00000"/>
                </a:solidFill>
                <a:latin typeface="Corbel" panose="020B0503020204020204" pitchFamily="34" charset="0"/>
              </a:rPr>
              <a:t>Jackie Brady</a:t>
            </a:r>
          </a:p>
          <a:p>
            <a:pPr marL="1028700" indent="-1028700" algn="ctr"/>
            <a:r>
              <a:rPr lang="en-US" sz="1200" dirty="0">
                <a:solidFill>
                  <a:prstClr val="black"/>
                </a:solidFill>
                <a:latin typeface="Corbel" panose="020B0503020204020204" pitchFamily="34" charset="0"/>
              </a:rPr>
              <a:t>Sr. Account Executive</a:t>
            </a:r>
          </a:p>
          <a:p>
            <a:pPr marL="1028700" indent="-1028700" algn="ctr"/>
            <a:r>
              <a:rPr lang="en-US" sz="1200" dirty="0">
                <a:solidFill>
                  <a:prstClr val="black"/>
                </a:solidFill>
                <a:latin typeface="Corbel" panose="020B0503020204020204" pitchFamily="34" charset="0"/>
                <a:hlinkClick r:id="rId8"/>
              </a:rPr>
              <a:t>jbrady@therichardsgrp.com </a:t>
            </a:r>
            <a:endParaRPr lang="en-US" sz="1200" dirty="0">
              <a:solidFill>
                <a:prstClr val="black"/>
              </a:solidFill>
              <a:latin typeface="Corbel" panose="020B0503020204020204" pitchFamily="34" charset="0"/>
            </a:endParaRPr>
          </a:p>
          <a:p>
            <a:pPr marL="1028700" lvl="0" indent="-1028700" algn="ctr"/>
            <a:r>
              <a:rPr lang="en-US" sz="1200" dirty="0">
                <a:solidFill>
                  <a:prstClr val="black"/>
                </a:solidFill>
                <a:latin typeface="Corbel" panose="020B0503020204020204" pitchFamily="34" charset="0"/>
              </a:rPr>
              <a:t>P: (802) 251-3814</a:t>
            </a:r>
          </a:p>
          <a:p>
            <a:pPr marL="1028700" lvl="0" indent="-1028700" algn="ctr"/>
            <a:r>
              <a:rPr lang="en-US" sz="1200" dirty="0">
                <a:solidFill>
                  <a:prstClr val="black"/>
                </a:solidFill>
                <a:latin typeface="Corbel" panose="020B0503020204020204" pitchFamily="34" charset="0"/>
              </a:rPr>
              <a:t>C: (802) 451-9559</a:t>
            </a:r>
          </a:p>
        </p:txBody>
      </p:sp>
      <p:pic>
        <p:nvPicPr>
          <p:cNvPr id="14" name="Picture 13">
            <a:extLst>
              <a:ext uri="{FF2B5EF4-FFF2-40B4-BE49-F238E27FC236}">
                <a16:creationId xmlns:a16="http://schemas.microsoft.com/office/drawing/2014/main" id="{FA9259DF-40B1-4CAE-9C93-9AFB1CE413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883" y="2751095"/>
            <a:ext cx="1301026" cy="1632344"/>
          </a:xfrm>
          <a:prstGeom prst="rect">
            <a:avLst/>
          </a:prstGeom>
        </p:spPr>
      </p:pic>
      <p:sp>
        <p:nvSpPr>
          <p:cNvPr id="15" name="TextBox 14">
            <a:extLst>
              <a:ext uri="{FF2B5EF4-FFF2-40B4-BE49-F238E27FC236}">
                <a16:creationId xmlns:a16="http://schemas.microsoft.com/office/drawing/2014/main" id="{D9185461-76AD-4646-8F63-2C31F2811AE7}"/>
              </a:ext>
            </a:extLst>
          </p:cNvPr>
          <p:cNvSpPr txBox="1"/>
          <p:nvPr/>
        </p:nvSpPr>
        <p:spPr>
          <a:xfrm>
            <a:off x="1367876" y="2707627"/>
            <a:ext cx="2391525" cy="1015663"/>
          </a:xfrm>
          <a:prstGeom prst="rect">
            <a:avLst/>
          </a:prstGeom>
          <a:noFill/>
        </p:spPr>
        <p:txBody>
          <a:bodyPr wrap="square" rtlCol="0">
            <a:spAutoFit/>
          </a:bodyPr>
          <a:lstStyle/>
          <a:p>
            <a:pPr marL="1028700" indent="-1028700"/>
            <a:r>
              <a:rPr lang="en-US" sz="1200" b="1" dirty="0">
                <a:solidFill>
                  <a:srgbClr val="C00000"/>
                </a:solidFill>
                <a:latin typeface="Corbel" panose="020B0503020204020204" pitchFamily="34" charset="0"/>
              </a:rPr>
              <a:t>Caitlin Caulfield</a:t>
            </a:r>
          </a:p>
          <a:p>
            <a:pPr marL="1028700" indent="-1028700"/>
            <a:r>
              <a:rPr lang="en-US" sz="1200" dirty="0">
                <a:solidFill>
                  <a:prstClr val="black"/>
                </a:solidFill>
                <a:latin typeface="Corbel" panose="020B0503020204020204" pitchFamily="34" charset="0"/>
              </a:rPr>
              <a:t>Sr. Account Manager</a:t>
            </a:r>
          </a:p>
          <a:p>
            <a:pPr marL="1028700" indent="-1028700"/>
            <a:r>
              <a:rPr lang="en-US" sz="1200" dirty="0">
                <a:solidFill>
                  <a:prstClr val="black"/>
                </a:solidFill>
                <a:latin typeface="Corbel" panose="020B0503020204020204" pitchFamily="34" charset="0"/>
                <a:hlinkClick r:id="rId11"/>
              </a:rPr>
              <a:t>ccaulfield@therichardsgrp.com</a:t>
            </a:r>
            <a:endParaRPr lang="en-US" sz="1200" dirty="0">
              <a:solidFill>
                <a:prstClr val="black"/>
              </a:solidFill>
              <a:latin typeface="Corbel" panose="020B0503020204020204" pitchFamily="34" charset="0"/>
            </a:endParaRPr>
          </a:p>
          <a:p>
            <a:pPr marL="1028700" indent="-1028700"/>
            <a:r>
              <a:rPr lang="en-US" sz="1200" dirty="0">
                <a:solidFill>
                  <a:prstClr val="black"/>
                </a:solidFill>
                <a:latin typeface="Corbel" panose="020B0503020204020204" pitchFamily="34" charset="0"/>
              </a:rPr>
              <a:t>P: (802) 251-3775</a:t>
            </a:r>
          </a:p>
          <a:p>
            <a:pPr marL="1028700" indent="-1028700"/>
            <a:r>
              <a:rPr lang="en-US" sz="1200" dirty="0">
                <a:solidFill>
                  <a:prstClr val="black"/>
                </a:solidFill>
                <a:latin typeface="Corbel" panose="020B0503020204020204" pitchFamily="34" charset="0"/>
              </a:rPr>
              <a:t>C: (603) 209-5859</a:t>
            </a:r>
          </a:p>
        </p:txBody>
      </p:sp>
      <p:pic>
        <p:nvPicPr>
          <p:cNvPr id="16" name="Picture 15">
            <a:extLst>
              <a:ext uri="{FF2B5EF4-FFF2-40B4-BE49-F238E27FC236}">
                <a16:creationId xmlns:a16="http://schemas.microsoft.com/office/drawing/2014/main" id="{3813D34F-83E0-4544-B316-87DBEE416E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8488" y="2729986"/>
            <a:ext cx="1292019" cy="1641435"/>
          </a:xfrm>
          <a:prstGeom prst="rect">
            <a:avLst/>
          </a:prstGeom>
        </p:spPr>
      </p:pic>
      <p:sp>
        <p:nvSpPr>
          <p:cNvPr id="17" name="TextBox 16">
            <a:extLst>
              <a:ext uri="{FF2B5EF4-FFF2-40B4-BE49-F238E27FC236}">
                <a16:creationId xmlns:a16="http://schemas.microsoft.com/office/drawing/2014/main" id="{8113A71E-7E79-4188-981D-B7A8972161AE}"/>
              </a:ext>
            </a:extLst>
          </p:cNvPr>
          <p:cNvSpPr txBox="1"/>
          <p:nvPr/>
        </p:nvSpPr>
        <p:spPr>
          <a:xfrm>
            <a:off x="5524185" y="2697575"/>
            <a:ext cx="2261686" cy="830997"/>
          </a:xfrm>
          <a:prstGeom prst="rect">
            <a:avLst/>
          </a:prstGeom>
          <a:noFill/>
        </p:spPr>
        <p:txBody>
          <a:bodyPr wrap="square" rtlCol="0">
            <a:spAutoFit/>
          </a:bodyPr>
          <a:lstStyle/>
          <a:p>
            <a:pPr marL="1028700" indent="-1028700" algn="r"/>
            <a:r>
              <a:rPr lang="en-US" sz="1200" b="1" dirty="0">
                <a:solidFill>
                  <a:srgbClr val="C00000"/>
                </a:solidFill>
                <a:latin typeface="Corbel" panose="020B0503020204020204" pitchFamily="34" charset="0"/>
              </a:rPr>
              <a:t>Amanda Normand</a:t>
            </a:r>
          </a:p>
          <a:p>
            <a:pPr marL="1028700" indent="-1028700" algn="r"/>
            <a:r>
              <a:rPr lang="en-US" sz="1200" dirty="0">
                <a:solidFill>
                  <a:prstClr val="black"/>
                </a:solidFill>
                <a:latin typeface="Corbel" panose="020B0503020204020204" pitchFamily="34" charset="0"/>
              </a:rPr>
              <a:t>Account Manager</a:t>
            </a:r>
          </a:p>
          <a:p>
            <a:pPr marL="1028700" indent="-1028700" algn="r"/>
            <a:r>
              <a:rPr lang="en-US" sz="1200" dirty="0">
                <a:solidFill>
                  <a:prstClr val="black"/>
                </a:solidFill>
                <a:latin typeface="Corbel" panose="020B0503020204020204" pitchFamily="34" charset="0"/>
                <a:hlinkClick r:id="rId13"/>
              </a:rPr>
              <a:t>anormand@therichardsgrp.com</a:t>
            </a:r>
            <a:r>
              <a:rPr lang="en-US" sz="1200" dirty="0">
                <a:solidFill>
                  <a:prstClr val="black"/>
                </a:solidFill>
                <a:latin typeface="Corbel" panose="020B0503020204020204" pitchFamily="34" charset="0"/>
              </a:rPr>
              <a:t> </a:t>
            </a:r>
            <a:endParaRPr lang="en-US" sz="1200" b="1" dirty="0">
              <a:solidFill>
                <a:prstClr val="black"/>
              </a:solidFill>
              <a:latin typeface="Corbel" panose="020B0503020204020204" pitchFamily="34" charset="0"/>
            </a:endParaRPr>
          </a:p>
          <a:p>
            <a:pPr marL="1028700" lvl="0" indent="-1028700" algn="r"/>
            <a:r>
              <a:rPr lang="en-US" sz="1200" dirty="0">
                <a:solidFill>
                  <a:prstClr val="black"/>
                </a:solidFill>
                <a:latin typeface="Corbel" panose="020B0503020204020204" pitchFamily="34" charset="0"/>
              </a:rPr>
              <a:t>(802) 251-1863</a:t>
            </a:r>
            <a:endParaRPr lang="en-US" sz="1200" b="1" dirty="0">
              <a:solidFill>
                <a:prstClr val="black"/>
              </a:solidFill>
              <a:latin typeface="Corbel" panose="020B0503020204020204" pitchFamily="34" charset="0"/>
            </a:endParaRPr>
          </a:p>
        </p:txBody>
      </p:sp>
      <p:sp>
        <p:nvSpPr>
          <p:cNvPr id="18" name="TextBox 17">
            <a:extLst>
              <a:ext uri="{FF2B5EF4-FFF2-40B4-BE49-F238E27FC236}">
                <a16:creationId xmlns:a16="http://schemas.microsoft.com/office/drawing/2014/main" id="{E39C90D7-7906-4623-9CF6-DF162F78D9A9}"/>
              </a:ext>
            </a:extLst>
          </p:cNvPr>
          <p:cNvSpPr txBox="1"/>
          <p:nvPr/>
        </p:nvSpPr>
        <p:spPr>
          <a:xfrm>
            <a:off x="2717271" y="4364550"/>
            <a:ext cx="3327828" cy="369332"/>
          </a:xfrm>
          <a:prstGeom prst="rect">
            <a:avLst/>
          </a:prstGeom>
          <a:noFill/>
        </p:spPr>
        <p:txBody>
          <a:bodyPr wrap="square" rtlCol="0">
            <a:spAutoFit/>
          </a:bodyPr>
          <a:lstStyle/>
          <a:p>
            <a:pPr algn="ctr"/>
            <a:r>
              <a:rPr lang="en-US" b="1" dirty="0"/>
              <a:t>Your Special Operations Team</a:t>
            </a:r>
          </a:p>
        </p:txBody>
      </p:sp>
      <p:pic>
        <p:nvPicPr>
          <p:cNvPr id="19" name="Picture 18">
            <a:extLst>
              <a:ext uri="{FF2B5EF4-FFF2-40B4-BE49-F238E27FC236}">
                <a16:creationId xmlns:a16="http://schemas.microsoft.com/office/drawing/2014/main" id="{AAC7E363-5639-4D0C-AB1F-7F85353E8E2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01362" y="4821869"/>
            <a:ext cx="1307286" cy="1632344"/>
          </a:xfrm>
          <a:prstGeom prst="rect">
            <a:avLst/>
          </a:prstGeom>
        </p:spPr>
      </p:pic>
      <p:pic>
        <p:nvPicPr>
          <p:cNvPr id="20" name="Picture 19">
            <a:extLst>
              <a:ext uri="{FF2B5EF4-FFF2-40B4-BE49-F238E27FC236}">
                <a16:creationId xmlns:a16="http://schemas.microsoft.com/office/drawing/2014/main" id="{8E7F2D33-71C4-49C3-B56B-BD3A4F2E2CC1}"/>
              </a:ext>
            </a:extLst>
          </p:cNvPr>
          <p:cNvPicPr>
            <a:picLocks noChangeAspect="1"/>
          </p:cNvPicPr>
          <p:nvPr/>
        </p:nvPicPr>
        <p:blipFill rotWithShape="1">
          <a:blip r:embed="rId15">
            <a:extLst>
              <a:ext uri="{28A0092B-C50C-407E-A947-70E740481C1C}">
                <a14:useLocalDpi xmlns:a14="http://schemas.microsoft.com/office/drawing/2010/main" val="0"/>
              </a:ext>
            </a:extLst>
          </a:blip>
          <a:srcRect b="9412"/>
          <a:stretch/>
        </p:blipFill>
        <p:spPr>
          <a:xfrm>
            <a:off x="6204999" y="4856077"/>
            <a:ext cx="1423531" cy="1632344"/>
          </a:xfrm>
          <a:prstGeom prst="rect">
            <a:avLst/>
          </a:prstGeom>
        </p:spPr>
      </p:pic>
      <p:sp>
        <p:nvSpPr>
          <p:cNvPr id="21" name="TextBox 20">
            <a:extLst>
              <a:ext uri="{FF2B5EF4-FFF2-40B4-BE49-F238E27FC236}">
                <a16:creationId xmlns:a16="http://schemas.microsoft.com/office/drawing/2014/main" id="{E2ECB573-7861-4718-8D50-6E9C430C488F}"/>
              </a:ext>
            </a:extLst>
          </p:cNvPr>
          <p:cNvSpPr txBox="1"/>
          <p:nvPr/>
        </p:nvSpPr>
        <p:spPr>
          <a:xfrm>
            <a:off x="2437223" y="4838344"/>
            <a:ext cx="3086962" cy="1015663"/>
          </a:xfrm>
          <a:prstGeom prst="rect">
            <a:avLst/>
          </a:prstGeom>
          <a:noFill/>
        </p:spPr>
        <p:txBody>
          <a:bodyPr wrap="square" rtlCol="0">
            <a:spAutoFit/>
          </a:bodyPr>
          <a:lstStyle/>
          <a:p>
            <a:pPr marL="1028700" indent="-1028700"/>
            <a:r>
              <a:rPr lang="en-US" sz="1200" dirty="0">
                <a:solidFill>
                  <a:srgbClr val="C00000"/>
                </a:solidFill>
                <a:latin typeface="Corbel" panose="020B0503020204020204" pitchFamily="34" charset="0"/>
              </a:rPr>
              <a:t>Ross Gibson</a:t>
            </a:r>
          </a:p>
          <a:p>
            <a:pPr marL="1028700" indent="-1028700"/>
            <a:r>
              <a:rPr lang="en-US" sz="1200" dirty="0">
                <a:solidFill>
                  <a:prstClr val="black"/>
                </a:solidFill>
                <a:latin typeface="Corbel" panose="020B0503020204020204" pitchFamily="34" charset="0"/>
              </a:rPr>
              <a:t>Chief of Operations</a:t>
            </a:r>
          </a:p>
          <a:p>
            <a:pPr marL="1028700" indent="-1028700"/>
            <a:r>
              <a:rPr lang="en-US" sz="1200" dirty="0">
                <a:solidFill>
                  <a:prstClr val="black"/>
                </a:solidFill>
                <a:latin typeface="Corbel" panose="020B0503020204020204" pitchFamily="34" charset="0"/>
              </a:rPr>
              <a:t>Leadership &amp; Organizational Dev. Facilitator</a:t>
            </a:r>
          </a:p>
          <a:p>
            <a:pPr marL="1028700" indent="-1028700"/>
            <a:r>
              <a:rPr lang="en-US" sz="1200" dirty="0">
                <a:solidFill>
                  <a:prstClr val="black"/>
                </a:solidFill>
                <a:latin typeface="Corbel" panose="020B0503020204020204" pitchFamily="34" charset="0"/>
                <a:hlinkClick r:id="rId16"/>
              </a:rPr>
              <a:t>rgibson@therichardsgrp.com</a:t>
            </a:r>
            <a:endParaRPr lang="en-US" sz="1200" dirty="0">
              <a:solidFill>
                <a:prstClr val="black"/>
              </a:solidFill>
              <a:latin typeface="Corbel" panose="020B0503020204020204" pitchFamily="34" charset="0"/>
            </a:endParaRPr>
          </a:p>
          <a:p>
            <a:pPr marL="1028700" indent="-1028700"/>
            <a:r>
              <a:rPr lang="en-US" sz="1200" dirty="0">
                <a:solidFill>
                  <a:prstClr val="black"/>
                </a:solidFill>
                <a:latin typeface="Corbel" panose="020B0503020204020204" pitchFamily="34" charset="0"/>
              </a:rPr>
              <a:t>P: (802) 451-6445</a:t>
            </a:r>
          </a:p>
        </p:txBody>
      </p:sp>
      <p:sp>
        <p:nvSpPr>
          <p:cNvPr id="22" name="TextBox 21">
            <a:extLst>
              <a:ext uri="{FF2B5EF4-FFF2-40B4-BE49-F238E27FC236}">
                <a16:creationId xmlns:a16="http://schemas.microsoft.com/office/drawing/2014/main" id="{95EEF7D2-90B4-47E5-8ABC-7445EAA83F89}"/>
              </a:ext>
            </a:extLst>
          </p:cNvPr>
          <p:cNvSpPr txBox="1"/>
          <p:nvPr/>
        </p:nvSpPr>
        <p:spPr>
          <a:xfrm>
            <a:off x="4089855" y="5716003"/>
            <a:ext cx="2154556" cy="830997"/>
          </a:xfrm>
          <a:prstGeom prst="rect">
            <a:avLst/>
          </a:prstGeom>
          <a:noFill/>
        </p:spPr>
        <p:txBody>
          <a:bodyPr wrap="square" rtlCol="0">
            <a:spAutoFit/>
          </a:bodyPr>
          <a:lstStyle/>
          <a:p>
            <a:pPr marL="1028700" indent="-1028700" algn="r"/>
            <a:r>
              <a:rPr lang="en-US" sz="1200" dirty="0">
                <a:solidFill>
                  <a:srgbClr val="C00000"/>
                </a:solidFill>
                <a:latin typeface="Corbel" panose="020B0503020204020204" pitchFamily="34" charset="0"/>
              </a:rPr>
              <a:t>Lindsay Simpson</a:t>
            </a:r>
          </a:p>
          <a:p>
            <a:pPr marL="1028700" indent="-1028700" algn="r"/>
            <a:r>
              <a:rPr lang="en-US" sz="1200" dirty="0">
                <a:solidFill>
                  <a:prstClr val="black"/>
                </a:solidFill>
                <a:latin typeface="Corbel" panose="020B0503020204020204" pitchFamily="34" charset="0"/>
              </a:rPr>
              <a:t>Organizational Wellness Lead</a:t>
            </a:r>
          </a:p>
          <a:p>
            <a:pPr marL="1028700" indent="-1028700" algn="r"/>
            <a:r>
              <a:rPr lang="en-US" sz="1200" dirty="0">
                <a:solidFill>
                  <a:prstClr val="black"/>
                </a:solidFill>
                <a:latin typeface="Corbel" panose="020B0503020204020204" pitchFamily="34" charset="0"/>
                <a:hlinkClick r:id="rId17"/>
              </a:rPr>
              <a:t>lsimpson@therichardsgrp.com</a:t>
            </a:r>
            <a:endParaRPr lang="en-US" sz="1200" dirty="0">
              <a:solidFill>
                <a:prstClr val="black"/>
              </a:solidFill>
              <a:latin typeface="Corbel" panose="020B0503020204020204" pitchFamily="34" charset="0"/>
            </a:endParaRPr>
          </a:p>
          <a:p>
            <a:pPr marL="1028700" indent="-1028700" algn="r"/>
            <a:r>
              <a:rPr lang="en-US" sz="1200" dirty="0">
                <a:solidFill>
                  <a:prstClr val="black"/>
                </a:solidFill>
                <a:latin typeface="Corbel" panose="020B0503020204020204" pitchFamily="34" charset="0"/>
              </a:rPr>
              <a:t>P: (802) 251-3803</a:t>
            </a:r>
          </a:p>
        </p:txBody>
      </p:sp>
    </p:spTree>
    <p:extLst>
      <p:ext uri="{BB962C8B-B14F-4D97-AF65-F5344CB8AC3E}">
        <p14:creationId xmlns:p14="http://schemas.microsoft.com/office/powerpoint/2010/main" val="1401863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101139" y="252702"/>
            <a:ext cx="8601075" cy="575468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21509"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5350" y="128588"/>
            <a:ext cx="2973388" cy="307975"/>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Strategy &amp; Planning </a:t>
            </a:r>
            <a:endParaRPr lang="en-US" sz="1400" spc="300" dirty="0">
              <a:solidFill>
                <a:schemeClr val="bg1"/>
              </a:solidFill>
              <a:latin typeface="Corbel"/>
              <a:ea typeface="+mn-ea"/>
              <a:cs typeface="Corbel"/>
            </a:endParaRPr>
          </a:p>
        </p:txBody>
      </p:sp>
      <p:sp>
        <p:nvSpPr>
          <p:cNvPr id="3" name="Content Placeholder 2">
            <a:extLst>
              <a:ext uri="{FF2B5EF4-FFF2-40B4-BE49-F238E27FC236}">
                <a16:creationId xmlns:a16="http://schemas.microsoft.com/office/drawing/2014/main" id="{BB834A2B-B532-4444-8505-AD56D9A30604}"/>
              </a:ext>
            </a:extLst>
          </p:cNvPr>
          <p:cNvSpPr>
            <a:spLocks noGrp="1"/>
          </p:cNvSpPr>
          <p:nvPr>
            <p:ph idx="1"/>
          </p:nvPr>
        </p:nvSpPr>
        <p:spPr>
          <a:xfrm>
            <a:off x="558340" y="1111396"/>
            <a:ext cx="7677150" cy="5419869"/>
          </a:xfrm>
        </p:spPr>
        <p:txBody>
          <a:bodyPr/>
          <a:lstStyle/>
          <a:p>
            <a:pPr>
              <a:buFont typeface="Wingdings" panose="05000000000000000000" pitchFamily="2" charset="2"/>
              <a:buChar char="q"/>
            </a:pPr>
            <a:r>
              <a:rPr lang="en-US" sz="1600" b="1" dirty="0">
                <a:latin typeface="Corbel" panose="020B0503020204020204" pitchFamily="34" charset="0"/>
              </a:rPr>
              <a:t>Your needs and priorities?</a:t>
            </a:r>
          </a:p>
          <a:p>
            <a:pPr>
              <a:buFont typeface="Wingdings" panose="05000000000000000000" pitchFamily="2" charset="2"/>
              <a:buChar char="q"/>
            </a:pPr>
            <a:r>
              <a:rPr lang="en-US" sz="1600" b="1" dirty="0">
                <a:latin typeface="Corbel" panose="020B0503020204020204" pitchFamily="34" charset="0"/>
              </a:rPr>
              <a:t>Revisit adding High Deductible Health Plan as third plan</a:t>
            </a:r>
          </a:p>
          <a:p>
            <a:pPr>
              <a:buFont typeface="Wingdings" panose="05000000000000000000" pitchFamily="2" charset="2"/>
              <a:buChar char="q"/>
            </a:pPr>
            <a:r>
              <a:rPr lang="en-US" sz="1600" b="1" dirty="0">
                <a:latin typeface="Corbel" panose="020B0503020204020204" pitchFamily="34" charset="0"/>
              </a:rPr>
              <a:t>Increase plan value spread between Copay and Coinsurance plans &amp; contributions</a:t>
            </a:r>
          </a:p>
          <a:p>
            <a:pPr>
              <a:buFont typeface="Wingdings" panose="05000000000000000000" pitchFamily="2" charset="2"/>
              <a:buChar char="q"/>
            </a:pPr>
            <a:r>
              <a:rPr lang="en-US" sz="1600" b="1" dirty="0">
                <a:latin typeface="Corbel" panose="020B0503020204020204" pitchFamily="34" charset="0"/>
              </a:rPr>
              <a:t>Index plan out-of-pocket maximums</a:t>
            </a:r>
          </a:p>
          <a:p>
            <a:pPr>
              <a:buFont typeface="Wingdings" panose="05000000000000000000" pitchFamily="2" charset="2"/>
              <a:buChar char="q"/>
            </a:pPr>
            <a:r>
              <a:rPr lang="en-US" sz="1600" dirty="0">
                <a:latin typeface="Corbel" panose="020B0503020204020204" pitchFamily="34" charset="0"/>
              </a:rPr>
              <a:t>Medicare Seminar</a:t>
            </a:r>
          </a:p>
          <a:p>
            <a:pPr>
              <a:buFont typeface="Wingdings" panose="05000000000000000000" pitchFamily="2" charset="2"/>
              <a:buChar char="q"/>
            </a:pPr>
            <a:r>
              <a:rPr lang="en-US" altLang="en-US" sz="1600" dirty="0">
                <a:latin typeface="Corbel" panose="020B0503020204020204" pitchFamily="34" charset="0"/>
              </a:rPr>
              <a:t>Total Compensation Statements</a:t>
            </a:r>
          </a:p>
          <a:p>
            <a:pPr>
              <a:buFont typeface="Wingdings" panose="05000000000000000000" pitchFamily="2" charset="2"/>
              <a:buChar char="q"/>
            </a:pPr>
            <a:r>
              <a:rPr lang="en-US" sz="1600" b="1" dirty="0">
                <a:solidFill>
                  <a:schemeClr val="accent1">
                    <a:lumMod val="75000"/>
                  </a:schemeClr>
                </a:solidFill>
                <a:latin typeface="Corbel" panose="020B0503020204020204" pitchFamily="34" charset="0"/>
              </a:rPr>
              <a:t>Ross Gibson Leadership &amp; management Development- 8 </a:t>
            </a:r>
            <a:r>
              <a:rPr lang="en-US" sz="1600" b="1" i="1" dirty="0">
                <a:solidFill>
                  <a:schemeClr val="accent1">
                    <a:lumMod val="75000"/>
                  </a:schemeClr>
                </a:solidFill>
                <a:latin typeface="Corbel" panose="020B0503020204020204" pitchFamily="34" charset="0"/>
              </a:rPr>
              <a:t>hours included in consulting arrangement </a:t>
            </a:r>
            <a:endParaRPr lang="en-US" altLang="en-US" sz="1600" b="1" dirty="0">
              <a:solidFill>
                <a:schemeClr val="accent1">
                  <a:lumMod val="75000"/>
                </a:schemeClr>
              </a:solidFill>
              <a:latin typeface="Corbel" panose="020B0503020204020204" pitchFamily="34" charset="0"/>
            </a:endParaRPr>
          </a:p>
          <a:p>
            <a:pPr>
              <a:buFont typeface="Wingdings" panose="05000000000000000000" pitchFamily="2" charset="2"/>
              <a:buChar char="q"/>
            </a:pPr>
            <a:r>
              <a:rPr lang="en-US" altLang="en-US" sz="1600" dirty="0">
                <a:latin typeface="Corbel" panose="020B0503020204020204" pitchFamily="34" charset="0"/>
              </a:rPr>
              <a:t>Wellness engagement</a:t>
            </a:r>
          </a:p>
          <a:p>
            <a:pPr lvl="1">
              <a:buFont typeface="Wingdings" panose="05000000000000000000" pitchFamily="2" charset="2"/>
              <a:buChar char="q"/>
            </a:pPr>
            <a:r>
              <a:rPr lang="en-US" altLang="en-US" sz="1200" dirty="0">
                <a:latin typeface="Corbel" panose="020B0503020204020204" pitchFamily="34" charset="0"/>
              </a:rPr>
              <a:t>Cigna Wellness $20,000</a:t>
            </a:r>
          </a:p>
          <a:p>
            <a:pPr lvl="1">
              <a:buFont typeface="Wingdings" panose="05000000000000000000" pitchFamily="2" charset="2"/>
              <a:buChar char="q"/>
            </a:pPr>
            <a:r>
              <a:rPr lang="en-US" altLang="en-US" sz="1200" b="1" dirty="0">
                <a:solidFill>
                  <a:schemeClr val="accent1">
                    <a:lumMod val="75000"/>
                  </a:schemeClr>
                </a:solidFill>
                <a:latin typeface="Corbel" panose="020B0503020204020204" pitchFamily="34" charset="0"/>
              </a:rPr>
              <a:t>Keep promoting Omada – great results so far</a:t>
            </a:r>
          </a:p>
          <a:p>
            <a:pPr lvl="1">
              <a:buFont typeface="Wingdings" panose="05000000000000000000" pitchFamily="2" charset="2"/>
              <a:buChar char="q"/>
            </a:pPr>
            <a:r>
              <a:rPr lang="en-US" altLang="en-US" sz="1200" dirty="0">
                <a:latin typeface="Corbel" panose="020B0503020204020204" pitchFamily="34" charset="0"/>
              </a:rPr>
              <a:t>Activities informed by claims data</a:t>
            </a:r>
          </a:p>
          <a:p>
            <a:pPr lvl="1">
              <a:buFont typeface="Wingdings" panose="05000000000000000000" pitchFamily="2" charset="2"/>
              <a:buChar char="q"/>
            </a:pPr>
            <a:r>
              <a:rPr lang="en-US" altLang="en-US" sz="1200" dirty="0">
                <a:latin typeface="Corbel" panose="020B0503020204020204" pitchFamily="34" charset="0"/>
              </a:rPr>
              <a:t>Explore wellness platform?</a:t>
            </a:r>
          </a:p>
          <a:p>
            <a:pPr>
              <a:buFont typeface="Wingdings" panose="05000000000000000000" pitchFamily="2" charset="2"/>
              <a:buChar char="q"/>
            </a:pPr>
            <a:r>
              <a:rPr lang="en-US" altLang="en-US" sz="1600" dirty="0">
                <a:latin typeface="Corbel" panose="020B0503020204020204" pitchFamily="34" charset="0"/>
              </a:rPr>
              <a:t>Data Warehouse analytics and identify informed plan changes</a:t>
            </a:r>
            <a:endParaRPr lang="en-US" sz="1600" dirty="0">
              <a:latin typeface="Corbel" panose="020B0503020204020204" pitchFamily="34" charset="0"/>
            </a:endParaRPr>
          </a:p>
          <a:p>
            <a:pPr>
              <a:buFont typeface="Wingdings" panose="05000000000000000000" pitchFamily="2" charset="2"/>
              <a:buChar char="q"/>
              <a:defRPr/>
            </a:pPr>
            <a:r>
              <a:rPr lang="en-US" altLang="en-US" sz="1600" i="1" dirty="0">
                <a:latin typeface="Corbel" panose="020B0503020204020204" pitchFamily="34" charset="0"/>
              </a:rPr>
              <a:t>Ongoing:</a:t>
            </a:r>
          </a:p>
          <a:p>
            <a:pPr lvl="1">
              <a:buFont typeface="Wingdings" panose="05000000000000000000" pitchFamily="2" charset="2"/>
              <a:buChar char="q"/>
              <a:defRPr/>
            </a:pPr>
            <a:r>
              <a:rPr lang="en-US" altLang="en-US" sz="1600" i="1" dirty="0">
                <a:latin typeface="Corbel" panose="020B0503020204020204" pitchFamily="34" charset="0"/>
              </a:rPr>
              <a:t>Budgeting, modeling for 2022 w/review of benchmarks</a:t>
            </a:r>
          </a:p>
          <a:p>
            <a:pPr lvl="1">
              <a:spcBef>
                <a:spcPct val="0"/>
              </a:spcBef>
              <a:buFont typeface="Wingdings" panose="05000000000000000000" pitchFamily="2" charset="2"/>
              <a:buChar char="q"/>
              <a:defRPr/>
            </a:pPr>
            <a:r>
              <a:rPr lang="en-US" altLang="en-US" sz="1600" i="1" dirty="0">
                <a:latin typeface="Corbel" panose="020B0503020204020204" pitchFamily="34" charset="0"/>
              </a:rPr>
              <a:t>Updates &amp; planning for  Health Care Reform/ACA developments/Covid</a:t>
            </a:r>
          </a:p>
          <a:p>
            <a:pPr lvl="1">
              <a:spcBef>
                <a:spcPct val="0"/>
              </a:spcBef>
              <a:buFont typeface="Wingdings" panose="05000000000000000000" pitchFamily="2" charset="2"/>
              <a:buChar char="q"/>
              <a:defRPr/>
            </a:pPr>
            <a:r>
              <a:rPr lang="en-US" altLang="en-US" sz="1600" i="1" dirty="0">
                <a:latin typeface="Corbel" panose="020B0503020204020204" pitchFamily="34" charset="0"/>
              </a:rPr>
              <a:t>Ongoing compliance (5500’s, SPD wrap, ACA, Non-Discrimination Testing)</a:t>
            </a:r>
          </a:p>
          <a:p>
            <a:pPr>
              <a:buFont typeface="Wingdings" panose="05000000000000000000" pitchFamily="2" charset="2"/>
              <a:buChar char="q"/>
              <a:defRPr/>
            </a:pPr>
            <a:endParaRPr lang="en-US" altLang="en-US" sz="1600" dirty="0">
              <a:latin typeface="Corbel" panose="020B0503020204020204" pitchFamily="34" charset="0"/>
            </a:endParaRPr>
          </a:p>
        </p:txBody>
      </p:sp>
      <p:sp>
        <p:nvSpPr>
          <p:cNvPr id="25" name="TextBox 24">
            <a:extLst>
              <a:ext uri="{FF2B5EF4-FFF2-40B4-BE49-F238E27FC236}">
                <a16:creationId xmlns:a16="http://schemas.microsoft.com/office/drawing/2014/main" id="{7CB377D7-C483-49B7-8353-678C63434011}"/>
              </a:ext>
            </a:extLst>
          </p:cNvPr>
          <p:cNvSpPr txBox="1"/>
          <p:nvPr/>
        </p:nvSpPr>
        <p:spPr>
          <a:xfrm>
            <a:off x="441786" y="678526"/>
            <a:ext cx="4648200" cy="369332"/>
          </a:xfrm>
          <a:prstGeom prst="rect">
            <a:avLst/>
          </a:prstGeom>
          <a:noFill/>
        </p:spPr>
        <p:txBody>
          <a:bodyPr wrap="square" rtlCol="0">
            <a:spAutoFit/>
          </a:bodyPr>
          <a:lstStyle/>
          <a:p>
            <a:r>
              <a:rPr lang="en-US" dirty="0"/>
              <a:t>2021 Goals &amp; Open Items</a:t>
            </a:r>
          </a:p>
        </p:txBody>
      </p:sp>
    </p:spTree>
    <p:extLst>
      <p:ext uri="{BB962C8B-B14F-4D97-AF65-F5344CB8AC3E}">
        <p14:creationId xmlns:p14="http://schemas.microsoft.com/office/powerpoint/2010/main" val="2326962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dirty="0"/>
          </a:p>
        </p:txBody>
      </p:sp>
      <p:sp>
        <p:nvSpPr>
          <p:cNvPr id="7" name="Rectangle 6"/>
          <p:cNvSpPr/>
          <p:nvPr/>
        </p:nvSpPr>
        <p:spPr>
          <a:xfrm>
            <a:off x="0" y="6383194"/>
            <a:ext cx="9144000" cy="518090"/>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dirty="0"/>
          </a:p>
        </p:txBody>
      </p:sp>
      <p:sp>
        <p:nvSpPr>
          <p:cNvPr id="13" name="Rectangle 12"/>
          <p:cNvSpPr/>
          <p:nvPr/>
        </p:nvSpPr>
        <p:spPr>
          <a:xfrm>
            <a:off x="152400" y="211187"/>
            <a:ext cx="8839199" cy="603055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350" dirty="0"/>
              <a:t>* Not</a:t>
            </a:r>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834" y="6423651"/>
            <a:ext cx="229790" cy="2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71461" y="0"/>
            <a:ext cx="2852739" cy="402905"/>
          </a:xfrm>
          <a:prstGeom prst="rect">
            <a:avLst/>
          </a:prstGeom>
          <a:solidFill>
            <a:srgbClr val="A3132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dirty="0"/>
          </a:p>
        </p:txBody>
      </p:sp>
      <p:sp>
        <p:nvSpPr>
          <p:cNvPr id="10" name="TextBox 9"/>
          <p:cNvSpPr txBox="1"/>
          <p:nvPr/>
        </p:nvSpPr>
        <p:spPr>
          <a:xfrm>
            <a:off x="563578" y="31365"/>
            <a:ext cx="2230041" cy="307777"/>
          </a:xfrm>
          <a:prstGeom prst="rect">
            <a:avLst/>
          </a:prstGeom>
          <a:noFill/>
        </p:spPr>
        <p:txBody>
          <a:bodyPr>
            <a:spAutoFit/>
          </a:bodyPr>
          <a:lstStyle/>
          <a:p>
            <a:pPr algn="ctr">
              <a:defRPr/>
            </a:pPr>
            <a:r>
              <a:rPr lang="en-US" sz="1400" spc="225" dirty="0">
                <a:solidFill>
                  <a:schemeClr val="bg1"/>
                </a:solidFill>
                <a:latin typeface="Calibri" panose="020F0502020204030204" pitchFamily="34" charset="0"/>
                <a:cs typeface="Calibri" panose="020F0502020204030204" pitchFamily="34" charset="0"/>
              </a:rPr>
              <a:t>Compliance</a:t>
            </a:r>
          </a:p>
        </p:txBody>
      </p:sp>
      <p:pic>
        <p:nvPicPr>
          <p:cNvPr id="11" name="Picture 10">
            <a:extLst>
              <a:ext uri="{FF2B5EF4-FFF2-40B4-BE49-F238E27FC236}">
                <a16:creationId xmlns:a16="http://schemas.microsoft.com/office/drawing/2014/main" id="{15BDFB6B-2380-4BEB-BC88-47950C43E0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9962" y="748635"/>
            <a:ext cx="4164278" cy="5173798"/>
          </a:xfrm>
          <a:prstGeom prst="rect">
            <a:avLst/>
          </a:prstGeom>
        </p:spPr>
      </p:pic>
      <p:sp>
        <p:nvSpPr>
          <p:cNvPr id="9" name="TextBox 8">
            <a:extLst>
              <a:ext uri="{FF2B5EF4-FFF2-40B4-BE49-F238E27FC236}">
                <a16:creationId xmlns:a16="http://schemas.microsoft.com/office/drawing/2014/main" id="{9CBFF231-86DC-45BF-80E5-594F6BF8AB03}"/>
              </a:ext>
            </a:extLst>
          </p:cNvPr>
          <p:cNvSpPr txBox="1"/>
          <p:nvPr/>
        </p:nvSpPr>
        <p:spPr>
          <a:xfrm>
            <a:off x="5078678" y="556249"/>
            <a:ext cx="3692369" cy="669414"/>
          </a:xfrm>
          <a:prstGeom prst="rect">
            <a:avLst/>
          </a:prstGeom>
          <a:noFill/>
        </p:spPr>
        <p:txBody>
          <a:bodyPr wrap="square" rtlCol="0">
            <a:spAutoFit/>
          </a:bodyPr>
          <a:lstStyle/>
          <a:p>
            <a:endParaRPr lang="en-US" sz="1350" b="1" dirty="0"/>
          </a:p>
          <a:p>
            <a:r>
              <a:rPr lang="en-US" sz="1200" b="1" dirty="0"/>
              <a:t>HIPAA Privacy Officers: </a:t>
            </a:r>
          </a:p>
          <a:p>
            <a:r>
              <a:rPr lang="en-US" sz="1200" dirty="0"/>
              <a:t>Who is the current Brattleboro Retreat Privacy officer?</a:t>
            </a:r>
          </a:p>
        </p:txBody>
      </p:sp>
      <p:pic>
        <p:nvPicPr>
          <p:cNvPr id="2" name="Picture 1">
            <a:extLst>
              <a:ext uri="{FF2B5EF4-FFF2-40B4-BE49-F238E27FC236}">
                <a16:creationId xmlns:a16="http://schemas.microsoft.com/office/drawing/2014/main" id="{8ECCECA5-9CBA-43D9-B52B-CA83377071CA}"/>
              </a:ext>
            </a:extLst>
          </p:cNvPr>
          <p:cNvPicPr>
            <a:picLocks noChangeAspect="1"/>
          </p:cNvPicPr>
          <p:nvPr/>
        </p:nvPicPr>
        <p:blipFill>
          <a:blip r:embed="rId5"/>
          <a:stretch>
            <a:fillRect/>
          </a:stretch>
        </p:blipFill>
        <p:spPr>
          <a:xfrm>
            <a:off x="5236676" y="1830665"/>
            <a:ext cx="3182487" cy="4091768"/>
          </a:xfrm>
          <a:prstGeom prst="rect">
            <a:avLst/>
          </a:prstGeom>
        </p:spPr>
      </p:pic>
      <p:sp>
        <p:nvSpPr>
          <p:cNvPr id="3" name="Arrow: Left 2">
            <a:extLst>
              <a:ext uri="{FF2B5EF4-FFF2-40B4-BE49-F238E27FC236}">
                <a16:creationId xmlns:a16="http://schemas.microsoft.com/office/drawing/2014/main" id="{05C1A89F-466B-4D4A-81CD-A5E55EECC11A}"/>
              </a:ext>
            </a:extLst>
          </p:cNvPr>
          <p:cNvSpPr/>
          <p:nvPr/>
        </p:nvSpPr>
        <p:spPr>
          <a:xfrm>
            <a:off x="4506403" y="1295400"/>
            <a:ext cx="462440" cy="2057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146611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344271" y="275221"/>
            <a:ext cx="8601075" cy="575468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endParaRPr lang="en-US" sz="1400" b="1" dirty="0">
              <a:solidFill>
                <a:prstClr val="black"/>
              </a:solidFill>
              <a:latin typeface="Corbel" panose="020B0503020204020204" pitchFamily="34" charset="0"/>
            </a:endParaRPr>
          </a:p>
          <a:p>
            <a:pPr lvl="0"/>
            <a:r>
              <a:rPr lang="en-US" sz="1400" b="1" dirty="0">
                <a:solidFill>
                  <a:prstClr val="black"/>
                </a:solidFill>
                <a:latin typeface="Corbel" panose="020B0503020204020204" pitchFamily="34" charset="0"/>
              </a:rPr>
              <a:t>Your Account Management Team:</a:t>
            </a:r>
          </a:p>
          <a:p>
            <a:pPr lvl="0"/>
            <a:r>
              <a:rPr lang="en-US" sz="1400" dirty="0">
                <a:solidFill>
                  <a:prstClr val="black"/>
                </a:solidFill>
                <a:latin typeface="Corbel" panose="020B0503020204020204" pitchFamily="34" charset="0"/>
              </a:rPr>
              <a:t>Tom Scull, Managing Principal/ </a:t>
            </a:r>
            <a:r>
              <a:rPr lang="en-US" sz="1400" dirty="0">
                <a:solidFill>
                  <a:prstClr val="black"/>
                </a:solidFill>
                <a:latin typeface="Corbel" panose="020B0503020204020204" pitchFamily="34" charset="0"/>
                <a:hlinkClick r:id="rId2"/>
              </a:rPr>
              <a:t>tscull@therichardsgrp.com</a:t>
            </a:r>
            <a:endParaRPr lang="en-US" sz="1400" dirty="0">
              <a:solidFill>
                <a:prstClr val="black"/>
              </a:solidFill>
              <a:latin typeface="Corbel" panose="020B0503020204020204" pitchFamily="34" charset="0"/>
            </a:endParaRPr>
          </a:p>
          <a:p>
            <a:r>
              <a:rPr lang="en-US" sz="1400" dirty="0">
                <a:solidFill>
                  <a:prstClr val="black"/>
                </a:solidFill>
                <a:latin typeface="Corbel" panose="020B0503020204020204" pitchFamily="34" charset="0"/>
              </a:rPr>
              <a:t>Jackie Brady, Sr. Account Executive/ </a:t>
            </a:r>
            <a:r>
              <a:rPr lang="en-US" sz="1400" dirty="0">
                <a:solidFill>
                  <a:prstClr val="black"/>
                </a:solidFill>
                <a:latin typeface="Corbel" panose="020B0503020204020204" pitchFamily="34" charset="0"/>
                <a:hlinkClick r:id="rId3"/>
              </a:rPr>
              <a:t>jbrady@therichardsgrp.com</a:t>
            </a:r>
            <a:endParaRPr lang="en-US" sz="1400" dirty="0">
              <a:solidFill>
                <a:prstClr val="black"/>
              </a:solidFill>
              <a:latin typeface="Corbel" panose="020B0503020204020204" pitchFamily="34" charset="0"/>
            </a:endParaRPr>
          </a:p>
          <a:p>
            <a:r>
              <a:rPr lang="en-US" sz="1400" dirty="0">
                <a:solidFill>
                  <a:prstClr val="black"/>
                </a:solidFill>
                <a:latin typeface="Corbel" panose="020B0503020204020204" pitchFamily="34" charset="0"/>
              </a:rPr>
              <a:t>Caitlin Caulfield, Sr. Account Manager/ </a:t>
            </a:r>
            <a:r>
              <a:rPr lang="en-US" sz="1400" dirty="0">
                <a:solidFill>
                  <a:prstClr val="black"/>
                </a:solidFill>
                <a:latin typeface="Corbel" panose="020B0503020204020204" pitchFamily="34" charset="0"/>
                <a:hlinkClick r:id="rId4"/>
              </a:rPr>
              <a:t>ccaulfield@therichardsgrp.com</a:t>
            </a:r>
            <a:endParaRPr lang="en-US" sz="1400" dirty="0">
              <a:solidFill>
                <a:prstClr val="black"/>
              </a:solidFill>
              <a:latin typeface="Corbel" panose="020B0503020204020204" pitchFamily="34" charset="0"/>
            </a:endParaRPr>
          </a:p>
          <a:p>
            <a:r>
              <a:rPr lang="en-US" sz="1400" dirty="0">
                <a:solidFill>
                  <a:prstClr val="black"/>
                </a:solidFill>
                <a:latin typeface="Corbel" panose="020B0503020204020204" pitchFamily="34" charset="0"/>
              </a:rPr>
              <a:t>Amanda Normand, Account Manager/ </a:t>
            </a:r>
            <a:r>
              <a:rPr lang="en-US" sz="1400" dirty="0">
                <a:solidFill>
                  <a:prstClr val="black"/>
                </a:solidFill>
                <a:latin typeface="Corbel" panose="020B0503020204020204" pitchFamily="34" charset="0"/>
                <a:hlinkClick r:id="rId5"/>
              </a:rPr>
              <a:t>anormand@therichardsgrp.com</a:t>
            </a:r>
            <a:r>
              <a:rPr lang="en-US" sz="1400" dirty="0">
                <a:solidFill>
                  <a:prstClr val="black"/>
                </a:solidFill>
                <a:latin typeface="Corbel" panose="020B0503020204020204" pitchFamily="34" charset="0"/>
              </a:rPr>
              <a:t> </a:t>
            </a:r>
          </a:p>
          <a:p>
            <a:pPr lvl="0"/>
            <a:endParaRPr lang="en-US" sz="1400" dirty="0">
              <a:solidFill>
                <a:prstClr val="black"/>
              </a:solidFill>
              <a:latin typeface="Corbel" panose="020B0503020204020204" pitchFamily="34" charset="0"/>
            </a:endParaRPr>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29701" name="Picture 8" descr="R.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1"/>
          <p:cNvSpPr txBox="1">
            <a:spLocks noChangeArrowheads="1"/>
          </p:cNvSpPr>
          <p:nvPr/>
        </p:nvSpPr>
        <p:spPr bwMode="auto">
          <a:xfrm>
            <a:off x="634205" y="2819400"/>
            <a:ext cx="7875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dirty="0">
                <a:latin typeface="Corbel" pitchFamily="34" charset="0"/>
              </a:rPr>
              <a:t>Questions/ Comments?</a:t>
            </a:r>
          </a:p>
        </p:txBody>
      </p:sp>
      <p:pic>
        <p:nvPicPr>
          <p:cNvPr id="8" name="Picture 7" descr="cid:image001.png@01D1E7E1.5AA05590">
            <a:hlinkClick r:id="rId7"/>
            <a:extLst>
              <a:ext uri="{FF2B5EF4-FFF2-40B4-BE49-F238E27FC236}">
                <a16:creationId xmlns:a16="http://schemas.microsoft.com/office/drawing/2014/main" id="{FCB090EE-90D7-4EBD-99EB-8A8B0350124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90600" y="986762"/>
            <a:ext cx="2215638" cy="567627"/>
          </a:xfrm>
          <a:prstGeom prst="rect">
            <a:avLst/>
          </a:prstGeom>
          <a:noFill/>
          <a:ln>
            <a:noFill/>
          </a:ln>
        </p:spPr>
      </p:pic>
      <p:pic>
        <p:nvPicPr>
          <p:cNvPr id="10" name="Picture 9">
            <a:extLst>
              <a:ext uri="{FF2B5EF4-FFF2-40B4-BE49-F238E27FC236}">
                <a16:creationId xmlns:a16="http://schemas.microsoft.com/office/drawing/2014/main" id="{A826CD94-B233-474D-8FF9-30392A2DB1F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083007" y="986762"/>
            <a:ext cx="2131150" cy="1364058"/>
          </a:xfrm>
          <a:prstGeom prst="rect">
            <a:avLst/>
          </a:prstGeom>
        </p:spPr>
      </p:pic>
    </p:spTree>
    <p:extLst>
      <p:ext uri="{BB962C8B-B14F-4D97-AF65-F5344CB8AC3E}">
        <p14:creationId xmlns:p14="http://schemas.microsoft.com/office/powerpoint/2010/main" val="191733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150813" y="90488"/>
            <a:ext cx="8896386" cy="60833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endParaRPr lang="en-US" dirty="0"/>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Financial Analysis</a:t>
            </a:r>
            <a:endParaRPr lang="en-US" sz="1400" spc="300" dirty="0">
              <a:solidFill>
                <a:schemeClr val="bg1"/>
              </a:solidFill>
              <a:latin typeface="Corbel"/>
              <a:ea typeface="+mn-ea"/>
              <a:cs typeface="Corbel"/>
            </a:endParaRPr>
          </a:p>
        </p:txBody>
      </p:sp>
      <p:graphicFrame>
        <p:nvGraphicFramePr>
          <p:cNvPr id="5" name="Diagram 4">
            <a:extLst>
              <a:ext uri="{FF2B5EF4-FFF2-40B4-BE49-F238E27FC236}">
                <a16:creationId xmlns:a16="http://schemas.microsoft.com/office/drawing/2014/main" id="{010DC248-12F5-437C-A839-85B1F590D455}"/>
              </a:ext>
            </a:extLst>
          </p:cNvPr>
          <p:cNvGraphicFramePr>
            <a:graphicFrameLocks noChangeAspect="1"/>
          </p:cNvGraphicFramePr>
          <p:nvPr>
            <p:extLst>
              <p:ext uri="{D42A27DB-BD31-4B8C-83A1-F6EECF244321}">
                <p14:modId xmlns:p14="http://schemas.microsoft.com/office/powerpoint/2010/main" val="443074306"/>
              </p:ext>
            </p:extLst>
          </p:nvPr>
        </p:nvGraphicFramePr>
        <p:xfrm>
          <a:off x="96801" y="556921"/>
          <a:ext cx="8766211" cy="56168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877063A3-DD6F-4702-8993-EA27708622DC}"/>
              </a:ext>
            </a:extLst>
          </p:cNvPr>
          <p:cNvSpPr txBox="1"/>
          <p:nvPr/>
        </p:nvSpPr>
        <p:spPr>
          <a:xfrm>
            <a:off x="3745687" y="2667000"/>
            <a:ext cx="1468437" cy="830997"/>
          </a:xfrm>
          <a:prstGeom prst="rect">
            <a:avLst/>
          </a:prstGeom>
          <a:noFill/>
        </p:spPr>
        <p:txBody>
          <a:bodyPr wrap="square" rtlCol="0">
            <a:spAutoFit/>
          </a:bodyPr>
          <a:lstStyle/>
          <a:p>
            <a:pPr algn="ctr"/>
            <a:r>
              <a:rPr lang="en-US" sz="2400" b="1" dirty="0">
                <a:solidFill>
                  <a:schemeClr val="accent3">
                    <a:lumMod val="75000"/>
                  </a:schemeClr>
                </a:solidFill>
              </a:rPr>
              <a:t>2020 Financials</a:t>
            </a:r>
          </a:p>
        </p:txBody>
      </p:sp>
    </p:spTree>
    <p:extLst>
      <p:ext uri="{BB962C8B-B14F-4D97-AF65-F5344CB8AC3E}">
        <p14:creationId xmlns:p14="http://schemas.microsoft.com/office/powerpoint/2010/main" val="136442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149621" y="95164"/>
            <a:ext cx="8840787" cy="606018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r>
              <a:rPr lang="en-US" dirty="0"/>
              <a:t>T</a:t>
            </a:r>
          </a:p>
        </p:txBody>
      </p:sp>
      <p:sp>
        <p:nvSpPr>
          <p:cNvPr id="7" name="Rectangle 6"/>
          <p:cNvSpPr/>
          <p:nvPr/>
        </p:nvSpPr>
        <p:spPr>
          <a:xfrm>
            <a:off x="32543" y="6257837"/>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i="1" dirty="0"/>
              <a:t>Overall </a:t>
            </a:r>
            <a:r>
              <a:rPr lang="en-US" dirty="0"/>
              <a:t>increase +3.8% 2019 to 2020; increase medical, decline vision, dental</a:t>
            </a:r>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Financial Analysis</a:t>
            </a:r>
            <a:endParaRPr lang="en-US" sz="1400" spc="300" dirty="0">
              <a:solidFill>
                <a:schemeClr val="bg1"/>
              </a:solidFill>
              <a:latin typeface="Corbel"/>
              <a:ea typeface="+mn-ea"/>
              <a:cs typeface="Corbel"/>
            </a:endParaRPr>
          </a:p>
        </p:txBody>
      </p:sp>
      <p:sp>
        <p:nvSpPr>
          <p:cNvPr id="2" name="TextBox 1">
            <a:extLst>
              <a:ext uri="{FF2B5EF4-FFF2-40B4-BE49-F238E27FC236}">
                <a16:creationId xmlns:a16="http://schemas.microsoft.com/office/drawing/2014/main" id="{0BEB8C46-A16A-477D-9B23-D8A227F56D29}"/>
              </a:ext>
            </a:extLst>
          </p:cNvPr>
          <p:cNvSpPr txBox="1"/>
          <p:nvPr/>
        </p:nvSpPr>
        <p:spPr>
          <a:xfrm>
            <a:off x="1192366" y="5034014"/>
            <a:ext cx="2244910" cy="523220"/>
          </a:xfrm>
          <a:prstGeom prst="rect">
            <a:avLst/>
          </a:prstGeom>
          <a:noFill/>
        </p:spPr>
        <p:txBody>
          <a:bodyPr wrap="none" rtlCol="0">
            <a:spAutoFit/>
          </a:bodyPr>
          <a:lstStyle/>
          <a:p>
            <a:pPr algn="ctr"/>
            <a:r>
              <a:rPr lang="en-US" sz="1400" i="1" dirty="0"/>
              <a:t>Total $7,421,419</a:t>
            </a:r>
          </a:p>
          <a:p>
            <a:pPr algn="ctr"/>
            <a:r>
              <a:rPr lang="en-US" sz="1400" b="1" i="1" dirty="0">
                <a:solidFill>
                  <a:schemeClr val="accent1"/>
                </a:solidFill>
              </a:rPr>
              <a:t>Net employee contributions</a:t>
            </a:r>
          </a:p>
        </p:txBody>
      </p:sp>
      <p:graphicFrame>
        <p:nvGraphicFramePr>
          <p:cNvPr id="9" name="Chart 8">
            <a:extLst>
              <a:ext uri="{FF2B5EF4-FFF2-40B4-BE49-F238E27FC236}">
                <a16:creationId xmlns:a16="http://schemas.microsoft.com/office/drawing/2014/main" id="{638FD79D-63AC-4E78-BD31-EC92364364D1}"/>
              </a:ext>
            </a:extLst>
          </p:cNvPr>
          <p:cNvGraphicFramePr/>
          <p:nvPr>
            <p:extLst>
              <p:ext uri="{D42A27DB-BD31-4B8C-83A1-F6EECF244321}">
                <p14:modId xmlns:p14="http://schemas.microsoft.com/office/powerpoint/2010/main" val="809084168"/>
              </p:ext>
            </p:extLst>
          </p:nvPr>
        </p:nvGraphicFramePr>
        <p:xfrm>
          <a:off x="-669131" y="863462"/>
          <a:ext cx="6096000"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8C98847F-DF4B-4D69-9491-D7E26E425891}"/>
              </a:ext>
            </a:extLst>
          </p:cNvPr>
          <p:cNvGraphicFramePr/>
          <p:nvPr>
            <p:extLst>
              <p:ext uri="{D42A27DB-BD31-4B8C-83A1-F6EECF244321}">
                <p14:modId xmlns:p14="http://schemas.microsoft.com/office/powerpoint/2010/main" val="1776120816"/>
              </p:ext>
            </p:extLst>
          </p:nvPr>
        </p:nvGraphicFramePr>
        <p:xfrm>
          <a:off x="4102662" y="579437"/>
          <a:ext cx="4887745" cy="4977797"/>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5E089366-C93C-4C2C-A0A5-103BAC837953}"/>
              </a:ext>
            </a:extLst>
          </p:cNvPr>
          <p:cNvSpPr txBox="1"/>
          <p:nvPr/>
        </p:nvSpPr>
        <p:spPr>
          <a:xfrm>
            <a:off x="5257800" y="5072987"/>
            <a:ext cx="1270797" cy="276999"/>
          </a:xfrm>
          <a:prstGeom prst="rect">
            <a:avLst/>
          </a:prstGeom>
          <a:noFill/>
        </p:spPr>
        <p:txBody>
          <a:bodyPr wrap="none" rtlCol="0">
            <a:spAutoFit/>
          </a:bodyPr>
          <a:lstStyle/>
          <a:p>
            <a:r>
              <a:rPr lang="en-US" sz="1200" i="1" dirty="0"/>
              <a:t>Total: $7,147,691</a:t>
            </a:r>
          </a:p>
        </p:txBody>
      </p:sp>
      <p:sp>
        <p:nvSpPr>
          <p:cNvPr id="26" name="TextBox 25">
            <a:extLst>
              <a:ext uri="{FF2B5EF4-FFF2-40B4-BE49-F238E27FC236}">
                <a16:creationId xmlns:a16="http://schemas.microsoft.com/office/drawing/2014/main" id="{A2519711-1ADC-4251-844D-D4C0D3E106FC}"/>
              </a:ext>
            </a:extLst>
          </p:cNvPr>
          <p:cNvSpPr txBox="1"/>
          <p:nvPr/>
        </p:nvSpPr>
        <p:spPr>
          <a:xfrm>
            <a:off x="7118563" y="5072986"/>
            <a:ext cx="1270797" cy="276999"/>
          </a:xfrm>
          <a:prstGeom prst="rect">
            <a:avLst/>
          </a:prstGeom>
          <a:noFill/>
        </p:spPr>
        <p:txBody>
          <a:bodyPr wrap="none" rtlCol="0">
            <a:spAutoFit/>
          </a:bodyPr>
          <a:lstStyle/>
          <a:p>
            <a:r>
              <a:rPr lang="en-US" sz="1200" i="1" dirty="0"/>
              <a:t>Total: $7,421,419</a:t>
            </a:r>
          </a:p>
        </p:txBody>
      </p:sp>
    </p:spTree>
    <p:extLst>
      <p:ext uri="{BB962C8B-B14F-4D97-AF65-F5344CB8AC3E}">
        <p14:creationId xmlns:p14="http://schemas.microsoft.com/office/powerpoint/2010/main" val="46688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184149" y="126824"/>
            <a:ext cx="8840787" cy="606018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r>
              <a:rPr lang="en-US" dirty="0"/>
              <a:t>T</a:t>
            </a:r>
          </a:p>
        </p:txBody>
      </p:sp>
      <p:sp>
        <p:nvSpPr>
          <p:cNvPr id="7" name="Rectangle 6"/>
          <p:cNvSpPr/>
          <p:nvPr/>
        </p:nvSpPr>
        <p:spPr>
          <a:xfrm>
            <a:off x="32543" y="6257837"/>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t>7% increase in medical plan but </a:t>
            </a:r>
            <a:r>
              <a:rPr lang="en-US" i="1" dirty="0"/>
              <a:t>both</a:t>
            </a:r>
            <a:r>
              <a:rPr lang="en-US" dirty="0"/>
              <a:t> 2019 and 2020 below expected</a:t>
            </a:r>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Financial Analysis</a:t>
            </a:r>
            <a:endParaRPr lang="en-US" sz="1400" spc="300" dirty="0">
              <a:solidFill>
                <a:schemeClr val="bg1"/>
              </a:solidFill>
              <a:latin typeface="Corbel"/>
              <a:ea typeface="+mn-ea"/>
              <a:cs typeface="Corbel"/>
            </a:endParaRPr>
          </a:p>
        </p:txBody>
      </p:sp>
      <p:graphicFrame>
        <p:nvGraphicFramePr>
          <p:cNvPr id="4" name="Chart 3">
            <a:extLst>
              <a:ext uri="{FF2B5EF4-FFF2-40B4-BE49-F238E27FC236}">
                <a16:creationId xmlns:a16="http://schemas.microsoft.com/office/drawing/2014/main" id="{BC088C72-9CE8-46C3-8EA3-F337C217A015}"/>
              </a:ext>
            </a:extLst>
          </p:cNvPr>
          <p:cNvGraphicFramePr>
            <a:graphicFrameLocks noChangeAspect="1"/>
          </p:cNvGraphicFramePr>
          <p:nvPr/>
        </p:nvGraphicFramePr>
        <p:xfrm>
          <a:off x="-152399" y="1051197"/>
          <a:ext cx="5126944" cy="41801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6A4021CA-8B7D-4C7A-A82F-948CBCC0FDCA}"/>
              </a:ext>
            </a:extLst>
          </p:cNvPr>
          <p:cNvGraphicFramePr>
            <a:graphicFrameLocks noChangeAspect="1"/>
          </p:cNvGraphicFramePr>
          <p:nvPr>
            <p:extLst>
              <p:ext uri="{D42A27DB-BD31-4B8C-83A1-F6EECF244321}">
                <p14:modId xmlns:p14="http://schemas.microsoft.com/office/powerpoint/2010/main" val="126019474"/>
              </p:ext>
            </p:extLst>
          </p:nvPr>
        </p:nvGraphicFramePr>
        <p:xfrm>
          <a:off x="100591" y="1064264"/>
          <a:ext cx="4826365" cy="426442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0BEB8C46-A16A-477D-9B23-D8A227F56D29}"/>
              </a:ext>
            </a:extLst>
          </p:cNvPr>
          <p:cNvSpPr txBox="1"/>
          <p:nvPr/>
        </p:nvSpPr>
        <p:spPr>
          <a:xfrm>
            <a:off x="611882" y="5361541"/>
            <a:ext cx="3598381" cy="738664"/>
          </a:xfrm>
          <a:prstGeom prst="rect">
            <a:avLst/>
          </a:prstGeom>
          <a:noFill/>
        </p:spPr>
        <p:txBody>
          <a:bodyPr wrap="square" rtlCol="0">
            <a:spAutoFit/>
          </a:bodyPr>
          <a:lstStyle/>
          <a:p>
            <a:pPr algn="ctr"/>
            <a:r>
              <a:rPr lang="en-US" sz="1400" i="1" dirty="0"/>
              <a:t>Total $7,811,591</a:t>
            </a:r>
          </a:p>
          <a:p>
            <a:pPr algn="ctr"/>
            <a:r>
              <a:rPr lang="en-US" sz="1400" b="1" i="1" dirty="0">
                <a:solidFill>
                  <a:schemeClr val="accent1"/>
                </a:solidFill>
              </a:rPr>
              <a:t>Pre-employee contributions </a:t>
            </a:r>
          </a:p>
          <a:p>
            <a:pPr algn="ctr"/>
            <a:r>
              <a:rPr lang="en-US" sz="1400" b="1" i="1" dirty="0">
                <a:solidFill>
                  <a:schemeClr val="accent1"/>
                </a:solidFill>
              </a:rPr>
              <a:t>(true utilization, not cost to Aspire)</a:t>
            </a:r>
          </a:p>
        </p:txBody>
      </p:sp>
      <p:sp>
        <p:nvSpPr>
          <p:cNvPr id="3" name="TextBox 2">
            <a:extLst>
              <a:ext uri="{FF2B5EF4-FFF2-40B4-BE49-F238E27FC236}">
                <a16:creationId xmlns:a16="http://schemas.microsoft.com/office/drawing/2014/main" id="{73B475D9-FB3C-44E3-80FB-C7B87D5BF556}"/>
              </a:ext>
            </a:extLst>
          </p:cNvPr>
          <p:cNvSpPr txBox="1"/>
          <p:nvPr/>
        </p:nvSpPr>
        <p:spPr>
          <a:xfrm>
            <a:off x="5610721" y="5611112"/>
            <a:ext cx="1229119" cy="276999"/>
          </a:xfrm>
          <a:prstGeom prst="rect">
            <a:avLst/>
          </a:prstGeom>
          <a:noFill/>
        </p:spPr>
        <p:txBody>
          <a:bodyPr wrap="none" rtlCol="0">
            <a:spAutoFit/>
          </a:bodyPr>
          <a:lstStyle/>
          <a:p>
            <a:pPr algn="ctr"/>
            <a:r>
              <a:rPr lang="en-US" sz="1200" i="1" dirty="0"/>
              <a:t>Total $7,299,091</a:t>
            </a:r>
          </a:p>
        </p:txBody>
      </p:sp>
      <p:graphicFrame>
        <p:nvGraphicFramePr>
          <p:cNvPr id="9" name="Chart 8">
            <a:extLst>
              <a:ext uri="{FF2B5EF4-FFF2-40B4-BE49-F238E27FC236}">
                <a16:creationId xmlns:a16="http://schemas.microsoft.com/office/drawing/2014/main" id="{38152908-82B0-4585-9005-B4B0EE762811}"/>
              </a:ext>
            </a:extLst>
          </p:cNvPr>
          <p:cNvGraphicFramePr/>
          <p:nvPr>
            <p:extLst>
              <p:ext uri="{D42A27DB-BD31-4B8C-83A1-F6EECF244321}">
                <p14:modId xmlns:p14="http://schemas.microsoft.com/office/powerpoint/2010/main" val="3765060545"/>
              </p:ext>
            </p:extLst>
          </p:nvPr>
        </p:nvGraphicFramePr>
        <p:xfrm>
          <a:off x="4484477" y="281480"/>
          <a:ext cx="4491562" cy="5829995"/>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9743C7AD-AEC0-4819-A1AF-59B61E0C09BD}"/>
              </a:ext>
            </a:extLst>
          </p:cNvPr>
          <p:cNvSpPr txBox="1"/>
          <p:nvPr/>
        </p:nvSpPr>
        <p:spPr>
          <a:xfrm>
            <a:off x="7293380" y="5592373"/>
            <a:ext cx="1229119" cy="276999"/>
          </a:xfrm>
          <a:prstGeom prst="rect">
            <a:avLst/>
          </a:prstGeom>
          <a:noFill/>
        </p:spPr>
        <p:txBody>
          <a:bodyPr wrap="none" rtlCol="0">
            <a:spAutoFit/>
          </a:bodyPr>
          <a:lstStyle/>
          <a:p>
            <a:pPr algn="ctr"/>
            <a:r>
              <a:rPr lang="en-US" sz="1200" i="1" dirty="0"/>
              <a:t>Total $7,811,591</a:t>
            </a:r>
          </a:p>
        </p:txBody>
      </p:sp>
    </p:spTree>
    <p:extLst>
      <p:ext uri="{BB962C8B-B14F-4D97-AF65-F5344CB8AC3E}">
        <p14:creationId xmlns:p14="http://schemas.microsoft.com/office/powerpoint/2010/main" val="22228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150814" y="90187"/>
            <a:ext cx="8819724" cy="608360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r>
              <a:rPr lang="en-US" dirty="0"/>
              <a:t>kk</a:t>
            </a:r>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i="1" dirty="0">
              <a:solidFill>
                <a:schemeClr val="bg1"/>
              </a:solidFill>
            </a:endParaRPr>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9" name="TextBox 1"/>
          <p:cNvSpPr txBox="1">
            <a:spLocks noChangeArrowheads="1"/>
          </p:cNvSpPr>
          <p:nvPr/>
        </p:nvSpPr>
        <p:spPr bwMode="auto">
          <a:xfrm>
            <a:off x="602685" y="3275111"/>
            <a:ext cx="74439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lvl="1" indent="0" eaLnBrk="1" hangingPunct="1">
              <a:defRPr/>
            </a:pPr>
            <a:endParaRPr lang="en-US" altLang="en-US" sz="1400" dirty="0"/>
          </a:p>
        </p:txBody>
      </p:sp>
      <p:graphicFrame>
        <p:nvGraphicFramePr>
          <p:cNvPr id="4" name="Chart 3">
            <a:extLst>
              <a:ext uri="{FF2B5EF4-FFF2-40B4-BE49-F238E27FC236}">
                <a16:creationId xmlns:a16="http://schemas.microsoft.com/office/drawing/2014/main" id="{DBFC0F85-3934-43DA-BB68-132497AB71C9}"/>
              </a:ext>
            </a:extLst>
          </p:cNvPr>
          <p:cNvGraphicFramePr>
            <a:graphicFrameLocks noChangeAspect="1"/>
          </p:cNvGraphicFramePr>
          <p:nvPr>
            <p:extLst>
              <p:ext uri="{D42A27DB-BD31-4B8C-83A1-F6EECF244321}">
                <p14:modId xmlns:p14="http://schemas.microsoft.com/office/powerpoint/2010/main" val="719469400"/>
              </p:ext>
            </p:extLst>
          </p:nvPr>
        </p:nvGraphicFramePr>
        <p:xfrm>
          <a:off x="0" y="1252388"/>
          <a:ext cx="5091112"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43A3A812-998E-4CA7-8C45-26FFF3756537}"/>
              </a:ext>
            </a:extLst>
          </p:cNvPr>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Financial Analysis</a:t>
            </a:r>
            <a:endParaRPr lang="en-US" sz="1400" spc="300" dirty="0">
              <a:solidFill>
                <a:schemeClr val="bg1"/>
              </a:solidFill>
              <a:latin typeface="Corbel"/>
              <a:ea typeface="+mn-ea"/>
              <a:cs typeface="Corbel"/>
            </a:endParaRPr>
          </a:p>
        </p:txBody>
      </p:sp>
      <p:sp>
        <p:nvSpPr>
          <p:cNvPr id="2" name="TextBox 1">
            <a:extLst>
              <a:ext uri="{FF2B5EF4-FFF2-40B4-BE49-F238E27FC236}">
                <a16:creationId xmlns:a16="http://schemas.microsoft.com/office/drawing/2014/main" id="{9875AD66-3D81-49BE-9672-B76797B3E02F}"/>
              </a:ext>
            </a:extLst>
          </p:cNvPr>
          <p:cNvSpPr txBox="1"/>
          <p:nvPr/>
        </p:nvSpPr>
        <p:spPr>
          <a:xfrm>
            <a:off x="1297130" y="5181847"/>
            <a:ext cx="1270797" cy="276999"/>
          </a:xfrm>
          <a:prstGeom prst="rect">
            <a:avLst/>
          </a:prstGeom>
          <a:noFill/>
        </p:spPr>
        <p:txBody>
          <a:bodyPr wrap="none" rtlCol="0">
            <a:spAutoFit/>
          </a:bodyPr>
          <a:lstStyle/>
          <a:p>
            <a:r>
              <a:rPr lang="en-US" sz="1400" i="1" dirty="0"/>
              <a:t>Total Gross Claims= $7,227,950</a:t>
            </a:r>
          </a:p>
        </p:txBody>
      </p:sp>
      <p:graphicFrame>
        <p:nvGraphicFramePr>
          <p:cNvPr id="10" name="Chart 9">
            <a:extLst>
              <a:ext uri="{FF2B5EF4-FFF2-40B4-BE49-F238E27FC236}">
                <a16:creationId xmlns:a16="http://schemas.microsoft.com/office/drawing/2014/main" id="{83FE9BB0-DFCE-4DB0-92AF-F2E3A9771B83}"/>
              </a:ext>
            </a:extLst>
          </p:cNvPr>
          <p:cNvGraphicFramePr/>
          <p:nvPr>
            <p:extLst>
              <p:ext uri="{D42A27DB-BD31-4B8C-83A1-F6EECF244321}">
                <p14:modId xmlns:p14="http://schemas.microsoft.com/office/powerpoint/2010/main" val="2605784284"/>
              </p:ext>
            </p:extLst>
          </p:nvPr>
        </p:nvGraphicFramePr>
        <p:xfrm>
          <a:off x="4187564" y="235527"/>
          <a:ext cx="5043167" cy="5945188"/>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C42022E4-A9CB-4EC4-8FEF-F31635A86A7C}"/>
              </a:ext>
            </a:extLst>
          </p:cNvPr>
          <p:cNvSpPr txBox="1"/>
          <p:nvPr/>
        </p:nvSpPr>
        <p:spPr>
          <a:xfrm>
            <a:off x="5449574" y="5686685"/>
            <a:ext cx="1270797" cy="276999"/>
          </a:xfrm>
          <a:prstGeom prst="rect">
            <a:avLst/>
          </a:prstGeom>
          <a:noFill/>
        </p:spPr>
        <p:txBody>
          <a:bodyPr wrap="none" rtlCol="0">
            <a:spAutoFit/>
          </a:bodyPr>
          <a:lstStyle/>
          <a:p>
            <a:r>
              <a:rPr lang="en-US" sz="1200" i="1" dirty="0"/>
              <a:t>Total: $6,747,159</a:t>
            </a:r>
          </a:p>
        </p:txBody>
      </p:sp>
    </p:spTree>
    <p:extLst>
      <p:ext uri="{BB962C8B-B14F-4D97-AF65-F5344CB8AC3E}">
        <p14:creationId xmlns:p14="http://schemas.microsoft.com/office/powerpoint/2010/main" val="4275888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115462" y="201010"/>
            <a:ext cx="8601075" cy="575468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r>
              <a:rPr lang="en-US" dirty="0"/>
              <a:t>kk</a:t>
            </a:r>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9" name="TextBox 1"/>
          <p:cNvSpPr txBox="1">
            <a:spLocks noChangeArrowheads="1"/>
          </p:cNvSpPr>
          <p:nvPr/>
        </p:nvSpPr>
        <p:spPr bwMode="auto">
          <a:xfrm>
            <a:off x="602685" y="3275111"/>
            <a:ext cx="74439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lvl="1" indent="0" eaLnBrk="1" hangingPunct="1">
              <a:defRPr/>
            </a:pPr>
            <a:endParaRPr lang="en-US" altLang="en-US" sz="1400" dirty="0"/>
          </a:p>
        </p:txBody>
      </p:sp>
      <p:graphicFrame>
        <p:nvGraphicFramePr>
          <p:cNvPr id="11" name="Chart 10">
            <a:extLst>
              <a:ext uri="{FF2B5EF4-FFF2-40B4-BE49-F238E27FC236}">
                <a16:creationId xmlns:a16="http://schemas.microsoft.com/office/drawing/2014/main" id="{B737F810-A775-4C43-867A-3112AD79633E}"/>
              </a:ext>
            </a:extLst>
          </p:cNvPr>
          <p:cNvGraphicFramePr>
            <a:graphicFrameLocks noChangeAspect="1"/>
          </p:cNvGraphicFramePr>
          <p:nvPr>
            <p:extLst>
              <p:ext uri="{D42A27DB-BD31-4B8C-83A1-F6EECF244321}">
                <p14:modId xmlns:p14="http://schemas.microsoft.com/office/powerpoint/2010/main" val="1656661561"/>
              </p:ext>
            </p:extLst>
          </p:nvPr>
        </p:nvGraphicFramePr>
        <p:xfrm>
          <a:off x="838200" y="804480"/>
          <a:ext cx="3733880" cy="498672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43A3A812-998E-4CA7-8C45-26FFF3756537}"/>
              </a:ext>
            </a:extLst>
          </p:cNvPr>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Financial Analysis</a:t>
            </a:r>
            <a:endParaRPr lang="en-US" sz="1400" spc="300" dirty="0">
              <a:solidFill>
                <a:schemeClr val="bg1"/>
              </a:solidFill>
              <a:latin typeface="Corbel"/>
              <a:ea typeface="+mn-ea"/>
              <a:cs typeface="Corbel"/>
            </a:endParaRPr>
          </a:p>
        </p:txBody>
      </p:sp>
      <p:sp>
        <p:nvSpPr>
          <p:cNvPr id="2" name="TextBox 1">
            <a:extLst>
              <a:ext uri="{FF2B5EF4-FFF2-40B4-BE49-F238E27FC236}">
                <a16:creationId xmlns:a16="http://schemas.microsoft.com/office/drawing/2014/main" id="{4DF4C35C-371E-4B02-86FF-8168DAB39543}"/>
              </a:ext>
            </a:extLst>
          </p:cNvPr>
          <p:cNvSpPr txBox="1"/>
          <p:nvPr/>
        </p:nvSpPr>
        <p:spPr>
          <a:xfrm>
            <a:off x="4845492" y="2949998"/>
            <a:ext cx="3688369" cy="2585323"/>
          </a:xfrm>
          <a:prstGeom prst="rect">
            <a:avLst/>
          </a:prstGeom>
          <a:noFill/>
        </p:spPr>
        <p:txBody>
          <a:bodyPr wrap="square" rtlCol="0">
            <a:spAutoFit/>
          </a:bodyPr>
          <a:lstStyle/>
          <a:p>
            <a:pPr algn="ctr"/>
            <a:r>
              <a:rPr lang="en-US" u="sng" dirty="0"/>
              <a:t>Dividend Calculation</a:t>
            </a:r>
          </a:p>
          <a:p>
            <a:r>
              <a:rPr lang="en-US" dirty="0"/>
              <a:t>Experience refund is 25% of net profit.  Net Profit= 60% of premium minus specific claims paid:</a:t>
            </a:r>
          </a:p>
          <a:p>
            <a:r>
              <a:rPr lang="en-US" dirty="0"/>
              <a:t>Premium		$1,119,946</a:t>
            </a:r>
          </a:p>
          <a:p>
            <a:r>
              <a:rPr lang="en-US" dirty="0"/>
              <a:t>60%		$618,000</a:t>
            </a:r>
          </a:p>
          <a:p>
            <a:r>
              <a:rPr lang="en-US" dirty="0"/>
              <a:t>Reimbursements:	$816,456	</a:t>
            </a:r>
          </a:p>
          <a:p>
            <a:r>
              <a:rPr lang="en-US" dirty="0"/>
              <a:t>Refund:		</a:t>
            </a:r>
            <a:r>
              <a:rPr lang="en-US" dirty="0">
                <a:solidFill>
                  <a:srgbClr val="FF0000"/>
                </a:solidFill>
              </a:rPr>
              <a:t>-$144,488</a:t>
            </a:r>
          </a:p>
          <a:p>
            <a:pPr algn="ctr"/>
            <a:r>
              <a:rPr lang="en-US" b="1" i="1" dirty="0"/>
              <a:t>No 2020 stop loss dividend</a:t>
            </a:r>
          </a:p>
        </p:txBody>
      </p:sp>
      <p:sp>
        <p:nvSpPr>
          <p:cNvPr id="10" name="Flowchart: Punched Tape 9">
            <a:extLst>
              <a:ext uri="{FF2B5EF4-FFF2-40B4-BE49-F238E27FC236}">
                <a16:creationId xmlns:a16="http://schemas.microsoft.com/office/drawing/2014/main" id="{5C7A59CF-83D6-460C-887A-BAC1AF8F6F5C}"/>
              </a:ext>
            </a:extLst>
          </p:cNvPr>
          <p:cNvSpPr/>
          <p:nvPr/>
        </p:nvSpPr>
        <p:spPr>
          <a:xfrm>
            <a:off x="5035205" y="1066799"/>
            <a:ext cx="2737195" cy="110947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value from stop loss premium paid in 2020</a:t>
            </a:r>
          </a:p>
        </p:txBody>
      </p:sp>
    </p:spTree>
    <p:extLst>
      <p:ext uri="{BB962C8B-B14F-4D97-AF65-F5344CB8AC3E}">
        <p14:creationId xmlns:p14="http://schemas.microsoft.com/office/powerpoint/2010/main" val="179412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6278563"/>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304006" y="245526"/>
            <a:ext cx="8601075" cy="575468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lgn="ctr" fontAlgn="auto">
              <a:spcBef>
                <a:spcPts val="0"/>
              </a:spcBef>
              <a:spcAft>
                <a:spcPts val="0"/>
              </a:spcAft>
              <a:buFont typeface="Arial" panose="020B0604020202020204" pitchFamily="34" charset="0"/>
              <a:buChar char="•"/>
              <a:defRPr/>
            </a:pPr>
            <a:r>
              <a:rPr lang="en-US" dirty="0"/>
              <a:t>*</a:t>
            </a:r>
          </a:p>
        </p:txBody>
      </p:sp>
      <p:sp>
        <p:nvSpPr>
          <p:cNvPr id="7" name="Rectangle 6"/>
          <p:cNvSpPr/>
          <p:nvPr/>
        </p:nvSpPr>
        <p:spPr>
          <a:xfrm>
            <a:off x="0" y="6278563"/>
            <a:ext cx="9144000" cy="585787"/>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dirty="0"/>
              <a:t>2020 slightly below 2016/2017</a:t>
            </a:r>
          </a:p>
        </p:txBody>
      </p:sp>
      <p:pic>
        <p:nvPicPr>
          <p:cNvPr id="5125" name="Picture 8" descr="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3" y="6369050"/>
            <a:ext cx="306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0088" y="0"/>
            <a:ext cx="3357562" cy="534988"/>
          </a:xfrm>
          <a:prstGeom prst="rect">
            <a:avLst/>
          </a:prstGeom>
          <a:solidFill>
            <a:srgbClr val="B6434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892175" y="113605"/>
            <a:ext cx="2973388" cy="307777"/>
          </a:xfrm>
          <a:prstGeom prst="rect">
            <a:avLst/>
          </a:prstGeom>
          <a:noFill/>
        </p:spPr>
        <p:txBody>
          <a:bodyPr>
            <a:spAutoFit/>
          </a:bodyPr>
          <a:lstStyle/>
          <a:p>
            <a:pPr algn="ctr" fontAlgn="auto">
              <a:spcBef>
                <a:spcPts val="0"/>
              </a:spcBef>
              <a:spcAft>
                <a:spcPts val="0"/>
              </a:spcAft>
              <a:defRPr/>
            </a:pPr>
            <a:r>
              <a:rPr lang="en-US" sz="1400" spc="300" dirty="0">
                <a:solidFill>
                  <a:schemeClr val="bg1"/>
                </a:solidFill>
                <a:latin typeface="Corbel"/>
                <a:cs typeface="Corbel"/>
              </a:rPr>
              <a:t>Financial Analysis</a:t>
            </a:r>
            <a:endParaRPr lang="en-US" sz="1400" spc="300" dirty="0">
              <a:solidFill>
                <a:schemeClr val="bg1"/>
              </a:solidFill>
              <a:latin typeface="Corbel"/>
              <a:ea typeface="+mn-ea"/>
              <a:cs typeface="Corbel"/>
            </a:endParaRPr>
          </a:p>
        </p:txBody>
      </p:sp>
      <p:graphicFrame>
        <p:nvGraphicFramePr>
          <p:cNvPr id="16" name="Chart 15">
            <a:extLst>
              <a:ext uri="{FF2B5EF4-FFF2-40B4-BE49-F238E27FC236}">
                <a16:creationId xmlns:a16="http://schemas.microsoft.com/office/drawing/2014/main" id="{5AFCFA54-BC0A-48EE-8BD8-8604186C6824}"/>
              </a:ext>
            </a:extLst>
          </p:cNvPr>
          <p:cNvGraphicFramePr/>
          <p:nvPr>
            <p:extLst>
              <p:ext uri="{D42A27DB-BD31-4B8C-83A1-F6EECF244321}">
                <p14:modId xmlns:p14="http://schemas.microsoft.com/office/powerpoint/2010/main" val="3148285598"/>
              </p:ext>
            </p:extLst>
          </p:nvPr>
        </p:nvGraphicFramePr>
        <p:xfrm>
          <a:off x="1219200" y="1143000"/>
          <a:ext cx="6553200" cy="4318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9777B5FC-EBBA-400D-87C9-D67A9AD2D04D}"/>
              </a:ext>
            </a:extLst>
          </p:cNvPr>
          <p:cNvSpPr txBox="1"/>
          <p:nvPr/>
        </p:nvSpPr>
        <p:spPr>
          <a:xfrm>
            <a:off x="5867400" y="5589293"/>
            <a:ext cx="2371931" cy="276999"/>
          </a:xfrm>
          <a:prstGeom prst="rect">
            <a:avLst/>
          </a:prstGeom>
          <a:noFill/>
        </p:spPr>
        <p:txBody>
          <a:bodyPr wrap="none" rtlCol="0">
            <a:spAutoFit/>
          </a:bodyPr>
          <a:lstStyle/>
          <a:p>
            <a:r>
              <a:rPr lang="en-US" sz="1200" i="1" dirty="0"/>
              <a:t>*July 2017 to Dec. 2017 annualized</a:t>
            </a:r>
          </a:p>
        </p:txBody>
      </p:sp>
    </p:spTree>
    <p:extLst>
      <p:ext uri="{BB962C8B-B14F-4D97-AF65-F5344CB8AC3E}">
        <p14:creationId xmlns:p14="http://schemas.microsoft.com/office/powerpoint/2010/main" val="1816451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G PowerPoint.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7031</TotalTime>
  <Words>3406</Words>
  <Application>Microsoft Office PowerPoint</Application>
  <PresentationFormat>On-screen Show (4:3)</PresentationFormat>
  <Paragraphs>722</Paragraphs>
  <Slides>32</Slides>
  <Notes>27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2" baseType="lpstr">
      <vt:lpstr>Arial</vt:lpstr>
      <vt:lpstr>Calibri</vt:lpstr>
      <vt:lpstr>Corbel</vt:lpstr>
      <vt:lpstr>Courier New</vt:lpstr>
      <vt:lpstr>Georgia</vt:lpstr>
      <vt:lpstr>Times New Roman</vt:lpstr>
      <vt:lpstr>Wingdings</vt:lpstr>
      <vt:lpstr>Office Theme</vt:lpstr>
      <vt:lpstr>TRG PowerPoint.2015</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Demographic profile</vt:lpstr>
      <vt:lpstr>2021 Segmenting your employees cluster preferences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Hurwitt, Karen</dc:creator>
  <cp:lastModifiedBy>Brady, Jackie</cp:lastModifiedBy>
  <cp:revision>577</cp:revision>
  <cp:lastPrinted>2020-02-24T20:26:55Z</cp:lastPrinted>
  <dcterms:created xsi:type="dcterms:W3CDTF">2015-08-04T18:13:11Z</dcterms:created>
  <dcterms:modified xsi:type="dcterms:W3CDTF">2021-05-05T16:16:09Z</dcterms:modified>
</cp:coreProperties>
</file>