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329" r:id="rId5"/>
    <p:sldId id="375" r:id="rId6"/>
    <p:sldId id="365" r:id="rId7"/>
    <p:sldId id="393" r:id="rId8"/>
    <p:sldId id="288" r:id="rId9"/>
    <p:sldId id="400" r:id="rId10"/>
    <p:sldId id="291" r:id="rId11"/>
    <p:sldId id="374" r:id="rId12"/>
    <p:sldId id="292" r:id="rId13"/>
    <p:sldId id="388" r:id="rId14"/>
    <p:sldId id="302" r:id="rId15"/>
    <p:sldId id="394" r:id="rId16"/>
    <p:sldId id="395" r:id="rId17"/>
    <p:sldId id="396" r:id="rId18"/>
    <p:sldId id="397" r:id="rId19"/>
    <p:sldId id="314" r:id="rId20"/>
    <p:sldId id="373" r:id="rId21"/>
    <p:sldId id="338" r:id="rId22"/>
    <p:sldId id="363" r:id="rId23"/>
    <p:sldId id="383" r:id="rId24"/>
    <p:sldId id="385" r:id="rId25"/>
    <p:sldId id="381" r:id="rId26"/>
    <p:sldId id="323" r:id="rId27"/>
    <p:sldId id="327" r:id="rId28"/>
    <p:sldId id="328" r:id="rId29"/>
  </p:sldIdLst>
  <p:sldSz cx="9144000" cy="5143500" type="screen16x9"/>
  <p:notesSz cx="7010400" cy="9296400"/>
  <p:defaultTextStyle>
    <a:defPPr>
      <a:defRPr lang="en-US"/>
    </a:defPPr>
    <a:lvl1pPr algn="l" defTabSz="457200" rtl="0" fontAlgn="base">
      <a:spcBef>
        <a:spcPct val="0"/>
      </a:spcBef>
      <a:spcAft>
        <a:spcPct val="0"/>
      </a:spcAft>
      <a:defRPr sz="24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5" userDrawn="1">
          <p15:clr>
            <a:srgbClr val="A4A3A4"/>
          </p15:clr>
        </p15:guide>
        <p15:guide id="2" pos="312" userDrawn="1">
          <p15:clr>
            <a:srgbClr val="A4A3A4"/>
          </p15:clr>
        </p15:guide>
        <p15:guide id="3" orient="horz" pos="3108" userDrawn="1">
          <p15:clr>
            <a:srgbClr val="A4A3A4"/>
          </p15:clr>
        </p15:guide>
        <p15:guide id="4" orient="horz" pos="588" userDrawn="1">
          <p15:clr>
            <a:srgbClr val="A4A3A4"/>
          </p15:clr>
        </p15:guide>
        <p15:guide id="5" orient="horz" pos="828" userDrawn="1">
          <p15:clr>
            <a:srgbClr val="A4A3A4"/>
          </p15:clr>
        </p15:guide>
        <p15:guide id="7" orient="horz" pos="2052" userDrawn="1">
          <p15:clr>
            <a:srgbClr val="A4A3A4"/>
          </p15:clr>
        </p15:guide>
        <p15:guide id="8" orient="horz" pos="42">
          <p15:clr>
            <a:srgbClr val="A4A3A4"/>
          </p15:clr>
        </p15:guide>
        <p15:guide id="9" orient="horz" pos="796">
          <p15:clr>
            <a:srgbClr val="A4A3A4"/>
          </p15:clr>
        </p15:guide>
        <p15:guide id="10" orient="horz" pos="1802">
          <p15:clr>
            <a:srgbClr val="A4A3A4"/>
          </p15:clr>
        </p15:guide>
        <p15:guide id="11" pos="345">
          <p15:clr>
            <a:srgbClr val="A4A3A4"/>
          </p15:clr>
        </p15:guide>
        <p15:guide id="12" pos="2018">
          <p15:clr>
            <a:srgbClr val="A4A3A4"/>
          </p15:clr>
        </p15:guide>
        <p15:guide id="13" orient="horz" pos="321">
          <p15:clr>
            <a:srgbClr val="A4A3A4"/>
          </p15:clr>
        </p15:guide>
        <p15:guide id="14" orient="horz" pos="3080">
          <p15:clr>
            <a:srgbClr val="A4A3A4"/>
          </p15:clr>
        </p15:guide>
        <p15:guide id="15" orient="horz" pos="3239">
          <p15:clr>
            <a:srgbClr val="A4A3A4"/>
          </p15:clr>
        </p15:guide>
        <p15:guide id="16" orient="horz">
          <p15:clr>
            <a:srgbClr val="A4A3A4"/>
          </p15:clr>
        </p15:guide>
        <p15:guide id="17" orient="horz" pos="448">
          <p15:clr>
            <a:srgbClr val="A4A3A4"/>
          </p15:clr>
        </p15:guide>
        <p15:guide id="18" orient="horz" pos="539">
          <p15:clr>
            <a:srgbClr val="A4A3A4"/>
          </p15:clr>
        </p15:guide>
        <p15:guide id="19" orient="horz" pos="1915">
          <p15:clr>
            <a:srgbClr val="A4A3A4"/>
          </p15:clr>
        </p15:guide>
        <p15:guide id="20" pos="62">
          <p15:clr>
            <a:srgbClr val="A4A3A4"/>
          </p15:clr>
        </p15:guide>
        <p15:guide id="21" pos="1760">
          <p15:clr>
            <a:srgbClr val="A4A3A4"/>
          </p15:clr>
        </p15:guide>
        <p15:guide id="22" pos="5480">
          <p15:clr>
            <a:srgbClr val="A4A3A4"/>
          </p15:clr>
        </p15:guide>
        <p15:guide id="23" pos="32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iguerra, Elizabeth  (CTR)      C4PRD" initials="VE(C" lastIdx="3" clrIdx="0"/>
  <p:cmAuthor id="2" name="Lussier, Janet M      HHHH" initials="JML" lastIdx="1" clrIdx="1"/>
  <p:cmAuthor id="3" name="Blasko, Erik      656" initials="BE6" lastIdx="3"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678"/>
    <a:srgbClr val="002850"/>
    <a:srgbClr val="0065A6"/>
    <a:srgbClr val="00AAE0"/>
    <a:srgbClr val="F68621"/>
    <a:srgbClr val="E35205"/>
    <a:srgbClr val="DBEEF4"/>
    <a:srgbClr val="39B44A"/>
    <a:srgbClr val="F0B434"/>
    <a:srgbClr val="007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28" autoAdjust="0"/>
    <p:restoredTop sz="94095" autoAdjust="0"/>
  </p:normalViewPr>
  <p:slideViewPr>
    <p:cSldViewPr snapToGrid="0" snapToObjects="1">
      <p:cViewPr varScale="1">
        <p:scale>
          <a:sx n="134" d="100"/>
          <a:sy n="134" d="100"/>
        </p:scale>
        <p:origin x="1512" y="96"/>
      </p:cViewPr>
      <p:guideLst>
        <p:guide orient="horz" pos="315"/>
        <p:guide pos="312"/>
        <p:guide orient="horz" pos="3108"/>
        <p:guide orient="horz" pos="588"/>
        <p:guide orient="horz" pos="828"/>
        <p:guide orient="horz" pos="2052"/>
        <p:guide orient="horz" pos="42"/>
        <p:guide orient="horz" pos="796"/>
        <p:guide orient="horz" pos="1802"/>
        <p:guide pos="345"/>
        <p:guide pos="2018"/>
        <p:guide orient="horz" pos="321"/>
        <p:guide orient="horz" pos="3080"/>
        <p:guide orient="horz" pos="3239"/>
        <p:guide orient="horz"/>
        <p:guide orient="horz" pos="448"/>
        <p:guide orient="horz" pos="539"/>
        <p:guide orient="horz" pos="1915"/>
        <p:guide pos="62"/>
        <p:guide pos="1760"/>
        <p:guide pos="5480"/>
        <p:guide pos="324"/>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84" charset="0"/>
                <a:ea typeface="MS PGothic" pitchFamily="34" charset="-128"/>
              </a:defRPr>
            </a:lvl1pPr>
          </a:lstStyle>
          <a:p>
            <a:fld id="{370AD719-A5CC-4EAA-B319-63CA2EB82D34}" type="datetime1">
              <a:rPr lang="en-US" altLang="en-US"/>
              <a:pPr/>
              <a:t>10/21/2020</a:t>
            </a:fld>
            <a:endParaRPr lang="en-US" altLang="en-US"/>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84" charset="0"/>
                <a:ea typeface="MS PGothic" pitchFamily="34" charset="-128"/>
              </a:defRPr>
            </a:lvl1pPr>
          </a:lstStyle>
          <a:p>
            <a:fld id="{E4BB9F89-8D2A-4F13-8073-A3C588A4F3CA}" type="slidenum">
              <a:rPr lang="en-US" altLang="en-US"/>
              <a:pPr/>
              <a:t>‹#›</a:t>
            </a:fld>
            <a:endParaRPr lang="en-US" altLang="en-US"/>
          </a:p>
        </p:txBody>
      </p:sp>
    </p:spTree>
    <p:extLst>
      <p:ext uri="{BB962C8B-B14F-4D97-AF65-F5344CB8AC3E}">
        <p14:creationId xmlns:p14="http://schemas.microsoft.com/office/powerpoint/2010/main" val="1252354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84" charset="0"/>
                <a:ea typeface="MS PGothic" pitchFamily="34" charset="-128"/>
              </a:defRPr>
            </a:lvl1pPr>
          </a:lstStyle>
          <a:p>
            <a:fld id="{6E30FF4F-E39C-4EAF-A8BC-25F286F58CE1}" type="datetime1">
              <a:rPr lang="en-US" altLang="en-US"/>
              <a:pPr/>
              <a:t>10/21/2020</a:t>
            </a:fld>
            <a:endParaRPr lang="en-US" alt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84" charset="0"/>
                <a:ea typeface="MS PGothic" pitchFamily="34" charset="-128"/>
              </a:defRPr>
            </a:lvl1pPr>
          </a:lstStyle>
          <a:p>
            <a:fld id="{DECE3B9E-6574-462E-B6D1-39C8693FFF93}" type="slidenum">
              <a:rPr lang="en-US" altLang="en-US"/>
              <a:pPr/>
              <a:t>‹#›</a:t>
            </a:fld>
            <a:endParaRPr lang="en-US" altLang="en-US"/>
          </a:p>
        </p:txBody>
      </p:sp>
    </p:spTree>
    <p:extLst>
      <p:ext uri="{BB962C8B-B14F-4D97-AF65-F5344CB8AC3E}">
        <p14:creationId xmlns:p14="http://schemas.microsoft.com/office/powerpoint/2010/main" val="282109666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84" charset="-128"/>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1</a:t>
            </a:fld>
            <a:endParaRPr lang="en-US" altLang="en-US"/>
          </a:p>
        </p:txBody>
      </p:sp>
    </p:spTree>
    <p:extLst>
      <p:ext uri="{BB962C8B-B14F-4D97-AF65-F5344CB8AC3E}">
        <p14:creationId xmlns:p14="http://schemas.microsoft.com/office/powerpoint/2010/main" val="1107105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solidFill>
                <a:srgbClr val="FFFFFF"/>
              </a:solidFill>
            </a:endParaRPr>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19</a:t>
            </a:fld>
            <a:endParaRPr lang="en-US" altLang="en-US" dirty="0"/>
          </a:p>
        </p:txBody>
      </p:sp>
    </p:spTree>
    <p:extLst>
      <p:ext uri="{BB962C8B-B14F-4D97-AF65-F5344CB8AC3E}">
        <p14:creationId xmlns:p14="http://schemas.microsoft.com/office/powerpoint/2010/main" val="71618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solidFill>
                  <a:prstClr val="black"/>
                </a:solidFill>
              </a:rPr>
              <a:pPr/>
              <a:t>20</a:t>
            </a:fld>
            <a:endParaRPr lang="en-US" altLang="en-US">
              <a:solidFill>
                <a:prstClr val="black"/>
              </a:solidFill>
            </a:endParaRPr>
          </a:p>
        </p:txBody>
      </p:sp>
    </p:spTree>
    <p:extLst>
      <p:ext uri="{BB962C8B-B14F-4D97-AF65-F5344CB8AC3E}">
        <p14:creationId xmlns:p14="http://schemas.microsoft.com/office/powerpoint/2010/main" val="340958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dirty="0"/>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22</a:t>
            </a:fld>
            <a:endParaRPr lang="en-US" altLang="en-US"/>
          </a:p>
        </p:txBody>
      </p:sp>
    </p:spTree>
    <p:extLst>
      <p:ext uri="{BB962C8B-B14F-4D97-AF65-F5344CB8AC3E}">
        <p14:creationId xmlns:p14="http://schemas.microsoft.com/office/powerpoint/2010/main" val="377026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2</a:t>
            </a:fld>
            <a:endParaRPr lang="en-US" altLang="en-US"/>
          </a:p>
        </p:txBody>
      </p:sp>
    </p:spTree>
    <p:extLst>
      <p:ext uri="{BB962C8B-B14F-4D97-AF65-F5344CB8AC3E}">
        <p14:creationId xmlns:p14="http://schemas.microsoft.com/office/powerpoint/2010/main" val="280388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5</a:t>
            </a:fld>
            <a:endParaRPr lang="en-US" altLang="en-US"/>
          </a:p>
        </p:txBody>
      </p:sp>
    </p:spTree>
    <p:extLst>
      <p:ext uri="{BB962C8B-B14F-4D97-AF65-F5344CB8AC3E}">
        <p14:creationId xmlns:p14="http://schemas.microsoft.com/office/powerpoint/2010/main" val="181488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970938" y="8831580"/>
            <a:ext cx="3037840" cy="463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440" tIns="47219" rIns="94440" bIns="47219" anchor="b"/>
          <a:lstStyle>
            <a:lvl1pPr defTabSz="936625" eaLnBrk="0" hangingPunct="0">
              <a:defRPr sz="2400">
                <a:solidFill>
                  <a:schemeClr val="tx1"/>
                </a:solidFill>
                <a:latin typeface="Arial" charset="0"/>
                <a:ea typeface="ヒラギノ角ゴ Pro W3" charset="0"/>
                <a:cs typeface="ヒラギノ角ゴ Pro W3" charset="0"/>
              </a:defRPr>
            </a:lvl1pPr>
            <a:lvl2pPr marL="742950" indent="-285750" defTabSz="936625" eaLnBrk="0" hangingPunct="0">
              <a:defRPr sz="2400">
                <a:solidFill>
                  <a:schemeClr val="tx1"/>
                </a:solidFill>
                <a:latin typeface="Arial" charset="0"/>
                <a:ea typeface="ヒラギノ角ゴ Pro W3" charset="0"/>
              </a:defRPr>
            </a:lvl2pPr>
            <a:lvl3pPr marL="1143000" indent="-228600" defTabSz="936625" eaLnBrk="0" hangingPunct="0">
              <a:defRPr sz="2400">
                <a:solidFill>
                  <a:schemeClr val="tx1"/>
                </a:solidFill>
                <a:latin typeface="Arial" charset="0"/>
                <a:ea typeface="ヒラギノ角ゴ Pro W3" charset="0"/>
              </a:defRPr>
            </a:lvl3pPr>
            <a:lvl4pPr marL="1600200" indent="-228600" defTabSz="936625" eaLnBrk="0" hangingPunct="0">
              <a:defRPr sz="2400">
                <a:solidFill>
                  <a:schemeClr val="tx1"/>
                </a:solidFill>
                <a:latin typeface="Arial" charset="0"/>
                <a:ea typeface="ヒラギノ角ゴ Pro W3" charset="0"/>
              </a:defRPr>
            </a:lvl4pPr>
            <a:lvl5pPr marL="2057400" indent="-228600" defTabSz="936625" eaLnBrk="0" hangingPunct="0">
              <a:defRPr sz="2400">
                <a:solidFill>
                  <a:schemeClr val="tx1"/>
                </a:solidFill>
                <a:latin typeface="Arial" charset="0"/>
                <a:ea typeface="ヒラギノ角ゴ Pro W3" charset="0"/>
              </a:defRPr>
            </a:lvl5pPr>
            <a:lvl6pPr marL="2514600" indent="-228600" defTabSz="936625" eaLnBrk="0" fontAlgn="base" hangingPunct="0">
              <a:spcBef>
                <a:spcPct val="0"/>
              </a:spcBef>
              <a:spcAft>
                <a:spcPct val="0"/>
              </a:spcAft>
              <a:defRPr sz="2400">
                <a:solidFill>
                  <a:schemeClr val="tx1"/>
                </a:solidFill>
                <a:latin typeface="Arial" charset="0"/>
                <a:ea typeface="ヒラギノ角ゴ Pro W3" charset="0"/>
              </a:defRPr>
            </a:lvl6pPr>
            <a:lvl7pPr marL="2971800" indent="-228600" defTabSz="936625" eaLnBrk="0" fontAlgn="base" hangingPunct="0">
              <a:spcBef>
                <a:spcPct val="0"/>
              </a:spcBef>
              <a:spcAft>
                <a:spcPct val="0"/>
              </a:spcAft>
              <a:defRPr sz="2400">
                <a:solidFill>
                  <a:schemeClr val="tx1"/>
                </a:solidFill>
                <a:latin typeface="Arial" charset="0"/>
                <a:ea typeface="ヒラギノ角ゴ Pro W3" charset="0"/>
              </a:defRPr>
            </a:lvl7pPr>
            <a:lvl8pPr marL="3429000" indent="-228600" defTabSz="936625" eaLnBrk="0" fontAlgn="base" hangingPunct="0">
              <a:spcBef>
                <a:spcPct val="0"/>
              </a:spcBef>
              <a:spcAft>
                <a:spcPct val="0"/>
              </a:spcAft>
              <a:defRPr sz="2400">
                <a:solidFill>
                  <a:schemeClr val="tx1"/>
                </a:solidFill>
                <a:latin typeface="Arial" charset="0"/>
                <a:ea typeface="ヒラギノ角ゴ Pro W3" charset="0"/>
              </a:defRPr>
            </a:lvl8pPr>
            <a:lvl9pPr marL="3886200" indent="-228600" defTabSz="936625"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fld id="{893B0820-5462-7E45-AE34-A4ABAF1FBAF4}" type="slidenum">
              <a:rPr lang="en-US" sz="1200">
                <a:solidFill>
                  <a:prstClr val="black"/>
                </a:solidFill>
                <a:ea typeface="MS PGothic" charset="0"/>
                <a:cs typeface="MS PGothic" charset="0"/>
              </a:rPr>
              <a:pPr algn="r" eaLnBrk="1" hangingPunct="1"/>
              <a:t>6</a:t>
            </a:fld>
            <a:endParaRPr lang="en-US" sz="1200">
              <a:solidFill>
                <a:prstClr val="black"/>
              </a:solidFill>
              <a:ea typeface="MS PGothic" charset="0"/>
              <a:cs typeface="MS PGothic" charset="0"/>
            </a:endParaRPr>
          </a:p>
        </p:txBody>
      </p:sp>
      <p:sp>
        <p:nvSpPr>
          <p:cNvPr id="30722" name="Rectangle 2"/>
          <p:cNvSpPr>
            <a:spLocks noGrp="1" noRot="1" noChangeAspect="1" noChangeArrowheads="1" noTextEdit="1"/>
          </p:cNvSpPr>
          <p:nvPr>
            <p:ph type="sldImg"/>
          </p:nvPr>
        </p:nvSpPr>
        <p:spPr bwMode="auto">
          <a:xfrm>
            <a:off x="-219075" y="277813"/>
            <a:ext cx="5141913" cy="28940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4" name="Rectangle 3"/>
          <p:cNvSpPr>
            <a:spLocks noGrp="1" noChangeArrowheads="1"/>
          </p:cNvSpPr>
          <p:nvPr>
            <p:ph type="body" idx="1"/>
          </p:nvPr>
        </p:nvSpPr>
        <p:spPr bwMode="auto">
          <a:xfrm>
            <a:off x="436528" y="3261810"/>
            <a:ext cx="6057829" cy="580218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440" tIns="47219" rIns="94440" bIns="47219"/>
          <a:lstStyle/>
          <a:p>
            <a:pPr>
              <a:lnSpc>
                <a:spcPct val="80000"/>
              </a:lnSpc>
              <a:defRPr/>
            </a:pPr>
            <a:endParaRPr lang="en-US" altLang="en-US" sz="800" dirty="0"/>
          </a:p>
        </p:txBody>
      </p:sp>
    </p:spTree>
    <p:extLst>
      <p:ext uri="{BB962C8B-B14F-4D97-AF65-F5344CB8AC3E}">
        <p14:creationId xmlns:p14="http://schemas.microsoft.com/office/powerpoint/2010/main" val="408272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632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solidFill>
                <a:srgbClr val="FF0000"/>
              </a:solidFill>
            </a:endParaRPr>
          </a:p>
        </p:txBody>
      </p:sp>
    </p:spTree>
    <p:extLst>
      <p:ext uri="{BB962C8B-B14F-4D97-AF65-F5344CB8AC3E}">
        <p14:creationId xmlns:p14="http://schemas.microsoft.com/office/powerpoint/2010/main" val="133506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10</a:t>
            </a:fld>
            <a:endParaRPr lang="en-US" altLang="en-US"/>
          </a:p>
        </p:txBody>
      </p:sp>
    </p:spTree>
    <p:extLst>
      <p:ext uri="{BB962C8B-B14F-4D97-AF65-F5344CB8AC3E}">
        <p14:creationId xmlns:p14="http://schemas.microsoft.com/office/powerpoint/2010/main" val="286642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922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17</a:t>
            </a:fld>
            <a:endParaRPr lang="en-US" altLang="en-US" dirty="0"/>
          </a:p>
        </p:txBody>
      </p:sp>
    </p:spTree>
    <p:extLst>
      <p:ext uri="{BB962C8B-B14F-4D97-AF65-F5344CB8AC3E}">
        <p14:creationId xmlns:p14="http://schemas.microsoft.com/office/powerpoint/2010/main" val="2023392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solidFill>
                <a:srgbClr val="FFFFFF"/>
              </a:solidFill>
            </a:endParaRPr>
          </a:p>
        </p:txBody>
      </p:sp>
      <p:sp>
        <p:nvSpPr>
          <p:cNvPr id="4" name="Slide Number Placeholder 3"/>
          <p:cNvSpPr>
            <a:spLocks noGrp="1"/>
          </p:cNvSpPr>
          <p:nvPr>
            <p:ph type="sldNum" sz="quarter" idx="10"/>
          </p:nvPr>
        </p:nvSpPr>
        <p:spPr/>
        <p:txBody>
          <a:bodyPr/>
          <a:lstStyle/>
          <a:p>
            <a:fld id="{DECE3B9E-6574-462E-B6D1-39C8693FFF93}" type="slidenum">
              <a:rPr lang="en-US" altLang="en-US" smtClean="0"/>
              <a:pPr/>
              <a:t>18</a:t>
            </a:fld>
            <a:endParaRPr lang="en-US" altLang="en-US" dirty="0"/>
          </a:p>
        </p:txBody>
      </p:sp>
    </p:spTree>
    <p:extLst>
      <p:ext uri="{BB962C8B-B14F-4D97-AF65-F5344CB8AC3E}">
        <p14:creationId xmlns:p14="http://schemas.microsoft.com/office/powerpoint/2010/main" val="702710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409575"/>
            <a:ext cx="9144000" cy="3826860"/>
          </a:xfrm>
          <a:solidFill>
            <a:schemeClr val="bg1">
              <a:lumMod val="95000"/>
            </a:schemeClr>
          </a:solidFill>
        </p:spPr>
        <p:txBody>
          <a:bodyPr/>
          <a:lstStyle>
            <a:lvl1pPr>
              <a:defRPr/>
            </a:lvl1pPr>
          </a:lstStyle>
          <a:p>
            <a:r>
              <a:rPr lang="en-US" dirty="0"/>
              <a:t>Click on box / use insert picture /  then use crop tool to position or enlarge in box</a:t>
            </a:r>
          </a:p>
        </p:txBody>
      </p:sp>
      <p:sp>
        <p:nvSpPr>
          <p:cNvPr id="10242" name="Title Placeholder 1"/>
          <p:cNvSpPr>
            <a:spLocks noGrp="1"/>
          </p:cNvSpPr>
          <p:nvPr>
            <p:ph type="ctrTitle"/>
          </p:nvPr>
        </p:nvSpPr>
        <p:spPr>
          <a:xfrm>
            <a:off x="457200" y="1351068"/>
            <a:ext cx="4535905" cy="1065718"/>
          </a:xfrm>
          <a:prstGeom prst="rect">
            <a:avLst/>
          </a:prstGeom>
        </p:spPr>
        <p:txBody>
          <a:bodyPr anchor="ctr"/>
          <a:lstStyle>
            <a:lvl1pPr>
              <a:lnSpc>
                <a:spcPts val="3300"/>
              </a:lnSpc>
              <a:defRPr sz="3200" b="1" cap="all" baseline="0">
                <a:solidFill>
                  <a:srgbClr val="FFFFFF"/>
                </a:solidFill>
                <a:latin typeface="Arial" charset="0"/>
              </a:defRPr>
            </a:lvl1pPr>
          </a:lstStyle>
          <a:p>
            <a:r>
              <a:rPr lang="en-US"/>
              <a:t>Click to edit Master title style</a:t>
            </a:r>
            <a:endParaRPr lang="en-US" dirty="0"/>
          </a:p>
        </p:txBody>
      </p:sp>
      <p:sp>
        <p:nvSpPr>
          <p:cNvPr id="10243" name="Text Placeholder 2"/>
          <p:cNvSpPr>
            <a:spLocks noGrp="1"/>
          </p:cNvSpPr>
          <p:nvPr>
            <p:ph type="subTitle" idx="1" hasCustomPrompt="1"/>
          </p:nvPr>
        </p:nvSpPr>
        <p:spPr>
          <a:xfrm>
            <a:off x="457200" y="2465996"/>
            <a:ext cx="4535904" cy="628630"/>
          </a:xfrm>
        </p:spPr>
        <p:txBody>
          <a:bodyPr anchor="ctr"/>
          <a:lstStyle>
            <a:lvl1pPr marL="0" indent="0">
              <a:lnSpc>
                <a:spcPts val="2000"/>
              </a:lnSpc>
              <a:buFont typeface="Arial" charset="0"/>
              <a:buNone/>
              <a:defRPr sz="1800" b="0">
                <a:solidFill>
                  <a:schemeClr val="bg1"/>
                </a:solidFill>
                <a:latin typeface="Arial" charset="0"/>
              </a:defRPr>
            </a:lvl1pPr>
          </a:lstStyle>
          <a:p>
            <a:r>
              <a:rPr lang="en-US" dirty="0"/>
              <a:t>Click to edit master subtitle style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55752"/>
          <a:stretch/>
        </p:blipFill>
        <p:spPr>
          <a:xfrm>
            <a:off x="6880225" y="4216924"/>
            <a:ext cx="2046288" cy="850899"/>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4659" t="30410" r="-6860" b="10635"/>
          <a:stretch/>
        </p:blipFill>
        <p:spPr>
          <a:xfrm>
            <a:off x="377825" y="4480448"/>
            <a:ext cx="2876549" cy="501650"/>
          </a:xfrm>
          <a:prstGeom prst="rect">
            <a:avLst/>
          </a:prstGeom>
        </p:spPr>
      </p:pic>
    </p:spTree>
    <p:extLst>
      <p:ext uri="{BB962C8B-B14F-4D97-AF65-F5344CB8AC3E}">
        <p14:creationId xmlns:p14="http://schemas.microsoft.com/office/powerpoint/2010/main" val="290029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bwMode="auto">
          <a:xfrm rot="5400000">
            <a:off x="2923183" y="-2944614"/>
            <a:ext cx="3318272" cy="9174163"/>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5" name="Rectangle 4"/>
          <p:cNvSpPr/>
          <p:nvPr userDrawn="1"/>
        </p:nvSpPr>
        <p:spPr bwMode="auto">
          <a:xfrm rot="5400000">
            <a:off x="4053880" y="-757039"/>
            <a:ext cx="1053703" cy="917098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7" name="Text Placeholder 2"/>
          <p:cNvSpPr>
            <a:spLocks noGrp="1"/>
          </p:cNvSpPr>
          <p:nvPr>
            <p:ph type="subTitle" idx="1" hasCustomPrompt="1"/>
          </p:nvPr>
        </p:nvSpPr>
        <p:spPr>
          <a:xfrm>
            <a:off x="457200" y="3301603"/>
            <a:ext cx="7696200" cy="1053704"/>
          </a:xfrm>
        </p:spPr>
        <p:txBody>
          <a:bodyPr anchor="ctr"/>
          <a:lstStyle>
            <a:lvl1pPr marL="0" indent="0">
              <a:lnSpc>
                <a:spcPts val="2200"/>
              </a:lnSpc>
              <a:buFont typeface="Arial" charset="0"/>
              <a:buNone/>
              <a:defRPr sz="2000" b="0">
                <a:solidFill>
                  <a:schemeClr val="bg1"/>
                </a:solidFill>
                <a:latin typeface="Arial" charset="0"/>
              </a:defRPr>
            </a:lvl1pPr>
          </a:lstStyle>
          <a:p>
            <a:r>
              <a:rPr lang="en-US" dirty="0"/>
              <a:t>Click to edit master subtitle style</a:t>
            </a:r>
          </a:p>
        </p:txBody>
      </p:sp>
      <p:sp>
        <p:nvSpPr>
          <p:cNvPr id="8" name="Title Placeholder 1"/>
          <p:cNvSpPr>
            <a:spLocks noGrp="1"/>
          </p:cNvSpPr>
          <p:nvPr>
            <p:ph type="ctrTitle"/>
          </p:nvPr>
        </p:nvSpPr>
        <p:spPr>
          <a:xfrm>
            <a:off x="452439" y="2234804"/>
            <a:ext cx="8716962" cy="717948"/>
          </a:xfrm>
          <a:prstGeom prst="rect">
            <a:avLst/>
          </a:prstGeom>
        </p:spPr>
        <p:txBody>
          <a:bodyPr anchor="b"/>
          <a:lstStyle>
            <a:lvl1pPr>
              <a:lnSpc>
                <a:spcPts val="4000"/>
              </a:lnSpc>
              <a:defRPr sz="3800" b="1" cap="all" baseline="0">
                <a:solidFill>
                  <a:srgbClr val="FFFFFF"/>
                </a:solidFill>
                <a:latin typeface="Arial" charset="0"/>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fld id="{C8C01F01-A601-4FE5-8E71-6675F782C625}" type="slidenum">
              <a:rPr lang="en-US" altLang="en-US"/>
              <a:pPr/>
              <a:t>‹#›</a:t>
            </a:fld>
            <a:endParaRPr lang="en-US" altLang="en-US"/>
          </a:p>
        </p:txBody>
      </p:sp>
      <p:sp>
        <p:nvSpPr>
          <p:cNvPr id="9" name="Rectangle 7"/>
          <p:cNvSpPr>
            <a:spLocks noGrp="1" noChangeArrowheads="1"/>
          </p:cNvSpPr>
          <p:nvPr>
            <p:ph type="ftr" sz="quarter" idx="11"/>
          </p:nvPr>
        </p:nvSpPr>
        <p:spPr/>
        <p:txBody>
          <a:bodyPr/>
          <a:lstStyle>
            <a:lvl1pPr>
              <a:defRPr/>
            </a:lvl1pPr>
          </a:lstStyle>
          <a:p>
            <a:r>
              <a:rPr lang="en-US" altLang="en-US" dirty="0"/>
              <a:t>Confidential, unpublished property of Cigna. Do not duplicate or distribute. Use and distribution limited solely to authorized personnel. © 2020 Cigna</a:t>
            </a:r>
          </a:p>
        </p:txBody>
      </p:sp>
    </p:spTree>
    <p:extLst>
      <p:ext uri="{BB962C8B-B14F-4D97-AF65-F5344CB8AC3E}">
        <p14:creationId xmlns:p14="http://schemas.microsoft.com/office/powerpoint/2010/main" val="220357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230188" indent="-230188">
              <a:buClr>
                <a:schemeClr val="tx1"/>
              </a:buClr>
              <a:buFont typeface="Arial" panose="020B060402020202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hasCustomPrompt="1"/>
          </p:nvPr>
        </p:nvSpPr>
        <p:spPr>
          <a:xfrm>
            <a:off x="434150" y="205979"/>
            <a:ext cx="8229600" cy="484584"/>
          </a:xfrm>
        </p:spPr>
        <p:txBody>
          <a:bodyPr/>
          <a:lstStyle>
            <a:lvl1pPr>
              <a:defRPr sz="2000" cap="none">
                <a:solidFill>
                  <a:srgbClr val="0065A6"/>
                </a:solidFill>
              </a:defRPr>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defRPr/>
            </a:lvl1pPr>
          </a:lstStyle>
          <a:p>
            <a:fld id="{38EC0547-4173-4FD2-B3AD-CE0209F6F09F}" type="slidenum">
              <a:rPr lang="en-US" altLang="en-US"/>
              <a:pPr/>
              <a:t>‹#›</a:t>
            </a:fld>
            <a:endParaRPr lang="en-US" altLang="en-US"/>
          </a:p>
        </p:txBody>
      </p:sp>
      <p:sp>
        <p:nvSpPr>
          <p:cNvPr id="5"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2020 Cigna</a:t>
            </a:r>
          </a:p>
        </p:txBody>
      </p:sp>
    </p:spTree>
    <p:extLst>
      <p:ext uri="{BB962C8B-B14F-4D97-AF65-F5344CB8AC3E}">
        <p14:creationId xmlns:p14="http://schemas.microsoft.com/office/powerpoint/2010/main" val="139382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34150" y="205979"/>
            <a:ext cx="8229600" cy="484584"/>
          </a:xfrm>
        </p:spPr>
        <p:txBody>
          <a:bodyPr/>
          <a:lstStyle>
            <a:lvl1pPr>
              <a:defRPr sz="2000" cap="none">
                <a:solidFill>
                  <a:srgbClr val="0065A6"/>
                </a:solidFill>
              </a:defRPr>
            </a:lvl1pPr>
          </a:lstStyle>
          <a:p>
            <a:r>
              <a:rPr lang="en-US" dirty="0"/>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97C9F2F1-5B60-4828-8D48-CC3CA0267DF1}" type="slidenum">
              <a:rPr lang="en-US" altLang="en-US"/>
              <a:pPr/>
              <a:t>‹#›</a:t>
            </a:fld>
            <a:endParaRPr lang="en-US" altLang="en-US"/>
          </a:p>
        </p:txBody>
      </p:sp>
      <p:sp>
        <p:nvSpPr>
          <p:cNvPr id="4"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2020 Cigna</a:t>
            </a:r>
          </a:p>
        </p:txBody>
      </p:sp>
    </p:spTree>
    <p:extLst>
      <p:ext uri="{BB962C8B-B14F-4D97-AF65-F5344CB8AC3E}">
        <p14:creationId xmlns:p14="http://schemas.microsoft.com/office/powerpoint/2010/main" val="134489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E610E1DF-8D3F-4AD8-AE6B-6D4EC949FB90}" type="slidenum">
              <a:rPr lang="en-US" altLang="en-US"/>
              <a:pPr/>
              <a:t>‹#›</a:t>
            </a:fld>
            <a:endParaRPr lang="en-US" altLang="en-US"/>
          </a:p>
        </p:txBody>
      </p:sp>
      <p:sp>
        <p:nvSpPr>
          <p:cNvPr id="3" name="Rectangle 7"/>
          <p:cNvSpPr>
            <a:spLocks noGrp="1" noChangeArrowheads="1"/>
          </p:cNvSpPr>
          <p:nvPr>
            <p:ph type="ftr" sz="quarter" idx="11"/>
          </p:nvPr>
        </p:nvSpPr>
        <p:spPr>
          <a:ln/>
        </p:spPr>
        <p:txBody>
          <a:bodyPr/>
          <a:lstStyle>
            <a:lvl1pPr>
              <a:defRPr/>
            </a:lvl1pPr>
          </a:lstStyle>
          <a:p>
            <a:r>
              <a:rPr lang="en-US" altLang="en-US" dirty="0"/>
              <a:t>Confidential, unpublished property of Cigna. Do not duplicate or distribute. Use and distribution limited solely to authorized personnel. © 2020 Cigna</a:t>
            </a:r>
          </a:p>
        </p:txBody>
      </p:sp>
    </p:spTree>
    <p:extLst>
      <p:ext uri="{BB962C8B-B14F-4D97-AF65-F5344CB8AC3E}">
        <p14:creationId xmlns:p14="http://schemas.microsoft.com/office/powerpoint/2010/main" val="141490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ackground">
    <p:spTree>
      <p:nvGrpSpPr>
        <p:cNvPr id="1" name=""/>
        <p:cNvGrpSpPr/>
        <p:nvPr/>
      </p:nvGrpSpPr>
      <p:grpSpPr>
        <a:xfrm>
          <a:off x="0" y="0"/>
          <a:ext cx="0" cy="0"/>
          <a:chOff x="0" y="0"/>
          <a:chExt cx="0" cy="0"/>
        </a:xfrm>
      </p:grpSpPr>
      <p:sp>
        <p:nvSpPr>
          <p:cNvPr id="7" name="Rectangle 6"/>
          <p:cNvSpPr/>
          <p:nvPr userDrawn="1"/>
        </p:nvSpPr>
        <p:spPr bwMode="auto">
          <a:xfrm rot="5400000">
            <a:off x="2396330" y="-2417762"/>
            <a:ext cx="4371976" cy="9174163"/>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8" name="Rectangle 7"/>
          <p:cNvSpPr>
            <a:spLocks noGrp="1" noChangeArrowheads="1"/>
          </p:cNvSpPr>
          <p:nvPr>
            <p:ph type="ftr" sz="quarter" idx="11"/>
          </p:nvPr>
        </p:nvSpPr>
        <p:spPr>
          <a:xfrm>
            <a:off x="0" y="4951381"/>
            <a:ext cx="7011988" cy="171450"/>
          </a:xfrm>
        </p:spPr>
        <p:txBody>
          <a:bodyPr/>
          <a:lstStyle>
            <a:lvl1pPr>
              <a:defRPr/>
            </a:lvl1pPr>
          </a:lstStyle>
          <a:p>
            <a:r>
              <a:rPr lang="en-US" altLang="en-US" dirty="0"/>
              <a:t>Confidential, unpublished property of Cigna. Do not duplicate or distribute. Use and distribution limited solely to authorized personnel. © 2020 Cigna</a:t>
            </a:r>
          </a:p>
        </p:txBody>
      </p:sp>
      <p:sp>
        <p:nvSpPr>
          <p:cNvPr id="9" name="Slide Number Placeholder 5"/>
          <p:cNvSpPr>
            <a:spLocks noGrp="1"/>
          </p:cNvSpPr>
          <p:nvPr>
            <p:ph type="sldNum" sz="quarter" idx="10"/>
          </p:nvPr>
        </p:nvSpPr>
        <p:spPr>
          <a:xfrm>
            <a:off x="7010400" y="4953762"/>
            <a:ext cx="2133600" cy="159544"/>
          </a:xfrm>
        </p:spPr>
        <p:txBody>
          <a:bodyPr/>
          <a:lstStyle>
            <a:lvl1pPr>
              <a:defRPr/>
            </a:lvl1pPr>
          </a:lstStyle>
          <a:p>
            <a:fld id="{C8C01F01-A601-4FE5-8E71-6675F782C625}" type="slidenum">
              <a:rPr lang="en-US" altLang="en-US"/>
              <a:pPr/>
              <a:t>‹#›</a:t>
            </a:fld>
            <a:endParaRPr lang="en-US" altLang="en-US"/>
          </a:p>
        </p:txBody>
      </p:sp>
    </p:spTree>
    <p:extLst>
      <p:ext uri="{BB962C8B-B14F-4D97-AF65-F5344CB8AC3E}">
        <p14:creationId xmlns:p14="http://schemas.microsoft.com/office/powerpoint/2010/main" val="168546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E153EF6-69F1-41F9-8B27-7327B27429E9}"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1E8D-7251-4DBE-92B8-C2D5A83EA5D2}" type="slidenum">
              <a:rPr lang="en-US" smtClean="0"/>
              <a:t>‹#›</a:t>
            </a:fld>
            <a:endParaRPr lang="en-US"/>
          </a:p>
        </p:txBody>
      </p:sp>
    </p:spTree>
    <p:extLst>
      <p:ext uri="{BB962C8B-B14F-4D97-AF65-F5344CB8AC3E}">
        <p14:creationId xmlns:p14="http://schemas.microsoft.com/office/powerpoint/2010/main" val="169167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38912" y="1200150"/>
            <a:ext cx="8229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16 </a:t>
            </a:r>
            <a:r>
              <a:rPr lang="en-US" altLang="en-US" dirty="0" err="1"/>
              <a:t>pt</a:t>
            </a:r>
            <a:endParaRPr lang="en-US" altLang="en-US" dirty="0"/>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bwMode="auto">
          <a:xfrm>
            <a:off x="7010400" y="4953762"/>
            <a:ext cx="2133600" cy="159544"/>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lvl1pPr algn="r">
              <a:defRPr sz="1000">
                <a:solidFill>
                  <a:srgbClr val="999999"/>
                </a:solidFill>
              </a:defRPr>
            </a:lvl1pPr>
          </a:lstStyle>
          <a:p>
            <a:fld id="{B96EB2AE-DF96-457D-9F43-958D79343F70}" type="slidenum">
              <a:rPr lang="en-US" altLang="en-US"/>
              <a:pPr/>
              <a:t>‹#›</a:t>
            </a:fld>
            <a:endParaRPr lang="en-US" altLang="en-US"/>
          </a:p>
        </p:txBody>
      </p:sp>
      <p:sp>
        <p:nvSpPr>
          <p:cNvPr id="1031" name="Rectangle 7"/>
          <p:cNvSpPr>
            <a:spLocks noGrp="1" noChangeArrowheads="1"/>
          </p:cNvSpPr>
          <p:nvPr>
            <p:ph type="ftr" sz="quarter" idx="3"/>
          </p:nvPr>
        </p:nvSpPr>
        <p:spPr bwMode="auto">
          <a:xfrm>
            <a:off x="0" y="4951381"/>
            <a:ext cx="7011988" cy="17145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800">
                <a:solidFill>
                  <a:srgbClr val="999999"/>
                </a:solidFill>
                <a:latin typeface="Arial Narrow" pitchFamily="-84" charset="0"/>
                <a:ea typeface="MS PGothic" pitchFamily="34" charset="-128"/>
              </a:defRPr>
            </a:lvl1pPr>
          </a:lstStyle>
          <a:p>
            <a:r>
              <a:rPr lang="en-US" altLang="en-US" dirty="0"/>
              <a:t>Confidential, unpublished property of Cigna. Do not duplicate or distribute. Use and distribution limited solely to authorized personnel. © 2020 Cigna</a:t>
            </a:r>
          </a:p>
        </p:txBody>
      </p:sp>
      <p:sp>
        <p:nvSpPr>
          <p:cNvPr id="1029" name="Title Placeholder 26"/>
          <p:cNvSpPr>
            <a:spLocks noGrp="1"/>
          </p:cNvSpPr>
          <p:nvPr>
            <p:ph type="title"/>
          </p:nvPr>
        </p:nvSpPr>
        <p:spPr bwMode="auto">
          <a:xfrm>
            <a:off x="438912" y="213931"/>
            <a:ext cx="822960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r="55752"/>
          <a:stretch/>
        </p:blipFill>
        <p:spPr>
          <a:xfrm>
            <a:off x="6880225" y="4314889"/>
            <a:ext cx="2046288" cy="850899"/>
          </a:xfrm>
          <a:prstGeom prst="rect">
            <a:avLst/>
          </a:prstGeom>
        </p:spPr>
      </p:pic>
    </p:spTree>
  </p:cSld>
  <p:clrMap bg1="lt1" tx1="dk1" bg2="lt2" tx2="dk2" accent1="accent1" accent2="accent2" accent3="accent3" accent4="accent4" accent5="accent5" accent6="accent6" hlink="hlink" folHlink="folHlink"/>
  <p:sldLayoutIdLst>
    <p:sldLayoutId id="2147484365" r:id="rId1"/>
    <p:sldLayoutId id="2147484366" r:id="rId2"/>
    <p:sldLayoutId id="2147484362" r:id="rId3"/>
    <p:sldLayoutId id="2147484363" r:id="rId4"/>
    <p:sldLayoutId id="2147484361" r:id="rId5"/>
    <p:sldLayoutId id="2147484368" r:id="rId6"/>
    <p:sldLayoutId id="2147484369" r:id="rId7"/>
  </p:sldLayoutIdLst>
  <p:hf hdr="0" dt="0"/>
  <p:txStyles>
    <p:titleStyle>
      <a:lvl1pPr algn="l" defTabSz="457200" rtl="0" eaLnBrk="1" fontAlgn="base" hangingPunct="1">
        <a:spcBef>
          <a:spcPct val="0"/>
        </a:spcBef>
        <a:spcAft>
          <a:spcPct val="0"/>
        </a:spcAft>
        <a:defRPr sz="2000" b="1" kern="1200">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p:titleStyle>
    <p:body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p:cNvPicPr>
            <a:picLocks noChangeAspect="1"/>
          </p:cNvPicPr>
          <p:nvPr/>
        </p:nvPicPr>
        <p:blipFill rotWithShape="1">
          <a:blip r:embed="rId3">
            <a:extLst>
              <a:ext uri="{28A0092B-C50C-407E-A947-70E740481C1C}">
                <a14:useLocalDpi xmlns:a14="http://schemas.microsoft.com/office/drawing/2010/main" val="0"/>
              </a:ext>
            </a:extLst>
          </a:blip>
          <a:srcRect t="13848" b="23674"/>
          <a:stretch/>
        </p:blipFill>
        <p:spPr>
          <a:xfrm flipH="1">
            <a:off x="-10757" y="420915"/>
            <a:ext cx="9154757" cy="3817256"/>
          </a:xfrm>
          <a:prstGeom prst="rect">
            <a:avLst/>
          </a:prstGeom>
        </p:spPr>
      </p:pic>
      <p:grpSp>
        <p:nvGrpSpPr>
          <p:cNvPr id="4" name="Group 3"/>
          <p:cNvGrpSpPr/>
          <p:nvPr/>
        </p:nvGrpSpPr>
        <p:grpSpPr>
          <a:xfrm>
            <a:off x="3486" y="1189399"/>
            <a:ext cx="5242283" cy="2411738"/>
            <a:chOff x="-10758" y="1254809"/>
            <a:chExt cx="4884739" cy="1833563"/>
          </a:xfrm>
        </p:grpSpPr>
        <p:sp>
          <p:nvSpPr>
            <p:cNvPr id="9" name="Rectangle 8"/>
            <p:cNvSpPr/>
            <p:nvPr/>
          </p:nvSpPr>
          <p:spPr bwMode="auto">
            <a:xfrm rot="5400000">
              <a:off x="1820225" y="-576174"/>
              <a:ext cx="1222772" cy="4884738"/>
            </a:xfrm>
            <a:prstGeom prst="rect">
              <a:avLst/>
            </a:prstGeom>
            <a:solidFill>
              <a:srgbClr val="0065A6"/>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00"/>
                </a:solidFill>
                <a:ea typeface="ＭＳ Ｐゴシック" pitchFamily="34" charset="-128"/>
              </a:endParaRPr>
            </a:p>
          </p:txBody>
        </p:sp>
        <p:sp>
          <p:nvSpPr>
            <p:cNvPr id="10" name="Rectangle 9"/>
            <p:cNvSpPr/>
            <p:nvPr/>
          </p:nvSpPr>
          <p:spPr bwMode="auto">
            <a:xfrm rot="5400000">
              <a:off x="2124430" y="338822"/>
              <a:ext cx="614363" cy="488473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00"/>
                </a:solidFill>
                <a:ea typeface="ＭＳ Ｐゴシック" pitchFamily="34" charset="-128"/>
              </a:endParaRPr>
            </a:p>
          </p:txBody>
        </p:sp>
      </p:grpSp>
      <p:sp>
        <p:nvSpPr>
          <p:cNvPr id="6" name="Title 5"/>
          <p:cNvSpPr>
            <a:spLocks noGrp="1"/>
          </p:cNvSpPr>
          <p:nvPr>
            <p:ph type="ctrTitle"/>
          </p:nvPr>
        </p:nvSpPr>
        <p:spPr>
          <a:xfrm>
            <a:off x="83070" y="1278016"/>
            <a:ext cx="5229835" cy="1074507"/>
          </a:xfrm>
        </p:spPr>
        <p:txBody>
          <a:bodyPr/>
          <a:lstStyle/>
          <a:p>
            <a:pPr>
              <a:lnSpc>
                <a:spcPct val="90000"/>
              </a:lnSpc>
            </a:pPr>
            <a:r>
              <a:rPr lang="en-US" sz="2800" dirty="0"/>
              <a:t>Aspire Living &amp; Learning </a:t>
            </a:r>
            <a:br>
              <a:rPr lang="en-US" sz="2800" dirty="0"/>
            </a:br>
            <a:r>
              <a:rPr lang="en-US" sz="2800" dirty="0"/>
              <a:t>Cigna Benefits</a:t>
            </a:r>
          </a:p>
        </p:txBody>
      </p:sp>
      <p:sp>
        <p:nvSpPr>
          <p:cNvPr id="7" name="Subtitle 6"/>
          <p:cNvSpPr>
            <a:spLocks noGrp="1"/>
          </p:cNvSpPr>
          <p:nvPr>
            <p:ph type="subTitle" idx="1"/>
          </p:nvPr>
        </p:nvSpPr>
        <p:spPr>
          <a:xfrm>
            <a:off x="457200" y="2863886"/>
            <a:ext cx="4535904" cy="633814"/>
          </a:xfrm>
        </p:spPr>
        <p:txBody>
          <a:bodyPr/>
          <a:lstStyle/>
          <a:p>
            <a:r>
              <a:rPr lang="en-US" b="1" dirty="0"/>
              <a:t>Plan year: 2021</a:t>
            </a:r>
          </a:p>
        </p:txBody>
      </p:sp>
      <p:sp>
        <p:nvSpPr>
          <p:cNvPr id="11" name="Rectangle 10"/>
          <p:cNvSpPr/>
          <p:nvPr/>
        </p:nvSpPr>
        <p:spPr>
          <a:xfrm>
            <a:off x="457201" y="4922102"/>
            <a:ext cx="1341909" cy="246221"/>
          </a:xfrm>
          <a:prstGeom prst="rect">
            <a:avLst/>
          </a:prstGeom>
        </p:spPr>
        <p:txBody>
          <a:bodyPr wrap="square">
            <a:spAutoFit/>
          </a:bodyPr>
          <a:lstStyle/>
          <a:p>
            <a:pPr algn="just" eaLnBrk="1" hangingPunct="1"/>
            <a:r>
              <a:rPr lang="en-US" altLang="en-US" sz="1000" dirty="0">
                <a:solidFill>
                  <a:srgbClr val="969696"/>
                </a:solidFill>
                <a:latin typeface="Arial Narrow" pitchFamily="34" charset="0"/>
              </a:rPr>
              <a:t>929654 c  08/20</a:t>
            </a:r>
          </a:p>
        </p:txBody>
      </p:sp>
      <p:sp>
        <p:nvSpPr>
          <p:cNvPr id="15" name="Rectangle 14"/>
          <p:cNvSpPr/>
          <p:nvPr/>
        </p:nvSpPr>
        <p:spPr>
          <a:xfrm>
            <a:off x="457200" y="4238098"/>
            <a:ext cx="7543800" cy="253916"/>
          </a:xfrm>
          <a:prstGeom prst="rect">
            <a:avLst/>
          </a:prstGeom>
        </p:spPr>
        <p:txBody>
          <a:bodyPr wrap="square">
            <a:spAutoFit/>
          </a:bodyPr>
          <a:lstStyle/>
          <a:p>
            <a:pPr algn="just" eaLnBrk="1" hangingPunct="1"/>
            <a:r>
              <a:rPr lang="en-US" altLang="en-US" sz="1050" b="1" dirty="0">
                <a:latin typeface="Arial Narrow"/>
                <a:cs typeface="Arial Narrow"/>
              </a:rPr>
              <a:t>Offered by Cigna Health and Life Insurance Company</a:t>
            </a:r>
            <a:r>
              <a:rPr lang="en-US" sz="1050" b="1" dirty="0">
                <a:latin typeface="Arial Narrow"/>
                <a:cs typeface="Arial Narrow"/>
              </a:rPr>
              <a:t>, Connecticut General Life Insurance Company, or their affiliates</a:t>
            </a:r>
            <a:endParaRPr lang="en-US" altLang="en-US" sz="1050" b="1" dirty="0">
              <a:latin typeface="Arial Narrow"/>
              <a:cs typeface="Arial Narrow"/>
            </a:endParaRPr>
          </a:p>
        </p:txBody>
      </p:sp>
      <p:grpSp>
        <p:nvGrpSpPr>
          <p:cNvPr id="17" name="Group 16"/>
          <p:cNvGrpSpPr/>
          <p:nvPr/>
        </p:nvGrpSpPr>
        <p:grpSpPr>
          <a:xfrm>
            <a:off x="3631402" y="-1001356"/>
            <a:ext cx="620511" cy="798491"/>
            <a:chOff x="8225773" y="117273"/>
            <a:chExt cx="780125" cy="1003885"/>
          </a:xfrm>
        </p:grpSpPr>
        <p:grpSp>
          <p:nvGrpSpPr>
            <p:cNvPr id="18" name="Group 3"/>
            <p:cNvGrpSpPr>
              <a:grpSpLocks/>
            </p:cNvGrpSpPr>
            <p:nvPr/>
          </p:nvGrpSpPr>
          <p:grpSpPr bwMode="auto">
            <a:xfrm>
              <a:off x="8225773" y="117273"/>
              <a:ext cx="780125" cy="1003885"/>
              <a:chOff x="8226329" y="115889"/>
              <a:chExt cx="779360" cy="1003351"/>
            </a:xfrm>
          </p:grpSpPr>
          <p:sp>
            <p:nvSpPr>
              <p:cNvPr id="23" name="Rectangle 22"/>
              <p:cNvSpPr/>
              <p:nvPr/>
            </p:nvSpPr>
            <p:spPr bwMode="auto">
              <a:xfrm rot="5400000">
                <a:off x="8344202" y="117623"/>
                <a:ext cx="663221" cy="65975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24" name="TextBox 5"/>
              <p:cNvSpPr txBox="1">
                <a:spLocks noChangeArrowheads="1"/>
              </p:cNvSpPr>
              <p:nvPr/>
            </p:nvSpPr>
            <p:spPr bwMode="auto">
              <a:xfrm>
                <a:off x="8226329" y="771174"/>
                <a:ext cx="767103" cy="348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DISABILITY</a:t>
                </a:r>
                <a:br>
                  <a:rPr lang="en-US" altLang="en-US" sz="600" b="1" dirty="0"/>
                </a:br>
                <a:endParaRPr lang="en-US" altLang="en-US" sz="600" b="1" dirty="0"/>
              </a:p>
            </p:txBody>
          </p:sp>
        </p:grpSp>
        <p:grpSp>
          <p:nvGrpSpPr>
            <p:cNvPr id="20" name="Group 19"/>
            <p:cNvGrpSpPr/>
            <p:nvPr/>
          </p:nvGrpSpPr>
          <p:grpSpPr>
            <a:xfrm>
              <a:off x="8483879" y="179107"/>
              <a:ext cx="348741" cy="506947"/>
              <a:chOff x="5602084" y="2857585"/>
              <a:chExt cx="676692" cy="983672"/>
            </a:xfrm>
          </p:grpSpPr>
          <p:sp>
            <p:nvSpPr>
              <p:cNvPr id="21" name="Freeform 20"/>
              <p:cNvSpPr/>
              <p:nvPr/>
            </p:nvSpPr>
            <p:spPr>
              <a:xfrm>
                <a:off x="5602084" y="2857585"/>
                <a:ext cx="676692" cy="983672"/>
              </a:xfrm>
              <a:custGeom>
                <a:avLst/>
                <a:gdLst>
                  <a:gd name="connsiteX0" fmla="*/ 0 w 859631"/>
                  <a:gd name="connsiteY0" fmla="*/ 435769 h 1004888"/>
                  <a:gd name="connsiteX1" fmla="*/ 202406 w 859631"/>
                  <a:gd name="connsiteY1" fmla="*/ 1000125 h 1004888"/>
                  <a:gd name="connsiteX2" fmla="*/ 828675 w 859631"/>
                  <a:gd name="connsiteY2" fmla="*/ 1004888 h 1004888"/>
                  <a:gd name="connsiteX3" fmla="*/ 859631 w 859631"/>
                  <a:gd name="connsiteY3" fmla="*/ 247650 h 1004888"/>
                  <a:gd name="connsiteX4" fmla="*/ 733425 w 859631"/>
                  <a:gd name="connsiteY4" fmla="*/ 238125 h 1004888"/>
                  <a:gd name="connsiteX5" fmla="*/ 716756 w 859631"/>
                  <a:gd name="connsiteY5" fmla="*/ 535782 h 1004888"/>
                  <a:gd name="connsiteX6" fmla="*/ 716756 w 859631"/>
                  <a:gd name="connsiteY6" fmla="*/ 64294 h 1004888"/>
                  <a:gd name="connsiteX7" fmla="*/ 581025 w 859631"/>
                  <a:gd name="connsiteY7" fmla="*/ 66675 h 1004888"/>
                  <a:gd name="connsiteX8" fmla="*/ 569119 w 859631"/>
                  <a:gd name="connsiteY8" fmla="*/ 521494 h 1004888"/>
                  <a:gd name="connsiteX9" fmla="*/ 559594 w 859631"/>
                  <a:gd name="connsiteY9" fmla="*/ 2382 h 1004888"/>
                  <a:gd name="connsiteX10" fmla="*/ 409575 w 859631"/>
                  <a:gd name="connsiteY10" fmla="*/ 0 h 1004888"/>
                  <a:gd name="connsiteX11" fmla="*/ 414338 w 859631"/>
                  <a:gd name="connsiteY11" fmla="*/ 528638 h 1004888"/>
                  <a:gd name="connsiteX12" fmla="*/ 409575 w 859631"/>
                  <a:gd name="connsiteY12" fmla="*/ 66675 h 1004888"/>
                  <a:gd name="connsiteX13" fmla="*/ 254794 w 859631"/>
                  <a:gd name="connsiteY13" fmla="*/ 69057 h 1004888"/>
                  <a:gd name="connsiteX14" fmla="*/ 257175 w 859631"/>
                  <a:gd name="connsiteY14" fmla="*/ 661988 h 1004888"/>
                  <a:gd name="connsiteX15" fmla="*/ 0 w 859631"/>
                  <a:gd name="connsiteY15" fmla="*/ 435769 h 1004888"/>
                  <a:gd name="connsiteX0" fmla="*/ 0 w 859631"/>
                  <a:gd name="connsiteY0" fmla="*/ 435769 h 1125544"/>
                  <a:gd name="connsiteX1" fmla="*/ 202406 w 859631"/>
                  <a:gd name="connsiteY1" fmla="*/ 1000125 h 1125544"/>
                  <a:gd name="connsiteX2" fmla="*/ 828675 w 859631"/>
                  <a:gd name="connsiteY2" fmla="*/ 1004888 h 1125544"/>
                  <a:gd name="connsiteX3" fmla="*/ 859631 w 859631"/>
                  <a:gd name="connsiteY3" fmla="*/ 247650 h 1125544"/>
                  <a:gd name="connsiteX4" fmla="*/ 733425 w 859631"/>
                  <a:gd name="connsiteY4" fmla="*/ 238125 h 1125544"/>
                  <a:gd name="connsiteX5" fmla="*/ 716756 w 859631"/>
                  <a:gd name="connsiteY5" fmla="*/ 535782 h 1125544"/>
                  <a:gd name="connsiteX6" fmla="*/ 716756 w 859631"/>
                  <a:gd name="connsiteY6" fmla="*/ 64294 h 1125544"/>
                  <a:gd name="connsiteX7" fmla="*/ 581025 w 859631"/>
                  <a:gd name="connsiteY7" fmla="*/ 66675 h 1125544"/>
                  <a:gd name="connsiteX8" fmla="*/ 569119 w 859631"/>
                  <a:gd name="connsiteY8" fmla="*/ 521494 h 1125544"/>
                  <a:gd name="connsiteX9" fmla="*/ 559594 w 859631"/>
                  <a:gd name="connsiteY9" fmla="*/ 2382 h 1125544"/>
                  <a:gd name="connsiteX10" fmla="*/ 409575 w 859631"/>
                  <a:gd name="connsiteY10" fmla="*/ 0 h 1125544"/>
                  <a:gd name="connsiteX11" fmla="*/ 414338 w 859631"/>
                  <a:gd name="connsiteY11" fmla="*/ 528638 h 1125544"/>
                  <a:gd name="connsiteX12" fmla="*/ 409575 w 859631"/>
                  <a:gd name="connsiteY12" fmla="*/ 66675 h 1125544"/>
                  <a:gd name="connsiteX13" fmla="*/ 254794 w 859631"/>
                  <a:gd name="connsiteY13" fmla="*/ 69057 h 1125544"/>
                  <a:gd name="connsiteX14" fmla="*/ 257175 w 859631"/>
                  <a:gd name="connsiteY14" fmla="*/ 661988 h 1125544"/>
                  <a:gd name="connsiteX15" fmla="*/ 0 w 859631"/>
                  <a:gd name="connsiteY15" fmla="*/ 435769 h 1125544"/>
                  <a:gd name="connsiteX0" fmla="*/ 0 w 859631"/>
                  <a:gd name="connsiteY0" fmla="*/ 435769 h 1187984"/>
                  <a:gd name="connsiteX1" fmla="*/ 202406 w 859631"/>
                  <a:gd name="connsiteY1" fmla="*/ 1000125 h 1187984"/>
                  <a:gd name="connsiteX2" fmla="*/ 828675 w 859631"/>
                  <a:gd name="connsiteY2" fmla="*/ 1004888 h 1187984"/>
                  <a:gd name="connsiteX3" fmla="*/ 859631 w 859631"/>
                  <a:gd name="connsiteY3" fmla="*/ 247650 h 1187984"/>
                  <a:gd name="connsiteX4" fmla="*/ 733425 w 859631"/>
                  <a:gd name="connsiteY4" fmla="*/ 238125 h 1187984"/>
                  <a:gd name="connsiteX5" fmla="*/ 716756 w 859631"/>
                  <a:gd name="connsiteY5" fmla="*/ 535782 h 1187984"/>
                  <a:gd name="connsiteX6" fmla="*/ 716756 w 859631"/>
                  <a:gd name="connsiteY6" fmla="*/ 64294 h 1187984"/>
                  <a:gd name="connsiteX7" fmla="*/ 581025 w 859631"/>
                  <a:gd name="connsiteY7" fmla="*/ 66675 h 1187984"/>
                  <a:gd name="connsiteX8" fmla="*/ 569119 w 859631"/>
                  <a:gd name="connsiteY8" fmla="*/ 521494 h 1187984"/>
                  <a:gd name="connsiteX9" fmla="*/ 559594 w 859631"/>
                  <a:gd name="connsiteY9" fmla="*/ 2382 h 1187984"/>
                  <a:gd name="connsiteX10" fmla="*/ 409575 w 859631"/>
                  <a:gd name="connsiteY10" fmla="*/ 0 h 1187984"/>
                  <a:gd name="connsiteX11" fmla="*/ 414338 w 859631"/>
                  <a:gd name="connsiteY11" fmla="*/ 528638 h 1187984"/>
                  <a:gd name="connsiteX12" fmla="*/ 409575 w 859631"/>
                  <a:gd name="connsiteY12" fmla="*/ 66675 h 1187984"/>
                  <a:gd name="connsiteX13" fmla="*/ 254794 w 859631"/>
                  <a:gd name="connsiteY13" fmla="*/ 69057 h 1187984"/>
                  <a:gd name="connsiteX14" fmla="*/ 257175 w 859631"/>
                  <a:gd name="connsiteY14" fmla="*/ 661988 h 1187984"/>
                  <a:gd name="connsiteX15" fmla="*/ 0 w 859631"/>
                  <a:gd name="connsiteY15" fmla="*/ 435769 h 1187984"/>
                  <a:gd name="connsiteX0" fmla="*/ 0 w 863999"/>
                  <a:gd name="connsiteY0" fmla="*/ 435769 h 1187984"/>
                  <a:gd name="connsiteX1" fmla="*/ 202406 w 863999"/>
                  <a:gd name="connsiteY1" fmla="*/ 1000125 h 1187984"/>
                  <a:gd name="connsiteX2" fmla="*/ 828675 w 863999"/>
                  <a:gd name="connsiteY2" fmla="*/ 1004888 h 1187984"/>
                  <a:gd name="connsiteX3" fmla="*/ 859631 w 863999"/>
                  <a:gd name="connsiteY3" fmla="*/ 247650 h 1187984"/>
                  <a:gd name="connsiteX4" fmla="*/ 733425 w 863999"/>
                  <a:gd name="connsiteY4" fmla="*/ 238125 h 1187984"/>
                  <a:gd name="connsiteX5" fmla="*/ 716756 w 863999"/>
                  <a:gd name="connsiteY5" fmla="*/ 535782 h 1187984"/>
                  <a:gd name="connsiteX6" fmla="*/ 716756 w 863999"/>
                  <a:gd name="connsiteY6" fmla="*/ 64294 h 1187984"/>
                  <a:gd name="connsiteX7" fmla="*/ 581025 w 863999"/>
                  <a:gd name="connsiteY7" fmla="*/ 66675 h 1187984"/>
                  <a:gd name="connsiteX8" fmla="*/ 569119 w 863999"/>
                  <a:gd name="connsiteY8" fmla="*/ 521494 h 1187984"/>
                  <a:gd name="connsiteX9" fmla="*/ 559594 w 863999"/>
                  <a:gd name="connsiteY9" fmla="*/ 2382 h 1187984"/>
                  <a:gd name="connsiteX10" fmla="*/ 409575 w 863999"/>
                  <a:gd name="connsiteY10" fmla="*/ 0 h 1187984"/>
                  <a:gd name="connsiteX11" fmla="*/ 414338 w 863999"/>
                  <a:gd name="connsiteY11" fmla="*/ 528638 h 1187984"/>
                  <a:gd name="connsiteX12" fmla="*/ 409575 w 863999"/>
                  <a:gd name="connsiteY12" fmla="*/ 66675 h 1187984"/>
                  <a:gd name="connsiteX13" fmla="*/ 254794 w 863999"/>
                  <a:gd name="connsiteY13" fmla="*/ 69057 h 1187984"/>
                  <a:gd name="connsiteX14" fmla="*/ 257175 w 863999"/>
                  <a:gd name="connsiteY14" fmla="*/ 661988 h 1187984"/>
                  <a:gd name="connsiteX15" fmla="*/ 0 w 863999"/>
                  <a:gd name="connsiteY15" fmla="*/ 435769 h 1187984"/>
                  <a:gd name="connsiteX0" fmla="*/ 0 w 878160"/>
                  <a:gd name="connsiteY0" fmla="*/ 435769 h 1155622"/>
                  <a:gd name="connsiteX1" fmla="*/ 202406 w 878160"/>
                  <a:gd name="connsiteY1" fmla="*/ 1000125 h 1155622"/>
                  <a:gd name="connsiteX2" fmla="*/ 850107 w 878160"/>
                  <a:gd name="connsiteY2" fmla="*/ 923925 h 1155622"/>
                  <a:gd name="connsiteX3" fmla="*/ 859631 w 878160"/>
                  <a:gd name="connsiteY3" fmla="*/ 247650 h 1155622"/>
                  <a:gd name="connsiteX4" fmla="*/ 733425 w 878160"/>
                  <a:gd name="connsiteY4" fmla="*/ 238125 h 1155622"/>
                  <a:gd name="connsiteX5" fmla="*/ 716756 w 878160"/>
                  <a:gd name="connsiteY5" fmla="*/ 535782 h 1155622"/>
                  <a:gd name="connsiteX6" fmla="*/ 716756 w 878160"/>
                  <a:gd name="connsiteY6" fmla="*/ 64294 h 1155622"/>
                  <a:gd name="connsiteX7" fmla="*/ 581025 w 878160"/>
                  <a:gd name="connsiteY7" fmla="*/ 66675 h 1155622"/>
                  <a:gd name="connsiteX8" fmla="*/ 569119 w 878160"/>
                  <a:gd name="connsiteY8" fmla="*/ 521494 h 1155622"/>
                  <a:gd name="connsiteX9" fmla="*/ 559594 w 878160"/>
                  <a:gd name="connsiteY9" fmla="*/ 2382 h 1155622"/>
                  <a:gd name="connsiteX10" fmla="*/ 409575 w 878160"/>
                  <a:gd name="connsiteY10" fmla="*/ 0 h 1155622"/>
                  <a:gd name="connsiteX11" fmla="*/ 414338 w 878160"/>
                  <a:gd name="connsiteY11" fmla="*/ 528638 h 1155622"/>
                  <a:gd name="connsiteX12" fmla="*/ 409575 w 878160"/>
                  <a:gd name="connsiteY12" fmla="*/ 66675 h 1155622"/>
                  <a:gd name="connsiteX13" fmla="*/ 254794 w 878160"/>
                  <a:gd name="connsiteY13" fmla="*/ 69057 h 1155622"/>
                  <a:gd name="connsiteX14" fmla="*/ 257175 w 878160"/>
                  <a:gd name="connsiteY14" fmla="*/ 661988 h 1155622"/>
                  <a:gd name="connsiteX15" fmla="*/ 0 w 878160"/>
                  <a:gd name="connsiteY15" fmla="*/ 435769 h 1155622"/>
                  <a:gd name="connsiteX0" fmla="*/ 0 w 878160"/>
                  <a:gd name="connsiteY0" fmla="*/ 435769 h 1189034"/>
                  <a:gd name="connsiteX1" fmla="*/ 202406 w 878160"/>
                  <a:gd name="connsiteY1" fmla="*/ 1000125 h 1189034"/>
                  <a:gd name="connsiteX2" fmla="*/ 850107 w 878160"/>
                  <a:gd name="connsiteY2" fmla="*/ 923925 h 1189034"/>
                  <a:gd name="connsiteX3" fmla="*/ 859631 w 878160"/>
                  <a:gd name="connsiteY3" fmla="*/ 247650 h 1189034"/>
                  <a:gd name="connsiteX4" fmla="*/ 733425 w 878160"/>
                  <a:gd name="connsiteY4" fmla="*/ 238125 h 1189034"/>
                  <a:gd name="connsiteX5" fmla="*/ 716756 w 878160"/>
                  <a:gd name="connsiteY5" fmla="*/ 535782 h 1189034"/>
                  <a:gd name="connsiteX6" fmla="*/ 716756 w 878160"/>
                  <a:gd name="connsiteY6" fmla="*/ 64294 h 1189034"/>
                  <a:gd name="connsiteX7" fmla="*/ 581025 w 878160"/>
                  <a:gd name="connsiteY7" fmla="*/ 66675 h 1189034"/>
                  <a:gd name="connsiteX8" fmla="*/ 569119 w 878160"/>
                  <a:gd name="connsiteY8" fmla="*/ 521494 h 1189034"/>
                  <a:gd name="connsiteX9" fmla="*/ 559594 w 878160"/>
                  <a:gd name="connsiteY9" fmla="*/ 2382 h 1189034"/>
                  <a:gd name="connsiteX10" fmla="*/ 409575 w 878160"/>
                  <a:gd name="connsiteY10" fmla="*/ 0 h 1189034"/>
                  <a:gd name="connsiteX11" fmla="*/ 414338 w 878160"/>
                  <a:gd name="connsiteY11" fmla="*/ 528638 h 1189034"/>
                  <a:gd name="connsiteX12" fmla="*/ 409575 w 878160"/>
                  <a:gd name="connsiteY12" fmla="*/ 66675 h 1189034"/>
                  <a:gd name="connsiteX13" fmla="*/ 254794 w 878160"/>
                  <a:gd name="connsiteY13" fmla="*/ 69057 h 1189034"/>
                  <a:gd name="connsiteX14" fmla="*/ 257175 w 878160"/>
                  <a:gd name="connsiteY14" fmla="*/ 661988 h 1189034"/>
                  <a:gd name="connsiteX15" fmla="*/ 0 w 878160"/>
                  <a:gd name="connsiteY15" fmla="*/ 435769 h 1189034"/>
                  <a:gd name="connsiteX0" fmla="*/ 0 w 878160"/>
                  <a:gd name="connsiteY0" fmla="*/ 435769 h 1182285"/>
                  <a:gd name="connsiteX1" fmla="*/ 202406 w 878160"/>
                  <a:gd name="connsiteY1" fmla="*/ 1000125 h 1182285"/>
                  <a:gd name="connsiteX2" fmla="*/ 850107 w 878160"/>
                  <a:gd name="connsiteY2" fmla="*/ 923925 h 1182285"/>
                  <a:gd name="connsiteX3" fmla="*/ 859631 w 878160"/>
                  <a:gd name="connsiteY3" fmla="*/ 247650 h 1182285"/>
                  <a:gd name="connsiteX4" fmla="*/ 733425 w 878160"/>
                  <a:gd name="connsiteY4" fmla="*/ 238125 h 1182285"/>
                  <a:gd name="connsiteX5" fmla="*/ 716756 w 878160"/>
                  <a:gd name="connsiteY5" fmla="*/ 535782 h 1182285"/>
                  <a:gd name="connsiteX6" fmla="*/ 716756 w 878160"/>
                  <a:gd name="connsiteY6" fmla="*/ 64294 h 1182285"/>
                  <a:gd name="connsiteX7" fmla="*/ 581025 w 878160"/>
                  <a:gd name="connsiteY7" fmla="*/ 66675 h 1182285"/>
                  <a:gd name="connsiteX8" fmla="*/ 569119 w 878160"/>
                  <a:gd name="connsiteY8" fmla="*/ 521494 h 1182285"/>
                  <a:gd name="connsiteX9" fmla="*/ 559594 w 878160"/>
                  <a:gd name="connsiteY9" fmla="*/ 2382 h 1182285"/>
                  <a:gd name="connsiteX10" fmla="*/ 409575 w 878160"/>
                  <a:gd name="connsiteY10" fmla="*/ 0 h 1182285"/>
                  <a:gd name="connsiteX11" fmla="*/ 414338 w 878160"/>
                  <a:gd name="connsiteY11" fmla="*/ 528638 h 1182285"/>
                  <a:gd name="connsiteX12" fmla="*/ 409575 w 878160"/>
                  <a:gd name="connsiteY12" fmla="*/ 66675 h 1182285"/>
                  <a:gd name="connsiteX13" fmla="*/ 254794 w 878160"/>
                  <a:gd name="connsiteY13" fmla="*/ 69057 h 1182285"/>
                  <a:gd name="connsiteX14" fmla="*/ 257175 w 878160"/>
                  <a:gd name="connsiteY14" fmla="*/ 661988 h 1182285"/>
                  <a:gd name="connsiteX15" fmla="*/ 0 w 878160"/>
                  <a:gd name="connsiteY15" fmla="*/ 435769 h 1182285"/>
                  <a:gd name="connsiteX0" fmla="*/ 0 w 878160"/>
                  <a:gd name="connsiteY0" fmla="*/ 435769 h 1182285"/>
                  <a:gd name="connsiteX1" fmla="*/ 202406 w 878160"/>
                  <a:gd name="connsiteY1" fmla="*/ 1000125 h 1182285"/>
                  <a:gd name="connsiteX2" fmla="*/ 850107 w 878160"/>
                  <a:gd name="connsiteY2" fmla="*/ 923925 h 1182285"/>
                  <a:gd name="connsiteX3" fmla="*/ 859631 w 878160"/>
                  <a:gd name="connsiteY3" fmla="*/ 247650 h 1182285"/>
                  <a:gd name="connsiteX4" fmla="*/ 733425 w 878160"/>
                  <a:gd name="connsiteY4" fmla="*/ 238125 h 1182285"/>
                  <a:gd name="connsiteX5" fmla="*/ 716756 w 878160"/>
                  <a:gd name="connsiteY5" fmla="*/ 535782 h 1182285"/>
                  <a:gd name="connsiteX6" fmla="*/ 716756 w 878160"/>
                  <a:gd name="connsiteY6" fmla="*/ 64294 h 1182285"/>
                  <a:gd name="connsiteX7" fmla="*/ 581025 w 878160"/>
                  <a:gd name="connsiteY7" fmla="*/ 66675 h 1182285"/>
                  <a:gd name="connsiteX8" fmla="*/ 569119 w 878160"/>
                  <a:gd name="connsiteY8" fmla="*/ 521494 h 1182285"/>
                  <a:gd name="connsiteX9" fmla="*/ 559594 w 878160"/>
                  <a:gd name="connsiteY9" fmla="*/ 2382 h 1182285"/>
                  <a:gd name="connsiteX10" fmla="*/ 409575 w 878160"/>
                  <a:gd name="connsiteY10" fmla="*/ 0 h 1182285"/>
                  <a:gd name="connsiteX11" fmla="*/ 414338 w 878160"/>
                  <a:gd name="connsiteY11" fmla="*/ 528638 h 1182285"/>
                  <a:gd name="connsiteX12" fmla="*/ 409575 w 878160"/>
                  <a:gd name="connsiteY12" fmla="*/ 66675 h 1182285"/>
                  <a:gd name="connsiteX13" fmla="*/ 254794 w 878160"/>
                  <a:gd name="connsiteY13" fmla="*/ 69057 h 1182285"/>
                  <a:gd name="connsiteX14" fmla="*/ 257175 w 878160"/>
                  <a:gd name="connsiteY14" fmla="*/ 661988 h 1182285"/>
                  <a:gd name="connsiteX15" fmla="*/ 0 w 878160"/>
                  <a:gd name="connsiteY15" fmla="*/ 435769 h 1182285"/>
                  <a:gd name="connsiteX0" fmla="*/ 0 w 878160"/>
                  <a:gd name="connsiteY0" fmla="*/ 435769 h 1182285"/>
                  <a:gd name="connsiteX1" fmla="*/ 202406 w 878160"/>
                  <a:gd name="connsiteY1" fmla="*/ 1000125 h 1182285"/>
                  <a:gd name="connsiteX2" fmla="*/ 850107 w 878160"/>
                  <a:gd name="connsiteY2" fmla="*/ 923925 h 1182285"/>
                  <a:gd name="connsiteX3" fmla="*/ 859631 w 878160"/>
                  <a:gd name="connsiteY3" fmla="*/ 247650 h 1182285"/>
                  <a:gd name="connsiteX4" fmla="*/ 733425 w 878160"/>
                  <a:gd name="connsiteY4" fmla="*/ 238125 h 1182285"/>
                  <a:gd name="connsiteX5" fmla="*/ 716756 w 878160"/>
                  <a:gd name="connsiteY5" fmla="*/ 535782 h 1182285"/>
                  <a:gd name="connsiteX6" fmla="*/ 716756 w 878160"/>
                  <a:gd name="connsiteY6" fmla="*/ 64294 h 1182285"/>
                  <a:gd name="connsiteX7" fmla="*/ 581025 w 878160"/>
                  <a:gd name="connsiteY7" fmla="*/ 66675 h 1182285"/>
                  <a:gd name="connsiteX8" fmla="*/ 569119 w 878160"/>
                  <a:gd name="connsiteY8" fmla="*/ 521494 h 1182285"/>
                  <a:gd name="connsiteX9" fmla="*/ 559594 w 878160"/>
                  <a:gd name="connsiteY9" fmla="*/ 2382 h 1182285"/>
                  <a:gd name="connsiteX10" fmla="*/ 409575 w 878160"/>
                  <a:gd name="connsiteY10" fmla="*/ 0 h 1182285"/>
                  <a:gd name="connsiteX11" fmla="*/ 414338 w 878160"/>
                  <a:gd name="connsiteY11" fmla="*/ 528638 h 1182285"/>
                  <a:gd name="connsiteX12" fmla="*/ 409575 w 878160"/>
                  <a:gd name="connsiteY12" fmla="*/ 66675 h 1182285"/>
                  <a:gd name="connsiteX13" fmla="*/ 254794 w 878160"/>
                  <a:gd name="connsiteY13" fmla="*/ 69057 h 1182285"/>
                  <a:gd name="connsiteX14" fmla="*/ 257175 w 878160"/>
                  <a:gd name="connsiteY14" fmla="*/ 661988 h 1182285"/>
                  <a:gd name="connsiteX15" fmla="*/ 0 w 878160"/>
                  <a:gd name="connsiteY15" fmla="*/ 435769 h 1182285"/>
                  <a:gd name="connsiteX0" fmla="*/ 0 w 878160"/>
                  <a:gd name="connsiteY0" fmla="*/ 435769 h 1176993"/>
                  <a:gd name="connsiteX1" fmla="*/ 204788 w 878160"/>
                  <a:gd name="connsiteY1" fmla="*/ 990600 h 1176993"/>
                  <a:gd name="connsiteX2" fmla="*/ 850107 w 878160"/>
                  <a:gd name="connsiteY2" fmla="*/ 923925 h 1176993"/>
                  <a:gd name="connsiteX3" fmla="*/ 859631 w 878160"/>
                  <a:gd name="connsiteY3" fmla="*/ 247650 h 1176993"/>
                  <a:gd name="connsiteX4" fmla="*/ 733425 w 878160"/>
                  <a:gd name="connsiteY4" fmla="*/ 238125 h 1176993"/>
                  <a:gd name="connsiteX5" fmla="*/ 716756 w 878160"/>
                  <a:gd name="connsiteY5" fmla="*/ 535782 h 1176993"/>
                  <a:gd name="connsiteX6" fmla="*/ 716756 w 878160"/>
                  <a:gd name="connsiteY6" fmla="*/ 64294 h 1176993"/>
                  <a:gd name="connsiteX7" fmla="*/ 581025 w 878160"/>
                  <a:gd name="connsiteY7" fmla="*/ 66675 h 1176993"/>
                  <a:gd name="connsiteX8" fmla="*/ 569119 w 878160"/>
                  <a:gd name="connsiteY8" fmla="*/ 521494 h 1176993"/>
                  <a:gd name="connsiteX9" fmla="*/ 559594 w 878160"/>
                  <a:gd name="connsiteY9" fmla="*/ 2382 h 1176993"/>
                  <a:gd name="connsiteX10" fmla="*/ 409575 w 878160"/>
                  <a:gd name="connsiteY10" fmla="*/ 0 h 1176993"/>
                  <a:gd name="connsiteX11" fmla="*/ 414338 w 878160"/>
                  <a:gd name="connsiteY11" fmla="*/ 528638 h 1176993"/>
                  <a:gd name="connsiteX12" fmla="*/ 409575 w 878160"/>
                  <a:gd name="connsiteY12" fmla="*/ 66675 h 1176993"/>
                  <a:gd name="connsiteX13" fmla="*/ 254794 w 878160"/>
                  <a:gd name="connsiteY13" fmla="*/ 69057 h 1176993"/>
                  <a:gd name="connsiteX14" fmla="*/ 257175 w 878160"/>
                  <a:gd name="connsiteY14" fmla="*/ 661988 h 1176993"/>
                  <a:gd name="connsiteX15" fmla="*/ 0 w 878160"/>
                  <a:gd name="connsiteY15" fmla="*/ 435769 h 1176993"/>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69057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69057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69057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69057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69057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102003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102003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102003 h 1190385"/>
                  <a:gd name="connsiteX14" fmla="*/ 257175 w 878160"/>
                  <a:gd name="connsiteY14" fmla="*/ 661988 h 1190385"/>
                  <a:gd name="connsiteX15" fmla="*/ 0 w 878160"/>
                  <a:gd name="connsiteY15" fmla="*/ 435769 h 1190385"/>
                  <a:gd name="connsiteX0" fmla="*/ 0 w 878160"/>
                  <a:gd name="connsiteY0" fmla="*/ 435769 h 1190385"/>
                  <a:gd name="connsiteX1" fmla="*/ 204788 w 878160"/>
                  <a:gd name="connsiteY1" fmla="*/ 990600 h 1190385"/>
                  <a:gd name="connsiteX2" fmla="*/ 850107 w 878160"/>
                  <a:gd name="connsiteY2" fmla="*/ 923925 h 1190385"/>
                  <a:gd name="connsiteX3" fmla="*/ 859631 w 878160"/>
                  <a:gd name="connsiteY3" fmla="*/ 247650 h 1190385"/>
                  <a:gd name="connsiteX4" fmla="*/ 733425 w 878160"/>
                  <a:gd name="connsiteY4" fmla="*/ 238125 h 1190385"/>
                  <a:gd name="connsiteX5" fmla="*/ 716756 w 878160"/>
                  <a:gd name="connsiteY5" fmla="*/ 535782 h 1190385"/>
                  <a:gd name="connsiteX6" fmla="*/ 716756 w 878160"/>
                  <a:gd name="connsiteY6" fmla="*/ 64294 h 1190385"/>
                  <a:gd name="connsiteX7" fmla="*/ 581025 w 878160"/>
                  <a:gd name="connsiteY7" fmla="*/ 66675 h 1190385"/>
                  <a:gd name="connsiteX8" fmla="*/ 569119 w 878160"/>
                  <a:gd name="connsiteY8" fmla="*/ 521494 h 1190385"/>
                  <a:gd name="connsiteX9" fmla="*/ 559594 w 878160"/>
                  <a:gd name="connsiteY9" fmla="*/ 2382 h 1190385"/>
                  <a:gd name="connsiteX10" fmla="*/ 409575 w 878160"/>
                  <a:gd name="connsiteY10" fmla="*/ 0 h 1190385"/>
                  <a:gd name="connsiteX11" fmla="*/ 414338 w 878160"/>
                  <a:gd name="connsiteY11" fmla="*/ 528638 h 1190385"/>
                  <a:gd name="connsiteX12" fmla="*/ 409575 w 878160"/>
                  <a:gd name="connsiteY12" fmla="*/ 66675 h 1190385"/>
                  <a:gd name="connsiteX13" fmla="*/ 254794 w 878160"/>
                  <a:gd name="connsiteY13" fmla="*/ 102003 h 1190385"/>
                  <a:gd name="connsiteX14" fmla="*/ 257175 w 878160"/>
                  <a:gd name="connsiteY14" fmla="*/ 661988 h 1190385"/>
                  <a:gd name="connsiteX15" fmla="*/ 0 w 878160"/>
                  <a:gd name="connsiteY15" fmla="*/ 435769 h 1190385"/>
                  <a:gd name="connsiteX0" fmla="*/ 0 w 878160"/>
                  <a:gd name="connsiteY0" fmla="*/ 485089 h 1239705"/>
                  <a:gd name="connsiteX1" fmla="*/ 204788 w 878160"/>
                  <a:gd name="connsiteY1" fmla="*/ 1039920 h 1239705"/>
                  <a:gd name="connsiteX2" fmla="*/ 850107 w 878160"/>
                  <a:gd name="connsiteY2" fmla="*/ 973245 h 1239705"/>
                  <a:gd name="connsiteX3" fmla="*/ 859631 w 878160"/>
                  <a:gd name="connsiteY3" fmla="*/ 296970 h 1239705"/>
                  <a:gd name="connsiteX4" fmla="*/ 733425 w 878160"/>
                  <a:gd name="connsiteY4" fmla="*/ 287445 h 1239705"/>
                  <a:gd name="connsiteX5" fmla="*/ 716756 w 878160"/>
                  <a:gd name="connsiteY5" fmla="*/ 585102 h 1239705"/>
                  <a:gd name="connsiteX6" fmla="*/ 716756 w 878160"/>
                  <a:gd name="connsiteY6" fmla="*/ 113614 h 1239705"/>
                  <a:gd name="connsiteX7" fmla="*/ 581025 w 878160"/>
                  <a:gd name="connsiteY7" fmla="*/ 115995 h 1239705"/>
                  <a:gd name="connsiteX8" fmla="*/ 569119 w 878160"/>
                  <a:gd name="connsiteY8" fmla="*/ 570814 h 1239705"/>
                  <a:gd name="connsiteX9" fmla="*/ 559594 w 878160"/>
                  <a:gd name="connsiteY9" fmla="*/ 51702 h 1239705"/>
                  <a:gd name="connsiteX10" fmla="*/ 409575 w 878160"/>
                  <a:gd name="connsiteY10" fmla="*/ 49320 h 1239705"/>
                  <a:gd name="connsiteX11" fmla="*/ 414338 w 878160"/>
                  <a:gd name="connsiteY11" fmla="*/ 577958 h 1239705"/>
                  <a:gd name="connsiteX12" fmla="*/ 409575 w 878160"/>
                  <a:gd name="connsiteY12" fmla="*/ 115995 h 1239705"/>
                  <a:gd name="connsiteX13" fmla="*/ 254794 w 878160"/>
                  <a:gd name="connsiteY13" fmla="*/ 151323 h 1239705"/>
                  <a:gd name="connsiteX14" fmla="*/ 257175 w 878160"/>
                  <a:gd name="connsiteY14" fmla="*/ 711308 h 1239705"/>
                  <a:gd name="connsiteX15" fmla="*/ 0 w 878160"/>
                  <a:gd name="connsiteY15" fmla="*/ 485089 h 1239705"/>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81025 w 878160"/>
                  <a:gd name="connsiteY7" fmla="*/ 139811 h 1263521"/>
                  <a:gd name="connsiteX8" fmla="*/ 569119 w 878160"/>
                  <a:gd name="connsiteY8" fmla="*/ 594630 h 1263521"/>
                  <a:gd name="connsiteX9" fmla="*/ 559594 w 878160"/>
                  <a:gd name="connsiteY9" fmla="*/ 75518 h 1263521"/>
                  <a:gd name="connsiteX10" fmla="*/ 409575 w 878160"/>
                  <a:gd name="connsiteY10" fmla="*/ 73136 h 1263521"/>
                  <a:gd name="connsiteX11" fmla="*/ 414338 w 878160"/>
                  <a:gd name="connsiteY11" fmla="*/ 601774 h 1263521"/>
                  <a:gd name="connsiteX12" fmla="*/ 409575 w 878160"/>
                  <a:gd name="connsiteY12" fmla="*/ 139811 h 1263521"/>
                  <a:gd name="connsiteX13" fmla="*/ 254794 w 878160"/>
                  <a:gd name="connsiteY13" fmla="*/ 175139 h 1263521"/>
                  <a:gd name="connsiteX14" fmla="*/ 257175 w 878160"/>
                  <a:gd name="connsiteY14" fmla="*/ 735124 h 1263521"/>
                  <a:gd name="connsiteX15" fmla="*/ 0 w 878160"/>
                  <a:gd name="connsiteY15"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600429 w 878160"/>
                  <a:gd name="connsiteY7" fmla="*/ 81364 h 1263521"/>
                  <a:gd name="connsiteX8" fmla="*/ 581025 w 878160"/>
                  <a:gd name="connsiteY8" fmla="*/ 139811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600429 w 878160"/>
                  <a:gd name="connsiteY7" fmla="*/ 8136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78465 w 878160"/>
                  <a:gd name="connsiteY7" fmla="*/ 11211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78465 w 878160"/>
                  <a:gd name="connsiteY7" fmla="*/ 11211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78465 w 878160"/>
                  <a:gd name="connsiteY7" fmla="*/ 11211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78465 w 878160"/>
                  <a:gd name="connsiteY7" fmla="*/ 11211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78160"/>
                  <a:gd name="connsiteY0" fmla="*/ 508905 h 1263521"/>
                  <a:gd name="connsiteX1" fmla="*/ 204788 w 878160"/>
                  <a:gd name="connsiteY1" fmla="*/ 1063736 h 1263521"/>
                  <a:gd name="connsiteX2" fmla="*/ 850107 w 878160"/>
                  <a:gd name="connsiteY2" fmla="*/ 997061 h 1263521"/>
                  <a:gd name="connsiteX3" fmla="*/ 859631 w 878160"/>
                  <a:gd name="connsiteY3" fmla="*/ 320786 h 1263521"/>
                  <a:gd name="connsiteX4" fmla="*/ 733425 w 878160"/>
                  <a:gd name="connsiteY4" fmla="*/ 311261 h 1263521"/>
                  <a:gd name="connsiteX5" fmla="*/ 716756 w 878160"/>
                  <a:gd name="connsiteY5" fmla="*/ 608918 h 1263521"/>
                  <a:gd name="connsiteX6" fmla="*/ 716756 w 878160"/>
                  <a:gd name="connsiteY6" fmla="*/ 137430 h 1263521"/>
                  <a:gd name="connsiteX7" fmla="*/ 578465 w 878160"/>
                  <a:gd name="connsiteY7" fmla="*/ 112114 h 1263521"/>
                  <a:gd name="connsiteX8" fmla="*/ 560525 w 878160"/>
                  <a:gd name="connsiteY8" fmla="*/ 182275 h 1263521"/>
                  <a:gd name="connsiteX9" fmla="*/ 569119 w 878160"/>
                  <a:gd name="connsiteY9" fmla="*/ 594630 h 1263521"/>
                  <a:gd name="connsiteX10" fmla="*/ 559594 w 878160"/>
                  <a:gd name="connsiteY10" fmla="*/ 75518 h 1263521"/>
                  <a:gd name="connsiteX11" fmla="*/ 409575 w 878160"/>
                  <a:gd name="connsiteY11" fmla="*/ 73136 h 1263521"/>
                  <a:gd name="connsiteX12" fmla="*/ 414338 w 878160"/>
                  <a:gd name="connsiteY12" fmla="*/ 601774 h 1263521"/>
                  <a:gd name="connsiteX13" fmla="*/ 409575 w 878160"/>
                  <a:gd name="connsiteY13" fmla="*/ 139811 h 1263521"/>
                  <a:gd name="connsiteX14" fmla="*/ 254794 w 878160"/>
                  <a:gd name="connsiteY14" fmla="*/ 175139 h 1263521"/>
                  <a:gd name="connsiteX15" fmla="*/ 257175 w 878160"/>
                  <a:gd name="connsiteY15" fmla="*/ 735124 h 1263521"/>
                  <a:gd name="connsiteX16" fmla="*/ 0 w 878160"/>
                  <a:gd name="connsiteY16" fmla="*/ 508905 h 1263521"/>
                  <a:gd name="connsiteX0" fmla="*/ 0 w 859931"/>
                  <a:gd name="connsiteY0" fmla="*/ 508905 h 1263521"/>
                  <a:gd name="connsiteX1" fmla="*/ 204788 w 859931"/>
                  <a:gd name="connsiteY1" fmla="*/ 1063736 h 1263521"/>
                  <a:gd name="connsiteX2" fmla="*/ 850107 w 859931"/>
                  <a:gd name="connsiteY2" fmla="*/ 997061 h 1263521"/>
                  <a:gd name="connsiteX3" fmla="*/ 859631 w 859931"/>
                  <a:gd name="connsiteY3" fmla="*/ 320786 h 1263521"/>
                  <a:gd name="connsiteX4" fmla="*/ 733425 w 859931"/>
                  <a:gd name="connsiteY4" fmla="*/ 311261 h 1263521"/>
                  <a:gd name="connsiteX5" fmla="*/ 716756 w 859931"/>
                  <a:gd name="connsiteY5" fmla="*/ 608918 h 1263521"/>
                  <a:gd name="connsiteX6" fmla="*/ 716756 w 859931"/>
                  <a:gd name="connsiteY6" fmla="*/ 137430 h 1263521"/>
                  <a:gd name="connsiteX7" fmla="*/ 578465 w 859931"/>
                  <a:gd name="connsiteY7" fmla="*/ 112114 h 1263521"/>
                  <a:gd name="connsiteX8" fmla="*/ 560525 w 859931"/>
                  <a:gd name="connsiteY8" fmla="*/ 182275 h 1263521"/>
                  <a:gd name="connsiteX9" fmla="*/ 569119 w 859931"/>
                  <a:gd name="connsiteY9" fmla="*/ 594630 h 1263521"/>
                  <a:gd name="connsiteX10" fmla="*/ 559594 w 859931"/>
                  <a:gd name="connsiteY10" fmla="*/ 75518 h 1263521"/>
                  <a:gd name="connsiteX11" fmla="*/ 409575 w 859931"/>
                  <a:gd name="connsiteY11" fmla="*/ 73136 h 1263521"/>
                  <a:gd name="connsiteX12" fmla="*/ 414338 w 859931"/>
                  <a:gd name="connsiteY12" fmla="*/ 601774 h 1263521"/>
                  <a:gd name="connsiteX13" fmla="*/ 409575 w 859931"/>
                  <a:gd name="connsiteY13" fmla="*/ 139811 h 1263521"/>
                  <a:gd name="connsiteX14" fmla="*/ 254794 w 859931"/>
                  <a:gd name="connsiteY14" fmla="*/ 175139 h 1263521"/>
                  <a:gd name="connsiteX15" fmla="*/ 257175 w 859931"/>
                  <a:gd name="connsiteY15" fmla="*/ 735124 h 1263521"/>
                  <a:gd name="connsiteX16" fmla="*/ 0 w 859931"/>
                  <a:gd name="connsiteY16" fmla="*/ 508905 h 1263521"/>
                  <a:gd name="connsiteX0" fmla="*/ 0 w 859931"/>
                  <a:gd name="connsiteY0" fmla="*/ 506853 h 1261469"/>
                  <a:gd name="connsiteX1" fmla="*/ 204788 w 859931"/>
                  <a:gd name="connsiteY1" fmla="*/ 1061684 h 1261469"/>
                  <a:gd name="connsiteX2" fmla="*/ 850107 w 859931"/>
                  <a:gd name="connsiteY2" fmla="*/ 995009 h 1261469"/>
                  <a:gd name="connsiteX3" fmla="*/ 859631 w 859931"/>
                  <a:gd name="connsiteY3" fmla="*/ 318734 h 1261469"/>
                  <a:gd name="connsiteX4" fmla="*/ 733425 w 859931"/>
                  <a:gd name="connsiteY4" fmla="*/ 309209 h 1261469"/>
                  <a:gd name="connsiteX5" fmla="*/ 716756 w 859931"/>
                  <a:gd name="connsiteY5" fmla="*/ 606866 h 1261469"/>
                  <a:gd name="connsiteX6" fmla="*/ 716756 w 859931"/>
                  <a:gd name="connsiteY6" fmla="*/ 135378 h 1261469"/>
                  <a:gd name="connsiteX7" fmla="*/ 578465 w 859931"/>
                  <a:gd name="connsiteY7" fmla="*/ 110062 h 1261469"/>
                  <a:gd name="connsiteX8" fmla="*/ 560525 w 859931"/>
                  <a:gd name="connsiteY8" fmla="*/ 180223 h 1261469"/>
                  <a:gd name="connsiteX9" fmla="*/ 569119 w 859931"/>
                  <a:gd name="connsiteY9" fmla="*/ 592578 h 1261469"/>
                  <a:gd name="connsiteX10" fmla="*/ 559594 w 859931"/>
                  <a:gd name="connsiteY10" fmla="*/ 73466 h 1261469"/>
                  <a:gd name="connsiteX11" fmla="*/ 409575 w 859931"/>
                  <a:gd name="connsiteY11" fmla="*/ 71084 h 1261469"/>
                  <a:gd name="connsiteX12" fmla="*/ 414338 w 859931"/>
                  <a:gd name="connsiteY12" fmla="*/ 599722 h 1261469"/>
                  <a:gd name="connsiteX13" fmla="*/ 409575 w 859931"/>
                  <a:gd name="connsiteY13" fmla="*/ 137759 h 1261469"/>
                  <a:gd name="connsiteX14" fmla="*/ 254794 w 859931"/>
                  <a:gd name="connsiteY14" fmla="*/ 173087 h 1261469"/>
                  <a:gd name="connsiteX15" fmla="*/ 257175 w 859931"/>
                  <a:gd name="connsiteY15" fmla="*/ 733072 h 1261469"/>
                  <a:gd name="connsiteX16" fmla="*/ 0 w 859931"/>
                  <a:gd name="connsiteY16" fmla="*/ 506853 h 1261469"/>
                  <a:gd name="connsiteX0" fmla="*/ 0 w 859931"/>
                  <a:gd name="connsiteY0" fmla="*/ 493995 h 1248611"/>
                  <a:gd name="connsiteX1" fmla="*/ 204788 w 859931"/>
                  <a:gd name="connsiteY1" fmla="*/ 1048826 h 1248611"/>
                  <a:gd name="connsiteX2" fmla="*/ 850107 w 859931"/>
                  <a:gd name="connsiteY2" fmla="*/ 982151 h 1248611"/>
                  <a:gd name="connsiteX3" fmla="*/ 859631 w 859931"/>
                  <a:gd name="connsiteY3" fmla="*/ 305876 h 1248611"/>
                  <a:gd name="connsiteX4" fmla="*/ 733425 w 859931"/>
                  <a:gd name="connsiteY4" fmla="*/ 296351 h 1248611"/>
                  <a:gd name="connsiteX5" fmla="*/ 716756 w 859931"/>
                  <a:gd name="connsiteY5" fmla="*/ 594008 h 1248611"/>
                  <a:gd name="connsiteX6" fmla="*/ 716756 w 859931"/>
                  <a:gd name="connsiteY6" fmla="*/ 122520 h 1248611"/>
                  <a:gd name="connsiteX7" fmla="*/ 578465 w 859931"/>
                  <a:gd name="connsiteY7" fmla="*/ 97204 h 1248611"/>
                  <a:gd name="connsiteX8" fmla="*/ 560525 w 859931"/>
                  <a:gd name="connsiteY8" fmla="*/ 167365 h 1248611"/>
                  <a:gd name="connsiteX9" fmla="*/ 569119 w 859931"/>
                  <a:gd name="connsiteY9" fmla="*/ 579720 h 1248611"/>
                  <a:gd name="connsiteX10" fmla="*/ 559594 w 859931"/>
                  <a:gd name="connsiteY10" fmla="*/ 60608 h 1248611"/>
                  <a:gd name="connsiteX11" fmla="*/ 408843 w 859931"/>
                  <a:gd name="connsiteY11" fmla="*/ 83851 h 1248611"/>
                  <a:gd name="connsiteX12" fmla="*/ 414338 w 859931"/>
                  <a:gd name="connsiteY12" fmla="*/ 586864 h 1248611"/>
                  <a:gd name="connsiteX13" fmla="*/ 409575 w 859931"/>
                  <a:gd name="connsiteY13" fmla="*/ 124901 h 1248611"/>
                  <a:gd name="connsiteX14" fmla="*/ 254794 w 859931"/>
                  <a:gd name="connsiteY14" fmla="*/ 160229 h 1248611"/>
                  <a:gd name="connsiteX15" fmla="*/ 257175 w 859931"/>
                  <a:gd name="connsiteY15" fmla="*/ 720214 h 1248611"/>
                  <a:gd name="connsiteX16" fmla="*/ 0 w 859931"/>
                  <a:gd name="connsiteY16" fmla="*/ 493995 h 1248611"/>
                  <a:gd name="connsiteX0" fmla="*/ 0 w 859931"/>
                  <a:gd name="connsiteY0" fmla="*/ 508046 h 1262662"/>
                  <a:gd name="connsiteX1" fmla="*/ 204788 w 859931"/>
                  <a:gd name="connsiteY1" fmla="*/ 1062877 h 1262662"/>
                  <a:gd name="connsiteX2" fmla="*/ 850107 w 859931"/>
                  <a:gd name="connsiteY2" fmla="*/ 996202 h 1262662"/>
                  <a:gd name="connsiteX3" fmla="*/ 859631 w 859931"/>
                  <a:gd name="connsiteY3" fmla="*/ 319927 h 1262662"/>
                  <a:gd name="connsiteX4" fmla="*/ 733425 w 859931"/>
                  <a:gd name="connsiteY4" fmla="*/ 310402 h 1262662"/>
                  <a:gd name="connsiteX5" fmla="*/ 716756 w 859931"/>
                  <a:gd name="connsiteY5" fmla="*/ 608059 h 1262662"/>
                  <a:gd name="connsiteX6" fmla="*/ 716756 w 859931"/>
                  <a:gd name="connsiteY6" fmla="*/ 136571 h 1262662"/>
                  <a:gd name="connsiteX7" fmla="*/ 578465 w 859931"/>
                  <a:gd name="connsiteY7" fmla="*/ 111255 h 1262662"/>
                  <a:gd name="connsiteX8" fmla="*/ 560525 w 859931"/>
                  <a:gd name="connsiteY8" fmla="*/ 181416 h 1262662"/>
                  <a:gd name="connsiteX9" fmla="*/ 569119 w 859931"/>
                  <a:gd name="connsiteY9" fmla="*/ 593771 h 1262662"/>
                  <a:gd name="connsiteX10" fmla="*/ 559594 w 859931"/>
                  <a:gd name="connsiteY10" fmla="*/ 74659 h 1262662"/>
                  <a:gd name="connsiteX11" fmla="*/ 408843 w 859931"/>
                  <a:gd name="connsiteY11" fmla="*/ 97902 h 1262662"/>
                  <a:gd name="connsiteX12" fmla="*/ 414338 w 859931"/>
                  <a:gd name="connsiteY12" fmla="*/ 600915 h 1262662"/>
                  <a:gd name="connsiteX13" fmla="*/ 409575 w 859931"/>
                  <a:gd name="connsiteY13" fmla="*/ 138952 h 1262662"/>
                  <a:gd name="connsiteX14" fmla="*/ 254794 w 859931"/>
                  <a:gd name="connsiteY14" fmla="*/ 174280 h 1262662"/>
                  <a:gd name="connsiteX15" fmla="*/ 257175 w 859931"/>
                  <a:gd name="connsiteY15" fmla="*/ 734265 h 1262662"/>
                  <a:gd name="connsiteX16" fmla="*/ 0 w 859931"/>
                  <a:gd name="connsiteY16" fmla="*/ 508046 h 1262662"/>
                  <a:gd name="connsiteX0" fmla="*/ 0 w 859931"/>
                  <a:gd name="connsiteY0" fmla="*/ 506986 h 1261602"/>
                  <a:gd name="connsiteX1" fmla="*/ 204788 w 859931"/>
                  <a:gd name="connsiteY1" fmla="*/ 1061817 h 1261602"/>
                  <a:gd name="connsiteX2" fmla="*/ 850107 w 859931"/>
                  <a:gd name="connsiteY2" fmla="*/ 995142 h 1261602"/>
                  <a:gd name="connsiteX3" fmla="*/ 859631 w 859931"/>
                  <a:gd name="connsiteY3" fmla="*/ 318867 h 1261602"/>
                  <a:gd name="connsiteX4" fmla="*/ 733425 w 859931"/>
                  <a:gd name="connsiteY4" fmla="*/ 309342 h 1261602"/>
                  <a:gd name="connsiteX5" fmla="*/ 716756 w 859931"/>
                  <a:gd name="connsiteY5" fmla="*/ 606999 h 1261602"/>
                  <a:gd name="connsiteX6" fmla="*/ 716756 w 859931"/>
                  <a:gd name="connsiteY6" fmla="*/ 135511 h 1261602"/>
                  <a:gd name="connsiteX7" fmla="*/ 578465 w 859931"/>
                  <a:gd name="connsiteY7" fmla="*/ 110195 h 1261602"/>
                  <a:gd name="connsiteX8" fmla="*/ 560525 w 859931"/>
                  <a:gd name="connsiteY8" fmla="*/ 180356 h 1261602"/>
                  <a:gd name="connsiteX9" fmla="*/ 569119 w 859931"/>
                  <a:gd name="connsiteY9" fmla="*/ 592711 h 1261602"/>
                  <a:gd name="connsiteX10" fmla="*/ 559594 w 859931"/>
                  <a:gd name="connsiteY10" fmla="*/ 73599 h 1261602"/>
                  <a:gd name="connsiteX11" fmla="*/ 408843 w 859931"/>
                  <a:gd name="connsiteY11" fmla="*/ 96842 h 1261602"/>
                  <a:gd name="connsiteX12" fmla="*/ 414338 w 859931"/>
                  <a:gd name="connsiteY12" fmla="*/ 599855 h 1261602"/>
                  <a:gd name="connsiteX13" fmla="*/ 409575 w 859931"/>
                  <a:gd name="connsiteY13" fmla="*/ 137892 h 1261602"/>
                  <a:gd name="connsiteX14" fmla="*/ 254794 w 859931"/>
                  <a:gd name="connsiteY14" fmla="*/ 173220 h 1261602"/>
                  <a:gd name="connsiteX15" fmla="*/ 257175 w 859931"/>
                  <a:gd name="connsiteY15" fmla="*/ 733205 h 1261602"/>
                  <a:gd name="connsiteX16" fmla="*/ 0 w 859931"/>
                  <a:gd name="connsiteY16" fmla="*/ 506986 h 1261602"/>
                  <a:gd name="connsiteX0" fmla="*/ 0 w 859896"/>
                  <a:gd name="connsiteY0" fmla="*/ 506986 h 1261602"/>
                  <a:gd name="connsiteX1" fmla="*/ 204788 w 859896"/>
                  <a:gd name="connsiteY1" fmla="*/ 1061817 h 1261602"/>
                  <a:gd name="connsiteX2" fmla="*/ 850107 w 859896"/>
                  <a:gd name="connsiteY2" fmla="*/ 995142 h 1261602"/>
                  <a:gd name="connsiteX3" fmla="*/ 859631 w 859896"/>
                  <a:gd name="connsiteY3" fmla="*/ 318867 h 1261602"/>
                  <a:gd name="connsiteX4" fmla="*/ 717318 w 859896"/>
                  <a:gd name="connsiteY4" fmla="*/ 307878 h 1261602"/>
                  <a:gd name="connsiteX5" fmla="*/ 716756 w 859896"/>
                  <a:gd name="connsiteY5" fmla="*/ 606999 h 1261602"/>
                  <a:gd name="connsiteX6" fmla="*/ 716756 w 859896"/>
                  <a:gd name="connsiteY6" fmla="*/ 135511 h 1261602"/>
                  <a:gd name="connsiteX7" fmla="*/ 578465 w 859896"/>
                  <a:gd name="connsiteY7" fmla="*/ 110195 h 1261602"/>
                  <a:gd name="connsiteX8" fmla="*/ 560525 w 859896"/>
                  <a:gd name="connsiteY8" fmla="*/ 180356 h 1261602"/>
                  <a:gd name="connsiteX9" fmla="*/ 569119 w 859896"/>
                  <a:gd name="connsiteY9" fmla="*/ 592711 h 1261602"/>
                  <a:gd name="connsiteX10" fmla="*/ 559594 w 859896"/>
                  <a:gd name="connsiteY10" fmla="*/ 73599 h 1261602"/>
                  <a:gd name="connsiteX11" fmla="*/ 408843 w 859896"/>
                  <a:gd name="connsiteY11" fmla="*/ 96842 h 1261602"/>
                  <a:gd name="connsiteX12" fmla="*/ 414338 w 859896"/>
                  <a:gd name="connsiteY12" fmla="*/ 599855 h 1261602"/>
                  <a:gd name="connsiteX13" fmla="*/ 409575 w 859896"/>
                  <a:gd name="connsiteY13" fmla="*/ 137892 h 1261602"/>
                  <a:gd name="connsiteX14" fmla="*/ 254794 w 859896"/>
                  <a:gd name="connsiteY14" fmla="*/ 173220 h 1261602"/>
                  <a:gd name="connsiteX15" fmla="*/ 257175 w 859896"/>
                  <a:gd name="connsiteY15" fmla="*/ 733205 h 1261602"/>
                  <a:gd name="connsiteX16" fmla="*/ 0 w 859896"/>
                  <a:gd name="connsiteY16" fmla="*/ 506986 h 1261602"/>
                  <a:gd name="connsiteX0" fmla="*/ 0 w 859893"/>
                  <a:gd name="connsiteY0" fmla="*/ 506986 h 1261602"/>
                  <a:gd name="connsiteX1" fmla="*/ 204788 w 859893"/>
                  <a:gd name="connsiteY1" fmla="*/ 1061817 h 1261602"/>
                  <a:gd name="connsiteX2" fmla="*/ 850107 w 859893"/>
                  <a:gd name="connsiteY2" fmla="*/ 995142 h 1261602"/>
                  <a:gd name="connsiteX3" fmla="*/ 859631 w 859893"/>
                  <a:gd name="connsiteY3" fmla="*/ 318867 h 1261602"/>
                  <a:gd name="connsiteX4" fmla="*/ 717318 w 859893"/>
                  <a:gd name="connsiteY4" fmla="*/ 307878 h 1261602"/>
                  <a:gd name="connsiteX5" fmla="*/ 716756 w 859893"/>
                  <a:gd name="connsiteY5" fmla="*/ 606999 h 1261602"/>
                  <a:gd name="connsiteX6" fmla="*/ 716756 w 859893"/>
                  <a:gd name="connsiteY6" fmla="*/ 135511 h 1261602"/>
                  <a:gd name="connsiteX7" fmla="*/ 578465 w 859893"/>
                  <a:gd name="connsiteY7" fmla="*/ 110195 h 1261602"/>
                  <a:gd name="connsiteX8" fmla="*/ 560525 w 859893"/>
                  <a:gd name="connsiteY8" fmla="*/ 180356 h 1261602"/>
                  <a:gd name="connsiteX9" fmla="*/ 569119 w 859893"/>
                  <a:gd name="connsiteY9" fmla="*/ 592711 h 1261602"/>
                  <a:gd name="connsiteX10" fmla="*/ 559594 w 859893"/>
                  <a:gd name="connsiteY10" fmla="*/ 73599 h 1261602"/>
                  <a:gd name="connsiteX11" fmla="*/ 408843 w 859893"/>
                  <a:gd name="connsiteY11" fmla="*/ 96842 h 1261602"/>
                  <a:gd name="connsiteX12" fmla="*/ 414338 w 859893"/>
                  <a:gd name="connsiteY12" fmla="*/ 599855 h 1261602"/>
                  <a:gd name="connsiteX13" fmla="*/ 409575 w 859893"/>
                  <a:gd name="connsiteY13" fmla="*/ 137892 h 1261602"/>
                  <a:gd name="connsiteX14" fmla="*/ 254794 w 859893"/>
                  <a:gd name="connsiteY14" fmla="*/ 173220 h 1261602"/>
                  <a:gd name="connsiteX15" fmla="*/ 257175 w 859893"/>
                  <a:gd name="connsiteY15" fmla="*/ 733205 h 1261602"/>
                  <a:gd name="connsiteX16" fmla="*/ 0 w 859893"/>
                  <a:gd name="connsiteY16" fmla="*/ 506986 h 1261602"/>
                  <a:gd name="connsiteX0" fmla="*/ 0 w 859722"/>
                  <a:gd name="connsiteY0" fmla="*/ 506986 h 1261602"/>
                  <a:gd name="connsiteX1" fmla="*/ 204788 w 859722"/>
                  <a:gd name="connsiteY1" fmla="*/ 1061817 h 1261602"/>
                  <a:gd name="connsiteX2" fmla="*/ 850107 w 859722"/>
                  <a:gd name="connsiteY2" fmla="*/ 995142 h 1261602"/>
                  <a:gd name="connsiteX3" fmla="*/ 859631 w 859722"/>
                  <a:gd name="connsiteY3" fmla="*/ 318867 h 1261602"/>
                  <a:gd name="connsiteX4" fmla="*/ 717318 w 859722"/>
                  <a:gd name="connsiteY4" fmla="*/ 307878 h 1261602"/>
                  <a:gd name="connsiteX5" fmla="*/ 716756 w 859722"/>
                  <a:gd name="connsiteY5" fmla="*/ 606999 h 1261602"/>
                  <a:gd name="connsiteX6" fmla="*/ 716756 w 859722"/>
                  <a:gd name="connsiteY6" fmla="*/ 135511 h 1261602"/>
                  <a:gd name="connsiteX7" fmla="*/ 578465 w 859722"/>
                  <a:gd name="connsiteY7" fmla="*/ 110195 h 1261602"/>
                  <a:gd name="connsiteX8" fmla="*/ 560525 w 859722"/>
                  <a:gd name="connsiteY8" fmla="*/ 180356 h 1261602"/>
                  <a:gd name="connsiteX9" fmla="*/ 569119 w 859722"/>
                  <a:gd name="connsiteY9" fmla="*/ 592711 h 1261602"/>
                  <a:gd name="connsiteX10" fmla="*/ 559594 w 859722"/>
                  <a:gd name="connsiteY10" fmla="*/ 73599 h 1261602"/>
                  <a:gd name="connsiteX11" fmla="*/ 408843 w 859722"/>
                  <a:gd name="connsiteY11" fmla="*/ 96842 h 1261602"/>
                  <a:gd name="connsiteX12" fmla="*/ 414338 w 859722"/>
                  <a:gd name="connsiteY12" fmla="*/ 599855 h 1261602"/>
                  <a:gd name="connsiteX13" fmla="*/ 409575 w 859722"/>
                  <a:gd name="connsiteY13" fmla="*/ 137892 h 1261602"/>
                  <a:gd name="connsiteX14" fmla="*/ 254794 w 859722"/>
                  <a:gd name="connsiteY14" fmla="*/ 173220 h 1261602"/>
                  <a:gd name="connsiteX15" fmla="*/ 257175 w 859722"/>
                  <a:gd name="connsiteY15" fmla="*/ 733205 h 1261602"/>
                  <a:gd name="connsiteX16" fmla="*/ 0 w 859722"/>
                  <a:gd name="connsiteY16" fmla="*/ 506986 h 1261602"/>
                  <a:gd name="connsiteX0" fmla="*/ 0 w 859650"/>
                  <a:gd name="connsiteY0" fmla="*/ 506986 h 1261602"/>
                  <a:gd name="connsiteX1" fmla="*/ 204788 w 859650"/>
                  <a:gd name="connsiteY1" fmla="*/ 1061817 h 1261602"/>
                  <a:gd name="connsiteX2" fmla="*/ 850107 w 859650"/>
                  <a:gd name="connsiteY2" fmla="*/ 995142 h 1261602"/>
                  <a:gd name="connsiteX3" fmla="*/ 859631 w 859650"/>
                  <a:gd name="connsiteY3" fmla="*/ 318867 h 1261602"/>
                  <a:gd name="connsiteX4" fmla="*/ 717318 w 859650"/>
                  <a:gd name="connsiteY4" fmla="*/ 307878 h 1261602"/>
                  <a:gd name="connsiteX5" fmla="*/ 716756 w 859650"/>
                  <a:gd name="connsiteY5" fmla="*/ 606999 h 1261602"/>
                  <a:gd name="connsiteX6" fmla="*/ 716756 w 859650"/>
                  <a:gd name="connsiteY6" fmla="*/ 135511 h 1261602"/>
                  <a:gd name="connsiteX7" fmla="*/ 578465 w 859650"/>
                  <a:gd name="connsiteY7" fmla="*/ 110195 h 1261602"/>
                  <a:gd name="connsiteX8" fmla="*/ 560525 w 859650"/>
                  <a:gd name="connsiteY8" fmla="*/ 180356 h 1261602"/>
                  <a:gd name="connsiteX9" fmla="*/ 569119 w 859650"/>
                  <a:gd name="connsiteY9" fmla="*/ 592711 h 1261602"/>
                  <a:gd name="connsiteX10" fmla="*/ 559594 w 859650"/>
                  <a:gd name="connsiteY10" fmla="*/ 73599 h 1261602"/>
                  <a:gd name="connsiteX11" fmla="*/ 408843 w 859650"/>
                  <a:gd name="connsiteY11" fmla="*/ 96842 h 1261602"/>
                  <a:gd name="connsiteX12" fmla="*/ 414338 w 859650"/>
                  <a:gd name="connsiteY12" fmla="*/ 599855 h 1261602"/>
                  <a:gd name="connsiteX13" fmla="*/ 409575 w 859650"/>
                  <a:gd name="connsiteY13" fmla="*/ 137892 h 1261602"/>
                  <a:gd name="connsiteX14" fmla="*/ 254794 w 859650"/>
                  <a:gd name="connsiteY14" fmla="*/ 173220 h 1261602"/>
                  <a:gd name="connsiteX15" fmla="*/ 257175 w 859650"/>
                  <a:gd name="connsiteY15" fmla="*/ 733205 h 1261602"/>
                  <a:gd name="connsiteX16" fmla="*/ 0 w 859650"/>
                  <a:gd name="connsiteY16" fmla="*/ 506986 h 1261602"/>
                  <a:gd name="connsiteX0" fmla="*/ 0 w 858918"/>
                  <a:gd name="connsiteY0" fmla="*/ 506986 h 1261602"/>
                  <a:gd name="connsiteX1" fmla="*/ 204788 w 858918"/>
                  <a:gd name="connsiteY1" fmla="*/ 1061817 h 1261602"/>
                  <a:gd name="connsiteX2" fmla="*/ 850107 w 858918"/>
                  <a:gd name="connsiteY2" fmla="*/ 995142 h 1261602"/>
                  <a:gd name="connsiteX3" fmla="*/ 858899 w 858918"/>
                  <a:gd name="connsiteY3" fmla="*/ 331313 h 1261602"/>
                  <a:gd name="connsiteX4" fmla="*/ 717318 w 858918"/>
                  <a:gd name="connsiteY4" fmla="*/ 307878 h 1261602"/>
                  <a:gd name="connsiteX5" fmla="*/ 716756 w 858918"/>
                  <a:gd name="connsiteY5" fmla="*/ 606999 h 1261602"/>
                  <a:gd name="connsiteX6" fmla="*/ 716756 w 858918"/>
                  <a:gd name="connsiteY6" fmla="*/ 135511 h 1261602"/>
                  <a:gd name="connsiteX7" fmla="*/ 578465 w 858918"/>
                  <a:gd name="connsiteY7" fmla="*/ 110195 h 1261602"/>
                  <a:gd name="connsiteX8" fmla="*/ 560525 w 858918"/>
                  <a:gd name="connsiteY8" fmla="*/ 180356 h 1261602"/>
                  <a:gd name="connsiteX9" fmla="*/ 569119 w 858918"/>
                  <a:gd name="connsiteY9" fmla="*/ 592711 h 1261602"/>
                  <a:gd name="connsiteX10" fmla="*/ 559594 w 858918"/>
                  <a:gd name="connsiteY10" fmla="*/ 73599 h 1261602"/>
                  <a:gd name="connsiteX11" fmla="*/ 408843 w 858918"/>
                  <a:gd name="connsiteY11" fmla="*/ 96842 h 1261602"/>
                  <a:gd name="connsiteX12" fmla="*/ 414338 w 858918"/>
                  <a:gd name="connsiteY12" fmla="*/ 599855 h 1261602"/>
                  <a:gd name="connsiteX13" fmla="*/ 409575 w 858918"/>
                  <a:gd name="connsiteY13" fmla="*/ 137892 h 1261602"/>
                  <a:gd name="connsiteX14" fmla="*/ 254794 w 858918"/>
                  <a:gd name="connsiteY14" fmla="*/ 173220 h 1261602"/>
                  <a:gd name="connsiteX15" fmla="*/ 257175 w 858918"/>
                  <a:gd name="connsiteY15" fmla="*/ 733205 h 1261602"/>
                  <a:gd name="connsiteX16" fmla="*/ 0 w 858918"/>
                  <a:gd name="connsiteY16" fmla="*/ 506986 h 1261602"/>
                  <a:gd name="connsiteX0" fmla="*/ 0 w 858918"/>
                  <a:gd name="connsiteY0" fmla="*/ 506986 h 1261602"/>
                  <a:gd name="connsiteX1" fmla="*/ 204788 w 858918"/>
                  <a:gd name="connsiteY1" fmla="*/ 1061817 h 1261602"/>
                  <a:gd name="connsiteX2" fmla="*/ 850107 w 858918"/>
                  <a:gd name="connsiteY2" fmla="*/ 995142 h 1261602"/>
                  <a:gd name="connsiteX3" fmla="*/ 858899 w 858918"/>
                  <a:gd name="connsiteY3" fmla="*/ 331313 h 1261602"/>
                  <a:gd name="connsiteX4" fmla="*/ 717318 w 858918"/>
                  <a:gd name="connsiteY4" fmla="*/ 307878 h 1261602"/>
                  <a:gd name="connsiteX5" fmla="*/ 716756 w 858918"/>
                  <a:gd name="connsiteY5" fmla="*/ 606999 h 1261602"/>
                  <a:gd name="connsiteX6" fmla="*/ 716756 w 858918"/>
                  <a:gd name="connsiteY6" fmla="*/ 135511 h 1261602"/>
                  <a:gd name="connsiteX7" fmla="*/ 578465 w 858918"/>
                  <a:gd name="connsiteY7" fmla="*/ 110195 h 1261602"/>
                  <a:gd name="connsiteX8" fmla="*/ 560525 w 858918"/>
                  <a:gd name="connsiteY8" fmla="*/ 180356 h 1261602"/>
                  <a:gd name="connsiteX9" fmla="*/ 569119 w 858918"/>
                  <a:gd name="connsiteY9" fmla="*/ 592711 h 1261602"/>
                  <a:gd name="connsiteX10" fmla="*/ 559594 w 858918"/>
                  <a:gd name="connsiteY10" fmla="*/ 73599 h 1261602"/>
                  <a:gd name="connsiteX11" fmla="*/ 408843 w 858918"/>
                  <a:gd name="connsiteY11" fmla="*/ 96842 h 1261602"/>
                  <a:gd name="connsiteX12" fmla="*/ 414338 w 858918"/>
                  <a:gd name="connsiteY12" fmla="*/ 599855 h 1261602"/>
                  <a:gd name="connsiteX13" fmla="*/ 409575 w 858918"/>
                  <a:gd name="connsiteY13" fmla="*/ 137892 h 1261602"/>
                  <a:gd name="connsiteX14" fmla="*/ 254794 w 858918"/>
                  <a:gd name="connsiteY14" fmla="*/ 173220 h 1261602"/>
                  <a:gd name="connsiteX15" fmla="*/ 257175 w 858918"/>
                  <a:gd name="connsiteY15" fmla="*/ 733205 h 1261602"/>
                  <a:gd name="connsiteX16" fmla="*/ 0 w 858918"/>
                  <a:gd name="connsiteY16" fmla="*/ 506986 h 1261602"/>
                  <a:gd name="connsiteX0" fmla="*/ 0 w 858918"/>
                  <a:gd name="connsiteY0" fmla="*/ 506986 h 1254983"/>
                  <a:gd name="connsiteX1" fmla="*/ 204788 w 858918"/>
                  <a:gd name="connsiteY1" fmla="*/ 1061817 h 1254983"/>
                  <a:gd name="connsiteX2" fmla="*/ 850107 w 858918"/>
                  <a:gd name="connsiteY2" fmla="*/ 995142 h 1254983"/>
                  <a:gd name="connsiteX3" fmla="*/ 858899 w 858918"/>
                  <a:gd name="connsiteY3" fmla="*/ 331313 h 1254983"/>
                  <a:gd name="connsiteX4" fmla="*/ 717318 w 858918"/>
                  <a:gd name="connsiteY4" fmla="*/ 307878 h 1254983"/>
                  <a:gd name="connsiteX5" fmla="*/ 716756 w 858918"/>
                  <a:gd name="connsiteY5" fmla="*/ 606999 h 1254983"/>
                  <a:gd name="connsiteX6" fmla="*/ 716756 w 858918"/>
                  <a:gd name="connsiteY6" fmla="*/ 135511 h 1254983"/>
                  <a:gd name="connsiteX7" fmla="*/ 578465 w 858918"/>
                  <a:gd name="connsiteY7" fmla="*/ 110195 h 1254983"/>
                  <a:gd name="connsiteX8" fmla="*/ 560525 w 858918"/>
                  <a:gd name="connsiteY8" fmla="*/ 180356 h 1254983"/>
                  <a:gd name="connsiteX9" fmla="*/ 569119 w 858918"/>
                  <a:gd name="connsiteY9" fmla="*/ 592711 h 1254983"/>
                  <a:gd name="connsiteX10" fmla="*/ 559594 w 858918"/>
                  <a:gd name="connsiteY10" fmla="*/ 73599 h 1254983"/>
                  <a:gd name="connsiteX11" fmla="*/ 408843 w 858918"/>
                  <a:gd name="connsiteY11" fmla="*/ 96842 h 1254983"/>
                  <a:gd name="connsiteX12" fmla="*/ 414338 w 858918"/>
                  <a:gd name="connsiteY12" fmla="*/ 599855 h 1254983"/>
                  <a:gd name="connsiteX13" fmla="*/ 409575 w 858918"/>
                  <a:gd name="connsiteY13" fmla="*/ 137892 h 1254983"/>
                  <a:gd name="connsiteX14" fmla="*/ 254794 w 858918"/>
                  <a:gd name="connsiteY14" fmla="*/ 173220 h 1254983"/>
                  <a:gd name="connsiteX15" fmla="*/ 257175 w 858918"/>
                  <a:gd name="connsiteY15" fmla="*/ 733205 h 1254983"/>
                  <a:gd name="connsiteX16" fmla="*/ 0 w 858918"/>
                  <a:gd name="connsiteY16" fmla="*/ 506986 h 1254983"/>
                  <a:gd name="connsiteX0" fmla="*/ 0 w 858918"/>
                  <a:gd name="connsiteY0" fmla="*/ 506986 h 1254983"/>
                  <a:gd name="connsiteX1" fmla="*/ 204788 w 858918"/>
                  <a:gd name="connsiteY1" fmla="*/ 1061817 h 1254983"/>
                  <a:gd name="connsiteX2" fmla="*/ 850107 w 858918"/>
                  <a:gd name="connsiteY2" fmla="*/ 995142 h 1254983"/>
                  <a:gd name="connsiteX3" fmla="*/ 858899 w 858918"/>
                  <a:gd name="connsiteY3" fmla="*/ 331313 h 1254983"/>
                  <a:gd name="connsiteX4" fmla="*/ 717318 w 858918"/>
                  <a:gd name="connsiteY4" fmla="*/ 307878 h 1254983"/>
                  <a:gd name="connsiteX5" fmla="*/ 716756 w 858918"/>
                  <a:gd name="connsiteY5" fmla="*/ 606999 h 1254983"/>
                  <a:gd name="connsiteX6" fmla="*/ 716756 w 858918"/>
                  <a:gd name="connsiteY6" fmla="*/ 135511 h 1254983"/>
                  <a:gd name="connsiteX7" fmla="*/ 578465 w 858918"/>
                  <a:gd name="connsiteY7" fmla="*/ 110195 h 1254983"/>
                  <a:gd name="connsiteX8" fmla="*/ 560525 w 858918"/>
                  <a:gd name="connsiteY8" fmla="*/ 180356 h 1254983"/>
                  <a:gd name="connsiteX9" fmla="*/ 569119 w 858918"/>
                  <a:gd name="connsiteY9" fmla="*/ 592711 h 1254983"/>
                  <a:gd name="connsiteX10" fmla="*/ 559594 w 858918"/>
                  <a:gd name="connsiteY10" fmla="*/ 73599 h 1254983"/>
                  <a:gd name="connsiteX11" fmla="*/ 408843 w 858918"/>
                  <a:gd name="connsiteY11" fmla="*/ 96842 h 1254983"/>
                  <a:gd name="connsiteX12" fmla="*/ 414338 w 858918"/>
                  <a:gd name="connsiteY12" fmla="*/ 599855 h 1254983"/>
                  <a:gd name="connsiteX13" fmla="*/ 409575 w 858918"/>
                  <a:gd name="connsiteY13" fmla="*/ 137892 h 1254983"/>
                  <a:gd name="connsiteX14" fmla="*/ 254794 w 858918"/>
                  <a:gd name="connsiteY14" fmla="*/ 173220 h 1254983"/>
                  <a:gd name="connsiteX15" fmla="*/ 257175 w 858918"/>
                  <a:gd name="connsiteY15" fmla="*/ 733205 h 1254983"/>
                  <a:gd name="connsiteX16" fmla="*/ 0 w 858918"/>
                  <a:gd name="connsiteY16" fmla="*/ 506986 h 1254983"/>
                  <a:gd name="connsiteX0" fmla="*/ 0 w 858918"/>
                  <a:gd name="connsiteY0" fmla="*/ 506986 h 1254134"/>
                  <a:gd name="connsiteX1" fmla="*/ 206252 w 858918"/>
                  <a:gd name="connsiteY1" fmla="*/ 1060353 h 1254134"/>
                  <a:gd name="connsiteX2" fmla="*/ 850107 w 858918"/>
                  <a:gd name="connsiteY2" fmla="*/ 995142 h 1254134"/>
                  <a:gd name="connsiteX3" fmla="*/ 858899 w 858918"/>
                  <a:gd name="connsiteY3" fmla="*/ 331313 h 1254134"/>
                  <a:gd name="connsiteX4" fmla="*/ 717318 w 858918"/>
                  <a:gd name="connsiteY4" fmla="*/ 307878 h 1254134"/>
                  <a:gd name="connsiteX5" fmla="*/ 716756 w 858918"/>
                  <a:gd name="connsiteY5" fmla="*/ 606999 h 1254134"/>
                  <a:gd name="connsiteX6" fmla="*/ 716756 w 858918"/>
                  <a:gd name="connsiteY6" fmla="*/ 135511 h 1254134"/>
                  <a:gd name="connsiteX7" fmla="*/ 578465 w 858918"/>
                  <a:gd name="connsiteY7" fmla="*/ 110195 h 1254134"/>
                  <a:gd name="connsiteX8" fmla="*/ 560525 w 858918"/>
                  <a:gd name="connsiteY8" fmla="*/ 180356 h 1254134"/>
                  <a:gd name="connsiteX9" fmla="*/ 569119 w 858918"/>
                  <a:gd name="connsiteY9" fmla="*/ 592711 h 1254134"/>
                  <a:gd name="connsiteX10" fmla="*/ 559594 w 858918"/>
                  <a:gd name="connsiteY10" fmla="*/ 73599 h 1254134"/>
                  <a:gd name="connsiteX11" fmla="*/ 408843 w 858918"/>
                  <a:gd name="connsiteY11" fmla="*/ 96842 h 1254134"/>
                  <a:gd name="connsiteX12" fmla="*/ 414338 w 858918"/>
                  <a:gd name="connsiteY12" fmla="*/ 599855 h 1254134"/>
                  <a:gd name="connsiteX13" fmla="*/ 409575 w 858918"/>
                  <a:gd name="connsiteY13" fmla="*/ 137892 h 1254134"/>
                  <a:gd name="connsiteX14" fmla="*/ 254794 w 858918"/>
                  <a:gd name="connsiteY14" fmla="*/ 173220 h 1254134"/>
                  <a:gd name="connsiteX15" fmla="*/ 257175 w 858918"/>
                  <a:gd name="connsiteY15" fmla="*/ 733205 h 1254134"/>
                  <a:gd name="connsiteX16" fmla="*/ 0 w 858918"/>
                  <a:gd name="connsiteY16" fmla="*/ 506986 h 1254134"/>
                  <a:gd name="connsiteX0" fmla="*/ 0 w 858918"/>
                  <a:gd name="connsiteY0" fmla="*/ 506986 h 1254134"/>
                  <a:gd name="connsiteX1" fmla="*/ 206252 w 858918"/>
                  <a:gd name="connsiteY1" fmla="*/ 1060353 h 1254134"/>
                  <a:gd name="connsiteX2" fmla="*/ 850107 w 858918"/>
                  <a:gd name="connsiteY2" fmla="*/ 995142 h 1254134"/>
                  <a:gd name="connsiteX3" fmla="*/ 858899 w 858918"/>
                  <a:gd name="connsiteY3" fmla="*/ 331313 h 1254134"/>
                  <a:gd name="connsiteX4" fmla="*/ 717318 w 858918"/>
                  <a:gd name="connsiteY4" fmla="*/ 307878 h 1254134"/>
                  <a:gd name="connsiteX5" fmla="*/ 716756 w 858918"/>
                  <a:gd name="connsiteY5" fmla="*/ 606999 h 1254134"/>
                  <a:gd name="connsiteX6" fmla="*/ 716756 w 858918"/>
                  <a:gd name="connsiteY6" fmla="*/ 135511 h 1254134"/>
                  <a:gd name="connsiteX7" fmla="*/ 578465 w 858918"/>
                  <a:gd name="connsiteY7" fmla="*/ 110195 h 1254134"/>
                  <a:gd name="connsiteX8" fmla="*/ 560525 w 858918"/>
                  <a:gd name="connsiteY8" fmla="*/ 180356 h 1254134"/>
                  <a:gd name="connsiteX9" fmla="*/ 569119 w 858918"/>
                  <a:gd name="connsiteY9" fmla="*/ 592711 h 1254134"/>
                  <a:gd name="connsiteX10" fmla="*/ 559594 w 858918"/>
                  <a:gd name="connsiteY10" fmla="*/ 73599 h 1254134"/>
                  <a:gd name="connsiteX11" fmla="*/ 408843 w 858918"/>
                  <a:gd name="connsiteY11" fmla="*/ 96842 h 1254134"/>
                  <a:gd name="connsiteX12" fmla="*/ 414338 w 858918"/>
                  <a:gd name="connsiteY12" fmla="*/ 599855 h 1254134"/>
                  <a:gd name="connsiteX13" fmla="*/ 409575 w 858918"/>
                  <a:gd name="connsiteY13" fmla="*/ 137892 h 1254134"/>
                  <a:gd name="connsiteX14" fmla="*/ 254794 w 858918"/>
                  <a:gd name="connsiteY14" fmla="*/ 173220 h 1254134"/>
                  <a:gd name="connsiteX15" fmla="*/ 257175 w 858918"/>
                  <a:gd name="connsiteY15" fmla="*/ 733205 h 1254134"/>
                  <a:gd name="connsiteX16" fmla="*/ 0 w 858918"/>
                  <a:gd name="connsiteY16" fmla="*/ 506986 h 1254134"/>
                  <a:gd name="connsiteX0" fmla="*/ 0 w 858918"/>
                  <a:gd name="connsiteY0" fmla="*/ 506986 h 1256840"/>
                  <a:gd name="connsiteX1" fmla="*/ 206252 w 858918"/>
                  <a:gd name="connsiteY1" fmla="*/ 1060353 h 1256840"/>
                  <a:gd name="connsiteX2" fmla="*/ 850107 w 858918"/>
                  <a:gd name="connsiteY2" fmla="*/ 995142 h 1256840"/>
                  <a:gd name="connsiteX3" fmla="*/ 858899 w 858918"/>
                  <a:gd name="connsiteY3" fmla="*/ 331313 h 1256840"/>
                  <a:gd name="connsiteX4" fmla="*/ 717318 w 858918"/>
                  <a:gd name="connsiteY4" fmla="*/ 307878 h 1256840"/>
                  <a:gd name="connsiteX5" fmla="*/ 716756 w 858918"/>
                  <a:gd name="connsiteY5" fmla="*/ 606999 h 1256840"/>
                  <a:gd name="connsiteX6" fmla="*/ 716756 w 858918"/>
                  <a:gd name="connsiteY6" fmla="*/ 135511 h 1256840"/>
                  <a:gd name="connsiteX7" fmla="*/ 578465 w 858918"/>
                  <a:gd name="connsiteY7" fmla="*/ 110195 h 1256840"/>
                  <a:gd name="connsiteX8" fmla="*/ 560525 w 858918"/>
                  <a:gd name="connsiteY8" fmla="*/ 180356 h 1256840"/>
                  <a:gd name="connsiteX9" fmla="*/ 569119 w 858918"/>
                  <a:gd name="connsiteY9" fmla="*/ 592711 h 1256840"/>
                  <a:gd name="connsiteX10" fmla="*/ 559594 w 858918"/>
                  <a:gd name="connsiteY10" fmla="*/ 73599 h 1256840"/>
                  <a:gd name="connsiteX11" fmla="*/ 408843 w 858918"/>
                  <a:gd name="connsiteY11" fmla="*/ 96842 h 1256840"/>
                  <a:gd name="connsiteX12" fmla="*/ 414338 w 858918"/>
                  <a:gd name="connsiteY12" fmla="*/ 599855 h 1256840"/>
                  <a:gd name="connsiteX13" fmla="*/ 409575 w 858918"/>
                  <a:gd name="connsiteY13" fmla="*/ 137892 h 1256840"/>
                  <a:gd name="connsiteX14" fmla="*/ 254794 w 858918"/>
                  <a:gd name="connsiteY14" fmla="*/ 173220 h 1256840"/>
                  <a:gd name="connsiteX15" fmla="*/ 257175 w 858918"/>
                  <a:gd name="connsiteY15" fmla="*/ 733205 h 1256840"/>
                  <a:gd name="connsiteX16" fmla="*/ 0 w 858918"/>
                  <a:gd name="connsiteY16" fmla="*/ 506986 h 1256840"/>
                  <a:gd name="connsiteX0" fmla="*/ 0 w 858918"/>
                  <a:gd name="connsiteY0" fmla="*/ 506986 h 1256840"/>
                  <a:gd name="connsiteX1" fmla="*/ 206252 w 858918"/>
                  <a:gd name="connsiteY1" fmla="*/ 1060353 h 1256840"/>
                  <a:gd name="connsiteX2" fmla="*/ 850107 w 858918"/>
                  <a:gd name="connsiteY2" fmla="*/ 995142 h 1256840"/>
                  <a:gd name="connsiteX3" fmla="*/ 858899 w 858918"/>
                  <a:gd name="connsiteY3" fmla="*/ 331313 h 1256840"/>
                  <a:gd name="connsiteX4" fmla="*/ 717318 w 858918"/>
                  <a:gd name="connsiteY4" fmla="*/ 307878 h 1256840"/>
                  <a:gd name="connsiteX5" fmla="*/ 716756 w 858918"/>
                  <a:gd name="connsiteY5" fmla="*/ 606999 h 1256840"/>
                  <a:gd name="connsiteX6" fmla="*/ 716756 w 858918"/>
                  <a:gd name="connsiteY6" fmla="*/ 135511 h 1256840"/>
                  <a:gd name="connsiteX7" fmla="*/ 578465 w 858918"/>
                  <a:gd name="connsiteY7" fmla="*/ 110195 h 1256840"/>
                  <a:gd name="connsiteX8" fmla="*/ 560525 w 858918"/>
                  <a:gd name="connsiteY8" fmla="*/ 180356 h 1256840"/>
                  <a:gd name="connsiteX9" fmla="*/ 569119 w 858918"/>
                  <a:gd name="connsiteY9" fmla="*/ 592711 h 1256840"/>
                  <a:gd name="connsiteX10" fmla="*/ 559594 w 858918"/>
                  <a:gd name="connsiteY10" fmla="*/ 73599 h 1256840"/>
                  <a:gd name="connsiteX11" fmla="*/ 408843 w 858918"/>
                  <a:gd name="connsiteY11" fmla="*/ 96842 h 1256840"/>
                  <a:gd name="connsiteX12" fmla="*/ 414338 w 858918"/>
                  <a:gd name="connsiteY12" fmla="*/ 599855 h 1256840"/>
                  <a:gd name="connsiteX13" fmla="*/ 409575 w 858918"/>
                  <a:gd name="connsiteY13" fmla="*/ 137892 h 1256840"/>
                  <a:gd name="connsiteX14" fmla="*/ 254794 w 858918"/>
                  <a:gd name="connsiteY14" fmla="*/ 173220 h 1256840"/>
                  <a:gd name="connsiteX15" fmla="*/ 257175 w 858918"/>
                  <a:gd name="connsiteY15" fmla="*/ 733205 h 1256840"/>
                  <a:gd name="connsiteX16" fmla="*/ 0 w 858918"/>
                  <a:gd name="connsiteY16" fmla="*/ 506986 h 1256840"/>
                  <a:gd name="connsiteX0" fmla="*/ 0 w 858918"/>
                  <a:gd name="connsiteY0" fmla="*/ 506986 h 1256840"/>
                  <a:gd name="connsiteX1" fmla="*/ 206252 w 858918"/>
                  <a:gd name="connsiteY1" fmla="*/ 1060353 h 1256840"/>
                  <a:gd name="connsiteX2" fmla="*/ 850107 w 858918"/>
                  <a:gd name="connsiteY2" fmla="*/ 995142 h 1256840"/>
                  <a:gd name="connsiteX3" fmla="*/ 858899 w 858918"/>
                  <a:gd name="connsiteY3" fmla="*/ 331313 h 1256840"/>
                  <a:gd name="connsiteX4" fmla="*/ 717318 w 858918"/>
                  <a:gd name="connsiteY4" fmla="*/ 307878 h 1256840"/>
                  <a:gd name="connsiteX5" fmla="*/ 716756 w 858918"/>
                  <a:gd name="connsiteY5" fmla="*/ 606999 h 1256840"/>
                  <a:gd name="connsiteX6" fmla="*/ 716756 w 858918"/>
                  <a:gd name="connsiteY6" fmla="*/ 135511 h 1256840"/>
                  <a:gd name="connsiteX7" fmla="*/ 578465 w 858918"/>
                  <a:gd name="connsiteY7" fmla="*/ 110195 h 1256840"/>
                  <a:gd name="connsiteX8" fmla="*/ 560525 w 858918"/>
                  <a:gd name="connsiteY8" fmla="*/ 180356 h 1256840"/>
                  <a:gd name="connsiteX9" fmla="*/ 569119 w 858918"/>
                  <a:gd name="connsiteY9" fmla="*/ 592711 h 1256840"/>
                  <a:gd name="connsiteX10" fmla="*/ 559594 w 858918"/>
                  <a:gd name="connsiteY10" fmla="*/ 73599 h 1256840"/>
                  <a:gd name="connsiteX11" fmla="*/ 408843 w 858918"/>
                  <a:gd name="connsiteY11" fmla="*/ 96842 h 1256840"/>
                  <a:gd name="connsiteX12" fmla="*/ 414338 w 858918"/>
                  <a:gd name="connsiteY12" fmla="*/ 599855 h 1256840"/>
                  <a:gd name="connsiteX13" fmla="*/ 409575 w 858918"/>
                  <a:gd name="connsiteY13" fmla="*/ 137892 h 1256840"/>
                  <a:gd name="connsiteX14" fmla="*/ 254794 w 858918"/>
                  <a:gd name="connsiteY14" fmla="*/ 173220 h 1256840"/>
                  <a:gd name="connsiteX15" fmla="*/ 257175 w 858918"/>
                  <a:gd name="connsiteY15" fmla="*/ 733205 h 1256840"/>
                  <a:gd name="connsiteX16" fmla="*/ 0 w 858918"/>
                  <a:gd name="connsiteY16" fmla="*/ 506986 h 1256840"/>
                  <a:gd name="connsiteX0" fmla="*/ 0 w 858918"/>
                  <a:gd name="connsiteY0" fmla="*/ 506986 h 1256840"/>
                  <a:gd name="connsiteX1" fmla="*/ 206252 w 858918"/>
                  <a:gd name="connsiteY1" fmla="*/ 1060353 h 1256840"/>
                  <a:gd name="connsiteX2" fmla="*/ 850107 w 858918"/>
                  <a:gd name="connsiteY2" fmla="*/ 995142 h 1256840"/>
                  <a:gd name="connsiteX3" fmla="*/ 858899 w 858918"/>
                  <a:gd name="connsiteY3" fmla="*/ 331313 h 1256840"/>
                  <a:gd name="connsiteX4" fmla="*/ 717318 w 858918"/>
                  <a:gd name="connsiteY4" fmla="*/ 307878 h 1256840"/>
                  <a:gd name="connsiteX5" fmla="*/ 716756 w 858918"/>
                  <a:gd name="connsiteY5" fmla="*/ 606999 h 1256840"/>
                  <a:gd name="connsiteX6" fmla="*/ 716756 w 858918"/>
                  <a:gd name="connsiteY6" fmla="*/ 135511 h 1256840"/>
                  <a:gd name="connsiteX7" fmla="*/ 578465 w 858918"/>
                  <a:gd name="connsiteY7" fmla="*/ 110195 h 1256840"/>
                  <a:gd name="connsiteX8" fmla="*/ 560525 w 858918"/>
                  <a:gd name="connsiteY8" fmla="*/ 180356 h 1256840"/>
                  <a:gd name="connsiteX9" fmla="*/ 569119 w 858918"/>
                  <a:gd name="connsiteY9" fmla="*/ 592711 h 1256840"/>
                  <a:gd name="connsiteX10" fmla="*/ 559594 w 858918"/>
                  <a:gd name="connsiteY10" fmla="*/ 73599 h 1256840"/>
                  <a:gd name="connsiteX11" fmla="*/ 408843 w 858918"/>
                  <a:gd name="connsiteY11" fmla="*/ 96842 h 1256840"/>
                  <a:gd name="connsiteX12" fmla="*/ 414338 w 858918"/>
                  <a:gd name="connsiteY12" fmla="*/ 599855 h 1256840"/>
                  <a:gd name="connsiteX13" fmla="*/ 409575 w 858918"/>
                  <a:gd name="connsiteY13" fmla="*/ 137892 h 1256840"/>
                  <a:gd name="connsiteX14" fmla="*/ 254794 w 858918"/>
                  <a:gd name="connsiteY14" fmla="*/ 173220 h 1256840"/>
                  <a:gd name="connsiteX15" fmla="*/ 257175 w 858918"/>
                  <a:gd name="connsiteY15" fmla="*/ 733205 h 1256840"/>
                  <a:gd name="connsiteX16" fmla="*/ 0 w 858918"/>
                  <a:gd name="connsiteY16" fmla="*/ 506986 h 1256840"/>
                  <a:gd name="connsiteX0" fmla="*/ 0 w 858918"/>
                  <a:gd name="connsiteY0" fmla="*/ 506986 h 1256840"/>
                  <a:gd name="connsiteX1" fmla="*/ 206252 w 858918"/>
                  <a:gd name="connsiteY1" fmla="*/ 1060353 h 1256840"/>
                  <a:gd name="connsiteX2" fmla="*/ 850107 w 858918"/>
                  <a:gd name="connsiteY2" fmla="*/ 995142 h 1256840"/>
                  <a:gd name="connsiteX3" fmla="*/ 858899 w 858918"/>
                  <a:gd name="connsiteY3" fmla="*/ 331313 h 1256840"/>
                  <a:gd name="connsiteX4" fmla="*/ 717318 w 858918"/>
                  <a:gd name="connsiteY4" fmla="*/ 307878 h 1256840"/>
                  <a:gd name="connsiteX5" fmla="*/ 716756 w 858918"/>
                  <a:gd name="connsiteY5" fmla="*/ 606999 h 1256840"/>
                  <a:gd name="connsiteX6" fmla="*/ 716756 w 858918"/>
                  <a:gd name="connsiteY6" fmla="*/ 135511 h 1256840"/>
                  <a:gd name="connsiteX7" fmla="*/ 578465 w 858918"/>
                  <a:gd name="connsiteY7" fmla="*/ 110195 h 1256840"/>
                  <a:gd name="connsiteX8" fmla="*/ 560525 w 858918"/>
                  <a:gd name="connsiteY8" fmla="*/ 180356 h 1256840"/>
                  <a:gd name="connsiteX9" fmla="*/ 569119 w 858918"/>
                  <a:gd name="connsiteY9" fmla="*/ 592711 h 1256840"/>
                  <a:gd name="connsiteX10" fmla="*/ 559594 w 858918"/>
                  <a:gd name="connsiteY10" fmla="*/ 73599 h 1256840"/>
                  <a:gd name="connsiteX11" fmla="*/ 408843 w 858918"/>
                  <a:gd name="connsiteY11" fmla="*/ 96842 h 1256840"/>
                  <a:gd name="connsiteX12" fmla="*/ 414338 w 858918"/>
                  <a:gd name="connsiteY12" fmla="*/ 599855 h 1256840"/>
                  <a:gd name="connsiteX13" fmla="*/ 409575 w 858918"/>
                  <a:gd name="connsiteY13" fmla="*/ 137892 h 1256840"/>
                  <a:gd name="connsiteX14" fmla="*/ 254794 w 858918"/>
                  <a:gd name="connsiteY14" fmla="*/ 173220 h 1256840"/>
                  <a:gd name="connsiteX15" fmla="*/ 257175 w 858918"/>
                  <a:gd name="connsiteY15" fmla="*/ 733205 h 1256840"/>
                  <a:gd name="connsiteX16" fmla="*/ 0 w 858918"/>
                  <a:gd name="connsiteY16" fmla="*/ 506986 h 1256840"/>
                  <a:gd name="connsiteX0" fmla="*/ 0 w 858918"/>
                  <a:gd name="connsiteY0" fmla="*/ 505408 h 1255262"/>
                  <a:gd name="connsiteX1" fmla="*/ 206252 w 858918"/>
                  <a:gd name="connsiteY1" fmla="*/ 1058775 h 1255262"/>
                  <a:gd name="connsiteX2" fmla="*/ 850107 w 858918"/>
                  <a:gd name="connsiteY2" fmla="*/ 993564 h 1255262"/>
                  <a:gd name="connsiteX3" fmla="*/ 858899 w 858918"/>
                  <a:gd name="connsiteY3" fmla="*/ 329735 h 1255262"/>
                  <a:gd name="connsiteX4" fmla="*/ 717318 w 858918"/>
                  <a:gd name="connsiteY4" fmla="*/ 306300 h 1255262"/>
                  <a:gd name="connsiteX5" fmla="*/ 716756 w 858918"/>
                  <a:gd name="connsiteY5" fmla="*/ 605421 h 1255262"/>
                  <a:gd name="connsiteX6" fmla="*/ 716756 w 858918"/>
                  <a:gd name="connsiteY6" fmla="*/ 133933 h 1255262"/>
                  <a:gd name="connsiteX7" fmla="*/ 578465 w 858918"/>
                  <a:gd name="connsiteY7" fmla="*/ 108617 h 1255262"/>
                  <a:gd name="connsiteX8" fmla="*/ 560525 w 858918"/>
                  <a:gd name="connsiteY8" fmla="*/ 178778 h 1255262"/>
                  <a:gd name="connsiteX9" fmla="*/ 569119 w 858918"/>
                  <a:gd name="connsiteY9" fmla="*/ 591133 h 1255262"/>
                  <a:gd name="connsiteX10" fmla="*/ 559594 w 858918"/>
                  <a:gd name="connsiteY10" fmla="*/ 72021 h 1255262"/>
                  <a:gd name="connsiteX11" fmla="*/ 408843 w 858918"/>
                  <a:gd name="connsiteY11" fmla="*/ 95264 h 1255262"/>
                  <a:gd name="connsiteX12" fmla="*/ 414338 w 858918"/>
                  <a:gd name="connsiteY12" fmla="*/ 598277 h 1255262"/>
                  <a:gd name="connsiteX13" fmla="*/ 409575 w 858918"/>
                  <a:gd name="connsiteY13" fmla="*/ 136314 h 1255262"/>
                  <a:gd name="connsiteX14" fmla="*/ 254794 w 858918"/>
                  <a:gd name="connsiteY14" fmla="*/ 171642 h 1255262"/>
                  <a:gd name="connsiteX15" fmla="*/ 257175 w 858918"/>
                  <a:gd name="connsiteY15" fmla="*/ 731627 h 1255262"/>
                  <a:gd name="connsiteX16" fmla="*/ 0 w 858918"/>
                  <a:gd name="connsiteY16" fmla="*/ 505408 h 125526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33184 h 1252132"/>
                  <a:gd name="connsiteX14" fmla="*/ 254794 w 858918"/>
                  <a:gd name="connsiteY14" fmla="*/ 168512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4794 w 858918"/>
                  <a:gd name="connsiteY14" fmla="*/ 168512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4794 w 858918"/>
                  <a:gd name="connsiteY14" fmla="*/ 168512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78465 w 858918"/>
                  <a:gd name="connsiteY7" fmla="*/ 105487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80662 w 858918"/>
                  <a:gd name="connsiteY7" fmla="*/ 106951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03170 h 1252132"/>
                  <a:gd name="connsiteX5" fmla="*/ 716756 w 858918"/>
                  <a:gd name="connsiteY5" fmla="*/ 602291 h 1252132"/>
                  <a:gd name="connsiteX6" fmla="*/ 716756 w 858918"/>
                  <a:gd name="connsiteY6" fmla="*/ 130803 h 1252132"/>
                  <a:gd name="connsiteX7" fmla="*/ 580662 w 858918"/>
                  <a:gd name="connsiteY7" fmla="*/ 106951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24"/>
                  <a:gd name="connsiteY0" fmla="*/ 502278 h 1252132"/>
                  <a:gd name="connsiteX1" fmla="*/ 206252 w 858924"/>
                  <a:gd name="connsiteY1" fmla="*/ 1055645 h 1252132"/>
                  <a:gd name="connsiteX2" fmla="*/ 850107 w 858924"/>
                  <a:gd name="connsiteY2" fmla="*/ 990434 h 1252132"/>
                  <a:gd name="connsiteX3" fmla="*/ 858899 w 858924"/>
                  <a:gd name="connsiteY3" fmla="*/ 326605 h 1252132"/>
                  <a:gd name="connsiteX4" fmla="*/ 717318 w 858924"/>
                  <a:gd name="connsiteY4" fmla="*/ 303170 h 1252132"/>
                  <a:gd name="connsiteX5" fmla="*/ 716756 w 858924"/>
                  <a:gd name="connsiteY5" fmla="*/ 602291 h 1252132"/>
                  <a:gd name="connsiteX6" fmla="*/ 716756 w 858924"/>
                  <a:gd name="connsiteY6" fmla="*/ 130803 h 1252132"/>
                  <a:gd name="connsiteX7" fmla="*/ 580662 w 858924"/>
                  <a:gd name="connsiteY7" fmla="*/ 106951 h 1252132"/>
                  <a:gd name="connsiteX8" fmla="*/ 560525 w 858924"/>
                  <a:gd name="connsiteY8" fmla="*/ 175648 h 1252132"/>
                  <a:gd name="connsiteX9" fmla="*/ 569119 w 858924"/>
                  <a:gd name="connsiteY9" fmla="*/ 588003 h 1252132"/>
                  <a:gd name="connsiteX10" fmla="*/ 559594 w 858924"/>
                  <a:gd name="connsiteY10" fmla="*/ 68891 h 1252132"/>
                  <a:gd name="connsiteX11" fmla="*/ 408843 w 858924"/>
                  <a:gd name="connsiteY11" fmla="*/ 92134 h 1252132"/>
                  <a:gd name="connsiteX12" fmla="*/ 414338 w 858924"/>
                  <a:gd name="connsiteY12" fmla="*/ 595147 h 1252132"/>
                  <a:gd name="connsiteX13" fmla="*/ 409575 w 858924"/>
                  <a:gd name="connsiteY13" fmla="*/ 144166 h 1252132"/>
                  <a:gd name="connsiteX14" fmla="*/ 256259 w 858924"/>
                  <a:gd name="connsiteY14" fmla="*/ 167780 h 1252132"/>
                  <a:gd name="connsiteX15" fmla="*/ 257175 w 858924"/>
                  <a:gd name="connsiteY15" fmla="*/ 728497 h 1252132"/>
                  <a:gd name="connsiteX16" fmla="*/ 0 w 858924"/>
                  <a:gd name="connsiteY16" fmla="*/ 502278 h 1252132"/>
                  <a:gd name="connsiteX0" fmla="*/ 0 w 858922"/>
                  <a:gd name="connsiteY0" fmla="*/ 502278 h 1252132"/>
                  <a:gd name="connsiteX1" fmla="*/ 206252 w 858922"/>
                  <a:gd name="connsiteY1" fmla="*/ 1055645 h 1252132"/>
                  <a:gd name="connsiteX2" fmla="*/ 850107 w 858922"/>
                  <a:gd name="connsiteY2" fmla="*/ 990434 h 1252132"/>
                  <a:gd name="connsiteX3" fmla="*/ 858899 w 858922"/>
                  <a:gd name="connsiteY3" fmla="*/ 326605 h 1252132"/>
                  <a:gd name="connsiteX4" fmla="*/ 717318 w 858922"/>
                  <a:gd name="connsiteY4" fmla="*/ 303170 h 1252132"/>
                  <a:gd name="connsiteX5" fmla="*/ 716756 w 858922"/>
                  <a:gd name="connsiteY5" fmla="*/ 602291 h 1252132"/>
                  <a:gd name="connsiteX6" fmla="*/ 716756 w 858922"/>
                  <a:gd name="connsiteY6" fmla="*/ 130803 h 1252132"/>
                  <a:gd name="connsiteX7" fmla="*/ 580662 w 858922"/>
                  <a:gd name="connsiteY7" fmla="*/ 106951 h 1252132"/>
                  <a:gd name="connsiteX8" fmla="*/ 560525 w 858922"/>
                  <a:gd name="connsiteY8" fmla="*/ 175648 h 1252132"/>
                  <a:gd name="connsiteX9" fmla="*/ 569119 w 858922"/>
                  <a:gd name="connsiteY9" fmla="*/ 588003 h 1252132"/>
                  <a:gd name="connsiteX10" fmla="*/ 559594 w 858922"/>
                  <a:gd name="connsiteY10" fmla="*/ 68891 h 1252132"/>
                  <a:gd name="connsiteX11" fmla="*/ 408843 w 858922"/>
                  <a:gd name="connsiteY11" fmla="*/ 92134 h 1252132"/>
                  <a:gd name="connsiteX12" fmla="*/ 414338 w 858922"/>
                  <a:gd name="connsiteY12" fmla="*/ 595147 h 1252132"/>
                  <a:gd name="connsiteX13" fmla="*/ 409575 w 858922"/>
                  <a:gd name="connsiteY13" fmla="*/ 144166 h 1252132"/>
                  <a:gd name="connsiteX14" fmla="*/ 256259 w 858922"/>
                  <a:gd name="connsiteY14" fmla="*/ 167780 h 1252132"/>
                  <a:gd name="connsiteX15" fmla="*/ 257175 w 858922"/>
                  <a:gd name="connsiteY15" fmla="*/ 728497 h 1252132"/>
                  <a:gd name="connsiteX16" fmla="*/ 0 w 858922"/>
                  <a:gd name="connsiteY16" fmla="*/ 502278 h 1252132"/>
                  <a:gd name="connsiteX0" fmla="*/ 0 w 858922"/>
                  <a:gd name="connsiteY0" fmla="*/ 502278 h 1252132"/>
                  <a:gd name="connsiteX1" fmla="*/ 206252 w 858922"/>
                  <a:gd name="connsiteY1" fmla="*/ 1055645 h 1252132"/>
                  <a:gd name="connsiteX2" fmla="*/ 850107 w 858922"/>
                  <a:gd name="connsiteY2" fmla="*/ 990434 h 1252132"/>
                  <a:gd name="connsiteX3" fmla="*/ 858899 w 858922"/>
                  <a:gd name="connsiteY3" fmla="*/ 326605 h 1252132"/>
                  <a:gd name="connsiteX4" fmla="*/ 717318 w 858922"/>
                  <a:gd name="connsiteY4" fmla="*/ 330259 h 1252132"/>
                  <a:gd name="connsiteX5" fmla="*/ 716756 w 858922"/>
                  <a:gd name="connsiteY5" fmla="*/ 602291 h 1252132"/>
                  <a:gd name="connsiteX6" fmla="*/ 716756 w 858922"/>
                  <a:gd name="connsiteY6" fmla="*/ 130803 h 1252132"/>
                  <a:gd name="connsiteX7" fmla="*/ 580662 w 858922"/>
                  <a:gd name="connsiteY7" fmla="*/ 106951 h 1252132"/>
                  <a:gd name="connsiteX8" fmla="*/ 560525 w 858922"/>
                  <a:gd name="connsiteY8" fmla="*/ 175648 h 1252132"/>
                  <a:gd name="connsiteX9" fmla="*/ 569119 w 858922"/>
                  <a:gd name="connsiteY9" fmla="*/ 588003 h 1252132"/>
                  <a:gd name="connsiteX10" fmla="*/ 559594 w 858922"/>
                  <a:gd name="connsiteY10" fmla="*/ 68891 h 1252132"/>
                  <a:gd name="connsiteX11" fmla="*/ 408843 w 858922"/>
                  <a:gd name="connsiteY11" fmla="*/ 92134 h 1252132"/>
                  <a:gd name="connsiteX12" fmla="*/ 414338 w 858922"/>
                  <a:gd name="connsiteY12" fmla="*/ 595147 h 1252132"/>
                  <a:gd name="connsiteX13" fmla="*/ 409575 w 858922"/>
                  <a:gd name="connsiteY13" fmla="*/ 144166 h 1252132"/>
                  <a:gd name="connsiteX14" fmla="*/ 256259 w 858922"/>
                  <a:gd name="connsiteY14" fmla="*/ 167780 h 1252132"/>
                  <a:gd name="connsiteX15" fmla="*/ 257175 w 858922"/>
                  <a:gd name="connsiteY15" fmla="*/ 728497 h 1252132"/>
                  <a:gd name="connsiteX16" fmla="*/ 0 w 858922"/>
                  <a:gd name="connsiteY16" fmla="*/ 502278 h 1252132"/>
                  <a:gd name="connsiteX0" fmla="*/ 0 w 858918"/>
                  <a:gd name="connsiteY0" fmla="*/ 502278 h 1252132"/>
                  <a:gd name="connsiteX1" fmla="*/ 206252 w 858918"/>
                  <a:gd name="connsiteY1" fmla="*/ 1055645 h 1252132"/>
                  <a:gd name="connsiteX2" fmla="*/ 850107 w 858918"/>
                  <a:gd name="connsiteY2" fmla="*/ 990434 h 1252132"/>
                  <a:gd name="connsiteX3" fmla="*/ 858899 w 858918"/>
                  <a:gd name="connsiteY3" fmla="*/ 326605 h 1252132"/>
                  <a:gd name="connsiteX4" fmla="*/ 717318 w 858918"/>
                  <a:gd name="connsiteY4" fmla="*/ 330259 h 1252132"/>
                  <a:gd name="connsiteX5" fmla="*/ 716756 w 858918"/>
                  <a:gd name="connsiteY5" fmla="*/ 602291 h 1252132"/>
                  <a:gd name="connsiteX6" fmla="*/ 716756 w 858918"/>
                  <a:gd name="connsiteY6" fmla="*/ 130803 h 1252132"/>
                  <a:gd name="connsiteX7" fmla="*/ 580662 w 858918"/>
                  <a:gd name="connsiteY7" fmla="*/ 106951 h 1252132"/>
                  <a:gd name="connsiteX8" fmla="*/ 560525 w 858918"/>
                  <a:gd name="connsiteY8" fmla="*/ 175648 h 1252132"/>
                  <a:gd name="connsiteX9" fmla="*/ 569119 w 858918"/>
                  <a:gd name="connsiteY9" fmla="*/ 588003 h 1252132"/>
                  <a:gd name="connsiteX10" fmla="*/ 559594 w 858918"/>
                  <a:gd name="connsiteY10" fmla="*/ 68891 h 1252132"/>
                  <a:gd name="connsiteX11" fmla="*/ 408843 w 858918"/>
                  <a:gd name="connsiteY11" fmla="*/ 92134 h 1252132"/>
                  <a:gd name="connsiteX12" fmla="*/ 414338 w 858918"/>
                  <a:gd name="connsiteY12" fmla="*/ 595147 h 1252132"/>
                  <a:gd name="connsiteX13" fmla="*/ 409575 w 858918"/>
                  <a:gd name="connsiteY13" fmla="*/ 144166 h 1252132"/>
                  <a:gd name="connsiteX14" fmla="*/ 256259 w 858918"/>
                  <a:gd name="connsiteY14" fmla="*/ 167780 h 1252132"/>
                  <a:gd name="connsiteX15" fmla="*/ 257175 w 858918"/>
                  <a:gd name="connsiteY15" fmla="*/ 728497 h 1252132"/>
                  <a:gd name="connsiteX16" fmla="*/ 0 w 858918"/>
                  <a:gd name="connsiteY16" fmla="*/ 502278 h 1252132"/>
                  <a:gd name="connsiteX0" fmla="*/ 0 w 858919"/>
                  <a:gd name="connsiteY0" fmla="*/ 502278 h 1252132"/>
                  <a:gd name="connsiteX1" fmla="*/ 206252 w 858919"/>
                  <a:gd name="connsiteY1" fmla="*/ 1055645 h 1252132"/>
                  <a:gd name="connsiteX2" fmla="*/ 850107 w 858919"/>
                  <a:gd name="connsiteY2" fmla="*/ 990434 h 1252132"/>
                  <a:gd name="connsiteX3" fmla="*/ 858899 w 858919"/>
                  <a:gd name="connsiteY3" fmla="*/ 326605 h 1252132"/>
                  <a:gd name="connsiteX4" fmla="*/ 718782 w 858919"/>
                  <a:gd name="connsiteY4" fmla="*/ 317813 h 1252132"/>
                  <a:gd name="connsiteX5" fmla="*/ 716756 w 858919"/>
                  <a:gd name="connsiteY5" fmla="*/ 602291 h 1252132"/>
                  <a:gd name="connsiteX6" fmla="*/ 716756 w 858919"/>
                  <a:gd name="connsiteY6" fmla="*/ 130803 h 1252132"/>
                  <a:gd name="connsiteX7" fmla="*/ 580662 w 858919"/>
                  <a:gd name="connsiteY7" fmla="*/ 106951 h 1252132"/>
                  <a:gd name="connsiteX8" fmla="*/ 560525 w 858919"/>
                  <a:gd name="connsiteY8" fmla="*/ 175648 h 1252132"/>
                  <a:gd name="connsiteX9" fmla="*/ 569119 w 858919"/>
                  <a:gd name="connsiteY9" fmla="*/ 588003 h 1252132"/>
                  <a:gd name="connsiteX10" fmla="*/ 559594 w 858919"/>
                  <a:gd name="connsiteY10" fmla="*/ 68891 h 1252132"/>
                  <a:gd name="connsiteX11" fmla="*/ 408843 w 858919"/>
                  <a:gd name="connsiteY11" fmla="*/ 92134 h 1252132"/>
                  <a:gd name="connsiteX12" fmla="*/ 414338 w 858919"/>
                  <a:gd name="connsiteY12" fmla="*/ 595147 h 1252132"/>
                  <a:gd name="connsiteX13" fmla="*/ 409575 w 858919"/>
                  <a:gd name="connsiteY13" fmla="*/ 144166 h 1252132"/>
                  <a:gd name="connsiteX14" fmla="*/ 256259 w 858919"/>
                  <a:gd name="connsiteY14" fmla="*/ 167780 h 1252132"/>
                  <a:gd name="connsiteX15" fmla="*/ 257175 w 858919"/>
                  <a:gd name="connsiteY15" fmla="*/ 728497 h 1252132"/>
                  <a:gd name="connsiteX16" fmla="*/ 0 w 858919"/>
                  <a:gd name="connsiteY16" fmla="*/ 502278 h 1252132"/>
                  <a:gd name="connsiteX0" fmla="*/ 0 w 858920"/>
                  <a:gd name="connsiteY0" fmla="*/ 502278 h 1252132"/>
                  <a:gd name="connsiteX1" fmla="*/ 206252 w 858920"/>
                  <a:gd name="connsiteY1" fmla="*/ 1055645 h 1252132"/>
                  <a:gd name="connsiteX2" fmla="*/ 850107 w 858920"/>
                  <a:gd name="connsiteY2" fmla="*/ 990434 h 1252132"/>
                  <a:gd name="connsiteX3" fmla="*/ 858899 w 858920"/>
                  <a:gd name="connsiteY3" fmla="*/ 326605 h 1252132"/>
                  <a:gd name="connsiteX4" fmla="*/ 718782 w 858920"/>
                  <a:gd name="connsiteY4" fmla="*/ 317813 h 1252132"/>
                  <a:gd name="connsiteX5" fmla="*/ 716756 w 858920"/>
                  <a:gd name="connsiteY5" fmla="*/ 602291 h 1252132"/>
                  <a:gd name="connsiteX6" fmla="*/ 716756 w 858920"/>
                  <a:gd name="connsiteY6" fmla="*/ 130803 h 1252132"/>
                  <a:gd name="connsiteX7" fmla="*/ 580662 w 858920"/>
                  <a:gd name="connsiteY7" fmla="*/ 106951 h 1252132"/>
                  <a:gd name="connsiteX8" fmla="*/ 560525 w 858920"/>
                  <a:gd name="connsiteY8" fmla="*/ 175648 h 1252132"/>
                  <a:gd name="connsiteX9" fmla="*/ 569119 w 858920"/>
                  <a:gd name="connsiteY9" fmla="*/ 588003 h 1252132"/>
                  <a:gd name="connsiteX10" fmla="*/ 559594 w 858920"/>
                  <a:gd name="connsiteY10" fmla="*/ 68891 h 1252132"/>
                  <a:gd name="connsiteX11" fmla="*/ 408843 w 858920"/>
                  <a:gd name="connsiteY11" fmla="*/ 92134 h 1252132"/>
                  <a:gd name="connsiteX12" fmla="*/ 414338 w 858920"/>
                  <a:gd name="connsiteY12" fmla="*/ 595147 h 1252132"/>
                  <a:gd name="connsiteX13" fmla="*/ 409575 w 858920"/>
                  <a:gd name="connsiteY13" fmla="*/ 144166 h 1252132"/>
                  <a:gd name="connsiteX14" fmla="*/ 256259 w 858920"/>
                  <a:gd name="connsiteY14" fmla="*/ 167780 h 1252132"/>
                  <a:gd name="connsiteX15" fmla="*/ 257175 w 858920"/>
                  <a:gd name="connsiteY15" fmla="*/ 728497 h 1252132"/>
                  <a:gd name="connsiteX16" fmla="*/ 0 w 858920"/>
                  <a:gd name="connsiteY16" fmla="*/ 502278 h 1252132"/>
                  <a:gd name="connsiteX0" fmla="*/ 0 w 856724"/>
                  <a:gd name="connsiteY0" fmla="*/ 502278 h 1252132"/>
                  <a:gd name="connsiteX1" fmla="*/ 206252 w 856724"/>
                  <a:gd name="connsiteY1" fmla="*/ 1055645 h 1252132"/>
                  <a:gd name="connsiteX2" fmla="*/ 850107 w 856724"/>
                  <a:gd name="connsiteY2" fmla="*/ 990434 h 1252132"/>
                  <a:gd name="connsiteX3" fmla="*/ 856703 w 856724"/>
                  <a:gd name="connsiteY3" fmla="*/ 325873 h 1252132"/>
                  <a:gd name="connsiteX4" fmla="*/ 718782 w 856724"/>
                  <a:gd name="connsiteY4" fmla="*/ 317813 h 1252132"/>
                  <a:gd name="connsiteX5" fmla="*/ 716756 w 856724"/>
                  <a:gd name="connsiteY5" fmla="*/ 602291 h 1252132"/>
                  <a:gd name="connsiteX6" fmla="*/ 716756 w 856724"/>
                  <a:gd name="connsiteY6" fmla="*/ 130803 h 1252132"/>
                  <a:gd name="connsiteX7" fmla="*/ 580662 w 856724"/>
                  <a:gd name="connsiteY7" fmla="*/ 106951 h 1252132"/>
                  <a:gd name="connsiteX8" fmla="*/ 560525 w 856724"/>
                  <a:gd name="connsiteY8" fmla="*/ 175648 h 1252132"/>
                  <a:gd name="connsiteX9" fmla="*/ 569119 w 856724"/>
                  <a:gd name="connsiteY9" fmla="*/ 588003 h 1252132"/>
                  <a:gd name="connsiteX10" fmla="*/ 559594 w 856724"/>
                  <a:gd name="connsiteY10" fmla="*/ 68891 h 1252132"/>
                  <a:gd name="connsiteX11" fmla="*/ 408843 w 856724"/>
                  <a:gd name="connsiteY11" fmla="*/ 92134 h 1252132"/>
                  <a:gd name="connsiteX12" fmla="*/ 414338 w 856724"/>
                  <a:gd name="connsiteY12" fmla="*/ 595147 h 1252132"/>
                  <a:gd name="connsiteX13" fmla="*/ 409575 w 856724"/>
                  <a:gd name="connsiteY13" fmla="*/ 144166 h 1252132"/>
                  <a:gd name="connsiteX14" fmla="*/ 256259 w 856724"/>
                  <a:gd name="connsiteY14" fmla="*/ 167780 h 1252132"/>
                  <a:gd name="connsiteX15" fmla="*/ 257175 w 856724"/>
                  <a:gd name="connsiteY15" fmla="*/ 728497 h 1252132"/>
                  <a:gd name="connsiteX16" fmla="*/ 0 w 856724"/>
                  <a:gd name="connsiteY16" fmla="*/ 502278 h 1252132"/>
                  <a:gd name="connsiteX0" fmla="*/ 0 w 856886"/>
                  <a:gd name="connsiteY0" fmla="*/ 502278 h 1252132"/>
                  <a:gd name="connsiteX1" fmla="*/ 206252 w 856886"/>
                  <a:gd name="connsiteY1" fmla="*/ 1055645 h 1252132"/>
                  <a:gd name="connsiteX2" fmla="*/ 850107 w 856886"/>
                  <a:gd name="connsiteY2" fmla="*/ 990434 h 1252132"/>
                  <a:gd name="connsiteX3" fmla="*/ 856703 w 856886"/>
                  <a:gd name="connsiteY3" fmla="*/ 325873 h 1252132"/>
                  <a:gd name="connsiteX4" fmla="*/ 718782 w 856886"/>
                  <a:gd name="connsiteY4" fmla="*/ 317813 h 1252132"/>
                  <a:gd name="connsiteX5" fmla="*/ 716756 w 856886"/>
                  <a:gd name="connsiteY5" fmla="*/ 602291 h 1252132"/>
                  <a:gd name="connsiteX6" fmla="*/ 716756 w 856886"/>
                  <a:gd name="connsiteY6" fmla="*/ 130803 h 1252132"/>
                  <a:gd name="connsiteX7" fmla="*/ 580662 w 856886"/>
                  <a:gd name="connsiteY7" fmla="*/ 106951 h 1252132"/>
                  <a:gd name="connsiteX8" fmla="*/ 560525 w 856886"/>
                  <a:gd name="connsiteY8" fmla="*/ 175648 h 1252132"/>
                  <a:gd name="connsiteX9" fmla="*/ 569119 w 856886"/>
                  <a:gd name="connsiteY9" fmla="*/ 588003 h 1252132"/>
                  <a:gd name="connsiteX10" fmla="*/ 559594 w 856886"/>
                  <a:gd name="connsiteY10" fmla="*/ 68891 h 1252132"/>
                  <a:gd name="connsiteX11" fmla="*/ 408843 w 856886"/>
                  <a:gd name="connsiteY11" fmla="*/ 92134 h 1252132"/>
                  <a:gd name="connsiteX12" fmla="*/ 414338 w 856886"/>
                  <a:gd name="connsiteY12" fmla="*/ 595147 h 1252132"/>
                  <a:gd name="connsiteX13" fmla="*/ 409575 w 856886"/>
                  <a:gd name="connsiteY13" fmla="*/ 144166 h 1252132"/>
                  <a:gd name="connsiteX14" fmla="*/ 256259 w 856886"/>
                  <a:gd name="connsiteY14" fmla="*/ 167780 h 1252132"/>
                  <a:gd name="connsiteX15" fmla="*/ 257175 w 856886"/>
                  <a:gd name="connsiteY15" fmla="*/ 728497 h 1252132"/>
                  <a:gd name="connsiteX16" fmla="*/ 0 w 856886"/>
                  <a:gd name="connsiteY16" fmla="*/ 502278 h 1252132"/>
                  <a:gd name="connsiteX0" fmla="*/ 0 w 856886"/>
                  <a:gd name="connsiteY0" fmla="*/ 502278 h 1252132"/>
                  <a:gd name="connsiteX1" fmla="*/ 206252 w 856886"/>
                  <a:gd name="connsiteY1" fmla="*/ 1055645 h 1252132"/>
                  <a:gd name="connsiteX2" fmla="*/ 850107 w 856886"/>
                  <a:gd name="connsiteY2" fmla="*/ 990434 h 1252132"/>
                  <a:gd name="connsiteX3" fmla="*/ 856703 w 856886"/>
                  <a:gd name="connsiteY3" fmla="*/ 325873 h 1252132"/>
                  <a:gd name="connsiteX4" fmla="*/ 718782 w 856886"/>
                  <a:gd name="connsiteY4" fmla="*/ 317813 h 1252132"/>
                  <a:gd name="connsiteX5" fmla="*/ 716756 w 856886"/>
                  <a:gd name="connsiteY5" fmla="*/ 602291 h 1252132"/>
                  <a:gd name="connsiteX6" fmla="*/ 716756 w 856886"/>
                  <a:gd name="connsiteY6" fmla="*/ 130803 h 1252132"/>
                  <a:gd name="connsiteX7" fmla="*/ 580662 w 856886"/>
                  <a:gd name="connsiteY7" fmla="*/ 106951 h 1252132"/>
                  <a:gd name="connsiteX8" fmla="*/ 560525 w 856886"/>
                  <a:gd name="connsiteY8" fmla="*/ 175648 h 1252132"/>
                  <a:gd name="connsiteX9" fmla="*/ 569119 w 856886"/>
                  <a:gd name="connsiteY9" fmla="*/ 588003 h 1252132"/>
                  <a:gd name="connsiteX10" fmla="*/ 559594 w 856886"/>
                  <a:gd name="connsiteY10" fmla="*/ 68891 h 1252132"/>
                  <a:gd name="connsiteX11" fmla="*/ 408843 w 856886"/>
                  <a:gd name="connsiteY11" fmla="*/ 92134 h 1252132"/>
                  <a:gd name="connsiteX12" fmla="*/ 414338 w 856886"/>
                  <a:gd name="connsiteY12" fmla="*/ 595147 h 1252132"/>
                  <a:gd name="connsiteX13" fmla="*/ 409575 w 856886"/>
                  <a:gd name="connsiteY13" fmla="*/ 144166 h 1252132"/>
                  <a:gd name="connsiteX14" fmla="*/ 256259 w 856886"/>
                  <a:gd name="connsiteY14" fmla="*/ 167780 h 1252132"/>
                  <a:gd name="connsiteX15" fmla="*/ 257175 w 856886"/>
                  <a:gd name="connsiteY15" fmla="*/ 728497 h 1252132"/>
                  <a:gd name="connsiteX16" fmla="*/ 0 w 856886"/>
                  <a:gd name="connsiteY16" fmla="*/ 502278 h 1252132"/>
                  <a:gd name="connsiteX0" fmla="*/ 0 w 856804"/>
                  <a:gd name="connsiteY0" fmla="*/ 502278 h 1252132"/>
                  <a:gd name="connsiteX1" fmla="*/ 206252 w 856804"/>
                  <a:gd name="connsiteY1" fmla="*/ 1055645 h 1252132"/>
                  <a:gd name="connsiteX2" fmla="*/ 850107 w 856804"/>
                  <a:gd name="connsiteY2" fmla="*/ 990434 h 1252132"/>
                  <a:gd name="connsiteX3" fmla="*/ 856703 w 856804"/>
                  <a:gd name="connsiteY3" fmla="*/ 325873 h 1252132"/>
                  <a:gd name="connsiteX4" fmla="*/ 718782 w 856804"/>
                  <a:gd name="connsiteY4" fmla="*/ 317813 h 1252132"/>
                  <a:gd name="connsiteX5" fmla="*/ 716756 w 856804"/>
                  <a:gd name="connsiteY5" fmla="*/ 602291 h 1252132"/>
                  <a:gd name="connsiteX6" fmla="*/ 716756 w 856804"/>
                  <a:gd name="connsiteY6" fmla="*/ 130803 h 1252132"/>
                  <a:gd name="connsiteX7" fmla="*/ 580662 w 856804"/>
                  <a:gd name="connsiteY7" fmla="*/ 106951 h 1252132"/>
                  <a:gd name="connsiteX8" fmla="*/ 560525 w 856804"/>
                  <a:gd name="connsiteY8" fmla="*/ 175648 h 1252132"/>
                  <a:gd name="connsiteX9" fmla="*/ 569119 w 856804"/>
                  <a:gd name="connsiteY9" fmla="*/ 588003 h 1252132"/>
                  <a:gd name="connsiteX10" fmla="*/ 559594 w 856804"/>
                  <a:gd name="connsiteY10" fmla="*/ 68891 h 1252132"/>
                  <a:gd name="connsiteX11" fmla="*/ 408843 w 856804"/>
                  <a:gd name="connsiteY11" fmla="*/ 92134 h 1252132"/>
                  <a:gd name="connsiteX12" fmla="*/ 414338 w 856804"/>
                  <a:gd name="connsiteY12" fmla="*/ 595147 h 1252132"/>
                  <a:gd name="connsiteX13" fmla="*/ 409575 w 856804"/>
                  <a:gd name="connsiteY13" fmla="*/ 144166 h 1252132"/>
                  <a:gd name="connsiteX14" fmla="*/ 256259 w 856804"/>
                  <a:gd name="connsiteY14" fmla="*/ 167780 h 1252132"/>
                  <a:gd name="connsiteX15" fmla="*/ 257175 w 856804"/>
                  <a:gd name="connsiteY15" fmla="*/ 728497 h 1252132"/>
                  <a:gd name="connsiteX16" fmla="*/ 0 w 856804"/>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80662 w 857262"/>
                  <a:gd name="connsiteY7" fmla="*/ 106951 h 1252132"/>
                  <a:gd name="connsiteX8" fmla="*/ 560525 w 857262"/>
                  <a:gd name="connsiteY8" fmla="*/ 175648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80662 w 857262"/>
                  <a:gd name="connsiteY7" fmla="*/ 106951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9119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4726 w 857262"/>
                  <a:gd name="connsiteY9" fmla="*/ 58800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6756 w 857262"/>
                  <a:gd name="connsiteY5" fmla="*/ 602291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4338 w 857262"/>
                  <a:gd name="connsiteY12" fmla="*/ 595147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7484 w 857262"/>
                  <a:gd name="connsiteY7" fmla="*/ 115737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1409 w 857262"/>
                  <a:gd name="connsiteY12" fmla="*/ 601004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6019 w 857262"/>
                  <a:gd name="connsiteY7" fmla="*/ 120130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1409 w 857262"/>
                  <a:gd name="connsiteY12" fmla="*/ 601004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6019 w 857262"/>
                  <a:gd name="connsiteY7" fmla="*/ 120130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1409 w 857262"/>
                  <a:gd name="connsiteY12" fmla="*/ 601004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6019 w 857262"/>
                  <a:gd name="connsiteY7" fmla="*/ 120130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1409 w 857262"/>
                  <a:gd name="connsiteY12" fmla="*/ 601004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7262"/>
                  <a:gd name="connsiteY0" fmla="*/ 502278 h 1252132"/>
                  <a:gd name="connsiteX1" fmla="*/ 206252 w 857262"/>
                  <a:gd name="connsiteY1" fmla="*/ 1055645 h 1252132"/>
                  <a:gd name="connsiteX2" fmla="*/ 850107 w 857262"/>
                  <a:gd name="connsiteY2" fmla="*/ 990434 h 1252132"/>
                  <a:gd name="connsiteX3" fmla="*/ 856703 w 857262"/>
                  <a:gd name="connsiteY3" fmla="*/ 325873 h 1252132"/>
                  <a:gd name="connsiteX4" fmla="*/ 718782 w 857262"/>
                  <a:gd name="connsiteY4" fmla="*/ 317813 h 1252132"/>
                  <a:gd name="connsiteX5" fmla="*/ 718220 w 857262"/>
                  <a:gd name="connsiteY5" fmla="*/ 621326 h 1252132"/>
                  <a:gd name="connsiteX6" fmla="*/ 716756 w 857262"/>
                  <a:gd name="connsiteY6" fmla="*/ 130803 h 1252132"/>
                  <a:gd name="connsiteX7" fmla="*/ 566019 w 857262"/>
                  <a:gd name="connsiteY7" fmla="*/ 120130 h 1252132"/>
                  <a:gd name="connsiteX8" fmla="*/ 563453 w 857262"/>
                  <a:gd name="connsiteY8" fmla="*/ 134649 h 1252132"/>
                  <a:gd name="connsiteX9" fmla="*/ 566190 w 857262"/>
                  <a:gd name="connsiteY9" fmla="*/ 598253 h 1252132"/>
                  <a:gd name="connsiteX10" fmla="*/ 559594 w 857262"/>
                  <a:gd name="connsiteY10" fmla="*/ 68891 h 1252132"/>
                  <a:gd name="connsiteX11" fmla="*/ 408843 w 857262"/>
                  <a:gd name="connsiteY11" fmla="*/ 92134 h 1252132"/>
                  <a:gd name="connsiteX12" fmla="*/ 411409 w 857262"/>
                  <a:gd name="connsiteY12" fmla="*/ 601004 h 1252132"/>
                  <a:gd name="connsiteX13" fmla="*/ 409575 w 857262"/>
                  <a:gd name="connsiteY13" fmla="*/ 144166 h 1252132"/>
                  <a:gd name="connsiteX14" fmla="*/ 256259 w 857262"/>
                  <a:gd name="connsiteY14" fmla="*/ 167780 h 1252132"/>
                  <a:gd name="connsiteX15" fmla="*/ 257175 w 857262"/>
                  <a:gd name="connsiteY15" fmla="*/ 728497 h 1252132"/>
                  <a:gd name="connsiteX16" fmla="*/ 0 w 857262"/>
                  <a:gd name="connsiteY16" fmla="*/ 502278 h 1252132"/>
                  <a:gd name="connsiteX0" fmla="*/ 0 w 856711"/>
                  <a:gd name="connsiteY0" fmla="*/ 502278 h 1252132"/>
                  <a:gd name="connsiteX1" fmla="*/ 206252 w 856711"/>
                  <a:gd name="connsiteY1" fmla="*/ 1055645 h 1252132"/>
                  <a:gd name="connsiteX2" fmla="*/ 850107 w 856711"/>
                  <a:gd name="connsiteY2" fmla="*/ 990434 h 1252132"/>
                  <a:gd name="connsiteX3" fmla="*/ 856703 w 856711"/>
                  <a:gd name="connsiteY3" fmla="*/ 325873 h 1252132"/>
                  <a:gd name="connsiteX4" fmla="*/ 718782 w 856711"/>
                  <a:gd name="connsiteY4" fmla="*/ 317813 h 1252132"/>
                  <a:gd name="connsiteX5" fmla="*/ 718220 w 856711"/>
                  <a:gd name="connsiteY5" fmla="*/ 621326 h 1252132"/>
                  <a:gd name="connsiteX6" fmla="*/ 716756 w 856711"/>
                  <a:gd name="connsiteY6" fmla="*/ 130803 h 1252132"/>
                  <a:gd name="connsiteX7" fmla="*/ 566019 w 856711"/>
                  <a:gd name="connsiteY7" fmla="*/ 120130 h 1252132"/>
                  <a:gd name="connsiteX8" fmla="*/ 563453 w 856711"/>
                  <a:gd name="connsiteY8" fmla="*/ 134649 h 1252132"/>
                  <a:gd name="connsiteX9" fmla="*/ 566190 w 856711"/>
                  <a:gd name="connsiteY9" fmla="*/ 598253 h 1252132"/>
                  <a:gd name="connsiteX10" fmla="*/ 559594 w 856711"/>
                  <a:gd name="connsiteY10" fmla="*/ 68891 h 1252132"/>
                  <a:gd name="connsiteX11" fmla="*/ 408843 w 856711"/>
                  <a:gd name="connsiteY11" fmla="*/ 92134 h 1252132"/>
                  <a:gd name="connsiteX12" fmla="*/ 411409 w 856711"/>
                  <a:gd name="connsiteY12" fmla="*/ 601004 h 1252132"/>
                  <a:gd name="connsiteX13" fmla="*/ 409575 w 856711"/>
                  <a:gd name="connsiteY13" fmla="*/ 144166 h 1252132"/>
                  <a:gd name="connsiteX14" fmla="*/ 256259 w 856711"/>
                  <a:gd name="connsiteY14" fmla="*/ 167780 h 1252132"/>
                  <a:gd name="connsiteX15" fmla="*/ 257175 w 856711"/>
                  <a:gd name="connsiteY15" fmla="*/ 728497 h 1252132"/>
                  <a:gd name="connsiteX16" fmla="*/ 0 w 856711"/>
                  <a:gd name="connsiteY16" fmla="*/ 502278 h 1252132"/>
                  <a:gd name="connsiteX0" fmla="*/ 0 w 861103"/>
                  <a:gd name="connsiteY0" fmla="*/ 502278 h 1252132"/>
                  <a:gd name="connsiteX1" fmla="*/ 206252 w 861103"/>
                  <a:gd name="connsiteY1" fmla="*/ 1055645 h 1252132"/>
                  <a:gd name="connsiteX2" fmla="*/ 850107 w 861103"/>
                  <a:gd name="connsiteY2" fmla="*/ 990434 h 1252132"/>
                  <a:gd name="connsiteX3" fmla="*/ 861096 w 861103"/>
                  <a:gd name="connsiteY3" fmla="*/ 311230 h 1252132"/>
                  <a:gd name="connsiteX4" fmla="*/ 718782 w 861103"/>
                  <a:gd name="connsiteY4" fmla="*/ 317813 h 1252132"/>
                  <a:gd name="connsiteX5" fmla="*/ 718220 w 861103"/>
                  <a:gd name="connsiteY5" fmla="*/ 621326 h 1252132"/>
                  <a:gd name="connsiteX6" fmla="*/ 716756 w 861103"/>
                  <a:gd name="connsiteY6" fmla="*/ 130803 h 1252132"/>
                  <a:gd name="connsiteX7" fmla="*/ 566019 w 861103"/>
                  <a:gd name="connsiteY7" fmla="*/ 120130 h 1252132"/>
                  <a:gd name="connsiteX8" fmla="*/ 563453 w 861103"/>
                  <a:gd name="connsiteY8" fmla="*/ 134649 h 1252132"/>
                  <a:gd name="connsiteX9" fmla="*/ 566190 w 861103"/>
                  <a:gd name="connsiteY9" fmla="*/ 598253 h 1252132"/>
                  <a:gd name="connsiteX10" fmla="*/ 559594 w 861103"/>
                  <a:gd name="connsiteY10" fmla="*/ 68891 h 1252132"/>
                  <a:gd name="connsiteX11" fmla="*/ 408843 w 861103"/>
                  <a:gd name="connsiteY11" fmla="*/ 92134 h 1252132"/>
                  <a:gd name="connsiteX12" fmla="*/ 411409 w 861103"/>
                  <a:gd name="connsiteY12" fmla="*/ 601004 h 1252132"/>
                  <a:gd name="connsiteX13" fmla="*/ 409575 w 861103"/>
                  <a:gd name="connsiteY13" fmla="*/ 144166 h 1252132"/>
                  <a:gd name="connsiteX14" fmla="*/ 256259 w 861103"/>
                  <a:gd name="connsiteY14" fmla="*/ 167780 h 1252132"/>
                  <a:gd name="connsiteX15" fmla="*/ 257175 w 861103"/>
                  <a:gd name="connsiteY15" fmla="*/ 728497 h 1252132"/>
                  <a:gd name="connsiteX16" fmla="*/ 0 w 861103"/>
                  <a:gd name="connsiteY16" fmla="*/ 502278 h 1252132"/>
                  <a:gd name="connsiteX0" fmla="*/ 0 w 861096"/>
                  <a:gd name="connsiteY0" fmla="*/ 502278 h 1252132"/>
                  <a:gd name="connsiteX1" fmla="*/ 206252 w 861096"/>
                  <a:gd name="connsiteY1" fmla="*/ 1055645 h 1252132"/>
                  <a:gd name="connsiteX2" fmla="*/ 850107 w 861096"/>
                  <a:gd name="connsiteY2" fmla="*/ 990434 h 1252132"/>
                  <a:gd name="connsiteX3" fmla="*/ 861096 w 861096"/>
                  <a:gd name="connsiteY3" fmla="*/ 311230 h 1252132"/>
                  <a:gd name="connsiteX4" fmla="*/ 718782 w 861096"/>
                  <a:gd name="connsiteY4" fmla="*/ 317813 h 1252132"/>
                  <a:gd name="connsiteX5" fmla="*/ 718220 w 861096"/>
                  <a:gd name="connsiteY5" fmla="*/ 621326 h 1252132"/>
                  <a:gd name="connsiteX6" fmla="*/ 716756 w 861096"/>
                  <a:gd name="connsiteY6" fmla="*/ 130803 h 1252132"/>
                  <a:gd name="connsiteX7" fmla="*/ 566019 w 861096"/>
                  <a:gd name="connsiteY7" fmla="*/ 120130 h 1252132"/>
                  <a:gd name="connsiteX8" fmla="*/ 563453 w 861096"/>
                  <a:gd name="connsiteY8" fmla="*/ 134649 h 1252132"/>
                  <a:gd name="connsiteX9" fmla="*/ 566190 w 861096"/>
                  <a:gd name="connsiteY9" fmla="*/ 598253 h 1252132"/>
                  <a:gd name="connsiteX10" fmla="*/ 559594 w 861096"/>
                  <a:gd name="connsiteY10" fmla="*/ 68891 h 1252132"/>
                  <a:gd name="connsiteX11" fmla="*/ 408843 w 861096"/>
                  <a:gd name="connsiteY11" fmla="*/ 92134 h 1252132"/>
                  <a:gd name="connsiteX12" fmla="*/ 411409 w 861096"/>
                  <a:gd name="connsiteY12" fmla="*/ 601004 h 1252132"/>
                  <a:gd name="connsiteX13" fmla="*/ 409575 w 861096"/>
                  <a:gd name="connsiteY13" fmla="*/ 144166 h 1252132"/>
                  <a:gd name="connsiteX14" fmla="*/ 256259 w 861096"/>
                  <a:gd name="connsiteY14" fmla="*/ 167780 h 1252132"/>
                  <a:gd name="connsiteX15" fmla="*/ 257175 w 861096"/>
                  <a:gd name="connsiteY15" fmla="*/ 728497 h 1252132"/>
                  <a:gd name="connsiteX16" fmla="*/ 0 w 861096"/>
                  <a:gd name="connsiteY16" fmla="*/ 502278 h 1252132"/>
                  <a:gd name="connsiteX0" fmla="*/ 0 w 861096"/>
                  <a:gd name="connsiteY0" fmla="*/ 502278 h 1252132"/>
                  <a:gd name="connsiteX1" fmla="*/ 206252 w 861096"/>
                  <a:gd name="connsiteY1" fmla="*/ 1055645 h 1252132"/>
                  <a:gd name="connsiteX2" fmla="*/ 850107 w 861096"/>
                  <a:gd name="connsiteY2" fmla="*/ 990434 h 1252132"/>
                  <a:gd name="connsiteX3" fmla="*/ 861096 w 861096"/>
                  <a:gd name="connsiteY3" fmla="*/ 311230 h 1252132"/>
                  <a:gd name="connsiteX4" fmla="*/ 718782 w 861096"/>
                  <a:gd name="connsiteY4" fmla="*/ 317813 h 1252132"/>
                  <a:gd name="connsiteX5" fmla="*/ 718220 w 861096"/>
                  <a:gd name="connsiteY5" fmla="*/ 621326 h 1252132"/>
                  <a:gd name="connsiteX6" fmla="*/ 716756 w 861096"/>
                  <a:gd name="connsiteY6" fmla="*/ 130803 h 1252132"/>
                  <a:gd name="connsiteX7" fmla="*/ 566019 w 861096"/>
                  <a:gd name="connsiteY7" fmla="*/ 120130 h 1252132"/>
                  <a:gd name="connsiteX8" fmla="*/ 563453 w 861096"/>
                  <a:gd name="connsiteY8" fmla="*/ 134649 h 1252132"/>
                  <a:gd name="connsiteX9" fmla="*/ 566190 w 861096"/>
                  <a:gd name="connsiteY9" fmla="*/ 598253 h 1252132"/>
                  <a:gd name="connsiteX10" fmla="*/ 559594 w 861096"/>
                  <a:gd name="connsiteY10" fmla="*/ 68891 h 1252132"/>
                  <a:gd name="connsiteX11" fmla="*/ 408843 w 861096"/>
                  <a:gd name="connsiteY11" fmla="*/ 92134 h 1252132"/>
                  <a:gd name="connsiteX12" fmla="*/ 411409 w 861096"/>
                  <a:gd name="connsiteY12" fmla="*/ 601004 h 1252132"/>
                  <a:gd name="connsiteX13" fmla="*/ 409575 w 861096"/>
                  <a:gd name="connsiteY13" fmla="*/ 144166 h 1252132"/>
                  <a:gd name="connsiteX14" fmla="*/ 256259 w 861096"/>
                  <a:gd name="connsiteY14" fmla="*/ 167780 h 1252132"/>
                  <a:gd name="connsiteX15" fmla="*/ 257175 w 861096"/>
                  <a:gd name="connsiteY15" fmla="*/ 728497 h 1252132"/>
                  <a:gd name="connsiteX16" fmla="*/ 0 w 861096"/>
                  <a:gd name="connsiteY16" fmla="*/ 502278 h 1252132"/>
                  <a:gd name="connsiteX0" fmla="*/ 0 w 861096"/>
                  <a:gd name="connsiteY0" fmla="*/ 502278 h 1252132"/>
                  <a:gd name="connsiteX1" fmla="*/ 206252 w 861096"/>
                  <a:gd name="connsiteY1" fmla="*/ 1055645 h 1252132"/>
                  <a:gd name="connsiteX2" fmla="*/ 850107 w 861096"/>
                  <a:gd name="connsiteY2" fmla="*/ 990434 h 1252132"/>
                  <a:gd name="connsiteX3" fmla="*/ 861096 w 861096"/>
                  <a:gd name="connsiteY3" fmla="*/ 311230 h 1252132"/>
                  <a:gd name="connsiteX4" fmla="*/ 718782 w 861096"/>
                  <a:gd name="connsiteY4" fmla="*/ 317813 h 1252132"/>
                  <a:gd name="connsiteX5" fmla="*/ 718220 w 861096"/>
                  <a:gd name="connsiteY5" fmla="*/ 621326 h 1252132"/>
                  <a:gd name="connsiteX6" fmla="*/ 716756 w 861096"/>
                  <a:gd name="connsiteY6" fmla="*/ 130803 h 1252132"/>
                  <a:gd name="connsiteX7" fmla="*/ 566019 w 861096"/>
                  <a:gd name="connsiteY7" fmla="*/ 120130 h 1252132"/>
                  <a:gd name="connsiteX8" fmla="*/ 563453 w 861096"/>
                  <a:gd name="connsiteY8" fmla="*/ 134649 h 1252132"/>
                  <a:gd name="connsiteX9" fmla="*/ 566190 w 861096"/>
                  <a:gd name="connsiteY9" fmla="*/ 598253 h 1252132"/>
                  <a:gd name="connsiteX10" fmla="*/ 559594 w 861096"/>
                  <a:gd name="connsiteY10" fmla="*/ 68891 h 1252132"/>
                  <a:gd name="connsiteX11" fmla="*/ 408843 w 861096"/>
                  <a:gd name="connsiteY11" fmla="*/ 92134 h 1252132"/>
                  <a:gd name="connsiteX12" fmla="*/ 411409 w 861096"/>
                  <a:gd name="connsiteY12" fmla="*/ 601004 h 1252132"/>
                  <a:gd name="connsiteX13" fmla="*/ 409575 w 861096"/>
                  <a:gd name="connsiteY13" fmla="*/ 144166 h 1252132"/>
                  <a:gd name="connsiteX14" fmla="*/ 256259 w 861096"/>
                  <a:gd name="connsiteY14" fmla="*/ 167780 h 1252132"/>
                  <a:gd name="connsiteX15" fmla="*/ 257175 w 861096"/>
                  <a:gd name="connsiteY15" fmla="*/ 728497 h 1252132"/>
                  <a:gd name="connsiteX16" fmla="*/ 0 w 861096"/>
                  <a:gd name="connsiteY16" fmla="*/ 502278 h 1252132"/>
                  <a:gd name="connsiteX0" fmla="*/ 0 w 861096"/>
                  <a:gd name="connsiteY0" fmla="*/ 502278 h 1252132"/>
                  <a:gd name="connsiteX1" fmla="*/ 206252 w 861096"/>
                  <a:gd name="connsiteY1" fmla="*/ 1055645 h 1252132"/>
                  <a:gd name="connsiteX2" fmla="*/ 850107 w 861096"/>
                  <a:gd name="connsiteY2" fmla="*/ 990434 h 1252132"/>
                  <a:gd name="connsiteX3" fmla="*/ 861096 w 861096"/>
                  <a:gd name="connsiteY3" fmla="*/ 311230 h 1252132"/>
                  <a:gd name="connsiteX4" fmla="*/ 718782 w 861096"/>
                  <a:gd name="connsiteY4" fmla="*/ 306099 h 1252132"/>
                  <a:gd name="connsiteX5" fmla="*/ 718220 w 861096"/>
                  <a:gd name="connsiteY5" fmla="*/ 621326 h 1252132"/>
                  <a:gd name="connsiteX6" fmla="*/ 716756 w 861096"/>
                  <a:gd name="connsiteY6" fmla="*/ 130803 h 1252132"/>
                  <a:gd name="connsiteX7" fmla="*/ 566019 w 861096"/>
                  <a:gd name="connsiteY7" fmla="*/ 120130 h 1252132"/>
                  <a:gd name="connsiteX8" fmla="*/ 563453 w 861096"/>
                  <a:gd name="connsiteY8" fmla="*/ 134649 h 1252132"/>
                  <a:gd name="connsiteX9" fmla="*/ 566190 w 861096"/>
                  <a:gd name="connsiteY9" fmla="*/ 598253 h 1252132"/>
                  <a:gd name="connsiteX10" fmla="*/ 559594 w 861096"/>
                  <a:gd name="connsiteY10" fmla="*/ 68891 h 1252132"/>
                  <a:gd name="connsiteX11" fmla="*/ 408843 w 861096"/>
                  <a:gd name="connsiteY11" fmla="*/ 92134 h 1252132"/>
                  <a:gd name="connsiteX12" fmla="*/ 411409 w 861096"/>
                  <a:gd name="connsiteY12" fmla="*/ 601004 h 1252132"/>
                  <a:gd name="connsiteX13" fmla="*/ 409575 w 861096"/>
                  <a:gd name="connsiteY13" fmla="*/ 144166 h 1252132"/>
                  <a:gd name="connsiteX14" fmla="*/ 256259 w 861096"/>
                  <a:gd name="connsiteY14" fmla="*/ 167780 h 1252132"/>
                  <a:gd name="connsiteX15" fmla="*/ 257175 w 861096"/>
                  <a:gd name="connsiteY15" fmla="*/ 728497 h 1252132"/>
                  <a:gd name="connsiteX16" fmla="*/ 0 w 861096"/>
                  <a:gd name="connsiteY16" fmla="*/ 502278 h 1252132"/>
                  <a:gd name="connsiteX0" fmla="*/ 0 w 861096"/>
                  <a:gd name="connsiteY0" fmla="*/ 502278 h 1252132"/>
                  <a:gd name="connsiteX1" fmla="*/ 206252 w 861096"/>
                  <a:gd name="connsiteY1" fmla="*/ 1055645 h 1252132"/>
                  <a:gd name="connsiteX2" fmla="*/ 850107 w 861096"/>
                  <a:gd name="connsiteY2" fmla="*/ 990434 h 1252132"/>
                  <a:gd name="connsiteX3" fmla="*/ 861096 w 861096"/>
                  <a:gd name="connsiteY3" fmla="*/ 311230 h 1252132"/>
                  <a:gd name="connsiteX4" fmla="*/ 718782 w 861096"/>
                  <a:gd name="connsiteY4" fmla="*/ 306099 h 1252132"/>
                  <a:gd name="connsiteX5" fmla="*/ 718220 w 861096"/>
                  <a:gd name="connsiteY5" fmla="*/ 621326 h 1252132"/>
                  <a:gd name="connsiteX6" fmla="*/ 716756 w 861096"/>
                  <a:gd name="connsiteY6" fmla="*/ 130803 h 1252132"/>
                  <a:gd name="connsiteX7" fmla="*/ 566019 w 861096"/>
                  <a:gd name="connsiteY7" fmla="*/ 120130 h 1252132"/>
                  <a:gd name="connsiteX8" fmla="*/ 563453 w 861096"/>
                  <a:gd name="connsiteY8" fmla="*/ 134649 h 1252132"/>
                  <a:gd name="connsiteX9" fmla="*/ 566190 w 861096"/>
                  <a:gd name="connsiteY9" fmla="*/ 598253 h 1252132"/>
                  <a:gd name="connsiteX10" fmla="*/ 559594 w 861096"/>
                  <a:gd name="connsiteY10" fmla="*/ 68891 h 1252132"/>
                  <a:gd name="connsiteX11" fmla="*/ 408843 w 861096"/>
                  <a:gd name="connsiteY11" fmla="*/ 92134 h 1252132"/>
                  <a:gd name="connsiteX12" fmla="*/ 411409 w 861096"/>
                  <a:gd name="connsiteY12" fmla="*/ 601004 h 1252132"/>
                  <a:gd name="connsiteX13" fmla="*/ 409575 w 861096"/>
                  <a:gd name="connsiteY13" fmla="*/ 144166 h 1252132"/>
                  <a:gd name="connsiteX14" fmla="*/ 256259 w 861096"/>
                  <a:gd name="connsiteY14" fmla="*/ 167780 h 1252132"/>
                  <a:gd name="connsiteX15" fmla="*/ 257175 w 861096"/>
                  <a:gd name="connsiteY15" fmla="*/ 728497 h 1252132"/>
                  <a:gd name="connsiteX16" fmla="*/ 0 w 861096"/>
                  <a:gd name="connsiteY16" fmla="*/ 502278 h 1252132"/>
                  <a:gd name="connsiteX0" fmla="*/ 0 w 861096"/>
                  <a:gd name="connsiteY0" fmla="*/ 502278 h 1258156"/>
                  <a:gd name="connsiteX1" fmla="*/ 206252 w 861096"/>
                  <a:gd name="connsiteY1" fmla="*/ 1065895 h 1258156"/>
                  <a:gd name="connsiteX2" fmla="*/ 850107 w 861096"/>
                  <a:gd name="connsiteY2" fmla="*/ 990434 h 1258156"/>
                  <a:gd name="connsiteX3" fmla="*/ 861096 w 861096"/>
                  <a:gd name="connsiteY3" fmla="*/ 311230 h 1258156"/>
                  <a:gd name="connsiteX4" fmla="*/ 718782 w 861096"/>
                  <a:gd name="connsiteY4" fmla="*/ 306099 h 1258156"/>
                  <a:gd name="connsiteX5" fmla="*/ 718220 w 861096"/>
                  <a:gd name="connsiteY5" fmla="*/ 621326 h 1258156"/>
                  <a:gd name="connsiteX6" fmla="*/ 716756 w 861096"/>
                  <a:gd name="connsiteY6" fmla="*/ 130803 h 1258156"/>
                  <a:gd name="connsiteX7" fmla="*/ 566019 w 861096"/>
                  <a:gd name="connsiteY7" fmla="*/ 120130 h 1258156"/>
                  <a:gd name="connsiteX8" fmla="*/ 563453 w 861096"/>
                  <a:gd name="connsiteY8" fmla="*/ 134649 h 1258156"/>
                  <a:gd name="connsiteX9" fmla="*/ 566190 w 861096"/>
                  <a:gd name="connsiteY9" fmla="*/ 598253 h 1258156"/>
                  <a:gd name="connsiteX10" fmla="*/ 559594 w 861096"/>
                  <a:gd name="connsiteY10" fmla="*/ 68891 h 1258156"/>
                  <a:gd name="connsiteX11" fmla="*/ 408843 w 861096"/>
                  <a:gd name="connsiteY11" fmla="*/ 92134 h 1258156"/>
                  <a:gd name="connsiteX12" fmla="*/ 411409 w 861096"/>
                  <a:gd name="connsiteY12" fmla="*/ 601004 h 1258156"/>
                  <a:gd name="connsiteX13" fmla="*/ 409575 w 861096"/>
                  <a:gd name="connsiteY13" fmla="*/ 144166 h 1258156"/>
                  <a:gd name="connsiteX14" fmla="*/ 256259 w 861096"/>
                  <a:gd name="connsiteY14" fmla="*/ 167780 h 1258156"/>
                  <a:gd name="connsiteX15" fmla="*/ 257175 w 861096"/>
                  <a:gd name="connsiteY15" fmla="*/ 728497 h 1258156"/>
                  <a:gd name="connsiteX16" fmla="*/ 0 w 861096"/>
                  <a:gd name="connsiteY16" fmla="*/ 502278 h 1258156"/>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3453 w 861096"/>
                  <a:gd name="connsiteY8" fmla="*/ 134649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56259 w 861096"/>
                  <a:gd name="connsiteY14" fmla="*/ 167780 h 1254699"/>
                  <a:gd name="connsiteX15" fmla="*/ 257175 w 861096"/>
                  <a:gd name="connsiteY15" fmla="*/ 728497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56259 w 861096"/>
                  <a:gd name="connsiteY14" fmla="*/ 167780 h 1254699"/>
                  <a:gd name="connsiteX15" fmla="*/ 257175 w 861096"/>
                  <a:gd name="connsiteY15" fmla="*/ 728497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60652 w 861096"/>
                  <a:gd name="connsiteY14" fmla="*/ 158994 h 1254699"/>
                  <a:gd name="connsiteX15" fmla="*/ 257175 w 861096"/>
                  <a:gd name="connsiteY15" fmla="*/ 728497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60652 w 861096"/>
                  <a:gd name="connsiteY14" fmla="*/ 158994 h 1254699"/>
                  <a:gd name="connsiteX15" fmla="*/ 267425 w 861096"/>
                  <a:gd name="connsiteY15" fmla="*/ 738747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60652 w 861096"/>
                  <a:gd name="connsiteY14" fmla="*/ 158994 h 1254699"/>
                  <a:gd name="connsiteX15" fmla="*/ 260104 w 861096"/>
                  <a:gd name="connsiteY15" fmla="*/ 735819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60652 w 861096"/>
                  <a:gd name="connsiteY14" fmla="*/ 158994 h 1254699"/>
                  <a:gd name="connsiteX15" fmla="*/ 263032 w 861096"/>
                  <a:gd name="connsiteY15" fmla="*/ 731426 h 1254699"/>
                  <a:gd name="connsiteX16" fmla="*/ 0 w 861096"/>
                  <a:gd name="connsiteY16" fmla="*/ 502278 h 1254699"/>
                  <a:gd name="connsiteX0" fmla="*/ 0 w 861096"/>
                  <a:gd name="connsiteY0" fmla="*/ 502278 h 1254699"/>
                  <a:gd name="connsiteX1" fmla="*/ 209181 w 861096"/>
                  <a:gd name="connsiteY1" fmla="*/ 1060038 h 1254699"/>
                  <a:gd name="connsiteX2" fmla="*/ 850107 w 861096"/>
                  <a:gd name="connsiteY2" fmla="*/ 990434 h 1254699"/>
                  <a:gd name="connsiteX3" fmla="*/ 861096 w 861096"/>
                  <a:gd name="connsiteY3" fmla="*/ 311230 h 1254699"/>
                  <a:gd name="connsiteX4" fmla="*/ 718782 w 861096"/>
                  <a:gd name="connsiteY4" fmla="*/ 306099 h 1254699"/>
                  <a:gd name="connsiteX5" fmla="*/ 718220 w 861096"/>
                  <a:gd name="connsiteY5" fmla="*/ 621326 h 1254699"/>
                  <a:gd name="connsiteX6" fmla="*/ 716756 w 861096"/>
                  <a:gd name="connsiteY6" fmla="*/ 130803 h 1254699"/>
                  <a:gd name="connsiteX7" fmla="*/ 566019 w 861096"/>
                  <a:gd name="connsiteY7" fmla="*/ 120130 h 1254699"/>
                  <a:gd name="connsiteX8" fmla="*/ 561989 w 861096"/>
                  <a:gd name="connsiteY8" fmla="*/ 136113 h 1254699"/>
                  <a:gd name="connsiteX9" fmla="*/ 566190 w 861096"/>
                  <a:gd name="connsiteY9" fmla="*/ 598253 h 1254699"/>
                  <a:gd name="connsiteX10" fmla="*/ 559594 w 861096"/>
                  <a:gd name="connsiteY10" fmla="*/ 68891 h 1254699"/>
                  <a:gd name="connsiteX11" fmla="*/ 408843 w 861096"/>
                  <a:gd name="connsiteY11" fmla="*/ 92134 h 1254699"/>
                  <a:gd name="connsiteX12" fmla="*/ 411409 w 861096"/>
                  <a:gd name="connsiteY12" fmla="*/ 601004 h 1254699"/>
                  <a:gd name="connsiteX13" fmla="*/ 409575 w 861096"/>
                  <a:gd name="connsiteY13" fmla="*/ 144166 h 1254699"/>
                  <a:gd name="connsiteX14" fmla="*/ 260652 w 861096"/>
                  <a:gd name="connsiteY14" fmla="*/ 158994 h 1254699"/>
                  <a:gd name="connsiteX15" fmla="*/ 263032 w 861096"/>
                  <a:gd name="connsiteY15" fmla="*/ 731426 h 1254699"/>
                  <a:gd name="connsiteX16" fmla="*/ 0 w 861096"/>
                  <a:gd name="connsiteY16" fmla="*/ 502278 h 1254699"/>
                  <a:gd name="connsiteX0" fmla="*/ 0 w 861096"/>
                  <a:gd name="connsiteY0" fmla="*/ 515416 h 1267837"/>
                  <a:gd name="connsiteX1" fmla="*/ 209181 w 861096"/>
                  <a:gd name="connsiteY1" fmla="*/ 1073176 h 1267837"/>
                  <a:gd name="connsiteX2" fmla="*/ 850107 w 861096"/>
                  <a:gd name="connsiteY2" fmla="*/ 1003572 h 1267837"/>
                  <a:gd name="connsiteX3" fmla="*/ 861096 w 861096"/>
                  <a:gd name="connsiteY3" fmla="*/ 324368 h 1267837"/>
                  <a:gd name="connsiteX4" fmla="*/ 718782 w 861096"/>
                  <a:gd name="connsiteY4" fmla="*/ 319237 h 1267837"/>
                  <a:gd name="connsiteX5" fmla="*/ 718220 w 861096"/>
                  <a:gd name="connsiteY5" fmla="*/ 634464 h 1267837"/>
                  <a:gd name="connsiteX6" fmla="*/ 716756 w 861096"/>
                  <a:gd name="connsiteY6" fmla="*/ 143941 h 1267837"/>
                  <a:gd name="connsiteX7" fmla="*/ 566019 w 861096"/>
                  <a:gd name="connsiteY7" fmla="*/ 133268 h 1267837"/>
                  <a:gd name="connsiteX8" fmla="*/ 561989 w 861096"/>
                  <a:gd name="connsiteY8" fmla="*/ 149251 h 1267837"/>
                  <a:gd name="connsiteX9" fmla="*/ 566190 w 861096"/>
                  <a:gd name="connsiteY9" fmla="*/ 611391 h 1267837"/>
                  <a:gd name="connsiteX10" fmla="*/ 559594 w 861096"/>
                  <a:gd name="connsiteY10" fmla="*/ 82029 h 1267837"/>
                  <a:gd name="connsiteX11" fmla="*/ 410307 w 861096"/>
                  <a:gd name="connsiteY11" fmla="*/ 81844 h 1267837"/>
                  <a:gd name="connsiteX12" fmla="*/ 411409 w 861096"/>
                  <a:gd name="connsiteY12" fmla="*/ 614142 h 1267837"/>
                  <a:gd name="connsiteX13" fmla="*/ 409575 w 861096"/>
                  <a:gd name="connsiteY13" fmla="*/ 157304 h 1267837"/>
                  <a:gd name="connsiteX14" fmla="*/ 260652 w 861096"/>
                  <a:gd name="connsiteY14" fmla="*/ 172132 h 1267837"/>
                  <a:gd name="connsiteX15" fmla="*/ 263032 w 861096"/>
                  <a:gd name="connsiteY15" fmla="*/ 744564 h 1267837"/>
                  <a:gd name="connsiteX16" fmla="*/ 0 w 861096"/>
                  <a:gd name="connsiteY16" fmla="*/ 515416 h 1267837"/>
                  <a:gd name="connsiteX0" fmla="*/ 0 w 861096"/>
                  <a:gd name="connsiteY0" fmla="*/ 499310 h 1251731"/>
                  <a:gd name="connsiteX1" fmla="*/ 209181 w 861096"/>
                  <a:gd name="connsiteY1" fmla="*/ 1057070 h 1251731"/>
                  <a:gd name="connsiteX2" fmla="*/ 850107 w 861096"/>
                  <a:gd name="connsiteY2" fmla="*/ 987466 h 1251731"/>
                  <a:gd name="connsiteX3" fmla="*/ 861096 w 861096"/>
                  <a:gd name="connsiteY3" fmla="*/ 308262 h 1251731"/>
                  <a:gd name="connsiteX4" fmla="*/ 718782 w 861096"/>
                  <a:gd name="connsiteY4" fmla="*/ 303131 h 1251731"/>
                  <a:gd name="connsiteX5" fmla="*/ 718220 w 861096"/>
                  <a:gd name="connsiteY5" fmla="*/ 618358 h 1251731"/>
                  <a:gd name="connsiteX6" fmla="*/ 716756 w 861096"/>
                  <a:gd name="connsiteY6" fmla="*/ 127835 h 1251731"/>
                  <a:gd name="connsiteX7" fmla="*/ 566019 w 861096"/>
                  <a:gd name="connsiteY7" fmla="*/ 117162 h 1251731"/>
                  <a:gd name="connsiteX8" fmla="*/ 561989 w 861096"/>
                  <a:gd name="connsiteY8" fmla="*/ 133145 h 1251731"/>
                  <a:gd name="connsiteX9" fmla="*/ 566190 w 861096"/>
                  <a:gd name="connsiteY9" fmla="*/ 595285 h 1251731"/>
                  <a:gd name="connsiteX10" fmla="*/ 559594 w 861096"/>
                  <a:gd name="connsiteY10" fmla="*/ 65923 h 1251731"/>
                  <a:gd name="connsiteX11" fmla="*/ 410307 w 861096"/>
                  <a:gd name="connsiteY11" fmla="*/ 65738 h 1251731"/>
                  <a:gd name="connsiteX12" fmla="*/ 411409 w 861096"/>
                  <a:gd name="connsiteY12" fmla="*/ 598036 h 1251731"/>
                  <a:gd name="connsiteX13" fmla="*/ 409575 w 861096"/>
                  <a:gd name="connsiteY13" fmla="*/ 141198 h 1251731"/>
                  <a:gd name="connsiteX14" fmla="*/ 260652 w 861096"/>
                  <a:gd name="connsiteY14" fmla="*/ 156026 h 1251731"/>
                  <a:gd name="connsiteX15" fmla="*/ 263032 w 861096"/>
                  <a:gd name="connsiteY15" fmla="*/ 728458 h 1251731"/>
                  <a:gd name="connsiteX16" fmla="*/ 0 w 861096"/>
                  <a:gd name="connsiteY16" fmla="*/ 499310 h 125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1096" h="1251731">
                    <a:moveTo>
                      <a:pt x="0" y="499310"/>
                    </a:moveTo>
                    <a:cubicBezTo>
                      <a:pt x="68263" y="684254"/>
                      <a:pt x="130668" y="875055"/>
                      <a:pt x="209181" y="1057070"/>
                    </a:cubicBezTo>
                    <a:cubicBezTo>
                      <a:pt x="380930" y="1360522"/>
                      <a:pt x="778524" y="1287579"/>
                      <a:pt x="850107" y="987466"/>
                    </a:cubicBezTo>
                    <a:cubicBezTo>
                      <a:pt x="860100" y="927596"/>
                      <a:pt x="856634" y="563604"/>
                      <a:pt x="861096" y="308262"/>
                    </a:cubicBezTo>
                    <a:cubicBezTo>
                      <a:pt x="859295" y="231874"/>
                      <a:pt x="738888" y="196486"/>
                      <a:pt x="718782" y="303131"/>
                    </a:cubicBezTo>
                    <a:cubicBezTo>
                      <a:pt x="718595" y="402838"/>
                      <a:pt x="718407" y="518651"/>
                      <a:pt x="718220" y="618358"/>
                    </a:cubicBezTo>
                    <a:cubicBezTo>
                      <a:pt x="718220" y="461195"/>
                      <a:pt x="719684" y="153214"/>
                      <a:pt x="716756" y="127835"/>
                    </a:cubicBezTo>
                    <a:cubicBezTo>
                      <a:pt x="706534" y="67904"/>
                      <a:pt x="604064" y="40917"/>
                      <a:pt x="566019" y="117162"/>
                    </a:cubicBezTo>
                    <a:cubicBezTo>
                      <a:pt x="554182" y="143478"/>
                      <a:pt x="567969" y="109758"/>
                      <a:pt x="561989" y="133145"/>
                    </a:cubicBezTo>
                    <a:cubicBezTo>
                      <a:pt x="563878" y="284263"/>
                      <a:pt x="564301" y="444167"/>
                      <a:pt x="566190" y="595285"/>
                    </a:cubicBezTo>
                    <a:cubicBezTo>
                      <a:pt x="564479" y="422248"/>
                      <a:pt x="561305" y="238960"/>
                      <a:pt x="559594" y="65923"/>
                    </a:cubicBezTo>
                    <a:cubicBezTo>
                      <a:pt x="560837" y="-11744"/>
                      <a:pt x="425901" y="-31573"/>
                      <a:pt x="410307" y="65738"/>
                    </a:cubicBezTo>
                    <a:cubicBezTo>
                      <a:pt x="411895" y="241951"/>
                      <a:pt x="409821" y="421823"/>
                      <a:pt x="411409" y="598036"/>
                    </a:cubicBezTo>
                    <a:cubicBezTo>
                      <a:pt x="409821" y="444048"/>
                      <a:pt x="411163" y="295186"/>
                      <a:pt x="409575" y="141198"/>
                    </a:cubicBezTo>
                    <a:cubicBezTo>
                      <a:pt x="396798" y="61235"/>
                      <a:pt x="261927" y="53570"/>
                      <a:pt x="260652" y="156026"/>
                    </a:cubicBezTo>
                    <a:cubicBezTo>
                      <a:pt x="259250" y="352938"/>
                      <a:pt x="264434" y="528618"/>
                      <a:pt x="263032" y="728458"/>
                    </a:cubicBezTo>
                    <a:cubicBezTo>
                      <a:pt x="215406" y="643526"/>
                      <a:pt x="219075" y="446128"/>
                      <a:pt x="0" y="499310"/>
                    </a:cubicBezTo>
                    <a:close/>
                  </a:path>
                </a:pathLst>
              </a:cu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22" name="Plus 21"/>
              <p:cNvSpPr/>
              <p:nvPr/>
            </p:nvSpPr>
            <p:spPr>
              <a:xfrm>
                <a:off x="5836052" y="3374495"/>
                <a:ext cx="364008" cy="364007"/>
              </a:xfrm>
              <a:prstGeom prst="mathPlus">
                <a:avLst/>
              </a:prstGeom>
              <a:noFill/>
              <a:ln w="190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grpSp>
      <p:grpSp>
        <p:nvGrpSpPr>
          <p:cNvPr id="25" name="Group 24"/>
          <p:cNvGrpSpPr/>
          <p:nvPr/>
        </p:nvGrpSpPr>
        <p:grpSpPr>
          <a:xfrm>
            <a:off x="1802895" y="-1001358"/>
            <a:ext cx="646332" cy="798492"/>
            <a:chOff x="8234415" y="115888"/>
            <a:chExt cx="812587" cy="1003887"/>
          </a:xfrm>
        </p:grpSpPr>
        <p:grpSp>
          <p:nvGrpSpPr>
            <p:cNvPr id="26" name="Group 7"/>
            <p:cNvGrpSpPr>
              <a:grpSpLocks/>
            </p:cNvGrpSpPr>
            <p:nvPr/>
          </p:nvGrpSpPr>
          <p:grpSpPr bwMode="auto">
            <a:xfrm>
              <a:off x="8234415" y="115888"/>
              <a:ext cx="812587" cy="1003887"/>
              <a:chOff x="8234982" y="115888"/>
              <a:chExt cx="811792" cy="1003352"/>
            </a:xfrm>
          </p:grpSpPr>
          <p:sp>
            <p:nvSpPr>
              <p:cNvPr id="36" name="Rectangle 35"/>
              <p:cNvSpPr/>
              <p:nvPr/>
            </p:nvSpPr>
            <p:spPr bwMode="auto">
              <a:xfrm rot="5400000">
                <a:off x="8344203" y="117622"/>
                <a:ext cx="663221" cy="659753"/>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37" name="TextBox 6"/>
              <p:cNvSpPr txBox="1">
                <a:spLocks noChangeArrowheads="1"/>
              </p:cNvSpPr>
              <p:nvPr/>
            </p:nvSpPr>
            <p:spPr bwMode="auto">
              <a:xfrm>
                <a:off x="8234982" y="771175"/>
                <a:ext cx="811792" cy="348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LIFE </a:t>
                </a:r>
                <a:br>
                  <a:rPr lang="en-US" altLang="en-US" sz="600" b="1" dirty="0"/>
                </a:br>
                <a:r>
                  <a:rPr lang="en-US" altLang="en-US" sz="600" b="1" dirty="0"/>
                  <a:t>INSURANCE</a:t>
                </a:r>
              </a:p>
            </p:txBody>
          </p:sp>
        </p:grpSp>
        <p:grpSp>
          <p:nvGrpSpPr>
            <p:cNvPr id="27" name="Group 26"/>
            <p:cNvGrpSpPr/>
            <p:nvPr/>
          </p:nvGrpSpPr>
          <p:grpSpPr>
            <a:xfrm>
              <a:off x="8517901" y="231202"/>
              <a:ext cx="322931" cy="436853"/>
              <a:chOff x="3343520" y="2143048"/>
              <a:chExt cx="543108" cy="734703"/>
            </a:xfrm>
          </p:grpSpPr>
          <p:grpSp>
            <p:nvGrpSpPr>
              <p:cNvPr id="28" name="Group 27"/>
              <p:cNvGrpSpPr/>
              <p:nvPr/>
            </p:nvGrpSpPr>
            <p:grpSpPr>
              <a:xfrm>
                <a:off x="3343520" y="2143048"/>
                <a:ext cx="543108" cy="734703"/>
                <a:chOff x="5001459" y="2323937"/>
                <a:chExt cx="626984" cy="767515"/>
              </a:xfrm>
            </p:grpSpPr>
            <p:sp>
              <p:nvSpPr>
                <p:cNvPr id="34" name="Freeform 33"/>
                <p:cNvSpPr/>
                <p:nvPr/>
              </p:nvSpPr>
              <p:spPr>
                <a:xfrm flipH="1">
                  <a:off x="5001459" y="2323937"/>
                  <a:ext cx="215219" cy="215219"/>
                </a:xfrm>
                <a:custGeom>
                  <a:avLst/>
                  <a:gdLst>
                    <a:gd name="connsiteX0" fmla="*/ 0 w 521494"/>
                    <a:gd name="connsiteY0" fmla="*/ 0 h 521494"/>
                    <a:gd name="connsiteX1" fmla="*/ 0 w 521494"/>
                    <a:gd name="connsiteY1" fmla="*/ 521494 h 521494"/>
                    <a:gd name="connsiteX2" fmla="*/ 521494 w 521494"/>
                    <a:gd name="connsiteY2" fmla="*/ 521494 h 521494"/>
                  </a:gdLst>
                  <a:ahLst/>
                  <a:cxnLst>
                    <a:cxn ang="0">
                      <a:pos x="connsiteX0" y="connsiteY0"/>
                    </a:cxn>
                    <a:cxn ang="0">
                      <a:pos x="connsiteX1" y="connsiteY1"/>
                    </a:cxn>
                    <a:cxn ang="0">
                      <a:pos x="connsiteX2" y="connsiteY2"/>
                    </a:cxn>
                  </a:cxnLst>
                  <a:rect l="l" t="t" r="r" b="b"/>
                  <a:pathLst>
                    <a:path w="521494" h="521494">
                      <a:moveTo>
                        <a:pt x="0" y="0"/>
                      </a:moveTo>
                      <a:lnTo>
                        <a:pt x="0" y="521494"/>
                      </a:lnTo>
                      <a:lnTo>
                        <a:pt x="521494" y="521494"/>
                      </a:lnTo>
                    </a:path>
                  </a:pathLst>
                </a:custGeom>
                <a:noFill/>
                <a:ln w="1905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Freeform 34"/>
                <p:cNvSpPr/>
                <p:nvPr/>
              </p:nvSpPr>
              <p:spPr>
                <a:xfrm flipH="1">
                  <a:off x="5001459" y="2326886"/>
                  <a:ext cx="626984" cy="764566"/>
                </a:xfrm>
                <a:custGeom>
                  <a:avLst/>
                  <a:gdLst>
                    <a:gd name="connsiteX0" fmla="*/ 1519237 w 1519237"/>
                    <a:gd name="connsiteY0" fmla="*/ 514350 h 1852612"/>
                    <a:gd name="connsiteX1" fmla="*/ 995362 w 1519237"/>
                    <a:gd name="connsiteY1" fmla="*/ 0 h 1852612"/>
                    <a:gd name="connsiteX2" fmla="*/ 0 w 1519237"/>
                    <a:gd name="connsiteY2" fmla="*/ 0 h 1852612"/>
                    <a:gd name="connsiteX3" fmla="*/ 0 w 1519237"/>
                    <a:gd name="connsiteY3" fmla="*/ 1852612 h 1852612"/>
                    <a:gd name="connsiteX4" fmla="*/ 1519237 w 1519237"/>
                    <a:gd name="connsiteY4" fmla="*/ 1852612 h 1852612"/>
                    <a:gd name="connsiteX5" fmla="*/ 1519237 w 1519237"/>
                    <a:gd name="connsiteY5" fmla="*/ 514350 h 18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237" h="1852612">
                      <a:moveTo>
                        <a:pt x="1519237" y="514350"/>
                      </a:moveTo>
                      <a:lnTo>
                        <a:pt x="995362" y="0"/>
                      </a:lnTo>
                      <a:lnTo>
                        <a:pt x="0" y="0"/>
                      </a:lnTo>
                      <a:lnTo>
                        <a:pt x="0" y="1852612"/>
                      </a:lnTo>
                      <a:lnTo>
                        <a:pt x="1519237" y="1852612"/>
                      </a:lnTo>
                      <a:lnTo>
                        <a:pt x="1519237" y="514350"/>
                      </a:lnTo>
                      <a:close/>
                    </a:path>
                  </a:pathLst>
                </a:custGeom>
                <a:noFill/>
                <a:ln w="1905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cxnSp>
            <p:nvCxnSpPr>
              <p:cNvPr id="29" name="Straight Connector 28"/>
              <p:cNvCxnSpPr/>
              <p:nvPr/>
            </p:nvCxnSpPr>
            <p:spPr>
              <a:xfrm>
                <a:off x="3589677" y="2286604"/>
                <a:ext cx="194263"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456018" y="2419954"/>
                <a:ext cx="327922"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456018" y="2528283"/>
                <a:ext cx="327922"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456018" y="2636612"/>
                <a:ext cx="327922"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456018" y="2744941"/>
                <a:ext cx="327922"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grpSp>
        <p:nvGrpSpPr>
          <p:cNvPr id="38" name="Group 37"/>
          <p:cNvGrpSpPr/>
          <p:nvPr/>
        </p:nvGrpSpPr>
        <p:grpSpPr>
          <a:xfrm>
            <a:off x="2742701" y="-1001358"/>
            <a:ext cx="646332" cy="798367"/>
            <a:chOff x="8240125" y="115888"/>
            <a:chExt cx="812587" cy="1003730"/>
          </a:xfrm>
        </p:grpSpPr>
        <p:grpSp>
          <p:nvGrpSpPr>
            <p:cNvPr id="39" name="Group 3"/>
            <p:cNvGrpSpPr>
              <a:grpSpLocks/>
            </p:cNvGrpSpPr>
            <p:nvPr/>
          </p:nvGrpSpPr>
          <p:grpSpPr bwMode="auto">
            <a:xfrm>
              <a:off x="8240125" y="115888"/>
              <a:ext cx="812587" cy="1003730"/>
              <a:chOff x="8240675" y="115889"/>
              <a:chExt cx="811849" cy="1003433"/>
            </a:xfrm>
          </p:grpSpPr>
          <p:sp>
            <p:nvSpPr>
              <p:cNvPr id="44" name="Rectangle 43"/>
              <p:cNvSpPr/>
              <p:nvPr/>
            </p:nvSpPr>
            <p:spPr bwMode="auto">
              <a:xfrm rot="5400000">
                <a:off x="8344152" y="117679"/>
                <a:ext cx="663379" cy="6598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a:solidFill>
                    <a:srgbClr val="FFFFFF"/>
                  </a:solidFill>
                  <a:ea typeface="ＭＳ Ｐゴシック" charset="-128"/>
                </a:endParaRPr>
              </a:p>
            </p:txBody>
          </p:sp>
          <p:sp>
            <p:nvSpPr>
              <p:cNvPr id="45" name="TextBox 5"/>
              <p:cNvSpPr txBox="1">
                <a:spLocks noChangeArrowheads="1"/>
              </p:cNvSpPr>
              <p:nvPr/>
            </p:nvSpPr>
            <p:spPr bwMode="auto">
              <a:xfrm>
                <a:off x="8240675" y="771174"/>
                <a:ext cx="811849" cy="348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ACCIDENT </a:t>
                </a:r>
                <a:br>
                  <a:rPr lang="en-US" altLang="en-US" sz="600" b="1" dirty="0"/>
                </a:br>
                <a:r>
                  <a:rPr lang="en-US" altLang="en-US" sz="600" b="1" dirty="0"/>
                  <a:t>INSURANCE</a:t>
                </a:r>
              </a:p>
            </p:txBody>
          </p:sp>
        </p:grpSp>
        <p:grpSp>
          <p:nvGrpSpPr>
            <p:cNvPr id="40" name="Group 39"/>
            <p:cNvGrpSpPr/>
            <p:nvPr/>
          </p:nvGrpSpPr>
          <p:grpSpPr>
            <a:xfrm>
              <a:off x="8400274" y="228600"/>
              <a:ext cx="534006" cy="433162"/>
              <a:chOff x="4384817" y="5742274"/>
              <a:chExt cx="894678" cy="725723"/>
            </a:xfrm>
          </p:grpSpPr>
          <p:sp>
            <p:nvSpPr>
              <p:cNvPr id="41" name="Isosceles Triangle 139"/>
              <p:cNvSpPr/>
              <p:nvPr/>
            </p:nvSpPr>
            <p:spPr>
              <a:xfrm>
                <a:off x="4384817" y="5742274"/>
                <a:ext cx="894678" cy="725723"/>
              </a:xfrm>
              <a:prstGeom prst="triangl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42" name="Oval 41"/>
              <p:cNvSpPr/>
              <p:nvPr/>
            </p:nvSpPr>
            <p:spPr>
              <a:xfrm>
                <a:off x="4783884" y="6304947"/>
                <a:ext cx="96544" cy="96544"/>
              </a:xfrm>
              <a:prstGeom prst="ellips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sp>
            <p:nvSpPr>
              <p:cNvPr id="43" name="Freeform 42"/>
              <p:cNvSpPr/>
              <p:nvPr/>
            </p:nvSpPr>
            <p:spPr>
              <a:xfrm>
                <a:off x="4785722" y="5931056"/>
                <a:ext cx="92868" cy="330994"/>
              </a:xfrm>
              <a:custGeom>
                <a:avLst/>
                <a:gdLst>
                  <a:gd name="connsiteX0" fmla="*/ 0 w 92868"/>
                  <a:gd name="connsiteY0" fmla="*/ 0 h 330994"/>
                  <a:gd name="connsiteX1" fmla="*/ 92868 w 92868"/>
                  <a:gd name="connsiteY1" fmla="*/ 0 h 330994"/>
                  <a:gd name="connsiteX2" fmla="*/ 92868 w 92868"/>
                  <a:gd name="connsiteY2" fmla="*/ 111919 h 330994"/>
                  <a:gd name="connsiteX3" fmla="*/ 69056 w 92868"/>
                  <a:gd name="connsiteY3" fmla="*/ 330994 h 330994"/>
                  <a:gd name="connsiteX4" fmla="*/ 21431 w 92868"/>
                  <a:gd name="connsiteY4" fmla="*/ 330994 h 330994"/>
                  <a:gd name="connsiteX5" fmla="*/ 0 w 92868"/>
                  <a:gd name="connsiteY5" fmla="*/ 102394 h 330994"/>
                  <a:gd name="connsiteX6" fmla="*/ 0 w 92868"/>
                  <a:gd name="connsiteY6" fmla="*/ 0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68" h="330994">
                    <a:moveTo>
                      <a:pt x="0" y="0"/>
                    </a:moveTo>
                    <a:lnTo>
                      <a:pt x="92868" y="0"/>
                    </a:lnTo>
                    <a:lnTo>
                      <a:pt x="92868" y="111919"/>
                    </a:lnTo>
                    <a:lnTo>
                      <a:pt x="69056" y="330994"/>
                    </a:lnTo>
                    <a:lnTo>
                      <a:pt x="21431" y="330994"/>
                    </a:lnTo>
                    <a:lnTo>
                      <a:pt x="0" y="102394"/>
                    </a:lnTo>
                    <a:lnTo>
                      <a:pt x="0" y="0"/>
                    </a:lnTo>
                    <a:close/>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grpSp>
      </p:grpSp>
      <p:grpSp>
        <p:nvGrpSpPr>
          <p:cNvPr id="46" name="Group 45"/>
          <p:cNvGrpSpPr/>
          <p:nvPr/>
        </p:nvGrpSpPr>
        <p:grpSpPr>
          <a:xfrm>
            <a:off x="886695" y="-1001357"/>
            <a:ext cx="618158" cy="798492"/>
            <a:chOff x="8228714" y="115888"/>
            <a:chExt cx="777168" cy="1003887"/>
          </a:xfrm>
        </p:grpSpPr>
        <p:grpSp>
          <p:nvGrpSpPr>
            <p:cNvPr id="47" name="Group 3"/>
            <p:cNvGrpSpPr>
              <a:grpSpLocks/>
            </p:cNvGrpSpPr>
            <p:nvPr/>
          </p:nvGrpSpPr>
          <p:grpSpPr bwMode="auto">
            <a:xfrm>
              <a:off x="8228714" y="115888"/>
              <a:ext cx="777168" cy="1003887"/>
              <a:chOff x="8229273" y="115888"/>
              <a:chExt cx="776608" cy="1003353"/>
            </a:xfrm>
          </p:grpSpPr>
          <p:sp>
            <p:nvSpPr>
              <p:cNvPr id="51" name="Rectangle 50"/>
              <p:cNvSpPr>
                <a:spLocks noChangeArrowheads="1"/>
              </p:cNvSpPr>
              <p:nvPr/>
            </p:nvSpPr>
            <p:spPr bwMode="auto">
              <a:xfrm rot="5400000">
                <a:off x="8344308" y="117537"/>
                <a:ext cx="663221" cy="659924"/>
              </a:xfrm>
              <a:prstGeom prst="rect">
                <a:avLst/>
              </a:prstGeom>
              <a:solidFill>
                <a:srgbClr val="0070C0"/>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rot="10800000" vert="eaVert" anchor="ctr"/>
              <a:lstStyle/>
              <a:p>
                <a:pPr algn="ctr">
                  <a:defRPr/>
                </a:pPr>
                <a:endParaRPr lang="en-US" sz="600">
                  <a:solidFill>
                    <a:srgbClr val="FFFFFF"/>
                  </a:solidFill>
                  <a:latin typeface="+mn-lt"/>
                </a:endParaRPr>
              </a:p>
            </p:txBody>
          </p:sp>
          <p:sp>
            <p:nvSpPr>
              <p:cNvPr id="52" name="TextBox 7"/>
              <p:cNvSpPr txBox="1">
                <a:spLocks noChangeArrowheads="1"/>
              </p:cNvSpPr>
              <p:nvPr/>
            </p:nvSpPr>
            <p:spPr bwMode="auto">
              <a:xfrm>
                <a:off x="8229273" y="771175"/>
                <a:ext cx="683109" cy="348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CRITICAL</a:t>
                </a:r>
                <a:br>
                  <a:rPr lang="en-US" altLang="en-US" sz="600" b="1" dirty="0"/>
                </a:br>
                <a:r>
                  <a:rPr lang="en-US" altLang="en-US" sz="600" b="1" dirty="0"/>
                  <a:t>ILLNESS</a:t>
                </a:r>
              </a:p>
            </p:txBody>
          </p:sp>
        </p:grpSp>
        <p:grpSp>
          <p:nvGrpSpPr>
            <p:cNvPr id="48" name="Group 2"/>
            <p:cNvGrpSpPr>
              <a:grpSpLocks/>
            </p:cNvGrpSpPr>
            <p:nvPr/>
          </p:nvGrpSpPr>
          <p:grpSpPr bwMode="auto">
            <a:xfrm>
              <a:off x="8430789" y="228600"/>
              <a:ext cx="497333" cy="432583"/>
              <a:chOff x="4970996" y="278733"/>
              <a:chExt cx="1319240" cy="1150017"/>
            </a:xfrm>
          </p:grpSpPr>
          <p:sp>
            <p:nvSpPr>
              <p:cNvPr id="49" name="Heart 33"/>
              <p:cNvSpPr/>
              <p:nvPr/>
            </p:nvSpPr>
            <p:spPr>
              <a:xfrm>
                <a:off x="5044084" y="278733"/>
                <a:ext cx="1182809" cy="1151238"/>
              </a:xfrm>
              <a:custGeom>
                <a:avLst/>
                <a:gdLst>
                  <a:gd name="connsiteX0" fmla="*/ 481013 w 962025"/>
                  <a:gd name="connsiteY0" fmla="*/ 207998 h 831990"/>
                  <a:gd name="connsiteX1" fmla="*/ 481013 w 962025"/>
                  <a:gd name="connsiteY1" fmla="*/ 831990 h 831990"/>
                  <a:gd name="connsiteX2" fmla="*/ 481013 w 962025"/>
                  <a:gd name="connsiteY2" fmla="*/ 207998 h 831990"/>
                  <a:gd name="connsiteX0" fmla="*/ 481226 w 969046"/>
                  <a:gd name="connsiteY0" fmla="*/ 192643 h 842829"/>
                  <a:gd name="connsiteX1" fmla="*/ 485989 w 969046"/>
                  <a:gd name="connsiteY1" fmla="*/ 842829 h 842829"/>
                  <a:gd name="connsiteX2" fmla="*/ 481226 w 969046"/>
                  <a:gd name="connsiteY2" fmla="*/ 192643 h 842829"/>
                  <a:gd name="connsiteX0" fmla="*/ 481226 w 969657"/>
                  <a:gd name="connsiteY0" fmla="*/ 192643 h 842829"/>
                  <a:gd name="connsiteX1" fmla="*/ 485989 w 969657"/>
                  <a:gd name="connsiteY1" fmla="*/ 842829 h 842829"/>
                  <a:gd name="connsiteX2" fmla="*/ 481226 w 969657"/>
                  <a:gd name="connsiteY2" fmla="*/ 192643 h 842829"/>
                  <a:gd name="connsiteX0" fmla="*/ 500181 w 988612"/>
                  <a:gd name="connsiteY0" fmla="*/ 162708 h 812894"/>
                  <a:gd name="connsiteX1" fmla="*/ 504944 w 988612"/>
                  <a:gd name="connsiteY1" fmla="*/ 812894 h 812894"/>
                  <a:gd name="connsiteX2" fmla="*/ 500181 w 988612"/>
                  <a:gd name="connsiteY2" fmla="*/ 162708 h 812894"/>
                  <a:gd name="connsiteX0" fmla="*/ 466905 w 955336"/>
                  <a:gd name="connsiteY0" fmla="*/ 158593 h 808779"/>
                  <a:gd name="connsiteX1" fmla="*/ 471668 w 955336"/>
                  <a:gd name="connsiteY1" fmla="*/ 808779 h 808779"/>
                  <a:gd name="connsiteX2" fmla="*/ 466905 w 955336"/>
                  <a:gd name="connsiteY2" fmla="*/ 158593 h 808779"/>
                  <a:gd name="connsiteX0" fmla="*/ 466905 w 919661"/>
                  <a:gd name="connsiteY0" fmla="*/ 156704 h 806890"/>
                  <a:gd name="connsiteX1" fmla="*/ 471668 w 919661"/>
                  <a:gd name="connsiteY1" fmla="*/ 806890 h 806890"/>
                  <a:gd name="connsiteX2" fmla="*/ 466905 w 919661"/>
                  <a:gd name="connsiteY2" fmla="*/ 156704 h 806890"/>
                </a:gdLst>
                <a:ahLst/>
                <a:cxnLst>
                  <a:cxn ang="0">
                    <a:pos x="connsiteX0" y="connsiteY0"/>
                  </a:cxn>
                  <a:cxn ang="0">
                    <a:pos x="connsiteX1" y="connsiteY1"/>
                  </a:cxn>
                  <a:cxn ang="0">
                    <a:pos x="connsiteX2" y="connsiteY2"/>
                  </a:cxn>
                </a:cxnLst>
                <a:rect l="l" t="t" r="r" b="b"/>
                <a:pathLst>
                  <a:path w="919661" h="806890">
                    <a:moveTo>
                      <a:pt x="466905" y="156704"/>
                    </a:moveTo>
                    <a:cubicBezTo>
                      <a:pt x="669707" y="-250043"/>
                      <a:pt x="1372773" y="194804"/>
                      <a:pt x="471668" y="806890"/>
                    </a:cubicBezTo>
                    <a:cubicBezTo>
                      <a:pt x="-434200" y="240048"/>
                      <a:pt x="195045" y="-259568"/>
                      <a:pt x="466905" y="156704"/>
                    </a:cubicBezTo>
                    <a:close/>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latin typeface="Arial"/>
                </a:endParaRPr>
              </a:p>
            </p:txBody>
          </p:sp>
          <p:sp>
            <p:nvSpPr>
              <p:cNvPr id="50" name="Freeform 49"/>
              <p:cNvSpPr/>
              <p:nvPr/>
            </p:nvSpPr>
            <p:spPr>
              <a:xfrm flipH="1">
                <a:off x="4970996" y="605914"/>
                <a:ext cx="1319240" cy="557917"/>
              </a:xfrm>
              <a:custGeom>
                <a:avLst/>
                <a:gdLst>
                  <a:gd name="connsiteX0" fmla="*/ 0 w 728662"/>
                  <a:gd name="connsiteY0" fmla="*/ 192881 h 300038"/>
                  <a:gd name="connsiteX1" fmla="*/ 292894 w 728662"/>
                  <a:gd name="connsiteY1" fmla="*/ 192881 h 300038"/>
                  <a:gd name="connsiteX2" fmla="*/ 352425 w 728662"/>
                  <a:gd name="connsiteY2" fmla="*/ 114300 h 300038"/>
                  <a:gd name="connsiteX3" fmla="*/ 445294 w 728662"/>
                  <a:gd name="connsiteY3" fmla="*/ 300038 h 300038"/>
                  <a:gd name="connsiteX4" fmla="*/ 533400 w 728662"/>
                  <a:gd name="connsiteY4" fmla="*/ 0 h 300038"/>
                  <a:gd name="connsiteX5" fmla="*/ 607219 w 728662"/>
                  <a:gd name="connsiteY5" fmla="*/ 202406 h 300038"/>
                  <a:gd name="connsiteX6" fmla="*/ 728662 w 728662"/>
                  <a:gd name="connsiteY6" fmla="*/ 202406 h 300038"/>
                  <a:gd name="connsiteX0" fmla="*/ 0 w 728662"/>
                  <a:gd name="connsiteY0" fmla="*/ 192881 h 300038"/>
                  <a:gd name="connsiteX1" fmla="*/ 313832 w 728662"/>
                  <a:gd name="connsiteY1" fmla="*/ 196102 h 300038"/>
                  <a:gd name="connsiteX2" fmla="*/ 352425 w 728662"/>
                  <a:gd name="connsiteY2" fmla="*/ 114300 h 300038"/>
                  <a:gd name="connsiteX3" fmla="*/ 445294 w 728662"/>
                  <a:gd name="connsiteY3" fmla="*/ 300038 h 300038"/>
                  <a:gd name="connsiteX4" fmla="*/ 533400 w 728662"/>
                  <a:gd name="connsiteY4" fmla="*/ 0 h 300038"/>
                  <a:gd name="connsiteX5" fmla="*/ 607219 w 728662"/>
                  <a:gd name="connsiteY5" fmla="*/ 202406 h 300038"/>
                  <a:gd name="connsiteX6" fmla="*/ 728662 w 728662"/>
                  <a:gd name="connsiteY6" fmla="*/ 202406 h 300038"/>
                  <a:gd name="connsiteX0" fmla="*/ 0 w 728662"/>
                  <a:gd name="connsiteY0" fmla="*/ 192881 h 343525"/>
                  <a:gd name="connsiteX1" fmla="*/ 313832 w 728662"/>
                  <a:gd name="connsiteY1" fmla="*/ 196102 h 343525"/>
                  <a:gd name="connsiteX2" fmla="*/ 352425 w 728662"/>
                  <a:gd name="connsiteY2" fmla="*/ 114300 h 343525"/>
                  <a:gd name="connsiteX3" fmla="*/ 445294 w 728662"/>
                  <a:gd name="connsiteY3" fmla="*/ 343525 h 343525"/>
                  <a:gd name="connsiteX4" fmla="*/ 533400 w 728662"/>
                  <a:gd name="connsiteY4" fmla="*/ 0 h 343525"/>
                  <a:gd name="connsiteX5" fmla="*/ 607219 w 728662"/>
                  <a:gd name="connsiteY5" fmla="*/ 202406 h 343525"/>
                  <a:gd name="connsiteX6" fmla="*/ 728662 w 728662"/>
                  <a:gd name="connsiteY6" fmla="*/ 202406 h 343525"/>
                  <a:gd name="connsiteX0" fmla="*/ 0 w 952540"/>
                  <a:gd name="connsiteY0" fmla="*/ 192881 h 343525"/>
                  <a:gd name="connsiteX1" fmla="*/ 313832 w 952540"/>
                  <a:gd name="connsiteY1" fmla="*/ 196102 h 343525"/>
                  <a:gd name="connsiteX2" fmla="*/ 352425 w 952540"/>
                  <a:gd name="connsiteY2" fmla="*/ 114300 h 343525"/>
                  <a:gd name="connsiteX3" fmla="*/ 445294 w 952540"/>
                  <a:gd name="connsiteY3" fmla="*/ 343525 h 343525"/>
                  <a:gd name="connsiteX4" fmla="*/ 533400 w 952540"/>
                  <a:gd name="connsiteY4" fmla="*/ 0 h 343525"/>
                  <a:gd name="connsiteX5" fmla="*/ 607219 w 952540"/>
                  <a:gd name="connsiteY5" fmla="*/ 202406 h 343525"/>
                  <a:gd name="connsiteX6" fmla="*/ 952540 w 952540"/>
                  <a:gd name="connsiteY6" fmla="*/ 200795 h 343525"/>
                  <a:gd name="connsiteX0" fmla="*/ 0 w 952540"/>
                  <a:gd name="connsiteY0" fmla="*/ 192881 h 343525"/>
                  <a:gd name="connsiteX1" fmla="*/ 313832 w 952540"/>
                  <a:gd name="connsiteY1" fmla="*/ 196102 h 343525"/>
                  <a:gd name="connsiteX2" fmla="*/ 352425 w 952540"/>
                  <a:gd name="connsiteY2" fmla="*/ 114300 h 343525"/>
                  <a:gd name="connsiteX3" fmla="*/ 445294 w 952540"/>
                  <a:gd name="connsiteY3" fmla="*/ 343525 h 343525"/>
                  <a:gd name="connsiteX4" fmla="*/ 533400 w 952540"/>
                  <a:gd name="connsiteY4" fmla="*/ 0 h 343525"/>
                  <a:gd name="connsiteX5" fmla="*/ 589502 w 952540"/>
                  <a:gd name="connsiteY5" fmla="*/ 202406 h 343525"/>
                  <a:gd name="connsiteX6" fmla="*/ 952540 w 952540"/>
                  <a:gd name="connsiteY6" fmla="*/ 200795 h 343525"/>
                  <a:gd name="connsiteX0" fmla="*/ 0 w 957372"/>
                  <a:gd name="connsiteY0" fmla="*/ 192881 h 343525"/>
                  <a:gd name="connsiteX1" fmla="*/ 318664 w 957372"/>
                  <a:gd name="connsiteY1" fmla="*/ 196102 h 343525"/>
                  <a:gd name="connsiteX2" fmla="*/ 357257 w 957372"/>
                  <a:gd name="connsiteY2" fmla="*/ 114300 h 343525"/>
                  <a:gd name="connsiteX3" fmla="*/ 450126 w 957372"/>
                  <a:gd name="connsiteY3" fmla="*/ 343525 h 343525"/>
                  <a:gd name="connsiteX4" fmla="*/ 538232 w 957372"/>
                  <a:gd name="connsiteY4" fmla="*/ 0 h 343525"/>
                  <a:gd name="connsiteX5" fmla="*/ 594334 w 957372"/>
                  <a:gd name="connsiteY5" fmla="*/ 202406 h 343525"/>
                  <a:gd name="connsiteX6" fmla="*/ 957372 w 957372"/>
                  <a:gd name="connsiteY6" fmla="*/ 200795 h 343525"/>
                  <a:gd name="connsiteX0" fmla="*/ 0 w 956119"/>
                  <a:gd name="connsiteY0" fmla="*/ 196015 h 343525"/>
                  <a:gd name="connsiteX1" fmla="*/ 317411 w 956119"/>
                  <a:gd name="connsiteY1" fmla="*/ 196102 h 343525"/>
                  <a:gd name="connsiteX2" fmla="*/ 356004 w 956119"/>
                  <a:gd name="connsiteY2" fmla="*/ 114300 h 343525"/>
                  <a:gd name="connsiteX3" fmla="*/ 448873 w 956119"/>
                  <a:gd name="connsiteY3" fmla="*/ 343525 h 343525"/>
                  <a:gd name="connsiteX4" fmla="*/ 536979 w 956119"/>
                  <a:gd name="connsiteY4" fmla="*/ 0 h 343525"/>
                  <a:gd name="connsiteX5" fmla="*/ 593081 w 956119"/>
                  <a:gd name="connsiteY5" fmla="*/ 202406 h 343525"/>
                  <a:gd name="connsiteX6" fmla="*/ 956119 w 956119"/>
                  <a:gd name="connsiteY6" fmla="*/ 200795 h 343525"/>
                  <a:gd name="connsiteX0" fmla="*/ 0 w 956119"/>
                  <a:gd name="connsiteY0" fmla="*/ 196015 h 343525"/>
                  <a:gd name="connsiteX1" fmla="*/ 317411 w 956119"/>
                  <a:gd name="connsiteY1" fmla="*/ 196102 h 343525"/>
                  <a:gd name="connsiteX2" fmla="*/ 356004 w 956119"/>
                  <a:gd name="connsiteY2" fmla="*/ 114300 h 343525"/>
                  <a:gd name="connsiteX3" fmla="*/ 448873 w 956119"/>
                  <a:gd name="connsiteY3" fmla="*/ 343525 h 343525"/>
                  <a:gd name="connsiteX4" fmla="*/ 536979 w 956119"/>
                  <a:gd name="connsiteY4" fmla="*/ 0 h 343525"/>
                  <a:gd name="connsiteX5" fmla="*/ 593708 w 956119"/>
                  <a:gd name="connsiteY5" fmla="*/ 196766 h 343525"/>
                  <a:gd name="connsiteX6" fmla="*/ 956119 w 956119"/>
                  <a:gd name="connsiteY6" fmla="*/ 200795 h 343525"/>
                  <a:gd name="connsiteX0" fmla="*/ 0 w 956746"/>
                  <a:gd name="connsiteY0" fmla="*/ 196015 h 343525"/>
                  <a:gd name="connsiteX1" fmla="*/ 317411 w 956746"/>
                  <a:gd name="connsiteY1" fmla="*/ 196102 h 343525"/>
                  <a:gd name="connsiteX2" fmla="*/ 356004 w 956746"/>
                  <a:gd name="connsiteY2" fmla="*/ 114300 h 343525"/>
                  <a:gd name="connsiteX3" fmla="*/ 448873 w 956746"/>
                  <a:gd name="connsiteY3" fmla="*/ 343525 h 343525"/>
                  <a:gd name="connsiteX4" fmla="*/ 536979 w 956746"/>
                  <a:gd name="connsiteY4" fmla="*/ 0 h 343525"/>
                  <a:gd name="connsiteX5" fmla="*/ 593708 w 956746"/>
                  <a:gd name="connsiteY5" fmla="*/ 196766 h 343525"/>
                  <a:gd name="connsiteX6" fmla="*/ 956746 w 956746"/>
                  <a:gd name="connsiteY6" fmla="*/ 195155 h 343525"/>
                  <a:gd name="connsiteX0" fmla="*/ 0 w 952986"/>
                  <a:gd name="connsiteY0" fmla="*/ 196015 h 343525"/>
                  <a:gd name="connsiteX1" fmla="*/ 317411 w 952986"/>
                  <a:gd name="connsiteY1" fmla="*/ 196102 h 343525"/>
                  <a:gd name="connsiteX2" fmla="*/ 356004 w 952986"/>
                  <a:gd name="connsiteY2" fmla="*/ 114300 h 343525"/>
                  <a:gd name="connsiteX3" fmla="*/ 448873 w 952986"/>
                  <a:gd name="connsiteY3" fmla="*/ 343525 h 343525"/>
                  <a:gd name="connsiteX4" fmla="*/ 536979 w 952986"/>
                  <a:gd name="connsiteY4" fmla="*/ 0 h 343525"/>
                  <a:gd name="connsiteX5" fmla="*/ 593708 w 952986"/>
                  <a:gd name="connsiteY5" fmla="*/ 196766 h 343525"/>
                  <a:gd name="connsiteX6" fmla="*/ 952986 w 952986"/>
                  <a:gd name="connsiteY6" fmla="*/ 197035 h 343525"/>
                  <a:gd name="connsiteX0" fmla="*/ 0 w 952986"/>
                  <a:gd name="connsiteY0" fmla="*/ 196015 h 343525"/>
                  <a:gd name="connsiteX1" fmla="*/ 317411 w 952986"/>
                  <a:gd name="connsiteY1" fmla="*/ 196102 h 343525"/>
                  <a:gd name="connsiteX2" fmla="*/ 356004 w 952986"/>
                  <a:gd name="connsiteY2" fmla="*/ 114300 h 343525"/>
                  <a:gd name="connsiteX3" fmla="*/ 448873 w 952986"/>
                  <a:gd name="connsiteY3" fmla="*/ 343525 h 343525"/>
                  <a:gd name="connsiteX4" fmla="*/ 536979 w 952986"/>
                  <a:gd name="connsiteY4" fmla="*/ 0 h 343525"/>
                  <a:gd name="connsiteX5" fmla="*/ 593708 w 952986"/>
                  <a:gd name="connsiteY5" fmla="*/ 196766 h 343525"/>
                  <a:gd name="connsiteX6" fmla="*/ 952986 w 952986"/>
                  <a:gd name="connsiteY6" fmla="*/ 197035 h 343525"/>
                  <a:gd name="connsiteX0" fmla="*/ 0 w 952986"/>
                  <a:gd name="connsiteY0" fmla="*/ 217192 h 364702"/>
                  <a:gd name="connsiteX1" fmla="*/ 317411 w 952986"/>
                  <a:gd name="connsiteY1" fmla="*/ 217279 h 364702"/>
                  <a:gd name="connsiteX2" fmla="*/ 356004 w 952986"/>
                  <a:gd name="connsiteY2" fmla="*/ 135477 h 364702"/>
                  <a:gd name="connsiteX3" fmla="*/ 448873 w 952986"/>
                  <a:gd name="connsiteY3" fmla="*/ 364702 h 364702"/>
                  <a:gd name="connsiteX4" fmla="*/ 565215 w 952986"/>
                  <a:gd name="connsiteY4" fmla="*/ 0 h 364702"/>
                  <a:gd name="connsiteX5" fmla="*/ 593708 w 952986"/>
                  <a:gd name="connsiteY5" fmla="*/ 217943 h 364702"/>
                  <a:gd name="connsiteX6" fmla="*/ 952986 w 952986"/>
                  <a:gd name="connsiteY6" fmla="*/ 218212 h 364702"/>
                  <a:gd name="connsiteX0" fmla="*/ 0 w 952986"/>
                  <a:gd name="connsiteY0" fmla="*/ 217192 h 364702"/>
                  <a:gd name="connsiteX1" fmla="*/ 317411 w 952986"/>
                  <a:gd name="connsiteY1" fmla="*/ 217279 h 364702"/>
                  <a:gd name="connsiteX2" fmla="*/ 356004 w 952986"/>
                  <a:gd name="connsiteY2" fmla="*/ 135477 h 364702"/>
                  <a:gd name="connsiteX3" fmla="*/ 448873 w 952986"/>
                  <a:gd name="connsiteY3" fmla="*/ 364702 h 364702"/>
                  <a:gd name="connsiteX4" fmla="*/ 565215 w 952986"/>
                  <a:gd name="connsiteY4" fmla="*/ 0 h 364702"/>
                  <a:gd name="connsiteX5" fmla="*/ 618415 w 952986"/>
                  <a:gd name="connsiteY5" fmla="*/ 225002 h 364702"/>
                  <a:gd name="connsiteX6" fmla="*/ 952986 w 952986"/>
                  <a:gd name="connsiteY6" fmla="*/ 218212 h 364702"/>
                  <a:gd name="connsiteX0" fmla="*/ 0 w 952986"/>
                  <a:gd name="connsiteY0" fmla="*/ 217192 h 364702"/>
                  <a:gd name="connsiteX1" fmla="*/ 317411 w 952986"/>
                  <a:gd name="connsiteY1" fmla="*/ 217279 h 364702"/>
                  <a:gd name="connsiteX2" fmla="*/ 356004 w 952986"/>
                  <a:gd name="connsiteY2" fmla="*/ 135477 h 364702"/>
                  <a:gd name="connsiteX3" fmla="*/ 448873 w 952986"/>
                  <a:gd name="connsiteY3" fmla="*/ 364702 h 364702"/>
                  <a:gd name="connsiteX4" fmla="*/ 565215 w 952986"/>
                  <a:gd name="connsiteY4" fmla="*/ 0 h 364702"/>
                  <a:gd name="connsiteX5" fmla="*/ 618415 w 952986"/>
                  <a:gd name="connsiteY5" fmla="*/ 219708 h 364702"/>
                  <a:gd name="connsiteX6" fmla="*/ 952986 w 952986"/>
                  <a:gd name="connsiteY6" fmla="*/ 218212 h 364702"/>
                  <a:gd name="connsiteX0" fmla="*/ 0 w 952986"/>
                  <a:gd name="connsiteY0" fmla="*/ 217192 h 414115"/>
                  <a:gd name="connsiteX1" fmla="*/ 317411 w 952986"/>
                  <a:gd name="connsiteY1" fmla="*/ 217279 h 414115"/>
                  <a:gd name="connsiteX2" fmla="*/ 356004 w 952986"/>
                  <a:gd name="connsiteY2" fmla="*/ 135477 h 414115"/>
                  <a:gd name="connsiteX3" fmla="*/ 445343 w 952986"/>
                  <a:gd name="connsiteY3" fmla="*/ 414115 h 414115"/>
                  <a:gd name="connsiteX4" fmla="*/ 565215 w 952986"/>
                  <a:gd name="connsiteY4" fmla="*/ 0 h 414115"/>
                  <a:gd name="connsiteX5" fmla="*/ 618415 w 952986"/>
                  <a:gd name="connsiteY5" fmla="*/ 219708 h 414115"/>
                  <a:gd name="connsiteX6" fmla="*/ 952986 w 952986"/>
                  <a:gd name="connsiteY6" fmla="*/ 218212 h 414115"/>
                  <a:gd name="connsiteX0" fmla="*/ 0 w 952986"/>
                  <a:gd name="connsiteY0" fmla="*/ 217192 h 414115"/>
                  <a:gd name="connsiteX1" fmla="*/ 317411 w 952986"/>
                  <a:gd name="connsiteY1" fmla="*/ 217279 h 414115"/>
                  <a:gd name="connsiteX2" fmla="*/ 359534 w 952986"/>
                  <a:gd name="connsiteY2" fmla="*/ 93123 h 414115"/>
                  <a:gd name="connsiteX3" fmla="*/ 445343 w 952986"/>
                  <a:gd name="connsiteY3" fmla="*/ 414115 h 414115"/>
                  <a:gd name="connsiteX4" fmla="*/ 565215 w 952986"/>
                  <a:gd name="connsiteY4" fmla="*/ 0 h 414115"/>
                  <a:gd name="connsiteX5" fmla="*/ 618415 w 952986"/>
                  <a:gd name="connsiteY5" fmla="*/ 219708 h 414115"/>
                  <a:gd name="connsiteX6" fmla="*/ 952986 w 952986"/>
                  <a:gd name="connsiteY6" fmla="*/ 218212 h 414115"/>
                  <a:gd name="connsiteX0" fmla="*/ 0 w 977693"/>
                  <a:gd name="connsiteY0" fmla="*/ 217192 h 414115"/>
                  <a:gd name="connsiteX1" fmla="*/ 342118 w 977693"/>
                  <a:gd name="connsiteY1" fmla="*/ 217279 h 414115"/>
                  <a:gd name="connsiteX2" fmla="*/ 384241 w 977693"/>
                  <a:gd name="connsiteY2" fmla="*/ 93123 h 414115"/>
                  <a:gd name="connsiteX3" fmla="*/ 470050 w 977693"/>
                  <a:gd name="connsiteY3" fmla="*/ 414115 h 414115"/>
                  <a:gd name="connsiteX4" fmla="*/ 589922 w 977693"/>
                  <a:gd name="connsiteY4" fmla="*/ 0 h 414115"/>
                  <a:gd name="connsiteX5" fmla="*/ 643122 w 977693"/>
                  <a:gd name="connsiteY5" fmla="*/ 219708 h 414115"/>
                  <a:gd name="connsiteX6" fmla="*/ 977693 w 977693"/>
                  <a:gd name="connsiteY6" fmla="*/ 218212 h 41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693" h="414115">
                    <a:moveTo>
                      <a:pt x="0" y="217192"/>
                    </a:moveTo>
                    <a:lnTo>
                      <a:pt x="342118" y="217279"/>
                    </a:lnTo>
                    <a:lnTo>
                      <a:pt x="384241" y="93123"/>
                    </a:lnTo>
                    <a:lnTo>
                      <a:pt x="470050" y="414115"/>
                    </a:lnTo>
                    <a:lnTo>
                      <a:pt x="589922" y="0"/>
                    </a:lnTo>
                    <a:lnTo>
                      <a:pt x="643122" y="219708"/>
                    </a:lnTo>
                    <a:lnTo>
                      <a:pt x="977693" y="218212"/>
                    </a:lnTo>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latin typeface="Arial"/>
                </a:endParaRPr>
              </a:p>
            </p:txBody>
          </p:sp>
        </p:grpSp>
      </p:grpSp>
      <p:grpSp>
        <p:nvGrpSpPr>
          <p:cNvPr id="53" name="Group 52"/>
          <p:cNvGrpSpPr/>
          <p:nvPr/>
        </p:nvGrpSpPr>
        <p:grpSpPr>
          <a:xfrm>
            <a:off x="6316599" y="-1012746"/>
            <a:ext cx="659155" cy="890826"/>
            <a:chOff x="8228730" y="115888"/>
            <a:chExt cx="828709" cy="1119972"/>
          </a:xfrm>
        </p:grpSpPr>
        <p:grpSp>
          <p:nvGrpSpPr>
            <p:cNvPr id="54" name="Group 3"/>
            <p:cNvGrpSpPr>
              <a:grpSpLocks/>
            </p:cNvGrpSpPr>
            <p:nvPr/>
          </p:nvGrpSpPr>
          <p:grpSpPr bwMode="auto">
            <a:xfrm>
              <a:off x="8228730" y="115888"/>
              <a:ext cx="828709" cy="1119972"/>
              <a:chOff x="8229273" y="115888"/>
              <a:chExt cx="828110" cy="1119376"/>
            </a:xfrm>
          </p:grpSpPr>
          <p:sp>
            <p:nvSpPr>
              <p:cNvPr id="63" name="Rectangle 62"/>
              <p:cNvSpPr>
                <a:spLocks noChangeArrowheads="1"/>
              </p:cNvSpPr>
              <p:nvPr/>
            </p:nvSpPr>
            <p:spPr bwMode="auto">
              <a:xfrm rot="5400000">
                <a:off x="8344308" y="117537"/>
                <a:ext cx="663221" cy="659924"/>
              </a:xfrm>
              <a:prstGeom prst="rect">
                <a:avLst/>
              </a:prstGeom>
              <a:solidFill>
                <a:srgbClr val="0070C0"/>
              </a:soli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rot="10800000" vert="eaVert" anchor="ctr"/>
              <a:lstStyle/>
              <a:p>
                <a:pPr algn="ctr">
                  <a:defRPr/>
                </a:pPr>
                <a:endParaRPr lang="en-US" sz="600">
                  <a:solidFill>
                    <a:srgbClr val="FFFFFF"/>
                  </a:solidFill>
                  <a:latin typeface="+mn-lt"/>
                </a:endParaRPr>
              </a:p>
            </p:txBody>
          </p:sp>
          <p:sp>
            <p:nvSpPr>
              <p:cNvPr id="64" name="TextBox 7"/>
              <p:cNvSpPr txBox="1">
                <a:spLocks noChangeArrowheads="1"/>
              </p:cNvSpPr>
              <p:nvPr/>
            </p:nvSpPr>
            <p:spPr bwMode="auto">
              <a:xfrm>
                <a:off x="8229273" y="771176"/>
                <a:ext cx="828110" cy="46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DELIVERING </a:t>
                </a:r>
              </a:p>
              <a:p>
                <a:pPr eaLnBrk="1" hangingPunct="1">
                  <a:spcBef>
                    <a:spcPct val="0"/>
                  </a:spcBef>
                  <a:buFontTx/>
                  <a:buNone/>
                </a:pPr>
                <a:r>
                  <a:rPr lang="en-US" altLang="en-US" sz="600" b="1" dirty="0"/>
                  <a:t>VALUE. </a:t>
                </a:r>
              </a:p>
              <a:p>
                <a:pPr eaLnBrk="1" hangingPunct="1">
                  <a:spcBef>
                    <a:spcPct val="0"/>
                  </a:spcBef>
                  <a:buFontTx/>
                  <a:buNone/>
                </a:pPr>
                <a:r>
                  <a:rPr lang="en-US" altLang="en-US" sz="600" b="1" dirty="0"/>
                  <a:t>EVERY DAY.</a:t>
                </a:r>
              </a:p>
            </p:txBody>
          </p:sp>
        </p:grpSp>
        <p:grpSp>
          <p:nvGrpSpPr>
            <p:cNvPr id="55" name="Group 54"/>
            <p:cNvGrpSpPr/>
            <p:nvPr/>
          </p:nvGrpSpPr>
          <p:grpSpPr>
            <a:xfrm>
              <a:off x="8438270" y="210577"/>
              <a:ext cx="461311" cy="451848"/>
              <a:chOff x="1730376" y="450868"/>
              <a:chExt cx="1749672" cy="1713775"/>
            </a:xfrm>
          </p:grpSpPr>
          <p:sp>
            <p:nvSpPr>
              <p:cNvPr id="56" name="Freeform 55"/>
              <p:cNvSpPr/>
              <p:nvPr/>
            </p:nvSpPr>
            <p:spPr>
              <a:xfrm>
                <a:off x="1847301" y="690129"/>
                <a:ext cx="1632747" cy="1474514"/>
              </a:xfrm>
              <a:custGeom>
                <a:avLst/>
                <a:gdLst>
                  <a:gd name="connsiteX0" fmla="*/ 585926 w 2991775"/>
                  <a:gd name="connsiteY0" fmla="*/ 177553 h 3195961"/>
                  <a:gd name="connsiteX1" fmla="*/ 0 w 2991775"/>
                  <a:gd name="connsiteY1" fmla="*/ 2627790 h 3195961"/>
                  <a:gd name="connsiteX2" fmla="*/ 0 w 2991775"/>
                  <a:gd name="connsiteY2" fmla="*/ 3009530 h 3195961"/>
                  <a:gd name="connsiteX3" fmla="*/ 177553 w 2991775"/>
                  <a:gd name="connsiteY3" fmla="*/ 3195961 h 3195961"/>
                  <a:gd name="connsiteX4" fmla="*/ 408373 w 2991775"/>
                  <a:gd name="connsiteY4" fmla="*/ 3195961 h 3195961"/>
                  <a:gd name="connsiteX5" fmla="*/ 541538 w 2991775"/>
                  <a:gd name="connsiteY5" fmla="*/ 3027285 h 3195961"/>
                  <a:gd name="connsiteX6" fmla="*/ 532660 w 2991775"/>
                  <a:gd name="connsiteY6" fmla="*/ 2823099 h 3195961"/>
                  <a:gd name="connsiteX7" fmla="*/ 1615736 w 2991775"/>
                  <a:gd name="connsiteY7" fmla="*/ 2823099 h 3195961"/>
                  <a:gd name="connsiteX8" fmla="*/ 1775534 w 2991775"/>
                  <a:gd name="connsiteY8" fmla="*/ 3169328 h 3195961"/>
                  <a:gd name="connsiteX9" fmla="*/ 2006353 w 2991775"/>
                  <a:gd name="connsiteY9" fmla="*/ 3169328 h 3195961"/>
                  <a:gd name="connsiteX10" fmla="*/ 2166151 w 2991775"/>
                  <a:gd name="connsiteY10" fmla="*/ 2947386 h 3195961"/>
                  <a:gd name="connsiteX11" fmla="*/ 2166151 w 2991775"/>
                  <a:gd name="connsiteY11" fmla="*/ 2459115 h 3195961"/>
                  <a:gd name="connsiteX12" fmla="*/ 2521258 w 2991775"/>
                  <a:gd name="connsiteY12" fmla="*/ 1935332 h 3195961"/>
                  <a:gd name="connsiteX13" fmla="*/ 2920753 w 2991775"/>
                  <a:gd name="connsiteY13" fmla="*/ 1882066 h 3195961"/>
                  <a:gd name="connsiteX14" fmla="*/ 2991775 w 2991775"/>
                  <a:gd name="connsiteY14" fmla="*/ 1535837 h 3195961"/>
                  <a:gd name="connsiteX15" fmla="*/ 2876365 w 2991775"/>
                  <a:gd name="connsiteY15" fmla="*/ 1358283 h 3195961"/>
                  <a:gd name="connsiteX16" fmla="*/ 2627790 w 2991775"/>
                  <a:gd name="connsiteY16" fmla="*/ 1260629 h 3195961"/>
                  <a:gd name="connsiteX17" fmla="*/ 2192784 w 2991775"/>
                  <a:gd name="connsiteY17" fmla="*/ 523783 h 3195961"/>
                  <a:gd name="connsiteX18" fmla="*/ 2423604 w 2991775"/>
                  <a:gd name="connsiteY18" fmla="*/ 0 h 3195961"/>
                  <a:gd name="connsiteX19" fmla="*/ 1784412 w 2991775"/>
                  <a:gd name="connsiteY19" fmla="*/ 292963 h 3195961"/>
                  <a:gd name="connsiteX20" fmla="*/ 1615736 w 2991775"/>
                  <a:gd name="connsiteY20" fmla="*/ 168676 h 3195961"/>
                  <a:gd name="connsiteX0" fmla="*/ 905569 w 3311418"/>
                  <a:gd name="connsiteY0" fmla="*/ 177553 h 3195961"/>
                  <a:gd name="connsiteX1" fmla="*/ 319643 w 3311418"/>
                  <a:gd name="connsiteY1" fmla="*/ 2627790 h 3195961"/>
                  <a:gd name="connsiteX2" fmla="*/ 319643 w 3311418"/>
                  <a:gd name="connsiteY2" fmla="*/ 3009530 h 3195961"/>
                  <a:gd name="connsiteX3" fmla="*/ 497196 w 3311418"/>
                  <a:gd name="connsiteY3" fmla="*/ 3195961 h 3195961"/>
                  <a:gd name="connsiteX4" fmla="*/ 728016 w 3311418"/>
                  <a:gd name="connsiteY4" fmla="*/ 3195961 h 3195961"/>
                  <a:gd name="connsiteX5" fmla="*/ 861181 w 3311418"/>
                  <a:gd name="connsiteY5" fmla="*/ 3027285 h 3195961"/>
                  <a:gd name="connsiteX6" fmla="*/ 852303 w 3311418"/>
                  <a:gd name="connsiteY6" fmla="*/ 2823099 h 3195961"/>
                  <a:gd name="connsiteX7" fmla="*/ 1935379 w 3311418"/>
                  <a:gd name="connsiteY7" fmla="*/ 2823099 h 3195961"/>
                  <a:gd name="connsiteX8" fmla="*/ 2095177 w 3311418"/>
                  <a:gd name="connsiteY8" fmla="*/ 3169328 h 3195961"/>
                  <a:gd name="connsiteX9" fmla="*/ 2325996 w 3311418"/>
                  <a:gd name="connsiteY9" fmla="*/ 3169328 h 3195961"/>
                  <a:gd name="connsiteX10" fmla="*/ 2485794 w 3311418"/>
                  <a:gd name="connsiteY10" fmla="*/ 2947386 h 3195961"/>
                  <a:gd name="connsiteX11" fmla="*/ 2485794 w 3311418"/>
                  <a:gd name="connsiteY11" fmla="*/ 2459115 h 3195961"/>
                  <a:gd name="connsiteX12" fmla="*/ 2840901 w 3311418"/>
                  <a:gd name="connsiteY12" fmla="*/ 1935332 h 3195961"/>
                  <a:gd name="connsiteX13" fmla="*/ 3240396 w 3311418"/>
                  <a:gd name="connsiteY13" fmla="*/ 1882066 h 3195961"/>
                  <a:gd name="connsiteX14" fmla="*/ 3311418 w 3311418"/>
                  <a:gd name="connsiteY14" fmla="*/ 1535837 h 3195961"/>
                  <a:gd name="connsiteX15" fmla="*/ 3196008 w 3311418"/>
                  <a:gd name="connsiteY15" fmla="*/ 1358283 h 3195961"/>
                  <a:gd name="connsiteX16" fmla="*/ 2947433 w 3311418"/>
                  <a:gd name="connsiteY16" fmla="*/ 1260629 h 3195961"/>
                  <a:gd name="connsiteX17" fmla="*/ 2512427 w 3311418"/>
                  <a:gd name="connsiteY17" fmla="*/ 523783 h 3195961"/>
                  <a:gd name="connsiteX18" fmla="*/ 2743247 w 3311418"/>
                  <a:gd name="connsiteY18" fmla="*/ 0 h 3195961"/>
                  <a:gd name="connsiteX19" fmla="*/ 2104055 w 3311418"/>
                  <a:gd name="connsiteY19" fmla="*/ 292963 h 3195961"/>
                  <a:gd name="connsiteX20" fmla="*/ 1935379 w 3311418"/>
                  <a:gd name="connsiteY20" fmla="*/ 168676 h 3195961"/>
                  <a:gd name="connsiteX0" fmla="*/ 1135496 w 3541345"/>
                  <a:gd name="connsiteY0" fmla="*/ 177553 h 3195961"/>
                  <a:gd name="connsiteX1" fmla="*/ 549570 w 3541345"/>
                  <a:gd name="connsiteY1" fmla="*/ 2627790 h 3195961"/>
                  <a:gd name="connsiteX2" fmla="*/ 549570 w 3541345"/>
                  <a:gd name="connsiteY2" fmla="*/ 3009530 h 3195961"/>
                  <a:gd name="connsiteX3" fmla="*/ 727123 w 3541345"/>
                  <a:gd name="connsiteY3" fmla="*/ 3195961 h 3195961"/>
                  <a:gd name="connsiteX4" fmla="*/ 957943 w 3541345"/>
                  <a:gd name="connsiteY4" fmla="*/ 3195961 h 3195961"/>
                  <a:gd name="connsiteX5" fmla="*/ 1091108 w 3541345"/>
                  <a:gd name="connsiteY5" fmla="*/ 3027285 h 3195961"/>
                  <a:gd name="connsiteX6" fmla="*/ 1082230 w 3541345"/>
                  <a:gd name="connsiteY6" fmla="*/ 2823099 h 3195961"/>
                  <a:gd name="connsiteX7" fmla="*/ 2165306 w 3541345"/>
                  <a:gd name="connsiteY7" fmla="*/ 2823099 h 3195961"/>
                  <a:gd name="connsiteX8" fmla="*/ 2325104 w 3541345"/>
                  <a:gd name="connsiteY8" fmla="*/ 3169328 h 3195961"/>
                  <a:gd name="connsiteX9" fmla="*/ 2555923 w 3541345"/>
                  <a:gd name="connsiteY9" fmla="*/ 3169328 h 3195961"/>
                  <a:gd name="connsiteX10" fmla="*/ 2715721 w 3541345"/>
                  <a:gd name="connsiteY10" fmla="*/ 2947386 h 3195961"/>
                  <a:gd name="connsiteX11" fmla="*/ 2715721 w 3541345"/>
                  <a:gd name="connsiteY11" fmla="*/ 2459115 h 3195961"/>
                  <a:gd name="connsiteX12" fmla="*/ 3070828 w 3541345"/>
                  <a:gd name="connsiteY12" fmla="*/ 1935332 h 3195961"/>
                  <a:gd name="connsiteX13" fmla="*/ 3470323 w 3541345"/>
                  <a:gd name="connsiteY13" fmla="*/ 1882066 h 3195961"/>
                  <a:gd name="connsiteX14" fmla="*/ 3541345 w 3541345"/>
                  <a:gd name="connsiteY14" fmla="*/ 1535837 h 3195961"/>
                  <a:gd name="connsiteX15" fmla="*/ 3425935 w 3541345"/>
                  <a:gd name="connsiteY15" fmla="*/ 1358283 h 3195961"/>
                  <a:gd name="connsiteX16" fmla="*/ 3177360 w 3541345"/>
                  <a:gd name="connsiteY16" fmla="*/ 1260629 h 3195961"/>
                  <a:gd name="connsiteX17" fmla="*/ 2742354 w 3541345"/>
                  <a:gd name="connsiteY17" fmla="*/ 523783 h 3195961"/>
                  <a:gd name="connsiteX18" fmla="*/ 2973174 w 3541345"/>
                  <a:gd name="connsiteY18" fmla="*/ 0 h 3195961"/>
                  <a:gd name="connsiteX19" fmla="*/ 2333982 w 3541345"/>
                  <a:gd name="connsiteY19" fmla="*/ 292963 h 3195961"/>
                  <a:gd name="connsiteX20" fmla="*/ 2165306 w 3541345"/>
                  <a:gd name="connsiteY20" fmla="*/ 168676 h 3195961"/>
                  <a:gd name="connsiteX0" fmla="*/ 1111942 w 3517791"/>
                  <a:gd name="connsiteY0" fmla="*/ 177553 h 3195961"/>
                  <a:gd name="connsiteX1" fmla="*/ 526016 w 3517791"/>
                  <a:gd name="connsiteY1" fmla="*/ 2627790 h 3195961"/>
                  <a:gd name="connsiteX2" fmla="*/ 526016 w 3517791"/>
                  <a:gd name="connsiteY2" fmla="*/ 3009530 h 3195961"/>
                  <a:gd name="connsiteX3" fmla="*/ 703569 w 3517791"/>
                  <a:gd name="connsiteY3" fmla="*/ 3195961 h 3195961"/>
                  <a:gd name="connsiteX4" fmla="*/ 934389 w 3517791"/>
                  <a:gd name="connsiteY4" fmla="*/ 3195961 h 3195961"/>
                  <a:gd name="connsiteX5" fmla="*/ 1067554 w 3517791"/>
                  <a:gd name="connsiteY5" fmla="*/ 3027285 h 3195961"/>
                  <a:gd name="connsiteX6" fmla="*/ 1058676 w 3517791"/>
                  <a:gd name="connsiteY6" fmla="*/ 2823099 h 3195961"/>
                  <a:gd name="connsiteX7" fmla="*/ 2141752 w 3517791"/>
                  <a:gd name="connsiteY7" fmla="*/ 2823099 h 3195961"/>
                  <a:gd name="connsiteX8" fmla="*/ 2301550 w 3517791"/>
                  <a:gd name="connsiteY8" fmla="*/ 3169328 h 3195961"/>
                  <a:gd name="connsiteX9" fmla="*/ 2532369 w 3517791"/>
                  <a:gd name="connsiteY9" fmla="*/ 3169328 h 3195961"/>
                  <a:gd name="connsiteX10" fmla="*/ 2692167 w 3517791"/>
                  <a:gd name="connsiteY10" fmla="*/ 2947386 h 3195961"/>
                  <a:gd name="connsiteX11" fmla="*/ 2692167 w 3517791"/>
                  <a:gd name="connsiteY11" fmla="*/ 2459115 h 3195961"/>
                  <a:gd name="connsiteX12" fmla="*/ 3047274 w 3517791"/>
                  <a:gd name="connsiteY12" fmla="*/ 1935332 h 3195961"/>
                  <a:gd name="connsiteX13" fmla="*/ 3446769 w 3517791"/>
                  <a:gd name="connsiteY13" fmla="*/ 1882066 h 3195961"/>
                  <a:gd name="connsiteX14" fmla="*/ 3517791 w 3517791"/>
                  <a:gd name="connsiteY14" fmla="*/ 1535837 h 3195961"/>
                  <a:gd name="connsiteX15" fmla="*/ 3402381 w 3517791"/>
                  <a:gd name="connsiteY15" fmla="*/ 1358283 h 3195961"/>
                  <a:gd name="connsiteX16" fmla="*/ 3153806 w 3517791"/>
                  <a:gd name="connsiteY16" fmla="*/ 1260629 h 3195961"/>
                  <a:gd name="connsiteX17" fmla="*/ 2718800 w 3517791"/>
                  <a:gd name="connsiteY17" fmla="*/ 523783 h 3195961"/>
                  <a:gd name="connsiteX18" fmla="*/ 2949620 w 3517791"/>
                  <a:gd name="connsiteY18" fmla="*/ 0 h 3195961"/>
                  <a:gd name="connsiteX19" fmla="*/ 2310428 w 3517791"/>
                  <a:gd name="connsiteY19" fmla="*/ 292963 h 3195961"/>
                  <a:gd name="connsiteX20" fmla="*/ 2141752 w 3517791"/>
                  <a:gd name="connsiteY20" fmla="*/ 168676 h 3195961"/>
                  <a:gd name="connsiteX0" fmla="*/ 1095314 w 3501163"/>
                  <a:gd name="connsiteY0" fmla="*/ 177553 h 3195961"/>
                  <a:gd name="connsiteX1" fmla="*/ 509388 w 3501163"/>
                  <a:gd name="connsiteY1" fmla="*/ 2627790 h 3195961"/>
                  <a:gd name="connsiteX2" fmla="*/ 509388 w 3501163"/>
                  <a:gd name="connsiteY2" fmla="*/ 3009530 h 3195961"/>
                  <a:gd name="connsiteX3" fmla="*/ 686941 w 3501163"/>
                  <a:gd name="connsiteY3" fmla="*/ 3195961 h 3195961"/>
                  <a:gd name="connsiteX4" fmla="*/ 917761 w 3501163"/>
                  <a:gd name="connsiteY4" fmla="*/ 3195961 h 3195961"/>
                  <a:gd name="connsiteX5" fmla="*/ 1050926 w 3501163"/>
                  <a:gd name="connsiteY5" fmla="*/ 3027285 h 3195961"/>
                  <a:gd name="connsiteX6" fmla="*/ 1042048 w 3501163"/>
                  <a:gd name="connsiteY6" fmla="*/ 2823099 h 3195961"/>
                  <a:gd name="connsiteX7" fmla="*/ 2125124 w 3501163"/>
                  <a:gd name="connsiteY7" fmla="*/ 2823099 h 3195961"/>
                  <a:gd name="connsiteX8" fmla="*/ 2284922 w 3501163"/>
                  <a:gd name="connsiteY8" fmla="*/ 3169328 h 3195961"/>
                  <a:gd name="connsiteX9" fmla="*/ 2515741 w 3501163"/>
                  <a:gd name="connsiteY9" fmla="*/ 3169328 h 3195961"/>
                  <a:gd name="connsiteX10" fmla="*/ 2675539 w 3501163"/>
                  <a:gd name="connsiteY10" fmla="*/ 2947386 h 3195961"/>
                  <a:gd name="connsiteX11" fmla="*/ 2675539 w 3501163"/>
                  <a:gd name="connsiteY11" fmla="*/ 2459115 h 3195961"/>
                  <a:gd name="connsiteX12" fmla="*/ 3030646 w 3501163"/>
                  <a:gd name="connsiteY12" fmla="*/ 1935332 h 3195961"/>
                  <a:gd name="connsiteX13" fmla="*/ 3430141 w 3501163"/>
                  <a:gd name="connsiteY13" fmla="*/ 1882066 h 3195961"/>
                  <a:gd name="connsiteX14" fmla="*/ 3501163 w 3501163"/>
                  <a:gd name="connsiteY14" fmla="*/ 1535837 h 3195961"/>
                  <a:gd name="connsiteX15" fmla="*/ 3385753 w 3501163"/>
                  <a:gd name="connsiteY15" fmla="*/ 1358283 h 3195961"/>
                  <a:gd name="connsiteX16" fmla="*/ 3137178 w 3501163"/>
                  <a:gd name="connsiteY16" fmla="*/ 1260629 h 3195961"/>
                  <a:gd name="connsiteX17" fmla="*/ 2702172 w 3501163"/>
                  <a:gd name="connsiteY17" fmla="*/ 523783 h 3195961"/>
                  <a:gd name="connsiteX18" fmla="*/ 2932992 w 3501163"/>
                  <a:gd name="connsiteY18" fmla="*/ 0 h 3195961"/>
                  <a:gd name="connsiteX19" fmla="*/ 2293800 w 3501163"/>
                  <a:gd name="connsiteY19" fmla="*/ 292963 h 3195961"/>
                  <a:gd name="connsiteX20" fmla="*/ 2125124 w 3501163"/>
                  <a:gd name="connsiteY20" fmla="*/ 168676 h 3195961"/>
                  <a:gd name="connsiteX0" fmla="*/ 1088712 w 3494561"/>
                  <a:gd name="connsiteY0" fmla="*/ 177553 h 3195961"/>
                  <a:gd name="connsiteX1" fmla="*/ 502786 w 3494561"/>
                  <a:gd name="connsiteY1" fmla="*/ 2627790 h 3195961"/>
                  <a:gd name="connsiteX2" fmla="*/ 502786 w 3494561"/>
                  <a:gd name="connsiteY2" fmla="*/ 3009530 h 3195961"/>
                  <a:gd name="connsiteX3" fmla="*/ 680339 w 3494561"/>
                  <a:gd name="connsiteY3" fmla="*/ 3195961 h 3195961"/>
                  <a:gd name="connsiteX4" fmla="*/ 911159 w 3494561"/>
                  <a:gd name="connsiteY4" fmla="*/ 3195961 h 3195961"/>
                  <a:gd name="connsiteX5" fmla="*/ 1044324 w 3494561"/>
                  <a:gd name="connsiteY5" fmla="*/ 3027285 h 3195961"/>
                  <a:gd name="connsiteX6" fmla="*/ 1035446 w 3494561"/>
                  <a:gd name="connsiteY6" fmla="*/ 2823099 h 3195961"/>
                  <a:gd name="connsiteX7" fmla="*/ 2118522 w 3494561"/>
                  <a:gd name="connsiteY7" fmla="*/ 2823099 h 3195961"/>
                  <a:gd name="connsiteX8" fmla="*/ 2278320 w 3494561"/>
                  <a:gd name="connsiteY8" fmla="*/ 3169328 h 3195961"/>
                  <a:gd name="connsiteX9" fmla="*/ 2509139 w 3494561"/>
                  <a:gd name="connsiteY9" fmla="*/ 3169328 h 3195961"/>
                  <a:gd name="connsiteX10" fmla="*/ 2668937 w 3494561"/>
                  <a:gd name="connsiteY10" fmla="*/ 2947386 h 3195961"/>
                  <a:gd name="connsiteX11" fmla="*/ 2668937 w 3494561"/>
                  <a:gd name="connsiteY11" fmla="*/ 2459115 h 3195961"/>
                  <a:gd name="connsiteX12" fmla="*/ 3024044 w 3494561"/>
                  <a:gd name="connsiteY12" fmla="*/ 1935332 h 3195961"/>
                  <a:gd name="connsiteX13" fmla="*/ 3423539 w 3494561"/>
                  <a:gd name="connsiteY13" fmla="*/ 1882066 h 3195961"/>
                  <a:gd name="connsiteX14" fmla="*/ 3494561 w 3494561"/>
                  <a:gd name="connsiteY14" fmla="*/ 1535837 h 3195961"/>
                  <a:gd name="connsiteX15" fmla="*/ 3379151 w 3494561"/>
                  <a:gd name="connsiteY15" fmla="*/ 1358283 h 3195961"/>
                  <a:gd name="connsiteX16" fmla="*/ 3130576 w 3494561"/>
                  <a:gd name="connsiteY16" fmla="*/ 1260629 h 3195961"/>
                  <a:gd name="connsiteX17" fmla="*/ 2695570 w 3494561"/>
                  <a:gd name="connsiteY17" fmla="*/ 523783 h 3195961"/>
                  <a:gd name="connsiteX18" fmla="*/ 2926390 w 3494561"/>
                  <a:gd name="connsiteY18" fmla="*/ 0 h 3195961"/>
                  <a:gd name="connsiteX19" fmla="*/ 2287198 w 3494561"/>
                  <a:gd name="connsiteY19" fmla="*/ 292963 h 3195961"/>
                  <a:gd name="connsiteX20" fmla="*/ 2118522 w 3494561"/>
                  <a:gd name="connsiteY20" fmla="*/ 168676 h 3195961"/>
                  <a:gd name="connsiteX0" fmla="*/ 1078864 w 3484713"/>
                  <a:gd name="connsiteY0" fmla="*/ 177553 h 3195961"/>
                  <a:gd name="connsiteX1" fmla="*/ 492938 w 3484713"/>
                  <a:gd name="connsiteY1" fmla="*/ 2627790 h 3195961"/>
                  <a:gd name="connsiteX2" fmla="*/ 492938 w 3484713"/>
                  <a:gd name="connsiteY2" fmla="*/ 3009530 h 3195961"/>
                  <a:gd name="connsiteX3" fmla="*/ 670491 w 3484713"/>
                  <a:gd name="connsiteY3" fmla="*/ 3195961 h 3195961"/>
                  <a:gd name="connsiteX4" fmla="*/ 901311 w 3484713"/>
                  <a:gd name="connsiteY4" fmla="*/ 3195961 h 3195961"/>
                  <a:gd name="connsiteX5" fmla="*/ 1034476 w 3484713"/>
                  <a:gd name="connsiteY5" fmla="*/ 3027285 h 3195961"/>
                  <a:gd name="connsiteX6" fmla="*/ 1025598 w 3484713"/>
                  <a:gd name="connsiteY6" fmla="*/ 2823099 h 3195961"/>
                  <a:gd name="connsiteX7" fmla="*/ 2108674 w 3484713"/>
                  <a:gd name="connsiteY7" fmla="*/ 2823099 h 3195961"/>
                  <a:gd name="connsiteX8" fmla="*/ 2268472 w 3484713"/>
                  <a:gd name="connsiteY8" fmla="*/ 3169328 h 3195961"/>
                  <a:gd name="connsiteX9" fmla="*/ 2499291 w 3484713"/>
                  <a:gd name="connsiteY9" fmla="*/ 3169328 h 3195961"/>
                  <a:gd name="connsiteX10" fmla="*/ 2659089 w 3484713"/>
                  <a:gd name="connsiteY10" fmla="*/ 2947386 h 3195961"/>
                  <a:gd name="connsiteX11" fmla="*/ 2659089 w 3484713"/>
                  <a:gd name="connsiteY11" fmla="*/ 2459115 h 3195961"/>
                  <a:gd name="connsiteX12" fmla="*/ 3014196 w 3484713"/>
                  <a:gd name="connsiteY12" fmla="*/ 1935332 h 3195961"/>
                  <a:gd name="connsiteX13" fmla="*/ 3413691 w 3484713"/>
                  <a:gd name="connsiteY13" fmla="*/ 1882066 h 3195961"/>
                  <a:gd name="connsiteX14" fmla="*/ 3484713 w 3484713"/>
                  <a:gd name="connsiteY14" fmla="*/ 1535837 h 3195961"/>
                  <a:gd name="connsiteX15" fmla="*/ 3369303 w 3484713"/>
                  <a:gd name="connsiteY15" fmla="*/ 1358283 h 3195961"/>
                  <a:gd name="connsiteX16" fmla="*/ 3120728 w 3484713"/>
                  <a:gd name="connsiteY16" fmla="*/ 1260629 h 3195961"/>
                  <a:gd name="connsiteX17" fmla="*/ 2685722 w 3484713"/>
                  <a:gd name="connsiteY17" fmla="*/ 523783 h 3195961"/>
                  <a:gd name="connsiteX18" fmla="*/ 2916542 w 3484713"/>
                  <a:gd name="connsiteY18" fmla="*/ 0 h 3195961"/>
                  <a:gd name="connsiteX19" fmla="*/ 2277350 w 3484713"/>
                  <a:gd name="connsiteY19" fmla="*/ 292963 h 3195961"/>
                  <a:gd name="connsiteX20" fmla="*/ 2108674 w 3484713"/>
                  <a:gd name="connsiteY20" fmla="*/ 168676 h 3195961"/>
                  <a:gd name="connsiteX0" fmla="*/ 1140804 w 3546653"/>
                  <a:gd name="connsiteY0" fmla="*/ 177553 h 3195961"/>
                  <a:gd name="connsiteX1" fmla="*/ 554878 w 3546653"/>
                  <a:gd name="connsiteY1" fmla="*/ 2627790 h 3195961"/>
                  <a:gd name="connsiteX2" fmla="*/ 554878 w 3546653"/>
                  <a:gd name="connsiteY2" fmla="*/ 3009530 h 3195961"/>
                  <a:gd name="connsiteX3" fmla="*/ 732431 w 3546653"/>
                  <a:gd name="connsiteY3" fmla="*/ 3195961 h 3195961"/>
                  <a:gd name="connsiteX4" fmla="*/ 963251 w 3546653"/>
                  <a:gd name="connsiteY4" fmla="*/ 3195961 h 3195961"/>
                  <a:gd name="connsiteX5" fmla="*/ 1096416 w 3546653"/>
                  <a:gd name="connsiteY5" fmla="*/ 3027285 h 3195961"/>
                  <a:gd name="connsiteX6" fmla="*/ 1087538 w 3546653"/>
                  <a:gd name="connsiteY6" fmla="*/ 2823099 h 3195961"/>
                  <a:gd name="connsiteX7" fmla="*/ 2170614 w 3546653"/>
                  <a:gd name="connsiteY7" fmla="*/ 2823099 h 3195961"/>
                  <a:gd name="connsiteX8" fmla="*/ 2330412 w 3546653"/>
                  <a:gd name="connsiteY8" fmla="*/ 3169328 h 3195961"/>
                  <a:gd name="connsiteX9" fmla="*/ 2561231 w 3546653"/>
                  <a:gd name="connsiteY9" fmla="*/ 3169328 h 3195961"/>
                  <a:gd name="connsiteX10" fmla="*/ 2721029 w 3546653"/>
                  <a:gd name="connsiteY10" fmla="*/ 2947386 h 3195961"/>
                  <a:gd name="connsiteX11" fmla="*/ 2721029 w 3546653"/>
                  <a:gd name="connsiteY11" fmla="*/ 2459115 h 3195961"/>
                  <a:gd name="connsiteX12" fmla="*/ 3076136 w 3546653"/>
                  <a:gd name="connsiteY12" fmla="*/ 1935332 h 3195961"/>
                  <a:gd name="connsiteX13" fmla="*/ 3475631 w 3546653"/>
                  <a:gd name="connsiteY13" fmla="*/ 1882066 h 3195961"/>
                  <a:gd name="connsiteX14" fmla="*/ 3546653 w 3546653"/>
                  <a:gd name="connsiteY14" fmla="*/ 1535837 h 3195961"/>
                  <a:gd name="connsiteX15" fmla="*/ 3431243 w 3546653"/>
                  <a:gd name="connsiteY15" fmla="*/ 1358283 h 3195961"/>
                  <a:gd name="connsiteX16" fmla="*/ 3182668 w 3546653"/>
                  <a:gd name="connsiteY16" fmla="*/ 1260629 h 3195961"/>
                  <a:gd name="connsiteX17" fmla="*/ 2747662 w 3546653"/>
                  <a:gd name="connsiteY17" fmla="*/ 523783 h 3195961"/>
                  <a:gd name="connsiteX18" fmla="*/ 2978482 w 3546653"/>
                  <a:gd name="connsiteY18" fmla="*/ 0 h 3195961"/>
                  <a:gd name="connsiteX19" fmla="*/ 2339290 w 3546653"/>
                  <a:gd name="connsiteY19" fmla="*/ 292963 h 3195961"/>
                  <a:gd name="connsiteX20" fmla="*/ 2170614 w 3546653"/>
                  <a:gd name="connsiteY20" fmla="*/ 168676 h 3195961"/>
                  <a:gd name="connsiteX0" fmla="*/ 1119944 w 3525793"/>
                  <a:gd name="connsiteY0" fmla="*/ 177553 h 3195961"/>
                  <a:gd name="connsiteX1" fmla="*/ 534018 w 3525793"/>
                  <a:gd name="connsiteY1" fmla="*/ 2627790 h 3195961"/>
                  <a:gd name="connsiteX2" fmla="*/ 534018 w 3525793"/>
                  <a:gd name="connsiteY2" fmla="*/ 3009530 h 3195961"/>
                  <a:gd name="connsiteX3" fmla="*/ 711571 w 3525793"/>
                  <a:gd name="connsiteY3" fmla="*/ 3195961 h 3195961"/>
                  <a:gd name="connsiteX4" fmla="*/ 942391 w 3525793"/>
                  <a:gd name="connsiteY4" fmla="*/ 3195961 h 3195961"/>
                  <a:gd name="connsiteX5" fmla="*/ 1075556 w 3525793"/>
                  <a:gd name="connsiteY5" fmla="*/ 3027285 h 3195961"/>
                  <a:gd name="connsiteX6" fmla="*/ 1066678 w 3525793"/>
                  <a:gd name="connsiteY6" fmla="*/ 2823099 h 3195961"/>
                  <a:gd name="connsiteX7" fmla="*/ 2149754 w 3525793"/>
                  <a:gd name="connsiteY7" fmla="*/ 2823099 h 3195961"/>
                  <a:gd name="connsiteX8" fmla="*/ 2309552 w 3525793"/>
                  <a:gd name="connsiteY8" fmla="*/ 3169328 h 3195961"/>
                  <a:gd name="connsiteX9" fmla="*/ 2540371 w 3525793"/>
                  <a:gd name="connsiteY9" fmla="*/ 3169328 h 3195961"/>
                  <a:gd name="connsiteX10" fmla="*/ 2700169 w 3525793"/>
                  <a:gd name="connsiteY10" fmla="*/ 2947386 h 3195961"/>
                  <a:gd name="connsiteX11" fmla="*/ 2700169 w 3525793"/>
                  <a:gd name="connsiteY11" fmla="*/ 2459115 h 3195961"/>
                  <a:gd name="connsiteX12" fmla="*/ 3055276 w 3525793"/>
                  <a:gd name="connsiteY12" fmla="*/ 1935332 h 3195961"/>
                  <a:gd name="connsiteX13" fmla="*/ 3454771 w 3525793"/>
                  <a:gd name="connsiteY13" fmla="*/ 1882066 h 3195961"/>
                  <a:gd name="connsiteX14" fmla="*/ 3525793 w 3525793"/>
                  <a:gd name="connsiteY14" fmla="*/ 1535837 h 3195961"/>
                  <a:gd name="connsiteX15" fmla="*/ 3410383 w 3525793"/>
                  <a:gd name="connsiteY15" fmla="*/ 1358283 h 3195961"/>
                  <a:gd name="connsiteX16" fmla="*/ 3161808 w 3525793"/>
                  <a:gd name="connsiteY16" fmla="*/ 1260629 h 3195961"/>
                  <a:gd name="connsiteX17" fmla="*/ 2726802 w 3525793"/>
                  <a:gd name="connsiteY17" fmla="*/ 523783 h 3195961"/>
                  <a:gd name="connsiteX18" fmla="*/ 2957622 w 3525793"/>
                  <a:gd name="connsiteY18" fmla="*/ 0 h 3195961"/>
                  <a:gd name="connsiteX19" fmla="*/ 2318430 w 3525793"/>
                  <a:gd name="connsiteY19" fmla="*/ 292963 h 3195961"/>
                  <a:gd name="connsiteX20" fmla="*/ 2149754 w 3525793"/>
                  <a:gd name="connsiteY20" fmla="*/ 168676 h 3195961"/>
                  <a:gd name="connsiteX0" fmla="*/ 1123659 w 3529508"/>
                  <a:gd name="connsiteY0" fmla="*/ 177553 h 3195961"/>
                  <a:gd name="connsiteX1" fmla="*/ 537733 w 3529508"/>
                  <a:gd name="connsiteY1" fmla="*/ 2627790 h 3195961"/>
                  <a:gd name="connsiteX2" fmla="*/ 537733 w 3529508"/>
                  <a:gd name="connsiteY2" fmla="*/ 3009530 h 3195961"/>
                  <a:gd name="connsiteX3" fmla="*/ 715286 w 3529508"/>
                  <a:gd name="connsiteY3" fmla="*/ 3195961 h 3195961"/>
                  <a:gd name="connsiteX4" fmla="*/ 946106 w 3529508"/>
                  <a:gd name="connsiteY4" fmla="*/ 3195961 h 3195961"/>
                  <a:gd name="connsiteX5" fmla="*/ 1079271 w 3529508"/>
                  <a:gd name="connsiteY5" fmla="*/ 3027285 h 3195961"/>
                  <a:gd name="connsiteX6" fmla="*/ 1070393 w 3529508"/>
                  <a:gd name="connsiteY6" fmla="*/ 2823099 h 3195961"/>
                  <a:gd name="connsiteX7" fmla="*/ 2153469 w 3529508"/>
                  <a:gd name="connsiteY7" fmla="*/ 2823099 h 3195961"/>
                  <a:gd name="connsiteX8" fmla="*/ 2313267 w 3529508"/>
                  <a:gd name="connsiteY8" fmla="*/ 3169328 h 3195961"/>
                  <a:gd name="connsiteX9" fmla="*/ 2544086 w 3529508"/>
                  <a:gd name="connsiteY9" fmla="*/ 3169328 h 3195961"/>
                  <a:gd name="connsiteX10" fmla="*/ 2703884 w 3529508"/>
                  <a:gd name="connsiteY10" fmla="*/ 2947386 h 3195961"/>
                  <a:gd name="connsiteX11" fmla="*/ 2703884 w 3529508"/>
                  <a:gd name="connsiteY11" fmla="*/ 2459115 h 3195961"/>
                  <a:gd name="connsiteX12" fmla="*/ 3058991 w 3529508"/>
                  <a:gd name="connsiteY12" fmla="*/ 1935332 h 3195961"/>
                  <a:gd name="connsiteX13" fmla="*/ 3458486 w 3529508"/>
                  <a:gd name="connsiteY13" fmla="*/ 1882066 h 3195961"/>
                  <a:gd name="connsiteX14" fmla="*/ 3529508 w 3529508"/>
                  <a:gd name="connsiteY14" fmla="*/ 1535837 h 3195961"/>
                  <a:gd name="connsiteX15" fmla="*/ 3414098 w 3529508"/>
                  <a:gd name="connsiteY15" fmla="*/ 1358283 h 3195961"/>
                  <a:gd name="connsiteX16" fmla="*/ 3165523 w 3529508"/>
                  <a:gd name="connsiteY16" fmla="*/ 1260629 h 3195961"/>
                  <a:gd name="connsiteX17" fmla="*/ 2730517 w 3529508"/>
                  <a:gd name="connsiteY17" fmla="*/ 523783 h 3195961"/>
                  <a:gd name="connsiteX18" fmla="*/ 2961337 w 3529508"/>
                  <a:gd name="connsiteY18" fmla="*/ 0 h 3195961"/>
                  <a:gd name="connsiteX19" fmla="*/ 2322145 w 3529508"/>
                  <a:gd name="connsiteY19" fmla="*/ 292963 h 3195961"/>
                  <a:gd name="connsiteX20" fmla="*/ 2153469 w 3529508"/>
                  <a:gd name="connsiteY20" fmla="*/ 168676 h 3195961"/>
                  <a:gd name="connsiteX0" fmla="*/ 1155497 w 3561346"/>
                  <a:gd name="connsiteY0" fmla="*/ 177553 h 3195961"/>
                  <a:gd name="connsiteX1" fmla="*/ 569571 w 3561346"/>
                  <a:gd name="connsiteY1" fmla="*/ 2627790 h 3195961"/>
                  <a:gd name="connsiteX2" fmla="*/ 569571 w 3561346"/>
                  <a:gd name="connsiteY2" fmla="*/ 3009530 h 3195961"/>
                  <a:gd name="connsiteX3" fmla="*/ 747124 w 3561346"/>
                  <a:gd name="connsiteY3" fmla="*/ 3195961 h 3195961"/>
                  <a:gd name="connsiteX4" fmla="*/ 977944 w 3561346"/>
                  <a:gd name="connsiteY4" fmla="*/ 3195961 h 3195961"/>
                  <a:gd name="connsiteX5" fmla="*/ 1111109 w 3561346"/>
                  <a:gd name="connsiteY5" fmla="*/ 3027285 h 3195961"/>
                  <a:gd name="connsiteX6" fmla="*/ 1102231 w 3561346"/>
                  <a:gd name="connsiteY6" fmla="*/ 2823099 h 3195961"/>
                  <a:gd name="connsiteX7" fmla="*/ 2185307 w 3561346"/>
                  <a:gd name="connsiteY7" fmla="*/ 2823099 h 3195961"/>
                  <a:gd name="connsiteX8" fmla="*/ 2345105 w 3561346"/>
                  <a:gd name="connsiteY8" fmla="*/ 3169328 h 3195961"/>
                  <a:gd name="connsiteX9" fmla="*/ 2575924 w 3561346"/>
                  <a:gd name="connsiteY9" fmla="*/ 3169328 h 3195961"/>
                  <a:gd name="connsiteX10" fmla="*/ 2735722 w 3561346"/>
                  <a:gd name="connsiteY10" fmla="*/ 2947386 h 3195961"/>
                  <a:gd name="connsiteX11" fmla="*/ 2735722 w 3561346"/>
                  <a:gd name="connsiteY11" fmla="*/ 2459115 h 3195961"/>
                  <a:gd name="connsiteX12" fmla="*/ 3090829 w 3561346"/>
                  <a:gd name="connsiteY12" fmla="*/ 1935332 h 3195961"/>
                  <a:gd name="connsiteX13" fmla="*/ 3490324 w 3561346"/>
                  <a:gd name="connsiteY13" fmla="*/ 1882066 h 3195961"/>
                  <a:gd name="connsiteX14" fmla="*/ 3561346 w 3561346"/>
                  <a:gd name="connsiteY14" fmla="*/ 1535837 h 3195961"/>
                  <a:gd name="connsiteX15" fmla="*/ 3445936 w 3561346"/>
                  <a:gd name="connsiteY15" fmla="*/ 1358283 h 3195961"/>
                  <a:gd name="connsiteX16" fmla="*/ 3197361 w 3561346"/>
                  <a:gd name="connsiteY16" fmla="*/ 1260629 h 3195961"/>
                  <a:gd name="connsiteX17" fmla="*/ 2762355 w 3561346"/>
                  <a:gd name="connsiteY17" fmla="*/ 523783 h 3195961"/>
                  <a:gd name="connsiteX18" fmla="*/ 2993175 w 3561346"/>
                  <a:gd name="connsiteY18" fmla="*/ 0 h 3195961"/>
                  <a:gd name="connsiteX19" fmla="*/ 2353983 w 3561346"/>
                  <a:gd name="connsiteY19" fmla="*/ 292963 h 3195961"/>
                  <a:gd name="connsiteX20" fmla="*/ 2185307 w 3561346"/>
                  <a:gd name="connsiteY20" fmla="*/ 168676 h 3195961"/>
                  <a:gd name="connsiteX0" fmla="*/ 1138586 w 3544435"/>
                  <a:gd name="connsiteY0" fmla="*/ 177553 h 3195961"/>
                  <a:gd name="connsiteX1" fmla="*/ 552660 w 3544435"/>
                  <a:gd name="connsiteY1" fmla="*/ 2627790 h 3195961"/>
                  <a:gd name="connsiteX2" fmla="*/ 552660 w 3544435"/>
                  <a:gd name="connsiteY2" fmla="*/ 3009530 h 3195961"/>
                  <a:gd name="connsiteX3" fmla="*/ 730213 w 3544435"/>
                  <a:gd name="connsiteY3" fmla="*/ 3195961 h 3195961"/>
                  <a:gd name="connsiteX4" fmla="*/ 961033 w 3544435"/>
                  <a:gd name="connsiteY4" fmla="*/ 3195961 h 3195961"/>
                  <a:gd name="connsiteX5" fmla="*/ 1094198 w 3544435"/>
                  <a:gd name="connsiteY5" fmla="*/ 3027285 h 3195961"/>
                  <a:gd name="connsiteX6" fmla="*/ 1085320 w 3544435"/>
                  <a:gd name="connsiteY6" fmla="*/ 2823099 h 3195961"/>
                  <a:gd name="connsiteX7" fmla="*/ 2168396 w 3544435"/>
                  <a:gd name="connsiteY7" fmla="*/ 2823099 h 3195961"/>
                  <a:gd name="connsiteX8" fmla="*/ 2328194 w 3544435"/>
                  <a:gd name="connsiteY8" fmla="*/ 3169328 h 3195961"/>
                  <a:gd name="connsiteX9" fmla="*/ 2559013 w 3544435"/>
                  <a:gd name="connsiteY9" fmla="*/ 3169328 h 3195961"/>
                  <a:gd name="connsiteX10" fmla="*/ 2718811 w 3544435"/>
                  <a:gd name="connsiteY10" fmla="*/ 2947386 h 3195961"/>
                  <a:gd name="connsiteX11" fmla="*/ 2718811 w 3544435"/>
                  <a:gd name="connsiteY11" fmla="*/ 2459115 h 3195961"/>
                  <a:gd name="connsiteX12" fmla="*/ 3073918 w 3544435"/>
                  <a:gd name="connsiteY12" fmla="*/ 1935332 h 3195961"/>
                  <a:gd name="connsiteX13" fmla="*/ 3473413 w 3544435"/>
                  <a:gd name="connsiteY13" fmla="*/ 1882066 h 3195961"/>
                  <a:gd name="connsiteX14" fmla="*/ 3544435 w 3544435"/>
                  <a:gd name="connsiteY14" fmla="*/ 1535837 h 3195961"/>
                  <a:gd name="connsiteX15" fmla="*/ 3429025 w 3544435"/>
                  <a:gd name="connsiteY15" fmla="*/ 1358283 h 3195961"/>
                  <a:gd name="connsiteX16" fmla="*/ 3180450 w 3544435"/>
                  <a:gd name="connsiteY16" fmla="*/ 1260629 h 3195961"/>
                  <a:gd name="connsiteX17" fmla="*/ 2745444 w 3544435"/>
                  <a:gd name="connsiteY17" fmla="*/ 523783 h 3195961"/>
                  <a:gd name="connsiteX18" fmla="*/ 2976264 w 3544435"/>
                  <a:gd name="connsiteY18" fmla="*/ 0 h 3195961"/>
                  <a:gd name="connsiteX19" fmla="*/ 2337072 w 3544435"/>
                  <a:gd name="connsiteY19" fmla="*/ 292963 h 3195961"/>
                  <a:gd name="connsiteX20" fmla="*/ 2168396 w 3544435"/>
                  <a:gd name="connsiteY20" fmla="*/ 168676 h 3195961"/>
                  <a:gd name="connsiteX0" fmla="*/ 1132043 w 3537892"/>
                  <a:gd name="connsiteY0" fmla="*/ 177553 h 3195961"/>
                  <a:gd name="connsiteX1" fmla="*/ 546117 w 3537892"/>
                  <a:gd name="connsiteY1" fmla="*/ 2627790 h 3195961"/>
                  <a:gd name="connsiteX2" fmla="*/ 546117 w 3537892"/>
                  <a:gd name="connsiteY2" fmla="*/ 3009530 h 3195961"/>
                  <a:gd name="connsiteX3" fmla="*/ 723670 w 3537892"/>
                  <a:gd name="connsiteY3" fmla="*/ 3195961 h 3195961"/>
                  <a:gd name="connsiteX4" fmla="*/ 954490 w 3537892"/>
                  <a:gd name="connsiteY4" fmla="*/ 3195961 h 3195961"/>
                  <a:gd name="connsiteX5" fmla="*/ 1087655 w 3537892"/>
                  <a:gd name="connsiteY5" fmla="*/ 3027285 h 3195961"/>
                  <a:gd name="connsiteX6" fmla="*/ 1078777 w 3537892"/>
                  <a:gd name="connsiteY6" fmla="*/ 2823099 h 3195961"/>
                  <a:gd name="connsiteX7" fmla="*/ 2161853 w 3537892"/>
                  <a:gd name="connsiteY7" fmla="*/ 2823099 h 3195961"/>
                  <a:gd name="connsiteX8" fmla="*/ 2321651 w 3537892"/>
                  <a:gd name="connsiteY8" fmla="*/ 3169328 h 3195961"/>
                  <a:gd name="connsiteX9" fmla="*/ 2552470 w 3537892"/>
                  <a:gd name="connsiteY9" fmla="*/ 3169328 h 3195961"/>
                  <a:gd name="connsiteX10" fmla="*/ 2712268 w 3537892"/>
                  <a:gd name="connsiteY10" fmla="*/ 2947386 h 3195961"/>
                  <a:gd name="connsiteX11" fmla="*/ 2712268 w 3537892"/>
                  <a:gd name="connsiteY11" fmla="*/ 2459115 h 3195961"/>
                  <a:gd name="connsiteX12" fmla="*/ 3067375 w 3537892"/>
                  <a:gd name="connsiteY12" fmla="*/ 1935332 h 3195961"/>
                  <a:gd name="connsiteX13" fmla="*/ 3466870 w 3537892"/>
                  <a:gd name="connsiteY13" fmla="*/ 1882066 h 3195961"/>
                  <a:gd name="connsiteX14" fmla="*/ 3537892 w 3537892"/>
                  <a:gd name="connsiteY14" fmla="*/ 1535837 h 3195961"/>
                  <a:gd name="connsiteX15" fmla="*/ 3422482 w 3537892"/>
                  <a:gd name="connsiteY15" fmla="*/ 1358283 h 3195961"/>
                  <a:gd name="connsiteX16" fmla="*/ 3173907 w 3537892"/>
                  <a:gd name="connsiteY16" fmla="*/ 1260629 h 3195961"/>
                  <a:gd name="connsiteX17" fmla="*/ 2738901 w 3537892"/>
                  <a:gd name="connsiteY17" fmla="*/ 523783 h 3195961"/>
                  <a:gd name="connsiteX18" fmla="*/ 2969721 w 3537892"/>
                  <a:gd name="connsiteY18" fmla="*/ 0 h 3195961"/>
                  <a:gd name="connsiteX19" fmla="*/ 2330529 w 3537892"/>
                  <a:gd name="connsiteY19" fmla="*/ 292963 h 3195961"/>
                  <a:gd name="connsiteX20" fmla="*/ 2161853 w 3537892"/>
                  <a:gd name="connsiteY20" fmla="*/ 168676 h 3195961"/>
                  <a:gd name="connsiteX0" fmla="*/ 1132043 w 3537892"/>
                  <a:gd name="connsiteY0" fmla="*/ 177553 h 3195961"/>
                  <a:gd name="connsiteX1" fmla="*/ 546117 w 3537892"/>
                  <a:gd name="connsiteY1" fmla="*/ 2627790 h 3195961"/>
                  <a:gd name="connsiteX2" fmla="*/ 723670 w 3537892"/>
                  <a:gd name="connsiteY2" fmla="*/ 3195961 h 3195961"/>
                  <a:gd name="connsiteX3" fmla="*/ 954490 w 3537892"/>
                  <a:gd name="connsiteY3" fmla="*/ 3195961 h 3195961"/>
                  <a:gd name="connsiteX4" fmla="*/ 1087655 w 3537892"/>
                  <a:gd name="connsiteY4" fmla="*/ 3027285 h 3195961"/>
                  <a:gd name="connsiteX5" fmla="*/ 1078777 w 3537892"/>
                  <a:gd name="connsiteY5" fmla="*/ 2823099 h 3195961"/>
                  <a:gd name="connsiteX6" fmla="*/ 2161853 w 3537892"/>
                  <a:gd name="connsiteY6" fmla="*/ 2823099 h 3195961"/>
                  <a:gd name="connsiteX7" fmla="*/ 2321651 w 3537892"/>
                  <a:gd name="connsiteY7" fmla="*/ 3169328 h 3195961"/>
                  <a:gd name="connsiteX8" fmla="*/ 2552470 w 3537892"/>
                  <a:gd name="connsiteY8" fmla="*/ 3169328 h 3195961"/>
                  <a:gd name="connsiteX9" fmla="*/ 2712268 w 3537892"/>
                  <a:gd name="connsiteY9" fmla="*/ 2947386 h 3195961"/>
                  <a:gd name="connsiteX10" fmla="*/ 2712268 w 3537892"/>
                  <a:gd name="connsiteY10" fmla="*/ 2459115 h 3195961"/>
                  <a:gd name="connsiteX11" fmla="*/ 3067375 w 3537892"/>
                  <a:gd name="connsiteY11" fmla="*/ 1935332 h 3195961"/>
                  <a:gd name="connsiteX12" fmla="*/ 3466870 w 3537892"/>
                  <a:gd name="connsiteY12" fmla="*/ 1882066 h 3195961"/>
                  <a:gd name="connsiteX13" fmla="*/ 3537892 w 3537892"/>
                  <a:gd name="connsiteY13" fmla="*/ 1535837 h 3195961"/>
                  <a:gd name="connsiteX14" fmla="*/ 3422482 w 3537892"/>
                  <a:gd name="connsiteY14" fmla="*/ 1358283 h 3195961"/>
                  <a:gd name="connsiteX15" fmla="*/ 3173907 w 3537892"/>
                  <a:gd name="connsiteY15" fmla="*/ 1260629 h 3195961"/>
                  <a:gd name="connsiteX16" fmla="*/ 2738901 w 3537892"/>
                  <a:gd name="connsiteY16" fmla="*/ 523783 h 3195961"/>
                  <a:gd name="connsiteX17" fmla="*/ 2969721 w 3537892"/>
                  <a:gd name="connsiteY17" fmla="*/ 0 h 3195961"/>
                  <a:gd name="connsiteX18" fmla="*/ 2330529 w 3537892"/>
                  <a:gd name="connsiteY18" fmla="*/ 292963 h 3195961"/>
                  <a:gd name="connsiteX19" fmla="*/ 2161853 w 3537892"/>
                  <a:gd name="connsiteY19" fmla="*/ 168676 h 3195961"/>
                  <a:gd name="connsiteX0" fmla="*/ 1132043 w 3537892"/>
                  <a:gd name="connsiteY0" fmla="*/ 177553 h 3195961"/>
                  <a:gd name="connsiteX1" fmla="*/ 546117 w 3537892"/>
                  <a:gd name="connsiteY1" fmla="*/ 2627790 h 3195961"/>
                  <a:gd name="connsiteX2" fmla="*/ 723670 w 3537892"/>
                  <a:gd name="connsiteY2" fmla="*/ 3195961 h 3195961"/>
                  <a:gd name="connsiteX3" fmla="*/ 954490 w 3537892"/>
                  <a:gd name="connsiteY3" fmla="*/ 3195961 h 3195961"/>
                  <a:gd name="connsiteX4" fmla="*/ 1087655 w 3537892"/>
                  <a:gd name="connsiteY4" fmla="*/ 3027285 h 3195961"/>
                  <a:gd name="connsiteX5" fmla="*/ 1078777 w 3537892"/>
                  <a:gd name="connsiteY5" fmla="*/ 2823099 h 3195961"/>
                  <a:gd name="connsiteX6" fmla="*/ 2161853 w 3537892"/>
                  <a:gd name="connsiteY6" fmla="*/ 2823099 h 3195961"/>
                  <a:gd name="connsiteX7" fmla="*/ 2321651 w 3537892"/>
                  <a:gd name="connsiteY7" fmla="*/ 3169328 h 3195961"/>
                  <a:gd name="connsiteX8" fmla="*/ 2552470 w 3537892"/>
                  <a:gd name="connsiteY8" fmla="*/ 3169328 h 3195961"/>
                  <a:gd name="connsiteX9" fmla="*/ 2712268 w 3537892"/>
                  <a:gd name="connsiteY9" fmla="*/ 2947386 h 3195961"/>
                  <a:gd name="connsiteX10" fmla="*/ 2712268 w 3537892"/>
                  <a:gd name="connsiteY10" fmla="*/ 2459115 h 3195961"/>
                  <a:gd name="connsiteX11" fmla="*/ 3067375 w 3537892"/>
                  <a:gd name="connsiteY11" fmla="*/ 1935332 h 3195961"/>
                  <a:gd name="connsiteX12" fmla="*/ 3466870 w 3537892"/>
                  <a:gd name="connsiteY12" fmla="*/ 1882066 h 3195961"/>
                  <a:gd name="connsiteX13" fmla="*/ 3537892 w 3537892"/>
                  <a:gd name="connsiteY13" fmla="*/ 1535837 h 3195961"/>
                  <a:gd name="connsiteX14" fmla="*/ 3422482 w 3537892"/>
                  <a:gd name="connsiteY14" fmla="*/ 1358283 h 3195961"/>
                  <a:gd name="connsiteX15" fmla="*/ 3173907 w 3537892"/>
                  <a:gd name="connsiteY15" fmla="*/ 1260629 h 3195961"/>
                  <a:gd name="connsiteX16" fmla="*/ 2738901 w 3537892"/>
                  <a:gd name="connsiteY16" fmla="*/ 523783 h 3195961"/>
                  <a:gd name="connsiteX17" fmla="*/ 2969721 w 3537892"/>
                  <a:gd name="connsiteY17" fmla="*/ 0 h 3195961"/>
                  <a:gd name="connsiteX18" fmla="*/ 2330529 w 3537892"/>
                  <a:gd name="connsiteY18" fmla="*/ 292963 h 3195961"/>
                  <a:gd name="connsiteX19" fmla="*/ 2161853 w 3537892"/>
                  <a:gd name="connsiteY19" fmla="*/ 168676 h 3195961"/>
                  <a:gd name="connsiteX0" fmla="*/ 1132043 w 3537892"/>
                  <a:gd name="connsiteY0" fmla="*/ 177553 h 3195961"/>
                  <a:gd name="connsiteX1" fmla="*/ 546117 w 3537892"/>
                  <a:gd name="connsiteY1" fmla="*/ 2627790 h 3195961"/>
                  <a:gd name="connsiteX2" fmla="*/ 723670 w 3537892"/>
                  <a:gd name="connsiteY2" fmla="*/ 3195961 h 3195961"/>
                  <a:gd name="connsiteX3" fmla="*/ 954490 w 3537892"/>
                  <a:gd name="connsiteY3" fmla="*/ 3195961 h 3195961"/>
                  <a:gd name="connsiteX4" fmla="*/ 1087655 w 3537892"/>
                  <a:gd name="connsiteY4" fmla="*/ 3027285 h 3195961"/>
                  <a:gd name="connsiteX5" fmla="*/ 1078777 w 3537892"/>
                  <a:gd name="connsiteY5" fmla="*/ 2823099 h 3195961"/>
                  <a:gd name="connsiteX6" fmla="*/ 2161853 w 3537892"/>
                  <a:gd name="connsiteY6" fmla="*/ 2823099 h 3195961"/>
                  <a:gd name="connsiteX7" fmla="*/ 2321651 w 3537892"/>
                  <a:gd name="connsiteY7" fmla="*/ 3169328 h 3195961"/>
                  <a:gd name="connsiteX8" fmla="*/ 2552470 w 3537892"/>
                  <a:gd name="connsiteY8" fmla="*/ 3169328 h 3195961"/>
                  <a:gd name="connsiteX9" fmla="*/ 2712268 w 3537892"/>
                  <a:gd name="connsiteY9" fmla="*/ 2947386 h 3195961"/>
                  <a:gd name="connsiteX10" fmla="*/ 2712268 w 3537892"/>
                  <a:gd name="connsiteY10" fmla="*/ 2459115 h 3195961"/>
                  <a:gd name="connsiteX11" fmla="*/ 3067375 w 3537892"/>
                  <a:gd name="connsiteY11" fmla="*/ 1935332 h 3195961"/>
                  <a:gd name="connsiteX12" fmla="*/ 3466870 w 3537892"/>
                  <a:gd name="connsiteY12" fmla="*/ 1882066 h 3195961"/>
                  <a:gd name="connsiteX13" fmla="*/ 3537892 w 3537892"/>
                  <a:gd name="connsiteY13" fmla="*/ 1535837 h 3195961"/>
                  <a:gd name="connsiteX14" fmla="*/ 3422482 w 3537892"/>
                  <a:gd name="connsiteY14" fmla="*/ 1358283 h 3195961"/>
                  <a:gd name="connsiteX15" fmla="*/ 3173907 w 3537892"/>
                  <a:gd name="connsiteY15" fmla="*/ 1260629 h 3195961"/>
                  <a:gd name="connsiteX16" fmla="*/ 2738901 w 3537892"/>
                  <a:gd name="connsiteY16" fmla="*/ 523783 h 3195961"/>
                  <a:gd name="connsiteX17" fmla="*/ 2969721 w 3537892"/>
                  <a:gd name="connsiteY17" fmla="*/ 0 h 3195961"/>
                  <a:gd name="connsiteX18" fmla="*/ 2330529 w 3537892"/>
                  <a:gd name="connsiteY18" fmla="*/ 292963 h 3195961"/>
                  <a:gd name="connsiteX19" fmla="*/ 2161853 w 3537892"/>
                  <a:gd name="connsiteY19" fmla="*/ 168676 h 3195961"/>
                  <a:gd name="connsiteX0" fmla="*/ 1137160 w 3543009"/>
                  <a:gd name="connsiteY0" fmla="*/ 177553 h 3195961"/>
                  <a:gd name="connsiteX1" fmla="*/ 541709 w 3543009"/>
                  <a:gd name="connsiteY1" fmla="*/ 2620646 h 3195961"/>
                  <a:gd name="connsiteX2" fmla="*/ 728787 w 3543009"/>
                  <a:gd name="connsiteY2" fmla="*/ 3195961 h 3195961"/>
                  <a:gd name="connsiteX3" fmla="*/ 959607 w 3543009"/>
                  <a:gd name="connsiteY3" fmla="*/ 3195961 h 3195961"/>
                  <a:gd name="connsiteX4" fmla="*/ 1092772 w 3543009"/>
                  <a:gd name="connsiteY4" fmla="*/ 3027285 h 3195961"/>
                  <a:gd name="connsiteX5" fmla="*/ 1083894 w 3543009"/>
                  <a:gd name="connsiteY5" fmla="*/ 2823099 h 3195961"/>
                  <a:gd name="connsiteX6" fmla="*/ 2166970 w 3543009"/>
                  <a:gd name="connsiteY6" fmla="*/ 2823099 h 3195961"/>
                  <a:gd name="connsiteX7" fmla="*/ 2326768 w 3543009"/>
                  <a:gd name="connsiteY7" fmla="*/ 3169328 h 3195961"/>
                  <a:gd name="connsiteX8" fmla="*/ 2557587 w 3543009"/>
                  <a:gd name="connsiteY8" fmla="*/ 3169328 h 3195961"/>
                  <a:gd name="connsiteX9" fmla="*/ 2717385 w 3543009"/>
                  <a:gd name="connsiteY9" fmla="*/ 2947386 h 3195961"/>
                  <a:gd name="connsiteX10" fmla="*/ 2717385 w 3543009"/>
                  <a:gd name="connsiteY10" fmla="*/ 2459115 h 3195961"/>
                  <a:gd name="connsiteX11" fmla="*/ 3072492 w 3543009"/>
                  <a:gd name="connsiteY11" fmla="*/ 1935332 h 3195961"/>
                  <a:gd name="connsiteX12" fmla="*/ 3471987 w 3543009"/>
                  <a:gd name="connsiteY12" fmla="*/ 1882066 h 3195961"/>
                  <a:gd name="connsiteX13" fmla="*/ 3543009 w 3543009"/>
                  <a:gd name="connsiteY13" fmla="*/ 1535837 h 3195961"/>
                  <a:gd name="connsiteX14" fmla="*/ 3427599 w 3543009"/>
                  <a:gd name="connsiteY14" fmla="*/ 1358283 h 3195961"/>
                  <a:gd name="connsiteX15" fmla="*/ 3179024 w 3543009"/>
                  <a:gd name="connsiteY15" fmla="*/ 1260629 h 3195961"/>
                  <a:gd name="connsiteX16" fmla="*/ 2744018 w 3543009"/>
                  <a:gd name="connsiteY16" fmla="*/ 523783 h 3195961"/>
                  <a:gd name="connsiteX17" fmla="*/ 2974838 w 3543009"/>
                  <a:gd name="connsiteY17" fmla="*/ 0 h 3195961"/>
                  <a:gd name="connsiteX18" fmla="*/ 2335646 w 3543009"/>
                  <a:gd name="connsiteY18" fmla="*/ 292963 h 3195961"/>
                  <a:gd name="connsiteX19" fmla="*/ 2166970 w 3543009"/>
                  <a:gd name="connsiteY19" fmla="*/ 168676 h 3195961"/>
                  <a:gd name="connsiteX0" fmla="*/ 1134352 w 3540201"/>
                  <a:gd name="connsiteY0" fmla="*/ 177553 h 3195961"/>
                  <a:gd name="connsiteX1" fmla="*/ 538901 w 3540201"/>
                  <a:gd name="connsiteY1" fmla="*/ 2620646 h 3195961"/>
                  <a:gd name="connsiteX2" fmla="*/ 725979 w 3540201"/>
                  <a:gd name="connsiteY2" fmla="*/ 3195961 h 3195961"/>
                  <a:gd name="connsiteX3" fmla="*/ 956799 w 3540201"/>
                  <a:gd name="connsiteY3" fmla="*/ 3195961 h 3195961"/>
                  <a:gd name="connsiteX4" fmla="*/ 1089964 w 3540201"/>
                  <a:gd name="connsiteY4" fmla="*/ 3027285 h 3195961"/>
                  <a:gd name="connsiteX5" fmla="*/ 1081086 w 3540201"/>
                  <a:gd name="connsiteY5" fmla="*/ 2823099 h 3195961"/>
                  <a:gd name="connsiteX6" fmla="*/ 2164162 w 3540201"/>
                  <a:gd name="connsiteY6" fmla="*/ 2823099 h 3195961"/>
                  <a:gd name="connsiteX7" fmla="*/ 2323960 w 3540201"/>
                  <a:gd name="connsiteY7" fmla="*/ 3169328 h 3195961"/>
                  <a:gd name="connsiteX8" fmla="*/ 2554779 w 3540201"/>
                  <a:gd name="connsiteY8" fmla="*/ 3169328 h 3195961"/>
                  <a:gd name="connsiteX9" fmla="*/ 2714577 w 3540201"/>
                  <a:gd name="connsiteY9" fmla="*/ 2947386 h 3195961"/>
                  <a:gd name="connsiteX10" fmla="*/ 2714577 w 3540201"/>
                  <a:gd name="connsiteY10" fmla="*/ 2459115 h 3195961"/>
                  <a:gd name="connsiteX11" fmla="*/ 3069684 w 3540201"/>
                  <a:gd name="connsiteY11" fmla="*/ 1935332 h 3195961"/>
                  <a:gd name="connsiteX12" fmla="*/ 3469179 w 3540201"/>
                  <a:gd name="connsiteY12" fmla="*/ 1882066 h 3195961"/>
                  <a:gd name="connsiteX13" fmla="*/ 3540201 w 3540201"/>
                  <a:gd name="connsiteY13" fmla="*/ 1535837 h 3195961"/>
                  <a:gd name="connsiteX14" fmla="*/ 3424791 w 3540201"/>
                  <a:gd name="connsiteY14" fmla="*/ 1358283 h 3195961"/>
                  <a:gd name="connsiteX15" fmla="*/ 3176216 w 3540201"/>
                  <a:gd name="connsiteY15" fmla="*/ 1260629 h 3195961"/>
                  <a:gd name="connsiteX16" fmla="*/ 2741210 w 3540201"/>
                  <a:gd name="connsiteY16" fmla="*/ 523783 h 3195961"/>
                  <a:gd name="connsiteX17" fmla="*/ 2972030 w 3540201"/>
                  <a:gd name="connsiteY17" fmla="*/ 0 h 3195961"/>
                  <a:gd name="connsiteX18" fmla="*/ 2332838 w 3540201"/>
                  <a:gd name="connsiteY18" fmla="*/ 292963 h 3195961"/>
                  <a:gd name="connsiteX19" fmla="*/ 2164162 w 3540201"/>
                  <a:gd name="connsiteY19" fmla="*/ 168676 h 3195961"/>
                  <a:gd name="connsiteX0" fmla="*/ 1138097 w 3543946"/>
                  <a:gd name="connsiteY0" fmla="*/ 177553 h 3195961"/>
                  <a:gd name="connsiteX1" fmla="*/ 542646 w 3543946"/>
                  <a:gd name="connsiteY1" fmla="*/ 2620646 h 3195961"/>
                  <a:gd name="connsiteX2" fmla="*/ 729724 w 3543946"/>
                  <a:gd name="connsiteY2" fmla="*/ 3195961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93709 w 3543946"/>
                  <a:gd name="connsiteY4" fmla="*/ 3027285 h 3195961"/>
                  <a:gd name="connsiteX5" fmla="*/ 1084831 w 3543946"/>
                  <a:gd name="connsiteY5" fmla="*/ 2823099 h 3195961"/>
                  <a:gd name="connsiteX6" fmla="*/ 2167907 w 3543946"/>
                  <a:gd name="connsiteY6" fmla="*/ 2823099 h 3195961"/>
                  <a:gd name="connsiteX7" fmla="*/ 2327705 w 3543946"/>
                  <a:gd name="connsiteY7" fmla="*/ 3169328 h 3195961"/>
                  <a:gd name="connsiteX8" fmla="*/ 2558524 w 3543946"/>
                  <a:gd name="connsiteY8" fmla="*/ 3169328 h 3195961"/>
                  <a:gd name="connsiteX9" fmla="*/ 2718322 w 3543946"/>
                  <a:gd name="connsiteY9" fmla="*/ 2947386 h 3195961"/>
                  <a:gd name="connsiteX10" fmla="*/ 2718322 w 3543946"/>
                  <a:gd name="connsiteY10" fmla="*/ 2459115 h 3195961"/>
                  <a:gd name="connsiteX11" fmla="*/ 3073429 w 3543946"/>
                  <a:gd name="connsiteY11" fmla="*/ 1935332 h 3195961"/>
                  <a:gd name="connsiteX12" fmla="*/ 3472924 w 3543946"/>
                  <a:gd name="connsiteY12" fmla="*/ 1882066 h 3195961"/>
                  <a:gd name="connsiteX13" fmla="*/ 3543946 w 3543946"/>
                  <a:gd name="connsiteY13" fmla="*/ 1535837 h 3195961"/>
                  <a:gd name="connsiteX14" fmla="*/ 3428536 w 3543946"/>
                  <a:gd name="connsiteY14" fmla="*/ 1358283 h 3195961"/>
                  <a:gd name="connsiteX15" fmla="*/ 3179961 w 3543946"/>
                  <a:gd name="connsiteY15" fmla="*/ 1260629 h 3195961"/>
                  <a:gd name="connsiteX16" fmla="*/ 2744955 w 3543946"/>
                  <a:gd name="connsiteY16" fmla="*/ 523783 h 3195961"/>
                  <a:gd name="connsiteX17" fmla="*/ 2975775 w 3543946"/>
                  <a:gd name="connsiteY17" fmla="*/ 0 h 3195961"/>
                  <a:gd name="connsiteX18" fmla="*/ 2336583 w 3543946"/>
                  <a:gd name="connsiteY18" fmla="*/ 292963 h 3195961"/>
                  <a:gd name="connsiteX19" fmla="*/ 2167907 w 3543946"/>
                  <a:gd name="connsiteY19" fmla="*/ 168676 h 3195961"/>
                  <a:gd name="connsiteX0" fmla="*/ 1138097 w 3543946"/>
                  <a:gd name="connsiteY0" fmla="*/ 177553 h 3195961"/>
                  <a:gd name="connsiteX1" fmla="*/ 542646 w 3543946"/>
                  <a:gd name="connsiteY1" fmla="*/ 2620646 h 3195961"/>
                  <a:gd name="connsiteX2" fmla="*/ 729724 w 3543946"/>
                  <a:gd name="connsiteY2" fmla="*/ 3184055 h 3195961"/>
                  <a:gd name="connsiteX3" fmla="*/ 960544 w 3543946"/>
                  <a:gd name="connsiteY3" fmla="*/ 3195961 h 3195961"/>
                  <a:gd name="connsiteX4" fmla="*/ 1084831 w 3543946"/>
                  <a:gd name="connsiteY4" fmla="*/ 2823099 h 3195961"/>
                  <a:gd name="connsiteX5" fmla="*/ 2167907 w 3543946"/>
                  <a:gd name="connsiteY5" fmla="*/ 2823099 h 3195961"/>
                  <a:gd name="connsiteX6" fmla="*/ 2327705 w 3543946"/>
                  <a:gd name="connsiteY6" fmla="*/ 3169328 h 3195961"/>
                  <a:gd name="connsiteX7" fmla="*/ 2558524 w 3543946"/>
                  <a:gd name="connsiteY7" fmla="*/ 3169328 h 3195961"/>
                  <a:gd name="connsiteX8" fmla="*/ 2718322 w 3543946"/>
                  <a:gd name="connsiteY8" fmla="*/ 2947386 h 3195961"/>
                  <a:gd name="connsiteX9" fmla="*/ 2718322 w 3543946"/>
                  <a:gd name="connsiteY9" fmla="*/ 2459115 h 3195961"/>
                  <a:gd name="connsiteX10" fmla="*/ 3073429 w 3543946"/>
                  <a:gd name="connsiteY10" fmla="*/ 1935332 h 3195961"/>
                  <a:gd name="connsiteX11" fmla="*/ 3472924 w 3543946"/>
                  <a:gd name="connsiteY11" fmla="*/ 1882066 h 3195961"/>
                  <a:gd name="connsiteX12" fmla="*/ 3543946 w 3543946"/>
                  <a:gd name="connsiteY12" fmla="*/ 1535837 h 3195961"/>
                  <a:gd name="connsiteX13" fmla="*/ 3428536 w 3543946"/>
                  <a:gd name="connsiteY13" fmla="*/ 1358283 h 3195961"/>
                  <a:gd name="connsiteX14" fmla="*/ 3179961 w 3543946"/>
                  <a:gd name="connsiteY14" fmla="*/ 1260629 h 3195961"/>
                  <a:gd name="connsiteX15" fmla="*/ 2744955 w 3543946"/>
                  <a:gd name="connsiteY15" fmla="*/ 523783 h 3195961"/>
                  <a:gd name="connsiteX16" fmla="*/ 2975775 w 3543946"/>
                  <a:gd name="connsiteY16" fmla="*/ 0 h 3195961"/>
                  <a:gd name="connsiteX17" fmla="*/ 2336583 w 3543946"/>
                  <a:gd name="connsiteY17" fmla="*/ 292963 h 3195961"/>
                  <a:gd name="connsiteX18" fmla="*/ 2167907 w 3543946"/>
                  <a:gd name="connsiteY18" fmla="*/ 168676 h 3195961"/>
                  <a:gd name="connsiteX0" fmla="*/ 1138097 w 3543946"/>
                  <a:gd name="connsiteY0" fmla="*/ 177553 h 3184055"/>
                  <a:gd name="connsiteX1" fmla="*/ 542646 w 3543946"/>
                  <a:gd name="connsiteY1" fmla="*/ 2620646 h 3184055"/>
                  <a:gd name="connsiteX2" fmla="*/ 729724 w 3543946"/>
                  <a:gd name="connsiteY2" fmla="*/ 3184055 h 3184055"/>
                  <a:gd name="connsiteX3" fmla="*/ 981975 w 3543946"/>
                  <a:gd name="connsiteY3" fmla="*/ 3184055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81975 w 3543946"/>
                  <a:gd name="connsiteY3" fmla="*/ 3184055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6436"/>
                  <a:gd name="connsiteX1" fmla="*/ 542646 w 3543946"/>
                  <a:gd name="connsiteY1" fmla="*/ 2620646 h 3186436"/>
                  <a:gd name="connsiteX2" fmla="*/ 729724 w 3543946"/>
                  <a:gd name="connsiteY2" fmla="*/ 3184055 h 3186436"/>
                  <a:gd name="connsiteX3" fmla="*/ 951019 w 3543946"/>
                  <a:gd name="connsiteY3" fmla="*/ 3186436 h 3186436"/>
                  <a:gd name="connsiteX4" fmla="*/ 1084831 w 3543946"/>
                  <a:gd name="connsiteY4" fmla="*/ 2823099 h 3186436"/>
                  <a:gd name="connsiteX5" fmla="*/ 2167907 w 3543946"/>
                  <a:gd name="connsiteY5" fmla="*/ 2823099 h 3186436"/>
                  <a:gd name="connsiteX6" fmla="*/ 2327705 w 3543946"/>
                  <a:gd name="connsiteY6" fmla="*/ 3169328 h 3186436"/>
                  <a:gd name="connsiteX7" fmla="*/ 2558524 w 3543946"/>
                  <a:gd name="connsiteY7" fmla="*/ 3169328 h 3186436"/>
                  <a:gd name="connsiteX8" fmla="*/ 2718322 w 3543946"/>
                  <a:gd name="connsiteY8" fmla="*/ 2947386 h 3186436"/>
                  <a:gd name="connsiteX9" fmla="*/ 2718322 w 3543946"/>
                  <a:gd name="connsiteY9" fmla="*/ 2459115 h 3186436"/>
                  <a:gd name="connsiteX10" fmla="*/ 3073429 w 3543946"/>
                  <a:gd name="connsiteY10" fmla="*/ 1935332 h 3186436"/>
                  <a:gd name="connsiteX11" fmla="*/ 3472924 w 3543946"/>
                  <a:gd name="connsiteY11" fmla="*/ 1882066 h 3186436"/>
                  <a:gd name="connsiteX12" fmla="*/ 3543946 w 3543946"/>
                  <a:gd name="connsiteY12" fmla="*/ 1535837 h 3186436"/>
                  <a:gd name="connsiteX13" fmla="*/ 3428536 w 3543946"/>
                  <a:gd name="connsiteY13" fmla="*/ 1358283 h 3186436"/>
                  <a:gd name="connsiteX14" fmla="*/ 3179961 w 3543946"/>
                  <a:gd name="connsiteY14" fmla="*/ 1260629 h 3186436"/>
                  <a:gd name="connsiteX15" fmla="*/ 2744955 w 3543946"/>
                  <a:gd name="connsiteY15" fmla="*/ 523783 h 3186436"/>
                  <a:gd name="connsiteX16" fmla="*/ 2975775 w 3543946"/>
                  <a:gd name="connsiteY16" fmla="*/ 0 h 3186436"/>
                  <a:gd name="connsiteX17" fmla="*/ 2336583 w 3543946"/>
                  <a:gd name="connsiteY17" fmla="*/ 292963 h 3186436"/>
                  <a:gd name="connsiteX18" fmla="*/ 2167907 w 3543946"/>
                  <a:gd name="connsiteY18" fmla="*/ 168676 h 3186436"/>
                  <a:gd name="connsiteX0" fmla="*/ 1138097 w 3543946"/>
                  <a:gd name="connsiteY0" fmla="*/ 177553 h 3186436"/>
                  <a:gd name="connsiteX1" fmla="*/ 542646 w 3543946"/>
                  <a:gd name="connsiteY1" fmla="*/ 2620646 h 3186436"/>
                  <a:gd name="connsiteX2" fmla="*/ 729724 w 3543946"/>
                  <a:gd name="connsiteY2" fmla="*/ 3184055 h 3186436"/>
                  <a:gd name="connsiteX3" fmla="*/ 951019 w 3543946"/>
                  <a:gd name="connsiteY3" fmla="*/ 3186436 h 3186436"/>
                  <a:gd name="connsiteX4" fmla="*/ 1084831 w 3543946"/>
                  <a:gd name="connsiteY4" fmla="*/ 2823099 h 3186436"/>
                  <a:gd name="connsiteX5" fmla="*/ 2167907 w 3543946"/>
                  <a:gd name="connsiteY5" fmla="*/ 2823099 h 3186436"/>
                  <a:gd name="connsiteX6" fmla="*/ 2327705 w 3543946"/>
                  <a:gd name="connsiteY6" fmla="*/ 3169328 h 3186436"/>
                  <a:gd name="connsiteX7" fmla="*/ 2558524 w 3543946"/>
                  <a:gd name="connsiteY7" fmla="*/ 3169328 h 3186436"/>
                  <a:gd name="connsiteX8" fmla="*/ 2718322 w 3543946"/>
                  <a:gd name="connsiteY8" fmla="*/ 2947386 h 3186436"/>
                  <a:gd name="connsiteX9" fmla="*/ 2718322 w 3543946"/>
                  <a:gd name="connsiteY9" fmla="*/ 2459115 h 3186436"/>
                  <a:gd name="connsiteX10" fmla="*/ 3073429 w 3543946"/>
                  <a:gd name="connsiteY10" fmla="*/ 1935332 h 3186436"/>
                  <a:gd name="connsiteX11" fmla="*/ 3472924 w 3543946"/>
                  <a:gd name="connsiteY11" fmla="*/ 1882066 h 3186436"/>
                  <a:gd name="connsiteX12" fmla="*/ 3543946 w 3543946"/>
                  <a:gd name="connsiteY12" fmla="*/ 1535837 h 3186436"/>
                  <a:gd name="connsiteX13" fmla="*/ 3428536 w 3543946"/>
                  <a:gd name="connsiteY13" fmla="*/ 1358283 h 3186436"/>
                  <a:gd name="connsiteX14" fmla="*/ 3179961 w 3543946"/>
                  <a:gd name="connsiteY14" fmla="*/ 1260629 h 3186436"/>
                  <a:gd name="connsiteX15" fmla="*/ 2744955 w 3543946"/>
                  <a:gd name="connsiteY15" fmla="*/ 523783 h 3186436"/>
                  <a:gd name="connsiteX16" fmla="*/ 2975775 w 3543946"/>
                  <a:gd name="connsiteY16" fmla="*/ 0 h 3186436"/>
                  <a:gd name="connsiteX17" fmla="*/ 2336583 w 3543946"/>
                  <a:gd name="connsiteY17" fmla="*/ 292963 h 3186436"/>
                  <a:gd name="connsiteX18" fmla="*/ 2167907 w 3543946"/>
                  <a:gd name="connsiteY18" fmla="*/ 168676 h 3186436"/>
                  <a:gd name="connsiteX0" fmla="*/ 1138097 w 3543946"/>
                  <a:gd name="connsiteY0" fmla="*/ 177553 h 3184055"/>
                  <a:gd name="connsiteX1" fmla="*/ 542646 w 3543946"/>
                  <a:gd name="connsiteY1" fmla="*/ 2620646 h 3184055"/>
                  <a:gd name="connsiteX2" fmla="*/ 729724 w 3543946"/>
                  <a:gd name="connsiteY2" fmla="*/ 3184055 h 3184055"/>
                  <a:gd name="connsiteX3" fmla="*/ 951019 w 3543946"/>
                  <a:gd name="connsiteY3" fmla="*/ 3176911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84831 w 3543946"/>
                  <a:gd name="connsiteY4" fmla="*/ 2823099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0543 w 3543946"/>
                  <a:gd name="connsiteY4" fmla="*/ 2813574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8811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84831 w 3543946"/>
                  <a:gd name="connsiteY4" fmla="*/ 2799286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67907 w 3543946"/>
                  <a:gd name="connsiteY5" fmla="*/ 2823099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91719 w 3543946"/>
                  <a:gd name="connsiteY5" fmla="*/ 2801668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806430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327705 w 3543946"/>
                  <a:gd name="connsiteY6" fmla="*/ 3169328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18322 w 3543946"/>
                  <a:gd name="connsiteY8" fmla="*/ 2947386 h 3184055"/>
                  <a:gd name="connsiteX9" fmla="*/ 2718322 w 3543946"/>
                  <a:gd name="connsiteY9" fmla="*/ 2459115 h 3184055"/>
                  <a:gd name="connsiteX10" fmla="*/ 3073429 w 3543946"/>
                  <a:gd name="connsiteY10" fmla="*/ 1935332 h 3184055"/>
                  <a:gd name="connsiteX11" fmla="*/ 3472924 w 3543946"/>
                  <a:gd name="connsiteY11" fmla="*/ 1882066 h 3184055"/>
                  <a:gd name="connsiteX12" fmla="*/ 3543946 w 3543946"/>
                  <a:gd name="connsiteY12" fmla="*/ 1535837 h 3184055"/>
                  <a:gd name="connsiteX13" fmla="*/ 3428536 w 3543946"/>
                  <a:gd name="connsiteY13" fmla="*/ 1358283 h 3184055"/>
                  <a:gd name="connsiteX14" fmla="*/ 3179961 w 3543946"/>
                  <a:gd name="connsiteY14" fmla="*/ 1260629 h 3184055"/>
                  <a:gd name="connsiteX15" fmla="*/ 2744955 w 3543946"/>
                  <a:gd name="connsiteY15" fmla="*/ 523783 h 3184055"/>
                  <a:gd name="connsiteX16" fmla="*/ 2975775 w 3543946"/>
                  <a:gd name="connsiteY16" fmla="*/ 0 h 3184055"/>
                  <a:gd name="connsiteX17" fmla="*/ 2336583 w 3543946"/>
                  <a:gd name="connsiteY17" fmla="*/ 292963 h 3184055"/>
                  <a:gd name="connsiteX18" fmla="*/ 2167907 w 3543946"/>
                  <a:gd name="connsiteY18"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18322 w 3543946"/>
                  <a:gd name="connsiteY8" fmla="*/ 2459115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18322 w 3543946"/>
                  <a:gd name="connsiteY8" fmla="*/ 2459115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558524 w 3543946"/>
                  <a:gd name="connsiteY7" fmla="*/ 3169328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22818 w 3543946"/>
                  <a:gd name="connsiteY7" fmla="*/ 3164566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22818 w 3543946"/>
                  <a:gd name="connsiteY7" fmla="*/ 3164566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08531 w 3543946"/>
                  <a:gd name="connsiteY7" fmla="*/ 3164566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73429 w 3543946"/>
                  <a:gd name="connsiteY9" fmla="*/ 1935332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32948 w 3543946"/>
                  <a:gd name="connsiteY9" fmla="*/ 1928188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44854 w 3543946"/>
                  <a:gd name="connsiteY9" fmla="*/ 1940094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44854 w 3543946"/>
                  <a:gd name="connsiteY9" fmla="*/ 1940094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44854 w 3543946"/>
                  <a:gd name="connsiteY9" fmla="*/ 1940094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44854 w 3543946"/>
                  <a:gd name="connsiteY9" fmla="*/ 1940094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3946"/>
                  <a:gd name="connsiteY0" fmla="*/ 177553 h 3184055"/>
                  <a:gd name="connsiteX1" fmla="*/ 542646 w 3543946"/>
                  <a:gd name="connsiteY1" fmla="*/ 2620646 h 3184055"/>
                  <a:gd name="connsiteX2" fmla="*/ 729724 w 3543946"/>
                  <a:gd name="connsiteY2" fmla="*/ 3184055 h 3184055"/>
                  <a:gd name="connsiteX3" fmla="*/ 960544 w 3543946"/>
                  <a:gd name="connsiteY3" fmla="*/ 3181673 h 3184055"/>
                  <a:gd name="connsiteX4" fmla="*/ 1077687 w 3543946"/>
                  <a:gd name="connsiteY4" fmla="*/ 2801667 h 3184055"/>
                  <a:gd name="connsiteX5" fmla="*/ 2182194 w 3543946"/>
                  <a:gd name="connsiteY5" fmla="*/ 2799286 h 3184055"/>
                  <a:gd name="connsiteX6" fmla="*/ 2272936 w 3543946"/>
                  <a:gd name="connsiteY6" fmla="*/ 3171710 h 3184055"/>
                  <a:gd name="connsiteX7" fmla="*/ 2615674 w 3543946"/>
                  <a:gd name="connsiteY7" fmla="*/ 3166947 h 3184055"/>
                  <a:gd name="connsiteX8" fmla="*/ 2708797 w 3543946"/>
                  <a:gd name="connsiteY8" fmla="*/ 2437684 h 3184055"/>
                  <a:gd name="connsiteX9" fmla="*/ 3044854 w 3543946"/>
                  <a:gd name="connsiteY9" fmla="*/ 1940094 h 3184055"/>
                  <a:gd name="connsiteX10" fmla="*/ 3472924 w 3543946"/>
                  <a:gd name="connsiteY10" fmla="*/ 1882066 h 3184055"/>
                  <a:gd name="connsiteX11" fmla="*/ 3543946 w 3543946"/>
                  <a:gd name="connsiteY11" fmla="*/ 1535837 h 3184055"/>
                  <a:gd name="connsiteX12" fmla="*/ 3428536 w 3543946"/>
                  <a:gd name="connsiteY12" fmla="*/ 1358283 h 3184055"/>
                  <a:gd name="connsiteX13" fmla="*/ 3179961 w 3543946"/>
                  <a:gd name="connsiteY13" fmla="*/ 1260629 h 3184055"/>
                  <a:gd name="connsiteX14" fmla="*/ 2744955 w 3543946"/>
                  <a:gd name="connsiteY14" fmla="*/ 523783 h 3184055"/>
                  <a:gd name="connsiteX15" fmla="*/ 2975775 w 3543946"/>
                  <a:gd name="connsiteY15" fmla="*/ 0 h 3184055"/>
                  <a:gd name="connsiteX16" fmla="*/ 2336583 w 3543946"/>
                  <a:gd name="connsiteY16" fmla="*/ 292963 h 3184055"/>
                  <a:gd name="connsiteX17" fmla="*/ 2167907 w 3543946"/>
                  <a:gd name="connsiteY17" fmla="*/ 168676 h 3184055"/>
                  <a:gd name="connsiteX0" fmla="*/ 1138097 w 3546877"/>
                  <a:gd name="connsiteY0" fmla="*/ 177553 h 3184055"/>
                  <a:gd name="connsiteX1" fmla="*/ 542646 w 3546877"/>
                  <a:gd name="connsiteY1" fmla="*/ 2620646 h 3184055"/>
                  <a:gd name="connsiteX2" fmla="*/ 729724 w 3546877"/>
                  <a:gd name="connsiteY2" fmla="*/ 3184055 h 3184055"/>
                  <a:gd name="connsiteX3" fmla="*/ 960544 w 3546877"/>
                  <a:gd name="connsiteY3" fmla="*/ 3181673 h 3184055"/>
                  <a:gd name="connsiteX4" fmla="*/ 1077687 w 3546877"/>
                  <a:gd name="connsiteY4" fmla="*/ 2801667 h 3184055"/>
                  <a:gd name="connsiteX5" fmla="*/ 2182194 w 3546877"/>
                  <a:gd name="connsiteY5" fmla="*/ 2799286 h 3184055"/>
                  <a:gd name="connsiteX6" fmla="*/ 2272936 w 3546877"/>
                  <a:gd name="connsiteY6" fmla="*/ 3171710 h 3184055"/>
                  <a:gd name="connsiteX7" fmla="*/ 2615674 w 3546877"/>
                  <a:gd name="connsiteY7" fmla="*/ 3166947 h 3184055"/>
                  <a:gd name="connsiteX8" fmla="*/ 2708797 w 3546877"/>
                  <a:gd name="connsiteY8" fmla="*/ 2437684 h 3184055"/>
                  <a:gd name="connsiteX9" fmla="*/ 3044854 w 3546877"/>
                  <a:gd name="connsiteY9" fmla="*/ 1940094 h 3184055"/>
                  <a:gd name="connsiteX10" fmla="*/ 3472924 w 3546877"/>
                  <a:gd name="connsiteY10" fmla="*/ 1882066 h 3184055"/>
                  <a:gd name="connsiteX11" fmla="*/ 3543946 w 3546877"/>
                  <a:gd name="connsiteY11" fmla="*/ 1535837 h 3184055"/>
                  <a:gd name="connsiteX12" fmla="*/ 3428536 w 3546877"/>
                  <a:gd name="connsiteY12" fmla="*/ 1358283 h 3184055"/>
                  <a:gd name="connsiteX13" fmla="*/ 3179961 w 3546877"/>
                  <a:gd name="connsiteY13" fmla="*/ 1260629 h 3184055"/>
                  <a:gd name="connsiteX14" fmla="*/ 2744955 w 3546877"/>
                  <a:gd name="connsiteY14" fmla="*/ 523783 h 3184055"/>
                  <a:gd name="connsiteX15" fmla="*/ 2975775 w 3546877"/>
                  <a:gd name="connsiteY15" fmla="*/ 0 h 3184055"/>
                  <a:gd name="connsiteX16" fmla="*/ 2336583 w 3546877"/>
                  <a:gd name="connsiteY16" fmla="*/ 292963 h 3184055"/>
                  <a:gd name="connsiteX17" fmla="*/ 2167907 w 3546877"/>
                  <a:gd name="connsiteY17" fmla="*/ 168676 h 3184055"/>
                  <a:gd name="connsiteX0" fmla="*/ 1138097 w 3547689"/>
                  <a:gd name="connsiteY0" fmla="*/ 177553 h 3184055"/>
                  <a:gd name="connsiteX1" fmla="*/ 542646 w 3547689"/>
                  <a:gd name="connsiteY1" fmla="*/ 2620646 h 3184055"/>
                  <a:gd name="connsiteX2" fmla="*/ 729724 w 3547689"/>
                  <a:gd name="connsiteY2" fmla="*/ 3184055 h 3184055"/>
                  <a:gd name="connsiteX3" fmla="*/ 960544 w 3547689"/>
                  <a:gd name="connsiteY3" fmla="*/ 3181673 h 3184055"/>
                  <a:gd name="connsiteX4" fmla="*/ 1077687 w 3547689"/>
                  <a:gd name="connsiteY4" fmla="*/ 2801667 h 3184055"/>
                  <a:gd name="connsiteX5" fmla="*/ 2182194 w 3547689"/>
                  <a:gd name="connsiteY5" fmla="*/ 2799286 h 3184055"/>
                  <a:gd name="connsiteX6" fmla="*/ 2272936 w 3547689"/>
                  <a:gd name="connsiteY6" fmla="*/ 3171710 h 3184055"/>
                  <a:gd name="connsiteX7" fmla="*/ 2615674 w 3547689"/>
                  <a:gd name="connsiteY7" fmla="*/ 3166947 h 3184055"/>
                  <a:gd name="connsiteX8" fmla="*/ 2708797 w 3547689"/>
                  <a:gd name="connsiteY8" fmla="*/ 2437684 h 3184055"/>
                  <a:gd name="connsiteX9" fmla="*/ 3044854 w 3547689"/>
                  <a:gd name="connsiteY9" fmla="*/ 1940094 h 3184055"/>
                  <a:gd name="connsiteX10" fmla="*/ 3472924 w 3547689"/>
                  <a:gd name="connsiteY10" fmla="*/ 1882066 h 3184055"/>
                  <a:gd name="connsiteX11" fmla="*/ 3543946 w 3547689"/>
                  <a:gd name="connsiteY11" fmla="*/ 1535837 h 3184055"/>
                  <a:gd name="connsiteX12" fmla="*/ 3428536 w 3547689"/>
                  <a:gd name="connsiteY12" fmla="*/ 1358283 h 3184055"/>
                  <a:gd name="connsiteX13" fmla="*/ 3179961 w 3547689"/>
                  <a:gd name="connsiteY13" fmla="*/ 1260629 h 3184055"/>
                  <a:gd name="connsiteX14" fmla="*/ 2744955 w 3547689"/>
                  <a:gd name="connsiteY14" fmla="*/ 523783 h 3184055"/>
                  <a:gd name="connsiteX15" fmla="*/ 2975775 w 3547689"/>
                  <a:gd name="connsiteY15" fmla="*/ 0 h 3184055"/>
                  <a:gd name="connsiteX16" fmla="*/ 2336583 w 3547689"/>
                  <a:gd name="connsiteY16" fmla="*/ 292963 h 3184055"/>
                  <a:gd name="connsiteX17" fmla="*/ 2167907 w 3547689"/>
                  <a:gd name="connsiteY17" fmla="*/ 168676 h 3184055"/>
                  <a:gd name="connsiteX0" fmla="*/ 1138097 w 3547689"/>
                  <a:gd name="connsiteY0" fmla="*/ 177553 h 3184055"/>
                  <a:gd name="connsiteX1" fmla="*/ 542646 w 3547689"/>
                  <a:gd name="connsiteY1" fmla="*/ 2620646 h 3184055"/>
                  <a:gd name="connsiteX2" fmla="*/ 729724 w 3547689"/>
                  <a:gd name="connsiteY2" fmla="*/ 3184055 h 3184055"/>
                  <a:gd name="connsiteX3" fmla="*/ 960544 w 3547689"/>
                  <a:gd name="connsiteY3" fmla="*/ 3181673 h 3184055"/>
                  <a:gd name="connsiteX4" fmla="*/ 1077687 w 3547689"/>
                  <a:gd name="connsiteY4" fmla="*/ 2801667 h 3184055"/>
                  <a:gd name="connsiteX5" fmla="*/ 2182194 w 3547689"/>
                  <a:gd name="connsiteY5" fmla="*/ 2799286 h 3184055"/>
                  <a:gd name="connsiteX6" fmla="*/ 2272936 w 3547689"/>
                  <a:gd name="connsiteY6" fmla="*/ 3171710 h 3184055"/>
                  <a:gd name="connsiteX7" fmla="*/ 2615674 w 3547689"/>
                  <a:gd name="connsiteY7" fmla="*/ 3166947 h 3184055"/>
                  <a:gd name="connsiteX8" fmla="*/ 2708797 w 3547689"/>
                  <a:gd name="connsiteY8" fmla="*/ 2437684 h 3184055"/>
                  <a:gd name="connsiteX9" fmla="*/ 3044854 w 3547689"/>
                  <a:gd name="connsiteY9" fmla="*/ 1940094 h 3184055"/>
                  <a:gd name="connsiteX10" fmla="*/ 3472924 w 3547689"/>
                  <a:gd name="connsiteY10" fmla="*/ 1867779 h 3184055"/>
                  <a:gd name="connsiteX11" fmla="*/ 3543946 w 3547689"/>
                  <a:gd name="connsiteY11" fmla="*/ 1535837 h 3184055"/>
                  <a:gd name="connsiteX12" fmla="*/ 3428536 w 3547689"/>
                  <a:gd name="connsiteY12" fmla="*/ 1358283 h 3184055"/>
                  <a:gd name="connsiteX13" fmla="*/ 3179961 w 3547689"/>
                  <a:gd name="connsiteY13" fmla="*/ 1260629 h 3184055"/>
                  <a:gd name="connsiteX14" fmla="*/ 2744955 w 3547689"/>
                  <a:gd name="connsiteY14" fmla="*/ 523783 h 3184055"/>
                  <a:gd name="connsiteX15" fmla="*/ 2975775 w 3547689"/>
                  <a:gd name="connsiteY15" fmla="*/ 0 h 3184055"/>
                  <a:gd name="connsiteX16" fmla="*/ 2336583 w 3547689"/>
                  <a:gd name="connsiteY16" fmla="*/ 292963 h 3184055"/>
                  <a:gd name="connsiteX17" fmla="*/ 2167907 w 3547689"/>
                  <a:gd name="connsiteY17" fmla="*/ 168676 h 3184055"/>
                  <a:gd name="connsiteX0" fmla="*/ 1138097 w 3547689"/>
                  <a:gd name="connsiteY0" fmla="*/ 177553 h 3184055"/>
                  <a:gd name="connsiteX1" fmla="*/ 542646 w 3547689"/>
                  <a:gd name="connsiteY1" fmla="*/ 2620646 h 3184055"/>
                  <a:gd name="connsiteX2" fmla="*/ 729724 w 3547689"/>
                  <a:gd name="connsiteY2" fmla="*/ 3184055 h 3184055"/>
                  <a:gd name="connsiteX3" fmla="*/ 960544 w 3547689"/>
                  <a:gd name="connsiteY3" fmla="*/ 3181673 h 3184055"/>
                  <a:gd name="connsiteX4" fmla="*/ 1077687 w 3547689"/>
                  <a:gd name="connsiteY4" fmla="*/ 2801667 h 3184055"/>
                  <a:gd name="connsiteX5" fmla="*/ 2182194 w 3547689"/>
                  <a:gd name="connsiteY5" fmla="*/ 2799286 h 3184055"/>
                  <a:gd name="connsiteX6" fmla="*/ 2272936 w 3547689"/>
                  <a:gd name="connsiteY6" fmla="*/ 3171710 h 3184055"/>
                  <a:gd name="connsiteX7" fmla="*/ 2615674 w 3547689"/>
                  <a:gd name="connsiteY7" fmla="*/ 3166947 h 3184055"/>
                  <a:gd name="connsiteX8" fmla="*/ 2708797 w 3547689"/>
                  <a:gd name="connsiteY8" fmla="*/ 2437684 h 3184055"/>
                  <a:gd name="connsiteX9" fmla="*/ 3044854 w 3547689"/>
                  <a:gd name="connsiteY9" fmla="*/ 1940094 h 3184055"/>
                  <a:gd name="connsiteX10" fmla="*/ 3472924 w 3547689"/>
                  <a:gd name="connsiteY10" fmla="*/ 1867779 h 3184055"/>
                  <a:gd name="connsiteX11" fmla="*/ 3543946 w 3547689"/>
                  <a:gd name="connsiteY11" fmla="*/ 1535837 h 3184055"/>
                  <a:gd name="connsiteX12" fmla="*/ 3428536 w 3547689"/>
                  <a:gd name="connsiteY12" fmla="*/ 1358283 h 3184055"/>
                  <a:gd name="connsiteX13" fmla="*/ 3179961 w 3547689"/>
                  <a:gd name="connsiteY13" fmla="*/ 1260629 h 3184055"/>
                  <a:gd name="connsiteX14" fmla="*/ 2744955 w 3547689"/>
                  <a:gd name="connsiteY14" fmla="*/ 523783 h 3184055"/>
                  <a:gd name="connsiteX15" fmla="*/ 2975775 w 3547689"/>
                  <a:gd name="connsiteY15" fmla="*/ 0 h 3184055"/>
                  <a:gd name="connsiteX16" fmla="*/ 2336583 w 3547689"/>
                  <a:gd name="connsiteY16" fmla="*/ 292963 h 3184055"/>
                  <a:gd name="connsiteX17" fmla="*/ 2167907 w 3547689"/>
                  <a:gd name="connsiteY17" fmla="*/ 168676 h 3184055"/>
                  <a:gd name="connsiteX0" fmla="*/ 1138097 w 3547689"/>
                  <a:gd name="connsiteY0" fmla="*/ 177553 h 3184055"/>
                  <a:gd name="connsiteX1" fmla="*/ 542646 w 3547689"/>
                  <a:gd name="connsiteY1" fmla="*/ 2620646 h 3184055"/>
                  <a:gd name="connsiteX2" fmla="*/ 729724 w 3547689"/>
                  <a:gd name="connsiteY2" fmla="*/ 3184055 h 3184055"/>
                  <a:gd name="connsiteX3" fmla="*/ 960544 w 3547689"/>
                  <a:gd name="connsiteY3" fmla="*/ 3181673 h 3184055"/>
                  <a:gd name="connsiteX4" fmla="*/ 1077687 w 3547689"/>
                  <a:gd name="connsiteY4" fmla="*/ 2801667 h 3184055"/>
                  <a:gd name="connsiteX5" fmla="*/ 2182194 w 3547689"/>
                  <a:gd name="connsiteY5" fmla="*/ 2799286 h 3184055"/>
                  <a:gd name="connsiteX6" fmla="*/ 2272936 w 3547689"/>
                  <a:gd name="connsiteY6" fmla="*/ 3171710 h 3184055"/>
                  <a:gd name="connsiteX7" fmla="*/ 2615674 w 3547689"/>
                  <a:gd name="connsiteY7" fmla="*/ 3166947 h 3184055"/>
                  <a:gd name="connsiteX8" fmla="*/ 2708797 w 3547689"/>
                  <a:gd name="connsiteY8" fmla="*/ 2437684 h 3184055"/>
                  <a:gd name="connsiteX9" fmla="*/ 3044854 w 3547689"/>
                  <a:gd name="connsiteY9" fmla="*/ 1940094 h 3184055"/>
                  <a:gd name="connsiteX10" fmla="*/ 3472924 w 3547689"/>
                  <a:gd name="connsiteY10" fmla="*/ 1867779 h 3184055"/>
                  <a:gd name="connsiteX11" fmla="*/ 3543946 w 3547689"/>
                  <a:gd name="connsiteY11" fmla="*/ 1535837 h 3184055"/>
                  <a:gd name="connsiteX12" fmla="*/ 3428536 w 3547689"/>
                  <a:gd name="connsiteY12" fmla="*/ 1358283 h 3184055"/>
                  <a:gd name="connsiteX13" fmla="*/ 3179961 w 3547689"/>
                  <a:gd name="connsiteY13" fmla="*/ 1260629 h 3184055"/>
                  <a:gd name="connsiteX14" fmla="*/ 2744955 w 3547689"/>
                  <a:gd name="connsiteY14" fmla="*/ 523783 h 3184055"/>
                  <a:gd name="connsiteX15" fmla="*/ 2975775 w 3547689"/>
                  <a:gd name="connsiteY15" fmla="*/ 0 h 3184055"/>
                  <a:gd name="connsiteX16" fmla="*/ 2336583 w 3547689"/>
                  <a:gd name="connsiteY16" fmla="*/ 292963 h 3184055"/>
                  <a:gd name="connsiteX17" fmla="*/ 2167907 w 3547689"/>
                  <a:gd name="connsiteY17" fmla="*/ 168676 h 3184055"/>
                  <a:gd name="connsiteX0" fmla="*/ 1138097 w 3547689"/>
                  <a:gd name="connsiteY0" fmla="*/ 177553 h 3184055"/>
                  <a:gd name="connsiteX1" fmla="*/ 542646 w 3547689"/>
                  <a:gd name="connsiteY1" fmla="*/ 2620646 h 3184055"/>
                  <a:gd name="connsiteX2" fmla="*/ 729724 w 3547689"/>
                  <a:gd name="connsiteY2" fmla="*/ 3184055 h 3184055"/>
                  <a:gd name="connsiteX3" fmla="*/ 960544 w 3547689"/>
                  <a:gd name="connsiteY3" fmla="*/ 3181673 h 3184055"/>
                  <a:gd name="connsiteX4" fmla="*/ 1077687 w 3547689"/>
                  <a:gd name="connsiteY4" fmla="*/ 2801667 h 3184055"/>
                  <a:gd name="connsiteX5" fmla="*/ 2182194 w 3547689"/>
                  <a:gd name="connsiteY5" fmla="*/ 2799286 h 3184055"/>
                  <a:gd name="connsiteX6" fmla="*/ 2272936 w 3547689"/>
                  <a:gd name="connsiteY6" fmla="*/ 3171710 h 3184055"/>
                  <a:gd name="connsiteX7" fmla="*/ 2615674 w 3547689"/>
                  <a:gd name="connsiteY7" fmla="*/ 3166947 h 3184055"/>
                  <a:gd name="connsiteX8" fmla="*/ 2708797 w 3547689"/>
                  <a:gd name="connsiteY8" fmla="*/ 2437684 h 3184055"/>
                  <a:gd name="connsiteX9" fmla="*/ 3044854 w 3547689"/>
                  <a:gd name="connsiteY9" fmla="*/ 1940094 h 3184055"/>
                  <a:gd name="connsiteX10" fmla="*/ 3472924 w 3547689"/>
                  <a:gd name="connsiteY10" fmla="*/ 1867779 h 3184055"/>
                  <a:gd name="connsiteX11" fmla="*/ 3543946 w 3547689"/>
                  <a:gd name="connsiteY11" fmla="*/ 1535837 h 3184055"/>
                  <a:gd name="connsiteX12" fmla="*/ 3428536 w 3547689"/>
                  <a:gd name="connsiteY12" fmla="*/ 1358283 h 3184055"/>
                  <a:gd name="connsiteX13" fmla="*/ 3179961 w 3547689"/>
                  <a:gd name="connsiteY13" fmla="*/ 1260629 h 3184055"/>
                  <a:gd name="connsiteX14" fmla="*/ 2744955 w 3547689"/>
                  <a:gd name="connsiteY14" fmla="*/ 523783 h 3184055"/>
                  <a:gd name="connsiteX15" fmla="*/ 2975775 w 3547689"/>
                  <a:gd name="connsiteY15" fmla="*/ 0 h 3184055"/>
                  <a:gd name="connsiteX16" fmla="*/ 2336583 w 3547689"/>
                  <a:gd name="connsiteY16" fmla="*/ 292963 h 3184055"/>
                  <a:gd name="connsiteX17" fmla="*/ 2167907 w 354768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8283 h 3184055"/>
                  <a:gd name="connsiteX13" fmla="*/ 3179961 w 3540859"/>
                  <a:gd name="connsiteY13" fmla="*/ 1260629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79961 w 3540859"/>
                  <a:gd name="connsiteY13" fmla="*/ 1260629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4955 w 3540859"/>
                  <a:gd name="connsiteY14" fmla="*/ 523783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7336 w 3540859"/>
                  <a:gd name="connsiteY14" fmla="*/ 528546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7336 w 3540859"/>
                  <a:gd name="connsiteY14" fmla="*/ 528546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77553 h 3184055"/>
                  <a:gd name="connsiteX1" fmla="*/ 542646 w 3540859"/>
                  <a:gd name="connsiteY1" fmla="*/ 2620646 h 3184055"/>
                  <a:gd name="connsiteX2" fmla="*/ 729724 w 3540859"/>
                  <a:gd name="connsiteY2" fmla="*/ 3184055 h 3184055"/>
                  <a:gd name="connsiteX3" fmla="*/ 960544 w 3540859"/>
                  <a:gd name="connsiteY3" fmla="*/ 3181673 h 3184055"/>
                  <a:gd name="connsiteX4" fmla="*/ 1077687 w 3540859"/>
                  <a:gd name="connsiteY4" fmla="*/ 2801667 h 3184055"/>
                  <a:gd name="connsiteX5" fmla="*/ 2182194 w 3540859"/>
                  <a:gd name="connsiteY5" fmla="*/ 2799286 h 3184055"/>
                  <a:gd name="connsiteX6" fmla="*/ 2272936 w 3540859"/>
                  <a:gd name="connsiteY6" fmla="*/ 3171710 h 3184055"/>
                  <a:gd name="connsiteX7" fmla="*/ 2615674 w 3540859"/>
                  <a:gd name="connsiteY7" fmla="*/ 3166947 h 3184055"/>
                  <a:gd name="connsiteX8" fmla="*/ 2708797 w 3540859"/>
                  <a:gd name="connsiteY8" fmla="*/ 2437684 h 3184055"/>
                  <a:gd name="connsiteX9" fmla="*/ 3044854 w 3540859"/>
                  <a:gd name="connsiteY9" fmla="*/ 1940094 h 3184055"/>
                  <a:gd name="connsiteX10" fmla="*/ 3472924 w 3540859"/>
                  <a:gd name="connsiteY10" fmla="*/ 1867779 h 3184055"/>
                  <a:gd name="connsiteX11" fmla="*/ 3536803 w 3540859"/>
                  <a:gd name="connsiteY11" fmla="*/ 1535837 h 3184055"/>
                  <a:gd name="connsiteX12" fmla="*/ 3428536 w 3540859"/>
                  <a:gd name="connsiteY12" fmla="*/ 1353521 h 3184055"/>
                  <a:gd name="connsiteX13" fmla="*/ 3189486 w 3540859"/>
                  <a:gd name="connsiteY13" fmla="*/ 1255866 h 3184055"/>
                  <a:gd name="connsiteX14" fmla="*/ 2747336 w 3540859"/>
                  <a:gd name="connsiteY14" fmla="*/ 528546 h 3184055"/>
                  <a:gd name="connsiteX15" fmla="*/ 2975775 w 3540859"/>
                  <a:gd name="connsiteY15" fmla="*/ 0 h 3184055"/>
                  <a:gd name="connsiteX16" fmla="*/ 2336583 w 3540859"/>
                  <a:gd name="connsiteY16" fmla="*/ 292963 h 3184055"/>
                  <a:gd name="connsiteX17" fmla="*/ 2167907 w 3540859"/>
                  <a:gd name="connsiteY17" fmla="*/ 168676 h 3184055"/>
                  <a:gd name="connsiteX0" fmla="*/ 1138097 w 3540859"/>
                  <a:gd name="connsiteY0" fmla="*/ 192208 h 3198710"/>
                  <a:gd name="connsiteX1" fmla="*/ 542646 w 3540859"/>
                  <a:gd name="connsiteY1" fmla="*/ 2635301 h 3198710"/>
                  <a:gd name="connsiteX2" fmla="*/ 729724 w 3540859"/>
                  <a:gd name="connsiteY2" fmla="*/ 3198710 h 3198710"/>
                  <a:gd name="connsiteX3" fmla="*/ 960544 w 3540859"/>
                  <a:gd name="connsiteY3" fmla="*/ 3196328 h 3198710"/>
                  <a:gd name="connsiteX4" fmla="*/ 1077687 w 3540859"/>
                  <a:gd name="connsiteY4" fmla="*/ 2816322 h 3198710"/>
                  <a:gd name="connsiteX5" fmla="*/ 2182194 w 3540859"/>
                  <a:gd name="connsiteY5" fmla="*/ 2813941 h 3198710"/>
                  <a:gd name="connsiteX6" fmla="*/ 2272936 w 3540859"/>
                  <a:gd name="connsiteY6" fmla="*/ 3186365 h 3198710"/>
                  <a:gd name="connsiteX7" fmla="*/ 2615674 w 3540859"/>
                  <a:gd name="connsiteY7" fmla="*/ 3181602 h 3198710"/>
                  <a:gd name="connsiteX8" fmla="*/ 2708797 w 3540859"/>
                  <a:gd name="connsiteY8" fmla="*/ 2452339 h 3198710"/>
                  <a:gd name="connsiteX9" fmla="*/ 3044854 w 3540859"/>
                  <a:gd name="connsiteY9" fmla="*/ 1954749 h 3198710"/>
                  <a:gd name="connsiteX10" fmla="*/ 3472924 w 3540859"/>
                  <a:gd name="connsiteY10" fmla="*/ 1882434 h 3198710"/>
                  <a:gd name="connsiteX11" fmla="*/ 3536803 w 3540859"/>
                  <a:gd name="connsiteY11" fmla="*/ 1550492 h 3198710"/>
                  <a:gd name="connsiteX12" fmla="*/ 3428536 w 3540859"/>
                  <a:gd name="connsiteY12" fmla="*/ 1368176 h 3198710"/>
                  <a:gd name="connsiteX13" fmla="*/ 3189486 w 3540859"/>
                  <a:gd name="connsiteY13" fmla="*/ 1270521 h 3198710"/>
                  <a:gd name="connsiteX14" fmla="*/ 2747336 w 3540859"/>
                  <a:gd name="connsiteY14" fmla="*/ 543201 h 3198710"/>
                  <a:gd name="connsiteX15" fmla="*/ 2975775 w 3540859"/>
                  <a:gd name="connsiteY15" fmla="*/ 14655 h 3198710"/>
                  <a:gd name="connsiteX16" fmla="*/ 2336583 w 3540859"/>
                  <a:gd name="connsiteY16" fmla="*/ 307618 h 3198710"/>
                  <a:gd name="connsiteX17" fmla="*/ 2167907 w 3540859"/>
                  <a:gd name="connsiteY17" fmla="*/ 183331 h 3198710"/>
                  <a:gd name="connsiteX0" fmla="*/ 1138097 w 3540859"/>
                  <a:gd name="connsiteY0" fmla="*/ 192208 h 3198710"/>
                  <a:gd name="connsiteX1" fmla="*/ 542646 w 3540859"/>
                  <a:gd name="connsiteY1" fmla="*/ 2635301 h 3198710"/>
                  <a:gd name="connsiteX2" fmla="*/ 729724 w 3540859"/>
                  <a:gd name="connsiteY2" fmla="*/ 3198710 h 3198710"/>
                  <a:gd name="connsiteX3" fmla="*/ 960544 w 3540859"/>
                  <a:gd name="connsiteY3" fmla="*/ 3196328 h 3198710"/>
                  <a:gd name="connsiteX4" fmla="*/ 1077687 w 3540859"/>
                  <a:gd name="connsiteY4" fmla="*/ 2816322 h 3198710"/>
                  <a:gd name="connsiteX5" fmla="*/ 2182194 w 3540859"/>
                  <a:gd name="connsiteY5" fmla="*/ 2813941 h 3198710"/>
                  <a:gd name="connsiteX6" fmla="*/ 2272936 w 3540859"/>
                  <a:gd name="connsiteY6" fmla="*/ 3186365 h 3198710"/>
                  <a:gd name="connsiteX7" fmla="*/ 2615674 w 3540859"/>
                  <a:gd name="connsiteY7" fmla="*/ 3181602 h 3198710"/>
                  <a:gd name="connsiteX8" fmla="*/ 2708797 w 3540859"/>
                  <a:gd name="connsiteY8" fmla="*/ 2452339 h 3198710"/>
                  <a:gd name="connsiteX9" fmla="*/ 3044854 w 3540859"/>
                  <a:gd name="connsiteY9" fmla="*/ 1954749 h 3198710"/>
                  <a:gd name="connsiteX10" fmla="*/ 3472924 w 3540859"/>
                  <a:gd name="connsiteY10" fmla="*/ 1882434 h 3198710"/>
                  <a:gd name="connsiteX11" fmla="*/ 3536803 w 3540859"/>
                  <a:gd name="connsiteY11" fmla="*/ 1550492 h 3198710"/>
                  <a:gd name="connsiteX12" fmla="*/ 3428536 w 3540859"/>
                  <a:gd name="connsiteY12" fmla="*/ 1368176 h 3198710"/>
                  <a:gd name="connsiteX13" fmla="*/ 3189486 w 3540859"/>
                  <a:gd name="connsiteY13" fmla="*/ 1270521 h 3198710"/>
                  <a:gd name="connsiteX14" fmla="*/ 2747336 w 3540859"/>
                  <a:gd name="connsiteY14" fmla="*/ 543201 h 3198710"/>
                  <a:gd name="connsiteX15" fmla="*/ 2975775 w 3540859"/>
                  <a:gd name="connsiteY15" fmla="*/ 14655 h 3198710"/>
                  <a:gd name="connsiteX16" fmla="*/ 2336583 w 3540859"/>
                  <a:gd name="connsiteY16" fmla="*/ 307618 h 3198710"/>
                  <a:gd name="connsiteX17" fmla="*/ 2167907 w 3540859"/>
                  <a:gd name="connsiteY17" fmla="*/ 183331 h 3198710"/>
                  <a:gd name="connsiteX0" fmla="*/ 1138097 w 3540859"/>
                  <a:gd name="connsiteY0" fmla="*/ 205906 h 3212408"/>
                  <a:gd name="connsiteX1" fmla="*/ 542646 w 3540859"/>
                  <a:gd name="connsiteY1" fmla="*/ 2648999 h 3212408"/>
                  <a:gd name="connsiteX2" fmla="*/ 729724 w 3540859"/>
                  <a:gd name="connsiteY2" fmla="*/ 3212408 h 3212408"/>
                  <a:gd name="connsiteX3" fmla="*/ 960544 w 3540859"/>
                  <a:gd name="connsiteY3" fmla="*/ 3210026 h 3212408"/>
                  <a:gd name="connsiteX4" fmla="*/ 1077687 w 3540859"/>
                  <a:gd name="connsiteY4" fmla="*/ 2830020 h 3212408"/>
                  <a:gd name="connsiteX5" fmla="*/ 2182194 w 3540859"/>
                  <a:gd name="connsiteY5" fmla="*/ 2827639 h 3212408"/>
                  <a:gd name="connsiteX6" fmla="*/ 2272936 w 3540859"/>
                  <a:gd name="connsiteY6" fmla="*/ 3200063 h 3212408"/>
                  <a:gd name="connsiteX7" fmla="*/ 2615674 w 3540859"/>
                  <a:gd name="connsiteY7" fmla="*/ 3195300 h 3212408"/>
                  <a:gd name="connsiteX8" fmla="*/ 2708797 w 3540859"/>
                  <a:gd name="connsiteY8" fmla="*/ 2466037 h 3212408"/>
                  <a:gd name="connsiteX9" fmla="*/ 3044854 w 3540859"/>
                  <a:gd name="connsiteY9" fmla="*/ 1968447 h 3212408"/>
                  <a:gd name="connsiteX10" fmla="*/ 3472924 w 3540859"/>
                  <a:gd name="connsiteY10" fmla="*/ 1896132 h 3212408"/>
                  <a:gd name="connsiteX11" fmla="*/ 3536803 w 3540859"/>
                  <a:gd name="connsiteY11" fmla="*/ 1564190 h 3212408"/>
                  <a:gd name="connsiteX12" fmla="*/ 3428536 w 3540859"/>
                  <a:gd name="connsiteY12" fmla="*/ 1381874 h 3212408"/>
                  <a:gd name="connsiteX13" fmla="*/ 3189486 w 3540859"/>
                  <a:gd name="connsiteY13" fmla="*/ 1284219 h 3212408"/>
                  <a:gd name="connsiteX14" fmla="*/ 2747336 w 3540859"/>
                  <a:gd name="connsiteY14" fmla="*/ 556899 h 3212408"/>
                  <a:gd name="connsiteX15" fmla="*/ 2961488 w 3540859"/>
                  <a:gd name="connsiteY15" fmla="*/ 14065 h 3212408"/>
                  <a:gd name="connsiteX16" fmla="*/ 2336583 w 3540859"/>
                  <a:gd name="connsiteY16" fmla="*/ 321316 h 3212408"/>
                  <a:gd name="connsiteX17" fmla="*/ 2167907 w 3540859"/>
                  <a:gd name="connsiteY17" fmla="*/ 197029 h 3212408"/>
                  <a:gd name="connsiteX0" fmla="*/ 1138097 w 3540859"/>
                  <a:gd name="connsiteY0" fmla="*/ 205906 h 3212408"/>
                  <a:gd name="connsiteX1" fmla="*/ 542646 w 3540859"/>
                  <a:gd name="connsiteY1" fmla="*/ 2648999 h 3212408"/>
                  <a:gd name="connsiteX2" fmla="*/ 729724 w 3540859"/>
                  <a:gd name="connsiteY2" fmla="*/ 3212408 h 3212408"/>
                  <a:gd name="connsiteX3" fmla="*/ 960544 w 3540859"/>
                  <a:gd name="connsiteY3" fmla="*/ 3210026 h 3212408"/>
                  <a:gd name="connsiteX4" fmla="*/ 1077687 w 3540859"/>
                  <a:gd name="connsiteY4" fmla="*/ 2830020 h 3212408"/>
                  <a:gd name="connsiteX5" fmla="*/ 2182194 w 3540859"/>
                  <a:gd name="connsiteY5" fmla="*/ 2827639 h 3212408"/>
                  <a:gd name="connsiteX6" fmla="*/ 2272936 w 3540859"/>
                  <a:gd name="connsiteY6" fmla="*/ 3200063 h 3212408"/>
                  <a:gd name="connsiteX7" fmla="*/ 2615674 w 3540859"/>
                  <a:gd name="connsiteY7" fmla="*/ 3195300 h 3212408"/>
                  <a:gd name="connsiteX8" fmla="*/ 2708797 w 3540859"/>
                  <a:gd name="connsiteY8" fmla="*/ 2466037 h 3212408"/>
                  <a:gd name="connsiteX9" fmla="*/ 3044854 w 3540859"/>
                  <a:gd name="connsiteY9" fmla="*/ 1968447 h 3212408"/>
                  <a:gd name="connsiteX10" fmla="*/ 3472924 w 3540859"/>
                  <a:gd name="connsiteY10" fmla="*/ 1896132 h 3212408"/>
                  <a:gd name="connsiteX11" fmla="*/ 3536803 w 3540859"/>
                  <a:gd name="connsiteY11" fmla="*/ 1564190 h 3212408"/>
                  <a:gd name="connsiteX12" fmla="*/ 3428536 w 3540859"/>
                  <a:gd name="connsiteY12" fmla="*/ 1381874 h 3212408"/>
                  <a:gd name="connsiteX13" fmla="*/ 3189486 w 3540859"/>
                  <a:gd name="connsiteY13" fmla="*/ 1284219 h 3212408"/>
                  <a:gd name="connsiteX14" fmla="*/ 2747336 w 3540859"/>
                  <a:gd name="connsiteY14" fmla="*/ 556899 h 3212408"/>
                  <a:gd name="connsiteX15" fmla="*/ 2961488 w 3540859"/>
                  <a:gd name="connsiteY15" fmla="*/ 14065 h 3212408"/>
                  <a:gd name="connsiteX16" fmla="*/ 2336583 w 3540859"/>
                  <a:gd name="connsiteY16" fmla="*/ 321316 h 3212408"/>
                  <a:gd name="connsiteX17" fmla="*/ 2167907 w 3540859"/>
                  <a:gd name="connsiteY17" fmla="*/ 197029 h 3212408"/>
                  <a:gd name="connsiteX0" fmla="*/ 1138097 w 3540859"/>
                  <a:gd name="connsiteY0" fmla="*/ 205906 h 3212408"/>
                  <a:gd name="connsiteX1" fmla="*/ 542646 w 3540859"/>
                  <a:gd name="connsiteY1" fmla="*/ 2648999 h 3212408"/>
                  <a:gd name="connsiteX2" fmla="*/ 729724 w 3540859"/>
                  <a:gd name="connsiteY2" fmla="*/ 3212408 h 3212408"/>
                  <a:gd name="connsiteX3" fmla="*/ 960544 w 3540859"/>
                  <a:gd name="connsiteY3" fmla="*/ 3210026 h 3212408"/>
                  <a:gd name="connsiteX4" fmla="*/ 1077687 w 3540859"/>
                  <a:gd name="connsiteY4" fmla="*/ 2830020 h 3212408"/>
                  <a:gd name="connsiteX5" fmla="*/ 2182194 w 3540859"/>
                  <a:gd name="connsiteY5" fmla="*/ 2827639 h 3212408"/>
                  <a:gd name="connsiteX6" fmla="*/ 2272936 w 3540859"/>
                  <a:gd name="connsiteY6" fmla="*/ 3200063 h 3212408"/>
                  <a:gd name="connsiteX7" fmla="*/ 2615674 w 3540859"/>
                  <a:gd name="connsiteY7" fmla="*/ 3195300 h 3212408"/>
                  <a:gd name="connsiteX8" fmla="*/ 2708797 w 3540859"/>
                  <a:gd name="connsiteY8" fmla="*/ 2466037 h 3212408"/>
                  <a:gd name="connsiteX9" fmla="*/ 3044854 w 3540859"/>
                  <a:gd name="connsiteY9" fmla="*/ 1968447 h 3212408"/>
                  <a:gd name="connsiteX10" fmla="*/ 3472924 w 3540859"/>
                  <a:gd name="connsiteY10" fmla="*/ 1896132 h 3212408"/>
                  <a:gd name="connsiteX11" fmla="*/ 3536803 w 3540859"/>
                  <a:gd name="connsiteY11" fmla="*/ 1564190 h 3212408"/>
                  <a:gd name="connsiteX12" fmla="*/ 3428536 w 3540859"/>
                  <a:gd name="connsiteY12" fmla="*/ 1381874 h 3212408"/>
                  <a:gd name="connsiteX13" fmla="*/ 3189486 w 3540859"/>
                  <a:gd name="connsiteY13" fmla="*/ 1284219 h 3212408"/>
                  <a:gd name="connsiteX14" fmla="*/ 2747336 w 3540859"/>
                  <a:gd name="connsiteY14" fmla="*/ 556899 h 3212408"/>
                  <a:gd name="connsiteX15" fmla="*/ 2961488 w 3540859"/>
                  <a:gd name="connsiteY15" fmla="*/ 14065 h 3212408"/>
                  <a:gd name="connsiteX16" fmla="*/ 2336583 w 3540859"/>
                  <a:gd name="connsiteY16" fmla="*/ 321316 h 3212408"/>
                  <a:gd name="connsiteX17" fmla="*/ 2167907 w 3540859"/>
                  <a:gd name="connsiteY17" fmla="*/ 197029 h 3212408"/>
                  <a:gd name="connsiteX0" fmla="*/ 1138097 w 3540859"/>
                  <a:gd name="connsiteY0" fmla="*/ 202100 h 3208602"/>
                  <a:gd name="connsiteX1" fmla="*/ 542646 w 3540859"/>
                  <a:gd name="connsiteY1" fmla="*/ 2645193 h 3208602"/>
                  <a:gd name="connsiteX2" fmla="*/ 729724 w 3540859"/>
                  <a:gd name="connsiteY2" fmla="*/ 3208602 h 3208602"/>
                  <a:gd name="connsiteX3" fmla="*/ 960544 w 3540859"/>
                  <a:gd name="connsiteY3" fmla="*/ 3206220 h 3208602"/>
                  <a:gd name="connsiteX4" fmla="*/ 1077687 w 3540859"/>
                  <a:gd name="connsiteY4" fmla="*/ 2826214 h 3208602"/>
                  <a:gd name="connsiteX5" fmla="*/ 2182194 w 3540859"/>
                  <a:gd name="connsiteY5" fmla="*/ 2823833 h 3208602"/>
                  <a:gd name="connsiteX6" fmla="*/ 2272936 w 3540859"/>
                  <a:gd name="connsiteY6" fmla="*/ 3196257 h 3208602"/>
                  <a:gd name="connsiteX7" fmla="*/ 2615674 w 3540859"/>
                  <a:gd name="connsiteY7" fmla="*/ 3191494 h 3208602"/>
                  <a:gd name="connsiteX8" fmla="*/ 2708797 w 3540859"/>
                  <a:gd name="connsiteY8" fmla="*/ 2462231 h 3208602"/>
                  <a:gd name="connsiteX9" fmla="*/ 3044854 w 3540859"/>
                  <a:gd name="connsiteY9" fmla="*/ 1964641 h 3208602"/>
                  <a:gd name="connsiteX10" fmla="*/ 3472924 w 3540859"/>
                  <a:gd name="connsiteY10" fmla="*/ 1892326 h 3208602"/>
                  <a:gd name="connsiteX11" fmla="*/ 3536803 w 3540859"/>
                  <a:gd name="connsiteY11" fmla="*/ 1560384 h 3208602"/>
                  <a:gd name="connsiteX12" fmla="*/ 3428536 w 3540859"/>
                  <a:gd name="connsiteY12" fmla="*/ 1378068 h 3208602"/>
                  <a:gd name="connsiteX13" fmla="*/ 3189486 w 3540859"/>
                  <a:gd name="connsiteY13" fmla="*/ 1280413 h 3208602"/>
                  <a:gd name="connsiteX14" fmla="*/ 2747336 w 3540859"/>
                  <a:gd name="connsiteY14" fmla="*/ 553093 h 3208602"/>
                  <a:gd name="connsiteX15" fmla="*/ 2961488 w 3540859"/>
                  <a:gd name="connsiteY15" fmla="*/ 10259 h 3208602"/>
                  <a:gd name="connsiteX16" fmla="*/ 2336583 w 3540859"/>
                  <a:gd name="connsiteY16" fmla="*/ 317510 h 3208602"/>
                  <a:gd name="connsiteX17" fmla="*/ 2167907 w 3540859"/>
                  <a:gd name="connsiteY17" fmla="*/ 193223 h 3208602"/>
                  <a:gd name="connsiteX0" fmla="*/ 1138097 w 3540859"/>
                  <a:gd name="connsiteY0" fmla="*/ 203072 h 3209574"/>
                  <a:gd name="connsiteX1" fmla="*/ 542646 w 3540859"/>
                  <a:gd name="connsiteY1" fmla="*/ 2646165 h 3209574"/>
                  <a:gd name="connsiteX2" fmla="*/ 729724 w 3540859"/>
                  <a:gd name="connsiteY2" fmla="*/ 3209574 h 3209574"/>
                  <a:gd name="connsiteX3" fmla="*/ 960544 w 3540859"/>
                  <a:gd name="connsiteY3" fmla="*/ 3207192 h 3209574"/>
                  <a:gd name="connsiteX4" fmla="*/ 1077687 w 3540859"/>
                  <a:gd name="connsiteY4" fmla="*/ 2827186 h 3209574"/>
                  <a:gd name="connsiteX5" fmla="*/ 2182194 w 3540859"/>
                  <a:gd name="connsiteY5" fmla="*/ 2824805 h 3209574"/>
                  <a:gd name="connsiteX6" fmla="*/ 2272936 w 3540859"/>
                  <a:gd name="connsiteY6" fmla="*/ 3197229 h 3209574"/>
                  <a:gd name="connsiteX7" fmla="*/ 2615674 w 3540859"/>
                  <a:gd name="connsiteY7" fmla="*/ 3192466 h 3209574"/>
                  <a:gd name="connsiteX8" fmla="*/ 2708797 w 3540859"/>
                  <a:gd name="connsiteY8" fmla="*/ 2463203 h 3209574"/>
                  <a:gd name="connsiteX9" fmla="*/ 3044854 w 3540859"/>
                  <a:gd name="connsiteY9" fmla="*/ 1965613 h 3209574"/>
                  <a:gd name="connsiteX10" fmla="*/ 3472924 w 3540859"/>
                  <a:gd name="connsiteY10" fmla="*/ 1893298 h 3209574"/>
                  <a:gd name="connsiteX11" fmla="*/ 3536803 w 3540859"/>
                  <a:gd name="connsiteY11" fmla="*/ 1561356 h 3209574"/>
                  <a:gd name="connsiteX12" fmla="*/ 3428536 w 3540859"/>
                  <a:gd name="connsiteY12" fmla="*/ 1379040 h 3209574"/>
                  <a:gd name="connsiteX13" fmla="*/ 3189486 w 3540859"/>
                  <a:gd name="connsiteY13" fmla="*/ 1281385 h 3209574"/>
                  <a:gd name="connsiteX14" fmla="*/ 2747336 w 3540859"/>
                  <a:gd name="connsiteY14" fmla="*/ 554065 h 3209574"/>
                  <a:gd name="connsiteX15" fmla="*/ 2961488 w 3540859"/>
                  <a:gd name="connsiteY15" fmla="*/ 11231 h 3209574"/>
                  <a:gd name="connsiteX16" fmla="*/ 2338964 w 3540859"/>
                  <a:gd name="connsiteY16" fmla="*/ 289907 h 3209574"/>
                  <a:gd name="connsiteX17" fmla="*/ 2167907 w 3540859"/>
                  <a:gd name="connsiteY17" fmla="*/ 194195 h 3209574"/>
                  <a:gd name="connsiteX0" fmla="*/ 1138097 w 3540859"/>
                  <a:gd name="connsiteY0" fmla="*/ 203072 h 3209574"/>
                  <a:gd name="connsiteX1" fmla="*/ 542646 w 3540859"/>
                  <a:gd name="connsiteY1" fmla="*/ 2646165 h 3209574"/>
                  <a:gd name="connsiteX2" fmla="*/ 729724 w 3540859"/>
                  <a:gd name="connsiteY2" fmla="*/ 3209574 h 3209574"/>
                  <a:gd name="connsiteX3" fmla="*/ 960544 w 3540859"/>
                  <a:gd name="connsiteY3" fmla="*/ 3207192 h 3209574"/>
                  <a:gd name="connsiteX4" fmla="*/ 1077687 w 3540859"/>
                  <a:gd name="connsiteY4" fmla="*/ 2827186 h 3209574"/>
                  <a:gd name="connsiteX5" fmla="*/ 2182194 w 3540859"/>
                  <a:gd name="connsiteY5" fmla="*/ 2824805 h 3209574"/>
                  <a:gd name="connsiteX6" fmla="*/ 2272936 w 3540859"/>
                  <a:gd name="connsiteY6" fmla="*/ 3197229 h 3209574"/>
                  <a:gd name="connsiteX7" fmla="*/ 2615674 w 3540859"/>
                  <a:gd name="connsiteY7" fmla="*/ 3192466 h 3209574"/>
                  <a:gd name="connsiteX8" fmla="*/ 2708797 w 3540859"/>
                  <a:gd name="connsiteY8" fmla="*/ 2463203 h 3209574"/>
                  <a:gd name="connsiteX9" fmla="*/ 3044854 w 3540859"/>
                  <a:gd name="connsiteY9" fmla="*/ 1965613 h 3209574"/>
                  <a:gd name="connsiteX10" fmla="*/ 3472924 w 3540859"/>
                  <a:gd name="connsiteY10" fmla="*/ 1893298 h 3209574"/>
                  <a:gd name="connsiteX11" fmla="*/ 3536803 w 3540859"/>
                  <a:gd name="connsiteY11" fmla="*/ 1561356 h 3209574"/>
                  <a:gd name="connsiteX12" fmla="*/ 3428536 w 3540859"/>
                  <a:gd name="connsiteY12" fmla="*/ 1379040 h 3209574"/>
                  <a:gd name="connsiteX13" fmla="*/ 3189486 w 3540859"/>
                  <a:gd name="connsiteY13" fmla="*/ 1281385 h 3209574"/>
                  <a:gd name="connsiteX14" fmla="*/ 2747336 w 3540859"/>
                  <a:gd name="connsiteY14" fmla="*/ 554065 h 3209574"/>
                  <a:gd name="connsiteX15" fmla="*/ 2961488 w 3540859"/>
                  <a:gd name="connsiteY15" fmla="*/ 11231 h 3209574"/>
                  <a:gd name="connsiteX16" fmla="*/ 2346108 w 3540859"/>
                  <a:gd name="connsiteY16" fmla="*/ 289907 h 3209574"/>
                  <a:gd name="connsiteX17" fmla="*/ 2167907 w 3540859"/>
                  <a:gd name="connsiteY17" fmla="*/ 194195 h 3209574"/>
                  <a:gd name="connsiteX0" fmla="*/ 1138097 w 3540859"/>
                  <a:gd name="connsiteY0" fmla="*/ 203072 h 3209574"/>
                  <a:gd name="connsiteX1" fmla="*/ 542646 w 3540859"/>
                  <a:gd name="connsiteY1" fmla="*/ 2646165 h 3209574"/>
                  <a:gd name="connsiteX2" fmla="*/ 729724 w 3540859"/>
                  <a:gd name="connsiteY2" fmla="*/ 3209574 h 3209574"/>
                  <a:gd name="connsiteX3" fmla="*/ 960544 w 3540859"/>
                  <a:gd name="connsiteY3" fmla="*/ 3207192 h 3209574"/>
                  <a:gd name="connsiteX4" fmla="*/ 1077687 w 3540859"/>
                  <a:gd name="connsiteY4" fmla="*/ 2827186 h 3209574"/>
                  <a:gd name="connsiteX5" fmla="*/ 2182194 w 3540859"/>
                  <a:gd name="connsiteY5" fmla="*/ 2824805 h 3209574"/>
                  <a:gd name="connsiteX6" fmla="*/ 2272936 w 3540859"/>
                  <a:gd name="connsiteY6" fmla="*/ 3197229 h 3209574"/>
                  <a:gd name="connsiteX7" fmla="*/ 2615674 w 3540859"/>
                  <a:gd name="connsiteY7" fmla="*/ 3192466 h 3209574"/>
                  <a:gd name="connsiteX8" fmla="*/ 2708797 w 3540859"/>
                  <a:gd name="connsiteY8" fmla="*/ 2463203 h 3209574"/>
                  <a:gd name="connsiteX9" fmla="*/ 3044854 w 3540859"/>
                  <a:gd name="connsiteY9" fmla="*/ 1965613 h 3209574"/>
                  <a:gd name="connsiteX10" fmla="*/ 3472924 w 3540859"/>
                  <a:gd name="connsiteY10" fmla="*/ 1893298 h 3209574"/>
                  <a:gd name="connsiteX11" fmla="*/ 3536803 w 3540859"/>
                  <a:gd name="connsiteY11" fmla="*/ 1561356 h 3209574"/>
                  <a:gd name="connsiteX12" fmla="*/ 3428536 w 3540859"/>
                  <a:gd name="connsiteY12" fmla="*/ 1379040 h 3209574"/>
                  <a:gd name="connsiteX13" fmla="*/ 3189486 w 3540859"/>
                  <a:gd name="connsiteY13" fmla="*/ 1281385 h 3209574"/>
                  <a:gd name="connsiteX14" fmla="*/ 2747336 w 3540859"/>
                  <a:gd name="connsiteY14" fmla="*/ 554065 h 3209574"/>
                  <a:gd name="connsiteX15" fmla="*/ 2961488 w 3540859"/>
                  <a:gd name="connsiteY15" fmla="*/ 11231 h 3209574"/>
                  <a:gd name="connsiteX16" fmla="*/ 2346108 w 3540859"/>
                  <a:gd name="connsiteY16" fmla="*/ 289907 h 3209574"/>
                  <a:gd name="connsiteX17" fmla="*/ 2160763 w 3540859"/>
                  <a:gd name="connsiteY17" fmla="*/ 208482 h 3209574"/>
                  <a:gd name="connsiteX0" fmla="*/ 1138097 w 3540859"/>
                  <a:gd name="connsiteY0" fmla="*/ 203072 h 3209574"/>
                  <a:gd name="connsiteX1" fmla="*/ 542646 w 3540859"/>
                  <a:gd name="connsiteY1" fmla="*/ 2646165 h 3209574"/>
                  <a:gd name="connsiteX2" fmla="*/ 729724 w 3540859"/>
                  <a:gd name="connsiteY2" fmla="*/ 3209574 h 3209574"/>
                  <a:gd name="connsiteX3" fmla="*/ 960544 w 3540859"/>
                  <a:gd name="connsiteY3" fmla="*/ 3207192 h 3209574"/>
                  <a:gd name="connsiteX4" fmla="*/ 1077687 w 3540859"/>
                  <a:gd name="connsiteY4" fmla="*/ 2827186 h 3209574"/>
                  <a:gd name="connsiteX5" fmla="*/ 2182194 w 3540859"/>
                  <a:gd name="connsiteY5" fmla="*/ 2824805 h 3209574"/>
                  <a:gd name="connsiteX6" fmla="*/ 2272936 w 3540859"/>
                  <a:gd name="connsiteY6" fmla="*/ 3197229 h 3209574"/>
                  <a:gd name="connsiteX7" fmla="*/ 2615674 w 3540859"/>
                  <a:gd name="connsiteY7" fmla="*/ 3192466 h 3209574"/>
                  <a:gd name="connsiteX8" fmla="*/ 2708797 w 3540859"/>
                  <a:gd name="connsiteY8" fmla="*/ 2463203 h 3209574"/>
                  <a:gd name="connsiteX9" fmla="*/ 3044854 w 3540859"/>
                  <a:gd name="connsiteY9" fmla="*/ 1965613 h 3209574"/>
                  <a:gd name="connsiteX10" fmla="*/ 3472924 w 3540859"/>
                  <a:gd name="connsiteY10" fmla="*/ 1893298 h 3209574"/>
                  <a:gd name="connsiteX11" fmla="*/ 3536803 w 3540859"/>
                  <a:gd name="connsiteY11" fmla="*/ 1561356 h 3209574"/>
                  <a:gd name="connsiteX12" fmla="*/ 3428536 w 3540859"/>
                  <a:gd name="connsiteY12" fmla="*/ 1379040 h 3209574"/>
                  <a:gd name="connsiteX13" fmla="*/ 3189486 w 3540859"/>
                  <a:gd name="connsiteY13" fmla="*/ 1281385 h 3209574"/>
                  <a:gd name="connsiteX14" fmla="*/ 2747336 w 3540859"/>
                  <a:gd name="connsiteY14" fmla="*/ 554065 h 3209574"/>
                  <a:gd name="connsiteX15" fmla="*/ 2961488 w 3540859"/>
                  <a:gd name="connsiteY15" fmla="*/ 11231 h 3209574"/>
                  <a:gd name="connsiteX16" fmla="*/ 2346108 w 3540859"/>
                  <a:gd name="connsiteY16" fmla="*/ 289907 h 3209574"/>
                  <a:gd name="connsiteX17" fmla="*/ 2160763 w 3540859"/>
                  <a:gd name="connsiteY17" fmla="*/ 208482 h 3209574"/>
                  <a:gd name="connsiteX0" fmla="*/ 1138097 w 3540859"/>
                  <a:gd name="connsiteY0" fmla="*/ 202905 h 3209407"/>
                  <a:gd name="connsiteX1" fmla="*/ 542646 w 3540859"/>
                  <a:gd name="connsiteY1" fmla="*/ 2645998 h 3209407"/>
                  <a:gd name="connsiteX2" fmla="*/ 729724 w 3540859"/>
                  <a:gd name="connsiteY2" fmla="*/ 3209407 h 3209407"/>
                  <a:gd name="connsiteX3" fmla="*/ 960544 w 3540859"/>
                  <a:gd name="connsiteY3" fmla="*/ 3207025 h 3209407"/>
                  <a:gd name="connsiteX4" fmla="*/ 1077687 w 3540859"/>
                  <a:gd name="connsiteY4" fmla="*/ 2827019 h 3209407"/>
                  <a:gd name="connsiteX5" fmla="*/ 2182194 w 3540859"/>
                  <a:gd name="connsiteY5" fmla="*/ 2824638 h 3209407"/>
                  <a:gd name="connsiteX6" fmla="*/ 2272936 w 3540859"/>
                  <a:gd name="connsiteY6" fmla="*/ 3197062 h 3209407"/>
                  <a:gd name="connsiteX7" fmla="*/ 2615674 w 3540859"/>
                  <a:gd name="connsiteY7" fmla="*/ 3192299 h 3209407"/>
                  <a:gd name="connsiteX8" fmla="*/ 2708797 w 3540859"/>
                  <a:gd name="connsiteY8" fmla="*/ 2463036 h 3209407"/>
                  <a:gd name="connsiteX9" fmla="*/ 3044854 w 3540859"/>
                  <a:gd name="connsiteY9" fmla="*/ 1965446 h 3209407"/>
                  <a:gd name="connsiteX10" fmla="*/ 3472924 w 3540859"/>
                  <a:gd name="connsiteY10" fmla="*/ 1893131 h 3209407"/>
                  <a:gd name="connsiteX11" fmla="*/ 3536803 w 3540859"/>
                  <a:gd name="connsiteY11" fmla="*/ 1561189 h 3209407"/>
                  <a:gd name="connsiteX12" fmla="*/ 3428536 w 3540859"/>
                  <a:gd name="connsiteY12" fmla="*/ 1378873 h 3209407"/>
                  <a:gd name="connsiteX13" fmla="*/ 3189486 w 3540859"/>
                  <a:gd name="connsiteY13" fmla="*/ 1281218 h 3209407"/>
                  <a:gd name="connsiteX14" fmla="*/ 2747336 w 3540859"/>
                  <a:gd name="connsiteY14" fmla="*/ 553898 h 3209407"/>
                  <a:gd name="connsiteX15" fmla="*/ 2961488 w 3540859"/>
                  <a:gd name="connsiteY15" fmla="*/ 11064 h 3209407"/>
                  <a:gd name="connsiteX16" fmla="*/ 2346108 w 3540859"/>
                  <a:gd name="connsiteY16" fmla="*/ 289740 h 3209407"/>
                  <a:gd name="connsiteX17" fmla="*/ 2160763 w 3540859"/>
                  <a:gd name="connsiteY17" fmla="*/ 208315 h 3209407"/>
                  <a:gd name="connsiteX0" fmla="*/ 1138097 w 3540859"/>
                  <a:gd name="connsiteY0" fmla="*/ 200436 h 3206938"/>
                  <a:gd name="connsiteX1" fmla="*/ 542646 w 3540859"/>
                  <a:gd name="connsiteY1" fmla="*/ 2643529 h 3206938"/>
                  <a:gd name="connsiteX2" fmla="*/ 729724 w 3540859"/>
                  <a:gd name="connsiteY2" fmla="*/ 3206938 h 3206938"/>
                  <a:gd name="connsiteX3" fmla="*/ 960544 w 3540859"/>
                  <a:gd name="connsiteY3" fmla="*/ 3204556 h 3206938"/>
                  <a:gd name="connsiteX4" fmla="*/ 1077687 w 3540859"/>
                  <a:gd name="connsiteY4" fmla="*/ 2824550 h 3206938"/>
                  <a:gd name="connsiteX5" fmla="*/ 2182194 w 3540859"/>
                  <a:gd name="connsiteY5" fmla="*/ 2822169 h 3206938"/>
                  <a:gd name="connsiteX6" fmla="*/ 2272936 w 3540859"/>
                  <a:gd name="connsiteY6" fmla="*/ 3194593 h 3206938"/>
                  <a:gd name="connsiteX7" fmla="*/ 2615674 w 3540859"/>
                  <a:gd name="connsiteY7" fmla="*/ 3189830 h 3206938"/>
                  <a:gd name="connsiteX8" fmla="*/ 2708797 w 3540859"/>
                  <a:gd name="connsiteY8" fmla="*/ 2460567 h 3206938"/>
                  <a:gd name="connsiteX9" fmla="*/ 3044854 w 3540859"/>
                  <a:gd name="connsiteY9" fmla="*/ 1962977 h 3206938"/>
                  <a:gd name="connsiteX10" fmla="*/ 3472924 w 3540859"/>
                  <a:gd name="connsiteY10" fmla="*/ 1890662 h 3206938"/>
                  <a:gd name="connsiteX11" fmla="*/ 3536803 w 3540859"/>
                  <a:gd name="connsiteY11" fmla="*/ 1558720 h 3206938"/>
                  <a:gd name="connsiteX12" fmla="*/ 3428536 w 3540859"/>
                  <a:gd name="connsiteY12" fmla="*/ 1376404 h 3206938"/>
                  <a:gd name="connsiteX13" fmla="*/ 3189486 w 3540859"/>
                  <a:gd name="connsiteY13" fmla="*/ 1278749 h 3206938"/>
                  <a:gd name="connsiteX14" fmla="*/ 2747336 w 3540859"/>
                  <a:gd name="connsiteY14" fmla="*/ 551429 h 3206938"/>
                  <a:gd name="connsiteX15" fmla="*/ 2961488 w 3540859"/>
                  <a:gd name="connsiteY15" fmla="*/ 8595 h 3206938"/>
                  <a:gd name="connsiteX16" fmla="*/ 2346108 w 3540859"/>
                  <a:gd name="connsiteY16" fmla="*/ 287271 h 3206938"/>
                  <a:gd name="connsiteX17" fmla="*/ 2160763 w 3540859"/>
                  <a:gd name="connsiteY17" fmla="*/ 205846 h 3206938"/>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7336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7336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7336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7336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7336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9718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8127 h 3204629"/>
                  <a:gd name="connsiteX1" fmla="*/ 542646 w 3540859"/>
                  <a:gd name="connsiteY1" fmla="*/ 2641220 h 3204629"/>
                  <a:gd name="connsiteX2" fmla="*/ 729724 w 3540859"/>
                  <a:gd name="connsiteY2" fmla="*/ 3204629 h 3204629"/>
                  <a:gd name="connsiteX3" fmla="*/ 960544 w 3540859"/>
                  <a:gd name="connsiteY3" fmla="*/ 3202247 h 3204629"/>
                  <a:gd name="connsiteX4" fmla="*/ 1077687 w 3540859"/>
                  <a:gd name="connsiteY4" fmla="*/ 2822241 h 3204629"/>
                  <a:gd name="connsiteX5" fmla="*/ 2182194 w 3540859"/>
                  <a:gd name="connsiteY5" fmla="*/ 2819860 h 3204629"/>
                  <a:gd name="connsiteX6" fmla="*/ 2272936 w 3540859"/>
                  <a:gd name="connsiteY6" fmla="*/ 3192284 h 3204629"/>
                  <a:gd name="connsiteX7" fmla="*/ 2615674 w 3540859"/>
                  <a:gd name="connsiteY7" fmla="*/ 3187521 h 3204629"/>
                  <a:gd name="connsiteX8" fmla="*/ 2708797 w 3540859"/>
                  <a:gd name="connsiteY8" fmla="*/ 2458258 h 3204629"/>
                  <a:gd name="connsiteX9" fmla="*/ 3044854 w 3540859"/>
                  <a:gd name="connsiteY9" fmla="*/ 1960668 h 3204629"/>
                  <a:gd name="connsiteX10" fmla="*/ 3472924 w 3540859"/>
                  <a:gd name="connsiteY10" fmla="*/ 1888353 h 3204629"/>
                  <a:gd name="connsiteX11" fmla="*/ 3536803 w 3540859"/>
                  <a:gd name="connsiteY11" fmla="*/ 1556411 h 3204629"/>
                  <a:gd name="connsiteX12" fmla="*/ 3428536 w 3540859"/>
                  <a:gd name="connsiteY12" fmla="*/ 1374095 h 3204629"/>
                  <a:gd name="connsiteX13" fmla="*/ 3189486 w 3540859"/>
                  <a:gd name="connsiteY13" fmla="*/ 1276440 h 3204629"/>
                  <a:gd name="connsiteX14" fmla="*/ 2749718 w 3540859"/>
                  <a:gd name="connsiteY14" fmla="*/ 549120 h 3204629"/>
                  <a:gd name="connsiteX15" fmla="*/ 2956726 w 3540859"/>
                  <a:gd name="connsiteY15" fmla="*/ 8667 h 3204629"/>
                  <a:gd name="connsiteX16" fmla="*/ 2346108 w 3540859"/>
                  <a:gd name="connsiteY16" fmla="*/ 284962 h 3204629"/>
                  <a:gd name="connsiteX17" fmla="*/ 2160763 w 3540859"/>
                  <a:gd name="connsiteY17" fmla="*/ 203537 h 3204629"/>
                  <a:gd name="connsiteX0" fmla="*/ 1138097 w 3540859"/>
                  <a:gd name="connsiteY0" fmla="*/ 191204 h 3197706"/>
                  <a:gd name="connsiteX1" fmla="*/ 542646 w 3540859"/>
                  <a:gd name="connsiteY1" fmla="*/ 2634297 h 3197706"/>
                  <a:gd name="connsiteX2" fmla="*/ 729724 w 3540859"/>
                  <a:gd name="connsiteY2" fmla="*/ 3197706 h 3197706"/>
                  <a:gd name="connsiteX3" fmla="*/ 960544 w 3540859"/>
                  <a:gd name="connsiteY3" fmla="*/ 3195324 h 3197706"/>
                  <a:gd name="connsiteX4" fmla="*/ 1077687 w 3540859"/>
                  <a:gd name="connsiteY4" fmla="*/ 2815318 h 3197706"/>
                  <a:gd name="connsiteX5" fmla="*/ 2182194 w 3540859"/>
                  <a:gd name="connsiteY5" fmla="*/ 2812937 h 3197706"/>
                  <a:gd name="connsiteX6" fmla="*/ 2272936 w 3540859"/>
                  <a:gd name="connsiteY6" fmla="*/ 3185361 h 3197706"/>
                  <a:gd name="connsiteX7" fmla="*/ 2615674 w 3540859"/>
                  <a:gd name="connsiteY7" fmla="*/ 3180598 h 3197706"/>
                  <a:gd name="connsiteX8" fmla="*/ 2708797 w 3540859"/>
                  <a:gd name="connsiteY8" fmla="*/ 2451335 h 3197706"/>
                  <a:gd name="connsiteX9" fmla="*/ 3044854 w 3540859"/>
                  <a:gd name="connsiteY9" fmla="*/ 1953745 h 3197706"/>
                  <a:gd name="connsiteX10" fmla="*/ 3472924 w 3540859"/>
                  <a:gd name="connsiteY10" fmla="*/ 1881430 h 3197706"/>
                  <a:gd name="connsiteX11" fmla="*/ 3536803 w 3540859"/>
                  <a:gd name="connsiteY11" fmla="*/ 1549488 h 3197706"/>
                  <a:gd name="connsiteX12" fmla="*/ 3428536 w 3540859"/>
                  <a:gd name="connsiteY12" fmla="*/ 1367172 h 3197706"/>
                  <a:gd name="connsiteX13" fmla="*/ 3189486 w 3540859"/>
                  <a:gd name="connsiteY13" fmla="*/ 1269517 h 3197706"/>
                  <a:gd name="connsiteX14" fmla="*/ 2749718 w 3540859"/>
                  <a:gd name="connsiteY14" fmla="*/ 542197 h 3197706"/>
                  <a:gd name="connsiteX15" fmla="*/ 2951963 w 3540859"/>
                  <a:gd name="connsiteY15" fmla="*/ 8888 h 3197706"/>
                  <a:gd name="connsiteX16" fmla="*/ 2346108 w 3540859"/>
                  <a:gd name="connsiteY16" fmla="*/ 278039 h 3197706"/>
                  <a:gd name="connsiteX17" fmla="*/ 2160763 w 3540859"/>
                  <a:gd name="connsiteY17" fmla="*/ 196614 h 3197706"/>
                  <a:gd name="connsiteX0" fmla="*/ 1138097 w 3540859"/>
                  <a:gd name="connsiteY0" fmla="*/ 191204 h 3197706"/>
                  <a:gd name="connsiteX1" fmla="*/ 542646 w 3540859"/>
                  <a:gd name="connsiteY1" fmla="*/ 2634297 h 3197706"/>
                  <a:gd name="connsiteX2" fmla="*/ 729724 w 3540859"/>
                  <a:gd name="connsiteY2" fmla="*/ 3197706 h 3197706"/>
                  <a:gd name="connsiteX3" fmla="*/ 960544 w 3540859"/>
                  <a:gd name="connsiteY3" fmla="*/ 3195324 h 3197706"/>
                  <a:gd name="connsiteX4" fmla="*/ 1077687 w 3540859"/>
                  <a:gd name="connsiteY4" fmla="*/ 2815318 h 3197706"/>
                  <a:gd name="connsiteX5" fmla="*/ 2182194 w 3540859"/>
                  <a:gd name="connsiteY5" fmla="*/ 2812937 h 3197706"/>
                  <a:gd name="connsiteX6" fmla="*/ 2272936 w 3540859"/>
                  <a:gd name="connsiteY6" fmla="*/ 3185361 h 3197706"/>
                  <a:gd name="connsiteX7" fmla="*/ 2615674 w 3540859"/>
                  <a:gd name="connsiteY7" fmla="*/ 3180598 h 3197706"/>
                  <a:gd name="connsiteX8" fmla="*/ 2708797 w 3540859"/>
                  <a:gd name="connsiteY8" fmla="*/ 2451335 h 3197706"/>
                  <a:gd name="connsiteX9" fmla="*/ 3044854 w 3540859"/>
                  <a:gd name="connsiteY9" fmla="*/ 1953745 h 3197706"/>
                  <a:gd name="connsiteX10" fmla="*/ 3472924 w 3540859"/>
                  <a:gd name="connsiteY10" fmla="*/ 1881430 h 3197706"/>
                  <a:gd name="connsiteX11" fmla="*/ 3536803 w 3540859"/>
                  <a:gd name="connsiteY11" fmla="*/ 1549488 h 3197706"/>
                  <a:gd name="connsiteX12" fmla="*/ 3428536 w 3540859"/>
                  <a:gd name="connsiteY12" fmla="*/ 1367172 h 3197706"/>
                  <a:gd name="connsiteX13" fmla="*/ 3189486 w 3540859"/>
                  <a:gd name="connsiteY13" fmla="*/ 1269517 h 3197706"/>
                  <a:gd name="connsiteX14" fmla="*/ 2749718 w 3540859"/>
                  <a:gd name="connsiteY14" fmla="*/ 542197 h 3197706"/>
                  <a:gd name="connsiteX15" fmla="*/ 2951963 w 3540859"/>
                  <a:gd name="connsiteY15" fmla="*/ 8888 h 3197706"/>
                  <a:gd name="connsiteX16" fmla="*/ 2346108 w 3540859"/>
                  <a:gd name="connsiteY16" fmla="*/ 278039 h 3197706"/>
                  <a:gd name="connsiteX17" fmla="*/ 2160763 w 3540859"/>
                  <a:gd name="connsiteY17" fmla="*/ 196614 h 31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0859" h="3197706">
                    <a:moveTo>
                      <a:pt x="1138097" y="191204"/>
                    </a:moveTo>
                    <a:cubicBezTo>
                      <a:pt x="-459884" y="661721"/>
                      <a:pt x="-94372" y="2280716"/>
                      <a:pt x="542646" y="2634297"/>
                    </a:cubicBezTo>
                    <a:cubicBezTo>
                      <a:pt x="549444" y="2990374"/>
                      <a:pt x="468134" y="3186909"/>
                      <a:pt x="729724" y="3197706"/>
                    </a:cubicBezTo>
                    <a:lnTo>
                      <a:pt x="960544" y="3195324"/>
                    </a:lnTo>
                    <a:cubicBezTo>
                      <a:pt x="1097223" y="3184542"/>
                      <a:pt x="1079121" y="3028506"/>
                      <a:pt x="1077687" y="2815318"/>
                    </a:cubicBezTo>
                    <a:cubicBezTo>
                      <a:pt x="1493481" y="2998675"/>
                      <a:pt x="1883081" y="2912949"/>
                      <a:pt x="2182194" y="2812937"/>
                    </a:cubicBezTo>
                    <a:cubicBezTo>
                      <a:pt x="2182279" y="3037884"/>
                      <a:pt x="2151407" y="3184251"/>
                      <a:pt x="2272936" y="3185361"/>
                    </a:cubicBezTo>
                    <a:lnTo>
                      <a:pt x="2615674" y="3180598"/>
                    </a:lnTo>
                    <a:cubicBezTo>
                      <a:pt x="2761342" y="3176132"/>
                      <a:pt x="2708704" y="2980852"/>
                      <a:pt x="2708797" y="2451335"/>
                    </a:cubicBezTo>
                    <a:cubicBezTo>
                      <a:pt x="2904160" y="2305316"/>
                      <a:pt x="2970935" y="2123577"/>
                      <a:pt x="3044854" y="1953745"/>
                    </a:cubicBezTo>
                    <a:cubicBezTo>
                      <a:pt x="3223262" y="1982027"/>
                      <a:pt x="3408814" y="2034123"/>
                      <a:pt x="3472924" y="1881430"/>
                    </a:cubicBezTo>
                    <a:lnTo>
                      <a:pt x="3536803" y="1549488"/>
                    </a:lnTo>
                    <a:cubicBezTo>
                      <a:pt x="3557864" y="1411721"/>
                      <a:pt x="3493200" y="1395401"/>
                      <a:pt x="3428536" y="1367172"/>
                    </a:cubicBezTo>
                    <a:lnTo>
                      <a:pt x="3189486" y="1269517"/>
                    </a:lnTo>
                    <a:cubicBezTo>
                      <a:pt x="3062740" y="899283"/>
                      <a:pt x="2828840" y="607630"/>
                      <a:pt x="2749718" y="542197"/>
                    </a:cubicBezTo>
                    <a:cubicBezTo>
                      <a:pt x="2842533" y="368396"/>
                      <a:pt x="3016312" y="80295"/>
                      <a:pt x="2951963" y="8888"/>
                    </a:cubicBezTo>
                    <a:cubicBezTo>
                      <a:pt x="2888919" y="-48240"/>
                      <a:pt x="2492497" y="185147"/>
                      <a:pt x="2346108" y="278039"/>
                    </a:cubicBezTo>
                    <a:cubicBezTo>
                      <a:pt x="2284326" y="250897"/>
                      <a:pt x="2253501" y="223756"/>
                      <a:pt x="2160763" y="196614"/>
                    </a:cubicBezTo>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endParaRPr>
              </a:p>
            </p:txBody>
          </p:sp>
          <p:cxnSp>
            <p:nvCxnSpPr>
              <p:cNvPr id="57" name="Straight Connector 56"/>
              <p:cNvCxnSpPr/>
              <p:nvPr/>
            </p:nvCxnSpPr>
            <p:spPr>
              <a:xfrm>
                <a:off x="2364862" y="902160"/>
                <a:ext cx="487568"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8" name="Pie 13"/>
              <p:cNvSpPr/>
              <p:nvPr/>
            </p:nvSpPr>
            <p:spPr>
              <a:xfrm>
                <a:off x="2364862" y="450868"/>
                <a:ext cx="487568" cy="451749"/>
              </a:xfrm>
              <a:custGeom>
                <a:avLst/>
                <a:gdLst>
                  <a:gd name="connsiteX0" fmla="*/ 245509 w 1057275"/>
                  <a:gd name="connsiteY0" fmla="*/ 975063 h 1057275"/>
                  <a:gd name="connsiteX1" fmla="*/ 21582 w 1057275"/>
                  <a:gd name="connsiteY1" fmla="*/ 379128 h 1057275"/>
                  <a:gd name="connsiteX2" fmla="*/ 533009 w 1057275"/>
                  <a:gd name="connsiteY2" fmla="*/ 17 h 1057275"/>
                  <a:gd name="connsiteX3" fmla="*/ 1038096 w 1057275"/>
                  <a:gd name="connsiteY3" fmla="*/ 387534 h 1057275"/>
                  <a:gd name="connsiteX4" fmla="*/ 804344 w 1057275"/>
                  <a:gd name="connsiteY4" fmla="*/ 979685 h 1057275"/>
                  <a:gd name="connsiteX5" fmla="*/ 528638 w 1057275"/>
                  <a:gd name="connsiteY5" fmla="*/ 528638 h 1057275"/>
                  <a:gd name="connsiteX6" fmla="*/ 245509 w 1057275"/>
                  <a:gd name="connsiteY6" fmla="*/ 975063 h 1057275"/>
                  <a:gd name="connsiteX0" fmla="*/ 245554 w 1057364"/>
                  <a:gd name="connsiteY0" fmla="*/ 975064 h 979686"/>
                  <a:gd name="connsiteX1" fmla="*/ 21627 w 1057364"/>
                  <a:gd name="connsiteY1" fmla="*/ 379129 h 979686"/>
                  <a:gd name="connsiteX2" fmla="*/ 533054 w 1057364"/>
                  <a:gd name="connsiteY2" fmla="*/ 18 h 979686"/>
                  <a:gd name="connsiteX3" fmla="*/ 1038141 w 1057364"/>
                  <a:gd name="connsiteY3" fmla="*/ 387535 h 979686"/>
                  <a:gd name="connsiteX4" fmla="*/ 804389 w 1057364"/>
                  <a:gd name="connsiteY4" fmla="*/ 979686 h 979686"/>
                  <a:gd name="connsiteX5" fmla="*/ 620123 w 1057364"/>
                  <a:gd name="connsiteY5" fmla="*/ 620079 h 979686"/>
                  <a:gd name="connsiteX0" fmla="*/ 245554 w 1057364"/>
                  <a:gd name="connsiteY0" fmla="*/ 975064 h 979686"/>
                  <a:gd name="connsiteX1" fmla="*/ 21627 w 1057364"/>
                  <a:gd name="connsiteY1" fmla="*/ 379129 h 979686"/>
                  <a:gd name="connsiteX2" fmla="*/ 533054 w 1057364"/>
                  <a:gd name="connsiteY2" fmla="*/ 18 h 979686"/>
                  <a:gd name="connsiteX3" fmla="*/ 1038141 w 1057364"/>
                  <a:gd name="connsiteY3" fmla="*/ 387535 h 979686"/>
                  <a:gd name="connsiteX4" fmla="*/ 804389 w 1057364"/>
                  <a:gd name="connsiteY4" fmla="*/ 979686 h 979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364" h="979686">
                    <a:moveTo>
                      <a:pt x="245554" y="975064"/>
                    </a:moveTo>
                    <a:cubicBezTo>
                      <a:pt x="46260" y="848670"/>
                      <a:pt x="-45117" y="605488"/>
                      <a:pt x="21627" y="379129"/>
                    </a:cubicBezTo>
                    <a:cubicBezTo>
                      <a:pt x="88371" y="152769"/>
                      <a:pt x="297067" y="-1933"/>
                      <a:pt x="533054" y="18"/>
                    </a:cubicBezTo>
                    <a:cubicBezTo>
                      <a:pt x="769040" y="1969"/>
                      <a:pt x="975150" y="160102"/>
                      <a:pt x="1038141" y="387535"/>
                    </a:cubicBezTo>
                    <a:cubicBezTo>
                      <a:pt x="1101132" y="614967"/>
                      <a:pt x="1005746" y="856605"/>
                      <a:pt x="804389" y="979686"/>
                    </a:cubicBezTo>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schemeClr val="tx1"/>
                  </a:solidFill>
                  <a:latin typeface="Arial"/>
                </a:endParaRPr>
              </a:p>
            </p:txBody>
          </p:sp>
          <p:sp>
            <p:nvSpPr>
              <p:cNvPr id="59" name="Oval 58"/>
              <p:cNvSpPr/>
              <p:nvPr/>
            </p:nvSpPr>
            <p:spPr>
              <a:xfrm>
                <a:off x="2986141" y="1163075"/>
                <a:ext cx="143278" cy="143278"/>
              </a:xfrm>
              <a:prstGeom prst="ellips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endParaRPr>
              </a:p>
            </p:txBody>
          </p:sp>
          <p:sp>
            <p:nvSpPr>
              <p:cNvPr id="60" name="Oval 59"/>
              <p:cNvSpPr/>
              <p:nvPr/>
            </p:nvSpPr>
            <p:spPr>
              <a:xfrm>
                <a:off x="1795874" y="840253"/>
                <a:ext cx="143278" cy="143278"/>
              </a:xfrm>
              <a:prstGeom prst="ellipse">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endParaRPr>
              </a:p>
            </p:txBody>
          </p:sp>
          <p:sp>
            <p:nvSpPr>
              <p:cNvPr id="61" name="Freeform 60"/>
              <p:cNvSpPr/>
              <p:nvPr/>
            </p:nvSpPr>
            <p:spPr>
              <a:xfrm>
                <a:off x="1730376" y="796749"/>
                <a:ext cx="102118" cy="183372"/>
              </a:xfrm>
              <a:custGeom>
                <a:avLst/>
                <a:gdLst>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73832"/>
                  <a:gd name="connsiteY0" fmla="*/ 0 h 338138"/>
                  <a:gd name="connsiteX1" fmla="*/ 173832 w 173832"/>
                  <a:gd name="connsiteY1" fmla="*/ 338138 h 338138"/>
                  <a:gd name="connsiteX0" fmla="*/ 0 w 173832"/>
                  <a:gd name="connsiteY0" fmla="*/ 0 h 338138"/>
                  <a:gd name="connsiteX1" fmla="*/ 173832 w 173832"/>
                  <a:gd name="connsiteY1" fmla="*/ 338138 h 338138"/>
                  <a:gd name="connsiteX0" fmla="*/ 0 w 173832"/>
                  <a:gd name="connsiteY0" fmla="*/ 0 h 338138"/>
                  <a:gd name="connsiteX1" fmla="*/ 173832 w 173832"/>
                  <a:gd name="connsiteY1" fmla="*/ 338138 h 338138"/>
                  <a:gd name="connsiteX0" fmla="*/ 0 w 180976"/>
                  <a:gd name="connsiteY0" fmla="*/ 0 h 373857"/>
                  <a:gd name="connsiteX1" fmla="*/ 180976 w 180976"/>
                  <a:gd name="connsiteY1" fmla="*/ 373857 h 373857"/>
                  <a:gd name="connsiteX0" fmla="*/ 0 w 221458"/>
                  <a:gd name="connsiteY0" fmla="*/ 0 h 397669"/>
                  <a:gd name="connsiteX1" fmla="*/ 221458 w 221458"/>
                  <a:gd name="connsiteY1" fmla="*/ 397669 h 397669"/>
                </a:gdLst>
                <a:ahLst/>
                <a:cxnLst>
                  <a:cxn ang="0">
                    <a:pos x="connsiteX0" y="connsiteY0"/>
                  </a:cxn>
                  <a:cxn ang="0">
                    <a:pos x="connsiteX1" y="connsiteY1"/>
                  </a:cxn>
                </a:cxnLst>
                <a:rect l="l" t="t" r="r" b="b"/>
                <a:pathLst>
                  <a:path w="221458" h="397669">
                    <a:moveTo>
                      <a:pt x="0" y="0"/>
                    </a:moveTo>
                    <a:cubicBezTo>
                      <a:pt x="27782" y="258763"/>
                      <a:pt x="157957" y="353219"/>
                      <a:pt x="221458" y="397669"/>
                    </a:cubicBezTo>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endParaRPr>
              </a:p>
            </p:txBody>
          </p:sp>
          <p:sp>
            <p:nvSpPr>
              <p:cNvPr id="62" name="Freeform 61"/>
              <p:cNvSpPr/>
              <p:nvPr/>
            </p:nvSpPr>
            <p:spPr>
              <a:xfrm>
                <a:off x="1816023" y="962552"/>
                <a:ext cx="152627" cy="73302"/>
              </a:xfrm>
              <a:custGeom>
                <a:avLst/>
                <a:gdLst>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47638"/>
                  <a:gd name="connsiteY0" fmla="*/ 0 h 319088"/>
                  <a:gd name="connsiteX1" fmla="*/ 147638 w 147638"/>
                  <a:gd name="connsiteY1" fmla="*/ 319088 h 319088"/>
                  <a:gd name="connsiteX0" fmla="*/ 0 w 173832"/>
                  <a:gd name="connsiteY0" fmla="*/ 0 h 338138"/>
                  <a:gd name="connsiteX1" fmla="*/ 173832 w 173832"/>
                  <a:gd name="connsiteY1" fmla="*/ 338138 h 338138"/>
                  <a:gd name="connsiteX0" fmla="*/ 0 w 173832"/>
                  <a:gd name="connsiteY0" fmla="*/ 0 h 338138"/>
                  <a:gd name="connsiteX1" fmla="*/ 173832 w 173832"/>
                  <a:gd name="connsiteY1" fmla="*/ 338138 h 338138"/>
                  <a:gd name="connsiteX0" fmla="*/ 0 w 173832"/>
                  <a:gd name="connsiteY0" fmla="*/ 0 h 338138"/>
                  <a:gd name="connsiteX1" fmla="*/ 173832 w 173832"/>
                  <a:gd name="connsiteY1" fmla="*/ 338138 h 338138"/>
                  <a:gd name="connsiteX0" fmla="*/ 121444 w 295276"/>
                  <a:gd name="connsiteY0" fmla="*/ 0 h 338138"/>
                  <a:gd name="connsiteX1" fmla="*/ 0 w 295276"/>
                  <a:gd name="connsiteY1" fmla="*/ 180975 h 338138"/>
                  <a:gd name="connsiteX2" fmla="*/ 295276 w 295276"/>
                  <a:gd name="connsiteY2" fmla="*/ 338138 h 338138"/>
                  <a:gd name="connsiteX0" fmla="*/ 0 w 295276"/>
                  <a:gd name="connsiteY0" fmla="*/ 0 h 157163"/>
                  <a:gd name="connsiteX1" fmla="*/ 295276 w 295276"/>
                  <a:gd name="connsiteY1" fmla="*/ 157163 h 157163"/>
                  <a:gd name="connsiteX0" fmla="*/ 0 w 295276"/>
                  <a:gd name="connsiteY0" fmla="*/ 0 h 157163"/>
                  <a:gd name="connsiteX1" fmla="*/ 295276 w 295276"/>
                  <a:gd name="connsiteY1" fmla="*/ 157163 h 157163"/>
                  <a:gd name="connsiteX0" fmla="*/ 0 w 311945"/>
                  <a:gd name="connsiteY0" fmla="*/ 0 h 135732"/>
                  <a:gd name="connsiteX1" fmla="*/ 311945 w 311945"/>
                  <a:gd name="connsiteY1" fmla="*/ 135732 h 135732"/>
                  <a:gd name="connsiteX0" fmla="*/ 0 w 311945"/>
                  <a:gd name="connsiteY0" fmla="*/ 0 h 142625"/>
                  <a:gd name="connsiteX1" fmla="*/ 311945 w 311945"/>
                  <a:gd name="connsiteY1" fmla="*/ 135732 h 142625"/>
                  <a:gd name="connsiteX0" fmla="*/ 0 w 330995"/>
                  <a:gd name="connsiteY0" fmla="*/ 0 h 158388"/>
                  <a:gd name="connsiteX1" fmla="*/ 330995 w 330995"/>
                  <a:gd name="connsiteY1" fmla="*/ 154782 h 158388"/>
                  <a:gd name="connsiteX0" fmla="*/ 0 w 330995"/>
                  <a:gd name="connsiteY0" fmla="*/ 0 h 158966"/>
                  <a:gd name="connsiteX1" fmla="*/ 330995 w 330995"/>
                  <a:gd name="connsiteY1" fmla="*/ 154782 h 158966"/>
                </a:gdLst>
                <a:ahLst/>
                <a:cxnLst>
                  <a:cxn ang="0">
                    <a:pos x="connsiteX0" y="connsiteY0"/>
                  </a:cxn>
                  <a:cxn ang="0">
                    <a:pos x="connsiteX1" y="connsiteY1"/>
                  </a:cxn>
                </a:cxnLst>
                <a:rect l="l" t="t" r="r" b="b"/>
                <a:pathLst>
                  <a:path w="330995" h="158966">
                    <a:moveTo>
                      <a:pt x="0" y="0"/>
                    </a:moveTo>
                    <a:cubicBezTo>
                      <a:pt x="99220" y="177800"/>
                      <a:pt x="262731" y="162719"/>
                      <a:pt x="330995" y="154782"/>
                    </a:cubicBezTo>
                  </a:path>
                </a:pathLst>
              </a:cu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latin typeface="Arial"/>
                </a:endParaRPr>
              </a:p>
            </p:txBody>
          </p:sp>
        </p:grpSp>
      </p:grpSp>
      <p:grpSp>
        <p:nvGrpSpPr>
          <p:cNvPr id="65" name="Group 64"/>
          <p:cNvGrpSpPr/>
          <p:nvPr/>
        </p:nvGrpSpPr>
        <p:grpSpPr>
          <a:xfrm>
            <a:off x="-7623" y="-1001357"/>
            <a:ext cx="615976" cy="798491"/>
            <a:chOff x="9863196" y="4296594"/>
            <a:chExt cx="615976" cy="798491"/>
          </a:xfrm>
        </p:grpSpPr>
        <p:sp>
          <p:nvSpPr>
            <p:cNvPr id="66" name="Rectangle 65"/>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67" name="TextBox 5"/>
            <p:cNvSpPr txBox="1">
              <a:spLocks noChangeArrowheads="1"/>
            </p:cNvSpPr>
            <p:nvPr/>
          </p:nvSpPr>
          <p:spPr bwMode="auto">
            <a:xfrm>
              <a:off x="9863196" y="4818086"/>
              <a:ext cx="54373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MEDICAL </a:t>
              </a:r>
              <a:br>
                <a:rPr lang="en-US" altLang="en-US" sz="600" b="1" dirty="0"/>
              </a:br>
              <a:r>
                <a:rPr lang="en-US" altLang="en-US" sz="600" b="1" dirty="0"/>
                <a:t>PLANS</a:t>
              </a:r>
            </a:p>
          </p:txBody>
        </p:sp>
        <p:pic>
          <p:nvPicPr>
            <p:cNvPr id="68" name="Picture 2"/>
            <p:cNvPicPr>
              <a:picLocks noChangeAspect="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0041120" y="4343400"/>
              <a:ext cx="364263" cy="414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9" name="Group 68"/>
          <p:cNvGrpSpPr/>
          <p:nvPr/>
        </p:nvGrpSpPr>
        <p:grpSpPr>
          <a:xfrm>
            <a:off x="7226725" y="-1012746"/>
            <a:ext cx="615976" cy="798491"/>
            <a:chOff x="9863196" y="4296594"/>
            <a:chExt cx="615976" cy="798491"/>
          </a:xfrm>
        </p:grpSpPr>
        <p:sp>
          <p:nvSpPr>
            <p:cNvPr id="70" name="Rectangle 69"/>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71" name="TextBox 5"/>
            <p:cNvSpPr txBox="1">
              <a:spLocks noChangeArrowheads="1"/>
            </p:cNvSpPr>
            <p:nvPr/>
          </p:nvSpPr>
          <p:spPr bwMode="auto">
            <a:xfrm>
              <a:off x="9863196" y="4818086"/>
              <a:ext cx="4796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CLAIMS </a:t>
              </a:r>
              <a:br>
                <a:rPr lang="en-US" altLang="en-US" sz="600" b="1" dirty="0"/>
              </a:br>
              <a:r>
                <a:rPr lang="en-US" altLang="en-US" sz="600" b="1" dirty="0"/>
                <a:t>PAYING</a:t>
              </a:r>
            </a:p>
          </p:txBody>
        </p:sp>
      </p:grpSp>
      <p:grpSp>
        <p:nvGrpSpPr>
          <p:cNvPr id="72" name="Group 71"/>
          <p:cNvGrpSpPr/>
          <p:nvPr/>
        </p:nvGrpSpPr>
        <p:grpSpPr>
          <a:xfrm>
            <a:off x="7456234" y="-920537"/>
            <a:ext cx="248221" cy="345604"/>
            <a:chOff x="6755605" y="830189"/>
            <a:chExt cx="550997" cy="767166"/>
          </a:xfrm>
        </p:grpSpPr>
        <p:sp>
          <p:nvSpPr>
            <p:cNvPr id="73" name="Rounded Rectangle 72"/>
            <p:cNvSpPr/>
            <p:nvPr/>
          </p:nvSpPr>
          <p:spPr>
            <a:xfrm>
              <a:off x="6755605" y="830189"/>
              <a:ext cx="550997" cy="767166"/>
            </a:xfrm>
            <a:prstGeom prst="roundRect">
              <a:avLst/>
            </a:prstGeom>
            <a:no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74" name="Rounded Rectangle 73"/>
            <p:cNvSpPr/>
            <p:nvPr/>
          </p:nvSpPr>
          <p:spPr>
            <a:xfrm>
              <a:off x="6823650" y="914173"/>
              <a:ext cx="414907" cy="160277"/>
            </a:xfrm>
            <a:prstGeom prst="roundRect">
              <a:avLst/>
            </a:prstGeom>
            <a:no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grpSp>
          <p:nvGrpSpPr>
            <p:cNvPr id="75" name="Group 74"/>
            <p:cNvGrpSpPr/>
            <p:nvPr/>
          </p:nvGrpSpPr>
          <p:grpSpPr>
            <a:xfrm>
              <a:off x="6840488" y="1141019"/>
              <a:ext cx="381230" cy="96544"/>
              <a:chOff x="491720" y="4671823"/>
              <a:chExt cx="258144" cy="65373"/>
            </a:xfrm>
            <a:noFill/>
            <a:effectLst/>
          </p:grpSpPr>
          <p:sp>
            <p:nvSpPr>
              <p:cNvPr id="84" name="Oval 83"/>
              <p:cNvSpPr/>
              <p:nvPr/>
            </p:nvSpPr>
            <p:spPr>
              <a:xfrm>
                <a:off x="491720" y="46718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5" name="Oval 84"/>
              <p:cNvSpPr/>
              <p:nvPr/>
            </p:nvSpPr>
            <p:spPr>
              <a:xfrm>
                <a:off x="588106" y="46718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6" name="Oval 85"/>
              <p:cNvSpPr/>
              <p:nvPr/>
            </p:nvSpPr>
            <p:spPr>
              <a:xfrm>
                <a:off x="684491" y="46718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grpSp>
        <p:grpSp>
          <p:nvGrpSpPr>
            <p:cNvPr id="76" name="Group 75"/>
            <p:cNvGrpSpPr/>
            <p:nvPr/>
          </p:nvGrpSpPr>
          <p:grpSpPr>
            <a:xfrm>
              <a:off x="6840488" y="1276913"/>
              <a:ext cx="381230" cy="96544"/>
              <a:chOff x="644120" y="4824223"/>
              <a:chExt cx="258144" cy="65373"/>
            </a:xfrm>
            <a:noFill/>
            <a:effectLst/>
          </p:grpSpPr>
          <p:sp>
            <p:nvSpPr>
              <p:cNvPr id="81" name="Oval 80"/>
              <p:cNvSpPr/>
              <p:nvPr/>
            </p:nvSpPr>
            <p:spPr>
              <a:xfrm>
                <a:off x="644120" y="48242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2" name="Oval 81"/>
              <p:cNvSpPr/>
              <p:nvPr/>
            </p:nvSpPr>
            <p:spPr>
              <a:xfrm>
                <a:off x="740506" y="48242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3" name="Oval 82"/>
              <p:cNvSpPr/>
              <p:nvPr/>
            </p:nvSpPr>
            <p:spPr>
              <a:xfrm>
                <a:off x="836891" y="48242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grpSp>
        <p:grpSp>
          <p:nvGrpSpPr>
            <p:cNvPr id="77" name="Group 76"/>
            <p:cNvGrpSpPr/>
            <p:nvPr/>
          </p:nvGrpSpPr>
          <p:grpSpPr>
            <a:xfrm>
              <a:off x="6840488" y="1413659"/>
              <a:ext cx="381230" cy="96544"/>
              <a:chOff x="796520" y="4976623"/>
              <a:chExt cx="258144" cy="65373"/>
            </a:xfrm>
            <a:noFill/>
            <a:effectLst/>
          </p:grpSpPr>
          <p:sp>
            <p:nvSpPr>
              <p:cNvPr id="78" name="Oval 77"/>
              <p:cNvSpPr/>
              <p:nvPr/>
            </p:nvSpPr>
            <p:spPr>
              <a:xfrm>
                <a:off x="796520" y="49766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79" name="Oval 78"/>
              <p:cNvSpPr/>
              <p:nvPr/>
            </p:nvSpPr>
            <p:spPr>
              <a:xfrm>
                <a:off x="892906" y="49766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80" name="Oval 79"/>
              <p:cNvSpPr/>
              <p:nvPr/>
            </p:nvSpPr>
            <p:spPr>
              <a:xfrm>
                <a:off x="989291" y="4976623"/>
                <a:ext cx="65373" cy="65373"/>
              </a:xfrm>
              <a:prstGeom prst="ellipse">
                <a:avLst/>
              </a:prstGeom>
              <a:grpFill/>
              <a:ln w="158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grpSp>
      </p:grpSp>
      <p:grpSp>
        <p:nvGrpSpPr>
          <p:cNvPr id="87" name="Group 86"/>
          <p:cNvGrpSpPr/>
          <p:nvPr/>
        </p:nvGrpSpPr>
        <p:grpSpPr>
          <a:xfrm>
            <a:off x="9984196" y="-1016092"/>
            <a:ext cx="672066" cy="798491"/>
            <a:chOff x="10452811" y="6458754"/>
            <a:chExt cx="672066" cy="798491"/>
          </a:xfrm>
        </p:grpSpPr>
        <p:grpSp>
          <p:nvGrpSpPr>
            <p:cNvPr id="88" name="Group 87"/>
            <p:cNvGrpSpPr/>
            <p:nvPr/>
          </p:nvGrpSpPr>
          <p:grpSpPr>
            <a:xfrm>
              <a:off x="10452811" y="6458754"/>
              <a:ext cx="672066" cy="798491"/>
              <a:chOff x="9858660" y="4296594"/>
              <a:chExt cx="672066" cy="798491"/>
            </a:xfrm>
          </p:grpSpPr>
          <p:sp>
            <p:nvSpPr>
              <p:cNvPr id="90" name="Rectangle 89"/>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91" name="TextBox 5"/>
              <p:cNvSpPr txBox="1">
                <a:spLocks noChangeArrowheads="1"/>
              </p:cNvSpPr>
              <p:nvPr/>
            </p:nvSpPr>
            <p:spPr bwMode="auto">
              <a:xfrm>
                <a:off x="9858660" y="4818086"/>
                <a:ext cx="6720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TOOLS &amp; </a:t>
                </a:r>
                <a:br>
                  <a:rPr lang="en-US" altLang="en-US" sz="600" b="1" dirty="0"/>
                </a:br>
                <a:r>
                  <a:rPr lang="en-US" altLang="en-US" sz="600" b="1" dirty="0"/>
                  <a:t>RESOURCES</a:t>
                </a:r>
              </a:p>
            </p:txBody>
          </p:sp>
        </p:grpSp>
        <p:sp>
          <p:nvSpPr>
            <p:cNvPr id="89" name="Freeform 3"/>
            <p:cNvSpPr>
              <a:spLocks noChangeArrowheads="1"/>
            </p:cNvSpPr>
            <p:nvPr/>
          </p:nvSpPr>
          <p:spPr bwMode="auto">
            <a:xfrm>
              <a:off x="10639511" y="6548428"/>
              <a:ext cx="337408" cy="337408"/>
            </a:xfrm>
            <a:custGeom>
              <a:avLst/>
              <a:gdLst>
                <a:gd name="T0" fmla="*/ 2147483647 w 3537"/>
                <a:gd name="T1" fmla="*/ 2147483647 h 3537"/>
                <a:gd name="T2" fmla="*/ 2147483647 w 3537"/>
                <a:gd name="T3" fmla="*/ 2147483647 h 3537"/>
                <a:gd name="T4" fmla="*/ 2147483647 w 3537"/>
                <a:gd name="T5" fmla="*/ 2147483647 h 3537"/>
                <a:gd name="T6" fmla="*/ 2147483647 w 3537"/>
                <a:gd name="T7" fmla="*/ 2147483647 h 3537"/>
                <a:gd name="T8" fmla="*/ 2147483647 w 3537"/>
                <a:gd name="T9" fmla="*/ 2147483647 h 3537"/>
                <a:gd name="T10" fmla="*/ 2147483647 w 3537"/>
                <a:gd name="T11" fmla="*/ 2147483647 h 3537"/>
                <a:gd name="T12" fmla="*/ 2147483647 w 3537"/>
                <a:gd name="T13" fmla="*/ 2147483647 h 3537"/>
                <a:gd name="T14" fmla="*/ 2147483647 w 3537"/>
                <a:gd name="T15" fmla="*/ 2147483647 h 3537"/>
                <a:gd name="T16" fmla="*/ 2147483647 w 3537"/>
                <a:gd name="T17" fmla="*/ 0 h 3537"/>
                <a:gd name="T18" fmla="*/ 2147483647 w 3537"/>
                <a:gd name="T19" fmla="*/ 2147483647 h 3537"/>
                <a:gd name="T20" fmla="*/ 2147483647 w 3537"/>
                <a:gd name="T21" fmla="*/ 2147483647 h 3537"/>
                <a:gd name="T22" fmla="*/ 2147483647 w 3537"/>
                <a:gd name="T23" fmla="*/ 2147483647 h 3537"/>
                <a:gd name="T24" fmla="*/ 2147483647 w 3537"/>
                <a:gd name="T25" fmla="*/ 2147483647 h 3537"/>
                <a:gd name="T26" fmla="*/ 2147483647 w 3537"/>
                <a:gd name="T27" fmla="*/ 2147483647 h 3537"/>
                <a:gd name="T28" fmla="*/ 2147483647 w 3537"/>
                <a:gd name="T29" fmla="*/ 2147483647 h 3537"/>
                <a:gd name="T30" fmla="*/ 2147483647 w 3537"/>
                <a:gd name="T31" fmla="*/ 2147483647 h 3537"/>
                <a:gd name="T32" fmla="*/ 0 w 3537"/>
                <a:gd name="T33" fmla="*/ 2147483647 h 3537"/>
                <a:gd name="T34" fmla="*/ 2147483647 w 3537"/>
                <a:gd name="T35" fmla="*/ 2147483647 h 3537"/>
                <a:gd name="T36" fmla="*/ 2147483647 w 3537"/>
                <a:gd name="T37" fmla="*/ 2147483647 h 3537"/>
                <a:gd name="T38" fmla="*/ 2147483647 w 3537"/>
                <a:gd name="T39" fmla="*/ 2147483647 h 3537"/>
                <a:gd name="T40" fmla="*/ 2147483647 w 3537"/>
                <a:gd name="T41" fmla="*/ 2147483647 h 3537"/>
                <a:gd name="T42" fmla="*/ 2147483647 w 3537"/>
                <a:gd name="T43" fmla="*/ 2147483647 h 3537"/>
                <a:gd name="T44" fmla="*/ 2147483647 w 3537"/>
                <a:gd name="T45" fmla="*/ 2147483647 h 3537"/>
                <a:gd name="T46" fmla="*/ 2147483647 w 3537"/>
                <a:gd name="T47" fmla="*/ 2147483647 h 3537"/>
                <a:gd name="T48" fmla="*/ 2147483647 w 3537"/>
                <a:gd name="T49" fmla="*/ 2147483647 h 3537"/>
                <a:gd name="T50" fmla="*/ 2147483647 w 3537"/>
                <a:gd name="T51" fmla="*/ 2147483647 h 3537"/>
                <a:gd name="T52" fmla="*/ 2147483647 w 3537"/>
                <a:gd name="T53" fmla="*/ 2147483647 h 3537"/>
                <a:gd name="T54" fmla="*/ 2147483647 w 3537"/>
                <a:gd name="T55" fmla="*/ 2147483647 h 3537"/>
                <a:gd name="T56" fmla="*/ 2147483647 w 3537"/>
                <a:gd name="T57" fmla="*/ 2147483647 h 3537"/>
                <a:gd name="T58" fmla="*/ 2147483647 w 3537"/>
                <a:gd name="T59" fmla="*/ 2147483647 h 3537"/>
                <a:gd name="T60" fmla="*/ 2147483647 w 3537"/>
                <a:gd name="T61" fmla="*/ 2147483647 h 3537"/>
                <a:gd name="T62" fmla="*/ 2147483647 w 3537"/>
                <a:gd name="T63" fmla="*/ 2147483647 h 3537"/>
                <a:gd name="T64" fmla="*/ 2147483647 w 3537"/>
                <a:gd name="T65" fmla="*/ 2147483647 h 3537"/>
                <a:gd name="T66" fmla="*/ 2147483647 w 3537"/>
                <a:gd name="T67" fmla="*/ 2147483647 h 3537"/>
                <a:gd name="T68" fmla="*/ 2147483647 w 3537"/>
                <a:gd name="T69" fmla="*/ 2147483647 h 3537"/>
                <a:gd name="T70" fmla="*/ 2147483647 w 3537"/>
                <a:gd name="T71" fmla="*/ 2147483647 h 3537"/>
                <a:gd name="T72" fmla="*/ 2147483647 w 3537"/>
                <a:gd name="T73" fmla="*/ 2147483647 h 3537"/>
                <a:gd name="T74" fmla="*/ 2147483647 w 3537"/>
                <a:gd name="T75" fmla="*/ 2147483647 h 3537"/>
                <a:gd name="T76" fmla="*/ 2147483647 w 3537"/>
                <a:gd name="T77" fmla="*/ 2147483647 h 3537"/>
                <a:gd name="T78" fmla="*/ 2147483647 w 3537"/>
                <a:gd name="T79" fmla="*/ 2147483647 h 3537"/>
                <a:gd name="T80" fmla="*/ 2147483647 w 3537"/>
                <a:gd name="T81" fmla="*/ 2147483647 h 3537"/>
                <a:gd name="T82" fmla="*/ 2147483647 w 3537"/>
                <a:gd name="T83" fmla="*/ 2147483647 h 3537"/>
                <a:gd name="T84" fmla="*/ 2147483647 w 3537"/>
                <a:gd name="T85" fmla="*/ 2147483647 h 3537"/>
                <a:gd name="T86" fmla="*/ 2147483647 w 3537"/>
                <a:gd name="T87" fmla="*/ 2147483647 h 3537"/>
                <a:gd name="T88" fmla="*/ 2147483647 w 3537"/>
                <a:gd name="T89" fmla="*/ 2147483647 h 3537"/>
                <a:gd name="T90" fmla="*/ 2147483647 w 3537"/>
                <a:gd name="T91" fmla="*/ 2147483647 h 3537"/>
                <a:gd name="T92" fmla="*/ 2147483647 w 3537"/>
                <a:gd name="T93" fmla="*/ 2147483647 h 3537"/>
                <a:gd name="T94" fmla="*/ 2147483647 w 3537"/>
                <a:gd name="T95" fmla="*/ 2147483647 h 3537"/>
                <a:gd name="T96" fmla="*/ 2147483647 w 3537"/>
                <a:gd name="T97" fmla="*/ 2147483647 h 3537"/>
                <a:gd name="T98" fmla="*/ 2147483647 w 3537"/>
                <a:gd name="T99" fmla="*/ 2147483647 h 35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37"/>
                <a:gd name="T151" fmla="*/ 0 h 3537"/>
                <a:gd name="T152" fmla="*/ 3537 w 3537"/>
                <a:gd name="T153" fmla="*/ 3537 h 35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37" h="3537">
                  <a:moveTo>
                    <a:pt x="2802" y="2068"/>
                  </a:moveTo>
                  <a:lnTo>
                    <a:pt x="2802" y="2068"/>
                  </a:lnTo>
                  <a:lnTo>
                    <a:pt x="2722" y="2068"/>
                  </a:lnTo>
                  <a:lnTo>
                    <a:pt x="2643" y="2086"/>
                  </a:lnTo>
                  <a:lnTo>
                    <a:pt x="1751" y="1194"/>
                  </a:lnTo>
                  <a:lnTo>
                    <a:pt x="1768" y="1123"/>
                  </a:lnTo>
                  <a:lnTo>
                    <a:pt x="1785" y="1052"/>
                  </a:lnTo>
                  <a:lnTo>
                    <a:pt x="1794" y="973"/>
                  </a:lnTo>
                  <a:lnTo>
                    <a:pt x="1794" y="893"/>
                  </a:lnTo>
                  <a:lnTo>
                    <a:pt x="1794" y="805"/>
                  </a:lnTo>
                  <a:lnTo>
                    <a:pt x="1776" y="716"/>
                  </a:lnTo>
                  <a:lnTo>
                    <a:pt x="1760" y="628"/>
                  </a:lnTo>
                  <a:lnTo>
                    <a:pt x="1724" y="548"/>
                  </a:lnTo>
                  <a:lnTo>
                    <a:pt x="1689" y="469"/>
                  </a:lnTo>
                  <a:lnTo>
                    <a:pt x="1645" y="398"/>
                  </a:lnTo>
                  <a:lnTo>
                    <a:pt x="1592" y="327"/>
                  </a:lnTo>
                  <a:lnTo>
                    <a:pt x="1539" y="266"/>
                  </a:lnTo>
                  <a:lnTo>
                    <a:pt x="1468" y="204"/>
                  </a:lnTo>
                  <a:lnTo>
                    <a:pt x="1406" y="151"/>
                  </a:lnTo>
                  <a:lnTo>
                    <a:pt x="1326" y="106"/>
                  </a:lnTo>
                  <a:lnTo>
                    <a:pt x="1247" y="71"/>
                  </a:lnTo>
                  <a:lnTo>
                    <a:pt x="1167" y="45"/>
                  </a:lnTo>
                  <a:lnTo>
                    <a:pt x="1079" y="18"/>
                  </a:lnTo>
                  <a:lnTo>
                    <a:pt x="991" y="0"/>
                  </a:lnTo>
                  <a:lnTo>
                    <a:pt x="902" y="0"/>
                  </a:lnTo>
                  <a:lnTo>
                    <a:pt x="823" y="0"/>
                  </a:lnTo>
                  <a:lnTo>
                    <a:pt x="743" y="9"/>
                  </a:lnTo>
                  <a:lnTo>
                    <a:pt x="672" y="27"/>
                  </a:lnTo>
                  <a:lnTo>
                    <a:pt x="602" y="53"/>
                  </a:lnTo>
                  <a:lnTo>
                    <a:pt x="1088" y="531"/>
                  </a:lnTo>
                  <a:lnTo>
                    <a:pt x="1097" y="557"/>
                  </a:lnTo>
                  <a:lnTo>
                    <a:pt x="1097" y="593"/>
                  </a:lnTo>
                  <a:lnTo>
                    <a:pt x="999" y="955"/>
                  </a:lnTo>
                  <a:lnTo>
                    <a:pt x="982" y="982"/>
                  </a:lnTo>
                  <a:lnTo>
                    <a:pt x="955" y="999"/>
                  </a:lnTo>
                  <a:lnTo>
                    <a:pt x="593" y="1097"/>
                  </a:lnTo>
                  <a:lnTo>
                    <a:pt x="566" y="1097"/>
                  </a:lnTo>
                  <a:lnTo>
                    <a:pt x="531" y="1088"/>
                  </a:lnTo>
                  <a:lnTo>
                    <a:pt x="53" y="602"/>
                  </a:lnTo>
                  <a:lnTo>
                    <a:pt x="36" y="672"/>
                  </a:lnTo>
                  <a:lnTo>
                    <a:pt x="18" y="743"/>
                  </a:lnTo>
                  <a:lnTo>
                    <a:pt x="9" y="823"/>
                  </a:lnTo>
                  <a:lnTo>
                    <a:pt x="0" y="893"/>
                  </a:lnTo>
                  <a:lnTo>
                    <a:pt x="9" y="991"/>
                  </a:lnTo>
                  <a:lnTo>
                    <a:pt x="18" y="1079"/>
                  </a:lnTo>
                  <a:lnTo>
                    <a:pt x="45" y="1167"/>
                  </a:lnTo>
                  <a:lnTo>
                    <a:pt x="71" y="1247"/>
                  </a:lnTo>
                  <a:lnTo>
                    <a:pt x="115" y="1326"/>
                  </a:lnTo>
                  <a:lnTo>
                    <a:pt x="159" y="1397"/>
                  </a:lnTo>
                  <a:lnTo>
                    <a:pt x="204" y="1468"/>
                  </a:lnTo>
                  <a:lnTo>
                    <a:pt x="266" y="1530"/>
                  </a:lnTo>
                  <a:lnTo>
                    <a:pt x="327" y="1592"/>
                  </a:lnTo>
                  <a:lnTo>
                    <a:pt x="398" y="1645"/>
                  </a:lnTo>
                  <a:lnTo>
                    <a:pt x="469" y="1689"/>
                  </a:lnTo>
                  <a:lnTo>
                    <a:pt x="548" y="1724"/>
                  </a:lnTo>
                  <a:lnTo>
                    <a:pt x="637" y="1751"/>
                  </a:lnTo>
                  <a:lnTo>
                    <a:pt x="716" y="1776"/>
                  </a:lnTo>
                  <a:lnTo>
                    <a:pt x="805" y="1785"/>
                  </a:lnTo>
                  <a:lnTo>
                    <a:pt x="902" y="1794"/>
                  </a:lnTo>
                  <a:lnTo>
                    <a:pt x="982" y="1794"/>
                  </a:lnTo>
                  <a:lnTo>
                    <a:pt x="1052" y="1776"/>
                  </a:lnTo>
                  <a:lnTo>
                    <a:pt x="1123" y="1768"/>
                  </a:lnTo>
                  <a:lnTo>
                    <a:pt x="1194" y="1742"/>
                  </a:lnTo>
                  <a:lnTo>
                    <a:pt x="2086" y="2634"/>
                  </a:lnTo>
                  <a:lnTo>
                    <a:pt x="2077" y="2713"/>
                  </a:lnTo>
                  <a:lnTo>
                    <a:pt x="2068" y="2802"/>
                  </a:lnTo>
                  <a:lnTo>
                    <a:pt x="2077" y="2873"/>
                  </a:lnTo>
                  <a:lnTo>
                    <a:pt x="2086" y="2943"/>
                  </a:lnTo>
                  <a:lnTo>
                    <a:pt x="2103" y="3014"/>
                  </a:lnTo>
                  <a:lnTo>
                    <a:pt x="2130" y="3085"/>
                  </a:lnTo>
                  <a:lnTo>
                    <a:pt x="2156" y="3147"/>
                  </a:lnTo>
                  <a:lnTo>
                    <a:pt x="2201" y="3209"/>
                  </a:lnTo>
                  <a:lnTo>
                    <a:pt x="2236" y="3270"/>
                  </a:lnTo>
                  <a:lnTo>
                    <a:pt x="2289" y="3315"/>
                  </a:lnTo>
                  <a:lnTo>
                    <a:pt x="2342" y="3368"/>
                  </a:lnTo>
                  <a:lnTo>
                    <a:pt x="2395" y="3412"/>
                  </a:lnTo>
                  <a:lnTo>
                    <a:pt x="2457" y="3447"/>
                  </a:lnTo>
                  <a:lnTo>
                    <a:pt x="2519" y="3474"/>
                  </a:lnTo>
                  <a:lnTo>
                    <a:pt x="2590" y="3500"/>
                  </a:lnTo>
                  <a:lnTo>
                    <a:pt x="2660" y="3518"/>
                  </a:lnTo>
                  <a:lnTo>
                    <a:pt x="2731" y="3527"/>
                  </a:lnTo>
                  <a:lnTo>
                    <a:pt x="2802" y="3536"/>
                  </a:lnTo>
                  <a:lnTo>
                    <a:pt x="2881" y="3527"/>
                  </a:lnTo>
                  <a:lnTo>
                    <a:pt x="2952" y="3518"/>
                  </a:lnTo>
                  <a:lnTo>
                    <a:pt x="3023" y="3500"/>
                  </a:lnTo>
                  <a:lnTo>
                    <a:pt x="3094" y="3474"/>
                  </a:lnTo>
                  <a:lnTo>
                    <a:pt x="3155" y="3447"/>
                  </a:lnTo>
                  <a:lnTo>
                    <a:pt x="3217" y="3412"/>
                  </a:lnTo>
                  <a:lnTo>
                    <a:pt x="3270" y="3368"/>
                  </a:lnTo>
                  <a:lnTo>
                    <a:pt x="3323" y="3315"/>
                  </a:lnTo>
                  <a:lnTo>
                    <a:pt x="3368" y="3270"/>
                  </a:lnTo>
                  <a:lnTo>
                    <a:pt x="3412" y="3209"/>
                  </a:lnTo>
                  <a:lnTo>
                    <a:pt x="3447" y="3147"/>
                  </a:lnTo>
                  <a:lnTo>
                    <a:pt x="3483" y="3085"/>
                  </a:lnTo>
                  <a:lnTo>
                    <a:pt x="3509" y="3014"/>
                  </a:lnTo>
                  <a:lnTo>
                    <a:pt x="3527" y="2943"/>
                  </a:lnTo>
                  <a:lnTo>
                    <a:pt x="3536" y="2873"/>
                  </a:lnTo>
                  <a:lnTo>
                    <a:pt x="3536" y="2802"/>
                  </a:lnTo>
                  <a:lnTo>
                    <a:pt x="3536" y="2722"/>
                  </a:lnTo>
                  <a:lnTo>
                    <a:pt x="3527" y="2652"/>
                  </a:lnTo>
                  <a:lnTo>
                    <a:pt x="3509" y="2581"/>
                  </a:lnTo>
                  <a:lnTo>
                    <a:pt x="3483" y="2510"/>
                  </a:lnTo>
                  <a:lnTo>
                    <a:pt x="3447" y="2448"/>
                  </a:lnTo>
                  <a:lnTo>
                    <a:pt x="3412" y="2386"/>
                  </a:lnTo>
                  <a:lnTo>
                    <a:pt x="3368" y="2333"/>
                  </a:lnTo>
                  <a:lnTo>
                    <a:pt x="3323" y="2280"/>
                  </a:lnTo>
                  <a:lnTo>
                    <a:pt x="3270" y="2236"/>
                  </a:lnTo>
                  <a:lnTo>
                    <a:pt x="3217" y="2192"/>
                  </a:lnTo>
                  <a:lnTo>
                    <a:pt x="3155" y="2156"/>
                  </a:lnTo>
                  <a:lnTo>
                    <a:pt x="3094" y="2121"/>
                  </a:lnTo>
                  <a:lnTo>
                    <a:pt x="3023" y="2095"/>
                  </a:lnTo>
                  <a:lnTo>
                    <a:pt x="2952" y="2077"/>
                  </a:lnTo>
                  <a:lnTo>
                    <a:pt x="2881" y="2068"/>
                  </a:lnTo>
                  <a:lnTo>
                    <a:pt x="2802" y="2068"/>
                  </a:lnTo>
                  <a:close/>
                  <a:moveTo>
                    <a:pt x="3226" y="2713"/>
                  </a:moveTo>
                  <a:lnTo>
                    <a:pt x="3120" y="3076"/>
                  </a:lnTo>
                  <a:lnTo>
                    <a:pt x="3111" y="3102"/>
                  </a:lnTo>
                  <a:lnTo>
                    <a:pt x="3085" y="3120"/>
                  </a:lnTo>
                  <a:lnTo>
                    <a:pt x="2722" y="3217"/>
                  </a:lnTo>
                  <a:lnTo>
                    <a:pt x="2687" y="3217"/>
                  </a:lnTo>
                  <a:lnTo>
                    <a:pt x="2660" y="3209"/>
                  </a:lnTo>
                  <a:lnTo>
                    <a:pt x="2404" y="2943"/>
                  </a:lnTo>
                  <a:lnTo>
                    <a:pt x="2386" y="2917"/>
                  </a:lnTo>
                  <a:lnTo>
                    <a:pt x="2386" y="2890"/>
                  </a:lnTo>
                  <a:lnTo>
                    <a:pt x="2484" y="2528"/>
                  </a:lnTo>
                  <a:lnTo>
                    <a:pt x="2501" y="2501"/>
                  </a:lnTo>
                  <a:lnTo>
                    <a:pt x="2528" y="2484"/>
                  </a:lnTo>
                  <a:lnTo>
                    <a:pt x="2890" y="2378"/>
                  </a:lnTo>
                  <a:lnTo>
                    <a:pt x="2926" y="2378"/>
                  </a:lnTo>
                  <a:lnTo>
                    <a:pt x="2952" y="2395"/>
                  </a:lnTo>
                  <a:lnTo>
                    <a:pt x="3209" y="2652"/>
                  </a:lnTo>
                  <a:lnTo>
                    <a:pt x="3226" y="2678"/>
                  </a:lnTo>
                  <a:lnTo>
                    <a:pt x="3226" y="2713"/>
                  </a:lnTo>
                  <a:close/>
                </a:path>
              </a:pathLst>
            </a:custGeom>
            <a:noFill/>
            <a:ln w="19050" cmpd="sng">
              <a:solidFill>
                <a:schemeClr val="bg1"/>
              </a:solidFill>
              <a:bevel/>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92" name="Group 91"/>
          <p:cNvGrpSpPr/>
          <p:nvPr/>
        </p:nvGrpSpPr>
        <p:grpSpPr>
          <a:xfrm>
            <a:off x="9085067" y="-1013440"/>
            <a:ext cx="649336" cy="798491"/>
            <a:chOff x="9583069" y="6458754"/>
            <a:chExt cx="649336" cy="798491"/>
          </a:xfrm>
        </p:grpSpPr>
        <p:grpSp>
          <p:nvGrpSpPr>
            <p:cNvPr id="93" name="Group 92"/>
            <p:cNvGrpSpPr/>
            <p:nvPr/>
          </p:nvGrpSpPr>
          <p:grpSpPr>
            <a:xfrm>
              <a:off x="9583069" y="6458754"/>
              <a:ext cx="649336" cy="798491"/>
              <a:chOff x="9863196" y="4296594"/>
              <a:chExt cx="649336" cy="798491"/>
            </a:xfrm>
          </p:grpSpPr>
          <p:sp>
            <p:nvSpPr>
              <p:cNvPr id="95" name="Rectangle 94"/>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96" name="TextBox 5"/>
              <p:cNvSpPr txBox="1">
                <a:spLocks noChangeArrowheads="1"/>
              </p:cNvSpPr>
              <p:nvPr/>
            </p:nvSpPr>
            <p:spPr bwMode="auto">
              <a:xfrm>
                <a:off x="9863196" y="4818086"/>
                <a:ext cx="6493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PROGRAMS </a:t>
                </a:r>
                <a:br>
                  <a:rPr lang="en-US" altLang="en-US" sz="600" b="1" dirty="0"/>
                </a:br>
                <a:r>
                  <a:rPr lang="en-US" altLang="en-US" sz="600" b="1" dirty="0"/>
                  <a:t>&amp; SERVICES</a:t>
                </a:r>
              </a:p>
            </p:txBody>
          </p:sp>
        </p:grpSp>
        <p:pic>
          <p:nvPicPr>
            <p:cNvPr id="9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66776" y="6544560"/>
              <a:ext cx="324181" cy="3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7" name="Group 96"/>
          <p:cNvGrpSpPr/>
          <p:nvPr/>
        </p:nvGrpSpPr>
        <p:grpSpPr>
          <a:xfrm>
            <a:off x="5451343" y="-997657"/>
            <a:ext cx="620512" cy="706158"/>
            <a:chOff x="4800630" y="4583890"/>
            <a:chExt cx="620512" cy="706158"/>
          </a:xfrm>
        </p:grpSpPr>
        <p:grpSp>
          <p:nvGrpSpPr>
            <p:cNvPr id="98" name="Group 97"/>
            <p:cNvGrpSpPr/>
            <p:nvPr/>
          </p:nvGrpSpPr>
          <p:grpSpPr>
            <a:xfrm>
              <a:off x="4800630" y="4583890"/>
              <a:ext cx="620512" cy="706158"/>
              <a:chOff x="9858660" y="4296594"/>
              <a:chExt cx="620512" cy="706158"/>
            </a:xfrm>
          </p:grpSpPr>
          <p:sp>
            <p:nvSpPr>
              <p:cNvPr id="100" name="Rectangle 99"/>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101" name="TextBox 5"/>
              <p:cNvSpPr txBox="1">
                <a:spLocks noChangeArrowheads="1"/>
              </p:cNvSpPr>
              <p:nvPr/>
            </p:nvSpPr>
            <p:spPr bwMode="auto">
              <a:xfrm>
                <a:off x="9858660" y="4818086"/>
                <a:ext cx="49725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DENTAL</a:t>
                </a:r>
              </a:p>
            </p:txBody>
          </p:sp>
        </p:grpSp>
        <p:pic>
          <p:nvPicPr>
            <p:cNvPr id="99" name="Picture 98"/>
            <p:cNvPicPr>
              <a:picLocks noChangeAspect="1"/>
            </p:cNvPicPr>
            <p:nvPr/>
          </p:nvPicPr>
          <p:blipFill>
            <a:blip r:embed="rId6"/>
            <a:stretch>
              <a:fillRect/>
            </a:stretch>
          </p:blipFill>
          <p:spPr>
            <a:xfrm>
              <a:off x="5008775" y="4697915"/>
              <a:ext cx="292583" cy="312761"/>
            </a:xfrm>
            <a:prstGeom prst="rect">
              <a:avLst/>
            </a:prstGeom>
          </p:spPr>
        </p:pic>
      </p:grpSp>
      <p:grpSp>
        <p:nvGrpSpPr>
          <p:cNvPr id="102" name="Group 101"/>
          <p:cNvGrpSpPr/>
          <p:nvPr/>
        </p:nvGrpSpPr>
        <p:grpSpPr>
          <a:xfrm>
            <a:off x="4538286" y="-1001358"/>
            <a:ext cx="707484" cy="706158"/>
            <a:chOff x="4700050" y="3565632"/>
            <a:chExt cx="707484" cy="706158"/>
          </a:xfrm>
        </p:grpSpPr>
        <p:grpSp>
          <p:nvGrpSpPr>
            <p:cNvPr id="103" name="Group 102"/>
            <p:cNvGrpSpPr/>
            <p:nvPr/>
          </p:nvGrpSpPr>
          <p:grpSpPr>
            <a:xfrm>
              <a:off x="4700050" y="3565632"/>
              <a:ext cx="707484" cy="706158"/>
              <a:chOff x="9863196" y="4296594"/>
              <a:chExt cx="707484" cy="706158"/>
            </a:xfrm>
          </p:grpSpPr>
          <p:sp>
            <p:nvSpPr>
              <p:cNvPr id="105" name="Rectangle 104"/>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106" name="TextBox 5"/>
              <p:cNvSpPr txBox="1">
                <a:spLocks noChangeArrowheads="1"/>
              </p:cNvSpPr>
              <p:nvPr/>
            </p:nvSpPr>
            <p:spPr bwMode="auto">
              <a:xfrm>
                <a:off x="9863196" y="4818086"/>
                <a:ext cx="70748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PHARMACY</a:t>
                </a:r>
              </a:p>
            </p:txBody>
          </p:sp>
        </p:grpSp>
        <p:pic>
          <p:nvPicPr>
            <p:cNvPr id="104" name="Picture 103"/>
            <p:cNvPicPr>
              <a:picLocks noChangeAspect="1"/>
            </p:cNvPicPr>
            <p:nvPr/>
          </p:nvPicPr>
          <p:blipFill>
            <a:blip r:embed="rId7"/>
            <a:stretch>
              <a:fillRect/>
            </a:stretch>
          </p:blipFill>
          <p:spPr>
            <a:xfrm>
              <a:off x="4911715" y="3654936"/>
              <a:ext cx="300004" cy="333875"/>
            </a:xfrm>
            <a:prstGeom prst="rect">
              <a:avLst/>
            </a:prstGeom>
          </p:spPr>
        </p:pic>
      </p:grpSp>
      <p:grpSp>
        <p:nvGrpSpPr>
          <p:cNvPr id="107" name="Group 106"/>
          <p:cNvGrpSpPr/>
          <p:nvPr/>
        </p:nvGrpSpPr>
        <p:grpSpPr>
          <a:xfrm>
            <a:off x="8145261" y="-1012746"/>
            <a:ext cx="723275" cy="706158"/>
            <a:chOff x="8145261" y="-890826"/>
            <a:chExt cx="723275" cy="706158"/>
          </a:xfrm>
        </p:grpSpPr>
        <p:grpSp>
          <p:nvGrpSpPr>
            <p:cNvPr id="108" name="Group 107"/>
            <p:cNvGrpSpPr/>
            <p:nvPr/>
          </p:nvGrpSpPr>
          <p:grpSpPr>
            <a:xfrm>
              <a:off x="8145261" y="-890826"/>
              <a:ext cx="723275" cy="706158"/>
              <a:chOff x="9858660" y="4296594"/>
              <a:chExt cx="723275" cy="706158"/>
            </a:xfrm>
          </p:grpSpPr>
          <p:sp>
            <p:nvSpPr>
              <p:cNvPr id="111" name="Rectangle 110"/>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112" name="TextBox 5"/>
              <p:cNvSpPr txBox="1">
                <a:spLocks noChangeArrowheads="1"/>
              </p:cNvSpPr>
              <p:nvPr/>
            </p:nvSpPr>
            <p:spPr bwMode="auto">
              <a:xfrm>
                <a:off x="9858660" y="4818086"/>
                <a:ext cx="723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ENROLLMENT</a:t>
                </a:r>
              </a:p>
            </p:txBody>
          </p:sp>
        </p:grpSp>
        <p:sp>
          <p:nvSpPr>
            <p:cNvPr id="109" name="Oval 108"/>
            <p:cNvSpPr/>
            <p:nvPr/>
          </p:nvSpPr>
          <p:spPr>
            <a:xfrm>
              <a:off x="8352971" y="-779132"/>
              <a:ext cx="304673" cy="304673"/>
            </a:xfrm>
            <a:prstGeom prst="ellipse">
              <a:avLst/>
            </a:prstGeom>
            <a:noFill/>
            <a:ln w="15875">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7"/>
            <p:cNvSpPr txBox="1">
              <a:spLocks noChangeArrowheads="1"/>
            </p:cNvSpPr>
            <p:nvPr/>
          </p:nvSpPr>
          <p:spPr bwMode="auto">
            <a:xfrm>
              <a:off x="8307611" y="-822961"/>
              <a:ext cx="3861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marL="171450" indent="-171450" eaLnBrk="1" hangingPunct="1">
                <a:spcBef>
                  <a:spcPct val="0"/>
                </a:spcBef>
                <a:buClr>
                  <a:schemeClr val="bg1"/>
                </a:buClr>
                <a:buFont typeface="Wingdings" charset="2"/>
                <a:buChar char="ü"/>
              </a:pPr>
              <a:r>
                <a:rPr lang="en-US" altLang="en-US" sz="2000" b="1" dirty="0">
                  <a:latin typeface="Arial"/>
                  <a:cs typeface="Arial"/>
                </a:rPr>
                <a:t> </a:t>
              </a:r>
            </a:p>
          </p:txBody>
        </p:sp>
      </p:grpSp>
      <p:grpSp>
        <p:nvGrpSpPr>
          <p:cNvPr id="113" name="Group 112"/>
          <p:cNvGrpSpPr/>
          <p:nvPr/>
        </p:nvGrpSpPr>
        <p:grpSpPr>
          <a:xfrm>
            <a:off x="10714876" y="-1010761"/>
            <a:ext cx="620512" cy="890824"/>
            <a:chOff x="9932642" y="237940"/>
            <a:chExt cx="620512" cy="890824"/>
          </a:xfrm>
        </p:grpSpPr>
        <p:grpSp>
          <p:nvGrpSpPr>
            <p:cNvPr id="114" name="Group 113"/>
            <p:cNvGrpSpPr/>
            <p:nvPr/>
          </p:nvGrpSpPr>
          <p:grpSpPr>
            <a:xfrm>
              <a:off x="9932642" y="237940"/>
              <a:ext cx="620512" cy="890824"/>
              <a:chOff x="9858660" y="4296594"/>
              <a:chExt cx="620512" cy="890824"/>
            </a:xfrm>
          </p:grpSpPr>
          <p:sp>
            <p:nvSpPr>
              <p:cNvPr id="116" name="Rectangle 115"/>
              <p:cNvSpPr/>
              <p:nvPr/>
            </p:nvSpPr>
            <p:spPr bwMode="auto">
              <a:xfrm rot="5400000">
                <a:off x="9952627" y="4297857"/>
                <a:ext cx="527807" cy="5252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 dirty="0">
                  <a:solidFill>
                    <a:srgbClr val="FFFFFF"/>
                  </a:solidFill>
                  <a:ea typeface="ＭＳ Ｐゴシック" charset="-128"/>
                </a:endParaRPr>
              </a:p>
            </p:txBody>
          </p:sp>
          <p:sp>
            <p:nvSpPr>
              <p:cNvPr id="117" name="TextBox 5"/>
              <p:cNvSpPr txBox="1">
                <a:spLocks noChangeArrowheads="1"/>
              </p:cNvSpPr>
              <p:nvPr/>
            </p:nvSpPr>
            <p:spPr bwMode="auto">
              <a:xfrm>
                <a:off x="9858660" y="4818086"/>
                <a:ext cx="60793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eaLnBrk="1" hangingPunct="1">
                  <a:spcBef>
                    <a:spcPct val="0"/>
                  </a:spcBef>
                  <a:buFontTx/>
                  <a:buNone/>
                </a:pPr>
                <a:r>
                  <a:rPr lang="en-US" altLang="en-US" sz="600" b="1" dirty="0"/>
                  <a:t>FLEXIBLE </a:t>
                </a:r>
                <a:br>
                  <a:rPr lang="en-US" altLang="en-US" sz="600" b="1" dirty="0"/>
                </a:br>
                <a:r>
                  <a:rPr lang="en-US" altLang="en-US" sz="600" b="1" dirty="0"/>
                  <a:t>SPENDIING </a:t>
                </a:r>
                <a:br>
                  <a:rPr lang="en-US" altLang="en-US" sz="600" b="1" dirty="0"/>
                </a:br>
                <a:r>
                  <a:rPr lang="en-US" altLang="en-US" sz="600" b="1" dirty="0"/>
                  <a:t>ACCOUNT</a:t>
                </a:r>
              </a:p>
            </p:txBody>
          </p:sp>
        </p:grpSp>
        <p:sp>
          <p:nvSpPr>
            <p:cNvPr id="115" name="Freeform 34"/>
            <p:cNvSpPr>
              <a:spLocks/>
            </p:cNvSpPr>
            <p:nvPr/>
          </p:nvSpPr>
          <p:spPr bwMode="auto">
            <a:xfrm>
              <a:off x="10185838" y="333391"/>
              <a:ext cx="190200" cy="338963"/>
            </a:xfrm>
            <a:custGeom>
              <a:avLst/>
              <a:gdLst>
                <a:gd name="T0" fmla="*/ 257721 w 83"/>
                <a:gd name="T1" fmla="*/ 279273 h 149"/>
                <a:gd name="T2" fmla="*/ 203597 w 83"/>
                <a:gd name="T3" fmla="*/ 231335 h 149"/>
                <a:gd name="T4" fmla="*/ 234154 w 83"/>
                <a:gd name="T5" fmla="*/ 207299 h 149"/>
                <a:gd name="T6" fmla="*/ 303722 w 83"/>
                <a:gd name="T7" fmla="*/ 231335 h 149"/>
                <a:gd name="T8" fmla="*/ 328599 w 83"/>
                <a:gd name="T9" fmla="*/ 241409 h 149"/>
                <a:gd name="T10" fmla="*/ 377548 w 83"/>
                <a:gd name="T11" fmla="*/ 198890 h 149"/>
                <a:gd name="T12" fmla="*/ 387493 w 83"/>
                <a:gd name="T13" fmla="*/ 184915 h 149"/>
                <a:gd name="T14" fmla="*/ 377548 w 83"/>
                <a:gd name="T15" fmla="*/ 108702 h 149"/>
                <a:gd name="T16" fmla="*/ 307976 w 83"/>
                <a:gd name="T17" fmla="*/ 80496 h 149"/>
                <a:gd name="T18" fmla="*/ 307976 w 83"/>
                <a:gd name="T19" fmla="*/ 37864 h 149"/>
                <a:gd name="T20" fmla="*/ 224206 w 83"/>
                <a:gd name="T21" fmla="*/ 0 h 149"/>
                <a:gd name="T22" fmla="*/ 224206 w 83"/>
                <a:gd name="T23" fmla="*/ 0 h 149"/>
                <a:gd name="T24" fmla="*/ 138445 w 83"/>
                <a:gd name="T25" fmla="*/ 37864 h 149"/>
                <a:gd name="T26" fmla="*/ 138445 w 83"/>
                <a:gd name="T27" fmla="*/ 84669 h 149"/>
                <a:gd name="T28" fmla="*/ 29258 w 83"/>
                <a:gd name="T29" fmla="*/ 241409 h 149"/>
                <a:gd name="T30" fmla="*/ 173951 w 83"/>
                <a:gd name="T31" fmla="*/ 410697 h 149"/>
                <a:gd name="T32" fmla="*/ 238955 w 83"/>
                <a:gd name="T33" fmla="*/ 462536 h 149"/>
                <a:gd name="T34" fmla="*/ 194411 w 83"/>
                <a:gd name="T35" fmla="*/ 490859 h 149"/>
                <a:gd name="T36" fmla="*/ 109183 w 83"/>
                <a:gd name="T37" fmla="*/ 458400 h 149"/>
                <a:gd name="T38" fmla="*/ 79517 w 83"/>
                <a:gd name="T39" fmla="*/ 448708 h 149"/>
                <a:gd name="T40" fmla="*/ 29258 w 83"/>
                <a:gd name="T41" fmla="*/ 490859 h 149"/>
                <a:gd name="T42" fmla="*/ 24876 w 83"/>
                <a:gd name="T43" fmla="*/ 505058 h 149"/>
                <a:gd name="T44" fmla="*/ 24876 w 83"/>
                <a:gd name="T45" fmla="*/ 577129 h 149"/>
                <a:gd name="T46" fmla="*/ 114864 w 83"/>
                <a:gd name="T47" fmla="*/ 619279 h 149"/>
                <a:gd name="T48" fmla="*/ 114864 w 83"/>
                <a:gd name="T49" fmla="*/ 661798 h 149"/>
                <a:gd name="T50" fmla="*/ 198793 w 83"/>
                <a:gd name="T51" fmla="*/ 703935 h 149"/>
                <a:gd name="T52" fmla="*/ 198793 w 83"/>
                <a:gd name="T53" fmla="*/ 703935 h 149"/>
                <a:gd name="T54" fmla="*/ 278732 w 83"/>
                <a:gd name="T55" fmla="*/ 661798 h 149"/>
                <a:gd name="T56" fmla="*/ 278732 w 83"/>
                <a:gd name="T57" fmla="*/ 619279 h 149"/>
                <a:gd name="T58" fmla="*/ 412906 w 83"/>
                <a:gd name="T59" fmla="*/ 454113 h 149"/>
                <a:gd name="T60" fmla="*/ 257721 w 83"/>
                <a:gd name="T61" fmla="*/ 279273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 h="149">
                  <a:moveTo>
                    <a:pt x="52" y="59"/>
                  </a:moveTo>
                  <a:cubicBezTo>
                    <a:pt x="41" y="53"/>
                    <a:pt x="41" y="51"/>
                    <a:pt x="41" y="49"/>
                  </a:cubicBezTo>
                  <a:cubicBezTo>
                    <a:pt x="41" y="45"/>
                    <a:pt x="45" y="44"/>
                    <a:pt x="47" y="44"/>
                  </a:cubicBezTo>
                  <a:cubicBezTo>
                    <a:pt x="51" y="44"/>
                    <a:pt x="54" y="46"/>
                    <a:pt x="61" y="49"/>
                  </a:cubicBezTo>
                  <a:cubicBezTo>
                    <a:pt x="62" y="50"/>
                    <a:pt x="64" y="51"/>
                    <a:pt x="66" y="51"/>
                  </a:cubicBezTo>
                  <a:cubicBezTo>
                    <a:pt x="72" y="51"/>
                    <a:pt x="75" y="46"/>
                    <a:pt x="76" y="42"/>
                  </a:cubicBezTo>
                  <a:cubicBezTo>
                    <a:pt x="78" y="39"/>
                    <a:pt x="78" y="39"/>
                    <a:pt x="78" y="39"/>
                  </a:cubicBezTo>
                  <a:cubicBezTo>
                    <a:pt x="80" y="34"/>
                    <a:pt x="83" y="28"/>
                    <a:pt x="76" y="23"/>
                  </a:cubicBezTo>
                  <a:cubicBezTo>
                    <a:pt x="72" y="21"/>
                    <a:pt x="67" y="19"/>
                    <a:pt x="62" y="17"/>
                  </a:cubicBezTo>
                  <a:cubicBezTo>
                    <a:pt x="62" y="8"/>
                    <a:pt x="62" y="8"/>
                    <a:pt x="62" y="8"/>
                  </a:cubicBezTo>
                  <a:cubicBezTo>
                    <a:pt x="62" y="0"/>
                    <a:pt x="53" y="0"/>
                    <a:pt x="45" y="0"/>
                  </a:cubicBezTo>
                  <a:cubicBezTo>
                    <a:pt x="45" y="0"/>
                    <a:pt x="45" y="0"/>
                    <a:pt x="45" y="0"/>
                  </a:cubicBezTo>
                  <a:cubicBezTo>
                    <a:pt x="37" y="0"/>
                    <a:pt x="28" y="0"/>
                    <a:pt x="28" y="8"/>
                  </a:cubicBezTo>
                  <a:cubicBezTo>
                    <a:pt x="28" y="18"/>
                    <a:pt x="28" y="18"/>
                    <a:pt x="28" y="18"/>
                  </a:cubicBezTo>
                  <a:cubicBezTo>
                    <a:pt x="14" y="23"/>
                    <a:pt x="6" y="36"/>
                    <a:pt x="6" y="51"/>
                  </a:cubicBezTo>
                  <a:cubicBezTo>
                    <a:pt x="6" y="66"/>
                    <a:pt x="14" y="77"/>
                    <a:pt x="35" y="87"/>
                  </a:cubicBezTo>
                  <a:cubicBezTo>
                    <a:pt x="47" y="92"/>
                    <a:pt x="48" y="95"/>
                    <a:pt x="48" y="98"/>
                  </a:cubicBezTo>
                  <a:cubicBezTo>
                    <a:pt x="48" y="100"/>
                    <a:pt x="48" y="104"/>
                    <a:pt x="39" y="104"/>
                  </a:cubicBezTo>
                  <a:cubicBezTo>
                    <a:pt x="34" y="104"/>
                    <a:pt x="28" y="101"/>
                    <a:pt x="22" y="97"/>
                  </a:cubicBezTo>
                  <a:cubicBezTo>
                    <a:pt x="20" y="95"/>
                    <a:pt x="18" y="95"/>
                    <a:pt x="16" y="95"/>
                  </a:cubicBezTo>
                  <a:cubicBezTo>
                    <a:pt x="11" y="95"/>
                    <a:pt x="8" y="101"/>
                    <a:pt x="6" y="104"/>
                  </a:cubicBezTo>
                  <a:cubicBezTo>
                    <a:pt x="5" y="107"/>
                    <a:pt x="5" y="107"/>
                    <a:pt x="5" y="107"/>
                  </a:cubicBezTo>
                  <a:cubicBezTo>
                    <a:pt x="2" y="112"/>
                    <a:pt x="0" y="117"/>
                    <a:pt x="5" y="122"/>
                  </a:cubicBezTo>
                  <a:cubicBezTo>
                    <a:pt x="10" y="126"/>
                    <a:pt x="16" y="129"/>
                    <a:pt x="23" y="131"/>
                  </a:cubicBezTo>
                  <a:cubicBezTo>
                    <a:pt x="23" y="140"/>
                    <a:pt x="23" y="140"/>
                    <a:pt x="23" y="140"/>
                  </a:cubicBezTo>
                  <a:cubicBezTo>
                    <a:pt x="23" y="149"/>
                    <a:pt x="31" y="149"/>
                    <a:pt x="40" y="149"/>
                  </a:cubicBezTo>
                  <a:cubicBezTo>
                    <a:pt x="40" y="149"/>
                    <a:pt x="40" y="149"/>
                    <a:pt x="40" y="149"/>
                  </a:cubicBezTo>
                  <a:cubicBezTo>
                    <a:pt x="49" y="149"/>
                    <a:pt x="56" y="149"/>
                    <a:pt x="56" y="140"/>
                  </a:cubicBezTo>
                  <a:cubicBezTo>
                    <a:pt x="56" y="131"/>
                    <a:pt x="56" y="131"/>
                    <a:pt x="56" y="131"/>
                  </a:cubicBezTo>
                  <a:cubicBezTo>
                    <a:pt x="73" y="127"/>
                    <a:pt x="83" y="114"/>
                    <a:pt x="83" y="96"/>
                  </a:cubicBezTo>
                  <a:cubicBezTo>
                    <a:pt x="83" y="74"/>
                    <a:pt x="64" y="65"/>
                    <a:pt x="52" y="59"/>
                  </a:cubicBezTo>
                  <a:close/>
                </a:path>
              </a:pathLst>
            </a:custGeom>
            <a:noFill/>
            <a:ln w="19050" cap="flat" cmpd="sng">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pic>
        <p:nvPicPr>
          <p:cNvPr id="3" name="Picture 2"/>
          <p:cNvPicPr>
            <a:picLocks noChangeAspect="1"/>
          </p:cNvPicPr>
          <p:nvPr/>
        </p:nvPicPr>
        <p:blipFill>
          <a:blip r:embed="rId8"/>
          <a:stretch>
            <a:fillRect/>
          </a:stretch>
        </p:blipFill>
        <p:spPr>
          <a:xfrm>
            <a:off x="8500695" y="79009"/>
            <a:ext cx="505217" cy="297881"/>
          </a:xfrm>
          <a:prstGeom prst="rect">
            <a:avLst/>
          </a:prstGeom>
        </p:spPr>
      </p:pic>
    </p:spTree>
    <p:extLst>
      <p:ext uri="{BB962C8B-B14F-4D97-AF65-F5344CB8AC3E}">
        <p14:creationId xmlns:p14="http://schemas.microsoft.com/office/powerpoint/2010/main" val="1108114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33785" y="938394"/>
            <a:ext cx="4255294" cy="3040939"/>
          </a:xfrm>
          <a:prstGeom prst="rect">
            <a:avLst/>
          </a:prstGeom>
          <a:solidFill>
            <a:srgbClr val="002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9" name="Title 6"/>
          <p:cNvSpPr>
            <a:spLocks noGrp="1"/>
          </p:cNvSpPr>
          <p:nvPr>
            <p:ph type="title"/>
          </p:nvPr>
        </p:nvSpPr>
        <p:spPr/>
        <p:txBody>
          <a:bodyPr/>
          <a:lstStyle/>
          <a:p>
            <a:r>
              <a:rPr lang="en-IN" dirty="0"/>
              <a:t>The </a:t>
            </a:r>
            <a:r>
              <a:rPr lang="en-US" altLang="en-US" dirty="0">
                <a:latin typeface="Arial" charset="0"/>
              </a:rPr>
              <a:t>Cigna 90 Now program</a:t>
            </a:r>
            <a:endParaRPr lang="en-US" dirty="0"/>
          </a:p>
        </p:txBody>
      </p:sp>
      <p:grpSp>
        <p:nvGrpSpPr>
          <p:cNvPr id="6" name="Group 5"/>
          <p:cNvGrpSpPr/>
          <p:nvPr/>
        </p:nvGrpSpPr>
        <p:grpSpPr>
          <a:xfrm>
            <a:off x="711125" y="1078395"/>
            <a:ext cx="3955144" cy="2742380"/>
            <a:chOff x="711125" y="1070698"/>
            <a:chExt cx="3955144" cy="2742380"/>
          </a:xfrm>
        </p:grpSpPr>
        <p:sp>
          <p:nvSpPr>
            <p:cNvPr id="22" name="Rectangle 1"/>
            <p:cNvSpPr>
              <a:spLocks noChangeArrowheads="1"/>
            </p:cNvSpPr>
            <p:nvPr/>
          </p:nvSpPr>
          <p:spPr bwMode="auto">
            <a:xfrm>
              <a:off x="711411" y="1070698"/>
              <a:ext cx="3428999" cy="338554"/>
            </a:xfrm>
            <a:prstGeom prst="rect">
              <a:avLst/>
            </a:prstGeom>
            <a:noFill/>
            <a:ln>
              <a:noFill/>
            </a:ln>
          </p:spPr>
          <p:txBody>
            <a:bodyPr wrap="square">
              <a:spAutoFit/>
            </a:bodyPr>
            <a:lstStyle>
              <a:lvl1pPr eaLnBrk="0" hangingPunct="0">
                <a:spcBef>
                  <a:spcPct val="20000"/>
                </a:spcBef>
                <a:buFont typeface="Arial" pitchFamily="34" charset="0"/>
                <a:buChar char="•"/>
                <a:defRPr sz="16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20000"/>
                </a:spcBef>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20000"/>
                </a:spcBef>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20000"/>
                </a:spcBef>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ＭＳ Ｐゴシック" pitchFamily="34" charset="-128"/>
                  <a:cs typeface="Arial" pitchFamily="34" charset="0"/>
                </a:defRPr>
              </a:lvl9pPr>
            </a:lstStyle>
            <a:p>
              <a:pPr eaLnBrk="1" hangingPunct="1">
                <a:spcBef>
                  <a:spcPct val="0"/>
                </a:spcBef>
                <a:buFont typeface="Arial" pitchFamily="34" charset="0"/>
                <a:buNone/>
              </a:pPr>
              <a:r>
                <a:rPr lang="en-US" altLang="en-US" b="1" dirty="0">
                  <a:solidFill>
                    <a:srgbClr val="00AAE0"/>
                  </a:solidFill>
                  <a:ea typeface="MS Mincho" pitchFamily="49" charset="-128"/>
                  <a:sym typeface="Wingdings 3" pitchFamily="18" charset="2"/>
                </a:rPr>
                <a:t>More choice, more convenience</a:t>
              </a:r>
            </a:p>
          </p:txBody>
        </p:sp>
        <p:sp>
          <p:nvSpPr>
            <p:cNvPr id="3" name="Rectangle 2"/>
            <p:cNvSpPr/>
            <p:nvPr/>
          </p:nvSpPr>
          <p:spPr>
            <a:xfrm>
              <a:off x="711125" y="1412421"/>
              <a:ext cx="3955144" cy="2400657"/>
            </a:xfrm>
            <a:prstGeom prst="rect">
              <a:avLst/>
            </a:prstGeom>
          </p:spPr>
          <p:txBody>
            <a:bodyPr wrap="square">
              <a:spAutoFit/>
            </a:bodyPr>
            <a:lstStyle/>
            <a:p>
              <a:pPr>
                <a:spcAft>
                  <a:spcPts val="600"/>
                </a:spcAft>
              </a:pPr>
              <a:r>
                <a:rPr lang="en-US" altLang="en-US" sz="1400" dirty="0">
                  <a:solidFill>
                    <a:prstClr val="white"/>
                  </a:solidFill>
                  <a:ea typeface="MS Mincho" pitchFamily="49" charset="-128"/>
                  <a:sym typeface="Wingdings 3" pitchFamily="18" charset="2"/>
                </a:rPr>
                <a:t>With the Cigna 90 </a:t>
              </a:r>
              <a:r>
                <a:rPr lang="en-US" altLang="en-US" sz="1400" dirty="0" err="1">
                  <a:solidFill>
                    <a:prstClr val="white"/>
                  </a:solidFill>
                  <a:ea typeface="MS Mincho" pitchFamily="49" charset="-128"/>
                  <a:sym typeface="Wingdings 3" pitchFamily="18" charset="2"/>
                </a:rPr>
                <a:t>Now</a:t>
              </a:r>
              <a:r>
                <a:rPr lang="en-US" altLang="en-US" sz="1400" baseline="30000" dirty="0" err="1">
                  <a:solidFill>
                    <a:prstClr val="white"/>
                  </a:solidFill>
                  <a:ea typeface="MS Mincho" pitchFamily="49" charset="-128"/>
                  <a:sym typeface="Wingdings 3" pitchFamily="18" charset="2"/>
                </a:rPr>
                <a:t>SM</a:t>
              </a:r>
              <a:r>
                <a:rPr lang="en-US" altLang="en-US" sz="1400" dirty="0">
                  <a:solidFill>
                    <a:prstClr val="white"/>
                  </a:solidFill>
                  <a:ea typeface="MS Mincho" pitchFamily="49" charset="-128"/>
                  <a:sym typeface="Wingdings 3" pitchFamily="18" charset="2"/>
                </a:rPr>
                <a:t> program, you can choose to fill your maintenance medications in either a </a:t>
              </a:r>
              <a:r>
                <a:rPr lang="en-US" altLang="en-US" sz="1400" b="1" dirty="0">
                  <a:solidFill>
                    <a:prstClr val="white"/>
                  </a:solidFill>
                  <a:ea typeface="MS Mincho" pitchFamily="49" charset="-128"/>
                  <a:sym typeface="Wingdings 3" pitchFamily="18" charset="2"/>
                </a:rPr>
                <a:t>30-day</a:t>
              </a:r>
              <a:r>
                <a:rPr lang="en-US" altLang="en-US" sz="1400" dirty="0">
                  <a:solidFill>
                    <a:prstClr val="white"/>
                  </a:solidFill>
                  <a:ea typeface="MS Mincho" pitchFamily="49" charset="-128"/>
                  <a:sym typeface="Wingdings 3" pitchFamily="18" charset="2"/>
                </a:rPr>
                <a:t> or </a:t>
              </a:r>
              <a:r>
                <a:rPr lang="en-US" altLang="en-US" sz="1400" b="1" dirty="0">
                  <a:solidFill>
                    <a:prstClr val="white"/>
                  </a:solidFill>
                  <a:ea typeface="MS Mincho" pitchFamily="49" charset="-128"/>
                  <a:sym typeface="Wingdings 3" pitchFamily="18" charset="2"/>
                </a:rPr>
                <a:t>90-day </a:t>
              </a:r>
              <a:r>
                <a:rPr lang="en-US" altLang="en-US" sz="1400" dirty="0">
                  <a:solidFill>
                    <a:prstClr val="white"/>
                  </a:solidFill>
                  <a:ea typeface="MS Mincho" pitchFamily="49" charset="-128"/>
                  <a:sym typeface="Wingdings 3" pitchFamily="18" charset="2"/>
                </a:rPr>
                <a:t>supply.</a:t>
              </a:r>
              <a:endParaRPr lang="en-US" altLang="en-US" sz="1400" b="1" dirty="0">
                <a:solidFill>
                  <a:prstClr val="white"/>
                </a:solidFill>
                <a:ea typeface="MS Mincho" pitchFamily="49" charset="-128"/>
                <a:sym typeface="Wingdings 3" pitchFamily="18" charset="2"/>
              </a:endParaRPr>
            </a:p>
            <a:p>
              <a:pPr marL="127397" indent="-127397">
                <a:spcAft>
                  <a:spcPts val="600"/>
                </a:spcAft>
                <a:buFont typeface="Arial" panose="020B0604020202020204" pitchFamily="34" charset="0"/>
                <a:buChar char="•"/>
              </a:pPr>
              <a:r>
                <a:rPr lang="en-US" sz="1400" b="1" dirty="0">
                  <a:solidFill>
                    <a:prstClr val="white"/>
                  </a:solidFill>
                </a:rPr>
                <a:t>For 30-day supplies:</a:t>
              </a:r>
              <a:r>
                <a:rPr lang="en-US" sz="1400" dirty="0">
                  <a:solidFill>
                    <a:prstClr val="white"/>
                  </a:solidFill>
                </a:rPr>
                <a:t> you can use any retail pharmacy in your plan’s network. You have the option of switching to a 90- day supply at any time.</a:t>
              </a:r>
            </a:p>
            <a:p>
              <a:pPr marL="127397" indent="-127397">
                <a:spcAft>
                  <a:spcPts val="600"/>
                </a:spcAft>
                <a:buFont typeface="Arial" panose="020B0604020202020204" pitchFamily="34" charset="0"/>
                <a:buChar char="•"/>
              </a:pPr>
              <a:r>
                <a:rPr lang="en-US" sz="1400" b="1" dirty="0">
                  <a:solidFill>
                    <a:prstClr val="white"/>
                  </a:solidFill>
                </a:rPr>
                <a:t>For 90-day (or 3-month) supplies:</a:t>
              </a:r>
              <a:r>
                <a:rPr lang="en-US" sz="1400" baseline="30000" dirty="0">
                  <a:solidFill>
                    <a:prstClr val="white"/>
                  </a:solidFill>
                </a:rPr>
                <a:t>1</a:t>
              </a:r>
              <a:r>
                <a:rPr lang="en-US" sz="1400" dirty="0">
                  <a:solidFill>
                    <a:prstClr val="white"/>
                  </a:solidFill>
                </a:rPr>
                <a:t> you can use an in-network retail pharmacy </a:t>
              </a:r>
              <a:r>
                <a:rPr lang="en-US" sz="1400" dirty="0">
                  <a:solidFill>
                    <a:schemeClr val="bg1"/>
                  </a:solidFill>
                </a:rPr>
                <a:t>approved to fill 90-day prescriptions or home delivery.</a:t>
              </a:r>
              <a:r>
                <a:rPr lang="en-US" sz="1400" baseline="30000" dirty="0">
                  <a:solidFill>
                    <a:schemeClr val="bg1"/>
                  </a:solidFill>
                </a:rPr>
                <a:t>2</a:t>
              </a:r>
              <a:r>
                <a:rPr lang="en-US" sz="1400" dirty="0">
                  <a:solidFill>
                    <a:schemeClr val="bg1"/>
                  </a:solidFill>
                </a:rPr>
                <a:t> </a:t>
              </a:r>
            </a:p>
          </p:txBody>
        </p:sp>
      </p:grpSp>
      <p:sp>
        <p:nvSpPr>
          <p:cNvPr id="27" name="Footer Placeholder 4"/>
          <p:cNvSpPr txBox="1">
            <a:spLocks/>
          </p:cNvSpPr>
          <p:nvPr/>
        </p:nvSpPr>
        <p:spPr bwMode="auto">
          <a:xfrm>
            <a:off x="436634" y="508714"/>
            <a:ext cx="7371535" cy="378135"/>
          </a:xfrm>
          <a:prstGeom prst="rect">
            <a:avLst/>
          </a:prstGeom>
          <a:noFill/>
          <a:ln w="9525">
            <a:noFill/>
            <a:miter lim="800000"/>
            <a:headEnd/>
            <a:tailEnd/>
          </a:ln>
        </p:spPr>
        <p:txBody>
          <a:bodyPr/>
          <a:lstStyle/>
          <a:p>
            <a:pPr>
              <a:defRPr/>
            </a:pPr>
            <a:r>
              <a:rPr lang="en-US" sz="1400" b="1" dirty="0">
                <a:solidFill>
                  <a:prstClr val="black">
                    <a:lumMod val="65000"/>
                    <a:lumOff val="35000"/>
                  </a:prstClr>
                </a:solidFill>
                <a:latin typeface="Arial" pitchFamily="-1" charset="0"/>
                <a:ea typeface="ＭＳ Ｐゴシック" pitchFamily="-65" charset="-128"/>
                <a:cs typeface="ＭＳ Ｐゴシック" pitchFamily="-65" charset="-128"/>
              </a:rPr>
              <a:t>Making it easier to fill the medications you take on a regular basis</a:t>
            </a:r>
          </a:p>
        </p:txBody>
      </p:sp>
      <p:sp>
        <p:nvSpPr>
          <p:cNvPr id="28" name="Rectangle 27"/>
          <p:cNvSpPr/>
          <p:nvPr/>
        </p:nvSpPr>
        <p:spPr>
          <a:xfrm>
            <a:off x="5063585" y="1089836"/>
            <a:ext cx="3600165" cy="2308324"/>
          </a:xfrm>
          <a:prstGeom prst="rect">
            <a:avLst/>
          </a:prstGeom>
        </p:spPr>
        <p:txBody>
          <a:bodyPr wrap="square">
            <a:spAutoFit/>
          </a:bodyPr>
          <a:lstStyle/>
          <a:p>
            <a:pPr fontAlgn="auto"/>
            <a:r>
              <a:rPr lang="en-US" sz="1600" b="1" dirty="0">
                <a:solidFill>
                  <a:srgbClr val="00AAE0"/>
                </a:solidFill>
              </a:rPr>
              <a:t>Filling a 90-day supply helps make life easier</a:t>
            </a:r>
          </a:p>
          <a:p>
            <a:pPr fontAlgn="auto"/>
            <a:endParaRPr lang="en-US" sz="1600" b="1" dirty="0">
              <a:solidFill>
                <a:prstClr val="white"/>
              </a:solidFill>
            </a:endParaRPr>
          </a:p>
          <a:p>
            <a:pPr marL="457200" fontAlgn="auto"/>
            <a:r>
              <a:rPr lang="en-US" sz="1600" dirty="0">
                <a:solidFill>
                  <a:prstClr val="black"/>
                </a:solidFill>
              </a:rPr>
              <a:t>Make fewer trips to the pharmacy for refills</a:t>
            </a:r>
          </a:p>
          <a:p>
            <a:pPr marL="457200" fontAlgn="auto"/>
            <a:endParaRPr lang="en-US" sz="1600" dirty="0">
              <a:solidFill>
                <a:prstClr val="black"/>
              </a:solidFill>
            </a:endParaRPr>
          </a:p>
          <a:p>
            <a:pPr marL="457200" fontAlgn="auto"/>
            <a:r>
              <a:rPr lang="en-US" sz="1600" dirty="0">
                <a:solidFill>
                  <a:prstClr val="black"/>
                </a:solidFill>
              </a:rPr>
              <a:t>Less likely to miss a dose</a:t>
            </a:r>
            <a:r>
              <a:rPr lang="en-US" sz="1600" baseline="30000" dirty="0">
                <a:solidFill>
                  <a:prstClr val="black"/>
                </a:solidFill>
              </a:rPr>
              <a:t>3</a:t>
            </a:r>
          </a:p>
          <a:p>
            <a:pPr marL="457200" fontAlgn="auto"/>
            <a:endParaRPr lang="en-US" sz="1600" dirty="0">
              <a:solidFill>
                <a:prstClr val="black"/>
              </a:solidFill>
            </a:endParaRPr>
          </a:p>
          <a:p>
            <a:pPr marL="457200" fontAlgn="auto"/>
            <a:r>
              <a:rPr lang="en-US" sz="1600" dirty="0">
                <a:solidFill>
                  <a:prstClr val="black"/>
                </a:solidFill>
              </a:rPr>
              <a:t>More likely to stay healthy</a:t>
            </a:r>
            <a:r>
              <a:rPr lang="en-US" sz="1600" baseline="30000" dirty="0">
                <a:solidFill>
                  <a:prstClr val="black"/>
                </a:solidFill>
              </a:rPr>
              <a:t>3</a:t>
            </a:r>
            <a:endParaRPr lang="en-US" sz="1600" dirty="0">
              <a:solidFill>
                <a:prstClr val="black"/>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680" y="1889239"/>
            <a:ext cx="459544" cy="36576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680" y="2540885"/>
            <a:ext cx="459544" cy="36576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680" y="3046623"/>
            <a:ext cx="459544" cy="365760"/>
          </a:xfrm>
          <a:prstGeom prst="rect">
            <a:avLst/>
          </a:prstGeom>
        </p:spPr>
      </p:pic>
      <p:sp>
        <p:nvSpPr>
          <p:cNvPr id="37" name="Rectangle 36"/>
          <p:cNvSpPr/>
          <p:nvPr/>
        </p:nvSpPr>
        <p:spPr>
          <a:xfrm>
            <a:off x="0" y="4350781"/>
            <a:ext cx="7180118" cy="630942"/>
          </a:xfrm>
          <a:prstGeom prst="rect">
            <a:avLst/>
          </a:prstGeom>
        </p:spPr>
        <p:txBody>
          <a:bodyPr wrap="square">
            <a:spAutoFit/>
          </a:bodyPr>
          <a:lstStyle/>
          <a:p>
            <a:r>
              <a:rPr lang="en-US" sz="700" dirty="0">
                <a:solidFill>
                  <a:schemeClr val="bg1">
                    <a:lumMod val="50000"/>
                  </a:schemeClr>
                </a:solidFill>
                <a:latin typeface="Arial Narrow" charset="0"/>
                <a:ea typeface="Arial Narrow" charset="0"/>
                <a:cs typeface="Arial Narrow" charset="0"/>
              </a:rPr>
              <a:t>1. You may be taking a medication that isn’t actually available in a 90-day supply. Certain medications may only be packaged in lesser amounts. For example, three packages of a medication equal an 84-day supply. Even though it’s not a “90-day supply,” it’s still considered a 90-day prescription.</a:t>
            </a:r>
          </a:p>
          <a:p>
            <a:r>
              <a:rPr lang="en-US" sz="700" dirty="0">
                <a:solidFill>
                  <a:schemeClr val="bg1">
                    <a:lumMod val="50000"/>
                  </a:schemeClr>
                </a:solidFill>
                <a:latin typeface="Arial Narrow" charset="0"/>
                <a:ea typeface="Arial Narrow" charset="0"/>
                <a:cs typeface="Arial Narrow" charset="0"/>
              </a:rPr>
              <a:t>2. Some plans may not include home delivery as a covered pharmacy option. Please log in to the </a:t>
            </a:r>
            <a:r>
              <a:rPr lang="en-US" sz="700" dirty="0" err="1">
                <a:solidFill>
                  <a:schemeClr val="bg1">
                    <a:lumMod val="50000"/>
                  </a:schemeClr>
                </a:solidFill>
                <a:latin typeface="Arial Narrow" charset="0"/>
                <a:ea typeface="Arial Narrow" charset="0"/>
                <a:cs typeface="Arial Narrow" charset="0"/>
              </a:rPr>
              <a:t>myCigna</a:t>
            </a:r>
            <a:r>
              <a:rPr lang="en-US" sz="700" dirty="0">
                <a:solidFill>
                  <a:schemeClr val="bg1">
                    <a:lumMod val="50000"/>
                  </a:schemeClr>
                </a:solidFill>
                <a:latin typeface="Arial Narrow" charset="0"/>
                <a:ea typeface="Arial Narrow" charset="0"/>
                <a:cs typeface="Arial Narrow" charset="0"/>
              </a:rPr>
              <a:t> App or website, or check your plan materials, to learn more about the pharmacies in your plan’s network. 3. </a:t>
            </a:r>
            <a:r>
              <a:rPr lang="en-US" sz="700" dirty="0">
                <a:solidFill>
                  <a:schemeClr val="bg1">
                    <a:lumMod val="50000"/>
                  </a:schemeClr>
                </a:solidFill>
                <a:latin typeface="Arial Narrow" panose="020B0606020202030204" pitchFamily="34" charset="0"/>
              </a:rPr>
              <a:t>Internal Cigna analysis performed Jan 2019, utilizing 2018 Cigna National </a:t>
            </a:r>
            <a:br>
              <a:rPr lang="en-US" sz="700" dirty="0">
                <a:solidFill>
                  <a:schemeClr val="bg1">
                    <a:lumMod val="50000"/>
                  </a:schemeClr>
                </a:solidFill>
                <a:latin typeface="Arial Narrow" panose="020B0606020202030204" pitchFamily="34" charset="0"/>
              </a:rPr>
            </a:br>
            <a:r>
              <a:rPr lang="en-US" sz="700" dirty="0">
                <a:solidFill>
                  <a:schemeClr val="bg1">
                    <a:lumMod val="50000"/>
                  </a:schemeClr>
                </a:solidFill>
                <a:latin typeface="Arial Narrow" panose="020B0606020202030204" pitchFamily="34" charset="0"/>
              </a:rPr>
              <a:t>Book of Business average medication adherence (customer adherent &gt; 80% PDC), 90-day supply vs. those who received a 30-day supply taking antidiabetics, RAS antagonists and statins.</a:t>
            </a:r>
            <a:endParaRPr lang="en-US" sz="700" dirty="0">
              <a:solidFill>
                <a:schemeClr val="bg1">
                  <a:lumMod val="50000"/>
                </a:schemeClr>
              </a:solidFill>
              <a:latin typeface="Arial Narrow" panose="020B0606020202030204" pitchFamily="34" charset="0"/>
              <a:ea typeface="Arial Narrow" charset="0"/>
              <a:cs typeface="Arial Narrow" charset="0"/>
            </a:endParaRPr>
          </a:p>
        </p:txBody>
      </p:sp>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4" name="Slide Number Placeholder 3"/>
          <p:cNvSpPr>
            <a:spLocks noGrp="1"/>
          </p:cNvSpPr>
          <p:nvPr>
            <p:ph type="sldNum" sz="quarter" idx="10"/>
          </p:nvPr>
        </p:nvSpPr>
        <p:spPr/>
        <p:txBody>
          <a:bodyPr/>
          <a:lstStyle/>
          <a:p>
            <a:fld id="{97C9F2F1-5B60-4828-8D48-CC3CA0267DF1}" type="slidenum">
              <a:rPr lang="en-US" altLang="en-US" smtClean="0"/>
              <a:pPr/>
              <a:t>10</a:t>
            </a:fld>
            <a:endParaRPr lang="en-US" altLang="en-US"/>
          </a:p>
        </p:txBody>
      </p:sp>
    </p:spTree>
    <p:extLst>
      <p:ext uri="{BB962C8B-B14F-4D97-AF65-F5344CB8AC3E}">
        <p14:creationId xmlns:p14="http://schemas.microsoft.com/office/powerpoint/2010/main" val="226153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3" name="Title 6"/>
          <p:cNvSpPr>
            <a:spLocks noGrp="1"/>
          </p:cNvSpPr>
          <p:nvPr>
            <p:ph type="title"/>
          </p:nvPr>
        </p:nvSpPr>
        <p:spPr/>
        <p:txBody>
          <a:bodyPr/>
          <a:lstStyle/>
          <a:p>
            <a:r>
              <a:rPr lang="en-US" altLang="en-US" dirty="0">
                <a:latin typeface="Arial" pitchFamily="34" charset="0"/>
              </a:rPr>
              <a:t>Planning for in-network prescription costs</a:t>
            </a:r>
            <a:br>
              <a:rPr lang="en-US" altLang="en-US" dirty="0">
                <a:latin typeface="Arial" pitchFamily="34" charset="0"/>
              </a:rPr>
            </a:br>
            <a:endParaRPr lang="en-US" altLang="en-US" dirty="0">
              <a:latin typeface="Arial" pitchFamily="34" charset="0"/>
            </a:endParaRPr>
          </a:p>
        </p:txBody>
      </p:sp>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3" name="Slide Number Placeholder 2"/>
          <p:cNvSpPr>
            <a:spLocks noGrp="1"/>
          </p:cNvSpPr>
          <p:nvPr>
            <p:ph type="sldNum" sz="quarter" idx="10"/>
          </p:nvPr>
        </p:nvSpPr>
        <p:spPr/>
        <p:txBody>
          <a:bodyPr/>
          <a:lstStyle/>
          <a:p>
            <a:fld id="{97C9F2F1-5B60-4828-8D48-CC3CA0267DF1}" type="slidenum">
              <a:rPr lang="en-US" altLang="en-US" smtClean="0"/>
              <a:pPr/>
              <a:t>11</a:t>
            </a:fld>
            <a:endParaRPr lang="en-US" altLang="en-US"/>
          </a:p>
        </p:txBody>
      </p:sp>
      <p:graphicFrame>
        <p:nvGraphicFramePr>
          <p:cNvPr id="25" name="Group 2"/>
          <p:cNvGraphicFramePr>
            <a:graphicFrameLocks noGrp="1"/>
          </p:cNvGraphicFramePr>
          <p:nvPr>
            <p:extLst>
              <p:ext uri="{D42A27DB-BD31-4B8C-83A1-F6EECF244321}">
                <p14:modId xmlns:p14="http://schemas.microsoft.com/office/powerpoint/2010/main" val="1528458639"/>
              </p:ext>
            </p:extLst>
          </p:nvPr>
        </p:nvGraphicFramePr>
        <p:xfrm>
          <a:off x="528720" y="882127"/>
          <a:ext cx="8181891" cy="2729539"/>
        </p:xfrm>
        <a:graphic>
          <a:graphicData uri="http://schemas.openxmlformats.org/drawingml/2006/table">
            <a:tbl>
              <a:tblPr/>
              <a:tblGrid>
                <a:gridCol w="1747759">
                  <a:extLst>
                    <a:ext uri="{9D8B030D-6E8A-4147-A177-3AD203B41FA5}">
                      <a16:colId xmlns:a16="http://schemas.microsoft.com/office/drawing/2014/main" val="20000"/>
                    </a:ext>
                  </a:extLst>
                </a:gridCol>
                <a:gridCol w="1608533">
                  <a:extLst>
                    <a:ext uri="{9D8B030D-6E8A-4147-A177-3AD203B41FA5}">
                      <a16:colId xmlns:a16="http://schemas.microsoft.com/office/drawing/2014/main" val="20001"/>
                    </a:ext>
                  </a:extLst>
                </a:gridCol>
                <a:gridCol w="1608533">
                  <a:extLst>
                    <a:ext uri="{9D8B030D-6E8A-4147-A177-3AD203B41FA5}">
                      <a16:colId xmlns:a16="http://schemas.microsoft.com/office/drawing/2014/main" val="20002"/>
                    </a:ext>
                  </a:extLst>
                </a:gridCol>
                <a:gridCol w="1608533">
                  <a:extLst>
                    <a:ext uri="{9D8B030D-6E8A-4147-A177-3AD203B41FA5}">
                      <a16:colId xmlns:a16="http://schemas.microsoft.com/office/drawing/2014/main" val="20003"/>
                    </a:ext>
                  </a:extLst>
                </a:gridCol>
                <a:gridCol w="1608533">
                  <a:extLst>
                    <a:ext uri="{9D8B030D-6E8A-4147-A177-3AD203B41FA5}">
                      <a16:colId xmlns:a16="http://schemas.microsoft.com/office/drawing/2014/main" val="20004"/>
                    </a:ext>
                  </a:extLst>
                </a:gridCol>
              </a:tblGrid>
              <a:tr h="351634">
                <a:tc>
                  <a:txBody>
                    <a:bodyPr/>
                    <a:lstStyle/>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endParaRPr kumimoji="0" lang="en-US" sz="1000" b="0" i="0" u="none" strike="noStrike" cap="none" normalizeH="0" baseline="0" dirty="0">
                        <a:ln>
                          <a:noFill/>
                        </a:ln>
                        <a:solidFill>
                          <a:srgbClr val="7F7F7F"/>
                        </a:solidFill>
                        <a:effectLst/>
                        <a:latin typeface="Arial" charset="0"/>
                        <a:ea typeface="ＭＳ Ｐゴシック" charset="-128"/>
                        <a:cs typeface="ＭＳ Ｐゴシック" charset="-128"/>
                      </a:endParaRP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200" b="1" i="0" u="none" strike="noStrike" cap="none" normalizeH="0" baseline="0" dirty="0">
                          <a:ln>
                            <a:noFill/>
                          </a:ln>
                          <a:solidFill>
                            <a:schemeClr val="bg1"/>
                          </a:solidFill>
                          <a:effectLst/>
                          <a:latin typeface="Arial" charset="0"/>
                          <a:ea typeface="ＭＳ Ｐゴシック" charset="-128"/>
                          <a:cs typeface="ＭＳ Ｐゴシック" charset="-128"/>
                        </a:rPr>
                        <a:t>OAP COINSURANCE PLAN</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200" b="1" i="0" u="none" strike="noStrike" cap="none" normalizeH="0" baseline="0" dirty="0">
                          <a:ln>
                            <a:noFill/>
                          </a:ln>
                          <a:solidFill>
                            <a:schemeClr val="bg1"/>
                          </a:solidFill>
                          <a:effectLst/>
                          <a:latin typeface="Arial" charset="0"/>
                          <a:ea typeface="ＭＳ Ｐゴシック" charset="-128"/>
                          <a:cs typeface="ＭＳ Ｐゴシック" charset="-128"/>
                        </a:rPr>
                        <a:t>OAP COPAY PLAN</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hMerge="1">
                  <a:txBody>
                    <a:bodyPr/>
                    <a:lstStyle/>
                    <a:p>
                      <a:endParaRPr lang="en-US"/>
                    </a:p>
                  </a:txBody>
                  <a:tcPr/>
                </a:tc>
                <a:extLst>
                  <a:ext uri="{0D108BD9-81ED-4DB2-BD59-A6C34878D82A}">
                    <a16:rowId xmlns:a16="http://schemas.microsoft.com/office/drawing/2014/main" val="10000"/>
                  </a:ext>
                </a:extLst>
              </a:tr>
              <a:tr h="456852">
                <a:tc>
                  <a:txBody>
                    <a:bodyPr/>
                    <a:lstStyle/>
                    <a:p>
                      <a:pPr marL="0" marR="0" lvl="0" indent="0" algn="l" defTabSz="914400" rtl="0" eaLnBrk="0" fontAlgn="base" latinLnBrk="0" hangingPunct="0">
                        <a:lnSpc>
                          <a:spcPct val="100000"/>
                        </a:lnSpc>
                        <a:spcBef>
                          <a:spcPts val="0"/>
                        </a:spcBef>
                        <a:spcAft>
                          <a:spcPct val="0"/>
                        </a:spcAft>
                        <a:buClr>
                          <a:srgbClr val="E36F1E"/>
                        </a:buClr>
                        <a:buSzPct val="150000"/>
                        <a:buFont typeface="Wingdings" pitchFamily="2" charset="2"/>
                        <a:buNone/>
                        <a:tabLst/>
                      </a:pP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In-network</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914400" rtl="0" eaLnBrk="0" fontAlgn="base" latinLnBrk="0" hangingPunct="0">
                        <a:lnSpc>
                          <a:spcPct val="100000"/>
                        </a:lnSpc>
                        <a:spcBef>
                          <a:spcPts val="0"/>
                        </a:spcBef>
                        <a:spcAft>
                          <a:spcPct val="0"/>
                        </a:spcAft>
                        <a:buClr>
                          <a:srgbClr val="E36F1E"/>
                        </a:buClr>
                        <a:buSzPct val="150000"/>
                        <a:buFont typeface="Wingdings" pitchFamily="2" charset="2"/>
                        <a:buNone/>
                        <a:tabLst/>
                      </a:pP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Retail</a:t>
                      </a:r>
                      <a:b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(30-day supply)</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914400" rtl="0" eaLnBrk="0" fontAlgn="base" latinLnBrk="0" hangingPunct="0">
                        <a:lnSpc>
                          <a:spcPct val="100000"/>
                        </a:lnSpc>
                        <a:spcBef>
                          <a:spcPts val="0"/>
                        </a:spcBef>
                        <a:spcAft>
                          <a:spcPct val="0"/>
                        </a:spcAft>
                        <a:buClr>
                          <a:srgbClr val="E36F1E"/>
                        </a:buClr>
                        <a:buSzPct val="150000"/>
                        <a:buFont typeface="Wingdings" pitchFamily="2" charset="2"/>
                        <a:buNone/>
                        <a:tabLst/>
                      </a:pP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Retail or Home delivery </a:t>
                      </a:r>
                      <a:b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(90-day supply)</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914400" rtl="0" eaLnBrk="0" fontAlgn="base" latinLnBrk="0" hangingPunct="0">
                        <a:lnSpc>
                          <a:spcPct val="100000"/>
                        </a:lnSpc>
                        <a:spcBef>
                          <a:spcPts val="0"/>
                        </a:spcBef>
                        <a:spcAft>
                          <a:spcPct val="0"/>
                        </a:spcAft>
                        <a:buClr>
                          <a:srgbClr val="E36F1E"/>
                        </a:buClr>
                        <a:buSzPct val="150000"/>
                        <a:buFont typeface="Wingdings" pitchFamily="2" charset="2"/>
                        <a:buNone/>
                        <a:tabLst/>
                      </a:pP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Retail</a:t>
                      </a:r>
                      <a:b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(30-day supply)</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914400" rtl="0" eaLnBrk="0" fontAlgn="base" latinLnBrk="0" hangingPunct="0">
                        <a:lnSpc>
                          <a:spcPct val="100000"/>
                        </a:lnSpc>
                        <a:spcBef>
                          <a:spcPts val="0"/>
                        </a:spcBef>
                        <a:spcAft>
                          <a:spcPct val="0"/>
                        </a:spcAft>
                        <a:buClr>
                          <a:srgbClr val="E36F1E"/>
                        </a:buClr>
                        <a:buSzPct val="150000"/>
                        <a:buFont typeface="Wingdings" pitchFamily="2" charset="2"/>
                        <a:buNone/>
                        <a:tabLst/>
                      </a:pP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Retail or Home delivery</a:t>
                      </a:r>
                      <a:b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1000" b="1" i="0" u="none" strike="noStrike" cap="none" normalizeH="0" baseline="0" dirty="0">
                          <a:ln>
                            <a:noFill/>
                          </a:ln>
                          <a:solidFill>
                            <a:schemeClr val="bg1"/>
                          </a:solidFill>
                          <a:effectLst/>
                          <a:latin typeface="Arial" charset="0"/>
                          <a:ea typeface="ＭＳ Ｐゴシック" charset="-128"/>
                          <a:cs typeface="ＭＳ Ｐゴシック" charset="-128"/>
                        </a:rPr>
                        <a:t>(90-day supply)</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002850"/>
                    </a:solidFill>
                  </a:tcPr>
                </a:tc>
                <a:extLst>
                  <a:ext uri="{0D108BD9-81ED-4DB2-BD59-A6C34878D82A}">
                    <a16:rowId xmlns:a16="http://schemas.microsoft.com/office/drawing/2014/main" val="10001"/>
                  </a:ext>
                </a:extLst>
              </a:tr>
              <a:tr h="415890">
                <a:tc>
                  <a:txBody>
                    <a:bodyPr/>
                    <a:lstStyle/>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rgbClr val="000000"/>
                          </a:solidFill>
                          <a:effectLst/>
                          <a:latin typeface="Arial" charset="0"/>
                          <a:ea typeface="ＭＳ Ｐゴシック" charset="-128"/>
                          <a:cs typeface="ＭＳ Ｐゴシック" charset="-128"/>
                        </a:rPr>
                        <a:t>Generic</a:t>
                      </a:r>
                    </a:p>
                  </a:txBody>
                  <a:tcPr marT="45734" marB="45734"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$10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$10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$10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$10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461914">
                <a:tc>
                  <a:txBody>
                    <a:bodyPr/>
                    <a:lstStyle/>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rgbClr val="000000"/>
                          </a:solidFill>
                          <a:effectLst/>
                          <a:latin typeface="Arial" charset="0"/>
                          <a:ea typeface="ＭＳ Ｐゴシック" charset="-128"/>
                          <a:cs typeface="ＭＳ Ｐゴシック" charset="-128"/>
                        </a:rPr>
                        <a:t>Preferred Brand</a:t>
                      </a:r>
                    </a:p>
                  </a:txBody>
                  <a:tcPr marT="45734" marB="45734"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$40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$40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$40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defRPr/>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$40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33633">
                <a:tc>
                  <a:txBody>
                    <a:bodyPr/>
                    <a:lstStyle/>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kern="1200" cap="none" normalizeH="0" baseline="0" dirty="0">
                          <a:ln>
                            <a:noFill/>
                          </a:ln>
                          <a:solidFill>
                            <a:srgbClr val="000000"/>
                          </a:solidFill>
                          <a:effectLst/>
                          <a:latin typeface="Arial" charset="0"/>
                          <a:ea typeface="ＭＳ Ｐゴシック" charset="-128"/>
                          <a:cs typeface="ＭＳ Ｐゴシック" charset="-128"/>
                        </a:rPr>
                        <a:t>Non-Preferred Brand</a:t>
                      </a:r>
                    </a:p>
                  </a:txBody>
                  <a:tcPr marT="45734" marB="45734"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$60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$60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$60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defRPr/>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$60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433633">
                <a:tc>
                  <a:txBody>
                    <a:bodyPr/>
                    <a:lstStyle/>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defRPr/>
                      </a:pPr>
                      <a:r>
                        <a:rPr kumimoji="0" lang="en-US" sz="1000" b="0" i="0" u="none" strike="noStrike" kern="1200" cap="none" normalizeH="0" baseline="0" dirty="0">
                          <a:ln>
                            <a:noFill/>
                          </a:ln>
                          <a:solidFill>
                            <a:srgbClr val="000000"/>
                          </a:solidFill>
                          <a:effectLst/>
                          <a:latin typeface="Arial" charset="0"/>
                          <a:ea typeface="ＭＳ Ｐゴシック" charset="-128"/>
                          <a:cs typeface="ＭＳ Ｐゴシック" charset="-128"/>
                        </a:rPr>
                        <a:t>Prescription Out-of-Pocket Maximum </a:t>
                      </a:r>
                    </a:p>
                    <a:p>
                      <a:pPr marL="0" marR="0" lvl="0" indent="0" algn="l"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endParaRPr kumimoji="0" lang="en-US" sz="1000" b="0" i="0" u="none" strike="noStrike" kern="1200" cap="none" normalizeH="0" baseline="0" dirty="0">
                        <a:ln>
                          <a:noFill/>
                        </a:ln>
                        <a:solidFill>
                          <a:srgbClr val="000000"/>
                        </a:solidFill>
                        <a:effectLst/>
                        <a:latin typeface="Arial" charset="0"/>
                        <a:ea typeface="ＭＳ Ｐゴシック" charset="-128"/>
                        <a:cs typeface="ＭＳ Ｐゴシック" charset="-128"/>
                      </a:endParaRPr>
                    </a:p>
                  </a:txBody>
                  <a:tcPr marT="45734" marB="45734"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1" u="none" strike="noStrike" cap="none" normalizeH="0" baseline="0" dirty="0">
                          <a:ln>
                            <a:noFill/>
                          </a:ln>
                          <a:solidFill>
                            <a:schemeClr val="tx1"/>
                          </a:solidFill>
                          <a:effectLst/>
                          <a:latin typeface="Arial" charset="0"/>
                          <a:ea typeface="ＭＳ Ｐゴシック" charset="-128"/>
                          <a:cs typeface="ＭＳ Ｐゴシック" charset="-128"/>
                        </a:rPr>
                        <a:t>Included with medical out-of-pocket maximum:</a:t>
                      </a:r>
                    </a:p>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Individual: $1,500</a:t>
                      </a:r>
                    </a:p>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rPr>
                        <a:t>Family: $4,000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endPar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pPr>
                      <a:r>
                        <a:rPr kumimoji="0" lang="en-US" sz="1000" b="0" i="1" u="none" strike="noStrike" cap="none" normalizeH="0" baseline="0" dirty="0">
                          <a:ln>
                            <a:noFill/>
                          </a:ln>
                          <a:solidFill>
                            <a:schemeClr val="tx1"/>
                          </a:solidFill>
                          <a:effectLst/>
                          <a:latin typeface="Arial" charset="0"/>
                          <a:ea typeface="ＭＳ Ｐゴシック" charset="-128"/>
                          <a:cs typeface="ＭＳ Ｐゴシック" charset="-128"/>
                        </a:rPr>
                        <a:t>Included with medical out-of-pocket maximum:</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Individual: $3,000</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Family: $9,000</a:t>
                      </a: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ctr" defTabSz="914400" rtl="0" eaLnBrk="0" fontAlgn="base" latinLnBrk="0" hangingPunct="0">
                        <a:lnSpc>
                          <a:spcPct val="100000"/>
                        </a:lnSpc>
                        <a:spcBef>
                          <a:spcPct val="20000"/>
                        </a:spcBef>
                        <a:spcAft>
                          <a:spcPct val="0"/>
                        </a:spcAft>
                        <a:buClr>
                          <a:srgbClr val="E36F1E"/>
                        </a:buClr>
                        <a:buSzPct val="150000"/>
                        <a:buFont typeface="Wingdings" pitchFamily="2" charset="2"/>
                        <a:buNone/>
                        <a:tabLst/>
                        <a:defRPr/>
                      </a:pPr>
                      <a:endParaRPr kumimoji="0" lang="en-US" sz="1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45728" marB="45728"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bl>
          </a:graphicData>
        </a:graphic>
      </p:graphicFrame>
      <p:sp>
        <p:nvSpPr>
          <p:cNvPr id="9" name="Rectangle 4"/>
          <p:cNvSpPr>
            <a:spLocks noChangeArrowheads="1"/>
          </p:cNvSpPr>
          <p:nvPr/>
        </p:nvSpPr>
        <p:spPr bwMode="auto">
          <a:xfrm>
            <a:off x="0" y="4571869"/>
            <a:ext cx="68652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r>
              <a:rPr lang="en-US" altLang="en-US" sz="800" dirty="0">
                <a:solidFill>
                  <a:schemeClr val="bg1">
                    <a:lumMod val="50000"/>
                  </a:schemeClr>
                </a:solidFill>
                <a:latin typeface="Arial Narrow"/>
                <a:ea typeface="MS PGothic" pitchFamily="34" charset="-128"/>
                <a:cs typeface="Arial Narrow"/>
              </a:rPr>
              <a:t>This chart shows the amounts you’</a:t>
            </a:r>
            <a:r>
              <a:rPr lang="en-US" altLang="ja-JP" sz="800" dirty="0">
                <a:solidFill>
                  <a:schemeClr val="bg1">
                    <a:lumMod val="50000"/>
                  </a:schemeClr>
                </a:solidFill>
                <a:latin typeface="Arial Narrow"/>
                <a:ea typeface="MS PGothic" pitchFamily="34" charset="-128"/>
                <a:cs typeface="Arial Narrow"/>
              </a:rPr>
              <a:t>ll pay for covered services after you meet your plan deductible. Not all health benefit plans are the same, but in general, to be eligible for coverage, a medication must be approved by the Food and Drug Administration (FDA), prescribed by a health care professional, purchased from a licensed pharmacy and medically necessary. </a:t>
            </a:r>
            <a:r>
              <a:rPr lang="en-US" altLang="ja-JP" sz="800" b="1" dirty="0">
                <a:solidFill>
                  <a:schemeClr val="bg1">
                    <a:lumMod val="50000"/>
                  </a:schemeClr>
                </a:solidFill>
                <a:latin typeface="Arial Narrow"/>
                <a:ea typeface="MS PGothic" pitchFamily="34" charset="-128"/>
                <a:cs typeface="Arial Narrow"/>
              </a:rPr>
              <a:t>All plans have exclusions and limitations. </a:t>
            </a:r>
            <a:r>
              <a:rPr lang="en-US" altLang="ja-JP" sz="800" dirty="0">
                <a:solidFill>
                  <a:schemeClr val="bg1">
                    <a:lumMod val="50000"/>
                  </a:schemeClr>
                </a:solidFill>
                <a:latin typeface="Arial Narrow"/>
                <a:ea typeface="MS PGothic" pitchFamily="34" charset="-128"/>
                <a:cs typeface="Arial Narrow"/>
              </a:rPr>
              <a:t>Please check your plan documents for costs and complete details of your plan’s prescription medication coverage. </a:t>
            </a:r>
            <a:endParaRPr lang="en-US" altLang="en-US" sz="800" dirty="0">
              <a:solidFill>
                <a:schemeClr val="bg1">
                  <a:lumMod val="50000"/>
                </a:schemeClr>
              </a:solidFill>
              <a:latin typeface="Arial Narrow"/>
              <a:ea typeface="MS PGothic" pitchFamily="34" charset="-128"/>
              <a:cs typeface="Arial Narrow"/>
            </a:endParaRPr>
          </a:p>
        </p:txBody>
      </p:sp>
    </p:spTree>
    <p:extLst>
      <p:ext uri="{BB962C8B-B14F-4D97-AF65-F5344CB8AC3E}">
        <p14:creationId xmlns:p14="http://schemas.microsoft.com/office/powerpoint/2010/main" val="43737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13993184"/>
              </p:ext>
            </p:extLst>
          </p:nvPr>
        </p:nvGraphicFramePr>
        <p:xfrm>
          <a:off x="401413" y="748583"/>
          <a:ext cx="8150240" cy="3158495"/>
        </p:xfrm>
        <a:graphic>
          <a:graphicData uri="http://schemas.openxmlformats.org/drawingml/2006/table">
            <a:tbl>
              <a:tblPr firstRow="1" bandRow="1">
                <a:tableStyleId>{5C22544A-7EE6-4342-B048-85BDC9FD1C3A}</a:tableStyleId>
              </a:tblPr>
              <a:tblGrid>
                <a:gridCol w="4086398">
                  <a:extLst>
                    <a:ext uri="{9D8B030D-6E8A-4147-A177-3AD203B41FA5}">
                      <a16:colId xmlns:a16="http://schemas.microsoft.com/office/drawing/2014/main" val="20000"/>
                    </a:ext>
                  </a:extLst>
                </a:gridCol>
                <a:gridCol w="2005301">
                  <a:extLst>
                    <a:ext uri="{9D8B030D-6E8A-4147-A177-3AD203B41FA5}">
                      <a16:colId xmlns:a16="http://schemas.microsoft.com/office/drawing/2014/main" val="20001"/>
                    </a:ext>
                  </a:extLst>
                </a:gridCol>
                <a:gridCol w="2058541">
                  <a:extLst>
                    <a:ext uri="{9D8B030D-6E8A-4147-A177-3AD203B41FA5}">
                      <a16:colId xmlns:a16="http://schemas.microsoft.com/office/drawing/2014/main" val="20002"/>
                    </a:ext>
                  </a:extLst>
                </a:gridCol>
              </a:tblGrid>
              <a:tr h="257175">
                <a:tc>
                  <a:txBody>
                    <a:bodyPr/>
                    <a:lstStyle/>
                    <a:p>
                      <a:pPr marL="0" marR="0" lvl="0" indent="0" algn="l" defTabSz="914400" rtl="0" eaLnBrk="1" fontAlgn="base" latinLnBrk="0" hangingPunct="1">
                        <a:lnSpc>
                          <a:spcPct val="100000"/>
                        </a:lnSpc>
                        <a:spcBef>
                          <a:spcPct val="20000"/>
                        </a:spcBef>
                        <a:spcAft>
                          <a:spcPct val="0"/>
                        </a:spcAft>
                        <a:buClr>
                          <a:srgbClr val="E36F1E"/>
                        </a:buClr>
                        <a:buSzPct val="150000"/>
                        <a:buFont typeface="Wingdings" charset="0"/>
                        <a:buNone/>
                        <a:tabLst/>
                      </a:pPr>
                      <a:r>
                        <a:rPr kumimoji="0" lang="en-US" sz="1100" b="1" i="0" u="none" strike="noStrike" kern="1200" cap="none" normalizeH="0" baseline="0" dirty="0">
                          <a:ln>
                            <a:noFill/>
                          </a:ln>
                          <a:solidFill>
                            <a:schemeClr val="bg1"/>
                          </a:solidFill>
                          <a:effectLst/>
                          <a:latin typeface="Arial" charset="0"/>
                          <a:ea typeface="ＭＳ Ｐゴシック" charset="0"/>
                          <a:cs typeface="Arial" charset="0"/>
                        </a:rPr>
                        <a:t>Care and services in a healthy year (example only)</a:t>
                      </a:r>
                    </a:p>
                  </a:txBody>
                  <a:tcPr marL="51435" marR="51435" marT="25718" marB="25718" anchor="ctr"/>
                </a:tc>
                <a:tc>
                  <a:txBody>
                    <a:bodyPr/>
                    <a:lstStyle/>
                    <a:p>
                      <a:pPr marL="0" marR="0" lvl="0" indent="0" algn="ctr" defTabSz="914400" rtl="0" eaLnBrk="1" fontAlgn="base" latinLnBrk="0" hangingPunct="1">
                        <a:lnSpc>
                          <a:spcPct val="100000"/>
                        </a:lnSpc>
                        <a:spcBef>
                          <a:spcPct val="20000"/>
                        </a:spcBef>
                        <a:spcAft>
                          <a:spcPct val="0"/>
                        </a:spcAft>
                        <a:buClr>
                          <a:srgbClr val="E36F1E"/>
                        </a:buClr>
                        <a:buSzPct val="150000"/>
                        <a:buFont typeface="Wingdings" charset="0"/>
                        <a:buNone/>
                        <a:tabLst/>
                      </a:pPr>
                      <a:r>
                        <a:rPr lang="en-US" sz="1400" b="1" kern="1200" dirty="0">
                          <a:solidFill>
                            <a:schemeClr val="lt1"/>
                          </a:solidFill>
                          <a:latin typeface="+mn-lt"/>
                          <a:ea typeface="+mn-ea"/>
                          <a:cs typeface="+mn-cs"/>
                        </a:rPr>
                        <a:t>COINSURANCE</a:t>
                      </a:r>
                      <a:r>
                        <a:rPr lang="en-US" sz="1400" b="1" kern="1200" baseline="0" dirty="0">
                          <a:solidFill>
                            <a:schemeClr val="lt1"/>
                          </a:solidFill>
                          <a:latin typeface="+mn-lt"/>
                          <a:ea typeface="+mn-ea"/>
                          <a:cs typeface="+mn-cs"/>
                        </a:rPr>
                        <a:t> PLAN</a:t>
                      </a:r>
                      <a:endParaRPr lang="en-US" sz="1400" b="1" kern="1200" dirty="0">
                        <a:solidFill>
                          <a:schemeClr val="lt1"/>
                        </a:solidFill>
                        <a:latin typeface="+mn-lt"/>
                        <a:ea typeface="+mn-ea"/>
                        <a:cs typeface="+mn-cs"/>
                      </a:endParaRPr>
                    </a:p>
                  </a:txBody>
                  <a:tcPr marL="51435" marR="51435" marT="25718" marB="25718" anchor="ctr"/>
                </a:tc>
                <a:tc>
                  <a:txBody>
                    <a:bodyPr/>
                    <a:lstStyle/>
                    <a:p>
                      <a:pPr algn="ctr"/>
                      <a:r>
                        <a:rPr lang="en-US" sz="1400" dirty="0"/>
                        <a:t>COPAY</a:t>
                      </a:r>
                      <a:r>
                        <a:rPr lang="en-US" sz="1400" baseline="0" dirty="0"/>
                        <a:t> PLAN</a:t>
                      </a:r>
                      <a:endParaRPr lang="en-US" sz="1400" dirty="0"/>
                    </a:p>
                  </a:txBody>
                  <a:tcPr marL="51435" marR="51435" marT="25718" marB="25718" anchor="ctr"/>
                </a:tc>
                <a:extLst>
                  <a:ext uri="{0D108BD9-81ED-4DB2-BD59-A6C34878D82A}">
                    <a16:rowId xmlns:a16="http://schemas.microsoft.com/office/drawing/2014/main" val="10000"/>
                  </a:ext>
                </a:extLst>
              </a:tr>
              <a:tr h="691515">
                <a:tc>
                  <a:txBody>
                    <a:bodyPr/>
                    <a:lstStyle/>
                    <a:p>
                      <a:pPr>
                        <a:lnSpc>
                          <a:spcPts val="1700"/>
                        </a:lnSpc>
                        <a:spcAft>
                          <a:spcPts val="200"/>
                        </a:spcAft>
                      </a:pPr>
                      <a:r>
                        <a:rPr lang="en-US" sz="1200" kern="1200" baseline="0" dirty="0">
                          <a:solidFill>
                            <a:schemeClr val="dk1"/>
                          </a:solidFill>
                          <a:latin typeface="+mn-lt"/>
                          <a:ea typeface="+mn-ea"/>
                          <a:cs typeface="+mn-cs"/>
                        </a:rPr>
                        <a:t>Annual in-network preventive care exam – </a:t>
                      </a:r>
                    </a:p>
                    <a:p>
                      <a:pPr>
                        <a:lnSpc>
                          <a:spcPts val="1700"/>
                        </a:lnSpc>
                        <a:spcAft>
                          <a:spcPts val="200"/>
                        </a:spcAft>
                      </a:pPr>
                      <a:r>
                        <a:rPr lang="en-US" sz="1200" kern="1200" baseline="0" dirty="0">
                          <a:solidFill>
                            <a:schemeClr val="dk1"/>
                          </a:solidFill>
                          <a:latin typeface="+mn-lt"/>
                          <a:ea typeface="+mn-ea"/>
                          <a:cs typeface="+mn-cs"/>
                        </a:rPr>
                        <a:t>Billed charges $105</a:t>
                      </a:r>
                    </a:p>
                  </a:txBody>
                  <a:tcPr marL="51435" marR="51435" marT="25718" marB="25718"/>
                </a:tc>
                <a:tc>
                  <a:txBody>
                    <a:bodyPr/>
                    <a:lstStyle/>
                    <a:p>
                      <a:pPr algn="ctr"/>
                      <a:r>
                        <a:rPr lang="en-US" sz="1100" dirty="0"/>
                        <a:t>$0</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(Covered 100%)</a:t>
                      </a:r>
                    </a:p>
                  </a:txBody>
                  <a:tcPr marL="51435" marR="51435" marT="25718" marB="25718" anchor="ctr"/>
                </a:tc>
                <a:tc>
                  <a:txBody>
                    <a:bodyPr/>
                    <a:lstStyle/>
                    <a:p>
                      <a:pPr algn="ctr"/>
                      <a:r>
                        <a:rPr lang="en-US" sz="110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(Covered 100%)</a:t>
                      </a:r>
                    </a:p>
                  </a:txBody>
                  <a:tcPr marL="51435" marR="51435" marT="25718" marB="25718" anchor="ctr"/>
                </a:tc>
                <a:extLst>
                  <a:ext uri="{0D108BD9-81ED-4DB2-BD59-A6C34878D82A}">
                    <a16:rowId xmlns:a16="http://schemas.microsoft.com/office/drawing/2014/main" val="10002"/>
                  </a:ext>
                </a:extLst>
              </a:tr>
              <a:tr h="691515">
                <a:tc>
                  <a:txBody>
                    <a:bodyPr/>
                    <a:lstStyle/>
                    <a:p>
                      <a:r>
                        <a:rPr lang="en-US" sz="1200" dirty="0"/>
                        <a:t>Sports injuries, including urgent care visit</a:t>
                      </a:r>
                      <a:r>
                        <a:rPr lang="en-US" sz="1200" baseline="0" dirty="0"/>
                        <a:t> – </a:t>
                      </a:r>
                    </a:p>
                    <a:p>
                      <a:r>
                        <a:rPr lang="en-US" sz="1200" baseline="0" dirty="0"/>
                        <a:t>Billed charges $400</a:t>
                      </a:r>
                      <a:endParaRPr lang="en-US" sz="1200" dirty="0"/>
                    </a:p>
                  </a:txBody>
                  <a:tcPr marL="51435" marR="51435" marT="25718" marB="2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$280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($250 to meet individual deductible + 20% coinsurance)</a:t>
                      </a:r>
                    </a:p>
                  </a:txBody>
                  <a:tcPr marL="51435" marR="51435" marT="25718" marB="25718" anchor="ctr"/>
                </a:tc>
                <a:tc>
                  <a:txBody>
                    <a:bodyPr/>
                    <a:lstStyle/>
                    <a:p>
                      <a:pPr algn="ctr"/>
                      <a:endParaRPr lang="en-US" sz="1100" dirty="0"/>
                    </a:p>
                    <a:p>
                      <a:pPr algn="ctr"/>
                      <a:r>
                        <a:rPr lang="en-US" sz="1100" dirty="0"/>
                        <a:t>$50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(copay per visit)</a:t>
                      </a:r>
                    </a:p>
                    <a:p>
                      <a:pPr algn="ctr"/>
                      <a:endParaRPr lang="en-US" sz="1100" dirty="0"/>
                    </a:p>
                  </a:txBody>
                  <a:tcPr marL="51435" marR="51435" marT="25718" marB="25718" anchor="ctr"/>
                </a:tc>
                <a:extLst>
                  <a:ext uri="{0D108BD9-81ED-4DB2-BD59-A6C34878D82A}">
                    <a16:rowId xmlns:a16="http://schemas.microsoft.com/office/drawing/2014/main" val="10003"/>
                  </a:ext>
                </a:extLst>
              </a:tr>
              <a:tr h="691515">
                <a:tc>
                  <a:txBody>
                    <a:bodyPr/>
                    <a:lstStyle/>
                    <a:p>
                      <a:r>
                        <a:rPr lang="en-US" sz="1200" baseline="0" dirty="0"/>
                        <a:t>Virtual Care Visit –</a:t>
                      </a:r>
                    </a:p>
                    <a:p>
                      <a:r>
                        <a:rPr lang="en-US" sz="1200" baseline="0" dirty="0"/>
                        <a:t>Billed charges $65</a:t>
                      </a:r>
                      <a:endParaRPr lang="en-US" sz="1200" dirty="0"/>
                    </a:p>
                  </a:txBody>
                  <a:tcPr marL="51435" marR="51435" marT="25718" marB="25718"/>
                </a:tc>
                <a:tc>
                  <a:txBody>
                    <a:bodyPr/>
                    <a:lstStyle/>
                    <a:p>
                      <a:pPr algn="ctr"/>
                      <a:r>
                        <a:rPr lang="en-US" sz="1100" dirty="0"/>
                        <a:t>$</a:t>
                      </a:r>
                      <a:r>
                        <a:rPr lang="en-US" sz="1100" baseline="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(deductible waived and covered 100% by plan)</a:t>
                      </a:r>
                    </a:p>
                  </a:txBody>
                  <a:tcPr marL="51435" marR="51435" marT="25718" marB="25718" anchor="ctr"/>
                </a:tc>
                <a:tc>
                  <a:txBody>
                    <a:bodyPr/>
                    <a:lstStyle/>
                    <a:p>
                      <a:pPr algn="ctr"/>
                      <a:endParaRPr lang="en-US" sz="1100" dirty="0"/>
                    </a:p>
                    <a:p>
                      <a:pPr algn="ctr"/>
                      <a:r>
                        <a:rPr lang="en-US" sz="110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(deductible waived and covered 100% by plan)</a:t>
                      </a:r>
                    </a:p>
                    <a:p>
                      <a:pPr algn="ctr"/>
                      <a:endParaRPr lang="en-US" sz="1100" dirty="0"/>
                    </a:p>
                  </a:txBody>
                  <a:tcPr marL="51435" marR="51435" marT="25718" marB="25718" anchor="ctr"/>
                </a:tc>
                <a:extLst>
                  <a:ext uri="{0D108BD9-81ED-4DB2-BD59-A6C34878D82A}">
                    <a16:rowId xmlns:a16="http://schemas.microsoft.com/office/drawing/2014/main" val="10004"/>
                  </a:ext>
                </a:extLst>
              </a:tr>
              <a:tr h="371475">
                <a:tc>
                  <a:txBody>
                    <a:bodyPr/>
                    <a:lstStyle/>
                    <a:p>
                      <a:r>
                        <a:rPr lang="en-US" sz="1200" dirty="0"/>
                        <a:t>2 Dermatologist</a:t>
                      </a:r>
                      <a:r>
                        <a:rPr lang="en-US" sz="1200" baseline="0" dirty="0"/>
                        <a:t> Treatment Visits  - </a:t>
                      </a:r>
                    </a:p>
                    <a:p>
                      <a:r>
                        <a:rPr lang="en-US" sz="1200" baseline="0" dirty="0"/>
                        <a:t>$150/visit as billed by provider </a:t>
                      </a:r>
                      <a:endParaRPr lang="en-US" sz="1200" dirty="0"/>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dk1"/>
                          </a:solidFill>
                          <a:latin typeface="+mn-lt"/>
                          <a:ea typeface="+mn-ea"/>
                          <a:cs typeface="+mn-cs"/>
                        </a:rPr>
                        <a:t>$60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(20% coinsurance) </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noProof="0" dirty="0">
                          <a:solidFill>
                            <a:schemeClr val="dk1"/>
                          </a:solidFill>
                          <a:latin typeface="+mn-lt"/>
                          <a:ea typeface="+mn-ea"/>
                          <a:cs typeface="+mn-cs"/>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($50 copay per visit)</a:t>
                      </a:r>
                    </a:p>
                  </a:txBody>
                  <a:tcPr marL="51435" marR="51435" marT="25718" marB="25718" anchor="ctr"/>
                </a:tc>
                <a:extLst>
                  <a:ext uri="{0D108BD9-81ED-4DB2-BD59-A6C34878D82A}">
                    <a16:rowId xmlns:a16="http://schemas.microsoft.com/office/drawing/2014/main" val="10006"/>
                  </a:ext>
                </a:extLst>
              </a:tr>
              <a:tr h="211455">
                <a:tc>
                  <a:txBody>
                    <a:bodyPr/>
                    <a:lstStyle/>
                    <a:p>
                      <a:r>
                        <a:rPr lang="en-US" sz="1400" b="1" dirty="0"/>
                        <a:t>Carlos</a:t>
                      </a:r>
                      <a:r>
                        <a:rPr lang="en-US" sz="1400" b="1" baseline="0" dirty="0"/>
                        <a:t> Pays</a:t>
                      </a:r>
                      <a:endParaRPr lang="en-US" sz="1400" b="1" dirty="0"/>
                    </a:p>
                  </a:txBody>
                  <a:tcPr marL="51435" marR="51435" marT="25718" marB="25718"/>
                </a:tc>
                <a:tc>
                  <a:txBody>
                    <a:bodyPr/>
                    <a:lstStyle/>
                    <a:p>
                      <a:pPr algn="ctr"/>
                      <a:r>
                        <a:rPr lang="en-US" sz="1400" b="1" dirty="0"/>
                        <a:t>$340</a:t>
                      </a:r>
                    </a:p>
                  </a:txBody>
                  <a:tcPr marL="51435" marR="51435" marT="25718" marB="25718" anchor="ctr"/>
                </a:tc>
                <a:tc>
                  <a:txBody>
                    <a:bodyPr/>
                    <a:lstStyle/>
                    <a:p>
                      <a:pPr algn="ctr"/>
                      <a:r>
                        <a:rPr lang="en-US" sz="1400" b="1" dirty="0"/>
                        <a:t>$150</a:t>
                      </a:r>
                    </a:p>
                  </a:txBody>
                  <a:tcPr marL="51435" marR="51435" marT="25718" marB="25718" anchor="ctr"/>
                </a:tc>
                <a:extLst>
                  <a:ext uri="{0D108BD9-81ED-4DB2-BD59-A6C34878D82A}">
                    <a16:rowId xmlns:a16="http://schemas.microsoft.com/office/drawing/2014/main" val="10005"/>
                  </a:ext>
                </a:extLst>
              </a:tr>
            </a:tbl>
          </a:graphicData>
        </a:graphic>
      </p:graphicFrame>
      <p:grpSp>
        <p:nvGrpSpPr>
          <p:cNvPr id="11" name="Group 10"/>
          <p:cNvGrpSpPr/>
          <p:nvPr/>
        </p:nvGrpSpPr>
        <p:grpSpPr>
          <a:xfrm>
            <a:off x="4586" y="16346"/>
            <a:ext cx="11173025" cy="1146894"/>
            <a:chOff x="6113" y="571702"/>
            <a:chExt cx="14904840" cy="1448955"/>
          </a:xfrm>
        </p:grpSpPr>
        <p:grpSp>
          <p:nvGrpSpPr>
            <p:cNvPr id="12" name="Group 11"/>
            <p:cNvGrpSpPr/>
            <p:nvPr/>
          </p:nvGrpSpPr>
          <p:grpSpPr>
            <a:xfrm>
              <a:off x="6113" y="571702"/>
              <a:ext cx="14904840" cy="1109694"/>
              <a:chOff x="6113" y="571702"/>
              <a:chExt cx="14904840" cy="1109694"/>
            </a:xfrm>
          </p:grpSpPr>
          <p:grpSp>
            <p:nvGrpSpPr>
              <p:cNvPr id="14" name="Group 13"/>
              <p:cNvGrpSpPr/>
              <p:nvPr/>
            </p:nvGrpSpPr>
            <p:grpSpPr>
              <a:xfrm>
                <a:off x="6113" y="571702"/>
                <a:ext cx="14904840" cy="783627"/>
                <a:chOff x="6113" y="571702"/>
                <a:chExt cx="14904840" cy="783627"/>
              </a:xfrm>
            </p:grpSpPr>
            <p:sp>
              <p:nvSpPr>
                <p:cNvPr id="16" name="Rectangle 15"/>
                <p:cNvSpPr/>
                <p:nvPr/>
              </p:nvSpPr>
              <p:spPr>
                <a:xfrm>
                  <a:off x="6113" y="571702"/>
                  <a:ext cx="12191999" cy="782593"/>
                </a:xfrm>
                <a:prstGeom prst="rect">
                  <a:avLst/>
                </a:prstGeom>
                <a:solidFill>
                  <a:srgbClr val="39B44A"/>
                </a:solidFill>
                <a:ln>
                  <a:noFill/>
                </a:ln>
                <a:effectLst/>
                <a:scene3d>
                  <a:camera prst="orthographicFront"/>
                  <a:lightRig rig="threePt" dir="t"/>
                </a:scene3d>
                <a:sp3d>
                  <a:bevelT w="0" h="0"/>
                  <a:bevelB w="0" h="0"/>
                </a:sp3d>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solidFill>
                      <a:srgbClr val="FFFFFF"/>
                    </a:solidFill>
                    <a:latin typeface="Calibri" pitchFamily="34" charset="0"/>
                  </a:endParaRPr>
                </a:p>
              </p:txBody>
            </p:sp>
            <p:sp>
              <p:nvSpPr>
                <p:cNvPr id="17" name="Text Box 56"/>
                <p:cNvSpPr txBox="1">
                  <a:spLocks noChangeArrowheads="1"/>
                </p:cNvSpPr>
                <p:nvPr/>
              </p:nvSpPr>
              <p:spPr bwMode="auto">
                <a:xfrm>
                  <a:off x="9016125" y="616540"/>
                  <a:ext cx="5894828" cy="738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17475" indent="-117475"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a:buClr>
                      <a:schemeClr val="bg1"/>
                    </a:buClr>
                    <a:buFont typeface="Arial" charset="0"/>
                    <a:buChar char="•"/>
                  </a:pPr>
                  <a:r>
                    <a:rPr lang="en-US" sz="800" b="1" dirty="0">
                      <a:solidFill>
                        <a:schemeClr val="bg1"/>
                      </a:solidFill>
                      <a:ea typeface="ヒラギノ角ゴ Pro W3" charset="0"/>
                      <a:cs typeface="ヒラギノ角ゴ Pro W3" charset="0"/>
                    </a:rPr>
                    <a:t>Single, mid-30s</a:t>
                  </a:r>
                </a:p>
                <a:p>
                  <a:pPr>
                    <a:buClr>
                      <a:schemeClr val="bg1"/>
                    </a:buClr>
                    <a:buFont typeface="Arial" charset="0"/>
                    <a:buChar char="•"/>
                  </a:pPr>
                  <a:r>
                    <a:rPr lang="en-US" sz="800" b="1" dirty="0">
                      <a:solidFill>
                        <a:schemeClr val="bg1"/>
                      </a:solidFill>
                      <a:ea typeface="ヒラギノ角ゴ Pro W3" charset="0"/>
                      <a:cs typeface="ヒラギノ角ゴ Pro W3" charset="0"/>
                    </a:rPr>
                    <a:t>Works and plays hard</a:t>
                  </a:r>
                </a:p>
                <a:p>
                  <a:pPr>
                    <a:buClr>
                      <a:schemeClr val="bg1"/>
                    </a:buClr>
                    <a:buFont typeface="Arial" charset="0"/>
                    <a:buChar char="•"/>
                  </a:pPr>
                  <a:r>
                    <a:rPr lang="en-US" sz="800" b="1" dirty="0">
                      <a:solidFill>
                        <a:schemeClr val="bg1"/>
                      </a:solidFill>
                      <a:ea typeface="ヒラギノ角ゴ Pro W3" charset="0"/>
                      <a:cs typeface="ヒラギノ角ゴ Pro W3" charset="0"/>
                    </a:rPr>
                    <a:t>Healthy</a:t>
                  </a:r>
                </a:p>
                <a:p>
                  <a:pPr>
                    <a:buClr>
                      <a:schemeClr val="bg1"/>
                    </a:buClr>
                    <a:buFont typeface="Arial" charset="0"/>
                    <a:buChar char="•"/>
                  </a:pPr>
                  <a:r>
                    <a:rPr lang="en-US" sz="800" b="1" dirty="0">
                      <a:solidFill>
                        <a:schemeClr val="bg1"/>
                      </a:solidFill>
                      <a:ea typeface="ヒラギノ角ゴ Pro W3" charset="0"/>
                      <a:cs typeface="ヒラギノ角ゴ Pro W3" charset="0"/>
                    </a:rPr>
                    <a:t>Occasional sports injury</a:t>
                  </a:r>
                </a:p>
              </p:txBody>
            </p:sp>
          </p:grpSp>
          <p:pic>
            <p:nvPicPr>
              <p:cNvPr id="15" name="Picture 83" descr="sb10062663bh-001circleWEB.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8741" y="571702"/>
                <a:ext cx="1383498" cy="110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ectangle 8"/>
            <p:cNvSpPr>
              <a:spLocks noChangeArrowheads="1"/>
            </p:cNvSpPr>
            <p:nvPr/>
          </p:nvSpPr>
          <p:spPr bwMode="auto">
            <a:xfrm>
              <a:off x="190239" y="714197"/>
              <a:ext cx="5686393" cy="1306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a:lnSpc>
                  <a:spcPct val="80000"/>
                </a:lnSpc>
                <a:spcBef>
                  <a:spcPct val="0"/>
                </a:spcBef>
                <a:buNone/>
              </a:pPr>
              <a:r>
                <a:rPr lang="en-US" altLang="en-US" sz="2400" b="1" dirty="0">
                  <a:solidFill>
                    <a:schemeClr val="bg1"/>
                  </a:solidFill>
                </a:rPr>
                <a:t>Meet </a:t>
              </a:r>
              <a:r>
                <a:rPr lang="en-US" sz="2400" b="1" dirty="0">
                  <a:solidFill>
                    <a:schemeClr val="bg1"/>
                  </a:solidFill>
                  <a:ea typeface="ヒラギノ角ゴ Pro W3" charset="0"/>
                  <a:cs typeface="ヒラギノ角ゴ Pro W3" charset="0"/>
                </a:rPr>
                <a:t>Carlos</a:t>
              </a:r>
              <a:endParaRPr lang="en-US" altLang="en-US" sz="2400" b="1" dirty="0">
                <a:solidFill>
                  <a:schemeClr val="bg1"/>
                </a:solidFill>
              </a:endParaRPr>
            </a:p>
          </p:txBody>
        </p:sp>
      </p:grpSp>
    </p:spTree>
    <p:extLst>
      <p:ext uri="{BB962C8B-B14F-4D97-AF65-F5344CB8AC3E}">
        <p14:creationId xmlns:p14="http://schemas.microsoft.com/office/powerpoint/2010/main" val="264382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9399521"/>
              </p:ext>
            </p:extLst>
          </p:nvPr>
        </p:nvGraphicFramePr>
        <p:xfrm>
          <a:off x="344046" y="803668"/>
          <a:ext cx="8362882" cy="2953030"/>
        </p:xfrm>
        <a:graphic>
          <a:graphicData uri="http://schemas.openxmlformats.org/drawingml/2006/table">
            <a:tbl>
              <a:tblPr firstRow="1" bandRow="1">
                <a:tableStyleId>{5C22544A-7EE6-4342-B048-85BDC9FD1C3A}</a:tableStyleId>
              </a:tblPr>
              <a:tblGrid>
                <a:gridCol w="4419079">
                  <a:extLst>
                    <a:ext uri="{9D8B030D-6E8A-4147-A177-3AD203B41FA5}">
                      <a16:colId xmlns:a16="http://schemas.microsoft.com/office/drawing/2014/main" val="20000"/>
                    </a:ext>
                  </a:extLst>
                </a:gridCol>
                <a:gridCol w="1831554">
                  <a:extLst>
                    <a:ext uri="{9D8B030D-6E8A-4147-A177-3AD203B41FA5}">
                      <a16:colId xmlns:a16="http://schemas.microsoft.com/office/drawing/2014/main" val="20001"/>
                    </a:ext>
                  </a:extLst>
                </a:gridCol>
                <a:gridCol w="2112249">
                  <a:extLst>
                    <a:ext uri="{9D8B030D-6E8A-4147-A177-3AD203B41FA5}">
                      <a16:colId xmlns:a16="http://schemas.microsoft.com/office/drawing/2014/main" val="20002"/>
                    </a:ext>
                  </a:extLst>
                </a:gridCol>
              </a:tblGrid>
              <a:tr h="489849">
                <a:tc>
                  <a:txBody>
                    <a:bodyPr/>
                    <a:lstStyle/>
                    <a:p>
                      <a:pPr marL="0" marR="0" lvl="0" indent="0" algn="l"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100" b="1" i="0" u="none" strike="noStrike" kern="1200" cap="none" normalizeH="0" baseline="0" dirty="0">
                          <a:ln>
                            <a:noFill/>
                          </a:ln>
                          <a:solidFill>
                            <a:schemeClr val="bg1"/>
                          </a:solidFill>
                          <a:effectLst/>
                          <a:latin typeface="Arial" charset="0"/>
                          <a:ea typeface="ＭＳ Ｐゴシック" charset="0"/>
                          <a:cs typeface="Arial" charset="0"/>
                        </a:rPr>
                        <a:t>Care and services in a higher cost year </a:t>
                      </a:r>
                    </a:p>
                    <a:p>
                      <a:pPr marL="0" marR="0" lvl="0" indent="0" algn="l"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100" b="1" i="0" u="none" strike="noStrike" kern="1200" cap="none" normalizeH="0" baseline="0" dirty="0">
                          <a:ln>
                            <a:noFill/>
                          </a:ln>
                          <a:solidFill>
                            <a:schemeClr val="bg1"/>
                          </a:solidFill>
                          <a:effectLst/>
                          <a:latin typeface="Arial" charset="0"/>
                          <a:ea typeface="ＭＳ Ｐゴシック" charset="0"/>
                          <a:cs typeface="Arial" charset="0"/>
                        </a:rPr>
                        <a:t>(</a:t>
                      </a:r>
                      <a:r>
                        <a:rPr kumimoji="0" lang="en-US" sz="1100" b="1" i="1" u="none" strike="noStrike" kern="1200" cap="none" normalizeH="0" baseline="0" dirty="0">
                          <a:ln>
                            <a:noFill/>
                          </a:ln>
                          <a:solidFill>
                            <a:schemeClr val="bg1"/>
                          </a:solidFill>
                          <a:effectLst/>
                          <a:latin typeface="Arial" charset="0"/>
                          <a:ea typeface="ＭＳ Ｐゴシック" charset="0"/>
                          <a:cs typeface="Arial" charset="0"/>
                        </a:rPr>
                        <a:t>example only</a:t>
                      </a:r>
                      <a:r>
                        <a:rPr kumimoji="0" lang="en-US" sz="1100" b="1" i="0" u="none" strike="noStrike" kern="1200" cap="none" normalizeH="0" baseline="0" dirty="0">
                          <a:ln>
                            <a:noFill/>
                          </a:ln>
                          <a:solidFill>
                            <a:schemeClr val="bg1"/>
                          </a:solidFill>
                          <a:effectLst/>
                          <a:latin typeface="Arial" charset="0"/>
                          <a:ea typeface="ＭＳ Ｐゴシック" charset="0"/>
                          <a:cs typeface="Arial" charset="0"/>
                        </a:rPr>
                        <a:t>)</a:t>
                      </a:r>
                    </a:p>
                  </a:txBody>
                  <a:tcPr marL="51435" marR="51435" marT="25718" marB="25718" anchor="ct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100" b="1" i="0" u="none" strike="noStrike" cap="none" normalizeH="0" baseline="0" dirty="0">
                          <a:ln>
                            <a:noFill/>
                          </a:ln>
                          <a:solidFill>
                            <a:schemeClr val="bg1"/>
                          </a:solidFill>
                          <a:effectLst/>
                          <a:latin typeface="Arial" charset="0"/>
                          <a:ea typeface="ＭＳ Ｐゴシック" charset="0"/>
                          <a:cs typeface="Arial" charset="0"/>
                        </a:rPr>
                        <a:t>COINSURANCE PLAN</a:t>
                      </a:r>
                      <a:endParaRPr kumimoji="0" lang="en-US" sz="1100" b="1" i="0" u="none" strike="noStrike" cap="none" normalizeH="0" baseline="0" dirty="0">
                        <a:ln>
                          <a:noFill/>
                        </a:ln>
                        <a:solidFill>
                          <a:srgbClr val="7F7F7F"/>
                        </a:solidFill>
                        <a:effectLst/>
                        <a:latin typeface="Arial" charset="0"/>
                        <a:ea typeface="ＭＳ Ｐゴシック" charset="0"/>
                        <a:cs typeface="Arial" charset="0"/>
                      </a:endParaRPr>
                    </a:p>
                  </a:txBody>
                  <a:tcPr marL="51435" marR="51435" marT="25718" marB="25718" anchor="ctr"/>
                </a:tc>
                <a:tc>
                  <a:txBody>
                    <a:bodyPr/>
                    <a:lstStyle/>
                    <a:p>
                      <a:pPr algn="ctr"/>
                      <a:r>
                        <a:rPr lang="en-US" sz="1400" baseline="0" dirty="0"/>
                        <a:t>COPAY PLAN</a:t>
                      </a:r>
                      <a:endParaRPr lang="en-US" sz="1400" dirty="0"/>
                    </a:p>
                  </a:txBody>
                  <a:tcPr marL="51435" marR="51435" marT="25718" marB="25718" anchor="ctr"/>
                </a:tc>
                <a:extLst>
                  <a:ext uri="{0D108BD9-81ED-4DB2-BD59-A6C34878D82A}">
                    <a16:rowId xmlns:a16="http://schemas.microsoft.com/office/drawing/2014/main" val="10000"/>
                  </a:ext>
                </a:extLst>
              </a:tr>
              <a:tr h="686900">
                <a:tc>
                  <a:txBody>
                    <a:bodyPr/>
                    <a:lstStyle/>
                    <a:p>
                      <a:pPr>
                        <a:lnSpc>
                          <a:spcPts val="1700"/>
                        </a:lnSpc>
                        <a:spcAft>
                          <a:spcPts val="300"/>
                        </a:spcAft>
                      </a:pPr>
                      <a:r>
                        <a:rPr lang="en-US" sz="1200" kern="1200" baseline="0" dirty="0">
                          <a:solidFill>
                            <a:schemeClr val="dk1"/>
                          </a:solidFill>
                          <a:latin typeface="+mn-lt"/>
                          <a:ea typeface="+mn-ea"/>
                          <a:cs typeface="+mn-cs"/>
                        </a:rPr>
                        <a:t>In-network care for hypertension, including regular doctors visits</a:t>
                      </a:r>
                    </a:p>
                    <a:p>
                      <a:pPr marL="285750" indent="-285750">
                        <a:lnSpc>
                          <a:spcPts val="1700"/>
                        </a:lnSpc>
                        <a:spcAft>
                          <a:spcPts val="300"/>
                        </a:spcAft>
                        <a:buFont typeface="Arial" panose="020B0604020202020204" pitchFamily="34" charset="0"/>
                        <a:buChar char="•"/>
                      </a:pPr>
                      <a:r>
                        <a:rPr lang="en-US" sz="1200" kern="1200" baseline="0" dirty="0">
                          <a:solidFill>
                            <a:schemeClr val="dk1"/>
                          </a:solidFill>
                          <a:latin typeface="+mn-lt"/>
                          <a:ea typeface="+mn-ea"/>
                          <a:cs typeface="+mn-cs"/>
                        </a:rPr>
                        <a:t>Specialist visits: $652 (4 per year, $163 each)</a:t>
                      </a:r>
                    </a:p>
                  </a:txBody>
                  <a:tcPr marL="51435" marR="51435" marT="25718" marB="2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mn-lt"/>
                          <a:ea typeface="+mn-ea"/>
                          <a:cs typeface="+mn-cs"/>
                        </a:rPr>
                        <a:t>$330</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($250 to meet individual deductible + 20% coinsurance)</a:t>
                      </a:r>
                    </a:p>
                  </a:txBody>
                  <a:tcPr marL="51435" marR="51435" marT="25718" marB="2571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kern="1200" noProof="0" dirty="0">
                          <a:solidFill>
                            <a:schemeClr val="dk1"/>
                          </a:solidFill>
                          <a:latin typeface="+mn-lt"/>
                          <a:ea typeface="+mn-ea"/>
                          <a:cs typeface="+mn-cs"/>
                        </a:rPr>
                        <a:t>$200</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($50</a:t>
                      </a:r>
                      <a:r>
                        <a:rPr lang="en-US" sz="900" kern="1200" baseline="0" noProof="0" dirty="0">
                          <a:solidFill>
                            <a:schemeClr val="dk1"/>
                          </a:solidFill>
                          <a:latin typeface="+mn-lt"/>
                          <a:ea typeface="+mn-ea"/>
                          <a:cs typeface="+mn-cs"/>
                        </a:rPr>
                        <a:t> copay per visit</a:t>
                      </a:r>
                      <a:r>
                        <a:rPr lang="en-US" sz="900" kern="1200" noProof="0" dirty="0">
                          <a:solidFill>
                            <a:schemeClr val="dk1"/>
                          </a:solidFill>
                          <a:latin typeface="+mn-lt"/>
                          <a:ea typeface="+mn-ea"/>
                          <a:cs typeface="+mn-cs"/>
                        </a:rPr>
                        <a:t>)</a:t>
                      </a:r>
                    </a:p>
                  </a:txBody>
                  <a:tcPr marL="51435" marR="51435" marT="25718" marB="25718" anchor="ctr"/>
                </a:tc>
                <a:extLst>
                  <a:ext uri="{0D108BD9-81ED-4DB2-BD59-A6C34878D82A}">
                    <a16:rowId xmlns:a16="http://schemas.microsoft.com/office/drawing/2014/main" val="10003"/>
                  </a:ext>
                </a:extLst>
              </a:tr>
              <a:tr h="782955">
                <a:tc>
                  <a:txBody>
                    <a:bodyPr/>
                    <a:lstStyle/>
                    <a:p>
                      <a:r>
                        <a:rPr lang="en-US" sz="1200" kern="1200" baseline="0" dirty="0">
                          <a:solidFill>
                            <a:schemeClr val="dk1"/>
                          </a:solidFill>
                          <a:latin typeface="+mn-lt"/>
                          <a:ea typeface="+mn-ea"/>
                          <a:cs typeface="+mn-cs"/>
                        </a:rPr>
                        <a:t>As part of ongoing treatment, Karen receives a regular prescription</a:t>
                      </a:r>
                    </a:p>
                    <a:p>
                      <a:r>
                        <a:rPr lang="en-US" sz="1200" kern="1200" baseline="0" dirty="0">
                          <a:solidFill>
                            <a:schemeClr val="dk1"/>
                          </a:solidFill>
                          <a:latin typeface="+mn-lt"/>
                          <a:ea typeface="+mn-ea"/>
                          <a:cs typeface="+mn-cs"/>
                        </a:rPr>
                        <a:t>Prescription: $840 (4 x per year, $210 each)</a:t>
                      </a:r>
                    </a:p>
                  </a:txBody>
                  <a:tcPr marL="51435" marR="51435" marT="25718" marB="25718"/>
                </a:tc>
                <a:tc>
                  <a:txBody>
                    <a:bodyPr/>
                    <a:lstStyle/>
                    <a:p>
                      <a:pPr algn="ctr"/>
                      <a:r>
                        <a:rPr lang="en-US" sz="1100" baseline="0" dirty="0"/>
                        <a:t>$160</a:t>
                      </a:r>
                    </a:p>
                    <a:p>
                      <a:pPr algn="ctr"/>
                      <a:r>
                        <a:rPr lang="en-US" sz="900" baseline="0" dirty="0"/>
                        <a:t>($40 copay per preferred brand prescription) </a:t>
                      </a:r>
                    </a:p>
                  </a:txBody>
                  <a:tcPr marL="51435" marR="51435" marT="25718" marB="25718" anchor="ctr"/>
                </a:tc>
                <a:tc>
                  <a:txBody>
                    <a:bodyPr/>
                    <a:lstStyle/>
                    <a:p>
                      <a:pPr algn="ctr"/>
                      <a:r>
                        <a:rPr lang="en-US" sz="1100" dirty="0"/>
                        <a:t>$160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a:t>
                      </a:r>
                      <a:r>
                        <a:rPr lang="en-US" sz="900" baseline="0" dirty="0"/>
                        <a:t>$40 copay per preferred brand prescription)</a:t>
                      </a:r>
                      <a:endParaRPr lang="en-US" sz="900" dirty="0"/>
                    </a:p>
                  </a:txBody>
                  <a:tcPr marL="51435" marR="51435" marT="25718" marB="25718" anchor="ctr"/>
                </a:tc>
                <a:extLst>
                  <a:ext uri="{0D108BD9-81ED-4DB2-BD59-A6C34878D82A}">
                    <a16:rowId xmlns:a16="http://schemas.microsoft.com/office/drawing/2014/main" val="10004"/>
                  </a:ext>
                </a:extLst>
              </a:tr>
              <a:tr h="728530">
                <a:tc>
                  <a:txBody>
                    <a:bodyPr/>
                    <a:lstStyle/>
                    <a:p>
                      <a:r>
                        <a:rPr lang="en-US" sz="1200" dirty="0"/>
                        <a:t>Knee</a:t>
                      </a:r>
                      <a:r>
                        <a:rPr lang="en-US" sz="1200" baseline="0" dirty="0"/>
                        <a:t> injury </a:t>
                      </a:r>
                    </a:p>
                    <a:p>
                      <a:r>
                        <a:rPr lang="en-US" sz="1200" dirty="0"/>
                        <a:t>   Outpatient</a:t>
                      </a:r>
                      <a:r>
                        <a:rPr lang="en-US" sz="1200" baseline="0" dirty="0"/>
                        <a:t> procedure: $4,000</a:t>
                      </a:r>
                    </a:p>
                    <a:p>
                      <a:r>
                        <a:rPr lang="en-US" sz="1200" baseline="0" dirty="0"/>
                        <a:t>   </a:t>
                      </a:r>
                      <a:r>
                        <a:rPr lang="en-US" sz="1200" dirty="0"/>
                        <a:t>Physical</a:t>
                      </a:r>
                      <a:r>
                        <a:rPr lang="en-US" sz="1200" baseline="0" dirty="0"/>
                        <a:t> therapy (24 visits): $3,000</a:t>
                      </a: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$1,010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(20% coinsurance until OOP max reached) </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$2,640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baseline="0" dirty="0">
                          <a:solidFill>
                            <a:schemeClr val="dk1"/>
                          </a:solidFill>
                          <a:latin typeface="+mn-lt"/>
                          <a:ea typeface="+mn-ea"/>
                          <a:cs typeface="+mn-cs"/>
                        </a:rPr>
                        <a:t>($1,000 to meet deductible + 30% coinsurance + $50 copay per PT visit until OOP max reached) </a:t>
                      </a:r>
                    </a:p>
                  </a:txBody>
                  <a:tcPr marL="51435" marR="51435" marT="25718" marB="25718" anchor="ctr"/>
                </a:tc>
                <a:extLst>
                  <a:ext uri="{0D108BD9-81ED-4DB2-BD59-A6C34878D82A}">
                    <a16:rowId xmlns:a16="http://schemas.microsoft.com/office/drawing/2014/main" val="10006"/>
                  </a:ext>
                </a:extLst>
              </a:tr>
              <a:tr h="256720">
                <a:tc>
                  <a:txBody>
                    <a:bodyPr/>
                    <a:lstStyle/>
                    <a:p>
                      <a:r>
                        <a:rPr lang="en-US" sz="1400" b="1" dirty="0"/>
                        <a:t>Karen</a:t>
                      </a:r>
                      <a:r>
                        <a:rPr lang="en-US" sz="1400" b="1" baseline="0" dirty="0"/>
                        <a:t> Pays</a:t>
                      </a:r>
                      <a:endParaRPr lang="en-US" sz="1400" b="1" dirty="0"/>
                    </a:p>
                  </a:txBody>
                  <a:tcPr marL="51435" marR="51435" marT="25718" marB="25718"/>
                </a:tc>
                <a:tc>
                  <a:txBody>
                    <a:bodyPr/>
                    <a:lstStyle/>
                    <a:p>
                      <a:pPr algn="ctr"/>
                      <a:r>
                        <a:rPr lang="en-US" sz="1400" b="1" dirty="0"/>
                        <a:t>$1,500</a:t>
                      </a:r>
                    </a:p>
                  </a:txBody>
                  <a:tcPr marL="51435" marR="51435" marT="25718" marB="25718" anchor="ctr"/>
                </a:tc>
                <a:tc>
                  <a:txBody>
                    <a:bodyPr/>
                    <a:lstStyle/>
                    <a:p>
                      <a:pPr algn="ctr"/>
                      <a:r>
                        <a:rPr lang="en-US" sz="1400" b="1" dirty="0"/>
                        <a:t>$3,000</a:t>
                      </a:r>
                    </a:p>
                  </a:txBody>
                  <a:tcPr marL="51435" marR="51435" marT="25718" marB="25718" anchor="ctr"/>
                </a:tc>
                <a:extLst>
                  <a:ext uri="{0D108BD9-81ED-4DB2-BD59-A6C34878D82A}">
                    <a16:rowId xmlns:a16="http://schemas.microsoft.com/office/drawing/2014/main" val="10005"/>
                  </a:ext>
                </a:extLst>
              </a:tr>
            </a:tbl>
          </a:graphicData>
        </a:graphic>
      </p:graphicFrame>
      <p:grpSp>
        <p:nvGrpSpPr>
          <p:cNvPr id="11" name="Group 10"/>
          <p:cNvGrpSpPr/>
          <p:nvPr/>
        </p:nvGrpSpPr>
        <p:grpSpPr>
          <a:xfrm>
            <a:off x="4585" y="16346"/>
            <a:ext cx="9663248" cy="1146894"/>
            <a:chOff x="6113" y="571702"/>
            <a:chExt cx="12890793" cy="1448955"/>
          </a:xfrm>
        </p:grpSpPr>
        <p:grpSp>
          <p:nvGrpSpPr>
            <p:cNvPr id="14" name="Group 13"/>
            <p:cNvGrpSpPr/>
            <p:nvPr/>
          </p:nvGrpSpPr>
          <p:grpSpPr>
            <a:xfrm>
              <a:off x="6113" y="571702"/>
              <a:ext cx="12890793" cy="782593"/>
              <a:chOff x="6113" y="571702"/>
              <a:chExt cx="12890793" cy="782593"/>
            </a:xfrm>
          </p:grpSpPr>
          <p:sp>
            <p:nvSpPr>
              <p:cNvPr id="16" name="Rectangle 15"/>
              <p:cNvSpPr/>
              <p:nvPr/>
            </p:nvSpPr>
            <p:spPr>
              <a:xfrm>
                <a:off x="6113" y="571702"/>
                <a:ext cx="12191999" cy="782593"/>
              </a:xfrm>
              <a:prstGeom prst="rect">
                <a:avLst/>
              </a:prstGeom>
              <a:solidFill>
                <a:srgbClr val="39B44A"/>
              </a:solidFill>
              <a:ln>
                <a:noFill/>
              </a:ln>
              <a:effectLst/>
              <a:scene3d>
                <a:camera prst="orthographicFront"/>
                <a:lightRig rig="threePt" dir="t"/>
              </a:scene3d>
              <a:sp3d>
                <a:bevelT w="0" h="0"/>
                <a:bevelB w="0" h="0"/>
              </a:sp3d>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solidFill>
                    <a:srgbClr val="FFFFFF"/>
                  </a:solidFill>
                  <a:latin typeface="Calibri" pitchFamily="34" charset="0"/>
                </a:endParaRPr>
              </a:p>
            </p:txBody>
          </p:sp>
          <p:sp>
            <p:nvSpPr>
              <p:cNvPr id="17" name="Text Box 56"/>
              <p:cNvSpPr txBox="1">
                <a:spLocks noChangeArrowheads="1"/>
              </p:cNvSpPr>
              <p:nvPr/>
            </p:nvSpPr>
            <p:spPr bwMode="auto">
              <a:xfrm>
                <a:off x="7002078" y="744278"/>
                <a:ext cx="5894828" cy="466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17475" indent="-117475"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400">
                    <a:solidFill>
                      <a:schemeClr val="tx1"/>
                    </a:solidFill>
                    <a:latin typeface="Arial" pitchFamily="34" charset="0"/>
                    <a:cs typeface="Arial" pitchFamily="34" charset="0"/>
                  </a:defRPr>
                </a:lvl9pPr>
              </a:lstStyle>
              <a:p>
                <a:pPr>
                  <a:buClr>
                    <a:schemeClr val="bg1"/>
                  </a:buClr>
                  <a:buFont typeface="Arial" charset="0"/>
                  <a:buChar char="•"/>
                </a:pPr>
                <a:r>
                  <a:rPr lang="en-US" sz="900" b="1" dirty="0">
                    <a:solidFill>
                      <a:schemeClr val="bg1"/>
                    </a:solidFill>
                    <a:ea typeface="ヒラギノ角ゴ Pro W3" charset="0"/>
                    <a:cs typeface="ヒラギノ角ゴ Pro W3" charset="0"/>
                  </a:rPr>
                  <a:t>Single, in her 50s</a:t>
                </a:r>
              </a:p>
              <a:p>
                <a:pPr>
                  <a:buClr>
                    <a:schemeClr val="bg1"/>
                  </a:buClr>
                  <a:buFont typeface="Arial" charset="0"/>
                  <a:buChar char="•"/>
                </a:pPr>
                <a:r>
                  <a:rPr lang="en-US" sz="900" b="1" dirty="0">
                    <a:solidFill>
                      <a:schemeClr val="bg1"/>
                    </a:solidFill>
                    <a:ea typeface="ヒラギノ角ゴ Pro W3" charset="0"/>
                    <a:cs typeface="ヒラギノ角ゴ Pro W3" charset="0"/>
                  </a:rPr>
                  <a:t>High blood pressure; controlling through medication</a:t>
                </a:r>
              </a:p>
            </p:txBody>
          </p:sp>
        </p:grpSp>
        <p:sp>
          <p:nvSpPr>
            <p:cNvPr id="13" name="Rectangle 8"/>
            <p:cNvSpPr>
              <a:spLocks noChangeArrowheads="1"/>
            </p:cNvSpPr>
            <p:nvPr/>
          </p:nvSpPr>
          <p:spPr bwMode="auto">
            <a:xfrm>
              <a:off x="190239" y="714197"/>
              <a:ext cx="5686393" cy="1306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a:lnSpc>
                  <a:spcPct val="80000"/>
                </a:lnSpc>
                <a:spcBef>
                  <a:spcPct val="0"/>
                </a:spcBef>
                <a:buNone/>
              </a:pPr>
              <a:r>
                <a:rPr lang="en-US" altLang="en-US" sz="2400" b="1" dirty="0">
                  <a:solidFill>
                    <a:schemeClr val="bg1"/>
                  </a:solidFill>
                </a:rPr>
                <a:t>Meet Karen</a:t>
              </a:r>
            </a:p>
          </p:txBody>
        </p:sp>
      </p:grpSp>
      <p:pic>
        <p:nvPicPr>
          <p:cNvPr id="10" name="Picture 20" descr="86513375web_circl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0934" y="45600"/>
            <a:ext cx="833066" cy="770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15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93087169"/>
              </p:ext>
            </p:extLst>
          </p:nvPr>
        </p:nvGraphicFramePr>
        <p:xfrm>
          <a:off x="135347" y="626006"/>
          <a:ext cx="8468064" cy="3760475"/>
        </p:xfrm>
        <a:graphic>
          <a:graphicData uri="http://schemas.openxmlformats.org/drawingml/2006/table">
            <a:tbl>
              <a:tblPr firstRow="1" bandRow="1">
                <a:tableStyleId>{5C22544A-7EE6-4342-B048-85BDC9FD1C3A}</a:tableStyleId>
              </a:tblPr>
              <a:tblGrid>
                <a:gridCol w="4176141">
                  <a:extLst>
                    <a:ext uri="{9D8B030D-6E8A-4147-A177-3AD203B41FA5}">
                      <a16:colId xmlns:a16="http://schemas.microsoft.com/office/drawing/2014/main" val="20000"/>
                    </a:ext>
                  </a:extLst>
                </a:gridCol>
                <a:gridCol w="2049341">
                  <a:extLst>
                    <a:ext uri="{9D8B030D-6E8A-4147-A177-3AD203B41FA5}">
                      <a16:colId xmlns:a16="http://schemas.microsoft.com/office/drawing/2014/main" val="20001"/>
                    </a:ext>
                  </a:extLst>
                </a:gridCol>
                <a:gridCol w="2242582">
                  <a:extLst>
                    <a:ext uri="{9D8B030D-6E8A-4147-A177-3AD203B41FA5}">
                      <a16:colId xmlns:a16="http://schemas.microsoft.com/office/drawing/2014/main" val="20002"/>
                    </a:ext>
                  </a:extLst>
                </a:gridCol>
              </a:tblGrid>
              <a:tr h="257175">
                <a:tc>
                  <a:txBody>
                    <a:bodyPr/>
                    <a:lstStyle/>
                    <a:p>
                      <a:pPr marL="0" marR="0" lvl="0" indent="0" algn="l" defTabSz="914400" rtl="0" eaLnBrk="1" fontAlgn="base" latinLnBrk="0" hangingPunct="1">
                        <a:lnSpc>
                          <a:spcPct val="100000"/>
                        </a:lnSpc>
                        <a:spcBef>
                          <a:spcPct val="20000"/>
                        </a:spcBef>
                        <a:spcAft>
                          <a:spcPct val="0"/>
                        </a:spcAft>
                        <a:buClr>
                          <a:srgbClr val="E36F1E"/>
                        </a:buClr>
                        <a:buSzPct val="150000"/>
                        <a:buFont typeface="Wingdings" charset="0"/>
                        <a:buNone/>
                        <a:tabLst/>
                      </a:pPr>
                      <a:r>
                        <a:rPr lang="en-US" sz="1200" b="1" kern="1200" dirty="0">
                          <a:solidFill>
                            <a:schemeClr val="lt1"/>
                          </a:solidFill>
                          <a:latin typeface="+mn-lt"/>
                          <a:ea typeface="+mn-ea"/>
                          <a:cs typeface="+mn-cs"/>
                        </a:rPr>
                        <a:t>Care and services in a healthy year (example only)</a:t>
                      </a:r>
                    </a:p>
                  </a:txBody>
                  <a:tcPr marL="51435" marR="51435" marT="25718" marB="25718" anchor="ctr"/>
                </a:tc>
                <a:tc>
                  <a:txBody>
                    <a:bodyPr/>
                    <a:lstStyle/>
                    <a:p>
                      <a:pPr marL="0" marR="0" lvl="0" indent="0" algn="ctr" defTabSz="914400" rtl="0" eaLnBrk="1" fontAlgn="base" latinLnBrk="0" hangingPunct="1">
                        <a:lnSpc>
                          <a:spcPct val="100000"/>
                        </a:lnSpc>
                        <a:spcBef>
                          <a:spcPct val="20000"/>
                        </a:spcBef>
                        <a:spcAft>
                          <a:spcPct val="0"/>
                        </a:spcAft>
                        <a:buClr>
                          <a:srgbClr val="E36F1E"/>
                        </a:buClr>
                        <a:buSzPct val="150000"/>
                        <a:buFont typeface="Wingdings" charset="0"/>
                        <a:buNone/>
                        <a:tabLst/>
                      </a:pPr>
                      <a:r>
                        <a:rPr lang="en-US" sz="1400" b="1" kern="1200" dirty="0">
                          <a:solidFill>
                            <a:schemeClr val="lt1"/>
                          </a:solidFill>
                          <a:latin typeface="+mn-lt"/>
                          <a:ea typeface="+mn-ea"/>
                          <a:cs typeface="+mn-cs"/>
                        </a:rPr>
                        <a:t>COINSURANCE</a:t>
                      </a:r>
                      <a:r>
                        <a:rPr lang="en-US" sz="1400" b="1" kern="1200" baseline="0" dirty="0">
                          <a:solidFill>
                            <a:schemeClr val="lt1"/>
                          </a:solidFill>
                          <a:latin typeface="+mn-lt"/>
                          <a:ea typeface="+mn-ea"/>
                          <a:cs typeface="+mn-cs"/>
                        </a:rPr>
                        <a:t> PLAN</a:t>
                      </a:r>
                      <a:endParaRPr lang="en-US" sz="1400" b="1" kern="1200" dirty="0">
                        <a:solidFill>
                          <a:schemeClr val="lt1"/>
                        </a:solidFill>
                        <a:latin typeface="+mn-lt"/>
                        <a:ea typeface="+mn-ea"/>
                        <a:cs typeface="+mn-cs"/>
                      </a:endParaRPr>
                    </a:p>
                  </a:txBody>
                  <a:tcPr marL="51435" marR="51435" marT="25718" marB="25718" anchor="ctr"/>
                </a:tc>
                <a:tc>
                  <a:txBody>
                    <a:bodyPr/>
                    <a:lstStyle/>
                    <a:p>
                      <a:pPr algn="ctr"/>
                      <a:r>
                        <a:rPr lang="en-US" sz="1400" dirty="0"/>
                        <a:t>COPAY</a:t>
                      </a:r>
                      <a:r>
                        <a:rPr lang="en-US" sz="1400" baseline="0" dirty="0"/>
                        <a:t> PLAN</a:t>
                      </a:r>
                      <a:endParaRPr lang="en-US" sz="1400" dirty="0"/>
                    </a:p>
                  </a:txBody>
                  <a:tcPr marL="51435" marR="51435" marT="25718" marB="25718" anchor="ctr"/>
                </a:tc>
                <a:extLst>
                  <a:ext uri="{0D108BD9-81ED-4DB2-BD59-A6C34878D82A}">
                    <a16:rowId xmlns:a16="http://schemas.microsoft.com/office/drawing/2014/main" val="10000"/>
                  </a:ext>
                </a:extLst>
              </a:tr>
              <a:tr h="622935">
                <a:tc>
                  <a:txBody>
                    <a:bodyPr/>
                    <a:lstStyle/>
                    <a:p>
                      <a:pPr>
                        <a:lnSpc>
                          <a:spcPts val="1700"/>
                        </a:lnSpc>
                        <a:spcAft>
                          <a:spcPts val="200"/>
                        </a:spcAft>
                      </a:pPr>
                      <a:r>
                        <a:rPr lang="en-US" sz="1200" kern="1200" baseline="0" dirty="0">
                          <a:solidFill>
                            <a:schemeClr val="dk1"/>
                          </a:solidFill>
                          <a:latin typeface="+mn-lt"/>
                          <a:ea typeface="+mn-ea"/>
                          <a:cs typeface="+mn-cs"/>
                        </a:rPr>
                        <a:t>All four family members receive annual preventive care exams</a:t>
                      </a:r>
                    </a:p>
                    <a:p>
                      <a:pPr>
                        <a:lnSpc>
                          <a:spcPts val="1700"/>
                        </a:lnSpc>
                        <a:spcAft>
                          <a:spcPts val="200"/>
                        </a:spcAft>
                      </a:pPr>
                      <a:r>
                        <a:rPr lang="en-US" sz="1200" kern="1200" baseline="0" dirty="0">
                          <a:solidFill>
                            <a:schemeClr val="dk1"/>
                          </a:solidFill>
                          <a:latin typeface="+mn-lt"/>
                          <a:ea typeface="+mn-ea"/>
                          <a:cs typeface="+mn-cs"/>
                        </a:rPr>
                        <a:t>     Billed charges $420</a:t>
                      </a:r>
                    </a:p>
                  </a:txBody>
                  <a:tcPr marL="51435" marR="51435" marT="25718" marB="25718"/>
                </a:tc>
                <a:tc>
                  <a:txBody>
                    <a:bodyPr/>
                    <a:lstStyle/>
                    <a:p>
                      <a:pPr algn="ctr"/>
                      <a:r>
                        <a:rPr lang="en-US" sz="1100" dirty="0"/>
                        <a:t>$0</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(Covered 100%)</a:t>
                      </a:r>
                    </a:p>
                  </a:txBody>
                  <a:tcPr marL="51435" marR="51435" marT="25718" marB="25718" anchor="ctr"/>
                </a:tc>
                <a:tc>
                  <a:txBody>
                    <a:bodyPr/>
                    <a:lstStyle/>
                    <a:p>
                      <a:pPr algn="ctr"/>
                      <a:r>
                        <a:rPr lang="en-US" sz="110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(Covered 100%)</a:t>
                      </a:r>
                    </a:p>
                  </a:txBody>
                  <a:tcPr marL="51435" marR="51435" marT="25718" marB="25718" anchor="ctr"/>
                </a:tc>
                <a:extLst>
                  <a:ext uri="{0D108BD9-81ED-4DB2-BD59-A6C34878D82A}">
                    <a16:rowId xmlns:a16="http://schemas.microsoft.com/office/drawing/2014/main" val="10002"/>
                  </a:ext>
                </a:extLst>
              </a:tr>
              <a:tr h="1011555">
                <a:tc>
                  <a:txBody>
                    <a:bodyPr/>
                    <a:lstStyle/>
                    <a:p>
                      <a:r>
                        <a:rPr lang="en-US" sz="1200" dirty="0"/>
                        <a:t>Virtual care</a:t>
                      </a:r>
                      <a:r>
                        <a:rPr lang="en-US" sz="1200" baseline="0" dirty="0"/>
                        <a:t> visits </a:t>
                      </a:r>
                      <a:r>
                        <a:rPr lang="en-US" sz="1200" dirty="0"/>
                        <a:t>for colds,</a:t>
                      </a:r>
                      <a:r>
                        <a:rPr lang="en-US" sz="1200" baseline="0" dirty="0"/>
                        <a:t> pink eye, ear infection, rash, etc. </a:t>
                      </a:r>
                    </a:p>
                    <a:p>
                      <a:r>
                        <a:rPr lang="en-US" sz="1200" baseline="0" dirty="0"/>
                        <a:t>     Billed charges $780 (12 visits) </a:t>
                      </a:r>
                    </a:p>
                    <a:p>
                      <a:r>
                        <a:rPr lang="en-US" sz="1200" baseline="0" dirty="0"/>
                        <a:t>     Mom - $260</a:t>
                      </a:r>
                    </a:p>
                    <a:p>
                      <a:r>
                        <a:rPr lang="en-US" sz="1200" baseline="0" dirty="0"/>
                        <a:t>     Dad - $130</a:t>
                      </a:r>
                    </a:p>
                    <a:p>
                      <a:r>
                        <a:rPr lang="en-US" sz="1200" baseline="0" dirty="0"/>
                        <a:t>     Daughter - $325</a:t>
                      </a:r>
                    </a:p>
                    <a:p>
                      <a:r>
                        <a:rPr lang="en-US" sz="1200" baseline="0" dirty="0"/>
                        <a:t>     Son -$65</a:t>
                      </a:r>
                    </a:p>
                  </a:txBody>
                  <a:tcPr marL="51435" marR="51435" marT="25718" marB="25718"/>
                </a:tc>
                <a:tc>
                  <a:txBody>
                    <a:bodyPr/>
                    <a:lstStyle/>
                    <a:p>
                      <a:pPr algn="ctr"/>
                      <a:r>
                        <a:rPr lang="en-US" sz="1100" dirty="0"/>
                        <a:t>$</a:t>
                      </a:r>
                      <a:r>
                        <a:rPr lang="en-US" sz="1100" baseline="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(deductible waived and covered 100% by plan)</a:t>
                      </a:r>
                    </a:p>
                  </a:txBody>
                  <a:tcPr marL="51435" marR="51435" marT="25718" marB="25718" anchor="ctr"/>
                </a:tc>
                <a:tc>
                  <a:txBody>
                    <a:bodyPr/>
                    <a:lstStyle/>
                    <a:p>
                      <a:pPr algn="ctr"/>
                      <a:r>
                        <a:rPr lang="en-US" sz="1100" dirty="0"/>
                        <a:t>$</a:t>
                      </a:r>
                      <a:r>
                        <a:rPr lang="en-US" sz="1100" baseline="0" dirty="0"/>
                        <a:t>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noProof="0" dirty="0">
                          <a:solidFill>
                            <a:schemeClr val="dk1"/>
                          </a:solidFill>
                          <a:latin typeface="+mn-lt"/>
                          <a:ea typeface="+mn-ea"/>
                          <a:cs typeface="+mn-cs"/>
                        </a:rPr>
                        <a:t>(deductible waived and covered 100% by plan)</a:t>
                      </a:r>
                    </a:p>
                  </a:txBody>
                  <a:tcPr marL="51435" marR="51435" marT="25718" marB="25718" anchor="ctr"/>
                </a:tc>
                <a:extLst>
                  <a:ext uri="{0D108BD9-81ED-4DB2-BD59-A6C34878D82A}">
                    <a16:rowId xmlns:a16="http://schemas.microsoft.com/office/drawing/2014/main" val="10003"/>
                  </a:ext>
                </a:extLst>
              </a:tr>
              <a:tr h="645795">
                <a:tc>
                  <a:txBody>
                    <a:bodyPr/>
                    <a:lstStyle/>
                    <a:p>
                      <a:r>
                        <a:rPr lang="en-US" sz="1200" baseline="0" dirty="0"/>
                        <a:t>Mom has a back injury </a:t>
                      </a:r>
                    </a:p>
                    <a:p>
                      <a:r>
                        <a:rPr lang="en-US" sz="1200" baseline="0" dirty="0"/>
                        <a:t>    Specialist visit: $180</a:t>
                      </a:r>
                    </a:p>
                    <a:p>
                      <a:r>
                        <a:rPr lang="en-US" sz="1200" baseline="0" dirty="0"/>
                        <a:t>     Physical therapy: $2,000 (16 visits) </a:t>
                      </a:r>
                    </a:p>
                  </a:txBody>
                  <a:tcPr marL="51435" marR="51435" marT="25718" marB="25718"/>
                </a:tc>
                <a:tc>
                  <a:txBody>
                    <a:bodyPr/>
                    <a:lstStyle/>
                    <a:p>
                      <a:pPr algn="ctr"/>
                      <a:r>
                        <a:rPr lang="en-US" sz="1100" dirty="0"/>
                        <a:t>$636</a:t>
                      </a:r>
                      <a:endParaRPr lang="en-US" sz="1100" baseline="0" dirty="0"/>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($250 to meet mom’s deductible, then 20% coinsurance)</a:t>
                      </a:r>
                    </a:p>
                  </a:txBody>
                  <a:tcPr marL="51435" marR="51435" marT="25718" marB="25718" anchor="ctr"/>
                </a:tc>
                <a:tc>
                  <a:txBody>
                    <a:bodyPr/>
                    <a:lstStyle/>
                    <a:p>
                      <a:pPr algn="ctr"/>
                      <a:endParaRPr lang="en-US" sz="1100" dirty="0"/>
                    </a:p>
                    <a:p>
                      <a:pPr algn="ctr"/>
                      <a:r>
                        <a:rPr lang="en-US" sz="1100" dirty="0"/>
                        <a:t>$850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a:t>
                      </a:r>
                      <a:r>
                        <a:rPr lang="en-US" sz="900" baseline="0" dirty="0"/>
                        <a:t>$50 copay for each visit)</a:t>
                      </a:r>
                      <a:endParaRPr lang="en-US" sz="900" dirty="0"/>
                    </a:p>
                    <a:p>
                      <a:pPr algn="ctr"/>
                      <a:endParaRPr lang="en-US" sz="900" dirty="0"/>
                    </a:p>
                  </a:txBody>
                  <a:tcPr marL="51435" marR="51435" marT="25718" marB="25718" anchor="ctr"/>
                </a:tc>
                <a:extLst>
                  <a:ext uri="{0D108BD9-81ED-4DB2-BD59-A6C34878D82A}">
                    <a16:rowId xmlns:a16="http://schemas.microsoft.com/office/drawing/2014/main" val="10004"/>
                  </a:ext>
                </a:extLst>
              </a:tr>
              <a:tr h="782955">
                <a:tc>
                  <a:txBody>
                    <a:bodyPr/>
                    <a:lstStyle/>
                    <a:p>
                      <a:r>
                        <a:rPr lang="en-US" sz="1200" dirty="0"/>
                        <a:t>Daughter</a:t>
                      </a:r>
                      <a:r>
                        <a:rPr lang="en-US" sz="1200" baseline="0" dirty="0"/>
                        <a:t> has soccer injury </a:t>
                      </a:r>
                    </a:p>
                    <a:p>
                      <a:r>
                        <a:rPr lang="en-US" sz="1200" baseline="0" dirty="0"/>
                        <a:t>     ER Visit: $2,000</a:t>
                      </a:r>
                      <a:endParaRPr lang="en-US" sz="1200" dirty="0"/>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$600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($250 to meet daughter’s deductible, then 20% coinsurance)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$150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baseline="0" dirty="0">
                          <a:solidFill>
                            <a:schemeClr val="dk1"/>
                          </a:solidFill>
                          <a:latin typeface="+mn-lt"/>
                          <a:ea typeface="+mn-ea"/>
                          <a:cs typeface="+mn-cs"/>
                        </a:rPr>
                        <a:t>($150 copay per ER visit)</a:t>
                      </a:r>
                    </a:p>
                  </a:txBody>
                  <a:tcPr marL="51435" marR="51435" marT="25718" marB="25718" anchor="ctr"/>
                </a:tc>
                <a:extLst>
                  <a:ext uri="{0D108BD9-81ED-4DB2-BD59-A6C34878D82A}">
                    <a16:rowId xmlns:a16="http://schemas.microsoft.com/office/drawing/2014/main" val="10006"/>
                  </a:ext>
                </a:extLst>
              </a:tr>
              <a:tr h="211455">
                <a:tc>
                  <a:txBody>
                    <a:bodyPr/>
                    <a:lstStyle/>
                    <a:p>
                      <a:r>
                        <a:rPr lang="en-US" sz="1400" b="1" dirty="0"/>
                        <a:t>Coopers</a:t>
                      </a:r>
                      <a:r>
                        <a:rPr lang="en-US" sz="1400" b="1" baseline="0" dirty="0"/>
                        <a:t> Pay</a:t>
                      </a:r>
                      <a:endParaRPr lang="en-US" sz="1400" b="1" dirty="0"/>
                    </a:p>
                  </a:txBody>
                  <a:tcPr marL="51435" marR="51435" marT="25718" marB="25718"/>
                </a:tc>
                <a:tc>
                  <a:txBody>
                    <a:bodyPr/>
                    <a:lstStyle/>
                    <a:p>
                      <a:pPr algn="ctr"/>
                      <a:r>
                        <a:rPr lang="en-US" sz="1400" b="1" dirty="0"/>
                        <a:t>$1,236</a:t>
                      </a:r>
                    </a:p>
                  </a:txBody>
                  <a:tcPr marL="51435" marR="51435" marT="25718" marB="25718" anchor="ctr"/>
                </a:tc>
                <a:tc>
                  <a:txBody>
                    <a:bodyPr/>
                    <a:lstStyle/>
                    <a:p>
                      <a:pPr algn="ctr"/>
                      <a:r>
                        <a:rPr lang="en-US" sz="1400" b="1" dirty="0"/>
                        <a:t>$1,000</a:t>
                      </a:r>
                    </a:p>
                  </a:txBody>
                  <a:tcPr marL="51435" marR="51435" marT="25718" marB="25718" anchor="ctr"/>
                </a:tc>
                <a:extLst>
                  <a:ext uri="{0D108BD9-81ED-4DB2-BD59-A6C34878D82A}">
                    <a16:rowId xmlns:a16="http://schemas.microsoft.com/office/drawing/2014/main" val="10005"/>
                  </a:ext>
                </a:extLst>
              </a:tr>
            </a:tbl>
          </a:graphicData>
        </a:graphic>
      </p:graphicFrame>
      <p:grpSp>
        <p:nvGrpSpPr>
          <p:cNvPr id="11" name="Group 10"/>
          <p:cNvGrpSpPr/>
          <p:nvPr/>
        </p:nvGrpSpPr>
        <p:grpSpPr>
          <a:xfrm>
            <a:off x="4585" y="11034"/>
            <a:ext cx="9139415" cy="770016"/>
            <a:chOff x="6113" y="571702"/>
            <a:chExt cx="12191999" cy="1448955"/>
          </a:xfrm>
        </p:grpSpPr>
        <p:sp>
          <p:nvSpPr>
            <p:cNvPr id="16" name="Rectangle 15"/>
            <p:cNvSpPr/>
            <p:nvPr/>
          </p:nvSpPr>
          <p:spPr>
            <a:xfrm>
              <a:off x="6113" y="571702"/>
              <a:ext cx="12191999" cy="782593"/>
            </a:xfrm>
            <a:prstGeom prst="rect">
              <a:avLst/>
            </a:prstGeom>
            <a:solidFill>
              <a:srgbClr val="39B44A"/>
            </a:solidFill>
            <a:ln>
              <a:noFill/>
            </a:ln>
            <a:effectLst/>
            <a:scene3d>
              <a:camera prst="orthographicFront"/>
              <a:lightRig rig="threePt" dir="t"/>
            </a:scene3d>
            <a:sp3d>
              <a:bevelT w="0" h="0"/>
              <a:bevelB w="0" h="0"/>
            </a:sp3d>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solidFill>
                  <a:srgbClr val="FFFFFF"/>
                </a:solidFill>
                <a:latin typeface="Calibri" pitchFamily="34" charset="0"/>
              </a:endParaRPr>
            </a:p>
          </p:txBody>
        </p:sp>
        <p:sp>
          <p:nvSpPr>
            <p:cNvPr id="13" name="Rectangle 8"/>
            <p:cNvSpPr>
              <a:spLocks noChangeArrowheads="1"/>
            </p:cNvSpPr>
            <p:nvPr/>
          </p:nvSpPr>
          <p:spPr bwMode="auto">
            <a:xfrm>
              <a:off x="190239" y="714197"/>
              <a:ext cx="5686393" cy="1306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a:lnSpc>
                  <a:spcPct val="80000"/>
                </a:lnSpc>
                <a:spcBef>
                  <a:spcPct val="0"/>
                </a:spcBef>
                <a:buNone/>
              </a:pPr>
              <a:r>
                <a:rPr lang="en-US" altLang="en-US" sz="2400" b="1" dirty="0">
                  <a:solidFill>
                    <a:schemeClr val="bg1"/>
                  </a:solidFill>
                </a:rPr>
                <a:t>Meet The Coopers</a:t>
              </a:r>
            </a:p>
          </p:txBody>
        </p:sp>
      </p:grpSp>
      <p:pic>
        <p:nvPicPr>
          <p:cNvPr id="10" name="Picture 17" descr="83480802WEB_circl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5692" y="-305392"/>
            <a:ext cx="748308" cy="11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6"/>
          <p:cNvSpPr txBox="1">
            <a:spLocks noChangeArrowheads="1"/>
          </p:cNvSpPr>
          <p:nvPr/>
        </p:nvSpPr>
        <p:spPr bwMode="auto">
          <a:xfrm>
            <a:off x="6974265" y="65403"/>
            <a:ext cx="217700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ＭＳ Ｐゴシック" charset="0"/>
                <a:cs typeface="Arial" charset="0"/>
              </a:defRPr>
            </a:lvl2pPr>
            <a:lvl3pPr marL="1143000" indent="-228600">
              <a:defRPr sz="1600">
                <a:solidFill>
                  <a:schemeClr val="tx1"/>
                </a:solidFill>
                <a:latin typeface="Arial" charset="0"/>
                <a:ea typeface="ＭＳ Ｐゴシック" charset="0"/>
                <a:cs typeface="Arial" charset="0"/>
              </a:defRPr>
            </a:lvl3pPr>
            <a:lvl4pPr marL="1600200" indent="-228600">
              <a:defRPr sz="1600">
                <a:solidFill>
                  <a:schemeClr val="tx1"/>
                </a:solidFill>
                <a:latin typeface="Arial" charset="0"/>
                <a:ea typeface="ＭＳ Ｐゴシック" charset="0"/>
                <a:cs typeface="Arial" charset="0"/>
              </a:defRPr>
            </a:lvl4pPr>
            <a:lvl5pPr marL="2057400" indent="-228600">
              <a:defRPr sz="1600">
                <a:solidFill>
                  <a:schemeClr val="tx1"/>
                </a:solidFill>
                <a:latin typeface="Arial" charset="0"/>
                <a:ea typeface="ＭＳ Ｐゴシック" charset="0"/>
                <a:cs typeface="Arial" charset="0"/>
              </a:defRPr>
            </a:lvl5pPr>
            <a:lvl6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6pPr>
            <a:lvl7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7pPr>
            <a:lvl8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8pPr>
            <a:lvl9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9pPr>
          </a:lstStyle>
          <a:p>
            <a:pPr eaLnBrk="0" hangingPunct="0">
              <a:spcAft>
                <a:spcPct val="25000"/>
              </a:spcAft>
              <a:buFont typeface="Arial" charset="0"/>
              <a:buChar char="•"/>
            </a:pPr>
            <a:r>
              <a:rPr lang="en-US" sz="900" b="1" dirty="0">
                <a:solidFill>
                  <a:schemeClr val="bg1"/>
                </a:solidFill>
                <a:ea typeface="ヒラギノ角ゴ Pro W3" charset="0"/>
                <a:cs typeface="ヒラギノ角ゴ Pro W3" charset="0"/>
              </a:rPr>
              <a:t>Active family of 4</a:t>
            </a:r>
          </a:p>
          <a:p>
            <a:pPr eaLnBrk="0" hangingPunct="0">
              <a:spcAft>
                <a:spcPct val="25000"/>
              </a:spcAft>
              <a:buFont typeface="Arial" charset="0"/>
              <a:buChar char="•"/>
            </a:pPr>
            <a:r>
              <a:rPr lang="en-US" sz="900" b="1" dirty="0">
                <a:solidFill>
                  <a:schemeClr val="bg1"/>
                </a:solidFill>
                <a:ea typeface="ヒラギノ角ゴ Pro W3" charset="0"/>
                <a:cs typeface="ヒラギノ角ゴ Pro W3" charset="0"/>
              </a:rPr>
              <a:t>Generally healthy </a:t>
            </a:r>
          </a:p>
        </p:txBody>
      </p:sp>
    </p:spTree>
    <p:extLst>
      <p:ext uri="{BB962C8B-B14F-4D97-AF65-F5344CB8AC3E}">
        <p14:creationId xmlns:p14="http://schemas.microsoft.com/office/powerpoint/2010/main" val="1503569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47124048"/>
              </p:ext>
            </p:extLst>
          </p:nvPr>
        </p:nvGraphicFramePr>
        <p:xfrm>
          <a:off x="82561" y="697589"/>
          <a:ext cx="8831400" cy="3673330"/>
        </p:xfrm>
        <a:graphic>
          <a:graphicData uri="http://schemas.openxmlformats.org/drawingml/2006/table">
            <a:tbl>
              <a:tblPr firstRow="1" bandRow="1">
                <a:tableStyleId>{5C22544A-7EE6-4342-B048-85BDC9FD1C3A}</a:tableStyleId>
              </a:tblPr>
              <a:tblGrid>
                <a:gridCol w="4661053">
                  <a:extLst>
                    <a:ext uri="{9D8B030D-6E8A-4147-A177-3AD203B41FA5}">
                      <a16:colId xmlns:a16="http://schemas.microsoft.com/office/drawing/2014/main" val="20000"/>
                    </a:ext>
                  </a:extLst>
                </a:gridCol>
                <a:gridCol w="2022058">
                  <a:extLst>
                    <a:ext uri="{9D8B030D-6E8A-4147-A177-3AD203B41FA5}">
                      <a16:colId xmlns:a16="http://schemas.microsoft.com/office/drawing/2014/main" val="20001"/>
                    </a:ext>
                  </a:extLst>
                </a:gridCol>
                <a:gridCol w="2148289">
                  <a:extLst>
                    <a:ext uri="{9D8B030D-6E8A-4147-A177-3AD203B41FA5}">
                      <a16:colId xmlns:a16="http://schemas.microsoft.com/office/drawing/2014/main" val="20002"/>
                    </a:ext>
                  </a:extLst>
                </a:gridCol>
              </a:tblGrid>
              <a:tr h="316715">
                <a:tc>
                  <a:txBody>
                    <a:bodyPr/>
                    <a:lstStyle/>
                    <a:p>
                      <a:pPr marL="0" marR="0" lvl="0" indent="0" algn="l" defTabSz="914400" rtl="0" eaLnBrk="1" fontAlgn="base" latinLnBrk="0" hangingPunct="1">
                        <a:lnSpc>
                          <a:spcPct val="100000"/>
                        </a:lnSpc>
                        <a:spcBef>
                          <a:spcPct val="20000"/>
                        </a:spcBef>
                        <a:spcAft>
                          <a:spcPct val="0"/>
                        </a:spcAft>
                        <a:buClr>
                          <a:srgbClr val="E36F1E"/>
                        </a:buClr>
                        <a:buSzPct val="150000"/>
                        <a:buFont typeface="Wingdings" charset="0"/>
                        <a:buNone/>
                        <a:tabLst/>
                      </a:pPr>
                      <a:r>
                        <a:rPr lang="en-US" sz="1200" b="1" kern="1200" dirty="0">
                          <a:solidFill>
                            <a:schemeClr val="lt1"/>
                          </a:solidFill>
                          <a:latin typeface="+mn-lt"/>
                          <a:ea typeface="+mn-ea"/>
                          <a:cs typeface="+mn-cs"/>
                        </a:rPr>
                        <a:t>Care and services in a higher</a:t>
                      </a:r>
                      <a:r>
                        <a:rPr lang="en-US" sz="1200" b="1" kern="1200" baseline="0" dirty="0">
                          <a:solidFill>
                            <a:schemeClr val="lt1"/>
                          </a:solidFill>
                          <a:latin typeface="+mn-lt"/>
                          <a:ea typeface="+mn-ea"/>
                          <a:cs typeface="+mn-cs"/>
                        </a:rPr>
                        <a:t> cost year </a:t>
                      </a:r>
                      <a:r>
                        <a:rPr lang="en-US" sz="1200" b="1" kern="1200" dirty="0">
                          <a:solidFill>
                            <a:schemeClr val="lt1"/>
                          </a:solidFill>
                          <a:latin typeface="+mn-lt"/>
                          <a:ea typeface="+mn-ea"/>
                          <a:cs typeface="+mn-cs"/>
                        </a:rPr>
                        <a:t>(</a:t>
                      </a:r>
                      <a:r>
                        <a:rPr lang="en-US" sz="1200" b="1" i="1" kern="1200" dirty="0">
                          <a:solidFill>
                            <a:schemeClr val="lt1"/>
                          </a:solidFill>
                          <a:latin typeface="+mn-lt"/>
                          <a:ea typeface="+mn-ea"/>
                          <a:cs typeface="+mn-cs"/>
                        </a:rPr>
                        <a:t>example only</a:t>
                      </a:r>
                      <a:r>
                        <a:rPr lang="en-US" sz="1200" b="1" kern="1200" dirty="0">
                          <a:solidFill>
                            <a:schemeClr val="lt1"/>
                          </a:solidFill>
                          <a:latin typeface="+mn-lt"/>
                          <a:ea typeface="+mn-ea"/>
                          <a:cs typeface="+mn-cs"/>
                        </a:rPr>
                        <a:t>)</a:t>
                      </a:r>
                    </a:p>
                  </a:txBody>
                  <a:tcPr marL="51435" marR="51435" marT="25718" marB="25718" anchor="ctr"/>
                </a:tc>
                <a:tc>
                  <a:txBody>
                    <a:bodyPr/>
                    <a:lstStyle/>
                    <a:p>
                      <a:pPr marL="0" marR="0" lvl="0" indent="0" algn="ctr" defTabSz="914400" rtl="0" eaLnBrk="1" fontAlgn="base" latinLnBrk="0" hangingPunct="1">
                        <a:lnSpc>
                          <a:spcPct val="100000"/>
                        </a:lnSpc>
                        <a:spcBef>
                          <a:spcPct val="20000"/>
                        </a:spcBef>
                        <a:spcAft>
                          <a:spcPct val="0"/>
                        </a:spcAft>
                        <a:buClr>
                          <a:srgbClr val="E36F1E"/>
                        </a:buClr>
                        <a:buSzPct val="150000"/>
                        <a:buFont typeface="Wingdings" charset="0"/>
                        <a:buNone/>
                        <a:tabLst/>
                      </a:pPr>
                      <a:r>
                        <a:rPr lang="en-US" sz="1400" b="1" kern="1200" dirty="0">
                          <a:solidFill>
                            <a:schemeClr val="lt1"/>
                          </a:solidFill>
                          <a:latin typeface="+mn-lt"/>
                          <a:ea typeface="+mn-ea"/>
                          <a:cs typeface="+mn-cs"/>
                        </a:rPr>
                        <a:t>COINSURANCE</a:t>
                      </a:r>
                      <a:r>
                        <a:rPr lang="en-US" sz="1400" b="1" kern="1200" baseline="0" dirty="0">
                          <a:solidFill>
                            <a:schemeClr val="lt1"/>
                          </a:solidFill>
                          <a:latin typeface="+mn-lt"/>
                          <a:ea typeface="+mn-ea"/>
                          <a:cs typeface="+mn-cs"/>
                        </a:rPr>
                        <a:t> PLAN</a:t>
                      </a:r>
                      <a:endParaRPr lang="en-US" sz="1400" b="1" kern="1200" dirty="0">
                        <a:solidFill>
                          <a:schemeClr val="lt1"/>
                        </a:solidFill>
                        <a:latin typeface="+mn-lt"/>
                        <a:ea typeface="+mn-ea"/>
                        <a:cs typeface="+mn-cs"/>
                      </a:endParaRPr>
                    </a:p>
                  </a:txBody>
                  <a:tcPr marL="51435" marR="51435" marT="25718" marB="25718" anchor="ctr"/>
                </a:tc>
                <a:tc>
                  <a:txBody>
                    <a:bodyPr/>
                    <a:lstStyle/>
                    <a:p>
                      <a:pPr algn="ctr"/>
                      <a:r>
                        <a:rPr lang="en-US" sz="1400" dirty="0"/>
                        <a:t>COPAY</a:t>
                      </a:r>
                      <a:r>
                        <a:rPr lang="en-US" sz="1400" baseline="0" dirty="0"/>
                        <a:t> PLAN</a:t>
                      </a:r>
                      <a:endParaRPr lang="en-US" sz="1400" dirty="0"/>
                    </a:p>
                  </a:txBody>
                  <a:tcPr marL="51435" marR="51435" marT="25718" marB="25718" anchor="ctr"/>
                </a:tc>
                <a:extLst>
                  <a:ext uri="{0D108BD9-81ED-4DB2-BD59-A6C34878D82A}">
                    <a16:rowId xmlns:a16="http://schemas.microsoft.com/office/drawing/2014/main" val="10000"/>
                  </a:ext>
                </a:extLst>
              </a:tr>
              <a:tr h="645795">
                <a:tc>
                  <a:txBody>
                    <a:bodyPr/>
                    <a:lstStyle/>
                    <a:p>
                      <a:r>
                        <a:rPr lang="en-US" sz="1200" baseline="0" dirty="0"/>
                        <a:t>Dad receives in-network care for diabetes, including regular visits</a:t>
                      </a:r>
                    </a:p>
                    <a:p>
                      <a:r>
                        <a:rPr lang="en-US" sz="1200" baseline="0" dirty="0"/>
                        <a:t>     Specialist visits: $1,080 (6 per year, $180 each)</a:t>
                      </a:r>
                    </a:p>
                    <a:p>
                      <a:endParaRPr lang="en-US" sz="1200" baseline="0" dirty="0"/>
                    </a:p>
                  </a:txBody>
                  <a:tcPr marL="51435" marR="51435" marT="25718" marB="2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t>$416</a:t>
                      </a:r>
                    </a:p>
                    <a:p>
                      <a:pPr marL="0" marR="0" indent="0" algn="ctr" defTabSz="457200" rtl="0" eaLnBrk="1" fontAlgn="auto" latinLnBrk="0" hangingPunct="1">
                        <a:lnSpc>
                          <a:spcPct val="100000"/>
                        </a:lnSpc>
                        <a:spcBef>
                          <a:spcPts val="0"/>
                        </a:spcBef>
                        <a:spcAft>
                          <a:spcPts val="0"/>
                        </a:spcAft>
                        <a:buClrTx/>
                        <a:buSzTx/>
                        <a:buFontTx/>
                        <a:buNone/>
                        <a:tabLst/>
                        <a:defRPr/>
                      </a:pPr>
                      <a:r>
                        <a:rPr lang="en-US" sz="900" dirty="0"/>
                        <a:t>(</a:t>
                      </a:r>
                      <a:r>
                        <a:rPr lang="en-US" sz="900" baseline="0" dirty="0"/>
                        <a:t>$250 to meet dad’s deductible +20% coinsurance)</a:t>
                      </a:r>
                      <a:endParaRPr lang="en-US" sz="900" dirty="0"/>
                    </a:p>
                  </a:txBody>
                  <a:tcPr marL="51435" marR="51435" marT="25718" marB="25718" anchor="ctr"/>
                </a:tc>
                <a:tc>
                  <a:txBody>
                    <a:bodyPr/>
                    <a:lstStyle/>
                    <a:p>
                      <a:pPr algn="ctr"/>
                      <a:endParaRPr lang="en-US" sz="1100" dirty="0"/>
                    </a:p>
                    <a:p>
                      <a:pPr algn="ctr"/>
                      <a:r>
                        <a:rPr lang="en-US" sz="1100" dirty="0"/>
                        <a:t>$300</a:t>
                      </a:r>
                    </a:p>
                    <a:p>
                      <a:pPr algn="ctr"/>
                      <a:r>
                        <a:rPr lang="en-US" sz="900" dirty="0"/>
                        <a:t>($50</a:t>
                      </a:r>
                      <a:r>
                        <a:rPr lang="en-US" sz="900" baseline="0" dirty="0"/>
                        <a:t> copay per visit</a:t>
                      </a:r>
                      <a:r>
                        <a:rPr lang="en-US" sz="900" dirty="0"/>
                        <a:t>)</a:t>
                      </a:r>
                    </a:p>
                    <a:p>
                      <a:pPr algn="ctr"/>
                      <a:endParaRPr lang="en-US" sz="900" dirty="0"/>
                    </a:p>
                  </a:txBody>
                  <a:tcPr marL="51435" marR="51435" marT="25718" marB="25718" anchor="ctr"/>
                </a:tc>
                <a:extLst>
                  <a:ext uri="{0D108BD9-81ED-4DB2-BD59-A6C34878D82A}">
                    <a16:rowId xmlns:a16="http://schemas.microsoft.com/office/drawing/2014/main" val="10003"/>
                  </a:ext>
                </a:extLst>
              </a:tr>
              <a:tr h="622935">
                <a:tc>
                  <a:txBody>
                    <a:bodyPr/>
                    <a:lstStyle/>
                    <a:p>
                      <a:r>
                        <a:rPr lang="en-US" sz="1200" baseline="0" dirty="0"/>
                        <a:t>As part of ongoing diabetes treatment, dad receives a regular prescription</a:t>
                      </a:r>
                    </a:p>
                    <a:p>
                      <a:r>
                        <a:rPr lang="en-US" sz="1200" baseline="0" dirty="0"/>
                        <a:t>     Prescription: $800 (4 x per year, $200 each) </a:t>
                      </a:r>
                    </a:p>
                  </a:txBody>
                  <a:tcPr marL="51435" marR="51435" marT="25718" marB="25718"/>
                </a:tc>
                <a:tc>
                  <a:txBody>
                    <a:bodyPr/>
                    <a:lstStyle/>
                    <a:p>
                      <a:pPr algn="ctr"/>
                      <a:r>
                        <a:rPr kumimoji="0" lang="en-US" sz="1100" b="0" i="0" u="none" strike="noStrike" kern="1200" cap="none" spc="0" normalizeH="0" baseline="0" noProof="0" dirty="0">
                          <a:ln>
                            <a:noFill/>
                          </a:ln>
                          <a:solidFill>
                            <a:prstClr val="black"/>
                          </a:solidFill>
                          <a:effectLst/>
                          <a:uLnTx/>
                          <a:uFillTx/>
                          <a:latin typeface="+mn-lt"/>
                          <a:ea typeface="+mn-ea"/>
                          <a:cs typeface="+mn-cs"/>
                        </a:rPr>
                        <a:t>$160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($40 copay per preferred brand prescription) </a:t>
                      </a:r>
                    </a:p>
                    <a:p>
                      <a:pPr algn="ctr"/>
                      <a:endParaRPr kumimoji="0" lang="en-US" sz="900" b="0" i="0" u="none" strike="noStrike" kern="1200" cap="none" spc="0" normalizeH="0" baseline="0" noProof="0" dirty="0">
                        <a:ln>
                          <a:noFill/>
                        </a:ln>
                        <a:solidFill>
                          <a:prstClr val="black"/>
                        </a:solidFill>
                        <a:effectLst/>
                        <a:uLnTx/>
                        <a:uFillTx/>
                        <a:latin typeface="+mn-lt"/>
                        <a:ea typeface="+mn-ea"/>
                        <a:cs typeface="+mn-cs"/>
                      </a:endParaRPr>
                    </a:p>
                  </a:txBody>
                  <a:tcPr marL="51435" marR="51435" marT="25718" marB="25718" anchor="ctr"/>
                </a:tc>
                <a:tc>
                  <a:txBody>
                    <a:bodyPr/>
                    <a:lstStyle/>
                    <a:p>
                      <a:pPr algn="ctr"/>
                      <a:r>
                        <a:rPr kumimoji="0" lang="en-US" sz="1100" b="0" i="0" u="none" strike="noStrike" kern="1200" cap="none" spc="0" normalizeH="0" baseline="0" noProof="0" dirty="0">
                          <a:ln>
                            <a:noFill/>
                          </a:ln>
                          <a:solidFill>
                            <a:prstClr val="black"/>
                          </a:solidFill>
                          <a:effectLst/>
                          <a:uLnTx/>
                          <a:uFillTx/>
                          <a:latin typeface="+mn-lt"/>
                          <a:ea typeface="+mn-ea"/>
                          <a:cs typeface="+mn-cs"/>
                        </a:rPr>
                        <a:t>$160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($40 copay per preferred brand prescription) </a:t>
                      </a:r>
                    </a:p>
                    <a:p>
                      <a:pPr algn="ctr"/>
                      <a:endParaRPr kumimoji="0" lang="en-US" sz="900" b="0" i="0" u="none" strike="noStrike" kern="1200" cap="none" spc="0" normalizeH="0" baseline="0" noProof="0" dirty="0">
                        <a:ln>
                          <a:noFill/>
                        </a:ln>
                        <a:solidFill>
                          <a:prstClr val="black"/>
                        </a:solidFill>
                        <a:effectLst/>
                        <a:uLnTx/>
                        <a:uFillTx/>
                        <a:latin typeface="+mn-lt"/>
                        <a:ea typeface="+mn-ea"/>
                        <a:cs typeface="+mn-cs"/>
                      </a:endParaRPr>
                    </a:p>
                  </a:txBody>
                  <a:tcPr marL="51435" marR="51435" marT="25718" marB="25718" anchor="ctr"/>
                </a:tc>
                <a:extLst>
                  <a:ext uri="{0D108BD9-81ED-4DB2-BD59-A6C34878D82A}">
                    <a16:rowId xmlns:a16="http://schemas.microsoft.com/office/drawing/2014/main" val="10004"/>
                  </a:ext>
                </a:extLst>
              </a:tr>
              <a:tr h="600075">
                <a:tc>
                  <a:txBody>
                    <a:bodyPr/>
                    <a:lstStyle/>
                    <a:p>
                      <a:r>
                        <a:rPr lang="en-US" sz="1200" dirty="0"/>
                        <a:t>Daughter</a:t>
                      </a:r>
                      <a:r>
                        <a:rPr lang="en-US" sz="1200" baseline="0" dirty="0"/>
                        <a:t> needs ACL Repair Surgery </a:t>
                      </a:r>
                    </a:p>
                    <a:p>
                      <a:r>
                        <a:rPr lang="en-US" sz="1200" baseline="0" dirty="0"/>
                        <a:t>     $22,000 full cost of surgery</a:t>
                      </a:r>
                    </a:p>
                    <a:p>
                      <a:endParaRPr lang="en-US" sz="1200" baseline="0" dirty="0"/>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$3,424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(Reached family OOP max) </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$3,000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baseline="0" dirty="0">
                          <a:solidFill>
                            <a:schemeClr val="dk1"/>
                          </a:solidFill>
                          <a:latin typeface="+mn-lt"/>
                          <a:ea typeface="+mn-ea"/>
                          <a:cs typeface="+mn-cs"/>
                        </a:rPr>
                        <a:t>(Reached daughter’s OOP max) </a:t>
                      </a:r>
                    </a:p>
                  </a:txBody>
                  <a:tcPr marL="51435" marR="51435" marT="25718" marB="25718" anchor="ctr"/>
                </a:tc>
                <a:extLst>
                  <a:ext uri="{0D108BD9-81ED-4DB2-BD59-A6C34878D82A}">
                    <a16:rowId xmlns:a16="http://schemas.microsoft.com/office/drawing/2014/main" val="10006"/>
                  </a:ext>
                </a:extLst>
              </a:tr>
              <a:tr h="531495">
                <a:tc>
                  <a:txBody>
                    <a:bodyPr/>
                    <a:lstStyle/>
                    <a:p>
                      <a:r>
                        <a:rPr lang="en-US" sz="1200" b="0" dirty="0"/>
                        <a:t>Everyone</a:t>
                      </a:r>
                      <a:r>
                        <a:rPr lang="en-US" sz="1200" b="0" baseline="0" dirty="0"/>
                        <a:t> gets sick and has an in-person PCP visit </a:t>
                      </a:r>
                    </a:p>
                    <a:p>
                      <a:r>
                        <a:rPr lang="en-US" sz="1200" b="0" baseline="0" dirty="0"/>
                        <a:t>      In-network PCP sick visits: $600 ($150/visit)</a:t>
                      </a:r>
                    </a:p>
                    <a:p>
                      <a:endParaRPr lang="en-US" sz="1200" b="0" baseline="0" dirty="0"/>
                    </a:p>
                  </a:txBody>
                  <a:tcPr marL="51435" marR="51435" marT="25718" marB="25718"/>
                </a:tc>
                <a:tc>
                  <a:txBody>
                    <a:bodyPr/>
                    <a:lstStyle/>
                    <a:p>
                      <a:pPr algn="ctr"/>
                      <a:r>
                        <a:rPr lang="en-US" sz="1100" b="0" dirty="0"/>
                        <a:t>$0</a:t>
                      </a:r>
                    </a:p>
                    <a:p>
                      <a:pPr algn="ctr"/>
                      <a:r>
                        <a:rPr lang="en-US" sz="900" b="0" dirty="0"/>
                        <a:t>(satisfied </a:t>
                      </a:r>
                      <a:r>
                        <a:rPr lang="en-US" sz="900" b="0" baseline="0" dirty="0"/>
                        <a:t>family OOP max)</a:t>
                      </a:r>
                      <a:endParaRPr lang="en-US" sz="900" b="0" dirty="0"/>
                    </a:p>
                  </a:txBody>
                  <a:tcPr marL="51435" marR="51435" marT="25718" marB="25718" anchor="ctr"/>
                </a:tc>
                <a:tc>
                  <a:txBody>
                    <a:bodyPr/>
                    <a:lstStyle/>
                    <a:p>
                      <a:pPr algn="ctr"/>
                      <a:r>
                        <a:rPr lang="en-US" sz="1100" b="0" dirty="0"/>
                        <a:t>$90</a:t>
                      </a:r>
                    </a:p>
                    <a:p>
                      <a:pPr algn="ctr"/>
                      <a:r>
                        <a:rPr lang="en-US" sz="900" b="0" dirty="0"/>
                        <a:t>($30</a:t>
                      </a:r>
                      <a:r>
                        <a:rPr lang="en-US" sz="900" b="0" baseline="0" dirty="0"/>
                        <a:t> copay per visit, daughter’s covered by plan due to meeting OOP max</a:t>
                      </a:r>
                      <a:r>
                        <a:rPr lang="en-US" sz="900" b="0" dirty="0"/>
                        <a:t>)</a:t>
                      </a:r>
                    </a:p>
                  </a:txBody>
                  <a:tcPr marL="51435" marR="51435" marT="25718" marB="25718" anchor="ctr"/>
                </a:tc>
                <a:extLst>
                  <a:ext uri="{0D108BD9-81ED-4DB2-BD59-A6C34878D82A}">
                    <a16:rowId xmlns:a16="http://schemas.microsoft.com/office/drawing/2014/main" val="10007"/>
                  </a:ext>
                </a:extLst>
              </a:tr>
              <a:tr h="600075">
                <a:tc>
                  <a:txBody>
                    <a:bodyPr/>
                    <a:lstStyle/>
                    <a:p>
                      <a:r>
                        <a:rPr lang="en-US" sz="1200" b="0" dirty="0"/>
                        <a:t>Son</a:t>
                      </a:r>
                      <a:r>
                        <a:rPr lang="en-US" sz="1200" b="0" baseline="0" dirty="0"/>
                        <a:t> needs outpatient behavioral health counseling </a:t>
                      </a:r>
                    </a:p>
                    <a:p>
                      <a:r>
                        <a:rPr lang="en-US" sz="1200" b="0" baseline="0" dirty="0"/>
                        <a:t>     Out-patient billed charges: $3,000</a:t>
                      </a:r>
                      <a:endParaRPr lang="en-US" sz="1200" b="0" dirty="0"/>
                    </a:p>
                  </a:txBody>
                  <a:tcPr marL="51435" marR="51435" marT="25718" marB="25718"/>
                </a:tc>
                <a:tc>
                  <a:txBody>
                    <a:bodyPr/>
                    <a:lstStyle/>
                    <a:p>
                      <a:pPr algn="ctr"/>
                      <a:r>
                        <a:rPr lang="en-US" sz="1100" b="0" dirty="0"/>
                        <a:t>$0</a:t>
                      </a:r>
                    </a:p>
                    <a:p>
                      <a:pPr algn="ctr"/>
                      <a:r>
                        <a:rPr lang="en-US" sz="900" b="0" dirty="0"/>
                        <a:t>(satisfied</a:t>
                      </a:r>
                      <a:r>
                        <a:rPr lang="en-US" sz="900" b="0" baseline="0" dirty="0"/>
                        <a:t> family OOP max) </a:t>
                      </a:r>
                      <a:endParaRPr lang="en-US" sz="900" b="0" dirty="0"/>
                    </a:p>
                  </a:txBody>
                  <a:tcPr marL="51435" marR="51435" marT="25718" marB="25718" anchor="ctr"/>
                </a:tc>
                <a:tc>
                  <a:txBody>
                    <a:bodyPr/>
                    <a:lstStyle/>
                    <a:p>
                      <a:pPr algn="ctr"/>
                      <a:r>
                        <a:rPr lang="en-US" sz="1100" b="0" dirty="0"/>
                        <a:t>$1,600</a:t>
                      </a:r>
                    </a:p>
                    <a:p>
                      <a:pPr algn="ctr"/>
                      <a:r>
                        <a:rPr lang="en-US" sz="900" b="0" dirty="0"/>
                        <a:t>($1,000 to meet son’s deductible + 30%</a:t>
                      </a:r>
                      <a:r>
                        <a:rPr lang="en-US" sz="900" b="0" baseline="0" dirty="0"/>
                        <a:t> coinsurance)</a:t>
                      </a:r>
                      <a:endParaRPr lang="en-US" sz="900" b="0" dirty="0"/>
                    </a:p>
                  </a:txBody>
                  <a:tcPr marL="51435" marR="51435" marT="25718" marB="25718" anchor="ctr"/>
                </a:tc>
                <a:extLst>
                  <a:ext uri="{0D108BD9-81ED-4DB2-BD59-A6C34878D82A}">
                    <a16:rowId xmlns:a16="http://schemas.microsoft.com/office/drawing/2014/main" val="10008"/>
                  </a:ext>
                </a:extLst>
              </a:tr>
              <a:tr h="211455">
                <a:tc>
                  <a:txBody>
                    <a:bodyPr/>
                    <a:lstStyle/>
                    <a:p>
                      <a:r>
                        <a:rPr lang="en-US" sz="1400" b="1" dirty="0"/>
                        <a:t>Johnsons</a:t>
                      </a:r>
                      <a:r>
                        <a:rPr lang="en-US" sz="1400" b="1" baseline="0" dirty="0"/>
                        <a:t> Pay</a:t>
                      </a:r>
                      <a:endParaRPr lang="en-US" sz="1400" b="1" dirty="0"/>
                    </a:p>
                  </a:txBody>
                  <a:tcPr marL="51435" marR="51435" marT="25718" marB="25718"/>
                </a:tc>
                <a:tc>
                  <a:txBody>
                    <a:bodyPr/>
                    <a:lstStyle/>
                    <a:p>
                      <a:pPr algn="ctr"/>
                      <a:r>
                        <a:rPr lang="en-US" sz="1400" b="1" dirty="0"/>
                        <a:t>$4,000</a:t>
                      </a:r>
                    </a:p>
                  </a:txBody>
                  <a:tcPr marL="51435" marR="51435" marT="25718" marB="25718" anchor="ctr"/>
                </a:tc>
                <a:tc>
                  <a:txBody>
                    <a:bodyPr/>
                    <a:lstStyle/>
                    <a:p>
                      <a:pPr algn="ctr"/>
                      <a:r>
                        <a:rPr lang="en-US" sz="1400" b="1" dirty="0"/>
                        <a:t>$5,150</a:t>
                      </a:r>
                    </a:p>
                  </a:txBody>
                  <a:tcPr marL="51435" marR="51435" marT="25718" marB="25718" anchor="ctr"/>
                </a:tc>
                <a:extLst>
                  <a:ext uri="{0D108BD9-81ED-4DB2-BD59-A6C34878D82A}">
                    <a16:rowId xmlns:a16="http://schemas.microsoft.com/office/drawing/2014/main" val="10005"/>
                  </a:ext>
                </a:extLst>
              </a:tr>
            </a:tbl>
          </a:graphicData>
        </a:graphic>
      </p:graphicFrame>
      <p:grpSp>
        <p:nvGrpSpPr>
          <p:cNvPr id="11" name="Group 10"/>
          <p:cNvGrpSpPr/>
          <p:nvPr/>
        </p:nvGrpSpPr>
        <p:grpSpPr>
          <a:xfrm>
            <a:off x="4585" y="16346"/>
            <a:ext cx="9139415" cy="1146894"/>
            <a:chOff x="6113" y="571702"/>
            <a:chExt cx="12191999" cy="1448955"/>
          </a:xfrm>
        </p:grpSpPr>
        <p:sp>
          <p:nvSpPr>
            <p:cNvPr id="16" name="Rectangle 15"/>
            <p:cNvSpPr/>
            <p:nvPr/>
          </p:nvSpPr>
          <p:spPr>
            <a:xfrm>
              <a:off x="6113" y="571702"/>
              <a:ext cx="12191999" cy="649341"/>
            </a:xfrm>
            <a:prstGeom prst="rect">
              <a:avLst/>
            </a:prstGeom>
            <a:solidFill>
              <a:srgbClr val="39B44A"/>
            </a:solidFill>
            <a:ln>
              <a:noFill/>
            </a:ln>
            <a:effectLst/>
            <a:scene3d>
              <a:camera prst="orthographicFront"/>
              <a:lightRig rig="threePt" dir="t"/>
            </a:scene3d>
            <a:sp3d>
              <a:bevelT w="0" h="0"/>
              <a:bevelB w="0" h="0"/>
            </a:sp3d>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US">
                <a:solidFill>
                  <a:srgbClr val="FFFFFF"/>
                </a:solidFill>
                <a:latin typeface="Calibri" pitchFamily="34" charset="0"/>
              </a:endParaRPr>
            </a:p>
          </p:txBody>
        </p:sp>
        <p:sp>
          <p:nvSpPr>
            <p:cNvPr id="13" name="Rectangle 8"/>
            <p:cNvSpPr>
              <a:spLocks noChangeArrowheads="1"/>
            </p:cNvSpPr>
            <p:nvPr/>
          </p:nvSpPr>
          <p:spPr bwMode="auto">
            <a:xfrm>
              <a:off x="190239" y="714197"/>
              <a:ext cx="5686393" cy="1306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1600">
                  <a:solidFill>
                    <a:schemeClr val="tx1"/>
                  </a:solidFill>
                  <a:latin typeface="Arial" charset="0"/>
                  <a:ea typeface="ＭＳ Ｐゴシック" charset="-128"/>
                  <a:cs typeface="ＭＳ Ｐゴシック" charset="-128"/>
                </a:defRPr>
              </a:lvl1pPr>
              <a:lvl2pPr marL="742950" indent="-28575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2pPr>
              <a:lvl3pPr marL="11430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3pPr>
              <a:lvl4pPr marL="16002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4pPr>
              <a:lvl5pPr marL="2057400" indent="-228600" eaLnBrk="0" hangingPunct="0">
                <a:spcBef>
                  <a:spcPct val="20000"/>
                </a:spcBef>
                <a:buClr>
                  <a:schemeClr val="tx1"/>
                </a:buClr>
                <a:buFont typeface="Arial" charset="0"/>
                <a:buChar char="–"/>
                <a:defRPr sz="1600">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Clr>
                  <a:schemeClr val="tx1"/>
                </a:buClr>
                <a:buFont typeface="Arial" charset="0"/>
                <a:buChar char="–"/>
                <a:defRPr sz="1600">
                  <a:solidFill>
                    <a:schemeClr val="tx1"/>
                  </a:solidFill>
                  <a:latin typeface="Arial" charset="0"/>
                  <a:ea typeface="ＭＳ Ｐゴシック" charset="-128"/>
                  <a:cs typeface="Arial" charset="0"/>
                </a:defRPr>
              </a:lvl9pPr>
            </a:lstStyle>
            <a:p>
              <a:pPr>
                <a:lnSpc>
                  <a:spcPct val="80000"/>
                </a:lnSpc>
                <a:spcBef>
                  <a:spcPct val="0"/>
                </a:spcBef>
                <a:buNone/>
              </a:pPr>
              <a:r>
                <a:rPr lang="en-US" altLang="en-US" sz="2400" b="1" dirty="0">
                  <a:solidFill>
                    <a:schemeClr val="bg1"/>
                  </a:solidFill>
                </a:rPr>
                <a:t>Meet The Johnsons</a:t>
              </a:r>
            </a:p>
          </p:txBody>
        </p:sp>
      </p:grpSp>
      <p:sp>
        <p:nvSpPr>
          <p:cNvPr id="18" name="Text Box 56"/>
          <p:cNvSpPr txBox="1">
            <a:spLocks noChangeArrowheads="1"/>
          </p:cNvSpPr>
          <p:nvPr/>
        </p:nvSpPr>
        <p:spPr bwMode="auto">
          <a:xfrm>
            <a:off x="6481230" y="112059"/>
            <a:ext cx="217700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ＭＳ Ｐゴシック" charset="0"/>
                <a:cs typeface="Arial" charset="0"/>
              </a:defRPr>
            </a:lvl2pPr>
            <a:lvl3pPr marL="1143000" indent="-228600">
              <a:defRPr sz="1600">
                <a:solidFill>
                  <a:schemeClr val="tx1"/>
                </a:solidFill>
                <a:latin typeface="Arial" charset="0"/>
                <a:ea typeface="ＭＳ Ｐゴシック" charset="0"/>
                <a:cs typeface="Arial" charset="0"/>
              </a:defRPr>
            </a:lvl3pPr>
            <a:lvl4pPr marL="1600200" indent="-228600">
              <a:defRPr sz="1600">
                <a:solidFill>
                  <a:schemeClr val="tx1"/>
                </a:solidFill>
                <a:latin typeface="Arial" charset="0"/>
                <a:ea typeface="ＭＳ Ｐゴシック" charset="0"/>
                <a:cs typeface="Arial" charset="0"/>
              </a:defRPr>
            </a:lvl4pPr>
            <a:lvl5pPr marL="2057400" indent="-228600">
              <a:defRPr sz="1600">
                <a:solidFill>
                  <a:schemeClr val="tx1"/>
                </a:solidFill>
                <a:latin typeface="Arial" charset="0"/>
                <a:ea typeface="ＭＳ Ｐゴシック" charset="0"/>
                <a:cs typeface="Arial" charset="0"/>
              </a:defRPr>
            </a:lvl5pPr>
            <a:lvl6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6pPr>
            <a:lvl7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7pPr>
            <a:lvl8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8pPr>
            <a:lvl9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9pPr>
          </a:lstStyle>
          <a:p>
            <a:pPr eaLnBrk="0" hangingPunct="0">
              <a:spcAft>
                <a:spcPct val="25000"/>
              </a:spcAft>
              <a:buFont typeface="Arial" charset="0"/>
              <a:buChar char="•"/>
            </a:pPr>
            <a:r>
              <a:rPr lang="en-US" sz="900" b="1" dirty="0">
                <a:solidFill>
                  <a:schemeClr val="bg1"/>
                </a:solidFill>
                <a:ea typeface="ヒラギノ角ゴ Pro W3" charset="0"/>
                <a:cs typeface="ヒラギノ角ゴ Pro W3" charset="0"/>
              </a:rPr>
              <a:t>Family of 4 loves the outdoors</a:t>
            </a:r>
          </a:p>
          <a:p>
            <a:pPr eaLnBrk="0" hangingPunct="0">
              <a:spcAft>
                <a:spcPct val="25000"/>
              </a:spcAft>
              <a:buFont typeface="Arial" charset="0"/>
              <a:buChar char="•"/>
            </a:pPr>
            <a:r>
              <a:rPr lang="en-US" sz="900" b="1" dirty="0">
                <a:solidFill>
                  <a:schemeClr val="bg1"/>
                </a:solidFill>
                <a:ea typeface="ヒラギノ角ゴ Pro W3" charset="0"/>
                <a:cs typeface="ヒラギノ角ゴ Pro W3" charset="0"/>
              </a:rPr>
              <a:t>Dad has diabetes </a:t>
            </a:r>
          </a:p>
        </p:txBody>
      </p:sp>
      <p:pic>
        <p:nvPicPr>
          <p:cNvPr id="8" name="Picture 7" descr="gettyimages-594829483-170667a.jpg"/>
          <p:cNvPicPr>
            <a:picLocks noChangeAspect="1"/>
          </p:cNvPicPr>
          <p:nvPr/>
        </p:nvPicPr>
        <p:blipFill rotWithShape="1">
          <a:blip r:embed="rId2" cstate="print">
            <a:extLst>
              <a:ext uri="{28A0092B-C50C-407E-A947-70E740481C1C}">
                <a14:useLocalDpi xmlns:a14="http://schemas.microsoft.com/office/drawing/2010/main" val="0"/>
              </a:ext>
            </a:extLst>
          </a:blip>
          <a:srcRect l="31178" r="6802" b="10534"/>
          <a:stretch/>
        </p:blipFill>
        <p:spPr>
          <a:xfrm>
            <a:off x="8443520" y="112059"/>
            <a:ext cx="691439" cy="691610"/>
          </a:xfrm>
          <a:prstGeom prst="ellipse">
            <a:avLst/>
          </a:prstGeom>
        </p:spPr>
      </p:pic>
    </p:spTree>
    <p:extLst>
      <p:ext uri="{BB962C8B-B14F-4D97-AF65-F5344CB8AC3E}">
        <p14:creationId xmlns:p14="http://schemas.microsoft.com/office/powerpoint/2010/main" val="85098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9792356WEB.jpg"/>
          <p:cNvPicPr>
            <a:picLocks noChangeAspect="1"/>
          </p:cNvPicPr>
          <p:nvPr/>
        </p:nvPicPr>
        <p:blipFill rotWithShape="1">
          <a:blip r:embed="rId2">
            <a:extLst>
              <a:ext uri="{28A0092B-C50C-407E-A947-70E740481C1C}">
                <a14:useLocalDpi xmlns:a14="http://schemas.microsoft.com/office/drawing/2010/main" val="0"/>
              </a:ext>
            </a:extLst>
          </a:blip>
          <a:srcRect t="18293" b="18441"/>
          <a:stretch/>
        </p:blipFill>
        <p:spPr>
          <a:xfrm flipH="1">
            <a:off x="0" y="-31491"/>
            <a:ext cx="9167518" cy="3860080"/>
          </a:xfrm>
          <a:prstGeom prst="rect">
            <a:avLst/>
          </a:prstGeom>
        </p:spPr>
      </p:pic>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3" name="Slide Number Placeholder 2"/>
          <p:cNvSpPr>
            <a:spLocks noGrp="1"/>
          </p:cNvSpPr>
          <p:nvPr>
            <p:ph type="sldNum" sz="quarter" idx="10"/>
          </p:nvPr>
        </p:nvSpPr>
        <p:spPr/>
        <p:txBody>
          <a:bodyPr/>
          <a:lstStyle/>
          <a:p>
            <a:fld id="{C8C01F01-A601-4FE5-8E71-6675F782C625}" type="slidenum">
              <a:rPr lang="en-US" altLang="en-US" smtClean="0"/>
              <a:pPr/>
              <a:t>16</a:t>
            </a:fld>
            <a:endParaRPr lang="en-US" altLang="en-US"/>
          </a:p>
        </p:txBody>
      </p:sp>
      <p:sp>
        <p:nvSpPr>
          <p:cNvPr id="8" name="Rectangle 7"/>
          <p:cNvSpPr/>
          <p:nvPr/>
        </p:nvSpPr>
        <p:spPr bwMode="auto">
          <a:xfrm rot="5400000">
            <a:off x="4058642" y="-757037"/>
            <a:ext cx="1053703" cy="917098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9" name="Subtitle 6"/>
          <p:cNvSpPr txBox="1">
            <a:spLocks/>
          </p:cNvSpPr>
          <p:nvPr/>
        </p:nvSpPr>
        <p:spPr bwMode="auto">
          <a:xfrm>
            <a:off x="381000" y="3332392"/>
            <a:ext cx="7696200" cy="1053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457200" rtl="0" eaLnBrk="1" fontAlgn="base" hangingPunct="1">
              <a:lnSpc>
                <a:spcPts val="2200"/>
              </a:lnSpc>
              <a:spcBef>
                <a:spcPct val="20000"/>
              </a:spcBef>
              <a:spcAft>
                <a:spcPct val="0"/>
              </a:spcAft>
              <a:buClr>
                <a:schemeClr val="tx1"/>
              </a:buClr>
              <a:buFont typeface="Arial" charset="0"/>
              <a:buNone/>
              <a:defRPr sz="2000" b="0" kern="1200">
                <a:solidFill>
                  <a:schemeClr val="bg1"/>
                </a:solidFill>
                <a:latin typeface="Arial" charset="0"/>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HELP WITH YOUR HEALTH</a:t>
            </a:r>
          </a:p>
          <a:p>
            <a:r>
              <a:rPr lang="en-US" dirty="0"/>
              <a:t>Programs, services, and tools</a:t>
            </a:r>
          </a:p>
        </p:txBody>
      </p:sp>
    </p:spTree>
    <p:extLst>
      <p:ext uri="{BB962C8B-B14F-4D97-AF65-F5344CB8AC3E}">
        <p14:creationId xmlns:p14="http://schemas.microsoft.com/office/powerpoint/2010/main" val="22875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74303"/>
            <a:ext cx="9144000" cy="3062607"/>
          </a:xfrm>
          <a:prstGeom prst="rect">
            <a:avLst/>
          </a:prstGeom>
          <a:solidFill>
            <a:srgbClr val="39B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 name="Picture 1" descr="ThinkstockPhotos-509626103WEB.jpg"/>
          <p:cNvPicPr>
            <a:picLocks noChangeAspect="1"/>
          </p:cNvPicPr>
          <p:nvPr/>
        </p:nvPicPr>
        <p:blipFill rotWithShape="1">
          <a:blip r:embed="rId3" cstate="screen">
            <a:extLst>
              <a:ext uri="{28A0092B-C50C-407E-A947-70E740481C1C}">
                <a14:useLocalDpi xmlns:a14="http://schemas.microsoft.com/office/drawing/2010/main" val="0"/>
              </a:ext>
            </a:extLst>
          </a:blip>
          <a:srcRect l="-1" r="501"/>
          <a:stretch/>
        </p:blipFill>
        <p:spPr>
          <a:xfrm>
            <a:off x="5655213" y="674303"/>
            <a:ext cx="3073713" cy="3062607"/>
          </a:xfrm>
          <a:prstGeom prst="rect">
            <a:avLst/>
          </a:prstGeom>
        </p:spPr>
      </p:pic>
      <p:sp>
        <p:nvSpPr>
          <p:cNvPr id="8" name="Isosceles Triangle 7"/>
          <p:cNvSpPr/>
          <p:nvPr/>
        </p:nvSpPr>
        <p:spPr>
          <a:xfrm rot="16200000" flipV="1">
            <a:off x="5605025" y="1119206"/>
            <a:ext cx="343947" cy="264561"/>
          </a:xfrm>
          <a:prstGeom prst="triangle">
            <a:avLst/>
          </a:prstGeom>
          <a:solidFill>
            <a:srgbClr val="39B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Title 4"/>
          <p:cNvSpPr>
            <a:spLocks noGrp="1"/>
          </p:cNvSpPr>
          <p:nvPr>
            <p:ph type="title"/>
          </p:nvPr>
        </p:nvSpPr>
        <p:spPr/>
        <p:txBody>
          <a:bodyPr/>
          <a:lstStyle/>
          <a:p>
            <a:r>
              <a:rPr lang="en-US" dirty="0"/>
              <a:t>Use virtual care 24/7 with MDLIVE</a:t>
            </a:r>
          </a:p>
        </p:txBody>
      </p:sp>
      <p:sp>
        <p:nvSpPr>
          <p:cNvPr id="3" name="Slide Number Placeholder 2"/>
          <p:cNvSpPr>
            <a:spLocks noGrp="1"/>
          </p:cNvSpPr>
          <p:nvPr>
            <p:ph type="sldNum" sz="quarter" idx="10"/>
          </p:nvPr>
        </p:nvSpPr>
        <p:spPr/>
        <p:txBody>
          <a:bodyPr/>
          <a:lstStyle/>
          <a:p>
            <a:fld id="{97C9F2F1-5B60-4828-8D48-CC3CA0267DF1}" type="slidenum">
              <a:rPr lang="en-US" altLang="en-US" smtClean="0"/>
              <a:pPr/>
              <a:t>17</a:t>
            </a:fld>
            <a:endParaRPr lang="en-US" altLang="en-US" dirty="0"/>
          </a:p>
        </p:txBody>
      </p:sp>
      <p:sp>
        <p:nvSpPr>
          <p:cNvPr id="4" name="Footer Placeholder 3"/>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6" name="Content Placeholder 5"/>
          <p:cNvSpPr>
            <a:spLocks noGrp="1"/>
          </p:cNvSpPr>
          <p:nvPr>
            <p:ph idx="4294967295"/>
          </p:nvPr>
        </p:nvSpPr>
        <p:spPr>
          <a:xfrm>
            <a:off x="434149" y="674303"/>
            <a:ext cx="5040981" cy="3062607"/>
          </a:xfrm>
        </p:spPr>
        <p:txBody>
          <a:bodyPr anchor="ctr" anchorCtr="0"/>
          <a:lstStyle/>
          <a:p>
            <a:pPr marL="0" indent="0">
              <a:spcBef>
                <a:spcPts val="0"/>
              </a:spcBef>
              <a:spcAft>
                <a:spcPts val="900"/>
              </a:spcAft>
              <a:buNone/>
            </a:pPr>
            <a:r>
              <a:rPr lang="en-US" dirty="0">
                <a:solidFill>
                  <a:schemeClr val="bg1"/>
                </a:solidFill>
              </a:rPr>
              <a:t>Virtual care lets you get the care you need – including most prescriptions (when appropriate) – for a wide range of minor conditions. </a:t>
            </a:r>
          </a:p>
          <a:p>
            <a:pPr marL="0" indent="0">
              <a:spcBef>
                <a:spcPts val="0"/>
              </a:spcBef>
              <a:spcAft>
                <a:spcPts val="900"/>
              </a:spcAft>
              <a:buNone/>
            </a:pPr>
            <a:r>
              <a:rPr lang="en-US" b="1" dirty="0">
                <a:solidFill>
                  <a:schemeClr val="bg1"/>
                </a:solidFill>
              </a:rPr>
              <a:t>Who:   </a:t>
            </a:r>
            <a:r>
              <a:rPr lang="en-US" dirty="0">
                <a:solidFill>
                  <a:schemeClr val="bg1"/>
                </a:solidFill>
              </a:rPr>
              <a:t>Board-certified doctors and pediatricians as 	    well as licensed counselors and psychiatrists. </a:t>
            </a:r>
          </a:p>
          <a:p>
            <a:pPr marL="690563" indent="-690563">
              <a:spcBef>
                <a:spcPts val="0"/>
              </a:spcBef>
              <a:spcAft>
                <a:spcPts val="900"/>
              </a:spcAft>
              <a:buNone/>
            </a:pPr>
            <a:r>
              <a:rPr lang="en-US" b="1" dirty="0">
                <a:solidFill>
                  <a:schemeClr val="bg1"/>
                </a:solidFill>
              </a:rPr>
              <a:t>When:</a:t>
            </a:r>
            <a:r>
              <a:rPr lang="en-US" dirty="0">
                <a:solidFill>
                  <a:schemeClr val="bg1"/>
                </a:solidFill>
              </a:rPr>
              <a:t>	Medical conditions: 24/7/365 day or night, including weekends and holidays.</a:t>
            </a:r>
          </a:p>
          <a:p>
            <a:pPr marL="690563" indent="-690563">
              <a:spcBef>
                <a:spcPts val="0"/>
              </a:spcBef>
              <a:spcAft>
                <a:spcPts val="900"/>
              </a:spcAft>
              <a:buNone/>
            </a:pPr>
            <a:r>
              <a:rPr lang="en-US" dirty="0">
                <a:solidFill>
                  <a:schemeClr val="bg1"/>
                </a:solidFill>
              </a:rPr>
              <a:t>	Behavioral health: schedule an appointment.</a:t>
            </a:r>
          </a:p>
          <a:p>
            <a:pPr marL="690563" indent="-690563">
              <a:spcBef>
                <a:spcPts val="0"/>
              </a:spcBef>
              <a:spcAft>
                <a:spcPts val="900"/>
              </a:spcAft>
              <a:buNone/>
            </a:pPr>
            <a:r>
              <a:rPr lang="en-US" b="1" dirty="0">
                <a:solidFill>
                  <a:schemeClr val="bg1"/>
                </a:solidFill>
              </a:rPr>
              <a:t>How: </a:t>
            </a:r>
            <a:r>
              <a:rPr lang="en-US" dirty="0">
                <a:solidFill>
                  <a:schemeClr val="bg1"/>
                </a:solidFill>
              </a:rPr>
              <a:t>	Phone or video.</a:t>
            </a:r>
          </a:p>
        </p:txBody>
      </p:sp>
      <p:sp>
        <p:nvSpPr>
          <p:cNvPr id="10" name="Rectangle 9"/>
          <p:cNvSpPr/>
          <p:nvPr/>
        </p:nvSpPr>
        <p:spPr>
          <a:xfrm>
            <a:off x="0" y="4205234"/>
            <a:ext cx="6944866" cy="757130"/>
          </a:xfrm>
          <a:prstGeom prst="rect">
            <a:avLst/>
          </a:prstGeom>
        </p:spPr>
        <p:txBody>
          <a:bodyPr wrap="square">
            <a:spAutoFit/>
          </a:bodyPr>
          <a:lstStyle/>
          <a:p>
            <a:pPr>
              <a:lnSpc>
                <a:spcPct val="90000"/>
              </a:lnSpc>
            </a:pPr>
            <a:r>
              <a:rPr lang="en-US" sz="800" dirty="0">
                <a:solidFill>
                  <a:schemeClr val="bg1">
                    <a:lumMod val="50000"/>
                  </a:schemeClr>
                </a:solidFill>
                <a:latin typeface="Arial Narrow" panose="020B0606020202030204" pitchFamily="34" charset="0"/>
              </a:rPr>
              <a:t>Cigna provides access to virtual care through national telehealth providers as part of your plan. Providers are solely responsible for any treatment provided to their patients. Video chat may not be available in all areas or with all providers. This service is separate from your health plan’s network and may not be available in all areas or under all plan types. A Primary Care Provider referral is not required for this service.</a:t>
            </a:r>
          </a:p>
          <a:p>
            <a:pPr>
              <a:lnSpc>
                <a:spcPct val="90000"/>
              </a:lnSpc>
            </a:pPr>
            <a:r>
              <a:rPr lang="en-US" sz="800" dirty="0">
                <a:solidFill>
                  <a:schemeClr val="bg1">
                    <a:lumMod val="50000"/>
                  </a:schemeClr>
                </a:solidFill>
                <a:latin typeface="Arial Narrow" panose="020B0606020202030204" pitchFamily="34" charset="0"/>
              </a:rPr>
              <a:t>In general, to be covered by your plan, services must be medically necessary and used for the diagnosis or treatment of a covered condition. Not all prescription drugs are covered. Product availability may vary by location and plan type and is subject to change. All group health insurance policies and health benefit plans contain exclusions and limitations. See your plan materials for costs and details of coverage, including other telehealth/telemedicine benefits that may be available under your specific health plan.</a:t>
            </a:r>
          </a:p>
        </p:txBody>
      </p:sp>
      <p:sp>
        <p:nvSpPr>
          <p:cNvPr id="11" name="Rectangle 10">
            <a:extLst>
              <a:ext uri="{FF2B5EF4-FFF2-40B4-BE49-F238E27FC236}">
                <a16:creationId xmlns:a16="http://schemas.microsoft.com/office/drawing/2014/main" id="{998DE455-EBDE-40C7-9869-D086AD6C05E5}"/>
              </a:ext>
            </a:extLst>
          </p:cNvPr>
          <p:cNvSpPr/>
          <p:nvPr/>
        </p:nvSpPr>
        <p:spPr>
          <a:xfrm>
            <a:off x="-52041" y="3825756"/>
            <a:ext cx="9370827" cy="307777"/>
          </a:xfrm>
          <a:prstGeom prst="rect">
            <a:avLst/>
          </a:prstGeom>
        </p:spPr>
        <p:txBody>
          <a:bodyPr wrap="square">
            <a:spAutoFit/>
          </a:bodyPr>
          <a:lstStyle/>
          <a:p>
            <a:r>
              <a:rPr lang="en-US" sz="1400" b="1" i="1" dirty="0">
                <a:solidFill>
                  <a:srgbClr val="FF0000"/>
                </a:solidFill>
                <a:latin typeface="Arial" panose="020B0604020202020204" pitchFamily="34" charset="0"/>
                <a:cs typeface="Arial" panose="020B0604020202020204" pitchFamily="34" charset="0"/>
              </a:rPr>
              <a:t>*The current Amwell telehealth option is sunsetting and will no longer be covered on the Cigna plan in 2021</a:t>
            </a:r>
          </a:p>
        </p:txBody>
      </p:sp>
    </p:spTree>
    <p:extLst>
      <p:ext uri="{BB962C8B-B14F-4D97-AF65-F5344CB8AC3E}">
        <p14:creationId xmlns:p14="http://schemas.microsoft.com/office/powerpoint/2010/main" val="193778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Medical virtual care</a:t>
            </a:r>
          </a:p>
        </p:txBody>
      </p:sp>
      <p:sp>
        <p:nvSpPr>
          <p:cNvPr id="4" name="Slide Number Placeholder 3"/>
          <p:cNvSpPr>
            <a:spLocks noGrp="1"/>
          </p:cNvSpPr>
          <p:nvPr>
            <p:ph type="sldNum" sz="quarter" idx="10"/>
          </p:nvPr>
        </p:nvSpPr>
        <p:spPr/>
        <p:txBody>
          <a:bodyPr/>
          <a:lstStyle/>
          <a:p>
            <a:fld id="{38EC0547-4173-4FD2-B3AD-CE0209F6F09F}" type="slidenum">
              <a:rPr lang="en-US" altLang="en-US" smtClean="0"/>
              <a:pPr/>
              <a:t>18</a:t>
            </a:fld>
            <a:endParaRPr lang="en-US" altLang="en-US" dirty="0"/>
          </a:p>
        </p:txBody>
      </p:sp>
      <p:sp>
        <p:nvSpPr>
          <p:cNvPr id="5" name="Footer Placeholder 4"/>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19" name="Rectangle 18"/>
          <p:cNvSpPr/>
          <p:nvPr/>
        </p:nvSpPr>
        <p:spPr>
          <a:xfrm>
            <a:off x="0" y="681686"/>
            <a:ext cx="9143999" cy="1046105"/>
          </a:xfrm>
          <a:prstGeom prst="rect">
            <a:avLst/>
          </a:prstGeom>
          <a:solidFill>
            <a:srgbClr val="0065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Rectangle 19"/>
          <p:cNvSpPr/>
          <p:nvPr/>
        </p:nvSpPr>
        <p:spPr>
          <a:xfrm>
            <a:off x="434149" y="927739"/>
            <a:ext cx="7336641" cy="553998"/>
          </a:xfrm>
          <a:prstGeom prst="rect">
            <a:avLst/>
          </a:prstGeom>
        </p:spPr>
        <p:txBody>
          <a:bodyPr wrap="square">
            <a:spAutoFit/>
          </a:bodyPr>
          <a:lstStyle/>
          <a:p>
            <a:r>
              <a:rPr lang="en-US" sz="1500" dirty="0">
                <a:solidFill>
                  <a:schemeClr val="bg1"/>
                </a:solidFill>
              </a:rPr>
              <a:t>Board certified doctors and pediatricians can diagnose, treat and prescribe most medications for minor medical conditions, such as:</a:t>
            </a:r>
            <a:endParaRPr lang="en-US" sz="1500" strike="sngStrike" dirty="0">
              <a:solidFill>
                <a:schemeClr val="bg1"/>
              </a:solidFill>
            </a:endParaRPr>
          </a:p>
        </p:txBody>
      </p:sp>
      <p:sp>
        <p:nvSpPr>
          <p:cNvPr id="10" name="Content Placeholder 1"/>
          <p:cNvSpPr txBox="1">
            <a:spLocks/>
          </p:cNvSpPr>
          <p:nvPr/>
        </p:nvSpPr>
        <p:spPr bwMode="auto">
          <a:xfrm>
            <a:off x="434150" y="1828235"/>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Acne</a:t>
            </a:r>
          </a:p>
          <a:p>
            <a:pPr>
              <a:spcBef>
                <a:spcPts val="0"/>
              </a:spcBef>
              <a:spcAft>
                <a:spcPts val="700"/>
              </a:spcAft>
            </a:pPr>
            <a:r>
              <a:rPr lang="en-US" sz="1400" dirty="0">
                <a:solidFill>
                  <a:srgbClr val="000000"/>
                </a:solidFill>
              </a:rPr>
              <a:t>Allergies</a:t>
            </a:r>
          </a:p>
          <a:p>
            <a:pPr>
              <a:spcBef>
                <a:spcPts val="0"/>
              </a:spcBef>
              <a:spcAft>
                <a:spcPts val="700"/>
              </a:spcAft>
            </a:pPr>
            <a:r>
              <a:rPr lang="en-US" sz="1400" dirty="0">
                <a:solidFill>
                  <a:srgbClr val="000000"/>
                </a:solidFill>
              </a:rPr>
              <a:t>Asthma</a:t>
            </a:r>
          </a:p>
          <a:p>
            <a:pPr>
              <a:spcBef>
                <a:spcPts val="0"/>
              </a:spcBef>
              <a:spcAft>
                <a:spcPts val="700"/>
              </a:spcAft>
            </a:pPr>
            <a:r>
              <a:rPr lang="en-US" sz="1400" dirty="0">
                <a:solidFill>
                  <a:srgbClr val="000000"/>
                </a:solidFill>
              </a:rPr>
              <a:t>Bronchitis</a:t>
            </a:r>
          </a:p>
          <a:p>
            <a:pPr>
              <a:spcBef>
                <a:spcPts val="0"/>
              </a:spcBef>
              <a:spcAft>
                <a:spcPts val="700"/>
              </a:spcAft>
            </a:pPr>
            <a:r>
              <a:rPr lang="en-US" sz="1400" dirty="0">
                <a:solidFill>
                  <a:srgbClr val="000000"/>
                </a:solidFill>
              </a:rPr>
              <a:t>Cold and flu</a:t>
            </a:r>
          </a:p>
          <a:p>
            <a:pPr>
              <a:spcBef>
                <a:spcPts val="0"/>
              </a:spcBef>
              <a:spcAft>
                <a:spcPts val="700"/>
              </a:spcAft>
            </a:pPr>
            <a:r>
              <a:rPr lang="en-US" sz="1400" dirty="0">
                <a:solidFill>
                  <a:srgbClr val="000000"/>
                </a:solidFill>
              </a:rPr>
              <a:t>Constipation</a:t>
            </a:r>
          </a:p>
          <a:p>
            <a:pPr marL="0" indent="0">
              <a:spcBef>
                <a:spcPts val="0"/>
              </a:spcBef>
              <a:spcAft>
                <a:spcPts val="700"/>
              </a:spcAft>
              <a:buNone/>
            </a:pPr>
            <a:endParaRPr lang="en-US" sz="1400" dirty="0">
              <a:solidFill>
                <a:srgbClr val="000000"/>
              </a:solidFill>
            </a:endParaRPr>
          </a:p>
        </p:txBody>
      </p:sp>
      <p:sp>
        <p:nvSpPr>
          <p:cNvPr id="12" name="Content Placeholder 1"/>
          <p:cNvSpPr txBox="1">
            <a:spLocks/>
          </p:cNvSpPr>
          <p:nvPr/>
        </p:nvSpPr>
        <p:spPr bwMode="auto">
          <a:xfrm>
            <a:off x="2694749" y="1816951"/>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Diarrhea</a:t>
            </a:r>
          </a:p>
          <a:p>
            <a:pPr>
              <a:spcBef>
                <a:spcPts val="0"/>
              </a:spcBef>
              <a:spcAft>
                <a:spcPts val="700"/>
              </a:spcAft>
            </a:pPr>
            <a:r>
              <a:rPr lang="en-US" sz="1400" dirty="0">
                <a:solidFill>
                  <a:srgbClr val="000000"/>
                </a:solidFill>
              </a:rPr>
              <a:t>Earaches</a:t>
            </a:r>
          </a:p>
          <a:p>
            <a:pPr>
              <a:spcBef>
                <a:spcPts val="0"/>
              </a:spcBef>
              <a:spcAft>
                <a:spcPts val="700"/>
              </a:spcAft>
            </a:pPr>
            <a:r>
              <a:rPr lang="en-US" sz="1400" dirty="0">
                <a:solidFill>
                  <a:srgbClr val="000000"/>
                </a:solidFill>
              </a:rPr>
              <a:t>Fever</a:t>
            </a:r>
          </a:p>
          <a:p>
            <a:pPr>
              <a:spcBef>
                <a:spcPts val="0"/>
              </a:spcBef>
              <a:spcAft>
                <a:spcPts val="700"/>
              </a:spcAft>
            </a:pPr>
            <a:r>
              <a:rPr lang="en-US" sz="1400" dirty="0">
                <a:solidFill>
                  <a:srgbClr val="000000"/>
                </a:solidFill>
              </a:rPr>
              <a:t>Headaches</a:t>
            </a:r>
          </a:p>
          <a:p>
            <a:pPr>
              <a:spcBef>
                <a:spcPts val="0"/>
              </a:spcBef>
              <a:spcAft>
                <a:spcPts val="700"/>
              </a:spcAft>
            </a:pPr>
            <a:r>
              <a:rPr lang="en-US" sz="1400" dirty="0">
                <a:solidFill>
                  <a:srgbClr val="000000"/>
                </a:solidFill>
              </a:rPr>
              <a:t>Insect bites</a:t>
            </a:r>
          </a:p>
          <a:p>
            <a:pPr>
              <a:spcBef>
                <a:spcPts val="0"/>
              </a:spcBef>
              <a:spcAft>
                <a:spcPts val="700"/>
              </a:spcAft>
            </a:pPr>
            <a:r>
              <a:rPr lang="en-US" sz="1400" dirty="0">
                <a:solidFill>
                  <a:srgbClr val="000000"/>
                </a:solidFill>
              </a:rPr>
              <a:t>Joint aches</a:t>
            </a:r>
          </a:p>
        </p:txBody>
      </p:sp>
      <p:sp>
        <p:nvSpPr>
          <p:cNvPr id="13" name="Content Placeholder 1"/>
          <p:cNvSpPr txBox="1">
            <a:spLocks/>
          </p:cNvSpPr>
          <p:nvPr/>
        </p:nvSpPr>
        <p:spPr bwMode="auto">
          <a:xfrm>
            <a:off x="5190299" y="1816951"/>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Nausea</a:t>
            </a:r>
          </a:p>
          <a:p>
            <a:pPr>
              <a:spcBef>
                <a:spcPts val="0"/>
              </a:spcBef>
              <a:spcAft>
                <a:spcPts val="700"/>
              </a:spcAft>
            </a:pPr>
            <a:r>
              <a:rPr lang="en-US" sz="1400" dirty="0">
                <a:solidFill>
                  <a:srgbClr val="000000"/>
                </a:solidFill>
              </a:rPr>
              <a:t>Pink eye</a:t>
            </a:r>
          </a:p>
          <a:p>
            <a:pPr>
              <a:spcBef>
                <a:spcPts val="0"/>
              </a:spcBef>
              <a:spcAft>
                <a:spcPts val="700"/>
              </a:spcAft>
            </a:pPr>
            <a:r>
              <a:rPr lang="en-US" sz="1400" dirty="0">
                <a:solidFill>
                  <a:srgbClr val="000000"/>
                </a:solidFill>
              </a:rPr>
              <a:t>Rashes</a:t>
            </a:r>
          </a:p>
          <a:p>
            <a:pPr>
              <a:spcBef>
                <a:spcPts val="0"/>
              </a:spcBef>
              <a:spcAft>
                <a:spcPts val="700"/>
              </a:spcAft>
            </a:pPr>
            <a:r>
              <a:rPr lang="en-US" sz="1400" dirty="0">
                <a:solidFill>
                  <a:srgbClr val="000000"/>
                </a:solidFill>
              </a:rPr>
              <a:t>Respiratory and sinus infections</a:t>
            </a:r>
          </a:p>
          <a:p>
            <a:pPr>
              <a:spcBef>
                <a:spcPts val="0"/>
              </a:spcBef>
              <a:spcAft>
                <a:spcPts val="700"/>
              </a:spcAft>
            </a:pPr>
            <a:r>
              <a:rPr lang="en-US" sz="1400" dirty="0">
                <a:solidFill>
                  <a:srgbClr val="000000"/>
                </a:solidFill>
              </a:rPr>
              <a:t>Sore throats</a:t>
            </a:r>
          </a:p>
          <a:p>
            <a:pPr>
              <a:spcBef>
                <a:spcPts val="0"/>
              </a:spcBef>
              <a:spcAft>
                <a:spcPts val="700"/>
              </a:spcAft>
            </a:pPr>
            <a:r>
              <a:rPr lang="en-US" sz="1400" dirty="0">
                <a:solidFill>
                  <a:srgbClr val="000000"/>
                </a:solidFill>
              </a:rPr>
              <a:t>Urinary tract infections</a:t>
            </a:r>
          </a:p>
        </p:txBody>
      </p:sp>
      <p:sp>
        <p:nvSpPr>
          <p:cNvPr id="15" name="Rectangle 14"/>
          <p:cNvSpPr/>
          <p:nvPr/>
        </p:nvSpPr>
        <p:spPr>
          <a:xfrm>
            <a:off x="0" y="4196632"/>
            <a:ext cx="6944866" cy="757130"/>
          </a:xfrm>
          <a:prstGeom prst="rect">
            <a:avLst/>
          </a:prstGeom>
        </p:spPr>
        <p:txBody>
          <a:bodyPr wrap="square">
            <a:spAutoFit/>
          </a:bodyPr>
          <a:lstStyle/>
          <a:p>
            <a:pPr>
              <a:lnSpc>
                <a:spcPct val="90000"/>
              </a:lnSpc>
            </a:pPr>
            <a:r>
              <a:rPr lang="en-US" sz="800" dirty="0">
                <a:solidFill>
                  <a:schemeClr val="bg1">
                    <a:lumMod val="50000"/>
                  </a:schemeClr>
                </a:solidFill>
                <a:latin typeface="Arial Narrow" panose="020B0606020202030204" pitchFamily="34" charset="0"/>
              </a:rPr>
              <a:t>This is not a full list and is subject to change. Cigna provides access to virtual care through national telehealth providers as part of your plan. Providers are solely responsible for any treatment provided to their patients. Video chat may not be available in all areas or with all providers. This service is separate from your health plan’s network and may not be available in all areas or under all plan types. A Primary Care Provider referral is not required for this service.</a:t>
            </a:r>
          </a:p>
          <a:p>
            <a:pPr>
              <a:lnSpc>
                <a:spcPct val="90000"/>
              </a:lnSpc>
            </a:pPr>
            <a:r>
              <a:rPr lang="en-US" sz="800" dirty="0">
                <a:solidFill>
                  <a:schemeClr val="bg1">
                    <a:lumMod val="50000"/>
                  </a:schemeClr>
                </a:solidFill>
                <a:latin typeface="Arial Narrow" panose="020B0606020202030204" pitchFamily="34" charset="0"/>
              </a:rPr>
              <a:t>In general, to be covered by your plan, services must be medically necessary and used for the diagnosis or treatment of a covered condition. Not all prescription drugs are covered. Product availability may vary by location and plan type and is subject to change. All group health insurance policies and health benefit plans contain exclusions and limitations. See your plan materials for costs and details of coverage, including other telehealth/telemedicine benefits that may be available under your specific health plan.</a:t>
            </a:r>
          </a:p>
        </p:txBody>
      </p:sp>
    </p:spTree>
    <p:extLst>
      <p:ext uri="{BB962C8B-B14F-4D97-AF65-F5344CB8AC3E}">
        <p14:creationId xmlns:p14="http://schemas.microsoft.com/office/powerpoint/2010/main" val="344690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Behavioral/mental health virtual care</a:t>
            </a:r>
          </a:p>
        </p:txBody>
      </p:sp>
      <p:sp>
        <p:nvSpPr>
          <p:cNvPr id="4" name="Slide Number Placeholder 3"/>
          <p:cNvSpPr>
            <a:spLocks noGrp="1"/>
          </p:cNvSpPr>
          <p:nvPr>
            <p:ph type="sldNum" sz="quarter" idx="10"/>
          </p:nvPr>
        </p:nvSpPr>
        <p:spPr/>
        <p:txBody>
          <a:bodyPr/>
          <a:lstStyle/>
          <a:p>
            <a:fld id="{38EC0547-4173-4FD2-B3AD-CE0209F6F09F}" type="slidenum">
              <a:rPr lang="en-US" altLang="en-US" smtClean="0"/>
              <a:pPr/>
              <a:t>19</a:t>
            </a:fld>
            <a:endParaRPr lang="en-US" altLang="en-US" dirty="0"/>
          </a:p>
        </p:txBody>
      </p:sp>
      <p:sp>
        <p:nvSpPr>
          <p:cNvPr id="5" name="Footer Placeholder 4"/>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19" name="Rectangle 18"/>
          <p:cNvSpPr/>
          <p:nvPr/>
        </p:nvSpPr>
        <p:spPr>
          <a:xfrm>
            <a:off x="0" y="681686"/>
            <a:ext cx="9143999" cy="104610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Rectangle 19"/>
          <p:cNvSpPr/>
          <p:nvPr/>
        </p:nvSpPr>
        <p:spPr>
          <a:xfrm>
            <a:off x="434149" y="927739"/>
            <a:ext cx="7336641" cy="553998"/>
          </a:xfrm>
          <a:prstGeom prst="rect">
            <a:avLst/>
          </a:prstGeom>
        </p:spPr>
        <p:txBody>
          <a:bodyPr wrap="square">
            <a:spAutoFit/>
          </a:bodyPr>
          <a:lstStyle/>
          <a:p>
            <a:r>
              <a:rPr lang="en-US" sz="1500" dirty="0">
                <a:solidFill>
                  <a:schemeClr val="bg1"/>
                </a:solidFill>
              </a:rPr>
              <a:t>Licensed counselors and psychiatrists can diagnose, treat and prescribe most medications for nonemergency behavioral/mental health conditions, such as:</a:t>
            </a:r>
            <a:endParaRPr lang="en-US" sz="1500" strike="sngStrike" dirty="0">
              <a:solidFill>
                <a:schemeClr val="bg1"/>
              </a:solidFill>
            </a:endParaRPr>
          </a:p>
        </p:txBody>
      </p:sp>
      <p:sp>
        <p:nvSpPr>
          <p:cNvPr id="10" name="Content Placeholder 1"/>
          <p:cNvSpPr txBox="1">
            <a:spLocks/>
          </p:cNvSpPr>
          <p:nvPr/>
        </p:nvSpPr>
        <p:spPr bwMode="auto">
          <a:xfrm>
            <a:off x="434150" y="1828235"/>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Addictions</a:t>
            </a:r>
          </a:p>
          <a:p>
            <a:pPr>
              <a:spcBef>
                <a:spcPts val="0"/>
              </a:spcBef>
              <a:spcAft>
                <a:spcPts val="700"/>
              </a:spcAft>
            </a:pPr>
            <a:r>
              <a:rPr lang="en-US" sz="1400" dirty="0">
                <a:solidFill>
                  <a:srgbClr val="000000"/>
                </a:solidFill>
              </a:rPr>
              <a:t>Bipolar disorders</a:t>
            </a:r>
          </a:p>
          <a:p>
            <a:pPr>
              <a:spcBef>
                <a:spcPts val="0"/>
              </a:spcBef>
              <a:spcAft>
                <a:spcPts val="700"/>
              </a:spcAft>
            </a:pPr>
            <a:r>
              <a:rPr lang="en-US" sz="1400" dirty="0">
                <a:solidFill>
                  <a:srgbClr val="000000"/>
                </a:solidFill>
              </a:rPr>
              <a:t>Child/adolescent issues</a:t>
            </a:r>
          </a:p>
          <a:p>
            <a:pPr>
              <a:spcBef>
                <a:spcPts val="0"/>
              </a:spcBef>
              <a:spcAft>
                <a:spcPts val="700"/>
              </a:spcAft>
            </a:pPr>
            <a:r>
              <a:rPr lang="en-US" sz="1400" dirty="0">
                <a:solidFill>
                  <a:srgbClr val="000000"/>
                </a:solidFill>
              </a:rPr>
              <a:t>Depression</a:t>
            </a:r>
          </a:p>
          <a:p>
            <a:pPr>
              <a:spcBef>
                <a:spcPts val="0"/>
              </a:spcBef>
              <a:spcAft>
                <a:spcPts val="700"/>
              </a:spcAft>
            </a:pPr>
            <a:r>
              <a:rPr lang="en-US" sz="1400" dirty="0">
                <a:solidFill>
                  <a:srgbClr val="000000"/>
                </a:solidFill>
              </a:rPr>
              <a:t>Eating issues</a:t>
            </a:r>
          </a:p>
        </p:txBody>
      </p:sp>
      <p:sp>
        <p:nvSpPr>
          <p:cNvPr id="12" name="Content Placeholder 1"/>
          <p:cNvSpPr txBox="1">
            <a:spLocks/>
          </p:cNvSpPr>
          <p:nvPr/>
        </p:nvSpPr>
        <p:spPr bwMode="auto">
          <a:xfrm>
            <a:off x="2818983" y="1816951"/>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Grief/loss</a:t>
            </a:r>
          </a:p>
          <a:p>
            <a:pPr>
              <a:spcBef>
                <a:spcPts val="0"/>
              </a:spcBef>
              <a:spcAft>
                <a:spcPts val="700"/>
              </a:spcAft>
            </a:pPr>
            <a:r>
              <a:rPr lang="en-US" sz="1400" dirty="0">
                <a:solidFill>
                  <a:srgbClr val="000000"/>
                </a:solidFill>
              </a:rPr>
              <a:t>Life changes</a:t>
            </a:r>
          </a:p>
          <a:p>
            <a:pPr>
              <a:spcBef>
                <a:spcPts val="0"/>
              </a:spcBef>
              <a:spcAft>
                <a:spcPts val="700"/>
              </a:spcAft>
            </a:pPr>
            <a:r>
              <a:rPr lang="en-US" sz="1400" dirty="0">
                <a:solidFill>
                  <a:srgbClr val="000000"/>
                </a:solidFill>
              </a:rPr>
              <a:t>Men’s issues</a:t>
            </a:r>
          </a:p>
          <a:p>
            <a:pPr>
              <a:spcBef>
                <a:spcPts val="0"/>
              </a:spcBef>
              <a:spcAft>
                <a:spcPts val="700"/>
              </a:spcAft>
            </a:pPr>
            <a:r>
              <a:rPr lang="en-US" sz="1400" dirty="0">
                <a:solidFill>
                  <a:srgbClr val="000000"/>
                </a:solidFill>
              </a:rPr>
              <a:t>Panic disorders</a:t>
            </a:r>
          </a:p>
          <a:p>
            <a:pPr>
              <a:spcBef>
                <a:spcPts val="0"/>
              </a:spcBef>
              <a:spcAft>
                <a:spcPts val="700"/>
              </a:spcAft>
            </a:pPr>
            <a:r>
              <a:rPr lang="en-US" sz="1400" dirty="0">
                <a:solidFill>
                  <a:srgbClr val="000000"/>
                </a:solidFill>
              </a:rPr>
              <a:t>Parenting issues</a:t>
            </a:r>
          </a:p>
        </p:txBody>
      </p:sp>
      <p:sp>
        <p:nvSpPr>
          <p:cNvPr id="13" name="Content Placeholder 1"/>
          <p:cNvSpPr txBox="1">
            <a:spLocks/>
          </p:cNvSpPr>
          <p:nvPr/>
        </p:nvSpPr>
        <p:spPr bwMode="auto">
          <a:xfrm>
            <a:off x="5622099" y="1836852"/>
            <a:ext cx="4193005" cy="175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700"/>
              </a:spcAft>
            </a:pPr>
            <a:r>
              <a:rPr lang="en-US" sz="1400" dirty="0">
                <a:solidFill>
                  <a:srgbClr val="000000"/>
                </a:solidFill>
              </a:rPr>
              <a:t>Postpartum depression</a:t>
            </a:r>
          </a:p>
          <a:p>
            <a:pPr>
              <a:spcBef>
                <a:spcPts val="0"/>
              </a:spcBef>
              <a:spcAft>
                <a:spcPts val="700"/>
              </a:spcAft>
            </a:pPr>
            <a:r>
              <a:rPr lang="en-US" sz="1400" dirty="0">
                <a:solidFill>
                  <a:srgbClr val="000000"/>
                </a:solidFill>
              </a:rPr>
              <a:t>Relationship and marriage issues</a:t>
            </a:r>
          </a:p>
          <a:p>
            <a:pPr>
              <a:spcBef>
                <a:spcPts val="0"/>
              </a:spcBef>
              <a:spcAft>
                <a:spcPts val="700"/>
              </a:spcAft>
            </a:pPr>
            <a:r>
              <a:rPr lang="en-US" sz="1400" dirty="0">
                <a:solidFill>
                  <a:srgbClr val="000000"/>
                </a:solidFill>
              </a:rPr>
              <a:t>Stress</a:t>
            </a:r>
          </a:p>
          <a:p>
            <a:pPr>
              <a:spcBef>
                <a:spcPts val="0"/>
              </a:spcBef>
              <a:spcAft>
                <a:spcPts val="700"/>
              </a:spcAft>
            </a:pPr>
            <a:r>
              <a:rPr lang="en-US" sz="1400" dirty="0">
                <a:solidFill>
                  <a:srgbClr val="000000"/>
                </a:solidFill>
              </a:rPr>
              <a:t>Trauma/PTSD</a:t>
            </a:r>
          </a:p>
          <a:p>
            <a:pPr>
              <a:spcBef>
                <a:spcPts val="0"/>
              </a:spcBef>
              <a:spcAft>
                <a:spcPts val="700"/>
              </a:spcAft>
            </a:pPr>
            <a:r>
              <a:rPr lang="en-US" sz="1400" dirty="0">
                <a:solidFill>
                  <a:srgbClr val="000000"/>
                </a:solidFill>
              </a:rPr>
              <a:t>Women’s issues</a:t>
            </a:r>
          </a:p>
        </p:txBody>
      </p:sp>
      <p:sp>
        <p:nvSpPr>
          <p:cNvPr id="15" name="Rectangle 14"/>
          <p:cNvSpPr/>
          <p:nvPr/>
        </p:nvSpPr>
        <p:spPr>
          <a:xfrm>
            <a:off x="33561" y="4199021"/>
            <a:ext cx="6944866" cy="757130"/>
          </a:xfrm>
          <a:prstGeom prst="rect">
            <a:avLst/>
          </a:prstGeom>
        </p:spPr>
        <p:txBody>
          <a:bodyPr wrap="square">
            <a:spAutoFit/>
          </a:bodyPr>
          <a:lstStyle/>
          <a:p>
            <a:pPr>
              <a:lnSpc>
                <a:spcPct val="90000"/>
              </a:lnSpc>
            </a:pPr>
            <a:r>
              <a:rPr lang="en-US" sz="800" dirty="0">
                <a:solidFill>
                  <a:schemeClr val="bg1">
                    <a:lumMod val="50000"/>
                  </a:schemeClr>
                </a:solidFill>
                <a:latin typeface="Arial Narrow" panose="020B0606020202030204" pitchFamily="34" charset="0"/>
              </a:rPr>
              <a:t>This is not a full list and is subject to change. Cigna provides access to virtual care through national telehealth providers as part of your plan. Providers are solely responsible for any treatment provided to their patients. Video chat may not be available in all areas or with all providers. This service is separate from your health plan’s network and may not be available in all areas or under all plan types. A Primary Care Provider referral is not required for this service.</a:t>
            </a:r>
          </a:p>
          <a:p>
            <a:pPr>
              <a:lnSpc>
                <a:spcPct val="90000"/>
              </a:lnSpc>
            </a:pPr>
            <a:r>
              <a:rPr lang="en-US" sz="800" dirty="0">
                <a:solidFill>
                  <a:schemeClr val="bg1">
                    <a:lumMod val="50000"/>
                  </a:schemeClr>
                </a:solidFill>
                <a:latin typeface="Arial Narrow" panose="020B0606020202030204" pitchFamily="34" charset="0"/>
              </a:rPr>
              <a:t>In general, to be covered by your plan, services must be medically necessary and used for the diagnosis or treatment of a covered condition. Not all prescription drugs are covered. Product availability may vary by location and plan type and is subject to change. All group health insurance policies and health benefit plans contain exclusions and limitations. See your plan materials for costs and details of coverage, including other telehealth/telemedicine benefits that may be available under your specific health plan.</a:t>
            </a:r>
          </a:p>
        </p:txBody>
      </p:sp>
    </p:spTree>
    <p:extLst>
      <p:ext uri="{BB962C8B-B14F-4D97-AF65-F5344CB8AC3E}">
        <p14:creationId xmlns:p14="http://schemas.microsoft.com/office/powerpoint/2010/main" val="391349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32173381web.jpg"/>
          <p:cNvPicPr>
            <a:picLocks noChangeAspect="1"/>
          </p:cNvPicPr>
          <p:nvPr/>
        </p:nvPicPr>
        <p:blipFill>
          <a:blip r:embed="rId3"/>
          <a:srcRect b="9285"/>
          <a:stretch>
            <a:fillRect/>
          </a:stretch>
        </p:blipFill>
        <p:spPr>
          <a:xfrm>
            <a:off x="0" y="0"/>
            <a:ext cx="6936828" cy="4400550"/>
          </a:xfrm>
          <a:prstGeom prst="rect">
            <a:avLst/>
          </a:prstGeom>
        </p:spPr>
      </p:pic>
      <p:sp>
        <p:nvSpPr>
          <p:cNvPr id="7" name="Rectangle 6"/>
          <p:cNvSpPr/>
          <p:nvPr/>
        </p:nvSpPr>
        <p:spPr>
          <a:xfrm>
            <a:off x="5793828" y="-31898"/>
            <a:ext cx="3429000" cy="4432448"/>
          </a:xfrm>
          <a:prstGeom prst="rect">
            <a:avLst/>
          </a:prstGeom>
          <a:solidFill>
            <a:srgbClr val="1117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8730" y="2811534"/>
            <a:ext cx="2677140" cy="484584"/>
          </a:xfrm>
        </p:spPr>
        <p:txBody>
          <a:bodyPr>
            <a:normAutofit fontScale="90000"/>
          </a:bodyPr>
          <a:lstStyle/>
          <a:p>
            <a:r>
              <a:rPr lang="en-US" dirty="0">
                <a:solidFill>
                  <a:schemeClr val="bg1"/>
                </a:solidFill>
              </a:rPr>
              <a:t>Together, all the way.</a:t>
            </a:r>
            <a:endParaRPr lang="en-US" strike="sngStrike" baseline="30000" dirty="0">
              <a:solidFill>
                <a:schemeClr val="bg1"/>
              </a:solidFill>
            </a:endParaRPr>
          </a:p>
        </p:txBody>
      </p:sp>
      <p:sp>
        <p:nvSpPr>
          <p:cNvPr id="3" name="Content Placeholder 2"/>
          <p:cNvSpPr>
            <a:spLocks noGrp="1"/>
          </p:cNvSpPr>
          <p:nvPr>
            <p:ph idx="4294967295"/>
          </p:nvPr>
        </p:nvSpPr>
        <p:spPr>
          <a:xfrm>
            <a:off x="6098729" y="464160"/>
            <a:ext cx="2775248" cy="1928074"/>
          </a:xfrm>
        </p:spPr>
        <p:txBody>
          <a:bodyPr>
            <a:noAutofit/>
          </a:bodyPr>
          <a:lstStyle/>
          <a:p>
            <a:pPr marL="0" indent="0">
              <a:spcBef>
                <a:spcPts val="0"/>
              </a:spcBef>
              <a:spcAft>
                <a:spcPts val="900"/>
              </a:spcAft>
              <a:buNone/>
            </a:pPr>
            <a:r>
              <a:rPr lang="en-US" sz="1400" dirty="0">
                <a:solidFill>
                  <a:schemeClr val="bg1"/>
                </a:solidFill>
              </a:rPr>
              <a:t>You go the extra mile to be healthy, but you don’t have to go it alone.</a:t>
            </a:r>
          </a:p>
          <a:p>
            <a:pPr marL="0" indent="0">
              <a:spcBef>
                <a:spcPts val="0"/>
              </a:spcBef>
              <a:spcAft>
                <a:spcPts val="900"/>
              </a:spcAft>
              <a:buNone/>
            </a:pPr>
            <a:r>
              <a:rPr lang="en-US" sz="1400" dirty="0">
                <a:solidFill>
                  <a:schemeClr val="bg1"/>
                </a:solidFill>
              </a:rPr>
              <a:t>We’ll be right by your side with the coverage, tools and resources to help you – body &amp; mind.</a:t>
            </a:r>
          </a:p>
          <a:p>
            <a:pPr marL="0" indent="0">
              <a:spcBef>
                <a:spcPts val="0"/>
              </a:spcBef>
              <a:spcAft>
                <a:spcPts val="900"/>
              </a:spcAft>
              <a:buNone/>
            </a:pPr>
            <a:r>
              <a:rPr lang="en-US" sz="1400" dirty="0">
                <a:solidFill>
                  <a:schemeClr val="bg1"/>
                </a:solidFill>
              </a:rPr>
              <a:t>Together, we can help you live a healthier and more secure life.</a:t>
            </a:r>
          </a:p>
        </p:txBody>
      </p:sp>
      <p:sp>
        <p:nvSpPr>
          <p:cNvPr id="4" name="Footer Placeholder 3"/>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5" name="Slide Number Placeholder 4"/>
          <p:cNvSpPr>
            <a:spLocks noGrp="1"/>
          </p:cNvSpPr>
          <p:nvPr>
            <p:ph type="sldNum" sz="quarter" idx="10"/>
          </p:nvPr>
        </p:nvSpPr>
        <p:spPr/>
        <p:txBody>
          <a:bodyPr/>
          <a:lstStyle/>
          <a:p>
            <a:fld id="{97C9F2F1-5B60-4828-8D48-CC3CA0267DF1}" type="slidenum">
              <a:rPr lang="en-US" altLang="en-US" smtClean="0"/>
              <a:pPr/>
              <a:t>2</a:t>
            </a:fld>
            <a:endParaRPr lang="en-US" altLang="en-US"/>
          </a:p>
        </p:txBody>
      </p:sp>
    </p:spTree>
    <p:extLst>
      <p:ext uri="{BB962C8B-B14F-4D97-AF65-F5344CB8AC3E}">
        <p14:creationId xmlns:p14="http://schemas.microsoft.com/office/powerpoint/2010/main" val="243171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nkstockPhotos-461259755web.png"/>
          <p:cNvPicPr>
            <a:picLocks noChangeAspect="1"/>
          </p:cNvPicPr>
          <p:nvPr/>
        </p:nvPicPr>
        <p:blipFill rotWithShape="1">
          <a:blip r:embed="rId3" cstate="screen">
            <a:extLst>
              <a:ext uri="{28A0092B-C50C-407E-A947-70E740481C1C}">
                <a14:useLocalDpi xmlns:a14="http://schemas.microsoft.com/office/drawing/2010/main" val="0"/>
              </a:ext>
            </a:extLst>
          </a:blip>
          <a:srcRect l="10292" t="5210" r="6911" b="-249"/>
          <a:stretch/>
        </p:blipFill>
        <p:spPr>
          <a:xfrm flipH="1">
            <a:off x="4698325" y="886858"/>
            <a:ext cx="4445675" cy="3401959"/>
          </a:xfrm>
          <a:prstGeom prst="rect">
            <a:avLst/>
          </a:prstGeom>
        </p:spPr>
      </p:pic>
      <p:sp>
        <p:nvSpPr>
          <p:cNvPr id="5" name="Title 4"/>
          <p:cNvSpPr>
            <a:spLocks noGrp="1"/>
          </p:cNvSpPr>
          <p:nvPr>
            <p:ph type="title"/>
          </p:nvPr>
        </p:nvSpPr>
        <p:spPr>
          <a:xfrm>
            <a:off x="0" y="132364"/>
            <a:ext cx="8229600" cy="484584"/>
          </a:xfrm>
        </p:spPr>
        <p:txBody>
          <a:bodyPr/>
          <a:lstStyle/>
          <a:p>
            <a:r>
              <a:rPr lang="en-US" dirty="0"/>
              <a:t>Cigna Lifestyle Management programs</a:t>
            </a:r>
          </a:p>
        </p:txBody>
      </p:sp>
      <p:sp>
        <p:nvSpPr>
          <p:cNvPr id="3" name="Slide Number Placeholder 2"/>
          <p:cNvSpPr>
            <a:spLocks noGrp="1"/>
          </p:cNvSpPr>
          <p:nvPr>
            <p:ph type="sldNum" sz="quarter" idx="10"/>
          </p:nvPr>
        </p:nvSpPr>
        <p:spPr/>
        <p:txBody>
          <a:bodyPr/>
          <a:lstStyle/>
          <a:p>
            <a:fld id="{97C9F2F1-5B60-4828-8D48-CC3CA0267DF1}" type="slidenum">
              <a:rPr lang="en-US" altLang="en-US" smtClean="0"/>
              <a:pPr/>
              <a:t>20</a:t>
            </a:fld>
            <a:endParaRPr lang="en-US" altLang="en-US"/>
          </a:p>
        </p:txBody>
      </p:sp>
      <p:sp>
        <p:nvSpPr>
          <p:cNvPr id="4" name="Footer Placeholder 3"/>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13" name="Rectangle 12"/>
          <p:cNvSpPr/>
          <p:nvPr/>
        </p:nvSpPr>
        <p:spPr>
          <a:xfrm>
            <a:off x="842" y="886857"/>
            <a:ext cx="5341247" cy="3393044"/>
          </a:xfrm>
          <a:prstGeom prst="rect">
            <a:avLst/>
          </a:prstGeom>
          <a:solidFill>
            <a:srgbClr val="39B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Isosceles Triangle 13"/>
          <p:cNvSpPr/>
          <p:nvPr/>
        </p:nvSpPr>
        <p:spPr>
          <a:xfrm rot="16200000" flipV="1">
            <a:off x="5267342" y="1234673"/>
            <a:ext cx="343947" cy="264561"/>
          </a:xfrm>
          <a:prstGeom prst="triangle">
            <a:avLst/>
          </a:prstGeom>
          <a:solidFill>
            <a:srgbClr val="39B4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idx="4294967295"/>
          </p:nvPr>
        </p:nvSpPr>
        <p:spPr>
          <a:xfrm>
            <a:off x="455140" y="957029"/>
            <a:ext cx="4622388" cy="3200400"/>
          </a:xfrm>
        </p:spPr>
        <p:txBody>
          <a:bodyPr anchor="ctr" anchorCtr="0"/>
          <a:lstStyle/>
          <a:p>
            <a:pPr marL="0" indent="0">
              <a:spcBef>
                <a:spcPts val="0"/>
              </a:spcBef>
              <a:spcAft>
                <a:spcPts val="300"/>
              </a:spcAft>
              <a:buClrTx/>
              <a:buNone/>
            </a:pPr>
            <a:r>
              <a:rPr lang="en-US" sz="1400" dirty="0">
                <a:solidFill>
                  <a:schemeClr val="bg1"/>
                </a:solidFill>
              </a:rPr>
              <a:t>If weight, tobacco or stress is affecting your ability to live an active life, a health advocate can provide you with personalized support to help you.</a:t>
            </a:r>
          </a:p>
          <a:p>
            <a:pPr marL="137160" indent="-137160">
              <a:spcBef>
                <a:spcPts val="0"/>
              </a:spcBef>
              <a:spcAft>
                <a:spcPts val="300"/>
              </a:spcAft>
              <a:buClrTx/>
            </a:pPr>
            <a:r>
              <a:rPr lang="en-US" sz="1400" b="1" dirty="0">
                <a:solidFill>
                  <a:schemeClr val="bg1"/>
                </a:solidFill>
              </a:rPr>
              <a:t>Weight management: </a:t>
            </a:r>
            <a:r>
              <a:rPr lang="en-US" sz="1400" dirty="0">
                <a:solidFill>
                  <a:schemeClr val="bg1"/>
                </a:solidFill>
              </a:rPr>
              <a:t>Learn to manage your weight using a non-diet approach that helps you build confidence, change habits, eat healthier and become more active. </a:t>
            </a:r>
          </a:p>
          <a:p>
            <a:pPr marL="137160" indent="-137160">
              <a:spcBef>
                <a:spcPts val="0"/>
              </a:spcBef>
              <a:spcAft>
                <a:spcPts val="300"/>
              </a:spcAft>
              <a:buClrTx/>
            </a:pPr>
            <a:r>
              <a:rPr lang="en-US" sz="1400" b="1" dirty="0">
                <a:solidFill>
                  <a:schemeClr val="bg1"/>
                </a:solidFill>
              </a:rPr>
              <a:t>Quit tobacco: </a:t>
            </a:r>
            <a:r>
              <a:rPr lang="en-US" sz="1400" dirty="0">
                <a:solidFill>
                  <a:schemeClr val="bg1"/>
                </a:solidFill>
              </a:rPr>
              <a:t>Develop a personal quit plan to become and remain tobacco-free. </a:t>
            </a:r>
          </a:p>
          <a:p>
            <a:pPr marL="137160" indent="-137160">
              <a:spcBef>
                <a:spcPts val="0"/>
              </a:spcBef>
              <a:spcAft>
                <a:spcPts val="300"/>
              </a:spcAft>
              <a:buClrTx/>
            </a:pPr>
            <a:r>
              <a:rPr lang="en-US" sz="1400" b="1" dirty="0">
                <a:solidFill>
                  <a:schemeClr val="bg1"/>
                </a:solidFill>
              </a:rPr>
              <a:t>Reduce stress: </a:t>
            </a:r>
            <a:r>
              <a:rPr lang="en-US" sz="1400" dirty="0">
                <a:solidFill>
                  <a:schemeClr val="bg1"/>
                </a:solidFill>
              </a:rPr>
              <a:t>Understand the sources of your stress, and learn to use coping techniques to better manage stress both on and off the job. </a:t>
            </a:r>
          </a:p>
          <a:p>
            <a:pPr marL="0" indent="0">
              <a:spcBef>
                <a:spcPts val="0"/>
              </a:spcBef>
              <a:spcAft>
                <a:spcPts val="300"/>
              </a:spcAft>
              <a:buClrTx/>
              <a:buNone/>
            </a:pPr>
            <a:r>
              <a:rPr lang="en-US" sz="1400" dirty="0">
                <a:solidFill>
                  <a:schemeClr val="bg1"/>
                </a:solidFill>
              </a:rPr>
              <a:t>Use an online or telephone coaching program – </a:t>
            </a:r>
            <a:br>
              <a:rPr lang="en-US" sz="1400" dirty="0">
                <a:solidFill>
                  <a:schemeClr val="bg1"/>
                </a:solidFill>
              </a:rPr>
            </a:br>
            <a:r>
              <a:rPr lang="en-US" sz="1400" dirty="0">
                <a:solidFill>
                  <a:schemeClr val="bg1"/>
                </a:solidFill>
              </a:rPr>
              <a:t>or both – for the support you need.</a:t>
            </a:r>
            <a:endParaRPr lang="en-US" sz="1400" b="1" dirty="0">
              <a:solidFill>
                <a:schemeClr val="bg1"/>
              </a:solidFill>
            </a:endParaRPr>
          </a:p>
        </p:txBody>
      </p:sp>
      <p:sp>
        <p:nvSpPr>
          <p:cNvPr id="15" name="Footer Placeholder 4"/>
          <p:cNvSpPr txBox="1">
            <a:spLocks/>
          </p:cNvSpPr>
          <p:nvPr/>
        </p:nvSpPr>
        <p:spPr bwMode="auto">
          <a:xfrm>
            <a:off x="94983" y="499197"/>
            <a:ext cx="8369975" cy="378135"/>
          </a:xfrm>
          <a:prstGeom prst="rect">
            <a:avLst/>
          </a:prstGeom>
          <a:noFill/>
          <a:ln w="9525">
            <a:noFill/>
            <a:miter lim="800000"/>
            <a:headEnd/>
            <a:tailEnd/>
          </a:ln>
        </p:spPr>
        <p:txBody>
          <a:bodyPr/>
          <a:lstStyle/>
          <a:p>
            <a:r>
              <a:rPr lang="en-US" sz="1400" b="1" dirty="0">
                <a:solidFill>
                  <a:schemeClr val="tx1">
                    <a:lumMod val="65000"/>
                    <a:lumOff val="35000"/>
                  </a:schemeClr>
                </a:solidFill>
              </a:rPr>
              <a:t>The support you need to change your life</a:t>
            </a:r>
          </a:p>
        </p:txBody>
      </p:sp>
    </p:spTree>
    <p:extLst>
      <p:ext uri="{BB962C8B-B14F-4D97-AF65-F5344CB8AC3E}">
        <p14:creationId xmlns:p14="http://schemas.microsoft.com/office/powerpoint/2010/main" val="425581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83B83-1333-E547-BB50-58EFB5DFFC4D}"/>
              </a:ext>
            </a:extLst>
          </p:cNvPr>
          <p:cNvSpPr/>
          <p:nvPr/>
        </p:nvSpPr>
        <p:spPr>
          <a:xfrm>
            <a:off x="0" y="915338"/>
            <a:ext cx="9143999" cy="104610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05206" y="194498"/>
            <a:ext cx="7886700" cy="276999"/>
          </a:xfrm>
        </p:spPr>
        <p:txBody>
          <a:bodyPr>
            <a:normAutofit fontScale="90000"/>
          </a:bodyPr>
          <a:lstStyle/>
          <a:p>
            <a:br>
              <a:rPr lang="en-US" b="1" dirty="0"/>
            </a:br>
            <a:br>
              <a:rPr lang="en-US" dirty="0"/>
            </a:br>
            <a:endParaRPr lang="en-US" dirty="0"/>
          </a:p>
        </p:txBody>
      </p:sp>
      <p:sp>
        <p:nvSpPr>
          <p:cNvPr id="3" name="Content Placeholder 2"/>
          <p:cNvSpPr>
            <a:spLocks noGrp="1"/>
          </p:cNvSpPr>
          <p:nvPr>
            <p:ph idx="1"/>
          </p:nvPr>
        </p:nvSpPr>
        <p:spPr>
          <a:xfrm>
            <a:off x="386396" y="2178193"/>
            <a:ext cx="7961274" cy="2116221"/>
          </a:xfrm>
        </p:spPr>
        <p:txBody>
          <a:bodyPr>
            <a:normAutofit/>
          </a:bodyPr>
          <a:lstStyle/>
          <a:p>
            <a:pPr>
              <a:spcAft>
                <a:spcPts val="900"/>
              </a:spcAft>
            </a:pPr>
            <a:r>
              <a:rPr lang="en-US" sz="1400" dirty="0"/>
              <a:t>The program surrounds you with the tools and support you need to make lasting, meaningful changes to the way you eat, move, sleep, and manage stress – one small step at a time.</a:t>
            </a:r>
          </a:p>
          <a:p>
            <a:pPr>
              <a:spcAft>
                <a:spcPts val="900"/>
              </a:spcAft>
            </a:pPr>
            <a:r>
              <a:rPr lang="en-US" sz="1400" dirty="0"/>
              <a:t>You’ll receive the program at no additional cost if you or your covered adult dependents are enrolled in an Aspire medical plan offered through Cigna, are at risk for type 2 diabetes or heart disease, and are accepted into the program.</a:t>
            </a:r>
          </a:p>
          <a:p>
            <a:pPr>
              <a:spcAft>
                <a:spcPts val="900"/>
              </a:spcAft>
            </a:pPr>
            <a:r>
              <a:rPr lang="en-US" sz="1400" dirty="0"/>
              <a:t>You’ll be receiving more information on this program, including instructions on how to enroll, starting in 2021 </a:t>
            </a:r>
            <a:endParaRPr lang="en-US" sz="1350" dirty="0"/>
          </a:p>
        </p:txBody>
      </p:sp>
      <p:sp>
        <p:nvSpPr>
          <p:cNvPr id="5" name="TextBox 4"/>
          <p:cNvSpPr txBox="1"/>
          <p:nvPr/>
        </p:nvSpPr>
        <p:spPr>
          <a:xfrm>
            <a:off x="0" y="4538190"/>
            <a:ext cx="6414977" cy="400110"/>
          </a:xfrm>
          <a:prstGeom prst="rect">
            <a:avLst/>
          </a:prstGeom>
          <a:noFill/>
        </p:spPr>
        <p:txBody>
          <a:bodyPr wrap="square" rtlCol="0">
            <a:spAutoFit/>
          </a:bodyPr>
          <a:lstStyle/>
          <a:p>
            <a:r>
              <a:rPr lang="en-US" sz="1000" dirty="0">
                <a:solidFill>
                  <a:srgbClr val="7F7F7F"/>
                </a:solidFill>
                <a:latin typeface="Arial Narrow" panose="020B0604020202020204" pitchFamily="34" charset="0"/>
                <a:cs typeface="Arial Narrow" panose="020B0604020202020204" pitchFamily="34" charset="0"/>
              </a:rPr>
              <a:t>The </a:t>
            </a:r>
            <a:r>
              <a:rPr lang="en-US" sz="1000" dirty="0" err="1">
                <a:solidFill>
                  <a:srgbClr val="7F7F7F"/>
                </a:solidFill>
                <a:latin typeface="Arial Narrow" panose="020B0604020202020204" pitchFamily="34" charset="0"/>
                <a:cs typeface="Arial Narrow" panose="020B0604020202020204" pitchFamily="34" charset="0"/>
              </a:rPr>
              <a:t>Omada</a:t>
            </a:r>
            <a:r>
              <a:rPr lang="en-US" sz="1000" baseline="30000" dirty="0">
                <a:solidFill>
                  <a:srgbClr val="7F7F7F"/>
                </a:solidFill>
                <a:latin typeface="Arial Narrow" panose="020B0604020202020204" pitchFamily="34" charset="0"/>
                <a:cs typeface="Arial Narrow" panose="020B0604020202020204" pitchFamily="34" charset="0"/>
              </a:rPr>
              <a:t>®</a:t>
            </a:r>
            <a:r>
              <a:rPr lang="en-US" sz="1000" dirty="0">
                <a:solidFill>
                  <a:srgbClr val="7F7F7F"/>
                </a:solidFill>
                <a:latin typeface="Arial Narrow" panose="020B0604020202020204" pitchFamily="34" charset="0"/>
                <a:cs typeface="Arial Narrow" panose="020B0604020202020204" pitchFamily="34" charset="0"/>
              </a:rPr>
              <a:t> program is administered by </a:t>
            </a:r>
            <a:r>
              <a:rPr lang="en-US" sz="1000" dirty="0" err="1">
                <a:solidFill>
                  <a:srgbClr val="7F7F7F"/>
                </a:solidFill>
                <a:latin typeface="Arial Narrow" panose="020B0604020202020204" pitchFamily="34" charset="0"/>
                <a:cs typeface="Arial Narrow" panose="020B0604020202020204" pitchFamily="34" charset="0"/>
              </a:rPr>
              <a:t>Omada</a:t>
            </a:r>
            <a:r>
              <a:rPr lang="en-US" sz="1000" dirty="0">
                <a:solidFill>
                  <a:srgbClr val="7F7F7F"/>
                </a:solidFill>
                <a:latin typeface="Arial Narrow" panose="020B0604020202020204" pitchFamily="34" charset="0"/>
                <a:cs typeface="Arial Narrow" panose="020B0604020202020204" pitchFamily="34" charset="0"/>
              </a:rPr>
              <a:t> Health, Inc., an independent third-party service provider. Cigna does not endorse or guarantee the products or services of any third parties and assumes no liability with respect to any such products or services. </a:t>
            </a:r>
          </a:p>
        </p:txBody>
      </p:sp>
      <p:sp>
        <p:nvSpPr>
          <p:cNvPr id="7" name="Title 2">
            <a:extLst>
              <a:ext uri="{FF2B5EF4-FFF2-40B4-BE49-F238E27FC236}">
                <a16:creationId xmlns:a16="http://schemas.microsoft.com/office/drawing/2014/main" id="{2B259F3A-DCFE-F841-94AE-45DD09838A73}"/>
              </a:ext>
            </a:extLst>
          </p:cNvPr>
          <p:cNvSpPr txBox="1">
            <a:spLocks/>
          </p:cNvSpPr>
          <p:nvPr/>
        </p:nvSpPr>
        <p:spPr bwMode="auto">
          <a:xfrm>
            <a:off x="118070" y="123442"/>
            <a:ext cx="8229600" cy="48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r>
              <a:rPr lang="en-US" dirty="0"/>
              <a:t>New for 2021: </a:t>
            </a:r>
            <a:r>
              <a:rPr lang="en-US" dirty="0" err="1"/>
              <a:t>Omada</a:t>
            </a:r>
            <a:r>
              <a:rPr lang="en-US" dirty="0"/>
              <a:t> for Cigna</a:t>
            </a:r>
          </a:p>
        </p:txBody>
      </p:sp>
      <p:sp>
        <p:nvSpPr>
          <p:cNvPr id="10" name="Footer Placeholder 4">
            <a:extLst>
              <a:ext uri="{FF2B5EF4-FFF2-40B4-BE49-F238E27FC236}">
                <a16:creationId xmlns:a16="http://schemas.microsoft.com/office/drawing/2014/main" id="{BC4E24CA-6356-1D42-8184-19F03AB5E0B3}"/>
              </a:ext>
            </a:extLst>
          </p:cNvPr>
          <p:cNvSpPr txBox="1">
            <a:spLocks/>
          </p:cNvSpPr>
          <p:nvPr/>
        </p:nvSpPr>
        <p:spPr bwMode="auto">
          <a:xfrm>
            <a:off x="263568" y="527334"/>
            <a:ext cx="8369975" cy="378135"/>
          </a:xfrm>
          <a:prstGeom prst="rect">
            <a:avLst/>
          </a:prstGeom>
          <a:noFill/>
          <a:ln w="9525">
            <a:noFill/>
            <a:miter lim="800000"/>
            <a:headEnd/>
            <a:tailEnd/>
          </a:ln>
        </p:spPr>
        <p:txBody>
          <a:bodyPr/>
          <a:lstStyle/>
          <a:p>
            <a:r>
              <a:rPr lang="en-US" sz="1400" b="1" dirty="0">
                <a:solidFill>
                  <a:schemeClr val="tx1">
                    <a:lumMod val="65000"/>
                    <a:lumOff val="35000"/>
                  </a:schemeClr>
                </a:solidFill>
              </a:rPr>
              <a:t>Let us help you build healthier, long-lasting habits</a:t>
            </a:r>
          </a:p>
        </p:txBody>
      </p:sp>
      <p:sp>
        <p:nvSpPr>
          <p:cNvPr id="13" name="Content Placeholder 2">
            <a:extLst>
              <a:ext uri="{FF2B5EF4-FFF2-40B4-BE49-F238E27FC236}">
                <a16:creationId xmlns:a16="http://schemas.microsoft.com/office/drawing/2014/main" id="{A4BA8EDA-5593-0843-AEAE-0D1769701289}"/>
              </a:ext>
            </a:extLst>
          </p:cNvPr>
          <p:cNvSpPr txBox="1">
            <a:spLocks/>
          </p:cNvSpPr>
          <p:nvPr/>
        </p:nvSpPr>
        <p:spPr bwMode="auto">
          <a:xfrm>
            <a:off x="516424" y="915338"/>
            <a:ext cx="7961274" cy="1046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400" b="1" dirty="0" err="1">
                <a:solidFill>
                  <a:schemeClr val="bg1"/>
                </a:solidFill>
              </a:rPr>
              <a:t>Omada</a:t>
            </a:r>
            <a:r>
              <a:rPr lang="en-US" sz="1400" b="1" dirty="0">
                <a:solidFill>
                  <a:schemeClr val="bg1"/>
                </a:solidFill>
              </a:rPr>
              <a:t> is a digital lifestyle change program designed to help you lose weight, </a:t>
            </a:r>
            <a:br>
              <a:rPr lang="en-US" sz="1400" b="1" dirty="0">
                <a:solidFill>
                  <a:schemeClr val="bg1"/>
                </a:solidFill>
              </a:rPr>
            </a:br>
            <a:r>
              <a:rPr lang="en-US" sz="1400" b="1" dirty="0">
                <a:solidFill>
                  <a:schemeClr val="bg1"/>
                </a:solidFill>
              </a:rPr>
              <a:t>gain energy, and reduce the risks of type 2 diabetes and heart disease.</a:t>
            </a:r>
            <a:endParaRPr lang="en-US" sz="1400" dirty="0">
              <a:solidFill>
                <a:schemeClr val="bg1"/>
              </a:solidFill>
            </a:endParaRPr>
          </a:p>
        </p:txBody>
      </p:sp>
      <p:pic>
        <p:nvPicPr>
          <p:cNvPr id="14" name="Graphic 13">
            <a:extLst>
              <a:ext uri="{FF2B5EF4-FFF2-40B4-BE49-F238E27FC236}">
                <a16:creationId xmlns:a16="http://schemas.microsoft.com/office/drawing/2014/main" id="{0ADC6C5D-45D9-3E44-9AC4-A17FE6600DF0}"/>
              </a:ext>
            </a:extLst>
          </p:cNvPr>
          <p:cNvPicPr>
            <a:picLocks noChangeAspect="1"/>
          </p:cNvPicPr>
          <p:nvPr/>
        </p:nvPicPr>
        <p:blipFill>
          <a:blip/>
          <a:stretch>
            <a:fillRect/>
          </a:stretch>
        </p:blipFill>
        <p:spPr>
          <a:xfrm>
            <a:off x="7559728" y="973220"/>
            <a:ext cx="929867" cy="929867"/>
          </a:xfrm>
          <a:prstGeom prst="rect">
            <a:avLst/>
          </a:prstGeom>
        </p:spPr>
      </p:pic>
      <p:sp>
        <p:nvSpPr>
          <p:cNvPr id="15" name="Footer Placeholder 4">
            <a:extLst>
              <a:ext uri="{FF2B5EF4-FFF2-40B4-BE49-F238E27FC236}">
                <a16:creationId xmlns:a16="http://schemas.microsoft.com/office/drawing/2014/main" id="{EAAC57AD-8372-BA48-9E98-FBDCC44B79D9}"/>
              </a:ext>
            </a:extLst>
          </p:cNvPr>
          <p:cNvSpPr>
            <a:spLocks noGrp="1"/>
          </p:cNvSpPr>
          <p:nvPr>
            <p:ph type="ftr" sz="quarter" idx="11"/>
          </p:nvPr>
        </p:nvSpPr>
        <p:spPr>
          <a:xfrm>
            <a:off x="0" y="4951381"/>
            <a:ext cx="7011988" cy="171450"/>
          </a:xfrm>
        </p:spPr>
        <p:txBody>
          <a:bodyPr/>
          <a:lstStyle/>
          <a:p>
            <a:r>
              <a:rPr lang="en-US" altLang="en-US" dirty="0"/>
              <a:t>Confidential, unpublished property of Cigna. Do not duplicate or distribute. Use and distribution limited solely to authorized personnel. © 2020 Cigna</a:t>
            </a:r>
          </a:p>
        </p:txBody>
      </p:sp>
      <p:sp>
        <p:nvSpPr>
          <p:cNvPr id="16" name="Slide Number Placeholder 3">
            <a:extLst>
              <a:ext uri="{FF2B5EF4-FFF2-40B4-BE49-F238E27FC236}">
                <a16:creationId xmlns:a16="http://schemas.microsoft.com/office/drawing/2014/main" id="{2FFE158C-7EBC-3546-A33E-1F4D7F29C780}"/>
              </a:ext>
            </a:extLst>
          </p:cNvPr>
          <p:cNvSpPr>
            <a:spLocks noGrp="1"/>
          </p:cNvSpPr>
          <p:nvPr>
            <p:ph type="sldNum" sz="quarter" idx="10"/>
          </p:nvPr>
        </p:nvSpPr>
        <p:spPr>
          <a:xfrm>
            <a:off x="7010400" y="4953762"/>
            <a:ext cx="2133600" cy="159544"/>
          </a:xfrm>
        </p:spPr>
        <p:txBody>
          <a:bodyPr/>
          <a:lstStyle/>
          <a:p>
            <a:fld id="{38EC0547-4173-4FD2-B3AD-CE0209F6F09F}" type="slidenum">
              <a:rPr lang="en-US" altLang="en-US" smtClean="0"/>
              <a:pPr/>
              <a:t>21</a:t>
            </a:fld>
            <a:endParaRPr lang="en-US" altLang="en-US" dirty="0"/>
          </a:p>
        </p:txBody>
      </p:sp>
    </p:spTree>
    <p:extLst>
      <p:ext uri="{BB962C8B-B14F-4D97-AF65-F5344CB8AC3E}">
        <p14:creationId xmlns:p14="http://schemas.microsoft.com/office/powerpoint/2010/main" val="3117349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0271384-001_WEB.jpg"/>
          <p:cNvPicPr>
            <a:picLocks noChangeAspect="1"/>
          </p:cNvPicPr>
          <p:nvPr/>
        </p:nvPicPr>
        <p:blipFill rotWithShape="1">
          <a:blip r:embed="rId3" cstate="screen">
            <a:extLst>
              <a:ext uri="{28A0092B-C50C-407E-A947-70E740481C1C}">
                <a14:useLocalDpi xmlns:a14="http://schemas.microsoft.com/office/drawing/2010/main" val="0"/>
              </a:ext>
            </a:extLst>
          </a:blip>
          <a:srcRect l="-1" r="-694"/>
          <a:stretch/>
        </p:blipFill>
        <p:spPr>
          <a:xfrm>
            <a:off x="6169763" y="280986"/>
            <a:ext cx="3014257" cy="3724901"/>
          </a:xfrm>
          <a:prstGeom prst="rect">
            <a:avLst/>
          </a:prstGeom>
        </p:spPr>
      </p:pic>
      <p:sp>
        <p:nvSpPr>
          <p:cNvPr id="5" name="Title 4"/>
          <p:cNvSpPr>
            <a:spLocks noGrp="1"/>
          </p:cNvSpPr>
          <p:nvPr>
            <p:ph type="title"/>
          </p:nvPr>
        </p:nvSpPr>
        <p:spPr/>
        <p:txBody>
          <a:bodyPr/>
          <a:lstStyle/>
          <a:p>
            <a:r>
              <a:rPr lang="en-US" dirty="0" err="1"/>
              <a:t>myCigna.com</a:t>
            </a:r>
            <a:r>
              <a:rPr lang="en-US" baseline="30000" dirty="0"/>
              <a:t>®</a:t>
            </a:r>
          </a:p>
        </p:txBody>
      </p:sp>
      <p:sp>
        <p:nvSpPr>
          <p:cNvPr id="3" name="Slide Number Placeholder 2"/>
          <p:cNvSpPr>
            <a:spLocks noGrp="1"/>
          </p:cNvSpPr>
          <p:nvPr>
            <p:ph type="sldNum" sz="quarter" idx="10"/>
          </p:nvPr>
        </p:nvSpPr>
        <p:spPr/>
        <p:txBody>
          <a:bodyPr/>
          <a:lstStyle/>
          <a:p>
            <a:fld id="{97C9F2F1-5B60-4828-8D48-CC3CA0267DF1}" type="slidenum">
              <a:rPr lang="en-US" altLang="en-US" smtClean="0"/>
              <a:pPr/>
              <a:t>22</a:t>
            </a:fld>
            <a:endParaRPr lang="en-US" altLang="en-US"/>
          </a:p>
        </p:txBody>
      </p:sp>
      <p:sp>
        <p:nvSpPr>
          <p:cNvPr id="4" name="Footer Placeholder 3"/>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6" name="Content Placeholder 5"/>
          <p:cNvSpPr>
            <a:spLocks noGrp="1"/>
          </p:cNvSpPr>
          <p:nvPr>
            <p:ph idx="4294967295"/>
          </p:nvPr>
        </p:nvSpPr>
        <p:spPr>
          <a:xfrm>
            <a:off x="444645" y="1042198"/>
            <a:ext cx="5725118" cy="2718638"/>
          </a:xfrm>
        </p:spPr>
        <p:txBody>
          <a:bodyPr anchor="t" anchorCtr="0"/>
          <a:lstStyle/>
          <a:p>
            <a:pPr marL="137160" indent="-137160">
              <a:spcBef>
                <a:spcPts val="0"/>
              </a:spcBef>
              <a:spcAft>
                <a:spcPts val="300"/>
              </a:spcAft>
              <a:buClrTx/>
            </a:pPr>
            <a:r>
              <a:rPr lang="en-US" sz="1200" dirty="0">
                <a:solidFill>
                  <a:srgbClr val="000000"/>
                </a:solidFill>
              </a:rPr>
              <a:t>Find in-network doctors and medical services </a:t>
            </a:r>
          </a:p>
          <a:p>
            <a:pPr marL="137160" indent="-137160">
              <a:spcBef>
                <a:spcPts val="0"/>
              </a:spcBef>
              <a:spcAft>
                <a:spcPts val="300"/>
              </a:spcAft>
              <a:buClrTx/>
            </a:pPr>
            <a:r>
              <a:rPr lang="en-US" sz="1200" dirty="0">
                <a:solidFill>
                  <a:srgbClr val="000000"/>
                </a:solidFill>
              </a:rPr>
              <a:t>View ID card information </a:t>
            </a:r>
          </a:p>
          <a:p>
            <a:pPr marL="137160" indent="-137160">
              <a:spcBef>
                <a:spcPts val="0"/>
              </a:spcBef>
              <a:spcAft>
                <a:spcPts val="300"/>
              </a:spcAft>
              <a:buClrTx/>
            </a:pPr>
            <a:r>
              <a:rPr lang="en-US" sz="1200" dirty="0">
                <a:solidFill>
                  <a:srgbClr val="000000"/>
                </a:solidFill>
              </a:rPr>
              <a:t>Review your coverage </a:t>
            </a:r>
          </a:p>
          <a:p>
            <a:pPr marL="137160" indent="-137160">
              <a:spcBef>
                <a:spcPts val="0"/>
              </a:spcBef>
              <a:spcAft>
                <a:spcPts val="300"/>
              </a:spcAft>
              <a:buClrTx/>
            </a:pPr>
            <a:r>
              <a:rPr lang="en-US" sz="1200" dirty="0">
                <a:solidFill>
                  <a:srgbClr val="000000"/>
                </a:solidFill>
              </a:rPr>
              <a:t>Manage and track claims </a:t>
            </a:r>
          </a:p>
          <a:p>
            <a:pPr marL="137160" indent="-137160">
              <a:spcBef>
                <a:spcPts val="0"/>
              </a:spcBef>
              <a:spcAft>
                <a:spcPts val="300"/>
              </a:spcAft>
              <a:buClrTx/>
            </a:pPr>
            <a:r>
              <a:rPr lang="en-US" sz="1200" dirty="0"/>
              <a:t>Manage your home delivery prescription orders</a:t>
            </a:r>
            <a:r>
              <a:rPr lang="en-US" sz="1200" baseline="30000" dirty="0"/>
              <a:t>1</a:t>
            </a:r>
            <a:r>
              <a:rPr lang="en-US" sz="1200" dirty="0"/>
              <a:t> or talk with a pharmacist</a:t>
            </a:r>
          </a:p>
          <a:p>
            <a:pPr marL="137160" indent="-137160">
              <a:spcBef>
                <a:spcPts val="0"/>
              </a:spcBef>
              <a:spcAft>
                <a:spcPts val="300"/>
              </a:spcAft>
              <a:buClrTx/>
            </a:pPr>
            <a:r>
              <a:rPr lang="en-US" sz="1200" dirty="0"/>
              <a:t>Use Price a Medication to see how much your medication will cost you</a:t>
            </a:r>
            <a:r>
              <a:rPr lang="en-US" sz="1200" baseline="30000" dirty="0"/>
              <a:t>2</a:t>
            </a:r>
            <a:endParaRPr lang="en-US" sz="1200" dirty="0"/>
          </a:p>
          <a:p>
            <a:pPr marL="137160" indent="-137160">
              <a:spcBef>
                <a:spcPts val="0"/>
              </a:spcBef>
              <a:spcAft>
                <a:spcPts val="400"/>
              </a:spcAft>
              <a:buClrTx/>
            </a:pPr>
            <a:r>
              <a:rPr lang="en-US" sz="1200" dirty="0">
                <a:solidFill>
                  <a:srgbClr val="000000"/>
                </a:solidFill>
              </a:rPr>
              <a:t>Compare cost and quality information for doctors and hospitals </a:t>
            </a:r>
          </a:p>
          <a:p>
            <a:pPr marL="137160" indent="-137160">
              <a:spcBef>
                <a:spcPts val="0"/>
              </a:spcBef>
              <a:spcAft>
                <a:spcPts val="300"/>
              </a:spcAft>
              <a:buClrTx/>
            </a:pPr>
            <a:r>
              <a:rPr lang="en-US" sz="1200" dirty="0">
                <a:solidFill>
                  <a:srgbClr val="000000"/>
                </a:solidFill>
              </a:rPr>
              <a:t>Access a variety of health and wellness tools and resources </a:t>
            </a:r>
          </a:p>
          <a:p>
            <a:pPr marL="137160" indent="-137160">
              <a:spcBef>
                <a:spcPts val="0"/>
              </a:spcBef>
              <a:spcAft>
                <a:spcPts val="300"/>
              </a:spcAft>
              <a:buClrTx/>
            </a:pPr>
            <a:r>
              <a:rPr lang="en-US" sz="1200" dirty="0">
                <a:solidFill>
                  <a:srgbClr val="000000"/>
                </a:solidFill>
              </a:rPr>
              <a:t>Sign up to receive alerts when new plan documents are available </a:t>
            </a:r>
          </a:p>
          <a:p>
            <a:pPr marL="137160" indent="-137160">
              <a:spcBef>
                <a:spcPts val="0"/>
              </a:spcBef>
              <a:spcAft>
                <a:spcPts val="300"/>
              </a:spcAft>
              <a:buClrTx/>
            </a:pPr>
            <a:r>
              <a:rPr lang="en-US" sz="1200" dirty="0">
                <a:solidFill>
                  <a:srgbClr val="000000"/>
                </a:solidFill>
              </a:rPr>
              <a:t>Track your account balances and deductibles</a:t>
            </a:r>
          </a:p>
        </p:txBody>
      </p:sp>
      <p:sp>
        <p:nvSpPr>
          <p:cNvPr id="13" name="Footer Placeholder 4"/>
          <p:cNvSpPr txBox="1">
            <a:spLocks/>
          </p:cNvSpPr>
          <p:nvPr/>
        </p:nvSpPr>
        <p:spPr bwMode="auto">
          <a:xfrm>
            <a:off x="82272" y="4308630"/>
            <a:ext cx="6845856" cy="886027"/>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noAutofit/>
          </a:bodyPr>
          <a:lstStyle>
            <a:defPPr>
              <a:defRPr lang="en-US"/>
            </a:defPPr>
            <a:lvl1pPr algn="l" defTabSz="457200" rtl="0" fontAlgn="base">
              <a:spcBef>
                <a:spcPct val="0"/>
              </a:spcBef>
              <a:spcAft>
                <a:spcPct val="0"/>
              </a:spcAft>
              <a:defRPr sz="800" kern="1200">
                <a:solidFill>
                  <a:srgbClr val="999999"/>
                </a:solidFill>
                <a:latin typeface="Arial Narrow" pitchFamily="-84" charset="0"/>
                <a:ea typeface="MS PGothic" pitchFamily="34" charset="-128"/>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r>
              <a:rPr lang="en-US" dirty="0">
                <a:solidFill>
                  <a:schemeClr val="bg1">
                    <a:lumMod val="50000"/>
                  </a:schemeClr>
                </a:solidFill>
              </a:rPr>
              <a:t>1. Not all plans include home delivery as a covered pharmacy option. Please log in to the </a:t>
            </a:r>
            <a:r>
              <a:rPr lang="en-US" dirty="0" err="1">
                <a:solidFill>
                  <a:schemeClr val="bg1">
                    <a:lumMod val="50000"/>
                  </a:schemeClr>
                </a:solidFill>
              </a:rPr>
              <a:t>myCigna</a:t>
            </a:r>
            <a:r>
              <a:rPr lang="en-US" dirty="0">
                <a:solidFill>
                  <a:schemeClr val="bg1">
                    <a:lumMod val="50000"/>
                  </a:schemeClr>
                </a:solidFill>
              </a:rPr>
              <a:t>® App or website, or check your plan materials, to learn more about the pharmacies in your plan’s network. 2. Prices shown on </a:t>
            </a:r>
            <a:r>
              <a:rPr lang="en-US" dirty="0" err="1">
                <a:solidFill>
                  <a:schemeClr val="bg1">
                    <a:lumMod val="50000"/>
                  </a:schemeClr>
                </a:solidFill>
              </a:rPr>
              <a:t>myCigna</a:t>
            </a:r>
            <a:r>
              <a:rPr lang="en-US" dirty="0">
                <a:solidFill>
                  <a:schemeClr val="bg1">
                    <a:lumMod val="50000"/>
                  </a:schemeClr>
                </a:solidFill>
              </a:rPr>
              <a:t>® are not guaranteed and coverage is subject to your plan terms and conditions. Visit </a:t>
            </a:r>
            <a:r>
              <a:rPr lang="en-US" dirty="0" err="1">
                <a:solidFill>
                  <a:schemeClr val="bg1">
                    <a:lumMod val="50000"/>
                  </a:schemeClr>
                </a:solidFill>
              </a:rPr>
              <a:t>myCigna</a:t>
            </a:r>
            <a:r>
              <a:rPr lang="en-US" dirty="0">
                <a:solidFill>
                  <a:schemeClr val="bg1">
                    <a:lumMod val="50000"/>
                  </a:schemeClr>
                </a:solidFill>
              </a:rPr>
              <a:t>® for more information. 3. </a:t>
            </a:r>
            <a:r>
              <a:rPr lang="en-US" altLang="en-US" dirty="0">
                <a:solidFill>
                  <a:schemeClr val="bg1">
                    <a:lumMod val="50000"/>
                  </a:schemeClr>
                </a:solidFill>
              </a:rPr>
              <a:t>Please refer to your phone’s manufacturer for your phone’s specific capabilities. </a:t>
            </a:r>
            <a:br>
              <a:rPr lang="en-US" altLang="en-US" dirty="0">
                <a:solidFill>
                  <a:schemeClr val="bg1">
                    <a:lumMod val="50000"/>
                  </a:schemeClr>
                </a:solidFill>
              </a:rPr>
            </a:br>
            <a:r>
              <a:rPr lang="en-US" altLang="en-US" dirty="0">
                <a:solidFill>
                  <a:schemeClr val="bg1">
                    <a:lumMod val="50000"/>
                  </a:schemeClr>
                </a:solidFill>
              </a:rPr>
              <a:t>The downloading and use of the </a:t>
            </a:r>
            <a:r>
              <a:rPr lang="en-US" altLang="en-US" dirty="0" err="1">
                <a:solidFill>
                  <a:schemeClr val="bg1">
                    <a:lumMod val="50000"/>
                  </a:schemeClr>
                </a:solidFill>
              </a:rPr>
              <a:t>myCigna</a:t>
            </a:r>
            <a:r>
              <a:rPr lang="en-US" altLang="en-US" baseline="30000" dirty="0">
                <a:solidFill>
                  <a:schemeClr val="bg1">
                    <a:lumMod val="50000"/>
                  </a:schemeClr>
                </a:solidFill>
              </a:rPr>
              <a:t>®</a:t>
            </a:r>
            <a:r>
              <a:rPr lang="en-US" altLang="en-US" dirty="0">
                <a:solidFill>
                  <a:schemeClr val="bg1">
                    <a:lumMod val="50000"/>
                  </a:schemeClr>
                </a:solidFill>
              </a:rPr>
              <a:t> App is subject to the terms and conditions of the App and the online stores from which it is downloaded. Standard mobile phone carrier and data usage charges apply. Actual </a:t>
            </a:r>
            <a:r>
              <a:rPr lang="en-US" altLang="en-US" dirty="0" err="1">
                <a:solidFill>
                  <a:srgbClr val="7F7F7F"/>
                </a:solidFill>
              </a:rPr>
              <a:t>myCigna</a:t>
            </a:r>
            <a:r>
              <a:rPr lang="en-US" altLang="en-US" baseline="30000" dirty="0">
                <a:solidFill>
                  <a:srgbClr val="7F7F7F"/>
                </a:solidFill>
              </a:rPr>
              <a:t>®</a:t>
            </a:r>
            <a:r>
              <a:rPr lang="en-US" altLang="en-US" dirty="0">
                <a:solidFill>
                  <a:srgbClr val="7F7F7F"/>
                </a:solidFill>
              </a:rPr>
              <a:t> features may vary depending on your plan and individual security profile.</a:t>
            </a:r>
          </a:p>
        </p:txBody>
      </p:sp>
      <p:sp>
        <p:nvSpPr>
          <p:cNvPr id="14" name="Content Placeholder 5"/>
          <p:cNvSpPr txBox="1">
            <a:spLocks/>
          </p:cNvSpPr>
          <p:nvPr/>
        </p:nvSpPr>
        <p:spPr bwMode="auto">
          <a:xfrm>
            <a:off x="1072622" y="3500828"/>
            <a:ext cx="3923922" cy="56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225"/>
              </a:spcAft>
              <a:buClrTx/>
              <a:buNone/>
            </a:pPr>
            <a:r>
              <a:rPr lang="en-US" sz="1200" dirty="0">
                <a:solidFill>
                  <a:srgbClr val="000000"/>
                </a:solidFill>
              </a:rPr>
              <a:t>Download the myCigna</a:t>
            </a:r>
            <a:r>
              <a:rPr lang="en-US" sz="1200" baseline="30000" dirty="0">
                <a:solidFill>
                  <a:srgbClr val="000000"/>
                </a:solidFill>
              </a:rPr>
              <a:t>®</a:t>
            </a:r>
            <a:r>
              <a:rPr lang="en-US" sz="1200" dirty="0">
                <a:solidFill>
                  <a:srgbClr val="000000"/>
                </a:solidFill>
              </a:rPr>
              <a:t> App and access your account with just a fingerprint on any compatible device.</a:t>
            </a:r>
            <a:r>
              <a:rPr lang="en-US" sz="1200" baseline="30000" dirty="0">
                <a:solidFill>
                  <a:srgbClr val="F68621"/>
                </a:solidFill>
              </a:rPr>
              <a:t>3</a:t>
            </a:r>
            <a:r>
              <a:rPr lang="en-US" sz="1200" dirty="0">
                <a:solidFill>
                  <a:srgbClr val="000000"/>
                </a:solidFill>
              </a:rPr>
              <a:t> </a:t>
            </a:r>
          </a:p>
        </p:txBody>
      </p:sp>
      <p:pic>
        <p:nvPicPr>
          <p:cNvPr id="2" name="Picture 1"/>
          <p:cNvPicPr>
            <a:picLocks noChangeAspect="1"/>
          </p:cNvPicPr>
          <p:nvPr/>
        </p:nvPicPr>
        <p:blipFill>
          <a:blip r:embed="rId4"/>
          <a:stretch>
            <a:fillRect/>
          </a:stretch>
        </p:blipFill>
        <p:spPr>
          <a:xfrm>
            <a:off x="549561" y="3384650"/>
            <a:ext cx="449596" cy="599463"/>
          </a:xfrm>
          <a:prstGeom prst="rect">
            <a:avLst/>
          </a:prstGeom>
        </p:spPr>
      </p:pic>
      <p:sp>
        <p:nvSpPr>
          <p:cNvPr id="12" name="Footer Placeholder 4"/>
          <p:cNvSpPr txBox="1">
            <a:spLocks/>
          </p:cNvSpPr>
          <p:nvPr/>
        </p:nvSpPr>
        <p:spPr bwMode="auto">
          <a:xfrm>
            <a:off x="457199" y="508722"/>
            <a:ext cx="5399315" cy="401391"/>
          </a:xfrm>
          <a:prstGeom prst="rect">
            <a:avLst/>
          </a:prstGeom>
          <a:noFill/>
          <a:ln w="9525">
            <a:noFill/>
            <a:miter lim="800000"/>
            <a:headEnd/>
            <a:tailEnd/>
          </a:ln>
        </p:spPr>
        <p:txBody>
          <a:bodyPr/>
          <a:lstStyle/>
          <a:p>
            <a:pPr>
              <a:defRPr/>
            </a:pPr>
            <a:r>
              <a:rPr lang="en-US" sz="1400" b="1" dirty="0">
                <a:solidFill>
                  <a:schemeClr val="tx1">
                    <a:lumMod val="65000"/>
                    <a:lumOff val="35000"/>
                  </a:schemeClr>
                </a:solidFill>
                <a:latin typeface="Arial" pitchFamily="-1" charset="0"/>
                <a:ea typeface="ＭＳ Ｐゴシック" pitchFamily="-65" charset="-128"/>
                <a:cs typeface="ＭＳ Ｐゴシック" pitchFamily="-65" charset="-128"/>
              </a:rPr>
              <a:t>Your online home for assessment tools, plan management, medical updates and much more </a:t>
            </a:r>
          </a:p>
        </p:txBody>
      </p:sp>
    </p:spTree>
    <p:extLst>
      <p:ext uri="{BB962C8B-B14F-4D97-AF65-F5344CB8AC3E}">
        <p14:creationId xmlns:p14="http://schemas.microsoft.com/office/powerpoint/2010/main" val="410306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inkstockPhotos-469641897web.jpg"/>
          <p:cNvPicPr>
            <a:picLocks noChangeAspect="1"/>
          </p:cNvPicPr>
          <p:nvPr/>
        </p:nvPicPr>
        <p:blipFill>
          <a:blip r:embed="rId2"/>
          <a:srcRect t="12440" b="15060"/>
          <a:stretch>
            <a:fillRect/>
          </a:stretch>
        </p:blipFill>
        <p:spPr>
          <a:xfrm>
            <a:off x="0" y="-64293"/>
            <a:ext cx="9144000" cy="4419600"/>
          </a:xfrm>
          <a:prstGeom prst="rect">
            <a:avLst/>
          </a:prstGeom>
        </p:spPr>
      </p:pic>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3" name="Slide Number Placeholder 2"/>
          <p:cNvSpPr>
            <a:spLocks noGrp="1"/>
          </p:cNvSpPr>
          <p:nvPr>
            <p:ph type="sldNum" sz="quarter" idx="10"/>
          </p:nvPr>
        </p:nvSpPr>
        <p:spPr/>
        <p:txBody>
          <a:bodyPr/>
          <a:lstStyle/>
          <a:p>
            <a:fld id="{C8C01F01-A601-4FE5-8E71-6675F782C625}" type="slidenum">
              <a:rPr lang="en-US" altLang="en-US" smtClean="0"/>
              <a:pPr/>
              <a:t>23</a:t>
            </a:fld>
            <a:endParaRPr lang="en-US" altLang="en-US"/>
          </a:p>
        </p:txBody>
      </p:sp>
      <p:sp>
        <p:nvSpPr>
          <p:cNvPr id="9" name="Rectangle 8"/>
          <p:cNvSpPr/>
          <p:nvPr/>
        </p:nvSpPr>
        <p:spPr bwMode="auto">
          <a:xfrm rot="5400000">
            <a:off x="4053880" y="-757039"/>
            <a:ext cx="1053703" cy="917098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10" name="Subtitle 6"/>
          <p:cNvSpPr txBox="1">
            <a:spLocks/>
          </p:cNvSpPr>
          <p:nvPr/>
        </p:nvSpPr>
        <p:spPr bwMode="auto">
          <a:xfrm>
            <a:off x="457200" y="3329884"/>
            <a:ext cx="7696200" cy="1053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457200" rtl="0" eaLnBrk="1" fontAlgn="base" hangingPunct="1">
              <a:lnSpc>
                <a:spcPts val="2200"/>
              </a:lnSpc>
              <a:spcBef>
                <a:spcPct val="20000"/>
              </a:spcBef>
              <a:spcAft>
                <a:spcPct val="0"/>
              </a:spcAft>
              <a:buClr>
                <a:schemeClr val="tx1"/>
              </a:buClr>
              <a:buFont typeface="Arial" charset="0"/>
              <a:buNone/>
              <a:defRPr sz="2000" b="0" kern="1200">
                <a:solidFill>
                  <a:schemeClr val="bg1"/>
                </a:solidFill>
                <a:latin typeface="Arial" charset="0"/>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ENROLLMENT</a:t>
            </a:r>
          </a:p>
        </p:txBody>
      </p:sp>
    </p:spTree>
    <p:extLst>
      <p:ext uri="{BB962C8B-B14F-4D97-AF65-F5344CB8AC3E}">
        <p14:creationId xmlns:p14="http://schemas.microsoft.com/office/powerpoint/2010/main" val="54150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9793279WEB.jpg"/>
          <p:cNvPicPr>
            <a:picLocks noChangeAspect="1"/>
          </p:cNvPicPr>
          <p:nvPr/>
        </p:nvPicPr>
        <p:blipFill rotWithShape="1">
          <a:blip r:embed="rId2">
            <a:extLst>
              <a:ext uri="{28A0092B-C50C-407E-A947-70E740481C1C}">
                <a14:useLocalDpi xmlns:a14="http://schemas.microsoft.com/office/drawing/2010/main" val="0"/>
              </a:ext>
            </a:extLst>
          </a:blip>
          <a:srcRect t="26933" b="44636"/>
          <a:stretch/>
        </p:blipFill>
        <p:spPr>
          <a:xfrm>
            <a:off x="0" y="-62981"/>
            <a:ext cx="9144000" cy="3899537"/>
          </a:xfrm>
          <a:prstGeom prst="rect">
            <a:avLst/>
          </a:prstGeom>
        </p:spPr>
      </p:pic>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6" name="Slide Number Placeholder 5"/>
          <p:cNvSpPr>
            <a:spLocks noGrp="1"/>
          </p:cNvSpPr>
          <p:nvPr>
            <p:ph type="sldNum" sz="quarter" idx="10"/>
          </p:nvPr>
        </p:nvSpPr>
        <p:spPr/>
        <p:txBody>
          <a:bodyPr/>
          <a:lstStyle/>
          <a:p>
            <a:fld id="{C8C01F01-A601-4FE5-8E71-6675F782C625}" type="slidenum">
              <a:rPr lang="en-US" altLang="en-US" smtClean="0"/>
              <a:pPr/>
              <a:t>24</a:t>
            </a:fld>
            <a:endParaRPr lang="en-US" altLang="en-US"/>
          </a:p>
        </p:txBody>
      </p:sp>
      <p:sp>
        <p:nvSpPr>
          <p:cNvPr id="8" name="Rectangle 7"/>
          <p:cNvSpPr/>
          <p:nvPr/>
        </p:nvSpPr>
        <p:spPr bwMode="auto">
          <a:xfrm rot="5400000">
            <a:off x="4058642" y="-757037"/>
            <a:ext cx="1053703" cy="917098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9" name="Subtitle 6"/>
          <p:cNvSpPr txBox="1">
            <a:spLocks/>
          </p:cNvSpPr>
          <p:nvPr/>
        </p:nvSpPr>
        <p:spPr bwMode="auto">
          <a:xfrm>
            <a:off x="457201" y="3343840"/>
            <a:ext cx="7696200" cy="1053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457200" rtl="0" eaLnBrk="1" fontAlgn="base" hangingPunct="1">
              <a:lnSpc>
                <a:spcPts val="2200"/>
              </a:lnSpc>
              <a:spcBef>
                <a:spcPct val="20000"/>
              </a:spcBef>
              <a:spcAft>
                <a:spcPct val="0"/>
              </a:spcAft>
              <a:buClr>
                <a:schemeClr val="tx1"/>
              </a:buClr>
              <a:buFont typeface="Arial" charset="0"/>
              <a:buNone/>
              <a:defRPr sz="2000" b="0" kern="1200">
                <a:solidFill>
                  <a:schemeClr val="bg1"/>
                </a:solidFill>
                <a:latin typeface="Arial" charset="0"/>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850"/>
              </a:lnSpc>
              <a:spcBef>
                <a:spcPts val="0"/>
              </a:spcBef>
            </a:pPr>
            <a:r>
              <a:rPr lang="en-US" sz="2800" b="1" dirty="0"/>
              <a:t>Thank You!</a:t>
            </a:r>
          </a:p>
        </p:txBody>
      </p:sp>
    </p:spTree>
    <p:extLst>
      <p:ext uri="{BB962C8B-B14F-4D97-AF65-F5344CB8AC3E}">
        <p14:creationId xmlns:p14="http://schemas.microsoft.com/office/powerpoint/2010/main" val="727274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5400000">
            <a:off x="4051697" y="389335"/>
            <a:ext cx="1053703" cy="6878241"/>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00"/>
              </a:solidFill>
              <a:ea typeface="ＭＳ Ｐゴシック" pitchFamily="34" charset="-128"/>
            </a:endParaRPr>
          </a:p>
        </p:txBody>
      </p:sp>
      <p:sp>
        <p:nvSpPr>
          <p:cNvPr id="7" name="TextBox 2"/>
          <p:cNvSpPr txBox="1">
            <a:spLocks noChangeArrowheads="1"/>
          </p:cNvSpPr>
          <p:nvPr/>
        </p:nvSpPr>
        <p:spPr bwMode="auto">
          <a:xfrm>
            <a:off x="477231" y="436053"/>
            <a:ext cx="8222269" cy="3529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just">
              <a:spcAft>
                <a:spcPts val="800"/>
              </a:spcAft>
            </a:pPr>
            <a:r>
              <a:rPr lang="en-US" sz="1000" dirty="0">
                <a:solidFill>
                  <a:schemeClr val="bg1"/>
                </a:solidFill>
                <a:latin typeface="Arial Narrow"/>
                <a:cs typeface="Arial Narrow"/>
              </a:rPr>
              <a:t>You cannot open an </a:t>
            </a:r>
            <a:r>
              <a:rPr lang="en-US" sz="1000" dirty="0" err="1">
                <a:solidFill>
                  <a:schemeClr val="bg1"/>
                </a:solidFill>
                <a:latin typeface="Arial Narrow"/>
                <a:cs typeface="Arial Narrow"/>
              </a:rPr>
              <a:t>HSA</a:t>
            </a:r>
            <a:r>
              <a:rPr lang="en-US" sz="1000" dirty="0">
                <a:solidFill>
                  <a:schemeClr val="bg1"/>
                </a:solidFill>
                <a:latin typeface="Arial Narrow"/>
                <a:cs typeface="Arial Narrow"/>
              </a:rPr>
              <a:t> if, in addition to coverage under an </a:t>
            </a:r>
            <a:r>
              <a:rPr lang="en-US" sz="1000" dirty="0" err="1">
                <a:solidFill>
                  <a:schemeClr val="bg1"/>
                </a:solidFill>
                <a:latin typeface="Arial Narrow"/>
                <a:cs typeface="Arial Narrow"/>
              </a:rPr>
              <a:t>HSA</a:t>
            </a:r>
            <a:r>
              <a:rPr lang="en-US" sz="1000" dirty="0">
                <a:solidFill>
                  <a:schemeClr val="bg1"/>
                </a:solidFill>
                <a:latin typeface="Arial Narrow"/>
                <a:cs typeface="Arial Narrow"/>
              </a:rPr>
              <a:t>-qualified High Deductible Health Plan ("</a:t>
            </a:r>
            <a:r>
              <a:rPr lang="en-US" sz="1000" dirty="0" err="1">
                <a:solidFill>
                  <a:schemeClr val="bg1"/>
                </a:solidFill>
                <a:latin typeface="Arial Narrow"/>
                <a:cs typeface="Arial Narrow"/>
              </a:rPr>
              <a:t>HDHP</a:t>
            </a:r>
            <a:r>
              <a:rPr lang="en-US" sz="1000" dirty="0">
                <a:solidFill>
                  <a:schemeClr val="bg1"/>
                </a:solidFill>
                <a:latin typeface="Arial Narrow"/>
                <a:cs typeface="Arial Narrow"/>
              </a:rPr>
              <a:t>"), you are also covered under a Health Flexible Spending Account (FSA) or an </a:t>
            </a:r>
            <a:r>
              <a:rPr lang="en-US" sz="1000" dirty="0" err="1">
                <a:solidFill>
                  <a:schemeClr val="bg1"/>
                </a:solidFill>
                <a:latin typeface="Arial Narrow"/>
                <a:cs typeface="Arial Narrow"/>
              </a:rPr>
              <a:t>HRA</a:t>
            </a:r>
            <a:r>
              <a:rPr lang="en-US" sz="1000" dirty="0">
                <a:solidFill>
                  <a:schemeClr val="bg1"/>
                </a:solidFill>
                <a:latin typeface="Arial Narrow"/>
                <a:cs typeface="Arial Narrow"/>
              </a:rPr>
              <a:t> or any other health coverage that is not a </a:t>
            </a:r>
            <a:r>
              <a:rPr lang="en-US" sz="1000" dirty="0" err="1">
                <a:solidFill>
                  <a:schemeClr val="bg1"/>
                </a:solidFill>
                <a:latin typeface="Arial Narrow"/>
                <a:cs typeface="Arial Narrow"/>
              </a:rPr>
              <a:t>HDHP</a:t>
            </a:r>
            <a:r>
              <a:rPr lang="en-US" sz="1000" dirty="0">
                <a:solidFill>
                  <a:schemeClr val="bg1"/>
                </a:solidFill>
                <a:latin typeface="Arial Narrow"/>
                <a:cs typeface="Arial Narrow"/>
              </a:rPr>
              <a:t>. The </a:t>
            </a:r>
            <a:r>
              <a:rPr lang="en-US" sz="1000" dirty="0" err="1">
                <a:solidFill>
                  <a:schemeClr val="bg1"/>
                </a:solidFill>
                <a:latin typeface="Arial Narrow"/>
                <a:cs typeface="Arial Narrow"/>
              </a:rPr>
              <a:t>HSA</a:t>
            </a:r>
            <a:r>
              <a:rPr lang="en-US" sz="1000" dirty="0">
                <a:solidFill>
                  <a:schemeClr val="bg1"/>
                </a:solidFill>
                <a:latin typeface="Arial Narrow"/>
                <a:cs typeface="Arial Narrow"/>
              </a:rPr>
              <a:t> provider and/or trustee/custodian will be solely responsible for all </a:t>
            </a:r>
            <a:r>
              <a:rPr lang="en-US" sz="1000" dirty="0" err="1">
                <a:solidFill>
                  <a:schemeClr val="bg1"/>
                </a:solidFill>
                <a:latin typeface="Arial Narrow"/>
                <a:cs typeface="Arial Narrow"/>
              </a:rPr>
              <a:t>HSA</a:t>
            </a:r>
            <a:r>
              <a:rPr lang="en-US" sz="1000" dirty="0">
                <a:solidFill>
                  <a:schemeClr val="bg1"/>
                </a:solidFill>
                <a:latin typeface="Arial Narrow"/>
                <a:cs typeface="Arial Narrow"/>
              </a:rPr>
              <a:t> services, transactions and activities related thereto. Neither your employer nor Cigna is responsible for any aspects of the </a:t>
            </a:r>
            <a:r>
              <a:rPr lang="en-US" sz="1000" dirty="0" err="1">
                <a:solidFill>
                  <a:schemeClr val="bg1"/>
                </a:solidFill>
                <a:latin typeface="Arial Narrow"/>
                <a:cs typeface="Arial Narrow"/>
              </a:rPr>
              <a:t>HSA</a:t>
            </a:r>
            <a:r>
              <a:rPr lang="en-US" sz="1000" dirty="0">
                <a:solidFill>
                  <a:schemeClr val="bg1"/>
                </a:solidFill>
                <a:latin typeface="Arial Narrow"/>
                <a:cs typeface="Arial Narrow"/>
              </a:rPr>
              <a:t> services, administration and operation.</a:t>
            </a:r>
          </a:p>
          <a:p>
            <a:pPr algn="just">
              <a:spcAft>
                <a:spcPts val="800"/>
              </a:spcAft>
            </a:pPr>
            <a:r>
              <a:rPr lang="en-US" sz="1000" dirty="0">
                <a:solidFill>
                  <a:schemeClr val="bg1"/>
                </a:solidFill>
                <a:latin typeface="Arial Narrow"/>
                <a:cs typeface="Arial Narrow"/>
              </a:rPr>
              <a:t>Rates will vary by plan design. Coverage is subject to any applicable plan deductibles, copay and/or coinsurance requirements. Product availability may vary by location and plan type and is subject to change. All group health insurance policies and health benefit plans have exclusions and limitations. For costs and details of coverage, see your enrollment materials. The information in this presentation summarizes the highlights of your plan. For a complete list of both covered and not covered services, including benefits required by your state, see your employer’s group insurance certificate, summary plan description or group service agreement – the official plan documents. If there are any differences between the information in this presentation and the plan documents, the information in the plan documents takes precedence.</a:t>
            </a:r>
          </a:p>
          <a:p>
            <a:r>
              <a:rPr lang="en-US" sz="1000" dirty="0">
                <a:solidFill>
                  <a:schemeClr val="bg1"/>
                </a:solidFill>
                <a:latin typeface="Arial Narrow"/>
                <a:cs typeface="Arial Narrow"/>
              </a:rPr>
              <a:t>All Cigna products and services are provided exclusively by or through operating subsidiaries Cigna Corporation, including Cigna Health and Life Insurance Company (CHLIC), Connecticut General Life Insurance Company, </a:t>
            </a:r>
            <a:r>
              <a:rPr lang="en-US" sz="1000" dirty="0" err="1">
                <a:solidFill>
                  <a:schemeClr val="bg1"/>
                </a:solidFill>
                <a:latin typeface="Arial Narrow" panose="020B0606020202030204" pitchFamily="34" charset="0"/>
              </a:rPr>
              <a:t>Accredo</a:t>
            </a:r>
            <a:r>
              <a:rPr lang="en-US" sz="1000" baseline="30000" dirty="0">
                <a:solidFill>
                  <a:schemeClr val="bg1"/>
                </a:solidFill>
                <a:latin typeface="Arial Narrow" panose="020B0606020202030204" pitchFamily="34" charset="0"/>
              </a:rPr>
              <a:t>®</a:t>
            </a:r>
            <a:r>
              <a:rPr lang="en-US" sz="1000" dirty="0">
                <a:solidFill>
                  <a:schemeClr val="bg1"/>
                </a:solidFill>
                <a:latin typeface="Arial Narrow" panose="020B0606020202030204" pitchFamily="34" charset="0"/>
              </a:rPr>
              <a:t> Health Group, Inc., Express Scripts, Inc., ESI Mail Pharmacy Service, Inc., Express Scripts Pharmacy, Inc., Tel-Drug, Inc., Tel-Drug of Pennsylvania, L.L.C.,</a:t>
            </a:r>
            <a:r>
              <a:rPr lang="en-US" sz="1000" dirty="0">
                <a:solidFill>
                  <a:schemeClr val="bg1"/>
                </a:solidFill>
                <a:latin typeface="Arial Narrow"/>
                <a:cs typeface="Arial Narrow"/>
              </a:rPr>
              <a:t> Cigna Onsite Health, LLC, Cigna Behavioral Health, Inc., Cigna Health Management, Inc., and HMO or service company subsidiaries of Cigna Health Corporation, including Cigna HealthCare of Arizona, Inc., Cigna HealthCare of California, Inc., Cigna HealthCare of Colorado, Inc., Cigna HealthCare of Connecticut, Inc., Cigna HealthCare of Florida, Inc., Cigna HealthCare of Georgia, Inc., Cigna HealthCare of Illinois, Inc., Cigna HealthCare of Indiana, Inc., Cigna HealthCare of St. Louis, Inc., Cigna HealthCare of North Carolina, Inc., Cigna HealthCare of New Jersey, Inc., Cigna HealthCare of South Carolina, Inc., Cigna HealthCare of Tennessee, Inc. (</a:t>
            </a:r>
            <a:r>
              <a:rPr lang="en-US" sz="1000" dirty="0" err="1">
                <a:solidFill>
                  <a:schemeClr val="bg1"/>
                </a:solidFill>
                <a:latin typeface="Arial Narrow"/>
                <a:cs typeface="Arial Narrow"/>
              </a:rPr>
              <a:t>CHC</a:t>
            </a:r>
            <a:r>
              <a:rPr lang="en-US" sz="1000" dirty="0">
                <a:solidFill>
                  <a:schemeClr val="bg1"/>
                </a:solidFill>
                <a:latin typeface="Arial Narrow"/>
                <a:cs typeface="Arial Narrow"/>
              </a:rPr>
              <a:t>-TN), and Cigna HealthCare of Texas, Inc. In Texas, Open Access Plus and LocalPlus plans are considered Preferred Provider plans with certain managed care features, and Open Access Plus IN and LocalPlus-IN plans are considered Exclusive Provider plans with certain managed care features. </a:t>
            </a:r>
            <a:r>
              <a:rPr lang="en-US" sz="1000" dirty="0">
                <a:solidFill>
                  <a:schemeClr val="bg1"/>
                </a:solidFill>
                <a:latin typeface="Arial Narrow" panose="020B0606020202030204" pitchFamily="34" charset="0"/>
              </a:rPr>
              <a:t>“</a:t>
            </a:r>
            <a:r>
              <a:rPr lang="en-US" sz="1000" dirty="0" err="1">
                <a:solidFill>
                  <a:schemeClr val="bg1"/>
                </a:solidFill>
                <a:latin typeface="Arial Narrow" panose="020B0606020202030204" pitchFamily="34" charset="0"/>
              </a:rPr>
              <a:t>Accredo</a:t>
            </a:r>
            <a:r>
              <a:rPr lang="en-US" sz="1000" baseline="30000" dirty="0">
                <a:solidFill>
                  <a:schemeClr val="bg1"/>
                </a:solidFill>
                <a:latin typeface="Arial Narrow" panose="020B0606020202030204" pitchFamily="34" charset="0"/>
              </a:rPr>
              <a:t>®</a:t>
            </a:r>
            <a:r>
              <a:rPr lang="en-US" sz="1000" dirty="0">
                <a:solidFill>
                  <a:schemeClr val="bg1"/>
                </a:solidFill>
                <a:latin typeface="Arial Narrow" panose="020B0606020202030204" pitchFamily="34" charset="0"/>
              </a:rPr>
              <a:t>” refers to </a:t>
            </a:r>
            <a:r>
              <a:rPr lang="en-US" sz="1000" dirty="0" err="1">
                <a:solidFill>
                  <a:schemeClr val="bg1"/>
                </a:solidFill>
                <a:latin typeface="Arial Narrow" panose="020B0606020202030204" pitchFamily="34" charset="0"/>
              </a:rPr>
              <a:t>Accredo</a:t>
            </a:r>
            <a:r>
              <a:rPr lang="en-US" sz="1000" baseline="30000" dirty="0">
                <a:solidFill>
                  <a:schemeClr val="bg1"/>
                </a:solidFill>
                <a:latin typeface="Arial Narrow" panose="020B0606020202030204" pitchFamily="34" charset="0"/>
              </a:rPr>
              <a:t>®</a:t>
            </a:r>
            <a:r>
              <a:rPr lang="en-US" sz="1000" dirty="0">
                <a:solidFill>
                  <a:schemeClr val="bg1"/>
                </a:solidFill>
                <a:latin typeface="Arial Narrow" panose="020B0606020202030204" pitchFamily="34" charset="0"/>
              </a:rPr>
              <a:t> Health Group, Inc. </a:t>
            </a:r>
            <a:r>
              <a:rPr lang="en-US" sz="1000" dirty="0">
                <a:solidFill>
                  <a:schemeClr val="bg1"/>
                </a:solidFill>
                <a:latin typeface="Arial Narrow"/>
                <a:cs typeface="Arial Narrow"/>
              </a:rPr>
              <a:t>Policy forms: OK - HP-APP-1 et al., OR - HP-POL38 02-13, TN - HP-POL43/HC-CER1V1 et al. (</a:t>
            </a:r>
            <a:r>
              <a:rPr lang="en-US" sz="1000" dirty="0" err="1">
                <a:solidFill>
                  <a:schemeClr val="bg1"/>
                </a:solidFill>
                <a:latin typeface="Arial Narrow"/>
                <a:cs typeface="Arial Narrow"/>
              </a:rPr>
              <a:t>CHLIC</a:t>
            </a:r>
            <a:r>
              <a:rPr lang="en-US" sz="1000" dirty="0">
                <a:solidFill>
                  <a:schemeClr val="bg1"/>
                </a:solidFill>
                <a:latin typeface="Arial Narrow"/>
                <a:cs typeface="Arial Narrow"/>
              </a:rPr>
              <a:t>); GSA-COVER, et al. (CHC-TN). </a:t>
            </a:r>
            <a:r>
              <a:rPr lang="en-US" sz="1000" dirty="0">
                <a:solidFill>
                  <a:schemeClr val="bg1"/>
                </a:solidFill>
                <a:latin typeface="Arial Narrow" panose="020B0606020202030204" pitchFamily="34" charset="0"/>
              </a:rPr>
              <a:t>“</a:t>
            </a:r>
            <a:r>
              <a:rPr lang="en-US" sz="1000" dirty="0" err="1">
                <a:solidFill>
                  <a:schemeClr val="bg1"/>
                </a:solidFill>
                <a:latin typeface="Arial Narrow" panose="020B0606020202030204" pitchFamily="34" charset="0"/>
              </a:rPr>
              <a:t>Accredo</a:t>
            </a:r>
            <a:r>
              <a:rPr lang="en-US" sz="1000" baseline="30000" dirty="0">
                <a:solidFill>
                  <a:schemeClr val="bg1"/>
                </a:solidFill>
                <a:latin typeface="Arial Narrow" panose="020B0606020202030204" pitchFamily="34" charset="0"/>
              </a:rPr>
              <a:t>®</a:t>
            </a:r>
            <a:r>
              <a:rPr lang="en-US" sz="1000" dirty="0">
                <a:solidFill>
                  <a:schemeClr val="bg1"/>
                </a:solidFill>
                <a:latin typeface="Arial Narrow" panose="020B0606020202030204" pitchFamily="34" charset="0"/>
              </a:rPr>
              <a:t>” is a trademark of Express Scripts Strategic Development, Inc. </a:t>
            </a:r>
            <a:r>
              <a:rPr lang="en-US" sz="1000" dirty="0">
                <a:solidFill>
                  <a:schemeClr val="bg1"/>
                </a:solidFill>
                <a:latin typeface="Arial Narrow"/>
                <a:cs typeface="Arial Narrow"/>
              </a:rPr>
              <a:t>The Cigna name, logo, and other Cigna marks are trademarks of Cigna Intellectual Property, Inc. All pictures are used for illustrative purposes only.</a:t>
            </a:r>
          </a:p>
          <a:p>
            <a:endParaRPr lang="en-US" altLang="en-US" sz="1000" dirty="0">
              <a:solidFill>
                <a:schemeClr val="bg1"/>
              </a:solidFill>
              <a:latin typeface="Arial Narrow"/>
              <a:ea typeface="MS PGothic" pitchFamily="34" charset="-128"/>
              <a:cs typeface="Arial Narrow"/>
            </a:endParaRPr>
          </a:p>
          <a:p>
            <a:pPr algn="just" eaLnBrk="1" hangingPunct="1">
              <a:spcAft>
                <a:spcPts val="800"/>
              </a:spcAft>
            </a:pPr>
            <a:r>
              <a:rPr lang="en-US" altLang="en-US" sz="1000" dirty="0">
                <a:solidFill>
                  <a:schemeClr val="bg1"/>
                </a:solidFill>
                <a:latin typeface="Arial Narrow"/>
                <a:cs typeface="Arial Narrow"/>
              </a:rPr>
              <a:t>929654 c  08/20</a:t>
            </a:r>
            <a:r>
              <a:rPr lang="en-US" altLang="en-US" sz="1000" dirty="0">
                <a:solidFill>
                  <a:schemeClr val="bg1"/>
                </a:solidFill>
                <a:latin typeface="Arial Narrow"/>
                <a:ea typeface="MS PGothic" pitchFamily="34" charset="-128"/>
                <a:cs typeface="Arial Narrow"/>
              </a:rPr>
              <a:t>     © 2020 Cigna. Some content provided under license.</a:t>
            </a:r>
          </a:p>
        </p:txBody>
      </p:sp>
    </p:spTree>
    <p:extLst>
      <p:ext uri="{BB962C8B-B14F-4D97-AF65-F5344CB8AC3E}">
        <p14:creationId xmlns:p14="http://schemas.microsoft.com/office/powerpoint/2010/main" val="1973758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Images-110884497PPT.jpg"/>
          <p:cNvPicPr>
            <a:picLocks noChangeAspect="1"/>
          </p:cNvPicPr>
          <p:nvPr/>
        </p:nvPicPr>
        <p:blipFill rotWithShape="1">
          <a:blip r:embed="rId2">
            <a:extLst>
              <a:ext uri="{28A0092B-C50C-407E-A947-70E740481C1C}">
                <a14:useLocalDpi xmlns:a14="http://schemas.microsoft.com/office/drawing/2010/main" val="0"/>
              </a:ext>
            </a:extLst>
          </a:blip>
          <a:srcRect t="22418" b="13649"/>
          <a:stretch/>
        </p:blipFill>
        <p:spPr>
          <a:xfrm>
            <a:off x="-18288" y="-16711"/>
            <a:ext cx="9171433" cy="3893396"/>
          </a:xfrm>
          <a:prstGeom prst="rect">
            <a:avLst/>
          </a:prstGeom>
        </p:spPr>
      </p:pic>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3" name="Slide Number Placeholder 2"/>
          <p:cNvSpPr>
            <a:spLocks noGrp="1"/>
          </p:cNvSpPr>
          <p:nvPr>
            <p:ph type="sldNum" sz="quarter" idx="10"/>
          </p:nvPr>
        </p:nvSpPr>
        <p:spPr/>
        <p:txBody>
          <a:bodyPr/>
          <a:lstStyle/>
          <a:p>
            <a:fld id="{C8C01F01-A601-4FE5-8E71-6675F782C625}" type="slidenum">
              <a:rPr lang="en-US" altLang="en-US" smtClean="0"/>
              <a:pPr/>
              <a:t>3</a:t>
            </a:fld>
            <a:endParaRPr lang="en-US" altLang="en-US"/>
          </a:p>
        </p:txBody>
      </p:sp>
      <p:sp>
        <p:nvSpPr>
          <p:cNvPr id="9" name="Title 18"/>
          <p:cNvSpPr>
            <a:spLocks noGrp="1"/>
          </p:cNvSpPr>
          <p:nvPr>
            <p:ph type="ctrTitle"/>
          </p:nvPr>
        </p:nvSpPr>
        <p:spPr>
          <a:xfrm>
            <a:off x="452439" y="2234804"/>
            <a:ext cx="8716962" cy="717948"/>
          </a:xfrm>
        </p:spPr>
        <p:txBody>
          <a:bodyPr/>
          <a:lstStyle/>
          <a:p>
            <a:r>
              <a:rPr lang="en-US" dirty="0"/>
              <a:t> </a:t>
            </a:r>
          </a:p>
        </p:txBody>
      </p:sp>
      <p:sp>
        <p:nvSpPr>
          <p:cNvPr id="10" name="Rectangle 9"/>
          <p:cNvSpPr/>
          <p:nvPr/>
        </p:nvSpPr>
        <p:spPr bwMode="auto">
          <a:xfrm rot="5400000">
            <a:off x="4058643" y="-754398"/>
            <a:ext cx="1053703" cy="917098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11" name="Subtitle 6"/>
          <p:cNvSpPr txBox="1">
            <a:spLocks/>
          </p:cNvSpPr>
          <p:nvPr/>
        </p:nvSpPr>
        <p:spPr bwMode="auto">
          <a:xfrm>
            <a:off x="452439" y="3334313"/>
            <a:ext cx="7696200" cy="1053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457200" rtl="0" eaLnBrk="1" fontAlgn="base" hangingPunct="1">
              <a:lnSpc>
                <a:spcPts val="2200"/>
              </a:lnSpc>
              <a:spcBef>
                <a:spcPct val="20000"/>
              </a:spcBef>
              <a:spcAft>
                <a:spcPct val="0"/>
              </a:spcAft>
              <a:buClr>
                <a:schemeClr val="tx1"/>
              </a:buClr>
              <a:buFont typeface="Arial" charset="0"/>
              <a:buNone/>
              <a:defRPr sz="2000" b="0" kern="1200">
                <a:solidFill>
                  <a:schemeClr val="bg1"/>
                </a:solidFill>
                <a:latin typeface="Arial" charset="0"/>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YOUR MEDICAL PLAN OPTIONS</a:t>
            </a:r>
          </a:p>
        </p:txBody>
      </p:sp>
    </p:spTree>
    <p:extLst>
      <p:ext uri="{BB962C8B-B14F-4D97-AF65-F5344CB8AC3E}">
        <p14:creationId xmlns:p14="http://schemas.microsoft.com/office/powerpoint/2010/main" val="3060729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34150" y="205979"/>
            <a:ext cx="8709850" cy="484584"/>
          </a:xfrm>
        </p:spPr>
        <p:txBody>
          <a:bodyPr/>
          <a:lstStyle/>
          <a:p>
            <a:r>
              <a:rPr lang="en-US" dirty="0"/>
              <a:t>A health plan that lets you choose which doctors to see and when</a:t>
            </a:r>
            <a:br>
              <a:rPr lang="en-US" dirty="0"/>
            </a:br>
            <a:endParaRPr lang="en-US" dirty="0"/>
          </a:p>
        </p:txBody>
      </p:sp>
      <p:sp>
        <p:nvSpPr>
          <p:cNvPr id="6" name="Rectangle 7">
            <a:extLst>
              <a:ext uri="{FF2B5EF4-FFF2-40B4-BE49-F238E27FC236}">
                <a16:creationId xmlns:a16="http://schemas.microsoft.com/office/drawing/2014/main" id="{5EFC102B-D80C-0942-8146-61861BD74DC8}"/>
              </a:ext>
            </a:extLst>
          </p:cNvPr>
          <p:cNvSpPr>
            <a:spLocks noGrp="1" noChangeArrowheads="1"/>
          </p:cNvSpPr>
          <p:nvPr>
            <p:ph type="ftr" sz="quarter" idx="11"/>
          </p:nvPr>
        </p:nvSpPr>
        <p:spPr>
          <a:xfrm>
            <a:off x="0" y="4951381"/>
            <a:ext cx="7011988" cy="171450"/>
          </a:xfrm>
        </p:spPr>
        <p:txBody>
          <a:bodyPr/>
          <a:lstStyle>
            <a:lvl1pPr>
              <a:defRPr/>
            </a:lvl1pPr>
          </a:lstStyle>
          <a:p>
            <a:r>
              <a:rPr lang="en-US" dirty="0"/>
              <a:t>Confidential, unpublished property of Cigna. Do not duplicate or distribute. Use and distribution limited solely to authorized personnel. © 2020 Cigna  </a:t>
            </a:r>
          </a:p>
        </p:txBody>
      </p:sp>
      <p:sp>
        <p:nvSpPr>
          <p:cNvPr id="7" name="Content Placeholder 2"/>
          <p:cNvSpPr txBox="1">
            <a:spLocks/>
          </p:cNvSpPr>
          <p:nvPr/>
        </p:nvSpPr>
        <p:spPr bwMode="auto">
          <a:xfrm>
            <a:off x="3097213" y="669382"/>
            <a:ext cx="5863796" cy="369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lnSpc>
                <a:spcPct val="90000"/>
              </a:lnSpc>
              <a:spcBef>
                <a:spcPts val="0"/>
              </a:spcBef>
              <a:spcAft>
                <a:spcPts val="300"/>
              </a:spcAft>
            </a:pPr>
            <a:r>
              <a:rPr lang="en-US" sz="1200" dirty="0"/>
              <a:t>You have the option of choosing a primary care provider (PCP) to guide your care (it is recommended but not required)</a:t>
            </a:r>
          </a:p>
          <a:p>
            <a:pPr marL="182880" indent="-182880">
              <a:lnSpc>
                <a:spcPct val="90000"/>
              </a:lnSpc>
              <a:spcBef>
                <a:spcPts val="0"/>
              </a:spcBef>
              <a:spcAft>
                <a:spcPts val="300"/>
              </a:spcAft>
            </a:pPr>
            <a:r>
              <a:rPr lang="en-US" sz="1200" dirty="0"/>
              <a:t>You can see a specialist without a referral</a:t>
            </a:r>
          </a:p>
          <a:p>
            <a:pPr marL="182880" indent="-182880">
              <a:lnSpc>
                <a:spcPct val="90000"/>
              </a:lnSpc>
              <a:spcBef>
                <a:spcPts val="0"/>
              </a:spcBef>
              <a:spcAft>
                <a:spcPts val="300"/>
              </a:spcAft>
            </a:pPr>
            <a:r>
              <a:rPr lang="en-US" sz="1200" dirty="0"/>
              <a:t>Using doctors and health care facilities in the Cigna OAP network may keep your costs lower </a:t>
            </a:r>
          </a:p>
          <a:p>
            <a:pPr marL="182880" indent="-182880">
              <a:lnSpc>
                <a:spcPct val="90000"/>
              </a:lnSpc>
              <a:spcBef>
                <a:spcPts val="0"/>
              </a:spcBef>
              <a:spcAft>
                <a:spcPts val="300"/>
              </a:spcAft>
            </a:pPr>
            <a:r>
              <a:rPr lang="en-US" sz="1200" dirty="0"/>
              <a:t>You can choose doctors or facilities not part of the Cigna OAP network, but your costs may be higher</a:t>
            </a:r>
          </a:p>
          <a:p>
            <a:pPr marL="182880" indent="-182880">
              <a:lnSpc>
                <a:spcPct val="90000"/>
              </a:lnSpc>
              <a:spcBef>
                <a:spcPts val="0"/>
              </a:spcBef>
              <a:spcAft>
                <a:spcPts val="300"/>
              </a:spcAft>
            </a:pPr>
            <a:r>
              <a:rPr lang="en-US" sz="1200" dirty="0"/>
              <a:t>You have access to Cigna’s national network of labs, x-ray and radiology </a:t>
            </a:r>
            <a:br>
              <a:rPr lang="en-US" sz="1200" dirty="0"/>
            </a:br>
            <a:r>
              <a:rPr lang="en-US" sz="1200" dirty="0"/>
              <a:t>centers – plus 70% potential savings through in-network national labs </a:t>
            </a:r>
            <a:br>
              <a:rPr lang="en-US" sz="1200" dirty="0"/>
            </a:br>
            <a:r>
              <a:rPr lang="en-US" sz="1200" dirty="0"/>
              <a:t>(</a:t>
            </a:r>
            <a:r>
              <a:rPr lang="en-US" sz="1200" dirty="0" err="1"/>
              <a:t>LabCorp</a:t>
            </a:r>
            <a:r>
              <a:rPr lang="en-US" sz="1200" dirty="0"/>
              <a:t> or Quest)*</a:t>
            </a:r>
          </a:p>
          <a:p>
            <a:pPr marL="182880" indent="-182880">
              <a:lnSpc>
                <a:spcPct val="90000"/>
              </a:lnSpc>
              <a:spcBef>
                <a:spcPts val="0"/>
              </a:spcBef>
              <a:spcAft>
                <a:spcPts val="300"/>
              </a:spcAft>
            </a:pPr>
            <a:r>
              <a:rPr lang="en-US" sz="1200" dirty="0"/>
              <a:t>Nationwide in-network coverage for emergency care</a:t>
            </a:r>
          </a:p>
          <a:p>
            <a:pPr marL="182880" indent="-182880">
              <a:lnSpc>
                <a:spcPct val="90000"/>
              </a:lnSpc>
              <a:spcBef>
                <a:spcPts val="0"/>
              </a:spcBef>
              <a:spcAft>
                <a:spcPts val="300"/>
              </a:spcAft>
            </a:pPr>
            <a:r>
              <a:rPr lang="en-US" sz="1200" dirty="0"/>
              <a:t>You may pay an annual amount – a deductible – before your health plan begins to pay for covered health care costs.** Only services covered by the health plan count toward the deductible</a:t>
            </a:r>
          </a:p>
          <a:p>
            <a:pPr marL="182880" indent="-182880">
              <a:lnSpc>
                <a:spcPct val="90000"/>
              </a:lnSpc>
              <a:spcBef>
                <a:spcPts val="0"/>
              </a:spcBef>
              <a:spcAft>
                <a:spcPts val="300"/>
              </a:spcAft>
            </a:pPr>
            <a:r>
              <a:rPr lang="en-US" sz="1200" dirty="0"/>
              <a:t>Once you meet your deductible, you will pay a portion of covered health care costs and the plan pays the rest</a:t>
            </a:r>
          </a:p>
          <a:p>
            <a:pPr marL="182880" indent="-182880">
              <a:lnSpc>
                <a:spcPct val="90000"/>
              </a:lnSpc>
              <a:spcBef>
                <a:spcPts val="0"/>
              </a:spcBef>
              <a:spcAft>
                <a:spcPts val="300"/>
              </a:spcAft>
            </a:pPr>
            <a:r>
              <a:rPr lang="en-US" sz="1200" dirty="0"/>
              <a:t>Once you meet an annual limit on your payments – out-of-pocket maximum – your plan pays 100% of covered costs</a:t>
            </a:r>
          </a:p>
          <a:p>
            <a:pPr marL="182880" indent="-182880">
              <a:lnSpc>
                <a:spcPct val="90000"/>
              </a:lnSpc>
              <a:spcBef>
                <a:spcPts val="0"/>
              </a:spcBef>
              <a:spcAft>
                <a:spcPts val="300"/>
              </a:spcAft>
            </a:pPr>
            <a:endParaRPr lang="en-US" sz="1200" dirty="0"/>
          </a:p>
        </p:txBody>
      </p:sp>
      <p:grpSp>
        <p:nvGrpSpPr>
          <p:cNvPr id="8" name="Group 7"/>
          <p:cNvGrpSpPr/>
          <p:nvPr/>
        </p:nvGrpSpPr>
        <p:grpSpPr>
          <a:xfrm>
            <a:off x="296863" y="746583"/>
            <a:ext cx="2805442" cy="1840893"/>
            <a:chOff x="0" y="1600200"/>
            <a:chExt cx="1814558" cy="1170150"/>
          </a:xfrm>
          <a:solidFill>
            <a:srgbClr val="0065A6"/>
          </a:solidFill>
        </p:grpSpPr>
        <p:sp>
          <p:nvSpPr>
            <p:cNvPr id="9" name="Rectangle 8"/>
            <p:cNvSpPr/>
            <p:nvPr/>
          </p:nvSpPr>
          <p:spPr>
            <a:xfrm>
              <a:off x="0" y="1600200"/>
              <a:ext cx="1610476" cy="117015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1572281" y="1773621"/>
              <a:ext cx="256953" cy="227601"/>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itle 1"/>
          <p:cNvSpPr txBox="1">
            <a:spLocks/>
          </p:cNvSpPr>
          <p:nvPr/>
        </p:nvSpPr>
        <p:spPr bwMode="auto">
          <a:xfrm>
            <a:off x="496846" y="915979"/>
            <a:ext cx="2155679" cy="1836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2000" b="1" kern="1200" cap="none">
                <a:solidFill>
                  <a:srgbClr val="0065A6"/>
                </a:solidFill>
                <a:latin typeface="Arial"/>
                <a:ea typeface="MS PGothic" pitchFamily="34" charset="-128"/>
                <a:cs typeface="Arial"/>
              </a:defRPr>
            </a:lvl1pPr>
            <a:lvl2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2pPr>
            <a:lvl3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3pPr>
            <a:lvl4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4pPr>
            <a:lvl5pPr algn="l" defTabSz="457200" rtl="0" eaLnBrk="1" fontAlgn="base" hangingPunct="1">
              <a:spcBef>
                <a:spcPct val="0"/>
              </a:spcBef>
              <a:spcAft>
                <a:spcPct val="0"/>
              </a:spcAft>
              <a:defRPr sz="2000" b="1">
                <a:solidFill>
                  <a:srgbClr val="595959"/>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rgbClr val="4F56AB"/>
                </a:solidFill>
                <a:latin typeface="Arial" charset="0"/>
                <a:ea typeface="ＭＳ Ｐゴシック" charset="-128"/>
              </a:defRPr>
            </a:lvl6pPr>
            <a:lvl7pPr marL="914400" algn="l" defTabSz="457200" rtl="0" eaLnBrk="1" fontAlgn="base" hangingPunct="1">
              <a:spcBef>
                <a:spcPct val="0"/>
              </a:spcBef>
              <a:spcAft>
                <a:spcPct val="0"/>
              </a:spcAft>
              <a:defRPr sz="2400">
                <a:solidFill>
                  <a:srgbClr val="4F56AB"/>
                </a:solidFill>
                <a:latin typeface="Arial" charset="0"/>
                <a:ea typeface="ＭＳ Ｐゴシック" charset="-128"/>
              </a:defRPr>
            </a:lvl7pPr>
            <a:lvl8pPr marL="1371600" algn="l" defTabSz="457200" rtl="0" eaLnBrk="1" fontAlgn="base" hangingPunct="1">
              <a:spcBef>
                <a:spcPct val="0"/>
              </a:spcBef>
              <a:spcAft>
                <a:spcPct val="0"/>
              </a:spcAft>
              <a:defRPr sz="2400">
                <a:solidFill>
                  <a:srgbClr val="4F56AB"/>
                </a:solidFill>
                <a:latin typeface="Arial" charset="0"/>
                <a:ea typeface="ＭＳ Ｐゴシック" charset="-128"/>
              </a:defRPr>
            </a:lvl8pPr>
            <a:lvl9pPr marL="1828800" algn="l" defTabSz="457200" rtl="0" eaLnBrk="1" fontAlgn="base" hangingPunct="1">
              <a:spcBef>
                <a:spcPct val="0"/>
              </a:spcBef>
              <a:spcAft>
                <a:spcPct val="0"/>
              </a:spcAft>
              <a:defRPr sz="2400">
                <a:solidFill>
                  <a:srgbClr val="4F56AB"/>
                </a:solidFill>
                <a:latin typeface="Arial" charset="0"/>
                <a:ea typeface="ＭＳ Ｐゴシック" charset="-128"/>
              </a:defRPr>
            </a:lvl9pPr>
          </a:lstStyle>
          <a:p>
            <a:r>
              <a:rPr lang="en-US" dirty="0">
                <a:solidFill>
                  <a:schemeClr val="bg1"/>
                </a:solidFill>
              </a:rPr>
              <a:t>Open </a:t>
            </a:r>
            <a:br>
              <a:rPr lang="en-US" dirty="0">
                <a:solidFill>
                  <a:schemeClr val="bg1"/>
                </a:solidFill>
              </a:rPr>
            </a:br>
            <a:r>
              <a:rPr lang="en-US" dirty="0">
                <a:solidFill>
                  <a:schemeClr val="bg1"/>
                </a:solidFill>
              </a:rPr>
              <a:t>Access Plus</a:t>
            </a:r>
            <a:br>
              <a:rPr lang="en-US" dirty="0">
                <a:solidFill>
                  <a:schemeClr val="bg1"/>
                </a:solidFill>
              </a:rPr>
            </a:br>
            <a:r>
              <a:rPr lang="en-US" dirty="0">
                <a:solidFill>
                  <a:schemeClr val="bg1"/>
                </a:solidFill>
              </a:rPr>
              <a:t>(OAP)</a:t>
            </a:r>
          </a:p>
          <a:p>
            <a:br>
              <a:rPr lang="en-US" sz="2800" dirty="0">
                <a:solidFill>
                  <a:schemeClr val="bg1"/>
                </a:solidFill>
              </a:rPr>
            </a:br>
            <a:endParaRPr lang="en-US" sz="1400" b="0" dirty="0">
              <a:solidFill>
                <a:srgbClr val="FFFFFF"/>
              </a:solidFill>
            </a:endParaRPr>
          </a:p>
        </p:txBody>
      </p:sp>
      <p:sp>
        <p:nvSpPr>
          <p:cNvPr id="13" name="Rectangle 7"/>
          <p:cNvSpPr txBox="1">
            <a:spLocks noChangeArrowheads="1"/>
          </p:cNvSpPr>
          <p:nvPr/>
        </p:nvSpPr>
        <p:spPr bwMode="auto">
          <a:xfrm>
            <a:off x="-1588" y="4436451"/>
            <a:ext cx="7011988" cy="17145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a:lvl1pPr>
          </a:lstStyle>
          <a:p>
            <a:pPr>
              <a:defRPr/>
            </a:pPr>
            <a:r>
              <a:rPr lang="en-US" sz="1000" dirty="0">
                <a:solidFill>
                  <a:schemeClr val="bg1">
                    <a:lumMod val="50000"/>
                  </a:schemeClr>
                </a:solidFill>
                <a:latin typeface="Arial Narrow" pitchFamily="-84" charset="0"/>
                <a:ea typeface="MS PGothic" pitchFamily="34" charset="-128"/>
              </a:rPr>
              <a:t>*Savings based on average in-network national lab costs compared with out-of-network labs using internal Cigna national </a:t>
            </a:r>
            <a:br>
              <a:rPr lang="en-US" sz="1000" dirty="0">
                <a:solidFill>
                  <a:schemeClr val="bg1">
                    <a:lumMod val="50000"/>
                  </a:schemeClr>
                </a:solidFill>
                <a:latin typeface="Arial Narrow" pitchFamily="-84" charset="0"/>
                <a:ea typeface="MS PGothic" pitchFamily="34" charset="-128"/>
              </a:rPr>
            </a:br>
            <a:r>
              <a:rPr lang="en-US" sz="1000" dirty="0">
                <a:solidFill>
                  <a:schemeClr val="bg1">
                    <a:lumMod val="50000"/>
                  </a:schemeClr>
                </a:solidFill>
                <a:latin typeface="Arial Narrow" pitchFamily="-84" charset="0"/>
                <a:ea typeface="MS PGothic" pitchFamily="34" charset="-128"/>
              </a:rPr>
              <a:t>claims data: DOS January–December 2018. Savings will vary.</a:t>
            </a:r>
          </a:p>
          <a:p>
            <a:pPr lvl="0">
              <a:defRPr/>
            </a:pPr>
            <a:r>
              <a:rPr lang="en-US" sz="1000" dirty="0">
                <a:solidFill>
                  <a:schemeClr val="bg1">
                    <a:lumMod val="50000"/>
                  </a:schemeClr>
                </a:solidFill>
                <a:latin typeface="Arial Narrow" pitchFamily="-84" charset="0"/>
                <a:ea typeface="MS PGothic" pitchFamily="34" charset="-128"/>
              </a:rPr>
              <a:t>**Plans may vary; see your employer’s plan documents for details related to your specific medical plan.</a:t>
            </a:r>
          </a:p>
        </p:txBody>
      </p:sp>
      <p:sp>
        <p:nvSpPr>
          <p:cNvPr id="14" name="Slide Number Placeholder 2"/>
          <p:cNvSpPr>
            <a:spLocks noGrp="1"/>
          </p:cNvSpPr>
          <p:nvPr>
            <p:ph type="sldNum" sz="quarter" idx="10"/>
          </p:nvPr>
        </p:nvSpPr>
        <p:spPr>
          <a:xfrm>
            <a:off x="7010400" y="4953762"/>
            <a:ext cx="2133600" cy="159544"/>
          </a:xfrm>
        </p:spPr>
        <p:txBody>
          <a:bodyPr/>
          <a:lstStyle/>
          <a:p>
            <a:fld id="{C8C01F01-A601-4FE5-8E71-6675F782C625}" type="slidenum">
              <a:rPr lang="en-US" altLang="en-US" smtClean="0"/>
              <a:pPr/>
              <a:t>4</a:t>
            </a:fld>
            <a:endParaRPr lang="en-US" altLang="en-US"/>
          </a:p>
        </p:txBody>
      </p:sp>
    </p:spTree>
    <p:extLst>
      <p:ext uri="{BB962C8B-B14F-4D97-AF65-F5344CB8AC3E}">
        <p14:creationId xmlns:p14="http://schemas.microsoft.com/office/powerpoint/2010/main" val="579300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Arial" charset="0"/>
                <a:ea typeface="ＭＳ Ｐゴシック" charset="0"/>
                <a:cs typeface="Arial" charset="0"/>
              </a:rPr>
              <a:t>Planning for your </a:t>
            </a:r>
            <a:r>
              <a:rPr lang="en-US" u="sng" dirty="0">
                <a:latin typeface="Arial" charset="0"/>
                <a:ea typeface="ＭＳ Ｐゴシック" charset="0"/>
                <a:cs typeface="Arial" charset="0"/>
              </a:rPr>
              <a:t>in-network</a:t>
            </a:r>
            <a:r>
              <a:rPr lang="en-US" dirty="0">
                <a:latin typeface="Arial" charset="0"/>
                <a:ea typeface="ＭＳ Ｐゴシック" charset="0"/>
                <a:cs typeface="Arial" charset="0"/>
              </a:rPr>
              <a:t> medical costs</a:t>
            </a:r>
          </a:p>
        </p:txBody>
      </p:sp>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3" name="Slide Number Placeholder 2"/>
          <p:cNvSpPr>
            <a:spLocks noGrp="1"/>
          </p:cNvSpPr>
          <p:nvPr>
            <p:ph type="sldNum" sz="quarter" idx="10"/>
          </p:nvPr>
        </p:nvSpPr>
        <p:spPr/>
        <p:txBody>
          <a:bodyPr/>
          <a:lstStyle/>
          <a:p>
            <a:fld id="{38EC0547-4173-4FD2-B3AD-CE0209F6F09F}" type="slidenum">
              <a:rPr lang="en-US" altLang="en-US" smtClean="0"/>
              <a:pPr/>
              <a:t>5</a:t>
            </a:fld>
            <a:endParaRPr lang="en-US" altLang="en-US"/>
          </a:p>
        </p:txBody>
      </p:sp>
      <p:graphicFrame>
        <p:nvGraphicFramePr>
          <p:cNvPr id="20" name="Group 53"/>
          <p:cNvGraphicFramePr>
            <a:graphicFrameLocks noGrp="1"/>
          </p:cNvGraphicFramePr>
          <p:nvPr>
            <p:extLst>
              <p:ext uri="{D42A27DB-BD31-4B8C-83A1-F6EECF244321}">
                <p14:modId xmlns:p14="http://schemas.microsoft.com/office/powerpoint/2010/main" val="2507112905"/>
              </p:ext>
            </p:extLst>
          </p:nvPr>
        </p:nvGraphicFramePr>
        <p:xfrm>
          <a:off x="514350" y="825500"/>
          <a:ext cx="8196357" cy="3242661"/>
        </p:xfrm>
        <a:graphic>
          <a:graphicData uri="http://schemas.openxmlformats.org/drawingml/2006/table">
            <a:tbl>
              <a:tblPr/>
              <a:tblGrid>
                <a:gridCol w="1457885">
                  <a:extLst>
                    <a:ext uri="{9D8B030D-6E8A-4147-A177-3AD203B41FA5}">
                      <a16:colId xmlns:a16="http://schemas.microsoft.com/office/drawing/2014/main" val="20000"/>
                    </a:ext>
                  </a:extLst>
                </a:gridCol>
                <a:gridCol w="3369236">
                  <a:extLst>
                    <a:ext uri="{9D8B030D-6E8A-4147-A177-3AD203B41FA5}">
                      <a16:colId xmlns:a16="http://schemas.microsoft.com/office/drawing/2014/main" val="20001"/>
                    </a:ext>
                  </a:extLst>
                </a:gridCol>
                <a:gridCol w="3369236">
                  <a:extLst>
                    <a:ext uri="{9D8B030D-6E8A-4147-A177-3AD203B41FA5}">
                      <a16:colId xmlns:a16="http://schemas.microsoft.com/office/drawing/2014/main" val="20003"/>
                    </a:ext>
                  </a:extLst>
                </a:gridCol>
              </a:tblGrid>
              <a:tr h="301658">
                <a:tc>
                  <a:txBody>
                    <a:bodyPr/>
                    <a:lstStyle/>
                    <a:p>
                      <a:pPr marL="0" marR="0" lvl="0" indent="0" algn="l" defTabSz="457200" rtl="0" eaLnBrk="0" fontAlgn="base" latinLnBrk="0" hangingPunct="0">
                        <a:lnSpc>
                          <a:spcPct val="100000"/>
                        </a:lnSpc>
                        <a:spcBef>
                          <a:spcPct val="20000"/>
                        </a:spcBef>
                        <a:spcAft>
                          <a:spcPct val="0"/>
                        </a:spcAft>
                        <a:buClr>
                          <a:srgbClr val="E36F1E"/>
                        </a:buClr>
                        <a:buSzPct val="150000"/>
                        <a:buFont typeface="Wingdings" charset="0"/>
                        <a:buNone/>
                        <a:tabLst/>
                      </a:pPr>
                      <a:endParaRPr kumimoji="0" lang="en-US" sz="10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200" b="1" i="0" u="none" strike="noStrike" cap="none" normalizeH="0" baseline="0" dirty="0">
                          <a:ln>
                            <a:noFill/>
                          </a:ln>
                          <a:solidFill>
                            <a:schemeClr val="bg1"/>
                          </a:solidFill>
                          <a:effectLst/>
                          <a:latin typeface="Arial" charset="0"/>
                          <a:ea typeface="ＭＳ Ｐゴシック" charset="0"/>
                          <a:cs typeface="Arial" charset="0"/>
                        </a:rPr>
                        <a:t>OAP COINSURANCE PLAN</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200" b="1" i="0" u="none" strike="noStrike" cap="none" normalizeH="0" baseline="0" dirty="0">
                          <a:ln>
                            <a:noFill/>
                          </a:ln>
                          <a:solidFill>
                            <a:schemeClr val="bg1"/>
                          </a:solidFill>
                          <a:effectLst/>
                          <a:latin typeface="Arial" charset="0"/>
                          <a:ea typeface="ＭＳ Ｐゴシック" charset="0"/>
                          <a:cs typeface="Arial" charset="0"/>
                        </a:rPr>
                        <a:t>OAP COPAY PLAN</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39B44A"/>
                    </a:solidFill>
                  </a:tcPr>
                </a:tc>
                <a:extLst>
                  <a:ext uri="{0D108BD9-81ED-4DB2-BD59-A6C34878D82A}">
                    <a16:rowId xmlns:a16="http://schemas.microsoft.com/office/drawing/2014/main" val="10000"/>
                  </a:ext>
                </a:extLst>
              </a:tr>
              <a:tr h="258763">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002850"/>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002850"/>
                    </a:solidFill>
                  </a:tcPr>
                </a:tc>
                <a:extLst>
                  <a:ext uri="{0D108BD9-81ED-4DB2-BD59-A6C34878D82A}">
                    <a16:rowId xmlns:a16="http://schemas.microsoft.com/office/drawing/2014/main" val="10001"/>
                  </a:ext>
                </a:extLst>
              </a:tr>
              <a:tr h="762000">
                <a:tc>
                  <a:txBody>
                    <a:bodyPr/>
                    <a:lstStyle/>
                    <a:p>
                      <a:pPr marL="0" marR="0" lvl="0" indent="0" algn="l" defTabSz="457200" rtl="0" eaLnBrk="0" fontAlgn="base" latinLnBrk="0" hangingPunct="0">
                        <a:lnSpc>
                          <a:spcPct val="100000"/>
                        </a:lnSpc>
                        <a:spcBef>
                          <a:spcPct val="20000"/>
                        </a:spcBef>
                        <a:spcAft>
                          <a:spcPct val="0"/>
                        </a:spcAft>
                        <a:buClr>
                          <a:srgbClr val="601A1C"/>
                        </a:buClr>
                        <a:buSzPct val="125000"/>
                        <a:buFont typeface="Wingdings" charset="0"/>
                        <a:buNone/>
                        <a:tabLst/>
                      </a:pPr>
                      <a:r>
                        <a:rPr kumimoji="0" lang="en-US" sz="1000" b="1" i="0" u="none" strike="noStrike" cap="none" normalizeH="0" baseline="0" dirty="0">
                          <a:ln>
                            <a:noFill/>
                          </a:ln>
                          <a:solidFill>
                            <a:srgbClr val="000000"/>
                          </a:solidFill>
                          <a:effectLst/>
                          <a:latin typeface="Arial" charset="0"/>
                          <a:ea typeface="ＭＳ Ｐゴシック" charset="0"/>
                          <a:cs typeface="Arial" charset="0"/>
                        </a:rPr>
                        <a:t>Calendar Year Deductible</a:t>
                      </a:r>
                      <a:endParaRPr kumimoji="0" lang="en-US" sz="14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Individual: $250</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Family: $650</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Individual: $1,000</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Family: $3,000</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62000">
                <a:tc>
                  <a:txBody>
                    <a:bodyPr/>
                    <a:lstStyle/>
                    <a:p>
                      <a:pPr marL="0" marR="0" lvl="0" indent="0" algn="l" defTabSz="457200" rtl="0" eaLnBrk="0" fontAlgn="base" latinLnBrk="0" hangingPunct="0">
                        <a:lnSpc>
                          <a:spcPct val="100000"/>
                        </a:lnSpc>
                        <a:spcBef>
                          <a:spcPct val="20000"/>
                        </a:spcBef>
                        <a:spcAft>
                          <a:spcPct val="0"/>
                        </a:spcAft>
                        <a:buClr>
                          <a:srgbClr val="601A1C"/>
                        </a:buClr>
                        <a:buSzPct val="125000"/>
                        <a:buFont typeface="Wingdings" charset="0"/>
                        <a:buNone/>
                        <a:tabLst/>
                      </a:pPr>
                      <a:r>
                        <a:rPr kumimoji="0" lang="en-US" sz="1000" b="1" i="0" u="none" strike="noStrike" cap="none" normalizeH="0" baseline="0" dirty="0">
                          <a:ln>
                            <a:noFill/>
                          </a:ln>
                          <a:solidFill>
                            <a:schemeClr val="tx1"/>
                          </a:solidFill>
                          <a:effectLst/>
                          <a:latin typeface="Arial" charset="0"/>
                          <a:ea typeface="ＭＳ Ｐゴシック" charset="0"/>
                          <a:cs typeface="Arial" charset="0"/>
                        </a:rPr>
                        <a:t>Medical Coinsurance</a:t>
                      </a:r>
                    </a:p>
                    <a:p>
                      <a:pPr marL="0" marR="0" lvl="0" indent="0" algn="l" defTabSz="457200" rtl="0" eaLnBrk="0" fontAlgn="base" latinLnBrk="0" hangingPunct="0">
                        <a:lnSpc>
                          <a:spcPct val="100000"/>
                        </a:lnSpc>
                        <a:spcBef>
                          <a:spcPct val="20000"/>
                        </a:spcBef>
                        <a:spcAft>
                          <a:spcPct val="0"/>
                        </a:spcAft>
                        <a:buClr>
                          <a:srgbClr val="601A1C"/>
                        </a:buClr>
                        <a:buSzPct val="125000"/>
                        <a:buFont typeface="Wingdings" charset="0"/>
                        <a:buNone/>
                        <a:tabLst/>
                      </a:pPr>
                      <a:r>
                        <a:rPr kumimoji="0" lang="en-US" sz="1000" b="1" i="0" u="none" strike="noStrike" cap="none" normalizeH="0" baseline="0" dirty="0">
                          <a:ln>
                            <a:noFill/>
                          </a:ln>
                          <a:solidFill>
                            <a:schemeClr val="tx1"/>
                          </a:solidFill>
                          <a:effectLst/>
                          <a:latin typeface="Arial" charset="0"/>
                          <a:ea typeface="ＭＳ Ｐゴシック" charset="0"/>
                          <a:cs typeface="Arial" charset="0"/>
                        </a:rPr>
                        <a:t>(% you pay </a:t>
                      </a:r>
                    </a:p>
                    <a:p>
                      <a:pPr marL="0" marR="0" lvl="0" indent="0" algn="l" defTabSz="457200" rtl="0" eaLnBrk="0" fontAlgn="base" latinLnBrk="0" hangingPunct="0">
                        <a:lnSpc>
                          <a:spcPct val="100000"/>
                        </a:lnSpc>
                        <a:spcBef>
                          <a:spcPct val="20000"/>
                        </a:spcBef>
                        <a:spcAft>
                          <a:spcPct val="0"/>
                        </a:spcAft>
                        <a:buClr>
                          <a:srgbClr val="601A1C"/>
                        </a:buClr>
                        <a:buSzPct val="125000"/>
                        <a:buFont typeface="Wingdings" charset="0"/>
                        <a:buNone/>
                        <a:tabLst/>
                      </a:pPr>
                      <a:r>
                        <a:rPr kumimoji="0" lang="en-US" sz="1000" b="1" i="0" u="none" strike="noStrike" cap="none" normalizeH="0" baseline="0" dirty="0">
                          <a:ln>
                            <a:noFill/>
                          </a:ln>
                          <a:solidFill>
                            <a:schemeClr val="tx1"/>
                          </a:solidFill>
                          <a:effectLst/>
                          <a:latin typeface="Arial" charset="0"/>
                          <a:ea typeface="ＭＳ Ｐゴシック" charset="0"/>
                          <a:cs typeface="Arial" charset="0"/>
                        </a:rPr>
                        <a:t>for services) </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20% after deductible</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30% after deductible</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762000">
                <a:tc>
                  <a:txBody>
                    <a:bodyPr/>
                    <a:lstStyle/>
                    <a:p>
                      <a:pPr marL="0" marR="0" lvl="0" indent="0" algn="l" defTabSz="457200" rtl="0" eaLnBrk="0" fontAlgn="base" latinLnBrk="0" hangingPunct="0">
                        <a:lnSpc>
                          <a:spcPct val="100000"/>
                        </a:lnSpc>
                        <a:spcBef>
                          <a:spcPct val="20000"/>
                        </a:spcBef>
                        <a:spcAft>
                          <a:spcPct val="0"/>
                        </a:spcAft>
                        <a:buClr>
                          <a:srgbClr val="601A1C"/>
                        </a:buClr>
                        <a:buSzPct val="125000"/>
                        <a:buFont typeface="Wingdings" charset="0"/>
                        <a:buNone/>
                        <a:tabLst/>
                      </a:pPr>
                      <a:r>
                        <a:rPr kumimoji="0" lang="en-US" sz="1000" b="1" i="0" u="none" strike="noStrike" cap="none" normalizeH="0" baseline="0">
                          <a:ln>
                            <a:noFill/>
                          </a:ln>
                          <a:solidFill>
                            <a:schemeClr val="tx1"/>
                          </a:solidFill>
                          <a:effectLst/>
                          <a:latin typeface="Arial" charset="0"/>
                          <a:ea typeface="ＭＳ Ｐゴシック" charset="0"/>
                          <a:cs typeface="Arial" charset="0"/>
                        </a:rPr>
                        <a:t>Medical Out-of-Pocket </a:t>
                      </a:r>
                      <a:r>
                        <a:rPr kumimoji="0" lang="en-US" sz="1000" b="1" i="0" u="none" strike="noStrike" cap="none" normalizeH="0" baseline="0" dirty="0">
                          <a:ln>
                            <a:noFill/>
                          </a:ln>
                          <a:solidFill>
                            <a:schemeClr val="tx1"/>
                          </a:solidFill>
                          <a:effectLst/>
                          <a:latin typeface="Arial" charset="0"/>
                          <a:ea typeface="ＭＳ Ｐゴシック" charset="0"/>
                          <a:cs typeface="Arial" charset="0"/>
                        </a:rPr>
                        <a:t>maximum*</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Individual: $1,500</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Family: $4,000</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Individual: $3,000</a:t>
                      </a:r>
                    </a:p>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0" i="0" u="none" strike="noStrike" cap="none" normalizeH="0" baseline="0" dirty="0">
                          <a:ln>
                            <a:noFill/>
                          </a:ln>
                          <a:solidFill>
                            <a:schemeClr val="tx1"/>
                          </a:solidFill>
                          <a:effectLst/>
                          <a:latin typeface="Arial" charset="0"/>
                          <a:ea typeface="ＭＳ Ｐゴシック" charset="0"/>
                          <a:cs typeface="Arial" charset="0"/>
                        </a:rPr>
                        <a:t>Family: $9,000</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511">
                <a:tc>
                  <a:txBody>
                    <a:bodyPr/>
                    <a:lstStyle/>
                    <a:p>
                      <a:pPr marL="0" marR="0" lvl="0" indent="0" algn="l" defTabSz="457200" rtl="0" eaLnBrk="0" fontAlgn="base" latinLnBrk="0" hangingPunct="0">
                        <a:lnSpc>
                          <a:spcPct val="100000"/>
                        </a:lnSpc>
                        <a:spcBef>
                          <a:spcPct val="20000"/>
                        </a:spcBef>
                        <a:spcAft>
                          <a:spcPct val="0"/>
                        </a:spcAft>
                        <a:buClr>
                          <a:srgbClr val="E36F1E"/>
                        </a:buClr>
                        <a:buSzPct val="150000"/>
                        <a:buFont typeface="Wingdings" charset="0"/>
                        <a:buNone/>
                        <a:tabLst/>
                      </a:pPr>
                      <a:r>
                        <a:rPr kumimoji="0" lang="en-US" sz="1000" b="1" i="0" u="none" strike="noStrike" cap="none" normalizeH="0" baseline="0" dirty="0">
                          <a:ln>
                            <a:noFill/>
                          </a:ln>
                          <a:solidFill>
                            <a:srgbClr val="000000"/>
                          </a:solidFill>
                          <a:effectLst/>
                          <a:latin typeface="Arial" charset="0"/>
                          <a:ea typeface="ＭＳ Ｐゴシック" charset="0"/>
                          <a:cs typeface="Arial" charset="0"/>
                        </a:rPr>
                        <a:t>Prescription Out-of-Pocket Maximum </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defRPr/>
                      </a:pPr>
                      <a:r>
                        <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Included with medical Out-of-Pocket Maximum</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0" fontAlgn="base" latinLnBrk="0" hangingPunct="0">
                        <a:lnSpc>
                          <a:spcPct val="100000"/>
                        </a:lnSpc>
                        <a:spcBef>
                          <a:spcPct val="20000"/>
                        </a:spcBef>
                        <a:spcAft>
                          <a:spcPct val="0"/>
                        </a:spcAft>
                        <a:buClr>
                          <a:srgbClr val="E36F1E"/>
                        </a:buClr>
                        <a:buSzPct val="150000"/>
                        <a:buFont typeface="Wingdings" charset="0"/>
                        <a:buNone/>
                        <a:tabLst/>
                        <a:defRPr/>
                      </a:pPr>
                      <a:r>
                        <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Included with medical Out-of-Pocket Maximum</a:t>
                      </a:r>
                    </a:p>
                  </a:txBody>
                  <a:tcPr anchor="ctr" horzOverflow="overflow">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bl>
          </a:graphicData>
        </a:graphic>
      </p:graphicFrame>
      <p:sp>
        <p:nvSpPr>
          <p:cNvPr id="9" name="Text Box 15"/>
          <p:cNvSpPr txBox="1">
            <a:spLocks noChangeArrowheads="1"/>
          </p:cNvSpPr>
          <p:nvPr/>
        </p:nvSpPr>
        <p:spPr bwMode="auto">
          <a:xfrm>
            <a:off x="34100" y="4532186"/>
            <a:ext cx="6730999"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ＭＳ Ｐゴシック" charset="0"/>
                <a:cs typeface="Arial" charset="0"/>
              </a:defRPr>
            </a:lvl2pPr>
            <a:lvl3pPr marL="1143000" indent="-228600">
              <a:defRPr sz="1600">
                <a:solidFill>
                  <a:schemeClr val="tx1"/>
                </a:solidFill>
                <a:latin typeface="Arial" charset="0"/>
                <a:ea typeface="ＭＳ Ｐゴシック" charset="0"/>
                <a:cs typeface="Arial" charset="0"/>
              </a:defRPr>
            </a:lvl3pPr>
            <a:lvl4pPr marL="1600200" indent="-228600">
              <a:defRPr sz="1600">
                <a:solidFill>
                  <a:schemeClr val="tx1"/>
                </a:solidFill>
                <a:latin typeface="Arial" charset="0"/>
                <a:ea typeface="ＭＳ Ｐゴシック" charset="0"/>
                <a:cs typeface="Arial" charset="0"/>
              </a:defRPr>
            </a:lvl4pPr>
            <a:lvl5pPr marL="2057400" indent="-228600">
              <a:defRPr sz="1600">
                <a:solidFill>
                  <a:schemeClr val="tx1"/>
                </a:solidFill>
                <a:latin typeface="Arial" charset="0"/>
                <a:ea typeface="ＭＳ Ｐゴシック" charset="0"/>
                <a:cs typeface="Arial" charset="0"/>
              </a:defRPr>
            </a:lvl5pPr>
            <a:lvl6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6pPr>
            <a:lvl7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7pPr>
            <a:lvl8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8pPr>
            <a:lvl9pPr eaLnBrk="0" fontAlgn="base" hangingPunct="0">
              <a:spcAft>
                <a:spcPct val="0"/>
              </a:spcAft>
              <a:buClr>
                <a:schemeClr val="tx1"/>
              </a:buClr>
              <a:buFont typeface="Arial" charset="0"/>
              <a:buChar char="–"/>
              <a:defRPr sz="1600">
                <a:solidFill>
                  <a:schemeClr val="tx1"/>
                </a:solidFill>
                <a:latin typeface="Arial" charset="0"/>
                <a:ea typeface="ＭＳ Ｐゴシック" charset="0"/>
                <a:cs typeface="Arial" charset="0"/>
              </a:defRPr>
            </a:lvl9pPr>
          </a:lstStyle>
          <a:p>
            <a:pPr>
              <a:lnSpc>
                <a:spcPct val="90000"/>
              </a:lnSpc>
            </a:pPr>
            <a:r>
              <a:rPr lang="en-US" sz="600" dirty="0">
                <a:solidFill>
                  <a:srgbClr val="7F7F7F"/>
                </a:solidFill>
                <a:latin typeface="Arial Narrow"/>
                <a:ea typeface="ヒラギノ角ゴ Pro W3" charset="0"/>
                <a:cs typeface="Arial Narrow"/>
              </a:rPr>
              <a:t>If you choose to receive care outside of your plan’s network, only covered expenses will be applied to your deductible – subject to your plan’s Maximum Reimbursable Charge provisions. All plans have exclusions and limitations. See your enrollment materials for more information about costs and details about covered and non-covered services, including plan exclusions and limitations. *This is the most a family (employees plus covered family members) will pay for in-network, out-of-pocket expenses. It’s important to note that each individual family member’s out-of-pocket costs are capped at $8,550 for 2021 health plans, and overall family in-network costs are capped by the IRS at $17,100. The out-of-pocket costs for people with individual coverage are capped at $7,000 for 2021. To see examples of how this works, please visit </a:t>
            </a:r>
            <a:r>
              <a:rPr lang="en-US" sz="600" dirty="0" err="1">
                <a:solidFill>
                  <a:srgbClr val="7F7F7F"/>
                </a:solidFill>
                <a:latin typeface="Arial Narrow"/>
                <a:ea typeface="ヒラギノ角ゴ Pro W3" charset="0"/>
                <a:cs typeface="Arial Narrow"/>
              </a:rPr>
              <a:t>www.InformedOnReform.com</a:t>
            </a:r>
            <a:r>
              <a:rPr lang="en-US" sz="600" dirty="0">
                <a:solidFill>
                  <a:srgbClr val="7F7F7F"/>
                </a:solidFill>
                <a:latin typeface="Arial Narrow"/>
                <a:ea typeface="ヒラギノ角ゴ Pro W3" charset="0"/>
                <a:cs typeface="Arial Narrow"/>
              </a:rPr>
              <a:t> &gt; Federal Regulations &gt; Cost Sharing Limits, or </a:t>
            </a:r>
            <a:r>
              <a:rPr lang="en-US" sz="600" dirty="0" err="1">
                <a:solidFill>
                  <a:srgbClr val="7F7F7F"/>
                </a:solidFill>
                <a:latin typeface="Arial Narrow"/>
                <a:ea typeface="ヒラギノ角ゴ Pro W3" charset="0"/>
                <a:cs typeface="Arial Narrow"/>
              </a:rPr>
              <a:t>Cigna.com</a:t>
            </a:r>
            <a:r>
              <a:rPr lang="en-US" sz="600" dirty="0">
                <a:solidFill>
                  <a:srgbClr val="7F7F7F"/>
                </a:solidFill>
                <a:latin typeface="Arial Narrow"/>
                <a:ea typeface="ヒラギノ角ゴ Pro W3" charset="0"/>
                <a:cs typeface="Arial Narrow"/>
              </a:rPr>
              <a:t>/health-care-reform/embedded-</a:t>
            </a:r>
            <a:r>
              <a:rPr lang="en-US" sz="600" dirty="0" err="1">
                <a:solidFill>
                  <a:srgbClr val="7F7F7F"/>
                </a:solidFill>
                <a:latin typeface="Arial Narrow"/>
                <a:ea typeface="ヒラギノ角ゴ Pro W3" charset="0"/>
                <a:cs typeface="Arial Narrow"/>
              </a:rPr>
              <a:t>oop</a:t>
            </a:r>
            <a:r>
              <a:rPr lang="en-US" sz="600" dirty="0">
                <a:solidFill>
                  <a:srgbClr val="7F7F7F"/>
                </a:solidFill>
                <a:latin typeface="Arial Narrow"/>
                <a:ea typeface="ヒラギノ角ゴ Pro W3" charset="0"/>
                <a:cs typeface="Arial Narrow"/>
              </a:rPr>
              <a:t>-customer-impacts.</a:t>
            </a:r>
          </a:p>
        </p:txBody>
      </p:sp>
    </p:spTree>
    <p:extLst>
      <p:ext uri="{BB962C8B-B14F-4D97-AF65-F5344CB8AC3E}">
        <p14:creationId xmlns:p14="http://schemas.microsoft.com/office/powerpoint/2010/main" val="193484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30" name="Group 114"/>
          <p:cNvGraphicFramePr>
            <a:graphicFrameLocks noGrp="1"/>
          </p:cNvGraphicFramePr>
          <p:nvPr>
            <p:ph idx="1"/>
            <p:extLst>
              <p:ext uri="{D42A27DB-BD31-4B8C-83A1-F6EECF244321}">
                <p14:modId xmlns:p14="http://schemas.microsoft.com/office/powerpoint/2010/main" val="2904162020"/>
              </p:ext>
            </p:extLst>
          </p:nvPr>
        </p:nvGraphicFramePr>
        <p:xfrm>
          <a:off x="491658" y="830870"/>
          <a:ext cx="8172091" cy="1088645"/>
        </p:xfrm>
        <a:graphic>
          <a:graphicData uri="http://schemas.openxmlformats.org/drawingml/2006/table">
            <a:tbl>
              <a:tblPr/>
              <a:tblGrid>
                <a:gridCol w="4496153">
                  <a:extLst>
                    <a:ext uri="{9D8B030D-6E8A-4147-A177-3AD203B41FA5}">
                      <a16:colId xmlns:a16="http://schemas.microsoft.com/office/drawing/2014/main" val="20000"/>
                    </a:ext>
                  </a:extLst>
                </a:gridCol>
                <a:gridCol w="1837969">
                  <a:extLst>
                    <a:ext uri="{9D8B030D-6E8A-4147-A177-3AD203B41FA5}">
                      <a16:colId xmlns:a16="http://schemas.microsoft.com/office/drawing/2014/main" val="20001"/>
                    </a:ext>
                  </a:extLst>
                </a:gridCol>
                <a:gridCol w="1837969">
                  <a:extLst>
                    <a:ext uri="{9D8B030D-6E8A-4147-A177-3AD203B41FA5}">
                      <a16:colId xmlns:a16="http://schemas.microsoft.com/office/drawing/2014/main" val="20002"/>
                    </a:ext>
                  </a:extLst>
                </a:gridCol>
              </a:tblGrid>
              <a:tr h="379976">
                <a:tc>
                  <a:txBody>
                    <a:bodyPr/>
                    <a:lstStyle/>
                    <a:p>
                      <a:r>
                        <a:rPr lang="en-US" sz="1200" b="1" i="0" u="none" strike="noStrike" kern="1200" baseline="0" dirty="0">
                          <a:solidFill>
                            <a:schemeClr val="bg1"/>
                          </a:solidFill>
                          <a:latin typeface="Arial"/>
                          <a:ea typeface="+mn-ea"/>
                          <a:cs typeface="+mn-cs"/>
                        </a:rPr>
                        <a:t>Vision coverage is included with your medical plan benefits</a:t>
                      </a:r>
                    </a:p>
                  </a:txBody>
                  <a:tcPr marL="74062" marR="74062" marT="34292" marB="34292"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Tx/>
                        <a:buNone/>
                        <a:tabLst/>
                      </a:pPr>
                      <a:r>
                        <a:rPr kumimoji="0" lang="en-US" sz="1200" b="1" i="0" u="none" strike="noStrike" cap="none" normalizeH="0" baseline="0" dirty="0">
                          <a:ln>
                            <a:noFill/>
                          </a:ln>
                          <a:solidFill>
                            <a:srgbClr val="FFFFFF"/>
                          </a:solidFill>
                          <a:effectLst/>
                          <a:latin typeface="Arial" pitchFamily="34" charset="0"/>
                          <a:ea typeface="ＭＳ Ｐゴシック" pitchFamily="34" charset="-128"/>
                        </a:rPr>
                        <a:t>In-network*</a:t>
                      </a:r>
                      <a:endParaRPr kumimoji="0" lang="en-US" sz="12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Tx/>
                        <a:buNone/>
                        <a:tabLst/>
                      </a:pPr>
                      <a:r>
                        <a:rPr kumimoji="0" lang="en-US" sz="1200" b="1" i="0" u="none" strike="noStrike" cap="none" normalizeH="0" baseline="0" dirty="0">
                          <a:ln>
                            <a:noFill/>
                          </a:ln>
                          <a:solidFill>
                            <a:schemeClr val="bg1"/>
                          </a:solidFill>
                          <a:effectLst/>
                          <a:latin typeface="Arial" pitchFamily="34" charset="0"/>
                          <a:ea typeface="ＭＳ Ｐゴシック" pitchFamily="34" charset="-128"/>
                          <a:cs typeface="Arial" pitchFamily="34" charset="0"/>
                        </a:rPr>
                        <a:t>Frequency Period*</a:t>
                      </a: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rgbClr val="39B44A"/>
                    </a:solidFill>
                  </a:tcPr>
                </a:tc>
                <a:extLst>
                  <a:ext uri="{0D108BD9-81ED-4DB2-BD59-A6C34878D82A}">
                    <a16:rowId xmlns:a16="http://schemas.microsoft.com/office/drawing/2014/main" val="10000"/>
                  </a:ext>
                </a:extLst>
              </a:tr>
              <a:tr h="274325">
                <a:tc>
                  <a:txBody>
                    <a:bodyPr/>
                    <a:lstStyle/>
                    <a:p>
                      <a:pPr marL="0" marR="0" lvl="0" indent="0" algn="l" defTabSz="914400" rtl="0" eaLnBrk="1" fontAlgn="base" latinLnBrk="0" hangingPunct="1">
                        <a:lnSpc>
                          <a:spcPct val="100000"/>
                        </a:lnSpc>
                        <a:spcBef>
                          <a:spcPct val="0"/>
                        </a:spcBef>
                        <a:spcAft>
                          <a:spcPct val="0"/>
                        </a:spcAft>
                        <a:buClrTx/>
                        <a:buSzPct val="125000"/>
                        <a:buFontTx/>
                        <a:buNone/>
                        <a:tabLst/>
                      </a:pPr>
                      <a:r>
                        <a:rPr kumimoji="0" lang="en-US" sz="1200" b="0" i="0" u="none" strike="noStrike" cap="none" normalizeH="0" baseline="0" dirty="0">
                          <a:ln>
                            <a:noFill/>
                          </a:ln>
                          <a:solidFill>
                            <a:schemeClr val="tx1"/>
                          </a:solidFill>
                          <a:effectLst/>
                          <a:latin typeface="Arial" pitchFamily="34" charset="0"/>
                          <a:ea typeface="ＭＳ Ｐゴシック" pitchFamily="34" charset="-128"/>
                        </a:rPr>
                        <a:t>Exam allowance (once per frequency period)</a:t>
                      </a:r>
                    </a:p>
                  </a:txBody>
                  <a:tcPr marL="74062" marR="74062" marT="34292" marB="34292"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 typeface="Wingdings" pitchFamily="2" charset="2"/>
                        <a:buNone/>
                        <a:tabLst>
                          <a:tab pos="457200" algn="l"/>
                        </a:tabLst>
                      </a:pPr>
                      <a:r>
                        <a:rPr kumimoji="0" lang="en-US" sz="1200" b="0" i="0" u="none" strike="noStrike" cap="none" normalizeH="0" baseline="0" dirty="0">
                          <a:ln>
                            <a:noFill/>
                          </a:ln>
                          <a:solidFill>
                            <a:schemeClr val="tx1"/>
                          </a:solidFill>
                          <a:effectLst/>
                          <a:latin typeface="Arial" pitchFamily="34" charset="0"/>
                          <a:ea typeface="ＭＳ Ｐゴシック" pitchFamily="34" charset="-128"/>
                        </a:rPr>
                        <a:t>$180</a:t>
                      </a: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 typeface="Wingdings" pitchFamily="2" charset="2"/>
                        <a:buNone/>
                        <a:tabLst>
                          <a:tab pos="457200" algn="l"/>
                        </a:tabLst>
                      </a:pPr>
                      <a:r>
                        <a:rPr kumimoji="0" lang="en-US" sz="1200" b="0" i="0" u="none" strike="noStrike" cap="none" normalizeH="0" baseline="0" dirty="0">
                          <a:ln>
                            <a:noFill/>
                          </a:ln>
                          <a:solidFill>
                            <a:schemeClr val="tx1"/>
                          </a:solidFill>
                          <a:effectLst/>
                          <a:latin typeface="Arial" pitchFamily="34" charset="0"/>
                          <a:ea typeface="ＭＳ Ｐゴシック" pitchFamily="34" charset="-128"/>
                        </a:rPr>
                        <a:t>12 months</a:t>
                      </a: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171455">
                <a:tc>
                  <a:txBody>
                    <a:bodyPr/>
                    <a:lstStyle/>
                    <a:p>
                      <a:pPr marL="0" marR="0" lvl="0" indent="0" algn="l" defTabSz="914400" rtl="0" eaLnBrk="1" fontAlgn="base" latinLnBrk="0" hangingPunct="1">
                        <a:lnSpc>
                          <a:spcPct val="100000"/>
                        </a:lnSpc>
                        <a:spcBef>
                          <a:spcPct val="0"/>
                        </a:spcBef>
                        <a:spcAft>
                          <a:spcPct val="0"/>
                        </a:spcAft>
                        <a:buClrTx/>
                        <a:buSzPct val="125000"/>
                        <a:buFontTx/>
                        <a:buNone/>
                        <a:tabLst/>
                      </a:pPr>
                      <a:r>
                        <a:rPr kumimoji="0" lang="en-US" sz="1200" b="0" i="0" u="none" strike="noStrike" cap="none" normalizeH="0" baseline="0" dirty="0">
                          <a:ln>
                            <a:noFill/>
                          </a:ln>
                          <a:solidFill>
                            <a:schemeClr val="tx1"/>
                          </a:solidFill>
                          <a:effectLst/>
                          <a:latin typeface="Arial" pitchFamily="34" charset="0"/>
                          <a:ea typeface="ＭＳ Ｐゴシック" pitchFamily="34" charset="-128"/>
                        </a:rPr>
                        <a:t>Materials reimbursement allowance:</a:t>
                      </a:r>
                    </a:p>
                    <a:p>
                      <a:pPr marL="0" marR="0" lvl="0" indent="0" algn="l" defTabSz="914400" rtl="0" eaLnBrk="1" fontAlgn="base" latinLnBrk="0" hangingPunct="1">
                        <a:lnSpc>
                          <a:spcPct val="100000"/>
                        </a:lnSpc>
                        <a:spcBef>
                          <a:spcPct val="0"/>
                        </a:spcBef>
                        <a:spcAft>
                          <a:spcPct val="0"/>
                        </a:spcAft>
                        <a:buClrTx/>
                        <a:buSzPct val="125000"/>
                        <a:buFontTx/>
                        <a:buNone/>
                        <a:tabLst/>
                      </a:pPr>
                      <a:r>
                        <a:rPr kumimoji="0" lang="en-US" sz="1200" b="0" i="0" u="none" strike="noStrike" cap="none" normalizeH="0" baseline="0" dirty="0">
                          <a:ln>
                            <a:noFill/>
                          </a:ln>
                          <a:solidFill>
                            <a:schemeClr val="tx1"/>
                          </a:solidFill>
                          <a:effectLst/>
                          <a:latin typeface="Arial" pitchFamily="34" charset="0"/>
                          <a:ea typeface="ＭＳ Ｐゴシック" pitchFamily="34" charset="-128"/>
                        </a:rPr>
                        <a:t>Lenses, Contacts, Frames </a:t>
                      </a:r>
                    </a:p>
                  </a:txBody>
                  <a:tcPr marL="74062" marR="74062" marT="34292" marB="34292"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 typeface="Wingdings" pitchFamily="2" charset="2"/>
                        <a:buNone/>
                        <a:tabLst>
                          <a:tab pos="457200" algn="l"/>
                        </a:tabLst>
                      </a:pPr>
                      <a:r>
                        <a:rPr kumimoji="0" lang="en-US" sz="1200" b="0" i="0" u="none" strike="noStrike" kern="1200" cap="none" normalizeH="0" baseline="0" dirty="0">
                          <a:ln>
                            <a:noFill/>
                          </a:ln>
                          <a:solidFill>
                            <a:schemeClr val="tx1"/>
                          </a:solidFill>
                          <a:effectLst/>
                          <a:latin typeface="Arial" pitchFamily="34" charset="0"/>
                          <a:ea typeface="ＭＳ Ｐゴシック" pitchFamily="34" charset="-128"/>
                          <a:cs typeface="+mn-cs"/>
                        </a:rPr>
                        <a:t>$300</a:t>
                      </a: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25000"/>
                        <a:buFont typeface="Wingdings" pitchFamily="2" charset="2"/>
                        <a:buNone/>
                        <a:tabLst>
                          <a:tab pos="457200" algn="l"/>
                        </a:tabLst>
                      </a:pPr>
                      <a:r>
                        <a:rPr kumimoji="0" lang="en-US" sz="1200" b="0" i="0" u="none" strike="noStrike" kern="1200" cap="none" normalizeH="0" baseline="0" dirty="0">
                          <a:ln>
                            <a:noFill/>
                          </a:ln>
                          <a:solidFill>
                            <a:schemeClr val="tx1"/>
                          </a:solidFill>
                          <a:effectLst/>
                          <a:latin typeface="Arial" pitchFamily="34" charset="0"/>
                          <a:ea typeface="ＭＳ Ｐゴシック" pitchFamily="34" charset="-128"/>
                          <a:cs typeface="+mn-cs"/>
                        </a:rPr>
                        <a:t>12 months</a:t>
                      </a:r>
                    </a:p>
                  </a:txBody>
                  <a:tcPr marL="0" marR="0" marT="0" marB="0" anchor="ctr" horzOverflow="overflow">
                    <a:lnL w="6350" cap="flat" cmpd="sng" algn="ctr">
                      <a:solidFill>
                        <a:prstClr val="white">
                          <a:lumMod val="65000"/>
                        </a:prstClr>
                      </a:solidFill>
                      <a:prstDash val="solid"/>
                      <a:round/>
                      <a:headEnd type="none" w="med" len="med"/>
                      <a:tailEnd type="none" w="med" len="med"/>
                    </a:lnL>
                    <a:lnR w="6350" cap="flat" cmpd="sng" algn="ctr">
                      <a:solidFill>
                        <a:prstClr val="white">
                          <a:lumMod val="65000"/>
                        </a:prstClr>
                      </a:solid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29697" name="Rectangle 109"/>
          <p:cNvSpPr>
            <a:spLocks noGrp="1" noChangeArrowheads="1"/>
          </p:cNvSpPr>
          <p:nvPr>
            <p:ph type="title"/>
          </p:nvPr>
        </p:nvSpPr>
        <p:spPr/>
        <p:txBody>
          <a:bodyPr/>
          <a:lstStyle/>
          <a:p>
            <a:r>
              <a:rPr lang="en-US" dirty="0"/>
              <a:t>Your Vision coverage</a:t>
            </a:r>
            <a:endParaRPr lang="en-US" baseline="30000" dirty="0"/>
          </a:p>
        </p:txBody>
      </p:sp>
      <p:sp>
        <p:nvSpPr>
          <p:cNvPr id="9" name="Footer Placeholder 8"/>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10" name="Slide Number Placeholder 9"/>
          <p:cNvSpPr>
            <a:spLocks noGrp="1"/>
          </p:cNvSpPr>
          <p:nvPr>
            <p:ph type="sldNum" sz="quarter" idx="10"/>
          </p:nvPr>
        </p:nvSpPr>
        <p:spPr/>
        <p:txBody>
          <a:bodyPr/>
          <a:lstStyle/>
          <a:p>
            <a:fld id="{38EC0547-4173-4FD2-B3AD-CE0209F6F09F}" type="slidenum">
              <a:rPr lang="en-US" altLang="en-US" smtClean="0"/>
              <a:pPr/>
              <a:t>6</a:t>
            </a:fld>
            <a:endParaRPr lang="en-US" altLang="en-US"/>
          </a:p>
        </p:txBody>
      </p:sp>
      <p:sp>
        <p:nvSpPr>
          <p:cNvPr id="13" name="Content Placeholder 2">
            <a:extLst>
              <a:ext uri="{FF2B5EF4-FFF2-40B4-BE49-F238E27FC236}">
                <a16:creationId xmlns:a16="http://schemas.microsoft.com/office/drawing/2014/main" id="{3676F963-36A3-B440-82DB-3BECD65A0E5E}"/>
              </a:ext>
            </a:extLst>
          </p:cNvPr>
          <p:cNvSpPr txBox="1">
            <a:spLocks/>
          </p:cNvSpPr>
          <p:nvPr/>
        </p:nvSpPr>
        <p:spPr bwMode="auto">
          <a:xfrm>
            <a:off x="434150" y="2101381"/>
            <a:ext cx="7492075" cy="392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30188"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US" sz="1400" dirty="0">
                <a:solidFill>
                  <a:srgbClr val="000000"/>
                </a:solidFill>
              </a:rPr>
              <a:t>*Your Frequency Period begins the day after your last visit (Date of service basis)</a:t>
            </a:r>
          </a:p>
        </p:txBody>
      </p:sp>
    </p:spTree>
    <p:extLst>
      <p:ext uri="{BB962C8B-B14F-4D97-AF65-F5344CB8AC3E}">
        <p14:creationId xmlns:p14="http://schemas.microsoft.com/office/powerpoint/2010/main" val="901765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60049463web.jpg"/>
          <p:cNvPicPr>
            <a:picLocks noChangeAspect="1"/>
          </p:cNvPicPr>
          <p:nvPr/>
        </p:nvPicPr>
        <p:blipFill rotWithShape="1">
          <a:blip r:embed="rId2">
            <a:extLst>
              <a:ext uri="{28A0092B-C50C-407E-A947-70E740481C1C}">
                <a14:useLocalDpi xmlns:a14="http://schemas.microsoft.com/office/drawing/2010/main" val="0"/>
              </a:ext>
            </a:extLst>
          </a:blip>
          <a:srcRect t="23609" b="8490"/>
          <a:stretch/>
        </p:blipFill>
        <p:spPr>
          <a:xfrm>
            <a:off x="0" y="-73479"/>
            <a:ext cx="9144000" cy="4198008"/>
          </a:xfrm>
          <a:prstGeom prst="rect">
            <a:avLst/>
          </a:prstGeom>
        </p:spPr>
      </p:pic>
      <p:sp>
        <p:nvSpPr>
          <p:cNvPr id="2"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sp>
        <p:nvSpPr>
          <p:cNvPr id="6" name="Slide Number Placeholder 5"/>
          <p:cNvSpPr>
            <a:spLocks noGrp="1"/>
          </p:cNvSpPr>
          <p:nvPr>
            <p:ph type="sldNum" sz="quarter" idx="10"/>
          </p:nvPr>
        </p:nvSpPr>
        <p:spPr/>
        <p:txBody>
          <a:bodyPr/>
          <a:lstStyle/>
          <a:p>
            <a:fld id="{C8C01F01-A601-4FE5-8E71-6675F782C625}" type="slidenum">
              <a:rPr lang="en-US" altLang="en-US" smtClean="0"/>
              <a:pPr/>
              <a:t>7</a:t>
            </a:fld>
            <a:endParaRPr lang="en-US" altLang="en-US"/>
          </a:p>
        </p:txBody>
      </p:sp>
      <p:sp>
        <p:nvSpPr>
          <p:cNvPr id="8" name="Rectangle 7"/>
          <p:cNvSpPr/>
          <p:nvPr/>
        </p:nvSpPr>
        <p:spPr bwMode="auto">
          <a:xfrm rot="5400000">
            <a:off x="4053880" y="-757039"/>
            <a:ext cx="1053703" cy="9170988"/>
          </a:xfrm>
          <a:prstGeom prst="rect">
            <a:avLst/>
          </a:prstGeom>
          <a:solidFill>
            <a:srgbClr val="002850"/>
          </a:solidFill>
          <a:ln w="349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a typeface="ＭＳ Ｐゴシック" pitchFamily="34" charset="-128"/>
            </a:endParaRPr>
          </a:p>
        </p:txBody>
      </p:sp>
      <p:sp>
        <p:nvSpPr>
          <p:cNvPr id="9" name="Subtitle 6"/>
          <p:cNvSpPr txBox="1">
            <a:spLocks/>
          </p:cNvSpPr>
          <p:nvPr/>
        </p:nvSpPr>
        <p:spPr bwMode="auto">
          <a:xfrm>
            <a:off x="457200" y="3301603"/>
            <a:ext cx="7696200" cy="1053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457200" rtl="0" eaLnBrk="1" fontAlgn="base" hangingPunct="1">
              <a:lnSpc>
                <a:spcPts val="2200"/>
              </a:lnSpc>
              <a:spcBef>
                <a:spcPct val="20000"/>
              </a:spcBef>
              <a:spcAft>
                <a:spcPct val="0"/>
              </a:spcAft>
              <a:buClr>
                <a:schemeClr val="tx1"/>
              </a:buClr>
              <a:buFont typeface="Arial" charset="0"/>
              <a:buNone/>
              <a:defRPr sz="2000" b="0" kern="1200">
                <a:solidFill>
                  <a:schemeClr val="bg1"/>
                </a:solidFill>
                <a:latin typeface="Arial" charset="0"/>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YOUR PHARMACY BENEFITS</a:t>
            </a:r>
          </a:p>
        </p:txBody>
      </p:sp>
    </p:spTree>
    <p:extLst>
      <p:ext uri="{BB962C8B-B14F-4D97-AF65-F5344CB8AC3E}">
        <p14:creationId xmlns:p14="http://schemas.microsoft.com/office/powerpoint/2010/main" val="105284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627" y="841247"/>
            <a:ext cx="3435350" cy="3566160"/>
          </a:xfrm>
          <a:prstGeom prst="rect">
            <a:avLst/>
          </a:prstGeom>
          <a:solidFill>
            <a:srgbClr val="0028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850"/>
              </a:solidFill>
            </a:endParaRPr>
          </a:p>
        </p:txBody>
      </p:sp>
      <p:sp>
        <p:nvSpPr>
          <p:cNvPr id="4" name="Slide Number Placeholder 3"/>
          <p:cNvSpPr>
            <a:spLocks noGrp="1"/>
          </p:cNvSpPr>
          <p:nvPr>
            <p:ph type="sldNum" sz="quarter" idx="10"/>
          </p:nvPr>
        </p:nvSpPr>
        <p:spPr/>
        <p:txBody>
          <a:bodyPr/>
          <a:lstStyle/>
          <a:p>
            <a:fld id="{38EC0547-4173-4FD2-B3AD-CE0209F6F09F}" type="slidenum">
              <a:rPr lang="en-US" altLang="en-US" smtClean="0"/>
              <a:pPr/>
              <a:t>8</a:t>
            </a:fld>
            <a:endParaRPr lang="en-US" altLang="en-US"/>
          </a:p>
        </p:txBody>
      </p:sp>
      <p:sp>
        <p:nvSpPr>
          <p:cNvPr id="5" name="Footer Placeholder 4"/>
          <p:cNvSpPr>
            <a:spLocks noGrp="1"/>
          </p:cNvSpPr>
          <p:nvPr>
            <p:ph type="ftr" sz="quarter" idx="11"/>
          </p:nvPr>
        </p:nvSpPr>
        <p:spPr/>
        <p:txBody>
          <a:bodyPr/>
          <a:lstStyle/>
          <a:p>
            <a:r>
              <a:rPr lang="en-US" altLang="en-US"/>
              <a:t>Confidential, unpublished property of Cigna. Do not duplicate or distribute. Use and distribution limited solely to authorized personnel. © 2020 Cigna</a:t>
            </a:r>
            <a:endParaRPr lang="en-US" altLang="en-US" dirty="0"/>
          </a:p>
        </p:txBody>
      </p:sp>
      <p:sp>
        <p:nvSpPr>
          <p:cNvPr id="11" name="object 2"/>
          <p:cNvSpPr txBox="1">
            <a:spLocks noGrp="1"/>
          </p:cNvSpPr>
          <p:nvPr>
            <p:ph type="title"/>
          </p:nvPr>
        </p:nvSpPr>
        <p:spPr>
          <a:xfrm>
            <a:off x="413197" y="279286"/>
            <a:ext cx="8081644" cy="307777"/>
          </a:xfrm>
          <a:prstGeom prst="rect">
            <a:avLst/>
          </a:prstGeom>
        </p:spPr>
        <p:txBody>
          <a:bodyPr vert="horz" wrap="square" lIns="0" tIns="0" rIns="0" bIns="0" rtlCol="0">
            <a:spAutoFit/>
          </a:bodyPr>
          <a:lstStyle/>
          <a:p>
            <a:pPr marL="12700">
              <a:lnSpc>
                <a:spcPct val="100000"/>
              </a:lnSpc>
            </a:pPr>
            <a:r>
              <a:rPr lang="en-US" altLang="en-US" dirty="0">
                <a:latin typeface="Arial" pitchFamily="34" charset="0"/>
              </a:rPr>
              <a:t>Important changes you need to know about.</a:t>
            </a:r>
            <a:endParaRPr dirty="0">
              <a:solidFill>
                <a:srgbClr val="084678"/>
              </a:solidFill>
            </a:endParaRPr>
          </a:p>
        </p:txBody>
      </p:sp>
      <p:sp>
        <p:nvSpPr>
          <p:cNvPr id="12" name="object 4"/>
          <p:cNvSpPr txBox="1"/>
          <p:nvPr/>
        </p:nvSpPr>
        <p:spPr>
          <a:xfrm>
            <a:off x="452627" y="841247"/>
            <a:ext cx="3435350" cy="3376566"/>
          </a:xfrm>
          <a:prstGeom prst="rect">
            <a:avLst/>
          </a:prstGeom>
          <a:solidFill>
            <a:srgbClr val="002850"/>
          </a:solidFill>
        </p:spPr>
        <p:txBody>
          <a:bodyPr vert="horz" wrap="square" lIns="0" tIns="113030" rIns="0" bIns="0" rtlCol="0">
            <a:spAutoFit/>
          </a:bodyPr>
          <a:lstStyle/>
          <a:p>
            <a:pPr marL="325755" marR="180975" indent="-230504">
              <a:lnSpc>
                <a:spcPct val="100000"/>
              </a:lnSpc>
              <a:spcBef>
                <a:spcPts val="890"/>
              </a:spcBef>
            </a:pPr>
            <a:r>
              <a:rPr sz="1400" dirty="0">
                <a:solidFill>
                  <a:srgbClr val="00AAE0"/>
                </a:solidFill>
                <a:latin typeface="Arial"/>
                <a:cs typeface="Arial"/>
              </a:rPr>
              <a:t>˃ </a:t>
            </a:r>
            <a:r>
              <a:rPr sz="1400" b="1" spc="-5" dirty="0">
                <a:solidFill>
                  <a:srgbClr val="00AAE0"/>
                </a:solidFill>
                <a:latin typeface="Arial"/>
                <a:cs typeface="Arial"/>
              </a:rPr>
              <a:t>Use the new </a:t>
            </a:r>
            <a:r>
              <a:rPr sz="1400" b="1" dirty="0">
                <a:solidFill>
                  <a:srgbClr val="00AAE0"/>
                </a:solidFill>
                <a:latin typeface="Arial"/>
                <a:cs typeface="Arial"/>
              </a:rPr>
              <a:t>ID card </a:t>
            </a:r>
            <a:r>
              <a:rPr sz="1400" b="1" spc="-10" dirty="0">
                <a:solidFill>
                  <a:srgbClr val="00AAE0"/>
                </a:solidFill>
                <a:latin typeface="Arial"/>
                <a:cs typeface="Arial"/>
              </a:rPr>
              <a:t>you’ll </a:t>
            </a:r>
            <a:r>
              <a:rPr sz="1400" b="1" spc="-5" dirty="0">
                <a:solidFill>
                  <a:srgbClr val="00AAE0"/>
                </a:solidFill>
                <a:latin typeface="Arial"/>
                <a:cs typeface="Arial"/>
              </a:rPr>
              <a:t>get </a:t>
            </a:r>
            <a:r>
              <a:rPr sz="1400" b="1" dirty="0">
                <a:solidFill>
                  <a:srgbClr val="00AAE0"/>
                </a:solidFill>
                <a:latin typeface="Arial"/>
                <a:cs typeface="Arial"/>
              </a:rPr>
              <a:t>in  </a:t>
            </a:r>
            <a:r>
              <a:rPr sz="1400" b="1" spc="-5" dirty="0">
                <a:solidFill>
                  <a:srgbClr val="00AAE0"/>
                </a:solidFill>
                <a:latin typeface="Arial"/>
                <a:cs typeface="Arial"/>
              </a:rPr>
              <a:t>the </a:t>
            </a:r>
            <a:r>
              <a:rPr sz="1400" b="1" dirty="0">
                <a:solidFill>
                  <a:srgbClr val="00AAE0"/>
                </a:solidFill>
                <a:latin typeface="Arial"/>
                <a:cs typeface="Arial"/>
              </a:rPr>
              <a:t>mail. </a:t>
            </a:r>
            <a:r>
              <a:rPr sz="1400" dirty="0">
                <a:solidFill>
                  <a:srgbClr val="FFFFFF"/>
                </a:solidFill>
                <a:latin typeface="Arial"/>
                <a:cs typeface="Arial"/>
              </a:rPr>
              <a:t>It </a:t>
            </a:r>
            <a:r>
              <a:rPr sz="1400" spc="-5" dirty="0">
                <a:solidFill>
                  <a:srgbClr val="FFFFFF"/>
                </a:solidFill>
                <a:latin typeface="Arial"/>
                <a:cs typeface="Arial"/>
              </a:rPr>
              <a:t>has important information  on </a:t>
            </a:r>
            <a:r>
              <a:rPr sz="1400" dirty="0">
                <a:solidFill>
                  <a:srgbClr val="FFFFFF"/>
                </a:solidFill>
                <a:latin typeface="Arial"/>
                <a:cs typeface="Arial"/>
              </a:rPr>
              <a:t>it the </a:t>
            </a:r>
            <a:r>
              <a:rPr sz="1400" spc="-5" dirty="0">
                <a:solidFill>
                  <a:srgbClr val="FFFFFF"/>
                </a:solidFill>
                <a:latin typeface="Arial"/>
                <a:cs typeface="Arial"/>
              </a:rPr>
              <a:t>pharmacy needs </a:t>
            </a:r>
            <a:r>
              <a:rPr sz="1400" dirty="0">
                <a:solidFill>
                  <a:srgbClr val="FFFFFF"/>
                </a:solidFill>
                <a:latin typeface="Arial"/>
                <a:cs typeface="Arial"/>
              </a:rPr>
              <a:t>to access  </a:t>
            </a:r>
            <a:r>
              <a:rPr sz="1400" spc="-10" dirty="0">
                <a:solidFill>
                  <a:srgbClr val="FFFFFF"/>
                </a:solidFill>
                <a:latin typeface="Arial"/>
                <a:cs typeface="Arial"/>
              </a:rPr>
              <a:t>your </a:t>
            </a:r>
            <a:r>
              <a:rPr sz="1400" dirty="0">
                <a:solidFill>
                  <a:srgbClr val="FFFFFF"/>
                </a:solidFill>
                <a:latin typeface="Arial"/>
                <a:cs typeface="Arial"/>
              </a:rPr>
              <a:t>benefits </a:t>
            </a:r>
            <a:r>
              <a:rPr sz="1400" spc="-5" dirty="0">
                <a:solidFill>
                  <a:srgbClr val="FFFFFF"/>
                </a:solidFill>
                <a:latin typeface="Arial"/>
                <a:cs typeface="Arial"/>
              </a:rPr>
              <a:t>and </a:t>
            </a:r>
            <a:r>
              <a:rPr sz="1400" dirty="0">
                <a:solidFill>
                  <a:srgbClr val="FFFFFF"/>
                </a:solidFill>
                <a:latin typeface="Arial"/>
                <a:cs typeface="Arial"/>
              </a:rPr>
              <a:t>process </a:t>
            </a:r>
            <a:r>
              <a:rPr sz="1400" spc="-10" dirty="0">
                <a:solidFill>
                  <a:srgbClr val="FFFFFF"/>
                </a:solidFill>
                <a:latin typeface="Arial"/>
                <a:cs typeface="Arial"/>
              </a:rPr>
              <a:t>your  </a:t>
            </a:r>
            <a:r>
              <a:rPr sz="1400" spc="-5" dirty="0">
                <a:solidFill>
                  <a:srgbClr val="FFFFFF"/>
                </a:solidFill>
                <a:latin typeface="Arial"/>
                <a:cs typeface="Arial"/>
              </a:rPr>
              <a:t>prescription.</a:t>
            </a:r>
            <a:endParaRPr sz="1400" dirty="0">
              <a:latin typeface="Arial"/>
              <a:cs typeface="Arial"/>
            </a:endParaRPr>
          </a:p>
          <a:p>
            <a:pPr marL="325755" marR="151765" indent="-230504">
              <a:lnSpc>
                <a:spcPct val="100000"/>
              </a:lnSpc>
              <a:spcBef>
                <a:spcPts val="960"/>
              </a:spcBef>
            </a:pPr>
            <a:r>
              <a:rPr sz="1400" dirty="0">
                <a:solidFill>
                  <a:srgbClr val="00AAE0"/>
                </a:solidFill>
                <a:latin typeface="Arial"/>
                <a:cs typeface="Arial"/>
              </a:rPr>
              <a:t>˃ </a:t>
            </a:r>
            <a:r>
              <a:rPr sz="1400" b="1" spc="-35" dirty="0">
                <a:solidFill>
                  <a:srgbClr val="00AAE0"/>
                </a:solidFill>
                <a:latin typeface="Arial"/>
                <a:cs typeface="Arial"/>
              </a:rPr>
              <a:t>Your </a:t>
            </a:r>
            <a:r>
              <a:rPr sz="1400" b="1" spc="-5" dirty="0">
                <a:solidFill>
                  <a:srgbClr val="00AAE0"/>
                </a:solidFill>
                <a:latin typeface="Arial"/>
                <a:cs typeface="Arial"/>
              </a:rPr>
              <a:t>next </a:t>
            </a:r>
            <a:r>
              <a:rPr sz="1400" b="1" dirty="0">
                <a:solidFill>
                  <a:srgbClr val="00AAE0"/>
                </a:solidFill>
                <a:latin typeface="Arial"/>
                <a:cs typeface="Arial"/>
              </a:rPr>
              <a:t>refill </a:t>
            </a:r>
            <a:r>
              <a:rPr sz="1400" b="1" spc="-5" dirty="0">
                <a:solidFill>
                  <a:srgbClr val="00AAE0"/>
                </a:solidFill>
                <a:latin typeface="Arial"/>
                <a:cs typeface="Arial"/>
              </a:rPr>
              <a:t>date may be  different </a:t>
            </a:r>
            <a:r>
              <a:rPr sz="1400" b="1" dirty="0">
                <a:solidFill>
                  <a:srgbClr val="00AAE0"/>
                </a:solidFill>
                <a:latin typeface="Arial"/>
                <a:cs typeface="Arial"/>
              </a:rPr>
              <a:t>from </a:t>
            </a:r>
            <a:r>
              <a:rPr sz="1400" b="1" spc="-10" dirty="0">
                <a:solidFill>
                  <a:srgbClr val="00AAE0"/>
                </a:solidFill>
                <a:latin typeface="Arial"/>
                <a:cs typeface="Arial"/>
              </a:rPr>
              <a:t>what’s </a:t>
            </a:r>
            <a:r>
              <a:rPr sz="1400" b="1" dirty="0">
                <a:solidFill>
                  <a:srgbClr val="00AAE0"/>
                </a:solidFill>
                <a:latin typeface="Arial"/>
                <a:cs typeface="Arial"/>
              </a:rPr>
              <a:t>listed </a:t>
            </a:r>
            <a:r>
              <a:rPr sz="1400" b="1" spc="-5" dirty="0">
                <a:solidFill>
                  <a:srgbClr val="00AAE0"/>
                </a:solidFill>
                <a:latin typeface="Arial"/>
                <a:cs typeface="Arial"/>
              </a:rPr>
              <a:t>on</a:t>
            </a:r>
            <a:r>
              <a:rPr sz="1400" b="1" spc="-175" dirty="0">
                <a:solidFill>
                  <a:srgbClr val="00AAE0"/>
                </a:solidFill>
                <a:latin typeface="Arial"/>
                <a:cs typeface="Arial"/>
              </a:rPr>
              <a:t> </a:t>
            </a:r>
            <a:r>
              <a:rPr sz="1400" b="1" spc="-20" dirty="0">
                <a:solidFill>
                  <a:srgbClr val="00AAE0"/>
                </a:solidFill>
                <a:latin typeface="Arial"/>
                <a:cs typeface="Arial"/>
              </a:rPr>
              <a:t>your  </a:t>
            </a:r>
            <a:r>
              <a:rPr sz="1400" b="1" spc="-5" dirty="0">
                <a:solidFill>
                  <a:srgbClr val="00AAE0"/>
                </a:solidFill>
                <a:latin typeface="Arial"/>
                <a:cs typeface="Arial"/>
              </a:rPr>
              <a:t>current </a:t>
            </a:r>
            <a:r>
              <a:rPr sz="1400" b="1" dirty="0">
                <a:solidFill>
                  <a:srgbClr val="00AAE0"/>
                </a:solidFill>
                <a:latin typeface="Arial"/>
                <a:cs typeface="Arial"/>
              </a:rPr>
              <a:t>pill </a:t>
            </a:r>
            <a:r>
              <a:rPr sz="1400" b="1" spc="-5" dirty="0">
                <a:solidFill>
                  <a:srgbClr val="00AAE0"/>
                </a:solidFill>
                <a:latin typeface="Arial"/>
                <a:cs typeface="Arial"/>
              </a:rPr>
              <a:t>bottle. </a:t>
            </a:r>
            <a:r>
              <a:rPr sz="1400" spc="-5" dirty="0">
                <a:solidFill>
                  <a:srgbClr val="FFFFFF"/>
                </a:solidFill>
                <a:latin typeface="Arial"/>
                <a:cs typeface="Arial"/>
              </a:rPr>
              <a:t>The </a:t>
            </a:r>
            <a:r>
              <a:rPr sz="1400" dirty="0">
                <a:solidFill>
                  <a:srgbClr val="FFFFFF"/>
                </a:solidFill>
                <a:latin typeface="Arial"/>
                <a:cs typeface="Arial"/>
              </a:rPr>
              <a:t>date </a:t>
            </a:r>
            <a:r>
              <a:rPr sz="1400" spc="-5" dirty="0">
                <a:solidFill>
                  <a:srgbClr val="FFFFFF"/>
                </a:solidFill>
                <a:latin typeface="Arial"/>
                <a:cs typeface="Arial"/>
              </a:rPr>
              <a:t>will now  be </a:t>
            </a:r>
            <a:r>
              <a:rPr sz="1400" dirty="0">
                <a:solidFill>
                  <a:srgbClr val="FFFFFF"/>
                </a:solidFill>
                <a:latin typeface="Arial"/>
                <a:cs typeface="Arial"/>
              </a:rPr>
              <a:t>based </a:t>
            </a:r>
            <a:r>
              <a:rPr sz="1400" spc="-5" dirty="0">
                <a:solidFill>
                  <a:srgbClr val="FFFFFF"/>
                </a:solidFill>
                <a:latin typeface="Arial"/>
                <a:cs typeface="Arial"/>
              </a:rPr>
              <a:t>on </a:t>
            </a:r>
            <a:r>
              <a:rPr sz="1400" dirty="0">
                <a:solidFill>
                  <a:srgbClr val="FFFFFF"/>
                </a:solidFill>
                <a:latin typeface="Arial"/>
                <a:cs typeface="Arial"/>
              </a:rPr>
              <a:t>the timing </a:t>
            </a:r>
            <a:r>
              <a:rPr sz="1400" spc="-5" dirty="0">
                <a:solidFill>
                  <a:srgbClr val="FFFFFF"/>
                </a:solidFill>
                <a:latin typeface="Arial"/>
                <a:cs typeface="Arial"/>
              </a:rPr>
              <a:t>of </a:t>
            </a:r>
            <a:r>
              <a:rPr sz="1400" spc="-10" dirty="0">
                <a:solidFill>
                  <a:srgbClr val="FFFFFF"/>
                </a:solidFill>
                <a:latin typeface="Arial"/>
                <a:cs typeface="Arial"/>
              </a:rPr>
              <a:t>your </a:t>
            </a:r>
            <a:r>
              <a:rPr sz="1400" dirty="0">
                <a:solidFill>
                  <a:srgbClr val="FFFFFF"/>
                </a:solidFill>
                <a:latin typeface="Arial"/>
                <a:cs typeface="Arial"/>
              </a:rPr>
              <a:t>last  few</a:t>
            </a:r>
            <a:r>
              <a:rPr sz="1400" spc="-90" dirty="0">
                <a:solidFill>
                  <a:srgbClr val="FFFFFF"/>
                </a:solidFill>
                <a:latin typeface="Arial"/>
                <a:cs typeface="Arial"/>
              </a:rPr>
              <a:t> </a:t>
            </a:r>
            <a:r>
              <a:rPr sz="1400" dirty="0">
                <a:solidFill>
                  <a:srgbClr val="FFFFFF"/>
                </a:solidFill>
                <a:latin typeface="Arial"/>
                <a:cs typeface="Arial"/>
              </a:rPr>
              <a:t>fills.</a:t>
            </a:r>
            <a:endParaRPr sz="1400" dirty="0">
              <a:latin typeface="Arial"/>
              <a:cs typeface="Arial"/>
            </a:endParaRPr>
          </a:p>
          <a:p>
            <a:pPr marL="325755" marR="609600" indent="-230504">
              <a:lnSpc>
                <a:spcPct val="100000"/>
              </a:lnSpc>
              <a:spcBef>
                <a:spcPts val="960"/>
              </a:spcBef>
            </a:pPr>
            <a:r>
              <a:rPr sz="1400" dirty="0">
                <a:solidFill>
                  <a:srgbClr val="00AAE0"/>
                </a:solidFill>
                <a:latin typeface="Arial"/>
                <a:cs typeface="Arial"/>
              </a:rPr>
              <a:t>˃ </a:t>
            </a:r>
            <a:r>
              <a:rPr sz="1400" b="1" spc="-10" dirty="0">
                <a:solidFill>
                  <a:srgbClr val="00AAE0"/>
                </a:solidFill>
                <a:latin typeface="Arial"/>
                <a:cs typeface="Arial"/>
              </a:rPr>
              <a:t>Accredo</a:t>
            </a:r>
            <a:r>
              <a:rPr lang="en-US" sz="1400" b="1" spc="-10" baseline="30000" dirty="0">
                <a:solidFill>
                  <a:srgbClr val="00AAE0"/>
                </a:solidFill>
                <a:latin typeface="Arial"/>
                <a:cs typeface="Arial"/>
              </a:rPr>
              <a:t>®</a:t>
            </a:r>
            <a:r>
              <a:rPr sz="1400" b="1" spc="-10" dirty="0">
                <a:solidFill>
                  <a:srgbClr val="00AAE0"/>
                </a:solidFill>
                <a:latin typeface="Arial"/>
                <a:cs typeface="Arial"/>
              </a:rPr>
              <a:t> </a:t>
            </a:r>
            <a:r>
              <a:rPr sz="1400" dirty="0">
                <a:solidFill>
                  <a:srgbClr val="FFFFFF"/>
                </a:solidFill>
                <a:latin typeface="Arial"/>
                <a:cs typeface="Arial"/>
              </a:rPr>
              <a:t>is </a:t>
            </a:r>
            <a:r>
              <a:rPr sz="1400" spc="-5" dirty="0">
                <a:solidFill>
                  <a:srgbClr val="FFFFFF"/>
                </a:solidFill>
                <a:latin typeface="Arial"/>
                <a:cs typeface="Arial"/>
              </a:rPr>
              <a:t>our new </a:t>
            </a:r>
            <a:r>
              <a:rPr sz="1400" dirty="0">
                <a:solidFill>
                  <a:srgbClr val="FFFFFF"/>
                </a:solidFill>
                <a:latin typeface="Arial"/>
                <a:cs typeface="Arial"/>
              </a:rPr>
              <a:t>specialty  </a:t>
            </a:r>
            <a:r>
              <a:rPr sz="1400" spc="-5" dirty="0">
                <a:solidFill>
                  <a:srgbClr val="FFFFFF"/>
                </a:solidFill>
                <a:latin typeface="Arial"/>
                <a:cs typeface="Arial"/>
              </a:rPr>
              <a:t>pharmacy </a:t>
            </a:r>
            <a:r>
              <a:rPr sz="1400" dirty="0">
                <a:solidFill>
                  <a:srgbClr val="FFFFFF"/>
                </a:solidFill>
                <a:latin typeface="Arial"/>
                <a:cs typeface="Arial"/>
              </a:rPr>
              <a:t>for those </a:t>
            </a:r>
            <a:r>
              <a:rPr sz="1400" spc="-5" dirty="0">
                <a:solidFill>
                  <a:srgbClr val="FFFFFF"/>
                </a:solidFill>
                <a:latin typeface="Arial"/>
                <a:cs typeface="Arial"/>
              </a:rPr>
              <a:t>managing</a:t>
            </a:r>
            <a:r>
              <a:rPr sz="1400" spc="-150" dirty="0">
                <a:solidFill>
                  <a:srgbClr val="FFFFFF"/>
                </a:solidFill>
                <a:latin typeface="Arial"/>
                <a:cs typeface="Arial"/>
              </a:rPr>
              <a:t> </a:t>
            </a:r>
            <a:r>
              <a:rPr sz="1400" dirty="0">
                <a:solidFill>
                  <a:srgbClr val="FFFFFF"/>
                </a:solidFill>
                <a:latin typeface="Arial"/>
                <a:cs typeface="Arial"/>
              </a:rPr>
              <a:t>a  </a:t>
            </a:r>
            <a:r>
              <a:rPr sz="1400" spc="-5" dirty="0">
                <a:solidFill>
                  <a:srgbClr val="FFFFFF"/>
                </a:solidFill>
                <a:latin typeface="Arial"/>
                <a:cs typeface="Arial"/>
              </a:rPr>
              <a:t>complex medical </a:t>
            </a:r>
            <a:r>
              <a:rPr sz="1400" dirty="0">
                <a:solidFill>
                  <a:srgbClr val="FFFFFF"/>
                </a:solidFill>
                <a:latin typeface="Arial"/>
                <a:cs typeface="Arial"/>
              </a:rPr>
              <a:t>condition that  </a:t>
            </a:r>
            <a:r>
              <a:rPr sz="1400" spc="-5" dirty="0">
                <a:solidFill>
                  <a:srgbClr val="FFFFFF"/>
                </a:solidFill>
                <a:latin typeface="Arial"/>
                <a:cs typeface="Arial"/>
              </a:rPr>
              <a:t>requires </a:t>
            </a:r>
            <a:r>
              <a:rPr sz="1400" dirty="0">
                <a:solidFill>
                  <a:srgbClr val="FFFFFF"/>
                </a:solidFill>
                <a:latin typeface="Arial"/>
                <a:cs typeface="Arial"/>
              </a:rPr>
              <a:t>a specialty</a:t>
            </a:r>
            <a:r>
              <a:rPr sz="1400" spc="-95" dirty="0">
                <a:solidFill>
                  <a:srgbClr val="FFFFFF"/>
                </a:solidFill>
                <a:latin typeface="Arial"/>
                <a:cs typeface="Arial"/>
              </a:rPr>
              <a:t> </a:t>
            </a:r>
            <a:r>
              <a:rPr sz="1400" spc="-5" dirty="0">
                <a:solidFill>
                  <a:srgbClr val="FFFFFF"/>
                </a:solidFill>
                <a:latin typeface="Arial"/>
                <a:cs typeface="Arial"/>
              </a:rPr>
              <a:t>medication.</a:t>
            </a:r>
            <a:endParaRPr sz="1400" dirty="0">
              <a:latin typeface="Arial"/>
              <a:cs typeface="Arial"/>
            </a:endParaRPr>
          </a:p>
        </p:txBody>
      </p:sp>
      <p:sp>
        <p:nvSpPr>
          <p:cNvPr id="13" name="object 5"/>
          <p:cNvSpPr txBox="1"/>
          <p:nvPr/>
        </p:nvSpPr>
        <p:spPr>
          <a:xfrm>
            <a:off x="4097539" y="881378"/>
            <a:ext cx="4436110" cy="438150"/>
          </a:xfrm>
          <a:prstGeom prst="rect">
            <a:avLst/>
          </a:prstGeom>
        </p:spPr>
        <p:txBody>
          <a:bodyPr vert="horz" wrap="square" lIns="0" tIns="0" rIns="0" bIns="0" rtlCol="0">
            <a:spAutoFit/>
          </a:bodyPr>
          <a:lstStyle/>
          <a:p>
            <a:pPr marL="12700" marR="5080">
              <a:lnSpc>
                <a:spcPct val="100000"/>
              </a:lnSpc>
            </a:pPr>
            <a:r>
              <a:rPr sz="1400" b="1" spc="-5" dirty="0">
                <a:solidFill>
                  <a:srgbClr val="00AAE0"/>
                </a:solidFill>
                <a:latin typeface="Arial"/>
                <a:cs typeface="Arial"/>
              </a:rPr>
              <a:t>Express </a:t>
            </a:r>
            <a:r>
              <a:rPr sz="1400" b="1" dirty="0">
                <a:solidFill>
                  <a:srgbClr val="00AAE0"/>
                </a:solidFill>
                <a:latin typeface="Arial"/>
                <a:cs typeface="Arial"/>
              </a:rPr>
              <a:t>Scripts </a:t>
            </a:r>
            <a:r>
              <a:rPr sz="1400" b="1" spc="-5" dirty="0">
                <a:solidFill>
                  <a:srgbClr val="00AAE0"/>
                </a:solidFill>
                <a:latin typeface="Arial"/>
                <a:cs typeface="Arial"/>
              </a:rPr>
              <a:t>Pharmacy</a:t>
            </a:r>
            <a:r>
              <a:rPr lang="en-US" sz="1400" b="1" spc="-5" baseline="30000" dirty="0">
                <a:solidFill>
                  <a:srgbClr val="00AAE0"/>
                </a:solidFill>
                <a:latin typeface="Arial"/>
                <a:cs typeface="Arial"/>
              </a:rPr>
              <a:t>®</a:t>
            </a:r>
            <a:r>
              <a:rPr sz="1400" b="1" spc="-5" dirty="0">
                <a:solidFill>
                  <a:srgbClr val="00AAE0"/>
                </a:solidFill>
                <a:latin typeface="Arial"/>
                <a:cs typeface="Arial"/>
              </a:rPr>
              <a:t> </a:t>
            </a:r>
            <a:r>
              <a:rPr sz="1400" b="1" dirty="0">
                <a:solidFill>
                  <a:srgbClr val="00AAE0"/>
                </a:solidFill>
                <a:latin typeface="Arial"/>
                <a:cs typeface="Arial"/>
              </a:rPr>
              <a:t>is </a:t>
            </a:r>
            <a:r>
              <a:rPr sz="1400" b="1" spc="-5" dirty="0">
                <a:solidFill>
                  <a:srgbClr val="00AAE0"/>
                </a:solidFill>
                <a:latin typeface="Arial"/>
                <a:cs typeface="Arial"/>
              </a:rPr>
              <a:t>our new home </a:t>
            </a:r>
            <a:br>
              <a:rPr lang="en-US" sz="1400" b="1" spc="-5" dirty="0">
                <a:solidFill>
                  <a:srgbClr val="00AAE0"/>
                </a:solidFill>
                <a:latin typeface="Arial"/>
                <a:cs typeface="Arial"/>
              </a:rPr>
            </a:br>
            <a:r>
              <a:rPr sz="1400" b="1" spc="-5" dirty="0">
                <a:solidFill>
                  <a:srgbClr val="00AAE0"/>
                </a:solidFill>
                <a:latin typeface="Arial"/>
                <a:cs typeface="Arial"/>
              </a:rPr>
              <a:t>delivery  </a:t>
            </a:r>
            <a:r>
              <a:rPr sz="1400" b="1" spc="-20" dirty="0">
                <a:solidFill>
                  <a:srgbClr val="00AAE0"/>
                </a:solidFill>
                <a:latin typeface="Arial"/>
                <a:cs typeface="Arial"/>
              </a:rPr>
              <a:t>pharmacy.</a:t>
            </a:r>
            <a:endParaRPr sz="1400" dirty="0">
              <a:solidFill>
                <a:srgbClr val="00AAE0"/>
              </a:solidFill>
              <a:latin typeface="Arial"/>
              <a:cs typeface="Arial"/>
            </a:endParaRPr>
          </a:p>
        </p:txBody>
      </p:sp>
      <p:sp>
        <p:nvSpPr>
          <p:cNvPr id="14" name="object 6"/>
          <p:cNvSpPr txBox="1">
            <a:spLocks/>
          </p:cNvSpPr>
          <p:nvPr/>
        </p:nvSpPr>
        <p:spPr bwMode="auto">
          <a:xfrm>
            <a:off x="520815" y="1399541"/>
            <a:ext cx="8102368" cy="281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230188" indent="-230188" algn="l" defTabSz="457200" rtl="0" eaLnBrk="1" fontAlgn="base" hangingPunct="1">
              <a:spcBef>
                <a:spcPct val="20000"/>
              </a:spcBef>
              <a:spcAft>
                <a:spcPct val="0"/>
              </a:spcAft>
              <a:buClr>
                <a:schemeClr val="tx1"/>
              </a:buClr>
              <a:buFont typeface="Arial" panose="020B0604020202020204" pitchFamily="34" charset="0"/>
              <a:buChar char="•"/>
              <a:defRPr sz="1600" kern="1200">
                <a:solidFill>
                  <a:schemeClr val="tx1"/>
                </a:solidFill>
                <a:latin typeface="Arial"/>
                <a:ea typeface="MS PGothic" pitchFamily="34" charset="-128"/>
                <a:cs typeface="Arial"/>
              </a:defRPr>
            </a:lvl1pPr>
            <a:lvl2pPr marL="454025" indent="-22383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2pPr>
            <a:lvl3pPr marL="684213"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3pPr>
            <a:lvl4pPr marL="915988" indent="-231775"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4pPr>
            <a:lvl5pPr marL="1146175" indent="-230188" algn="l" defTabSz="457200" rtl="0" eaLnBrk="1" fontAlgn="base" hangingPunct="1">
              <a:spcBef>
                <a:spcPct val="20000"/>
              </a:spcBef>
              <a:spcAft>
                <a:spcPct val="0"/>
              </a:spcAft>
              <a:buClr>
                <a:schemeClr val="tx1"/>
              </a:buClr>
              <a:buFont typeface="Arial" charset="0"/>
              <a:buChar char="–"/>
              <a:defRPr sz="16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88386" marR="614680" indent="0">
              <a:lnSpc>
                <a:spcPct val="100000"/>
              </a:lnSpc>
              <a:buNone/>
            </a:pPr>
            <a:r>
              <a:rPr lang="en-US" sz="1400" dirty="0">
                <a:solidFill>
                  <a:srgbClr val="00AAE0"/>
                </a:solidFill>
              </a:rPr>
              <a:t>˃ </a:t>
            </a:r>
            <a:r>
              <a:rPr lang="en-US" sz="1400" spc="-5" dirty="0"/>
              <a:t>See “Express </a:t>
            </a:r>
            <a:r>
              <a:rPr lang="en-US" sz="1400" dirty="0"/>
              <a:t>Scripts” </a:t>
            </a:r>
            <a:r>
              <a:rPr lang="en-US" sz="1400" spc="-5" dirty="0"/>
              <a:t>on </a:t>
            </a:r>
            <a:r>
              <a:rPr lang="en-US" sz="1400" spc="-10" dirty="0"/>
              <a:t>your </a:t>
            </a:r>
            <a:r>
              <a:rPr lang="en-US" sz="1400" spc="-5" dirty="0"/>
              <a:t>pill bottles/order  	  </a:t>
            </a:r>
            <a:r>
              <a:rPr lang="en-US" sz="1400" dirty="0"/>
              <a:t>materials.</a:t>
            </a:r>
          </a:p>
          <a:p>
            <a:pPr marL="3588386" marR="337185" indent="0">
              <a:lnSpc>
                <a:spcPct val="100000"/>
              </a:lnSpc>
              <a:spcBef>
                <a:spcPts val="720"/>
              </a:spcBef>
              <a:buNone/>
            </a:pPr>
            <a:r>
              <a:rPr lang="en-US" sz="1400" dirty="0">
                <a:solidFill>
                  <a:srgbClr val="00AAE0"/>
                </a:solidFill>
              </a:rPr>
              <a:t>˃ </a:t>
            </a:r>
            <a:r>
              <a:rPr lang="en-US" sz="1400" spc="-5" dirty="0"/>
              <a:t>Express </a:t>
            </a:r>
            <a:r>
              <a:rPr lang="en-US" sz="1400" dirty="0"/>
              <a:t>Scripts </a:t>
            </a:r>
            <a:r>
              <a:rPr lang="en-US" sz="1400" spc="-5" dirty="0"/>
              <a:t>Pharmacy</a:t>
            </a:r>
            <a:r>
              <a:rPr lang="en-US" sz="1400" spc="-5" baseline="30000" dirty="0"/>
              <a:t>®</a:t>
            </a:r>
            <a:r>
              <a:rPr lang="en-US" sz="1400" spc="-5" dirty="0"/>
              <a:t> will contact </a:t>
            </a:r>
            <a:r>
              <a:rPr lang="en-US" sz="1400" spc="-10" dirty="0"/>
              <a:t>you </a:t>
            </a:r>
            <a:r>
              <a:rPr lang="en-US" sz="1400" spc="-5" dirty="0"/>
              <a:t>(phone	   </a:t>
            </a:r>
            <a:r>
              <a:rPr lang="en-US" sz="1400" dirty="0"/>
              <a:t>calls, </a:t>
            </a:r>
            <a:r>
              <a:rPr lang="en-US" sz="1400" spc="-5" dirty="0"/>
              <a:t>emails and </a:t>
            </a:r>
            <a:r>
              <a:rPr lang="en-US" sz="1400" dirty="0"/>
              <a:t>texts*) </a:t>
            </a:r>
            <a:r>
              <a:rPr lang="en-US" sz="1400" spc="-5" dirty="0"/>
              <a:t>about </a:t>
            </a:r>
            <a:r>
              <a:rPr lang="en-US" sz="1400" spc="-10" dirty="0"/>
              <a:t>your</a:t>
            </a:r>
            <a:r>
              <a:rPr lang="en-US" sz="1400" spc="-114" dirty="0"/>
              <a:t> </a:t>
            </a:r>
            <a:r>
              <a:rPr lang="en-US" sz="1400" spc="-15" dirty="0"/>
              <a:t>order.</a:t>
            </a:r>
          </a:p>
          <a:p>
            <a:pPr marL="3358832" indent="0">
              <a:lnSpc>
                <a:spcPct val="100000"/>
              </a:lnSpc>
              <a:spcBef>
                <a:spcPts val="720"/>
              </a:spcBef>
              <a:buNone/>
            </a:pPr>
            <a:r>
              <a:rPr lang="en-US" sz="1400" dirty="0">
                <a:solidFill>
                  <a:srgbClr val="00AAE0"/>
                </a:solidFill>
              </a:rPr>
              <a:t>     ˃ </a:t>
            </a:r>
            <a:r>
              <a:rPr lang="en-US" sz="1400" spc="-25" dirty="0"/>
              <a:t>You’ll </a:t>
            </a:r>
            <a:r>
              <a:rPr lang="en-US" sz="1400" spc="-5" dirty="0"/>
              <a:t>need </a:t>
            </a:r>
            <a:r>
              <a:rPr lang="en-US" sz="1400" dirty="0"/>
              <a:t>to </a:t>
            </a:r>
            <a:r>
              <a:rPr lang="en-US" sz="1400" spc="-5" dirty="0"/>
              <a:t>update </a:t>
            </a:r>
            <a:r>
              <a:rPr lang="en-US" sz="1400" spc="-10" dirty="0"/>
              <a:t>your </a:t>
            </a:r>
            <a:r>
              <a:rPr lang="en-US" sz="1400" spc="-5" dirty="0"/>
              <a:t>payment</a:t>
            </a:r>
            <a:r>
              <a:rPr lang="en-US" sz="1400" spc="-204" dirty="0"/>
              <a:t> </a:t>
            </a:r>
            <a:r>
              <a:rPr lang="en-US" sz="1400" spc="-5" dirty="0"/>
              <a:t>information.</a:t>
            </a:r>
          </a:p>
          <a:p>
            <a:pPr marL="3588386" marR="5080" indent="0">
              <a:spcBef>
                <a:spcPts val="720"/>
              </a:spcBef>
              <a:buNone/>
            </a:pPr>
            <a:r>
              <a:rPr lang="en-US" sz="1400" dirty="0">
                <a:solidFill>
                  <a:srgbClr val="00AAE0"/>
                </a:solidFill>
              </a:rPr>
              <a:t>˃ </a:t>
            </a:r>
            <a:r>
              <a:rPr lang="en-US" sz="1400" spc="-5" dirty="0"/>
              <a:t>Continue </a:t>
            </a:r>
            <a:r>
              <a:rPr lang="en-US" sz="1400" dirty="0"/>
              <a:t>to use </a:t>
            </a:r>
            <a:r>
              <a:rPr lang="en-US" sz="1400" spc="-5" dirty="0" err="1"/>
              <a:t>myCigna</a:t>
            </a:r>
            <a:r>
              <a:rPr lang="en-US" sz="1400" spc="-5" baseline="30000" dirty="0"/>
              <a:t>®</a:t>
            </a:r>
            <a:r>
              <a:rPr lang="en-US" sz="1400" spc="-5" dirty="0"/>
              <a:t> app or website </a:t>
            </a:r>
            <a:r>
              <a:rPr lang="en-US" sz="1400" dirty="0"/>
              <a:t>to </a:t>
            </a:r>
            <a:r>
              <a:rPr lang="en-US" sz="1400" spc="-5" dirty="0"/>
              <a:t>manage</a:t>
            </a:r>
          </a:p>
          <a:p>
            <a:pPr marL="3588386" marR="5080" indent="0">
              <a:spcBef>
                <a:spcPts val="0"/>
              </a:spcBef>
              <a:buNone/>
            </a:pPr>
            <a:r>
              <a:rPr lang="en-US" sz="1400" spc="-10" dirty="0"/>
              <a:t>    your </a:t>
            </a:r>
            <a:r>
              <a:rPr lang="en-US" sz="1400" spc="-5" dirty="0"/>
              <a:t>home delivery prescriptions </a:t>
            </a:r>
            <a:r>
              <a:rPr lang="en-US" sz="1400" dirty="0"/>
              <a:t>– </a:t>
            </a:r>
            <a:r>
              <a:rPr lang="en-US" sz="1400" spc="-5" dirty="0"/>
              <a:t>you’ll be connected</a:t>
            </a:r>
          </a:p>
          <a:p>
            <a:pPr marL="3588386" marR="5080" indent="0">
              <a:spcBef>
                <a:spcPts val="0"/>
              </a:spcBef>
              <a:buNone/>
            </a:pPr>
            <a:r>
              <a:rPr lang="en-US" sz="1400" spc="-5" dirty="0"/>
              <a:t>    </a:t>
            </a:r>
            <a:r>
              <a:rPr lang="en-US" sz="1400" dirty="0"/>
              <a:t>to </a:t>
            </a:r>
            <a:r>
              <a:rPr lang="en-US" sz="1400" spc="-5" dirty="0"/>
              <a:t>Express </a:t>
            </a:r>
            <a:r>
              <a:rPr lang="en-US" sz="1400" dirty="0"/>
              <a:t>Scripts’</a:t>
            </a:r>
            <a:r>
              <a:rPr lang="en-US" sz="1400" spc="-140" dirty="0"/>
              <a:t> </a:t>
            </a:r>
            <a:r>
              <a:rPr lang="en-US" sz="1400" spc="-5" dirty="0"/>
              <a:t>website. </a:t>
            </a:r>
          </a:p>
          <a:p>
            <a:pPr marL="3588386" marR="5080" indent="0">
              <a:spcBef>
                <a:spcPts val="720"/>
              </a:spcBef>
              <a:buNone/>
            </a:pPr>
            <a:r>
              <a:rPr lang="en-US" sz="1400" dirty="0">
                <a:solidFill>
                  <a:srgbClr val="00AAE0"/>
                </a:solidFill>
              </a:rPr>
              <a:t>˃ </a:t>
            </a:r>
            <a:r>
              <a:rPr lang="en-US" sz="1400" spc="-5" dirty="0"/>
              <a:t>Sign up </a:t>
            </a:r>
            <a:r>
              <a:rPr lang="en-US" sz="1400" dirty="0"/>
              <a:t>for </a:t>
            </a:r>
            <a:r>
              <a:rPr lang="en-US" sz="1400" spc="-5" dirty="0"/>
              <a:t>automatic </a:t>
            </a:r>
            <a:r>
              <a:rPr lang="en-US" sz="1400" dirty="0"/>
              <a:t>refills </a:t>
            </a:r>
            <a:r>
              <a:rPr lang="en-US" sz="1400" spc="-5" dirty="0"/>
              <a:t>and/or </a:t>
            </a:r>
            <a:r>
              <a:rPr lang="en-US" sz="1400" dirty="0"/>
              <a:t>auto</a:t>
            </a:r>
            <a:r>
              <a:rPr lang="en-US" sz="1400" spc="80" dirty="0"/>
              <a:t> </a:t>
            </a:r>
            <a:r>
              <a:rPr lang="en-US" sz="1400" spc="-5" dirty="0"/>
              <a:t>renewals.</a:t>
            </a:r>
          </a:p>
          <a:p>
            <a:pPr marL="3588386" marR="154305" indent="0">
              <a:lnSpc>
                <a:spcPct val="100000"/>
              </a:lnSpc>
              <a:spcBef>
                <a:spcPts val="720"/>
              </a:spcBef>
              <a:buNone/>
            </a:pPr>
            <a:r>
              <a:rPr lang="en-US" sz="1400" dirty="0">
                <a:solidFill>
                  <a:srgbClr val="00AAE0"/>
                </a:solidFill>
              </a:rPr>
              <a:t>˃ </a:t>
            </a:r>
            <a:r>
              <a:rPr lang="en-US" sz="1400" spc="-50" dirty="0"/>
              <a:t>You </a:t>
            </a:r>
            <a:r>
              <a:rPr lang="en-US" sz="1400" dirty="0"/>
              <a:t>can’t </a:t>
            </a:r>
            <a:r>
              <a:rPr lang="en-US" sz="1400" spc="-5" dirty="0"/>
              <a:t>order home delivery prescriptions online or  		  by phone on </a:t>
            </a:r>
            <a:r>
              <a:rPr lang="en-US" sz="1400" b="1" spc="-5" dirty="0"/>
              <a:t>12/31/20 and 1/1/21 </a:t>
            </a:r>
            <a:r>
              <a:rPr lang="en-US" sz="1400" u="heavy" spc="-30" dirty="0"/>
              <a:t>only</a:t>
            </a:r>
            <a:r>
              <a:rPr lang="en-US" sz="1400" spc="-30" dirty="0"/>
              <a:t>.</a:t>
            </a:r>
          </a:p>
        </p:txBody>
      </p:sp>
      <p:sp>
        <p:nvSpPr>
          <p:cNvPr id="16" name="object 7"/>
          <p:cNvSpPr txBox="1"/>
          <p:nvPr/>
        </p:nvSpPr>
        <p:spPr>
          <a:xfrm>
            <a:off x="78739" y="4486411"/>
            <a:ext cx="6580505" cy="641350"/>
          </a:xfrm>
          <a:prstGeom prst="rect">
            <a:avLst/>
          </a:prstGeom>
        </p:spPr>
        <p:txBody>
          <a:bodyPr vert="horz" wrap="square" lIns="0" tIns="0" rIns="0" bIns="0" rtlCol="0">
            <a:spAutoFit/>
          </a:bodyPr>
          <a:lstStyle/>
          <a:p>
            <a:pPr marL="12700" marR="5080">
              <a:lnSpc>
                <a:spcPct val="100000"/>
              </a:lnSpc>
            </a:pPr>
            <a:r>
              <a:rPr sz="1000" spc="-5" dirty="0">
                <a:solidFill>
                  <a:srgbClr val="595958"/>
                </a:solidFill>
                <a:latin typeface="Arial Narrow"/>
                <a:cs typeface="Arial Narrow"/>
              </a:rPr>
              <a:t>* You can sign up to get emails and/or texts from Express Scripts Pharmacy. </a:t>
            </a:r>
            <a:r>
              <a:rPr sz="1000" dirty="0">
                <a:solidFill>
                  <a:srgbClr val="595958"/>
                </a:solidFill>
                <a:latin typeface="Arial Narrow"/>
                <a:cs typeface="Arial Narrow"/>
              </a:rPr>
              <a:t>To </a:t>
            </a:r>
            <a:r>
              <a:rPr sz="1000" spc="-5" dirty="0">
                <a:solidFill>
                  <a:srgbClr val="595958"/>
                </a:solidFill>
                <a:latin typeface="Arial Narrow"/>
                <a:cs typeface="Arial Narrow"/>
              </a:rPr>
              <a:t>get text messages, you’ll have to sign up for Express Scripts’  texting service. You can do this online or when you call 800.835.3784 to refill your prescription. Once you sign up, simply reply to their welcome  text to get started. Standard text messaging rates</a:t>
            </a:r>
            <a:r>
              <a:rPr sz="1000" spc="-90" dirty="0">
                <a:solidFill>
                  <a:srgbClr val="595958"/>
                </a:solidFill>
                <a:latin typeface="Arial Narrow"/>
                <a:cs typeface="Arial Narrow"/>
              </a:rPr>
              <a:t> </a:t>
            </a:r>
            <a:r>
              <a:rPr sz="1000" spc="-5" dirty="0">
                <a:solidFill>
                  <a:srgbClr val="595958"/>
                </a:solidFill>
                <a:latin typeface="Arial Narrow"/>
                <a:cs typeface="Arial Narrow"/>
              </a:rPr>
              <a:t>apply.</a:t>
            </a:r>
            <a:endParaRPr sz="1000" dirty="0">
              <a:latin typeface="Arial Narrow"/>
              <a:cs typeface="Arial Narrow"/>
            </a:endParaRPr>
          </a:p>
          <a:p>
            <a:pPr marL="12700">
              <a:lnSpc>
                <a:spcPct val="100000"/>
              </a:lnSpc>
              <a:spcBef>
                <a:spcPts val="400"/>
              </a:spcBef>
            </a:pPr>
            <a:r>
              <a:rPr sz="800" dirty="0">
                <a:solidFill>
                  <a:srgbClr val="9A9A9A"/>
                </a:solidFill>
                <a:latin typeface="Arial Narrow"/>
                <a:cs typeface="Arial Narrow"/>
              </a:rPr>
              <a:t>Confidential, unpublished property of Cigna. Do not duplicate or </a:t>
            </a:r>
            <a:r>
              <a:rPr sz="800" spc="-5" dirty="0">
                <a:solidFill>
                  <a:srgbClr val="9A9A9A"/>
                </a:solidFill>
                <a:latin typeface="Arial Narrow"/>
                <a:cs typeface="Arial Narrow"/>
              </a:rPr>
              <a:t>distribute. Use </a:t>
            </a:r>
            <a:r>
              <a:rPr sz="800" spc="5" dirty="0">
                <a:solidFill>
                  <a:srgbClr val="9A9A9A"/>
                </a:solidFill>
                <a:latin typeface="Arial Narrow"/>
                <a:cs typeface="Arial Narrow"/>
              </a:rPr>
              <a:t>and </a:t>
            </a:r>
            <a:r>
              <a:rPr sz="800" spc="-5" dirty="0">
                <a:solidFill>
                  <a:srgbClr val="9A9A9A"/>
                </a:solidFill>
                <a:latin typeface="Arial Narrow"/>
                <a:cs typeface="Arial Narrow"/>
              </a:rPr>
              <a:t>distribution limited solely to </a:t>
            </a:r>
            <a:r>
              <a:rPr sz="800" dirty="0">
                <a:solidFill>
                  <a:srgbClr val="9A9A9A"/>
                </a:solidFill>
                <a:latin typeface="Arial Narrow"/>
                <a:cs typeface="Arial Narrow"/>
              </a:rPr>
              <a:t>authorized </a:t>
            </a:r>
            <a:r>
              <a:rPr sz="800" spc="-5" dirty="0">
                <a:solidFill>
                  <a:srgbClr val="9A9A9A"/>
                </a:solidFill>
                <a:latin typeface="Arial Narrow"/>
                <a:cs typeface="Arial Narrow"/>
              </a:rPr>
              <a:t>personnel. </a:t>
            </a:r>
            <a:r>
              <a:rPr sz="800" dirty="0">
                <a:solidFill>
                  <a:srgbClr val="9A9A9A"/>
                </a:solidFill>
                <a:latin typeface="Arial Narrow"/>
                <a:cs typeface="Arial Narrow"/>
              </a:rPr>
              <a:t>© </a:t>
            </a:r>
            <a:r>
              <a:rPr sz="800" spc="5" dirty="0">
                <a:solidFill>
                  <a:srgbClr val="9A9A9A"/>
                </a:solidFill>
                <a:latin typeface="Arial Narrow"/>
                <a:cs typeface="Arial Narrow"/>
              </a:rPr>
              <a:t>2020</a:t>
            </a:r>
            <a:r>
              <a:rPr sz="800" spc="-10" dirty="0">
                <a:solidFill>
                  <a:srgbClr val="9A9A9A"/>
                </a:solidFill>
                <a:latin typeface="Arial Narrow"/>
                <a:cs typeface="Arial Narrow"/>
              </a:rPr>
              <a:t> </a:t>
            </a:r>
            <a:r>
              <a:rPr sz="800" dirty="0">
                <a:solidFill>
                  <a:srgbClr val="9A9A9A"/>
                </a:solidFill>
                <a:latin typeface="Arial Narrow"/>
                <a:cs typeface="Arial Narrow"/>
              </a:rPr>
              <a:t>Cigna</a:t>
            </a:r>
            <a:endParaRPr sz="800" dirty="0">
              <a:latin typeface="Arial Narrow"/>
              <a:cs typeface="Arial Narrow"/>
            </a:endParaRPr>
          </a:p>
        </p:txBody>
      </p:sp>
    </p:spTree>
    <p:extLst>
      <p:ext uri="{BB962C8B-B14F-4D97-AF65-F5344CB8AC3E}">
        <p14:creationId xmlns:p14="http://schemas.microsoft.com/office/powerpoint/2010/main" val="156494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a:spLocks noGrp="1"/>
          </p:cNvSpPr>
          <p:nvPr>
            <p:ph type="title"/>
          </p:nvPr>
        </p:nvSpPr>
        <p:spPr>
          <a:xfrm>
            <a:off x="132071" y="129961"/>
            <a:ext cx="8229600" cy="484584"/>
          </a:xfrm>
        </p:spPr>
        <p:txBody>
          <a:bodyPr/>
          <a:lstStyle/>
          <a:p>
            <a:r>
              <a:rPr lang="en-US" altLang="en-US" dirty="0">
                <a:latin typeface="Arial" pitchFamily="34" charset="0"/>
              </a:rPr>
              <a:t>Get the most out of your pharmacy benefits plan</a:t>
            </a:r>
            <a:br>
              <a:rPr lang="en-US" altLang="en-US" dirty="0">
                <a:latin typeface="Arial" pitchFamily="34" charset="0"/>
              </a:rPr>
            </a:br>
            <a:endParaRPr lang="en-US" altLang="en-US" dirty="0">
              <a:latin typeface="Arial" pitchFamily="34" charset="0"/>
            </a:endParaRPr>
          </a:p>
        </p:txBody>
      </p:sp>
      <p:sp>
        <p:nvSpPr>
          <p:cNvPr id="30" name="Slide Number Placeholder 5"/>
          <p:cNvSpPr>
            <a:spLocks noGrp="1"/>
          </p:cNvSpPr>
          <p:nvPr>
            <p:ph type="sldNum" sz="quarter" idx="10"/>
          </p:nvPr>
        </p:nvSpPr>
        <p:spPr/>
        <p:txBody>
          <a:bodyPr/>
          <a:lstStyle/>
          <a:p>
            <a:fld id="{C8C01F01-A601-4FE5-8E71-6675F782C625}" type="slidenum">
              <a:rPr lang="en-US" altLang="en-US" smtClean="0"/>
              <a:pPr/>
              <a:t>9</a:t>
            </a:fld>
            <a:endParaRPr lang="en-US" altLang="en-US"/>
          </a:p>
        </p:txBody>
      </p:sp>
      <p:sp>
        <p:nvSpPr>
          <p:cNvPr id="28" name="Footer Placeholder 1"/>
          <p:cNvSpPr>
            <a:spLocks noGrp="1"/>
          </p:cNvSpPr>
          <p:nvPr>
            <p:ph type="ftr" sz="quarter" idx="11"/>
          </p:nvPr>
        </p:nvSpPr>
        <p:spPr/>
        <p:txBody>
          <a:bodyPr/>
          <a:lstStyle/>
          <a:p>
            <a:r>
              <a:rPr lang="en-US" altLang="en-US" dirty="0"/>
              <a:t>Confidential, unpublished property of Cigna. Do not duplicate or distribute. Use and distribution limited solely to authorized personnel. © 2020 Cigna</a:t>
            </a:r>
          </a:p>
        </p:txBody>
      </p:sp>
      <p:graphicFrame>
        <p:nvGraphicFramePr>
          <p:cNvPr id="16" name="Table 15"/>
          <p:cNvGraphicFramePr>
            <a:graphicFrameLocks noGrp="1"/>
          </p:cNvGraphicFramePr>
          <p:nvPr>
            <p:extLst>
              <p:ext uri="{D42A27DB-BD31-4B8C-83A1-F6EECF244321}">
                <p14:modId xmlns:p14="http://schemas.microsoft.com/office/powerpoint/2010/main" val="313016716"/>
              </p:ext>
            </p:extLst>
          </p:nvPr>
        </p:nvGraphicFramePr>
        <p:xfrm>
          <a:off x="307521" y="692240"/>
          <a:ext cx="8215313" cy="3459480"/>
        </p:xfrm>
        <a:graphic>
          <a:graphicData uri="http://schemas.openxmlformats.org/drawingml/2006/table">
            <a:tbl>
              <a:tblPr firstRow="1" bandRow="1">
                <a:tableStyleId>{5C22544A-7EE6-4342-B048-85BDC9FD1C3A}</a:tableStyleId>
              </a:tblPr>
              <a:tblGrid>
                <a:gridCol w="2200224">
                  <a:extLst>
                    <a:ext uri="{9D8B030D-6E8A-4147-A177-3AD203B41FA5}">
                      <a16:colId xmlns:a16="http://schemas.microsoft.com/office/drawing/2014/main" val="20000"/>
                    </a:ext>
                  </a:extLst>
                </a:gridCol>
                <a:gridCol w="2766231">
                  <a:extLst>
                    <a:ext uri="{9D8B030D-6E8A-4147-A177-3AD203B41FA5}">
                      <a16:colId xmlns:a16="http://schemas.microsoft.com/office/drawing/2014/main" val="20001"/>
                    </a:ext>
                  </a:extLst>
                </a:gridCol>
                <a:gridCol w="3248858">
                  <a:extLst>
                    <a:ext uri="{9D8B030D-6E8A-4147-A177-3AD203B41FA5}">
                      <a16:colId xmlns:a16="http://schemas.microsoft.com/office/drawing/2014/main" val="20002"/>
                    </a:ext>
                  </a:extLst>
                </a:gridCol>
              </a:tblGrid>
              <a:tr h="5816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b="1" dirty="0">
                          <a:solidFill>
                            <a:schemeClr val="bg1"/>
                          </a:solidFill>
                          <a:latin typeface="Arial"/>
                          <a:ea typeface="MS PGothic" pitchFamily="34" charset="-128"/>
                          <a:cs typeface="Arial"/>
                        </a:rPr>
                        <a:t>Use the </a:t>
                      </a:r>
                      <a:r>
                        <a:rPr lang="en-US" altLang="en-US" sz="1100" b="1" dirty="0" err="1">
                          <a:solidFill>
                            <a:schemeClr val="bg1"/>
                          </a:solidFill>
                          <a:latin typeface="Arial"/>
                          <a:ea typeface="MS PGothic" pitchFamily="34" charset="-128"/>
                          <a:cs typeface="Arial"/>
                        </a:rPr>
                        <a:t>myCigna</a:t>
                      </a:r>
                      <a:r>
                        <a:rPr lang="en-US" altLang="en-US" sz="1100" b="1" baseline="30000" dirty="0">
                          <a:solidFill>
                            <a:schemeClr val="bg1"/>
                          </a:solidFill>
                          <a:latin typeface="Arial"/>
                          <a:ea typeface="MS PGothic" pitchFamily="34" charset="-128"/>
                          <a:cs typeface="Arial"/>
                        </a:rPr>
                        <a:t>®</a:t>
                      </a:r>
                      <a:r>
                        <a:rPr lang="en-US" altLang="en-US" sz="1100" b="1" dirty="0">
                          <a:solidFill>
                            <a:schemeClr val="bg1"/>
                          </a:solidFill>
                          <a:latin typeface="Arial"/>
                          <a:ea typeface="MS PGothic" pitchFamily="34" charset="-128"/>
                          <a:cs typeface="Arial"/>
                        </a:rPr>
                        <a:t> App or website. </a:t>
                      </a:r>
                      <a:r>
                        <a:rPr lang="en-US" altLang="en-US" sz="1100" b="0" dirty="0">
                          <a:solidFill>
                            <a:schemeClr val="bg1"/>
                          </a:solidFill>
                          <a:latin typeface="Arial"/>
                          <a:ea typeface="MS PGothic" pitchFamily="34" charset="-128"/>
                          <a:cs typeface="Arial"/>
                        </a:rPr>
                        <a:t>Plan info at your fingertips – 24/7.</a:t>
                      </a:r>
                      <a:r>
                        <a:rPr lang="en-US" altLang="en-US" sz="1100" b="0" baseline="30000" dirty="0">
                          <a:solidFill>
                            <a:schemeClr val="bg1"/>
                          </a:solidFill>
                          <a:latin typeface="Arial"/>
                          <a:ea typeface="MS PGothic" pitchFamily="34" charset="-128"/>
                          <a:cs typeface="Arial"/>
                        </a:rPr>
                        <a:t>1</a:t>
                      </a: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solidFill>
                      <a:srgbClr val="002850"/>
                    </a:solidFill>
                  </a:tcPr>
                </a:tc>
                <a:tc>
                  <a: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Avoid surprises at the pharmacy</a:t>
                      </a:r>
                      <a:endParaRPr lang="en-US" sz="1100" b="1" dirty="0">
                        <a:solidFill>
                          <a:schemeClr val="tx1"/>
                        </a:solidFill>
                        <a:effectLst/>
                        <a:latin typeface="Arial" panose="020B0604020202020204" pitchFamily="34" charset="0"/>
                        <a:cs typeface="Arial" panose="020B0604020202020204" pitchFamily="34" charset="0"/>
                      </a:endParaRPr>
                    </a:p>
                    <a:p>
                      <a:pPr marL="137160"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Price a medication and search for </a:t>
                      </a:r>
                      <a:br>
                        <a:rPr lang="en-US" sz="1100" b="0" kern="1200" dirty="0">
                          <a:solidFill>
                            <a:schemeClr val="tx1"/>
                          </a:solidFill>
                          <a:effectLst/>
                          <a:latin typeface="Arial" panose="020B0604020202020204" pitchFamily="34" charset="0"/>
                          <a:ea typeface="+mn-ea"/>
                          <a:cs typeface="Arial" panose="020B0604020202020204" pitchFamily="34" charset="0"/>
                        </a:rPr>
                      </a:br>
                      <a:r>
                        <a:rPr lang="en-US" sz="1100" b="0" kern="1200" dirty="0">
                          <a:solidFill>
                            <a:schemeClr val="tx1"/>
                          </a:solidFill>
                          <a:effectLst/>
                          <a:latin typeface="Arial" panose="020B0604020202020204" pitchFamily="34" charset="0"/>
                          <a:ea typeface="+mn-ea"/>
                          <a:cs typeface="Arial" panose="020B0604020202020204" pitchFamily="34" charset="0"/>
                        </a:rPr>
                        <a:t>lower-cost alternatives, if available</a:t>
                      </a:r>
                      <a:r>
                        <a:rPr lang="en-US" sz="1100" b="0" kern="1200" baseline="30000" dirty="0">
                          <a:solidFill>
                            <a:schemeClr val="tx1"/>
                          </a:solidFill>
                          <a:effectLst/>
                          <a:latin typeface="Arial" panose="020B0604020202020204" pitchFamily="34" charset="0"/>
                          <a:ea typeface="+mn-ea"/>
                          <a:cs typeface="Arial" panose="020B0604020202020204" pitchFamily="34" charset="0"/>
                        </a:rPr>
                        <a:t>2</a:t>
                      </a:r>
                      <a:endParaRPr lang="en-US" sz="1100" b="0" kern="1200" dirty="0">
                        <a:solidFill>
                          <a:schemeClr val="tx1"/>
                        </a:solidFill>
                        <a:effectLst/>
                        <a:latin typeface="Arial" panose="020B0604020202020204" pitchFamily="34" charset="0"/>
                        <a:ea typeface="+mn-ea"/>
                        <a:cs typeface="Arial" panose="020B0604020202020204" pitchFamily="34" charset="0"/>
                      </a:endParaRPr>
                    </a:p>
                    <a:p>
                      <a:pPr marL="137160"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See which medications your plan</a:t>
                      </a:r>
                      <a:r>
                        <a:rPr lang="en-US" sz="1100" b="0" kern="1200" baseline="0" dirty="0">
                          <a:solidFill>
                            <a:schemeClr val="tx1"/>
                          </a:solidFill>
                          <a:effectLst/>
                          <a:latin typeface="Arial" panose="020B0604020202020204" pitchFamily="34" charset="0"/>
                          <a:ea typeface="+mn-ea"/>
                          <a:cs typeface="Arial" panose="020B0604020202020204" pitchFamily="34" charset="0"/>
                        </a:rPr>
                        <a:t> </a:t>
                      </a:r>
                      <a:r>
                        <a:rPr lang="en-US" sz="1100" b="0" kern="1200" dirty="0">
                          <a:solidFill>
                            <a:schemeClr val="tx1"/>
                          </a:solidFill>
                          <a:effectLst/>
                          <a:latin typeface="Arial" panose="020B0604020202020204" pitchFamily="34" charset="0"/>
                          <a:ea typeface="+mn-ea"/>
                          <a:cs typeface="Arial" panose="020B0604020202020204" pitchFamily="34" charset="0"/>
                        </a:rPr>
                        <a:t>covers</a:t>
                      </a:r>
                    </a:p>
                    <a:p>
                      <a:pPr marL="137160"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Find a pharmacy in your plan’s network</a:t>
                      </a:r>
                    </a:p>
                    <a:p>
                      <a:pPr marL="137160"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Ask a pharmacist a question 24/7</a:t>
                      </a: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tc>
                  <a:txBody>
                    <a:bodyPr/>
                    <a:lstStyle/>
                    <a:p>
                      <a:pPr marL="512064" indent="-171450"/>
                      <a:r>
                        <a:rPr lang="en-US" sz="1100" b="1" kern="1200" dirty="0">
                          <a:solidFill>
                            <a:schemeClr val="tx1"/>
                          </a:solidFill>
                          <a:effectLst/>
                          <a:latin typeface="Arial" panose="020B0604020202020204" pitchFamily="34" charset="0"/>
                          <a:ea typeface="+mn-ea"/>
                          <a:cs typeface="Arial" panose="020B0604020202020204" pitchFamily="34" charset="0"/>
                        </a:rPr>
                        <a:t>Stay organized</a:t>
                      </a:r>
                      <a:endParaRPr lang="en-US" sz="1100" b="1" dirty="0">
                        <a:solidFill>
                          <a:schemeClr val="tx1"/>
                        </a:solidFill>
                        <a:effectLst/>
                        <a:latin typeface="Arial" panose="020B0604020202020204" pitchFamily="34" charset="0"/>
                        <a:cs typeface="Arial" panose="020B0604020202020204" pitchFamily="34" charset="0"/>
                      </a:endParaRPr>
                    </a:p>
                    <a:p>
                      <a:pPr marL="512064"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See your pharmacy claims</a:t>
                      </a:r>
                    </a:p>
                    <a:p>
                      <a:pPr marL="512064"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Update your personal profile </a:t>
                      </a:r>
                    </a:p>
                    <a:p>
                      <a:pPr marL="512064"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Set up your communication preferences</a:t>
                      </a:r>
                    </a:p>
                    <a:p>
                      <a:pPr marL="512064" indent="-171450"/>
                      <a:r>
                        <a:rPr lang="en-US" sz="1100" b="1" kern="1200" dirty="0">
                          <a:solidFill>
                            <a:schemeClr val="tx1"/>
                          </a:solidFill>
                          <a:effectLst/>
                          <a:latin typeface="Arial" panose="020B0604020202020204" pitchFamily="34" charset="0"/>
                          <a:ea typeface="+mn-ea"/>
                          <a:cs typeface="Arial" panose="020B0604020202020204" pitchFamily="34" charset="0"/>
                        </a:rPr>
                        <a:t>Home delivery</a:t>
                      </a:r>
                      <a:endParaRPr lang="en-US" sz="1100" b="1" dirty="0">
                        <a:solidFill>
                          <a:schemeClr val="tx1"/>
                        </a:solidFill>
                        <a:effectLst/>
                        <a:latin typeface="Arial" panose="020B0604020202020204" pitchFamily="34" charset="0"/>
                        <a:cs typeface="Arial" panose="020B0604020202020204" pitchFamily="34" charset="0"/>
                      </a:endParaRPr>
                    </a:p>
                    <a:p>
                      <a:pPr marL="512064" lvl="0"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Track your order</a:t>
                      </a:r>
                    </a:p>
                    <a:p>
                      <a:pPr marL="512064" indent="-13716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Request refills</a:t>
                      </a:r>
                      <a:endParaRPr lang="en-US" altLang="en-US" sz="11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0"/>
                  </a:ext>
                </a:extLst>
              </a:tr>
              <a:tr h="5486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b="1" dirty="0">
                          <a:solidFill>
                            <a:schemeClr val="bg1"/>
                          </a:solidFill>
                          <a:latin typeface="Arial"/>
                          <a:ea typeface="MS PGothic" pitchFamily="34" charset="-128"/>
                          <a:cs typeface="Arial"/>
                        </a:rPr>
                        <a:t>Use</a:t>
                      </a:r>
                      <a:r>
                        <a:rPr lang="en-US" altLang="en-US" sz="1100" b="1" baseline="0" dirty="0">
                          <a:solidFill>
                            <a:schemeClr val="bg1"/>
                          </a:solidFill>
                          <a:latin typeface="Arial"/>
                          <a:ea typeface="MS PGothic" pitchFamily="34" charset="-128"/>
                          <a:cs typeface="Arial"/>
                        </a:rPr>
                        <a:t> h</a:t>
                      </a:r>
                      <a:r>
                        <a:rPr lang="en-US" altLang="en-US" sz="1100" b="1" dirty="0">
                          <a:solidFill>
                            <a:schemeClr val="bg1"/>
                          </a:solidFill>
                          <a:latin typeface="Arial"/>
                          <a:ea typeface="MS PGothic" pitchFamily="34" charset="-128"/>
                          <a:cs typeface="Arial"/>
                        </a:rPr>
                        <a:t>ome delivery.</a:t>
                      </a:r>
                      <a:r>
                        <a:rPr lang="en-US" altLang="en-US" sz="1100" b="1" baseline="30000" dirty="0">
                          <a:solidFill>
                            <a:schemeClr val="bg1"/>
                          </a:solidFill>
                          <a:latin typeface="Arial"/>
                          <a:ea typeface="MS PGothic" pitchFamily="34" charset="-128"/>
                          <a:cs typeface="Arial"/>
                        </a:rPr>
                        <a:t>3</a:t>
                      </a:r>
                      <a:r>
                        <a:rPr lang="en-US" altLang="en-US" sz="1100" b="1" dirty="0">
                          <a:solidFill>
                            <a:schemeClr val="bg1"/>
                          </a:solidFill>
                          <a:latin typeface="Arial"/>
                          <a:ea typeface="MS PGothic" pitchFamily="34" charset="-128"/>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b="0" dirty="0">
                          <a:solidFill>
                            <a:schemeClr val="bg1"/>
                          </a:solidFill>
                          <a:latin typeface="Arial"/>
                          <a:ea typeface="MS PGothic" pitchFamily="34" charset="-128"/>
                          <a:cs typeface="Arial"/>
                        </a:rPr>
                        <a:t>Get</a:t>
                      </a:r>
                      <a:r>
                        <a:rPr lang="en-US" altLang="en-US" sz="1100" b="0" baseline="0" dirty="0">
                          <a:solidFill>
                            <a:schemeClr val="bg1"/>
                          </a:solidFill>
                          <a:latin typeface="Arial"/>
                          <a:ea typeface="MS PGothic" pitchFamily="34" charset="-128"/>
                          <a:cs typeface="Arial"/>
                        </a:rPr>
                        <a:t> m</a:t>
                      </a:r>
                      <a:r>
                        <a:rPr lang="en-US" altLang="en-US" sz="1100" b="0" dirty="0">
                          <a:solidFill>
                            <a:schemeClr val="bg1"/>
                          </a:solidFill>
                          <a:latin typeface="Arial"/>
                          <a:ea typeface="MS PGothic" pitchFamily="34" charset="-128"/>
                          <a:cs typeface="Arial"/>
                        </a:rPr>
                        <a:t>edications delivered to your door, and more.</a:t>
                      </a:r>
                      <a:endParaRPr lang="en-US" altLang="en-US" sz="1100" b="1" baseline="30000" dirty="0">
                        <a:solidFill>
                          <a:schemeClr val="bg1"/>
                        </a:solidFill>
                        <a:latin typeface="Arial"/>
                        <a:ea typeface="MS PGothic" pitchFamily="34" charset="-128"/>
                        <a:cs typeface="Arial"/>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solidFill>
                      <a:srgbClr val="0065A6"/>
                    </a:solidFill>
                  </a:tcPr>
                </a:tc>
                <a:tc gridSpan="2">
                  <a:txBody>
                    <a:bodyPr/>
                    <a:lstStyle/>
                    <a:p>
                      <a:pPr marL="137160" lvl="0" indent="-137160">
                        <a:buFont typeface="Arial" panose="020B0604020202020204" pitchFamily="34" charset="0"/>
                        <a:buChar char="•"/>
                      </a:pPr>
                      <a:r>
                        <a:rPr lang="en-US" sz="1100" b="1" kern="1200" dirty="0">
                          <a:solidFill>
                            <a:schemeClr val="dk1"/>
                          </a:solidFill>
                          <a:effectLst/>
                          <a:latin typeface="Arial" panose="020B0604020202020204" pitchFamily="34" charset="0"/>
                          <a:ea typeface="+mn-ea"/>
                          <a:cs typeface="Arial" panose="020B0604020202020204" pitchFamily="34" charset="0"/>
                        </a:rPr>
                        <a:t>Fast, free, reliable shipping.</a:t>
                      </a:r>
                      <a:r>
                        <a:rPr lang="en-US" sz="1100" kern="1200" dirty="0">
                          <a:solidFill>
                            <a:schemeClr val="dk1"/>
                          </a:solidFill>
                          <a:effectLst/>
                          <a:latin typeface="Arial" panose="020B0604020202020204" pitchFamily="34" charset="0"/>
                          <a:ea typeface="+mn-ea"/>
                          <a:cs typeface="Arial" panose="020B0604020202020204" pitchFamily="34" charset="0"/>
                        </a:rPr>
                        <a:t> We provide free standard delivery to your home or work address. </a:t>
                      </a:r>
                    </a:p>
                    <a:p>
                      <a:pPr marL="137160" lvl="0" indent="-137160">
                        <a:buFont typeface="Arial" panose="020B0604020202020204" pitchFamily="34" charset="0"/>
                        <a:buChar char="•"/>
                      </a:pPr>
                      <a:r>
                        <a:rPr lang="en-US" sz="1100" b="1" kern="1200" dirty="0">
                          <a:solidFill>
                            <a:schemeClr val="dk1"/>
                          </a:solidFill>
                          <a:effectLst/>
                          <a:latin typeface="Arial" panose="020B0604020202020204" pitchFamily="34" charset="0"/>
                          <a:ea typeface="+mn-ea"/>
                          <a:cs typeface="Arial" panose="020B0604020202020204" pitchFamily="34" charset="0"/>
                        </a:rPr>
                        <a:t>Easy refills.</a:t>
                      </a:r>
                      <a:r>
                        <a:rPr lang="en-US" sz="1100" kern="1200" dirty="0">
                          <a:solidFill>
                            <a:schemeClr val="dk1"/>
                          </a:solidFill>
                          <a:effectLst/>
                          <a:latin typeface="Arial" panose="020B0604020202020204" pitchFamily="34" charset="0"/>
                          <a:ea typeface="+mn-ea"/>
                          <a:cs typeface="Arial" panose="020B0604020202020204" pitchFamily="34" charset="0"/>
                        </a:rPr>
                        <a:t> Fill up to a 90-day supply at one time, so you fill less often.</a:t>
                      </a:r>
                    </a:p>
                    <a:p>
                      <a:pPr marL="137160" indent="-137160">
                        <a:buFont typeface="Arial" panose="020B0604020202020204" pitchFamily="34" charset="0"/>
                        <a:buChar char="•"/>
                      </a:pPr>
                      <a:r>
                        <a:rPr lang="en-US" sz="1100" b="1" kern="1200" dirty="0">
                          <a:solidFill>
                            <a:schemeClr val="dk1"/>
                          </a:solidFill>
                          <a:effectLst/>
                          <a:latin typeface="Arial" panose="020B0604020202020204" pitchFamily="34" charset="0"/>
                          <a:ea typeface="+mn-ea"/>
                          <a:cs typeface="Arial" panose="020B0604020202020204" pitchFamily="34" charset="0"/>
                        </a:rPr>
                        <a:t>Free reminders.</a:t>
                      </a:r>
                      <a:r>
                        <a:rPr lang="en-US" sz="1100" kern="1200" dirty="0">
                          <a:solidFill>
                            <a:schemeClr val="dk1"/>
                          </a:solidFill>
                          <a:effectLst/>
                          <a:latin typeface="Arial" panose="020B0604020202020204" pitchFamily="34" charset="0"/>
                          <a:ea typeface="+mn-ea"/>
                          <a:cs typeface="Arial" panose="020B0604020202020204" pitchFamily="34" charset="0"/>
                        </a:rPr>
                        <a:t> We’ll send you refill reminders to help make sure you don’t miss a dose.</a:t>
                      </a:r>
                      <a:endParaRPr lang="en-US" altLang="en-US" sz="11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tc hMerge="1">
                  <a:txBody>
                    <a:bodyPr/>
                    <a:lstStyle/>
                    <a:p>
                      <a:pPr marL="171450" indent="-171450">
                        <a:buFont typeface="Arial" panose="020B0604020202020204" pitchFamily="34" charset="0"/>
                        <a:buChar char="•"/>
                      </a:pPr>
                      <a:endParaRPr lang="en-US" altLang="en-US" sz="10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1"/>
                  </a:ext>
                </a:extLst>
              </a:tr>
              <a:tr h="5486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b="1" dirty="0">
                          <a:solidFill>
                            <a:schemeClr val="bg1"/>
                          </a:solidFill>
                          <a:latin typeface="Arial"/>
                          <a:ea typeface="MS PGothic" pitchFamily="34" charset="-128"/>
                          <a:cs typeface="Arial"/>
                        </a:rPr>
                        <a:t>Use </a:t>
                      </a:r>
                      <a:r>
                        <a:rPr lang="en-US" altLang="en-US" sz="1100" b="1" dirty="0" err="1">
                          <a:solidFill>
                            <a:schemeClr val="bg1"/>
                          </a:solidFill>
                          <a:latin typeface="Arial"/>
                          <a:ea typeface="MS PGothic" pitchFamily="34" charset="-128"/>
                          <a:cs typeface="Arial"/>
                        </a:rPr>
                        <a:t>Accredo</a:t>
                      </a:r>
                      <a:r>
                        <a:rPr lang="en-US" altLang="en-US" sz="1100" b="1" baseline="30000">
                          <a:solidFill>
                            <a:schemeClr val="bg1"/>
                          </a:solidFill>
                          <a:latin typeface="Arial"/>
                          <a:ea typeface="MS PGothic" pitchFamily="34" charset="-128"/>
                          <a:cs typeface="Arial"/>
                        </a:rPr>
                        <a:t>®</a:t>
                      </a:r>
                      <a:r>
                        <a:rPr lang="en-US" altLang="en-US" sz="1100" b="1">
                          <a:solidFill>
                            <a:schemeClr val="bg1"/>
                          </a:solidFill>
                          <a:latin typeface="Arial"/>
                          <a:ea typeface="MS PGothic" pitchFamily="34" charset="-128"/>
                          <a:cs typeface="Arial"/>
                        </a:rPr>
                        <a:t> </a:t>
                      </a:r>
                      <a:r>
                        <a:rPr lang="en-US" altLang="en-US" sz="1100" b="1" baseline="0">
                          <a:solidFill>
                            <a:schemeClr val="bg1"/>
                          </a:solidFill>
                          <a:latin typeface="Arial"/>
                          <a:ea typeface="MS PGothic" pitchFamily="34" charset="-128"/>
                          <a:cs typeface="Arial"/>
                        </a:rPr>
                        <a:t>to </a:t>
                      </a:r>
                      <a:r>
                        <a:rPr lang="en-US" altLang="en-US" sz="1100" b="1" baseline="0" dirty="0">
                          <a:solidFill>
                            <a:schemeClr val="bg1"/>
                          </a:solidFill>
                          <a:latin typeface="Arial"/>
                          <a:ea typeface="MS PGothic" pitchFamily="34" charset="-128"/>
                          <a:cs typeface="Arial"/>
                        </a:rPr>
                        <a:t>help manage a complex medical condition</a:t>
                      </a:r>
                      <a:r>
                        <a:rPr lang="en-US" altLang="en-US" sz="1100" b="1" dirty="0">
                          <a:solidFill>
                            <a:schemeClr val="bg1"/>
                          </a:solidFill>
                          <a:latin typeface="Arial"/>
                          <a:ea typeface="MS PGothic" pitchFamily="34" charset="-128"/>
                          <a:cs typeface="Arial"/>
                        </a:rPr>
                        <a:t>.</a:t>
                      </a:r>
                      <a:r>
                        <a:rPr lang="en-US" altLang="en-US" sz="1100" b="0" baseline="30000" dirty="0">
                          <a:solidFill>
                            <a:schemeClr val="bg1"/>
                          </a:solidFill>
                          <a:latin typeface="Arial"/>
                          <a:ea typeface="MS PGothic" pitchFamily="34" charset="-128"/>
                          <a:cs typeface="Arial"/>
                        </a:rPr>
                        <a:t>3</a:t>
                      </a:r>
                      <a:r>
                        <a:rPr lang="en-US" altLang="en-US" sz="1100" b="0" dirty="0">
                          <a:solidFill>
                            <a:schemeClr val="bg1"/>
                          </a:solidFill>
                          <a:latin typeface="Arial"/>
                          <a:ea typeface="MS PGothic" pitchFamily="34" charset="-128"/>
                          <a:cs typeface="Arial"/>
                        </a:rPr>
                        <a:t> </a:t>
                      </a:r>
                      <a:endParaRPr lang="en-US" altLang="en-US" sz="1100" b="1" baseline="30000" dirty="0">
                        <a:solidFill>
                          <a:schemeClr val="bg1"/>
                        </a:solidFill>
                        <a:latin typeface="Arial"/>
                        <a:ea typeface="MS PGothic" pitchFamily="34"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100" b="1" dirty="0">
                        <a:solidFill>
                          <a:schemeClr val="bg1"/>
                        </a:solidFill>
                        <a:latin typeface="Arial"/>
                        <a:ea typeface="MS PGothic" pitchFamily="34" charset="-128"/>
                        <a:cs typeface="Arial"/>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solidFill>
                      <a:srgbClr val="00AAE0"/>
                    </a:solidFill>
                  </a:tcPr>
                </a:tc>
                <a:tc gridSpan="2">
                  <a:txBody>
                    <a:bodyPr/>
                    <a:lstStyle/>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24/7 access to hundreds of specialty-trained pharmacists and nurses experienced in complex conditions that require specialty medications.</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Access to a wide-range of personalized care services. This includes counseling and training on how to administer your medication. </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Refill your prescriptions by text.</a:t>
                      </a:r>
                      <a:r>
                        <a:rPr lang="en-US" sz="1100" kern="1200" baseline="30000" dirty="0">
                          <a:solidFill>
                            <a:schemeClr val="tx1"/>
                          </a:solidFill>
                          <a:effectLst/>
                          <a:latin typeface="Arial" panose="020B0604020202020204" pitchFamily="34" charset="0"/>
                          <a:ea typeface="+mn-ea"/>
                          <a:cs typeface="Arial" panose="020B0604020202020204" pitchFamily="34" charset="0"/>
                        </a:rPr>
                        <a:t>4</a:t>
                      </a:r>
                    </a:p>
                    <a:p>
                      <a:pPr marL="171450" lvl="0" indent="-171450">
                        <a:buFont typeface="Arial" panose="020B0604020202020204" pitchFamily="34" charset="0"/>
                        <a:buChar char="•"/>
                      </a:pPr>
                      <a:r>
                        <a:rPr lang="en-US" sz="1100" kern="1200" dirty="0">
                          <a:solidFill>
                            <a:schemeClr val="tx1"/>
                          </a:solidFill>
                          <a:effectLst/>
                          <a:latin typeface="Arial" panose="020B0604020202020204" pitchFamily="34" charset="0"/>
                          <a:ea typeface="+mn-ea"/>
                          <a:cs typeface="Arial" panose="020B0604020202020204" pitchFamily="34" charset="0"/>
                        </a:rPr>
                        <a:t>Get real-time updates once they ship your order.</a:t>
                      </a:r>
                      <a:endParaRPr lang="en-US" sz="1100" dirty="0">
                        <a:solidFill>
                          <a:schemeClr val="tx1"/>
                        </a:solidFill>
                        <a:effectLst/>
                        <a:latin typeface="Arial" panose="020B0604020202020204" pitchFamily="34" charset="0"/>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tc hMerge="1">
                  <a:txBody>
                    <a:bodyPr/>
                    <a:lstStyle/>
                    <a:p>
                      <a:pPr marL="171450" indent="-171450">
                        <a:buFont typeface="Arial" panose="020B0604020202020204" pitchFamily="34" charset="0"/>
                        <a:buChar char="•"/>
                      </a:pPr>
                      <a:endParaRPr lang="en-US" altLang="en-US" sz="10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2"/>
                  </a:ext>
                </a:extLst>
              </a:tr>
              <a:tr h="3692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effectLst/>
                          <a:latin typeface="Arial" panose="020B0604020202020204" pitchFamily="34" charset="0"/>
                          <a:ea typeface="+mn-ea"/>
                          <a:cs typeface="Arial" panose="020B0604020202020204" pitchFamily="34" charset="0"/>
                        </a:rPr>
                        <a:t>Cigna’s pharmacists will help you stay on track.</a:t>
                      </a:r>
                      <a:endParaRPr lang="en-US" altLang="en-US" sz="1100" b="1" dirty="0">
                        <a:solidFill>
                          <a:schemeClr val="bg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solidFill>
                      <a:schemeClr val="bg1">
                        <a:lumMod val="50000"/>
                      </a:schemeClr>
                    </a:solidFill>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Arial" panose="020B0604020202020204" pitchFamily="34" charset="0"/>
                          <a:ea typeface="+mn-ea"/>
                          <a:cs typeface="Arial" panose="020B0604020202020204" pitchFamily="34" charset="0"/>
                        </a:rPr>
                        <a:t>Our pharmacists offer confidential help with prescription medication interactions and side effects. They can also help you find ways to lower your medication costs.</a:t>
                      </a:r>
                      <a:endParaRPr lang="en-US" altLang="en-US" sz="11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000" b="0" dirty="0">
                        <a:solidFill>
                          <a:schemeClr val="tx1"/>
                        </a:solidFill>
                        <a:latin typeface="Arial" panose="020B0604020202020204" pitchFamily="34" charset="0"/>
                        <a:ea typeface="MS PGothic" pitchFamily="34" charset="-128"/>
                        <a:cs typeface="Arial" panose="020B0604020202020204" pitchFamily="34" charset="0"/>
                      </a:endParaRPr>
                    </a:p>
                  </a:txBody>
                  <a:tcPr marL="68580" marR="68580" marT="34290" marB="34290">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7" name="Rectangle 16"/>
          <p:cNvSpPr/>
          <p:nvPr/>
        </p:nvSpPr>
        <p:spPr>
          <a:xfrm>
            <a:off x="1" y="4261057"/>
            <a:ext cx="7095193" cy="861774"/>
          </a:xfrm>
          <a:prstGeom prst="rect">
            <a:avLst/>
          </a:prstGeom>
        </p:spPr>
        <p:txBody>
          <a:bodyPr wrap="square">
            <a:spAutoFit/>
          </a:bodyPr>
          <a:lstStyle/>
          <a:p>
            <a:r>
              <a:rPr lang="en-US" sz="800" dirty="0">
                <a:solidFill>
                  <a:schemeClr val="bg1">
                    <a:lumMod val="50000"/>
                  </a:schemeClr>
                </a:solidFill>
                <a:latin typeface="Arial Narrow" panose="020B0606020202030204" pitchFamily="34" charset="0"/>
              </a:rPr>
              <a:t>1. Your carrier’s standard mobile phone and data usage charges apply. 2. Prices shown on </a:t>
            </a:r>
            <a:r>
              <a:rPr lang="en-US" sz="800" dirty="0" err="1">
                <a:solidFill>
                  <a:schemeClr val="bg1">
                    <a:lumMod val="50000"/>
                  </a:schemeClr>
                </a:solidFill>
                <a:latin typeface="Arial Narrow" panose="020B0606020202030204" pitchFamily="34" charset="0"/>
              </a:rPr>
              <a:t>myCigna</a:t>
            </a:r>
            <a:r>
              <a:rPr lang="en-US" sz="800" dirty="0">
                <a:solidFill>
                  <a:schemeClr val="bg1">
                    <a:lumMod val="50000"/>
                  </a:schemeClr>
                </a:solidFill>
                <a:latin typeface="Arial Narrow" panose="020B0606020202030204" pitchFamily="34" charset="0"/>
              </a:rPr>
              <a:t> are not guaranteed and coverage is subject to your plan terms and conditions. Visit </a:t>
            </a:r>
            <a:r>
              <a:rPr lang="en-US" sz="800" dirty="0" err="1">
                <a:solidFill>
                  <a:schemeClr val="bg1">
                    <a:lumMod val="50000"/>
                  </a:schemeClr>
                </a:solidFill>
                <a:latin typeface="Arial Narrow" panose="020B0606020202030204" pitchFamily="34" charset="0"/>
              </a:rPr>
              <a:t>myCigna</a:t>
            </a:r>
            <a:r>
              <a:rPr lang="en-US" sz="800" dirty="0">
                <a:solidFill>
                  <a:schemeClr val="bg1">
                    <a:lumMod val="50000"/>
                  </a:schemeClr>
                </a:solidFill>
                <a:latin typeface="Arial Narrow" panose="020B0606020202030204" pitchFamily="34" charset="0"/>
              </a:rPr>
              <a:t> for more information. 3. Not all plans include home delivery or </a:t>
            </a:r>
            <a:r>
              <a:rPr lang="en-US" sz="800" dirty="0" err="1">
                <a:solidFill>
                  <a:schemeClr val="bg1">
                    <a:lumMod val="50000"/>
                  </a:schemeClr>
                </a:solidFill>
                <a:latin typeface="Arial Narrow" panose="020B0606020202030204" pitchFamily="34" charset="0"/>
              </a:rPr>
              <a:t>Accredo</a:t>
            </a:r>
            <a:r>
              <a:rPr lang="en-US" sz="800" baseline="30000" dirty="0">
                <a:solidFill>
                  <a:schemeClr val="bg1">
                    <a:lumMod val="50000"/>
                  </a:schemeClr>
                </a:solidFill>
                <a:latin typeface="Arial Narrow" panose="020B0606020202030204" pitchFamily="34" charset="0"/>
              </a:rPr>
              <a:t>®</a:t>
            </a:r>
            <a:r>
              <a:rPr lang="en-US" sz="800" dirty="0">
                <a:solidFill>
                  <a:schemeClr val="bg1">
                    <a:lumMod val="50000"/>
                  </a:schemeClr>
                </a:solidFill>
                <a:latin typeface="Arial Narrow" panose="020B0606020202030204" pitchFamily="34" charset="0"/>
              </a:rPr>
              <a:t> as covered pharmacy options. </a:t>
            </a:r>
            <a:r>
              <a:rPr lang="en-US" sz="800" dirty="0">
                <a:solidFill>
                  <a:schemeClr val="bg1">
                    <a:lumMod val="50000"/>
                  </a:schemeClr>
                </a:solidFill>
                <a:latin typeface="Arial Narrow" charset="0"/>
                <a:ea typeface="Arial Narrow" charset="0"/>
                <a:cs typeface="Arial Narrow" charset="0"/>
              </a:rPr>
              <a:t>Please log in to the </a:t>
            </a:r>
            <a:r>
              <a:rPr lang="en-US" sz="800" dirty="0" err="1">
                <a:solidFill>
                  <a:schemeClr val="bg1">
                    <a:lumMod val="50000"/>
                  </a:schemeClr>
                </a:solidFill>
                <a:latin typeface="Arial Narrow" charset="0"/>
                <a:ea typeface="Arial Narrow" charset="0"/>
                <a:cs typeface="Arial Narrow" charset="0"/>
              </a:rPr>
              <a:t>myCigna</a:t>
            </a:r>
            <a:r>
              <a:rPr lang="en-US" sz="800" dirty="0">
                <a:solidFill>
                  <a:schemeClr val="bg1">
                    <a:lumMod val="50000"/>
                  </a:schemeClr>
                </a:solidFill>
                <a:latin typeface="Arial Narrow" charset="0"/>
                <a:ea typeface="Arial Narrow" charset="0"/>
                <a:cs typeface="Arial Narrow" charset="0"/>
              </a:rPr>
              <a:t> App or website, or check your plan materials, to learn more about the pharmacies in your plan’s network</a:t>
            </a:r>
            <a:r>
              <a:rPr lang="en-US" sz="800" dirty="0">
                <a:solidFill>
                  <a:schemeClr val="bg1">
                    <a:lumMod val="50000"/>
                  </a:schemeClr>
                </a:solidFill>
                <a:latin typeface="Arial Narrow" panose="020B0606020202030204" pitchFamily="34" charset="0"/>
              </a:rPr>
              <a:t>. 4. The ability to refill prescriptions by text is only available for certain medications. To get text messages, you’ll have to sign up for </a:t>
            </a:r>
            <a:r>
              <a:rPr lang="en-US" sz="800" dirty="0" err="1">
                <a:solidFill>
                  <a:schemeClr val="bg1">
                    <a:lumMod val="50000"/>
                  </a:schemeClr>
                </a:solidFill>
                <a:latin typeface="Arial Narrow" panose="020B0606020202030204" pitchFamily="34" charset="0"/>
              </a:rPr>
              <a:t>Accredo’s</a:t>
            </a:r>
            <a:r>
              <a:rPr lang="en-US" sz="800" baseline="30000" dirty="0">
                <a:solidFill>
                  <a:schemeClr val="bg1">
                    <a:lumMod val="50000"/>
                  </a:schemeClr>
                </a:solidFill>
                <a:latin typeface="Arial Narrow" panose="020B0606020202030204" pitchFamily="34" charset="0"/>
              </a:rPr>
              <a:t>®</a:t>
            </a:r>
            <a:r>
              <a:rPr lang="en-US" sz="800" dirty="0">
                <a:solidFill>
                  <a:schemeClr val="bg1">
                    <a:lumMod val="50000"/>
                  </a:schemeClr>
                </a:solidFill>
                <a:latin typeface="Arial Narrow" panose="020B0606020202030204" pitchFamily="34" charset="0"/>
              </a:rPr>
              <a:t> texting service. You can do this when you call </a:t>
            </a:r>
            <a:r>
              <a:rPr lang="en-US" sz="800" dirty="0" err="1">
                <a:solidFill>
                  <a:schemeClr val="bg1">
                    <a:lumMod val="50000"/>
                  </a:schemeClr>
                </a:solidFill>
                <a:latin typeface="Arial Narrow" panose="020B0606020202030204" pitchFamily="34" charset="0"/>
              </a:rPr>
              <a:t>Accredo</a:t>
            </a:r>
            <a:r>
              <a:rPr lang="en-US" sz="800" baseline="30000" dirty="0">
                <a:solidFill>
                  <a:schemeClr val="bg1">
                    <a:lumMod val="50000"/>
                  </a:schemeClr>
                </a:solidFill>
                <a:latin typeface="Arial Narrow" panose="020B0606020202030204" pitchFamily="34" charset="0"/>
              </a:rPr>
              <a:t>®</a:t>
            </a:r>
            <a:r>
              <a:rPr lang="en-US" sz="800" dirty="0">
                <a:solidFill>
                  <a:schemeClr val="bg1">
                    <a:lumMod val="50000"/>
                  </a:schemeClr>
                </a:solidFill>
                <a:latin typeface="Arial Narrow" panose="020B0606020202030204" pitchFamily="34" charset="0"/>
              </a:rPr>
              <a:t> to refill your prescription. Once you sign up, simply reply to their welcome text to get started. Standard text messaging rates apply. </a:t>
            </a:r>
          </a:p>
          <a:p>
            <a:endParaRPr lang="en-US" sz="1000" dirty="0">
              <a:solidFill>
                <a:schemeClr val="bg1">
                  <a:lumMod val="50000"/>
                </a:schemeClr>
              </a:solidFill>
              <a:latin typeface="Arial Narrow" panose="020B0606020202030204" pitchFamily="34" charset="0"/>
            </a:endParaRPr>
          </a:p>
        </p:txBody>
      </p:sp>
    </p:spTree>
    <p:extLst>
      <p:ext uri="{BB962C8B-B14F-4D97-AF65-F5344CB8AC3E}">
        <p14:creationId xmlns:p14="http://schemas.microsoft.com/office/powerpoint/2010/main" val="211868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Brand_BluePhoto_PPT_External_16x9-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49978F5C749444BBC8BEEBCC6259F50" ma:contentTypeVersion="0" ma:contentTypeDescription="Create a new document." ma:contentTypeScope="" ma:versionID="2815f37d3d5266a4cb337e739f8f577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7A32C0-6269-408B-97B9-3063E8D99389}">
  <ds:schemaRefs>
    <ds:schemaRef ds:uri="http://schemas.microsoft.com/sharepoint/v3/contenttype/forms"/>
  </ds:schemaRefs>
</ds:datastoreItem>
</file>

<file path=customXml/itemProps2.xml><?xml version="1.0" encoding="utf-8"?>
<ds:datastoreItem xmlns:ds="http://schemas.openxmlformats.org/officeDocument/2006/customXml" ds:itemID="{C48FD3EA-3FD0-4B83-926A-86D6AAD85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67A850C-3BB8-4593-8CBE-6304E89ED839}">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Brand_BluePhoto_PPT_External_16x9-2017</Template>
  <TotalTime>2251</TotalTime>
  <Words>4449</Words>
  <Application>Microsoft Office PowerPoint</Application>
  <PresentationFormat>On-screen Show (16:9)</PresentationFormat>
  <Paragraphs>445</Paragraphs>
  <Slides>25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Narrow</vt:lpstr>
      <vt:lpstr>Calibri</vt:lpstr>
      <vt:lpstr>Wingdings</vt:lpstr>
      <vt:lpstr>Brand_BluePhoto_PPT_External_16x9-2017</vt:lpstr>
      <vt:lpstr>Aspire Living &amp; Learning  Cigna Benefits</vt:lpstr>
      <vt:lpstr>Together, all the way.</vt:lpstr>
      <vt:lpstr> </vt:lpstr>
      <vt:lpstr>A health plan that lets you choose which doctors to see and when </vt:lpstr>
      <vt:lpstr>Planning for your in-network medical costs</vt:lpstr>
      <vt:lpstr>Your Vision coverage</vt:lpstr>
      <vt:lpstr>PowerPoint Presentation</vt:lpstr>
      <vt:lpstr>Important changes you need to know about.</vt:lpstr>
      <vt:lpstr>Get the most out of your pharmacy benefits plan </vt:lpstr>
      <vt:lpstr>The Cigna 90 Now program</vt:lpstr>
      <vt:lpstr>Planning for in-network prescription costs </vt:lpstr>
      <vt:lpstr>PowerPoint Presentation</vt:lpstr>
      <vt:lpstr>PowerPoint Presentation</vt:lpstr>
      <vt:lpstr>PowerPoint Presentation</vt:lpstr>
      <vt:lpstr>PowerPoint Presentation</vt:lpstr>
      <vt:lpstr>PowerPoint Presentation</vt:lpstr>
      <vt:lpstr>Use virtual care 24/7 with MDLIVE</vt:lpstr>
      <vt:lpstr>Medical virtual care</vt:lpstr>
      <vt:lpstr>Behavioral/mental health virtual care</vt:lpstr>
      <vt:lpstr>Cigna Lifestyle Management programs</vt:lpstr>
      <vt:lpstr>  </vt:lpstr>
      <vt:lpstr>myCigna.com®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MEDICAL  PLAN OPTIONS</dc:title>
  <dc:creator>Lussier, Janet M      HHHH</dc:creator>
  <cp:lastModifiedBy>Brady, Jackie</cp:lastModifiedBy>
  <cp:revision>257</cp:revision>
  <cp:lastPrinted>2018-04-24T21:18:51Z</cp:lastPrinted>
  <dcterms:created xsi:type="dcterms:W3CDTF">2018-01-16T20:47:43Z</dcterms:created>
  <dcterms:modified xsi:type="dcterms:W3CDTF">2020-10-22T00:00:31Z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0x010100949978F5C749444BBC8BEEBCC6259F50</vt:lpwstr>
  </property>
</Properties>
</file>