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48" r:id="rId2"/>
    <p:sldMasterId id="2147483651" r:id="rId3"/>
  </p:sldMasterIdLst>
  <p:handoutMasterIdLst>
    <p:handoutMasterId r:id="rId28"/>
  </p:handoutMasterIdLst>
  <p:sldIdLst>
    <p:sldId id="263" r:id="rId4"/>
    <p:sldId id="308" r:id="rId5"/>
    <p:sldId id="306" r:id="rId6"/>
    <p:sldId id="270" r:id="rId7"/>
    <p:sldId id="283" r:id="rId8"/>
    <p:sldId id="318" r:id="rId9"/>
    <p:sldId id="331" r:id="rId10"/>
    <p:sldId id="332" r:id="rId11"/>
    <p:sldId id="316" r:id="rId12"/>
    <p:sldId id="319" r:id="rId13"/>
    <p:sldId id="326" r:id="rId14"/>
    <p:sldId id="327" r:id="rId15"/>
    <p:sldId id="328" r:id="rId16"/>
    <p:sldId id="329" r:id="rId17"/>
    <p:sldId id="330" r:id="rId18"/>
    <p:sldId id="321" r:id="rId19"/>
    <p:sldId id="310" r:id="rId20"/>
    <p:sldId id="312" r:id="rId21"/>
    <p:sldId id="333" r:id="rId22"/>
    <p:sldId id="334" r:id="rId23"/>
    <p:sldId id="311" r:id="rId24"/>
    <p:sldId id="323" r:id="rId25"/>
    <p:sldId id="313" r:id="rId26"/>
    <p:sldId id="325" r:id="rId27"/>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ce, Julianne" initials="VJ" lastIdx="1" clrIdx="0">
    <p:extLst>
      <p:ext uri="{19B8F6BF-5375-455C-9EA6-DF929625EA0E}">
        <p15:presenceInfo xmlns:p15="http://schemas.microsoft.com/office/powerpoint/2012/main" userId="S::jvance@therichardsgrp.com::87a055fa-3597-46f5-9794-b686927a30ec" providerId="AD"/>
      </p:ext>
    </p:extLst>
  </p:cmAuthor>
  <p:cmAuthor id="2" name="Caulfield, Caitlin" initials="CC" lastIdx="14" clrIdx="1">
    <p:extLst>
      <p:ext uri="{19B8F6BF-5375-455C-9EA6-DF929625EA0E}">
        <p15:presenceInfo xmlns:p15="http://schemas.microsoft.com/office/powerpoint/2012/main" userId="S-1-5-21-2025429265-2111687655-1547161642-93828" providerId="AD"/>
      </p:ext>
    </p:extLst>
  </p:cmAuthor>
  <p:cmAuthor id="3" name="Normand, Amanda" initials="NA" lastIdx="3" clrIdx="2">
    <p:extLst>
      <p:ext uri="{19B8F6BF-5375-455C-9EA6-DF929625EA0E}">
        <p15:presenceInfo xmlns:p15="http://schemas.microsoft.com/office/powerpoint/2012/main" userId="S-1-5-21-2025429265-2111687655-1547161642-1536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008000"/>
    <a:srgbClr val="4F81BD"/>
    <a:srgbClr val="6F6A74"/>
    <a:srgbClr val="996633"/>
    <a:srgbClr val="CC9900"/>
    <a:srgbClr val="006600"/>
    <a:srgbClr val="009900"/>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5" autoAdjust="0"/>
    <p:restoredTop sz="95103" autoAdjust="0"/>
  </p:normalViewPr>
  <p:slideViewPr>
    <p:cSldViewPr snapToObjects="1">
      <p:cViewPr varScale="1">
        <p:scale>
          <a:sx n="78" d="100"/>
          <a:sy n="78" d="100"/>
        </p:scale>
        <p:origin x="2922" y="114"/>
      </p:cViewPr>
      <p:guideLst>
        <p:guide orient="horz" pos="3168"/>
        <p:guide pos="2448"/>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86" d="100"/>
          <a:sy n="86"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583" cy="482026"/>
          </a:xfrm>
          <a:prstGeom prst="rect">
            <a:avLst/>
          </a:prstGeom>
        </p:spPr>
        <p:txBody>
          <a:bodyPr vert="horz" lIns="94826" tIns="47413" rIns="94826" bIns="47413" rtlCol="0"/>
          <a:lstStyle>
            <a:lvl1pPr algn="l">
              <a:defRPr sz="1200"/>
            </a:lvl1pPr>
          </a:lstStyle>
          <a:p>
            <a:endParaRPr lang="en-US" dirty="0"/>
          </a:p>
        </p:txBody>
      </p:sp>
      <p:sp>
        <p:nvSpPr>
          <p:cNvPr id="3" name="Date Placeholder 2"/>
          <p:cNvSpPr>
            <a:spLocks noGrp="1"/>
          </p:cNvSpPr>
          <p:nvPr>
            <p:ph type="dt" sz="quarter" idx="1"/>
          </p:nvPr>
        </p:nvSpPr>
        <p:spPr>
          <a:xfrm>
            <a:off x="4142964" y="3"/>
            <a:ext cx="3170583" cy="482026"/>
          </a:xfrm>
          <a:prstGeom prst="rect">
            <a:avLst/>
          </a:prstGeom>
        </p:spPr>
        <p:txBody>
          <a:bodyPr vert="horz" lIns="94826" tIns="47413" rIns="94826" bIns="47413" rtlCol="0"/>
          <a:lstStyle>
            <a:lvl1pPr algn="r">
              <a:defRPr sz="1200"/>
            </a:lvl1pPr>
          </a:lstStyle>
          <a:p>
            <a:fld id="{6BE7517D-6435-4F42-9373-9D849CCC0A4E}" type="datetimeFigureOut">
              <a:rPr lang="en-US" smtClean="0"/>
              <a:t>9/11/2020</a:t>
            </a:fld>
            <a:endParaRPr lang="en-US" dirty="0"/>
          </a:p>
        </p:txBody>
      </p:sp>
      <p:sp>
        <p:nvSpPr>
          <p:cNvPr id="4" name="Footer Placeholder 3"/>
          <p:cNvSpPr>
            <a:spLocks noGrp="1"/>
          </p:cNvSpPr>
          <p:nvPr>
            <p:ph type="ftr" sz="quarter" idx="2"/>
          </p:nvPr>
        </p:nvSpPr>
        <p:spPr>
          <a:xfrm>
            <a:off x="2" y="9119174"/>
            <a:ext cx="3170583" cy="482026"/>
          </a:xfrm>
          <a:prstGeom prst="rect">
            <a:avLst/>
          </a:prstGeom>
        </p:spPr>
        <p:txBody>
          <a:bodyPr vert="horz" lIns="94826" tIns="47413" rIns="94826" bIns="474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4" y="9119174"/>
            <a:ext cx="3170583" cy="482026"/>
          </a:xfrm>
          <a:prstGeom prst="rect">
            <a:avLst/>
          </a:prstGeom>
        </p:spPr>
        <p:txBody>
          <a:bodyPr vert="horz" lIns="94826" tIns="47413" rIns="94826" bIns="47413" rtlCol="0" anchor="b"/>
          <a:lstStyle>
            <a:lvl1pPr algn="r">
              <a:defRPr sz="1200"/>
            </a:lvl1pPr>
          </a:lstStyle>
          <a:p>
            <a:fld id="{66056705-088C-4CC9-B977-8650B5EC3D08}" type="slidenum">
              <a:rPr lang="en-US" smtClean="0"/>
              <a:t>‹#›</a:t>
            </a:fld>
            <a:endParaRPr lang="en-US" dirty="0"/>
          </a:p>
        </p:txBody>
      </p:sp>
    </p:spTree>
    <p:extLst>
      <p:ext uri="{BB962C8B-B14F-4D97-AF65-F5344CB8AC3E}">
        <p14:creationId xmlns:p14="http://schemas.microsoft.com/office/powerpoint/2010/main" val="32830929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24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7018202" cy="87843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52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601799" y="152400"/>
            <a:ext cx="580231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94932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userDrawn="1"/>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414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1353045" y="187325"/>
            <a:ext cx="5802313" cy="539750"/>
          </a:xfrm>
          <a:prstGeom prst="rect">
            <a:avLst/>
          </a:prstGeom>
        </p:spPr>
        <p:txBody>
          <a:bodyPr vert="horz"/>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3596009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7036037" y="0"/>
            <a:ext cx="736363" cy="100584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207836" y="180847"/>
            <a:ext cx="422888" cy="646331"/>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Tree>
    <p:extLst>
      <p:ext uri="{BB962C8B-B14F-4D97-AF65-F5344CB8AC3E}">
        <p14:creationId xmlns:p14="http://schemas.microsoft.com/office/powerpoint/2010/main" val="56119546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7283454" y="180847"/>
            <a:ext cx="422888" cy="646331"/>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16" name="Rectangle 15">
            <a:extLst>
              <a:ext uri="{FF2B5EF4-FFF2-40B4-BE49-F238E27FC236}">
                <a16:creationId xmlns:a16="http://schemas.microsoft.com/office/drawing/2014/main" id="{68E1B64B-3B65-4235-B2F7-DC83D1FE1DA4}"/>
              </a:ext>
            </a:extLst>
          </p:cNvPr>
          <p:cNvSpPr/>
          <p:nvPr userDrawn="1"/>
        </p:nvSpPr>
        <p:spPr>
          <a:xfrm>
            <a:off x="-2" y="1"/>
            <a:ext cx="7239002" cy="87843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168910" y="0"/>
            <a:ext cx="600329" cy="100583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A8C4F3B-E878-40A1-9DCB-67D1CC8F167A}"/>
              </a:ext>
            </a:extLst>
          </p:cNvPr>
          <p:cNvSpPr txBox="1"/>
          <p:nvPr userDrawn="1"/>
        </p:nvSpPr>
        <p:spPr>
          <a:xfrm>
            <a:off x="7239000" y="180847"/>
            <a:ext cx="467342"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Tree>
    <p:extLst>
      <p:ext uri="{BB962C8B-B14F-4D97-AF65-F5344CB8AC3E}">
        <p14:creationId xmlns:p14="http://schemas.microsoft.com/office/powerpoint/2010/main" val="4212835792"/>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Knockout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0" y="9185400"/>
            <a:ext cx="336497" cy="439866"/>
          </a:xfrm>
          <a:prstGeom prst="rect">
            <a:avLst/>
          </a:prstGeom>
        </p:spPr>
      </p:pic>
      <p:cxnSp>
        <p:nvCxnSpPr>
          <p:cNvPr id="11" name="Straight Connector 10"/>
          <p:cNvCxnSpPr/>
          <p:nvPr/>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97111" y="159076"/>
            <a:ext cx="657231"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6" name="TextBox 5"/>
          <p:cNvSpPr txBox="1"/>
          <p:nvPr userDrawn="1"/>
        </p:nvSpPr>
        <p:spPr>
          <a:xfrm>
            <a:off x="131033" y="191152"/>
            <a:ext cx="606777"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22" name="Rectangle 21">
            <a:extLst>
              <a:ext uri="{FF2B5EF4-FFF2-40B4-BE49-F238E27FC236}">
                <a16:creationId xmlns:a16="http://schemas.microsoft.com/office/drawing/2014/main" id="{78D871A5-5897-4EC3-BD82-AEC5A6A759D2}"/>
              </a:ext>
            </a:extLst>
          </p:cNvPr>
          <p:cNvSpPr/>
          <p:nvPr userDrawn="1"/>
        </p:nvSpPr>
        <p:spPr>
          <a:xfrm>
            <a:off x="617043" y="0"/>
            <a:ext cx="7155358" cy="9144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680" y="0"/>
            <a:ext cx="652545" cy="100584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B90AA3D-38AC-43EA-93DF-08B36FD61E10}"/>
              </a:ext>
            </a:extLst>
          </p:cNvPr>
          <p:cNvSpPr txBox="1"/>
          <p:nvPr userDrawn="1"/>
        </p:nvSpPr>
        <p:spPr>
          <a:xfrm>
            <a:off x="77219" y="159076"/>
            <a:ext cx="568029"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Tree>
    <p:extLst>
      <p:ext uri="{BB962C8B-B14F-4D97-AF65-F5344CB8AC3E}">
        <p14:creationId xmlns:p14="http://schemas.microsoft.com/office/powerpoint/2010/main" val="1550133700"/>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http://www.mycigna.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hyperlink" Target="https://www.cigna.com/" TargetMode="Externa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amben.com/" TargetMode="Externa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hyperlink" Target="http://www.irs.gov/publications/p5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hyperlink" Target="https://nedelta.com/Providers"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valuepenguin.com/ppaca/exchanges/nh" TargetMode="External"/><Relationship Id="rId2" Type="http://schemas.openxmlformats.org/officeDocument/2006/relationships/hyperlink" Target="https://www.healthcare.gov/get-coverage/"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healthcare.gov/what-are-my-preventive-care-benefit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443" y="0"/>
            <a:ext cx="7798109" cy="101016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E758C2F-8A47-4738-8057-1D784BE1B7E5}"/>
              </a:ext>
            </a:extLst>
          </p:cNvPr>
          <p:cNvSpPr txBox="1"/>
          <p:nvPr/>
        </p:nvSpPr>
        <p:spPr>
          <a:xfrm>
            <a:off x="112005" y="9246556"/>
            <a:ext cx="7543800" cy="646331"/>
          </a:xfrm>
          <a:prstGeom prst="rect">
            <a:avLst/>
          </a:prstGeom>
          <a:noFill/>
        </p:spPr>
        <p:txBody>
          <a:bodyPr wrap="square" rtlCol="0">
            <a:spAutoFit/>
          </a:bodyPr>
          <a:lstStyle/>
          <a:p>
            <a:pPr algn="ctr"/>
            <a:r>
              <a:rPr lang="en-US"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768 Route 10  </a:t>
            </a:r>
            <a:r>
              <a:rPr lang="en-US" b="1" dirty="0" err="1">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Gilsum</a:t>
            </a:r>
            <a:r>
              <a:rPr lang="en-US"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 NH  03448</a:t>
            </a:r>
          </a:p>
          <a:p>
            <a:pPr algn="ctr"/>
            <a:r>
              <a:rPr lang="en-US"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www.badgerbalm.com</a:t>
            </a:r>
          </a:p>
        </p:txBody>
      </p:sp>
      <p:sp>
        <p:nvSpPr>
          <p:cNvPr id="5" name="Rectangle 4">
            <a:extLst>
              <a:ext uri="{FF2B5EF4-FFF2-40B4-BE49-F238E27FC236}">
                <a16:creationId xmlns:a16="http://schemas.microsoft.com/office/drawing/2014/main" id="{8F06540E-22CF-4339-BEE0-503448FB2CE9}"/>
              </a:ext>
            </a:extLst>
          </p:cNvPr>
          <p:cNvSpPr/>
          <p:nvPr/>
        </p:nvSpPr>
        <p:spPr>
          <a:xfrm>
            <a:off x="-12856" y="4629527"/>
            <a:ext cx="7793522" cy="225885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4419967-BFC6-46C5-9A7C-B2BCB8D4F293}"/>
              </a:ext>
            </a:extLst>
          </p:cNvPr>
          <p:cNvSpPr txBox="1"/>
          <p:nvPr/>
        </p:nvSpPr>
        <p:spPr>
          <a:xfrm>
            <a:off x="179815" y="4847311"/>
            <a:ext cx="7391400" cy="1692771"/>
          </a:xfrm>
          <a:prstGeom prst="rect">
            <a:avLst/>
          </a:prstGeom>
          <a:noFill/>
        </p:spPr>
        <p:txBody>
          <a:bodyPr wrap="square" rtlCol="0">
            <a:spAutoFit/>
          </a:bodyPr>
          <a:lstStyle/>
          <a:p>
            <a:pPr algn="ctr"/>
            <a:r>
              <a:rPr lang="en-US" sz="3200" b="1" dirty="0">
                <a:solidFill>
                  <a:schemeClr val="bg1"/>
                </a:solidFill>
                <a:latin typeface="Cambria" panose="02040503050406030204" pitchFamily="18" charset="0"/>
                <a:ea typeface="Cambria" panose="02040503050406030204" pitchFamily="18" charset="0"/>
                <a:cs typeface="Verdana" panose="020B0604030504040204" pitchFamily="34" charset="0"/>
              </a:rPr>
              <a:t>2020 - 2021</a:t>
            </a:r>
          </a:p>
          <a:p>
            <a:pPr algn="ctr"/>
            <a:r>
              <a:rPr lang="en-US" sz="3200" b="1" dirty="0">
                <a:solidFill>
                  <a:schemeClr val="bg1"/>
                </a:solidFill>
                <a:latin typeface="Cambria" panose="02040503050406030204" pitchFamily="18" charset="0"/>
                <a:ea typeface="Cambria" panose="02040503050406030204" pitchFamily="18" charset="0"/>
                <a:cs typeface="Verdana" panose="020B0604030504040204" pitchFamily="34" charset="0"/>
              </a:rPr>
              <a:t>Employee Health &amp; Wellness Guide</a:t>
            </a:r>
          </a:p>
          <a:p>
            <a:pPr algn="ctr"/>
            <a:endPar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endParaRPr>
          </a:p>
          <a:p>
            <a:pPr algn="ctr"/>
            <a:r>
              <a:rPr lang="en-US" sz="2000" dirty="0">
                <a:solidFill>
                  <a:schemeClr val="bg1"/>
                </a:solidFill>
                <a:latin typeface="Cambria" panose="02040503050406030204" pitchFamily="18" charset="0"/>
                <a:ea typeface="Cambria" panose="02040503050406030204" pitchFamily="18" charset="0"/>
                <a:cs typeface="Verdana" panose="020B0604030504040204" pitchFamily="34" charset="0"/>
              </a:rPr>
              <a:t>Medical | Dental | Life | Disability | FSA | DCA | EAP </a:t>
            </a:r>
          </a:p>
        </p:txBody>
      </p:sp>
      <p:pic>
        <p:nvPicPr>
          <p:cNvPr id="3" name="Picture 2">
            <a:extLst>
              <a:ext uri="{FF2B5EF4-FFF2-40B4-BE49-F238E27FC236}">
                <a16:creationId xmlns:a16="http://schemas.microsoft.com/office/drawing/2014/main" id="{08A26494-CD0E-4AF0-9B5D-3FCAEBEEA5C0}"/>
              </a:ext>
            </a:extLst>
          </p:cNvPr>
          <p:cNvPicPr>
            <a:picLocks noChangeAspect="1"/>
          </p:cNvPicPr>
          <p:nvPr/>
        </p:nvPicPr>
        <p:blipFill>
          <a:blip r:embed="rId2"/>
          <a:stretch>
            <a:fillRect/>
          </a:stretch>
        </p:blipFill>
        <p:spPr>
          <a:xfrm>
            <a:off x="-10022" y="3314"/>
            <a:ext cx="7788518" cy="4629527"/>
          </a:xfrm>
          <a:prstGeom prst="rect">
            <a:avLst/>
          </a:prstGeom>
        </p:spPr>
      </p:pic>
      <p:pic>
        <p:nvPicPr>
          <p:cNvPr id="6" name="Picture 5">
            <a:extLst>
              <a:ext uri="{FF2B5EF4-FFF2-40B4-BE49-F238E27FC236}">
                <a16:creationId xmlns:a16="http://schemas.microsoft.com/office/drawing/2014/main" id="{692DD54E-1282-4286-9600-33ADF047ABAE}"/>
              </a:ext>
            </a:extLst>
          </p:cNvPr>
          <p:cNvPicPr>
            <a:picLocks noChangeAspect="1"/>
          </p:cNvPicPr>
          <p:nvPr/>
        </p:nvPicPr>
        <p:blipFill>
          <a:blip r:embed="rId3"/>
          <a:stretch>
            <a:fillRect/>
          </a:stretch>
        </p:blipFill>
        <p:spPr>
          <a:xfrm>
            <a:off x="2667000" y="6886191"/>
            <a:ext cx="2286000" cy="2193324"/>
          </a:xfrm>
          <a:prstGeom prst="rect">
            <a:avLst/>
          </a:prstGeom>
        </p:spPr>
      </p:pic>
    </p:spTree>
    <p:extLst>
      <p:ext uri="{BB962C8B-B14F-4D97-AF65-F5344CB8AC3E}">
        <p14:creationId xmlns:p14="http://schemas.microsoft.com/office/powerpoint/2010/main" val="837933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0" y="236181"/>
            <a:ext cx="4267200" cy="607242"/>
          </a:xfrm>
        </p:spPr>
        <p:txBody>
          <a:bodyPr wrap="none"/>
          <a:lstStyle/>
          <a:p>
            <a:pPr>
              <a:spcBef>
                <a:spcPts val="0"/>
              </a:spcBef>
            </a:pPr>
            <a:r>
              <a:rPr lang="en-US" sz="2400" b="1" dirty="0">
                <a:latin typeface="Calisto MT" panose="02040603050505030304" pitchFamily="18" charset="0"/>
                <a:ea typeface="Cambria" panose="02040503050406030204" pitchFamily="18" charset="0"/>
                <a:cs typeface="Verdana" panose="020B0604030504040204" pitchFamily="34" charset="0"/>
              </a:rPr>
              <a:t>Express Scripts Pharmacy</a:t>
            </a:r>
          </a:p>
        </p:txBody>
      </p:sp>
      <p:sp>
        <p:nvSpPr>
          <p:cNvPr id="6" name="TextBox 5">
            <a:extLst>
              <a:ext uri="{FF2B5EF4-FFF2-40B4-BE49-F238E27FC236}">
                <a16:creationId xmlns:a16="http://schemas.microsoft.com/office/drawing/2014/main" id="{CB9C4DA4-007E-4311-9488-58484347E72A}"/>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ea typeface="Verdana" panose="020B0604030504040204" pitchFamily="34" charset="0"/>
                <a:cs typeface="Verdana" panose="020B0604030504040204" pitchFamily="34" charset="0"/>
              </a:rPr>
              <a:t>Health Insurance</a:t>
            </a:r>
          </a:p>
        </p:txBody>
      </p:sp>
      <p:pic>
        <p:nvPicPr>
          <p:cNvPr id="2" name="Picture 1">
            <a:extLst>
              <a:ext uri="{FF2B5EF4-FFF2-40B4-BE49-F238E27FC236}">
                <a16:creationId xmlns:a16="http://schemas.microsoft.com/office/drawing/2014/main" id="{56BF3212-B491-44F5-9596-0A64E3FD98C4}"/>
              </a:ext>
            </a:extLst>
          </p:cNvPr>
          <p:cNvPicPr>
            <a:picLocks noChangeAspect="1"/>
          </p:cNvPicPr>
          <p:nvPr/>
        </p:nvPicPr>
        <p:blipFill>
          <a:blip r:embed="rId2"/>
          <a:stretch>
            <a:fillRect/>
          </a:stretch>
        </p:blipFill>
        <p:spPr>
          <a:xfrm>
            <a:off x="1066800" y="215481"/>
            <a:ext cx="1371719" cy="627942"/>
          </a:xfrm>
          <a:prstGeom prst="rect">
            <a:avLst/>
          </a:prstGeom>
        </p:spPr>
      </p:pic>
      <p:pic>
        <p:nvPicPr>
          <p:cNvPr id="4" name="Picture 3">
            <a:extLst>
              <a:ext uri="{FF2B5EF4-FFF2-40B4-BE49-F238E27FC236}">
                <a16:creationId xmlns:a16="http://schemas.microsoft.com/office/drawing/2014/main" id="{B6C2263B-35C7-474E-901A-9E81FEAF5CE5}"/>
              </a:ext>
            </a:extLst>
          </p:cNvPr>
          <p:cNvPicPr>
            <a:picLocks noChangeAspect="1"/>
          </p:cNvPicPr>
          <p:nvPr/>
        </p:nvPicPr>
        <p:blipFill>
          <a:blip r:embed="rId3"/>
          <a:stretch>
            <a:fillRect/>
          </a:stretch>
        </p:blipFill>
        <p:spPr>
          <a:xfrm>
            <a:off x="762000" y="1069972"/>
            <a:ext cx="6400800" cy="4845698"/>
          </a:xfrm>
          <a:prstGeom prst="rect">
            <a:avLst/>
          </a:prstGeom>
        </p:spPr>
      </p:pic>
      <p:pic>
        <p:nvPicPr>
          <p:cNvPr id="7" name="Picture 6">
            <a:extLst>
              <a:ext uri="{FF2B5EF4-FFF2-40B4-BE49-F238E27FC236}">
                <a16:creationId xmlns:a16="http://schemas.microsoft.com/office/drawing/2014/main" id="{9C1BA04E-421E-48DB-A17A-E1BE329E119D}"/>
              </a:ext>
            </a:extLst>
          </p:cNvPr>
          <p:cNvPicPr>
            <a:picLocks noChangeAspect="1"/>
          </p:cNvPicPr>
          <p:nvPr/>
        </p:nvPicPr>
        <p:blipFill>
          <a:blip r:embed="rId4"/>
          <a:stretch>
            <a:fillRect/>
          </a:stretch>
        </p:blipFill>
        <p:spPr>
          <a:xfrm>
            <a:off x="994719" y="6004892"/>
            <a:ext cx="6133136" cy="3839981"/>
          </a:xfrm>
          <a:prstGeom prst="rect">
            <a:avLst/>
          </a:prstGeom>
        </p:spPr>
      </p:pic>
    </p:spTree>
    <p:extLst>
      <p:ext uri="{BB962C8B-B14F-4D97-AF65-F5344CB8AC3E}">
        <p14:creationId xmlns:p14="http://schemas.microsoft.com/office/powerpoint/2010/main" val="373395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472440" y="231424"/>
            <a:ext cx="4979386"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Telemedicine v Telehealth</a:t>
            </a:r>
          </a:p>
        </p:txBody>
      </p:sp>
      <p:sp>
        <p:nvSpPr>
          <p:cNvPr id="7" name="TextBox 6">
            <a:extLst>
              <a:ext uri="{FF2B5EF4-FFF2-40B4-BE49-F238E27FC236}">
                <a16:creationId xmlns:a16="http://schemas.microsoft.com/office/drawing/2014/main" id="{8FCD6498-274B-412D-9D46-2A2FFA567891}"/>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ea typeface="Verdana" panose="020B0604030504040204" pitchFamily="34" charset="0"/>
                <a:cs typeface="Verdana" panose="020B0604030504040204" pitchFamily="34" charset="0"/>
              </a:rPr>
              <a:t>Telemedicine</a:t>
            </a:r>
          </a:p>
        </p:txBody>
      </p:sp>
      <p:pic>
        <p:nvPicPr>
          <p:cNvPr id="15" name="Picture 14">
            <a:extLst>
              <a:ext uri="{FF2B5EF4-FFF2-40B4-BE49-F238E27FC236}">
                <a16:creationId xmlns:a16="http://schemas.microsoft.com/office/drawing/2014/main" id="{02FE0FC0-6313-4158-9D56-0DBB5F43033B}"/>
              </a:ext>
            </a:extLst>
          </p:cNvPr>
          <p:cNvPicPr>
            <a:picLocks noChangeAspect="1"/>
          </p:cNvPicPr>
          <p:nvPr/>
        </p:nvPicPr>
        <p:blipFill>
          <a:blip r:embed="rId2"/>
          <a:stretch>
            <a:fillRect/>
          </a:stretch>
        </p:blipFill>
        <p:spPr>
          <a:xfrm>
            <a:off x="5334000" y="143232"/>
            <a:ext cx="1371719" cy="627942"/>
          </a:xfrm>
          <a:prstGeom prst="rect">
            <a:avLst/>
          </a:prstGeom>
        </p:spPr>
      </p:pic>
      <p:pic>
        <p:nvPicPr>
          <p:cNvPr id="5" name="Picture 4">
            <a:extLst>
              <a:ext uri="{FF2B5EF4-FFF2-40B4-BE49-F238E27FC236}">
                <a16:creationId xmlns:a16="http://schemas.microsoft.com/office/drawing/2014/main" id="{2F4F0FBC-2FB2-45E1-BE5F-B42F90689B62}"/>
              </a:ext>
            </a:extLst>
          </p:cNvPr>
          <p:cNvPicPr>
            <a:picLocks noChangeAspect="1"/>
          </p:cNvPicPr>
          <p:nvPr/>
        </p:nvPicPr>
        <p:blipFill>
          <a:blip r:embed="rId3"/>
          <a:stretch>
            <a:fillRect/>
          </a:stretch>
        </p:blipFill>
        <p:spPr>
          <a:xfrm>
            <a:off x="658615" y="3553863"/>
            <a:ext cx="6477000" cy="3128077"/>
          </a:xfrm>
          <a:prstGeom prst="rect">
            <a:avLst/>
          </a:prstGeom>
        </p:spPr>
      </p:pic>
      <p:sp>
        <p:nvSpPr>
          <p:cNvPr id="10" name="TextBox 9">
            <a:extLst>
              <a:ext uri="{FF2B5EF4-FFF2-40B4-BE49-F238E27FC236}">
                <a16:creationId xmlns:a16="http://schemas.microsoft.com/office/drawing/2014/main" id="{3EAE288B-C5FF-4E1C-BD25-572FE2033248}"/>
              </a:ext>
            </a:extLst>
          </p:cNvPr>
          <p:cNvSpPr txBox="1"/>
          <p:nvPr/>
        </p:nvSpPr>
        <p:spPr>
          <a:xfrm>
            <a:off x="658615" y="1155899"/>
            <a:ext cx="6644640" cy="2308324"/>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Telemedicine</a:t>
            </a:r>
            <a:r>
              <a:rPr lang="en-US" dirty="0">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Accessed through app MD Live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Medical &amp; Behavioral Mental Health Virtual Care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With a licensed NH provider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Under Cigna plan should cost $55 Copay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866-726-3171 or   </a:t>
            </a:r>
            <a:r>
              <a:rPr lang="en-US" dirty="0">
                <a:latin typeface="Cambria" panose="02040503050406030204" pitchFamily="18" charset="0"/>
                <a:ea typeface="Cambria" panose="02040503050406030204" pitchFamily="18" charset="0"/>
                <a:hlinkClick r:id="rId4"/>
              </a:rPr>
              <a:t>www.mycigna.com</a:t>
            </a:r>
            <a:r>
              <a:rPr lang="en-US" dirty="0">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BA70549-3116-458E-BCEF-A5BF2F2E1998}"/>
              </a:ext>
            </a:extLst>
          </p:cNvPr>
          <p:cNvSpPr txBox="1"/>
          <p:nvPr/>
        </p:nvSpPr>
        <p:spPr>
          <a:xfrm>
            <a:off x="647700" y="7286368"/>
            <a:ext cx="6058019" cy="2308324"/>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Telehealth</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Virtual care with your  (local?) provider(s)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Has gained popularity during the Covid-19 pandemic</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Charges subject to normal cost sharing – under your Cigna plan, that means charges are subject to your deductible</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p>
        </p:txBody>
      </p:sp>
      <p:pic>
        <p:nvPicPr>
          <p:cNvPr id="16" name="Picture 15">
            <a:extLst>
              <a:ext uri="{FF2B5EF4-FFF2-40B4-BE49-F238E27FC236}">
                <a16:creationId xmlns:a16="http://schemas.microsoft.com/office/drawing/2014/main" id="{1A586F25-0076-47DA-9E91-E3C906F7891E}"/>
              </a:ext>
            </a:extLst>
          </p:cNvPr>
          <p:cNvPicPr>
            <a:picLocks noChangeAspect="1"/>
          </p:cNvPicPr>
          <p:nvPr/>
        </p:nvPicPr>
        <p:blipFill>
          <a:blip r:embed="rId5"/>
          <a:stretch>
            <a:fillRect/>
          </a:stretch>
        </p:blipFill>
        <p:spPr>
          <a:xfrm>
            <a:off x="1066800" y="2925880"/>
            <a:ext cx="1752600" cy="422041"/>
          </a:xfrm>
          <a:prstGeom prst="rect">
            <a:avLst/>
          </a:prstGeom>
        </p:spPr>
      </p:pic>
    </p:spTree>
    <p:extLst>
      <p:ext uri="{BB962C8B-B14F-4D97-AF65-F5344CB8AC3E}">
        <p14:creationId xmlns:p14="http://schemas.microsoft.com/office/powerpoint/2010/main" val="307451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0" y="236181"/>
            <a:ext cx="4267200" cy="607242"/>
          </a:xfrm>
        </p:spPr>
        <p:txBody>
          <a:bodyPr wrap="none"/>
          <a:lstStyle/>
          <a:p>
            <a:pPr>
              <a:spcBef>
                <a:spcPts val="0"/>
              </a:spcBef>
            </a:pPr>
            <a:r>
              <a:rPr lang="en-US" sz="2400" b="1" dirty="0">
                <a:latin typeface="Calisto MT" panose="02040603050505030304" pitchFamily="18" charset="0"/>
                <a:ea typeface="Cambria" panose="02040503050406030204" pitchFamily="18" charset="0"/>
                <a:cs typeface="Verdana" panose="020B0604030504040204" pitchFamily="34" charset="0"/>
              </a:rPr>
              <a:t>Cigna Providers</a:t>
            </a:r>
          </a:p>
        </p:txBody>
      </p:sp>
      <p:sp>
        <p:nvSpPr>
          <p:cNvPr id="6" name="TextBox 5">
            <a:extLst>
              <a:ext uri="{FF2B5EF4-FFF2-40B4-BE49-F238E27FC236}">
                <a16:creationId xmlns:a16="http://schemas.microsoft.com/office/drawing/2014/main" id="{CB9C4DA4-007E-4311-9488-58484347E72A}"/>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pic>
        <p:nvPicPr>
          <p:cNvPr id="2" name="Picture 1">
            <a:extLst>
              <a:ext uri="{FF2B5EF4-FFF2-40B4-BE49-F238E27FC236}">
                <a16:creationId xmlns:a16="http://schemas.microsoft.com/office/drawing/2014/main" id="{56BF3212-B491-44F5-9596-0A64E3FD98C4}"/>
              </a:ext>
            </a:extLst>
          </p:cNvPr>
          <p:cNvPicPr>
            <a:picLocks noChangeAspect="1"/>
          </p:cNvPicPr>
          <p:nvPr/>
        </p:nvPicPr>
        <p:blipFill>
          <a:blip r:embed="rId2"/>
          <a:stretch>
            <a:fillRect/>
          </a:stretch>
        </p:blipFill>
        <p:spPr>
          <a:xfrm>
            <a:off x="1066800" y="215481"/>
            <a:ext cx="1371719" cy="627942"/>
          </a:xfrm>
          <a:prstGeom prst="rect">
            <a:avLst/>
          </a:prstGeom>
        </p:spPr>
      </p:pic>
      <p:sp>
        <p:nvSpPr>
          <p:cNvPr id="5" name="TextBox 4">
            <a:extLst>
              <a:ext uri="{FF2B5EF4-FFF2-40B4-BE49-F238E27FC236}">
                <a16:creationId xmlns:a16="http://schemas.microsoft.com/office/drawing/2014/main" id="{48E269E6-8DDE-46C6-8DCA-27B6B7391CD3}"/>
              </a:ext>
            </a:extLst>
          </p:cNvPr>
          <p:cNvSpPr txBox="1"/>
          <p:nvPr/>
        </p:nvSpPr>
        <p:spPr>
          <a:xfrm>
            <a:off x="798041" y="1022669"/>
            <a:ext cx="6400800" cy="707886"/>
          </a:xfrm>
          <a:prstGeom prst="rect">
            <a:avLst/>
          </a:prstGeom>
          <a:noFill/>
        </p:spPr>
        <p:txBody>
          <a:bodyPr wrap="square" rtlCol="0">
            <a:spAutoFit/>
          </a:bodyPr>
          <a:lstStyle/>
          <a:p>
            <a:r>
              <a:rPr lang="en-US" sz="2000" b="1" dirty="0">
                <a:solidFill>
                  <a:srgbClr val="0066FF"/>
                </a:solidFill>
                <a:latin typeface="Cambria" panose="02040503050406030204" pitchFamily="18" charset="0"/>
                <a:ea typeface="Cambria" panose="02040503050406030204" pitchFamily="18" charset="0"/>
              </a:rPr>
              <a:t>W.S. Badger’s health insurance plan operates on Cigna’s Open Access Plus network </a:t>
            </a:r>
          </a:p>
        </p:txBody>
      </p:sp>
      <p:pic>
        <p:nvPicPr>
          <p:cNvPr id="8" name="Picture 7">
            <a:extLst>
              <a:ext uri="{FF2B5EF4-FFF2-40B4-BE49-F238E27FC236}">
                <a16:creationId xmlns:a16="http://schemas.microsoft.com/office/drawing/2014/main" id="{D0195EE8-B686-43F3-B99C-011444D82FCD}"/>
              </a:ext>
            </a:extLst>
          </p:cNvPr>
          <p:cNvPicPr>
            <a:picLocks noChangeAspect="1"/>
          </p:cNvPicPr>
          <p:nvPr/>
        </p:nvPicPr>
        <p:blipFill>
          <a:blip r:embed="rId3"/>
          <a:stretch>
            <a:fillRect/>
          </a:stretch>
        </p:blipFill>
        <p:spPr>
          <a:xfrm>
            <a:off x="798041" y="1900131"/>
            <a:ext cx="6172200" cy="1416025"/>
          </a:xfrm>
          <a:prstGeom prst="rect">
            <a:avLst/>
          </a:prstGeom>
        </p:spPr>
      </p:pic>
      <p:pic>
        <p:nvPicPr>
          <p:cNvPr id="9" name="Picture 8">
            <a:extLst>
              <a:ext uri="{FF2B5EF4-FFF2-40B4-BE49-F238E27FC236}">
                <a16:creationId xmlns:a16="http://schemas.microsoft.com/office/drawing/2014/main" id="{2E21D3A2-1CD9-4950-95CC-9BE03C477D5A}"/>
              </a:ext>
            </a:extLst>
          </p:cNvPr>
          <p:cNvPicPr>
            <a:picLocks noChangeAspect="1"/>
          </p:cNvPicPr>
          <p:nvPr/>
        </p:nvPicPr>
        <p:blipFill>
          <a:blip r:embed="rId4"/>
          <a:stretch>
            <a:fillRect/>
          </a:stretch>
        </p:blipFill>
        <p:spPr>
          <a:xfrm>
            <a:off x="809368" y="3321643"/>
            <a:ext cx="6172200" cy="2091501"/>
          </a:xfrm>
          <a:prstGeom prst="rect">
            <a:avLst/>
          </a:prstGeom>
        </p:spPr>
      </p:pic>
      <p:pic>
        <p:nvPicPr>
          <p:cNvPr id="10" name="Picture 9">
            <a:extLst>
              <a:ext uri="{FF2B5EF4-FFF2-40B4-BE49-F238E27FC236}">
                <a16:creationId xmlns:a16="http://schemas.microsoft.com/office/drawing/2014/main" id="{A7E7F603-9F20-48DA-B280-731768EE2805}"/>
              </a:ext>
            </a:extLst>
          </p:cNvPr>
          <p:cNvPicPr>
            <a:picLocks noChangeAspect="1"/>
          </p:cNvPicPr>
          <p:nvPr/>
        </p:nvPicPr>
        <p:blipFill>
          <a:blip r:embed="rId5"/>
          <a:stretch>
            <a:fillRect/>
          </a:stretch>
        </p:blipFill>
        <p:spPr>
          <a:xfrm>
            <a:off x="790832" y="5476143"/>
            <a:ext cx="6400800" cy="750290"/>
          </a:xfrm>
          <a:prstGeom prst="rect">
            <a:avLst/>
          </a:prstGeom>
        </p:spPr>
      </p:pic>
      <p:pic>
        <p:nvPicPr>
          <p:cNvPr id="11" name="Picture 10">
            <a:extLst>
              <a:ext uri="{FF2B5EF4-FFF2-40B4-BE49-F238E27FC236}">
                <a16:creationId xmlns:a16="http://schemas.microsoft.com/office/drawing/2014/main" id="{6BF26282-9792-49ED-947A-E301404A8806}"/>
              </a:ext>
            </a:extLst>
          </p:cNvPr>
          <p:cNvPicPr>
            <a:picLocks noChangeAspect="1"/>
          </p:cNvPicPr>
          <p:nvPr/>
        </p:nvPicPr>
        <p:blipFill>
          <a:blip r:embed="rId6"/>
          <a:stretch>
            <a:fillRect/>
          </a:stretch>
        </p:blipFill>
        <p:spPr>
          <a:xfrm>
            <a:off x="778476" y="6289432"/>
            <a:ext cx="6477000" cy="1083111"/>
          </a:xfrm>
          <a:prstGeom prst="rect">
            <a:avLst/>
          </a:prstGeom>
        </p:spPr>
      </p:pic>
      <p:sp>
        <p:nvSpPr>
          <p:cNvPr id="12" name="TextBox 11">
            <a:extLst>
              <a:ext uri="{FF2B5EF4-FFF2-40B4-BE49-F238E27FC236}">
                <a16:creationId xmlns:a16="http://schemas.microsoft.com/office/drawing/2014/main" id="{951C23EA-4305-4EAE-99B7-09DACBC7557B}"/>
              </a:ext>
            </a:extLst>
          </p:cNvPr>
          <p:cNvSpPr txBox="1"/>
          <p:nvPr/>
        </p:nvSpPr>
        <p:spPr>
          <a:xfrm>
            <a:off x="778476" y="7631668"/>
            <a:ext cx="6252417" cy="461665"/>
          </a:xfrm>
          <a:prstGeom prst="rect">
            <a:avLst/>
          </a:prstGeom>
          <a:noFill/>
        </p:spPr>
        <p:txBody>
          <a:bodyPr wrap="none" rtlCol="0">
            <a:spAutoFit/>
          </a:bodyPr>
          <a:lstStyle/>
          <a:p>
            <a:r>
              <a:rPr lang="en-US" sz="2400" b="1" dirty="0">
                <a:solidFill>
                  <a:srgbClr val="0066FF"/>
                </a:solidFill>
              </a:rPr>
              <a:t>To find your providers: </a:t>
            </a:r>
            <a:r>
              <a:rPr lang="en-US" sz="2400" b="1" dirty="0">
                <a:solidFill>
                  <a:srgbClr val="0066FF"/>
                </a:solidFill>
                <a:hlinkClick r:id="rId7">
                  <a:extLst>
                    <a:ext uri="{A12FA001-AC4F-418D-AE19-62706E023703}">
                      <ahyp:hlinkClr xmlns:ahyp="http://schemas.microsoft.com/office/drawing/2018/hyperlinkcolor" val="tx"/>
                    </a:ext>
                  </a:extLst>
                </a:hlinkClick>
              </a:rPr>
              <a:t>https://www.cigna.com</a:t>
            </a:r>
            <a:r>
              <a:rPr lang="en-US" sz="2400" b="1" dirty="0">
                <a:solidFill>
                  <a:srgbClr val="0066FF"/>
                </a:solidFill>
              </a:rPr>
              <a:t> </a:t>
            </a:r>
          </a:p>
        </p:txBody>
      </p:sp>
      <p:pic>
        <p:nvPicPr>
          <p:cNvPr id="14" name="Picture 13">
            <a:extLst>
              <a:ext uri="{FF2B5EF4-FFF2-40B4-BE49-F238E27FC236}">
                <a16:creationId xmlns:a16="http://schemas.microsoft.com/office/drawing/2014/main" id="{1AA1132A-77F7-4168-AA2E-D5E20F8ABDA9}"/>
              </a:ext>
            </a:extLst>
          </p:cNvPr>
          <p:cNvPicPr>
            <a:picLocks noChangeAspect="1"/>
          </p:cNvPicPr>
          <p:nvPr/>
        </p:nvPicPr>
        <p:blipFill>
          <a:blip r:embed="rId8"/>
          <a:stretch>
            <a:fillRect/>
          </a:stretch>
        </p:blipFill>
        <p:spPr>
          <a:xfrm>
            <a:off x="1101811" y="8100045"/>
            <a:ext cx="2962275" cy="504825"/>
          </a:xfrm>
          <a:prstGeom prst="rect">
            <a:avLst/>
          </a:prstGeom>
        </p:spPr>
      </p:pic>
      <p:pic>
        <p:nvPicPr>
          <p:cNvPr id="15" name="Picture 14">
            <a:extLst>
              <a:ext uri="{FF2B5EF4-FFF2-40B4-BE49-F238E27FC236}">
                <a16:creationId xmlns:a16="http://schemas.microsoft.com/office/drawing/2014/main" id="{B9103BBD-A5A9-485F-AC8D-7E224148E0BB}"/>
              </a:ext>
            </a:extLst>
          </p:cNvPr>
          <p:cNvPicPr>
            <a:picLocks noChangeAspect="1"/>
          </p:cNvPicPr>
          <p:nvPr/>
        </p:nvPicPr>
        <p:blipFill>
          <a:blip r:embed="rId9"/>
          <a:stretch>
            <a:fillRect/>
          </a:stretch>
        </p:blipFill>
        <p:spPr>
          <a:xfrm>
            <a:off x="1295400" y="8661819"/>
            <a:ext cx="1781175" cy="1181100"/>
          </a:xfrm>
          <a:prstGeom prst="rect">
            <a:avLst/>
          </a:prstGeom>
        </p:spPr>
      </p:pic>
      <p:pic>
        <p:nvPicPr>
          <p:cNvPr id="16" name="Picture 15">
            <a:extLst>
              <a:ext uri="{FF2B5EF4-FFF2-40B4-BE49-F238E27FC236}">
                <a16:creationId xmlns:a16="http://schemas.microsoft.com/office/drawing/2014/main" id="{5906D0D6-5088-4BC6-A64C-FFAA397BB1E3}"/>
              </a:ext>
            </a:extLst>
          </p:cNvPr>
          <p:cNvPicPr>
            <a:picLocks noChangeAspect="1"/>
          </p:cNvPicPr>
          <p:nvPr/>
        </p:nvPicPr>
        <p:blipFill>
          <a:blip r:embed="rId10"/>
          <a:stretch>
            <a:fillRect/>
          </a:stretch>
        </p:blipFill>
        <p:spPr>
          <a:xfrm>
            <a:off x="3657600" y="8879474"/>
            <a:ext cx="3219450" cy="745790"/>
          </a:xfrm>
          <a:prstGeom prst="rect">
            <a:avLst/>
          </a:prstGeom>
        </p:spPr>
      </p:pic>
    </p:spTree>
    <p:extLst>
      <p:ext uri="{BB962C8B-B14F-4D97-AF65-F5344CB8AC3E}">
        <p14:creationId xmlns:p14="http://schemas.microsoft.com/office/powerpoint/2010/main" val="402368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472440" y="231424"/>
            <a:ext cx="4979386"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Health Reimbursement Account</a:t>
            </a:r>
          </a:p>
        </p:txBody>
      </p:sp>
      <p:sp>
        <p:nvSpPr>
          <p:cNvPr id="7" name="TextBox 6">
            <a:extLst>
              <a:ext uri="{FF2B5EF4-FFF2-40B4-BE49-F238E27FC236}">
                <a16:creationId xmlns:a16="http://schemas.microsoft.com/office/drawing/2014/main" id="{8FCD6498-274B-412D-9D46-2A2FFA567891}"/>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ea typeface="Verdana" panose="020B0604030504040204" pitchFamily="34" charset="0"/>
                <a:cs typeface="Verdana" panose="020B0604030504040204" pitchFamily="34" charset="0"/>
              </a:rPr>
              <a:t>Telemedicine</a:t>
            </a:r>
          </a:p>
        </p:txBody>
      </p:sp>
      <p:pic>
        <p:nvPicPr>
          <p:cNvPr id="15" name="Picture 14">
            <a:extLst>
              <a:ext uri="{FF2B5EF4-FFF2-40B4-BE49-F238E27FC236}">
                <a16:creationId xmlns:a16="http://schemas.microsoft.com/office/drawing/2014/main" id="{02FE0FC0-6313-4158-9D56-0DBB5F43033B}"/>
              </a:ext>
            </a:extLst>
          </p:cNvPr>
          <p:cNvPicPr>
            <a:picLocks noChangeAspect="1"/>
          </p:cNvPicPr>
          <p:nvPr/>
        </p:nvPicPr>
        <p:blipFill>
          <a:blip r:embed="rId2"/>
          <a:stretch>
            <a:fillRect/>
          </a:stretch>
        </p:blipFill>
        <p:spPr>
          <a:xfrm>
            <a:off x="5334000" y="143232"/>
            <a:ext cx="1371719" cy="627942"/>
          </a:xfrm>
          <a:prstGeom prst="rect">
            <a:avLst/>
          </a:prstGeom>
        </p:spPr>
      </p:pic>
      <p:sp>
        <p:nvSpPr>
          <p:cNvPr id="10" name="TextBox 9">
            <a:extLst>
              <a:ext uri="{FF2B5EF4-FFF2-40B4-BE49-F238E27FC236}">
                <a16:creationId xmlns:a16="http://schemas.microsoft.com/office/drawing/2014/main" id="{3EAE288B-C5FF-4E1C-BD25-572FE2033248}"/>
              </a:ext>
            </a:extLst>
          </p:cNvPr>
          <p:cNvSpPr txBox="1"/>
          <p:nvPr/>
        </p:nvSpPr>
        <p:spPr>
          <a:xfrm>
            <a:off x="400359" y="929450"/>
            <a:ext cx="6704364" cy="2585323"/>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W.S. Badger has generously established a Health Reimbursement Account (HRA) to minimize your exposure to the costs of using your insurance.  </a:t>
            </a:r>
            <a:r>
              <a:rPr lang="en-US" b="1" dirty="0">
                <a:solidFill>
                  <a:srgbClr val="FF0000"/>
                </a:solidFill>
                <a:latin typeface="Cambria" panose="02040503050406030204" pitchFamily="18" charset="0"/>
                <a:ea typeface="Cambria" panose="02040503050406030204" pitchFamily="18" charset="0"/>
              </a:rPr>
              <a:t>Beginning 10/1/20, Cigna will manage the HRA.</a:t>
            </a:r>
          </a:p>
          <a:p>
            <a:endParaRPr lang="en-US" b="1"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BA70549-3116-458E-BCEF-A5BF2F2E1998}"/>
              </a:ext>
            </a:extLst>
          </p:cNvPr>
          <p:cNvSpPr txBox="1"/>
          <p:nvPr/>
        </p:nvSpPr>
        <p:spPr>
          <a:xfrm>
            <a:off x="437429" y="4179868"/>
            <a:ext cx="6667294" cy="5878532"/>
          </a:xfrm>
          <a:prstGeom prst="rect">
            <a:avLst/>
          </a:prstGeom>
          <a:noFill/>
        </p:spPr>
        <p:txBody>
          <a:bodyPr wrap="square" rtlCol="0">
            <a:spAutoFit/>
          </a:bodyPr>
          <a:lstStyle/>
          <a:p>
            <a:r>
              <a:rPr lang="en-US" sz="1600" b="1" dirty="0">
                <a:solidFill>
                  <a:srgbClr val="FF0000"/>
                </a:solidFill>
                <a:latin typeface="Cambria" panose="02040503050406030204" pitchFamily="18" charset="0"/>
                <a:ea typeface="Cambria" panose="02040503050406030204" pitchFamily="18" charset="0"/>
              </a:rPr>
              <a:t>If you are enrolled in a Badger Harvard Pilgrim plan through 9/30/20 and have incurred deductible expenses since January 2020, Cigna will give you deductible credit for those expenses.</a:t>
            </a:r>
          </a:p>
          <a:p>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When you have medical services that are subject to the deductible you will pay the first $1,400 (or $2,800 if you have dependents on your plan).  Once you incur $1,401/$2,801 in deductible expenses, the HRA</a:t>
            </a:r>
            <a:r>
              <a:rPr lang="en-US" sz="1600" dirty="0">
                <a:solidFill>
                  <a:srgbClr val="FF0000"/>
                </a:solidFill>
                <a:latin typeface="Cambria" panose="02040503050406030204" pitchFamily="18" charset="0"/>
                <a:ea typeface="Cambria" panose="02040503050406030204" pitchFamily="18" charset="0"/>
              </a:rPr>
              <a:t>* </a:t>
            </a:r>
            <a:r>
              <a:rPr lang="en-US" sz="1600" dirty="0">
                <a:latin typeface="Cambria" panose="02040503050406030204" pitchFamily="18" charset="0"/>
                <a:ea typeface="Cambria" panose="02040503050406030204" pitchFamily="18" charset="0"/>
              </a:rPr>
              <a:t>will pay until you’ve reached $5,001/$10,001, when Cigna will cover in-network eligible services in full.</a:t>
            </a:r>
          </a:p>
          <a:p>
            <a:r>
              <a:rPr lang="en-US" dirty="0">
                <a:solidFill>
                  <a:srgbClr val="FF0000"/>
                </a:solidFill>
                <a:latin typeface="Cambria" panose="02040503050406030204" pitchFamily="18" charset="0"/>
                <a:ea typeface="Cambria" panose="02040503050406030204" pitchFamily="18" charset="0"/>
              </a:rPr>
              <a:t>*NEW beginning 10/1/20, the </a:t>
            </a:r>
            <a:r>
              <a:rPr lang="en-US" b="1" dirty="0">
                <a:solidFill>
                  <a:srgbClr val="FF0000"/>
                </a:solidFill>
                <a:latin typeface="Cambria" panose="02040503050406030204" pitchFamily="18" charset="0"/>
                <a:ea typeface="Cambria" panose="02040503050406030204" pitchFamily="18" charset="0"/>
              </a:rPr>
              <a:t>HRA will pay providers directly</a:t>
            </a:r>
            <a:r>
              <a:rPr lang="en-US" dirty="0">
                <a:solidFill>
                  <a:srgbClr val="FF0000"/>
                </a:solidFill>
                <a:latin typeface="Cambria" panose="02040503050406030204" pitchFamily="18" charset="0"/>
                <a:ea typeface="Cambria" panose="02040503050406030204" pitchFamily="18" charset="0"/>
              </a:rPr>
              <a:t> for services. You will </a:t>
            </a:r>
            <a:r>
              <a:rPr lang="en-US" b="1" dirty="0">
                <a:solidFill>
                  <a:srgbClr val="FF0000"/>
                </a:solidFill>
                <a:latin typeface="Cambria" panose="02040503050406030204" pitchFamily="18" charset="0"/>
                <a:ea typeface="Cambria" panose="02040503050406030204" pitchFamily="18" charset="0"/>
              </a:rPr>
              <a:t>no longer </a:t>
            </a:r>
            <a:r>
              <a:rPr lang="en-US" dirty="0">
                <a:solidFill>
                  <a:srgbClr val="FF0000"/>
                </a:solidFill>
                <a:latin typeface="Cambria" panose="02040503050406030204" pitchFamily="18" charset="0"/>
                <a:ea typeface="Cambria" panose="02040503050406030204" pitchFamily="18" charset="0"/>
              </a:rPr>
              <a:t>pay providers for amounts $1401-$5000.</a:t>
            </a:r>
          </a:p>
          <a:p>
            <a:endParaRPr lang="en-US" sz="1600" dirty="0">
              <a:solidFill>
                <a:srgbClr val="FF0000"/>
              </a:solidFill>
              <a:latin typeface="Cambria" panose="02040503050406030204" pitchFamily="18" charset="0"/>
              <a:ea typeface="Cambria" panose="02040503050406030204" pitchFamily="18" charset="0"/>
            </a:endParaRPr>
          </a:p>
          <a:p>
            <a:r>
              <a:rPr lang="en-US" b="1" dirty="0">
                <a:solidFill>
                  <a:srgbClr val="FF0000"/>
                </a:solidFill>
                <a:latin typeface="Cambria" panose="02040503050406030204" pitchFamily="18" charset="0"/>
                <a:ea typeface="Cambria" panose="02040503050406030204" pitchFamily="18" charset="0"/>
              </a:rPr>
              <a:t>For Rx Reimbursements:</a:t>
            </a:r>
          </a:p>
          <a:p>
            <a:pPr marL="285750" indent="-285750">
              <a:buFont typeface="Arial" panose="020B0604020202020204" pitchFamily="34" charset="0"/>
              <a:buChar char="•"/>
            </a:pPr>
            <a:r>
              <a:rPr lang="en-US" b="1" dirty="0">
                <a:solidFill>
                  <a:srgbClr val="FF0000"/>
                </a:solidFill>
                <a:latin typeface="Cambria" panose="02040503050406030204" pitchFamily="18" charset="0"/>
                <a:ea typeface="Cambria" panose="02040503050406030204" pitchFamily="18" charset="0"/>
              </a:rPr>
              <a:t>You will pay for all prescription drugs with personal funds/credit card</a:t>
            </a:r>
          </a:p>
          <a:p>
            <a:pPr marL="285750" indent="-285750">
              <a:buFont typeface="Arial" panose="020B0604020202020204" pitchFamily="34" charset="0"/>
              <a:buChar char="•"/>
            </a:pPr>
            <a:r>
              <a:rPr lang="en-US" dirty="0">
                <a:solidFill>
                  <a:srgbClr val="FF0000"/>
                </a:solidFill>
                <a:latin typeface="Cambria" panose="02040503050406030204" pitchFamily="18" charset="0"/>
                <a:ea typeface="Cambria" panose="02040503050406030204" pitchFamily="18" charset="0"/>
              </a:rPr>
              <a:t>Once you have reached $1400 in medical services &amp; Rx you can submit for reimbursement through the HRA</a:t>
            </a:r>
          </a:p>
          <a:p>
            <a:pPr marL="742950" lvl="1" indent="-285750">
              <a:buFont typeface="Arial" panose="020B0604020202020204" pitchFamily="34" charset="0"/>
              <a:buChar char="•"/>
            </a:pPr>
            <a:r>
              <a:rPr lang="en-US" dirty="0">
                <a:solidFill>
                  <a:srgbClr val="FF0000"/>
                </a:solidFill>
                <a:latin typeface="Cambria" panose="02040503050406030204" pitchFamily="18" charset="0"/>
                <a:ea typeface="Cambria" panose="02040503050406030204" pitchFamily="18" charset="0"/>
              </a:rPr>
              <a:t>Through Portal: Mycigna.com</a:t>
            </a:r>
          </a:p>
          <a:p>
            <a:pPr marL="742950" lvl="1" indent="-285750">
              <a:buFont typeface="Arial" panose="020B0604020202020204" pitchFamily="34" charset="0"/>
              <a:buChar char="•"/>
            </a:pPr>
            <a:r>
              <a:rPr lang="en-US" dirty="0">
                <a:solidFill>
                  <a:srgbClr val="FF0000"/>
                </a:solidFill>
                <a:latin typeface="Cambria" panose="02040503050406030204" pitchFamily="18" charset="0"/>
                <a:ea typeface="Cambria" panose="02040503050406030204" pitchFamily="18" charset="0"/>
              </a:rPr>
              <a:t>Fax: 303-729-7437</a:t>
            </a:r>
          </a:p>
          <a:p>
            <a:pPr marL="742950" lvl="1" indent="-285750">
              <a:buFont typeface="Arial" panose="020B0604020202020204" pitchFamily="34" charset="0"/>
              <a:buChar char="•"/>
            </a:pPr>
            <a:r>
              <a:rPr lang="en-US" dirty="0">
                <a:solidFill>
                  <a:srgbClr val="FF0000"/>
                </a:solidFill>
                <a:latin typeface="Cambria" panose="02040503050406030204" pitchFamily="18" charset="0"/>
                <a:ea typeface="Cambria" panose="02040503050406030204" pitchFamily="18" charset="0"/>
              </a:rPr>
              <a:t>Mail to: Cigna, PO Box 188061, Chattanooga TN 37422</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01235E96-6BE7-4974-8001-C0BB3BD8AD10}"/>
              </a:ext>
            </a:extLst>
          </p:cNvPr>
          <p:cNvPicPr>
            <a:picLocks noChangeAspect="1"/>
          </p:cNvPicPr>
          <p:nvPr/>
        </p:nvPicPr>
        <p:blipFill>
          <a:blip r:embed="rId3"/>
          <a:stretch>
            <a:fillRect/>
          </a:stretch>
        </p:blipFill>
        <p:spPr>
          <a:xfrm>
            <a:off x="1295400" y="2222111"/>
            <a:ext cx="4648200" cy="1928988"/>
          </a:xfrm>
          <a:prstGeom prst="rect">
            <a:avLst/>
          </a:prstGeom>
        </p:spPr>
      </p:pic>
    </p:spTree>
    <p:extLst>
      <p:ext uri="{BB962C8B-B14F-4D97-AF65-F5344CB8AC3E}">
        <p14:creationId xmlns:p14="http://schemas.microsoft.com/office/powerpoint/2010/main" val="269221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3200" y="236181"/>
            <a:ext cx="4267200" cy="607242"/>
          </a:xfrm>
        </p:spPr>
        <p:txBody>
          <a:bodyPr wrap="none"/>
          <a:lstStyle/>
          <a:p>
            <a:pPr>
              <a:spcBef>
                <a:spcPts val="0"/>
              </a:spcBef>
            </a:pPr>
            <a:r>
              <a:rPr lang="en-US" sz="2400" b="1" dirty="0">
                <a:latin typeface="Calisto MT" panose="02040603050505030304" pitchFamily="18" charset="0"/>
                <a:ea typeface="Cambria" panose="02040503050406030204" pitchFamily="18" charset="0"/>
                <a:cs typeface="Verdana" panose="020B0604030504040204" pitchFamily="34" charset="0"/>
              </a:rPr>
              <a:t>Health Insurance Employee Cost</a:t>
            </a:r>
          </a:p>
        </p:txBody>
      </p:sp>
      <p:sp>
        <p:nvSpPr>
          <p:cNvPr id="6" name="TextBox 5">
            <a:extLst>
              <a:ext uri="{FF2B5EF4-FFF2-40B4-BE49-F238E27FC236}">
                <a16:creationId xmlns:a16="http://schemas.microsoft.com/office/drawing/2014/main" id="{CB9C4DA4-007E-4311-9488-58484347E72A}"/>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pic>
        <p:nvPicPr>
          <p:cNvPr id="2" name="Picture 1">
            <a:extLst>
              <a:ext uri="{FF2B5EF4-FFF2-40B4-BE49-F238E27FC236}">
                <a16:creationId xmlns:a16="http://schemas.microsoft.com/office/drawing/2014/main" id="{56BF3212-B491-44F5-9596-0A64E3FD98C4}"/>
              </a:ext>
            </a:extLst>
          </p:cNvPr>
          <p:cNvPicPr>
            <a:picLocks noChangeAspect="1"/>
          </p:cNvPicPr>
          <p:nvPr/>
        </p:nvPicPr>
        <p:blipFill>
          <a:blip r:embed="rId2"/>
          <a:stretch>
            <a:fillRect/>
          </a:stretch>
        </p:blipFill>
        <p:spPr>
          <a:xfrm>
            <a:off x="1066801" y="215481"/>
            <a:ext cx="1219200" cy="558122"/>
          </a:xfrm>
          <a:prstGeom prst="rect">
            <a:avLst/>
          </a:prstGeom>
        </p:spPr>
      </p:pic>
      <p:sp>
        <p:nvSpPr>
          <p:cNvPr id="5" name="TextBox 4">
            <a:extLst>
              <a:ext uri="{FF2B5EF4-FFF2-40B4-BE49-F238E27FC236}">
                <a16:creationId xmlns:a16="http://schemas.microsoft.com/office/drawing/2014/main" id="{48E269E6-8DDE-46C6-8DCA-27B6B7391CD3}"/>
              </a:ext>
            </a:extLst>
          </p:cNvPr>
          <p:cNvSpPr txBox="1"/>
          <p:nvPr/>
        </p:nvSpPr>
        <p:spPr>
          <a:xfrm>
            <a:off x="798040" y="1022669"/>
            <a:ext cx="6745759" cy="1631216"/>
          </a:xfrm>
          <a:prstGeom prst="rect">
            <a:avLst/>
          </a:prstGeom>
          <a:noFill/>
        </p:spPr>
        <p:txBody>
          <a:bodyPr wrap="square" rtlCol="0">
            <a:spAutoFit/>
          </a:bodyPr>
          <a:lstStyle/>
          <a:p>
            <a:r>
              <a:rPr lang="en-US" sz="2000" b="1" dirty="0">
                <a:solidFill>
                  <a:schemeClr val="tx2"/>
                </a:solidFill>
                <a:latin typeface="Cambria" panose="02040503050406030204" pitchFamily="18" charset="0"/>
                <a:ea typeface="Cambria" panose="02040503050406030204" pitchFamily="18" charset="0"/>
              </a:rPr>
              <a:t>W.S. Badger will pay 70% of the cost of health insurance coverage for employees and their dependents.</a:t>
            </a:r>
          </a:p>
          <a:p>
            <a:endParaRPr lang="en-US" sz="2000" b="1" dirty="0">
              <a:solidFill>
                <a:schemeClr val="tx2"/>
              </a:solidFill>
              <a:latin typeface="Cambria" panose="02040503050406030204" pitchFamily="18" charset="0"/>
              <a:ea typeface="Cambria" panose="02040503050406030204" pitchFamily="18" charset="0"/>
            </a:endParaRPr>
          </a:p>
          <a:p>
            <a:r>
              <a:rPr lang="en-US" sz="2000" b="1" dirty="0">
                <a:solidFill>
                  <a:schemeClr val="tx2"/>
                </a:solidFill>
                <a:latin typeface="Cambria" panose="02040503050406030204" pitchFamily="18" charset="0"/>
                <a:ea typeface="Cambria" panose="02040503050406030204" pitchFamily="18" charset="0"/>
              </a:rPr>
              <a:t>For coverage 10/1/20 – 9/30/21 your bi-weekly payroll deductions will be:</a:t>
            </a:r>
          </a:p>
        </p:txBody>
      </p:sp>
      <p:pic>
        <p:nvPicPr>
          <p:cNvPr id="17" name="Content Placeholder 3">
            <a:extLst>
              <a:ext uri="{FF2B5EF4-FFF2-40B4-BE49-F238E27FC236}">
                <a16:creationId xmlns:a16="http://schemas.microsoft.com/office/drawing/2014/main" id="{32070DB3-45DE-4802-BE1A-752F20BA1690}"/>
              </a:ext>
            </a:extLst>
          </p:cNvPr>
          <p:cNvPicPr>
            <a:picLocks noChangeAspect="1"/>
          </p:cNvPicPr>
          <p:nvPr/>
        </p:nvPicPr>
        <p:blipFill>
          <a:blip r:embed="rId3"/>
          <a:stretch>
            <a:fillRect/>
          </a:stretch>
        </p:blipFill>
        <p:spPr>
          <a:xfrm>
            <a:off x="1064739" y="2902951"/>
            <a:ext cx="6212360" cy="2413620"/>
          </a:xfrm>
          <a:prstGeom prst="rect">
            <a:avLst/>
          </a:prstGeom>
        </p:spPr>
      </p:pic>
      <p:pic>
        <p:nvPicPr>
          <p:cNvPr id="4" name="Picture 3">
            <a:extLst>
              <a:ext uri="{FF2B5EF4-FFF2-40B4-BE49-F238E27FC236}">
                <a16:creationId xmlns:a16="http://schemas.microsoft.com/office/drawing/2014/main" id="{7BF15E2B-B169-423E-B834-3C2130CC0FB4}"/>
              </a:ext>
            </a:extLst>
          </p:cNvPr>
          <p:cNvPicPr>
            <a:picLocks noChangeAspect="1"/>
          </p:cNvPicPr>
          <p:nvPr/>
        </p:nvPicPr>
        <p:blipFill>
          <a:blip r:embed="rId4"/>
          <a:stretch>
            <a:fillRect/>
          </a:stretch>
        </p:blipFill>
        <p:spPr>
          <a:xfrm>
            <a:off x="1027669" y="5867400"/>
            <a:ext cx="6241810" cy="3504777"/>
          </a:xfrm>
          <a:prstGeom prst="rect">
            <a:avLst/>
          </a:prstGeom>
        </p:spPr>
      </p:pic>
    </p:spTree>
    <p:extLst>
      <p:ext uri="{BB962C8B-B14F-4D97-AF65-F5344CB8AC3E}">
        <p14:creationId xmlns:p14="http://schemas.microsoft.com/office/powerpoint/2010/main" val="49995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472440" y="231424"/>
            <a:ext cx="4979386"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Health Savings Account</a:t>
            </a:r>
          </a:p>
        </p:txBody>
      </p:sp>
      <p:sp>
        <p:nvSpPr>
          <p:cNvPr id="7" name="TextBox 6">
            <a:extLst>
              <a:ext uri="{FF2B5EF4-FFF2-40B4-BE49-F238E27FC236}">
                <a16:creationId xmlns:a16="http://schemas.microsoft.com/office/drawing/2014/main" id="{8FCD6498-274B-412D-9D46-2A2FFA567891}"/>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ea typeface="Verdana" panose="020B0604030504040204" pitchFamily="34" charset="0"/>
                <a:cs typeface="Verdana" panose="020B0604030504040204" pitchFamily="34" charset="0"/>
              </a:rPr>
              <a:t>Telemedicine</a:t>
            </a:r>
          </a:p>
        </p:txBody>
      </p:sp>
      <p:sp>
        <p:nvSpPr>
          <p:cNvPr id="10" name="TextBox 9">
            <a:extLst>
              <a:ext uri="{FF2B5EF4-FFF2-40B4-BE49-F238E27FC236}">
                <a16:creationId xmlns:a16="http://schemas.microsoft.com/office/drawing/2014/main" id="{3EAE288B-C5FF-4E1C-BD25-572FE2033248}"/>
              </a:ext>
            </a:extLst>
          </p:cNvPr>
          <p:cNvSpPr txBox="1"/>
          <p:nvPr/>
        </p:nvSpPr>
        <p:spPr>
          <a:xfrm>
            <a:off x="400359" y="929450"/>
            <a:ext cx="6704364" cy="7571303"/>
          </a:xfrm>
          <a:prstGeom prst="rect">
            <a:avLst/>
          </a:prstGeom>
          <a:noFill/>
        </p:spPr>
        <p:txBody>
          <a:bodyPr wrap="square" rtlCol="0">
            <a:spAutoFit/>
          </a:bodyPr>
          <a:lstStyle/>
          <a:p>
            <a:r>
              <a:rPr lang="en-US" sz="1600" b="1" dirty="0">
                <a:solidFill>
                  <a:schemeClr val="tx2"/>
                </a:solidFill>
                <a:latin typeface="Cambria" panose="02040503050406030204" pitchFamily="18" charset="0"/>
                <a:ea typeface="Cambria" panose="02040503050406030204" pitchFamily="18" charset="0"/>
              </a:rPr>
              <a:t>Cigna’s plan  is HSA-eligible, which means you might be able to establish and fund a Health Savings Account (HSA).</a:t>
            </a:r>
          </a:p>
          <a:p>
            <a:endParaRPr lang="en-US" sz="1600" dirty="0">
              <a:solidFill>
                <a:schemeClr val="tx2"/>
              </a:solidFill>
              <a:latin typeface="Cambria" panose="02040503050406030204" pitchFamily="18" charset="0"/>
              <a:ea typeface="Cambria" panose="02040503050406030204" pitchFamily="18" charset="0"/>
            </a:endParaRPr>
          </a:p>
          <a:p>
            <a:r>
              <a:rPr lang="en-US" sz="1600" dirty="0">
                <a:solidFill>
                  <a:schemeClr val="tx2"/>
                </a:solidFill>
                <a:latin typeface="Cambria" panose="02040503050406030204" pitchFamily="18" charset="0"/>
                <a:ea typeface="Cambria" panose="02040503050406030204" pitchFamily="18" charset="0"/>
              </a:rPr>
              <a:t>HSAs are tripled tax-advantaged personally owned savings accounts where contributions are tax deductible, growth is tax free, and distributions to pay for qualified medical expenses (including vision and dental) for yourself and your tax dependents*, are tax-free.</a:t>
            </a:r>
          </a:p>
          <a:p>
            <a:endParaRPr lang="en-US" sz="1600" b="1" dirty="0">
              <a:solidFill>
                <a:schemeClr val="tx2"/>
              </a:solidFill>
              <a:latin typeface="Cambria" panose="02040503050406030204" pitchFamily="18" charset="0"/>
              <a:ea typeface="Cambria" panose="02040503050406030204" pitchFamily="18" charset="0"/>
            </a:endParaRPr>
          </a:p>
          <a:p>
            <a:r>
              <a:rPr lang="en-US" sz="1600" b="1" dirty="0">
                <a:solidFill>
                  <a:schemeClr val="tx2"/>
                </a:solidFill>
                <a:latin typeface="Cambria" panose="02040503050406030204" pitchFamily="18" charset="0"/>
                <a:ea typeface="Cambria" panose="02040503050406030204" pitchFamily="18" charset="0"/>
              </a:rPr>
              <a:t>In order to make or receive HSA contributions, you may NOT have  “first dollar coverage” for medical services up to $1400 or $2800. This means you may NOT be enrolled in Medicare, a partner’s plan, full purpose FSA, VA plan, etc. </a:t>
            </a:r>
          </a:p>
          <a:p>
            <a:endParaRPr lang="en-US" sz="1600" b="1"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*Most domestic partners are NOT tax dependents, and therefore while they can be enrolled in your health insurance plan, you may NOT use your HSA funds for their expenses.</a:t>
            </a:r>
          </a:p>
          <a:p>
            <a:endParaRPr lang="en-US" sz="1600" dirty="0">
              <a:latin typeface="Cambria" panose="02040503050406030204" pitchFamily="18" charset="0"/>
              <a:ea typeface="Cambria" panose="02040503050406030204" pitchFamily="18" charset="0"/>
            </a:endParaRPr>
          </a:p>
          <a:p>
            <a:r>
              <a:rPr lang="en-US" b="1" dirty="0" err="1">
                <a:latin typeface="Cambria" panose="02040503050406030204" pitchFamily="18" charset="0"/>
                <a:ea typeface="Cambria" panose="02040503050406030204" pitchFamily="18" charset="0"/>
              </a:rPr>
              <a:t>Mascoma</a:t>
            </a:r>
            <a:r>
              <a:rPr lang="en-US" b="1" dirty="0">
                <a:latin typeface="Cambria" panose="02040503050406030204" pitchFamily="18" charset="0"/>
                <a:ea typeface="Cambria" panose="02040503050406030204" pitchFamily="18" charset="0"/>
              </a:rPr>
              <a:t> Bank allows Badgers to establish fee-free HSA accounts.</a:t>
            </a:r>
          </a:p>
          <a:p>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Ways to contribute to your HSA:</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Badger Wellness Fund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Payroll Deduction</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Direct contributions from personal savings, checking, </a:t>
            </a:r>
            <a:r>
              <a:rPr lang="en-US" sz="1600" dirty="0" err="1">
                <a:latin typeface="Cambria" panose="02040503050406030204" pitchFamily="18" charset="0"/>
                <a:ea typeface="Cambria" panose="02040503050406030204" pitchFamily="18" charset="0"/>
              </a:rPr>
              <a:t>etc</a:t>
            </a:r>
            <a:endParaRPr lang="en-US" sz="16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As gifts from others on your behalf</a:t>
            </a: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4245C3C-53E3-49E0-92BF-1CC80F29088B}"/>
              </a:ext>
            </a:extLst>
          </p:cNvPr>
          <p:cNvPicPr>
            <a:picLocks noChangeAspect="1"/>
          </p:cNvPicPr>
          <p:nvPr/>
        </p:nvPicPr>
        <p:blipFill>
          <a:blip r:embed="rId2"/>
          <a:stretch>
            <a:fillRect/>
          </a:stretch>
        </p:blipFill>
        <p:spPr>
          <a:xfrm>
            <a:off x="5195913" y="153845"/>
            <a:ext cx="1495373" cy="539750"/>
          </a:xfrm>
          <a:prstGeom prst="rect">
            <a:avLst/>
          </a:prstGeom>
        </p:spPr>
      </p:pic>
      <p:pic>
        <p:nvPicPr>
          <p:cNvPr id="4" name="Picture 3">
            <a:extLst>
              <a:ext uri="{FF2B5EF4-FFF2-40B4-BE49-F238E27FC236}">
                <a16:creationId xmlns:a16="http://schemas.microsoft.com/office/drawing/2014/main" id="{A8F45DCA-E031-4929-A260-4937C15AA386}"/>
              </a:ext>
            </a:extLst>
          </p:cNvPr>
          <p:cNvPicPr>
            <a:picLocks noChangeAspect="1"/>
          </p:cNvPicPr>
          <p:nvPr/>
        </p:nvPicPr>
        <p:blipFill>
          <a:blip r:embed="rId3"/>
          <a:stretch>
            <a:fillRect/>
          </a:stretch>
        </p:blipFill>
        <p:spPr>
          <a:xfrm>
            <a:off x="914400" y="7481520"/>
            <a:ext cx="5257800" cy="2001171"/>
          </a:xfrm>
          <a:prstGeom prst="rect">
            <a:avLst/>
          </a:prstGeom>
        </p:spPr>
      </p:pic>
    </p:spTree>
    <p:extLst>
      <p:ext uri="{BB962C8B-B14F-4D97-AF65-F5344CB8AC3E}">
        <p14:creationId xmlns:p14="http://schemas.microsoft.com/office/powerpoint/2010/main" val="356924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8A8A9-9332-4692-A789-12D98FA3D083}"/>
              </a:ext>
            </a:extLst>
          </p:cNvPr>
          <p:cNvPicPr>
            <a:picLocks noChangeAspect="1"/>
          </p:cNvPicPr>
          <p:nvPr/>
        </p:nvPicPr>
        <p:blipFill>
          <a:blip r:embed="rId2"/>
          <a:stretch>
            <a:fillRect/>
          </a:stretch>
        </p:blipFill>
        <p:spPr>
          <a:xfrm>
            <a:off x="1066800" y="154630"/>
            <a:ext cx="883995" cy="607370"/>
          </a:xfrm>
          <a:prstGeom prst="rect">
            <a:avLst/>
          </a:prstGeom>
        </p:spPr>
      </p:pic>
      <p:sp>
        <p:nvSpPr>
          <p:cNvPr id="8" name="Text Placeholder 2">
            <a:extLst>
              <a:ext uri="{FF2B5EF4-FFF2-40B4-BE49-F238E27FC236}">
                <a16:creationId xmlns:a16="http://schemas.microsoft.com/office/drawing/2014/main" id="{D1A7AA2B-3E21-4909-A973-8FE6F108EFE1}"/>
              </a:ext>
            </a:extLst>
          </p:cNvPr>
          <p:cNvSpPr>
            <a:spLocks noGrp="1"/>
          </p:cNvSpPr>
          <p:nvPr>
            <p:ph type="body" sz="quarter" idx="11"/>
          </p:nvPr>
        </p:nvSpPr>
        <p:spPr>
          <a:xfrm>
            <a:off x="2286000" y="251732"/>
            <a:ext cx="4876800" cy="502536"/>
          </a:xfrm>
        </p:spPr>
        <p:txBody>
          <a:bodyPr wrap="none"/>
          <a:lstStyle/>
          <a:p>
            <a:pPr>
              <a:spcBef>
                <a:spcPts val="0"/>
              </a:spcBef>
            </a:pPr>
            <a:r>
              <a:rPr lang="en-US" sz="2400" b="1" dirty="0">
                <a:latin typeface="Cambria" panose="02040503050406030204" pitchFamily="18" charset="0"/>
                <a:ea typeface="Cambria" panose="02040503050406030204" pitchFamily="18" charset="0"/>
                <a:cs typeface="Verdana" panose="020B0604030504040204" pitchFamily="34" charset="0"/>
              </a:rPr>
              <a:t>Flexible Spending Accounts</a:t>
            </a:r>
          </a:p>
        </p:txBody>
      </p:sp>
      <p:sp>
        <p:nvSpPr>
          <p:cNvPr id="5" name="TextBox 4">
            <a:extLst>
              <a:ext uri="{FF2B5EF4-FFF2-40B4-BE49-F238E27FC236}">
                <a16:creationId xmlns:a16="http://schemas.microsoft.com/office/drawing/2014/main" id="{81DC4361-868E-454D-B56F-9EE74D2B8810}"/>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Flexible Spending Accounts</a:t>
            </a:r>
          </a:p>
        </p:txBody>
      </p:sp>
      <p:sp>
        <p:nvSpPr>
          <p:cNvPr id="6" name="Rectangle 5">
            <a:extLst>
              <a:ext uri="{FF2B5EF4-FFF2-40B4-BE49-F238E27FC236}">
                <a16:creationId xmlns:a16="http://schemas.microsoft.com/office/drawing/2014/main" id="{AE0476C5-6908-4059-B2BA-2D5B865F0119}"/>
              </a:ext>
            </a:extLst>
          </p:cNvPr>
          <p:cNvSpPr/>
          <p:nvPr/>
        </p:nvSpPr>
        <p:spPr>
          <a:xfrm>
            <a:off x="762000" y="978250"/>
            <a:ext cx="6934200" cy="8494633"/>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cs typeface="Calibri" panose="020F0502020204030204" pitchFamily="34" charset="0"/>
              </a:rPr>
              <a:t>W.S. Badger offers both health (FSA) and dependent care (DCA) flexible spending accounts. Employees may contribute pre-tax dollars into these accounts to help offset eligible medical expenses or dependent care expenses. Beginning in 2020, these plans will be administered by American Benefits Group </a:t>
            </a:r>
            <a:r>
              <a:rPr lang="en-US" sz="1400" dirty="0">
                <a:latin typeface="Cambria" panose="02040503050406030204" pitchFamily="18" charset="0"/>
                <a:ea typeface="Cambria" panose="02040503050406030204" pitchFamily="18" charset="0"/>
                <a:cs typeface="Calibri" panose="020F0502020204030204" pitchFamily="34" charset="0"/>
                <a:hlinkClick r:id="rId3"/>
              </a:rPr>
              <a:t>www.amben.com</a:t>
            </a:r>
            <a:r>
              <a:rPr lang="en-US" sz="1400" dirty="0">
                <a:latin typeface="Cambria" panose="02040503050406030204" pitchFamily="18" charset="0"/>
                <a:ea typeface="Cambria" panose="02040503050406030204" pitchFamily="18" charset="0"/>
                <a:cs typeface="Calibri" panose="020F0502020204030204" pitchFamily="34" charset="0"/>
              </a:rPr>
              <a:t>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The Health Care FSA is available to all regular full-time or part-time employees, whether or not they participate in Badger’s health insurance plan.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Health Care FSA</a:t>
            </a:r>
          </a:p>
          <a:p>
            <a:r>
              <a:rPr lang="en-US" sz="1400" dirty="0">
                <a:latin typeface="Cambria" panose="02040503050406030204" pitchFamily="18" charset="0"/>
                <a:ea typeface="Cambria" panose="02040503050406030204" pitchFamily="18" charset="0"/>
                <a:cs typeface="Calibri" panose="020F0502020204030204" pitchFamily="34" charset="0"/>
              </a:rPr>
              <a:t>Funds from a health care FSA can be used for qualified expenses including medical, dental, vision, deductibles*, co-payments and coinsurance. For a full list of qualified expenses allowed by the IRS, see Publication 502 (</a:t>
            </a:r>
            <a:r>
              <a:rPr lang="en-US" sz="1400" dirty="0">
                <a:latin typeface="Cambria" panose="02040503050406030204" pitchFamily="18" charset="0"/>
                <a:ea typeface="Cambria" panose="02040503050406030204" pitchFamily="18" charset="0"/>
                <a:cs typeface="Calibri" panose="020F0502020204030204" pitchFamily="34" charset="0"/>
                <a:hlinkClick r:id="rId4"/>
              </a:rPr>
              <a:t>www.irs.gov/publications/p502</a:t>
            </a:r>
            <a:r>
              <a:rPr lang="en-US" sz="1400" dirty="0">
                <a:latin typeface="Cambria" panose="02040503050406030204" pitchFamily="18" charset="0"/>
                <a:ea typeface="Cambria" panose="02040503050406030204" pitchFamily="18" charset="0"/>
                <a:cs typeface="Calibri" panose="020F0502020204030204" pitchFamily="34" charset="0"/>
              </a:rPr>
              <a:t>).</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If you fund an HSA account, you will be eligible for a Limited Purpose FSA which you can use for vision and dental services only.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A debit card will be issued to all participants enrolled in the medical FSA. In 2020 the maximum allowable contribution amount is $2,750.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With an FSA, the entire elected amount is available on the first day of the health plan year. Plan Year 10/1/20 – 9/30/21</a:t>
            </a:r>
            <a:endParaRPr lang="en-US" sz="1400" dirty="0">
              <a:highlight>
                <a:srgbClr val="FFFF00"/>
              </a:highlight>
              <a:latin typeface="Cambria" panose="02040503050406030204" pitchFamily="18" charset="0"/>
              <a:ea typeface="Cambria" panose="02040503050406030204" pitchFamily="18" charset="0"/>
              <a:cs typeface="Calibri" panose="020F0502020204030204" pitchFamily="34" charset="0"/>
            </a:endParaRP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Dependent Care FSA</a:t>
            </a:r>
          </a:p>
          <a:p>
            <a:r>
              <a:rPr lang="en-US" sz="1400" dirty="0">
                <a:latin typeface="Cambria" panose="02040503050406030204" pitchFamily="18" charset="0"/>
                <a:ea typeface="Cambria" panose="02040503050406030204" pitchFamily="18" charset="0"/>
                <a:cs typeface="Calibri" panose="020F0502020204030204" pitchFamily="34" charset="0"/>
              </a:rPr>
              <a:t>A dependent care FSA allows employees to set aside pre-tax dollars to pay for qualified dependent care expenses. Funds can be used to pay for day care, preschool, elderly care or other dependent care. To qualify for a dependent care FSA, the IRS requires that the dependent care is necessary for you or your spouse to work, look for work or attend school full-time.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In 2020 the maximum amount you may contribute to the dependent care FSA is $5,000* (if single or married &amp; filing jointly) or $2,500* (if married &amp; filing separately)</a:t>
            </a:r>
          </a:p>
          <a:p>
            <a:r>
              <a:rPr lang="en-US" sz="1400" dirty="0">
                <a:latin typeface="Cambria" panose="02040503050406030204" pitchFamily="18" charset="0"/>
                <a:ea typeface="Cambria" panose="02040503050406030204" pitchFamily="18" charset="0"/>
                <a:cs typeface="Calibri" panose="020F0502020204030204" pitchFamily="34" charset="0"/>
              </a:rPr>
              <a:t>Please note that the DCA is 100% employee funded and is only available to use as  monetary contributions are made.  Plan year 1/1/21-12/31/21</a:t>
            </a:r>
          </a:p>
          <a:p>
            <a:endParaRPr lang="en-US" sz="1400" dirty="0">
              <a:highlight>
                <a:srgbClr val="FFFF00"/>
              </a:highlight>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Visit </a:t>
            </a:r>
            <a:r>
              <a:rPr lang="en-US" sz="1400" dirty="0">
                <a:latin typeface="Cambria" panose="02040503050406030204" pitchFamily="18" charset="0"/>
                <a:ea typeface="Cambria" panose="02040503050406030204" pitchFamily="18" charset="0"/>
                <a:cs typeface="Calibri" panose="020F0502020204030204" pitchFamily="34" charset="0"/>
                <a:hlinkClick r:id="rId3"/>
              </a:rPr>
              <a:t>www.amben.com</a:t>
            </a:r>
            <a:r>
              <a:rPr lang="en-US" sz="1400" dirty="0">
                <a:latin typeface="Cambria" panose="02040503050406030204" pitchFamily="18" charset="0"/>
                <a:ea typeface="Cambria" panose="02040503050406030204" pitchFamily="18" charset="0"/>
                <a:cs typeface="Calibri" panose="020F0502020204030204" pitchFamily="34" charset="0"/>
              </a:rPr>
              <a:t> for more information including tools  to calculate your tax benefits and election amount estimators.</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For enrollment forms, direct deposit forms, please contact Human Resources, visit </a:t>
            </a:r>
            <a:r>
              <a:rPr lang="en-US" sz="1400" dirty="0">
                <a:latin typeface="Cambria" panose="02040503050406030204" pitchFamily="18" charset="0"/>
                <a:ea typeface="Cambria" panose="02040503050406030204" pitchFamily="18" charset="0"/>
                <a:cs typeface="Calibri" panose="020F0502020204030204" pitchFamily="34" charset="0"/>
                <a:hlinkClick r:id="rId3"/>
              </a:rPr>
              <a:t>www.amben.com</a:t>
            </a:r>
            <a:r>
              <a:rPr lang="en-US" sz="1400" dirty="0">
                <a:latin typeface="Cambria" panose="02040503050406030204" pitchFamily="18" charset="0"/>
                <a:ea typeface="Cambria" panose="02040503050406030204" pitchFamily="18" charset="0"/>
                <a:cs typeface="Calibri" panose="020F0502020204030204" pitchFamily="34" charset="0"/>
              </a:rPr>
              <a:t>, or call American Benefits Group at 855-294-7010.</a:t>
            </a:r>
          </a:p>
        </p:txBody>
      </p:sp>
    </p:spTree>
    <p:extLst>
      <p:ext uri="{BB962C8B-B14F-4D97-AF65-F5344CB8AC3E}">
        <p14:creationId xmlns:p14="http://schemas.microsoft.com/office/powerpoint/2010/main" val="232264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522FD74-D59E-41C8-B988-DB706A975211}"/>
              </a:ext>
            </a:extLst>
          </p:cNvPr>
          <p:cNvSpPr txBox="1">
            <a:spLocks/>
          </p:cNvSpPr>
          <p:nvPr/>
        </p:nvSpPr>
        <p:spPr>
          <a:xfrm>
            <a:off x="-1066800" y="201934"/>
            <a:ext cx="580405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Dental Insurance</a:t>
            </a:r>
          </a:p>
        </p:txBody>
      </p:sp>
      <p:pic>
        <p:nvPicPr>
          <p:cNvPr id="5" name="Picture 4">
            <a:extLst>
              <a:ext uri="{FF2B5EF4-FFF2-40B4-BE49-F238E27FC236}">
                <a16:creationId xmlns:a16="http://schemas.microsoft.com/office/drawing/2014/main" id="{D3AFBE39-1080-467A-878F-F920BFA334C1}"/>
              </a:ext>
            </a:extLst>
          </p:cNvPr>
          <p:cNvPicPr>
            <a:picLocks noChangeAspect="1"/>
          </p:cNvPicPr>
          <p:nvPr/>
        </p:nvPicPr>
        <p:blipFill>
          <a:blip r:embed="rId2"/>
          <a:stretch>
            <a:fillRect/>
          </a:stretch>
        </p:blipFill>
        <p:spPr>
          <a:xfrm>
            <a:off x="5674770" y="144517"/>
            <a:ext cx="1103322" cy="547544"/>
          </a:xfrm>
          <a:prstGeom prst="rect">
            <a:avLst/>
          </a:prstGeom>
        </p:spPr>
      </p:pic>
      <p:sp>
        <p:nvSpPr>
          <p:cNvPr id="6" name="TextBox 5">
            <a:extLst>
              <a:ext uri="{FF2B5EF4-FFF2-40B4-BE49-F238E27FC236}">
                <a16:creationId xmlns:a16="http://schemas.microsoft.com/office/drawing/2014/main" id="{7E241658-4283-4118-9D3E-68548AFD7750}"/>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Dental Insurance</a:t>
            </a:r>
          </a:p>
        </p:txBody>
      </p:sp>
      <p:pic>
        <p:nvPicPr>
          <p:cNvPr id="3" name="Picture 2">
            <a:extLst>
              <a:ext uri="{FF2B5EF4-FFF2-40B4-BE49-F238E27FC236}">
                <a16:creationId xmlns:a16="http://schemas.microsoft.com/office/drawing/2014/main" id="{7A649FEE-BB0C-4098-AAE2-BB0F24EB99E6}"/>
              </a:ext>
            </a:extLst>
          </p:cNvPr>
          <p:cNvPicPr>
            <a:picLocks noChangeAspect="1"/>
          </p:cNvPicPr>
          <p:nvPr/>
        </p:nvPicPr>
        <p:blipFill>
          <a:blip r:embed="rId3"/>
          <a:stretch>
            <a:fillRect/>
          </a:stretch>
        </p:blipFill>
        <p:spPr>
          <a:xfrm>
            <a:off x="413262" y="1752600"/>
            <a:ext cx="6400800" cy="3896922"/>
          </a:xfrm>
          <a:prstGeom prst="rect">
            <a:avLst/>
          </a:prstGeom>
        </p:spPr>
      </p:pic>
      <p:sp>
        <p:nvSpPr>
          <p:cNvPr id="4" name="TextBox 3">
            <a:extLst>
              <a:ext uri="{FF2B5EF4-FFF2-40B4-BE49-F238E27FC236}">
                <a16:creationId xmlns:a16="http://schemas.microsoft.com/office/drawing/2014/main" id="{707FC57B-3183-4004-B449-FCA1314CF2F4}"/>
              </a:ext>
            </a:extLst>
          </p:cNvPr>
          <p:cNvSpPr txBox="1"/>
          <p:nvPr/>
        </p:nvSpPr>
        <p:spPr>
          <a:xfrm>
            <a:off x="515441" y="984271"/>
            <a:ext cx="6212483"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W. S. Badger offers one dental plan through Delta Dental.  Summary of Benefits:</a:t>
            </a:r>
          </a:p>
        </p:txBody>
      </p:sp>
      <p:pic>
        <p:nvPicPr>
          <p:cNvPr id="8" name="Picture 7">
            <a:extLst>
              <a:ext uri="{FF2B5EF4-FFF2-40B4-BE49-F238E27FC236}">
                <a16:creationId xmlns:a16="http://schemas.microsoft.com/office/drawing/2014/main" id="{F55C6E5E-4A10-44DF-BA63-37B5302C0D9A}"/>
              </a:ext>
            </a:extLst>
          </p:cNvPr>
          <p:cNvPicPr>
            <a:picLocks noChangeAspect="1"/>
          </p:cNvPicPr>
          <p:nvPr/>
        </p:nvPicPr>
        <p:blipFill>
          <a:blip r:embed="rId4"/>
          <a:stretch>
            <a:fillRect/>
          </a:stretch>
        </p:blipFill>
        <p:spPr>
          <a:xfrm>
            <a:off x="687982" y="6093029"/>
            <a:ext cx="5867400" cy="2378863"/>
          </a:xfrm>
          <a:prstGeom prst="rect">
            <a:avLst/>
          </a:prstGeom>
        </p:spPr>
      </p:pic>
      <p:sp>
        <p:nvSpPr>
          <p:cNvPr id="9" name="TextBox 8">
            <a:extLst>
              <a:ext uri="{FF2B5EF4-FFF2-40B4-BE49-F238E27FC236}">
                <a16:creationId xmlns:a16="http://schemas.microsoft.com/office/drawing/2014/main" id="{AA44E0F6-A2D5-4D55-852D-5D7AF915DF90}"/>
              </a:ext>
            </a:extLst>
          </p:cNvPr>
          <p:cNvSpPr txBox="1"/>
          <p:nvPr/>
        </p:nvSpPr>
        <p:spPr>
          <a:xfrm>
            <a:off x="489576" y="8915400"/>
            <a:ext cx="6288516" cy="646331"/>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Delta Dental Provider Lookup: </a:t>
            </a:r>
            <a:r>
              <a:rPr lang="en-US" dirty="0">
                <a:latin typeface="Cambria" panose="02040503050406030204" pitchFamily="18" charset="0"/>
                <a:ea typeface="Cambria" panose="02040503050406030204" pitchFamily="18" charset="0"/>
                <a:hlinkClick r:id="rId5"/>
              </a:rPr>
              <a:t>https://nedelta.com/Providers</a:t>
            </a:r>
            <a:endParaRPr lang="en-US" b="1" dirty="0">
              <a:solidFill>
                <a:srgbClr val="0070C0"/>
              </a:solidFill>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97285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C37545C-2736-4BBE-B312-2CADFF446524}"/>
              </a:ext>
            </a:extLst>
          </p:cNvPr>
          <p:cNvSpPr txBox="1">
            <a:spLocks/>
          </p:cNvSpPr>
          <p:nvPr/>
        </p:nvSpPr>
        <p:spPr>
          <a:xfrm>
            <a:off x="1770888" y="312813"/>
            <a:ext cx="52578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Dental Insurance</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sp>
        <p:nvSpPr>
          <p:cNvPr id="13" name="TextBox 12">
            <a:extLst>
              <a:ext uri="{FF2B5EF4-FFF2-40B4-BE49-F238E27FC236}">
                <a16:creationId xmlns:a16="http://schemas.microsoft.com/office/drawing/2014/main" id="{34D06F8D-879E-484C-9DBE-E30173E525FE}"/>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Dental Insurance</a:t>
            </a:r>
          </a:p>
        </p:txBody>
      </p:sp>
      <p:pic>
        <p:nvPicPr>
          <p:cNvPr id="5" name="Picture 4">
            <a:extLst>
              <a:ext uri="{FF2B5EF4-FFF2-40B4-BE49-F238E27FC236}">
                <a16:creationId xmlns:a16="http://schemas.microsoft.com/office/drawing/2014/main" id="{C130C2F3-4965-4E65-B6AB-3CF6E5B97E6B}"/>
              </a:ext>
            </a:extLst>
          </p:cNvPr>
          <p:cNvPicPr>
            <a:picLocks noChangeAspect="1"/>
          </p:cNvPicPr>
          <p:nvPr/>
        </p:nvPicPr>
        <p:blipFill>
          <a:blip r:embed="rId2"/>
          <a:stretch>
            <a:fillRect/>
          </a:stretch>
        </p:blipFill>
        <p:spPr>
          <a:xfrm>
            <a:off x="1002301" y="1007321"/>
            <a:ext cx="6026387" cy="6019800"/>
          </a:xfrm>
          <a:prstGeom prst="rect">
            <a:avLst/>
          </a:prstGeom>
        </p:spPr>
      </p:pic>
      <p:pic>
        <p:nvPicPr>
          <p:cNvPr id="6" name="Picture 5">
            <a:extLst>
              <a:ext uri="{FF2B5EF4-FFF2-40B4-BE49-F238E27FC236}">
                <a16:creationId xmlns:a16="http://schemas.microsoft.com/office/drawing/2014/main" id="{2D74E9E0-1471-4FEF-8D82-7687563BA892}"/>
              </a:ext>
            </a:extLst>
          </p:cNvPr>
          <p:cNvPicPr>
            <a:picLocks noChangeAspect="1"/>
          </p:cNvPicPr>
          <p:nvPr/>
        </p:nvPicPr>
        <p:blipFill>
          <a:blip r:embed="rId3"/>
          <a:stretch>
            <a:fillRect/>
          </a:stretch>
        </p:blipFill>
        <p:spPr>
          <a:xfrm>
            <a:off x="1071181" y="233038"/>
            <a:ext cx="1085497" cy="539750"/>
          </a:xfrm>
          <a:prstGeom prst="rect">
            <a:avLst/>
          </a:prstGeom>
        </p:spPr>
      </p:pic>
      <p:pic>
        <p:nvPicPr>
          <p:cNvPr id="7" name="Picture 6">
            <a:extLst>
              <a:ext uri="{FF2B5EF4-FFF2-40B4-BE49-F238E27FC236}">
                <a16:creationId xmlns:a16="http://schemas.microsoft.com/office/drawing/2014/main" id="{A0DC5A3E-6C8C-48EA-9EBA-6D12833AAF4D}"/>
              </a:ext>
            </a:extLst>
          </p:cNvPr>
          <p:cNvPicPr>
            <a:picLocks noChangeAspect="1"/>
          </p:cNvPicPr>
          <p:nvPr/>
        </p:nvPicPr>
        <p:blipFill>
          <a:blip r:embed="rId4"/>
          <a:stretch>
            <a:fillRect/>
          </a:stretch>
        </p:blipFill>
        <p:spPr>
          <a:xfrm>
            <a:off x="1071181" y="7102440"/>
            <a:ext cx="5630037" cy="1449757"/>
          </a:xfrm>
          <a:prstGeom prst="rect">
            <a:avLst/>
          </a:prstGeom>
        </p:spPr>
      </p:pic>
      <p:pic>
        <p:nvPicPr>
          <p:cNvPr id="8" name="Picture 7">
            <a:extLst>
              <a:ext uri="{FF2B5EF4-FFF2-40B4-BE49-F238E27FC236}">
                <a16:creationId xmlns:a16="http://schemas.microsoft.com/office/drawing/2014/main" id="{9A8D4BBC-06C7-4587-938E-12CF4AD8B37D}"/>
              </a:ext>
            </a:extLst>
          </p:cNvPr>
          <p:cNvPicPr>
            <a:picLocks noChangeAspect="1"/>
          </p:cNvPicPr>
          <p:nvPr/>
        </p:nvPicPr>
        <p:blipFill>
          <a:blip r:embed="rId5"/>
          <a:stretch>
            <a:fillRect/>
          </a:stretch>
        </p:blipFill>
        <p:spPr>
          <a:xfrm>
            <a:off x="2446638" y="8603704"/>
            <a:ext cx="2667000" cy="1141883"/>
          </a:xfrm>
          <a:prstGeom prst="rect">
            <a:avLst/>
          </a:prstGeom>
        </p:spPr>
      </p:pic>
    </p:spTree>
    <p:extLst>
      <p:ext uri="{BB962C8B-B14F-4D97-AF65-F5344CB8AC3E}">
        <p14:creationId xmlns:p14="http://schemas.microsoft.com/office/powerpoint/2010/main" val="3205420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522FD74-D59E-41C8-B988-DB706A975211}"/>
              </a:ext>
            </a:extLst>
          </p:cNvPr>
          <p:cNvSpPr txBox="1">
            <a:spLocks/>
          </p:cNvSpPr>
          <p:nvPr/>
        </p:nvSpPr>
        <p:spPr>
          <a:xfrm>
            <a:off x="-1066800" y="201934"/>
            <a:ext cx="580405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Dental Insurance</a:t>
            </a:r>
          </a:p>
        </p:txBody>
      </p:sp>
      <p:pic>
        <p:nvPicPr>
          <p:cNvPr id="5" name="Picture 4">
            <a:extLst>
              <a:ext uri="{FF2B5EF4-FFF2-40B4-BE49-F238E27FC236}">
                <a16:creationId xmlns:a16="http://schemas.microsoft.com/office/drawing/2014/main" id="{D3AFBE39-1080-467A-878F-F920BFA334C1}"/>
              </a:ext>
            </a:extLst>
          </p:cNvPr>
          <p:cNvPicPr>
            <a:picLocks noChangeAspect="1"/>
          </p:cNvPicPr>
          <p:nvPr/>
        </p:nvPicPr>
        <p:blipFill>
          <a:blip r:embed="rId2"/>
          <a:stretch>
            <a:fillRect/>
          </a:stretch>
        </p:blipFill>
        <p:spPr>
          <a:xfrm>
            <a:off x="5674770" y="144517"/>
            <a:ext cx="1103322" cy="547544"/>
          </a:xfrm>
          <a:prstGeom prst="rect">
            <a:avLst/>
          </a:prstGeom>
        </p:spPr>
      </p:pic>
      <p:sp>
        <p:nvSpPr>
          <p:cNvPr id="6" name="TextBox 5">
            <a:extLst>
              <a:ext uri="{FF2B5EF4-FFF2-40B4-BE49-F238E27FC236}">
                <a16:creationId xmlns:a16="http://schemas.microsoft.com/office/drawing/2014/main" id="{7E241658-4283-4118-9D3E-68548AFD7750}"/>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Dental Insurance</a:t>
            </a:r>
          </a:p>
        </p:txBody>
      </p:sp>
      <p:pic>
        <p:nvPicPr>
          <p:cNvPr id="2" name="Picture 1">
            <a:extLst>
              <a:ext uri="{FF2B5EF4-FFF2-40B4-BE49-F238E27FC236}">
                <a16:creationId xmlns:a16="http://schemas.microsoft.com/office/drawing/2014/main" id="{1CAB51A2-FD44-44CC-A9AD-0B9F2FE0FBC8}"/>
              </a:ext>
            </a:extLst>
          </p:cNvPr>
          <p:cNvPicPr>
            <a:picLocks noChangeAspect="1"/>
          </p:cNvPicPr>
          <p:nvPr/>
        </p:nvPicPr>
        <p:blipFill>
          <a:blip r:embed="rId3"/>
          <a:stretch>
            <a:fillRect/>
          </a:stretch>
        </p:blipFill>
        <p:spPr>
          <a:xfrm>
            <a:off x="457200" y="1036253"/>
            <a:ext cx="6481808" cy="8548471"/>
          </a:xfrm>
          <a:prstGeom prst="rect">
            <a:avLst/>
          </a:prstGeom>
        </p:spPr>
      </p:pic>
    </p:spTree>
    <p:extLst>
      <p:ext uri="{BB962C8B-B14F-4D97-AF65-F5344CB8AC3E}">
        <p14:creationId xmlns:p14="http://schemas.microsoft.com/office/powerpoint/2010/main" val="3127419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F677DB-F0E2-4394-B451-1985FD845517}"/>
              </a:ext>
            </a:extLst>
          </p:cNvPr>
          <p:cNvSpPr>
            <a:spLocks noGrp="1"/>
          </p:cNvSpPr>
          <p:nvPr>
            <p:ph type="body" sz="quarter" idx="11"/>
          </p:nvPr>
        </p:nvSpPr>
        <p:spPr>
          <a:xfrm>
            <a:off x="1297702" y="211022"/>
            <a:ext cx="5802313" cy="539750"/>
          </a:xfrm>
        </p:spPr>
        <p:txBody>
          <a:body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Health &amp; Wellness Benefits</a:t>
            </a:r>
          </a:p>
        </p:txBody>
      </p:sp>
      <p:sp>
        <p:nvSpPr>
          <p:cNvPr id="7" name="TextBox 6">
            <a:extLst>
              <a:ext uri="{FF2B5EF4-FFF2-40B4-BE49-F238E27FC236}">
                <a16:creationId xmlns:a16="http://schemas.microsoft.com/office/drawing/2014/main" id="{338D26E2-649B-4767-928A-9B6B1C4D59EB}"/>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Benefit Plan Overview</a:t>
            </a:r>
          </a:p>
        </p:txBody>
      </p:sp>
      <p:sp>
        <p:nvSpPr>
          <p:cNvPr id="4" name="TextBox 3">
            <a:extLst>
              <a:ext uri="{FF2B5EF4-FFF2-40B4-BE49-F238E27FC236}">
                <a16:creationId xmlns:a16="http://schemas.microsoft.com/office/drawing/2014/main" id="{6A803801-C9B6-4F1E-BFA8-A672D5F77999}"/>
              </a:ext>
            </a:extLst>
          </p:cNvPr>
          <p:cNvSpPr txBox="1"/>
          <p:nvPr/>
        </p:nvSpPr>
        <p:spPr>
          <a:xfrm>
            <a:off x="777718" y="1074484"/>
            <a:ext cx="6842282" cy="307777"/>
          </a:xfrm>
          <a:prstGeom prst="rect">
            <a:avLst/>
          </a:prstGeom>
          <a:noFill/>
        </p:spPr>
        <p:txBody>
          <a:bodyPr wrap="square" rtlCol="0">
            <a:spAutoFit/>
          </a:bodyPr>
          <a:lstStyle/>
          <a:p>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2C88A27-A042-4119-88BC-D28D1D5B4E41}"/>
              </a:ext>
            </a:extLst>
          </p:cNvPr>
          <p:cNvSpPr txBox="1"/>
          <p:nvPr/>
        </p:nvSpPr>
        <p:spPr>
          <a:xfrm>
            <a:off x="863025" y="990600"/>
            <a:ext cx="6355322" cy="5816977"/>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Nothing is more important to you and your loved ones than good health. That’s why at W.S. Badger we are committed to a comprehensive employee benefit program that helps our employees stay healthy &amp; feel secure. </a:t>
            </a:r>
          </a:p>
          <a:p>
            <a:endParaRPr lang="en-US" sz="2000"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Stay Healthy</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Health Insurance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Health Reimbursement Arrangement (HRA)</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Health Savings Account (HSA)</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Pre-Tax Flexible Spending Account (FSA)</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Dental Insurance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Wellness Fund</a:t>
            </a:r>
          </a:p>
          <a:p>
            <a:endParaRPr lang="en-US"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Feel Secure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Life Insurance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Short Term Disability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Long Term Disability</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Employee Assistance Program</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FCF1277D-0D37-46DA-BC56-39F1AAE9D6EF}"/>
              </a:ext>
            </a:extLst>
          </p:cNvPr>
          <p:cNvPicPr>
            <a:picLocks noChangeAspect="1"/>
          </p:cNvPicPr>
          <p:nvPr/>
        </p:nvPicPr>
        <p:blipFill>
          <a:blip r:embed="rId2"/>
          <a:stretch>
            <a:fillRect/>
          </a:stretch>
        </p:blipFill>
        <p:spPr>
          <a:xfrm>
            <a:off x="929460" y="6754216"/>
            <a:ext cx="6489713" cy="3062270"/>
          </a:xfrm>
          <a:prstGeom prst="rect">
            <a:avLst/>
          </a:prstGeom>
        </p:spPr>
      </p:pic>
    </p:spTree>
    <p:extLst>
      <p:ext uri="{BB962C8B-B14F-4D97-AF65-F5344CB8AC3E}">
        <p14:creationId xmlns:p14="http://schemas.microsoft.com/office/powerpoint/2010/main" val="165971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C37545C-2736-4BBE-B312-2CADFF446524}"/>
              </a:ext>
            </a:extLst>
          </p:cNvPr>
          <p:cNvSpPr txBox="1">
            <a:spLocks/>
          </p:cNvSpPr>
          <p:nvPr/>
        </p:nvSpPr>
        <p:spPr>
          <a:xfrm>
            <a:off x="1770888" y="207908"/>
            <a:ext cx="52578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Badger Wellness Fund</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pic>
        <p:nvPicPr>
          <p:cNvPr id="10" name="Picture 9">
            <a:extLst>
              <a:ext uri="{FF2B5EF4-FFF2-40B4-BE49-F238E27FC236}">
                <a16:creationId xmlns:a16="http://schemas.microsoft.com/office/drawing/2014/main" id="{ECE920EC-A707-4672-B3D1-D5DCBA8CD61B}"/>
              </a:ext>
            </a:extLst>
          </p:cNvPr>
          <p:cNvPicPr>
            <a:picLocks noChangeAspect="1"/>
          </p:cNvPicPr>
          <p:nvPr/>
        </p:nvPicPr>
        <p:blipFill>
          <a:blip r:embed="rId2"/>
          <a:stretch>
            <a:fillRect/>
          </a:stretch>
        </p:blipFill>
        <p:spPr>
          <a:xfrm>
            <a:off x="1066800" y="148784"/>
            <a:ext cx="685800" cy="657997"/>
          </a:xfrm>
          <a:prstGeom prst="rect">
            <a:avLst/>
          </a:prstGeom>
        </p:spPr>
      </p:pic>
      <p:sp>
        <p:nvSpPr>
          <p:cNvPr id="13" name="TextBox 12">
            <a:extLst>
              <a:ext uri="{FF2B5EF4-FFF2-40B4-BE49-F238E27FC236}">
                <a16:creationId xmlns:a16="http://schemas.microsoft.com/office/drawing/2014/main" id="{34D06F8D-879E-484C-9DBE-E30173E525FE}"/>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Badger Wellness Fund</a:t>
            </a:r>
          </a:p>
        </p:txBody>
      </p:sp>
      <p:sp>
        <p:nvSpPr>
          <p:cNvPr id="2" name="TextBox 1">
            <a:extLst>
              <a:ext uri="{FF2B5EF4-FFF2-40B4-BE49-F238E27FC236}">
                <a16:creationId xmlns:a16="http://schemas.microsoft.com/office/drawing/2014/main" id="{8EFDACDC-491D-484C-83F0-84FDDF6B6B91}"/>
              </a:ext>
            </a:extLst>
          </p:cNvPr>
          <p:cNvSpPr txBox="1"/>
          <p:nvPr/>
        </p:nvSpPr>
        <p:spPr>
          <a:xfrm>
            <a:off x="762000" y="990600"/>
            <a:ext cx="6501063" cy="9171742"/>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W.S. Badger funds and administers our own general health and wellness reimbursement plan.   The Badger Wellness Fund reimburses for both qualified and specific non-qualified expenses used to maintain good health. </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Total available Wellness Fund dollars for full-time, regular employees for the October 1, 2020 – September 30, 2021 plan year is $1,000. Part-time employees receive a prorated amount.  </a:t>
            </a:r>
          </a:p>
          <a:p>
            <a:r>
              <a:rPr lang="en-US" sz="1400" i="1" dirty="0">
                <a:latin typeface="Cambria" panose="02040503050406030204" pitchFamily="18" charset="0"/>
                <a:ea typeface="Cambria" panose="02040503050406030204" pitchFamily="18" charset="0"/>
              </a:rPr>
              <a:t> </a:t>
            </a:r>
            <a:endParaRPr lang="en-US" sz="1400" dirty="0">
              <a:latin typeface="Cambria" panose="02040503050406030204" pitchFamily="18" charset="0"/>
              <a:ea typeface="Cambria" panose="02040503050406030204" pitchFamily="18" charset="0"/>
            </a:endParaRPr>
          </a:p>
          <a:p>
            <a:r>
              <a:rPr lang="en-US" sz="1400" i="1" dirty="0">
                <a:latin typeface="Cambria" panose="02040503050406030204" pitchFamily="18" charset="0"/>
                <a:ea typeface="Cambria" panose="02040503050406030204" pitchFamily="18" charset="0"/>
              </a:rPr>
              <a:t>Once a year, at open enrollment, employees may choose to contribute money from their Wellness Funds into their H.S.A. Employees may elect to contribute any portion of their wellness funds (up to $1,000) but are unable to change their decision throughout the year. This one-time lump sum employer funding is tax benefited.  </a:t>
            </a:r>
          </a:p>
          <a:p>
            <a:endParaRPr lang="en-US" sz="1400" b="1" i="1" dirty="0">
              <a:latin typeface="Cambria" panose="02040503050406030204" pitchFamily="18" charset="0"/>
              <a:ea typeface="Cambria" panose="02040503050406030204" pitchFamily="18" charset="0"/>
            </a:endParaRPr>
          </a:p>
          <a:p>
            <a:r>
              <a:rPr lang="en-US" sz="1400" b="1" dirty="0">
                <a:latin typeface="Cambria" panose="02040503050406030204" pitchFamily="18" charset="0"/>
                <a:ea typeface="Cambria" panose="02040503050406030204" pitchFamily="18" charset="0"/>
              </a:rPr>
              <a:t>With money not contributed to a Health Savings Account:</a:t>
            </a:r>
          </a:p>
          <a:p>
            <a:pPr marL="285750" lvl="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Reimbursement is a taxable benefit, paid to you in your biweekly payroll check.  Your balance is prorated if you become eligible after October 1. </a:t>
            </a:r>
          </a:p>
          <a:p>
            <a:pPr marL="285750" lvl="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Funds not spent in 2019-20 do not roll over to the plan next year.  </a:t>
            </a:r>
          </a:p>
          <a:p>
            <a:pPr marL="285750" lvl="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Expenses incurred by dependent family members are eligible for reimbursement. </a:t>
            </a:r>
          </a:p>
          <a:p>
            <a:pPr marL="285750" lvl="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You can use your Wellness Fund reimbursement for items such as athletic equipment (</a:t>
            </a:r>
            <a:r>
              <a:rPr lang="en-US" sz="1400" dirty="0" err="1">
                <a:latin typeface="Cambria" panose="02040503050406030204" pitchFamily="18" charset="0"/>
                <a:ea typeface="Cambria" panose="02040503050406030204" pitchFamily="18" charset="0"/>
              </a:rPr>
              <a:t>ie</a:t>
            </a:r>
            <a:r>
              <a:rPr lang="en-US" sz="1400" dirty="0">
                <a:latin typeface="Cambria" panose="02040503050406030204" pitchFamily="18" charset="0"/>
                <a:ea typeface="Cambria" panose="02040503050406030204" pitchFamily="18" charset="0"/>
              </a:rPr>
              <a:t>, a bicycle or skis), a fitness center membership or dance classes for your child.  If you are enrolled in a medical plan other than Badger’s, you could use Wellness Funds to reimburse yourself for out-of-pocket medical expenses like co-pays and deductibles, or for vision or dental care. </a:t>
            </a:r>
          </a:p>
          <a:p>
            <a:pPr marL="285750" lvl="0" indent="-285750">
              <a:buFont typeface="Arial" panose="020B0604020202020204" pitchFamily="34" charset="0"/>
              <a:buChar char="•"/>
            </a:pPr>
            <a:endParaRPr lang="en-US" sz="1400" dirty="0">
              <a:latin typeface="Cambria" panose="02040503050406030204" pitchFamily="18" charset="0"/>
              <a:ea typeface="Cambria" panose="02040503050406030204" pitchFamily="18" charset="0"/>
            </a:endParaRPr>
          </a:p>
          <a:p>
            <a:pPr marL="285750" lvl="0" indent="-285750">
              <a:buFont typeface="Arial" panose="020B0604020202020204" pitchFamily="34" charset="0"/>
              <a:buChar char="•"/>
            </a:pPr>
            <a:endParaRPr lang="en-US" sz="1400" dirty="0">
              <a:latin typeface="Cambria" panose="02040503050406030204" pitchFamily="18" charset="0"/>
              <a:ea typeface="Cambria" panose="02040503050406030204" pitchFamily="18" charset="0"/>
            </a:endParaRPr>
          </a:p>
          <a:p>
            <a:pPr marL="285750" lvl="0" indent="-285750">
              <a:buFont typeface="Arial" panose="020B0604020202020204" pitchFamily="34" charset="0"/>
              <a:buChar char="•"/>
            </a:pPr>
            <a:endParaRPr lang="en-US" sz="1400" dirty="0">
              <a:latin typeface="Cambria" panose="02040503050406030204" pitchFamily="18" charset="0"/>
              <a:ea typeface="Cambria" panose="02040503050406030204" pitchFamily="18" charset="0"/>
            </a:endParaRPr>
          </a:p>
          <a:p>
            <a:pPr marL="285750" lvl="0" indent="-285750">
              <a:buFont typeface="Arial" panose="020B0604020202020204" pitchFamily="34" charset="0"/>
              <a:buChar char="•"/>
            </a:pPr>
            <a:endParaRPr lang="en-US" sz="1400" dirty="0">
              <a:latin typeface="Cambria" panose="02040503050406030204" pitchFamily="18" charset="0"/>
              <a:ea typeface="Cambria" panose="02040503050406030204" pitchFamily="18" charset="0"/>
            </a:endParaRPr>
          </a:p>
          <a:p>
            <a:pPr marL="285750" lvl="0" indent="-285750">
              <a:buFont typeface="Arial" panose="020B0604020202020204" pitchFamily="34" charset="0"/>
              <a:buChar char="•"/>
            </a:pPr>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Additional information about the Badger Wellness Fund and reimbursement forms are available from Human Resources or in Badger share drive at: S:\Administration\Human Resources\1. HR Public\3.  EMPLOYEE BENEFITS INFO. </a:t>
            </a:r>
          </a:p>
          <a:p>
            <a:endParaRPr lang="en-US" sz="1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C0B8580-2735-44F5-8D31-5B307D54C20E}"/>
              </a:ext>
            </a:extLst>
          </p:cNvPr>
          <p:cNvPicPr>
            <a:picLocks noChangeAspect="1"/>
          </p:cNvPicPr>
          <p:nvPr/>
        </p:nvPicPr>
        <p:blipFill>
          <a:blip r:embed="rId3"/>
          <a:stretch>
            <a:fillRect/>
          </a:stretch>
        </p:blipFill>
        <p:spPr>
          <a:xfrm>
            <a:off x="1442110" y="6553200"/>
            <a:ext cx="1485900" cy="2228850"/>
          </a:xfrm>
          <a:prstGeom prst="rect">
            <a:avLst/>
          </a:prstGeom>
        </p:spPr>
      </p:pic>
      <p:pic>
        <p:nvPicPr>
          <p:cNvPr id="4" name="Picture 3">
            <a:extLst>
              <a:ext uri="{FF2B5EF4-FFF2-40B4-BE49-F238E27FC236}">
                <a16:creationId xmlns:a16="http://schemas.microsoft.com/office/drawing/2014/main" id="{FD8DFE20-8374-4A8A-8839-F9E491895ABC}"/>
              </a:ext>
            </a:extLst>
          </p:cNvPr>
          <p:cNvPicPr>
            <a:picLocks noChangeAspect="1"/>
          </p:cNvPicPr>
          <p:nvPr/>
        </p:nvPicPr>
        <p:blipFill>
          <a:blip r:embed="rId4"/>
          <a:stretch>
            <a:fillRect/>
          </a:stretch>
        </p:blipFill>
        <p:spPr>
          <a:xfrm>
            <a:off x="4360602" y="6553200"/>
            <a:ext cx="1963510" cy="2228850"/>
          </a:xfrm>
          <a:prstGeom prst="rect">
            <a:avLst/>
          </a:prstGeom>
        </p:spPr>
      </p:pic>
    </p:spTree>
    <p:extLst>
      <p:ext uri="{BB962C8B-B14F-4D97-AF65-F5344CB8AC3E}">
        <p14:creationId xmlns:p14="http://schemas.microsoft.com/office/powerpoint/2010/main" val="346648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9BC6DABC-C34E-4A90-A123-84994929A97A}"/>
              </a:ext>
            </a:extLst>
          </p:cNvPr>
          <p:cNvSpPr txBox="1">
            <a:spLocks/>
          </p:cNvSpPr>
          <p:nvPr/>
        </p:nvSpPr>
        <p:spPr>
          <a:xfrm>
            <a:off x="533400" y="217696"/>
            <a:ext cx="52578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Life, AD&amp;D and Disability</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sp>
        <p:nvSpPr>
          <p:cNvPr id="9" name="Rectangle 8">
            <a:extLst>
              <a:ext uri="{FF2B5EF4-FFF2-40B4-BE49-F238E27FC236}">
                <a16:creationId xmlns:a16="http://schemas.microsoft.com/office/drawing/2014/main" id="{46B30448-EFDD-453A-82B6-BDBF44CC206B}"/>
              </a:ext>
            </a:extLst>
          </p:cNvPr>
          <p:cNvSpPr/>
          <p:nvPr/>
        </p:nvSpPr>
        <p:spPr>
          <a:xfrm>
            <a:off x="247494" y="2348638"/>
            <a:ext cx="6799824" cy="1815882"/>
          </a:xfrm>
          <a:prstGeom prst="rect">
            <a:avLst/>
          </a:prstGeom>
          <a:ln w="15875">
            <a:solidFill>
              <a:schemeClr val="bg1">
                <a:lumMod val="50000"/>
              </a:schemeClr>
            </a:solidFill>
          </a:ln>
        </p:spPr>
        <p:txBody>
          <a:bodyPr wrap="square">
            <a:spAutoFit/>
          </a:bodyPr>
          <a:lstStyle/>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Basic Life AD&amp;D Insurance</a:t>
            </a:r>
          </a:p>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(100% Employer Paid)</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Eligibility is the first of the month following 30 days of employment for employees who work 20 hours or more per week. </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Eligible employees are automatically enrolled in Basic Life AD&amp;D Insurance </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Coverage is 1x annual earnings to a maximum of $150,000</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Benefits are reduced by 65% at age 65; 50% at age 70; 35% at age 75</a:t>
            </a:r>
          </a:p>
        </p:txBody>
      </p:sp>
      <p:sp>
        <p:nvSpPr>
          <p:cNvPr id="10" name="Rectangle 9">
            <a:extLst>
              <a:ext uri="{FF2B5EF4-FFF2-40B4-BE49-F238E27FC236}">
                <a16:creationId xmlns:a16="http://schemas.microsoft.com/office/drawing/2014/main" id="{10735715-0BF8-4C3D-A5FC-9291D7C49509}"/>
              </a:ext>
            </a:extLst>
          </p:cNvPr>
          <p:cNvSpPr/>
          <p:nvPr/>
        </p:nvSpPr>
        <p:spPr>
          <a:xfrm>
            <a:off x="219420" y="4258796"/>
            <a:ext cx="6799824" cy="2505301"/>
          </a:xfrm>
          <a:prstGeom prst="rect">
            <a:avLst/>
          </a:prstGeom>
          <a:ln w="15875">
            <a:solidFill>
              <a:schemeClr val="bg1">
                <a:lumMod val="50000"/>
              </a:schemeClr>
            </a:solidFill>
          </a:ln>
        </p:spPr>
        <p:txBody>
          <a:bodyPr wrap="square">
            <a:spAutoFit/>
          </a:bodyPr>
          <a:lstStyle/>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Short Term Disability Insurance (STD)</a:t>
            </a:r>
          </a:p>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(100% Employer Paid)</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Eligibility is the first of the month following 30 days of employment for employees who work 20 hours or more per week </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Eligible employees are automatically enrolled in Short Term Disability Insurance </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Coverage is 60% of pre-disability weekly earnings to a maximum of $2,000 per week</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Benefits begin on the 1</a:t>
            </a:r>
            <a:r>
              <a:rPr lang="en-US" altLang="en-US" sz="1400" kern="0" baseline="30000" dirty="0">
                <a:latin typeface="Cambria" panose="02040503050406030204" pitchFamily="18" charset="0"/>
                <a:ea typeface="Cambria" panose="02040503050406030204" pitchFamily="18" charset="0"/>
                <a:cs typeface="Verdana" panose="020B0604030504040204" pitchFamily="34" charset="0"/>
              </a:rPr>
              <a:t>st</a:t>
            </a:r>
            <a:r>
              <a:rPr lang="en-US" altLang="en-US" sz="1400" kern="0" dirty="0">
                <a:latin typeface="Cambria" panose="02040503050406030204" pitchFamily="18" charset="0"/>
                <a:ea typeface="Cambria" panose="02040503050406030204" pitchFamily="18" charset="0"/>
                <a:cs typeface="Verdana" panose="020B0604030504040204" pitchFamily="34" charset="0"/>
              </a:rPr>
              <a:t> day of a disabling injury/accident and on the 8</a:t>
            </a:r>
            <a:r>
              <a:rPr lang="en-US" altLang="en-US" sz="1400" kern="0" baseline="30000" dirty="0">
                <a:latin typeface="Cambria" panose="02040503050406030204" pitchFamily="18" charset="0"/>
                <a:ea typeface="Cambria" panose="02040503050406030204" pitchFamily="18" charset="0"/>
                <a:cs typeface="Verdana" panose="020B0604030504040204" pitchFamily="34" charset="0"/>
              </a:rPr>
              <a:t>th</a:t>
            </a:r>
            <a:r>
              <a:rPr lang="en-US" altLang="en-US" sz="1400" kern="0" dirty="0">
                <a:latin typeface="Cambria" panose="02040503050406030204" pitchFamily="18" charset="0"/>
                <a:ea typeface="Cambria" panose="02040503050406030204" pitchFamily="18" charset="0"/>
                <a:cs typeface="Verdana" panose="020B0604030504040204" pitchFamily="34" charset="0"/>
              </a:rPr>
              <a:t> day of a disabling illness</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The maximum benefit period is up to 13 weeks</a:t>
            </a:r>
          </a:p>
        </p:txBody>
      </p:sp>
      <p:pic>
        <p:nvPicPr>
          <p:cNvPr id="11" name="Picture 10">
            <a:extLst>
              <a:ext uri="{FF2B5EF4-FFF2-40B4-BE49-F238E27FC236}">
                <a16:creationId xmlns:a16="http://schemas.microsoft.com/office/drawing/2014/main" id="{8189EC6A-69DA-4CC7-AD93-619CD61C3C57}"/>
              </a:ext>
            </a:extLst>
          </p:cNvPr>
          <p:cNvPicPr>
            <a:picLocks noChangeAspect="1"/>
          </p:cNvPicPr>
          <p:nvPr/>
        </p:nvPicPr>
        <p:blipFill>
          <a:blip r:embed="rId2"/>
          <a:stretch>
            <a:fillRect/>
          </a:stretch>
        </p:blipFill>
        <p:spPr>
          <a:xfrm>
            <a:off x="5546611" y="118761"/>
            <a:ext cx="1185863" cy="573805"/>
          </a:xfrm>
          <a:prstGeom prst="rect">
            <a:avLst/>
          </a:prstGeom>
        </p:spPr>
      </p:pic>
      <p:sp>
        <p:nvSpPr>
          <p:cNvPr id="2" name="TextBox 1">
            <a:extLst>
              <a:ext uri="{FF2B5EF4-FFF2-40B4-BE49-F238E27FC236}">
                <a16:creationId xmlns:a16="http://schemas.microsoft.com/office/drawing/2014/main" id="{FEFB148A-DC52-4E93-A5EA-88CBC9C72D62}"/>
              </a:ext>
            </a:extLst>
          </p:cNvPr>
          <p:cNvSpPr txBox="1"/>
          <p:nvPr/>
        </p:nvSpPr>
        <p:spPr>
          <a:xfrm>
            <a:off x="219420" y="930924"/>
            <a:ext cx="6799824" cy="1323439"/>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Life, AD&amp;D and Disability Insurance can plan an important role in reducing financial stress when a family is faced with the pre-mature death or disability of a wage-earner. To help employees during critical times of need, through Lincoln Financial Group, Badger provides employer paid Life Insurance, Short Term Disability and Long Term Disability Insurance. </a:t>
            </a:r>
          </a:p>
        </p:txBody>
      </p:sp>
      <p:sp>
        <p:nvSpPr>
          <p:cNvPr id="13" name="Rectangle 12">
            <a:extLst>
              <a:ext uri="{FF2B5EF4-FFF2-40B4-BE49-F238E27FC236}">
                <a16:creationId xmlns:a16="http://schemas.microsoft.com/office/drawing/2014/main" id="{824CA54D-2393-4855-A838-D369D58F7311}"/>
              </a:ext>
            </a:extLst>
          </p:cNvPr>
          <p:cNvSpPr/>
          <p:nvPr/>
        </p:nvSpPr>
        <p:spPr>
          <a:xfrm>
            <a:off x="247494" y="6781800"/>
            <a:ext cx="6799824" cy="2505301"/>
          </a:xfrm>
          <a:prstGeom prst="rect">
            <a:avLst/>
          </a:prstGeom>
          <a:ln w="15875">
            <a:solidFill>
              <a:schemeClr val="bg1">
                <a:lumMod val="50000"/>
              </a:schemeClr>
            </a:solidFill>
          </a:ln>
        </p:spPr>
        <p:txBody>
          <a:bodyPr wrap="square">
            <a:spAutoFit/>
          </a:bodyPr>
          <a:lstStyle/>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Long Term Disability Insurance (LTD)</a:t>
            </a:r>
          </a:p>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cs typeface="Verdana" panose="020B0604030504040204" pitchFamily="34" charset="0"/>
              </a:rPr>
              <a:t>(100% Employer Paid)</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Eligibility is the first of the month following 30 days of employment for employees who work 20 hours or more per week </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Eligible employees are automatically enrolled in Long Term Disability Insurance</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Coverage is 60% of pre-disability weekly earnings to a maximum of $2,000 per week</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Benefits begin on the 1</a:t>
            </a:r>
            <a:r>
              <a:rPr lang="en-US" altLang="en-US" sz="1400" kern="0" baseline="30000" dirty="0">
                <a:latin typeface="Cambria" panose="02040503050406030204" pitchFamily="18" charset="0"/>
                <a:ea typeface="Cambria" panose="02040503050406030204" pitchFamily="18" charset="0"/>
                <a:cs typeface="Verdana" panose="020B0604030504040204" pitchFamily="34" charset="0"/>
              </a:rPr>
              <a:t>st</a:t>
            </a:r>
            <a:r>
              <a:rPr lang="en-US" altLang="en-US" sz="1400" kern="0" dirty="0">
                <a:latin typeface="Cambria" panose="02040503050406030204" pitchFamily="18" charset="0"/>
                <a:ea typeface="Cambria" panose="02040503050406030204" pitchFamily="18" charset="0"/>
                <a:cs typeface="Verdana" panose="020B0604030504040204" pitchFamily="34" charset="0"/>
              </a:rPr>
              <a:t> day of a disabling injury/accident and on the 8</a:t>
            </a:r>
            <a:r>
              <a:rPr lang="en-US" altLang="en-US" sz="1400" kern="0" baseline="30000" dirty="0">
                <a:latin typeface="Cambria" panose="02040503050406030204" pitchFamily="18" charset="0"/>
                <a:ea typeface="Cambria" panose="02040503050406030204" pitchFamily="18" charset="0"/>
                <a:cs typeface="Verdana" panose="020B0604030504040204" pitchFamily="34" charset="0"/>
              </a:rPr>
              <a:t>th</a:t>
            </a:r>
            <a:r>
              <a:rPr lang="en-US" altLang="en-US" sz="1400" kern="0" dirty="0">
                <a:latin typeface="Cambria" panose="02040503050406030204" pitchFamily="18" charset="0"/>
                <a:ea typeface="Cambria" panose="02040503050406030204" pitchFamily="18" charset="0"/>
                <a:cs typeface="Verdana" panose="020B0604030504040204" pitchFamily="34" charset="0"/>
              </a:rPr>
              <a:t> day of a disabling illness</a:t>
            </a:r>
          </a:p>
          <a:p>
            <a:pPr marL="285750" lvl="0" indent="-285750" defTabSz="1019175" fontAlgn="base">
              <a:spcBef>
                <a:spcPct val="20000"/>
              </a:spcBef>
              <a:spcAft>
                <a:spcPct val="0"/>
              </a:spcAft>
              <a:buFont typeface="Wingdings" panose="05000000000000000000" pitchFamily="2" charset="2"/>
              <a:buChar char="Ø"/>
            </a:pPr>
            <a:r>
              <a:rPr lang="en-US" altLang="en-US" sz="1400" kern="0" dirty="0">
                <a:latin typeface="Cambria" panose="02040503050406030204" pitchFamily="18" charset="0"/>
                <a:ea typeface="Cambria" panose="02040503050406030204" pitchFamily="18" charset="0"/>
                <a:cs typeface="Verdana" panose="020B0604030504040204" pitchFamily="34" charset="0"/>
              </a:rPr>
              <a:t>The maximum benefit period is up to 13 weeks</a:t>
            </a:r>
          </a:p>
        </p:txBody>
      </p:sp>
      <p:sp>
        <p:nvSpPr>
          <p:cNvPr id="14" name="TextBox 13">
            <a:extLst>
              <a:ext uri="{FF2B5EF4-FFF2-40B4-BE49-F238E27FC236}">
                <a16:creationId xmlns:a16="http://schemas.microsoft.com/office/drawing/2014/main" id="{5EA4E7D7-A9EF-41EF-9B18-4D15760C791A}"/>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Life, AD&amp;D and Disability </a:t>
            </a:r>
          </a:p>
        </p:txBody>
      </p:sp>
      <p:sp>
        <p:nvSpPr>
          <p:cNvPr id="3" name="TextBox 2">
            <a:extLst>
              <a:ext uri="{FF2B5EF4-FFF2-40B4-BE49-F238E27FC236}">
                <a16:creationId xmlns:a16="http://schemas.microsoft.com/office/drawing/2014/main" id="{828F03C6-D615-48A3-BE2A-A0F64F8A9855}"/>
              </a:ext>
            </a:extLst>
          </p:cNvPr>
          <p:cNvSpPr txBox="1"/>
          <p:nvPr/>
        </p:nvSpPr>
        <p:spPr>
          <a:xfrm>
            <a:off x="247494" y="9441807"/>
            <a:ext cx="6579750" cy="338554"/>
          </a:xfrm>
          <a:prstGeom prst="rect">
            <a:avLst/>
          </a:prstGeom>
          <a:noFill/>
        </p:spPr>
        <p:txBody>
          <a:bodyPr wrap="none" rtlCol="0">
            <a:spAutoFit/>
          </a:bodyPr>
          <a:lstStyle/>
          <a:p>
            <a:r>
              <a:rPr lang="en-US" sz="1600" dirty="0">
                <a:solidFill>
                  <a:srgbClr val="FF0000"/>
                </a:solidFill>
                <a:latin typeface="Cambria" panose="02040503050406030204" pitchFamily="18" charset="0"/>
                <a:ea typeface="Cambria" panose="02040503050406030204" pitchFamily="18" charset="0"/>
              </a:rPr>
              <a:t>Review your beneficiaries and visit lfg.com or see HR to update if needed</a:t>
            </a:r>
            <a:r>
              <a:rPr lang="en-US" sz="1600" dirty="0"/>
              <a:t>. </a:t>
            </a:r>
          </a:p>
        </p:txBody>
      </p:sp>
    </p:spTree>
    <p:extLst>
      <p:ext uri="{BB962C8B-B14F-4D97-AF65-F5344CB8AC3E}">
        <p14:creationId xmlns:p14="http://schemas.microsoft.com/office/powerpoint/2010/main" val="394259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F4B7565-A569-4CEA-9670-96BEB040FE71}"/>
              </a:ext>
            </a:extLst>
          </p:cNvPr>
          <p:cNvSpPr txBox="1">
            <a:spLocks/>
          </p:cNvSpPr>
          <p:nvPr/>
        </p:nvSpPr>
        <p:spPr>
          <a:xfrm>
            <a:off x="1752600" y="224935"/>
            <a:ext cx="54102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mn-lt"/>
              </a:rPr>
              <a:t>           </a:t>
            </a:r>
            <a:r>
              <a:rPr lang="en-US" sz="2400" b="1" dirty="0">
                <a:latin typeface="Cambria" panose="02040503050406030204" pitchFamily="18" charset="0"/>
                <a:ea typeface="Cambria" panose="02040503050406030204" pitchFamily="18" charset="0"/>
                <a:cs typeface="Verdana" panose="020B0604030504040204" pitchFamily="34" charset="0"/>
              </a:rPr>
              <a:t>Employee Assistance Program</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pic>
        <p:nvPicPr>
          <p:cNvPr id="6" name="Picture 5">
            <a:extLst>
              <a:ext uri="{FF2B5EF4-FFF2-40B4-BE49-F238E27FC236}">
                <a16:creationId xmlns:a16="http://schemas.microsoft.com/office/drawing/2014/main" id="{04EBF974-6E59-44AC-A081-FFD32B24C2C2}"/>
              </a:ext>
            </a:extLst>
          </p:cNvPr>
          <p:cNvPicPr>
            <a:picLocks noChangeAspect="1"/>
          </p:cNvPicPr>
          <p:nvPr/>
        </p:nvPicPr>
        <p:blipFill>
          <a:blip r:embed="rId2"/>
          <a:stretch>
            <a:fillRect/>
          </a:stretch>
        </p:blipFill>
        <p:spPr>
          <a:xfrm>
            <a:off x="838200" y="190880"/>
            <a:ext cx="1185863" cy="573805"/>
          </a:xfrm>
          <a:prstGeom prst="rect">
            <a:avLst/>
          </a:prstGeom>
        </p:spPr>
      </p:pic>
      <p:sp>
        <p:nvSpPr>
          <p:cNvPr id="7" name="TextBox 6">
            <a:extLst>
              <a:ext uri="{FF2B5EF4-FFF2-40B4-BE49-F238E27FC236}">
                <a16:creationId xmlns:a16="http://schemas.microsoft.com/office/drawing/2014/main" id="{E84CF607-BD31-4606-A07C-4F426CE1A90C}"/>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Employee Assistance Program</a:t>
            </a:r>
          </a:p>
        </p:txBody>
      </p:sp>
      <p:pic>
        <p:nvPicPr>
          <p:cNvPr id="2" name="Picture 1">
            <a:extLst>
              <a:ext uri="{FF2B5EF4-FFF2-40B4-BE49-F238E27FC236}">
                <a16:creationId xmlns:a16="http://schemas.microsoft.com/office/drawing/2014/main" id="{B61EB4F5-9741-43F8-A301-9B672AD42EB1}"/>
              </a:ext>
            </a:extLst>
          </p:cNvPr>
          <p:cNvPicPr>
            <a:picLocks noChangeAspect="1"/>
          </p:cNvPicPr>
          <p:nvPr/>
        </p:nvPicPr>
        <p:blipFill>
          <a:blip r:embed="rId3"/>
          <a:stretch>
            <a:fillRect/>
          </a:stretch>
        </p:blipFill>
        <p:spPr>
          <a:xfrm>
            <a:off x="862263" y="994898"/>
            <a:ext cx="6336632" cy="5526400"/>
          </a:xfrm>
          <a:prstGeom prst="rect">
            <a:avLst/>
          </a:prstGeom>
        </p:spPr>
      </p:pic>
      <p:pic>
        <p:nvPicPr>
          <p:cNvPr id="3" name="Picture 2">
            <a:extLst>
              <a:ext uri="{FF2B5EF4-FFF2-40B4-BE49-F238E27FC236}">
                <a16:creationId xmlns:a16="http://schemas.microsoft.com/office/drawing/2014/main" id="{5D2EEF15-C084-4E98-80A9-4C2AB377C0A2}"/>
              </a:ext>
            </a:extLst>
          </p:cNvPr>
          <p:cNvPicPr>
            <a:picLocks noChangeAspect="1"/>
          </p:cNvPicPr>
          <p:nvPr/>
        </p:nvPicPr>
        <p:blipFill>
          <a:blip r:embed="rId4"/>
          <a:stretch>
            <a:fillRect/>
          </a:stretch>
        </p:blipFill>
        <p:spPr>
          <a:xfrm>
            <a:off x="2354179" y="6691308"/>
            <a:ext cx="3352800" cy="1845276"/>
          </a:xfrm>
          <a:prstGeom prst="rect">
            <a:avLst/>
          </a:prstGeom>
        </p:spPr>
      </p:pic>
      <p:pic>
        <p:nvPicPr>
          <p:cNvPr id="4" name="Picture 3">
            <a:extLst>
              <a:ext uri="{FF2B5EF4-FFF2-40B4-BE49-F238E27FC236}">
                <a16:creationId xmlns:a16="http://schemas.microsoft.com/office/drawing/2014/main" id="{1F444178-7519-49B9-9237-7C1F73120F0E}"/>
              </a:ext>
            </a:extLst>
          </p:cNvPr>
          <p:cNvPicPr>
            <a:picLocks noChangeAspect="1"/>
          </p:cNvPicPr>
          <p:nvPr/>
        </p:nvPicPr>
        <p:blipFill>
          <a:blip r:embed="rId5"/>
          <a:stretch>
            <a:fillRect/>
          </a:stretch>
        </p:blipFill>
        <p:spPr>
          <a:xfrm>
            <a:off x="1489566" y="8681404"/>
            <a:ext cx="5709329" cy="1152061"/>
          </a:xfrm>
          <a:prstGeom prst="rect">
            <a:avLst/>
          </a:prstGeom>
        </p:spPr>
      </p:pic>
    </p:spTree>
    <p:extLst>
      <p:ext uri="{BB962C8B-B14F-4D97-AF65-F5344CB8AC3E}">
        <p14:creationId xmlns:p14="http://schemas.microsoft.com/office/powerpoint/2010/main" val="41238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1DA0F50-076E-4DDD-AE9C-C93E6D73324F}"/>
              </a:ext>
            </a:extLst>
          </p:cNvPr>
          <p:cNvSpPr txBox="1">
            <a:spLocks/>
          </p:cNvSpPr>
          <p:nvPr/>
        </p:nvSpPr>
        <p:spPr>
          <a:xfrm>
            <a:off x="0" y="217637"/>
            <a:ext cx="659674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err="1">
                <a:latin typeface="Cambria" panose="02040503050406030204" pitchFamily="18" charset="0"/>
                <a:ea typeface="Cambria" panose="02040503050406030204" pitchFamily="18" charset="0"/>
                <a:cs typeface="Verdana" panose="020B0604030504040204" pitchFamily="34" charset="0"/>
              </a:rPr>
              <a:t>LifeKeys</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sp>
        <p:nvSpPr>
          <p:cNvPr id="4" name="TextBox 3">
            <a:extLst>
              <a:ext uri="{FF2B5EF4-FFF2-40B4-BE49-F238E27FC236}">
                <a16:creationId xmlns:a16="http://schemas.microsoft.com/office/drawing/2014/main" id="{2553D2F3-2046-4C9F-99BF-842D3A45542E}"/>
              </a:ext>
            </a:extLst>
          </p:cNvPr>
          <p:cNvSpPr txBox="1"/>
          <p:nvPr/>
        </p:nvSpPr>
        <p:spPr>
          <a:xfrm rot="-5400000">
            <a:off x="4960160" y="7261412"/>
            <a:ext cx="5016500" cy="400110"/>
          </a:xfrm>
          <a:prstGeom prst="rect">
            <a:avLst/>
          </a:prstGeom>
          <a:noFill/>
        </p:spPr>
        <p:txBody>
          <a:bodyPr wrap="square" rtlCol="0">
            <a:spAutoFit/>
          </a:bodyPr>
          <a:lstStyle/>
          <a:p>
            <a:r>
              <a:rPr lang="en-US" sz="2000" b="1" dirty="0" err="1">
                <a:solidFill>
                  <a:schemeClr val="bg1"/>
                </a:solidFill>
                <a:latin typeface="Cambria" panose="02040503050406030204" pitchFamily="18" charset="0"/>
                <a:ea typeface="Cambria" panose="02040503050406030204" pitchFamily="18" charset="0"/>
                <a:cs typeface="Verdana" panose="020B0604030504040204" pitchFamily="34" charset="0"/>
              </a:rPr>
              <a:t>LifeKeys</a:t>
            </a:r>
            <a:endPar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endParaRPr>
          </a:p>
        </p:txBody>
      </p:sp>
      <p:pic>
        <p:nvPicPr>
          <p:cNvPr id="2" name="Picture 1">
            <a:extLst>
              <a:ext uri="{FF2B5EF4-FFF2-40B4-BE49-F238E27FC236}">
                <a16:creationId xmlns:a16="http://schemas.microsoft.com/office/drawing/2014/main" id="{35B4DA86-C97A-40F8-BB9C-9E9DD7F5FB01}"/>
              </a:ext>
            </a:extLst>
          </p:cNvPr>
          <p:cNvPicPr>
            <a:picLocks noChangeAspect="1"/>
          </p:cNvPicPr>
          <p:nvPr/>
        </p:nvPicPr>
        <p:blipFill>
          <a:blip r:embed="rId2"/>
          <a:stretch>
            <a:fillRect/>
          </a:stretch>
        </p:blipFill>
        <p:spPr>
          <a:xfrm>
            <a:off x="5718816" y="149906"/>
            <a:ext cx="1182727" cy="573074"/>
          </a:xfrm>
          <a:prstGeom prst="rect">
            <a:avLst/>
          </a:prstGeom>
        </p:spPr>
      </p:pic>
      <p:pic>
        <p:nvPicPr>
          <p:cNvPr id="3" name="Picture 2">
            <a:extLst>
              <a:ext uri="{FF2B5EF4-FFF2-40B4-BE49-F238E27FC236}">
                <a16:creationId xmlns:a16="http://schemas.microsoft.com/office/drawing/2014/main" id="{27FCB668-6D93-4770-8CE9-46027E1D64B3}"/>
              </a:ext>
            </a:extLst>
          </p:cNvPr>
          <p:cNvPicPr>
            <a:picLocks noChangeAspect="1"/>
          </p:cNvPicPr>
          <p:nvPr/>
        </p:nvPicPr>
        <p:blipFill>
          <a:blip r:embed="rId3"/>
          <a:stretch>
            <a:fillRect/>
          </a:stretch>
        </p:blipFill>
        <p:spPr>
          <a:xfrm>
            <a:off x="685799" y="990600"/>
            <a:ext cx="3949959" cy="3810000"/>
          </a:xfrm>
          <a:prstGeom prst="rect">
            <a:avLst/>
          </a:prstGeom>
        </p:spPr>
      </p:pic>
      <p:pic>
        <p:nvPicPr>
          <p:cNvPr id="5" name="Picture 4">
            <a:extLst>
              <a:ext uri="{FF2B5EF4-FFF2-40B4-BE49-F238E27FC236}">
                <a16:creationId xmlns:a16="http://schemas.microsoft.com/office/drawing/2014/main" id="{36DB60E1-C305-488B-8234-415BF515C3FA}"/>
              </a:ext>
            </a:extLst>
          </p:cNvPr>
          <p:cNvPicPr>
            <a:picLocks noChangeAspect="1"/>
          </p:cNvPicPr>
          <p:nvPr/>
        </p:nvPicPr>
        <p:blipFill>
          <a:blip r:embed="rId4"/>
          <a:stretch>
            <a:fillRect/>
          </a:stretch>
        </p:blipFill>
        <p:spPr>
          <a:xfrm>
            <a:off x="3124200" y="4953217"/>
            <a:ext cx="3681897" cy="4772526"/>
          </a:xfrm>
          <a:prstGeom prst="rect">
            <a:avLst/>
          </a:prstGeom>
        </p:spPr>
      </p:pic>
      <p:pic>
        <p:nvPicPr>
          <p:cNvPr id="6" name="Picture 5">
            <a:extLst>
              <a:ext uri="{FF2B5EF4-FFF2-40B4-BE49-F238E27FC236}">
                <a16:creationId xmlns:a16="http://schemas.microsoft.com/office/drawing/2014/main" id="{6966BF72-7A81-44FE-8D17-A727688432B7}"/>
              </a:ext>
            </a:extLst>
          </p:cNvPr>
          <p:cNvPicPr>
            <a:picLocks noChangeAspect="1"/>
          </p:cNvPicPr>
          <p:nvPr/>
        </p:nvPicPr>
        <p:blipFill>
          <a:blip r:embed="rId5"/>
          <a:stretch>
            <a:fillRect/>
          </a:stretch>
        </p:blipFill>
        <p:spPr>
          <a:xfrm>
            <a:off x="982345" y="5867400"/>
            <a:ext cx="1625600" cy="2438400"/>
          </a:xfrm>
          <a:prstGeom prst="rect">
            <a:avLst/>
          </a:prstGeom>
        </p:spPr>
      </p:pic>
    </p:spTree>
    <p:extLst>
      <p:ext uri="{BB962C8B-B14F-4D97-AF65-F5344CB8AC3E}">
        <p14:creationId xmlns:p14="http://schemas.microsoft.com/office/powerpoint/2010/main" val="2314612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268"/>
            <a:ext cx="7798109" cy="101016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4419967-BFC6-46C5-9A7C-B2BCB8D4F293}"/>
              </a:ext>
            </a:extLst>
          </p:cNvPr>
          <p:cNvSpPr txBox="1"/>
          <p:nvPr/>
        </p:nvSpPr>
        <p:spPr>
          <a:xfrm>
            <a:off x="179815" y="4847311"/>
            <a:ext cx="7391400" cy="1631216"/>
          </a:xfrm>
          <a:prstGeom prst="rect">
            <a:avLst/>
          </a:prstGeom>
          <a:noFill/>
        </p:spPr>
        <p:txBody>
          <a:bodyPr wrap="square" rtlCol="0">
            <a:spAutoFit/>
          </a:bodyPr>
          <a:lstStyle/>
          <a:p>
            <a:pPr algn="ctr"/>
            <a:r>
              <a:rPr lang="en-US" sz="3200" b="1" dirty="0">
                <a:solidFill>
                  <a:schemeClr val="bg1"/>
                </a:solidFill>
                <a:latin typeface="Book Antiqua" panose="02040602050305030304" pitchFamily="18" charset="0"/>
              </a:rPr>
              <a:t>2020</a:t>
            </a:r>
          </a:p>
          <a:p>
            <a:pPr algn="ctr"/>
            <a:r>
              <a:rPr lang="en-US" sz="3200" b="1" dirty="0">
                <a:solidFill>
                  <a:schemeClr val="bg1"/>
                </a:solidFill>
                <a:latin typeface="Book Antiqua" panose="02040602050305030304" pitchFamily="18" charset="0"/>
              </a:rPr>
              <a:t>Employee Benefit Summary</a:t>
            </a:r>
          </a:p>
          <a:p>
            <a:pPr algn="ctr"/>
            <a:endParaRPr lang="en-US" sz="2000" b="1" dirty="0">
              <a:solidFill>
                <a:schemeClr val="bg1"/>
              </a:solidFill>
              <a:latin typeface="Book Antiqua" panose="02040602050305030304" pitchFamily="18" charset="0"/>
            </a:endParaRPr>
          </a:p>
          <a:p>
            <a:pPr algn="ctr"/>
            <a:r>
              <a:rPr lang="en-US" sz="1600" dirty="0">
                <a:solidFill>
                  <a:schemeClr val="bg1"/>
                </a:solidFill>
                <a:latin typeface="Book Antiqua" panose="02040602050305030304" pitchFamily="18" charset="0"/>
              </a:rPr>
              <a:t>Medical | Dental | Life | Disability |FSA | DCA | EAP |Retirement</a:t>
            </a:r>
          </a:p>
        </p:txBody>
      </p:sp>
      <p:pic>
        <p:nvPicPr>
          <p:cNvPr id="6" name="Picture 5">
            <a:extLst>
              <a:ext uri="{FF2B5EF4-FFF2-40B4-BE49-F238E27FC236}">
                <a16:creationId xmlns:a16="http://schemas.microsoft.com/office/drawing/2014/main" id="{B48FFC22-A5FB-4A50-9C77-0550BAD00E35}"/>
              </a:ext>
            </a:extLst>
          </p:cNvPr>
          <p:cNvPicPr>
            <a:picLocks noChangeAspect="1"/>
          </p:cNvPicPr>
          <p:nvPr/>
        </p:nvPicPr>
        <p:blipFill>
          <a:blip r:embed="rId2"/>
          <a:stretch>
            <a:fillRect/>
          </a:stretch>
        </p:blipFill>
        <p:spPr>
          <a:xfrm>
            <a:off x="2133600" y="2819400"/>
            <a:ext cx="3342115" cy="3206623"/>
          </a:xfrm>
          <a:prstGeom prst="rect">
            <a:avLst/>
          </a:prstGeom>
        </p:spPr>
      </p:pic>
      <p:sp>
        <p:nvSpPr>
          <p:cNvPr id="8" name="TextBox 7">
            <a:extLst>
              <a:ext uri="{FF2B5EF4-FFF2-40B4-BE49-F238E27FC236}">
                <a16:creationId xmlns:a16="http://schemas.microsoft.com/office/drawing/2014/main" id="{306B4FC6-70C4-42A1-B279-467ABF2247BC}"/>
              </a:ext>
            </a:extLst>
          </p:cNvPr>
          <p:cNvSpPr txBox="1"/>
          <p:nvPr/>
        </p:nvSpPr>
        <p:spPr>
          <a:xfrm>
            <a:off x="127154" y="8637392"/>
            <a:ext cx="7543800" cy="830997"/>
          </a:xfrm>
          <a:prstGeom prst="rect">
            <a:avLst/>
          </a:prstGeom>
          <a:noFill/>
        </p:spPr>
        <p:txBody>
          <a:bodyPr wrap="square" rtlCol="0">
            <a:spAutoFit/>
          </a:bodyP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768 Route 10 </a:t>
            </a:r>
            <a:r>
              <a:rPr lang="en-US" sz="2400" b="1" dirty="0" err="1">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Gilsum</a:t>
            </a:r>
            <a:r>
              <a:rPr lang="en-US" sz="2400"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 NH 03448</a:t>
            </a:r>
          </a:p>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cs typeface="Verdana" panose="020B0604030504040204" pitchFamily="34" charset="0"/>
              </a:rPr>
              <a:t>www.badgerbalm.com</a:t>
            </a:r>
          </a:p>
        </p:txBody>
      </p:sp>
    </p:spTree>
    <p:extLst>
      <p:ext uri="{BB962C8B-B14F-4D97-AF65-F5344CB8AC3E}">
        <p14:creationId xmlns:p14="http://schemas.microsoft.com/office/powerpoint/2010/main" val="216863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1C18C-E22B-465F-B964-991EEE44C32A}"/>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ea typeface="Verdana" panose="020B0604030504040204" pitchFamily="34" charset="0"/>
                <a:cs typeface="Verdana" panose="020B0604030504040204" pitchFamily="34" charset="0"/>
              </a:rPr>
              <a:t> </a:t>
            </a:r>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Contact Information</a:t>
            </a:r>
          </a:p>
        </p:txBody>
      </p:sp>
      <p:pic>
        <p:nvPicPr>
          <p:cNvPr id="4" name="Picture 3">
            <a:extLst>
              <a:ext uri="{FF2B5EF4-FFF2-40B4-BE49-F238E27FC236}">
                <a16:creationId xmlns:a16="http://schemas.microsoft.com/office/drawing/2014/main" id="{64BB1041-4A37-45FD-AD27-1A45E964DFFD}"/>
              </a:ext>
            </a:extLst>
          </p:cNvPr>
          <p:cNvPicPr>
            <a:picLocks noChangeAspect="1"/>
          </p:cNvPicPr>
          <p:nvPr/>
        </p:nvPicPr>
        <p:blipFill>
          <a:blip r:embed="rId2"/>
          <a:stretch>
            <a:fillRect/>
          </a:stretch>
        </p:blipFill>
        <p:spPr>
          <a:xfrm>
            <a:off x="5992890" y="6010177"/>
            <a:ext cx="1017625" cy="701031"/>
          </a:xfrm>
          <a:prstGeom prst="rect">
            <a:avLst/>
          </a:prstGeom>
        </p:spPr>
      </p:pic>
      <p:pic>
        <p:nvPicPr>
          <p:cNvPr id="16" name="Picture 15">
            <a:extLst>
              <a:ext uri="{FF2B5EF4-FFF2-40B4-BE49-F238E27FC236}">
                <a16:creationId xmlns:a16="http://schemas.microsoft.com/office/drawing/2014/main" id="{61B16EC6-E4F8-47FF-A096-BBFC9884C65A}"/>
              </a:ext>
            </a:extLst>
          </p:cNvPr>
          <p:cNvPicPr>
            <a:picLocks noChangeAspect="1"/>
          </p:cNvPicPr>
          <p:nvPr/>
        </p:nvPicPr>
        <p:blipFill>
          <a:blip r:embed="rId3"/>
          <a:stretch>
            <a:fillRect/>
          </a:stretch>
        </p:blipFill>
        <p:spPr>
          <a:xfrm>
            <a:off x="6151393" y="3119056"/>
            <a:ext cx="859534" cy="508844"/>
          </a:xfrm>
          <a:prstGeom prst="rect">
            <a:avLst/>
          </a:prstGeom>
        </p:spPr>
      </p:pic>
      <p:pic>
        <p:nvPicPr>
          <p:cNvPr id="17" name="Picture 16">
            <a:extLst>
              <a:ext uri="{FF2B5EF4-FFF2-40B4-BE49-F238E27FC236}">
                <a16:creationId xmlns:a16="http://schemas.microsoft.com/office/drawing/2014/main" id="{5C0C2B18-5786-4D96-94DF-1E6E086F90D6}"/>
              </a:ext>
            </a:extLst>
          </p:cNvPr>
          <p:cNvPicPr>
            <a:picLocks noChangeAspect="1"/>
          </p:cNvPicPr>
          <p:nvPr/>
        </p:nvPicPr>
        <p:blipFill>
          <a:blip r:embed="rId4"/>
          <a:stretch>
            <a:fillRect/>
          </a:stretch>
        </p:blipFill>
        <p:spPr>
          <a:xfrm>
            <a:off x="6019915" y="1503418"/>
            <a:ext cx="990600" cy="950440"/>
          </a:xfrm>
          <a:prstGeom prst="rect">
            <a:avLst/>
          </a:prstGeom>
        </p:spPr>
      </p:pic>
      <p:pic>
        <p:nvPicPr>
          <p:cNvPr id="10" name="Picture 9">
            <a:extLst>
              <a:ext uri="{FF2B5EF4-FFF2-40B4-BE49-F238E27FC236}">
                <a16:creationId xmlns:a16="http://schemas.microsoft.com/office/drawing/2014/main" id="{B531F3B7-ECE9-45B0-9588-E7B44D0B4456}"/>
              </a:ext>
            </a:extLst>
          </p:cNvPr>
          <p:cNvPicPr>
            <a:picLocks noChangeAspect="1"/>
          </p:cNvPicPr>
          <p:nvPr/>
        </p:nvPicPr>
        <p:blipFill>
          <a:blip r:embed="rId5"/>
          <a:stretch>
            <a:fillRect/>
          </a:stretch>
        </p:blipFill>
        <p:spPr>
          <a:xfrm>
            <a:off x="6127660" y="7086579"/>
            <a:ext cx="848775" cy="421220"/>
          </a:xfrm>
          <a:prstGeom prst="rect">
            <a:avLst/>
          </a:prstGeom>
        </p:spPr>
      </p:pic>
      <p:pic>
        <p:nvPicPr>
          <p:cNvPr id="12" name="Picture 11">
            <a:extLst>
              <a:ext uri="{FF2B5EF4-FFF2-40B4-BE49-F238E27FC236}">
                <a16:creationId xmlns:a16="http://schemas.microsoft.com/office/drawing/2014/main" id="{A01F8252-DA42-4C4C-8041-98AA21BDF848}"/>
              </a:ext>
            </a:extLst>
          </p:cNvPr>
          <p:cNvPicPr>
            <a:picLocks noChangeAspect="1"/>
          </p:cNvPicPr>
          <p:nvPr/>
        </p:nvPicPr>
        <p:blipFill>
          <a:blip r:embed="rId6"/>
          <a:stretch>
            <a:fillRect/>
          </a:stretch>
        </p:blipFill>
        <p:spPr>
          <a:xfrm>
            <a:off x="6054250" y="5213306"/>
            <a:ext cx="1027553" cy="370572"/>
          </a:xfrm>
          <a:prstGeom prst="rect">
            <a:avLst/>
          </a:prstGeom>
        </p:spPr>
      </p:pic>
      <p:pic>
        <p:nvPicPr>
          <p:cNvPr id="13" name="Picture 12">
            <a:extLst>
              <a:ext uri="{FF2B5EF4-FFF2-40B4-BE49-F238E27FC236}">
                <a16:creationId xmlns:a16="http://schemas.microsoft.com/office/drawing/2014/main" id="{2C75DFE1-3670-4684-8A14-888F2D03846B}"/>
              </a:ext>
            </a:extLst>
          </p:cNvPr>
          <p:cNvPicPr>
            <a:picLocks noChangeAspect="1"/>
          </p:cNvPicPr>
          <p:nvPr/>
        </p:nvPicPr>
        <p:blipFill>
          <a:blip r:embed="rId7"/>
          <a:stretch>
            <a:fillRect/>
          </a:stretch>
        </p:blipFill>
        <p:spPr>
          <a:xfrm>
            <a:off x="6116235" y="8003696"/>
            <a:ext cx="860200" cy="416226"/>
          </a:xfrm>
          <a:prstGeom prst="rect">
            <a:avLst/>
          </a:prstGeom>
        </p:spPr>
      </p:pic>
      <p:sp>
        <p:nvSpPr>
          <p:cNvPr id="25" name="Text Placeholder 2">
            <a:extLst>
              <a:ext uri="{FF2B5EF4-FFF2-40B4-BE49-F238E27FC236}">
                <a16:creationId xmlns:a16="http://schemas.microsoft.com/office/drawing/2014/main" id="{B1C2ABA4-4D78-442E-943F-B046BFCBB468}"/>
              </a:ext>
            </a:extLst>
          </p:cNvPr>
          <p:cNvSpPr>
            <a:spLocks noGrp="1"/>
          </p:cNvSpPr>
          <p:nvPr>
            <p:ph type="body" sz="quarter" idx="11"/>
          </p:nvPr>
        </p:nvSpPr>
        <p:spPr>
          <a:xfrm>
            <a:off x="682406" y="235701"/>
            <a:ext cx="5802313" cy="539750"/>
          </a:xfrm>
        </p:spPr>
        <p:txBody>
          <a:body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Contact Information</a:t>
            </a:r>
          </a:p>
        </p:txBody>
      </p:sp>
      <p:pic>
        <p:nvPicPr>
          <p:cNvPr id="9" name="Picture 8">
            <a:extLst>
              <a:ext uri="{FF2B5EF4-FFF2-40B4-BE49-F238E27FC236}">
                <a16:creationId xmlns:a16="http://schemas.microsoft.com/office/drawing/2014/main" id="{75F48178-07D6-4E8A-B5DB-85D15E341463}"/>
              </a:ext>
            </a:extLst>
          </p:cNvPr>
          <p:cNvPicPr>
            <a:picLocks noChangeAspect="1"/>
          </p:cNvPicPr>
          <p:nvPr/>
        </p:nvPicPr>
        <p:blipFill>
          <a:blip r:embed="rId8"/>
          <a:stretch>
            <a:fillRect/>
          </a:stretch>
        </p:blipFill>
        <p:spPr>
          <a:xfrm>
            <a:off x="6101453" y="4368114"/>
            <a:ext cx="859534" cy="397897"/>
          </a:xfrm>
          <a:prstGeom prst="rect">
            <a:avLst/>
          </a:prstGeom>
        </p:spPr>
      </p:pic>
      <p:pic>
        <p:nvPicPr>
          <p:cNvPr id="14" name="Picture 13">
            <a:extLst>
              <a:ext uri="{FF2B5EF4-FFF2-40B4-BE49-F238E27FC236}">
                <a16:creationId xmlns:a16="http://schemas.microsoft.com/office/drawing/2014/main" id="{5D947A92-3778-4F3A-AA99-3675811002D6}"/>
              </a:ext>
            </a:extLst>
          </p:cNvPr>
          <p:cNvPicPr>
            <a:picLocks noChangeAspect="1"/>
          </p:cNvPicPr>
          <p:nvPr/>
        </p:nvPicPr>
        <p:blipFill>
          <a:blip r:embed="rId9"/>
          <a:stretch>
            <a:fillRect/>
          </a:stretch>
        </p:blipFill>
        <p:spPr>
          <a:xfrm>
            <a:off x="535357" y="1155350"/>
            <a:ext cx="5488425" cy="7462535"/>
          </a:xfrm>
          <a:prstGeom prst="rect">
            <a:avLst/>
          </a:prstGeom>
        </p:spPr>
      </p:pic>
      <p:pic>
        <p:nvPicPr>
          <p:cNvPr id="15" name="Picture 14">
            <a:extLst>
              <a:ext uri="{FF2B5EF4-FFF2-40B4-BE49-F238E27FC236}">
                <a16:creationId xmlns:a16="http://schemas.microsoft.com/office/drawing/2014/main" id="{FCAEB596-5F76-4496-A0DC-AD3C898EDA81}"/>
              </a:ext>
            </a:extLst>
          </p:cNvPr>
          <p:cNvPicPr>
            <a:picLocks noChangeAspect="1"/>
          </p:cNvPicPr>
          <p:nvPr/>
        </p:nvPicPr>
        <p:blipFill>
          <a:blip r:embed="rId10"/>
          <a:stretch>
            <a:fillRect/>
          </a:stretch>
        </p:blipFill>
        <p:spPr>
          <a:xfrm>
            <a:off x="2815279" y="8879126"/>
            <a:ext cx="1423915" cy="1067937"/>
          </a:xfrm>
          <a:prstGeom prst="rect">
            <a:avLst/>
          </a:prstGeom>
        </p:spPr>
      </p:pic>
    </p:spTree>
    <p:extLst>
      <p:ext uri="{BB962C8B-B14F-4D97-AF65-F5344CB8AC3E}">
        <p14:creationId xmlns:p14="http://schemas.microsoft.com/office/powerpoint/2010/main" val="244393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67000" y="205316"/>
            <a:ext cx="4495800" cy="502536"/>
          </a:xfrm>
        </p:spPr>
        <p:txBody>
          <a:bodyPr wrap="none"/>
          <a:lstStyle/>
          <a:p>
            <a:pPr>
              <a:spcBef>
                <a:spcPts val="0"/>
              </a:spcBef>
            </a:pPr>
            <a:r>
              <a:rPr lang="en-US" sz="2400" b="1" dirty="0">
                <a:latin typeface="Cambria" panose="02040503050406030204" pitchFamily="18" charset="0"/>
                <a:ea typeface="Cambria" panose="02040503050406030204" pitchFamily="18" charset="0"/>
                <a:cs typeface="Verdana" panose="020B0604030504040204" pitchFamily="34" charset="0"/>
              </a:rPr>
              <a:t>Health Insurance</a:t>
            </a:r>
          </a:p>
        </p:txBody>
      </p:sp>
      <p:sp>
        <p:nvSpPr>
          <p:cNvPr id="6" name="TextBox 5">
            <a:extLst>
              <a:ext uri="{FF2B5EF4-FFF2-40B4-BE49-F238E27FC236}">
                <a16:creationId xmlns:a16="http://schemas.microsoft.com/office/drawing/2014/main" id="{04E8A7BB-EBC8-4C26-A44E-33CDF714F512}"/>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pic>
        <p:nvPicPr>
          <p:cNvPr id="7" name="Picture 6">
            <a:extLst>
              <a:ext uri="{FF2B5EF4-FFF2-40B4-BE49-F238E27FC236}">
                <a16:creationId xmlns:a16="http://schemas.microsoft.com/office/drawing/2014/main" id="{D19A0752-2C78-4750-B3FE-1AD55BC02907}"/>
              </a:ext>
            </a:extLst>
          </p:cNvPr>
          <p:cNvPicPr>
            <a:picLocks noChangeAspect="1"/>
          </p:cNvPicPr>
          <p:nvPr/>
        </p:nvPicPr>
        <p:blipFill>
          <a:blip r:embed="rId2"/>
          <a:stretch>
            <a:fillRect/>
          </a:stretch>
        </p:blipFill>
        <p:spPr>
          <a:xfrm>
            <a:off x="1447800" y="162068"/>
            <a:ext cx="1371600" cy="633046"/>
          </a:xfrm>
          <a:prstGeom prst="rect">
            <a:avLst/>
          </a:prstGeom>
        </p:spPr>
      </p:pic>
      <p:sp>
        <p:nvSpPr>
          <p:cNvPr id="8" name="TextBox 7">
            <a:extLst>
              <a:ext uri="{FF2B5EF4-FFF2-40B4-BE49-F238E27FC236}">
                <a16:creationId xmlns:a16="http://schemas.microsoft.com/office/drawing/2014/main" id="{43BD7406-FB97-4B2F-906B-219EFB819BD9}"/>
              </a:ext>
            </a:extLst>
          </p:cNvPr>
          <p:cNvSpPr txBox="1"/>
          <p:nvPr/>
        </p:nvSpPr>
        <p:spPr>
          <a:xfrm>
            <a:off x="914400" y="1031096"/>
            <a:ext cx="6455708" cy="646331"/>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Health Insurance Oct  1, 2020 – Sept  30, 2021  </a:t>
            </a:r>
          </a:p>
          <a:p>
            <a:pPr algn="ctr"/>
            <a:r>
              <a:rPr lang="en-US" b="1" dirty="0">
                <a:latin typeface="Cambria" panose="02040503050406030204" pitchFamily="18" charset="0"/>
                <a:ea typeface="Cambria" panose="02040503050406030204" pitchFamily="18" charset="0"/>
              </a:rPr>
              <a:t>Cigna HRA Open Access Plus Plan</a:t>
            </a:r>
          </a:p>
        </p:txBody>
      </p:sp>
      <p:pic>
        <p:nvPicPr>
          <p:cNvPr id="4" name="Picture 3">
            <a:extLst>
              <a:ext uri="{FF2B5EF4-FFF2-40B4-BE49-F238E27FC236}">
                <a16:creationId xmlns:a16="http://schemas.microsoft.com/office/drawing/2014/main" id="{98B62F8F-01DD-4AC8-A83F-C779FB704A8B}"/>
              </a:ext>
            </a:extLst>
          </p:cNvPr>
          <p:cNvPicPr>
            <a:picLocks noChangeAspect="1"/>
          </p:cNvPicPr>
          <p:nvPr/>
        </p:nvPicPr>
        <p:blipFill>
          <a:blip r:embed="rId3"/>
          <a:stretch>
            <a:fillRect/>
          </a:stretch>
        </p:blipFill>
        <p:spPr>
          <a:xfrm>
            <a:off x="1045999" y="1720675"/>
            <a:ext cx="6355001" cy="8175657"/>
          </a:xfrm>
          <a:prstGeom prst="rect">
            <a:avLst/>
          </a:prstGeom>
        </p:spPr>
      </p:pic>
    </p:spTree>
    <p:extLst>
      <p:ext uri="{BB962C8B-B14F-4D97-AF65-F5344CB8AC3E}">
        <p14:creationId xmlns:p14="http://schemas.microsoft.com/office/powerpoint/2010/main" val="1131347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12032" y="188026"/>
            <a:ext cx="47244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Health Insurance</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sp>
        <p:nvSpPr>
          <p:cNvPr id="7" name="TextBox 6">
            <a:extLst>
              <a:ext uri="{FF2B5EF4-FFF2-40B4-BE49-F238E27FC236}">
                <a16:creationId xmlns:a16="http://schemas.microsoft.com/office/drawing/2014/main" id="{4ADBE7F5-6446-404B-88DD-F65225FEE744}"/>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sp>
        <p:nvSpPr>
          <p:cNvPr id="3" name="TextBox 2">
            <a:extLst>
              <a:ext uri="{FF2B5EF4-FFF2-40B4-BE49-F238E27FC236}">
                <a16:creationId xmlns:a16="http://schemas.microsoft.com/office/drawing/2014/main" id="{9C202688-6756-4060-87B5-5F6BC8B0701B}"/>
              </a:ext>
            </a:extLst>
          </p:cNvPr>
          <p:cNvSpPr txBox="1"/>
          <p:nvPr/>
        </p:nvSpPr>
        <p:spPr>
          <a:xfrm>
            <a:off x="457200" y="1306064"/>
            <a:ext cx="6629400" cy="8433078"/>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Who is Eligible and When?</a:t>
            </a:r>
          </a:p>
          <a:p>
            <a:r>
              <a:rPr lang="en-US" sz="2000" dirty="0">
                <a:latin typeface="Cambria" panose="02040503050406030204" pitchFamily="18" charset="0"/>
                <a:ea typeface="Cambria" panose="02040503050406030204" pitchFamily="18" charset="0"/>
              </a:rPr>
              <a:t>All regular full-time employees working 30+ hours a week are eligible to enroll in health insurance. Eligibility for newly hired employees is the 1</a:t>
            </a:r>
            <a:r>
              <a:rPr lang="en-US" sz="2000" baseline="30000" dirty="0">
                <a:latin typeface="Cambria" panose="02040503050406030204" pitchFamily="18" charset="0"/>
                <a:ea typeface="Cambria" panose="02040503050406030204" pitchFamily="18" charset="0"/>
              </a:rPr>
              <a:t>st</a:t>
            </a:r>
            <a:r>
              <a:rPr lang="en-US" sz="2000" dirty="0">
                <a:latin typeface="Cambria" panose="02040503050406030204" pitchFamily="18" charset="0"/>
                <a:ea typeface="Cambria" panose="02040503050406030204" pitchFamily="18" charset="0"/>
              </a:rPr>
              <a:t> of the month following 30 days of full-time employment. Current, eligible employees who have elected to waive coverage are able to enroll during Open Enrollment. Only if they experience a qualifying event (including losing coverage elsewhere, getting married, having a baby) are they able to enroll outside of the open enrollment period.</a:t>
            </a: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Waiving or Declining Health Insurance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If you are eligible for health insurance and will not be enrolling because of alternative coverage, or choose not to have insurance, a waiver form must be signed during the enrollment period.  If you elect not to enroll, you may not join the plan until the next enrollment period, October 1, 2021, unless there is a “qualifying event.”  See W.S. Badger HR for more information about qualifying events.</a:t>
            </a:r>
          </a:p>
          <a:p>
            <a:r>
              <a:rPr lang="en-US" dirty="0"/>
              <a:t> </a:t>
            </a:r>
          </a:p>
          <a:p>
            <a:endParaRPr lang="en-US" dirty="0"/>
          </a:p>
          <a:p>
            <a:endParaRPr lang="en-US" dirty="0"/>
          </a:p>
        </p:txBody>
      </p:sp>
      <p:pic>
        <p:nvPicPr>
          <p:cNvPr id="4" name="Picture 3">
            <a:extLst>
              <a:ext uri="{FF2B5EF4-FFF2-40B4-BE49-F238E27FC236}">
                <a16:creationId xmlns:a16="http://schemas.microsoft.com/office/drawing/2014/main" id="{042869BB-25F6-41DE-8E1F-B8DE42F56F8D}"/>
              </a:ext>
            </a:extLst>
          </p:cNvPr>
          <p:cNvPicPr>
            <a:picLocks noChangeAspect="1"/>
          </p:cNvPicPr>
          <p:nvPr/>
        </p:nvPicPr>
        <p:blipFill>
          <a:blip r:embed="rId2"/>
          <a:stretch>
            <a:fillRect/>
          </a:stretch>
        </p:blipFill>
        <p:spPr>
          <a:xfrm>
            <a:off x="930442" y="4736403"/>
            <a:ext cx="5628288" cy="1295400"/>
          </a:xfrm>
          <a:prstGeom prst="rect">
            <a:avLst/>
          </a:prstGeom>
        </p:spPr>
      </p:pic>
    </p:spTree>
    <p:extLst>
      <p:ext uri="{BB962C8B-B14F-4D97-AF65-F5344CB8AC3E}">
        <p14:creationId xmlns:p14="http://schemas.microsoft.com/office/powerpoint/2010/main" val="200028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3A23E75-12B9-424D-A9FE-4BE8401AA8E0}"/>
              </a:ext>
            </a:extLst>
          </p:cNvPr>
          <p:cNvSpPr>
            <a:spLocks noGrp="1"/>
          </p:cNvSpPr>
          <p:nvPr>
            <p:ph type="body" sz="quarter" idx="11"/>
          </p:nvPr>
        </p:nvSpPr>
        <p:spPr>
          <a:xfrm>
            <a:off x="2412352" y="206290"/>
            <a:ext cx="5029200" cy="502536"/>
          </a:xfrm>
        </p:spPr>
        <p:txBody>
          <a:bodyPr wrap="none"/>
          <a:lstStyle/>
          <a:p>
            <a:pPr>
              <a:spcBef>
                <a:spcPts val="0"/>
              </a:spcBef>
            </a:pPr>
            <a:r>
              <a:rPr lang="en-US" sz="2400" b="1" dirty="0">
                <a:latin typeface="Cambria" panose="02040503050406030204" pitchFamily="18" charset="0"/>
                <a:ea typeface="Cambria" panose="02040503050406030204" pitchFamily="18" charset="0"/>
                <a:cs typeface="Verdana" panose="020B0604030504040204" pitchFamily="34" charset="0"/>
              </a:rPr>
              <a:t>Health Insurance </a:t>
            </a:r>
          </a:p>
        </p:txBody>
      </p:sp>
      <p:sp>
        <p:nvSpPr>
          <p:cNvPr id="6" name="TextBox 5">
            <a:extLst>
              <a:ext uri="{FF2B5EF4-FFF2-40B4-BE49-F238E27FC236}">
                <a16:creationId xmlns:a16="http://schemas.microsoft.com/office/drawing/2014/main" id="{5FCC63AF-CE60-4410-BC00-9E38AD683173}"/>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sp>
        <p:nvSpPr>
          <p:cNvPr id="15" name="Rectangle 14">
            <a:extLst>
              <a:ext uri="{FF2B5EF4-FFF2-40B4-BE49-F238E27FC236}">
                <a16:creationId xmlns:a16="http://schemas.microsoft.com/office/drawing/2014/main" id="{F62DC576-2B55-488A-BA23-0D9F57DB0656}"/>
              </a:ext>
            </a:extLst>
          </p:cNvPr>
          <p:cNvSpPr/>
          <p:nvPr/>
        </p:nvSpPr>
        <p:spPr>
          <a:xfrm>
            <a:off x="888858" y="1149943"/>
            <a:ext cx="6426342" cy="5078313"/>
          </a:xfrm>
          <a:prstGeom prst="rect">
            <a:avLst/>
          </a:prstGeom>
        </p:spPr>
        <p:txBody>
          <a:bodyPr wrap="square">
            <a:spAutoFit/>
          </a:bodyPr>
          <a:lstStyle/>
          <a:p>
            <a:r>
              <a:rPr lang="en-US" i="1" dirty="0"/>
              <a:t>All employees should be aware of possible Federal tax penalties for declining Badger’s health insurance plan enrollment, as well as alternatives for health insurance available through the Health Insurance Exchange.  For more information about declining health insurance, see:  </a:t>
            </a:r>
            <a:r>
              <a:rPr lang="en-US" u="sng" dirty="0">
                <a:hlinkClick r:id="rId2"/>
              </a:rPr>
              <a:t>https://www.healthcare.gov/get-coverage/</a:t>
            </a:r>
            <a:r>
              <a:rPr lang="en-US" u="sng" dirty="0"/>
              <a:t> </a:t>
            </a:r>
            <a:r>
              <a:rPr lang="en-US" dirty="0"/>
              <a:t> and </a:t>
            </a:r>
            <a:r>
              <a:rPr lang="en-US" u="sng" dirty="0">
                <a:hlinkClick r:id="rId3"/>
              </a:rPr>
              <a:t>http://www.valuepenguin.com/ppaca/exchanges/nh</a:t>
            </a:r>
            <a:r>
              <a:rPr lang="en-US" dirty="0"/>
              <a:t>.</a:t>
            </a:r>
          </a:p>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What happens if I leave Badger?</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Under certain circumstances, you and your dependents may continue to participate in health coverage, dental insurance, and the Medical Flexible Spending Account through the Consolidated Omnibus Budget Reconciliation Act.  COBRA is a federal guarantee of the continuation of health insurance plan coverage after employment ends, which allows you to remain on medical and dental coverage, at the employee’s expense, for up to 18 or 36 months, depending on the circumstances.  </a:t>
            </a:r>
            <a:r>
              <a:rPr lang="en-US" b="1" dirty="0">
                <a:latin typeface="Cambria" panose="02040503050406030204" pitchFamily="18" charset="0"/>
                <a:ea typeface="Cambria" panose="02040503050406030204" pitchFamily="18" charset="0"/>
              </a:rPr>
              <a:t>Former employees who enroll via COBRA will be responsible for the full cost of the monthly premiums.</a:t>
            </a:r>
            <a:endParaRPr lang="en-US" dirty="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5AA94D0-68EA-49DA-B509-F6153AE549D5}"/>
              </a:ext>
            </a:extLst>
          </p:cNvPr>
          <p:cNvSpPr/>
          <p:nvPr/>
        </p:nvSpPr>
        <p:spPr>
          <a:xfrm>
            <a:off x="1092372" y="6477000"/>
            <a:ext cx="5689428" cy="297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R="231775"/>
            <a:r>
              <a:rPr lang="en-US" b="1" dirty="0">
                <a:solidFill>
                  <a:srgbClr val="404040"/>
                </a:solidFill>
                <a:latin typeface="Cambria" panose="02040503050406030204" pitchFamily="18" charset="0"/>
                <a:ea typeface="Calibri" panose="020F0502020204030204" pitchFamily="34" charset="0"/>
              </a:rPr>
              <a:t>How do I enroll?</a:t>
            </a:r>
            <a:endParaRPr lang="en-US" sz="1400" dirty="0">
              <a:latin typeface="Calibri" panose="020F0502020204030204" pitchFamily="34" charset="0"/>
              <a:ea typeface="Calibri" panose="020F0502020204030204" pitchFamily="34" charset="0"/>
            </a:endParaRPr>
          </a:p>
          <a:p>
            <a:r>
              <a:rPr lang="en-US" dirty="0">
                <a:latin typeface="Cambria" panose="02040503050406030204" pitchFamily="18" charset="0"/>
                <a:ea typeface="Calibri" panose="020F0502020204030204" pitchFamily="34" charset="0"/>
                <a:cs typeface="Times New Roman" panose="02020603050405020304" pitchFamily="18" charset="0"/>
              </a:rPr>
              <a:t>During Open Enrollment, September 2020, your health insurance enrollment must be completed through your ADP password-protected webpage.</a:t>
            </a:r>
            <a:endParaRPr lang="en-US" sz="1400" dirty="0">
              <a:latin typeface="Calibri" panose="020F0502020204030204" pitchFamily="34" charset="0"/>
              <a:ea typeface="Calibri" panose="020F0502020204030204" pitchFamily="34" charset="0"/>
            </a:endParaRPr>
          </a:p>
          <a:p>
            <a:r>
              <a:rPr lang="en-US" dirty="0">
                <a:latin typeface="Cambria" panose="020405030504060302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endParaRPr>
          </a:p>
          <a:p>
            <a:r>
              <a:rPr lang="en-US" dirty="0">
                <a:latin typeface="Cambria" panose="02040503050406030204" pitchFamily="18" charset="0"/>
                <a:ea typeface="Calibri" panose="020F0502020204030204" pitchFamily="34" charset="0"/>
                <a:cs typeface="Times New Roman" panose="02020603050405020304" pitchFamily="18" charset="0"/>
              </a:rPr>
              <a:t>Newly hired, regular full-time employees will enroll for health insurance benefits during the new employee orientation period.  Eligibility begins the 1</a:t>
            </a:r>
            <a:r>
              <a:rPr lang="en-US" baseline="30000" dirty="0">
                <a:latin typeface="Cambria" panose="02040503050406030204" pitchFamily="18" charset="0"/>
                <a:ea typeface="Calibri" panose="020F0502020204030204" pitchFamily="34" charset="0"/>
                <a:cs typeface="Times New Roman" panose="02020603050405020304" pitchFamily="18" charset="0"/>
              </a:rPr>
              <a:t>st</a:t>
            </a:r>
            <a:r>
              <a:rPr lang="en-US" dirty="0">
                <a:latin typeface="Cambria" panose="02040503050406030204" pitchFamily="18" charset="0"/>
                <a:ea typeface="Calibri" panose="020F0502020204030204" pitchFamily="34" charset="0"/>
                <a:cs typeface="Times New Roman" panose="02020603050405020304" pitchFamily="18" charset="0"/>
              </a:rPr>
              <a:t> day of the month, following the 30th day of employment. </a:t>
            </a:r>
            <a:endParaRPr lang="en-US"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3784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603504" y="184250"/>
            <a:ext cx="47244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Preventive Care</a:t>
            </a:r>
            <a:endParaRPr lang="en-US" sz="3200" b="1" dirty="0">
              <a:latin typeface="Cambria" panose="02040503050406030204" pitchFamily="18" charset="0"/>
              <a:ea typeface="Cambria" panose="02040503050406030204" pitchFamily="18" charset="0"/>
              <a:cs typeface="Verdana" panose="020B0604030504040204" pitchFamily="34" charset="0"/>
            </a:endParaRPr>
          </a:p>
        </p:txBody>
      </p:sp>
      <p:sp>
        <p:nvSpPr>
          <p:cNvPr id="7" name="TextBox 6">
            <a:extLst>
              <a:ext uri="{FF2B5EF4-FFF2-40B4-BE49-F238E27FC236}">
                <a16:creationId xmlns:a16="http://schemas.microsoft.com/office/drawing/2014/main" id="{4ADBE7F5-6446-404B-88DD-F65225FEE744}"/>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sp>
        <p:nvSpPr>
          <p:cNvPr id="3" name="TextBox 2">
            <a:extLst>
              <a:ext uri="{FF2B5EF4-FFF2-40B4-BE49-F238E27FC236}">
                <a16:creationId xmlns:a16="http://schemas.microsoft.com/office/drawing/2014/main" id="{9C202688-6756-4060-87B5-5F6BC8B0701B}"/>
              </a:ext>
            </a:extLst>
          </p:cNvPr>
          <p:cNvSpPr txBox="1"/>
          <p:nvPr/>
        </p:nvSpPr>
        <p:spPr>
          <a:xfrm>
            <a:off x="603504" y="1243548"/>
            <a:ext cx="6102096" cy="784830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With W. S. Badger’s health insurance plan, Preventive Care services should be covered in full.</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Preventive Care is care you receive when you are healthy and symptom-free, such as routine check-ups, screenings and immunizations.</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Diagnosis &amp; treatment are different from preventive care.  They involve testing or treatment for a symptom or health issue you already have, such as an existing illness or injury.  When a health care provider takes steps to diagnose or treat your health condition, the charges will be subject to you will be responsible for the Member Cost Sharing as stated in your plan.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For a list of services that should be considered based on your age and gender see: </a:t>
            </a:r>
            <a:r>
              <a:rPr lang="en-US" dirty="0">
                <a:latin typeface="Cambria" panose="02040503050406030204" pitchFamily="18" charset="0"/>
                <a:ea typeface="Cambria" panose="02040503050406030204" pitchFamily="18" charset="0"/>
                <a:hlinkClick r:id="rId2"/>
              </a:rPr>
              <a:t>https://www.healthcare.gov/what-are-my-preventive-care-benefits</a:t>
            </a:r>
            <a:r>
              <a:rPr lang="en-US" dirty="0">
                <a:latin typeface="Cambria" panose="02040503050406030204" pitchFamily="18" charset="0"/>
                <a:ea typeface="Cambria" panose="02040503050406030204" pitchFamily="18" charset="0"/>
              </a:rPr>
              <a:t>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In addition to coverage for Preventive Services, your plan includes coverage for certain Preventive Rx and supplies.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Generally speaking, preventive medications are used to prevent conditions like high blood pressure, high cholesterol, diabetes, asthma, osteoporosis, heart attack, stroke and prenatal nutrient deficiency.  For a sample list, please see page 6. </a:t>
            </a:r>
          </a:p>
        </p:txBody>
      </p:sp>
    </p:spTree>
    <p:extLst>
      <p:ext uri="{BB962C8B-B14F-4D97-AF65-F5344CB8AC3E}">
        <p14:creationId xmlns:p14="http://schemas.microsoft.com/office/powerpoint/2010/main" val="203924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3A23E75-12B9-424D-A9FE-4BE8401AA8E0}"/>
              </a:ext>
            </a:extLst>
          </p:cNvPr>
          <p:cNvSpPr>
            <a:spLocks noGrp="1"/>
          </p:cNvSpPr>
          <p:nvPr>
            <p:ph type="body" sz="quarter" idx="11"/>
          </p:nvPr>
        </p:nvSpPr>
        <p:spPr>
          <a:xfrm>
            <a:off x="2412352" y="206290"/>
            <a:ext cx="5029200" cy="502536"/>
          </a:xfrm>
        </p:spPr>
        <p:txBody>
          <a:bodyPr wrap="none"/>
          <a:lstStyle/>
          <a:p>
            <a:pPr>
              <a:spcBef>
                <a:spcPts val="0"/>
              </a:spcBef>
            </a:pPr>
            <a:r>
              <a:rPr lang="en-US" sz="2400" b="1" dirty="0">
                <a:latin typeface="Cambria" panose="02040503050406030204" pitchFamily="18" charset="0"/>
                <a:ea typeface="Cambria" panose="02040503050406030204" pitchFamily="18" charset="0"/>
                <a:cs typeface="Verdana" panose="020B0604030504040204" pitchFamily="34" charset="0"/>
              </a:rPr>
              <a:t>Rx Benefits</a:t>
            </a:r>
          </a:p>
          <a:p>
            <a:pPr>
              <a:spcBef>
                <a:spcPts val="0"/>
              </a:spcBef>
            </a:pPr>
            <a:endParaRPr lang="en-US" sz="2400" b="1" dirty="0">
              <a:latin typeface="Cambria" panose="02040503050406030204" pitchFamily="18" charset="0"/>
              <a:ea typeface="Cambria" panose="02040503050406030204" pitchFamily="18" charset="0"/>
              <a:cs typeface="Verdana" panose="020B0604030504040204" pitchFamily="34" charset="0"/>
            </a:endParaRPr>
          </a:p>
        </p:txBody>
      </p:sp>
      <p:sp>
        <p:nvSpPr>
          <p:cNvPr id="6" name="TextBox 5">
            <a:extLst>
              <a:ext uri="{FF2B5EF4-FFF2-40B4-BE49-F238E27FC236}">
                <a16:creationId xmlns:a16="http://schemas.microsoft.com/office/drawing/2014/main" id="{5FCC63AF-CE60-4410-BC00-9E38AD683173}"/>
              </a:ext>
            </a:extLst>
          </p:cNvPr>
          <p:cNvSpPr txBox="1"/>
          <p:nvPr/>
        </p:nvSpPr>
        <p:spPr>
          <a:xfrm>
            <a:off x="76200" y="3581400"/>
            <a:ext cx="492443" cy="6219816"/>
          </a:xfrm>
          <a:prstGeom prst="rect">
            <a:avLst/>
          </a:prstGeom>
          <a:noFill/>
        </p:spPr>
        <p:txBody>
          <a:bodyPr vert="vert270" wrap="square" rtlCol="0">
            <a:spAutoFit/>
          </a:bodyPr>
          <a:lstStyle/>
          <a:p>
            <a:r>
              <a:rPr lang="en-US" sz="2000" b="1" dirty="0">
                <a:solidFill>
                  <a:schemeClr val="bg1"/>
                </a:solidFill>
                <a:latin typeface="Cambria" panose="02040503050406030204" pitchFamily="18" charset="0"/>
                <a:ea typeface="Cambria" panose="02040503050406030204" pitchFamily="18" charset="0"/>
                <a:cs typeface="Verdana" panose="020B0604030504040204" pitchFamily="34" charset="0"/>
              </a:rPr>
              <a:t>Health Insurance</a:t>
            </a:r>
          </a:p>
        </p:txBody>
      </p:sp>
      <p:pic>
        <p:nvPicPr>
          <p:cNvPr id="2" name="Picture 1">
            <a:extLst>
              <a:ext uri="{FF2B5EF4-FFF2-40B4-BE49-F238E27FC236}">
                <a16:creationId xmlns:a16="http://schemas.microsoft.com/office/drawing/2014/main" id="{758A1824-DDE4-4012-9622-EE4B2959AA79}"/>
              </a:ext>
            </a:extLst>
          </p:cNvPr>
          <p:cNvPicPr>
            <a:picLocks noChangeAspect="1"/>
          </p:cNvPicPr>
          <p:nvPr/>
        </p:nvPicPr>
        <p:blipFill>
          <a:blip r:embed="rId2"/>
          <a:stretch>
            <a:fillRect/>
          </a:stretch>
        </p:blipFill>
        <p:spPr>
          <a:xfrm>
            <a:off x="1447800" y="143587"/>
            <a:ext cx="1371719" cy="627942"/>
          </a:xfrm>
          <a:prstGeom prst="rect">
            <a:avLst/>
          </a:prstGeom>
        </p:spPr>
      </p:pic>
      <p:pic>
        <p:nvPicPr>
          <p:cNvPr id="3" name="Picture 2">
            <a:extLst>
              <a:ext uri="{FF2B5EF4-FFF2-40B4-BE49-F238E27FC236}">
                <a16:creationId xmlns:a16="http://schemas.microsoft.com/office/drawing/2014/main" id="{D9B0B55C-FFB7-4CA0-8307-E25C301150A0}"/>
              </a:ext>
            </a:extLst>
          </p:cNvPr>
          <p:cNvPicPr>
            <a:picLocks noChangeAspect="1"/>
          </p:cNvPicPr>
          <p:nvPr/>
        </p:nvPicPr>
        <p:blipFill>
          <a:blip r:embed="rId3"/>
          <a:stretch>
            <a:fillRect/>
          </a:stretch>
        </p:blipFill>
        <p:spPr>
          <a:xfrm>
            <a:off x="762000" y="1066800"/>
            <a:ext cx="6248400" cy="4559313"/>
          </a:xfrm>
          <a:prstGeom prst="rect">
            <a:avLst/>
          </a:prstGeom>
        </p:spPr>
      </p:pic>
      <p:pic>
        <p:nvPicPr>
          <p:cNvPr id="4" name="Picture 3">
            <a:extLst>
              <a:ext uri="{FF2B5EF4-FFF2-40B4-BE49-F238E27FC236}">
                <a16:creationId xmlns:a16="http://schemas.microsoft.com/office/drawing/2014/main" id="{69F14225-0638-4DB4-A216-E7EA5CFD4F01}"/>
              </a:ext>
            </a:extLst>
          </p:cNvPr>
          <p:cNvPicPr>
            <a:picLocks noChangeAspect="1"/>
          </p:cNvPicPr>
          <p:nvPr/>
        </p:nvPicPr>
        <p:blipFill>
          <a:blip r:embed="rId4"/>
          <a:stretch>
            <a:fillRect/>
          </a:stretch>
        </p:blipFill>
        <p:spPr>
          <a:xfrm>
            <a:off x="762000" y="5707879"/>
            <a:ext cx="4943475" cy="304800"/>
          </a:xfrm>
          <a:prstGeom prst="rect">
            <a:avLst/>
          </a:prstGeom>
        </p:spPr>
      </p:pic>
      <p:pic>
        <p:nvPicPr>
          <p:cNvPr id="9" name="Picture 8">
            <a:extLst>
              <a:ext uri="{FF2B5EF4-FFF2-40B4-BE49-F238E27FC236}">
                <a16:creationId xmlns:a16="http://schemas.microsoft.com/office/drawing/2014/main" id="{37022DAC-64F4-4ACF-A740-AEB2B5F4B48D}"/>
              </a:ext>
            </a:extLst>
          </p:cNvPr>
          <p:cNvPicPr>
            <a:picLocks noChangeAspect="1"/>
          </p:cNvPicPr>
          <p:nvPr/>
        </p:nvPicPr>
        <p:blipFill>
          <a:blip r:embed="rId5"/>
          <a:stretch>
            <a:fillRect/>
          </a:stretch>
        </p:blipFill>
        <p:spPr>
          <a:xfrm>
            <a:off x="787438" y="6107764"/>
            <a:ext cx="1676400" cy="3686175"/>
          </a:xfrm>
          <a:prstGeom prst="rect">
            <a:avLst/>
          </a:prstGeom>
        </p:spPr>
      </p:pic>
      <p:pic>
        <p:nvPicPr>
          <p:cNvPr id="10" name="Picture 9">
            <a:extLst>
              <a:ext uri="{FF2B5EF4-FFF2-40B4-BE49-F238E27FC236}">
                <a16:creationId xmlns:a16="http://schemas.microsoft.com/office/drawing/2014/main" id="{37AA5D18-23C4-4FE1-9B82-EF6000173504}"/>
              </a:ext>
            </a:extLst>
          </p:cNvPr>
          <p:cNvPicPr>
            <a:picLocks noChangeAspect="1"/>
          </p:cNvPicPr>
          <p:nvPr/>
        </p:nvPicPr>
        <p:blipFill>
          <a:blip r:embed="rId6"/>
          <a:stretch>
            <a:fillRect/>
          </a:stretch>
        </p:blipFill>
        <p:spPr>
          <a:xfrm>
            <a:off x="2542889" y="6069665"/>
            <a:ext cx="1685925" cy="3762375"/>
          </a:xfrm>
          <a:prstGeom prst="rect">
            <a:avLst/>
          </a:prstGeom>
        </p:spPr>
      </p:pic>
      <p:pic>
        <p:nvPicPr>
          <p:cNvPr id="13" name="Picture 12">
            <a:extLst>
              <a:ext uri="{FF2B5EF4-FFF2-40B4-BE49-F238E27FC236}">
                <a16:creationId xmlns:a16="http://schemas.microsoft.com/office/drawing/2014/main" id="{DFD4250A-F484-489F-9EE1-662671DB9B46}"/>
              </a:ext>
            </a:extLst>
          </p:cNvPr>
          <p:cNvPicPr>
            <a:picLocks noChangeAspect="1"/>
          </p:cNvPicPr>
          <p:nvPr/>
        </p:nvPicPr>
        <p:blipFill>
          <a:blip r:embed="rId7"/>
          <a:stretch>
            <a:fillRect/>
          </a:stretch>
        </p:blipFill>
        <p:spPr>
          <a:xfrm>
            <a:off x="4396112" y="6060138"/>
            <a:ext cx="1457325" cy="3781425"/>
          </a:xfrm>
          <a:prstGeom prst="rect">
            <a:avLst/>
          </a:prstGeom>
        </p:spPr>
      </p:pic>
      <p:pic>
        <p:nvPicPr>
          <p:cNvPr id="14" name="Picture 13">
            <a:extLst>
              <a:ext uri="{FF2B5EF4-FFF2-40B4-BE49-F238E27FC236}">
                <a16:creationId xmlns:a16="http://schemas.microsoft.com/office/drawing/2014/main" id="{8ED2F48E-76C6-4310-B2C0-4615ABC41F47}"/>
              </a:ext>
            </a:extLst>
          </p:cNvPr>
          <p:cNvPicPr>
            <a:picLocks noChangeAspect="1"/>
          </p:cNvPicPr>
          <p:nvPr/>
        </p:nvPicPr>
        <p:blipFill>
          <a:blip r:embed="rId8"/>
          <a:stretch>
            <a:fillRect/>
          </a:stretch>
        </p:blipFill>
        <p:spPr>
          <a:xfrm>
            <a:off x="5989843" y="6107764"/>
            <a:ext cx="1562100" cy="3590925"/>
          </a:xfrm>
          <a:prstGeom prst="rect">
            <a:avLst/>
          </a:prstGeom>
        </p:spPr>
      </p:pic>
    </p:spTree>
    <p:extLst>
      <p:ext uri="{BB962C8B-B14F-4D97-AF65-F5344CB8AC3E}">
        <p14:creationId xmlns:p14="http://schemas.microsoft.com/office/powerpoint/2010/main" val="413806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472440" y="231424"/>
            <a:ext cx="4979386"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latin typeface="Cambria" panose="02040503050406030204" pitchFamily="18" charset="0"/>
                <a:ea typeface="Cambria" panose="02040503050406030204" pitchFamily="18" charset="0"/>
                <a:cs typeface="Verdana" panose="020B0604030504040204" pitchFamily="34" charset="0"/>
              </a:rPr>
              <a:t>Rx Benefits</a:t>
            </a:r>
          </a:p>
        </p:txBody>
      </p:sp>
      <p:sp>
        <p:nvSpPr>
          <p:cNvPr id="7" name="TextBox 6">
            <a:extLst>
              <a:ext uri="{FF2B5EF4-FFF2-40B4-BE49-F238E27FC236}">
                <a16:creationId xmlns:a16="http://schemas.microsoft.com/office/drawing/2014/main" id="{8FCD6498-274B-412D-9D46-2A2FFA567891}"/>
              </a:ext>
            </a:extLst>
          </p:cNvPr>
          <p:cNvSpPr txBox="1"/>
          <p:nvPr/>
        </p:nvSpPr>
        <p:spPr>
          <a:xfrm rot="-5400000">
            <a:off x="4960160" y="7261412"/>
            <a:ext cx="5016500" cy="400110"/>
          </a:xfrm>
          <a:prstGeom prst="rect">
            <a:avLst/>
          </a:prstGeom>
          <a:noFill/>
        </p:spPr>
        <p:txBody>
          <a:bodyPr wrap="square" rtlCol="0">
            <a:spAutoFit/>
          </a:bodyPr>
          <a:lstStyle/>
          <a:p>
            <a:r>
              <a:rPr lang="en-US" sz="2000" b="1" dirty="0">
                <a:solidFill>
                  <a:schemeClr val="bg1"/>
                </a:solidFill>
                <a:ea typeface="Verdana" panose="020B0604030504040204" pitchFamily="34" charset="0"/>
                <a:cs typeface="Verdana" panose="020B0604030504040204" pitchFamily="34" charset="0"/>
              </a:rPr>
              <a:t>Telemedicine</a:t>
            </a:r>
          </a:p>
        </p:txBody>
      </p:sp>
      <p:pic>
        <p:nvPicPr>
          <p:cNvPr id="2" name="Picture 1">
            <a:extLst>
              <a:ext uri="{FF2B5EF4-FFF2-40B4-BE49-F238E27FC236}">
                <a16:creationId xmlns:a16="http://schemas.microsoft.com/office/drawing/2014/main" id="{5BDA1233-BFE8-4A1B-AAAD-FE877F1C7785}"/>
              </a:ext>
            </a:extLst>
          </p:cNvPr>
          <p:cNvPicPr>
            <a:picLocks noChangeAspect="1"/>
          </p:cNvPicPr>
          <p:nvPr/>
        </p:nvPicPr>
        <p:blipFill>
          <a:blip r:embed="rId2"/>
          <a:stretch>
            <a:fillRect/>
          </a:stretch>
        </p:blipFill>
        <p:spPr>
          <a:xfrm>
            <a:off x="5181600" y="138731"/>
            <a:ext cx="1371719" cy="627942"/>
          </a:xfrm>
          <a:prstGeom prst="rect">
            <a:avLst/>
          </a:prstGeom>
        </p:spPr>
      </p:pic>
      <p:pic>
        <p:nvPicPr>
          <p:cNvPr id="3" name="Picture 2">
            <a:extLst>
              <a:ext uri="{FF2B5EF4-FFF2-40B4-BE49-F238E27FC236}">
                <a16:creationId xmlns:a16="http://schemas.microsoft.com/office/drawing/2014/main" id="{6381AB69-1C47-4F68-A9D9-E8AA372F531A}"/>
              </a:ext>
            </a:extLst>
          </p:cNvPr>
          <p:cNvPicPr>
            <a:picLocks noChangeAspect="1"/>
          </p:cNvPicPr>
          <p:nvPr/>
        </p:nvPicPr>
        <p:blipFill>
          <a:blip r:embed="rId3"/>
          <a:stretch>
            <a:fillRect/>
          </a:stretch>
        </p:blipFill>
        <p:spPr>
          <a:xfrm>
            <a:off x="542265" y="983280"/>
            <a:ext cx="1619250" cy="200025"/>
          </a:xfrm>
          <a:prstGeom prst="rect">
            <a:avLst/>
          </a:prstGeom>
        </p:spPr>
      </p:pic>
      <p:pic>
        <p:nvPicPr>
          <p:cNvPr id="4" name="Picture 3">
            <a:extLst>
              <a:ext uri="{FF2B5EF4-FFF2-40B4-BE49-F238E27FC236}">
                <a16:creationId xmlns:a16="http://schemas.microsoft.com/office/drawing/2014/main" id="{BBC5C8EB-C82E-425C-9EE0-85E1AB3237C2}"/>
              </a:ext>
            </a:extLst>
          </p:cNvPr>
          <p:cNvPicPr>
            <a:picLocks noChangeAspect="1"/>
          </p:cNvPicPr>
          <p:nvPr/>
        </p:nvPicPr>
        <p:blipFill>
          <a:blip r:embed="rId4"/>
          <a:stretch>
            <a:fillRect/>
          </a:stretch>
        </p:blipFill>
        <p:spPr>
          <a:xfrm>
            <a:off x="494592" y="1395412"/>
            <a:ext cx="1866900" cy="7267575"/>
          </a:xfrm>
          <a:prstGeom prst="rect">
            <a:avLst/>
          </a:prstGeom>
        </p:spPr>
      </p:pic>
      <p:sp>
        <p:nvSpPr>
          <p:cNvPr id="8" name="TextBox 7">
            <a:extLst>
              <a:ext uri="{FF2B5EF4-FFF2-40B4-BE49-F238E27FC236}">
                <a16:creationId xmlns:a16="http://schemas.microsoft.com/office/drawing/2014/main" id="{729DD666-50B8-40BD-84DC-83304FFD04CD}"/>
              </a:ext>
            </a:extLst>
          </p:cNvPr>
          <p:cNvSpPr txBox="1"/>
          <p:nvPr/>
        </p:nvSpPr>
        <p:spPr>
          <a:xfrm>
            <a:off x="461641" y="1083079"/>
            <a:ext cx="922112" cy="307777"/>
          </a:xfrm>
          <a:prstGeom prst="rect">
            <a:avLst/>
          </a:prstGeom>
          <a:noFill/>
        </p:spPr>
        <p:txBody>
          <a:bodyPr wrap="none" rtlCol="0">
            <a:spAutoFit/>
          </a:bodyPr>
          <a:lstStyle/>
          <a:p>
            <a:r>
              <a:rPr lang="en-US" sz="1400" dirty="0">
                <a:solidFill>
                  <a:srgbClr val="92D050"/>
                </a:solidFill>
              </a:rPr>
              <a:t>continued</a:t>
            </a:r>
          </a:p>
        </p:txBody>
      </p:sp>
      <p:pic>
        <p:nvPicPr>
          <p:cNvPr id="9" name="Picture 8">
            <a:extLst>
              <a:ext uri="{FF2B5EF4-FFF2-40B4-BE49-F238E27FC236}">
                <a16:creationId xmlns:a16="http://schemas.microsoft.com/office/drawing/2014/main" id="{35CA21C0-CFA0-4CB2-9BBC-6C4623BC693A}"/>
              </a:ext>
            </a:extLst>
          </p:cNvPr>
          <p:cNvPicPr>
            <a:picLocks noChangeAspect="1"/>
          </p:cNvPicPr>
          <p:nvPr/>
        </p:nvPicPr>
        <p:blipFill>
          <a:blip r:embed="rId5"/>
          <a:stretch>
            <a:fillRect/>
          </a:stretch>
        </p:blipFill>
        <p:spPr>
          <a:xfrm>
            <a:off x="2566645" y="990600"/>
            <a:ext cx="1743075" cy="5581650"/>
          </a:xfrm>
          <a:prstGeom prst="rect">
            <a:avLst/>
          </a:prstGeom>
        </p:spPr>
      </p:pic>
      <p:pic>
        <p:nvPicPr>
          <p:cNvPr id="12" name="Picture 11">
            <a:extLst>
              <a:ext uri="{FF2B5EF4-FFF2-40B4-BE49-F238E27FC236}">
                <a16:creationId xmlns:a16="http://schemas.microsoft.com/office/drawing/2014/main" id="{8CC5D62E-8D3E-4503-BBCD-57E0ABFDFBA5}"/>
              </a:ext>
            </a:extLst>
          </p:cNvPr>
          <p:cNvPicPr>
            <a:picLocks noChangeAspect="1"/>
          </p:cNvPicPr>
          <p:nvPr/>
        </p:nvPicPr>
        <p:blipFill>
          <a:blip r:embed="rId6"/>
          <a:stretch>
            <a:fillRect/>
          </a:stretch>
        </p:blipFill>
        <p:spPr>
          <a:xfrm>
            <a:off x="2538930" y="6791676"/>
            <a:ext cx="2076450" cy="3019425"/>
          </a:xfrm>
          <a:prstGeom prst="rect">
            <a:avLst/>
          </a:prstGeom>
        </p:spPr>
      </p:pic>
      <p:pic>
        <p:nvPicPr>
          <p:cNvPr id="13" name="Picture 12">
            <a:extLst>
              <a:ext uri="{FF2B5EF4-FFF2-40B4-BE49-F238E27FC236}">
                <a16:creationId xmlns:a16="http://schemas.microsoft.com/office/drawing/2014/main" id="{8953687C-0C3C-45CF-9DF2-667A1AFCD261}"/>
              </a:ext>
            </a:extLst>
          </p:cNvPr>
          <p:cNvPicPr>
            <a:picLocks noChangeAspect="1"/>
          </p:cNvPicPr>
          <p:nvPr/>
        </p:nvPicPr>
        <p:blipFill>
          <a:blip r:embed="rId7"/>
          <a:stretch>
            <a:fillRect/>
          </a:stretch>
        </p:blipFill>
        <p:spPr>
          <a:xfrm>
            <a:off x="4756642" y="1090612"/>
            <a:ext cx="1762125" cy="2905125"/>
          </a:xfrm>
          <a:prstGeom prst="rect">
            <a:avLst/>
          </a:prstGeom>
        </p:spPr>
      </p:pic>
      <p:pic>
        <p:nvPicPr>
          <p:cNvPr id="14" name="Picture 13">
            <a:extLst>
              <a:ext uri="{FF2B5EF4-FFF2-40B4-BE49-F238E27FC236}">
                <a16:creationId xmlns:a16="http://schemas.microsoft.com/office/drawing/2014/main" id="{620455B1-A0F6-4EC5-8D82-A9144D67D4B4}"/>
              </a:ext>
            </a:extLst>
          </p:cNvPr>
          <p:cNvPicPr>
            <a:picLocks noChangeAspect="1"/>
          </p:cNvPicPr>
          <p:nvPr/>
        </p:nvPicPr>
        <p:blipFill>
          <a:blip r:embed="rId8"/>
          <a:stretch>
            <a:fillRect/>
          </a:stretch>
        </p:blipFill>
        <p:spPr>
          <a:xfrm>
            <a:off x="4720027" y="3978626"/>
            <a:ext cx="2085975" cy="5848350"/>
          </a:xfrm>
          <a:prstGeom prst="rect">
            <a:avLst/>
          </a:prstGeom>
        </p:spPr>
      </p:pic>
    </p:spTree>
    <p:extLst>
      <p:ext uri="{BB962C8B-B14F-4D97-AF65-F5344CB8AC3E}">
        <p14:creationId xmlns:p14="http://schemas.microsoft.com/office/powerpoint/2010/main" val="313253259"/>
      </p:ext>
    </p:extLst>
  </p:cSld>
  <p:clrMapOvr>
    <a:masterClrMapping/>
  </p:clrMapOvr>
</p:sld>
</file>

<file path=ppt/theme/theme1.xml><?xml version="1.0" encoding="utf-8"?>
<a:theme xmlns:a="http://schemas.openxmlformats.org/drawingml/2006/main" name="2_TRG-1814_BAG-Template_TRG_Te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RG-1814_BAG-Template_TRG_Te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RG-1814_BAG-Template_TRG_Te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TRG-1814_BAG-Template_TRG_Temp</Template>
  <TotalTime>8037</TotalTime>
  <Words>2184</Words>
  <Application>Microsoft Office PowerPoint</Application>
  <PresentationFormat>Custom</PresentationFormat>
  <Paragraphs>227</Paragraphs>
  <Slides>24</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Book Antiqua</vt:lpstr>
      <vt:lpstr>Calibri</vt:lpstr>
      <vt:lpstr>Calisto MT</vt:lpstr>
      <vt:lpstr>Cambria</vt:lpstr>
      <vt:lpstr>Century</vt:lpstr>
      <vt:lpstr>Century Gothic</vt:lpstr>
      <vt:lpstr>Verdana</vt:lpstr>
      <vt:lpstr>Wingdings</vt:lpstr>
      <vt:lpstr>2_TRG-1814_BAG-Template_TRG_Temp</vt:lpstr>
      <vt:lpstr>TRG-1814_BAG-Template_TRG_Temp</vt:lpstr>
      <vt:lpstr>1_TRG-1814_BAG-Template_TRG_Temp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Ploof, Betsy</dc:creator>
  <cp:lastModifiedBy>Coppola, Liz</cp:lastModifiedBy>
  <cp:revision>648</cp:revision>
  <cp:lastPrinted>2020-04-23T18:31:41Z</cp:lastPrinted>
  <dcterms:created xsi:type="dcterms:W3CDTF">2015-10-19T12:42:38Z</dcterms:created>
  <dcterms:modified xsi:type="dcterms:W3CDTF">2020-09-11T14:22:51Z</dcterms:modified>
</cp:coreProperties>
</file>