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3"/>
    <a:srgbClr val="77833C"/>
    <a:srgbClr val="739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6E0F7-9744-4D8A-8610-98E6AACB0499}" v="2" dt="2022-11-10T15:18:04.68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47" autoAdjust="0"/>
  </p:normalViewPr>
  <p:slideViewPr>
    <p:cSldViewPr>
      <p:cViewPr varScale="1">
        <p:scale>
          <a:sx n="56" d="100"/>
          <a:sy n="56" d="100"/>
        </p:scale>
        <p:origin x="245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mann, Jennifer" userId="026acf9f-c477-49c4-965f-5767effea88b" providerId="ADAL" clId="{77A6E0F7-9744-4D8A-8610-98E6AACB0499}"/>
    <pc:docChg chg="undo custSel addSld delSld modSld modMainMaster">
      <pc:chgData name="Susmann, Jennifer" userId="026acf9f-c477-49c4-965f-5767effea88b" providerId="ADAL" clId="{77A6E0F7-9744-4D8A-8610-98E6AACB0499}" dt="2022-11-10T15:20:26.158" v="213" actId="21"/>
      <pc:docMkLst>
        <pc:docMk/>
      </pc:docMkLst>
      <pc:sldChg chg="delSp mod">
        <pc:chgData name="Susmann, Jennifer" userId="026acf9f-c477-49c4-965f-5767effea88b" providerId="ADAL" clId="{77A6E0F7-9744-4D8A-8610-98E6AACB0499}" dt="2022-11-10T15:18:25.664" v="211" actId="21"/>
        <pc:sldMkLst>
          <pc:docMk/>
          <pc:sldMk cId="0" sldId="257"/>
        </pc:sldMkLst>
        <pc:spChg chg="del">
          <ac:chgData name="Susmann, Jennifer" userId="026acf9f-c477-49c4-965f-5767effea88b" providerId="ADAL" clId="{77A6E0F7-9744-4D8A-8610-98E6AACB0499}" dt="2022-11-10T15:18:25.664" v="211" actId="21"/>
          <ac:spMkLst>
            <pc:docMk/>
            <pc:sldMk cId="0" sldId="257"/>
            <ac:spMk id="26" creationId="{00000000-0000-0000-0000-000000000000}"/>
          </ac:spMkLst>
        </pc:spChg>
      </pc:sldChg>
      <pc:sldChg chg="modSp mod">
        <pc:chgData name="Susmann, Jennifer" userId="026acf9f-c477-49c4-965f-5767effea88b" providerId="ADAL" clId="{77A6E0F7-9744-4D8A-8610-98E6AACB0499}" dt="2022-11-03T18:32:27.654" v="204" actId="20577"/>
        <pc:sldMkLst>
          <pc:docMk/>
          <pc:sldMk cId="0" sldId="259"/>
        </pc:sldMkLst>
        <pc:graphicFrameChg chg="modGraphic">
          <ac:chgData name="Susmann, Jennifer" userId="026acf9f-c477-49c4-965f-5767effea88b" providerId="ADAL" clId="{77A6E0F7-9744-4D8A-8610-98E6AACB0499}" dt="2022-11-03T18:22:15.929" v="49" actId="20577"/>
          <ac:graphicFrameMkLst>
            <pc:docMk/>
            <pc:sldMk cId="0" sldId="259"/>
            <ac:graphicFrameMk id="4" creationId="{00000000-0000-0000-0000-000000000000}"/>
          </ac:graphicFrameMkLst>
        </pc:graphicFrameChg>
        <pc:graphicFrameChg chg="modGraphic">
          <ac:chgData name="Susmann, Jennifer" userId="026acf9f-c477-49c4-965f-5767effea88b" providerId="ADAL" clId="{77A6E0F7-9744-4D8A-8610-98E6AACB0499}" dt="2022-11-03T18:32:27.654" v="204" actId="20577"/>
          <ac:graphicFrameMkLst>
            <pc:docMk/>
            <pc:sldMk cId="0" sldId="259"/>
            <ac:graphicFrameMk id="6" creationId="{00000000-0000-0000-0000-000000000000}"/>
          </ac:graphicFrameMkLst>
        </pc:graphicFrameChg>
      </pc:sldChg>
      <pc:sldChg chg="addSp delSp modSp mod">
        <pc:chgData name="Susmann, Jennifer" userId="026acf9f-c477-49c4-965f-5767effea88b" providerId="ADAL" clId="{77A6E0F7-9744-4D8A-8610-98E6AACB0499}" dt="2022-11-03T18:31:02.732" v="184" actId="114"/>
        <pc:sldMkLst>
          <pc:docMk/>
          <pc:sldMk cId="0" sldId="261"/>
        </pc:sldMkLst>
        <pc:spChg chg="mod">
          <ac:chgData name="Susmann, Jennifer" userId="026acf9f-c477-49c4-965f-5767effea88b" providerId="ADAL" clId="{77A6E0F7-9744-4D8A-8610-98E6AACB0499}" dt="2022-11-03T18:31:02.732" v="184" actId="114"/>
          <ac:spMkLst>
            <pc:docMk/>
            <pc:sldMk cId="0" sldId="261"/>
            <ac:spMk id="2" creationId="{00000000-0000-0000-0000-000000000000}"/>
          </ac:spMkLst>
        </pc:spChg>
        <pc:graphicFrameChg chg="modGraphic">
          <ac:chgData name="Susmann, Jennifer" userId="026acf9f-c477-49c4-965f-5767effea88b" providerId="ADAL" clId="{77A6E0F7-9744-4D8A-8610-98E6AACB0499}" dt="2022-11-03T16:17:27.592" v="23" actId="20577"/>
          <ac:graphicFrameMkLst>
            <pc:docMk/>
            <pc:sldMk cId="0" sldId="261"/>
            <ac:graphicFrameMk id="3" creationId="{00000000-0000-0000-0000-000000000000}"/>
          </ac:graphicFrameMkLst>
        </pc:graphicFrameChg>
        <pc:picChg chg="add del mod">
          <ac:chgData name="Susmann, Jennifer" userId="026acf9f-c477-49c4-965f-5767effea88b" providerId="ADAL" clId="{77A6E0F7-9744-4D8A-8610-98E6AACB0499}" dt="2022-11-03T18:28:58.298" v="54" actId="21"/>
          <ac:picMkLst>
            <pc:docMk/>
            <pc:sldMk cId="0" sldId="261"/>
            <ac:picMk id="6" creationId="{55D7DF06-321B-F0DA-CE84-C1FD481BD0D0}"/>
          </ac:picMkLst>
        </pc:picChg>
        <pc:picChg chg="add del">
          <ac:chgData name="Susmann, Jennifer" userId="026acf9f-c477-49c4-965f-5767effea88b" providerId="ADAL" clId="{77A6E0F7-9744-4D8A-8610-98E6AACB0499}" dt="2022-11-03T18:29:19.205" v="56" actId="21"/>
          <ac:picMkLst>
            <pc:docMk/>
            <pc:sldMk cId="0" sldId="261"/>
            <ac:picMk id="39" creationId="{55C87E75-D71E-C01D-C378-B3DDCE5498EF}"/>
          </ac:picMkLst>
        </pc:picChg>
        <pc:picChg chg="add mod">
          <ac:chgData name="Susmann, Jennifer" userId="026acf9f-c477-49c4-965f-5767effea88b" providerId="ADAL" clId="{77A6E0F7-9744-4D8A-8610-98E6AACB0499}" dt="2022-11-03T18:29:42.887" v="58" actId="1076"/>
          <ac:picMkLst>
            <pc:docMk/>
            <pc:sldMk cId="0" sldId="261"/>
            <ac:picMk id="41" creationId="{9BDE9DB2-8095-E2E2-CAE5-AAA7E8D74350}"/>
          </ac:picMkLst>
        </pc:picChg>
        <pc:picChg chg="del mod">
          <ac:chgData name="Susmann, Jennifer" userId="026acf9f-c477-49c4-965f-5767effea88b" providerId="ADAL" clId="{77A6E0F7-9744-4D8A-8610-98E6AACB0499}" dt="2022-11-03T18:28:04.208" v="51" actId="21"/>
          <ac:picMkLst>
            <pc:docMk/>
            <pc:sldMk cId="0" sldId="261"/>
            <ac:picMk id="46" creationId="{903ED4F8-76C5-5DFF-EE81-C24B05C03AF3}"/>
          </ac:picMkLst>
        </pc:picChg>
      </pc:sldChg>
      <pc:sldChg chg="addSp delSp modSp new add del">
        <pc:chgData name="Susmann, Jennifer" userId="026acf9f-c477-49c4-965f-5767effea88b" providerId="ADAL" clId="{77A6E0F7-9744-4D8A-8610-98E6AACB0499}" dt="2022-11-10T15:18:06.710" v="210" actId="680"/>
        <pc:sldMkLst>
          <pc:docMk/>
          <pc:sldMk cId="3888386695" sldId="264"/>
        </pc:sldMkLst>
        <pc:spChg chg="add del mod">
          <ac:chgData name="Susmann, Jennifer" userId="026acf9f-c477-49c4-965f-5767effea88b" providerId="ADAL" clId="{77A6E0F7-9744-4D8A-8610-98E6AACB0499}" dt="2022-11-10T15:18:04.682" v="209"/>
          <ac:spMkLst>
            <pc:docMk/>
            <pc:sldMk cId="3888386695" sldId="264"/>
            <ac:spMk id="2" creationId="{82FA532A-BC51-DBEB-DC1D-B4AD8E641345}"/>
          </ac:spMkLst>
        </pc:spChg>
      </pc:sldChg>
      <pc:sldMasterChg chg="delSp mod">
        <pc:chgData name="Susmann, Jennifer" userId="026acf9f-c477-49c4-965f-5767effea88b" providerId="ADAL" clId="{77A6E0F7-9744-4D8A-8610-98E6AACB0499}" dt="2022-11-10T15:20:26.158" v="213" actId="21"/>
        <pc:sldMasterMkLst>
          <pc:docMk/>
          <pc:sldMasterMk cId="0" sldId="2147483648"/>
        </pc:sldMasterMkLst>
        <pc:spChg chg="del">
          <ac:chgData name="Susmann, Jennifer" userId="026acf9f-c477-49c4-965f-5767effea88b" providerId="ADAL" clId="{77A6E0F7-9744-4D8A-8610-98E6AACB0499}" dt="2022-11-10T15:20:26.158" v="213" actId="21"/>
          <ac:spMkLst>
            <pc:docMk/>
            <pc:sldMasterMk cId="0" sldId="2147483648"/>
            <ac:spMk id="16" creationId="{00000000-0000-0000-0000-000000000000}"/>
          </ac:spMkLst>
        </pc:spChg>
        <pc:spChg chg="del">
          <ac:chgData name="Susmann, Jennifer" userId="026acf9f-c477-49c4-965f-5767effea88b" providerId="ADAL" clId="{77A6E0F7-9744-4D8A-8610-98E6AACB0499}" dt="2022-11-10T15:20:00.069" v="212" actId="21"/>
          <ac:spMkLst>
            <pc:docMk/>
            <pc:sldMasterMk cId="0" sldId="2147483648"/>
            <ac:spMk id="17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25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25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25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25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25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94725" y="9460578"/>
            <a:ext cx="1270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25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vesteap.com/" TargetMode="External"/><Relationship Id="rId3" Type="http://schemas.openxmlformats.org/officeDocument/2006/relationships/hyperlink" Target="http://www.mywealthcareonline.com/mvphealthcare" TargetMode="External"/><Relationship Id="rId7" Type="http://schemas.openxmlformats.org/officeDocument/2006/relationships/hyperlink" Target="http://www.participant.empower-retirement.com/" TargetMode="External"/><Relationship Id="rId2" Type="http://schemas.openxmlformats.org/officeDocument/2006/relationships/hyperlink" Target="http://www.mvphealthcare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nedelta.com/" TargetMode="External"/><Relationship Id="rId5" Type="http://schemas.openxmlformats.org/officeDocument/2006/relationships/hyperlink" Target="http://www.vsp.com/" TargetMode="External"/><Relationship Id="rId4" Type="http://schemas.openxmlformats.org/officeDocument/2006/relationships/hyperlink" Target="mailto:MySpendingAccounts@mvphealthcare.com" TargetMode="External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019" y="5040337"/>
            <a:ext cx="4486910" cy="890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Founded </a:t>
            </a:r>
            <a:r>
              <a:rPr sz="1200" dirty="0">
                <a:latin typeface="Times New Roman"/>
                <a:cs typeface="Times New Roman"/>
              </a:rPr>
              <a:t>over thirty </a:t>
            </a:r>
            <a:r>
              <a:rPr sz="1200" spc="-5" dirty="0">
                <a:latin typeface="Times New Roman"/>
                <a:cs typeface="Times New Roman"/>
              </a:rPr>
              <a:t>years </a:t>
            </a:r>
            <a:r>
              <a:rPr sz="1200" spc="-10" dirty="0">
                <a:latin typeface="Times New Roman"/>
                <a:cs typeface="Times New Roman"/>
              </a:rPr>
              <a:t>ago, </a:t>
            </a:r>
            <a:r>
              <a:rPr sz="1200" spc="-5" dirty="0">
                <a:latin typeface="Times New Roman"/>
                <a:cs typeface="Times New Roman"/>
              </a:rPr>
              <a:t>Silver Forest started selling its distinctive  jewelry at Craft Shows throughout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Northeast. </a:t>
            </a:r>
            <a:r>
              <a:rPr sz="1200" dirty="0">
                <a:latin typeface="Times New Roman"/>
                <a:cs typeface="Times New Roman"/>
              </a:rPr>
              <a:t>We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widely </a:t>
            </a:r>
            <a:r>
              <a:rPr sz="1200" spc="-5" dirty="0">
                <a:latin typeface="Times New Roman"/>
                <a:cs typeface="Times New Roman"/>
              </a:rPr>
              <a:t>credited  with developing the first casual earring line. Today, Silver Forest  jewelry can be found in Retailers throughout the United States and  Canada. Silver Forest </a:t>
            </a:r>
            <a:r>
              <a:rPr sz="1200" dirty="0">
                <a:latin typeface="Times New Roman"/>
                <a:cs typeface="Times New Roman"/>
              </a:rPr>
              <a:t>jewelry </a:t>
            </a:r>
            <a:r>
              <a:rPr sz="1200" spc="-5" dirty="0">
                <a:latin typeface="Times New Roman"/>
                <a:cs typeface="Times New Roman"/>
              </a:rPr>
              <a:t>is hand crafted in Bellows Falls,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Vermont.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5116" y="6023546"/>
            <a:ext cx="4486275" cy="2006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Natural elements, ancient cultures and a subtle </a:t>
            </a:r>
            <a:r>
              <a:rPr sz="1200" dirty="0">
                <a:latin typeface="Times New Roman"/>
                <a:cs typeface="Times New Roman"/>
              </a:rPr>
              <a:t>sense </a:t>
            </a:r>
            <a:r>
              <a:rPr sz="1200" spc="-5" dirty="0">
                <a:latin typeface="Times New Roman"/>
                <a:cs typeface="Times New Roman"/>
              </a:rPr>
              <a:t>of humor influence  our designs. </a:t>
            </a:r>
            <a:r>
              <a:rPr sz="1200" dirty="0">
                <a:latin typeface="Times New Roman"/>
                <a:cs typeface="Times New Roman"/>
              </a:rPr>
              <a:t>Our </a:t>
            </a:r>
            <a:r>
              <a:rPr sz="1200" spc="-5" dirty="0">
                <a:latin typeface="Times New Roman"/>
                <a:cs typeface="Times New Roman"/>
              </a:rPr>
              <a:t>artistic use of stones, textured metals and color has  always set us apart </a:t>
            </a:r>
            <a:r>
              <a:rPr sz="1200" dirty="0">
                <a:latin typeface="Times New Roman"/>
                <a:cs typeface="Times New Roman"/>
              </a:rPr>
              <a:t>from </a:t>
            </a:r>
            <a:r>
              <a:rPr sz="1200" spc="-5" dirty="0">
                <a:latin typeface="Times New Roman"/>
                <a:cs typeface="Times New Roman"/>
              </a:rPr>
              <a:t>our competition. Denim friendly and casual,  Silver Forest is not a trend it is a lifestyle, which is </a:t>
            </a:r>
            <a:r>
              <a:rPr sz="1200" dirty="0">
                <a:latin typeface="Times New Roman"/>
                <a:cs typeface="Times New Roman"/>
              </a:rPr>
              <a:t>why </a:t>
            </a:r>
            <a:r>
              <a:rPr sz="1200" spc="-5" dirty="0">
                <a:latin typeface="Times New Roman"/>
                <a:cs typeface="Times New Roman"/>
              </a:rPr>
              <a:t>we continue to  be a top selling </a:t>
            </a:r>
            <a:r>
              <a:rPr sz="1200" dirty="0">
                <a:latin typeface="Times New Roman"/>
                <a:cs typeface="Times New Roman"/>
              </a:rPr>
              <a:t>jewelry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brand.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80"/>
              </a:lnSpc>
              <a:spcBef>
                <a:spcPts val="500"/>
              </a:spcBef>
            </a:pPr>
            <a:r>
              <a:rPr sz="1200" spc="-5" dirty="0">
                <a:latin typeface="Times New Roman"/>
                <a:cs typeface="Times New Roman"/>
              </a:rPr>
              <a:t>The benefits outlined in the following </a:t>
            </a:r>
            <a:r>
              <a:rPr sz="1200" spc="-10" dirty="0">
                <a:latin typeface="Times New Roman"/>
                <a:cs typeface="Times New Roman"/>
              </a:rPr>
              <a:t>pages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designed to support  your health and well-being and enable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spc="-5" dirty="0">
                <a:latin typeface="Times New Roman"/>
                <a:cs typeface="Times New Roman"/>
              </a:rPr>
              <a:t>to achieve maximum peace  of mind with a minimum of financial anxiety. Our </a:t>
            </a:r>
            <a:r>
              <a:rPr sz="1200" spc="-10" dirty="0">
                <a:latin typeface="Times New Roman"/>
                <a:cs typeface="Times New Roman"/>
              </a:rPr>
              <a:t>goal </a:t>
            </a:r>
            <a:r>
              <a:rPr sz="1200" spc="-5" dirty="0">
                <a:latin typeface="Times New Roman"/>
                <a:cs typeface="Times New Roman"/>
              </a:rPr>
              <a:t>is to provide  Silver Forest employees with high </a:t>
            </a:r>
            <a:r>
              <a:rPr sz="1200" dirty="0">
                <a:latin typeface="Times New Roman"/>
                <a:cs typeface="Times New Roman"/>
              </a:rPr>
              <a:t>quality and </a:t>
            </a:r>
            <a:r>
              <a:rPr sz="1200" spc="-5" dirty="0">
                <a:latin typeface="Times New Roman"/>
                <a:cs typeface="Times New Roman"/>
              </a:rPr>
              <a:t>affordable insurance  coverage, and we ask that in return, </a:t>
            </a:r>
            <a:r>
              <a:rPr sz="1200" spc="-15" dirty="0">
                <a:latin typeface="Times New Roman"/>
                <a:cs typeface="Times New Roman"/>
              </a:rPr>
              <a:t>you </a:t>
            </a:r>
            <a:r>
              <a:rPr sz="1200" dirty="0">
                <a:latin typeface="Times New Roman"/>
                <a:cs typeface="Times New Roman"/>
              </a:rPr>
              <a:t>become </a:t>
            </a:r>
            <a:r>
              <a:rPr sz="1200" spc="-5" dirty="0">
                <a:latin typeface="Times New Roman"/>
                <a:cs typeface="Times New Roman"/>
              </a:rPr>
              <a:t>a wise healthcare  consumer.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5971" y="8098535"/>
            <a:ext cx="448500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We </a:t>
            </a:r>
            <a:r>
              <a:rPr sz="1200" spc="-5" dirty="0">
                <a:latin typeface="Times New Roman"/>
                <a:cs typeface="Times New Roman"/>
              </a:rPr>
              <a:t>encourage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spc="-5" dirty="0">
                <a:latin typeface="Times New Roman"/>
                <a:cs typeface="Times New Roman"/>
              </a:rPr>
              <a:t>to contact Carlene Hellus for additional information  on </a:t>
            </a:r>
            <a:r>
              <a:rPr sz="1200" dirty="0">
                <a:latin typeface="Times New Roman"/>
                <a:cs typeface="Times New Roman"/>
              </a:rPr>
              <a:t>any of </a:t>
            </a:r>
            <a:r>
              <a:rPr sz="1200" spc="-5" dirty="0">
                <a:latin typeface="Times New Roman"/>
                <a:cs typeface="Times New Roman"/>
              </a:rPr>
              <a:t>the benefits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we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offer.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3239" y="1695629"/>
            <a:ext cx="12115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4B4B43"/>
                </a:solidFill>
                <a:latin typeface="Arial"/>
                <a:cs typeface="Arial"/>
              </a:rPr>
              <a:t>Medical /</a:t>
            </a:r>
            <a:r>
              <a:rPr sz="1400" b="1" i="1" spc="-95" dirty="0">
                <a:solidFill>
                  <a:srgbClr val="4B4B43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4B4B43"/>
                </a:solidFill>
                <a:latin typeface="Arial"/>
                <a:cs typeface="Arial"/>
              </a:rPr>
              <a:t>HRA</a:t>
            </a:r>
            <a:endParaRPr sz="1400" dirty="0">
              <a:solidFill>
                <a:srgbClr val="4B4B43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29985" y="2485638"/>
            <a:ext cx="5613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4B4B43"/>
                </a:solidFill>
                <a:latin typeface="Arial"/>
                <a:cs typeface="Arial"/>
              </a:rPr>
              <a:t>V</a:t>
            </a:r>
            <a:r>
              <a:rPr sz="1400" b="1" i="1" spc="5" dirty="0">
                <a:solidFill>
                  <a:srgbClr val="4B4B43"/>
                </a:solidFill>
                <a:latin typeface="Arial"/>
                <a:cs typeface="Arial"/>
              </a:rPr>
              <a:t>i</a:t>
            </a:r>
            <a:r>
              <a:rPr sz="1400" b="1" i="1" dirty="0">
                <a:solidFill>
                  <a:srgbClr val="4B4B43"/>
                </a:solidFill>
                <a:latin typeface="Arial"/>
                <a:cs typeface="Arial"/>
              </a:rPr>
              <a:t>s</a:t>
            </a:r>
            <a:r>
              <a:rPr sz="1400" b="1" i="1" spc="5" dirty="0">
                <a:solidFill>
                  <a:srgbClr val="4B4B43"/>
                </a:solidFill>
                <a:latin typeface="Arial"/>
                <a:cs typeface="Arial"/>
              </a:rPr>
              <a:t>i</a:t>
            </a:r>
            <a:r>
              <a:rPr sz="1400" b="1" i="1" spc="-5" dirty="0">
                <a:solidFill>
                  <a:srgbClr val="4B4B43"/>
                </a:solidFill>
                <a:latin typeface="Arial"/>
                <a:cs typeface="Arial"/>
              </a:rPr>
              <a:t>o</a:t>
            </a:r>
            <a:r>
              <a:rPr sz="1400" b="1" i="1" dirty="0">
                <a:solidFill>
                  <a:srgbClr val="4B4B43"/>
                </a:solidFill>
                <a:latin typeface="Arial"/>
                <a:cs typeface="Arial"/>
              </a:rPr>
              <a:t>n</a:t>
            </a:r>
            <a:endParaRPr sz="1400" dirty="0">
              <a:solidFill>
                <a:srgbClr val="4B4B43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6175" y="3224938"/>
            <a:ext cx="5689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5" dirty="0">
                <a:solidFill>
                  <a:srgbClr val="4B4B43"/>
                </a:solidFill>
                <a:latin typeface="Arial"/>
                <a:cs typeface="Arial"/>
              </a:rPr>
              <a:t>D</a:t>
            </a:r>
            <a:r>
              <a:rPr sz="1400" b="1" i="1" dirty="0">
                <a:solidFill>
                  <a:srgbClr val="4B4B43"/>
                </a:solidFill>
                <a:latin typeface="Arial"/>
                <a:cs typeface="Arial"/>
              </a:rPr>
              <a:t>e</a:t>
            </a:r>
            <a:r>
              <a:rPr sz="1400" b="1" i="1" spc="-5" dirty="0">
                <a:solidFill>
                  <a:srgbClr val="4B4B43"/>
                </a:solidFill>
                <a:latin typeface="Arial"/>
                <a:cs typeface="Arial"/>
              </a:rPr>
              <a:t>n</a:t>
            </a:r>
            <a:r>
              <a:rPr sz="1400" b="1" i="1" dirty="0">
                <a:solidFill>
                  <a:srgbClr val="4B4B43"/>
                </a:solidFill>
                <a:latin typeface="Arial"/>
                <a:cs typeface="Arial"/>
              </a:rPr>
              <a:t>tal</a:t>
            </a:r>
            <a:endParaRPr sz="1400" dirty="0">
              <a:solidFill>
                <a:srgbClr val="4B4B43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57900" y="3950195"/>
            <a:ext cx="9055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5" dirty="0">
                <a:solidFill>
                  <a:srgbClr val="4B4B43"/>
                </a:solidFill>
                <a:latin typeface="Arial"/>
                <a:cs typeface="Arial"/>
              </a:rPr>
              <a:t>Life/AD&amp;D</a:t>
            </a:r>
            <a:endParaRPr sz="1400" dirty="0">
              <a:solidFill>
                <a:srgbClr val="4B4B43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9061" y="4754247"/>
            <a:ext cx="11137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5" dirty="0">
                <a:solidFill>
                  <a:srgbClr val="4B4B43"/>
                </a:solidFill>
                <a:latin typeface="Arial"/>
                <a:cs typeface="Arial"/>
              </a:rPr>
              <a:t>Optional</a:t>
            </a:r>
            <a:r>
              <a:rPr sz="1400" b="1" i="1" spc="-50" dirty="0">
                <a:solidFill>
                  <a:srgbClr val="4B4B43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4B4B43"/>
                </a:solidFill>
                <a:latin typeface="Arial"/>
                <a:cs typeface="Arial"/>
              </a:rPr>
              <a:t>Life</a:t>
            </a:r>
            <a:endParaRPr sz="1400" dirty="0">
              <a:solidFill>
                <a:srgbClr val="4B4B43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43172" y="5496291"/>
            <a:ext cx="1320800" cy="424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marR="5080" indent="-9525">
              <a:lnSpc>
                <a:spcPts val="1620"/>
              </a:lnSpc>
            </a:pPr>
            <a:r>
              <a:rPr sz="1400" b="1" i="1" spc="-5" dirty="0">
                <a:solidFill>
                  <a:srgbClr val="4B4B43"/>
                </a:solidFill>
                <a:latin typeface="Arial"/>
                <a:cs typeface="Arial"/>
              </a:rPr>
              <a:t>Optional</a:t>
            </a:r>
            <a:r>
              <a:rPr sz="1400" b="1" i="1" spc="-35" dirty="0">
                <a:solidFill>
                  <a:srgbClr val="4B4B43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4B4B43"/>
                </a:solidFill>
                <a:latin typeface="Arial"/>
                <a:cs typeface="Arial"/>
              </a:rPr>
              <a:t>Short-  </a:t>
            </a:r>
            <a:r>
              <a:rPr sz="1400" b="1" i="1" dirty="0">
                <a:solidFill>
                  <a:srgbClr val="4B4B43"/>
                </a:solidFill>
                <a:latin typeface="Arial"/>
                <a:cs typeface="Arial"/>
              </a:rPr>
              <a:t>Term</a:t>
            </a:r>
            <a:r>
              <a:rPr sz="1400" b="1" i="1" spc="-75" dirty="0">
                <a:solidFill>
                  <a:srgbClr val="4B4B43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4B4B43"/>
                </a:solidFill>
                <a:latin typeface="Arial"/>
                <a:cs typeface="Arial"/>
              </a:rPr>
              <a:t>Disability</a:t>
            </a:r>
            <a:endParaRPr sz="1400" dirty="0">
              <a:solidFill>
                <a:srgbClr val="4B4B43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79541" y="6445341"/>
            <a:ext cx="96646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4B4B43"/>
                </a:solidFill>
                <a:latin typeface="Arial"/>
                <a:cs typeface="Arial"/>
              </a:rPr>
              <a:t>401(k)</a:t>
            </a:r>
            <a:r>
              <a:rPr sz="1400" b="1" i="1" spc="-95" dirty="0">
                <a:solidFill>
                  <a:srgbClr val="4B4B43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4B4B43"/>
                </a:solidFill>
                <a:latin typeface="Arial"/>
                <a:cs typeface="Arial"/>
              </a:rPr>
              <a:t>Plan</a:t>
            </a:r>
            <a:endParaRPr sz="1400" dirty="0">
              <a:solidFill>
                <a:srgbClr val="4B4B43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43172" y="7245188"/>
            <a:ext cx="117284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5080" indent="-330835">
              <a:lnSpc>
                <a:spcPts val="1610"/>
              </a:lnSpc>
            </a:pPr>
            <a:r>
              <a:rPr sz="1400" b="1" i="1" dirty="0">
                <a:solidFill>
                  <a:srgbClr val="4B4B43"/>
                </a:solidFill>
                <a:latin typeface="Arial"/>
                <a:cs typeface="Arial"/>
              </a:rPr>
              <a:t>Paid </a:t>
            </a:r>
            <a:r>
              <a:rPr sz="1400" b="1" i="1" spc="-5" dirty="0">
                <a:solidFill>
                  <a:srgbClr val="4B4B43"/>
                </a:solidFill>
                <a:latin typeface="Arial"/>
                <a:cs typeface="Arial"/>
              </a:rPr>
              <a:t>Time</a:t>
            </a:r>
            <a:r>
              <a:rPr sz="1400" b="1" i="1" spc="-85" dirty="0">
                <a:solidFill>
                  <a:srgbClr val="4B4B43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4B4B43"/>
                </a:solidFill>
                <a:latin typeface="Arial"/>
                <a:cs typeface="Arial"/>
              </a:rPr>
              <a:t>Off  </a:t>
            </a:r>
            <a:r>
              <a:rPr sz="1400" b="1" i="1" spc="-5" dirty="0">
                <a:solidFill>
                  <a:srgbClr val="4B4B43"/>
                </a:solidFill>
                <a:latin typeface="Arial"/>
                <a:cs typeface="Arial"/>
              </a:rPr>
              <a:t>(PTO)</a:t>
            </a:r>
            <a:endParaRPr sz="1400" dirty="0">
              <a:solidFill>
                <a:srgbClr val="4B4B43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03924" y="8030146"/>
            <a:ext cx="965835" cy="633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8260" algn="just">
              <a:lnSpc>
                <a:spcPct val="96100"/>
              </a:lnSpc>
            </a:pPr>
            <a:r>
              <a:rPr sz="1400" b="1" i="1" dirty="0">
                <a:solidFill>
                  <a:srgbClr val="4B4B43"/>
                </a:solidFill>
                <a:latin typeface="Arial"/>
                <a:cs typeface="Arial"/>
              </a:rPr>
              <a:t>Employee  </a:t>
            </a:r>
            <a:r>
              <a:rPr sz="1400" b="1" i="1" spc="-5" dirty="0">
                <a:solidFill>
                  <a:srgbClr val="4B4B43"/>
                </a:solidFill>
                <a:latin typeface="Arial"/>
                <a:cs typeface="Arial"/>
              </a:rPr>
              <a:t>A</a:t>
            </a:r>
            <a:r>
              <a:rPr sz="1400" b="1" i="1" dirty="0">
                <a:solidFill>
                  <a:srgbClr val="4B4B43"/>
                </a:solidFill>
                <a:latin typeface="Arial"/>
                <a:cs typeface="Arial"/>
              </a:rPr>
              <a:t>ss</a:t>
            </a:r>
            <a:r>
              <a:rPr sz="1400" b="1" i="1" spc="5" dirty="0">
                <a:solidFill>
                  <a:srgbClr val="4B4B43"/>
                </a:solidFill>
                <a:latin typeface="Arial"/>
                <a:cs typeface="Arial"/>
              </a:rPr>
              <a:t>i</a:t>
            </a:r>
            <a:r>
              <a:rPr sz="1400" b="1" i="1" dirty="0">
                <a:solidFill>
                  <a:srgbClr val="4B4B43"/>
                </a:solidFill>
                <a:latin typeface="Arial"/>
                <a:cs typeface="Arial"/>
              </a:rPr>
              <a:t>sta</a:t>
            </a:r>
            <a:r>
              <a:rPr sz="1400" b="1" i="1" spc="-5" dirty="0">
                <a:solidFill>
                  <a:srgbClr val="4B4B43"/>
                </a:solidFill>
                <a:latin typeface="Arial"/>
                <a:cs typeface="Arial"/>
              </a:rPr>
              <a:t>n</a:t>
            </a:r>
            <a:r>
              <a:rPr sz="1400" b="1" i="1" dirty="0">
                <a:solidFill>
                  <a:srgbClr val="4B4B43"/>
                </a:solidFill>
                <a:latin typeface="Arial"/>
                <a:cs typeface="Arial"/>
              </a:rPr>
              <a:t>ce  Program</a:t>
            </a:r>
            <a:endParaRPr sz="1400" dirty="0">
              <a:solidFill>
                <a:srgbClr val="4B4B43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00700" y="457200"/>
            <a:ext cx="0" cy="9084945"/>
          </a:xfrm>
          <a:custGeom>
            <a:avLst/>
            <a:gdLst/>
            <a:ahLst/>
            <a:cxnLst/>
            <a:rect l="l" t="t" r="r" b="b"/>
            <a:pathLst>
              <a:path h="9084945">
                <a:moveTo>
                  <a:pt x="0" y="0"/>
                </a:moveTo>
                <a:lnTo>
                  <a:pt x="0" y="9084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13280" y="8619798"/>
            <a:ext cx="3726179" cy="579646"/>
          </a:xfrm>
          <a:prstGeom prst="rect">
            <a:avLst/>
          </a:prstGeom>
          <a:ln w="9524">
            <a:solidFill>
              <a:srgbClr val="BE8E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0"/>
              </a:spcBef>
            </a:pPr>
            <a:r>
              <a:rPr sz="1100" b="1" i="1" spc="-5" dirty="0">
                <a:solidFill>
                  <a:srgbClr val="4B4B43"/>
                </a:solidFill>
                <a:latin typeface="Times New Roman"/>
                <a:cs typeface="Times New Roman"/>
              </a:rPr>
              <a:t>Our</a:t>
            </a:r>
            <a:r>
              <a:rPr sz="1100" b="1" i="1" spc="-75" dirty="0">
                <a:solidFill>
                  <a:srgbClr val="4B4B43"/>
                </a:solidFill>
                <a:latin typeface="Times New Roman"/>
                <a:cs typeface="Times New Roman"/>
              </a:rPr>
              <a:t> </a:t>
            </a:r>
            <a:r>
              <a:rPr sz="1100" b="1" i="1" spc="-5" dirty="0">
                <a:solidFill>
                  <a:srgbClr val="4B4B43"/>
                </a:solidFill>
                <a:latin typeface="Times New Roman"/>
                <a:cs typeface="Times New Roman"/>
              </a:rPr>
              <a:t>Mission:</a:t>
            </a:r>
            <a:endParaRPr sz="1100" dirty="0">
              <a:solidFill>
                <a:srgbClr val="4B4B43"/>
              </a:solidFill>
              <a:latin typeface="Times New Roman"/>
              <a:cs typeface="Times New Roman"/>
            </a:endParaRPr>
          </a:p>
          <a:p>
            <a:pPr marL="203835" marR="194945" algn="ctr">
              <a:lnSpc>
                <a:spcPts val="1260"/>
              </a:lnSpc>
              <a:spcBef>
                <a:spcPts val="345"/>
              </a:spcBef>
            </a:pPr>
            <a:r>
              <a:rPr sz="1100" spc="-5" dirty="0">
                <a:solidFill>
                  <a:srgbClr val="4B4B43"/>
                </a:solidFill>
                <a:latin typeface="Times New Roman"/>
                <a:cs typeface="Times New Roman"/>
              </a:rPr>
              <a:t>Our mission </a:t>
            </a:r>
            <a:r>
              <a:rPr sz="1100" dirty="0">
                <a:solidFill>
                  <a:srgbClr val="4B4B43"/>
                </a:solidFill>
                <a:latin typeface="Times New Roman"/>
                <a:cs typeface="Times New Roman"/>
              </a:rPr>
              <a:t>at </a:t>
            </a:r>
            <a:r>
              <a:rPr sz="1100" spc="-5" dirty="0">
                <a:solidFill>
                  <a:srgbClr val="4B4B43"/>
                </a:solidFill>
                <a:latin typeface="Times New Roman"/>
                <a:cs typeface="Times New Roman"/>
              </a:rPr>
              <a:t>Silver Forest </a:t>
            </a:r>
            <a:r>
              <a:rPr sz="1100" dirty="0">
                <a:solidFill>
                  <a:srgbClr val="4B4B43"/>
                </a:solidFill>
                <a:latin typeface="Times New Roman"/>
                <a:cs typeface="Times New Roman"/>
              </a:rPr>
              <a:t>is to </a:t>
            </a:r>
            <a:r>
              <a:rPr sz="1100" spc="-5" dirty="0">
                <a:solidFill>
                  <a:srgbClr val="4B4B43"/>
                </a:solidFill>
                <a:latin typeface="Times New Roman"/>
                <a:cs typeface="Times New Roman"/>
              </a:rPr>
              <a:t>create wearable art that is  </a:t>
            </a:r>
            <a:r>
              <a:rPr sz="1100" dirty="0">
                <a:solidFill>
                  <a:srgbClr val="4B4B43"/>
                </a:solidFill>
                <a:latin typeface="Times New Roman"/>
                <a:cs typeface="Times New Roman"/>
              </a:rPr>
              <a:t>as </a:t>
            </a:r>
            <a:r>
              <a:rPr sz="1100" spc="-5" dirty="0">
                <a:solidFill>
                  <a:srgbClr val="4B4B43"/>
                </a:solidFill>
                <a:latin typeface="Times New Roman"/>
                <a:cs typeface="Times New Roman"/>
              </a:rPr>
              <a:t>timeless </a:t>
            </a:r>
            <a:r>
              <a:rPr sz="1100" dirty="0">
                <a:solidFill>
                  <a:srgbClr val="4B4B43"/>
                </a:solidFill>
                <a:latin typeface="Times New Roman"/>
                <a:cs typeface="Times New Roman"/>
              </a:rPr>
              <a:t>and </a:t>
            </a:r>
            <a:r>
              <a:rPr sz="1100" spc="-5" dirty="0">
                <a:solidFill>
                  <a:srgbClr val="4B4B43"/>
                </a:solidFill>
                <a:latin typeface="Times New Roman"/>
                <a:cs typeface="Times New Roman"/>
              </a:rPr>
              <a:t>unique </a:t>
            </a:r>
            <a:r>
              <a:rPr sz="1100" dirty="0">
                <a:solidFill>
                  <a:srgbClr val="4B4B43"/>
                </a:solidFill>
                <a:latin typeface="Times New Roman"/>
                <a:cs typeface="Times New Roman"/>
              </a:rPr>
              <a:t>as</a:t>
            </a:r>
            <a:r>
              <a:rPr sz="1100" spc="-40" dirty="0">
                <a:solidFill>
                  <a:srgbClr val="4B4B43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4B4B43"/>
                </a:solidFill>
                <a:latin typeface="Times New Roman"/>
                <a:cs typeface="Times New Roman"/>
              </a:rPr>
              <a:t>you.</a:t>
            </a:r>
            <a:endParaRPr sz="1100" dirty="0">
              <a:solidFill>
                <a:srgbClr val="4B4B43"/>
              </a:solidFill>
              <a:latin typeface="Times New Roman"/>
              <a:cs typeface="Times New Roman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B2AE226-46BE-4EE7-9476-0E38F558AF62}"/>
              </a:ext>
            </a:extLst>
          </p:cNvPr>
          <p:cNvGrpSpPr/>
          <p:nvPr/>
        </p:nvGrpSpPr>
        <p:grpSpPr>
          <a:xfrm>
            <a:off x="1950717" y="397891"/>
            <a:ext cx="2646670" cy="1196849"/>
            <a:chOff x="678179" y="1260348"/>
            <a:chExt cx="2237740" cy="832485"/>
          </a:xfrm>
        </p:grpSpPr>
        <p:sp>
          <p:nvSpPr>
            <p:cNvPr id="18" name="object 18"/>
            <p:cNvSpPr/>
            <p:nvPr/>
          </p:nvSpPr>
          <p:spPr>
            <a:xfrm>
              <a:off x="678179" y="1260348"/>
              <a:ext cx="2237740" cy="832485"/>
            </a:xfrm>
            <a:custGeom>
              <a:avLst/>
              <a:gdLst/>
              <a:ahLst/>
              <a:cxnLst/>
              <a:rect l="l" t="t" r="r" b="b"/>
              <a:pathLst>
                <a:path w="2237740" h="832485">
                  <a:moveTo>
                    <a:pt x="0" y="832103"/>
                  </a:moveTo>
                  <a:lnTo>
                    <a:pt x="2237231" y="832103"/>
                  </a:lnTo>
                  <a:lnTo>
                    <a:pt x="2237231" y="0"/>
                  </a:lnTo>
                  <a:lnTo>
                    <a:pt x="0" y="0"/>
                  </a:lnTo>
                  <a:lnTo>
                    <a:pt x="0" y="832103"/>
                  </a:lnTo>
                  <a:close/>
                </a:path>
              </a:pathLst>
            </a:custGeom>
            <a:ln w="9524">
              <a:solidFill>
                <a:srgbClr val="BE8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0100" y="1371600"/>
              <a:ext cx="2011680" cy="6172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93583" y="9291748"/>
            <a:ext cx="396557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Silver Forest, 40 Industrial Drive, Bellows Falls, VT 05101,</a:t>
            </a:r>
            <a:r>
              <a:rPr sz="1000" b="1" spc="9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800-922-9946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800" y="31394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2137" y="32308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308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9475" y="304800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4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9475" y="323088"/>
            <a:ext cx="7013575" cy="38100"/>
          </a:xfrm>
          <a:custGeom>
            <a:avLst/>
            <a:gdLst/>
            <a:ahLst/>
            <a:cxnLst/>
            <a:rect l="l" t="t" r="r" b="b"/>
            <a:pathLst>
              <a:path w="7013575" h="38100">
                <a:moveTo>
                  <a:pt x="0" y="38099"/>
                </a:moveTo>
                <a:lnTo>
                  <a:pt x="7013447" y="38099"/>
                </a:lnTo>
                <a:lnTo>
                  <a:pt x="7013447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9475" y="361188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4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58455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2923" y="31394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30261" y="32308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92923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4800" y="379476"/>
            <a:ext cx="18415" cy="9299575"/>
          </a:xfrm>
          <a:custGeom>
            <a:avLst/>
            <a:gdLst/>
            <a:ahLst/>
            <a:cxnLst/>
            <a:rect l="l" t="t" r="r" b="b"/>
            <a:pathLst>
              <a:path w="18414" h="9299575">
                <a:moveTo>
                  <a:pt x="0" y="9299447"/>
                </a:moveTo>
                <a:lnTo>
                  <a:pt x="18287" y="9299447"/>
                </a:lnTo>
                <a:lnTo>
                  <a:pt x="18287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3087" y="379476"/>
            <a:ext cx="38100" cy="9299575"/>
          </a:xfrm>
          <a:custGeom>
            <a:avLst/>
            <a:gdLst/>
            <a:ahLst/>
            <a:cxnLst/>
            <a:rect l="l" t="t" r="r" b="b"/>
            <a:pathLst>
              <a:path w="38100" h="9299575">
                <a:moveTo>
                  <a:pt x="0" y="9299447"/>
                </a:moveTo>
                <a:lnTo>
                  <a:pt x="38099" y="9299447"/>
                </a:lnTo>
                <a:lnTo>
                  <a:pt x="38099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0331" y="361188"/>
            <a:ext cx="0" cy="9336405"/>
          </a:xfrm>
          <a:custGeom>
            <a:avLst/>
            <a:gdLst/>
            <a:ahLst/>
            <a:cxnLst/>
            <a:rect l="l" t="t" r="r" b="b"/>
            <a:pathLst>
              <a:path h="9336405">
                <a:moveTo>
                  <a:pt x="0" y="0"/>
                </a:moveTo>
                <a:lnTo>
                  <a:pt x="0" y="9336023"/>
                </a:lnTo>
              </a:path>
            </a:pathLst>
          </a:custGeom>
          <a:ln w="1828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49311" y="379476"/>
            <a:ext cx="18415" cy="9299575"/>
          </a:xfrm>
          <a:custGeom>
            <a:avLst/>
            <a:gdLst/>
            <a:ahLst/>
            <a:cxnLst/>
            <a:rect l="l" t="t" r="r" b="b"/>
            <a:pathLst>
              <a:path w="18415" h="9299575">
                <a:moveTo>
                  <a:pt x="0" y="9299447"/>
                </a:moveTo>
                <a:lnTo>
                  <a:pt x="18287" y="9299447"/>
                </a:lnTo>
                <a:lnTo>
                  <a:pt x="18287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11211" y="379476"/>
            <a:ext cx="38100" cy="9299575"/>
          </a:xfrm>
          <a:custGeom>
            <a:avLst/>
            <a:gdLst/>
            <a:ahLst/>
            <a:cxnLst/>
            <a:rect l="l" t="t" r="r" b="b"/>
            <a:pathLst>
              <a:path w="38100" h="9299575">
                <a:moveTo>
                  <a:pt x="0" y="9299447"/>
                </a:moveTo>
                <a:lnTo>
                  <a:pt x="38099" y="9299447"/>
                </a:lnTo>
                <a:lnTo>
                  <a:pt x="38099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47278" y="361188"/>
            <a:ext cx="0" cy="9336405"/>
          </a:xfrm>
          <a:custGeom>
            <a:avLst/>
            <a:gdLst/>
            <a:ahLst/>
            <a:cxnLst/>
            <a:rect l="l" t="t" r="r" b="b"/>
            <a:pathLst>
              <a:path h="9336405">
                <a:moveTo>
                  <a:pt x="0" y="0"/>
                </a:moveTo>
                <a:lnTo>
                  <a:pt x="0" y="9336023"/>
                </a:lnTo>
              </a:path>
            </a:pathLst>
          </a:custGeom>
          <a:ln w="1828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3943" y="967892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4800" y="974445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2137" y="9678923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3087" y="971626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9475" y="9735311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5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9475" y="9697211"/>
            <a:ext cx="7013575" cy="38100"/>
          </a:xfrm>
          <a:custGeom>
            <a:avLst/>
            <a:gdLst/>
            <a:ahLst/>
            <a:cxnLst/>
            <a:rect l="l" t="t" r="r" b="b"/>
            <a:pathLst>
              <a:path w="7013575" h="38100">
                <a:moveTo>
                  <a:pt x="0" y="38099"/>
                </a:moveTo>
                <a:lnTo>
                  <a:pt x="7013447" y="38099"/>
                </a:lnTo>
                <a:lnTo>
                  <a:pt x="7013447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9475" y="9678923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5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58455" y="967892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92923" y="974445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30261" y="9678923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92923" y="971626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 descr="A picture containing fabric&#10;&#10;Description automatically generated">
            <a:extLst>
              <a:ext uri="{FF2B5EF4-FFF2-40B4-BE49-F238E27FC236}">
                <a16:creationId xmlns:a16="http://schemas.microsoft.com/office/drawing/2014/main" id="{BE3C25B8-CD64-3170-33CB-F4B609CD1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6" y="1638414"/>
            <a:ext cx="5112127" cy="3225894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5D5B4B89-47D9-A0B5-DE99-AF44EC187D64}"/>
              </a:ext>
            </a:extLst>
          </p:cNvPr>
          <p:cNvSpPr txBox="1"/>
          <p:nvPr/>
        </p:nvSpPr>
        <p:spPr>
          <a:xfrm>
            <a:off x="5758494" y="764288"/>
            <a:ext cx="151955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i="1" dirty="0">
                <a:solidFill>
                  <a:srgbClr val="4B4B43"/>
                </a:solidFill>
                <a:latin typeface="Arial"/>
                <a:cs typeface="Arial"/>
              </a:rPr>
              <a:t>Benefit Summary</a:t>
            </a:r>
          </a:p>
          <a:p>
            <a:pPr marL="12700">
              <a:lnSpc>
                <a:spcPct val="100000"/>
              </a:lnSpc>
            </a:pPr>
            <a:r>
              <a:rPr lang="en-US" sz="1400" b="1" i="1" dirty="0">
                <a:solidFill>
                  <a:srgbClr val="4B4B43"/>
                </a:solidFill>
                <a:latin typeface="Arial"/>
                <a:cs typeface="Arial"/>
              </a:rPr>
              <a:t>January 1, 2023 </a:t>
            </a:r>
            <a:endParaRPr sz="1400" dirty="0">
              <a:solidFill>
                <a:srgbClr val="4B4B43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79" y="9601200"/>
            <a:ext cx="6664959" cy="190500"/>
          </a:xfrm>
          <a:custGeom>
            <a:avLst/>
            <a:gdLst/>
            <a:ahLst/>
            <a:cxnLst/>
            <a:rect l="l" t="t" r="r" b="b"/>
            <a:pathLst>
              <a:path w="6664959" h="190500">
                <a:moveTo>
                  <a:pt x="0" y="190499"/>
                </a:moveTo>
                <a:lnTo>
                  <a:pt x="6664451" y="190499"/>
                </a:lnTo>
                <a:lnTo>
                  <a:pt x="6664451" y="0"/>
                </a:lnTo>
                <a:lnTo>
                  <a:pt x="0" y="0"/>
                </a:lnTo>
                <a:lnTo>
                  <a:pt x="0" y="190499"/>
                </a:lnTo>
                <a:close/>
              </a:path>
            </a:pathLst>
          </a:custGeom>
          <a:solidFill>
            <a:srgbClr val="FBD4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0209" y="852935"/>
            <a:ext cx="247269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0" indent="-260350">
              <a:lnSpc>
                <a:spcPct val="100000"/>
              </a:lnSpc>
              <a:buFont typeface="Symbol"/>
              <a:buChar char=""/>
              <a:tabLst>
                <a:tab pos="273685" algn="l"/>
              </a:tabLst>
            </a:pPr>
            <a:r>
              <a:rPr sz="1600" b="1" spc="-5" dirty="0">
                <a:latin typeface="Arial"/>
                <a:cs typeface="Arial"/>
              </a:rPr>
              <a:t>Contact Information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Symbol"/>
                <a:cs typeface="Symbol"/>
              </a:rPr>
              <a:t>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579" y="1336551"/>
            <a:ext cx="551180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30885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Refer to this list when you </a:t>
            </a:r>
            <a:r>
              <a:rPr sz="1200" dirty="0">
                <a:latin typeface="Arial"/>
                <a:cs typeface="Arial"/>
              </a:rPr>
              <a:t>need </a:t>
            </a:r>
            <a:r>
              <a:rPr sz="1200" spc="-5" dirty="0">
                <a:latin typeface="Arial"/>
                <a:cs typeface="Arial"/>
              </a:rPr>
              <a:t>to contact one </a:t>
            </a:r>
            <a:r>
              <a:rPr sz="1200" spc="-1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your benefit vendors. 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general information contact Carlene Hellus 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802-463-3996.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498465" algn="l"/>
              </a:tabLst>
            </a:pPr>
            <a:r>
              <a:rPr sz="1000" u="sng" spc="-5" dirty="0">
                <a:latin typeface="Arial"/>
                <a:cs typeface="Arial"/>
              </a:rPr>
              <a:t>M</a:t>
            </a:r>
            <a:r>
              <a:rPr sz="1000" u="sng" spc="-9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E</a:t>
            </a:r>
            <a:r>
              <a:rPr sz="1000" u="sng" spc="-9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D</a:t>
            </a:r>
            <a:r>
              <a:rPr sz="1000" u="sng" spc="-9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I</a:t>
            </a:r>
            <a:r>
              <a:rPr sz="1000" u="sng" spc="-9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C</a:t>
            </a:r>
            <a:r>
              <a:rPr sz="1000" u="sng" spc="-9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A</a:t>
            </a:r>
            <a:r>
              <a:rPr sz="1000" u="sng" spc="-9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L</a:t>
            </a:r>
            <a:r>
              <a:rPr sz="1000" u="sng" spc="-9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:	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579" y="2055371"/>
            <a:ext cx="1690370" cy="60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75"/>
              </a:lnSpc>
            </a:pPr>
            <a:r>
              <a:rPr sz="1000" b="1" spc="-5" dirty="0">
                <a:latin typeface="Arial"/>
                <a:cs typeface="Arial"/>
              </a:rPr>
              <a:t>Provider</a:t>
            </a:r>
            <a:r>
              <a:rPr sz="1000" b="1" spc="-9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Name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55"/>
              </a:spcBef>
            </a:pPr>
            <a:r>
              <a:rPr sz="1000" b="1" spc="-5" dirty="0">
                <a:latin typeface="Arial"/>
                <a:cs typeface="Arial"/>
              </a:rPr>
              <a:t>Provider </a:t>
            </a:r>
            <a:r>
              <a:rPr sz="1000" b="1" dirty="0">
                <a:latin typeface="Arial"/>
                <a:cs typeface="Arial"/>
              </a:rPr>
              <a:t>CS </a:t>
            </a:r>
            <a:r>
              <a:rPr sz="1000" b="1" spc="-5" dirty="0">
                <a:latin typeface="Arial"/>
                <a:cs typeface="Arial"/>
              </a:rPr>
              <a:t>Phone Number  Provider Pharmacy Info  Provider Web</a:t>
            </a:r>
            <a:r>
              <a:rPr sz="1000" b="1" spc="-7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Address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4977" y="2065531"/>
            <a:ext cx="1547495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11809">
              <a:lnSpc>
                <a:spcPts val="1150"/>
              </a:lnSpc>
            </a:pPr>
            <a:r>
              <a:rPr sz="1000" b="1" dirty="0">
                <a:latin typeface="Arial"/>
                <a:cs typeface="Arial"/>
              </a:rPr>
              <a:t>MVP </a:t>
            </a:r>
            <a:r>
              <a:rPr sz="1000" b="1" spc="-5" dirty="0">
                <a:latin typeface="Arial"/>
                <a:cs typeface="Arial"/>
              </a:rPr>
              <a:t>Health</a:t>
            </a:r>
            <a:r>
              <a:rPr sz="1000" b="1" spc="-8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Care  800-348-8515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sz="1000" b="1" spc="-5" dirty="0">
                <a:latin typeface="Arial"/>
                <a:cs typeface="Arial"/>
              </a:rPr>
              <a:t>800-378-9295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sz="1000" b="1" spc="-5" dirty="0">
                <a:latin typeface="Arial"/>
                <a:cs typeface="Arial"/>
                <a:hlinkClick r:id="rId2"/>
              </a:rPr>
              <a:t>www.mvphealthcare.com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4579" y="2873758"/>
            <a:ext cx="551180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98465" algn="l"/>
              </a:tabLst>
            </a:pPr>
            <a:r>
              <a:rPr sz="1000" u="sng" spc="-5" dirty="0">
                <a:latin typeface="Arial"/>
                <a:cs typeface="Arial"/>
              </a:rPr>
              <a:t>H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E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A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L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T</a:t>
            </a:r>
            <a:r>
              <a:rPr sz="1000" u="sng" spc="-6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H </a:t>
            </a:r>
            <a:r>
              <a:rPr sz="1000" u="sng" spc="114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R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E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I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M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B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U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R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S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E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M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E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N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T </a:t>
            </a:r>
            <a:r>
              <a:rPr sz="1000" u="sng" spc="14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A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R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R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A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N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G</a:t>
            </a:r>
            <a:r>
              <a:rPr sz="1000" u="sng" spc="-7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E</a:t>
            </a:r>
            <a:r>
              <a:rPr sz="1000" u="sng" spc="-9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M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E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N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T </a:t>
            </a:r>
            <a:r>
              <a:rPr sz="1000" u="sng" spc="13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(</a:t>
            </a:r>
            <a:r>
              <a:rPr sz="1000" u="sng" spc="-7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H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R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A</a:t>
            </a:r>
            <a:r>
              <a:rPr sz="1000" u="sng" spc="-9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)</a:t>
            </a:r>
            <a:r>
              <a:rPr sz="1000" u="sng" spc="-7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:	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4579" y="3020062"/>
            <a:ext cx="92011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Provider</a:t>
            </a:r>
            <a:r>
              <a:rPr sz="1000" b="1" spc="-9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Name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4579" y="3321306"/>
            <a:ext cx="1690370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50"/>
              </a:lnSpc>
            </a:pPr>
            <a:r>
              <a:rPr sz="1000" b="1" spc="-5" dirty="0">
                <a:latin typeface="Arial"/>
                <a:cs typeface="Arial"/>
              </a:rPr>
              <a:t>Provider </a:t>
            </a:r>
            <a:r>
              <a:rPr sz="1000" b="1" dirty="0">
                <a:latin typeface="Arial"/>
                <a:cs typeface="Arial"/>
              </a:rPr>
              <a:t>CS </a:t>
            </a:r>
            <a:r>
              <a:rPr sz="1000" b="1" spc="-5" dirty="0">
                <a:latin typeface="Arial"/>
                <a:cs typeface="Arial"/>
              </a:rPr>
              <a:t>Phone Number  Provider </a:t>
            </a:r>
            <a:r>
              <a:rPr sz="1000" b="1" dirty="0">
                <a:latin typeface="Arial"/>
                <a:cs typeface="Arial"/>
              </a:rPr>
              <a:t>CS </a:t>
            </a:r>
            <a:r>
              <a:rPr sz="1000" b="1" spc="-5" dirty="0">
                <a:latin typeface="Arial"/>
                <a:cs typeface="Arial"/>
              </a:rPr>
              <a:t>Fax Number  Provider Web Address  Provider Email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Address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84977" y="3020062"/>
            <a:ext cx="2797810" cy="898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75"/>
              </a:lnSpc>
            </a:pPr>
            <a:r>
              <a:rPr sz="1000" b="1" dirty="0">
                <a:latin typeface="Arial"/>
                <a:cs typeface="Arial"/>
              </a:rPr>
              <a:t>MVP </a:t>
            </a:r>
            <a:r>
              <a:rPr sz="1000" b="1" spc="-5" dirty="0">
                <a:latin typeface="Arial"/>
                <a:cs typeface="Arial"/>
              </a:rPr>
              <a:t>Health</a:t>
            </a:r>
            <a:r>
              <a:rPr sz="1000" b="1" spc="-9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Care</a:t>
            </a:r>
            <a:endParaRPr sz="1000">
              <a:latin typeface="Arial"/>
              <a:cs typeface="Arial"/>
            </a:endParaRPr>
          </a:p>
          <a:p>
            <a:pPr marL="12700" marR="1008380">
              <a:lnSpc>
                <a:spcPts val="1140"/>
              </a:lnSpc>
              <a:spcBef>
                <a:spcPts val="60"/>
              </a:spcBef>
            </a:pPr>
            <a:r>
              <a:rPr sz="1000" b="1" spc="5" dirty="0">
                <a:latin typeface="Arial"/>
                <a:cs typeface="Arial"/>
              </a:rPr>
              <a:t>My </a:t>
            </a:r>
            <a:r>
              <a:rPr sz="1000" b="1" spc="-10" dirty="0">
                <a:latin typeface="Arial"/>
                <a:cs typeface="Arial"/>
              </a:rPr>
              <a:t>Spending Accounts Team  </a:t>
            </a:r>
            <a:r>
              <a:rPr sz="1000" b="1" spc="-5" dirty="0">
                <a:latin typeface="Arial"/>
                <a:cs typeface="Arial"/>
              </a:rPr>
              <a:t>888-222-9931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sz="1000" b="1" spc="-5" dirty="0">
                <a:latin typeface="Arial"/>
                <a:cs typeface="Arial"/>
              </a:rPr>
              <a:t>315-234-6146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55"/>
              </a:spcBef>
            </a:pPr>
            <a:r>
              <a:rPr sz="1000" b="1" spc="-5" dirty="0">
                <a:latin typeface="Arial"/>
                <a:cs typeface="Arial"/>
                <a:hlinkClick r:id="rId3"/>
              </a:rPr>
              <a:t>www.mywealthcareonline.com/mvphealthcare 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  <a:hlinkClick r:id="rId4"/>
              </a:rPr>
              <a:t>MySpendingAccounts@mvphealthcare.com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4579" y="4129534"/>
            <a:ext cx="551180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98465" algn="l"/>
              </a:tabLst>
            </a:pPr>
            <a:r>
              <a:rPr sz="1000" u="sng" spc="-5" dirty="0">
                <a:latin typeface="Arial"/>
                <a:cs typeface="Arial"/>
              </a:rPr>
              <a:t>V</a:t>
            </a:r>
            <a:r>
              <a:rPr sz="1000" u="sng" spc="-9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I</a:t>
            </a:r>
            <a:r>
              <a:rPr sz="1000" u="sng" spc="-9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S</a:t>
            </a:r>
            <a:r>
              <a:rPr sz="1000" u="sng" spc="-9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I</a:t>
            </a:r>
            <a:r>
              <a:rPr sz="1000" u="sng" spc="-9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O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N</a:t>
            </a:r>
            <a:r>
              <a:rPr sz="1000" u="sng" spc="-9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:	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4579" y="4275838"/>
            <a:ext cx="1703705" cy="461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75"/>
              </a:lnSpc>
            </a:pPr>
            <a:r>
              <a:rPr sz="1000" b="1" spc="-5" dirty="0">
                <a:latin typeface="Arial"/>
                <a:cs typeface="Arial"/>
              </a:rPr>
              <a:t>Provider</a:t>
            </a:r>
            <a:r>
              <a:rPr sz="1000" b="1" spc="-9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Name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55"/>
              </a:spcBef>
            </a:pPr>
            <a:r>
              <a:rPr sz="1000" b="1" spc="-5" dirty="0">
                <a:latin typeface="Arial"/>
                <a:cs typeface="Arial"/>
              </a:rPr>
              <a:t>Provider </a:t>
            </a:r>
            <a:r>
              <a:rPr sz="1000" b="1" spc="5" dirty="0">
                <a:latin typeface="Arial"/>
                <a:cs typeface="Arial"/>
              </a:rPr>
              <a:t>MS </a:t>
            </a:r>
            <a:r>
              <a:rPr sz="1000" b="1" spc="-5" dirty="0">
                <a:latin typeface="Arial"/>
                <a:cs typeface="Arial"/>
              </a:rPr>
              <a:t>Phone</a:t>
            </a:r>
            <a:r>
              <a:rPr sz="1000" b="1" spc="-8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Number  Provider Web</a:t>
            </a:r>
            <a:r>
              <a:rPr sz="1000" b="1" spc="-7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Address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84977" y="4285998"/>
            <a:ext cx="1570355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50"/>
              </a:lnSpc>
            </a:pPr>
            <a:r>
              <a:rPr sz="1000" b="1" spc="-10" dirty="0">
                <a:latin typeface="Arial"/>
                <a:cs typeface="Arial"/>
              </a:rPr>
              <a:t>Vision </a:t>
            </a:r>
            <a:r>
              <a:rPr sz="1000" b="1" spc="-5" dirty="0">
                <a:latin typeface="Arial"/>
                <a:cs typeface="Arial"/>
              </a:rPr>
              <a:t>Service </a:t>
            </a:r>
            <a:r>
              <a:rPr sz="1000" b="1" spc="-10" dirty="0">
                <a:latin typeface="Arial"/>
                <a:cs typeface="Arial"/>
              </a:rPr>
              <a:t>Plan </a:t>
            </a:r>
            <a:r>
              <a:rPr sz="1000" b="1" spc="-5" dirty="0">
                <a:latin typeface="Arial"/>
                <a:cs typeface="Arial"/>
              </a:rPr>
              <a:t>(VSP)  800-877-7195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20"/>
              </a:lnSpc>
            </a:pPr>
            <a:r>
              <a:rPr sz="1000" b="1" spc="-5" dirty="0">
                <a:latin typeface="Arial"/>
                <a:cs typeface="Arial"/>
                <a:hlinkClick r:id="rId5"/>
              </a:rPr>
              <a:t>www.vsp.com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4579" y="4947922"/>
            <a:ext cx="551180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98465" algn="l"/>
              </a:tabLst>
            </a:pPr>
            <a:r>
              <a:rPr sz="1000" u="sng" spc="-5" dirty="0">
                <a:latin typeface="Arial"/>
                <a:cs typeface="Arial"/>
              </a:rPr>
              <a:t>D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E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N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T</a:t>
            </a:r>
            <a:r>
              <a:rPr sz="1000" u="sng" spc="-6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A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L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:</a:t>
            </a:r>
            <a:r>
              <a:rPr sz="1000" u="sng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	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4579" y="5092701"/>
            <a:ext cx="1478280" cy="461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75"/>
              </a:lnSpc>
            </a:pPr>
            <a:r>
              <a:rPr sz="1000" b="1" spc="-5" dirty="0">
                <a:latin typeface="Arial"/>
                <a:cs typeface="Arial"/>
              </a:rPr>
              <a:t>Provider</a:t>
            </a:r>
            <a:r>
              <a:rPr sz="1000" b="1" spc="-9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Name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55"/>
              </a:spcBef>
            </a:pPr>
            <a:r>
              <a:rPr sz="1000" b="1" spc="-5" dirty="0">
                <a:latin typeface="Arial"/>
                <a:cs typeface="Arial"/>
              </a:rPr>
              <a:t>Provider Phone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Number  Provider Web</a:t>
            </a:r>
            <a:r>
              <a:rPr sz="1000" b="1" spc="-7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Address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84977" y="5102861"/>
            <a:ext cx="1386840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50"/>
              </a:lnSpc>
            </a:pPr>
            <a:r>
              <a:rPr sz="1000" b="1" spc="-5" dirty="0">
                <a:latin typeface="Arial"/>
                <a:cs typeface="Arial"/>
              </a:rPr>
              <a:t>Northeast Delta Dental  800-832-5700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20"/>
              </a:lnSpc>
            </a:pPr>
            <a:r>
              <a:rPr sz="1000" b="1" spc="-5" dirty="0">
                <a:latin typeface="Arial"/>
                <a:cs typeface="Arial"/>
                <a:hlinkClick r:id="rId6"/>
              </a:rPr>
              <a:t>www.nedelta.com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4579" y="5764785"/>
            <a:ext cx="551180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98465" algn="l"/>
              </a:tabLst>
            </a:pPr>
            <a:r>
              <a:rPr sz="1000" u="sng" spc="-5" dirty="0">
                <a:latin typeface="Arial"/>
                <a:cs typeface="Arial"/>
              </a:rPr>
              <a:t>R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E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T</a:t>
            </a:r>
            <a:r>
              <a:rPr sz="1000" u="sng" spc="-6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I</a:t>
            </a:r>
            <a:r>
              <a:rPr sz="1000" u="sng" spc="-9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R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E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M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E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N</a:t>
            </a:r>
            <a:r>
              <a:rPr sz="1000" u="sng" spc="-9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T </a:t>
            </a:r>
            <a:r>
              <a:rPr sz="1000" u="sng" spc="14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P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L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A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N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: </a:t>
            </a:r>
            <a:r>
              <a:rPr sz="1000" u="sng" spc="5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	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4579" y="5911089"/>
            <a:ext cx="1478280" cy="461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75"/>
              </a:lnSpc>
            </a:pPr>
            <a:r>
              <a:rPr sz="1000" b="1" spc="-5" dirty="0">
                <a:latin typeface="Arial"/>
                <a:cs typeface="Arial"/>
              </a:rPr>
              <a:t>Provider</a:t>
            </a:r>
            <a:r>
              <a:rPr sz="1000" b="1" spc="-9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Name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55"/>
              </a:spcBef>
            </a:pPr>
            <a:r>
              <a:rPr sz="1000" b="1" spc="-5" dirty="0">
                <a:latin typeface="Arial"/>
                <a:cs typeface="Arial"/>
              </a:rPr>
              <a:t>Provider Phone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Number  Provider Web</a:t>
            </a:r>
            <a:r>
              <a:rPr sz="1000" b="1" spc="-7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Address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84977" y="5921249"/>
            <a:ext cx="2556510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66825">
              <a:lnSpc>
                <a:spcPts val="1150"/>
              </a:lnSpc>
            </a:pPr>
            <a:r>
              <a:rPr sz="1000" b="1" spc="-5" dirty="0">
                <a:latin typeface="Arial"/>
                <a:cs typeface="Arial"/>
              </a:rPr>
              <a:t>Empower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Retirement  855-756-4738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20"/>
              </a:lnSpc>
            </a:pPr>
            <a:r>
              <a:rPr sz="1000" b="1" spc="-5" dirty="0">
                <a:latin typeface="Arial"/>
                <a:cs typeface="Arial"/>
                <a:hlinkClick r:id="rId7"/>
              </a:rPr>
              <a:t>www.participant.empower-retirement.com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4579" y="6583173"/>
            <a:ext cx="5511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98465" algn="l"/>
              </a:tabLst>
            </a:pPr>
            <a:r>
              <a:rPr sz="1000" u="sng" spc="-5" dirty="0">
                <a:latin typeface="Arial"/>
                <a:cs typeface="Arial"/>
              </a:rPr>
              <a:t>L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I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F</a:t>
            </a:r>
            <a:r>
              <a:rPr sz="1000" u="sng" spc="-7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E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, </a:t>
            </a:r>
            <a:r>
              <a:rPr sz="1000" u="sng" spc="12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A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D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&amp;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D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, </a:t>
            </a:r>
            <a:r>
              <a:rPr sz="1000" u="sng" spc="12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S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H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O</a:t>
            </a:r>
            <a:r>
              <a:rPr sz="1000" u="sng" spc="-7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R</a:t>
            </a:r>
            <a:r>
              <a:rPr sz="1000" u="sng" spc="-9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T</a:t>
            </a:r>
            <a:r>
              <a:rPr sz="1000" u="sng" spc="-7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-</a:t>
            </a:r>
            <a:r>
              <a:rPr sz="1000" u="sng" spc="-9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T</a:t>
            </a:r>
            <a:r>
              <a:rPr sz="1000" u="sng" spc="-6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E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R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M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lang="en-US"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D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I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S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A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B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I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L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I</a:t>
            </a:r>
            <a:r>
              <a:rPr sz="1000" u="sng" spc="-9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T</a:t>
            </a:r>
            <a:r>
              <a:rPr sz="1000" u="sng" spc="-6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Y</a:t>
            </a:r>
            <a:r>
              <a:rPr sz="1000" u="sng" spc="-9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:</a:t>
            </a:r>
            <a:r>
              <a:rPr sz="1000" u="sng" spc="19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	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4579" y="6729477"/>
            <a:ext cx="116141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75"/>
              </a:lnSpc>
            </a:pPr>
            <a:r>
              <a:rPr sz="1000" b="1" spc="-5" dirty="0">
                <a:latin typeface="Arial"/>
                <a:cs typeface="Arial"/>
              </a:rPr>
              <a:t>Provider</a:t>
            </a:r>
            <a:r>
              <a:rPr sz="1000" b="1" spc="-9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Name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sz="1000" b="1" spc="-5" dirty="0">
                <a:latin typeface="Arial"/>
                <a:cs typeface="Arial"/>
              </a:rPr>
              <a:t>For </a:t>
            </a:r>
            <a:r>
              <a:rPr sz="1000" b="1" spc="-15" dirty="0">
                <a:latin typeface="Arial"/>
                <a:cs typeface="Arial"/>
              </a:rPr>
              <a:t>Any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Questions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84977" y="6739637"/>
            <a:ext cx="1477645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50"/>
              </a:lnSpc>
            </a:pPr>
            <a:r>
              <a:rPr sz="1000" b="1" spc="-5" dirty="0">
                <a:latin typeface="Arial"/>
                <a:cs typeface="Arial"/>
              </a:rPr>
              <a:t>Lincoln Financial Group  </a:t>
            </a:r>
            <a:r>
              <a:rPr sz="1000" b="1" spc="-10" dirty="0">
                <a:latin typeface="Arial"/>
                <a:cs typeface="Arial"/>
              </a:rPr>
              <a:t>See </a:t>
            </a:r>
            <a:r>
              <a:rPr sz="1000" b="1" spc="-5" dirty="0">
                <a:latin typeface="Arial"/>
                <a:cs typeface="Arial"/>
              </a:rPr>
              <a:t>Carlene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Hellus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84579" y="7255257"/>
            <a:ext cx="551180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98465" algn="l"/>
              </a:tabLst>
            </a:pPr>
            <a:r>
              <a:rPr sz="1000" u="sng" spc="-5" dirty="0">
                <a:latin typeface="Arial"/>
                <a:cs typeface="Arial"/>
              </a:rPr>
              <a:t>E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M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P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L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O</a:t>
            </a:r>
            <a:r>
              <a:rPr sz="1000" u="sng" spc="-7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Y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E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E </a:t>
            </a:r>
            <a:r>
              <a:rPr sz="1000" u="sng" spc="12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A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S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S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I</a:t>
            </a:r>
            <a:r>
              <a:rPr sz="1000" u="sng" spc="-7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S</a:t>
            </a:r>
            <a:r>
              <a:rPr sz="1000" u="sng" spc="-7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T</a:t>
            </a:r>
            <a:r>
              <a:rPr sz="1000" u="sng" spc="-6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A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N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C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E </a:t>
            </a:r>
            <a:r>
              <a:rPr sz="1000" u="sng" spc="12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P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R</a:t>
            </a:r>
            <a:r>
              <a:rPr sz="1000" u="sng" spc="-9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O</a:t>
            </a:r>
            <a:r>
              <a:rPr sz="1000" u="sng" spc="-7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G</a:t>
            </a:r>
            <a:r>
              <a:rPr sz="1000" u="sng" spc="-7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R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A</a:t>
            </a:r>
            <a:r>
              <a:rPr sz="1000" u="sng" spc="-8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M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: </a:t>
            </a:r>
            <a:r>
              <a:rPr sz="1000" u="sng" spc="55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</a:t>
            </a:r>
            <a:r>
              <a:rPr sz="1000" u="sng" spc="-80" dirty="0">
                <a:latin typeface="Arial"/>
                <a:cs typeface="Arial"/>
              </a:rPr>
              <a:t> </a:t>
            </a:r>
            <a:r>
              <a:rPr sz="1000" u="sng" spc="-5" dirty="0">
                <a:latin typeface="Arial"/>
                <a:cs typeface="Arial"/>
              </a:rPr>
              <a:t>_	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4579" y="7401560"/>
            <a:ext cx="1478280" cy="45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70"/>
              </a:lnSpc>
            </a:pPr>
            <a:r>
              <a:rPr sz="1000" b="1" spc="-5" dirty="0">
                <a:latin typeface="Arial"/>
                <a:cs typeface="Arial"/>
              </a:rPr>
              <a:t>Provider</a:t>
            </a:r>
            <a:r>
              <a:rPr sz="1000" b="1" spc="-9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Name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50"/>
              </a:spcBef>
            </a:pPr>
            <a:r>
              <a:rPr sz="1000" b="1" spc="-5" dirty="0">
                <a:latin typeface="Arial"/>
                <a:cs typeface="Arial"/>
              </a:rPr>
              <a:t>Provider Phone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Number  Provider Web</a:t>
            </a:r>
            <a:r>
              <a:rPr sz="1000" b="1" spc="-7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Address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84977" y="7412736"/>
            <a:ext cx="123825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7990">
              <a:lnSpc>
                <a:spcPts val="1140"/>
              </a:lnSpc>
            </a:pPr>
            <a:r>
              <a:rPr sz="1000" b="1" spc="-5" dirty="0">
                <a:latin typeface="Arial"/>
                <a:cs typeface="Arial"/>
              </a:rPr>
              <a:t>Invest </a:t>
            </a:r>
            <a:r>
              <a:rPr sz="1000" b="1" spc="-10" dirty="0">
                <a:latin typeface="Arial"/>
                <a:cs typeface="Arial"/>
              </a:rPr>
              <a:t>EAP  866</a:t>
            </a:r>
            <a:r>
              <a:rPr sz="1000" b="1" dirty="0">
                <a:latin typeface="Arial"/>
                <a:cs typeface="Arial"/>
              </a:rPr>
              <a:t>-</a:t>
            </a:r>
            <a:r>
              <a:rPr sz="1000" b="1" spc="0" dirty="0">
                <a:latin typeface="Arial"/>
                <a:cs typeface="Arial"/>
              </a:rPr>
              <a:t>6</a:t>
            </a:r>
            <a:r>
              <a:rPr sz="1000" b="1" spc="-10" dirty="0">
                <a:latin typeface="Arial"/>
                <a:cs typeface="Arial"/>
              </a:rPr>
              <a:t>60</a:t>
            </a:r>
            <a:r>
              <a:rPr sz="1000" b="1" dirty="0">
                <a:latin typeface="Arial"/>
                <a:cs typeface="Arial"/>
              </a:rPr>
              <a:t>-</a:t>
            </a:r>
            <a:r>
              <a:rPr sz="1000" b="1" spc="-10" dirty="0">
                <a:latin typeface="Arial"/>
                <a:cs typeface="Arial"/>
              </a:rPr>
              <a:t>9</a:t>
            </a:r>
            <a:r>
              <a:rPr sz="1000" b="1" spc="0" dirty="0">
                <a:latin typeface="Arial"/>
                <a:cs typeface="Arial"/>
              </a:rPr>
              <a:t>5</a:t>
            </a:r>
            <a:r>
              <a:rPr sz="1000" b="1" spc="-10" dirty="0">
                <a:latin typeface="Arial"/>
                <a:cs typeface="Arial"/>
              </a:rPr>
              <a:t>3</a:t>
            </a:r>
            <a:r>
              <a:rPr sz="1000" b="1" spc="-5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000" b="1" spc="-5" dirty="0">
                <a:latin typeface="Arial"/>
                <a:cs typeface="Arial"/>
                <a:hlinkClick r:id="rId8"/>
              </a:rPr>
              <a:t>www.investeap.com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4800" y="31394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2137" y="32308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308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9475" y="304800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4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9475" y="323088"/>
            <a:ext cx="7013575" cy="38100"/>
          </a:xfrm>
          <a:custGeom>
            <a:avLst/>
            <a:gdLst/>
            <a:ahLst/>
            <a:cxnLst/>
            <a:rect l="l" t="t" r="r" b="b"/>
            <a:pathLst>
              <a:path w="7013575" h="38100">
                <a:moveTo>
                  <a:pt x="0" y="38099"/>
                </a:moveTo>
                <a:lnTo>
                  <a:pt x="7013447" y="38099"/>
                </a:lnTo>
                <a:lnTo>
                  <a:pt x="7013447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9475" y="361188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4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58455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92923" y="31394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30261" y="32308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92923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4800" y="379476"/>
            <a:ext cx="18415" cy="9299575"/>
          </a:xfrm>
          <a:custGeom>
            <a:avLst/>
            <a:gdLst/>
            <a:ahLst/>
            <a:cxnLst/>
            <a:rect l="l" t="t" r="r" b="b"/>
            <a:pathLst>
              <a:path w="18414" h="9299575">
                <a:moveTo>
                  <a:pt x="0" y="9299447"/>
                </a:moveTo>
                <a:lnTo>
                  <a:pt x="18287" y="9299447"/>
                </a:lnTo>
                <a:lnTo>
                  <a:pt x="18287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3087" y="379476"/>
            <a:ext cx="38100" cy="9299575"/>
          </a:xfrm>
          <a:custGeom>
            <a:avLst/>
            <a:gdLst/>
            <a:ahLst/>
            <a:cxnLst/>
            <a:rect l="l" t="t" r="r" b="b"/>
            <a:pathLst>
              <a:path w="38100" h="9299575">
                <a:moveTo>
                  <a:pt x="0" y="9299447"/>
                </a:moveTo>
                <a:lnTo>
                  <a:pt x="38099" y="9299447"/>
                </a:lnTo>
                <a:lnTo>
                  <a:pt x="38099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0331" y="361188"/>
            <a:ext cx="0" cy="9336405"/>
          </a:xfrm>
          <a:custGeom>
            <a:avLst/>
            <a:gdLst/>
            <a:ahLst/>
            <a:cxnLst/>
            <a:rect l="l" t="t" r="r" b="b"/>
            <a:pathLst>
              <a:path h="9336405">
                <a:moveTo>
                  <a:pt x="0" y="0"/>
                </a:moveTo>
                <a:lnTo>
                  <a:pt x="0" y="9336023"/>
                </a:lnTo>
              </a:path>
            </a:pathLst>
          </a:custGeom>
          <a:ln w="1828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49311" y="379476"/>
            <a:ext cx="18415" cy="9299575"/>
          </a:xfrm>
          <a:custGeom>
            <a:avLst/>
            <a:gdLst/>
            <a:ahLst/>
            <a:cxnLst/>
            <a:rect l="l" t="t" r="r" b="b"/>
            <a:pathLst>
              <a:path w="18415" h="9299575">
                <a:moveTo>
                  <a:pt x="0" y="9299447"/>
                </a:moveTo>
                <a:lnTo>
                  <a:pt x="18287" y="9299447"/>
                </a:lnTo>
                <a:lnTo>
                  <a:pt x="18287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11211" y="379476"/>
            <a:ext cx="38100" cy="9299575"/>
          </a:xfrm>
          <a:custGeom>
            <a:avLst/>
            <a:gdLst/>
            <a:ahLst/>
            <a:cxnLst/>
            <a:rect l="l" t="t" r="r" b="b"/>
            <a:pathLst>
              <a:path w="38100" h="9299575">
                <a:moveTo>
                  <a:pt x="0" y="9299447"/>
                </a:moveTo>
                <a:lnTo>
                  <a:pt x="38099" y="9299447"/>
                </a:lnTo>
                <a:lnTo>
                  <a:pt x="38099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02067" y="361188"/>
            <a:ext cx="0" cy="9336405"/>
          </a:xfrm>
          <a:custGeom>
            <a:avLst/>
            <a:gdLst/>
            <a:ahLst/>
            <a:cxnLst/>
            <a:rect l="l" t="t" r="r" b="b"/>
            <a:pathLst>
              <a:path h="9336405">
                <a:moveTo>
                  <a:pt x="0" y="0"/>
                </a:moveTo>
                <a:lnTo>
                  <a:pt x="0" y="9336023"/>
                </a:lnTo>
              </a:path>
            </a:pathLst>
          </a:custGeom>
          <a:ln w="1828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3943" y="967892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4800" y="974445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137" y="9678923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3087" y="971626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9475" y="9735311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5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9475" y="9697211"/>
            <a:ext cx="7013575" cy="38100"/>
          </a:xfrm>
          <a:custGeom>
            <a:avLst/>
            <a:gdLst/>
            <a:ahLst/>
            <a:cxnLst/>
            <a:rect l="l" t="t" r="r" b="b"/>
            <a:pathLst>
              <a:path w="7013575" h="38100">
                <a:moveTo>
                  <a:pt x="0" y="38099"/>
                </a:moveTo>
                <a:lnTo>
                  <a:pt x="7013447" y="38099"/>
                </a:lnTo>
                <a:lnTo>
                  <a:pt x="7013447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9475" y="9678923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5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58455" y="967892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92923" y="974445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30261" y="9678923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92923" y="971626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Picture 55" descr="A picture containing plant&#10;&#10;Description automatically generated">
            <a:extLst>
              <a:ext uri="{FF2B5EF4-FFF2-40B4-BE49-F238E27FC236}">
                <a16:creationId xmlns:a16="http://schemas.microsoft.com/office/drawing/2014/main" id="{C6B3F401-AE81-A7DD-EE94-82EC63FFD3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" y="7979700"/>
            <a:ext cx="5641848" cy="1469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79" y="623827"/>
            <a:ext cx="69405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i="1" u="heavy" spc="-5" dirty="0">
                <a:latin typeface="Arial"/>
                <a:cs typeface="Arial"/>
              </a:rPr>
              <a:t>Eligibility: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3650" y="509601"/>
            <a:ext cx="5644384" cy="537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6500"/>
              </a:lnSpc>
            </a:pPr>
            <a:r>
              <a:rPr sz="1200" spc="-5" dirty="0">
                <a:latin typeface="Arial"/>
                <a:cs typeface="Arial"/>
              </a:rPr>
              <a:t>All full time employees working a minimum </a:t>
            </a:r>
            <a:r>
              <a:rPr sz="1200" spc="-10" dirty="0">
                <a:latin typeface="Arial"/>
                <a:cs typeface="Arial"/>
              </a:rPr>
              <a:t>of </a:t>
            </a:r>
            <a:r>
              <a:rPr sz="1200" b="1" i="1" spc="-10" dirty="0">
                <a:latin typeface="Arial"/>
                <a:cs typeface="Arial"/>
              </a:rPr>
              <a:t>30 </a:t>
            </a:r>
            <a:r>
              <a:rPr sz="1200" spc="-5" dirty="0">
                <a:latin typeface="Arial"/>
                <a:cs typeface="Arial"/>
              </a:rPr>
              <a:t>hours </a:t>
            </a:r>
            <a:r>
              <a:rPr sz="1200" spc="-10" dirty="0">
                <a:latin typeface="Arial"/>
                <a:cs typeface="Arial"/>
              </a:rPr>
              <a:t>per </a:t>
            </a:r>
            <a:r>
              <a:rPr sz="1200" spc="-5" dirty="0">
                <a:latin typeface="Arial"/>
                <a:cs typeface="Arial"/>
              </a:rPr>
              <a:t>week. Insurance Benefits begin the </a:t>
            </a:r>
            <a:r>
              <a:rPr sz="1200" dirty="0">
                <a:latin typeface="Arial"/>
                <a:cs typeface="Arial"/>
              </a:rPr>
              <a:t>first  </a:t>
            </a:r>
            <a:r>
              <a:rPr sz="1200" spc="-5" dirty="0">
                <a:latin typeface="Arial"/>
                <a:cs typeface="Arial"/>
              </a:rPr>
              <a:t>of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month following </a:t>
            </a:r>
            <a:r>
              <a:rPr sz="1200" b="1" i="1" spc="-5" dirty="0">
                <a:latin typeface="Arial"/>
                <a:cs typeface="Arial"/>
              </a:rPr>
              <a:t>2 months </a:t>
            </a:r>
            <a:r>
              <a:rPr sz="1200" spc="-5" dirty="0">
                <a:latin typeface="Arial"/>
                <a:cs typeface="Arial"/>
              </a:rPr>
              <a:t>of continuous employment in regular </a:t>
            </a:r>
            <a:r>
              <a:rPr sz="1200" dirty="0">
                <a:latin typeface="Arial"/>
                <a:cs typeface="Arial"/>
              </a:rPr>
              <a:t>full-time </a:t>
            </a:r>
            <a:r>
              <a:rPr sz="1200" spc="-10" dirty="0">
                <a:latin typeface="Arial"/>
                <a:cs typeface="Arial"/>
              </a:rPr>
              <a:t>status. See </a:t>
            </a:r>
            <a:r>
              <a:rPr sz="1200" spc="-5" dirty="0">
                <a:latin typeface="Arial"/>
                <a:cs typeface="Arial"/>
              </a:rPr>
              <a:t>401(k)  retirement section for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5" dirty="0">
                <a:latin typeface="Arial"/>
                <a:cs typeface="Arial"/>
              </a:rPr>
              <a:t>benefit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eligibility.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9038" y="1085029"/>
            <a:ext cx="2876546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455" indent="-325755">
              <a:lnSpc>
                <a:spcPts val="2495"/>
              </a:lnSpc>
              <a:buSzPct val="105000"/>
              <a:buFont typeface="Symbol"/>
              <a:buChar char=""/>
              <a:tabLst>
                <a:tab pos="339090" algn="l"/>
              </a:tabLst>
            </a:pPr>
            <a:r>
              <a:rPr sz="2000" b="1" i="1" spc="-5" dirty="0">
                <a:solidFill>
                  <a:srgbClr val="4B4B43"/>
                </a:solidFill>
                <a:latin typeface="Arial"/>
                <a:cs typeface="Arial"/>
              </a:rPr>
              <a:t>Medical Insurance</a:t>
            </a:r>
            <a:r>
              <a:rPr sz="2000" b="1" i="1" spc="-75" dirty="0">
                <a:solidFill>
                  <a:srgbClr val="4B4B43"/>
                </a:solidFill>
                <a:latin typeface="Arial"/>
                <a:cs typeface="Arial"/>
              </a:rPr>
              <a:t> </a:t>
            </a:r>
            <a:r>
              <a:rPr sz="2100" i="1" spc="-100" dirty="0">
                <a:solidFill>
                  <a:srgbClr val="4B4B43"/>
                </a:solidFill>
                <a:latin typeface="Symbol"/>
                <a:cs typeface="Symbol"/>
              </a:rPr>
              <a:t></a:t>
            </a:r>
            <a:endParaRPr sz="2100" dirty="0">
              <a:solidFill>
                <a:srgbClr val="4B4B43"/>
              </a:solidFill>
              <a:latin typeface="Symbol"/>
              <a:cs typeface="Symbol"/>
            </a:endParaRPr>
          </a:p>
          <a:p>
            <a:pPr marL="829310">
              <a:lnSpc>
                <a:spcPts val="1415"/>
              </a:lnSpc>
            </a:pPr>
            <a:r>
              <a:rPr sz="1200" b="1" spc="-5" dirty="0">
                <a:solidFill>
                  <a:srgbClr val="4B4B43"/>
                </a:solidFill>
                <a:latin typeface="Arial"/>
                <a:cs typeface="Arial"/>
              </a:rPr>
              <a:t>MVP Health</a:t>
            </a:r>
            <a:r>
              <a:rPr sz="1200" b="1" spc="-55" dirty="0">
                <a:solidFill>
                  <a:srgbClr val="4B4B43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B4B43"/>
                </a:solidFill>
                <a:latin typeface="Arial"/>
                <a:cs typeface="Arial"/>
              </a:rPr>
              <a:t>Care</a:t>
            </a:r>
            <a:endParaRPr sz="1200" dirty="0">
              <a:solidFill>
                <a:srgbClr val="4B4B43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367" y="1641554"/>
            <a:ext cx="6467356" cy="1063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5700"/>
              </a:lnSpc>
            </a:pPr>
            <a:r>
              <a:rPr lang="en-US" sz="1200" spc="-5" dirty="0">
                <a:latin typeface="Arial"/>
                <a:cs typeface="Arial"/>
              </a:rPr>
              <a:t>F</a:t>
            </a:r>
            <a:r>
              <a:rPr sz="1200" spc="-5" dirty="0">
                <a:latin typeface="Arial"/>
                <a:cs typeface="Arial"/>
              </a:rPr>
              <a:t>or </a:t>
            </a:r>
            <a:r>
              <a:rPr lang="en-US" sz="1200" spc="-5" dirty="0">
                <a:latin typeface="Arial"/>
                <a:cs typeface="Arial"/>
              </a:rPr>
              <a:t>2023 we will continue to offer t</a:t>
            </a:r>
            <a:r>
              <a:rPr sz="1200" spc="-10" dirty="0">
                <a:latin typeface="Arial"/>
                <a:cs typeface="Arial"/>
              </a:rPr>
              <a:t>he </a:t>
            </a:r>
            <a:r>
              <a:rPr sz="1200" spc="-5" dirty="0">
                <a:latin typeface="Arial"/>
                <a:cs typeface="Arial"/>
              </a:rPr>
              <a:t>MVP Gold </a:t>
            </a:r>
            <a:r>
              <a:rPr sz="1200" dirty="0">
                <a:latin typeface="Arial"/>
                <a:cs typeface="Arial"/>
              </a:rPr>
              <a:t>high </a:t>
            </a:r>
            <a:r>
              <a:rPr sz="1200" spc="-5" dirty="0">
                <a:latin typeface="Arial"/>
                <a:cs typeface="Arial"/>
              </a:rPr>
              <a:t>deductible plan </a:t>
            </a:r>
            <a:r>
              <a:rPr lang="en-US" sz="1200" spc="-10" dirty="0">
                <a:latin typeface="Arial"/>
                <a:cs typeface="Arial"/>
              </a:rPr>
              <a:t>with and </a:t>
            </a:r>
            <a:r>
              <a:rPr sz="1200" spc="-5" dirty="0">
                <a:latin typeface="Arial"/>
                <a:cs typeface="Arial"/>
              </a:rPr>
              <a:t>without the  accompanying Health Reimbursement Account (HRA). </a:t>
            </a:r>
            <a:r>
              <a:rPr lang="en-US" sz="1200" spc="-5" dirty="0">
                <a:latin typeface="Arial"/>
                <a:cs typeface="Arial"/>
              </a:rPr>
              <a:t>Choosing the plan without the HRA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allows </a:t>
            </a:r>
            <a:r>
              <a:rPr sz="1200" spc="-5" dirty="0">
                <a:latin typeface="Arial"/>
                <a:cs typeface="Arial"/>
              </a:rPr>
              <a:t>for a </a:t>
            </a:r>
            <a:r>
              <a:rPr sz="1200" dirty="0">
                <a:latin typeface="Arial"/>
                <a:cs typeface="Arial"/>
              </a:rPr>
              <a:t>much </a:t>
            </a:r>
            <a:r>
              <a:rPr sz="1200" spc="-5" dirty="0">
                <a:latin typeface="Arial"/>
                <a:cs typeface="Arial"/>
              </a:rPr>
              <a:t>lower employee payroll deduction  which </a:t>
            </a:r>
            <a:r>
              <a:rPr sz="1200" spc="5" dirty="0">
                <a:latin typeface="Arial"/>
                <a:cs typeface="Arial"/>
              </a:rPr>
              <a:t>may </a:t>
            </a:r>
            <a:r>
              <a:rPr sz="1200" spc="-5" dirty="0">
                <a:latin typeface="Arial"/>
                <a:cs typeface="Arial"/>
              </a:rPr>
              <a:t>appeal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those employees </a:t>
            </a:r>
            <a:r>
              <a:rPr sz="1200" spc="-10" dirty="0">
                <a:latin typeface="Arial"/>
                <a:cs typeface="Arial"/>
              </a:rPr>
              <a:t>who </a:t>
            </a:r>
            <a:r>
              <a:rPr lang="en-US" sz="1200" spc="-10" dirty="0">
                <a:latin typeface="Arial"/>
                <a:cs typeface="Arial"/>
              </a:rPr>
              <a:t>have minimal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maintenance claims </a:t>
            </a:r>
            <a:r>
              <a:rPr sz="1200" spc="-10" dirty="0">
                <a:latin typeface="Arial"/>
                <a:cs typeface="Arial"/>
              </a:rPr>
              <a:t>and </a:t>
            </a:r>
            <a:r>
              <a:rPr sz="1200" spc="-5" dirty="0">
                <a:latin typeface="Arial"/>
                <a:cs typeface="Arial"/>
              </a:rPr>
              <a:t>are looking for a </a:t>
            </a:r>
            <a:r>
              <a:rPr sz="1200" dirty="0">
                <a:latin typeface="Arial"/>
                <a:cs typeface="Arial"/>
              </a:rPr>
              <a:t>lower  </a:t>
            </a:r>
            <a:r>
              <a:rPr sz="1200" spc="-5" dirty="0">
                <a:latin typeface="Arial"/>
                <a:cs typeface="Arial"/>
              </a:rPr>
              <a:t>premium.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B4B43"/>
                </a:solidFill>
                <a:latin typeface="Arial"/>
                <a:cs typeface="Arial"/>
              </a:rPr>
              <a:t>Plan </a:t>
            </a:r>
            <a:r>
              <a:rPr sz="1400" b="1" spc="-5" dirty="0">
                <a:solidFill>
                  <a:srgbClr val="4B4B43"/>
                </a:solidFill>
                <a:latin typeface="Arial"/>
                <a:cs typeface="Arial"/>
              </a:rPr>
              <a:t>Option</a:t>
            </a:r>
            <a:r>
              <a:rPr sz="1400" b="1" spc="-80" dirty="0">
                <a:solidFill>
                  <a:srgbClr val="4B4B4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B4B43"/>
                </a:solidFill>
                <a:latin typeface="Arial"/>
                <a:cs typeface="Arial"/>
              </a:rPr>
              <a:t>1:</a:t>
            </a:r>
            <a:endParaRPr sz="1400" dirty="0">
              <a:solidFill>
                <a:srgbClr val="4B4B43"/>
              </a:solidFill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939822"/>
              </p:ext>
            </p:extLst>
          </p:nvPr>
        </p:nvGraphicFramePr>
        <p:xfrm>
          <a:off x="600455" y="2833116"/>
          <a:ext cx="6629397" cy="66730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307">
                <a:tc>
                  <a:txBody>
                    <a:bodyPr/>
                    <a:lstStyle/>
                    <a:p>
                      <a:pPr marL="67945" marR="244475">
                        <a:lnSpc>
                          <a:spcPts val="1570"/>
                        </a:lnSpc>
                        <a:spcBef>
                          <a:spcPts val="7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 Deductible Health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Plan—HRA 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Medical Service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Category: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193675" indent="267970">
                        <a:lnSpc>
                          <a:spcPts val="157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MVP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Health Care 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(High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deductible</a:t>
                      </a:r>
                      <a:r>
                        <a:rPr sz="11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73660" indent="225425">
                        <a:lnSpc>
                          <a:spcPts val="157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MVP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Administrators  (Silver Forest funded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HRA)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8561">
                <a:tc>
                  <a:txBody>
                    <a:bodyPr/>
                    <a:lstStyle/>
                    <a:p>
                      <a:pPr marL="65405">
                        <a:lnSpc>
                          <a:spcPts val="1175"/>
                        </a:lnSpc>
                        <a:spcBef>
                          <a:spcPts val="645"/>
                        </a:spcBef>
                      </a:pPr>
                      <a:r>
                        <a:rPr sz="1000" b="1" i="1" spc="-5" dirty="0">
                          <a:latin typeface="Arial"/>
                          <a:cs typeface="Arial"/>
                        </a:rPr>
                        <a:t>Preventive </a:t>
                      </a:r>
                      <a:r>
                        <a:rPr sz="1000" b="1" i="1" spc="-10" dirty="0">
                          <a:latin typeface="Arial"/>
                          <a:cs typeface="Arial"/>
                        </a:rPr>
                        <a:t>and Well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Care Services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49225" indent="-83820">
                        <a:lnSpc>
                          <a:spcPts val="1150"/>
                        </a:lnSpc>
                        <a:buChar char="*"/>
                        <a:tabLst>
                          <a:tab pos="149860" algn="l"/>
                        </a:tabLst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Well baby, child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care,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immunizations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49225" indent="-83820">
                        <a:lnSpc>
                          <a:spcPts val="1150"/>
                        </a:lnSpc>
                        <a:buChar char="*"/>
                        <a:tabLst>
                          <a:tab pos="149860" algn="l"/>
                        </a:tabLst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Adult Annual</a:t>
                      </a:r>
                      <a:r>
                        <a:rPr sz="1000" i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Physical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50495" indent="-85090">
                        <a:lnSpc>
                          <a:spcPts val="1145"/>
                        </a:lnSpc>
                        <a:buChar char="*"/>
                        <a:tabLst>
                          <a:tab pos="151130" algn="l"/>
                        </a:tabLst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Mammography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Screening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49225" indent="-83820">
                        <a:lnSpc>
                          <a:spcPts val="1145"/>
                        </a:lnSpc>
                        <a:buChar char="*"/>
                        <a:tabLst>
                          <a:tab pos="149860" algn="l"/>
                        </a:tabLst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Prostate Cancer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Screening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49225" indent="-83820">
                        <a:lnSpc>
                          <a:spcPts val="1150"/>
                        </a:lnSpc>
                        <a:buChar char="*"/>
                        <a:tabLst>
                          <a:tab pos="149860" algn="l"/>
                        </a:tabLst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Annual Pap Test &amp; Ob/Gyn</a:t>
                      </a:r>
                      <a:r>
                        <a:rPr sz="10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Exam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49225" indent="-83820">
                        <a:lnSpc>
                          <a:spcPts val="1150"/>
                        </a:lnSpc>
                        <a:buChar char="*"/>
                        <a:tabLst>
                          <a:tab pos="149860" algn="l"/>
                        </a:tabLst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Immunizations for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Adults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49225" indent="-83820">
                        <a:lnSpc>
                          <a:spcPts val="1150"/>
                        </a:lnSpc>
                        <a:buChar char="*"/>
                        <a:tabLst>
                          <a:tab pos="149860" algn="l"/>
                        </a:tabLst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Colonoscopy, Sigmoidoscopy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 Adults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49225" indent="-83820">
                        <a:lnSpc>
                          <a:spcPts val="1175"/>
                        </a:lnSpc>
                        <a:buChar char="*"/>
                        <a:tabLst>
                          <a:tab pos="149860" algn="l"/>
                        </a:tabLst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Bone Density</a:t>
                      </a:r>
                      <a:r>
                        <a:rPr sz="1000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Tests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Covered in Full, No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Deductible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5405" marR="76835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No Funding Necessary; Paid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by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MVP Health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Care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b="1" i="1" spc="-5" dirty="0">
                          <a:latin typeface="Arial"/>
                          <a:cs typeface="Arial"/>
                        </a:rPr>
                        <a:t>Deductible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000" b="1" spc="-5" dirty="0">
                          <a:latin typeface="Arial"/>
                          <a:cs typeface="Arial"/>
                        </a:rPr>
                        <a:t>3,2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00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individual; $</a:t>
                      </a:r>
                      <a:r>
                        <a:rPr lang="en-US" sz="1000" b="1" spc="-5" dirty="0">
                          <a:latin typeface="Arial"/>
                          <a:cs typeface="Arial"/>
                        </a:rPr>
                        <a:t>6,4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family</a:t>
                      </a:r>
                    </a:p>
                  </a:txBody>
                  <a:tcPr marL="0" marR="0" marT="79375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553">
                <a:tc rowSpan="2"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i="1" spc="-5" dirty="0">
                          <a:latin typeface="Arial"/>
                          <a:cs typeface="Arial"/>
                        </a:rPr>
                        <a:t>Co-Insurance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5405" marR="246379">
                        <a:lnSpc>
                          <a:spcPts val="1150"/>
                        </a:lnSpc>
                        <a:spcBef>
                          <a:spcPts val="70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Covered at 100% of allowed  charges after deductible is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met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All eligible medical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and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74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05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prescription services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and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303">
                <a:tc rowSpan="4">
                  <a:txBody>
                    <a:bodyPr/>
                    <a:lstStyle/>
                    <a:p>
                      <a:pPr marL="65405" marR="314325">
                        <a:lnSpc>
                          <a:spcPts val="1150"/>
                        </a:lnSpc>
                        <a:spcBef>
                          <a:spcPts val="710"/>
                        </a:spcBef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General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Out-of-Pocket </a:t>
                      </a:r>
                      <a:r>
                        <a:rPr sz="1000" b="1" i="1" spc="-10" dirty="0">
                          <a:latin typeface="Arial"/>
                          <a:cs typeface="Arial"/>
                        </a:rPr>
                        <a:t>Maximum 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Prescription Out-of-Pocket </a:t>
                      </a:r>
                      <a:r>
                        <a:rPr sz="1000" b="1" i="1" spc="-10" dirty="0">
                          <a:latin typeface="Arial"/>
                          <a:cs typeface="Arial"/>
                        </a:rPr>
                        <a:t>Maximum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5405">
                        <a:lnSpc>
                          <a:spcPts val="1175"/>
                        </a:lnSpc>
                        <a:spcBef>
                          <a:spcPts val="63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000" b="1" spc="-5" dirty="0">
                          <a:latin typeface="Arial"/>
                          <a:cs typeface="Arial"/>
                        </a:rPr>
                        <a:t>3,2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00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individual;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000" b="1" spc="-5" dirty="0">
                          <a:latin typeface="Arial"/>
                          <a:cs typeface="Arial"/>
                        </a:rPr>
                        <a:t>6,4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family</a:t>
                      </a:r>
                    </a:p>
                    <a:p>
                      <a:pPr marL="65405">
                        <a:lnSpc>
                          <a:spcPts val="117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$1,400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individual;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$2,800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family</a:t>
                      </a:r>
                    </a:p>
                  </a:txBody>
                  <a:tcPr marL="0" marR="0" marT="8001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05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supplies subject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the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5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17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05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deductible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paid 100%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from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5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17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05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first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dollar, up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to the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maximum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2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17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5405">
                        <a:lnSpc>
                          <a:spcPts val="105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HRA benefits for Individual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b="1" i="1" spc="-5" dirty="0">
                          <a:latin typeface="Arial"/>
                          <a:cs typeface="Arial"/>
                        </a:rPr>
                        <a:t>Lifetime </a:t>
                      </a:r>
                      <a:r>
                        <a:rPr sz="1000" b="1" i="1" spc="-10" dirty="0">
                          <a:latin typeface="Arial"/>
                          <a:cs typeface="Arial"/>
                        </a:rPr>
                        <a:t>Maximum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Benefit</a:t>
                      </a:r>
                      <a:r>
                        <a:rPr sz="10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Payable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Unlimited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0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05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Family shown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below.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991">
                <a:tc rowSpan="9">
                  <a:txBody>
                    <a:bodyPr/>
                    <a:lstStyle/>
                    <a:p>
                      <a:pPr marL="65405">
                        <a:lnSpc>
                          <a:spcPts val="1175"/>
                        </a:lnSpc>
                        <a:spcBef>
                          <a:spcPts val="630"/>
                        </a:spcBef>
                      </a:pPr>
                      <a:r>
                        <a:rPr sz="1000" b="1" i="1" spc="-5" dirty="0">
                          <a:latin typeface="Arial"/>
                          <a:cs typeface="Arial"/>
                        </a:rPr>
                        <a:t>Hospital: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5405">
                        <a:lnSpc>
                          <a:spcPts val="1145"/>
                        </a:lnSpc>
                        <a:buChar char="*"/>
                        <a:tabLst>
                          <a:tab pos="149860" algn="l"/>
                        </a:tabLst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Hospital</a:t>
                      </a:r>
                      <a:r>
                        <a:rPr sz="1000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Inpatient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49225" indent="-83820">
                        <a:lnSpc>
                          <a:spcPts val="1145"/>
                        </a:lnSpc>
                        <a:buChar char="*"/>
                        <a:tabLst>
                          <a:tab pos="149860" algn="l"/>
                        </a:tabLst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Hospital Outpatient</a:t>
                      </a:r>
                      <a:r>
                        <a:rPr sz="10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Surgery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5405" marR="1033780">
                        <a:lnSpc>
                          <a:spcPts val="1150"/>
                        </a:lnSpc>
                        <a:spcBef>
                          <a:spcPts val="55"/>
                        </a:spcBef>
                        <a:buChar char="*"/>
                        <a:tabLst>
                          <a:tab pos="149860" algn="l"/>
                        </a:tabLst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Hospital Outpatient Other  </a:t>
                      </a:r>
                      <a:r>
                        <a:rPr sz="1000" b="1" i="1" spc="-10" dirty="0">
                          <a:latin typeface="Arial"/>
                          <a:cs typeface="Arial"/>
                        </a:rPr>
                        <a:t>Physician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Office Visits  </a:t>
                      </a:r>
                      <a:r>
                        <a:rPr sz="1000" b="1" i="1" spc="-10" dirty="0">
                          <a:latin typeface="Arial"/>
                          <a:cs typeface="Arial"/>
                        </a:rPr>
                        <a:t>Physician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Inpatient</a:t>
                      </a:r>
                      <a:r>
                        <a:rPr sz="10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Care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5405">
                        <a:lnSpc>
                          <a:spcPts val="1100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Second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Surgical Opinion</a:t>
                      </a:r>
                      <a:r>
                        <a:rPr sz="10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(optional)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5405" marR="179705">
                        <a:lnSpc>
                          <a:spcPct val="95700"/>
                        </a:lnSpc>
                        <a:spcBef>
                          <a:spcPts val="25"/>
                        </a:spcBef>
                      </a:pPr>
                      <a:r>
                        <a:rPr sz="1000" b="1" i="1" spc="-5" dirty="0">
                          <a:latin typeface="Arial"/>
                          <a:cs typeface="Arial"/>
                        </a:rPr>
                        <a:t>Diagnostic </a:t>
                      </a:r>
                      <a:r>
                        <a:rPr sz="1000" b="1" i="1" spc="-10" dirty="0">
                          <a:latin typeface="Arial"/>
                          <a:cs typeface="Arial"/>
                        </a:rPr>
                        <a:t>Lab and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Other Testing  Maternity Physician </a:t>
                      </a:r>
                      <a:r>
                        <a:rPr sz="1000" b="1" i="1" spc="-1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Hospital  Services  Physical/Occupational/Speech Therapy  </a:t>
                      </a:r>
                      <a:r>
                        <a:rPr sz="1000" b="1" i="1" spc="-10" dirty="0">
                          <a:latin typeface="Arial"/>
                          <a:cs typeface="Arial"/>
                        </a:rPr>
                        <a:t>Ambulance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5405" marR="870585">
                        <a:lnSpc>
                          <a:spcPct val="95500"/>
                        </a:lnSpc>
                        <a:spcBef>
                          <a:spcPts val="5"/>
                        </a:spcBef>
                      </a:pPr>
                      <a:r>
                        <a:rPr sz="1000" b="1" i="1" spc="-5" dirty="0">
                          <a:latin typeface="Arial"/>
                          <a:cs typeface="Arial"/>
                        </a:rPr>
                        <a:t>Home Health Care  Emergency Room (ER) Visit  Urgent Care</a:t>
                      </a:r>
                      <a:r>
                        <a:rPr sz="1000" b="1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Center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5405" marR="227329">
                        <a:lnSpc>
                          <a:spcPts val="1150"/>
                        </a:lnSpc>
                        <a:spcBef>
                          <a:spcPts val="30"/>
                        </a:spcBef>
                      </a:pPr>
                      <a:r>
                        <a:rPr sz="1000" b="1" i="1" spc="-5" dirty="0">
                          <a:latin typeface="Arial"/>
                          <a:cs typeface="Arial"/>
                        </a:rPr>
                        <a:t>Mental Health Inpatient and Outpatient  Substance Abuse Inpatient </a:t>
                      </a:r>
                      <a:r>
                        <a:rPr sz="1000" b="1" i="1" spc="-1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Outpatient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5405">
                        <a:lnSpc>
                          <a:spcPts val="1090"/>
                        </a:lnSpc>
                      </a:pPr>
                      <a:r>
                        <a:rPr sz="1000" b="1" i="1" spc="-5" dirty="0">
                          <a:latin typeface="Arial"/>
                          <a:cs typeface="Arial"/>
                        </a:rPr>
                        <a:t>Chiropractic</a:t>
                      </a:r>
                      <a:r>
                        <a:rPr sz="1000" b="1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Benefit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5405" marR="383540">
                        <a:lnSpc>
                          <a:spcPts val="1150"/>
                        </a:lnSpc>
                        <a:spcBef>
                          <a:spcPts val="50"/>
                        </a:spcBef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Durable Medical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Equipment/Ostemy  </a:t>
                      </a:r>
                      <a:r>
                        <a:rPr sz="1000" b="1" i="1" spc="-10" dirty="0">
                          <a:latin typeface="Arial"/>
                          <a:cs typeface="Arial"/>
                        </a:rPr>
                        <a:t>Supplies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65405" marR="251460">
                        <a:lnSpc>
                          <a:spcPct val="955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Covered at 100% of allowed  charges, after the deductible is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met</a:t>
                      </a: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b="1" u="heavy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000" b="1" u="heavy" spc="-10" dirty="0">
                          <a:latin typeface="Arial"/>
                          <a:cs typeface="Arial"/>
                        </a:rPr>
                        <a:t>SF </a:t>
                      </a:r>
                      <a:r>
                        <a:rPr sz="1000" b="1" u="heavy" dirty="0">
                          <a:latin typeface="Arial"/>
                          <a:cs typeface="Arial"/>
                        </a:rPr>
                        <a:t>HRA </a:t>
                      </a:r>
                      <a:r>
                        <a:rPr sz="1000" b="1" u="heavy" spc="-5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1000" b="1" u="heavy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u="heavy" spc="-5" dirty="0">
                          <a:latin typeface="Arial"/>
                          <a:cs typeface="Arial"/>
                        </a:rPr>
                        <a:t>Pays: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5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05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100%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Individual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3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04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Deductible to a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maximum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6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05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benefit of</a:t>
                      </a:r>
                      <a:r>
                        <a:rPr sz="1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000" b="1" spc="-5" dirty="0">
                          <a:latin typeface="Arial"/>
                          <a:cs typeface="Arial"/>
                        </a:rPr>
                        <a:t>3,2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4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100%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Deductible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19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05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to a maximum benefit of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000" b="1" spc="-5" dirty="0">
                          <a:latin typeface="Arial"/>
                          <a:cs typeface="Arial"/>
                        </a:rPr>
                        <a:t>6,4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1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000" b="1" u="heavy" spc="-5" dirty="0">
                          <a:latin typeface="Arial"/>
                          <a:cs typeface="Arial"/>
                        </a:rPr>
                        <a:t>Participant</a:t>
                      </a:r>
                      <a:r>
                        <a:rPr sz="1000" b="1" u="heavy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u="heavy" spc="-5" dirty="0">
                          <a:latin typeface="Arial"/>
                          <a:cs typeface="Arial"/>
                        </a:rPr>
                        <a:t>Pays: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4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05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0%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Individual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Deductible;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976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0%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Deductible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31394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137" y="32308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08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475" y="304800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4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475" y="323088"/>
            <a:ext cx="7013575" cy="38100"/>
          </a:xfrm>
          <a:custGeom>
            <a:avLst/>
            <a:gdLst/>
            <a:ahLst/>
            <a:cxnLst/>
            <a:rect l="l" t="t" r="r" b="b"/>
            <a:pathLst>
              <a:path w="7013575" h="38100">
                <a:moveTo>
                  <a:pt x="0" y="38099"/>
                </a:moveTo>
                <a:lnTo>
                  <a:pt x="7013447" y="38099"/>
                </a:lnTo>
                <a:lnTo>
                  <a:pt x="7013447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475" y="361188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4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58455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92923" y="31394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30261" y="32308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92923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800" y="379476"/>
            <a:ext cx="18415" cy="9299575"/>
          </a:xfrm>
          <a:custGeom>
            <a:avLst/>
            <a:gdLst/>
            <a:ahLst/>
            <a:cxnLst/>
            <a:rect l="l" t="t" r="r" b="b"/>
            <a:pathLst>
              <a:path w="18414" h="9299575">
                <a:moveTo>
                  <a:pt x="0" y="9299447"/>
                </a:moveTo>
                <a:lnTo>
                  <a:pt x="18287" y="9299447"/>
                </a:lnTo>
                <a:lnTo>
                  <a:pt x="18287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3087" y="379476"/>
            <a:ext cx="38100" cy="9299575"/>
          </a:xfrm>
          <a:custGeom>
            <a:avLst/>
            <a:gdLst/>
            <a:ahLst/>
            <a:cxnLst/>
            <a:rect l="l" t="t" r="r" b="b"/>
            <a:pathLst>
              <a:path w="38100" h="9299575">
                <a:moveTo>
                  <a:pt x="0" y="9299447"/>
                </a:moveTo>
                <a:lnTo>
                  <a:pt x="38099" y="9299447"/>
                </a:lnTo>
                <a:lnTo>
                  <a:pt x="38099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0331" y="361188"/>
            <a:ext cx="0" cy="9336405"/>
          </a:xfrm>
          <a:custGeom>
            <a:avLst/>
            <a:gdLst/>
            <a:ahLst/>
            <a:cxnLst/>
            <a:rect l="l" t="t" r="r" b="b"/>
            <a:pathLst>
              <a:path h="9336405">
                <a:moveTo>
                  <a:pt x="0" y="0"/>
                </a:moveTo>
                <a:lnTo>
                  <a:pt x="0" y="9336023"/>
                </a:lnTo>
              </a:path>
            </a:pathLst>
          </a:custGeom>
          <a:ln w="1828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49311" y="379476"/>
            <a:ext cx="18415" cy="9299575"/>
          </a:xfrm>
          <a:custGeom>
            <a:avLst/>
            <a:gdLst/>
            <a:ahLst/>
            <a:cxnLst/>
            <a:rect l="l" t="t" r="r" b="b"/>
            <a:pathLst>
              <a:path w="18415" h="9299575">
                <a:moveTo>
                  <a:pt x="0" y="9299447"/>
                </a:moveTo>
                <a:lnTo>
                  <a:pt x="18287" y="9299447"/>
                </a:lnTo>
                <a:lnTo>
                  <a:pt x="18287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11211" y="379476"/>
            <a:ext cx="38100" cy="9299575"/>
          </a:xfrm>
          <a:custGeom>
            <a:avLst/>
            <a:gdLst/>
            <a:ahLst/>
            <a:cxnLst/>
            <a:rect l="l" t="t" r="r" b="b"/>
            <a:pathLst>
              <a:path w="38100" h="9299575">
                <a:moveTo>
                  <a:pt x="0" y="9299447"/>
                </a:moveTo>
                <a:lnTo>
                  <a:pt x="38099" y="9299447"/>
                </a:lnTo>
                <a:lnTo>
                  <a:pt x="38099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02067" y="361188"/>
            <a:ext cx="0" cy="9336405"/>
          </a:xfrm>
          <a:custGeom>
            <a:avLst/>
            <a:gdLst/>
            <a:ahLst/>
            <a:cxnLst/>
            <a:rect l="l" t="t" r="r" b="b"/>
            <a:pathLst>
              <a:path h="9336405">
                <a:moveTo>
                  <a:pt x="0" y="0"/>
                </a:moveTo>
                <a:lnTo>
                  <a:pt x="0" y="9336023"/>
                </a:lnTo>
              </a:path>
            </a:pathLst>
          </a:custGeom>
          <a:ln w="1828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3943" y="967892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800" y="974445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137" y="9678923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3087" y="971626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9475" y="9735311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5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9475" y="9697211"/>
            <a:ext cx="7013575" cy="38100"/>
          </a:xfrm>
          <a:custGeom>
            <a:avLst/>
            <a:gdLst/>
            <a:ahLst/>
            <a:cxnLst/>
            <a:rect l="l" t="t" r="r" b="b"/>
            <a:pathLst>
              <a:path w="7013575" h="38100">
                <a:moveTo>
                  <a:pt x="0" y="38099"/>
                </a:moveTo>
                <a:lnTo>
                  <a:pt x="7013447" y="38099"/>
                </a:lnTo>
                <a:lnTo>
                  <a:pt x="7013447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9475" y="9678923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5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58455" y="967892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92923" y="974445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30261" y="9678923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92923" y="971626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58650"/>
              </p:ext>
            </p:extLst>
          </p:nvPr>
        </p:nvGraphicFramePr>
        <p:xfrm>
          <a:off x="612852" y="426484"/>
          <a:ext cx="6629397" cy="35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783">
                <a:tc>
                  <a:txBody>
                    <a:bodyPr/>
                    <a:lstStyle/>
                    <a:p>
                      <a:pPr marL="67945" marR="244475">
                        <a:lnSpc>
                          <a:spcPts val="1570"/>
                        </a:lnSpc>
                        <a:spcBef>
                          <a:spcPts val="7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 Deductible Health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Plan—HRA 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Medical Service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Category: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193675" indent="267970">
                        <a:lnSpc>
                          <a:spcPts val="157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MVP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Health Care 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(High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deductible</a:t>
                      </a:r>
                      <a:r>
                        <a:rPr sz="11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73660" indent="225425">
                        <a:lnSpc>
                          <a:spcPts val="157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MVP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Administrators  (Silver Forest funded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HRA)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159">
                <a:tc>
                  <a:txBody>
                    <a:bodyPr/>
                    <a:lstStyle/>
                    <a:p>
                      <a:pPr marL="65405">
                        <a:lnSpc>
                          <a:spcPts val="1175"/>
                        </a:lnSpc>
                        <a:spcBef>
                          <a:spcPts val="655"/>
                        </a:spcBef>
                      </a:pPr>
                      <a:r>
                        <a:rPr sz="1000" b="1" i="1" spc="-5" dirty="0">
                          <a:latin typeface="Arial"/>
                          <a:cs typeface="Arial"/>
                        </a:rPr>
                        <a:t>Prescription Drug</a:t>
                      </a:r>
                      <a:r>
                        <a:rPr sz="1000" b="1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Benefit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49225" indent="-83820">
                        <a:lnSpc>
                          <a:spcPts val="1150"/>
                        </a:lnSpc>
                        <a:buChar char="*"/>
                        <a:tabLst>
                          <a:tab pos="149860" algn="l"/>
                        </a:tabLst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Tier 1 (mostly</a:t>
                      </a:r>
                      <a:r>
                        <a:rPr sz="10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generics)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49225" indent="-83820">
                        <a:lnSpc>
                          <a:spcPts val="1145"/>
                        </a:lnSpc>
                        <a:buChar char="*"/>
                        <a:tabLst>
                          <a:tab pos="149860" algn="l"/>
                        </a:tabLst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Tier 2 (mostly preferred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brands)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49225" indent="-83820">
                        <a:lnSpc>
                          <a:spcPts val="1170"/>
                        </a:lnSpc>
                        <a:buChar char="*"/>
                        <a:tabLst>
                          <a:tab pos="149860" algn="l"/>
                        </a:tabLst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Tier 3 (mostly non preferred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brands)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$0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copay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after deductible is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met</a:t>
                      </a:r>
                    </a:p>
                    <a:p>
                      <a:pPr marL="65405">
                        <a:lnSpc>
                          <a:spcPts val="114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0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copay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after deductible is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met</a:t>
                      </a:r>
                    </a:p>
                    <a:p>
                      <a:pPr marL="65405">
                        <a:lnSpc>
                          <a:spcPts val="1170"/>
                        </a:lnSpc>
                      </a:pPr>
                      <a:r>
                        <a:rPr lang="en-US" sz="1000" spc="-10" dirty="0">
                          <a:latin typeface="Arial"/>
                          <a:cs typeface="Arial"/>
                        </a:rPr>
                        <a:t>$0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copay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after deductible is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met</a:t>
                      </a:r>
                    </a:p>
                    <a:p>
                      <a:pPr marL="65405" marR="142875">
                        <a:lnSpc>
                          <a:spcPct val="95700"/>
                        </a:lnSpc>
                        <a:spcBef>
                          <a:spcPts val="70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Wellness prescriptions are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not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subject to the deductible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are  paid </a:t>
                      </a:r>
                      <a:r>
                        <a:rPr lang="en-US" sz="1000" spc="-5" dirty="0">
                          <a:latin typeface="Arial"/>
                          <a:cs typeface="Arial"/>
                        </a:rPr>
                        <a:t>subject to: $10 (Tier 1), $15 (Tier 2), and 5% (Tier 3)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5405" marR="481330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Eligible prescriptions are  funded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HRA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739">
                <a:tc gridSpan="3">
                  <a:txBody>
                    <a:bodyPr/>
                    <a:lstStyle/>
                    <a:p>
                      <a:pPr marL="65405">
                        <a:lnSpc>
                          <a:spcPts val="1175"/>
                        </a:lnSpc>
                        <a:spcBef>
                          <a:spcPts val="860"/>
                        </a:spcBef>
                      </a:pPr>
                      <a:r>
                        <a:rPr sz="1000" b="1" i="1" u="heavy" spc="-5" dirty="0">
                          <a:latin typeface="Arial"/>
                          <a:cs typeface="Arial"/>
                        </a:rPr>
                        <a:t>Notes: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522605" marR="771525" indent="-228600">
                        <a:lnSpc>
                          <a:spcPts val="1150"/>
                        </a:lnSpc>
                        <a:spcBef>
                          <a:spcPts val="55"/>
                        </a:spcBef>
                        <a:buAutoNum type="arabicPeriod"/>
                        <a:tabLst>
                          <a:tab pos="523240" algn="l"/>
                        </a:tabLst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If you have dependents covered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your plan, the entire $</a:t>
                      </a:r>
                      <a:r>
                        <a:rPr lang="en-US" sz="1000" i="1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000" i="1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00 deductible must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met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by any 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combination of family members before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MVP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pays</a:t>
                      </a:r>
                      <a:r>
                        <a:rPr sz="1000" i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benefits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522605" indent="-228600">
                        <a:lnSpc>
                          <a:spcPts val="1085"/>
                        </a:lnSpc>
                        <a:buAutoNum type="arabicPeriod"/>
                        <a:tabLst>
                          <a:tab pos="523240" algn="l"/>
                        </a:tabLst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Some services are subject to notification requirement – see your certificate for</a:t>
                      </a:r>
                      <a:r>
                        <a:rPr sz="1000" i="1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details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522605" indent="-228600">
                        <a:lnSpc>
                          <a:spcPts val="1150"/>
                        </a:lnSpc>
                        <a:buAutoNum type="arabicPeriod"/>
                        <a:tabLst>
                          <a:tab pos="523240" algn="l"/>
                        </a:tabLst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A network provider must deliver all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care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522605" marR="207645" indent="-228600">
                        <a:lnSpc>
                          <a:spcPts val="1150"/>
                        </a:lnSpc>
                        <a:spcBef>
                          <a:spcPts val="55"/>
                        </a:spcBef>
                        <a:buAutoNum type="arabicPeriod"/>
                        <a:tabLst>
                          <a:tab pos="523240" algn="l"/>
                        </a:tabLst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Use your HRA debit card for Prescription Drugs only; MVP will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pay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medical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claims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directly to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provider 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when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HRA funds are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available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522605" marR="479425" indent="-228600">
                        <a:lnSpc>
                          <a:spcPts val="1140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523240" algn="l"/>
                        </a:tabLst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summary chart is intended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provide a general outline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coverage.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the event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any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conflict  between this document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your certificate of coverage, your certificate will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000" i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controlling.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522605" indent="-228600">
                        <a:lnSpc>
                          <a:spcPts val="1125"/>
                        </a:lnSpc>
                        <a:buAutoNum type="arabicPeriod"/>
                        <a:tabLst>
                          <a:tab pos="523240" algn="l"/>
                        </a:tabLst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Children to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age 26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are eligible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000" i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coverage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38252" y="4081917"/>
            <a:ext cx="6442075" cy="487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5900"/>
              </a:lnSpc>
            </a:pPr>
            <a:r>
              <a:rPr sz="1100" b="1" i="1" u="heavy" spc="-5" dirty="0">
                <a:latin typeface="Arial"/>
                <a:cs typeface="Arial"/>
              </a:rPr>
              <a:t>Premiums</a:t>
            </a:r>
            <a:r>
              <a:rPr sz="1100" b="1" i="1" spc="-5" dirty="0">
                <a:latin typeface="Arial"/>
                <a:cs typeface="Arial"/>
              </a:rPr>
              <a:t>: </a:t>
            </a:r>
            <a:r>
              <a:rPr sz="1100" spc="-5" dirty="0">
                <a:latin typeface="Arial"/>
                <a:cs typeface="Arial"/>
              </a:rPr>
              <a:t>Silver Forest funds </a:t>
            </a:r>
            <a:r>
              <a:rPr sz="1100" spc="-10" dirty="0">
                <a:latin typeface="Arial"/>
                <a:cs typeface="Arial"/>
              </a:rPr>
              <a:t>100%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Health Reimbursement Account (HRA) </a:t>
            </a:r>
            <a:r>
              <a:rPr sz="1100" spc="-10" dirty="0">
                <a:latin typeface="Arial"/>
                <a:cs typeface="Arial"/>
              </a:rPr>
              <a:t>on </a:t>
            </a:r>
            <a:r>
              <a:rPr sz="1100" spc="-5" dirty="0">
                <a:latin typeface="Arial"/>
                <a:cs typeface="Arial"/>
              </a:rPr>
              <a:t>behalf of </a:t>
            </a:r>
            <a:r>
              <a:rPr sz="1100" spc="-10" dirty="0">
                <a:latin typeface="Arial"/>
                <a:cs typeface="Arial"/>
              </a:rPr>
              <a:t>our </a:t>
            </a:r>
            <a:r>
              <a:rPr sz="1100" spc="-5" dirty="0">
                <a:latin typeface="Arial"/>
                <a:cs typeface="Arial"/>
              </a:rPr>
              <a:t>participants.  The medical premium cost is shared between Silver Forest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 Employee Participant. The deductions include 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VSP vision </a:t>
            </a:r>
            <a:r>
              <a:rPr sz="1100" dirty="0">
                <a:latin typeface="Arial"/>
                <a:cs typeface="Arial"/>
              </a:rPr>
              <a:t>plan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benefits.</a:t>
            </a: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815112"/>
              </p:ext>
            </p:extLst>
          </p:nvPr>
        </p:nvGraphicFramePr>
        <p:xfrm>
          <a:off x="643129" y="4650823"/>
          <a:ext cx="6515096" cy="614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66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11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Premiums: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11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Only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94005" marR="287020" indent="54610">
                        <a:lnSpc>
                          <a:spcPts val="1270"/>
                        </a:lnSpc>
                        <a:spcBef>
                          <a:spcPts val="31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Employee/Spouse;  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ee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Family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Weekly Premium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Deduction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000" spc="-10" dirty="0">
                          <a:latin typeface="Arial"/>
                          <a:cs typeface="Arial"/>
                        </a:rPr>
                        <a:t>109.25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$2</a:t>
                      </a:r>
                      <a:r>
                        <a:rPr lang="en-US" sz="1000" spc="-10" dirty="0">
                          <a:latin typeface="Arial"/>
                          <a:cs typeface="Arial"/>
                        </a:rPr>
                        <a:t>41.50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000" spc="-10" dirty="0">
                          <a:latin typeface="Arial"/>
                          <a:cs typeface="Arial"/>
                        </a:rPr>
                        <a:t>326.60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65350" y="5407926"/>
            <a:ext cx="649287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B4B43"/>
                </a:solidFill>
                <a:latin typeface="Arial"/>
                <a:cs typeface="Arial"/>
              </a:rPr>
              <a:t>Plan </a:t>
            </a:r>
            <a:r>
              <a:rPr sz="1400" b="1" spc="-5" dirty="0">
                <a:solidFill>
                  <a:srgbClr val="4B4B43"/>
                </a:solidFill>
                <a:latin typeface="Arial"/>
                <a:cs typeface="Arial"/>
              </a:rPr>
              <a:t>Option</a:t>
            </a:r>
            <a:r>
              <a:rPr sz="1400" b="1" spc="-80" dirty="0">
                <a:solidFill>
                  <a:srgbClr val="4B4B4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B4B43"/>
                </a:solidFill>
                <a:latin typeface="Arial"/>
                <a:cs typeface="Arial"/>
              </a:rPr>
              <a:t>2:</a:t>
            </a:r>
            <a:endParaRPr sz="1400" dirty="0">
              <a:solidFill>
                <a:srgbClr val="4B4B43"/>
              </a:solidFill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</a:pPr>
            <a:r>
              <a:rPr sz="1100" spc="-5" dirty="0">
                <a:latin typeface="Arial"/>
                <a:cs typeface="Arial"/>
              </a:rPr>
              <a:t>Plan Option 2 is exactly the </a:t>
            </a:r>
            <a:r>
              <a:rPr sz="1100" dirty="0">
                <a:latin typeface="Arial"/>
                <a:cs typeface="Arial"/>
              </a:rPr>
              <a:t>same </a:t>
            </a:r>
            <a:r>
              <a:rPr sz="1100" spc="-10" dirty="0">
                <a:latin typeface="Arial"/>
                <a:cs typeface="Arial"/>
              </a:rPr>
              <a:t>as Plan </a:t>
            </a:r>
            <a:r>
              <a:rPr sz="1100" spc="-5" dirty="0">
                <a:latin typeface="Arial"/>
                <a:cs typeface="Arial"/>
              </a:rPr>
              <a:t>Option 1, but without access to the Health Reimbursement Account  (HRA). </a:t>
            </a:r>
            <a:r>
              <a:rPr sz="1100" spc="-10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will </a:t>
            </a:r>
            <a:r>
              <a:rPr sz="1100" spc="-1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responsible for paying all plan out-of-pocket </a:t>
            </a:r>
            <a:r>
              <a:rPr sz="1100" spc="-10" dirty="0">
                <a:latin typeface="Arial"/>
                <a:cs typeface="Arial"/>
              </a:rPr>
              <a:t>expenses </a:t>
            </a:r>
            <a:r>
              <a:rPr sz="1100" spc="-5" dirty="0">
                <a:latin typeface="Arial"/>
                <a:cs typeface="Arial"/>
              </a:rPr>
              <a:t>during </a:t>
            </a:r>
            <a:r>
              <a:rPr lang="en-US" sz="1100" spc="-10" dirty="0">
                <a:latin typeface="Arial"/>
                <a:cs typeface="Arial"/>
              </a:rPr>
              <a:t>2023</a:t>
            </a:r>
            <a:r>
              <a:rPr sz="1100" spc="-10" dirty="0">
                <a:latin typeface="Arial"/>
                <a:cs typeface="Arial"/>
              </a:rPr>
              <a:t> but your </a:t>
            </a:r>
            <a:r>
              <a:rPr sz="1100" spc="-5" dirty="0">
                <a:latin typeface="Arial"/>
                <a:cs typeface="Arial"/>
              </a:rPr>
              <a:t>payroll deduction is  significantly lower than Plan Option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1.</a:t>
            </a: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58645"/>
              </p:ext>
            </p:extLst>
          </p:nvPr>
        </p:nvGraphicFramePr>
        <p:xfrm>
          <a:off x="654239" y="6187719"/>
          <a:ext cx="6515096" cy="614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66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11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Premiums: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11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Only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94005" marR="287020" indent="54610">
                        <a:lnSpc>
                          <a:spcPts val="1270"/>
                        </a:lnSpc>
                        <a:spcBef>
                          <a:spcPts val="31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Employee/Spouse;  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ee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Family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Weekly Premium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Deduction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000" spc="-10" dirty="0">
                          <a:latin typeface="Arial"/>
                          <a:cs typeface="Arial"/>
                        </a:rPr>
                        <a:t>60.50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$1</a:t>
                      </a:r>
                      <a:r>
                        <a:rPr lang="en-US" sz="1000" spc="-10" dirty="0">
                          <a:latin typeface="Arial"/>
                          <a:cs typeface="Arial"/>
                        </a:rPr>
                        <a:t>43.75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spc="-1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000" spc="-10">
                          <a:latin typeface="Arial"/>
                          <a:cs typeface="Arial"/>
                        </a:rPr>
                        <a:t>200.00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05040" y="6892765"/>
            <a:ext cx="6268085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5380" indent="-325755">
              <a:lnSpc>
                <a:spcPts val="2385"/>
              </a:lnSpc>
              <a:buFont typeface="Symbol"/>
              <a:buChar char=""/>
              <a:tabLst>
                <a:tab pos="1136015" algn="l"/>
              </a:tabLst>
            </a:pPr>
            <a:r>
              <a:rPr sz="2000" b="1" spc="-5" dirty="0">
                <a:solidFill>
                  <a:srgbClr val="4B4B43"/>
                </a:solidFill>
                <a:latin typeface="Arial"/>
                <a:cs typeface="Arial"/>
              </a:rPr>
              <a:t>Health Reimbursement Account</a:t>
            </a:r>
            <a:r>
              <a:rPr sz="2000" b="1" spc="-30" dirty="0">
                <a:solidFill>
                  <a:srgbClr val="4B4B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3"/>
                </a:solidFill>
                <a:latin typeface="Symbol"/>
                <a:cs typeface="Symbol"/>
              </a:rPr>
              <a:t></a:t>
            </a:r>
          </a:p>
          <a:p>
            <a:pPr marL="1807845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Silver </a:t>
            </a:r>
            <a:r>
              <a:rPr sz="1200" b="1" dirty="0">
                <a:latin typeface="Arial"/>
                <a:cs typeface="Arial"/>
              </a:rPr>
              <a:t>Forest </a:t>
            </a:r>
            <a:r>
              <a:rPr sz="1200" b="1" spc="-5" dirty="0">
                <a:latin typeface="Arial"/>
                <a:cs typeface="Arial"/>
              </a:rPr>
              <a:t>/ MVP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Administrators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144780" indent="-228600">
              <a:lnSpc>
                <a:spcPts val="1140"/>
              </a:lnSpc>
              <a:buFont typeface="Verdana"/>
              <a:buChar char="▪"/>
              <a:tabLst>
                <a:tab pos="240665" algn="l"/>
                <a:tab pos="241300" algn="l"/>
              </a:tabLst>
            </a:pP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Silver Forest will fund expenses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are covered under Plan Option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1’s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medical deductible 100%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to a  maximum benefit of $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3,2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00 for individuals and $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6,4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00 for families; participants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out of</a:t>
            </a:r>
            <a:r>
              <a:rPr sz="11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pocket.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150495" indent="-228600">
              <a:lnSpc>
                <a:spcPts val="1140"/>
              </a:lnSpc>
              <a:spcBef>
                <a:spcPts val="550"/>
              </a:spcBef>
              <a:buFont typeface="Verdana"/>
              <a:buChar char="▪"/>
              <a:tabLst>
                <a:tab pos="240665" algn="l"/>
                <a:tab pos="241300" algn="l"/>
              </a:tabLst>
            </a:pP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Eligible expenses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incurred between January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and December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31, 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processed </a:t>
            </a:r>
            <a:r>
              <a:rPr sz="1100" spc="5" dirty="0">
                <a:latin typeface="Arial" panose="020B0604020202020204" pitchFamily="34" charset="0"/>
                <a:cs typeface="Arial" panose="020B0604020202020204" pitchFamily="34" charset="0"/>
              </a:rPr>
              <a:t>by 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MVP Administrators for reimbursement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June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30,</a:t>
            </a:r>
            <a:r>
              <a:rPr sz="11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5080" indent="-228600">
              <a:lnSpc>
                <a:spcPts val="1140"/>
              </a:lnSpc>
              <a:spcBef>
                <a:spcPts val="540"/>
              </a:spcBef>
              <a:buFont typeface="Verdana"/>
              <a:buChar char="▪"/>
              <a:tabLst>
                <a:tab pos="240665" algn="l"/>
                <a:tab pos="241300" algn="l"/>
              </a:tabLst>
            </a:pP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MVP Administrators uploads claims from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MVP medical claim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directly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few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claims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need  substantiation from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participant; however,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participant should keep receipts if MVP has a</a:t>
            </a:r>
            <a:r>
              <a:rPr sz="1100" spc="2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31394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137" y="32308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08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475" y="304800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4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475" y="323088"/>
            <a:ext cx="7013575" cy="38100"/>
          </a:xfrm>
          <a:custGeom>
            <a:avLst/>
            <a:gdLst/>
            <a:ahLst/>
            <a:cxnLst/>
            <a:rect l="l" t="t" r="r" b="b"/>
            <a:pathLst>
              <a:path w="7013575" h="38100">
                <a:moveTo>
                  <a:pt x="0" y="38099"/>
                </a:moveTo>
                <a:lnTo>
                  <a:pt x="7013447" y="38099"/>
                </a:lnTo>
                <a:lnTo>
                  <a:pt x="7013447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9475" y="361188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4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8455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92923" y="31394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30261" y="32308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92923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00" y="379476"/>
            <a:ext cx="18415" cy="9299575"/>
          </a:xfrm>
          <a:custGeom>
            <a:avLst/>
            <a:gdLst/>
            <a:ahLst/>
            <a:cxnLst/>
            <a:rect l="l" t="t" r="r" b="b"/>
            <a:pathLst>
              <a:path w="18414" h="9299575">
                <a:moveTo>
                  <a:pt x="0" y="9299447"/>
                </a:moveTo>
                <a:lnTo>
                  <a:pt x="18287" y="9299447"/>
                </a:lnTo>
                <a:lnTo>
                  <a:pt x="18287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087" y="379476"/>
            <a:ext cx="38100" cy="9299575"/>
          </a:xfrm>
          <a:custGeom>
            <a:avLst/>
            <a:gdLst/>
            <a:ahLst/>
            <a:cxnLst/>
            <a:rect l="l" t="t" r="r" b="b"/>
            <a:pathLst>
              <a:path w="38100" h="9299575">
                <a:moveTo>
                  <a:pt x="0" y="9299447"/>
                </a:moveTo>
                <a:lnTo>
                  <a:pt x="38099" y="9299447"/>
                </a:lnTo>
                <a:lnTo>
                  <a:pt x="38099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0331" y="361188"/>
            <a:ext cx="0" cy="9336405"/>
          </a:xfrm>
          <a:custGeom>
            <a:avLst/>
            <a:gdLst/>
            <a:ahLst/>
            <a:cxnLst/>
            <a:rect l="l" t="t" r="r" b="b"/>
            <a:pathLst>
              <a:path h="9336405">
                <a:moveTo>
                  <a:pt x="0" y="0"/>
                </a:moveTo>
                <a:lnTo>
                  <a:pt x="0" y="9336023"/>
                </a:lnTo>
              </a:path>
            </a:pathLst>
          </a:custGeom>
          <a:ln w="1828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49311" y="379476"/>
            <a:ext cx="18415" cy="9299575"/>
          </a:xfrm>
          <a:custGeom>
            <a:avLst/>
            <a:gdLst/>
            <a:ahLst/>
            <a:cxnLst/>
            <a:rect l="l" t="t" r="r" b="b"/>
            <a:pathLst>
              <a:path w="18415" h="9299575">
                <a:moveTo>
                  <a:pt x="0" y="9299447"/>
                </a:moveTo>
                <a:lnTo>
                  <a:pt x="18287" y="9299447"/>
                </a:lnTo>
                <a:lnTo>
                  <a:pt x="18287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11211" y="379476"/>
            <a:ext cx="38100" cy="9299575"/>
          </a:xfrm>
          <a:custGeom>
            <a:avLst/>
            <a:gdLst/>
            <a:ahLst/>
            <a:cxnLst/>
            <a:rect l="l" t="t" r="r" b="b"/>
            <a:pathLst>
              <a:path w="38100" h="9299575">
                <a:moveTo>
                  <a:pt x="0" y="9299447"/>
                </a:moveTo>
                <a:lnTo>
                  <a:pt x="38099" y="9299447"/>
                </a:lnTo>
                <a:lnTo>
                  <a:pt x="38099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02067" y="361188"/>
            <a:ext cx="0" cy="9336405"/>
          </a:xfrm>
          <a:custGeom>
            <a:avLst/>
            <a:gdLst/>
            <a:ahLst/>
            <a:cxnLst/>
            <a:rect l="l" t="t" r="r" b="b"/>
            <a:pathLst>
              <a:path h="9336405">
                <a:moveTo>
                  <a:pt x="0" y="0"/>
                </a:moveTo>
                <a:lnTo>
                  <a:pt x="0" y="9336023"/>
                </a:lnTo>
              </a:path>
            </a:pathLst>
          </a:custGeom>
          <a:ln w="1828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3943" y="967892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4800" y="974445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137" y="9678923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3087" y="971626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9475" y="9735311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5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9475" y="9697211"/>
            <a:ext cx="7013575" cy="38100"/>
          </a:xfrm>
          <a:custGeom>
            <a:avLst/>
            <a:gdLst/>
            <a:ahLst/>
            <a:cxnLst/>
            <a:rect l="l" t="t" r="r" b="b"/>
            <a:pathLst>
              <a:path w="7013575" h="38100">
                <a:moveTo>
                  <a:pt x="0" y="38099"/>
                </a:moveTo>
                <a:lnTo>
                  <a:pt x="7013447" y="38099"/>
                </a:lnTo>
                <a:lnTo>
                  <a:pt x="7013447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9475" y="9678923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5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58455" y="967892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92923" y="974445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30261" y="9678923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92923" y="971626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1563145E-E005-4CD3-B6B1-73BC8FA405A1}"/>
              </a:ext>
            </a:extLst>
          </p:cNvPr>
          <p:cNvSpPr txBox="1"/>
          <p:nvPr/>
        </p:nvSpPr>
        <p:spPr>
          <a:xfrm>
            <a:off x="683336" y="8837879"/>
            <a:ext cx="6351905" cy="64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95500"/>
              </a:lnSpc>
              <a:buFont typeface="Verdana"/>
              <a:buChar char="▪"/>
              <a:tabLst>
                <a:tab pos="240665" algn="l"/>
                <a:tab pos="241300" algn="l"/>
              </a:tabLst>
            </a:pPr>
            <a:r>
              <a:rPr sz="1100" spc="-5" dirty="0">
                <a:latin typeface="Arial"/>
                <a:cs typeface="Arial"/>
              </a:rPr>
              <a:t>MVP will </a:t>
            </a:r>
            <a:r>
              <a:rPr sz="1100" dirty="0">
                <a:latin typeface="Arial"/>
                <a:cs typeface="Arial"/>
              </a:rPr>
              <a:t>pay </a:t>
            </a:r>
            <a:r>
              <a:rPr sz="1100" spc="-5" dirty="0">
                <a:latin typeface="Arial"/>
                <a:cs typeface="Arial"/>
              </a:rPr>
              <a:t>the provider </a:t>
            </a:r>
            <a:r>
              <a:rPr sz="1100" dirty="0">
                <a:latin typeface="Arial"/>
                <a:cs typeface="Arial"/>
              </a:rPr>
              <a:t>directly </a:t>
            </a:r>
            <a:r>
              <a:rPr sz="1100" spc="-5" dirty="0">
                <a:latin typeface="Arial"/>
                <a:cs typeface="Arial"/>
              </a:rPr>
              <a:t>and send </a:t>
            </a:r>
            <a:r>
              <a:rPr sz="1100" spc="-15" dirty="0">
                <a:latin typeface="Arial"/>
                <a:cs typeface="Arial"/>
              </a:rPr>
              <a:t>you </a:t>
            </a:r>
            <a:r>
              <a:rPr sz="1100" spc="-10" dirty="0">
                <a:latin typeface="Arial"/>
                <a:cs typeface="Arial"/>
              </a:rPr>
              <a:t>an </a:t>
            </a:r>
            <a:r>
              <a:rPr sz="1100" spc="-5" dirty="0">
                <a:latin typeface="Arial"/>
                <a:cs typeface="Arial"/>
              </a:rPr>
              <a:t>explanation of benefits (EOB); </a:t>
            </a:r>
            <a:r>
              <a:rPr sz="1100" spc="-10" dirty="0">
                <a:latin typeface="Arial"/>
                <a:cs typeface="Arial"/>
              </a:rPr>
              <a:t>you </a:t>
            </a:r>
            <a:r>
              <a:rPr sz="1100" spc="-5" dirty="0">
                <a:latin typeface="Arial"/>
                <a:cs typeface="Arial"/>
              </a:rPr>
              <a:t>will </a:t>
            </a:r>
            <a:r>
              <a:rPr sz="1100" spc="-10" dirty="0">
                <a:latin typeface="Arial"/>
                <a:cs typeface="Arial"/>
              </a:rPr>
              <a:t>not </a:t>
            </a:r>
            <a:r>
              <a:rPr sz="1100" spc="-5" dirty="0">
                <a:latin typeface="Arial"/>
                <a:cs typeface="Arial"/>
              </a:rPr>
              <a:t>need to </a:t>
            </a:r>
            <a:r>
              <a:rPr sz="1100" dirty="0">
                <a:latin typeface="Arial"/>
                <a:cs typeface="Arial"/>
              </a:rPr>
              <a:t>pay  </a:t>
            </a:r>
            <a:r>
              <a:rPr sz="1100" spc="-10" dirty="0">
                <a:latin typeface="Arial"/>
                <a:cs typeface="Arial"/>
              </a:rPr>
              <a:t>your </a:t>
            </a:r>
            <a:r>
              <a:rPr sz="1100" spc="-5" dirty="0">
                <a:latin typeface="Arial"/>
                <a:cs typeface="Arial"/>
              </a:rPr>
              <a:t>provider </a:t>
            </a:r>
            <a:r>
              <a:rPr sz="1100" spc="-10" dirty="0">
                <a:latin typeface="Arial"/>
                <a:cs typeface="Arial"/>
              </a:rPr>
              <a:t>but </a:t>
            </a:r>
            <a:r>
              <a:rPr sz="1100" dirty="0">
                <a:latin typeface="Arial"/>
                <a:cs typeface="Arial"/>
              </a:rPr>
              <a:t>make </a:t>
            </a:r>
            <a:r>
              <a:rPr sz="1100" spc="-10" dirty="0">
                <a:latin typeface="Arial"/>
                <a:cs typeface="Arial"/>
              </a:rPr>
              <a:t>sure the </a:t>
            </a:r>
            <a:r>
              <a:rPr sz="1100" spc="-5" dirty="0">
                <a:latin typeface="Arial"/>
                <a:cs typeface="Arial"/>
              </a:rPr>
              <a:t>HRA payment matches </a:t>
            </a:r>
            <a:r>
              <a:rPr sz="1100" spc="-10" dirty="0">
                <a:latin typeface="Arial"/>
                <a:cs typeface="Arial"/>
              </a:rPr>
              <a:t>what your </a:t>
            </a:r>
            <a:r>
              <a:rPr sz="1100" spc="-5" dirty="0">
                <a:latin typeface="Arial"/>
                <a:cs typeface="Arial"/>
              </a:rPr>
              <a:t>EOB indicates it should </a:t>
            </a:r>
            <a:r>
              <a:rPr sz="1100" spc="-10" dirty="0">
                <a:latin typeface="Arial"/>
                <a:cs typeface="Arial"/>
              </a:rPr>
              <a:t>be. You </a:t>
            </a:r>
            <a:r>
              <a:rPr sz="1100" spc="-5" dirty="0">
                <a:latin typeface="Arial"/>
                <a:cs typeface="Arial"/>
              </a:rPr>
              <a:t>will have  a debit card to </a:t>
            </a:r>
            <a:r>
              <a:rPr sz="1100" dirty="0">
                <a:latin typeface="Arial"/>
                <a:cs typeface="Arial"/>
              </a:rPr>
              <a:t>pay </a:t>
            </a:r>
            <a:r>
              <a:rPr sz="1100" spc="-5" dirty="0">
                <a:latin typeface="Arial"/>
                <a:cs typeface="Arial"/>
              </a:rPr>
              <a:t>for eligible Rx.  Do </a:t>
            </a:r>
            <a:r>
              <a:rPr sz="1100" spc="-10" dirty="0">
                <a:latin typeface="Arial"/>
                <a:cs typeface="Arial"/>
              </a:rPr>
              <a:t>no </a:t>
            </a:r>
            <a:r>
              <a:rPr sz="1100" dirty="0">
                <a:latin typeface="Arial"/>
                <a:cs typeface="Arial"/>
              </a:rPr>
              <a:t>pay </a:t>
            </a:r>
            <a:r>
              <a:rPr sz="1100" spc="-10" dirty="0">
                <a:latin typeface="Arial"/>
                <a:cs typeface="Arial"/>
              </a:rPr>
              <a:t>your </a:t>
            </a:r>
            <a:r>
              <a:rPr sz="1100" spc="-5" dirty="0">
                <a:latin typeface="Arial"/>
                <a:cs typeface="Arial"/>
              </a:rPr>
              <a:t>medical provider for services </a:t>
            </a:r>
            <a:r>
              <a:rPr sz="1100" spc="-10" dirty="0">
                <a:latin typeface="Arial"/>
                <a:cs typeface="Arial"/>
              </a:rPr>
              <a:t>with your </a:t>
            </a:r>
            <a:r>
              <a:rPr sz="1100" spc="-5" dirty="0">
                <a:latin typeface="Arial"/>
                <a:cs typeface="Arial"/>
              </a:rPr>
              <a:t>debit</a:t>
            </a:r>
            <a:r>
              <a:rPr sz="1100" spc="2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card</a:t>
            </a:r>
            <a:r>
              <a:rPr lang="en-US" sz="1100" spc="-5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96422" y="460534"/>
            <a:ext cx="2044700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455" indent="-325755">
              <a:lnSpc>
                <a:spcPts val="2385"/>
              </a:lnSpc>
              <a:buFont typeface="Symbol"/>
              <a:buChar char=""/>
              <a:tabLst>
                <a:tab pos="339090" algn="l"/>
              </a:tabLst>
            </a:pPr>
            <a:r>
              <a:rPr sz="2000" b="1" spc="-5" dirty="0">
                <a:solidFill>
                  <a:srgbClr val="4B4B43"/>
                </a:solidFill>
                <a:latin typeface="Arial"/>
                <a:cs typeface="Arial"/>
              </a:rPr>
              <a:t>Vision Plan</a:t>
            </a:r>
            <a:r>
              <a:rPr sz="2000" b="1" spc="-80" dirty="0">
                <a:solidFill>
                  <a:srgbClr val="4B4B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3"/>
                </a:solidFill>
                <a:latin typeface="Symbol"/>
                <a:cs typeface="Symbol"/>
              </a:rPr>
              <a:t></a:t>
            </a:r>
          </a:p>
          <a:p>
            <a:pPr marL="94615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Vision </a:t>
            </a:r>
            <a:r>
              <a:rPr sz="1200" b="1" spc="-5" dirty="0">
                <a:latin typeface="Arial"/>
                <a:cs typeface="Arial"/>
              </a:rPr>
              <a:t>Service </a:t>
            </a:r>
            <a:r>
              <a:rPr sz="1200" b="1" dirty="0">
                <a:latin typeface="Arial"/>
                <a:cs typeface="Arial"/>
              </a:rPr>
              <a:t>Plan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(VSP)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833" y="960914"/>
            <a:ext cx="6721163" cy="2274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415">
              <a:lnSpc>
                <a:spcPts val="1150"/>
              </a:lnSpc>
            </a:pPr>
            <a:r>
              <a:rPr sz="1100" spc="-5" dirty="0">
                <a:latin typeface="Arial"/>
                <a:cs typeface="Arial"/>
              </a:rPr>
              <a:t>A vision </a:t>
            </a:r>
            <a:r>
              <a:rPr sz="1100" dirty="0">
                <a:latin typeface="Arial"/>
                <a:cs typeface="Arial"/>
              </a:rPr>
              <a:t>plan </a:t>
            </a:r>
            <a:r>
              <a:rPr sz="1100" spc="-5" dirty="0">
                <a:latin typeface="Arial"/>
                <a:cs typeface="Arial"/>
              </a:rPr>
              <a:t>is offered through Vision Service Plan (VSP) </a:t>
            </a:r>
            <a:r>
              <a:rPr sz="1100" spc="-10" dirty="0">
                <a:latin typeface="Arial"/>
                <a:cs typeface="Arial"/>
              </a:rPr>
              <a:t>when you </a:t>
            </a:r>
            <a:r>
              <a:rPr sz="1100" spc="-5" dirty="0">
                <a:latin typeface="Arial"/>
                <a:cs typeface="Arial"/>
              </a:rPr>
              <a:t>are covered </a:t>
            </a:r>
            <a:r>
              <a:rPr sz="1100" spc="-10" dirty="0">
                <a:latin typeface="Arial"/>
                <a:cs typeface="Arial"/>
              </a:rPr>
              <a:t>on </a:t>
            </a:r>
            <a:r>
              <a:rPr sz="1100" spc="-5" dirty="0">
                <a:latin typeface="Arial"/>
                <a:cs typeface="Arial"/>
              </a:rPr>
              <a:t>the Silver Forest medical plan  through MVP.  VSP is the largest vision benefit administrator 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country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dirty="0">
                <a:latin typeface="Arial"/>
                <a:cs typeface="Arial"/>
              </a:rPr>
              <a:t>many </a:t>
            </a:r>
            <a:r>
              <a:rPr sz="1100" spc="-5" dirty="0">
                <a:latin typeface="Arial"/>
                <a:cs typeface="Arial"/>
              </a:rPr>
              <a:t>providers </a:t>
            </a:r>
            <a:r>
              <a:rPr sz="110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our</a:t>
            </a:r>
            <a:r>
              <a:rPr sz="1100" spc="1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region.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75"/>
              </a:spcBef>
              <a:buFont typeface="Verdana"/>
              <a:buChar char="▪"/>
              <a:tabLst>
                <a:tab pos="469265" algn="l"/>
                <a:tab pos="469900" algn="l"/>
              </a:tabLst>
            </a:pPr>
            <a:r>
              <a:rPr sz="1100" spc="-5" dirty="0">
                <a:latin typeface="Arial"/>
                <a:cs typeface="Arial"/>
              </a:rPr>
              <a:t>VSP (Vision Service Plan) offers </a:t>
            </a:r>
            <a:r>
              <a:rPr sz="1100" spc="-10" dirty="0">
                <a:latin typeface="Arial"/>
                <a:cs typeface="Arial"/>
              </a:rPr>
              <a:t>benefits </a:t>
            </a:r>
            <a:r>
              <a:rPr sz="1100" spc="-5" dirty="0">
                <a:latin typeface="Arial"/>
                <a:cs typeface="Arial"/>
              </a:rPr>
              <a:t>through a network of participating</a:t>
            </a:r>
            <a:r>
              <a:rPr sz="1100" spc="1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providers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Verdana"/>
              <a:buChar char="▪"/>
              <a:tabLst>
                <a:tab pos="469265" algn="l"/>
                <a:tab pos="469900" algn="l"/>
              </a:tabLst>
            </a:pPr>
            <a:r>
              <a:rPr sz="1100" spc="-10" dirty="0">
                <a:latin typeface="Arial"/>
                <a:cs typeface="Arial"/>
              </a:rPr>
              <a:t>$10 </a:t>
            </a:r>
            <a:r>
              <a:rPr sz="1100" dirty="0">
                <a:latin typeface="Arial"/>
                <a:cs typeface="Arial"/>
              </a:rPr>
              <a:t>copay </a:t>
            </a:r>
            <a:r>
              <a:rPr sz="1100" spc="-10" dirty="0">
                <a:latin typeface="Arial"/>
                <a:cs typeface="Arial"/>
              </a:rPr>
              <a:t>on </a:t>
            </a:r>
            <a:r>
              <a:rPr sz="1100" spc="-5" dirty="0">
                <a:latin typeface="Arial"/>
                <a:cs typeface="Arial"/>
              </a:rPr>
              <a:t>eye exams every </a:t>
            </a:r>
            <a:r>
              <a:rPr sz="1100" spc="-10" dirty="0">
                <a:latin typeface="Arial"/>
                <a:cs typeface="Arial"/>
              </a:rPr>
              <a:t>12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months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10"/>
              </a:spcBef>
              <a:buFont typeface="Verdana"/>
              <a:buChar char="▪"/>
              <a:tabLst>
                <a:tab pos="469265" algn="l"/>
                <a:tab pos="469900" algn="l"/>
              </a:tabLst>
            </a:pPr>
            <a:r>
              <a:rPr sz="1100" spc="-10" dirty="0">
                <a:latin typeface="Arial"/>
                <a:cs typeface="Arial"/>
              </a:rPr>
              <a:t>$25 </a:t>
            </a:r>
            <a:r>
              <a:rPr sz="1100" dirty="0">
                <a:latin typeface="Arial"/>
                <a:cs typeface="Arial"/>
              </a:rPr>
              <a:t>copay </a:t>
            </a:r>
            <a:r>
              <a:rPr sz="1100" spc="-5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lenses </a:t>
            </a:r>
            <a:r>
              <a:rPr sz="1100" spc="-5" dirty="0">
                <a:latin typeface="Arial"/>
                <a:cs typeface="Arial"/>
              </a:rPr>
              <a:t>every </a:t>
            </a:r>
            <a:r>
              <a:rPr sz="1100" spc="-10" dirty="0">
                <a:latin typeface="Arial"/>
                <a:cs typeface="Arial"/>
              </a:rPr>
              <a:t>12 </a:t>
            </a:r>
            <a:r>
              <a:rPr sz="1100" spc="-5" dirty="0">
                <a:latin typeface="Arial"/>
                <a:cs typeface="Arial"/>
              </a:rPr>
              <a:t>months, covered in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full</a:t>
            </a: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Verdana"/>
              <a:buChar char="▪"/>
              <a:tabLst>
                <a:tab pos="469265" algn="l"/>
                <a:tab pos="469900" algn="l"/>
              </a:tabLst>
            </a:pPr>
            <a:r>
              <a:rPr sz="1100" spc="-5" dirty="0">
                <a:latin typeface="Arial"/>
                <a:cs typeface="Arial"/>
              </a:rPr>
              <a:t>Frames are covered </a:t>
            </a:r>
            <a:r>
              <a:rPr sz="1100" dirty="0">
                <a:latin typeface="Arial"/>
                <a:cs typeface="Arial"/>
              </a:rPr>
              <a:t>every </a:t>
            </a:r>
            <a:r>
              <a:rPr sz="1100" spc="-10" dirty="0">
                <a:latin typeface="Arial"/>
                <a:cs typeface="Arial"/>
              </a:rPr>
              <a:t>24 </a:t>
            </a:r>
            <a:r>
              <a:rPr sz="1100" spc="-5" dirty="0">
                <a:latin typeface="Arial"/>
                <a:cs typeface="Arial"/>
              </a:rPr>
              <a:t>months, limited to $130 </a:t>
            </a:r>
            <a:r>
              <a:rPr sz="1100" spc="-10" dirty="0">
                <a:latin typeface="Arial"/>
                <a:cs typeface="Arial"/>
              </a:rPr>
              <a:t>plus </a:t>
            </a:r>
            <a:r>
              <a:rPr sz="1100" spc="-5" dirty="0">
                <a:latin typeface="Arial"/>
                <a:cs typeface="Arial"/>
              </a:rPr>
              <a:t>20% off any out-of-pocket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charges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585"/>
              </a:spcBef>
              <a:buFont typeface="Verdana"/>
              <a:buChar char="▪"/>
              <a:tabLst>
                <a:tab pos="469265" algn="l"/>
                <a:tab pos="469900" algn="l"/>
              </a:tabLst>
            </a:pPr>
            <a:r>
              <a:rPr sz="1100" spc="-5" dirty="0">
                <a:latin typeface="Arial"/>
                <a:cs typeface="Arial"/>
              </a:rPr>
              <a:t>Elective contact lenses and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associated exam are covered </a:t>
            </a:r>
            <a:r>
              <a:rPr sz="1100" dirty="0">
                <a:latin typeface="Arial"/>
                <a:cs typeface="Arial"/>
              </a:rPr>
              <a:t>up </a:t>
            </a:r>
            <a:r>
              <a:rPr sz="1100" spc="-5" dirty="0">
                <a:latin typeface="Arial"/>
                <a:cs typeface="Arial"/>
              </a:rPr>
              <a:t>to $130 instead of</a:t>
            </a:r>
            <a:r>
              <a:rPr sz="1100" spc="1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glasses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ts val="1175"/>
              </a:lnSpc>
              <a:spcBef>
                <a:spcPts val="10"/>
              </a:spcBef>
              <a:buFont typeface="Verdana"/>
              <a:buChar char="▪"/>
              <a:tabLst>
                <a:tab pos="469265" algn="l"/>
                <a:tab pos="469900" algn="l"/>
              </a:tabLst>
            </a:pPr>
            <a:r>
              <a:rPr sz="1100" spc="-5" dirty="0">
                <a:latin typeface="Arial"/>
                <a:cs typeface="Arial"/>
              </a:rPr>
              <a:t>Necessary contact lenses </a:t>
            </a:r>
            <a:r>
              <a:rPr sz="110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paid </a:t>
            </a:r>
            <a:r>
              <a:rPr sz="1100" dirty="0">
                <a:latin typeface="Arial"/>
                <a:cs typeface="Arial"/>
              </a:rPr>
              <a:t>in full </a:t>
            </a:r>
            <a:r>
              <a:rPr sz="1100" spc="-5" dirty="0">
                <a:latin typeface="Arial"/>
                <a:cs typeface="Arial"/>
              </a:rPr>
              <a:t>at participating providers for those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a specific condition; </a:t>
            </a:r>
            <a:r>
              <a:rPr sz="1100" dirty="0">
                <a:latin typeface="Arial"/>
                <a:cs typeface="Arial"/>
              </a:rPr>
              <a:t>up</a:t>
            </a:r>
            <a:r>
              <a:rPr sz="1100" spc="1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endParaRPr sz="1100" dirty="0">
              <a:latin typeface="Arial"/>
              <a:cs typeface="Arial"/>
            </a:endParaRPr>
          </a:p>
          <a:p>
            <a:pPr marL="469900">
              <a:lnSpc>
                <a:spcPts val="1175"/>
              </a:lnSpc>
            </a:pPr>
            <a:r>
              <a:rPr sz="1100" spc="-10" dirty="0">
                <a:latin typeface="Arial"/>
                <a:cs typeface="Arial"/>
              </a:rPr>
              <a:t>$210 </a:t>
            </a:r>
            <a:r>
              <a:rPr sz="1100" spc="-5" dirty="0">
                <a:latin typeface="Arial"/>
                <a:cs typeface="Arial"/>
              </a:rPr>
              <a:t>allowance at affiliate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providers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Verdana"/>
              <a:buChar char="▪"/>
              <a:tabLst>
                <a:tab pos="469265" algn="l"/>
                <a:tab pos="470534" algn="l"/>
              </a:tabLst>
            </a:pPr>
            <a:r>
              <a:rPr sz="1100" spc="-5" dirty="0">
                <a:latin typeface="Arial"/>
                <a:cs typeface="Arial"/>
              </a:rPr>
              <a:t>Out of Network provider services have limited reimbursements </a:t>
            </a:r>
            <a:r>
              <a:rPr sz="1100" spc="-10" dirty="0">
                <a:latin typeface="Arial"/>
                <a:cs typeface="Arial"/>
              </a:rPr>
              <a:t>based on </a:t>
            </a:r>
            <a:r>
              <a:rPr sz="1100" spc="-5" dirty="0">
                <a:latin typeface="Arial"/>
                <a:cs typeface="Arial"/>
              </a:rPr>
              <a:t>a schedule </a:t>
            </a:r>
            <a:r>
              <a:rPr sz="1100" dirty="0">
                <a:latin typeface="Arial"/>
                <a:cs typeface="Arial"/>
              </a:rPr>
              <a:t>(see </a:t>
            </a:r>
            <a:r>
              <a:rPr sz="1100" spc="-5" dirty="0">
                <a:latin typeface="Arial"/>
                <a:cs typeface="Arial"/>
              </a:rPr>
              <a:t>contract for</a:t>
            </a:r>
            <a:r>
              <a:rPr sz="1100" spc="2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details)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6095" y="3053840"/>
            <a:ext cx="4072638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455" indent="-325755" algn="ctr">
              <a:lnSpc>
                <a:spcPts val="2385"/>
              </a:lnSpc>
              <a:buFont typeface="Symbol"/>
              <a:buChar char=""/>
              <a:tabLst>
                <a:tab pos="339090" algn="l"/>
              </a:tabLst>
            </a:pPr>
            <a:r>
              <a:rPr lang="en-US" sz="2000" b="1" spc="-5" dirty="0">
                <a:solidFill>
                  <a:srgbClr val="4B4B43"/>
                </a:solidFill>
                <a:latin typeface="Arial"/>
                <a:cs typeface="Arial"/>
              </a:rPr>
              <a:t> Voluntary Vision Plan </a:t>
            </a:r>
            <a:r>
              <a:rPr sz="2000" dirty="0">
                <a:solidFill>
                  <a:srgbClr val="4B4B43"/>
                </a:solidFill>
                <a:latin typeface="Symbol"/>
                <a:cs typeface="Symbol"/>
              </a:rPr>
              <a:t></a:t>
            </a:r>
          </a:p>
          <a:p>
            <a:pPr marL="547370">
              <a:lnSpc>
                <a:spcPts val="1425"/>
              </a:lnSpc>
            </a:pPr>
            <a:r>
              <a:rPr lang="en-US" sz="1200" b="1" spc="-5" dirty="0">
                <a:latin typeface="Arial"/>
                <a:cs typeface="Arial"/>
              </a:rPr>
              <a:t>                Vision Service Plan (VSP)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31394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137" y="32308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08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475" y="304800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4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475" y="323088"/>
            <a:ext cx="7013575" cy="38100"/>
          </a:xfrm>
          <a:custGeom>
            <a:avLst/>
            <a:gdLst/>
            <a:ahLst/>
            <a:cxnLst/>
            <a:rect l="l" t="t" r="r" b="b"/>
            <a:pathLst>
              <a:path w="7013575" h="38100">
                <a:moveTo>
                  <a:pt x="0" y="38099"/>
                </a:moveTo>
                <a:lnTo>
                  <a:pt x="7013447" y="38099"/>
                </a:lnTo>
                <a:lnTo>
                  <a:pt x="7013447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475" y="361188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4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58455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92923" y="31394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30261" y="32308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92923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800" y="379476"/>
            <a:ext cx="18415" cy="9299575"/>
          </a:xfrm>
          <a:custGeom>
            <a:avLst/>
            <a:gdLst/>
            <a:ahLst/>
            <a:cxnLst/>
            <a:rect l="l" t="t" r="r" b="b"/>
            <a:pathLst>
              <a:path w="18414" h="9299575">
                <a:moveTo>
                  <a:pt x="0" y="9299447"/>
                </a:moveTo>
                <a:lnTo>
                  <a:pt x="18287" y="9299447"/>
                </a:lnTo>
                <a:lnTo>
                  <a:pt x="18287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3087" y="379476"/>
            <a:ext cx="38100" cy="9299575"/>
          </a:xfrm>
          <a:custGeom>
            <a:avLst/>
            <a:gdLst/>
            <a:ahLst/>
            <a:cxnLst/>
            <a:rect l="l" t="t" r="r" b="b"/>
            <a:pathLst>
              <a:path w="38100" h="9299575">
                <a:moveTo>
                  <a:pt x="0" y="9299447"/>
                </a:moveTo>
                <a:lnTo>
                  <a:pt x="38099" y="9299447"/>
                </a:lnTo>
                <a:lnTo>
                  <a:pt x="38099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0331" y="361188"/>
            <a:ext cx="0" cy="9336405"/>
          </a:xfrm>
          <a:custGeom>
            <a:avLst/>
            <a:gdLst/>
            <a:ahLst/>
            <a:cxnLst/>
            <a:rect l="l" t="t" r="r" b="b"/>
            <a:pathLst>
              <a:path h="9336405">
                <a:moveTo>
                  <a:pt x="0" y="0"/>
                </a:moveTo>
                <a:lnTo>
                  <a:pt x="0" y="9336023"/>
                </a:lnTo>
              </a:path>
            </a:pathLst>
          </a:custGeom>
          <a:ln w="1828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49311" y="379476"/>
            <a:ext cx="18415" cy="9299575"/>
          </a:xfrm>
          <a:custGeom>
            <a:avLst/>
            <a:gdLst/>
            <a:ahLst/>
            <a:cxnLst/>
            <a:rect l="l" t="t" r="r" b="b"/>
            <a:pathLst>
              <a:path w="18415" h="9299575">
                <a:moveTo>
                  <a:pt x="0" y="9299447"/>
                </a:moveTo>
                <a:lnTo>
                  <a:pt x="18287" y="9299447"/>
                </a:lnTo>
                <a:lnTo>
                  <a:pt x="18287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11211" y="379476"/>
            <a:ext cx="38100" cy="9299575"/>
          </a:xfrm>
          <a:custGeom>
            <a:avLst/>
            <a:gdLst/>
            <a:ahLst/>
            <a:cxnLst/>
            <a:rect l="l" t="t" r="r" b="b"/>
            <a:pathLst>
              <a:path w="38100" h="9299575">
                <a:moveTo>
                  <a:pt x="0" y="9299447"/>
                </a:moveTo>
                <a:lnTo>
                  <a:pt x="38099" y="9299447"/>
                </a:lnTo>
                <a:lnTo>
                  <a:pt x="38099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02067" y="361188"/>
            <a:ext cx="0" cy="9336405"/>
          </a:xfrm>
          <a:custGeom>
            <a:avLst/>
            <a:gdLst/>
            <a:ahLst/>
            <a:cxnLst/>
            <a:rect l="l" t="t" r="r" b="b"/>
            <a:pathLst>
              <a:path h="9336405">
                <a:moveTo>
                  <a:pt x="0" y="0"/>
                </a:moveTo>
                <a:lnTo>
                  <a:pt x="0" y="9336023"/>
                </a:lnTo>
              </a:path>
            </a:pathLst>
          </a:custGeom>
          <a:ln w="1828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3943" y="967892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800" y="974445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137" y="9678923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3087" y="971626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9475" y="9735311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5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9475" y="9697211"/>
            <a:ext cx="7013575" cy="38100"/>
          </a:xfrm>
          <a:custGeom>
            <a:avLst/>
            <a:gdLst/>
            <a:ahLst/>
            <a:cxnLst/>
            <a:rect l="l" t="t" r="r" b="b"/>
            <a:pathLst>
              <a:path w="7013575" h="38100">
                <a:moveTo>
                  <a:pt x="0" y="38099"/>
                </a:moveTo>
                <a:lnTo>
                  <a:pt x="7013447" y="38099"/>
                </a:lnTo>
                <a:lnTo>
                  <a:pt x="7013447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9475" y="9678923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5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58455" y="967892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92923" y="974445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30261" y="9678923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92923" y="971626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BDB7BF-EC46-4605-918C-B371A17EE98D}"/>
              </a:ext>
            </a:extLst>
          </p:cNvPr>
          <p:cNvSpPr txBox="1"/>
          <p:nvPr/>
        </p:nvSpPr>
        <p:spPr>
          <a:xfrm>
            <a:off x="501234" y="3514017"/>
            <a:ext cx="6751641" cy="1057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8415">
              <a:lnSpc>
                <a:spcPts val="1150"/>
              </a:lnSpc>
            </a:pPr>
            <a:r>
              <a:rPr lang="en-US" sz="1100" spc="-5" dirty="0">
                <a:latin typeface="Arial"/>
                <a:cs typeface="Arial"/>
              </a:rPr>
              <a:t>A </a:t>
            </a:r>
            <a:r>
              <a:rPr lang="en-US" sz="1100" b="1" i="1" spc="-5" dirty="0">
                <a:latin typeface="Arial"/>
                <a:cs typeface="Arial"/>
              </a:rPr>
              <a:t>VOLUNTARY</a:t>
            </a:r>
            <a:r>
              <a:rPr lang="en-US" sz="1100" spc="-5" dirty="0">
                <a:latin typeface="Arial"/>
                <a:cs typeface="Arial"/>
              </a:rPr>
              <a:t> vision </a:t>
            </a:r>
            <a:r>
              <a:rPr lang="en-US" sz="1100" dirty="0">
                <a:latin typeface="Arial"/>
                <a:cs typeface="Arial"/>
              </a:rPr>
              <a:t>plan </a:t>
            </a:r>
            <a:r>
              <a:rPr lang="en-US" sz="1100" spc="-5" dirty="0">
                <a:latin typeface="Arial"/>
                <a:cs typeface="Arial"/>
              </a:rPr>
              <a:t>is offered through Vision Service Plan (VSP) </a:t>
            </a:r>
            <a:r>
              <a:rPr lang="en-US" sz="1100" spc="-10" dirty="0">
                <a:latin typeface="Arial"/>
                <a:cs typeface="Arial"/>
              </a:rPr>
              <a:t>for those who choose not to enroll in the Medical Plan through MVP</a:t>
            </a:r>
            <a:r>
              <a:rPr lang="en-US" sz="1100" spc="-5" dirty="0">
                <a:latin typeface="Arial"/>
                <a:cs typeface="Arial"/>
              </a:rPr>
              <a:t>.  VSP is the largest vision benefit administrator in </a:t>
            </a:r>
            <a:r>
              <a:rPr lang="en-US" sz="1100" spc="-10" dirty="0">
                <a:latin typeface="Arial"/>
                <a:cs typeface="Arial"/>
              </a:rPr>
              <a:t>the </a:t>
            </a:r>
            <a:r>
              <a:rPr lang="en-US" sz="1100" dirty="0">
                <a:latin typeface="Arial"/>
                <a:cs typeface="Arial"/>
              </a:rPr>
              <a:t>country </a:t>
            </a:r>
            <a:r>
              <a:rPr lang="en-US" sz="1100" spc="-10" dirty="0">
                <a:latin typeface="Arial"/>
                <a:cs typeface="Arial"/>
              </a:rPr>
              <a:t>with </a:t>
            </a:r>
            <a:r>
              <a:rPr lang="en-US" sz="1100" dirty="0">
                <a:latin typeface="Arial"/>
                <a:cs typeface="Arial"/>
              </a:rPr>
              <a:t>many </a:t>
            </a:r>
            <a:r>
              <a:rPr lang="en-US" sz="1100" spc="-5" dirty="0">
                <a:latin typeface="Arial"/>
                <a:cs typeface="Arial"/>
              </a:rPr>
              <a:t>providers </a:t>
            </a:r>
            <a:r>
              <a:rPr lang="en-US" sz="1100" dirty="0">
                <a:latin typeface="Arial"/>
                <a:cs typeface="Arial"/>
              </a:rPr>
              <a:t>in </a:t>
            </a:r>
            <a:r>
              <a:rPr lang="en-US" sz="1100" spc="-5" dirty="0">
                <a:latin typeface="Arial"/>
                <a:cs typeface="Arial"/>
              </a:rPr>
              <a:t>our</a:t>
            </a:r>
            <a:r>
              <a:rPr lang="en-US" sz="1100" spc="160" dirty="0">
                <a:latin typeface="Arial"/>
                <a:cs typeface="Arial"/>
              </a:rPr>
              <a:t> </a:t>
            </a:r>
            <a:r>
              <a:rPr lang="en-US" sz="1100" spc="-5" dirty="0">
                <a:latin typeface="Arial"/>
                <a:cs typeface="Arial"/>
              </a:rPr>
              <a:t>region.</a:t>
            </a:r>
          </a:p>
          <a:p>
            <a:pPr marL="12700" marR="18415">
              <a:lnSpc>
                <a:spcPts val="1150"/>
              </a:lnSpc>
            </a:pPr>
            <a:endParaRPr lang="en-US" sz="1100" spc="-5" dirty="0">
              <a:latin typeface="Arial"/>
              <a:cs typeface="Arial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Voluntary Vision Plan is the same plan and provides the same benefits as the Vision Plan automatically provided to those employees who enroll in the Medical Plan.</a:t>
            </a:r>
          </a:p>
        </p:txBody>
      </p:sp>
      <p:graphicFrame>
        <p:nvGraphicFramePr>
          <p:cNvPr id="42" name="object 6">
            <a:extLst>
              <a:ext uri="{FF2B5EF4-FFF2-40B4-BE49-F238E27FC236}">
                <a16:creationId xmlns:a16="http://schemas.microsoft.com/office/drawing/2014/main" id="{DA59C6EC-9031-4857-9440-B8DF7D113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42990"/>
              </p:ext>
            </p:extLst>
          </p:nvPr>
        </p:nvGraphicFramePr>
        <p:xfrm>
          <a:off x="655470" y="8631838"/>
          <a:ext cx="6515096" cy="614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66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11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Premiums: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11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Only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94005" marR="287020" indent="54610">
                        <a:lnSpc>
                          <a:spcPts val="1270"/>
                        </a:lnSpc>
                        <a:spcBef>
                          <a:spcPts val="31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Employee/Spouse;  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ee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Family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Weekly Premium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Deduction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000" spc="-10" dirty="0">
                          <a:latin typeface="Arial"/>
                          <a:cs typeface="Arial"/>
                        </a:rPr>
                        <a:t>1.83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n-US" sz="1000" spc="-10" dirty="0">
                          <a:latin typeface="Arial"/>
                          <a:cs typeface="Arial"/>
                        </a:rPr>
                        <a:t>$2.99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n-US" sz="1000" spc="-10" dirty="0">
                          <a:latin typeface="Arial"/>
                          <a:cs typeface="Arial"/>
                        </a:rPr>
                        <a:t>$4.82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D921B6BA-54B3-1F5A-7A00-E4791068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83" y="4660419"/>
            <a:ext cx="6938471" cy="37567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0352" y="5536723"/>
            <a:ext cx="631698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160"/>
              </a:lnSpc>
            </a:pPr>
            <a:r>
              <a:rPr sz="1100" b="1" i="1" u="heavy" spc="-5" dirty="0">
                <a:latin typeface="Arial"/>
                <a:cs typeface="Arial"/>
              </a:rPr>
              <a:t>Premiums</a:t>
            </a:r>
            <a:r>
              <a:rPr sz="1100" b="1" i="1" spc="-5" dirty="0">
                <a:latin typeface="Arial"/>
                <a:cs typeface="Arial"/>
              </a:rPr>
              <a:t>: </a:t>
            </a:r>
            <a:r>
              <a:rPr sz="1100" spc="-5" dirty="0">
                <a:latin typeface="Arial"/>
                <a:cs typeface="Arial"/>
              </a:rPr>
              <a:t>Silver Forest funds </a:t>
            </a:r>
            <a:r>
              <a:rPr sz="1100" spc="-10" dirty="0">
                <a:latin typeface="Arial"/>
                <a:cs typeface="Arial"/>
              </a:rPr>
              <a:t>50%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dental premium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Delta Dental </a:t>
            </a:r>
            <a:r>
              <a:rPr sz="1100" dirty="0">
                <a:latin typeface="Arial"/>
                <a:cs typeface="Arial"/>
              </a:rPr>
              <a:t>on </a:t>
            </a:r>
            <a:r>
              <a:rPr sz="1100" spc="-5" dirty="0">
                <a:latin typeface="Arial"/>
                <a:cs typeface="Arial"/>
              </a:rPr>
              <a:t>behalf of </a:t>
            </a:r>
            <a:r>
              <a:rPr sz="1100" spc="-10" dirty="0">
                <a:latin typeface="Arial"/>
                <a:cs typeface="Arial"/>
              </a:rPr>
              <a:t>our </a:t>
            </a:r>
            <a:r>
              <a:rPr sz="1100" spc="-5" dirty="0">
                <a:latin typeface="Arial"/>
                <a:cs typeface="Arial"/>
              </a:rPr>
              <a:t>participants. The </a:t>
            </a:r>
            <a:r>
              <a:rPr lang="en-US" sz="1100" spc="-5" dirty="0">
                <a:latin typeface="Arial"/>
                <a:cs typeface="Arial"/>
              </a:rPr>
              <a:t>deductions for 2023 have </a:t>
            </a:r>
            <a:r>
              <a:rPr lang="en-US" sz="1100" b="1" i="1" spc="-5" dirty="0">
                <a:latin typeface="Arial"/>
                <a:cs typeface="Arial"/>
              </a:rPr>
              <a:t>decreased</a:t>
            </a:r>
            <a:r>
              <a:rPr lang="en-US" sz="1100" spc="-5" dirty="0">
                <a:latin typeface="Arial"/>
                <a:cs typeface="Arial"/>
              </a:rPr>
              <a:t>!</a:t>
            </a: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987488"/>
              </p:ext>
            </p:extLst>
          </p:nvPr>
        </p:nvGraphicFramePr>
        <p:xfrm>
          <a:off x="810134" y="6072915"/>
          <a:ext cx="6057896" cy="431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964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Contribution: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Single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1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Family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47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52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Deductions per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year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n-US" sz="1000" spc="-5" dirty="0">
                          <a:latin typeface="Arial"/>
                          <a:cs typeface="Arial"/>
                        </a:rPr>
                        <a:t>$5.12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n-US" sz="1000" dirty="0">
                          <a:latin typeface="Arial"/>
                          <a:cs typeface="Arial"/>
                        </a:rPr>
                        <a:t>$9.37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n-US" sz="1000" dirty="0">
                          <a:latin typeface="Arial"/>
                          <a:cs typeface="Arial"/>
                        </a:rPr>
                        <a:t>$16.37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34479" y="6781800"/>
            <a:ext cx="6572250" cy="3390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6930" indent="-326390" algn="ctr">
              <a:lnSpc>
                <a:spcPts val="2390"/>
              </a:lnSpc>
              <a:buFont typeface="Symbol"/>
              <a:buChar char=""/>
              <a:tabLst>
                <a:tab pos="837565" algn="l"/>
              </a:tabLst>
            </a:pPr>
            <a:r>
              <a:rPr sz="2000" b="1" spc="-5" dirty="0">
                <a:solidFill>
                  <a:srgbClr val="4B4B43"/>
                </a:solidFill>
                <a:latin typeface="Arial"/>
                <a:cs typeface="Arial"/>
              </a:rPr>
              <a:t>Life &amp; AD&amp;D Insurance</a:t>
            </a:r>
            <a:r>
              <a:rPr sz="2000" b="1" spc="-40" dirty="0">
                <a:solidFill>
                  <a:srgbClr val="4B4B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3"/>
                </a:solidFill>
                <a:latin typeface="Symbol"/>
                <a:cs typeface="Symbol"/>
              </a:rPr>
              <a:t></a:t>
            </a:r>
          </a:p>
          <a:p>
            <a:pPr marR="2112645" algn="ctr">
              <a:lnSpc>
                <a:spcPts val="1430"/>
              </a:lnSpc>
            </a:pPr>
            <a:r>
              <a:rPr lang="en-US" sz="1200" b="1" spc="-5" dirty="0">
                <a:latin typeface="Arial"/>
                <a:cs typeface="Arial"/>
              </a:rPr>
              <a:t>		           </a:t>
            </a:r>
            <a:r>
              <a:rPr sz="1200" b="1" spc="-5" dirty="0">
                <a:latin typeface="Arial"/>
                <a:cs typeface="Arial"/>
              </a:rPr>
              <a:t>Lincoln Financial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Group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100" b="1" i="1" u="heavy" spc="-5" dirty="0">
                <a:latin typeface="Arial"/>
                <a:cs typeface="Arial"/>
              </a:rPr>
              <a:t>Basic Life and AD&amp;D Insurance  </a:t>
            </a:r>
            <a:r>
              <a:rPr sz="1000" b="1" i="1" spc="-10" dirty="0">
                <a:latin typeface="Arial"/>
                <a:cs typeface="Arial"/>
              </a:rPr>
              <a:t>(100% </a:t>
            </a:r>
            <a:r>
              <a:rPr sz="1000" b="1" i="1" spc="-5" dirty="0">
                <a:latin typeface="Arial"/>
                <a:cs typeface="Arial"/>
              </a:rPr>
              <a:t>Silver Forest</a:t>
            </a:r>
            <a:r>
              <a:rPr sz="1000" b="1" i="1" spc="70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funded</a:t>
            </a:r>
            <a:r>
              <a:rPr sz="1000" b="1" spc="-5" dirty="0">
                <a:latin typeface="Arial"/>
                <a:cs typeface="Arial"/>
              </a:rPr>
              <a:t>)</a:t>
            </a:r>
            <a:endParaRPr sz="1000" dirty="0">
              <a:latin typeface="Times New Roman"/>
              <a:cs typeface="Times New Roman"/>
            </a:endParaRPr>
          </a:p>
          <a:p>
            <a:pPr marL="431800" indent="-228600">
              <a:lnSpc>
                <a:spcPct val="100000"/>
              </a:lnSpc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A flat benefit of</a:t>
            </a:r>
            <a:r>
              <a:rPr sz="11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$20,000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228600">
              <a:lnSpc>
                <a:spcPct val="100000"/>
              </a:lnSpc>
              <a:spcBef>
                <a:spcPts val="10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Includes accidental death and dismemberment</a:t>
            </a:r>
            <a:r>
              <a:rPr sz="11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228600">
              <a:lnSpc>
                <a:spcPct val="100000"/>
              </a:lnSpc>
              <a:spcBef>
                <a:spcPts val="20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Benefits reduce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upon reaching age</a:t>
            </a:r>
            <a:r>
              <a:rPr sz="11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Verdana"/>
              <a:buChar char="▪"/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100" b="1" i="1" u="heavy" spc="-5" dirty="0">
                <a:latin typeface="Arial" panose="020B0604020202020204" pitchFamily="34" charset="0"/>
                <a:cs typeface="Arial" panose="020B0604020202020204" pitchFamily="34" charset="0"/>
              </a:rPr>
              <a:t>Optional Life Insurance   </a:t>
            </a:r>
            <a:r>
              <a:rPr sz="1100" b="1" i="1" spc="-10" dirty="0">
                <a:latin typeface="Arial" panose="020B0604020202020204" pitchFamily="34" charset="0"/>
                <a:cs typeface="Arial" panose="020B0604020202020204" pitchFamily="34" charset="0"/>
              </a:rPr>
              <a:t>(100% employee</a:t>
            </a:r>
            <a:r>
              <a:rPr sz="1100" b="1" i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funded)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228600">
              <a:lnSpc>
                <a:spcPct val="100000"/>
              </a:lnSpc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5 times average annual salary to a maximum of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$500,000,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in $10,000</a:t>
            </a:r>
            <a:r>
              <a:rPr sz="110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increments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marR="189230" indent="-228600">
              <a:lnSpc>
                <a:spcPts val="1140"/>
              </a:lnSpc>
              <a:spcBef>
                <a:spcPts val="110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The guarantee issue for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employee is $100,000, a spouse is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$25,000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child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is $10,000 during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your 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initial eligibility; medical evidence will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required if you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for benefits after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sz="11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165" indent="-228600">
              <a:lnSpc>
                <a:spcPts val="1195"/>
              </a:lnSpc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is portable for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to 3 years upon terminating current</a:t>
            </a:r>
            <a:r>
              <a:rPr sz="1100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165" indent="-228600">
              <a:lnSpc>
                <a:spcPct val="100000"/>
              </a:lnSpc>
              <a:spcBef>
                <a:spcPts val="10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Some restrictions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– see the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1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Verdana"/>
              <a:buChar char="▪"/>
            </a:pPr>
            <a:endParaRPr lang="en-US"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Verdana"/>
              <a:buChar char="▪"/>
            </a:pPr>
            <a:endParaRPr lang="en-US"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Verdana"/>
              <a:buChar char="▪"/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Verdana"/>
              <a:buChar char="▪"/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Verdana"/>
              <a:buChar char="▪"/>
            </a:pP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31394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137" y="32308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08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475" y="304800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4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475" y="323088"/>
            <a:ext cx="7013575" cy="38100"/>
          </a:xfrm>
          <a:custGeom>
            <a:avLst/>
            <a:gdLst/>
            <a:ahLst/>
            <a:cxnLst/>
            <a:rect l="l" t="t" r="r" b="b"/>
            <a:pathLst>
              <a:path w="7013575" h="38100">
                <a:moveTo>
                  <a:pt x="0" y="38099"/>
                </a:moveTo>
                <a:lnTo>
                  <a:pt x="7013447" y="38099"/>
                </a:lnTo>
                <a:lnTo>
                  <a:pt x="7013447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475" y="361188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4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58455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92923" y="31394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30261" y="32308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92923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800" y="379476"/>
            <a:ext cx="18415" cy="9299575"/>
          </a:xfrm>
          <a:custGeom>
            <a:avLst/>
            <a:gdLst/>
            <a:ahLst/>
            <a:cxnLst/>
            <a:rect l="l" t="t" r="r" b="b"/>
            <a:pathLst>
              <a:path w="18414" h="9299575">
                <a:moveTo>
                  <a:pt x="0" y="9299447"/>
                </a:moveTo>
                <a:lnTo>
                  <a:pt x="18287" y="9299447"/>
                </a:lnTo>
                <a:lnTo>
                  <a:pt x="18287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3087" y="379476"/>
            <a:ext cx="38100" cy="9299575"/>
          </a:xfrm>
          <a:custGeom>
            <a:avLst/>
            <a:gdLst/>
            <a:ahLst/>
            <a:cxnLst/>
            <a:rect l="l" t="t" r="r" b="b"/>
            <a:pathLst>
              <a:path w="38100" h="9299575">
                <a:moveTo>
                  <a:pt x="0" y="9299447"/>
                </a:moveTo>
                <a:lnTo>
                  <a:pt x="38099" y="9299447"/>
                </a:lnTo>
                <a:lnTo>
                  <a:pt x="38099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0331" y="361188"/>
            <a:ext cx="0" cy="9336405"/>
          </a:xfrm>
          <a:custGeom>
            <a:avLst/>
            <a:gdLst/>
            <a:ahLst/>
            <a:cxnLst/>
            <a:rect l="l" t="t" r="r" b="b"/>
            <a:pathLst>
              <a:path h="9336405">
                <a:moveTo>
                  <a:pt x="0" y="0"/>
                </a:moveTo>
                <a:lnTo>
                  <a:pt x="0" y="9336023"/>
                </a:lnTo>
              </a:path>
            </a:pathLst>
          </a:custGeom>
          <a:ln w="1828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49311" y="379476"/>
            <a:ext cx="18415" cy="9299575"/>
          </a:xfrm>
          <a:custGeom>
            <a:avLst/>
            <a:gdLst/>
            <a:ahLst/>
            <a:cxnLst/>
            <a:rect l="l" t="t" r="r" b="b"/>
            <a:pathLst>
              <a:path w="18415" h="9299575">
                <a:moveTo>
                  <a:pt x="0" y="9299447"/>
                </a:moveTo>
                <a:lnTo>
                  <a:pt x="18287" y="9299447"/>
                </a:lnTo>
                <a:lnTo>
                  <a:pt x="18287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11211" y="379476"/>
            <a:ext cx="38100" cy="9299575"/>
          </a:xfrm>
          <a:custGeom>
            <a:avLst/>
            <a:gdLst/>
            <a:ahLst/>
            <a:cxnLst/>
            <a:rect l="l" t="t" r="r" b="b"/>
            <a:pathLst>
              <a:path w="38100" h="9299575">
                <a:moveTo>
                  <a:pt x="0" y="9299447"/>
                </a:moveTo>
                <a:lnTo>
                  <a:pt x="38099" y="9299447"/>
                </a:lnTo>
                <a:lnTo>
                  <a:pt x="38099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02067" y="361188"/>
            <a:ext cx="0" cy="9336405"/>
          </a:xfrm>
          <a:custGeom>
            <a:avLst/>
            <a:gdLst/>
            <a:ahLst/>
            <a:cxnLst/>
            <a:rect l="l" t="t" r="r" b="b"/>
            <a:pathLst>
              <a:path h="9336405">
                <a:moveTo>
                  <a:pt x="0" y="0"/>
                </a:moveTo>
                <a:lnTo>
                  <a:pt x="0" y="9336023"/>
                </a:lnTo>
              </a:path>
            </a:pathLst>
          </a:custGeom>
          <a:ln w="1828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3943" y="967892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800" y="974445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137" y="9678923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3087" y="971626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9475" y="9735311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5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9475" y="9697211"/>
            <a:ext cx="7013575" cy="38100"/>
          </a:xfrm>
          <a:custGeom>
            <a:avLst/>
            <a:gdLst/>
            <a:ahLst/>
            <a:cxnLst/>
            <a:rect l="l" t="t" r="r" b="b"/>
            <a:pathLst>
              <a:path w="7013575" h="38100">
                <a:moveTo>
                  <a:pt x="0" y="38099"/>
                </a:moveTo>
                <a:lnTo>
                  <a:pt x="7013447" y="38099"/>
                </a:lnTo>
                <a:lnTo>
                  <a:pt x="7013447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9475" y="9678923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5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58455" y="967892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92923" y="974445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30261" y="9678923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92923" y="971626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38" name="object 5">
            <a:extLst>
              <a:ext uri="{FF2B5EF4-FFF2-40B4-BE49-F238E27FC236}">
                <a16:creationId xmlns:a16="http://schemas.microsoft.com/office/drawing/2014/main" id="{7198AC2E-A0C1-4C6B-9F44-EF22370492F9}"/>
              </a:ext>
            </a:extLst>
          </p:cNvPr>
          <p:cNvSpPr txBox="1"/>
          <p:nvPr/>
        </p:nvSpPr>
        <p:spPr>
          <a:xfrm>
            <a:off x="2455844" y="415415"/>
            <a:ext cx="2722880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455" indent="-325755">
              <a:lnSpc>
                <a:spcPts val="2385"/>
              </a:lnSpc>
              <a:buFont typeface="Symbol"/>
              <a:buChar char=""/>
              <a:tabLst>
                <a:tab pos="339090" algn="l"/>
              </a:tabLst>
            </a:pPr>
            <a:r>
              <a:rPr sz="2000" b="1" spc="-5" dirty="0">
                <a:solidFill>
                  <a:srgbClr val="4B4B43"/>
                </a:solidFill>
                <a:latin typeface="Arial"/>
                <a:cs typeface="Arial"/>
              </a:rPr>
              <a:t>Dental Insurance</a:t>
            </a:r>
            <a:r>
              <a:rPr sz="2000" b="1" spc="-65" dirty="0">
                <a:solidFill>
                  <a:srgbClr val="4B4B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3"/>
                </a:solidFill>
                <a:latin typeface="Symbol"/>
                <a:cs typeface="Symbol"/>
              </a:rPr>
              <a:t></a:t>
            </a:r>
          </a:p>
          <a:p>
            <a:pPr marL="547370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Northeast Delta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Dental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7" name="Picture 36" descr="A pair of earrings&#10;&#10;Description automatically generated with medium confidence">
            <a:extLst>
              <a:ext uri="{FF2B5EF4-FFF2-40B4-BE49-F238E27FC236}">
                <a16:creationId xmlns:a16="http://schemas.microsoft.com/office/drawing/2014/main" id="{1E412C2E-0F1F-1111-9B65-60302BADF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401" y="6978342"/>
            <a:ext cx="1485900" cy="14859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AEEADE1-8312-AF11-AC60-7C03BC3A7715}"/>
              </a:ext>
            </a:extLst>
          </p:cNvPr>
          <p:cNvSpPr txBox="1"/>
          <p:nvPr/>
        </p:nvSpPr>
        <p:spPr>
          <a:xfrm rot="10800000" flipV="1">
            <a:off x="2386965" y="721234"/>
            <a:ext cx="2939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00" algn="ctr"/>
            <a:r>
              <a:rPr lang="en-US" sz="1800" b="1" i="0" u="none" strike="noStrike" baseline="0" dirty="0">
                <a:solidFill>
                  <a:srgbClr val="131313"/>
                </a:solidFill>
                <a:latin typeface="Calibri" panose="020F0502020204030204" pitchFamily="34" charset="0"/>
              </a:rPr>
              <a:t> </a:t>
            </a:r>
          </a:p>
          <a:p>
            <a:pPr marR="46900" algn="ctr"/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Plan PPO Premier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BDE9DB2-8095-E2E2-CAE5-AAA7E8D74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23" y="1568326"/>
            <a:ext cx="6429375" cy="3638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1594" y="4648200"/>
            <a:ext cx="6628602" cy="707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2960" indent="-326390">
              <a:lnSpc>
                <a:spcPts val="2385"/>
              </a:lnSpc>
              <a:buFont typeface="Symbol"/>
              <a:buChar char=""/>
              <a:tabLst>
                <a:tab pos="2092960" algn="l"/>
              </a:tabLst>
            </a:pPr>
            <a:r>
              <a:rPr sz="2000" b="1" spc="-5" dirty="0">
                <a:solidFill>
                  <a:srgbClr val="4B4B43"/>
                </a:solidFill>
                <a:latin typeface="Arial"/>
                <a:cs typeface="Arial"/>
              </a:rPr>
              <a:t>Paid Time </a:t>
            </a:r>
            <a:r>
              <a:rPr sz="2000" b="1" dirty="0">
                <a:solidFill>
                  <a:srgbClr val="4B4B43"/>
                </a:solidFill>
                <a:latin typeface="Arial"/>
                <a:cs typeface="Arial"/>
              </a:rPr>
              <a:t>Off </a:t>
            </a:r>
            <a:r>
              <a:rPr sz="2000" b="1" spc="-5" dirty="0">
                <a:solidFill>
                  <a:srgbClr val="4B4B43"/>
                </a:solidFill>
                <a:latin typeface="Arial"/>
                <a:cs typeface="Arial"/>
              </a:rPr>
              <a:t>(PTO)</a:t>
            </a:r>
            <a:r>
              <a:rPr sz="2000" b="1" spc="-85" dirty="0">
                <a:solidFill>
                  <a:srgbClr val="4B4B4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3"/>
                </a:solidFill>
                <a:latin typeface="Symbol"/>
                <a:cs typeface="Symbol"/>
              </a:rPr>
              <a:t></a:t>
            </a:r>
          </a:p>
          <a:p>
            <a:pPr marL="57785" algn="ctr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Silver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Forest</a:t>
            </a:r>
            <a:endParaRPr lang="en-US" sz="1200" b="1" u="sng" spc="-5" dirty="0">
              <a:latin typeface="Arial"/>
              <a:cs typeface="Arial"/>
            </a:endParaRPr>
          </a:p>
          <a:p>
            <a:pPr marL="241300" marR="102870" algn="just">
              <a:lnSpc>
                <a:spcPts val="1140"/>
              </a:lnSpc>
              <a:spcBef>
                <a:spcPts val="1030"/>
              </a:spcBef>
              <a:tabLst>
                <a:tab pos="469265" algn="l"/>
                <a:tab pos="469900" algn="l"/>
              </a:tabLst>
            </a:pPr>
            <a:r>
              <a:rPr lang="en-US" sz="1200" b="1" u="sng" spc="-5" dirty="0">
                <a:latin typeface="Arial"/>
                <a:cs typeface="Arial"/>
              </a:rPr>
              <a:t>In-House Employees</a:t>
            </a:r>
          </a:p>
          <a:p>
            <a:pPr marL="469900" marR="102870" indent="-228600" algn="just">
              <a:lnSpc>
                <a:spcPts val="1140"/>
              </a:lnSpc>
              <a:spcBef>
                <a:spcPts val="200"/>
              </a:spcBef>
              <a:buFont typeface="Verdana"/>
              <a:buChar char="▪"/>
              <a:tabLst>
                <a:tab pos="469265" algn="l"/>
                <a:tab pos="469900" algn="l"/>
              </a:tabLst>
            </a:pPr>
            <a:r>
              <a:rPr sz="1100" spc="-5" dirty="0">
                <a:latin typeface="Arial"/>
                <a:cs typeface="Arial"/>
              </a:rPr>
              <a:t>Benefits begin accruing your </a:t>
            </a:r>
            <a:r>
              <a:rPr sz="1100" dirty="0">
                <a:latin typeface="Arial"/>
                <a:cs typeface="Arial"/>
              </a:rPr>
              <a:t>first </a:t>
            </a:r>
            <a:r>
              <a:rPr sz="1100" spc="-5" dirty="0">
                <a:latin typeface="Arial"/>
                <a:cs typeface="Arial"/>
              </a:rPr>
              <a:t>day of employment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are available for use </a:t>
            </a:r>
            <a:r>
              <a:rPr sz="1100" spc="-10" dirty="0">
                <a:latin typeface="Arial"/>
                <a:cs typeface="Arial"/>
              </a:rPr>
              <a:t>when </a:t>
            </a:r>
            <a:r>
              <a:rPr sz="1100" spc="-5" dirty="0">
                <a:latin typeface="Arial"/>
                <a:cs typeface="Arial"/>
              </a:rPr>
              <a:t>employment status is  permanent,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full-time.</a:t>
            </a:r>
            <a:endParaRPr sz="1100" dirty="0">
              <a:latin typeface="Arial"/>
              <a:cs typeface="Arial"/>
            </a:endParaRPr>
          </a:p>
          <a:p>
            <a:pPr marL="469900" marR="111125" indent="-228600" algn="just">
              <a:lnSpc>
                <a:spcPts val="1140"/>
              </a:lnSpc>
              <a:spcBef>
                <a:spcPts val="80"/>
              </a:spcBef>
              <a:buFont typeface="Verdana"/>
              <a:buChar char="▪"/>
              <a:tabLst>
                <a:tab pos="469265" algn="l"/>
                <a:tab pos="469900" algn="l"/>
              </a:tabLst>
            </a:pPr>
            <a:r>
              <a:rPr sz="1100" spc="-5" dirty="0">
                <a:latin typeface="Arial"/>
                <a:cs typeface="Arial"/>
              </a:rPr>
              <a:t>Paid </a:t>
            </a:r>
            <a:r>
              <a:rPr sz="1100" dirty="0">
                <a:latin typeface="Arial"/>
                <a:cs typeface="Arial"/>
              </a:rPr>
              <a:t>time </a:t>
            </a:r>
            <a:r>
              <a:rPr sz="1100" spc="-10" dirty="0">
                <a:latin typeface="Arial"/>
                <a:cs typeface="Arial"/>
              </a:rPr>
              <a:t>off </a:t>
            </a:r>
            <a:r>
              <a:rPr sz="1100" spc="-5" dirty="0">
                <a:latin typeface="Arial"/>
                <a:cs typeface="Arial"/>
              </a:rPr>
              <a:t>is </a:t>
            </a:r>
            <a:r>
              <a:rPr sz="1100" spc="-10" dirty="0">
                <a:latin typeface="Arial"/>
                <a:cs typeface="Arial"/>
              </a:rPr>
              <a:t>based </a:t>
            </a:r>
            <a:r>
              <a:rPr sz="1100" dirty="0">
                <a:latin typeface="Arial"/>
                <a:cs typeface="Arial"/>
              </a:rPr>
              <a:t>on </a:t>
            </a:r>
            <a:r>
              <a:rPr sz="1100" spc="-5" dirty="0">
                <a:latin typeface="Arial"/>
                <a:cs typeface="Arial"/>
              </a:rPr>
              <a:t>accumulated hours worked per week. Silver Forest will provide </a:t>
            </a:r>
            <a:r>
              <a:rPr sz="1100" spc="-10" dirty="0">
                <a:latin typeface="Arial"/>
                <a:cs typeface="Arial"/>
              </a:rPr>
              <a:t>you with </a:t>
            </a:r>
            <a:r>
              <a:rPr sz="1100" dirty="0">
                <a:latin typeface="Arial"/>
                <a:cs typeface="Arial"/>
              </a:rPr>
              <a:t>up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15  days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paid </a:t>
            </a:r>
            <a:r>
              <a:rPr sz="1100" spc="-5" dirty="0">
                <a:latin typeface="Arial"/>
                <a:cs typeface="Arial"/>
              </a:rPr>
              <a:t>time off for a </a:t>
            </a:r>
            <a:r>
              <a:rPr sz="1100" spc="-10" dirty="0">
                <a:latin typeface="Arial"/>
                <a:cs typeface="Arial"/>
              </a:rPr>
              <a:t>full year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spc="1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employment.</a:t>
            </a:r>
            <a:endParaRPr sz="1100" dirty="0">
              <a:latin typeface="Arial"/>
              <a:cs typeface="Arial"/>
            </a:endParaRPr>
          </a:p>
          <a:p>
            <a:pPr marL="469900" marR="62230" indent="-228600" algn="just">
              <a:lnSpc>
                <a:spcPts val="1150"/>
              </a:lnSpc>
              <a:spcBef>
                <a:spcPts val="75"/>
              </a:spcBef>
              <a:buFont typeface="Verdana"/>
              <a:buChar char="▪"/>
              <a:tabLst>
                <a:tab pos="469265" algn="l"/>
                <a:tab pos="469900" algn="l"/>
              </a:tabLst>
            </a:pPr>
            <a:r>
              <a:rPr sz="1100" spc="-5" dirty="0">
                <a:latin typeface="Arial"/>
                <a:cs typeface="Arial"/>
              </a:rPr>
              <a:t>Employees are eligible for </a:t>
            </a:r>
            <a:r>
              <a:rPr sz="1100" spc="-10" dirty="0">
                <a:latin typeface="Arial"/>
                <a:cs typeface="Arial"/>
              </a:rPr>
              <a:t>an </a:t>
            </a:r>
            <a:r>
              <a:rPr sz="1100" spc="-5" dirty="0">
                <a:latin typeface="Arial"/>
                <a:cs typeface="Arial"/>
              </a:rPr>
              <a:t>additional 5 </a:t>
            </a:r>
            <a:r>
              <a:rPr sz="1100" spc="-10" dirty="0">
                <a:latin typeface="Arial"/>
                <a:cs typeface="Arial"/>
              </a:rPr>
              <a:t>days </a:t>
            </a:r>
            <a:r>
              <a:rPr sz="1100" spc="-5" dirty="0">
                <a:latin typeface="Arial"/>
                <a:cs typeface="Arial"/>
              </a:rPr>
              <a:t>of paid time </a:t>
            </a:r>
            <a:r>
              <a:rPr sz="1100" spc="-10" dirty="0">
                <a:latin typeface="Arial"/>
                <a:cs typeface="Arial"/>
              </a:rPr>
              <a:t>off </a:t>
            </a:r>
            <a:r>
              <a:rPr sz="1100" spc="-5" dirty="0">
                <a:latin typeface="Arial"/>
                <a:cs typeface="Arial"/>
              </a:rPr>
              <a:t>after 5 </a:t>
            </a:r>
            <a:r>
              <a:rPr sz="1100" spc="-10" dirty="0">
                <a:latin typeface="Arial"/>
                <a:cs typeface="Arial"/>
              </a:rPr>
              <a:t>years </a:t>
            </a:r>
            <a:r>
              <a:rPr sz="1100" spc="-5" dirty="0">
                <a:latin typeface="Arial"/>
                <a:cs typeface="Arial"/>
              </a:rPr>
              <a:t>of service. And another 5 </a:t>
            </a:r>
            <a:r>
              <a:rPr sz="1100" spc="-10" dirty="0">
                <a:latin typeface="Arial"/>
                <a:cs typeface="Arial"/>
              </a:rPr>
              <a:t>days 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paid </a:t>
            </a:r>
            <a:r>
              <a:rPr sz="1100" spc="-5" dirty="0">
                <a:latin typeface="Arial"/>
                <a:cs typeface="Arial"/>
              </a:rPr>
              <a:t>time off </a:t>
            </a:r>
            <a:r>
              <a:rPr sz="1100" spc="-10" dirty="0">
                <a:latin typeface="Arial"/>
                <a:cs typeface="Arial"/>
              </a:rPr>
              <a:t>after 15 </a:t>
            </a:r>
            <a:r>
              <a:rPr sz="1100" spc="-5" dirty="0">
                <a:latin typeface="Arial"/>
                <a:cs typeface="Arial"/>
              </a:rPr>
              <a:t>years of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service.</a:t>
            </a:r>
            <a:endParaRPr sz="1100" dirty="0">
              <a:latin typeface="Arial"/>
              <a:cs typeface="Arial"/>
            </a:endParaRPr>
          </a:p>
          <a:p>
            <a:pPr marL="466725" marR="5080" indent="-225425" algn="just">
              <a:lnSpc>
                <a:spcPct val="95500"/>
              </a:lnSpc>
              <a:spcBef>
                <a:spcPts val="45"/>
              </a:spcBef>
              <a:buFont typeface="Verdana"/>
              <a:buChar char="▪"/>
              <a:tabLst>
                <a:tab pos="469265" algn="l"/>
                <a:tab pos="469900" algn="l"/>
              </a:tabLst>
            </a:pPr>
            <a:r>
              <a:rPr sz="1100" spc="-5" dirty="0">
                <a:latin typeface="Arial"/>
                <a:cs typeface="Arial"/>
              </a:rPr>
              <a:t>Employees with less </a:t>
            </a:r>
            <a:r>
              <a:rPr sz="1100" spc="-10" dirty="0">
                <a:latin typeface="Arial"/>
                <a:cs typeface="Arial"/>
              </a:rPr>
              <a:t>than </a:t>
            </a:r>
            <a:r>
              <a:rPr sz="1100" spc="-5" dirty="0">
                <a:latin typeface="Arial"/>
                <a:cs typeface="Arial"/>
              </a:rPr>
              <a:t>5 years of service can </a:t>
            </a:r>
            <a:r>
              <a:rPr sz="1100" dirty="0">
                <a:latin typeface="Arial"/>
                <a:cs typeface="Arial"/>
              </a:rPr>
              <a:t>carry </a:t>
            </a:r>
            <a:r>
              <a:rPr sz="1100" spc="-5" dirty="0">
                <a:latin typeface="Arial"/>
                <a:cs typeface="Arial"/>
              </a:rPr>
              <a:t>forward </a:t>
            </a:r>
            <a:r>
              <a:rPr sz="1100" dirty="0">
                <a:latin typeface="Arial"/>
                <a:cs typeface="Arial"/>
              </a:rPr>
              <a:t>up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120 </a:t>
            </a:r>
            <a:r>
              <a:rPr sz="1100" spc="-5" dirty="0">
                <a:latin typeface="Arial"/>
                <a:cs typeface="Arial"/>
              </a:rPr>
              <a:t>hours of accrued paid </a:t>
            </a:r>
            <a:r>
              <a:rPr sz="1100" dirty="0">
                <a:latin typeface="Arial"/>
                <a:cs typeface="Arial"/>
              </a:rPr>
              <a:t>time </a:t>
            </a:r>
            <a:r>
              <a:rPr sz="1100" spc="-10" dirty="0">
                <a:latin typeface="Arial"/>
                <a:cs typeface="Arial"/>
              </a:rPr>
              <a:t>off from  one year </a:t>
            </a:r>
            <a:r>
              <a:rPr sz="1100" spc="-5" dirty="0">
                <a:latin typeface="Arial"/>
                <a:cs typeface="Arial"/>
              </a:rPr>
              <a:t>to the next. Those employees with </a:t>
            </a:r>
            <a:r>
              <a:rPr sz="1100" dirty="0">
                <a:latin typeface="Arial"/>
                <a:cs typeface="Arial"/>
              </a:rPr>
              <a:t>more </a:t>
            </a:r>
            <a:r>
              <a:rPr sz="1100" spc="-10" dirty="0">
                <a:latin typeface="Arial"/>
                <a:cs typeface="Arial"/>
              </a:rPr>
              <a:t>than </a:t>
            </a:r>
            <a:r>
              <a:rPr sz="1100" spc="-5" dirty="0">
                <a:latin typeface="Arial"/>
                <a:cs typeface="Arial"/>
              </a:rPr>
              <a:t>5 years </a:t>
            </a:r>
            <a:r>
              <a:rPr sz="1100" spc="-10" dirty="0">
                <a:latin typeface="Arial"/>
                <a:cs typeface="Arial"/>
              </a:rPr>
              <a:t>but </a:t>
            </a:r>
            <a:r>
              <a:rPr sz="1100" spc="-5" dirty="0">
                <a:latin typeface="Arial"/>
                <a:cs typeface="Arial"/>
              </a:rPr>
              <a:t>less than </a:t>
            </a:r>
            <a:r>
              <a:rPr sz="1100" spc="-10" dirty="0">
                <a:latin typeface="Arial"/>
                <a:cs typeface="Arial"/>
              </a:rPr>
              <a:t>15 </a:t>
            </a:r>
            <a:r>
              <a:rPr sz="1100" spc="-5" dirty="0">
                <a:latin typeface="Arial"/>
                <a:cs typeface="Arial"/>
              </a:rPr>
              <a:t>years of service can </a:t>
            </a:r>
            <a:r>
              <a:rPr sz="1100" dirty="0">
                <a:latin typeface="Arial"/>
                <a:cs typeface="Arial"/>
              </a:rPr>
              <a:t>carry  </a:t>
            </a:r>
            <a:r>
              <a:rPr sz="1100" spc="-5" dirty="0">
                <a:latin typeface="Arial"/>
                <a:cs typeface="Arial"/>
              </a:rPr>
              <a:t>forward </a:t>
            </a:r>
            <a:r>
              <a:rPr sz="1100" spc="-10" dirty="0">
                <a:latin typeface="Arial"/>
                <a:cs typeface="Arial"/>
              </a:rPr>
              <a:t>up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5" dirty="0">
                <a:latin typeface="Arial"/>
                <a:cs typeface="Arial"/>
              </a:rPr>
              <a:t>160 hours. And employees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dirty="0">
                <a:latin typeface="Arial"/>
                <a:cs typeface="Arial"/>
              </a:rPr>
              <a:t>more </a:t>
            </a:r>
            <a:r>
              <a:rPr sz="1100" spc="-5" dirty="0">
                <a:latin typeface="Arial"/>
                <a:cs typeface="Arial"/>
              </a:rPr>
              <a:t>than </a:t>
            </a:r>
            <a:r>
              <a:rPr sz="1100" dirty="0">
                <a:latin typeface="Arial"/>
                <a:cs typeface="Arial"/>
              </a:rPr>
              <a:t>15 </a:t>
            </a:r>
            <a:r>
              <a:rPr sz="1100" spc="-5" dirty="0">
                <a:latin typeface="Arial"/>
                <a:cs typeface="Arial"/>
              </a:rPr>
              <a:t>years can </a:t>
            </a:r>
            <a:r>
              <a:rPr sz="1100" dirty="0">
                <a:latin typeface="Arial"/>
                <a:cs typeface="Arial"/>
              </a:rPr>
              <a:t>carry forward </a:t>
            </a:r>
            <a:r>
              <a:rPr sz="1100" spc="-5" dirty="0">
                <a:latin typeface="Arial"/>
                <a:cs typeface="Arial"/>
              </a:rPr>
              <a:t>200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hours.</a:t>
            </a:r>
            <a:endParaRPr sz="1100" dirty="0">
              <a:latin typeface="Arial"/>
              <a:cs typeface="Arial"/>
            </a:endParaRPr>
          </a:p>
          <a:p>
            <a:pPr marL="431165" indent="-228600" algn="just">
              <a:lnSpc>
                <a:spcPct val="100000"/>
              </a:lnSpc>
              <a:spcBef>
                <a:spcPts val="20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sz="1100" spc="-10" dirty="0">
                <a:latin typeface="Arial"/>
                <a:cs typeface="Arial"/>
              </a:rPr>
              <a:t>See </a:t>
            </a:r>
            <a:r>
              <a:rPr sz="1100" spc="-5" dirty="0">
                <a:latin typeface="Arial"/>
                <a:cs typeface="Arial"/>
              </a:rPr>
              <a:t>Carlene Hellus for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details</a:t>
            </a:r>
            <a:endParaRPr lang="en-US" sz="1000" spc="-5" dirty="0">
              <a:latin typeface="Arial"/>
              <a:cs typeface="Arial"/>
            </a:endParaRPr>
          </a:p>
          <a:p>
            <a:pPr marL="202565" algn="just">
              <a:lnSpc>
                <a:spcPct val="100000"/>
              </a:lnSpc>
              <a:spcBef>
                <a:spcPts val="20"/>
              </a:spcBef>
              <a:tabLst>
                <a:tab pos="431165" algn="l"/>
                <a:tab pos="431800" algn="l"/>
              </a:tabLst>
            </a:pPr>
            <a:r>
              <a:rPr lang="en-US" sz="1200" b="1" u="sng" spc="-5" dirty="0">
                <a:latin typeface="Arial"/>
                <a:cs typeface="Arial"/>
              </a:rPr>
              <a:t>Pieceworkers</a:t>
            </a:r>
          </a:p>
          <a:p>
            <a:pPr marL="431165" indent="-228600" algn="just">
              <a:lnSpc>
                <a:spcPct val="100000"/>
              </a:lnSpc>
              <a:spcBef>
                <a:spcPts val="20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lang="en-US" sz="1100" dirty="0">
                <a:latin typeface="Arial"/>
                <a:cs typeface="Arial"/>
              </a:rPr>
              <a:t>Benefits begin accruing your first day of employment and are available for use when employment status is  permanent, full-time.</a:t>
            </a:r>
          </a:p>
          <a:p>
            <a:pPr marL="431165" indent="-228600" algn="just">
              <a:lnSpc>
                <a:spcPct val="100000"/>
              </a:lnSpc>
              <a:spcBef>
                <a:spcPts val="20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lang="en-US" sz="1100" dirty="0">
                <a:latin typeface="Arial"/>
                <a:cs typeface="Arial"/>
              </a:rPr>
              <a:t>Paid time off is based on accumulated hours worked per week. Silver Forest will provide you with up to 5  days of paid time off for a full year of employment.</a:t>
            </a:r>
          </a:p>
          <a:p>
            <a:pPr marL="431165" indent="-228600" algn="just">
              <a:lnSpc>
                <a:spcPct val="100000"/>
              </a:lnSpc>
              <a:spcBef>
                <a:spcPts val="20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lang="en-US" sz="1100" dirty="0">
                <a:latin typeface="Arial"/>
                <a:cs typeface="Arial"/>
              </a:rPr>
              <a:t>Employees are eligible for an additional 5 days of paid time off after 10 years of service. And another 5 days  of paid time off after 20 years of service.</a:t>
            </a:r>
          </a:p>
          <a:p>
            <a:pPr marL="431165" indent="-228600" algn="just">
              <a:lnSpc>
                <a:spcPct val="100000"/>
              </a:lnSpc>
              <a:spcBef>
                <a:spcPts val="20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lang="en-US" sz="1100" dirty="0">
                <a:latin typeface="Arial"/>
                <a:cs typeface="Arial"/>
              </a:rPr>
              <a:t>Employees with less than 5 years of service can carry forward up to 40 hours of accrued paid time off from  one year to the next. Those employees with more than 5 years but less than 10 years of service can carry  forward up to 80 hours. And employees with more than 20 years can carry forward 120 hours.</a:t>
            </a:r>
          </a:p>
          <a:p>
            <a:pPr marL="431165" indent="-228600" algn="just">
              <a:lnSpc>
                <a:spcPct val="100000"/>
              </a:lnSpc>
              <a:spcBef>
                <a:spcPts val="20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lang="en-US" sz="1100" dirty="0">
                <a:latin typeface="Arial"/>
                <a:cs typeface="Arial"/>
              </a:rPr>
              <a:t>See Carlene </a:t>
            </a:r>
            <a:r>
              <a:rPr lang="en-US" sz="1100" dirty="0" err="1">
                <a:latin typeface="Arial"/>
                <a:cs typeface="Arial"/>
              </a:rPr>
              <a:t>Hellus</a:t>
            </a:r>
            <a:r>
              <a:rPr lang="en-US" sz="1100" dirty="0">
                <a:latin typeface="Arial"/>
                <a:cs typeface="Arial"/>
              </a:rPr>
              <a:t> for details</a:t>
            </a:r>
          </a:p>
          <a:p>
            <a:pPr marL="431165" indent="-228600">
              <a:lnSpc>
                <a:spcPct val="100000"/>
              </a:lnSpc>
              <a:spcBef>
                <a:spcPts val="20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Verdana"/>
              <a:buChar char="▪"/>
            </a:pPr>
            <a:endParaRPr lang="en-US"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Verdana"/>
              <a:buChar char="▪"/>
            </a:pPr>
            <a:endParaRPr sz="1000" dirty="0">
              <a:latin typeface="Times New Roman"/>
              <a:cs typeface="Times New Roman"/>
            </a:endParaRPr>
          </a:p>
          <a:p>
            <a:pPr marL="57150" algn="ctr">
              <a:lnSpc>
                <a:spcPts val="2390"/>
              </a:lnSpc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31394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137" y="32308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08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475" y="304800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4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475" y="323088"/>
            <a:ext cx="7013575" cy="38100"/>
          </a:xfrm>
          <a:custGeom>
            <a:avLst/>
            <a:gdLst/>
            <a:ahLst/>
            <a:cxnLst/>
            <a:rect l="l" t="t" r="r" b="b"/>
            <a:pathLst>
              <a:path w="7013575" h="38100">
                <a:moveTo>
                  <a:pt x="0" y="38099"/>
                </a:moveTo>
                <a:lnTo>
                  <a:pt x="7013447" y="38099"/>
                </a:lnTo>
                <a:lnTo>
                  <a:pt x="7013447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475" y="361188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4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8455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92923" y="31394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30261" y="32308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92923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379476"/>
            <a:ext cx="18415" cy="9299575"/>
          </a:xfrm>
          <a:custGeom>
            <a:avLst/>
            <a:gdLst/>
            <a:ahLst/>
            <a:cxnLst/>
            <a:rect l="l" t="t" r="r" b="b"/>
            <a:pathLst>
              <a:path w="18414" h="9299575">
                <a:moveTo>
                  <a:pt x="0" y="9299447"/>
                </a:moveTo>
                <a:lnTo>
                  <a:pt x="18287" y="9299447"/>
                </a:lnTo>
                <a:lnTo>
                  <a:pt x="18287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3087" y="379476"/>
            <a:ext cx="38100" cy="9299575"/>
          </a:xfrm>
          <a:custGeom>
            <a:avLst/>
            <a:gdLst/>
            <a:ahLst/>
            <a:cxnLst/>
            <a:rect l="l" t="t" r="r" b="b"/>
            <a:pathLst>
              <a:path w="38100" h="9299575">
                <a:moveTo>
                  <a:pt x="0" y="9299447"/>
                </a:moveTo>
                <a:lnTo>
                  <a:pt x="38099" y="9299447"/>
                </a:lnTo>
                <a:lnTo>
                  <a:pt x="38099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0331" y="361188"/>
            <a:ext cx="0" cy="9336405"/>
          </a:xfrm>
          <a:custGeom>
            <a:avLst/>
            <a:gdLst/>
            <a:ahLst/>
            <a:cxnLst/>
            <a:rect l="l" t="t" r="r" b="b"/>
            <a:pathLst>
              <a:path h="9336405">
                <a:moveTo>
                  <a:pt x="0" y="0"/>
                </a:moveTo>
                <a:lnTo>
                  <a:pt x="0" y="9336023"/>
                </a:lnTo>
              </a:path>
            </a:pathLst>
          </a:custGeom>
          <a:ln w="1828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49311" y="379476"/>
            <a:ext cx="18415" cy="9299575"/>
          </a:xfrm>
          <a:custGeom>
            <a:avLst/>
            <a:gdLst/>
            <a:ahLst/>
            <a:cxnLst/>
            <a:rect l="l" t="t" r="r" b="b"/>
            <a:pathLst>
              <a:path w="18415" h="9299575">
                <a:moveTo>
                  <a:pt x="0" y="9299447"/>
                </a:moveTo>
                <a:lnTo>
                  <a:pt x="18287" y="9299447"/>
                </a:lnTo>
                <a:lnTo>
                  <a:pt x="18287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11211" y="379476"/>
            <a:ext cx="38100" cy="9299575"/>
          </a:xfrm>
          <a:custGeom>
            <a:avLst/>
            <a:gdLst/>
            <a:ahLst/>
            <a:cxnLst/>
            <a:rect l="l" t="t" r="r" b="b"/>
            <a:pathLst>
              <a:path w="38100" h="9299575">
                <a:moveTo>
                  <a:pt x="0" y="9299447"/>
                </a:moveTo>
                <a:lnTo>
                  <a:pt x="38099" y="9299447"/>
                </a:lnTo>
                <a:lnTo>
                  <a:pt x="38099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02067" y="361188"/>
            <a:ext cx="0" cy="9336405"/>
          </a:xfrm>
          <a:custGeom>
            <a:avLst/>
            <a:gdLst/>
            <a:ahLst/>
            <a:cxnLst/>
            <a:rect l="l" t="t" r="r" b="b"/>
            <a:pathLst>
              <a:path h="9336405">
                <a:moveTo>
                  <a:pt x="0" y="0"/>
                </a:moveTo>
                <a:lnTo>
                  <a:pt x="0" y="9336023"/>
                </a:lnTo>
              </a:path>
            </a:pathLst>
          </a:custGeom>
          <a:ln w="1828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3943" y="967892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4800" y="974445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2137" y="9678923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3087" y="971626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9475" y="9735311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5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9475" y="9697211"/>
            <a:ext cx="7013575" cy="38100"/>
          </a:xfrm>
          <a:custGeom>
            <a:avLst/>
            <a:gdLst/>
            <a:ahLst/>
            <a:cxnLst/>
            <a:rect l="l" t="t" r="r" b="b"/>
            <a:pathLst>
              <a:path w="7013575" h="38100">
                <a:moveTo>
                  <a:pt x="0" y="38099"/>
                </a:moveTo>
                <a:lnTo>
                  <a:pt x="7013447" y="38099"/>
                </a:lnTo>
                <a:lnTo>
                  <a:pt x="7013447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9475" y="9678923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5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58455" y="967892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92923" y="974445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30261" y="9678923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92923" y="971626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9A957C-6A63-4A86-847C-1BCC3C7469D1}"/>
              </a:ext>
            </a:extLst>
          </p:cNvPr>
          <p:cNvSpPr txBox="1"/>
          <p:nvPr/>
        </p:nvSpPr>
        <p:spPr>
          <a:xfrm>
            <a:off x="550674" y="685800"/>
            <a:ext cx="6516750" cy="221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7235" lvl="1" indent="-325755">
              <a:lnSpc>
                <a:spcPts val="2385"/>
              </a:lnSpc>
              <a:spcBef>
                <a:spcPts val="705"/>
              </a:spcBef>
              <a:buFont typeface="Symbol"/>
              <a:buChar char=""/>
              <a:tabLst>
                <a:tab pos="2007870" algn="l"/>
              </a:tabLst>
            </a:pPr>
            <a:r>
              <a:rPr lang="en-US" sz="2000" b="1" spc="-5" dirty="0">
                <a:solidFill>
                  <a:srgbClr val="4B4B43"/>
                </a:solidFill>
                <a:latin typeface="Arial"/>
                <a:cs typeface="Arial"/>
              </a:rPr>
              <a:t>Short-Term </a:t>
            </a:r>
            <a:r>
              <a:rPr lang="en-US" sz="2000" b="1" dirty="0">
                <a:solidFill>
                  <a:srgbClr val="4B4B43"/>
                </a:solidFill>
                <a:latin typeface="Arial"/>
                <a:cs typeface="Arial"/>
              </a:rPr>
              <a:t>Disability</a:t>
            </a:r>
            <a:r>
              <a:rPr lang="en-US" sz="2000" b="1" spc="-100" dirty="0">
                <a:solidFill>
                  <a:srgbClr val="4B4B43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4B4B43"/>
                </a:solidFill>
                <a:latin typeface="Symbol"/>
                <a:cs typeface="Symbol"/>
              </a:rPr>
              <a:t></a:t>
            </a:r>
          </a:p>
          <a:p>
            <a:pPr marL="2418715">
              <a:lnSpc>
                <a:spcPts val="1425"/>
              </a:lnSpc>
            </a:pPr>
            <a:r>
              <a:rPr lang="en-US" sz="1200" b="1" spc="-5" dirty="0">
                <a:latin typeface="Arial"/>
                <a:cs typeface="Arial"/>
              </a:rPr>
              <a:t>Lincoln Financial</a:t>
            </a:r>
            <a:r>
              <a:rPr lang="en-US" sz="1200" b="1" spc="-35" dirty="0">
                <a:latin typeface="Arial"/>
                <a:cs typeface="Arial"/>
              </a:rPr>
              <a:t> </a:t>
            </a:r>
            <a:r>
              <a:rPr lang="en-US" sz="1200" b="1" spc="-5" dirty="0">
                <a:latin typeface="Arial"/>
                <a:cs typeface="Arial"/>
              </a:rPr>
              <a:t>Group</a:t>
            </a:r>
            <a:endParaRPr lang="en-US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lang="en-US" sz="1100" b="1" i="1" u="heavy" spc="-5" dirty="0">
                <a:latin typeface="Arial"/>
                <a:cs typeface="Arial"/>
              </a:rPr>
              <a:t>Voluntary Short-Term Disability Insurance  </a:t>
            </a:r>
            <a:r>
              <a:rPr lang="en-US" sz="1100" b="1" i="1" spc="-10" dirty="0">
                <a:latin typeface="Arial"/>
                <a:cs typeface="Arial"/>
              </a:rPr>
              <a:t>(100% employee</a:t>
            </a:r>
            <a:r>
              <a:rPr lang="en-US" sz="1100" b="1" i="1" spc="110" dirty="0">
                <a:latin typeface="Arial"/>
                <a:cs typeface="Arial"/>
              </a:rPr>
              <a:t> </a:t>
            </a:r>
            <a:r>
              <a:rPr lang="en-US" sz="1100" b="1" i="1" spc="-5" dirty="0">
                <a:latin typeface="Arial"/>
                <a:cs typeface="Arial"/>
              </a:rPr>
              <a:t>funded)</a:t>
            </a:r>
            <a:endParaRPr lang="en-US"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 marL="431800" indent="-228600">
              <a:lnSpc>
                <a:spcPct val="100000"/>
              </a:lnSpc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lang="en-US" sz="1100" spc="-5" dirty="0">
                <a:latin typeface="Arial"/>
                <a:cs typeface="Arial"/>
              </a:rPr>
              <a:t>Benefit begin after a waiting period of 0 days for accidents and 7 </a:t>
            </a:r>
            <a:r>
              <a:rPr lang="en-US" sz="1100" spc="-10" dirty="0">
                <a:latin typeface="Arial"/>
                <a:cs typeface="Arial"/>
              </a:rPr>
              <a:t>days </a:t>
            </a:r>
            <a:r>
              <a:rPr lang="en-US" sz="1100" spc="-5" dirty="0">
                <a:latin typeface="Arial"/>
                <a:cs typeface="Arial"/>
              </a:rPr>
              <a:t>for</a:t>
            </a:r>
            <a:r>
              <a:rPr lang="en-US" sz="1100" spc="155" dirty="0">
                <a:latin typeface="Arial"/>
                <a:cs typeface="Arial"/>
              </a:rPr>
              <a:t> </a:t>
            </a:r>
            <a:r>
              <a:rPr lang="en-US" sz="1100" spc="-5" dirty="0">
                <a:latin typeface="Arial"/>
                <a:cs typeface="Arial"/>
              </a:rPr>
              <a:t>sicknesses</a:t>
            </a:r>
            <a:endParaRPr lang="en-US" sz="1100" dirty="0">
              <a:latin typeface="Arial"/>
              <a:cs typeface="Arial"/>
            </a:endParaRPr>
          </a:p>
          <a:p>
            <a:pPr marL="431800" indent="-228600">
              <a:lnSpc>
                <a:spcPct val="100000"/>
              </a:lnSpc>
              <a:spcBef>
                <a:spcPts val="25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lang="en-US" sz="1100" spc="-5" dirty="0">
                <a:latin typeface="Arial"/>
                <a:cs typeface="Arial"/>
              </a:rPr>
              <a:t>Benefit is </a:t>
            </a:r>
            <a:r>
              <a:rPr lang="en-US" sz="1100" dirty="0">
                <a:latin typeface="Arial"/>
                <a:cs typeface="Arial"/>
              </a:rPr>
              <a:t>up </a:t>
            </a:r>
            <a:r>
              <a:rPr lang="en-US" sz="1100" spc="-5" dirty="0">
                <a:latin typeface="Arial"/>
                <a:cs typeface="Arial"/>
              </a:rPr>
              <a:t>to </a:t>
            </a:r>
            <a:r>
              <a:rPr lang="en-US" sz="1100" spc="-10" dirty="0">
                <a:latin typeface="Arial"/>
                <a:cs typeface="Arial"/>
              </a:rPr>
              <a:t>70% </a:t>
            </a:r>
            <a:r>
              <a:rPr lang="en-US" sz="1100" spc="-5" dirty="0">
                <a:latin typeface="Arial"/>
                <a:cs typeface="Arial"/>
              </a:rPr>
              <a:t>of current base rate of </a:t>
            </a:r>
            <a:r>
              <a:rPr lang="en-US" sz="1100" dirty="0">
                <a:latin typeface="Arial"/>
                <a:cs typeface="Arial"/>
              </a:rPr>
              <a:t>pay </a:t>
            </a:r>
            <a:r>
              <a:rPr lang="en-US" sz="1100" spc="-5" dirty="0">
                <a:latin typeface="Arial"/>
                <a:cs typeface="Arial"/>
              </a:rPr>
              <a:t>to a maximum </a:t>
            </a:r>
            <a:r>
              <a:rPr lang="en-US" sz="1100" spc="-10" dirty="0">
                <a:latin typeface="Arial"/>
                <a:cs typeface="Arial"/>
              </a:rPr>
              <a:t>of</a:t>
            </a:r>
            <a:r>
              <a:rPr lang="en-US" sz="1100" spc="114" dirty="0">
                <a:latin typeface="Arial"/>
                <a:cs typeface="Arial"/>
              </a:rPr>
              <a:t> </a:t>
            </a:r>
            <a:r>
              <a:rPr lang="en-US" sz="1100" spc="-10" dirty="0">
                <a:latin typeface="Arial"/>
                <a:cs typeface="Arial"/>
              </a:rPr>
              <a:t>$750/week</a:t>
            </a:r>
            <a:endParaRPr lang="en-US" sz="1100" dirty="0">
              <a:latin typeface="Arial"/>
              <a:cs typeface="Arial"/>
            </a:endParaRPr>
          </a:p>
          <a:p>
            <a:pPr marL="431800" indent="-228600">
              <a:lnSpc>
                <a:spcPct val="100000"/>
              </a:lnSpc>
              <a:spcBef>
                <a:spcPts val="10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lang="en-US" sz="1100" spc="-5" dirty="0">
                <a:latin typeface="Arial"/>
                <a:cs typeface="Arial"/>
              </a:rPr>
              <a:t>The maximum benefit period is </a:t>
            </a:r>
            <a:r>
              <a:rPr lang="en-US" sz="1100" dirty="0">
                <a:latin typeface="Arial"/>
                <a:cs typeface="Arial"/>
              </a:rPr>
              <a:t>26 </a:t>
            </a:r>
            <a:r>
              <a:rPr lang="en-US" sz="1100" spc="-5" dirty="0">
                <a:latin typeface="Arial"/>
                <a:cs typeface="Arial"/>
              </a:rPr>
              <a:t>weeks </a:t>
            </a:r>
            <a:r>
              <a:rPr lang="en-US" sz="1100" spc="-10" dirty="0">
                <a:latin typeface="Arial"/>
                <a:cs typeface="Arial"/>
              </a:rPr>
              <a:t>per </a:t>
            </a:r>
            <a:r>
              <a:rPr lang="en-US" sz="1100" spc="-5" dirty="0">
                <a:latin typeface="Arial"/>
                <a:cs typeface="Arial"/>
              </a:rPr>
              <a:t>eligible</a:t>
            </a:r>
            <a:r>
              <a:rPr lang="en-US" sz="1100" spc="90" dirty="0">
                <a:latin typeface="Arial"/>
                <a:cs typeface="Arial"/>
              </a:rPr>
              <a:t> </a:t>
            </a:r>
            <a:r>
              <a:rPr lang="en-US" sz="1100" spc="-5" dirty="0">
                <a:latin typeface="Arial"/>
                <a:cs typeface="Arial"/>
              </a:rPr>
              <a:t>disability</a:t>
            </a:r>
            <a:endParaRPr lang="en-US" sz="1100" dirty="0">
              <a:latin typeface="Arial"/>
              <a:cs typeface="Arial"/>
            </a:endParaRPr>
          </a:p>
          <a:p>
            <a:pPr marL="431800" indent="-228600">
              <a:lnSpc>
                <a:spcPct val="100000"/>
              </a:lnSpc>
              <a:spcBef>
                <a:spcPts val="20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lang="en-US" sz="1100" spc="-5" dirty="0">
                <a:latin typeface="Arial"/>
                <a:cs typeface="Arial"/>
              </a:rPr>
              <a:t>Benefits are available for </a:t>
            </a:r>
            <a:r>
              <a:rPr lang="en-US" sz="1100" dirty="0">
                <a:latin typeface="Arial"/>
                <a:cs typeface="Arial"/>
              </a:rPr>
              <a:t>part </a:t>
            </a:r>
            <a:r>
              <a:rPr lang="en-US" sz="1100" spc="-5" dirty="0">
                <a:latin typeface="Arial"/>
                <a:cs typeface="Arial"/>
              </a:rPr>
              <a:t>time</a:t>
            </a:r>
            <a:r>
              <a:rPr lang="en-US" sz="1100" spc="-10" dirty="0">
                <a:latin typeface="Arial"/>
                <a:cs typeface="Arial"/>
              </a:rPr>
              <a:t> </a:t>
            </a:r>
            <a:r>
              <a:rPr lang="en-US" sz="1100" spc="-5" dirty="0">
                <a:latin typeface="Arial"/>
                <a:cs typeface="Arial"/>
              </a:rPr>
              <a:t>earnings</a:t>
            </a:r>
            <a:endParaRPr lang="en-US" sz="1100" dirty="0">
              <a:latin typeface="Arial"/>
              <a:cs typeface="Arial"/>
            </a:endParaRPr>
          </a:p>
          <a:p>
            <a:pPr marL="431800" marR="85090" indent="-228600">
              <a:lnSpc>
                <a:spcPct val="95500"/>
              </a:lnSpc>
              <a:spcBef>
                <a:spcPts val="65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lang="en-US" sz="1100" spc="-5" dirty="0">
                <a:latin typeface="Arial"/>
                <a:cs typeface="Arial"/>
              </a:rPr>
              <a:t>There is a pre-existing condition limitation for conditions </a:t>
            </a:r>
            <a:r>
              <a:rPr lang="en-US" sz="1100" spc="-10" dirty="0">
                <a:latin typeface="Arial"/>
                <a:cs typeface="Arial"/>
              </a:rPr>
              <a:t>you </a:t>
            </a:r>
            <a:r>
              <a:rPr lang="en-US" sz="1100" spc="-5" dirty="0">
                <a:latin typeface="Arial"/>
                <a:cs typeface="Arial"/>
              </a:rPr>
              <a:t>have seen a medical provider </a:t>
            </a:r>
            <a:r>
              <a:rPr lang="en-US" sz="1100" spc="-10" dirty="0">
                <a:latin typeface="Arial"/>
                <a:cs typeface="Arial"/>
              </a:rPr>
              <a:t>or </a:t>
            </a:r>
            <a:r>
              <a:rPr lang="en-US" sz="1100" dirty="0">
                <a:latin typeface="Arial"/>
                <a:cs typeface="Arial"/>
              </a:rPr>
              <a:t>taken  </a:t>
            </a:r>
            <a:r>
              <a:rPr lang="en-US" sz="1100" spc="-5" dirty="0">
                <a:latin typeface="Arial"/>
                <a:cs typeface="Arial"/>
              </a:rPr>
              <a:t>medication in the 6 months prior to </a:t>
            </a:r>
            <a:r>
              <a:rPr lang="en-US" sz="1100" spc="-10" dirty="0">
                <a:latin typeface="Arial"/>
                <a:cs typeface="Arial"/>
              </a:rPr>
              <a:t>your </a:t>
            </a:r>
            <a:r>
              <a:rPr lang="en-US" sz="1100" spc="-5" dirty="0">
                <a:latin typeface="Arial"/>
                <a:cs typeface="Arial"/>
              </a:rPr>
              <a:t>coverage effective date </a:t>
            </a:r>
            <a:r>
              <a:rPr lang="en-US" sz="1100" spc="-10" dirty="0">
                <a:latin typeface="Arial"/>
                <a:cs typeface="Arial"/>
              </a:rPr>
              <a:t>and </a:t>
            </a:r>
            <a:r>
              <a:rPr lang="en-US" sz="1100" spc="-5" dirty="0">
                <a:latin typeface="Arial"/>
                <a:cs typeface="Arial"/>
              </a:rPr>
              <a:t>will </a:t>
            </a:r>
            <a:r>
              <a:rPr lang="en-US" sz="1100" spc="-10" dirty="0">
                <a:latin typeface="Arial"/>
                <a:cs typeface="Arial"/>
              </a:rPr>
              <a:t>not be </a:t>
            </a:r>
            <a:r>
              <a:rPr lang="en-US" sz="1100" spc="-5" dirty="0">
                <a:latin typeface="Arial"/>
                <a:cs typeface="Arial"/>
              </a:rPr>
              <a:t>covered until </a:t>
            </a:r>
            <a:r>
              <a:rPr lang="en-US" sz="1100" spc="-10" dirty="0">
                <a:latin typeface="Arial"/>
                <a:cs typeface="Arial"/>
              </a:rPr>
              <a:t>you </a:t>
            </a:r>
            <a:r>
              <a:rPr lang="en-US" sz="1100" spc="-5" dirty="0">
                <a:latin typeface="Arial"/>
                <a:cs typeface="Arial"/>
              </a:rPr>
              <a:t>have been  </a:t>
            </a:r>
            <a:r>
              <a:rPr lang="en-US" sz="1100" spc="-10" dirty="0">
                <a:latin typeface="Arial"/>
                <a:cs typeface="Arial"/>
              </a:rPr>
              <a:t>on </a:t>
            </a:r>
            <a:r>
              <a:rPr lang="en-US" sz="1100" spc="-5" dirty="0">
                <a:latin typeface="Arial"/>
                <a:cs typeface="Arial"/>
              </a:rPr>
              <a:t>the plan continuously for </a:t>
            </a:r>
            <a:r>
              <a:rPr lang="en-US" sz="1100" spc="-10" dirty="0">
                <a:latin typeface="Arial"/>
                <a:cs typeface="Arial"/>
              </a:rPr>
              <a:t>12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5" dirty="0">
                <a:latin typeface="Arial"/>
                <a:cs typeface="Arial"/>
              </a:rPr>
              <a:t>months</a:t>
            </a:r>
            <a:endParaRPr lang="en-US" sz="1100" dirty="0">
              <a:latin typeface="Arial"/>
              <a:cs typeface="Arial"/>
            </a:endParaRPr>
          </a:p>
        </p:txBody>
      </p:sp>
      <p:pic>
        <p:nvPicPr>
          <p:cNvPr id="35" name="Picture 34" descr="A pair of earrings&#10;&#10;Description automatically generated with medium confidence">
            <a:extLst>
              <a:ext uri="{FF2B5EF4-FFF2-40B4-BE49-F238E27FC236}">
                <a16:creationId xmlns:a16="http://schemas.microsoft.com/office/drawing/2014/main" id="{FB272DB6-6F02-A908-71B5-9A04049365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95" y="2831991"/>
            <a:ext cx="2209800" cy="18162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609" y="5217870"/>
            <a:ext cx="6442075" cy="2264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i="1" u="heavy" spc="-5" dirty="0">
                <a:latin typeface="Arial"/>
                <a:cs typeface="Arial"/>
              </a:rPr>
              <a:t>Forms </a:t>
            </a:r>
            <a:r>
              <a:rPr sz="1100" b="1" i="1" u="heavy" dirty="0">
                <a:latin typeface="Arial"/>
                <a:cs typeface="Arial"/>
              </a:rPr>
              <a:t>to </a:t>
            </a:r>
            <a:r>
              <a:rPr sz="1100" b="1" i="1" u="heavy" spc="-5" dirty="0">
                <a:latin typeface="Arial"/>
                <a:cs typeface="Arial"/>
              </a:rPr>
              <a:t>be completed if making</a:t>
            </a:r>
            <a:r>
              <a:rPr sz="1100" b="1" i="1" u="heavy" spc="-15" dirty="0">
                <a:latin typeface="Arial"/>
                <a:cs typeface="Arial"/>
              </a:rPr>
              <a:t> </a:t>
            </a:r>
            <a:r>
              <a:rPr sz="1100" b="1" i="1" u="heavy" spc="-5" dirty="0">
                <a:latin typeface="Arial"/>
                <a:cs typeface="Arial"/>
              </a:rPr>
              <a:t>changes: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431800" indent="-228600">
              <a:lnSpc>
                <a:spcPct val="100000"/>
              </a:lnSpc>
              <a:buFont typeface="Symbol"/>
              <a:buChar char=""/>
              <a:tabLst>
                <a:tab pos="431165" algn="l"/>
                <a:tab pos="431800" algn="l"/>
              </a:tabLst>
            </a:pPr>
            <a:r>
              <a:rPr sz="1200" spc="-5" dirty="0">
                <a:latin typeface="Arial"/>
                <a:cs typeface="Arial"/>
              </a:rPr>
              <a:t>Enrollment/Change Form </a:t>
            </a:r>
            <a:r>
              <a:rPr sz="1200" spc="-1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new enrollees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spc="-5" dirty="0">
                <a:latin typeface="Arial"/>
                <a:cs typeface="Arial"/>
              </a:rPr>
              <a:t>to make changes to </a:t>
            </a:r>
            <a:r>
              <a:rPr sz="1200" spc="-10" dirty="0">
                <a:latin typeface="Arial"/>
                <a:cs typeface="Arial"/>
              </a:rPr>
              <a:t>your </a:t>
            </a:r>
            <a:r>
              <a:rPr sz="1200" spc="-5" dirty="0">
                <a:latin typeface="Arial"/>
                <a:cs typeface="Arial"/>
              </a:rPr>
              <a:t>MVP medical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spc="-5" dirty="0">
                <a:latin typeface="Arial"/>
                <a:cs typeface="Arial"/>
              </a:rPr>
              <a:t>Delta Dental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plans</a:t>
            </a:r>
            <a:endParaRPr sz="1200" dirty="0">
              <a:latin typeface="Arial"/>
              <a:cs typeface="Arial"/>
            </a:endParaRPr>
          </a:p>
          <a:p>
            <a:pPr marL="4318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31165" algn="l"/>
                <a:tab pos="431800" algn="l"/>
              </a:tabLst>
            </a:pPr>
            <a:r>
              <a:rPr lang="en-US" sz="1200" spc="-10" dirty="0">
                <a:latin typeface="Arial"/>
                <a:cs typeface="Arial"/>
              </a:rPr>
              <a:t>2023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Employee Election form to </a:t>
            </a:r>
            <a:r>
              <a:rPr sz="1200" spc="-10" dirty="0">
                <a:latin typeface="Arial"/>
                <a:cs typeface="Arial"/>
              </a:rPr>
              <a:t>indicate </a:t>
            </a:r>
            <a:r>
              <a:rPr sz="1200" spc="-5" dirty="0">
                <a:latin typeface="Arial"/>
                <a:cs typeface="Arial"/>
              </a:rPr>
              <a:t>benefit </a:t>
            </a:r>
            <a:r>
              <a:rPr sz="1200" dirty="0">
                <a:latin typeface="Arial"/>
                <a:cs typeface="Arial"/>
              </a:rPr>
              <a:t>plan </a:t>
            </a:r>
            <a:r>
              <a:rPr sz="1200" spc="-5" dirty="0">
                <a:latin typeface="Arial"/>
                <a:cs typeface="Arial"/>
              </a:rPr>
              <a:t>choices and</a:t>
            </a:r>
            <a:r>
              <a:rPr sz="1200" spc="1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deductions</a:t>
            </a:r>
            <a:endParaRPr sz="1200" dirty="0">
              <a:latin typeface="Arial"/>
              <a:cs typeface="Arial"/>
            </a:endParaRPr>
          </a:p>
          <a:p>
            <a:pPr marL="431800" indent="-228600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31165" algn="l"/>
                <a:tab pos="431800" algn="l"/>
              </a:tabLst>
            </a:pPr>
            <a:r>
              <a:rPr sz="1200" spc="-5" dirty="0">
                <a:latin typeface="Arial"/>
                <a:cs typeface="Arial"/>
              </a:rPr>
              <a:t>Voluntary Life and Short-term Disability insurance enrollment form </a:t>
            </a:r>
            <a:r>
              <a:rPr sz="1200" spc="-15" dirty="0">
                <a:latin typeface="Arial"/>
                <a:cs typeface="Arial"/>
              </a:rPr>
              <a:t>if </a:t>
            </a:r>
            <a:r>
              <a:rPr sz="1200" spc="-10" dirty="0">
                <a:latin typeface="Arial"/>
                <a:cs typeface="Arial"/>
              </a:rPr>
              <a:t>adding or </a:t>
            </a:r>
            <a:r>
              <a:rPr sz="1200" spc="-5" dirty="0">
                <a:latin typeface="Arial"/>
                <a:cs typeface="Arial"/>
              </a:rPr>
              <a:t>changing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coverage</a:t>
            </a:r>
            <a:endParaRPr sz="1200" dirty="0">
              <a:latin typeface="Arial"/>
              <a:cs typeface="Arial"/>
            </a:endParaRPr>
          </a:p>
          <a:p>
            <a:pPr marL="4318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31165" algn="l"/>
                <a:tab pos="431800" algn="l"/>
              </a:tabLst>
            </a:pPr>
            <a:r>
              <a:rPr sz="1200" spc="-5" dirty="0">
                <a:latin typeface="Arial"/>
                <a:cs typeface="Arial"/>
              </a:rPr>
              <a:t>Life Insurance Beneficiary form </a:t>
            </a:r>
            <a:r>
              <a:rPr sz="1200" spc="-15" dirty="0">
                <a:latin typeface="Arial"/>
                <a:cs typeface="Arial"/>
              </a:rPr>
              <a:t>if </a:t>
            </a:r>
            <a:r>
              <a:rPr sz="1200" spc="-5" dirty="0">
                <a:latin typeface="Arial"/>
                <a:cs typeface="Arial"/>
              </a:rPr>
              <a:t>changing </a:t>
            </a:r>
            <a:r>
              <a:rPr sz="1200" spc="-15" dirty="0">
                <a:latin typeface="Arial"/>
                <a:cs typeface="Arial"/>
              </a:rPr>
              <a:t>your </a:t>
            </a:r>
            <a:r>
              <a:rPr sz="1200" spc="-5" dirty="0">
                <a:latin typeface="Arial"/>
                <a:cs typeface="Arial"/>
              </a:rPr>
              <a:t>beneficiary</a:t>
            </a:r>
            <a:r>
              <a:rPr sz="1200" spc="1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designation</a:t>
            </a:r>
            <a:endParaRPr sz="1200" dirty="0">
              <a:latin typeface="Arial"/>
              <a:cs typeface="Arial"/>
            </a:endParaRPr>
          </a:p>
          <a:p>
            <a:pPr marL="431165">
              <a:lnSpc>
                <a:spcPct val="100000"/>
              </a:lnSpc>
              <a:spcBef>
                <a:spcPts val="515"/>
              </a:spcBef>
            </a:pPr>
            <a:r>
              <a:rPr sz="1200" spc="-5" dirty="0">
                <a:latin typeface="Arial"/>
                <a:cs typeface="Arial"/>
              </a:rPr>
              <a:t>Contact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Carlene Hellus in the Finance </a:t>
            </a:r>
            <a:r>
              <a:rPr sz="1200" dirty="0">
                <a:latin typeface="Arial"/>
                <a:cs typeface="Arial"/>
              </a:rPr>
              <a:t>Office </a:t>
            </a:r>
            <a:r>
              <a:rPr sz="1200" spc="-5" dirty="0">
                <a:latin typeface="Arial"/>
                <a:cs typeface="Arial"/>
              </a:rPr>
              <a:t>at 802-463-3996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dirty="0">
                <a:latin typeface="Arial"/>
                <a:cs typeface="Arial"/>
              </a:rPr>
              <a:t>any </a:t>
            </a:r>
            <a:r>
              <a:rPr sz="1200" spc="-5" dirty="0">
                <a:latin typeface="Arial"/>
                <a:cs typeface="Arial"/>
              </a:rPr>
              <a:t>questions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spc="-5" dirty="0">
                <a:latin typeface="Arial"/>
                <a:cs typeface="Arial"/>
              </a:rPr>
              <a:t>to return</a:t>
            </a:r>
            <a:r>
              <a:rPr sz="1200" spc="1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forms.</a:t>
            </a: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73483" y="7094873"/>
            <a:ext cx="2941183" cy="1530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31394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137" y="32308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08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475" y="304800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4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475" y="323088"/>
            <a:ext cx="7013575" cy="38100"/>
          </a:xfrm>
          <a:custGeom>
            <a:avLst/>
            <a:gdLst/>
            <a:ahLst/>
            <a:cxnLst/>
            <a:rect l="l" t="t" r="r" b="b"/>
            <a:pathLst>
              <a:path w="7013575" h="38100">
                <a:moveTo>
                  <a:pt x="0" y="38099"/>
                </a:moveTo>
                <a:lnTo>
                  <a:pt x="7013447" y="38099"/>
                </a:lnTo>
                <a:lnTo>
                  <a:pt x="7013447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475" y="361188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4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8455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92923" y="31394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30261" y="32308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92923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379476"/>
            <a:ext cx="18415" cy="9299575"/>
          </a:xfrm>
          <a:custGeom>
            <a:avLst/>
            <a:gdLst/>
            <a:ahLst/>
            <a:cxnLst/>
            <a:rect l="l" t="t" r="r" b="b"/>
            <a:pathLst>
              <a:path w="18414" h="9299575">
                <a:moveTo>
                  <a:pt x="0" y="9299447"/>
                </a:moveTo>
                <a:lnTo>
                  <a:pt x="18287" y="9299447"/>
                </a:lnTo>
                <a:lnTo>
                  <a:pt x="18287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3087" y="379476"/>
            <a:ext cx="38100" cy="9299575"/>
          </a:xfrm>
          <a:custGeom>
            <a:avLst/>
            <a:gdLst/>
            <a:ahLst/>
            <a:cxnLst/>
            <a:rect l="l" t="t" r="r" b="b"/>
            <a:pathLst>
              <a:path w="38100" h="9299575">
                <a:moveTo>
                  <a:pt x="0" y="9299447"/>
                </a:moveTo>
                <a:lnTo>
                  <a:pt x="38099" y="9299447"/>
                </a:lnTo>
                <a:lnTo>
                  <a:pt x="38099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0331" y="361188"/>
            <a:ext cx="0" cy="9336405"/>
          </a:xfrm>
          <a:custGeom>
            <a:avLst/>
            <a:gdLst/>
            <a:ahLst/>
            <a:cxnLst/>
            <a:rect l="l" t="t" r="r" b="b"/>
            <a:pathLst>
              <a:path h="9336405">
                <a:moveTo>
                  <a:pt x="0" y="0"/>
                </a:moveTo>
                <a:lnTo>
                  <a:pt x="0" y="9336023"/>
                </a:lnTo>
              </a:path>
            </a:pathLst>
          </a:custGeom>
          <a:ln w="1828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49311" y="379476"/>
            <a:ext cx="18415" cy="9299575"/>
          </a:xfrm>
          <a:custGeom>
            <a:avLst/>
            <a:gdLst/>
            <a:ahLst/>
            <a:cxnLst/>
            <a:rect l="l" t="t" r="r" b="b"/>
            <a:pathLst>
              <a:path w="18415" h="9299575">
                <a:moveTo>
                  <a:pt x="0" y="9299447"/>
                </a:moveTo>
                <a:lnTo>
                  <a:pt x="18287" y="9299447"/>
                </a:lnTo>
                <a:lnTo>
                  <a:pt x="18287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11211" y="379476"/>
            <a:ext cx="38100" cy="9299575"/>
          </a:xfrm>
          <a:custGeom>
            <a:avLst/>
            <a:gdLst/>
            <a:ahLst/>
            <a:cxnLst/>
            <a:rect l="l" t="t" r="r" b="b"/>
            <a:pathLst>
              <a:path w="38100" h="9299575">
                <a:moveTo>
                  <a:pt x="0" y="9299447"/>
                </a:moveTo>
                <a:lnTo>
                  <a:pt x="38099" y="9299447"/>
                </a:lnTo>
                <a:lnTo>
                  <a:pt x="38099" y="0"/>
                </a:lnTo>
                <a:lnTo>
                  <a:pt x="0" y="0"/>
                </a:lnTo>
                <a:lnTo>
                  <a:pt x="0" y="9299447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02067" y="361188"/>
            <a:ext cx="0" cy="9336405"/>
          </a:xfrm>
          <a:custGeom>
            <a:avLst/>
            <a:gdLst/>
            <a:ahLst/>
            <a:cxnLst/>
            <a:rect l="l" t="t" r="r" b="b"/>
            <a:pathLst>
              <a:path h="9336405">
                <a:moveTo>
                  <a:pt x="0" y="0"/>
                </a:moveTo>
                <a:lnTo>
                  <a:pt x="0" y="9336023"/>
                </a:lnTo>
              </a:path>
            </a:pathLst>
          </a:custGeom>
          <a:ln w="1828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3943" y="967892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800" y="974445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2137" y="9678923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3087" y="971626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9475" y="9735311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5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9475" y="9697211"/>
            <a:ext cx="7013575" cy="38100"/>
          </a:xfrm>
          <a:custGeom>
            <a:avLst/>
            <a:gdLst/>
            <a:ahLst/>
            <a:cxnLst/>
            <a:rect l="l" t="t" r="r" b="b"/>
            <a:pathLst>
              <a:path w="7013575" h="38100">
                <a:moveTo>
                  <a:pt x="0" y="38099"/>
                </a:moveTo>
                <a:lnTo>
                  <a:pt x="7013447" y="38099"/>
                </a:lnTo>
                <a:lnTo>
                  <a:pt x="7013447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9475" y="9678923"/>
            <a:ext cx="7013575" cy="18415"/>
          </a:xfrm>
          <a:custGeom>
            <a:avLst/>
            <a:gdLst/>
            <a:ahLst/>
            <a:cxnLst/>
            <a:rect l="l" t="t" r="r" b="b"/>
            <a:pathLst>
              <a:path w="7013575" h="18415">
                <a:moveTo>
                  <a:pt x="0" y="18287"/>
                </a:moveTo>
                <a:lnTo>
                  <a:pt x="7013447" y="18287"/>
                </a:lnTo>
                <a:lnTo>
                  <a:pt x="701344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58455" y="967892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92923" y="974445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30261" y="9678923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2923" y="971626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809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7FAF19-713A-474A-A843-5FA9C66A9C5C}"/>
              </a:ext>
            </a:extLst>
          </p:cNvPr>
          <p:cNvSpPr/>
          <p:nvPr/>
        </p:nvSpPr>
        <p:spPr>
          <a:xfrm>
            <a:off x="503557" y="3519248"/>
            <a:ext cx="6680177" cy="162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algn="ctr">
              <a:lnSpc>
                <a:spcPts val="2390"/>
              </a:lnSpc>
            </a:pPr>
            <a:r>
              <a:rPr lang="en-US" sz="2000" dirty="0">
                <a:solidFill>
                  <a:srgbClr val="4B4B43"/>
                </a:solidFill>
                <a:latin typeface="Symbol"/>
                <a:cs typeface="Symbol"/>
              </a:rPr>
              <a:t></a:t>
            </a:r>
            <a:r>
              <a:rPr lang="en-US" sz="2000" dirty="0">
                <a:solidFill>
                  <a:srgbClr val="4B4B43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>
                <a:solidFill>
                  <a:srgbClr val="4B4B43"/>
                </a:solidFill>
                <a:latin typeface="Arial"/>
                <a:cs typeface="Arial"/>
              </a:rPr>
              <a:t>401(k) Plan</a:t>
            </a:r>
            <a:r>
              <a:rPr lang="en-US" sz="2000" b="1" spc="-25" dirty="0">
                <a:solidFill>
                  <a:srgbClr val="4B4B43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4B4B43"/>
                </a:solidFill>
                <a:latin typeface="Symbol"/>
                <a:cs typeface="Symbol"/>
              </a:rPr>
              <a:t></a:t>
            </a:r>
          </a:p>
          <a:p>
            <a:pPr marL="59690" algn="ctr">
              <a:lnSpc>
                <a:spcPts val="1430"/>
              </a:lnSpc>
            </a:pPr>
            <a:r>
              <a:rPr lang="en-US" sz="1200" b="1" dirty="0">
                <a:latin typeface="Arial"/>
                <a:cs typeface="Arial"/>
              </a:rPr>
              <a:t>Empower</a:t>
            </a:r>
            <a:r>
              <a:rPr lang="en-US" sz="1200" b="1" spc="-70" dirty="0">
                <a:latin typeface="Arial"/>
                <a:cs typeface="Arial"/>
              </a:rPr>
              <a:t> </a:t>
            </a:r>
            <a:r>
              <a:rPr lang="en-US" sz="1200" b="1" spc="-5" dirty="0">
                <a:latin typeface="Arial"/>
                <a:cs typeface="Arial"/>
              </a:rPr>
              <a:t>Retirement</a:t>
            </a:r>
            <a:endParaRPr lang="en-US" sz="1200" dirty="0">
              <a:latin typeface="Arial"/>
              <a:cs typeface="Arial"/>
            </a:endParaRPr>
          </a:p>
          <a:p>
            <a:pPr marL="431800" marR="146685" indent="-228600">
              <a:lnSpc>
                <a:spcPts val="1140"/>
              </a:lnSpc>
              <a:spcBef>
                <a:spcPts val="1020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lang="en-US" sz="1200" spc="-5" dirty="0">
                <a:latin typeface="Arial"/>
                <a:cs typeface="Arial"/>
              </a:rPr>
              <a:t>Benefits are available </a:t>
            </a:r>
            <a:r>
              <a:rPr lang="en-US" sz="1200" spc="-10" dirty="0">
                <a:latin typeface="Arial"/>
                <a:cs typeface="Arial"/>
              </a:rPr>
              <a:t>with </a:t>
            </a:r>
            <a:r>
              <a:rPr lang="en-US" sz="1200" spc="-5" dirty="0">
                <a:latin typeface="Arial"/>
                <a:cs typeface="Arial"/>
              </a:rPr>
              <a:t>regular full time </a:t>
            </a:r>
            <a:r>
              <a:rPr lang="en-US" sz="1200" spc="-10" dirty="0">
                <a:latin typeface="Arial"/>
                <a:cs typeface="Arial"/>
              </a:rPr>
              <a:t>status </a:t>
            </a:r>
            <a:r>
              <a:rPr lang="en-US" sz="1200" spc="-5" dirty="0">
                <a:latin typeface="Arial"/>
                <a:cs typeface="Arial"/>
              </a:rPr>
              <a:t>and begin after 1 </a:t>
            </a:r>
            <a:r>
              <a:rPr lang="en-US" sz="1200" spc="-10" dirty="0">
                <a:latin typeface="Arial"/>
                <a:cs typeface="Arial"/>
              </a:rPr>
              <a:t>year </a:t>
            </a:r>
            <a:r>
              <a:rPr lang="en-US" sz="1200" spc="-5" dirty="0">
                <a:latin typeface="Arial"/>
                <a:cs typeface="Arial"/>
              </a:rPr>
              <a:t>of employment at regular full time  </a:t>
            </a:r>
            <a:r>
              <a:rPr lang="en-US" sz="1200" spc="-10" dirty="0">
                <a:latin typeface="Arial"/>
                <a:cs typeface="Arial"/>
              </a:rPr>
              <a:t>and has </a:t>
            </a:r>
            <a:r>
              <a:rPr lang="en-US" sz="1200" spc="-5" dirty="0">
                <a:latin typeface="Arial"/>
                <a:cs typeface="Arial"/>
              </a:rPr>
              <a:t>worked a minimum of </a:t>
            </a:r>
            <a:r>
              <a:rPr lang="en-US" sz="1200" spc="-10" dirty="0">
                <a:latin typeface="Arial"/>
                <a:cs typeface="Arial"/>
              </a:rPr>
              <a:t>1,000</a:t>
            </a:r>
            <a:r>
              <a:rPr lang="en-US" sz="1200" spc="50" dirty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hours</a:t>
            </a:r>
            <a:endParaRPr lang="en-US" sz="1200" dirty="0">
              <a:latin typeface="Arial"/>
              <a:cs typeface="Arial"/>
            </a:endParaRPr>
          </a:p>
          <a:p>
            <a:pPr marL="431800" indent="-228600">
              <a:lnSpc>
                <a:spcPts val="1165"/>
              </a:lnSpc>
              <a:buFont typeface="Verdana"/>
              <a:buChar char="▪"/>
              <a:tabLst>
                <a:tab pos="431165" algn="l"/>
                <a:tab pos="432434" algn="l"/>
              </a:tabLst>
            </a:pPr>
            <a:r>
              <a:rPr lang="en-US" sz="1200" spc="-5" dirty="0">
                <a:latin typeface="Arial"/>
                <a:cs typeface="Arial"/>
              </a:rPr>
              <a:t>Annual contribution limits </a:t>
            </a:r>
            <a:r>
              <a:rPr lang="en-US" sz="1200" spc="-10" dirty="0">
                <a:latin typeface="Arial"/>
                <a:cs typeface="Arial"/>
              </a:rPr>
              <a:t>set </a:t>
            </a:r>
            <a:r>
              <a:rPr lang="en-US" sz="1200" spc="5" dirty="0">
                <a:latin typeface="Arial"/>
                <a:cs typeface="Arial"/>
              </a:rPr>
              <a:t>by </a:t>
            </a:r>
            <a:r>
              <a:rPr lang="en-US" sz="1200" spc="-5" dirty="0">
                <a:latin typeface="Arial"/>
                <a:cs typeface="Arial"/>
              </a:rPr>
              <a:t>the federal government; new 2023 limits are $20,500; a catch </a:t>
            </a:r>
            <a:r>
              <a:rPr lang="en-US" sz="1200" dirty="0">
                <a:latin typeface="Arial"/>
                <a:cs typeface="Arial"/>
              </a:rPr>
              <a:t>up </a:t>
            </a:r>
            <a:r>
              <a:rPr lang="en-US" sz="1200" spc="-5" dirty="0">
                <a:latin typeface="Arial"/>
                <a:cs typeface="Arial"/>
              </a:rPr>
              <a:t>amount</a:t>
            </a:r>
            <a:r>
              <a:rPr lang="en-US" sz="1200" spc="114" dirty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of $6,500 is available to participants </a:t>
            </a:r>
            <a:r>
              <a:rPr lang="en-US" sz="1200" spc="-10" dirty="0">
                <a:latin typeface="Arial"/>
                <a:cs typeface="Arial"/>
              </a:rPr>
              <a:t>50 and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older</a:t>
            </a:r>
          </a:p>
          <a:p>
            <a:pPr marL="431800">
              <a:lnSpc>
                <a:spcPts val="1170"/>
              </a:lnSpc>
            </a:pPr>
            <a:endParaRPr lang="en-US" spc="-5" dirty="0">
              <a:latin typeface="Arial"/>
              <a:cs typeface="Arial"/>
            </a:endParaRPr>
          </a:p>
          <a:p>
            <a:pPr marL="431800">
              <a:lnSpc>
                <a:spcPts val="1170"/>
              </a:lnSpc>
            </a:pPr>
            <a:endParaRPr lang="en-US" dirty="0"/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E697ACE8-2BBE-4F3E-BC3F-CC8D2C75219D}"/>
              </a:ext>
            </a:extLst>
          </p:cNvPr>
          <p:cNvSpPr txBox="1"/>
          <p:nvPr/>
        </p:nvSpPr>
        <p:spPr>
          <a:xfrm>
            <a:off x="613056" y="8418923"/>
            <a:ext cx="6570980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i="1" u="heavy" spc="-5" dirty="0">
                <a:latin typeface="Arial"/>
                <a:cs typeface="Arial"/>
              </a:rPr>
              <a:t>Note:  </a:t>
            </a:r>
            <a:r>
              <a:rPr sz="1000" b="1" i="1" spc="-5" dirty="0">
                <a:latin typeface="Arial"/>
                <a:cs typeface="Arial"/>
              </a:rPr>
              <a:t>See </a:t>
            </a:r>
            <a:r>
              <a:rPr sz="1000" b="1" i="1" spc="-10" dirty="0">
                <a:latin typeface="Arial"/>
                <a:cs typeface="Arial"/>
              </a:rPr>
              <a:t>plan </a:t>
            </a:r>
            <a:r>
              <a:rPr sz="1000" b="1" i="1" spc="-5" dirty="0">
                <a:latin typeface="Arial"/>
                <a:cs typeface="Arial"/>
              </a:rPr>
              <a:t>booklets </a:t>
            </a:r>
            <a:r>
              <a:rPr sz="1000" b="1" i="1" dirty="0">
                <a:latin typeface="Arial"/>
                <a:cs typeface="Arial"/>
              </a:rPr>
              <a:t>for </a:t>
            </a:r>
            <a:r>
              <a:rPr sz="1000" b="1" i="1" spc="-5" dirty="0">
                <a:latin typeface="Arial"/>
                <a:cs typeface="Arial"/>
              </a:rPr>
              <a:t>detailed description of benefits </a:t>
            </a:r>
            <a:r>
              <a:rPr sz="1000" b="1" i="1" spc="-10" dirty="0">
                <a:latin typeface="Arial"/>
                <a:cs typeface="Arial"/>
              </a:rPr>
              <a:t>as </a:t>
            </a:r>
            <a:r>
              <a:rPr sz="1000" b="1" i="1" spc="-5" dirty="0">
                <a:latin typeface="Arial"/>
                <a:cs typeface="Arial"/>
              </a:rPr>
              <a:t>well </a:t>
            </a:r>
            <a:r>
              <a:rPr sz="1000" b="1" i="1" spc="-10" dirty="0">
                <a:latin typeface="Arial"/>
                <a:cs typeface="Arial"/>
              </a:rPr>
              <a:t>as plan</a:t>
            </a:r>
            <a:r>
              <a:rPr sz="1000" b="1" i="1" spc="155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limitations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indent="228600" algn="just">
              <a:lnSpc>
                <a:spcPct val="95900"/>
              </a:lnSpc>
            </a:pPr>
            <a:r>
              <a:rPr sz="800" i="1" spc="60" dirty="0">
                <a:latin typeface="Arial"/>
                <a:cs typeface="Arial"/>
              </a:rPr>
              <a:t>The </a:t>
            </a:r>
            <a:r>
              <a:rPr sz="800" i="1" spc="70" dirty="0">
                <a:latin typeface="Arial"/>
                <a:cs typeface="Arial"/>
              </a:rPr>
              <a:t>text </a:t>
            </a:r>
            <a:r>
              <a:rPr sz="800" i="1" spc="85" dirty="0">
                <a:latin typeface="Arial"/>
                <a:cs typeface="Arial"/>
              </a:rPr>
              <a:t>contained </a:t>
            </a:r>
            <a:r>
              <a:rPr sz="800" i="1" dirty="0">
                <a:latin typeface="Arial"/>
                <a:cs typeface="Arial"/>
              </a:rPr>
              <a:t>i n </a:t>
            </a:r>
            <a:r>
              <a:rPr sz="800" i="1" spc="70" dirty="0">
                <a:latin typeface="Arial"/>
                <a:cs typeface="Arial"/>
              </a:rPr>
              <a:t>this </a:t>
            </a:r>
            <a:r>
              <a:rPr sz="800" i="1" spc="75" dirty="0">
                <a:latin typeface="Arial"/>
                <a:cs typeface="Arial"/>
              </a:rPr>
              <a:t>Guide </a:t>
            </a:r>
            <a:r>
              <a:rPr sz="800" i="1" spc="60" dirty="0">
                <a:latin typeface="Arial"/>
                <a:cs typeface="Arial"/>
              </a:rPr>
              <a:t>was </a:t>
            </a:r>
            <a:r>
              <a:rPr sz="800" i="1" spc="75" dirty="0">
                <a:latin typeface="Arial"/>
                <a:cs typeface="Arial"/>
              </a:rPr>
              <a:t>taken </a:t>
            </a:r>
            <a:r>
              <a:rPr sz="800" i="1" dirty="0">
                <a:latin typeface="Arial"/>
                <a:cs typeface="Arial"/>
              </a:rPr>
              <a:t>f </a:t>
            </a:r>
            <a:r>
              <a:rPr sz="800" i="1" spc="60" dirty="0">
                <a:latin typeface="Arial"/>
                <a:cs typeface="Arial"/>
              </a:rPr>
              <a:t>rom </a:t>
            </a:r>
            <a:r>
              <a:rPr sz="800" i="1" spc="80" dirty="0">
                <a:latin typeface="Arial"/>
                <a:cs typeface="Arial"/>
              </a:rPr>
              <a:t>various summary </a:t>
            </a:r>
            <a:r>
              <a:rPr sz="800" i="1" spc="65" dirty="0">
                <a:latin typeface="Arial"/>
                <a:cs typeface="Arial"/>
              </a:rPr>
              <a:t>plan </a:t>
            </a:r>
            <a:r>
              <a:rPr sz="800" i="1" spc="85" dirty="0">
                <a:latin typeface="Arial"/>
                <a:cs typeface="Arial"/>
              </a:rPr>
              <a:t>descriptions </a:t>
            </a:r>
            <a:r>
              <a:rPr sz="800" i="1" spc="60" dirty="0">
                <a:latin typeface="Arial"/>
                <a:cs typeface="Arial"/>
              </a:rPr>
              <a:t>and </a:t>
            </a:r>
            <a:r>
              <a:rPr sz="800" i="1" spc="80" dirty="0">
                <a:latin typeface="Arial"/>
                <a:cs typeface="Arial"/>
              </a:rPr>
              <a:t>benefit </a:t>
            </a:r>
            <a:r>
              <a:rPr sz="800" i="1" dirty="0">
                <a:latin typeface="Arial"/>
                <a:cs typeface="Arial"/>
              </a:rPr>
              <a:t>i </a:t>
            </a:r>
            <a:r>
              <a:rPr sz="800" i="1" spc="85" dirty="0">
                <a:latin typeface="Arial"/>
                <a:cs typeface="Arial"/>
              </a:rPr>
              <a:t>nformation.  </a:t>
            </a:r>
            <a:r>
              <a:rPr sz="800" i="1" spc="75" dirty="0">
                <a:latin typeface="Arial"/>
                <a:cs typeface="Arial"/>
              </a:rPr>
              <a:t>While every </a:t>
            </a:r>
            <a:r>
              <a:rPr sz="800" i="1" spc="80" dirty="0">
                <a:latin typeface="Arial"/>
                <a:cs typeface="Arial"/>
              </a:rPr>
              <a:t>effort </a:t>
            </a:r>
            <a:r>
              <a:rPr sz="800" i="1" spc="60" dirty="0">
                <a:latin typeface="Arial"/>
                <a:cs typeface="Arial"/>
              </a:rPr>
              <a:t>was </a:t>
            </a:r>
            <a:r>
              <a:rPr sz="800" i="1" spc="75" dirty="0">
                <a:latin typeface="Arial"/>
                <a:cs typeface="Arial"/>
              </a:rPr>
              <a:t>taken </a:t>
            </a:r>
            <a:r>
              <a:rPr sz="800" i="1" spc="50" dirty="0">
                <a:latin typeface="Arial"/>
                <a:cs typeface="Arial"/>
              </a:rPr>
              <a:t>to </a:t>
            </a:r>
            <a:r>
              <a:rPr sz="800" i="1" spc="85" dirty="0">
                <a:latin typeface="Arial"/>
                <a:cs typeface="Arial"/>
              </a:rPr>
              <a:t>accurately </a:t>
            </a:r>
            <a:r>
              <a:rPr sz="800" i="1" spc="75" dirty="0">
                <a:latin typeface="Arial"/>
                <a:cs typeface="Arial"/>
              </a:rPr>
              <a:t>report </a:t>
            </a:r>
            <a:r>
              <a:rPr sz="800" i="1" spc="70" dirty="0">
                <a:latin typeface="Arial"/>
                <a:cs typeface="Arial"/>
              </a:rPr>
              <a:t>your </a:t>
            </a:r>
            <a:r>
              <a:rPr sz="800" i="1" spc="85" dirty="0">
                <a:latin typeface="Arial"/>
                <a:cs typeface="Arial"/>
              </a:rPr>
              <a:t>benefits, discrepancies </a:t>
            </a:r>
            <a:r>
              <a:rPr sz="800" i="1" spc="45" dirty="0">
                <a:latin typeface="Arial"/>
                <a:cs typeface="Arial"/>
              </a:rPr>
              <a:t>or </a:t>
            </a:r>
            <a:r>
              <a:rPr sz="800" i="1" spc="80" dirty="0">
                <a:latin typeface="Arial"/>
                <a:cs typeface="Arial"/>
              </a:rPr>
              <a:t>errors </a:t>
            </a:r>
            <a:r>
              <a:rPr sz="800" i="1" spc="65" dirty="0">
                <a:latin typeface="Arial"/>
                <a:cs typeface="Arial"/>
              </a:rPr>
              <a:t>are </a:t>
            </a:r>
            <a:r>
              <a:rPr sz="800" i="1" spc="80" dirty="0">
                <a:latin typeface="Arial"/>
                <a:cs typeface="Arial"/>
              </a:rPr>
              <a:t>always </a:t>
            </a:r>
            <a:r>
              <a:rPr sz="800" i="1" spc="60" dirty="0">
                <a:latin typeface="Arial"/>
                <a:cs typeface="Arial"/>
              </a:rPr>
              <a:t>pos </a:t>
            </a:r>
            <a:r>
              <a:rPr sz="800" i="1" dirty="0">
                <a:latin typeface="Arial"/>
                <a:cs typeface="Arial"/>
              </a:rPr>
              <a:t>s i </a:t>
            </a:r>
            <a:r>
              <a:rPr sz="800" i="1" spc="65" dirty="0">
                <a:latin typeface="Arial"/>
                <a:cs typeface="Arial"/>
              </a:rPr>
              <a:t>ble. </a:t>
            </a:r>
            <a:r>
              <a:rPr sz="800" i="1" dirty="0">
                <a:latin typeface="Arial"/>
                <a:cs typeface="Arial"/>
              </a:rPr>
              <a:t>I n  </a:t>
            </a:r>
            <a:r>
              <a:rPr sz="800" i="1" spc="70" dirty="0">
                <a:latin typeface="Arial"/>
                <a:cs typeface="Arial"/>
              </a:rPr>
              <a:t>case </a:t>
            </a:r>
            <a:r>
              <a:rPr sz="800" i="1" spc="45" dirty="0">
                <a:latin typeface="Arial"/>
                <a:cs typeface="Arial"/>
              </a:rPr>
              <a:t>of </a:t>
            </a:r>
            <a:r>
              <a:rPr sz="800" i="1" dirty="0">
                <a:latin typeface="Arial"/>
                <a:cs typeface="Arial"/>
              </a:rPr>
              <a:t>a </a:t>
            </a:r>
            <a:r>
              <a:rPr sz="800" i="1" spc="85" dirty="0">
                <a:latin typeface="Arial"/>
                <a:cs typeface="Arial"/>
              </a:rPr>
              <a:t>discrepancy </a:t>
            </a:r>
            <a:r>
              <a:rPr sz="800" i="1" spc="80" dirty="0">
                <a:latin typeface="Arial"/>
                <a:cs typeface="Arial"/>
              </a:rPr>
              <a:t>between </a:t>
            </a:r>
            <a:r>
              <a:rPr sz="800" i="1" spc="65" dirty="0">
                <a:latin typeface="Arial"/>
                <a:cs typeface="Arial"/>
              </a:rPr>
              <a:t>the </a:t>
            </a:r>
            <a:r>
              <a:rPr sz="800" i="1" spc="80" dirty="0">
                <a:latin typeface="Arial"/>
                <a:cs typeface="Arial"/>
              </a:rPr>
              <a:t>Guide </a:t>
            </a:r>
            <a:r>
              <a:rPr sz="800" i="1" spc="65" dirty="0">
                <a:latin typeface="Arial"/>
                <a:cs typeface="Arial"/>
              </a:rPr>
              <a:t>and </a:t>
            </a:r>
            <a:r>
              <a:rPr sz="800" i="1" spc="60" dirty="0">
                <a:latin typeface="Arial"/>
                <a:cs typeface="Arial"/>
              </a:rPr>
              <a:t>the </a:t>
            </a:r>
            <a:r>
              <a:rPr sz="800" i="1" spc="80" dirty="0">
                <a:latin typeface="Arial"/>
                <a:cs typeface="Arial"/>
              </a:rPr>
              <a:t>actual </a:t>
            </a:r>
            <a:r>
              <a:rPr sz="800" i="1" spc="70" dirty="0">
                <a:latin typeface="Arial"/>
                <a:cs typeface="Arial"/>
              </a:rPr>
              <a:t>plan </a:t>
            </a:r>
            <a:r>
              <a:rPr sz="800" i="1" spc="85" dirty="0">
                <a:latin typeface="Arial"/>
                <a:cs typeface="Arial"/>
              </a:rPr>
              <a:t>documents, </a:t>
            </a:r>
            <a:r>
              <a:rPr sz="800" i="1" spc="65" dirty="0">
                <a:latin typeface="Arial"/>
                <a:cs typeface="Arial"/>
              </a:rPr>
              <a:t>the </a:t>
            </a:r>
            <a:r>
              <a:rPr sz="800" i="1" spc="75" dirty="0">
                <a:latin typeface="Arial"/>
                <a:cs typeface="Arial"/>
              </a:rPr>
              <a:t>actual </a:t>
            </a:r>
            <a:r>
              <a:rPr sz="800" i="1" spc="70" dirty="0">
                <a:latin typeface="Arial"/>
                <a:cs typeface="Arial"/>
              </a:rPr>
              <a:t>plan </a:t>
            </a:r>
            <a:r>
              <a:rPr sz="800" i="1" spc="85" dirty="0">
                <a:latin typeface="Arial"/>
                <a:cs typeface="Arial"/>
              </a:rPr>
              <a:t>documents </a:t>
            </a:r>
            <a:r>
              <a:rPr sz="800" i="1" spc="70" dirty="0">
                <a:latin typeface="Arial"/>
                <a:cs typeface="Arial"/>
              </a:rPr>
              <a:t>will </a:t>
            </a:r>
            <a:r>
              <a:rPr sz="800" i="1" spc="80" dirty="0">
                <a:latin typeface="Arial"/>
                <a:cs typeface="Arial"/>
              </a:rPr>
              <a:t>prevail.  </a:t>
            </a:r>
            <a:r>
              <a:rPr sz="800" i="1" spc="65" dirty="0">
                <a:latin typeface="Arial"/>
                <a:cs typeface="Arial"/>
              </a:rPr>
              <a:t>All </a:t>
            </a:r>
            <a:r>
              <a:rPr sz="800" i="1" dirty="0">
                <a:latin typeface="Arial"/>
                <a:cs typeface="Arial"/>
              </a:rPr>
              <a:t>i </a:t>
            </a:r>
            <a:r>
              <a:rPr sz="800" i="1" spc="85" dirty="0">
                <a:latin typeface="Arial"/>
                <a:cs typeface="Arial"/>
              </a:rPr>
              <a:t>nformation </a:t>
            </a:r>
            <a:r>
              <a:rPr sz="800" i="1" dirty="0">
                <a:latin typeface="Arial"/>
                <a:cs typeface="Arial"/>
              </a:rPr>
              <a:t>i s </a:t>
            </a:r>
            <a:r>
              <a:rPr sz="800" i="1" spc="85" dirty="0">
                <a:latin typeface="Arial"/>
                <a:cs typeface="Arial"/>
              </a:rPr>
              <a:t>confidential, </a:t>
            </a:r>
            <a:r>
              <a:rPr sz="800" i="1" spc="80" dirty="0">
                <a:latin typeface="Arial"/>
                <a:cs typeface="Arial"/>
              </a:rPr>
              <a:t>pursuant </a:t>
            </a:r>
            <a:r>
              <a:rPr sz="800" i="1" spc="50" dirty="0">
                <a:latin typeface="Arial"/>
                <a:cs typeface="Arial"/>
              </a:rPr>
              <a:t>to </a:t>
            </a:r>
            <a:r>
              <a:rPr sz="800" i="1" spc="60" dirty="0">
                <a:latin typeface="Arial"/>
                <a:cs typeface="Arial"/>
              </a:rPr>
              <a:t>the </a:t>
            </a:r>
            <a:r>
              <a:rPr sz="800" i="1" spc="80" dirty="0">
                <a:latin typeface="Arial"/>
                <a:cs typeface="Arial"/>
              </a:rPr>
              <a:t>Health </a:t>
            </a:r>
            <a:r>
              <a:rPr sz="800" i="1" spc="85" dirty="0">
                <a:latin typeface="Arial"/>
                <a:cs typeface="Arial"/>
              </a:rPr>
              <a:t>Insurance Portability </a:t>
            </a:r>
            <a:r>
              <a:rPr sz="800" i="1" spc="65" dirty="0">
                <a:latin typeface="Arial"/>
                <a:cs typeface="Arial"/>
              </a:rPr>
              <a:t>and </a:t>
            </a:r>
            <a:r>
              <a:rPr sz="800" i="1" spc="90" dirty="0">
                <a:latin typeface="Arial"/>
                <a:cs typeface="Arial"/>
              </a:rPr>
              <a:t>Accountability </a:t>
            </a:r>
            <a:r>
              <a:rPr sz="800" i="1" spc="65" dirty="0">
                <a:latin typeface="Arial"/>
                <a:cs typeface="Arial"/>
              </a:rPr>
              <a:t>Act </a:t>
            </a:r>
            <a:r>
              <a:rPr sz="800" i="1" dirty="0">
                <a:latin typeface="Arial"/>
                <a:cs typeface="Arial"/>
              </a:rPr>
              <a:t>( </a:t>
            </a:r>
            <a:r>
              <a:rPr sz="800" i="1" spc="80" dirty="0">
                <a:latin typeface="Arial"/>
                <a:cs typeface="Arial"/>
              </a:rPr>
              <a:t>HIPAA) </a:t>
            </a:r>
            <a:r>
              <a:rPr sz="800" i="1" spc="45" dirty="0">
                <a:latin typeface="Arial"/>
                <a:cs typeface="Arial"/>
              </a:rPr>
              <a:t>of  </a:t>
            </a:r>
            <a:r>
              <a:rPr sz="800" i="1" spc="70" dirty="0">
                <a:latin typeface="Arial"/>
                <a:cs typeface="Arial"/>
              </a:rPr>
              <a:t>1996 </a:t>
            </a:r>
            <a:r>
              <a:rPr sz="800" i="1" dirty="0">
                <a:latin typeface="Arial"/>
                <a:cs typeface="Arial"/>
              </a:rPr>
              <a:t>.  I f  </a:t>
            </a:r>
            <a:r>
              <a:rPr sz="800" i="1" spc="60" dirty="0">
                <a:latin typeface="Arial"/>
                <a:cs typeface="Arial"/>
              </a:rPr>
              <a:t>you </a:t>
            </a:r>
            <a:r>
              <a:rPr sz="800" i="1" spc="70" dirty="0">
                <a:latin typeface="Arial"/>
                <a:cs typeface="Arial"/>
              </a:rPr>
              <a:t>have </a:t>
            </a:r>
            <a:r>
              <a:rPr sz="800" i="1" spc="65" dirty="0">
                <a:latin typeface="Arial"/>
                <a:cs typeface="Arial"/>
              </a:rPr>
              <a:t>any </a:t>
            </a:r>
            <a:r>
              <a:rPr sz="800" i="1" spc="85" dirty="0">
                <a:latin typeface="Arial"/>
                <a:cs typeface="Arial"/>
              </a:rPr>
              <a:t>questions </a:t>
            </a:r>
            <a:r>
              <a:rPr sz="800" i="1" spc="75" dirty="0">
                <a:latin typeface="Arial"/>
                <a:cs typeface="Arial"/>
              </a:rPr>
              <a:t>about </a:t>
            </a:r>
            <a:r>
              <a:rPr sz="800" i="1" spc="70" dirty="0">
                <a:latin typeface="Arial"/>
                <a:cs typeface="Arial"/>
              </a:rPr>
              <a:t>your </a:t>
            </a:r>
            <a:r>
              <a:rPr sz="800" i="1" spc="75" dirty="0">
                <a:latin typeface="Arial"/>
                <a:cs typeface="Arial"/>
              </a:rPr>
              <a:t>Guide, </a:t>
            </a:r>
            <a:r>
              <a:rPr sz="800" i="1" spc="65" dirty="0">
                <a:latin typeface="Arial"/>
                <a:cs typeface="Arial"/>
              </a:rPr>
              <a:t>see </a:t>
            </a:r>
            <a:r>
              <a:rPr sz="800" i="1" spc="80" dirty="0">
                <a:latin typeface="Arial"/>
                <a:cs typeface="Arial"/>
              </a:rPr>
              <a:t>Carlene  </a:t>
            </a:r>
            <a:r>
              <a:rPr sz="800" i="1" spc="290" dirty="0">
                <a:latin typeface="Arial"/>
                <a:cs typeface="Arial"/>
              </a:rPr>
              <a:t> </a:t>
            </a:r>
            <a:r>
              <a:rPr sz="800" i="1" spc="80" dirty="0">
                <a:latin typeface="Arial"/>
                <a:cs typeface="Arial"/>
              </a:rPr>
              <a:t>Hellus.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ACAAAA-E1B6-4530-8753-6A669D9BE165}"/>
              </a:ext>
            </a:extLst>
          </p:cNvPr>
          <p:cNvSpPr txBox="1"/>
          <p:nvPr/>
        </p:nvSpPr>
        <p:spPr>
          <a:xfrm>
            <a:off x="567664" y="709027"/>
            <a:ext cx="6661764" cy="304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6845" lvl="1" indent="-326390">
              <a:lnSpc>
                <a:spcPts val="2385"/>
              </a:lnSpc>
              <a:buFont typeface="Symbol"/>
              <a:buChar char=""/>
              <a:tabLst>
                <a:tab pos="1427480" algn="l"/>
              </a:tabLst>
            </a:pPr>
            <a:r>
              <a:rPr lang="en-US" sz="2000" b="1" spc="-5" dirty="0">
                <a:solidFill>
                  <a:srgbClr val="4B4B43"/>
                </a:solidFill>
                <a:latin typeface="Arial"/>
                <a:cs typeface="Arial"/>
              </a:rPr>
              <a:t>Employee Assistance Program</a:t>
            </a:r>
            <a:r>
              <a:rPr lang="en-US" sz="2000" b="1" spc="-35" dirty="0">
                <a:solidFill>
                  <a:srgbClr val="4B4B43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4B4B43"/>
                </a:solidFill>
                <a:latin typeface="Symbol"/>
                <a:cs typeface="Symbol"/>
              </a:rPr>
              <a:t></a:t>
            </a:r>
          </a:p>
          <a:p>
            <a:pPr marL="2001520">
              <a:lnSpc>
                <a:spcPts val="1425"/>
              </a:lnSpc>
            </a:pPr>
            <a:r>
              <a:rPr lang="en-US" sz="1200" b="1" spc="-5" dirty="0">
                <a:latin typeface="Arial"/>
                <a:cs typeface="Arial"/>
              </a:rPr>
              <a:t>               Invest</a:t>
            </a:r>
            <a:r>
              <a:rPr lang="en-US" sz="1200" b="1" spc="-85" dirty="0">
                <a:latin typeface="Arial"/>
                <a:cs typeface="Arial"/>
              </a:rPr>
              <a:t> </a:t>
            </a:r>
            <a:r>
              <a:rPr lang="en-US" sz="1200" b="1" spc="-10" dirty="0">
                <a:latin typeface="Arial"/>
                <a:cs typeface="Arial"/>
              </a:rPr>
              <a:t>EAP</a:t>
            </a:r>
            <a:endParaRPr lang="en-US" sz="1000" spc="-5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1000" spc="-5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Everyone experiences difficulties in their personal and working lives at some point. The invest EAP plan is available to provide free, easy access to confidential short-term counseling and advisory services to assist in coping with a broad range of potential problems.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Services cover:</a:t>
            </a:r>
          </a:p>
          <a:p>
            <a:pPr marL="431800" indent="-228600">
              <a:lnSpc>
                <a:spcPct val="100000"/>
              </a:lnSpc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Workplace 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228600">
              <a:lnSpc>
                <a:spcPct val="100000"/>
              </a:lnSpc>
              <a:spcBef>
                <a:spcPts val="10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Personal issues such 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anxiety, depression and</a:t>
            </a:r>
            <a:r>
              <a:rPr lang="en-US" sz="12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228600">
              <a:lnSpc>
                <a:spcPct val="100000"/>
              </a:lnSpc>
              <a:spcBef>
                <a:spcPts val="20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Legal and Financial</a:t>
            </a:r>
            <a:r>
              <a:rPr lang="en-US"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228600">
              <a:lnSpc>
                <a:spcPct val="100000"/>
              </a:lnSpc>
              <a:spcBef>
                <a:spcPts val="10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Child and Eldercare</a:t>
            </a:r>
            <a:r>
              <a:rPr lang="en-US"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228600">
              <a:lnSpc>
                <a:spcPct val="100000"/>
              </a:lnSpc>
              <a:spcBef>
                <a:spcPts val="25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Password is</a:t>
            </a:r>
            <a:r>
              <a:rPr lang="en-US" sz="1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SILVER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228600">
              <a:lnSpc>
                <a:spcPct val="100000"/>
              </a:lnSpc>
              <a:spcBef>
                <a:spcPts val="10"/>
              </a:spcBef>
              <a:buFont typeface="Verdana"/>
              <a:buChar char="▪"/>
              <a:tabLst>
                <a:tab pos="431165" algn="l"/>
                <a:tab pos="43180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All employees and their household members, including civil union partners, 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use this</a:t>
            </a:r>
            <a:r>
              <a:rPr lang="en-US" sz="1200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2" name="Picture 41" descr="A pair of earrings&#10;&#10;Description automatically generated with medium confidence">
            <a:extLst>
              <a:ext uri="{FF2B5EF4-FFF2-40B4-BE49-F238E27FC236}">
                <a16:creationId xmlns:a16="http://schemas.microsoft.com/office/drawing/2014/main" id="{2E73B264-E1FE-59D6-FCBE-3F51D7778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51" y="1999768"/>
            <a:ext cx="1348555" cy="9910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71efb1-5250-41f9-9a5a-0cbae10a56dd" xsi:nil="true"/>
    <test xmlns="df5f1c64-a2d3-4332-9f8d-c8619b2cba23" xsi:nil="true"/>
    <lcf76f155ced4ddcb4097134ff3c332f xmlns="df5f1c64-a2d3-4332-9f8d-c8619b2cba2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980BFF797C8A43A29EDC5A666CCEBB" ma:contentTypeVersion="18" ma:contentTypeDescription="Create a new document." ma:contentTypeScope="" ma:versionID="c6672b3205b61a556431eb4d93de90fe">
  <xsd:schema xmlns:xsd="http://www.w3.org/2001/XMLSchema" xmlns:xs="http://www.w3.org/2001/XMLSchema" xmlns:p="http://schemas.microsoft.com/office/2006/metadata/properties" xmlns:ns2="df5f1c64-a2d3-4332-9f8d-c8619b2cba23" xmlns:ns3="0a71efb1-5250-41f9-9a5a-0cbae10a56dd" targetNamespace="http://schemas.microsoft.com/office/2006/metadata/properties" ma:root="true" ma:fieldsID="944809128d24bc02b8db4afc9074067b" ns2:_="" ns3:_="">
    <xsd:import namespace="df5f1c64-a2d3-4332-9f8d-c8619b2cba23"/>
    <xsd:import namespace="0a71efb1-5250-41f9-9a5a-0cbae10a56dd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f1c64-a2d3-4332-9f8d-c8619b2cba23" elementFormDefault="qualified">
    <xsd:import namespace="http://schemas.microsoft.com/office/2006/documentManagement/types"/>
    <xsd:import namespace="http://schemas.microsoft.com/office/infopath/2007/PartnerControls"/>
    <xsd:element name="test" ma:index="2" nillable="true" ma:displayName="test" ma:format="DateTime" ma:internalName="test" ma:readOnly="false">
      <xsd:simpleType>
        <xsd:restriction base="dms:DateTime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38fdedc-b272-477a-bf77-2e9ca0abd3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1efb1-5250-41f9-9a5a-0cbae10a56d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4" nillable="true" ma:displayName="Taxonomy Catch All Column" ma:hidden="true" ma:list="{48a27664-d785-459c-ac4e-4a0a4e033b04}" ma:internalName="TaxCatchAll" ma:readOnly="false" ma:showField="CatchAllData" ma:web="0a71efb1-5250-41f9-9a5a-0cbae10a56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5B8EDF-C38D-4999-B1E2-5C5ECE99EC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B13074-D63C-4D89-86D2-BDC9B1E26CA1}">
  <ds:schemaRefs>
    <ds:schemaRef ds:uri="http://schemas.microsoft.com/office/2006/metadata/properties"/>
    <ds:schemaRef ds:uri="http://schemas.microsoft.com/office/infopath/2007/PartnerControls"/>
    <ds:schemaRef ds:uri="0a71efb1-5250-41f9-9a5a-0cbae10a56dd"/>
    <ds:schemaRef ds:uri="df5f1c64-a2d3-4332-9f8d-c8619b2cba23"/>
  </ds:schemaRefs>
</ds:datastoreItem>
</file>

<file path=customXml/itemProps3.xml><?xml version="1.0" encoding="utf-8"?>
<ds:datastoreItem xmlns:ds="http://schemas.openxmlformats.org/officeDocument/2006/customXml" ds:itemID="{5E273410-4A1B-46E3-901D-0AF30B4223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5f1c64-a2d3-4332-9f8d-c8619b2cba23"/>
    <ds:schemaRef ds:uri="0a71efb1-5250-41f9-9a5a-0cbae10a56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2904</Words>
  <Application>Microsoft Office PowerPoint</Application>
  <PresentationFormat>Custom</PresentationFormat>
  <Paragraphs>300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SF 2020 Summary WITH LTD 11-2-19</dc:title>
  <dc:creator>Suzanne</dc:creator>
  <cp:lastModifiedBy>Susmann, Jennifer</cp:lastModifiedBy>
  <cp:revision>19</cp:revision>
  <dcterms:created xsi:type="dcterms:W3CDTF">2020-10-27T13:43:52Z</dcterms:created>
  <dcterms:modified xsi:type="dcterms:W3CDTF">2022-11-10T15:20:30Z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2019-11-02T00:00:00Z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2020-10-27T00:00:00Z</vt:filetime>
  </property>
  <property fmtid="{D5CDD505-2E9C-101B-9397-08002B2CF9AE}" pid="5" name="ContentTypeId">
    <vt:lpwstr>0x0101000B980BFF797C8A43A29EDC5A666CCEBB</vt:lpwstr>
  </property>
  <property fmtid="{D5CDD505-2E9C-101B-9397-08002B2CF9AE}" pid="6" name="Order">
    <vt:r8>20330000</vt:r8>
  </property>
  <property fmtid="{D5CDD505-2E9C-101B-9397-08002B2CF9AE}" pid="7" name="MediaServiceImageTags">
    <vt:lpwstr/>
  </property>
</Properties>
</file>