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9" r:id="rId2"/>
    <p:sldId id="26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FAFAFA"/>
    <a:srgbClr val="FFFFFF"/>
    <a:srgbClr val="C2E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89290" autoAdjust="0"/>
  </p:normalViewPr>
  <p:slideViewPr>
    <p:cSldViewPr snapToGrid="0">
      <p:cViewPr varScale="1">
        <p:scale>
          <a:sx n="88" d="100"/>
          <a:sy n="88" d="100"/>
        </p:scale>
        <p:origin x="45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9BABE98-432F-42F4-A835-F6C3669FD529}"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40" tIns="45720" rIns="91440" bIns="45720" rtlCol="0" anchor="b"/>
          <a:lstStyle>
            <a:lvl1pPr algn="r">
              <a:defRPr sz="1200"/>
            </a:lvl1pPr>
          </a:lstStyle>
          <a:p>
            <a:fld id="{6B515D2D-BAD2-49F4-A78F-C0022173404F}" type="slidenum">
              <a:rPr lang="en-US" smtClean="0"/>
              <a:t>‹#›</a:t>
            </a:fld>
            <a:endParaRPr lang="en-US"/>
          </a:p>
        </p:txBody>
      </p:sp>
    </p:spTree>
    <p:extLst>
      <p:ext uri="{BB962C8B-B14F-4D97-AF65-F5344CB8AC3E}">
        <p14:creationId xmlns:p14="http://schemas.microsoft.com/office/powerpoint/2010/main" val="2806649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Northeast</a:t>
            </a:r>
            <a:r>
              <a:rPr lang="en-US" baseline="0" dirty="0"/>
              <a:t> </a:t>
            </a:r>
            <a:endParaRPr lang="en-US" dirty="0"/>
          </a:p>
        </p:txBody>
      </p:sp>
      <p:sp>
        <p:nvSpPr>
          <p:cNvPr id="4" name="Slide Number Placeholder 3"/>
          <p:cNvSpPr>
            <a:spLocks noGrp="1"/>
          </p:cNvSpPr>
          <p:nvPr>
            <p:ph type="sldNum" sz="quarter" idx="10"/>
          </p:nvPr>
        </p:nvSpPr>
        <p:spPr/>
        <p:txBody>
          <a:bodyPr/>
          <a:lstStyle/>
          <a:p>
            <a:fld id="{6B515D2D-BAD2-49F4-A78F-C0022173404F}" type="slidenum">
              <a:rPr lang="en-US" smtClean="0"/>
              <a:t>1</a:t>
            </a:fld>
            <a:endParaRPr lang="en-US"/>
          </a:p>
        </p:txBody>
      </p:sp>
    </p:spTree>
    <p:extLst>
      <p:ext uri="{BB962C8B-B14F-4D97-AF65-F5344CB8AC3E}">
        <p14:creationId xmlns:p14="http://schemas.microsoft.com/office/powerpoint/2010/main" val="3440444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an example</a:t>
            </a:r>
            <a:r>
              <a:rPr lang="en-US" baseline="0" dirty="0"/>
              <a:t> of how the carryover maximum helps for future dental costs.  In this particular example, the member’s annual maximum per year is $1,000.  In year 1, the first year of coverage there is no carryover benefit from previous years,  Total claims paid for the calendar year are $300, less than the $500 annual threshold and the member had at least one exam or cleaning during the calendar year so they qualified for the carryover benefit of $250.  </a:t>
            </a:r>
          </a:p>
          <a:p>
            <a:endParaRPr lang="en-US" baseline="0" dirty="0"/>
          </a:p>
          <a:p>
            <a:r>
              <a:rPr lang="en-US" baseline="0" dirty="0"/>
              <a:t>In year 2, the benefit dollars available is $1,250, $1,000 annual maximum and $250 in Carryover dollars.  Total claims paid in year 2 were $750, over the $500 threshold so although the member has an exam or cleaning they were not eligible for additional carryover dollars due to the total claims paid of $750. </a:t>
            </a:r>
          </a:p>
          <a:p>
            <a:endParaRPr lang="en-US" baseline="0" dirty="0"/>
          </a:p>
          <a:p>
            <a:r>
              <a:rPr lang="en-US" baseline="0" dirty="0"/>
              <a:t>Year 3, the benefit dollars available are again $1,250.  Total claims paid was under the $500 threshold and at least one exam or cleaning occurred, qualifying the member for $250 carryover benefit for a total of $500 in accumulated carryover benefit.</a:t>
            </a:r>
          </a:p>
          <a:p>
            <a:endParaRPr lang="en-US" baseline="0" dirty="0"/>
          </a:p>
          <a:p>
            <a:r>
              <a:rPr lang="en-US" baseline="0" dirty="0"/>
              <a:t>Using the carryover benefits is shown in year 4.   The total benefit dollars available is $1,500, $1,000 is the annual maximum and $500 is carryover from years 1 &amp; 3.  Total claims for that year was $1,400 of which $1,000 was used from the annual maximum and $400 was used from the accumulated carryover, leaving a balance of $100 of carryover available.  </a:t>
            </a:r>
          </a:p>
          <a:p>
            <a:endParaRPr lang="en-US" baseline="0" dirty="0"/>
          </a:p>
          <a:p>
            <a:r>
              <a:rPr lang="en-US" baseline="0" dirty="0"/>
              <a:t>In year 5, the members available benefit dollars is $1,100.  Their total claims paid was less than $500 and they had a least an exam or cleaning qualifying them for the $250 carryover benefit.  When added to the $100 previously carried over gives them a total of $350 in available carryover.  </a:t>
            </a:r>
          </a:p>
          <a:p>
            <a:endParaRPr lang="en-US" baseline="0" dirty="0"/>
          </a:p>
          <a:p>
            <a:r>
              <a:rPr lang="en-US" baseline="0" dirty="0"/>
              <a:t>Carryover dollars remain available to you until you use them or for as long as you are enrolled in the plan.  To view the carryover dollars available to you please visit our secure Patient Benefit Lookup portal at nedelta.com.  Register or login to view your benefits and carryover dollars.   You may also call our customer service department at 1-800-832-5700.  </a:t>
            </a:r>
            <a:endParaRPr lang="en-US" dirty="0"/>
          </a:p>
        </p:txBody>
      </p:sp>
      <p:sp>
        <p:nvSpPr>
          <p:cNvPr id="4" name="Slide Number Placeholder 3"/>
          <p:cNvSpPr>
            <a:spLocks noGrp="1"/>
          </p:cNvSpPr>
          <p:nvPr>
            <p:ph type="sldNum" sz="quarter" idx="10"/>
          </p:nvPr>
        </p:nvSpPr>
        <p:spPr/>
        <p:txBody>
          <a:bodyPr/>
          <a:lstStyle/>
          <a:p>
            <a:fld id="{6B515D2D-BAD2-49F4-A78F-C0022173404F}" type="slidenum">
              <a:rPr lang="en-US" smtClean="0"/>
              <a:t>2</a:t>
            </a:fld>
            <a:endParaRPr lang="en-US"/>
          </a:p>
        </p:txBody>
      </p:sp>
    </p:spTree>
    <p:extLst>
      <p:ext uri="{BB962C8B-B14F-4D97-AF65-F5344CB8AC3E}">
        <p14:creationId xmlns:p14="http://schemas.microsoft.com/office/powerpoint/2010/main" val="63446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91071"/>
            <a:ext cx="3810000" cy="1466927"/>
          </a:xfrm>
          <a:prstGeom prst="rect">
            <a:avLst/>
          </a:prstGeom>
        </p:spPr>
      </p:pic>
      <p:sp>
        <p:nvSpPr>
          <p:cNvPr id="2" name="Title 1"/>
          <p:cNvSpPr>
            <a:spLocks noGrp="1"/>
          </p:cNvSpPr>
          <p:nvPr>
            <p:ph type="ctrTitle"/>
          </p:nvPr>
        </p:nvSpPr>
        <p:spPr>
          <a:xfrm>
            <a:off x="304799" y="179944"/>
            <a:ext cx="8579796" cy="2844800"/>
          </a:xfrm>
        </p:spPr>
        <p:txBody>
          <a:bodyPr anchor="t">
            <a:noAutofit/>
          </a:bodyPr>
          <a:lstStyle>
            <a:lvl1pPr algn="l">
              <a:lnSpc>
                <a:spcPct val="80000"/>
              </a:lnSpc>
              <a:defRPr sz="8000" baseline="0">
                <a:solidFill>
                  <a:schemeClr val="tx2"/>
                </a:solidFill>
                <a:latin typeface="Calibri Light" panose="020F0302020204030204"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31793" y="3428979"/>
            <a:ext cx="8534400" cy="643668"/>
          </a:xfrm>
        </p:spPr>
        <p:txBody>
          <a:bodyPr>
            <a:noAutofit/>
          </a:bodyPr>
          <a:lstStyle>
            <a:lvl1pPr marL="0" indent="0" algn="l">
              <a:buNone/>
              <a:defRPr sz="2400" baseline="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date and/or subtitle</a:t>
            </a:r>
          </a:p>
        </p:txBody>
      </p:sp>
      <p:sp>
        <p:nvSpPr>
          <p:cNvPr id="5" name="Footer Placeholder 4"/>
          <p:cNvSpPr>
            <a:spLocks noGrp="1"/>
          </p:cNvSpPr>
          <p:nvPr>
            <p:ph type="ftr" sz="quarter" idx="11"/>
          </p:nvPr>
        </p:nvSpPr>
        <p:spPr>
          <a:xfrm>
            <a:off x="349141" y="4310275"/>
            <a:ext cx="3860800" cy="365125"/>
          </a:xfrm>
          <a:prstGeom prst="rect">
            <a:avLst/>
          </a:prstGeom>
        </p:spPr>
        <p:txBody>
          <a:bodyPr/>
          <a:lstStyle>
            <a:lvl1pPr>
              <a:defRPr sz="1600"/>
            </a:lvl1pPr>
          </a:lstStyle>
          <a:p>
            <a:endParaRPr lang="en-US" dirty="0">
              <a:solidFill>
                <a:srgbClr val="0000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600" y="6383349"/>
            <a:ext cx="1930400" cy="474652"/>
          </a:xfrm>
          <a:prstGeom prst="rect">
            <a:avLst/>
          </a:prstGeom>
        </p:spPr>
      </p:pic>
    </p:spTree>
    <p:extLst>
      <p:ext uri="{BB962C8B-B14F-4D97-AF65-F5344CB8AC3E}">
        <p14:creationId xmlns:p14="http://schemas.microsoft.com/office/powerpoint/2010/main" val="1285424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trong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4267">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80486" y="1600201"/>
            <a:ext cx="11233149" cy="4525963"/>
          </a:xfrm>
        </p:spPr>
        <p:txBody>
          <a:bodyPr>
            <a:normAutofit/>
          </a:bodyPr>
          <a:lstStyle>
            <a:lvl1pPr marL="0" indent="0">
              <a:buNone/>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11"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2"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81064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trong quote or statement">
    <p:bg>
      <p:bgPr>
        <a:solidFill>
          <a:schemeClr val="tx2"/>
        </a:solid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1"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sp>
        <p:nvSpPr>
          <p:cNvPr id="13" name="Title 1"/>
          <p:cNvSpPr>
            <a:spLocks noGrp="1"/>
          </p:cNvSpPr>
          <p:nvPr>
            <p:ph type="title" hasCustomPrompt="1"/>
          </p:nvPr>
        </p:nvSpPr>
        <p:spPr>
          <a:xfrm>
            <a:off x="2438400" y="381001"/>
            <a:ext cx="7317317" cy="5757332"/>
          </a:xfrm>
        </p:spPr>
        <p:txBody>
          <a:bodyPr anchor="ctr">
            <a:noAutofit/>
          </a:bodyPr>
          <a:lstStyle>
            <a:lvl1pPr algn="l">
              <a:lnSpc>
                <a:spcPct val="100000"/>
              </a:lnSpc>
              <a:defRPr sz="4800">
                <a:solidFill>
                  <a:schemeClr val="bg1"/>
                </a:solidFill>
              </a:defRPr>
            </a:lvl1pPr>
          </a:lstStyle>
          <a:p>
            <a:pPr lvl="0"/>
            <a:r>
              <a:rPr lang="en-US" dirty="0"/>
              <a:t>Click to add strong quote or statement</a:t>
            </a:r>
          </a:p>
        </p:txBody>
      </p:sp>
    </p:spTree>
    <p:extLst>
      <p:ext uri="{BB962C8B-B14F-4D97-AF65-F5344CB8AC3E}">
        <p14:creationId xmlns:p14="http://schemas.microsoft.com/office/powerpoint/2010/main" val="24794087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69664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8674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5252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8432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959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569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6394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pPr defTabSz="457200"/>
            <a:fld id="{F15742F9-878F-1349-9862-5400BFEB60B3}" type="datetime1">
              <a:rPr lang="en-US">
                <a:solidFill>
                  <a:srgbClr val="262626"/>
                </a:solidFill>
              </a:rPr>
              <a:pPr defTabSz="457200"/>
              <a:t>2/16/2023</a:t>
            </a:fld>
            <a:endParaRPr lang="en-US" dirty="0">
              <a:solidFill>
                <a:srgbClr val="262626"/>
              </a:solidFill>
            </a:endParaRPr>
          </a:p>
        </p:txBody>
      </p:sp>
      <p:sp>
        <p:nvSpPr>
          <p:cNvPr id="4" name="Footer Placeholder 3"/>
          <p:cNvSpPr>
            <a:spLocks noGrp="1"/>
          </p:cNvSpPr>
          <p:nvPr>
            <p:ph type="ftr" sz="quarter" idx="11"/>
          </p:nvPr>
        </p:nvSpPr>
        <p:spPr/>
        <p:txBody>
          <a:bodyPr/>
          <a:lstStyle/>
          <a:p>
            <a:r>
              <a:rPr lang="en-US">
                <a:solidFill>
                  <a:srgbClr val="000000"/>
                </a:solidFill>
              </a:rPr>
              <a:t>© 2013 All Rights Reserved. </a:t>
            </a:r>
            <a:endParaRPr lang="en-US" dirty="0">
              <a:solidFill>
                <a:srgbClr val="000000"/>
              </a:solidFill>
            </a:endParaRPr>
          </a:p>
        </p:txBody>
      </p:sp>
    </p:spTree>
    <p:extLst>
      <p:ext uri="{BB962C8B-B14F-4D97-AF65-F5344CB8AC3E}">
        <p14:creationId xmlns:p14="http://schemas.microsoft.com/office/powerpoint/2010/main" val="4566477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79944"/>
            <a:ext cx="8579796" cy="2844800"/>
          </a:xfrm>
        </p:spPr>
        <p:txBody>
          <a:bodyPr anchor="t">
            <a:noAutofit/>
          </a:bodyPr>
          <a:lstStyle>
            <a:lvl1pPr algn="l">
              <a:lnSpc>
                <a:spcPct val="80000"/>
              </a:lnSpc>
              <a:defRPr sz="8000" baseline="0">
                <a:solidFill>
                  <a:schemeClr val="tx2"/>
                </a:solidFill>
                <a:latin typeface="Calibri Light" panose="020F0302020204030204"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31793" y="3428979"/>
            <a:ext cx="8534400" cy="643668"/>
          </a:xfrm>
        </p:spPr>
        <p:txBody>
          <a:bodyPr>
            <a:noAutofit/>
          </a:bodyPr>
          <a:lstStyle>
            <a:lvl1pPr marL="0" indent="0" algn="l">
              <a:buNone/>
              <a:defRPr sz="2400" baseline="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date and/or subtitle</a:t>
            </a:r>
          </a:p>
        </p:txBody>
      </p:sp>
      <p:sp>
        <p:nvSpPr>
          <p:cNvPr id="5" name="Footer Placeholder 4"/>
          <p:cNvSpPr>
            <a:spLocks noGrp="1"/>
          </p:cNvSpPr>
          <p:nvPr>
            <p:ph type="ftr" sz="quarter" idx="11"/>
          </p:nvPr>
        </p:nvSpPr>
        <p:spPr>
          <a:xfrm>
            <a:off x="349141" y="4310275"/>
            <a:ext cx="3860800" cy="365125"/>
          </a:xfrm>
          <a:prstGeom prst="rect">
            <a:avLst/>
          </a:prstGeom>
        </p:spPr>
        <p:txBody>
          <a:bodyPr/>
          <a:lstStyle>
            <a:lvl1pPr>
              <a:defRPr sz="1600"/>
            </a:lvl1pPr>
          </a:lstStyle>
          <a:p>
            <a:endParaRPr lang="en-US" dirty="0">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91071"/>
            <a:ext cx="3810000" cy="1466927"/>
          </a:xfrm>
          <a:prstGeom prst="rect">
            <a:avLst/>
          </a:prstGeom>
        </p:spPr>
      </p:pic>
    </p:spTree>
    <p:extLst>
      <p:ext uri="{BB962C8B-B14F-4D97-AF65-F5344CB8AC3E}">
        <p14:creationId xmlns:p14="http://schemas.microsoft.com/office/powerpoint/2010/main" val="23309391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defTabSz="457200"/>
            <a:fld id="{D45EE551-E67B-4618-9A78-6831EECAB45D}" type="datetimeFigureOut">
              <a:rPr lang="en-US">
                <a:solidFill>
                  <a:srgbClr val="262626"/>
                </a:solidFill>
              </a:rPr>
              <a:pPr defTabSz="457200"/>
              <a:t>2/16/2023</a:t>
            </a:fld>
            <a:endParaRPr lang="en-US">
              <a:solidFill>
                <a:srgbClr val="262626"/>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E19C491-6F10-4CB0-928E-E49B29E23B8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0124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A833094-15C6-46A6-AEA1-505992D74D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99151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ext ">
    <p:spTree>
      <p:nvGrpSpPr>
        <p:cNvPr id="1" name=""/>
        <p:cNvGrpSpPr/>
        <p:nvPr/>
      </p:nvGrpSpPr>
      <p:grpSpPr>
        <a:xfrm>
          <a:off x="0" y="0"/>
          <a:ext cx="0" cy="0"/>
          <a:chOff x="0" y="0"/>
          <a:chExt cx="0" cy="0"/>
        </a:xfrm>
      </p:grpSpPr>
      <p:sp>
        <p:nvSpPr>
          <p:cNvPr id="2" name="Title 1"/>
          <p:cNvSpPr>
            <a:spLocks noGrp="1"/>
          </p:cNvSpPr>
          <p:nvPr>
            <p:ph type="title"/>
          </p:nvPr>
        </p:nvSpPr>
        <p:spPr>
          <a:xfrm>
            <a:off x="337216" y="157903"/>
            <a:ext cx="11492835" cy="1152085"/>
          </a:xfrm>
        </p:spPr>
        <p:txBody>
          <a:bodyPr anchor="t">
            <a:noAutofit/>
          </a:bodyPr>
          <a:lstStyle>
            <a:lvl1pPr algn="l">
              <a:defRPr sz="4267" baseline="0">
                <a:latin typeface="Calibri Light" panose="020F03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37216" y="1600201"/>
            <a:ext cx="11492835" cy="4525963"/>
          </a:xfrm>
        </p:spPr>
        <p:txBody>
          <a:bodyPr>
            <a:noAutofit/>
          </a:bodyPr>
          <a:lstStyle>
            <a:lvl1pPr marL="232828" indent="-232828">
              <a:spcBef>
                <a:spcPts val="0"/>
              </a:spcBef>
              <a:buClr>
                <a:schemeClr val="tx2"/>
              </a:buClr>
              <a:defRPr sz="2667" baseline="0"/>
            </a:lvl1pPr>
            <a:lvl2pPr marL="842412" indent="-232828">
              <a:spcBef>
                <a:spcPts val="0"/>
              </a:spcBef>
              <a:buClr>
                <a:schemeClr val="tx2"/>
              </a:buClr>
              <a:defRPr sz="2667"/>
            </a:lvl2pPr>
            <a:lvl3pPr marL="1451997" indent="-232828">
              <a:spcBef>
                <a:spcPts val="0"/>
              </a:spcBef>
              <a:buClr>
                <a:schemeClr val="tx2"/>
              </a:buClr>
              <a:defRPr sz="2667"/>
            </a:lvl3pPr>
            <a:lvl4pPr marL="2061582" indent="-232828">
              <a:spcBef>
                <a:spcPts val="0"/>
              </a:spcBef>
              <a:buClr>
                <a:schemeClr val="tx2"/>
              </a:buClr>
              <a:defRPr sz="2667"/>
            </a:lvl4pPr>
            <a:lvl5pPr marL="2671167" indent="-232828">
              <a:spcBef>
                <a:spcPts val="0"/>
              </a:spcBef>
              <a:buClr>
                <a:schemeClr val="tx2"/>
              </a:buClr>
              <a:defRPr sz="26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8"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9"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28451579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lternative">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085257"/>
            <a:ext cx="4572000" cy="176031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600" y="6383349"/>
            <a:ext cx="1930400" cy="474652"/>
          </a:xfrm>
          <a:prstGeom prst="rect">
            <a:avLst/>
          </a:prstGeom>
        </p:spPr>
      </p:pic>
      <p:sp>
        <p:nvSpPr>
          <p:cNvPr id="11" name="Title 1"/>
          <p:cNvSpPr>
            <a:spLocks noGrp="1"/>
          </p:cNvSpPr>
          <p:nvPr>
            <p:ph type="ctrTitle"/>
          </p:nvPr>
        </p:nvSpPr>
        <p:spPr>
          <a:xfrm>
            <a:off x="304799" y="179944"/>
            <a:ext cx="8579796" cy="2844800"/>
          </a:xfrm>
        </p:spPr>
        <p:txBody>
          <a:bodyPr anchor="t">
            <a:noAutofit/>
          </a:bodyPr>
          <a:lstStyle>
            <a:lvl1pPr algn="l">
              <a:lnSpc>
                <a:spcPts val="8000"/>
              </a:lnSpc>
              <a:defRPr sz="8000" baseline="0">
                <a:solidFill>
                  <a:schemeClr val="bg1"/>
                </a:solidFill>
                <a:latin typeface="Calibri Light" panose="020F0302020204030204" pitchFamily="34" charset="0"/>
              </a:defRPr>
            </a:lvl1pPr>
          </a:lstStyle>
          <a:p>
            <a:r>
              <a:rPr lang="en-US"/>
              <a:t>Click to edit Master title style</a:t>
            </a:r>
            <a:endParaRPr lang="en-US" dirty="0"/>
          </a:p>
        </p:txBody>
      </p:sp>
      <p:sp>
        <p:nvSpPr>
          <p:cNvPr id="13" name="Subtitle 2"/>
          <p:cNvSpPr>
            <a:spLocks noGrp="1"/>
          </p:cNvSpPr>
          <p:nvPr>
            <p:ph type="subTitle" idx="1" hasCustomPrompt="1"/>
          </p:nvPr>
        </p:nvSpPr>
        <p:spPr>
          <a:xfrm>
            <a:off x="341547" y="3428979"/>
            <a:ext cx="8534400" cy="643668"/>
          </a:xfrm>
        </p:spPr>
        <p:txBody>
          <a:bodyPr>
            <a:noAutofit/>
          </a:bodyPr>
          <a:lstStyle>
            <a:lvl1pPr marL="0" indent="0" algn="l">
              <a:buNone/>
              <a:defRPr sz="240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date and/or subtitle</a:t>
            </a:r>
          </a:p>
        </p:txBody>
      </p:sp>
      <p:sp>
        <p:nvSpPr>
          <p:cNvPr id="8" name="Footer Placeholder 4"/>
          <p:cNvSpPr>
            <a:spLocks noGrp="1"/>
          </p:cNvSpPr>
          <p:nvPr>
            <p:ph type="ftr" sz="quarter" idx="11"/>
          </p:nvPr>
        </p:nvSpPr>
        <p:spPr>
          <a:xfrm>
            <a:off x="349141" y="4310275"/>
            <a:ext cx="3860800" cy="365125"/>
          </a:xfrm>
          <a:prstGeom prst="rect">
            <a:avLst/>
          </a:prstGeom>
        </p:spPr>
        <p:txBody>
          <a:bodyPr/>
          <a:lstStyle>
            <a:lvl1pP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3291695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4267">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50186" y="1600201"/>
            <a:ext cx="6691964" cy="4525963"/>
          </a:xfrm>
        </p:spPr>
        <p:txBody>
          <a:bodyPr>
            <a:no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7431618" y="1600201"/>
            <a:ext cx="4384247" cy="4525963"/>
          </a:xfrm>
        </p:spPr>
        <p:txBody>
          <a:bodyPr>
            <a:normAutofit/>
          </a:bodyPr>
          <a:lstStyle>
            <a:lvl1pPr marL="0" indent="0">
              <a:buNone/>
              <a:defRPr sz="1467" baseline="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appropriate icon below to insert image here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11"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2"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13735274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rong graphic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lgn="l">
              <a:defRPr sz="4267">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80486" y="1600201"/>
            <a:ext cx="11233149" cy="4525963"/>
          </a:xfrm>
        </p:spPr>
        <p:txBody>
          <a:bodyPr>
            <a:normAutofit/>
          </a:bodyPr>
          <a:lstStyle>
            <a:lvl1pPr marL="0" indent="0">
              <a:buNone/>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
        <p:nvSpPr>
          <p:cNvPr id="11"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2"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5602145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1_Section 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8867" y="154003"/>
            <a:ext cx="10363200" cy="1172487"/>
          </a:xfrm>
        </p:spPr>
        <p:txBody>
          <a:bodyPr anchor="t">
            <a:noAutofit/>
          </a:bodyPr>
          <a:lstStyle>
            <a:lvl1pPr algn="l">
              <a:defRPr sz="8000" b="0" cap="none" baseline="0">
                <a:solidFill>
                  <a:schemeClr val="bg1"/>
                </a:solidFill>
                <a:latin typeface="Calibri Light" panose="020F0302020204030204" pitchFamily="34" charset="0"/>
              </a:defRPr>
            </a:lvl1pPr>
          </a:lstStyle>
          <a:p>
            <a:r>
              <a:rPr lang="en-US" dirty="0"/>
              <a:t>Click to add title</a:t>
            </a:r>
          </a:p>
        </p:txBody>
      </p:sp>
      <p:sp>
        <p:nvSpPr>
          <p:cNvPr id="3" name="Text Placeholder 2"/>
          <p:cNvSpPr>
            <a:spLocks noGrp="1"/>
          </p:cNvSpPr>
          <p:nvPr>
            <p:ph type="body" idx="1" hasCustomPrompt="1"/>
          </p:nvPr>
        </p:nvSpPr>
        <p:spPr>
          <a:xfrm>
            <a:off x="328373" y="1144062"/>
            <a:ext cx="10363200" cy="845673"/>
          </a:xfrm>
        </p:spPr>
        <p:txBody>
          <a:bodyPr anchor="t">
            <a:noAutofit/>
          </a:bodyPr>
          <a:lstStyle>
            <a:lvl1pPr marL="0" indent="0">
              <a:buNone/>
              <a:defRPr sz="4800" baseline="0">
                <a:solidFill>
                  <a:schemeClr val="bg1"/>
                </a:solidFill>
                <a:latin typeface="Calibri Light" panose="020F030202020403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add subtitle </a:t>
            </a:r>
          </a:p>
        </p:txBody>
      </p:sp>
    </p:spTree>
    <p:extLst>
      <p:ext uri="{BB962C8B-B14F-4D97-AF65-F5344CB8AC3E}">
        <p14:creationId xmlns:p14="http://schemas.microsoft.com/office/powerpoint/2010/main" val="40272133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trong quote or statement">
    <p:bg>
      <p:bgPr>
        <a:solidFill>
          <a:schemeClr val="tx2"/>
        </a:solid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endParaRPr lang="en-US" dirty="0">
              <a:solidFill>
                <a:srgbClr val="000000"/>
              </a:solidFill>
            </a:endParaRPr>
          </a:p>
        </p:txBody>
      </p:sp>
      <p:sp>
        <p:nvSpPr>
          <p:cNvPr id="11"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fld id="{B87BD71D-69BE-4AC5-8E30-1F73335219F4}" type="slidenum">
              <a:rPr lang="en-US" smtClean="0">
                <a:solidFill>
                  <a:srgbClr val="000000"/>
                </a:solidFill>
              </a:rPr>
              <a:pPr/>
              <a:t>‹#›</a:t>
            </a:fld>
            <a:endParaRPr lang="en-US">
              <a:solidFill>
                <a:srgbClr val="000000"/>
              </a:solidFill>
            </a:endParaRPr>
          </a:p>
        </p:txBody>
      </p:sp>
      <p:sp>
        <p:nvSpPr>
          <p:cNvPr id="13" name="Title 1"/>
          <p:cNvSpPr>
            <a:spLocks noGrp="1"/>
          </p:cNvSpPr>
          <p:nvPr>
            <p:ph type="title" hasCustomPrompt="1"/>
          </p:nvPr>
        </p:nvSpPr>
        <p:spPr>
          <a:xfrm>
            <a:off x="2438400" y="381001"/>
            <a:ext cx="7317317" cy="5757332"/>
          </a:xfrm>
        </p:spPr>
        <p:txBody>
          <a:bodyPr anchor="ctr">
            <a:noAutofit/>
          </a:bodyPr>
          <a:lstStyle>
            <a:lvl1pPr algn="l">
              <a:lnSpc>
                <a:spcPct val="80000"/>
              </a:lnSpc>
              <a:defRPr sz="4800">
                <a:solidFill>
                  <a:schemeClr val="bg1"/>
                </a:solidFill>
              </a:defRPr>
            </a:lvl1pPr>
          </a:lstStyle>
          <a:p>
            <a:pPr lvl="0"/>
            <a:r>
              <a:rPr lang="en-US" dirty="0"/>
              <a:t>Click to add strong quote or statement</a:t>
            </a:r>
          </a:p>
        </p:txBody>
      </p:sp>
    </p:spTree>
    <p:extLst>
      <p:ext uri="{BB962C8B-B14F-4D97-AF65-F5344CB8AC3E}">
        <p14:creationId xmlns:p14="http://schemas.microsoft.com/office/powerpoint/2010/main" val="7085822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79944"/>
            <a:ext cx="10402279" cy="1070517"/>
          </a:xfrm>
        </p:spPr>
        <p:txBody>
          <a:bodyPr anchor="t">
            <a:noAutofit/>
          </a:bodyPr>
          <a:lstStyle>
            <a:lvl1pPr algn="l">
              <a:lnSpc>
                <a:spcPct val="80000"/>
              </a:lnSpc>
              <a:defRPr sz="8000" baseline="0">
                <a:solidFill>
                  <a:schemeClr val="tx2"/>
                </a:solidFill>
                <a:latin typeface="Calibri Light" panose="020F0302020204030204"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31793" y="3428979"/>
            <a:ext cx="8534400" cy="643668"/>
          </a:xfrm>
        </p:spPr>
        <p:txBody>
          <a:bodyPr>
            <a:noAutofit/>
          </a:bodyPr>
          <a:lstStyle>
            <a:lvl1pPr marL="0" indent="0" algn="l">
              <a:buNone/>
              <a:defRPr sz="2400" baseline="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date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1600" y="6383349"/>
            <a:ext cx="1930400" cy="474652"/>
          </a:xfrm>
          <a:prstGeom prst="rect">
            <a:avLst/>
          </a:prstGeom>
        </p:spPr>
      </p:pic>
      <p:sp>
        <p:nvSpPr>
          <p:cNvPr id="7" name="Title 1"/>
          <p:cNvSpPr txBox="1">
            <a:spLocks/>
          </p:cNvSpPr>
          <p:nvPr userDrawn="1"/>
        </p:nvSpPr>
        <p:spPr>
          <a:xfrm>
            <a:off x="304799" y="1600201"/>
            <a:ext cx="8579796" cy="1538980"/>
          </a:xfrm>
          <a:prstGeom prst="rect">
            <a:avLst/>
          </a:prstGeom>
        </p:spPr>
        <p:txBody>
          <a:bodyPr vert="horz" lIns="121920" tIns="60960" rIns="121920" bIns="60960" rtlCol="0" anchor="t">
            <a:noAutofit/>
          </a:bodyPr>
          <a:lstStyle>
            <a:lvl1pPr algn="l" defTabSz="914400" rtl="0" eaLnBrk="1" latinLnBrk="0" hangingPunct="1">
              <a:lnSpc>
                <a:spcPct val="80000"/>
              </a:lnSpc>
              <a:spcBef>
                <a:spcPct val="0"/>
              </a:spcBef>
              <a:buNone/>
              <a:defRPr sz="6000" kern="1200" baseline="0">
                <a:solidFill>
                  <a:schemeClr val="tx2"/>
                </a:solidFill>
                <a:latin typeface="Calibri Light" panose="020F0302020204030204" pitchFamily="34" charset="0"/>
                <a:ea typeface="+mj-ea"/>
                <a:cs typeface="+mj-cs"/>
              </a:defRPr>
            </a:lvl1pPr>
          </a:lstStyle>
          <a:p>
            <a:endParaRPr lang="en-US" sz="8000" dirty="0">
              <a:solidFill>
                <a:srgbClr val="000000"/>
              </a:solidFill>
            </a:endParaRPr>
          </a:p>
        </p:txBody>
      </p:sp>
      <p:sp>
        <p:nvSpPr>
          <p:cNvPr id="11" name="Text Placeholder 2"/>
          <p:cNvSpPr>
            <a:spLocks noGrp="1"/>
          </p:cNvSpPr>
          <p:nvPr>
            <p:ph type="body" idx="12" hasCustomPrompt="1"/>
          </p:nvPr>
        </p:nvSpPr>
        <p:spPr>
          <a:xfrm>
            <a:off x="328373" y="1261290"/>
            <a:ext cx="10363200" cy="2125375"/>
          </a:xfrm>
        </p:spPr>
        <p:txBody>
          <a:bodyPr anchor="t">
            <a:noAutofit/>
          </a:bodyPr>
          <a:lstStyle>
            <a:lvl1pPr marL="0" indent="0">
              <a:buNone/>
              <a:defRPr sz="4800" baseline="0">
                <a:solidFill>
                  <a:schemeClr val="tx2"/>
                </a:solidFill>
                <a:latin typeface="Calibri Light" panose="020F030202020403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add subtitle </a:t>
            </a:r>
          </a:p>
        </p:txBody>
      </p:sp>
      <p:sp>
        <p:nvSpPr>
          <p:cNvPr id="13" name="Footer Placeholder 4"/>
          <p:cNvSpPr>
            <a:spLocks noGrp="1"/>
          </p:cNvSpPr>
          <p:nvPr>
            <p:ph type="ftr" sz="quarter" idx="11"/>
          </p:nvPr>
        </p:nvSpPr>
        <p:spPr>
          <a:xfrm>
            <a:off x="349142" y="4310275"/>
            <a:ext cx="4481839" cy="365125"/>
          </a:xfrm>
          <a:prstGeom prst="rect">
            <a:avLst/>
          </a:prstGeom>
        </p:spPr>
        <p:txBody>
          <a:bodyPr/>
          <a:lstStyle>
            <a:lvl1pPr>
              <a:defRPr sz="1600">
                <a:solidFill>
                  <a:schemeClr val="tx2"/>
                </a:solidFill>
              </a:defRPr>
            </a:lvl1pPr>
          </a:lstStyle>
          <a:p>
            <a:r>
              <a:rPr lang="en-US" dirty="0">
                <a:solidFill>
                  <a:srgbClr val="000000"/>
                </a:solidFill>
              </a:rPr>
              <a:t>Confidentiality statement here if needed</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91071"/>
            <a:ext cx="3810000" cy="1466927"/>
          </a:xfrm>
          <a:prstGeom prst="rect">
            <a:avLst/>
          </a:prstGeom>
        </p:spPr>
      </p:pic>
    </p:spTree>
    <p:extLst>
      <p:ext uri="{BB962C8B-B14F-4D97-AF65-F5344CB8AC3E}">
        <p14:creationId xmlns:p14="http://schemas.microsoft.com/office/powerpoint/2010/main" val="3516832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216" y="157903"/>
            <a:ext cx="11478649"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37226" y="1600201"/>
            <a:ext cx="11491609"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1208383" y="6330410"/>
            <a:ext cx="3860800" cy="365125"/>
          </a:xfrm>
          <a:prstGeom prst="rect">
            <a:avLst/>
          </a:prstGeom>
        </p:spPr>
        <p:txBody>
          <a:bodyPr/>
          <a:lstStyle>
            <a:lvl1pPr algn="l">
              <a:defRPr sz="1333">
                <a:solidFill>
                  <a:schemeClr val="tx2"/>
                </a:solidFill>
              </a:defRPr>
            </a:lvl1pPr>
          </a:lstStyle>
          <a:p>
            <a:pPr defTabSz="457200"/>
            <a:endParaRPr lang="en-US" dirty="0">
              <a:solidFill>
                <a:srgbClr val="000000"/>
              </a:solidFill>
            </a:endParaRPr>
          </a:p>
        </p:txBody>
      </p:sp>
      <p:sp>
        <p:nvSpPr>
          <p:cNvPr id="8" name="Slide Number Placeholder 5"/>
          <p:cNvSpPr>
            <a:spLocks noGrp="1"/>
          </p:cNvSpPr>
          <p:nvPr>
            <p:ph type="sldNum" sz="quarter" idx="4"/>
          </p:nvPr>
        </p:nvSpPr>
        <p:spPr>
          <a:xfrm>
            <a:off x="345865" y="6330411"/>
            <a:ext cx="652833" cy="365125"/>
          </a:xfrm>
          <a:prstGeom prst="rect">
            <a:avLst/>
          </a:prstGeom>
        </p:spPr>
        <p:txBody>
          <a:bodyPr/>
          <a:lstStyle>
            <a:lvl1pPr algn="l">
              <a:defRPr sz="1333">
                <a:solidFill>
                  <a:schemeClr val="tx2"/>
                </a:solidFill>
              </a:defRPr>
            </a:lvl1pPr>
          </a:lstStyle>
          <a:p>
            <a:pPr defTabSz="457200"/>
            <a:fld id="{B87BD71D-69BE-4AC5-8E30-1F73335219F4}" type="slidenum">
              <a:rPr lang="en-US" smtClean="0">
                <a:solidFill>
                  <a:srgbClr val="000000"/>
                </a:solidFill>
              </a:rPr>
              <a:pPr defTabSz="457200"/>
              <a:t>‹#›</a:t>
            </a:fld>
            <a:endParaRPr lang="en-US">
              <a:solidFill>
                <a:srgbClr val="000000"/>
              </a:solidFill>
            </a:endParaRPr>
          </a:p>
        </p:txBody>
      </p:sp>
      <p:pic>
        <p:nvPicPr>
          <p:cNvPr id="9" name="Picture 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817158" y="6519950"/>
            <a:ext cx="1374841" cy="338049"/>
          </a:xfrm>
          <a:prstGeom prst="rect">
            <a:avLst/>
          </a:prstGeom>
        </p:spPr>
      </p:pic>
    </p:spTree>
    <p:extLst>
      <p:ext uri="{BB962C8B-B14F-4D97-AF65-F5344CB8AC3E}">
        <p14:creationId xmlns:p14="http://schemas.microsoft.com/office/powerpoint/2010/main" val="2708345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1219170" rtl="0" eaLnBrk="1" latinLnBrk="0" hangingPunct="1">
        <a:spcBef>
          <a:spcPct val="0"/>
        </a:spcBef>
        <a:buNone/>
        <a:defRPr sz="4267" kern="1200">
          <a:solidFill>
            <a:schemeClr val="tx2"/>
          </a:solidFill>
          <a:latin typeface="Calibri Light" panose="020F0302020204030204" pitchFamily="34" charset="0"/>
          <a:ea typeface="+mj-ea"/>
          <a:cs typeface="+mj-cs"/>
        </a:defRPr>
      </a:lvl1pPr>
    </p:titleStyle>
    <p:bodyStyle>
      <a:lvl1pPr marL="232828"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1pPr>
      <a:lvl2pPr marL="842412"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2pPr>
      <a:lvl3pPr marL="1451997"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3pPr>
      <a:lvl4pPr marL="2061582"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4pPr>
      <a:lvl5pPr marL="2671167" indent="-232828" algn="l" defTabSz="1219170" rtl="0" eaLnBrk="1" latinLnBrk="0" hangingPunct="1">
        <a:spcBef>
          <a:spcPts val="0"/>
        </a:spcBef>
        <a:spcAft>
          <a:spcPts val="800"/>
        </a:spcAft>
        <a:buClr>
          <a:schemeClr val="tx2"/>
        </a:buClr>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2000"/>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0" y="346408"/>
            <a:ext cx="12177552" cy="577591"/>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b="17990"/>
          <a:stretch/>
        </p:blipFill>
        <p:spPr>
          <a:xfrm>
            <a:off x="4297031" y="5321073"/>
            <a:ext cx="2486025" cy="1367218"/>
          </a:xfrm>
          <a:prstGeom prst="rect">
            <a:avLst/>
          </a:prstGeom>
        </p:spPr>
      </p:pic>
      <p:sp>
        <p:nvSpPr>
          <p:cNvPr id="10" name="TextBox 9"/>
          <p:cNvSpPr txBox="1"/>
          <p:nvPr/>
        </p:nvSpPr>
        <p:spPr>
          <a:xfrm>
            <a:off x="975450" y="1244726"/>
            <a:ext cx="10226651" cy="6124754"/>
          </a:xfrm>
          <a:prstGeom prst="rect">
            <a:avLst/>
          </a:prstGeom>
          <a:noFill/>
        </p:spPr>
        <p:txBody>
          <a:bodyPr wrap="square" rtlCol="0">
            <a:spAutoFit/>
          </a:bodyPr>
          <a:lstStyle/>
          <a:p>
            <a:r>
              <a:rPr lang="en-US" sz="2400" dirty="0">
                <a:solidFill>
                  <a:schemeClr val="accent3">
                    <a:lumMod val="75000"/>
                  </a:schemeClr>
                </a:solidFill>
                <a:latin typeface="Gotham Medium" pitchFamily="2" charset="0"/>
              </a:rPr>
              <a:t>Promoting Regular Care</a:t>
            </a:r>
          </a:p>
          <a:p>
            <a:r>
              <a:rPr lang="en-US" sz="1600" dirty="0">
                <a:solidFill>
                  <a:schemeClr val="tx2">
                    <a:lumMod val="50000"/>
                    <a:lumOff val="50000"/>
                  </a:schemeClr>
                </a:solidFill>
                <a:latin typeface="Gotham Medium" pitchFamily="2" charset="0"/>
              </a:rPr>
              <a:t>Northeast Delta Dental offers a Double-Up Max carryover benefit feature on your plan.  With this feature, enrollees in the Northeast Delta Dental Plan may double their annual maximum by accumulating $250 a year in additional benefits for use in future coverage periods.  This carryover amount can be used in subsequent years for dental procedures that costs more than the annual maximum allows.  Accrued carryover benefit dollars can help make up the difference and keep costs down for the member. </a:t>
            </a:r>
          </a:p>
          <a:p>
            <a:endParaRPr lang="en-US" sz="1600" dirty="0">
              <a:solidFill>
                <a:schemeClr val="tx2">
                  <a:lumMod val="50000"/>
                  <a:lumOff val="50000"/>
                </a:schemeClr>
              </a:solidFill>
              <a:latin typeface="Gotham Medium" pitchFamily="2" charset="0"/>
            </a:endParaRPr>
          </a:p>
          <a:p>
            <a:r>
              <a:rPr lang="en-US" sz="2400" dirty="0">
                <a:solidFill>
                  <a:schemeClr val="accent3">
                    <a:lumMod val="75000"/>
                  </a:schemeClr>
                </a:solidFill>
                <a:latin typeface="Gotham Medium" pitchFamily="2" charset="0"/>
              </a:rPr>
              <a:t>How to Qualify – it’s simple!</a:t>
            </a:r>
          </a:p>
          <a:p>
            <a:pPr marL="285750" indent="-285750">
              <a:buFont typeface="Arial" panose="020B0604020202020204" pitchFamily="34" charset="0"/>
              <a:buChar char="•"/>
            </a:pPr>
            <a:r>
              <a:rPr lang="en-US" sz="1600" dirty="0">
                <a:solidFill>
                  <a:schemeClr val="tx2">
                    <a:lumMod val="50000"/>
                    <a:lumOff val="50000"/>
                  </a:schemeClr>
                </a:solidFill>
                <a:latin typeface="Gotham Medium" pitchFamily="2" charset="0"/>
              </a:rPr>
              <a:t>Receive preventive care, an oral exam or cleaning during the Calendar Year.</a:t>
            </a:r>
          </a:p>
          <a:p>
            <a:pPr marL="285750" indent="-285750">
              <a:buFont typeface="Arial" panose="020B0604020202020204" pitchFamily="34" charset="0"/>
              <a:buChar char="•"/>
            </a:pPr>
            <a:r>
              <a:rPr lang="en-US" sz="1600" dirty="0">
                <a:solidFill>
                  <a:schemeClr val="tx2">
                    <a:lumMod val="50000"/>
                    <a:lumOff val="50000"/>
                  </a:schemeClr>
                </a:solidFill>
                <a:latin typeface="Gotham Medium" pitchFamily="2" charset="0"/>
              </a:rPr>
              <a:t>Your total paid claims during that Calendar Year do not exceed $500.</a:t>
            </a:r>
          </a:p>
          <a:p>
            <a:endParaRPr lang="en-US" sz="1600" dirty="0">
              <a:solidFill>
                <a:schemeClr val="tx2">
                  <a:lumMod val="50000"/>
                  <a:lumOff val="50000"/>
                </a:schemeClr>
              </a:solidFill>
              <a:latin typeface="Gotham Medium" pitchFamily="2" charset="0"/>
            </a:endParaRPr>
          </a:p>
          <a:p>
            <a:r>
              <a:rPr lang="en-US" sz="1600" dirty="0">
                <a:solidFill>
                  <a:schemeClr val="accent3">
                    <a:lumMod val="75000"/>
                  </a:schemeClr>
                </a:solidFill>
                <a:latin typeface="Gotham Medium" pitchFamily="2" charset="0"/>
              </a:rPr>
              <a:t>If you meet both these requirements then Northeast Delta Dental will automatically carryover $250 for future benefits.</a:t>
            </a:r>
          </a:p>
          <a:p>
            <a:endParaRPr lang="en-US" sz="1600" dirty="0">
              <a:solidFill>
                <a:schemeClr val="tx2">
                  <a:lumMod val="50000"/>
                  <a:lumOff val="50000"/>
                </a:schemeClr>
              </a:solidFill>
              <a:latin typeface="Gotham Medium" pitchFamily="2" charset="0"/>
            </a:endParaRPr>
          </a:p>
          <a:p>
            <a:r>
              <a:rPr lang="en-US" sz="1600" dirty="0">
                <a:solidFill>
                  <a:schemeClr val="tx2">
                    <a:lumMod val="50000"/>
                    <a:lumOff val="50000"/>
                  </a:schemeClr>
                </a:solidFill>
                <a:latin typeface="Gotham Medium" pitchFamily="2" charset="0"/>
              </a:rPr>
              <a:t> </a:t>
            </a:r>
          </a:p>
          <a:p>
            <a:pPr marL="285750" indent="-285750">
              <a:buFont typeface="Arial" panose="020B0604020202020204" pitchFamily="34" charset="0"/>
              <a:buChar char="•"/>
            </a:pPr>
            <a:endParaRPr lang="en-US" sz="1600" dirty="0">
              <a:solidFill>
                <a:schemeClr val="tx2">
                  <a:lumMod val="50000"/>
                  <a:lumOff val="50000"/>
                </a:schemeClr>
              </a:solidFill>
              <a:latin typeface="Gotham Medium" pitchFamily="2" charset="0"/>
            </a:endParaRPr>
          </a:p>
          <a:p>
            <a:pPr marL="285750" indent="-285750">
              <a:buFont typeface="Arial" panose="020B0604020202020204" pitchFamily="34" charset="0"/>
              <a:buChar char="•"/>
            </a:pPr>
            <a:endParaRPr lang="en-US" sz="1600" dirty="0">
              <a:solidFill>
                <a:schemeClr val="tx2">
                  <a:lumMod val="50000"/>
                  <a:lumOff val="50000"/>
                </a:schemeClr>
              </a:solidFill>
              <a:latin typeface="Gotham Medium" pitchFamily="2" charset="0"/>
            </a:endParaRPr>
          </a:p>
          <a:p>
            <a:endParaRPr lang="en-US" sz="1600" dirty="0">
              <a:solidFill>
                <a:schemeClr val="tx2">
                  <a:lumMod val="50000"/>
                  <a:lumOff val="50000"/>
                </a:schemeClr>
              </a:solidFill>
              <a:latin typeface="Gotham Medium" pitchFamily="2" charset="0"/>
            </a:endParaRPr>
          </a:p>
          <a:p>
            <a:endParaRPr lang="en-US" sz="2400" dirty="0">
              <a:solidFill>
                <a:schemeClr val="accent3">
                  <a:lumMod val="75000"/>
                </a:schemeClr>
              </a:solidFill>
              <a:latin typeface="Gotham Medium" pitchFamily="2" charset="0"/>
            </a:endParaRPr>
          </a:p>
          <a:p>
            <a:endParaRPr lang="en-US" sz="2400" dirty="0">
              <a:solidFill>
                <a:schemeClr val="accent3">
                  <a:lumMod val="75000"/>
                </a:schemeClr>
              </a:solidFill>
              <a:latin typeface="Gotham Medium" pitchFamily="2" charset="0"/>
            </a:endParaRPr>
          </a:p>
          <a:p>
            <a:endParaRPr lang="en-US" sz="2400" dirty="0">
              <a:solidFill>
                <a:schemeClr val="accent3">
                  <a:lumMod val="75000"/>
                </a:schemeClr>
              </a:solidFill>
              <a:latin typeface="Gotham Medium" pitchFamily="2" charset="0"/>
            </a:endParaRPr>
          </a:p>
        </p:txBody>
      </p:sp>
    </p:spTree>
    <p:custDataLst>
      <p:tags r:id="rId1"/>
    </p:custDataLst>
    <p:extLst>
      <p:ext uri="{BB962C8B-B14F-4D97-AF65-F5344CB8AC3E}">
        <p14:creationId xmlns:p14="http://schemas.microsoft.com/office/powerpoint/2010/main" val="4276036187"/>
      </p:ext>
    </p:extLst>
  </p:cSld>
  <p:clrMapOvr>
    <a:masterClrMapping/>
  </p:clrMapOvr>
  <mc:AlternateContent xmlns:mc="http://schemas.openxmlformats.org/markup-compatibility/2006" xmlns:p14="http://schemas.microsoft.com/office/powerpoint/2010/main">
    <mc:Choice Requires="p14">
      <p:transition spd="slow" p14:dur="3400" advTm="47641">
        <p14:reveal/>
      </p:transition>
    </mc:Choice>
    <mc:Fallback xmlns="">
      <p:transition spd="slow" advTm="4764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62000"/>
          </a:blip>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t="25535" b="9096"/>
          <a:stretch/>
        </p:blipFill>
        <p:spPr>
          <a:xfrm>
            <a:off x="286028" y="1298175"/>
            <a:ext cx="11107875" cy="3825849"/>
          </a:xfrm>
          <a:prstGeom prst="rect">
            <a:avLst/>
          </a:prstGeom>
        </p:spPr>
      </p:pic>
      <p:sp>
        <p:nvSpPr>
          <p:cNvPr id="3" name="Rectangle 2"/>
          <p:cNvSpPr/>
          <p:nvPr/>
        </p:nvSpPr>
        <p:spPr>
          <a:xfrm>
            <a:off x="641299" y="118420"/>
            <a:ext cx="10872826" cy="1077218"/>
          </a:xfrm>
          <a:prstGeom prst="rect">
            <a:avLst/>
          </a:prstGeom>
        </p:spPr>
        <p:txBody>
          <a:bodyPr wrap="square">
            <a:spAutoFit/>
          </a:bodyPr>
          <a:lstStyle/>
          <a:p>
            <a:r>
              <a:rPr lang="en-US" sz="2800" dirty="0">
                <a:solidFill>
                  <a:schemeClr val="accent3">
                    <a:lumMod val="75000"/>
                  </a:schemeClr>
                </a:solidFill>
                <a:latin typeface="Gotham Medium" pitchFamily="2" charset="0"/>
              </a:rPr>
              <a:t>How it works!</a:t>
            </a:r>
          </a:p>
          <a:p>
            <a:r>
              <a:rPr lang="en-US" dirty="0">
                <a:solidFill>
                  <a:schemeClr val="tx2">
                    <a:lumMod val="50000"/>
                    <a:lumOff val="50000"/>
                  </a:schemeClr>
                </a:solidFill>
                <a:latin typeface="Gotham Medium" pitchFamily="2" charset="0"/>
              </a:rPr>
              <a:t>Let’s look at an example of how the carryover maximum helps for future dental costs. </a:t>
            </a:r>
          </a:p>
          <a:p>
            <a:pPr>
              <a:lnSpc>
                <a:spcPct val="150000"/>
              </a:lnSpc>
            </a:pPr>
            <a:r>
              <a:rPr lang="en-US" sz="1200" dirty="0">
                <a:solidFill>
                  <a:schemeClr val="tx2">
                    <a:lumMod val="50000"/>
                    <a:lumOff val="50000"/>
                  </a:schemeClr>
                </a:solidFill>
                <a:latin typeface="Gotham Medium" pitchFamily="2" charset="0"/>
              </a:rPr>
              <a:t>(Please note: This is only an example.  Your Annual Maximum may be different than the example shown.)</a:t>
            </a:r>
          </a:p>
        </p:txBody>
      </p:sp>
      <p:sp>
        <p:nvSpPr>
          <p:cNvPr id="4" name="TextBox 3"/>
          <p:cNvSpPr txBox="1"/>
          <p:nvPr/>
        </p:nvSpPr>
        <p:spPr>
          <a:xfrm>
            <a:off x="403072" y="5226561"/>
            <a:ext cx="11462918" cy="461665"/>
          </a:xfrm>
          <a:prstGeom prst="rect">
            <a:avLst/>
          </a:prstGeom>
          <a:noFill/>
        </p:spPr>
        <p:txBody>
          <a:bodyPr wrap="square" rtlCol="0">
            <a:spAutoFit/>
          </a:bodyPr>
          <a:lstStyle/>
          <a:p>
            <a:r>
              <a:rPr lang="en-US" sz="1200" i="1" dirty="0">
                <a:solidFill>
                  <a:schemeClr val="tx1">
                    <a:lumMod val="75000"/>
                    <a:lumOff val="25000"/>
                  </a:schemeClr>
                </a:solidFill>
                <a:latin typeface="Gotham Medium" pitchFamily="2" charset="0"/>
              </a:rPr>
              <a:t>* To receive carryover benefit dollars for future use, paid claims during the current Calendar Year cannot exceed a $500 threshold.</a:t>
            </a:r>
          </a:p>
          <a:p>
            <a:r>
              <a:rPr lang="en-US" sz="1200" i="1" dirty="0">
                <a:solidFill>
                  <a:schemeClr val="tx1">
                    <a:lumMod val="75000"/>
                    <a:lumOff val="25000"/>
                  </a:schemeClr>
                </a:solidFill>
                <a:latin typeface="Gotham Medium" pitchFamily="2" charset="0"/>
              </a:rPr>
              <a:t>** In Year 4, total claims paid were greater than $1,000, therefore $400 out of the $500 accumulated dollars that were available were used. </a:t>
            </a:r>
          </a:p>
        </p:txBody>
      </p:sp>
      <p:sp>
        <p:nvSpPr>
          <p:cNvPr id="5" name="TextBox 4"/>
          <p:cNvSpPr txBox="1"/>
          <p:nvPr/>
        </p:nvSpPr>
        <p:spPr>
          <a:xfrm>
            <a:off x="286028" y="5742941"/>
            <a:ext cx="11499494" cy="830997"/>
          </a:xfrm>
          <a:prstGeom prst="rect">
            <a:avLst/>
          </a:prstGeom>
          <a:noFill/>
        </p:spPr>
        <p:txBody>
          <a:bodyPr wrap="square" rtlCol="0">
            <a:spAutoFit/>
          </a:bodyPr>
          <a:lstStyle/>
          <a:p>
            <a:r>
              <a:rPr lang="en-US" sz="1600" dirty="0">
                <a:solidFill>
                  <a:schemeClr val="tx1">
                    <a:lumMod val="75000"/>
                    <a:lumOff val="25000"/>
                  </a:schemeClr>
                </a:solidFill>
                <a:latin typeface="Gotham Medium" pitchFamily="2" charset="0"/>
              </a:rPr>
              <a:t>Carryover dollars remain available to you until you use them and for as long as you are on the plan. </a:t>
            </a:r>
          </a:p>
          <a:p>
            <a:r>
              <a:rPr lang="en-US" sz="1600" dirty="0">
                <a:solidFill>
                  <a:schemeClr val="tx1">
                    <a:lumMod val="75000"/>
                    <a:lumOff val="25000"/>
                  </a:schemeClr>
                </a:solidFill>
                <a:latin typeface="Gotham Medium" pitchFamily="2" charset="0"/>
              </a:rPr>
              <a:t>To view your Carryover dollars available to you, please visit our secure Patient Benefit Lookup Portal at nedelta.com/patients.  Register or login to view your benefits and carryover dollars. </a:t>
            </a:r>
          </a:p>
        </p:txBody>
      </p:sp>
    </p:spTree>
    <p:extLst>
      <p:ext uri="{BB962C8B-B14F-4D97-AF65-F5344CB8AC3E}">
        <p14:creationId xmlns:p14="http://schemas.microsoft.com/office/powerpoint/2010/main" val="825293918"/>
      </p:ext>
    </p:extLst>
  </p:cSld>
  <p:clrMapOvr>
    <a:masterClrMapping/>
  </p:clrMapOvr>
  <mc:AlternateContent xmlns:mc="http://schemas.openxmlformats.org/markup-compatibility/2006" xmlns:p14="http://schemas.microsoft.com/office/powerpoint/2010/main">
    <mc:Choice Requires="p14">
      <p:transition spd="slow" p14:dur="3400" advTm="139657">
        <p14:reveal/>
      </p:transition>
    </mc:Choice>
    <mc:Fallback xmlns="">
      <p:transition spd="slow" advTm="139657">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10_DD_PPT_Calibri_Template_DRAFT_Nov15">
  <a:themeElements>
    <a:clrScheme name="Delta Dental2">
      <a:dk1>
        <a:srgbClr val="262626"/>
      </a:dk1>
      <a:lt1>
        <a:sysClr val="window" lastClr="FFFFFF"/>
      </a:lt1>
      <a:dk2>
        <a:srgbClr val="000000"/>
      </a:dk2>
      <a:lt2>
        <a:srgbClr val="EEECE1"/>
      </a:lt2>
      <a:accent1>
        <a:srgbClr val="43B02A"/>
      </a:accent1>
      <a:accent2>
        <a:srgbClr val="563D82"/>
      </a:accent2>
      <a:accent3>
        <a:srgbClr val="00AEC7"/>
      </a:accent3>
      <a:accent4>
        <a:srgbClr val="DC582A"/>
      </a:accent4>
      <a:accent5>
        <a:srgbClr val="666666"/>
      </a:accent5>
      <a:accent6>
        <a:srgbClr val="BFBFBF"/>
      </a:accent6>
      <a:hlink>
        <a:srgbClr val="666666"/>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702</Words>
  <Application>Microsoft Office PowerPoint</Application>
  <PresentationFormat>Widescreen</PresentationFormat>
  <Paragraphs>35</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Gotham Medium</vt:lpstr>
      <vt:lpstr>10_DD_PPT_Calibri_Template_DRAFT_Nov15</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Double-Up Maxsm Carryover Benefit</dc:title>
  <dc:creator>Kami Cunningham</dc:creator>
  <cp:lastModifiedBy>Kami Cunningham</cp:lastModifiedBy>
  <cp:revision>14</cp:revision>
  <cp:lastPrinted>2020-12-15T13:58:22Z</cp:lastPrinted>
  <dcterms:created xsi:type="dcterms:W3CDTF">2020-12-01T20:05:40Z</dcterms:created>
  <dcterms:modified xsi:type="dcterms:W3CDTF">2023-02-16T15:07:42Z</dcterms:modified>
</cp:coreProperties>
</file>