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8" r:id="rId1"/>
    <p:sldMasterId id="2147483679" r:id="rId2"/>
  </p:sldMasterIdLst>
  <p:notesMasterIdLst>
    <p:notesMasterId r:id="rId12"/>
  </p:notesMasterIdLst>
  <p:handoutMasterIdLst>
    <p:handoutMasterId r:id="rId13"/>
  </p:handoutMasterIdLst>
  <p:sldIdLst>
    <p:sldId id="325" r:id="rId3"/>
    <p:sldId id="367" r:id="rId4"/>
    <p:sldId id="373" r:id="rId5"/>
    <p:sldId id="299" r:id="rId6"/>
    <p:sldId id="374" r:id="rId7"/>
    <p:sldId id="375" r:id="rId8"/>
    <p:sldId id="368" r:id="rId9"/>
    <p:sldId id="360" r:id="rId10"/>
    <p:sldId id="365" r:id="rId11"/>
  </p:sldIdLst>
  <p:sldSz cx="12192000" cy="6858000"/>
  <p:notesSz cx="6858000" cy="9239250"/>
  <p:embeddedFontLst>
    <p:embeddedFont>
      <p:font typeface="ＭＳ Ｐゴシック" panose="020B0600070205080204" pitchFamily="34" charset="-128"/>
      <p:regular r:id="rId14"/>
    </p:embeddedFon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
      <p:font typeface="Gotham Book" pitchFamily="2"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3B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3" autoAdjust="0"/>
    <p:restoredTop sz="84489" autoAdjust="0"/>
  </p:normalViewPr>
  <p:slideViewPr>
    <p:cSldViewPr snapToGrid="0">
      <p:cViewPr varScale="1">
        <p:scale>
          <a:sx n="100" d="100"/>
          <a:sy n="100" d="100"/>
        </p:scale>
        <p:origin x="173" y="62"/>
      </p:cViewPr>
      <p:guideLst>
        <p:guide orient="horz" pos="2160"/>
        <p:guide pos="3840"/>
      </p:guideLst>
    </p:cSldViewPr>
  </p:slideViewPr>
  <p:notesTextViewPr>
    <p:cViewPr>
      <p:scale>
        <a:sx n="3" d="2"/>
        <a:sy n="3" d="2"/>
      </p:scale>
      <p:origin x="0" y="0"/>
    </p:cViewPr>
  </p:notesTextViewPr>
  <p:notesViewPr>
    <p:cSldViewPr snapToGrid="0">
      <p:cViewPr varScale="1">
        <p:scale>
          <a:sx n="67" d="100"/>
          <a:sy n="67" d="100"/>
        </p:scale>
        <p:origin x="3120"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3856"/>
          </a:xfrm>
          <a:prstGeom prst="rect">
            <a:avLst/>
          </a:prstGeom>
        </p:spPr>
        <p:txBody>
          <a:bodyPr vert="horz" lIns="90248" tIns="45123" rIns="90248" bIns="45123" rtlCol="0"/>
          <a:lstStyle>
            <a:lvl1pPr algn="l">
              <a:defRPr sz="1200"/>
            </a:lvl1pPr>
          </a:lstStyle>
          <a:p>
            <a:endParaRPr lang="en-US"/>
          </a:p>
        </p:txBody>
      </p:sp>
      <p:sp>
        <p:nvSpPr>
          <p:cNvPr id="4" name="Footer Placeholder 3"/>
          <p:cNvSpPr>
            <a:spLocks noGrp="1"/>
          </p:cNvSpPr>
          <p:nvPr>
            <p:ph type="ftr" sz="quarter" idx="2"/>
          </p:nvPr>
        </p:nvSpPr>
        <p:spPr>
          <a:xfrm>
            <a:off x="2" y="8775396"/>
            <a:ext cx="2972421" cy="463856"/>
          </a:xfrm>
          <a:prstGeom prst="rect">
            <a:avLst/>
          </a:prstGeom>
        </p:spPr>
        <p:txBody>
          <a:bodyPr vert="horz" lIns="90248" tIns="45123" rIns="90248" bIns="45123" rtlCol="0" anchor="b"/>
          <a:lstStyle>
            <a:lvl1pPr algn="l">
              <a:defRPr sz="1200"/>
            </a:lvl1pPr>
          </a:lstStyle>
          <a:p>
            <a:endParaRPr lang="en-US"/>
          </a:p>
        </p:txBody>
      </p:sp>
    </p:spTree>
    <p:extLst>
      <p:ext uri="{BB962C8B-B14F-4D97-AF65-F5344CB8AC3E}">
        <p14:creationId xmlns:p14="http://schemas.microsoft.com/office/powerpoint/2010/main" val="1894192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567"/>
          </a:xfrm>
          <a:prstGeom prst="rect">
            <a:avLst/>
          </a:prstGeom>
        </p:spPr>
        <p:txBody>
          <a:bodyPr vert="horz" lIns="91962" tIns="45981" rIns="91962" bIns="45981" rtlCol="0"/>
          <a:lstStyle>
            <a:lvl1pPr algn="l">
              <a:defRPr sz="1200"/>
            </a:lvl1pPr>
          </a:lstStyle>
          <a:p>
            <a:endParaRPr lang="en-US"/>
          </a:p>
        </p:txBody>
      </p:sp>
      <p:sp>
        <p:nvSpPr>
          <p:cNvPr id="3" name="Date Placeholder 2"/>
          <p:cNvSpPr>
            <a:spLocks noGrp="1"/>
          </p:cNvSpPr>
          <p:nvPr>
            <p:ph type="dt" idx="1"/>
          </p:nvPr>
        </p:nvSpPr>
        <p:spPr>
          <a:xfrm>
            <a:off x="3884613" y="1"/>
            <a:ext cx="2971800" cy="463567"/>
          </a:xfrm>
          <a:prstGeom prst="rect">
            <a:avLst/>
          </a:prstGeom>
        </p:spPr>
        <p:txBody>
          <a:bodyPr vert="horz" lIns="91962" tIns="45981" rIns="91962" bIns="45981" rtlCol="0"/>
          <a:lstStyle>
            <a:lvl1pPr algn="r">
              <a:defRPr sz="1200"/>
            </a:lvl1pPr>
          </a:lstStyle>
          <a:p>
            <a:fld id="{283CD06D-51A3-4877-8833-5DD5AAFB5968}" type="datetimeFigureOut">
              <a:rPr lang="en-US" smtClean="0"/>
              <a:t>12/8/2020</a:t>
            </a:fld>
            <a:endParaRPr lang="en-US"/>
          </a:p>
        </p:txBody>
      </p:sp>
      <p:sp>
        <p:nvSpPr>
          <p:cNvPr id="4" name="Slide Image Placeholder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1962" tIns="45981" rIns="91962" bIns="45981" rtlCol="0" anchor="ctr"/>
          <a:lstStyle/>
          <a:p>
            <a:endParaRPr lang="en-US"/>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962" tIns="45981" rIns="91962" bIns="459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6"/>
            <a:ext cx="2971800" cy="463566"/>
          </a:xfrm>
          <a:prstGeom prst="rect">
            <a:avLst/>
          </a:prstGeom>
        </p:spPr>
        <p:txBody>
          <a:bodyPr vert="horz" lIns="91962" tIns="45981" rIns="91962" bIns="4598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6"/>
            <a:ext cx="2971800" cy="463566"/>
          </a:xfrm>
          <a:prstGeom prst="rect">
            <a:avLst/>
          </a:prstGeom>
        </p:spPr>
        <p:txBody>
          <a:bodyPr vert="horz" lIns="91962" tIns="45981" rIns="91962" bIns="45981" rtlCol="0" anchor="b"/>
          <a:lstStyle>
            <a:lvl1pPr algn="r">
              <a:defRPr sz="1200"/>
            </a:lvl1pPr>
          </a:lstStyle>
          <a:p>
            <a:fld id="{8348B079-FB63-4138-AD25-707032C07EF9}" type="slidenum">
              <a:rPr lang="en-US" smtClean="0"/>
              <a:t>‹#›</a:t>
            </a:fld>
            <a:endParaRPr lang="en-US"/>
          </a:p>
        </p:txBody>
      </p:sp>
    </p:spTree>
    <p:extLst>
      <p:ext uri="{BB962C8B-B14F-4D97-AF65-F5344CB8AC3E}">
        <p14:creationId xmlns:p14="http://schemas.microsoft.com/office/powerpoint/2010/main" val="204820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0960">
              <a:defRPr/>
            </a:pPr>
            <a:r>
              <a:rPr lang="en-US" i="1" dirty="0" smtClean="0">
                <a:latin typeface="Arial" panose="020B0604020202020204" pitchFamily="34" charset="0"/>
                <a:cs typeface="Arial" panose="020B0604020202020204" pitchFamily="34" charset="0"/>
              </a:rPr>
              <a:t>Welcome to Northeast Delta Dentals review</a:t>
            </a:r>
            <a:r>
              <a:rPr lang="en-US" i="1" baseline="0" dirty="0" smtClean="0">
                <a:latin typeface="Arial" panose="020B0604020202020204" pitchFamily="34" charset="0"/>
                <a:cs typeface="Arial" panose="020B0604020202020204" pitchFamily="34" charset="0"/>
              </a:rPr>
              <a:t> of the Patient </a:t>
            </a:r>
            <a:r>
              <a:rPr lang="en-US" i="1" baseline="0" dirty="0" smtClean="0">
                <a:latin typeface="Arial" panose="020B0604020202020204" pitchFamily="34" charset="0"/>
                <a:cs typeface="Arial" panose="020B0604020202020204" pitchFamily="34" charset="0"/>
              </a:rPr>
              <a:t>Benefit Portal </a:t>
            </a:r>
            <a:r>
              <a:rPr lang="en-US" i="1" baseline="0" dirty="0" smtClean="0">
                <a:latin typeface="Arial" panose="020B0604020202020204" pitchFamily="34" charset="0"/>
                <a:cs typeface="Arial" panose="020B0604020202020204" pitchFamily="34" charset="0"/>
              </a:rPr>
              <a:t>and Mobile app.  </a:t>
            </a:r>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348B079-FB63-4138-AD25-707032C07EF9}" type="slidenum">
              <a:rPr lang="en-US" smtClean="0"/>
              <a:t>1</a:t>
            </a:fld>
            <a:endParaRPr lang="en-US"/>
          </a:p>
        </p:txBody>
      </p:sp>
    </p:spTree>
    <p:extLst>
      <p:ext uri="{BB962C8B-B14F-4D97-AF65-F5344CB8AC3E}">
        <p14:creationId xmlns:p14="http://schemas.microsoft.com/office/powerpoint/2010/main" val="226575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0960">
              <a:defRPr/>
            </a:pPr>
            <a:r>
              <a:rPr lang="en-US" i="1" dirty="0" smtClean="0"/>
              <a:t>Northeast Delta Dental provides all the access to your benefits paper</a:t>
            </a:r>
            <a:r>
              <a:rPr lang="en-US" i="1" baseline="0" dirty="0" smtClean="0"/>
              <a:t>-free whether it be </a:t>
            </a:r>
            <a:r>
              <a:rPr lang="en-US" i="1" dirty="0" smtClean="0"/>
              <a:t>online at nedelta.com or through the mobile app</a:t>
            </a:r>
            <a:r>
              <a:rPr lang="en-US" i="1" baseline="0" dirty="0" smtClean="0"/>
              <a:t>.  The Patient Benefit Lookup portion of nedelta.com is where you will find claim and benefit information, view and print your Explanation of Benefits, access your plan documents, or print any additional or replacement cards you need. Right from our home page, you can search for an in-network dentist by clinking on the Find a Dentist button. Also on the home page, you’ll see the HOW logo where you can click to register for the Health Through Oral Wellness program. Additional oral health information and useful forms can be found on our website as well. Or download the Delta Dental Mobile app from the app or google play store for your digital ID card, benefit information and to search for an in-network provider.  </a:t>
            </a:r>
            <a:endParaRPr lang="en-US" i="1" dirty="0" smtClean="0"/>
          </a:p>
          <a:p>
            <a:endParaRPr lang="en-US" dirty="0"/>
          </a:p>
        </p:txBody>
      </p:sp>
      <p:sp>
        <p:nvSpPr>
          <p:cNvPr id="4" name="Slide Number Placeholder 3"/>
          <p:cNvSpPr>
            <a:spLocks noGrp="1"/>
          </p:cNvSpPr>
          <p:nvPr>
            <p:ph type="sldNum" sz="quarter" idx="10"/>
          </p:nvPr>
        </p:nvSpPr>
        <p:spPr/>
        <p:txBody>
          <a:bodyPr/>
          <a:lstStyle/>
          <a:p>
            <a:fld id="{8348B079-FB63-4138-AD25-707032C07EF9}" type="slidenum">
              <a:rPr lang="en-US" smtClean="0"/>
              <a:t>2</a:t>
            </a:fld>
            <a:endParaRPr lang="en-US"/>
          </a:p>
        </p:txBody>
      </p:sp>
    </p:spTree>
    <p:extLst>
      <p:ext uri="{BB962C8B-B14F-4D97-AF65-F5344CB8AC3E}">
        <p14:creationId xmlns:p14="http://schemas.microsoft.com/office/powerpoint/2010/main" val="115913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0960">
              <a:defRPr/>
            </a:pPr>
            <a:r>
              <a:rPr lang="en-US" i="1" baseline="0" dirty="0" smtClean="0"/>
              <a:t>This is an image of the home page on our website, nedelta.com. This is where you can see the Find a Dentist tool, as well as the HOW logo to link to our HOW website. Click on Patients at the top to access the Patient Benefit Lookup portion of our </a:t>
            </a:r>
            <a:r>
              <a:rPr lang="en-US" i="1" baseline="0" dirty="0" smtClean="0"/>
              <a:t>site.</a:t>
            </a:r>
            <a:endParaRPr lang="en-US" i="1" baseline="0" dirty="0" smtClean="0"/>
          </a:p>
          <a:p>
            <a:endParaRPr lang="en-US" b="1" dirty="0"/>
          </a:p>
        </p:txBody>
      </p:sp>
      <p:sp>
        <p:nvSpPr>
          <p:cNvPr id="4" name="Slide Number Placeholder 3"/>
          <p:cNvSpPr>
            <a:spLocks noGrp="1"/>
          </p:cNvSpPr>
          <p:nvPr>
            <p:ph type="sldNum" sz="quarter" idx="10"/>
          </p:nvPr>
        </p:nvSpPr>
        <p:spPr/>
        <p:txBody>
          <a:bodyPr/>
          <a:lstStyle/>
          <a:p>
            <a:fld id="{8348B079-FB63-4138-AD25-707032C07EF9}"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6491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 the Patients</a:t>
            </a:r>
            <a:r>
              <a:rPr lang="en-US" i="1" baseline="0" dirty="0" smtClean="0"/>
              <a:t> tab, </a:t>
            </a:r>
            <a:r>
              <a:rPr lang="en-US" i="1" dirty="0" smtClean="0"/>
              <a:t>you </a:t>
            </a:r>
            <a:r>
              <a:rPr lang="en-US" i="1" dirty="0" smtClean="0"/>
              <a:t>can look up your</a:t>
            </a:r>
            <a:r>
              <a:rPr lang="en-US" i="1" baseline="0" dirty="0" smtClean="0"/>
              <a:t> benefits and claims, print ID cards and access useful tools and information.  Register and login today. </a:t>
            </a:r>
          </a:p>
        </p:txBody>
      </p:sp>
      <p:sp>
        <p:nvSpPr>
          <p:cNvPr id="4" name="Slide Number Placeholder 3"/>
          <p:cNvSpPr>
            <a:spLocks noGrp="1"/>
          </p:cNvSpPr>
          <p:nvPr>
            <p:ph type="sldNum" sz="quarter" idx="10"/>
          </p:nvPr>
        </p:nvSpPr>
        <p:spPr/>
        <p:txBody>
          <a:bodyPr/>
          <a:lstStyle/>
          <a:p>
            <a:fld id="{8348B079-FB63-4138-AD25-707032C07EF9}" type="slidenum">
              <a:rPr lang="en-US" smtClean="0"/>
              <a:t>4</a:t>
            </a:fld>
            <a:endParaRPr lang="en-US"/>
          </a:p>
        </p:txBody>
      </p:sp>
    </p:spTree>
    <p:extLst>
      <p:ext uri="{BB962C8B-B14F-4D97-AF65-F5344CB8AC3E}">
        <p14:creationId xmlns:p14="http://schemas.microsoft.com/office/powerpoint/2010/main" val="157849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log</a:t>
            </a:r>
            <a:r>
              <a:rPr lang="en-US" baseline="0" dirty="0" smtClean="0"/>
              <a:t> in you can view details of your benefits under the Benefits tab.  Where you are with your annual maximum and if you’ve had the Oral Health Risk Assessment and qualified for extra preventive benefits you’ll see those added benefits here.  You’ll also find your claims and any pretreatment estimates, which are recommended for services with cost share. </a:t>
            </a:r>
          </a:p>
          <a:p>
            <a:endParaRPr lang="en-US" dirty="0"/>
          </a:p>
        </p:txBody>
      </p:sp>
      <p:sp>
        <p:nvSpPr>
          <p:cNvPr id="4" name="Slide Number Placeholder 3"/>
          <p:cNvSpPr>
            <a:spLocks noGrp="1"/>
          </p:cNvSpPr>
          <p:nvPr>
            <p:ph type="sldNum" sz="quarter" idx="10"/>
          </p:nvPr>
        </p:nvSpPr>
        <p:spPr/>
        <p:txBody>
          <a:bodyPr/>
          <a:lstStyle/>
          <a:p>
            <a:fld id="{8348B079-FB63-4138-AD25-707032C07EF9}"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9779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view your Outline of Benefits under the Outline of Benefits tab.  The Outline of Benefits will provide a high level overview of your benefits.  </a:t>
            </a:r>
            <a:endParaRPr lang="en-US" dirty="0"/>
          </a:p>
        </p:txBody>
      </p:sp>
      <p:sp>
        <p:nvSpPr>
          <p:cNvPr id="4" name="Slide Number Placeholder 3"/>
          <p:cNvSpPr>
            <a:spLocks noGrp="1"/>
          </p:cNvSpPr>
          <p:nvPr>
            <p:ph type="sldNum" sz="quarter" idx="10"/>
          </p:nvPr>
        </p:nvSpPr>
        <p:spPr/>
        <p:txBody>
          <a:bodyPr/>
          <a:lstStyle/>
          <a:p>
            <a:fld id="{8348B079-FB63-4138-AD25-707032C07EF9}" type="slidenum">
              <a:rPr lang="en-US" smtClean="0"/>
              <a:t>6</a:t>
            </a:fld>
            <a:endParaRPr lang="en-US"/>
          </a:p>
        </p:txBody>
      </p:sp>
    </p:spTree>
    <p:extLst>
      <p:ext uri="{BB962C8B-B14F-4D97-AF65-F5344CB8AC3E}">
        <p14:creationId xmlns:p14="http://schemas.microsoft.com/office/powerpoint/2010/main" val="3706265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print </a:t>
            </a:r>
            <a:r>
              <a:rPr lang="en-US" baseline="0" dirty="0" smtClean="0"/>
              <a:t>additional or replacement ID cards, review </a:t>
            </a:r>
            <a:r>
              <a:rPr lang="en-US" baseline="0" dirty="0" smtClean="0"/>
              <a:t>your plan booklet and claim’s information under the ID Card and Claim Resources tab.  </a:t>
            </a:r>
            <a:endParaRPr lang="en-US" dirty="0"/>
          </a:p>
        </p:txBody>
      </p:sp>
      <p:sp>
        <p:nvSpPr>
          <p:cNvPr id="4" name="Slide Number Placeholder 3"/>
          <p:cNvSpPr>
            <a:spLocks noGrp="1"/>
          </p:cNvSpPr>
          <p:nvPr>
            <p:ph type="sldNum" sz="quarter" idx="10"/>
          </p:nvPr>
        </p:nvSpPr>
        <p:spPr/>
        <p:txBody>
          <a:bodyPr/>
          <a:lstStyle/>
          <a:p>
            <a:fld id="{8348B079-FB63-4138-AD25-707032C07EF9}" type="slidenum">
              <a:rPr lang="en-US" smtClean="0"/>
              <a:t>7</a:t>
            </a:fld>
            <a:endParaRPr lang="en-US"/>
          </a:p>
        </p:txBody>
      </p:sp>
    </p:spTree>
    <p:extLst>
      <p:ext uri="{BB962C8B-B14F-4D97-AF65-F5344CB8AC3E}">
        <p14:creationId xmlns:p14="http://schemas.microsoft.com/office/powerpoint/2010/main" val="77884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And </a:t>
            </a:r>
            <a:r>
              <a:rPr lang="en-US" i="1" dirty="0" smtClean="0"/>
              <a:t>if </a:t>
            </a:r>
            <a:r>
              <a:rPr lang="en-US" i="1" dirty="0" smtClean="0"/>
              <a:t>you prefer</a:t>
            </a:r>
            <a:r>
              <a:rPr lang="en-US" i="1" baseline="0" dirty="0" smtClean="0"/>
              <a:t> to have your benefits at your fingertips you can </a:t>
            </a:r>
            <a:r>
              <a:rPr lang="en-US" i="1" dirty="0" smtClean="0"/>
              <a:t>download</a:t>
            </a:r>
            <a:r>
              <a:rPr lang="en-US" i="1" baseline="0" dirty="0" smtClean="0"/>
              <a:t> the Delta Dental Mobile app. You’re ID card will be visible as well as all your coverage and claims information.  You can also search for a dentist on the mobile app which </a:t>
            </a:r>
            <a:r>
              <a:rPr lang="en-US" i="1" baseline="0" dirty="0" smtClean="0"/>
              <a:t>is convenient if you’re looking for a provider in your area or when </a:t>
            </a:r>
            <a:r>
              <a:rPr lang="en-US" i="1" baseline="0" dirty="0" smtClean="0"/>
              <a:t>being referred to a specialist from your providers office. </a:t>
            </a:r>
            <a:endParaRPr lang="en-US" i="1" dirty="0"/>
          </a:p>
        </p:txBody>
      </p:sp>
      <p:sp>
        <p:nvSpPr>
          <p:cNvPr id="4" name="Slide Number Placeholder 3"/>
          <p:cNvSpPr>
            <a:spLocks noGrp="1"/>
          </p:cNvSpPr>
          <p:nvPr>
            <p:ph type="sldNum" sz="quarter" idx="10"/>
          </p:nvPr>
        </p:nvSpPr>
        <p:spPr/>
        <p:txBody>
          <a:bodyPr/>
          <a:lstStyle/>
          <a:p>
            <a:fld id="{8348B079-FB63-4138-AD25-707032C07EF9}" type="slidenum">
              <a:rPr lang="en-US" smtClean="0"/>
              <a:t>8</a:t>
            </a:fld>
            <a:endParaRPr lang="en-US"/>
          </a:p>
        </p:txBody>
      </p:sp>
    </p:spTree>
    <p:extLst>
      <p:ext uri="{BB962C8B-B14F-4D97-AF65-F5344CB8AC3E}">
        <p14:creationId xmlns:p14="http://schemas.microsoft.com/office/powerpoint/2010/main" val="3195182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 whether you use the secure benefit lookup portal,</a:t>
            </a:r>
            <a:r>
              <a:rPr lang="en-US" i="1" baseline="0" dirty="0" smtClean="0"/>
              <a:t> the mobile app or both you’ll find all your plan benefits easily and paperless.  </a:t>
            </a:r>
          </a:p>
          <a:p>
            <a:r>
              <a:rPr lang="en-US" i="1" dirty="0" smtClean="0"/>
              <a:t>If</a:t>
            </a:r>
            <a:r>
              <a:rPr lang="en-US" i="1" baseline="0" dirty="0" smtClean="0"/>
              <a:t> </a:t>
            </a:r>
            <a:r>
              <a:rPr lang="en-US" i="1" baseline="0" dirty="0" smtClean="0"/>
              <a:t>you have questions on your dental benefits please contact your Human Resources or Benefit Department or refer to your Outline of Coverage and/or certificate of insurance, access your patient portal, or contact our customer service department.</a:t>
            </a:r>
          </a:p>
          <a:p>
            <a:endParaRPr lang="en-US" i="1" baseline="0" dirty="0" smtClean="0"/>
          </a:p>
          <a:p>
            <a:endParaRPr lang="en-US" i="1" baseline="0" dirty="0" smtClean="0"/>
          </a:p>
        </p:txBody>
      </p:sp>
      <p:sp>
        <p:nvSpPr>
          <p:cNvPr id="4" name="Slide Number Placeholder 3"/>
          <p:cNvSpPr>
            <a:spLocks noGrp="1"/>
          </p:cNvSpPr>
          <p:nvPr>
            <p:ph type="sldNum" sz="quarter" idx="10"/>
          </p:nvPr>
        </p:nvSpPr>
        <p:spPr/>
        <p:txBody>
          <a:bodyPr/>
          <a:lstStyle/>
          <a:p>
            <a:fld id="{8348B079-FB63-4138-AD25-707032C07EF9}" type="slidenum">
              <a:rPr lang="en-US" smtClean="0"/>
              <a:t>9</a:t>
            </a:fld>
            <a:endParaRPr lang="en-US"/>
          </a:p>
        </p:txBody>
      </p:sp>
    </p:spTree>
    <p:extLst>
      <p:ext uri="{BB962C8B-B14F-4D97-AF65-F5344CB8AC3E}">
        <p14:creationId xmlns:p14="http://schemas.microsoft.com/office/powerpoint/2010/main" val="504984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
        <p:nvSpPr>
          <p:cNvPr id="2" name="Title 1"/>
          <p:cNvSpPr>
            <a:spLocks noGrp="1"/>
          </p:cNvSpPr>
          <p:nvPr>
            <p:ph type="ctrTitle"/>
          </p:nvPr>
        </p:nvSpPr>
        <p:spPr>
          <a:xfrm>
            <a:off x="304799" y="179944"/>
            <a:ext cx="8579796" cy="2844800"/>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5" name="Footer Placeholder 4"/>
          <p:cNvSpPr>
            <a:spLocks noGrp="1"/>
          </p:cNvSpPr>
          <p:nvPr>
            <p:ph type="ftr" sz="quarter" idx="11"/>
          </p:nvPr>
        </p:nvSpPr>
        <p:spPr>
          <a:xfrm>
            <a:off x="349141" y="4310275"/>
            <a:ext cx="3860800" cy="365125"/>
          </a:xfrm>
          <a:prstGeom prst="rect">
            <a:avLst/>
          </a:prstGeom>
        </p:spPr>
        <p:txBody>
          <a:bodyPr/>
          <a:lstStyle>
            <a:lvl1pPr>
              <a:defRPr sz="1600"/>
            </a:lvl1pPr>
          </a:lstStyle>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Tree>
    <p:extLst>
      <p:ext uri="{BB962C8B-B14F-4D97-AF65-F5344CB8AC3E}">
        <p14:creationId xmlns:p14="http://schemas.microsoft.com/office/powerpoint/2010/main" val="4061838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80486" y="1600201"/>
            <a:ext cx="11233149" cy="4525963"/>
          </a:xfrm>
        </p:spPr>
        <p:txBody>
          <a:bodyPr>
            <a:normAutofit/>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pPr/>
              <a:t>‹#›</a:t>
            </a:fld>
            <a:endParaRPr lang="en-US"/>
          </a:p>
        </p:txBody>
      </p:sp>
    </p:spTree>
    <p:extLst>
      <p:ext uri="{BB962C8B-B14F-4D97-AF65-F5344CB8AC3E}">
        <p14:creationId xmlns:p14="http://schemas.microsoft.com/office/powerpoint/2010/main" val="869319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p>
        </p:txBody>
      </p:sp>
      <p:sp>
        <p:nvSpPr>
          <p:cNvPr id="11"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pPr/>
              <a:t>‹#›</a:t>
            </a:fld>
            <a:endParaRPr lang="en-US"/>
          </a:p>
        </p:txBody>
      </p:sp>
      <p:sp>
        <p:nvSpPr>
          <p:cNvPr id="13" name="Title 1"/>
          <p:cNvSpPr>
            <a:spLocks noGrp="1"/>
          </p:cNvSpPr>
          <p:nvPr>
            <p:ph type="title" hasCustomPrompt="1"/>
          </p:nvPr>
        </p:nvSpPr>
        <p:spPr>
          <a:xfrm>
            <a:off x="2438400" y="381001"/>
            <a:ext cx="7317317" cy="5757332"/>
          </a:xfrm>
        </p:spPr>
        <p:txBody>
          <a:bodyPr anchor="ctr">
            <a:noAutofit/>
          </a:bodyPr>
          <a:lstStyle>
            <a:lvl1pPr algn="l">
              <a:lnSpc>
                <a:spcPct val="100000"/>
              </a:lnSpc>
              <a:defRPr sz="4800">
                <a:solidFill>
                  <a:schemeClr val="bg1"/>
                </a:solidFill>
              </a:defRPr>
            </a:lvl1pPr>
          </a:lstStyle>
          <a:p>
            <a:pPr lvl="0"/>
            <a:r>
              <a:rPr lang="en-US" dirty="0" smtClean="0"/>
              <a:t>Click to add strong quote or statement</a:t>
            </a:r>
          </a:p>
        </p:txBody>
      </p:sp>
    </p:spTree>
    <p:extLst>
      <p:ext uri="{BB962C8B-B14F-4D97-AF65-F5344CB8AC3E}">
        <p14:creationId xmlns:p14="http://schemas.microsoft.com/office/powerpoint/2010/main" val="2601740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2794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213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600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56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313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4285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881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
        <p:nvSpPr>
          <p:cNvPr id="2" name="Title 1"/>
          <p:cNvSpPr>
            <a:spLocks noGrp="1"/>
          </p:cNvSpPr>
          <p:nvPr>
            <p:ph type="ctrTitle"/>
          </p:nvPr>
        </p:nvSpPr>
        <p:spPr>
          <a:xfrm>
            <a:off x="304799" y="179944"/>
            <a:ext cx="8579796" cy="2844800"/>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5" name="Footer Placeholder 4"/>
          <p:cNvSpPr>
            <a:spLocks noGrp="1"/>
          </p:cNvSpPr>
          <p:nvPr>
            <p:ph type="ftr" sz="quarter" idx="11"/>
          </p:nvPr>
        </p:nvSpPr>
        <p:spPr>
          <a:xfrm>
            <a:off x="349141" y="4310275"/>
            <a:ext cx="3860800" cy="365125"/>
          </a:xfrm>
          <a:prstGeom prst="rect">
            <a:avLst/>
          </a:prstGeom>
        </p:spPr>
        <p:txBody>
          <a:bodyPr/>
          <a:lstStyle>
            <a:lvl1pPr>
              <a:defRPr sz="1600"/>
            </a:lvl1pPr>
          </a:lstStyle>
          <a:p>
            <a:endParaRPr lang="en-US" dirty="0">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Tree>
    <p:extLst>
      <p:ext uri="{BB962C8B-B14F-4D97-AF65-F5344CB8AC3E}">
        <p14:creationId xmlns:p14="http://schemas.microsoft.com/office/powerpoint/2010/main" val="42297678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79944"/>
            <a:ext cx="8579796" cy="2844800"/>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5" name="Footer Placeholder 4"/>
          <p:cNvSpPr>
            <a:spLocks noGrp="1"/>
          </p:cNvSpPr>
          <p:nvPr>
            <p:ph type="ftr" sz="quarter" idx="11"/>
          </p:nvPr>
        </p:nvSpPr>
        <p:spPr>
          <a:xfrm>
            <a:off x="349141" y="4310275"/>
            <a:ext cx="3860800" cy="365125"/>
          </a:xfrm>
          <a:prstGeom prst="rect">
            <a:avLst/>
          </a:prstGeom>
        </p:spPr>
        <p:txBody>
          <a:bodyPr/>
          <a:lstStyle>
            <a:lvl1pPr>
              <a:defRPr sz="1600"/>
            </a:lvl1pPr>
          </a:lstStyle>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Tree>
    <p:extLst>
      <p:ext uri="{BB962C8B-B14F-4D97-AF65-F5344CB8AC3E}">
        <p14:creationId xmlns:p14="http://schemas.microsoft.com/office/powerpoint/2010/main" val="15008480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79944"/>
            <a:ext cx="8579796" cy="2844800"/>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5" name="Footer Placeholder 4"/>
          <p:cNvSpPr>
            <a:spLocks noGrp="1"/>
          </p:cNvSpPr>
          <p:nvPr>
            <p:ph type="ftr" sz="quarter" idx="11"/>
          </p:nvPr>
        </p:nvSpPr>
        <p:spPr>
          <a:xfrm>
            <a:off x="349141" y="4310275"/>
            <a:ext cx="3860800" cy="365125"/>
          </a:xfrm>
          <a:prstGeom prst="rect">
            <a:avLst/>
          </a:prstGeom>
        </p:spPr>
        <p:txBody>
          <a:bodyPr/>
          <a:lstStyle>
            <a:lvl1pPr>
              <a:defRPr sz="1600"/>
            </a:lvl1pPr>
          </a:lstStyle>
          <a:p>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Tree>
    <p:extLst>
      <p:ext uri="{BB962C8B-B14F-4D97-AF65-F5344CB8AC3E}">
        <p14:creationId xmlns:p14="http://schemas.microsoft.com/office/powerpoint/2010/main" val="3540668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ext ">
    <p:spTree>
      <p:nvGrpSpPr>
        <p:cNvPr id="1" name=""/>
        <p:cNvGrpSpPr/>
        <p:nvPr/>
      </p:nvGrpSpPr>
      <p:grpSpPr>
        <a:xfrm>
          <a:off x="0" y="0"/>
          <a:ext cx="0" cy="0"/>
          <a:chOff x="0" y="0"/>
          <a:chExt cx="0" cy="0"/>
        </a:xfrm>
      </p:grpSpPr>
      <p:sp>
        <p:nvSpPr>
          <p:cNvPr id="2" name="Title 1"/>
          <p:cNvSpPr>
            <a:spLocks noGrp="1"/>
          </p:cNvSpPr>
          <p:nvPr>
            <p:ph type="title"/>
          </p:nvPr>
        </p:nvSpPr>
        <p:spPr>
          <a:xfrm>
            <a:off x="337216" y="157903"/>
            <a:ext cx="11492835" cy="1152085"/>
          </a:xfrm>
        </p:spPr>
        <p:txBody>
          <a:bodyPr anchor="t">
            <a:noAutofit/>
          </a:bodyPr>
          <a:lstStyle>
            <a:lvl1pPr algn="l">
              <a:defRPr sz="4267" baseline="0">
                <a:latin typeface="Calibri Light" panose="020F03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37216" y="1600201"/>
            <a:ext cx="11492835" cy="4525963"/>
          </a:xfrm>
        </p:spPr>
        <p:txBody>
          <a:bodyPr>
            <a:noAutofit/>
          </a:bodyPr>
          <a:lstStyle>
            <a:lvl1pPr marL="232828" indent="-232828">
              <a:spcBef>
                <a:spcPts val="0"/>
              </a:spcBef>
              <a:buClr>
                <a:schemeClr val="tx2"/>
              </a:buClr>
              <a:defRPr sz="2667" baseline="0"/>
            </a:lvl1pPr>
            <a:lvl2pPr marL="842412" indent="-232828">
              <a:spcBef>
                <a:spcPts val="0"/>
              </a:spcBef>
              <a:buClr>
                <a:schemeClr val="tx2"/>
              </a:buClr>
              <a:defRPr sz="2667"/>
            </a:lvl2pPr>
            <a:lvl3pPr marL="1451997" indent="-232828">
              <a:spcBef>
                <a:spcPts val="0"/>
              </a:spcBef>
              <a:buClr>
                <a:schemeClr val="tx2"/>
              </a:buClr>
              <a:defRPr sz="2667"/>
            </a:lvl3pPr>
            <a:lvl4pPr marL="2061582" indent="-232828">
              <a:spcBef>
                <a:spcPts val="0"/>
              </a:spcBef>
              <a:buClr>
                <a:schemeClr val="tx2"/>
              </a:buClr>
              <a:defRPr sz="2667"/>
            </a:lvl4pPr>
            <a:lvl5pPr marL="2671167" indent="-232828">
              <a:spcBef>
                <a:spcPts val="0"/>
              </a:spcBef>
              <a:buClr>
                <a:schemeClr val="tx2"/>
              </a:buClr>
              <a:defRPr sz="2667"/>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8"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9"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696627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lternative">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85257"/>
            <a:ext cx="4572000" cy="176031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
        <p:nvSpPr>
          <p:cNvPr id="11" name="Title 1"/>
          <p:cNvSpPr>
            <a:spLocks noGrp="1"/>
          </p:cNvSpPr>
          <p:nvPr>
            <p:ph type="ctrTitle"/>
          </p:nvPr>
        </p:nvSpPr>
        <p:spPr>
          <a:xfrm>
            <a:off x="304799" y="179944"/>
            <a:ext cx="8579796" cy="2844800"/>
          </a:xfrm>
        </p:spPr>
        <p:txBody>
          <a:bodyPr anchor="t">
            <a:noAutofit/>
          </a:bodyPr>
          <a:lstStyle>
            <a:lvl1pPr algn="l">
              <a:lnSpc>
                <a:spcPts val="8000"/>
              </a:lnSpc>
              <a:defRPr sz="8000" baseline="0">
                <a:solidFill>
                  <a:schemeClr val="bg1"/>
                </a:solidFill>
                <a:latin typeface="Calibri Light" panose="020F0302020204030204" pitchFamily="34" charset="0"/>
              </a:defRPr>
            </a:lvl1pPr>
          </a:lstStyle>
          <a:p>
            <a:r>
              <a:rPr lang="en-US" smtClean="0"/>
              <a:t>Click to edit Master title style</a:t>
            </a:r>
            <a:endParaRPr lang="en-US" dirty="0"/>
          </a:p>
        </p:txBody>
      </p:sp>
      <p:sp>
        <p:nvSpPr>
          <p:cNvPr id="13" name="Subtitle 2"/>
          <p:cNvSpPr>
            <a:spLocks noGrp="1"/>
          </p:cNvSpPr>
          <p:nvPr>
            <p:ph type="subTitle" idx="1" hasCustomPrompt="1"/>
          </p:nvPr>
        </p:nvSpPr>
        <p:spPr>
          <a:xfrm>
            <a:off x="341547" y="3428979"/>
            <a:ext cx="8534400" cy="643668"/>
          </a:xfrm>
        </p:spPr>
        <p:txBody>
          <a:bodyPr>
            <a:noAutofit/>
          </a:bodyPr>
          <a:lstStyle>
            <a:lvl1pPr marL="0" indent="0" algn="l">
              <a:buNone/>
              <a:defRPr sz="24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8" name="Footer Placeholder 4"/>
          <p:cNvSpPr>
            <a:spLocks noGrp="1"/>
          </p:cNvSpPr>
          <p:nvPr>
            <p:ph type="ftr" sz="quarter" idx="11"/>
          </p:nvPr>
        </p:nvSpPr>
        <p:spPr>
          <a:xfrm>
            <a:off x="349141" y="4310275"/>
            <a:ext cx="3860800" cy="365125"/>
          </a:xfrm>
          <a:prstGeom prst="rect">
            <a:avLst/>
          </a:prstGeom>
        </p:spPr>
        <p:txBody>
          <a:bodyPr/>
          <a:lstStyle>
            <a:lvl1pP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713401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50186" y="1600201"/>
            <a:ext cx="6691964" cy="4525963"/>
          </a:xfrm>
        </p:spPr>
        <p:txBody>
          <a:bodyPr>
            <a:no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7431618" y="1600201"/>
            <a:ext cx="4384247" cy="4525963"/>
          </a:xfrm>
        </p:spPr>
        <p:txBody>
          <a:bodyPr>
            <a:normAutofit/>
          </a:bodyPr>
          <a:lstStyle>
            <a:lvl1pPr marL="0" indent="0">
              <a:buNone/>
              <a:defRPr sz="1467"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appropriate icon below to insert image here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1266385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80486" y="1600201"/>
            <a:ext cx="11233149" cy="4525963"/>
          </a:xfrm>
        </p:spPr>
        <p:txBody>
          <a:bodyPr>
            <a:normAutofit/>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3593781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1_Section 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8867" y="154003"/>
            <a:ext cx="10363200" cy="1172487"/>
          </a:xfrm>
        </p:spPr>
        <p:txBody>
          <a:bodyPr anchor="t">
            <a:noAutofit/>
          </a:bodyPr>
          <a:lstStyle>
            <a:lvl1pPr algn="l">
              <a:defRPr sz="8000" b="0" cap="none" baseline="0">
                <a:solidFill>
                  <a:schemeClr val="bg1"/>
                </a:solidFill>
                <a:latin typeface="Calibri Light" panose="020F0302020204030204" pitchFamily="34" charset="0"/>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328373" y="1144062"/>
            <a:ext cx="10363200" cy="845673"/>
          </a:xfrm>
        </p:spPr>
        <p:txBody>
          <a:bodyPr anchor="t">
            <a:noAutofit/>
          </a:bodyPr>
          <a:lstStyle>
            <a:lvl1pPr marL="0" indent="0">
              <a:buNone/>
              <a:defRPr sz="4800" baseline="0">
                <a:solidFill>
                  <a:schemeClr val="bg1"/>
                </a:solidFill>
                <a:latin typeface="Calibri Light" panose="020F03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add subtitle </a:t>
            </a:r>
          </a:p>
        </p:txBody>
      </p:sp>
    </p:spTree>
    <p:extLst>
      <p:ext uri="{BB962C8B-B14F-4D97-AF65-F5344CB8AC3E}">
        <p14:creationId xmlns:p14="http://schemas.microsoft.com/office/powerpoint/2010/main" val="1279842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1"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
        <p:nvSpPr>
          <p:cNvPr id="13" name="Title 1"/>
          <p:cNvSpPr>
            <a:spLocks noGrp="1"/>
          </p:cNvSpPr>
          <p:nvPr>
            <p:ph type="title" hasCustomPrompt="1"/>
          </p:nvPr>
        </p:nvSpPr>
        <p:spPr>
          <a:xfrm>
            <a:off x="2438400" y="381001"/>
            <a:ext cx="7317317" cy="5757332"/>
          </a:xfrm>
        </p:spPr>
        <p:txBody>
          <a:bodyPr anchor="ctr">
            <a:noAutofit/>
          </a:bodyPr>
          <a:lstStyle>
            <a:lvl1pPr algn="l">
              <a:lnSpc>
                <a:spcPct val="80000"/>
              </a:lnSpc>
              <a:defRPr sz="4800">
                <a:solidFill>
                  <a:schemeClr val="bg1"/>
                </a:solidFill>
              </a:defRPr>
            </a:lvl1pPr>
          </a:lstStyle>
          <a:p>
            <a:pPr lvl="0"/>
            <a:r>
              <a:rPr lang="en-US" dirty="0" smtClean="0"/>
              <a:t>Click to add strong quote or statement</a:t>
            </a:r>
          </a:p>
        </p:txBody>
      </p:sp>
    </p:spTree>
    <p:extLst>
      <p:ext uri="{BB962C8B-B14F-4D97-AF65-F5344CB8AC3E}">
        <p14:creationId xmlns:p14="http://schemas.microsoft.com/office/powerpoint/2010/main" val="410563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79944"/>
            <a:ext cx="10402279" cy="1070517"/>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
        <p:nvSpPr>
          <p:cNvPr id="7" name="Title 1"/>
          <p:cNvSpPr txBox="1">
            <a:spLocks/>
          </p:cNvSpPr>
          <p:nvPr userDrawn="1"/>
        </p:nvSpPr>
        <p:spPr>
          <a:xfrm>
            <a:off x="304799" y="1600201"/>
            <a:ext cx="8579796" cy="1538980"/>
          </a:xfrm>
          <a:prstGeom prst="rect">
            <a:avLst/>
          </a:prstGeom>
        </p:spPr>
        <p:txBody>
          <a:bodyPr vert="horz" lIns="121920" tIns="60960" rIns="121920" bIns="60960" rtlCol="0" anchor="t">
            <a:noAutofit/>
          </a:bodyPr>
          <a:lstStyle>
            <a:lvl1pPr algn="l" defTabSz="914400" rtl="0" eaLnBrk="1" latinLnBrk="0" hangingPunct="1">
              <a:lnSpc>
                <a:spcPct val="80000"/>
              </a:lnSpc>
              <a:spcBef>
                <a:spcPct val="0"/>
              </a:spcBef>
              <a:buNone/>
              <a:defRPr sz="6000" kern="1200" baseline="0">
                <a:solidFill>
                  <a:schemeClr val="tx2"/>
                </a:solidFill>
                <a:latin typeface="Calibri Light" panose="020F0302020204030204" pitchFamily="34" charset="0"/>
                <a:ea typeface="+mj-ea"/>
                <a:cs typeface="+mj-cs"/>
              </a:defRPr>
            </a:lvl1pPr>
          </a:lstStyle>
          <a:p>
            <a:endParaRPr lang="en-US" sz="8000" dirty="0">
              <a:solidFill>
                <a:srgbClr val="000000"/>
              </a:solidFill>
            </a:endParaRPr>
          </a:p>
        </p:txBody>
      </p:sp>
      <p:sp>
        <p:nvSpPr>
          <p:cNvPr id="11" name="Text Placeholder 2"/>
          <p:cNvSpPr>
            <a:spLocks noGrp="1"/>
          </p:cNvSpPr>
          <p:nvPr>
            <p:ph type="body" idx="12" hasCustomPrompt="1"/>
          </p:nvPr>
        </p:nvSpPr>
        <p:spPr>
          <a:xfrm>
            <a:off x="328373" y="1261290"/>
            <a:ext cx="10363200" cy="2125375"/>
          </a:xfrm>
        </p:spPr>
        <p:txBody>
          <a:bodyPr anchor="t">
            <a:noAutofit/>
          </a:bodyPr>
          <a:lstStyle>
            <a:lvl1pPr marL="0" indent="0">
              <a:buNone/>
              <a:defRPr sz="4800" baseline="0">
                <a:solidFill>
                  <a:schemeClr val="tx2"/>
                </a:solidFill>
                <a:latin typeface="Calibri Light" panose="020F03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add subtitle </a:t>
            </a:r>
          </a:p>
        </p:txBody>
      </p:sp>
      <p:sp>
        <p:nvSpPr>
          <p:cNvPr id="13" name="Footer Placeholder 4"/>
          <p:cNvSpPr>
            <a:spLocks noGrp="1"/>
          </p:cNvSpPr>
          <p:nvPr>
            <p:ph type="ftr" sz="quarter" idx="11"/>
          </p:nvPr>
        </p:nvSpPr>
        <p:spPr>
          <a:xfrm>
            <a:off x="349142" y="4310275"/>
            <a:ext cx="4481839" cy="365125"/>
          </a:xfrm>
          <a:prstGeom prst="rect">
            <a:avLst/>
          </a:prstGeom>
        </p:spPr>
        <p:txBody>
          <a:bodyPr/>
          <a:lstStyle>
            <a:lvl1pPr>
              <a:defRPr sz="1600">
                <a:solidFill>
                  <a:schemeClr val="tx2"/>
                </a:solidFill>
              </a:defRPr>
            </a:lvl1pPr>
          </a:lstStyle>
          <a:p>
            <a:r>
              <a:rPr lang="en-US" dirty="0" smtClean="0">
                <a:solidFill>
                  <a:srgbClr val="000000"/>
                </a:solidFill>
              </a:rPr>
              <a:t>Confidentiality statement here if needed</a:t>
            </a:r>
            <a:endParaRPr lang="en-US" dirty="0">
              <a:solidFill>
                <a:srgbClr val="000000"/>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Tree>
    <p:extLst>
      <p:ext uri="{BB962C8B-B14F-4D97-AF65-F5344CB8AC3E}">
        <p14:creationId xmlns:p14="http://schemas.microsoft.com/office/powerpoint/2010/main" val="3978705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80486" y="1600201"/>
            <a:ext cx="11233149" cy="4525963"/>
          </a:xfrm>
        </p:spPr>
        <p:txBody>
          <a:bodyPr>
            <a:normAutofit/>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5746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1"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
        <p:nvSpPr>
          <p:cNvPr id="13" name="Title 1"/>
          <p:cNvSpPr>
            <a:spLocks noGrp="1"/>
          </p:cNvSpPr>
          <p:nvPr>
            <p:ph type="title" hasCustomPrompt="1"/>
          </p:nvPr>
        </p:nvSpPr>
        <p:spPr>
          <a:xfrm>
            <a:off x="2438400" y="381001"/>
            <a:ext cx="7317317" cy="5757332"/>
          </a:xfrm>
        </p:spPr>
        <p:txBody>
          <a:bodyPr anchor="ctr">
            <a:noAutofit/>
          </a:bodyPr>
          <a:lstStyle>
            <a:lvl1pPr algn="l">
              <a:lnSpc>
                <a:spcPct val="100000"/>
              </a:lnSpc>
              <a:defRPr sz="4800">
                <a:solidFill>
                  <a:schemeClr val="bg1"/>
                </a:solidFill>
              </a:defRPr>
            </a:lvl1pPr>
          </a:lstStyle>
          <a:p>
            <a:pPr lvl="0"/>
            <a:r>
              <a:rPr lang="en-US" dirty="0" smtClean="0"/>
              <a:t>Click to add strong quote or statement</a:t>
            </a:r>
          </a:p>
        </p:txBody>
      </p:sp>
    </p:spTree>
    <p:extLst>
      <p:ext uri="{BB962C8B-B14F-4D97-AF65-F5344CB8AC3E}">
        <p14:creationId xmlns:p14="http://schemas.microsoft.com/office/powerpoint/2010/main" val="2414772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ext ">
    <p:spTree>
      <p:nvGrpSpPr>
        <p:cNvPr id="1" name=""/>
        <p:cNvGrpSpPr/>
        <p:nvPr/>
      </p:nvGrpSpPr>
      <p:grpSpPr>
        <a:xfrm>
          <a:off x="0" y="0"/>
          <a:ext cx="0" cy="0"/>
          <a:chOff x="0" y="0"/>
          <a:chExt cx="0" cy="0"/>
        </a:xfrm>
      </p:grpSpPr>
      <p:sp>
        <p:nvSpPr>
          <p:cNvPr id="2" name="Title 1"/>
          <p:cNvSpPr>
            <a:spLocks noGrp="1"/>
          </p:cNvSpPr>
          <p:nvPr>
            <p:ph type="title"/>
          </p:nvPr>
        </p:nvSpPr>
        <p:spPr>
          <a:xfrm>
            <a:off x="337216" y="157903"/>
            <a:ext cx="11492835" cy="1152085"/>
          </a:xfrm>
        </p:spPr>
        <p:txBody>
          <a:bodyPr anchor="t">
            <a:noAutofit/>
          </a:bodyPr>
          <a:lstStyle>
            <a:lvl1pPr algn="l">
              <a:defRPr sz="4267" baseline="0">
                <a:latin typeface="Calibri Light" panose="020F03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37216" y="1600201"/>
            <a:ext cx="11492835" cy="4525963"/>
          </a:xfrm>
        </p:spPr>
        <p:txBody>
          <a:bodyPr>
            <a:noAutofit/>
          </a:bodyPr>
          <a:lstStyle>
            <a:lvl1pPr marL="232828" indent="-232828">
              <a:spcBef>
                <a:spcPts val="0"/>
              </a:spcBef>
              <a:buClr>
                <a:schemeClr val="tx2"/>
              </a:buClr>
              <a:defRPr sz="2667" baseline="0"/>
            </a:lvl1pPr>
            <a:lvl2pPr marL="842412" indent="-232828">
              <a:spcBef>
                <a:spcPts val="0"/>
              </a:spcBef>
              <a:buClr>
                <a:schemeClr val="tx2"/>
              </a:buClr>
              <a:defRPr sz="2667"/>
            </a:lvl2pPr>
            <a:lvl3pPr marL="1451997" indent="-232828">
              <a:spcBef>
                <a:spcPts val="0"/>
              </a:spcBef>
              <a:buClr>
                <a:schemeClr val="tx2"/>
              </a:buClr>
              <a:defRPr sz="2667"/>
            </a:lvl3pPr>
            <a:lvl4pPr marL="2061582" indent="-232828">
              <a:spcBef>
                <a:spcPts val="0"/>
              </a:spcBef>
              <a:buClr>
                <a:schemeClr val="tx2"/>
              </a:buClr>
              <a:defRPr sz="2667"/>
            </a:lvl4pPr>
            <a:lvl5pPr marL="2671167" indent="-232828">
              <a:spcBef>
                <a:spcPts val="0"/>
              </a:spcBef>
              <a:buClr>
                <a:schemeClr val="tx2"/>
              </a:buClr>
              <a:defRPr sz="2667"/>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8"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p>
        </p:txBody>
      </p:sp>
      <p:sp>
        <p:nvSpPr>
          <p:cNvPr id="9"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3733577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2060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50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38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4009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7416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984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10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15742F9-878F-1349-9862-5400BFEB60B3}" type="datetime1">
              <a:rPr lang="en-US" smtClean="0">
                <a:solidFill>
                  <a:srgbClr val="262626"/>
                </a:solidFill>
              </a:rPr>
              <a:pPr/>
              <a:t>12/8/2020</a:t>
            </a:fld>
            <a:endParaRPr lang="en-US" dirty="0">
              <a:solidFill>
                <a:srgbClr val="262626"/>
              </a:solidFill>
            </a:endParaRPr>
          </a:p>
        </p:txBody>
      </p:sp>
      <p:sp>
        <p:nvSpPr>
          <p:cNvPr id="4" name="Footer Placeholder 3"/>
          <p:cNvSpPr>
            <a:spLocks noGrp="1"/>
          </p:cNvSpPr>
          <p:nvPr>
            <p:ph type="ftr" sz="quarter" idx="11"/>
          </p:nvPr>
        </p:nvSpPr>
        <p:spPr/>
        <p:txBody>
          <a:bodyPr/>
          <a:lstStyle/>
          <a:p>
            <a:r>
              <a:rPr lang="en-US" smtClean="0">
                <a:solidFill>
                  <a:srgbClr val="000000"/>
                </a:solidFill>
              </a:rPr>
              <a:t>© 2013 All Rights Reserved. </a:t>
            </a:r>
            <a:endParaRPr lang="en-US" dirty="0">
              <a:solidFill>
                <a:srgbClr val="000000"/>
              </a:solidFill>
            </a:endParaRPr>
          </a:p>
        </p:txBody>
      </p:sp>
    </p:spTree>
    <p:extLst>
      <p:ext uri="{BB962C8B-B14F-4D97-AF65-F5344CB8AC3E}">
        <p14:creationId xmlns:p14="http://schemas.microsoft.com/office/powerpoint/2010/main" val="23900314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45EE551-E67B-4618-9A78-6831EECAB45D}" type="datetimeFigureOut">
              <a:rPr lang="en-US" smtClean="0">
                <a:solidFill>
                  <a:srgbClr val="262626"/>
                </a:solidFill>
              </a:rPr>
              <a:pPr/>
              <a:t>12/8/2020</a:t>
            </a:fld>
            <a:endParaRPr lang="en-US">
              <a:solidFill>
                <a:srgbClr val="262626"/>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E19C491-6F10-4CB0-928E-E49B29E23B8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1456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833094-15C6-46A6-AEA1-505992D74D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9589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lternative">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85257"/>
            <a:ext cx="4572000" cy="176031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
        <p:nvSpPr>
          <p:cNvPr id="11" name="Title 1"/>
          <p:cNvSpPr>
            <a:spLocks noGrp="1"/>
          </p:cNvSpPr>
          <p:nvPr>
            <p:ph type="ctrTitle"/>
          </p:nvPr>
        </p:nvSpPr>
        <p:spPr>
          <a:xfrm>
            <a:off x="304799" y="179944"/>
            <a:ext cx="8579796" cy="2844800"/>
          </a:xfrm>
        </p:spPr>
        <p:txBody>
          <a:bodyPr anchor="t">
            <a:noAutofit/>
          </a:bodyPr>
          <a:lstStyle>
            <a:lvl1pPr algn="l">
              <a:lnSpc>
                <a:spcPts val="8000"/>
              </a:lnSpc>
              <a:defRPr sz="8000" baseline="0">
                <a:solidFill>
                  <a:schemeClr val="bg1"/>
                </a:solidFill>
                <a:latin typeface="Calibri Light" panose="020F0302020204030204" pitchFamily="34" charset="0"/>
              </a:defRPr>
            </a:lvl1pPr>
          </a:lstStyle>
          <a:p>
            <a:r>
              <a:rPr lang="en-US" smtClean="0"/>
              <a:t>Click to edit Master title style</a:t>
            </a:r>
            <a:endParaRPr lang="en-US" dirty="0"/>
          </a:p>
        </p:txBody>
      </p:sp>
      <p:sp>
        <p:nvSpPr>
          <p:cNvPr id="13" name="Subtitle 2"/>
          <p:cNvSpPr>
            <a:spLocks noGrp="1"/>
          </p:cNvSpPr>
          <p:nvPr>
            <p:ph type="subTitle" idx="1" hasCustomPrompt="1"/>
          </p:nvPr>
        </p:nvSpPr>
        <p:spPr>
          <a:xfrm>
            <a:off x="341547" y="3428979"/>
            <a:ext cx="8534400" cy="643668"/>
          </a:xfrm>
        </p:spPr>
        <p:txBody>
          <a:bodyPr>
            <a:noAutofit/>
          </a:bodyPr>
          <a:lstStyle>
            <a:lvl1pPr marL="0" indent="0" algn="l">
              <a:buNone/>
              <a:defRPr sz="24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8" name="Footer Placeholder 4"/>
          <p:cNvSpPr>
            <a:spLocks noGrp="1"/>
          </p:cNvSpPr>
          <p:nvPr>
            <p:ph type="ftr" sz="quarter" idx="11"/>
          </p:nvPr>
        </p:nvSpPr>
        <p:spPr>
          <a:xfrm>
            <a:off x="349141" y="4310275"/>
            <a:ext cx="3860800" cy="365125"/>
          </a:xfrm>
          <a:prstGeom prst="rect">
            <a:avLst/>
          </a:prstGeom>
        </p:spPr>
        <p:txBody>
          <a:bodyPr/>
          <a:lstStyle>
            <a:lvl1pPr>
              <a:defRPr sz="1600">
                <a:solidFill>
                  <a:schemeClr val="bg1"/>
                </a:solidFill>
              </a:defRPr>
            </a:lvl1pPr>
          </a:lstStyle>
          <a:p>
            <a:endParaRPr lang="en-US" dirty="0"/>
          </a:p>
        </p:txBody>
      </p:sp>
    </p:spTree>
    <p:extLst>
      <p:ext uri="{BB962C8B-B14F-4D97-AF65-F5344CB8AC3E}">
        <p14:creationId xmlns:p14="http://schemas.microsoft.com/office/powerpoint/2010/main" val="35317024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50186" y="1600201"/>
            <a:ext cx="6691964" cy="4525963"/>
          </a:xfrm>
        </p:spPr>
        <p:txBody>
          <a:bodyPr>
            <a:no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7431618" y="1600201"/>
            <a:ext cx="4384247" cy="4525963"/>
          </a:xfrm>
        </p:spPr>
        <p:txBody>
          <a:bodyPr>
            <a:normAutofit/>
          </a:bodyPr>
          <a:lstStyle>
            <a:lvl1pPr marL="0" indent="0">
              <a:buNone/>
              <a:defRPr sz="1467"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appropriate icon below to insert image here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8918353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80486" y="1600201"/>
            <a:ext cx="11233149" cy="4525963"/>
          </a:xfrm>
        </p:spPr>
        <p:txBody>
          <a:bodyPr>
            <a:normAutofit/>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2354014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Section 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8867" y="154003"/>
            <a:ext cx="10363200" cy="1172487"/>
          </a:xfrm>
        </p:spPr>
        <p:txBody>
          <a:bodyPr anchor="t">
            <a:noAutofit/>
          </a:bodyPr>
          <a:lstStyle>
            <a:lvl1pPr algn="l">
              <a:defRPr sz="8000" b="0" cap="none" baseline="0">
                <a:solidFill>
                  <a:schemeClr val="bg1"/>
                </a:solidFill>
                <a:latin typeface="Calibri Light" panose="020F0302020204030204" pitchFamily="34" charset="0"/>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328373" y="1144062"/>
            <a:ext cx="10363200" cy="845673"/>
          </a:xfrm>
        </p:spPr>
        <p:txBody>
          <a:bodyPr anchor="t">
            <a:noAutofit/>
          </a:bodyPr>
          <a:lstStyle>
            <a:lvl1pPr marL="0" indent="0">
              <a:buNone/>
              <a:defRPr sz="4800" baseline="0">
                <a:solidFill>
                  <a:schemeClr val="bg1"/>
                </a:solidFill>
                <a:latin typeface="Calibri Light" panose="020F03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add subtitle </a:t>
            </a:r>
          </a:p>
        </p:txBody>
      </p:sp>
    </p:spTree>
    <p:extLst>
      <p:ext uri="{BB962C8B-B14F-4D97-AF65-F5344CB8AC3E}">
        <p14:creationId xmlns:p14="http://schemas.microsoft.com/office/powerpoint/2010/main" val="25835071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p>
        </p:txBody>
      </p:sp>
      <p:sp>
        <p:nvSpPr>
          <p:cNvPr id="11"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pPr/>
              <a:t>‹#›</a:t>
            </a:fld>
            <a:endParaRPr lang="en-US"/>
          </a:p>
        </p:txBody>
      </p:sp>
      <p:sp>
        <p:nvSpPr>
          <p:cNvPr id="13" name="Title 1"/>
          <p:cNvSpPr>
            <a:spLocks noGrp="1"/>
          </p:cNvSpPr>
          <p:nvPr>
            <p:ph type="title" hasCustomPrompt="1"/>
          </p:nvPr>
        </p:nvSpPr>
        <p:spPr>
          <a:xfrm>
            <a:off x="2438400" y="381001"/>
            <a:ext cx="7317317" cy="5757332"/>
          </a:xfrm>
        </p:spPr>
        <p:txBody>
          <a:bodyPr anchor="ctr">
            <a:noAutofit/>
          </a:bodyPr>
          <a:lstStyle>
            <a:lvl1pPr algn="l">
              <a:lnSpc>
                <a:spcPct val="80000"/>
              </a:lnSpc>
              <a:defRPr sz="4800">
                <a:solidFill>
                  <a:schemeClr val="bg1"/>
                </a:solidFill>
              </a:defRPr>
            </a:lvl1pPr>
          </a:lstStyle>
          <a:p>
            <a:pPr lvl="0"/>
            <a:r>
              <a:rPr lang="en-US" dirty="0" smtClean="0"/>
              <a:t>Click to add strong quote or statement</a:t>
            </a:r>
          </a:p>
        </p:txBody>
      </p:sp>
    </p:spTree>
    <p:extLst>
      <p:ext uri="{BB962C8B-B14F-4D97-AF65-F5344CB8AC3E}">
        <p14:creationId xmlns:p14="http://schemas.microsoft.com/office/powerpoint/2010/main" val="32335883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79944"/>
            <a:ext cx="10402279" cy="1070517"/>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
        <p:nvSpPr>
          <p:cNvPr id="7" name="Title 1"/>
          <p:cNvSpPr txBox="1">
            <a:spLocks/>
          </p:cNvSpPr>
          <p:nvPr userDrawn="1"/>
        </p:nvSpPr>
        <p:spPr>
          <a:xfrm>
            <a:off x="304799" y="1600201"/>
            <a:ext cx="8579796" cy="1538980"/>
          </a:xfrm>
          <a:prstGeom prst="rect">
            <a:avLst/>
          </a:prstGeom>
        </p:spPr>
        <p:txBody>
          <a:bodyPr vert="horz" lIns="121920" tIns="60960" rIns="121920" bIns="60960" rtlCol="0" anchor="t">
            <a:noAutofit/>
          </a:bodyPr>
          <a:lstStyle>
            <a:lvl1pPr algn="l" defTabSz="914400" rtl="0" eaLnBrk="1" latinLnBrk="0" hangingPunct="1">
              <a:lnSpc>
                <a:spcPct val="80000"/>
              </a:lnSpc>
              <a:spcBef>
                <a:spcPct val="0"/>
              </a:spcBef>
              <a:buNone/>
              <a:defRPr sz="6000" kern="1200" baseline="0">
                <a:solidFill>
                  <a:schemeClr val="tx2"/>
                </a:solidFill>
                <a:latin typeface="Calibri Light" panose="020F0302020204030204" pitchFamily="34" charset="0"/>
                <a:ea typeface="+mj-ea"/>
                <a:cs typeface="+mj-cs"/>
              </a:defRPr>
            </a:lvl1pPr>
          </a:lstStyle>
          <a:p>
            <a:endParaRPr lang="en-US" sz="8000" dirty="0"/>
          </a:p>
        </p:txBody>
      </p:sp>
      <p:sp>
        <p:nvSpPr>
          <p:cNvPr id="11" name="Text Placeholder 2"/>
          <p:cNvSpPr>
            <a:spLocks noGrp="1"/>
          </p:cNvSpPr>
          <p:nvPr>
            <p:ph type="body" idx="12" hasCustomPrompt="1"/>
          </p:nvPr>
        </p:nvSpPr>
        <p:spPr>
          <a:xfrm>
            <a:off x="328373" y="1261290"/>
            <a:ext cx="10363200" cy="2125375"/>
          </a:xfrm>
        </p:spPr>
        <p:txBody>
          <a:bodyPr anchor="t">
            <a:noAutofit/>
          </a:bodyPr>
          <a:lstStyle>
            <a:lvl1pPr marL="0" indent="0">
              <a:buNone/>
              <a:defRPr sz="4800" baseline="0">
                <a:solidFill>
                  <a:schemeClr val="tx2"/>
                </a:solidFill>
                <a:latin typeface="Calibri Light" panose="020F03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add subtitle </a:t>
            </a:r>
          </a:p>
        </p:txBody>
      </p:sp>
      <p:sp>
        <p:nvSpPr>
          <p:cNvPr id="13" name="Footer Placeholder 4"/>
          <p:cNvSpPr>
            <a:spLocks noGrp="1"/>
          </p:cNvSpPr>
          <p:nvPr>
            <p:ph type="ftr" sz="quarter" idx="11"/>
          </p:nvPr>
        </p:nvSpPr>
        <p:spPr>
          <a:xfrm>
            <a:off x="349142" y="4310275"/>
            <a:ext cx="4481839" cy="365125"/>
          </a:xfrm>
          <a:prstGeom prst="rect">
            <a:avLst/>
          </a:prstGeom>
        </p:spPr>
        <p:txBody>
          <a:bodyPr/>
          <a:lstStyle>
            <a:lvl1pPr>
              <a:defRPr sz="1600">
                <a:solidFill>
                  <a:schemeClr val="tx2"/>
                </a:solidFill>
              </a:defRPr>
            </a:lvl1pPr>
          </a:lstStyle>
          <a:p>
            <a:r>
              <a:rPr lang="en-US" dirty="0" smtClean="0"/>
              <a:t>Confidentiality statement here if needed</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Tree>
    <p:extLst>
      <p:ext uri="{BB962C8B-B14F-4D97-AF65-F5344CB8AC3E}">
        <p14:creationId xmlns:p14="http://schemas.microsoft.com/office/powerpoint/2010/main" val="1633149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1.jpe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216" y="157903"/>
            <a:ext cx="11478649"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37226" y="1600201"/>
            <a:ext cx="11491609"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p>
        </p:txBody>
      </p:sp>
      <p:sp>
        <p:nvSpPr>
          <p:cNvPr id="8"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pPr/>
              <a:t>‹#›</a:t>
            </a:fld>
            <a:endParaRPr lang="en-US"/>
          </a:p>
        </p:txBody>
      </p:sp>
      <p:pic>
        <p:nvPicPr>
          <p:cNvPr id="9" name="Picture 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183359183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1219170" rtl="0" eaLnBrk="1" latinLnBrk="0" hangingPunct="1">
        <a:spcBef>
          <a:spcPct val="0"/>
        </a:spcBef>
        <a:buNone/>
        <a:defRPr sz="4267" kern="1200">
          <a:solidFill>
            <a:schemeClr val="tx2"/>
          </a:solidFill>
          <a:latin typeface="Calibri Light" panose="020F0302020204030204" pitchFamily="34" charset="0"/>
          <a:ea typeface="+mj-ea"/>
          <a:cs typeface="+mj-cs"/>
        </a:defRPr>
      </a:lvl1pPr>
    </p:titleStyle>
    <p:bodyStyle>
      <a:lvl1pPr marL="232828"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1pPr>
      <a:lvl2pPr marL="842412"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2pPr>
      <a:lvl3pPr marL="1451997"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3pPr>
      <a:lvl4pPr marL="2061582"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4pPr>
      <a:lvl5pPr marL="2671167"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216" y="157903"/>
            <a:ext cx="11478649"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37226" y="1600201"/>
            <a:ext cx="11491609"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8"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9" name="Picture 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26571352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1219170" rtl="0" eaLnBrk="1" latinLnBrk="0" hangingPunct="1">
        <a:spcBef>
          <a:spcPct val="0"/>
        </a:spcBef>
        <a:buNone/>
        <a:defRPr sz="4267" kern="1200">
          <a:solidFill>
            <a:schemeClr val="tx2"/>
          </a:solidFill>
          <a:latin typeface="Calibri Light" panose="020F0302020204030204" pitchFamily="34" charset="0"/>
          <a:ea typeface="+mj-ea"/>
          <a:cs typeface="+mj-cs"/>
        </a:defRPr>
      </a:lvl1pPr>
    </p:titleStyle>
    <p:bodyStyle>
      <a:lvl1pPr marL="232828"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1pPr>
      <a:lvl2pPr marL="842412"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2pPr>
      <a:lvl3pPr marL="1451997"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3pPr>
      <a:lvl4pPr marL="2061582"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4pPr>
      <a:lvl5pPr marL="2671167"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2.wma"/><Relationship Id="rId7" Type="http://schemas.openxmlformats.org/officeDocument/2006/relationships/image" Target="../media/image10.png"/><Relationship Id="rId2" Type="http://schemas.microsoft.com/office/2007/relationships/media" Target="../media/media2.wma"/><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7" Type="http://schemas.openxmlformats.org/officeDocument/2006/relationships/image" Target="../media/image8.png"/><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notesSlide" Target="../notesSlides/notesSlide3.xml"/><Relationship Id="rId4"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5.wma"/><Relationship Id="rId7" Type="http://schemas.openxmlformats.org/officeDocument/2006/relationships/image" Target="../media/image15.png"/><Relationship Id="rId2" Type="http://schemas.microsoft.com/office/2007/relationships/media" Target="../media/media5.wma"/><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notesSlide" Target="../notesSlides/notesSlide5.xml"/><Relationship Id="rId4"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1.xml"/><Relationship Id="rId7" Type="http://schemas.openxmlformats.org/officeDocument/2006/relationships/image" Target="../media/image18.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8.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23.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0" y="293193"/>
            <a:ext cx="11602995" cy="1104446"/>
          </a:xfrm>
        </p:spPr>
        <p:txBody>
          <a:bodyPr>
            <a:noAutofit/>
          </a:bodyPr>
          <a:lstStyle/>
          <a:p>
            <a:pPr algn="ctr"/>
            <a:r>
              <a:rPr lang="en-US" sz="5400" b="1" dirty="0" smtClean="0">
                <a:solidFill>
                  <a:srgbClr val="43B02A"/>
                </a:solidFill>
                <a:latin typeface="Gotham Book" pitchFamily="50" charset="0"/>
              </a:rPr>
              <a:t>Northeast Delta Dental</a:t>
            </a:r>
            <a:endParaRPr lang="en-US" sz="5400" b="1" dirty="0">
              <a:solidFill>
                <a:srgbClr val="43B02A"/>
              </a:solidFill>
              <a:latin typeface="Gotham Book" pitchFamily="50" charset="0"/>
            </a:endParaRPr>
          </a:p>
        </p:txBody>
      </p:sp>
      <p:sp>
        <p:nvSpPr>
          <p:cNvPr id="2" name="TextBox 1"/>
          <p:cNvSpPr txBox="1"/>
          <p:nvPr/>
        </p:nvSpPr>
        <p:spPr>
          <a:xfrm>
            <a:off x="-580322" y="1478277"/>
            <a:ext cx="7931216" cy="1754326"/>
          </a:xfrm>
          <a:prstGeom prst="rect">
            <a:avLst/>
          </a:prstGeom>
          <a:noFill/>
        </p:spPr>
        <p:txBody>
          <a:bodyPr wrap="square" rtlCol="0">
            <a:spAutoFit/>
          </a:bodyPr>
          <a:lstStyle/>
          <a:p>
            <a:pPr algn="ctr"/>
            <a:r>
              <a:rPr lang="en-US" sz="5400" b="1" dirty="0" smtClean="0">
                <a:latin typeface="Gotham Book" pitchFamily="50" charset="0"/>
              </a:rPr>
              <a:t>Patient Portal &amp; Mobile App</a:t>
            </a:r>
            <a:endParaRPr lang="en-US" sz="5400" b="1" dirty="0">
              <a:latin typeface="Gotham Book" pitchFamily="50" charset="0"/>
            </a:endParaRPr>
          </a:p>
        </p:txBody>
      </p:sp>
      <p:pic>
        <p:nvPicPr>
          <p:cNvPr id="4" name="Picture 3"/>
          <p:cNvPicPr>
            <a:picLocks noChangeAspect="1"/>
          </p:cNvPicPr>
          <p:nvPr/>
        </p:nvPicPr>
        <p:blipFill>
          <a:blip r:embed="rId5"/>
          <a:stretch>
            <a:fillRect/>
          </a:stretch>
        </p:blipFill>
        <p:spPr>
          <a:xfrm>
            <a:off x="6977556" y="1530494"/>
            <a:ext cx="4390072" cy="4165293"/>
          </a:xfrm>
          <a:prstGeom prst="rect">
            <a:avLst/>
          </a:prstGeom>
        </p:spPr>
      </p:pic>
      <p:sp>
        <p:nvSpPr>
          <p:cNvPr id="5" name="AutoShape 2" descr="Delta Dental's mobile ap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1306" y="3731725"/>
            <a:ext cx="2727960" cy="1535452"/>
          </a:xfrm>
          <a:prstGeom prst="rect">
            <a:avLst/>
          </a:prstGeom>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773315383"/>
      </p:ext>
    </p:extLst>
  </p:cSld>
  <p:clrMapOvr>
    <a:masterClrMapping/>
  </p:clrMapOvr>
  <mc:AlternateContent xmlns:mc="http://schemas.openxmlformats.org/markup-compatibility/2006">
    <mc:Choice xmlns:p14="http://schemas.microsoft.com/office/powerpoint/2010/main" Requires="p14">
      <p:transition spd="slow" p14:dur="3400" advTm="7583">
        <p14:reveal/>
      </p:transition>
    </mc:Choice>
    <mc:Fallback>
      <p:transition spd="slow" advTm="75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763964" y="1818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7"/>
          <p:cNvGrpSpPr/>
          <p:nvPr/>
        </p:nvGrpSpPr>
        <p:grpSpPr>
          <a:xfrm>
            <a:off x="1524000" y="0"/>
            <a:ext cx="9144000" cy="304800"/>
            <a:chOff x="0" y="0"/>
            <a:chExt cx="9144000" cy="304800"/>
          </a:xfrm>
        </p:grpSpPr>
        <p:sp>
          <p:nvSpPr>
            <p:cNvPr id="6" name="Rectangle 5"/>
            <p:cNvSpPr/>
            <p:nvPr/>
          </p:nvSpPr>
          <p:spPr>
            <a:xfrm>
              <a:off x="0" y="0"/>
              <a:ext cx="9144000" cy="236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36220"/>
              <a:ext cx="9144000" cy="685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524000" y="6751320"/>
            <a:ext cx="9144000" cy="106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470074" y="1527512"/>
            <a:ext cx="3917373" cy="1107996"/>
          </a:xfrm>
          <a:prstGeom prst="rect">
            <a:avLst/>
          </a:prstGeom>
          <a:noFill/>
        </p:spPr>
        <p:txBody>
          <a:bodyPr wrap="square" rtlCol="0">
            <a:spAutoFit/>
          </a:bodyPr>
          <a:lstStyle/>
          <a:p>
            <a:pPr lvl="1">
              <a:spcAft>
                <a:spcPts val="600"/>
              </a:spcAft>
            </a:pPr>
            <a:endParaRPr lang="en-US" sz="2400" dirty="0"/>
          </a:p>
          <a:p>
            <a:pPr marL="742950" lvl="1" indent="-285750">
              <a:spcAft>
                <a:spcPts val="600"/>
              </a:spcAft>
              <a:buFont typeface="Arial" panose="020B0604020202020204" pitchFamily="34" charset="0"/>
              <a:buChar char="•"/>
            </a:pPr>
            <a:endParaRPr lang="en-US" sz="800" dirty="0"/>
          </a:p>
          <a:p>
            <a:pPr>
              <a:spcAft>
                <a:spcPts val="600"/>
              </a:spcAft>
            </a:pPr>
            <a:endParaRPr lang="en-US" sz="2400" dirty="0"/>
          </a:p>
        </p:txBody>
      </p:sp>
      <p:pic>
        <p:nvPicPr>
          <p:cNvPr id="12" name="Picture 11" descr="click-7458.png"/>
          <p:cNvPicPr>
            <a:picLocks noChangeAspect="1"/>
          </p:cNvPicPr>
          <p:nvPr/>
        </p:nvPicPr>
        <p:blipFill>
          <a:blip r:embed="rId6">
            <a:duotone>
              <a:schemeClr val="accent6">
                <a:shade val="45000"/>
                <a:satMod val="135000"/>
              </a:schemeClr>
              <a:prstClr val="white"/>
            </a:duotone>
          </a:blip>
          <a:stretch>
            <a:fillRect/>
          </a:stretch>
        </p:blipFill>
        <p:spPr>
          <a:xfrm>
            <a:off x="9635488" y="1527512"/>
            <a:ext cx="1378496" cy="1370619"/>
          </a:xfrm>
          <a:prstGeom prst="rect">
            <a:avLst/>
          </a:prstGeom>
          <a:effectLst>
            <a:reflection stA="20000" endPos="50000" dist="12700" dir="5400000" sy="-100000" algn="bl" rotWithShape="0"/>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01002">
            <a:off x="8023784" y="4583837"/>
            <a:ext cx="1064386" cy="1931781"/>
          </a:xfrm>
          <a:prstGeom prst="rect">
            <a:avLst/>
          </a:prstGeom>
        </p:spPr>
      </p:pic>
      <p:sp>
        <p:nvSpPr>
          <p:cNvPr id="14" name="Rectangle 13"/>
          <p:cNvSpPr/>
          <p:nvPr/>
        </p:nvSpPr>
        <p:spPr>
          <a:xfrm>
            <a:off x="1243447" y="563567"/>
            <a:ext cx="9144000" cy="830997"/>
          </a:xfrm>
          <a:prstGeom prst="rect">
            <a:avLst/>
          </a:prstGeom>
        </p:spPr>
        <p:txBody>
          <a:bodyPr wrap="square">
            <a:spAutoFit/>
          </a:bodyPr>
          <a:lstStyle/>
          <a:p>
            <a:pPr algn="ctr"/>
            <a:r>
              <a:rPr lang="en-US" sz="4800" dirty="0">
                <a:solidFill>
                  <a:srgbClr val="659B29"/>
                </a:solidFill>
                <a:latin typeface="Arial" panose="020B0604020202020204" pitchFamily="34" charset="0"/>
                <a:cs typeface="Arial" panose="020B0604020202020204" pitchFamily="34" charset="0"/>
              </a:rPr>
              <a:t>Online Tools at NEDelta.com</a:t>
            </a:r>
          </a:p>
        </p:txBody>
      </p:sp>
      <p:sp>
        <p:nvSpPr>
          <p:cNvPr id="16" name="Content Placeholder 10"/>
          <p:cNvSpPr txBox="1">
            <a:spLocks/>
          </p:cNvSpPr>
          <p:nvPr/>
        </p:nvSpPr>
        <p:spPr bwMode="auto">
          <a:xfrm>
            <a:off x="1860381" y="977512"/>
            <a:ext cx="8464355" cy="4870887"/>
          </a:xfrm>
          <a:prstGeom prst="rect">
            <a:avLst/>
          </a:prstGeom>
          <a:noFill/>
          <a:ln w="9525">
            <a:noFill/>
            <a:miter lim="800000"/>
            <a:headEnd/>
            <a:tailEnd/>
          </a:ln>
        </p:spPr>
        <p:txBody>
          <a:bodyPr anchor="ctr"/>
          <a:lstStyle/>
          <a:p>
            <a:pPr marL="347663" indent="-339725" eaLnBrk="0" hangingPunct="0">
              <a:spcBef>
                <a:spcPct val="20000"/>
              </a:spcBef>
              <a:spcAft>
                <a:spcPts val="600"/>
              </a:spcAft>
              <a:buFont typeface="Arial" pitchFamily="34" charset="0"/>
              <a:buChar char="•"/>
            </a:pPr>
            <a:r>
              <a:rPr lang="en-US" sz="2400" dirty="0">
                <a:latin typeface="Arial" panose="020B0604020202020204" pitchFamily="34" charset="0"/>
                <a:ea typeface="ＭＳ Ｐゴシック" pitchFamily="34" charset="-128"/>
                <a:cs typeface="Arial" panose="020B0604020202020204" pitchFamily="34" charset="0"/>
              </a:rPr>
              <a:t>Find Claim and Benefit Information</a:t>
            </a:r>
          </a:p>
          <a:p>
            <a:pPr marL="347663" indent="-339725" eaLnBrk="0" hangingPunct="0">
              <a:spcBef>
                <a:spcPct val="20000"/>
              </a:spcBef>
              <a:spcAft>
                <a:spcPts val="600"/>
              </a:spcAft>
              <a:buFont typeface="Arial" pitchFamily="34" charset="0"/>
              <a:buChar char="•"/>
            </a:pPr>
            <a:r>
              <a:rPr lang="en-US" sz="2400" dirty="0">
                <a:latin typeface="Arial" panose="020B0604020202020204" pitchFamily="34" charset="0"/>
                <a:ea typeface="ＭＳ Ｐゴシック" pitchFamily="34" charset="-128"/>
                <a:cs typeface="Arial" panose="020B0604020202020204" pitchFamily="34" charset="0"/>
              </a:rPr>
              <a:t>View and Print EOBs</a:t>
            </a:r>
          </a:p>
          <a:p>
            <a:pPr marL="347663" indent="-339725" eaLnBrk="0" hangingPunct="0">
              <a:spcBef>
                <a:spcPct val="20000"/>
              </a:spcBef>
              <a:spcAft>
                <a:spcPts val="600"/>
              </a:spcAft>
              <a:buFont typeface="Arial" pitchFamily="34" charset="0"/>
              <a:buChar char="•"/>
            </a:pPr>
            <a:r>
              <a:rPr lang="en-US" sz="2400" dirty="0">
                <a:latin typeface="Arial" panose="020B0604020202020204" pitchFamily="34" charset="0"/>
                <a:ea typeface="ＭＳ Ｐゴシック" pitchFamily="34" charset="-128"/>
                <a:cs typeface="Arial" panose="020B0604020202020204" pitchFamily="34" charset="0"/>
              </a:rPr>
              <a:t>Access Dental Plan Documents</a:t>
            </a:r>
          </a:p>
          <a:p>
            <a:pPr marL="347663" indent="-339725" eaLnBrk="0" hangingPunct="0">
              <a:spcBef>
                <a:spcPct val="20000"/>
              </a:spcBef>
              <a:spcAft>
                <a:spcPts val="600"/>
              </a:spcAft>
              <a:buFont typeface="Arial" pitchFamily="34" charset="0"/>
              <a:buChar char="•"/>
            </a:pPr>
            <a:r>
              <a:rPr lang="en-US" sz="2400" dirty="0">
                <a:latin typeface="Arial" panose="020B0604020202020204" pitchFamily="34" charset="0"/>
                <a:ea typeface="ＭＳ Ｐゴシック" pitchFamily="34" charset="-128"/>
                <a:cs typeface="Arial" panose="020B0604020202020204" pitchFamily="34" charset="0"/>
              </a:rPr>
              <a:t>Print Additional ID Cards</a:t>
            </a:r>
          </a:p>
          <a:p>
            <a:pPr marL="347663" indent="-339725" eaLnBrk="0" hangingPunct="0">
              <a:spcBef>
                <a:spcPct val="20000"/>
              </a:spcBef>
              <a:spcAft>
                <a:spcPts val="600"/>
              </a:spcAft>
              <a:buFont typeface="Arial" pitchFamily="34" charset="0"/>
              <a:buChar char="•"/>
            </a:pPr>
            <a:r>
              <a:rPr lang="en-US" sz="2400" dirty="0">
                <a:latin typeface="Arial" panose="020B0604020202020204" pitchFamily="34" charset="0"/>
                <a:ea typeface="ＭＳ Ｐゴシック" pitchFamily="34" charset="-128"/>
                <a:cs typeface="Arial" panose="020B0604020202020204" pitchFamily="34" charset="0"/>
              </a:rPr>
              <a:t>Search for a network dentist</a:t>
            </a:r>
          </a:p>
          <a:p>
            <a:pPr marL="347663" indent="-339725" eaLnBrk="0" hangingPunct="0">
              <a:spcBef>
                <a:spcPct val="20000"/>
              </a:spcBef>
              <a:spcAft>
                <a:spcPts val="600"/>
              </a:spcAft>
              <a:buFont typeface="Arial" pitchFamily="34" charset="0"/>
              <a:buChar char="•"/>
            </a:pPr>
            <a:r>
              <a:rPr lang="en-US" sz="2400" dirty="0">
                <a:latin typeface="Arial" panose="020B0604020202020204" pitchFamily="34" charset="0"/>
                <a:ea typeface="ＭＳ Ｐゴシック" pitchFamily="34" charset="-128"/>
                <a:cs typeface="Arial" panose="020B0604020202020204" pitchFamily="34" charset="0"/>
              </a:rPr>
              <a:t>Register for Health through Oral Wellness (HOW) program</a:t>
            </a:r>
          </a:p>
          <a:p>
            <a:pPr marL="347663" indent="-339725" eaLnBrk="0" hangingPunct="0">
              <a:spcBef>
                <a:spcPct val="20000"/>
              </a:spcBef>
              <a:spcAft>
                <a:spcPts val="600"/>
              </a:spcAft>
              <a:buFont typeface="Arial" pitchFamily="34" charset="0"/>
              <a:buChar char="•"/>
            </a:pPr>
            <a:r>
              <a:rPr lang="en-US" sz="2400" dirty="0">
                <a:latin typeface="Arial" panose="020B0604020202020204" pitchFamily="34" charset="0"/>
                <a:ea typeface="ＭＳ Ｐゴシック" pitchFamily="34" charset="-128"/>
                <a:cs typeface="Arial" panose="020B0604020202020204" pitchFamily="34" charset="0"/>
              </a:rPr>
              <a:t>Download helpful forms and information</a:t>
            </a:r>
          </a:p>
          <a:p>
            <a:pPr marL="347663" indent="-339725" eaLnBrk="0" hangingPunct="0">
              <a:spcBef>
                <a:spcPct val="20000"/>
              </a:spcBef>
              <a:spcAft>
                <a:spcPts val="600"/>
              </a:spcAft>
              <a:buFont typeface="Arial" pitchFamily="34" charset="0"/>
              <a:buChar char="•"/>
            </a:pPr>
            <a:r>
              <a:rPr lang="en-US" sz="2400" dirty="0">
                <a:latin typeface="Arial" panose="020B0604020202020204" pitchFamily="34" charset="0"/>
                <a:ea typeface="ＭＳ Ｐゴシック" pitchFamily="34" charset="-128"/>
                <a:cs typeface="Arial" panose="020B0604020202020204" pitchFamily="34" charset="0"/>
              </a:rPr>
              <a:t>Delta Dental Mobile App</a:t>
            </a:r>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53727278"/>
      </p:ext>
    </p:extLst>
  </p:cSld>
  <p:clrMapOvr>
    <a:masterClrMapping/>
  </p:clrMapOvr>
  <mc:AlternateContent xmlns:mc="http://schemas.openxmlformats.org/markup-compatibility/2006">
    <mc:Choice xmlns:p14="http://schemas.microsoft.com/office/powerpoint/2010/main" Requires="p14">
      <p:transition spd="slow" p14:dur="3400" advTm="54025">
        <p14:reveal/>
      </p:transition>
    </mc:Choice>
    <mc:Fallback>
      <p:transition spd="slow" advTm="540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216" y="157903"/>
            <a:ext cx="11478649" cy="853479"/>
          </a:xfrm>
        </p:spPr>
        <p:txBody>
          <a:bodyPr/>
          <a:lstStyle/>
          <a:p>
            <a:pPr algn="ctr"/>
            <a:r>
              <a:rPr lang="en-US" sz="4400" dirty="0" smtClean="0">
                <a:solidFill>
                  <a:srgbClr val="43B02A"/>
                </a:solidFill>
                <a:latin typeface="Gotham Book" pitchFamily="50" charset="0"/>
              </a:rPr>
              <a:t>nedelta.com</a:t>
            </a:r>
            <a:br>
              <a:rPr lang="en-US" sz="4400" dirty="0" smtClean="0">
                <a:solidFill>
                  <a:srgbClr val="43B02A"/>
                </a:solidFill>
                <a:latin typeface="Gotham Book" pitchFamily="50" charset="0"/>
              </a:rPr>
            </a:br>
            <a:endParaRPr lang="en-US" sz="4400" dirty="0"/>
          </a:p>
        </p:txBody>
      </p:sp>
      <p:pic>
        <p:nvPicPr>
          <p:cNvPr id="6" name="Picture 2" descr="image001"/>
          <p:cNvPicPr>
            <a:picLocks noGrp="1" noChangeAspect="1" noChangeArrowheads="1"/>
          </p:cNvPicPr>
          <p:nvPr>
            <p:ph sz="half" idx="2"/>
          </p:nvPr>
        </p:nvPicPr>
        <p:blipFill rotWithShape="1">
          <a:blip r:embed="rId6">
            <a:extLst>
              <a:ext uri="{28A0092B-C50C-407E-A947-70E740481C1C}">
                <a14:useLocalDpi xmlns:a14="http://schemas.microsoft.com/office/drawing/2010/main" val="0"/>
              </a:ext>
            </a:extLst>
          </a:blip>
          <a:srcRect l="20832" r="21951" b="5593"/>
          <a:stretch/>
        </p:blipFill>
        <p:spPr bwMode="auto">
          <a:xfrm>
            <a:off x="2762346" y="1076696"/>
            <a:ext cx="6880418" cy="5664432"/>
          </a:xfrm>
          <a:prstGeom prst="rect">
            <a:avLst/>
          </a:prstGeom>
          <a:solidFill>
            <a:schemeClr val="bg1"/>
          </a:solidFill>
          <a:ln>
            <a:solidFill>
              <a:schemeClr val="tx1"/>
            </a:solidFill>
          </a:ln>
          <a:effectLst>
            <a:outerShdw sx="1000" sy="1000" algn="tl" rotWithShape="0">
              <a:srgbClr val="333333"/>
            </a:outerShdw>
          </a:effectLst>
          <a:extLst/>
        </p:spPr>
      </p:pic>
      <p:sp>
        <p:nvSpPr>
          <p:cNvPr id="7" name="Left Arrow 6"/>
          <p:cNvSpPr/>
          <p:nvPr/>
        </p:nvSpPr>
        <p:spPr>
          <a:xfrm rot="10800000">
            <a:off x="1952366" y="3919640"/>
            <a:ext cx="1438010" cy="539428"/>
          </a:xfrm>
          <a:prstGeom prst="leftArrow">
            <a:avLst/>
          </a:prstGeom>
          <a:ln>
            <a:solidFill>
              <a:srgbClr val="3B64BA"/>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prstClr val="white"/>
              </a:solidFill>
            </a:endParaRPr>
          </a:p>
        </p:txBody>
      </p:sp>
      <p:sp>
        <p:nvSpPr>
          <p:cNvPr id="5" name="Left Arrow 4"/>
          <p:cNvSpPr/>
          <p:nvPr/>
        </p:nvSpPr>
        <p:spPr>
          <a:xfrm rot="10800000">
            <a:off x="1638351" y="1531410"/>
            <a:ext cx="1438010" cy="539428"/>
          </a:xfrm>
          <a:prstGeom prst="leftArrow">
            <a:avLst/>
          </a:prstGeom>
          <a:ln>
            <a:solidFill>
              <a:srgbClr val="3B64BA"/>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prstClr val="white"/>
              </a:solidFill>
            </a:endParaRPr>
          </a:p>
        </p:txBody>
      </p:sp>
      <p:sp>
        <p:nvSpPr>
          <p:cNvPr id="8" name="Left Arrow 7"/>
          <p:cNvSpPr/>
          <p:nvPr/>
        </p:nvSpPr>
        <p:spPr>
          <a:xfrm>
            <a:off x="8704691" y="4301656"/>
            <a:ext cx="1438010" cy="539428"/>
          </a:xfrm>
          <a:prstGeom prst="leftArrow">
            <a:avLst/>
          </a:prstGeom>
          <a:ln>
            <a:solidFill>
              <a:srgbClr val="3B64BA"/>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prstClr val="white"/>
              </a:solidFill>
            </a:endParaRP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888574261"/>
      </p:ext>
    </p:extLst>
  </p:cSld>
  <p:clrMapOvr>
    <a:masterClrMapping/>
  </p:clrMapOvr>
  <mc:AlternateContent xmlns:mc="http://schemas.openxmlformats.org/markup-compatibility/2006">
    <mc:Choice xmlns:p14="http://schemas.microsoft.com/office/powerpoint/2010/main" Requires="p14">
      <p:transition spd="slow" p14:dur="3400" advClick="0" advTm="16131">
        <p14:reveal/>
      </p:transition>
    </mc:Choice>
    <mc:Fallback>
      <p:transition spd="slow" advClick="0" advTm="161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10"/>
                </p:tgtEl>
              </p:cMediaNode>
            </p:audio>
          </p:childTnLst>
        </p:cTn>
      </p:par>
    </p:tnLst>
    <p:bldLst>
      <p:bldP spid="7" grpId="0" animBg="1"/>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898071"/>
          </a:xfrm>
        </p:spPr>
        <p:txBody>
          <a:bodyPr>
            <a:noAutofit/>
          </a:bodyPr>
          <a:lstStyle/>
          <a:p>
            <a:pPr algn="ctr"/>
            <a:r>
              <a:rPr lang="en-US" sz="4400" dirty="0" smtClean="0">
                <a:solidFill>
                  <a:srgbClr val="43B02A"/>
                </a:solidFill>
                <a:latin typeface="Gotham Book" pitchFamily="50" charset="0"/>
              </a:rPr>
              <a:t>Benefit </a:t>
            </a:r>
            <a:r>
              <a:rPr lang="en-US" sz="4400" dirty="0">
                <a:solidFill>
                  <a:srgbClr val="43B02A"/>
                </a:solidFill>
                <a:latin typeface="Gotham Book" pitchFamily="50" charset="0"/>
              </a:rPr>
              <a:t>Lookup</a:t>
            </a:r>
            <a:br>
              <a:rPr lang="en-US" sz="4400" dirty="0">
                <a:solidFill>
                  <a:srgbClr val="43B02A"/>
                </a:solidFill>
                <a:latin typeface="Gotham Book" pitchFamily="50" charset="0"/>
              </a:rPr>
            </a:br>
            <a:r>
              <a:rPr lang="en-US" sz="4400" dirty="0">
                <a:solidFill>
                  <a:srgbClr val="43B02A"/>
                </a:solidFill>
                <a:latin typeface="Gotham Book" pitchFamily="50" charset="0"/>
              </a:rPr>
              <a:t>nedelta.com/patients</a:t>
            </a:r>
          </a:p>
        </p:txBody>
      </p:sp>
      <p:pic>
        <p:nvPicPr>
          <p:cNvPr id="3" name="Picture 2"/>
          <p:cNvPicPr>
            <a:picLocks noChangeAspect="1"/>
          </p:cNvPicPr>
          <p:nvPr/>
        </p:nvPicPr>
        <p:blipFill>
          <a:blip r:embed="rId5"/>
          <a:stretch>
            <a:fillRect/>
          </a:stretch>
        </p:blipFill>
        <p:spPr>
          <a:xfrm>
            <a:off x="3346483" y="1544320"/>
            <a:ext cx="5344973" cy="4977301"/>
          </a:xfrm>
          <a:prstGeom prst="rect">
            <a:avLst/>
          </a:prstGeom>
          <a:ln>
            <a:solidFill>
              <a:schemeClr val="tx1"/>
            </a:solidFill>
          </a:ln>
        </p:spPr>
      </p:pic>
      <p:sp>
        <p:nvSpPr>
          <p:cNvPr id="6" name="Left Arrow 5"/>
          <p:cNvSpPr/>
          <p:nvPr/>
        </p:nvSpPr>
        <p:spPr>
          <a:xfrm rot="10800000">
            <a:off x="2228610" y="6162850"/>
            <a:ext cx="1262458" cy="346821"/>
          </a:xfrm>
          <a:prstGeom prst="leftArrow">
            <a:avLst/>
          </a:prstGeom>
          <a:ln>
            <a:solidFill>
              <a:srgbClr val="3B64BA"/>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 name="TextBox 3"/>
          <p:cNvSpPr txBox="1"/>
          <p:nvPr/>
        </p:nvSpPr>
        <p:spPr>
          <a:xfrm>
            <a:off x="214604" y="5355773"/>
            <a:ext cx="3131879" cy="707886"/>
          </a:xfrm>
          <a:prstGeom prst="rect">
            <a:avLst/>
          </a:prstGeom>
          <a:noFill/>
        </p:spPr>
        <p:txBody>
          <a:bodyPr wrap="square" rtlCol="0">
            <a:spAutoFit/>
          </a:bodyPr>
          <a:lstStyle/>
          <a:p>
            <a:r>
              <a:rPr lang="en-US" sz="2000" b="1" dirty="0" smtClean="0">
                <a:solidFill>
                  <a:schemeClr val="accent1">
                    <a:lumMod val="75000"/>
                  </a:schemeClr>
                </a:solidFill>
                <a:latin typeface="Gotham Book" pitchFamily="50" charset="0"/>
              </a:rPr>
              <a:t>Register/Log In to access your Benefits</a:t>
            </a:r>
            <a:endParaRPr lang="en-US" sz="2000" b="1" dirty="0">
              <a:solidFill>
                <a:schemeClr val="accent1">
                  <a:lumMod val="75000"/>
                </a:schemeClr>
              </a:solidFill>
              <a:latin typeface="Gotham Book" pitchFamily="50" charset="0"/>
            </a:endParaRPr>
          </a:p>
        </p:txBody>
      </p:sp>
      <p:pic>
        <p:nvPicPr>
          <p:cNvPr id="5" name="Picture 4"/>
          <p:cNvPicPr>
            <a:picLocks noChangeAspect="1"/>
          </p:cNvPicPr>
          <p:nvPr/>
        </p:nvPicPr>
        <p:blipFill>
          <a:blip r:embed="rId6"/>
          <a:stretch>
            <a:fillRect/>
          </a:stretch>
        </p:blipFill>
        <p:spPr>
          <a:xfrm>
            <a:off x="2092543" y="1874499"/>
            <a:ext cx="1390008" cy="487722"/>
          </a:xfrm>
          <a:prstGeom prst="rect">
            <a:avLst/>
          </a:prstGeom>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449622043"/>
      </p:ext>
    </p:extLst>
  </p:cSld>
  <p:clrMapOvr>
    <a:masterClrMapping/>
  </p:clrMapOvr>
  <mc:AlternateContent xmlns:mc="http://schemas.openxmlformats.org/markup-compatibility/2006">
    <mc:Choice xmlns:p14="http://schemas.microsoft.com/office/powerpoint/2010/main" Requires="p14">
      <p:transition spd="slow" p14:dur="3400" advTm="12284">
        <p14:reveal/>
      </p:transition>
    </mc:Choice>
    <mc:Fallback>
      <p:transition spd="slow" advTm="122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507" y="-10783"/>
            <a:ext cx="11492835" cy="946997"/>
          </a:xfrm>
        </p:spPr>
        <p:txBody>
          <a:bodyPr/>
          <a:lstStyle/>
          <a:p>
            <a:pPr algn="ctr"/>
            <a:r>
              <a:rPr lang="en-US" sz="4400" dirty="0">
                <a:solidFill>
                  <a:srgbClr val="43B02A"/>
                </a:solidFill>
                <a:latin typeface="Gotham Book" pitchFamily="50" charset="0"/>
              </a:rPr>
              <a:t>Benefit Lookup</a:t>
            </a:r>
            <a:endParaRPr lang="en-US" dirty="0"/>
          </a:p>
        </p:txBody>
      </p:sp>
      <p:pic>
        <p:nvPicPr>
          <p:cNvPr id="6" name="Picture 5"/>
          <p:cNvPicPr>
            <a:picLocks noChangeAspect="1"/>
          </p:cNvPicPr>
          <p:nvPr/>
        </p:nvPicPr>
        <p:blipFill>
          <a:blip r:embed="rId6"/>
          <a:stretch>
            <a:fillRect/>
          </a:stretch>
        </p:blipFill>
        <p:spPr>
          <a:xfrm>
            <a:off x="1639018" y="696266"/>
            <a:ext cx="8540723" cy="6066843"/>
          </a:xfrm>
          <a:prstGeom prst="rect">
            <a:avLst/>
          </a:prstGeom>
        </p:spPr>
      </p:pic>
      <p:sp>
        <p:nvSpPr>
          <p:cNvPr id="7" name="Rectangle 6"/>
          <p:cNvSpPr/>
          <p:nvPr/>
        </p:nvSpPr>
        <p:spPr>
          <a:xfrm>
            <a:off x="2191109" y="2139351"/>
            <a:ext cx="871268" cy="9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470475" y="2139351"/>
            <a:ext cx="690114" cy="97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2579298" y="2372264"/>
            <a:ext cx="957532" cy="103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2467155" y="3407434"/>
            <a:ext cx="1009290" cy="120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133381" y="3437379"/>
            <a:ext cx="638355" cy="82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Arrow 11"/>
          <p:cNvSpPr/>
          <p:nvPr/>
        </p:nvSpPr>
        <p:spPr>
          <a:xfrm rot="10800000">
            <a:off x="6245525" y="4839419"/>
            <a:ext cx="1224950" cy="276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ight Arrow 12"/>
          <p:cNvSpPr/>
          <p:nvPr/>
        </p:nvSpPr>
        <p:spPr>
          <a:xfrm rot="20998366">
            <a:off x="405442" y="3830128"/>
            <a:ext cx="1078301" cy="396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7"/>
          <a:stretch>
            <a:fillRect/>
          </a:stretch>
        </p:blipFill>
        <p:spPr>
          <a:xfrm>
            <a:off x="6452558" y="3982164"/>
            <a:ext cx="1249788" cy="335309"/>
          </a:xfrm>
          <a:prstGeom prst="rect">
            <a:avLst/>
          </a:prstGeom>
        </p:spPr>
      </p:pic>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696730665"/>
      </p:ext>
    </p:extLst>
  </p:cSld>
  <p:clrMapOvr>
    <a:masterClrMapping/>
  </p:clrMapOvr>
  <mc:AlternateContent xmlns:mc="http://schemas.openxmlformats.org/markup-compatibility/2006">
    <mc:Choice xmlns:p14="http://schemas.microsoft.com/office/powerpoint/2010/main" Requires="p14">
      <p:transition spd="slow" p14:dur="3400" advTm="23575">
        <p14:reveal/>
      </p:transition>
    </mc:Choice>
    <mc:Fallback>
      <p:transition spd="slow" advTm="235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15"/>
                </p:tgtEl>
              </p:cMediaNode>
            </p:audio>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srcRect b="76127"/>
          <a:stretch/>
        </p:blipFill>
        <p:spPr>
          <a:xfrm>
            <a:off x="1276742" y="1111733"/>
            <a:ext cx="8541236" cy="1493520"/>
          </a:xfrm>
          <a:prstGeom prst="rect">
            <a:avLst/>
          </a:prstGeom>
        </p:spPr>
      </p:pic>
      <p:pic>
        <p:nvPicPr>
          <p:cNvPr id="5" name="Picture 4"/>
          <p:cNvPicPr>
            <a:picLocks noChangeAspect="1"/>
          </p:cNvPicPr>
          <p:nvPr/>
        </p:nvPicPr>
        <p:blipFill>
          <a:blip r:embed="rId6"/>
          <a:stretch>
            <a:fillRect/>
          </a:stretch>
        </p:blipFill>
        <p:spPr>
          <a:xfrm>
            <a:off x="3191218" y="894815"/>
            <a:ext cx="1228382" cy="807468"/>
          </a:xfrm>
          <a:prstGeom prst="rect">
            <a:avLst/>
          </a:prstGeom>
        </p:spPr>
      </p:pic>
      <p:pic>
        <p:nvPicPr>
          <p:cNvPr id="6" name="Picture 5"/>
          <p:cNvPicPr>
            <a:picLocks noChangeAspect="1"/>
          </p:cNvPicPr>
          <p:nvPr/>
        </p:nvPicPr>
        <p:blipFill>
          <a:blip r:embed="rId7"/>
          <a:stretch>
            <a:fillRect/>
          </a:stretch>
        </p:blipFill>
        <p:spPr>
          <a:xfrm>
            <a:off x="3573780" y="2793152"/>
            <a:ext cx="3436620" cy="3558117"/>
          </a:xfrm>
          <a:prstGeom prst="rect">
            <a:avLst/>
          </a:prstGeom>
        </p:spPr>
      </p:pic>
      <p:sp>
        <p:nvSpPr>
          <p:cNvPr id="7" name="Rectangle 6"/>
          <p:cNvSpPr/>
          <p:nvPr/>
        </p:nvSpPr>
        <p:spPr>
          <a:xfrm>
            <a:off x="5410200" y="3421380"/>
            <a:ext cx="35052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174773155"/>
      </p:ext>
    </p:extLst>
  </p:cSld>
  <p:clrMapOvr>
    <a:masterClrMapping/>
  </p:clrMapOvr>
  <mc:AlternateContent xmlns:mc="http://schemas.openxmlformats.org/markup-compatibility/2006">
    <mc:Choice xmlns:p14="http://schemas.microsoft.com/office/powerpoint/2010/main" Requires="p14">
      <p:transition spd="slow" p14:dur="3400" advTm="10525">
        <p14:reveal/>
      </p:transition>
    </mc:Choice>
    <mc:Fallback>
      <p:transition spd="slow" advTm="105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955043" y="1670756"/>
            <a:ext cx="8481291" cy="5065716"/>
          </a:xfrm>
          <a:prstGeom prst="rect">
            <a:avLst/>
          </a:prstGeom>
        </p:spPr>
      </p:pic>
      <p:sp>
        <p:nvSpPr>
          <p:cNvPr id="3" name="TextBox 2"/>
          <p:cNvSpPr txBox="1"/>
          <p:nvPr/>
        </p:nvSpPr>
        <p:spPr>
          <a:xfrm>
            <a:off x="662474" y="223935"/>
            <a:ext cx="11691257" cy="1200329"/>
          </a:xfrm>
          <a:prstGeom prst="rect">
            <a:avLst/>
          </a:prstGeom>
          <a:noFill/>
        </p:spPr>
        <p:txBody>
          <a:bodyPr wrap="square" rtlCol="0">
            <a:spAutoFit/>
          </a:bodyPr>
          <a:lstStyle/>
          <a:p>
            <a:pPr algn="ctr"/>
            <a:r>
              <a:rPr lang="en-US" sz="3600" dirty="0" smtClean="0">
                <a:solidFill>
                  <a:schemeClr val="accent1">
                    <a:lumMod val="75000"/>
                  </a:schemeClr>
                </a:solidFill>
                <a:latin typeface="Gotham Book" pitchFamily="50" charset="0"/>
              </a:rPr>
              <a:t>For Claim Resources or to print a new ID Card go to the ID Card &amp; Claims Resources Tab</a:t>
            </a:r>
            <a:endParaRPr lang="en-US" sz="3600" dirty="0">
              <a:solidFill>
                <a:schemeClr val="accent1">
                  <a:lumMod val="75000"/>
                </a:schemeClr>
              </a:solidFill>
              <a:latin typeface="Gotham Book" pitchFamily="50" charset="0"/>
            </a:endParaRPr>
          </a:p>
        </p:txBody>
      </p:sp>
      <p:sp>
        <p:nvSpPr>
          <p:cNvPr id="4" name="Up Arrow 3"/>
          <p:cNvSpPr/>
          <p:nvPr/>
        </p:nvSpPr>
        <p:spPr>
          <a:xfrm rot="13765336">
            <a:off x="5493334" y="1356774"/>
            <a:ext cx="336687" cy="11178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stretch>
            <a:fillRect/>
          </a:stretch>
        </p:blipFill>
        <p:spPr>
          <a:xfrm>
            <a:off x="6468648" y="5081497"/>
            <a:ext cx="1428869" cy="925945"/>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07737995"/>
      </p:ext>
    </p:extLst>
  </p:cSld>
  <p:clrMapOvr>
    <a:masterClrMapping/>
  </p:clrMapOvr>
  <mc:AlternateContent xmlns:mc="http://schemas.openxmlformats.org/markup-compatibility/2006">
    <mc:Choice xmlns:p14="http://schemas.microsoft.com/office/powerpoint/2010/main" Requires="p14">
      <p:transition spd="slow" p14:dur="3400" advTm="10508">
        <p14:reveal/>
      </p:transition>
    </mc:Choice>
    <mc:Fallback>
      <p:transition spd="slow" advTm="105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216" y="157904"/>
            <a:ext cx="11492835" cy="859736"/>
          </a:xfrm>
        </p:spPr>
        <p:txBody>
          <a:bodyPr/>
          <a:lstStyle/>
          <a:p>
            <a:pPr algn="ctr"/>
            <a:r>
              <a:rPr lang="en-US" sz="4000" dirty="0" smtClean="0">
                <a:solidFill>
                  <a:srgbClr val="43B02A"/>
                </a:solidFill>
                <a:latin typeface="Gotham Book" pitchFamily="50" charset="0"/>
              </a:rPr>
              <a:t>Download the Delta </a:t>
            </a:r>
            <a:r>
              <a:rPr lang="en-US" sz="4000" dirty="0">
                <a:solidFill>
                  <a:srgbClr val="43B02A"/>
                </a:solidFill>
                <a:latin typeface="Gotham Book" pitchFamily="50" charset="0"/>
              </a:rPr>
              <a:t>Dental Mobile </a:t>
            </a:r>
            <a:r>
              <a:rPr lang="en-US" sz="4000" dirty="0" smtClean="0">
                <a:solidFill>
                  <a:srgbClr val="43B02A"/>
                </a:solidFill>
                <a:latin typeface="Gotham Book" pitchFamily="50" charset="0"/>
              </a:rPr>
              <a:t>App for your benefits &amp; ID Card at your fingertips</a:t>
            </a:r>
            <a:endParaRPr lang="en-US" sz="4000" dirty="0"/>
          </a:p>
        </p:txBody>
      </p:sp>
      <p:pic>
        <p:nvPicPr>
          <p:cNvPr id="5" name="Content Placeholder 4"/>
          <p:cNvPicPr>
            <a:picLocks noGrp="1" noChangeAspect="1"/>
          </p:cNvPicPr>
          <p:nvPr>
            <p:ph idx="1"/>
          </p:nvPr>
        </p:nvPicPr>
        <p:blipFill>
          <a:blip r:embed="rId5"/>
          <a:stretch>
            <a:fillRect/>
          </a:stretch>
        </p:blipFill>
        <p:spPr>
          <a:xfrm>
            <a:off x="2655245" y="1711624"/>
            <a:ext cx="8386031" cy="4386597"/>
          </a:xfrm>
          <a:prstGeom prst="rect">
            <a:avLst/>
          </a:prstGeom>
        </p:spPr>
      </p:pic>
      <p:pic>
        <p:nvPicPr>
          <p:cNvPr id="2050" name="Picture 2" descr="Mobile Ap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373" y="3987585"/>
            <a:ext cx="1231791" cy="12317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7"/>
          <a:srcRect r="48197"/>
          <a:stretch/>
        </p:blipFill>
        <p:spPr>
          <a:xfrm>
            <a:off x="350851" y="2395373"/>
            <a:ext cx="1736834" cy="1200150"/>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801471043"/>
      </p:ext>
    </p:extLst>
  </p:cSld>
  <p:clrMapOvr>
    <a:masterClrMapping/>
  </p:clrMapOvr>
  <mc:AlternateContent xmlns:mc="http://schemas.openxmlformats.org/markup-compatibility/2006">
    <mc:Choice xmlns:p14="http://schemas.microsoft.com/office/powerpoint/2010/main" Requires="p14">
      <p:transition spd="slow" p14:dur="3400" advTm="19261">
        <p14:reveal/>
      </p:transition>
    </mc:Choice>
    <mc:Fallback>
      <p:transition spd="slow" advTm="192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67" y="1632725"/>
            <a:ext cx="11478649" cy="1143000"/>
          </a:xfrm>
        </p:spPr>
        <p:txBody>
          <a:bodyPr/>
          <a:lstStyle/>
          <a:p>
            <a:pPr algn="ctr"/>
            <a:r>
              <a:rPr lang="en-US" sz="4000" dirty="0" smtClean="0">
                <a:solidFill>
                  <a:srgbClr val="43B02A"/>
                </a:solidFill>
                <a:latin typeface="Gotham Book" pitchFamily="50" charset="0"/>
              </a:rPr>
              <a:t>Questions:</a:t>
            </a:r>
            <a:br>
              <a:rPr lang="en-US" sz="4000" dirty="0" smtClean="0">
                <a:solidFill>
                  <a:srgbClr val="43B02A"/>
                </a:solidFill>
                <a:latin typeface="Gotham Book" pitchFamily="50" charset="0"/>
              </a:rPr>
            </a:br>
            <a:r>
              <a:rPr lang="en-US" sz="4000" dirty="0" smtClean="0">
                <a:solidFill>
                  <a:srgbClr val="43B02A"/>
                </a:solidFill>
                <a:latin typeface="Gotham Book" pitchFamily="50" charset="0"/>
              </a:rPr>
              <a:t/>
            </a:r>
            <a:br>
              <a:rPr lang="en-US" sz="4000" dirty="0" smtClean="0">
                <a:solidFill>
                  <a:srgbClr val="43B02A"/>
                </a:solidFill>
                <a:latin typeface="Gotham Book" pitchFamily="50" charset="0"/>
              </a:rPr>
            </a:br>
            <a:r>
              <a:rPr lang="en-US" sz="2800" dirty="0" smtClean="0">
                <a:solidFill>
                  <a:schemeClr val="tx1"/>
                </a:solidFill>
                <a:latin typeface="Gotham Book" pitchFamily="50" charset="0"/>
              </a:rPr>
              <a:t>Contact Northeast Delta Dental Customer Service at </a:t>
            </a:r>
            <a:br>
              <a:rPr lang="en-US" sz="2800" dirty="0" smtClean="0">
                <a:solidFill>
                  <a:schemeClr val="tx1"/>
                </a:solidFill>
                <a:latin typeface="Gotham Book" pitchFamily="50" charset="0"/>
              </a:rPr>
            </a:br>
            <a:r>
              <a:rPr lang="en-US" sz="2800" dirty="0" smtClean="0">
                <a:solidFill>
                  <a:schemeClr val="tx1"/>
                </a:solidFill>
                <a:latin typeface="Gotham Book" pitchFamily="50" charset="0"/>
              </a:rPr>
              <a:t>1-800-832-5700 or </a:t>
            </a:r>
            <a:r>
              <a:rPr lang="en-US" sz="2800" u="sng" dirty="0" smtClean="0">
                <a:solidFill>
                  <a:schemeClr val="tx1"/>
                </a:solidFill>
                <a:latin typeface="Gotham Book" pitchFamily="50" charset="0"/>
              </a:rPr>
              <a:t>customerservice@nedelta.com</a:t>
            </a:r>
            <a:r>
              <a:rPr lang="en-US" sz="2800" dirty="0" smtClean="0">
                <a:solidFill>
                  <a:schemeClr val="tx1"/>
                </a:solidFill>
                <a:latin typeface="Gotham Book" pitchFamily="50" charset="0"/>
              </a:rPr>
              <a:t/>
            </a:r>
            <a:br>
              <a:rPr lang="en-US" sz="2800" dirty="0" smtClean="0">
                <a:solidFill>
                  <a:schemeClr val="tx1"/>
                </a:solidFill>
                <a:latin typeface="Gotham Book" pitchFamily="50" charset="0"/>
              </a:rPr>
            </a:br>
            <a:r>
              <a:rPr lang="en-US" sz="4000" dirty="0">
                <a:solidFill>
                  <a:srgbClr val="43B02A"/>
                </a:solidFill>
                <a:latin typeface="Gotham Book" pitchFamily="50" charset="0"/>
              </a:rPr>
              <a:t/>
            </a:r>
            <a:br>
              <a:rPr lang="en-US" sz="4000" dirty="0">
                <a:solidFill>
                  <a:srgbClr val="43B02A"/>
                </a:solidFill>
                <a:latin typeface="Gotham Book" pitchFamily="50" charset="0"/>
              </a:rPr>
            </a:br>
            <a:r>
              <a:rPr lang="en-US" sz="4400" dirty="0" smtClean="0">
                <a:solidFill>
                  <a:srgbClr val="43B02A"/>
                </a:solidFill>
                <a:latin typeface="Gotham Book" pitchFamily="50" charset="0"/>
              </a:rPr>
              <a:t>Website: www.nedelta.com</a:t>
            </a:r>
            <a:r>
              <a:rPr lang="en-US" sz="4400" dirty="0">
                <a:latin typeface="Gotham Book" pitchFamily="50" charset="0"/>
              </a:rPr>
              <a:t/>
            </a:r>
            <a:br>
              <a:rPr lang="en-US" sz="4400" dirty="0">
                <a:latin typeface="Gotham Book" pitchFamily="50" charset="0"/>
              </a:rPr>
            </a:b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04720640"/>
      </p:ext>
    </p:extLst>
  </p:cSld>
  <p:clrMapOvr>
    <a:masterClrMapping/>
  </p:clrMapOvr>
  <mc:AlternateContent xmlns:mc="http://schemas.openxmlformats.org/markup-compatibility/2006">
    <mc:Choice xmlns:p14="http://schemas.microsoft.com/office/powerpoint/2010/main" Requires="p14">
      <p:transition spd="slow" p14:dur="3400" advTm="24660">
        <p14:reveal/>
      </p:transition>
    </mc:Choice>
    <mc:Fallback>
      <p:transition spd="slow" advTm="246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8|6|1.9"/>
</p:tagLst>
</file>

<file path=ppt/tags/tag2.xml><?xml version="1.0" encoding="utf-8"?>
<p:tagLst xmlns:a="http://schemas.openxmlformats.org/drawingml/2006/main" xmlns:r="http://schemas.openxmlformats.org/officeDocument/2006/relationships" xmlns:p="http://schemas.openxmlformats.org/presentationml/2006/main">
  <p:tag name="TIMING" val="|5.3|2.6|3.6"/>
</p:tagLst>
</file>

<file path=ppt/tags/tag3.xml><?xml version="1.0" encoding="utf-8"?>
<p:tagLst xmlns:a="http://schemas.openxmlformats.org/drawingml/2006/main" xmlns:r="http://schemas.openxmlformats.org/officeDocument/2006/relationships" xmlns:p="http://schemas.openxmlformats.org/presentationml/2006/main">
  <p:tag name="TIMING" val="|6.8|2.2|6.4"/>
</p:tagLst>
</file>

<file path=ppt/theme/theme1.xml><?xml version="1.0" encoding="utf-8"?>
<a:theme xmlns:a="http://schemas.openxmlformats.org/drawingml/2006/main" name="DD_PPT_Calibri_Template_DRAFT_Nov15">
  <a:themeElements>
    <a:clrScheme name="Delta Dental2">
      <a:dk1>
        <a:srgbClr val="262626"/>
      </a:dk1>
      <a:lt1>
        <a:sysClr val="window" lastClr="FFFFFF"/>
      </a:lt1>
      <a:dk2>
        <a:srgbClr val="000000"/>
      </a:dk2>
      <a:lt2>
        <a:srgbClr val="EEECE1"/>
      </a:lt2>
      <a:accent1>
        <a:srgbClr val="43B02A"/>
      </a:accent1>
      <a:accent2>
        <a:srgbClr val="563D82"/>
      </a:accent2>
      <a:accent3>
        <a:srgbClr val="00AEC7"/>
      </a:accent3>
      <a:accent4>
        <a:srgbClr val="DC582A"/>
      </a:accent4>
      <a:accent5>
        <a:srgbClr val="666666"/>
      </a:accent5>
      <a:accent6>
        <a:srgbClr val="BFBFBF"/>
      </a:accent6>
      <a:hlink>
        <a:srgbClr val="666666"/>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D_PPT_Calibri_Template_DRAFT_Nov15">
  <a:themeElements>
    <a:clrScheme name="Delta Dental2">
      <a:dk1>
        <a:srgbClr val="262626"/>
      </a:dk1>
      <a:lt1>
        <a:sysClr val="window" lastClr="FFFFFF"/>
      </a:lt1>
      <a:dk2>
        <a:srgbClr val="000000"/>
      </a:dk2>
      <a:lt2>
        <a:srgbClr val="EEECE1"/>
      </a:lt2>
      <a:accent1>
        <a:srgbClr val="43B02A"/>
      </a:accent1>
      <a:accent2>
        <a:srgbClr val="563D82"/>
      </a:accent2>
      <a:accent3>
        <a:srgbClr val="00AEC7"/>
      </a:accent3>
      <a:accent4>
        <a:srgbClr val="DC582A"/>
      </a:accent4>
      <a:accent5>
        <a:srgbClr val="666666"/>
      </a:accent5>
      <a:accent6>
        <a:srgbClr val="BFBFBF"/>
      </a:accent6>
      <a:hlink>
        <a:srgbClr val="666666"/>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6473</TotalTime>
  <Words>618</Words>
  <Application>Microsoft Office PowerPoint</Application>
  <PresentationFormat>Widescreen</PresentationFormat>
  <Paragraphs>38</Paragraphs>
  <Slides>9</Slides>
  <Notes>9</Notes>
  <HiddenSlides>0</HiddenSlides>
  <MMClips>9</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ＭＳ Ｐゴシック</vt:lpstr>
      <vt:lpstr>Calibri Light</vt:lpstr>
      <vt:lpstr>Calibri</vt:lpstr>
      <vt:lpstr>Gotham Book</vt:lpstr>
      <vt:lpstr>DD_PPT_Calibri_Template_DRAFT_Nov15</vt:lpstr>
      <vt:lpstr>1_DD_PPT_Calibri_Template_DRAFT_Nov15</vt:lpstr>
      <vt:lpstr>Northeast Delta Dental</vt:lpstr>
      <vt:lpstr>PowerPoint Presentation</vt:lpstr>
      <vt:lpstr>nedelta.com </vt:lpstr>
      <vt:lpstr>Benefit Lookup nedelta.com/patients</vt:lpstr>
      <vt:lpstr>Benefit Lookup</vt:lpstr>
      <vt:lpstr>PowerPoint Presentation</vt:lpstr>
      <vt:lpstr>PowerPoint Presentation</vt:lpstr>
      <vt:lpstr>Download the Delta Dental Mobile App for your benefits &amp; ID Card at your fingertips</vt:lpstr>
      <vt:lpstr>Questions:  Contact Northeast Delta Dental Customer Service at  1-800-832-5700 or customerservice@nedelta.com  Website: www.nedelta.com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Steve Foley</dc:creator>
  <cp:lastModifiedBy>Kami Cunningham</cp:lastModifiedBy>
  <cp:revision>380</cp:revision>
  <cp:lastPrinted>2020-12-08T19:06:45Z</cp:lastPrinted>
  <dcterms:created xsi:type="dcterms:W3CDTF">2014-05-17T02:18:34Z</dcterms:created>
  <dcterms:modified xsi:type="dcterms:W3CDTF">2020-12-08T19:34:06Z</dcterms:modified>
</cp:coreProperties>
</file>